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32" r:id="rId2"/>
    <p:sldMasterId id="2147483947" r:id="rId3"/>
  </p:sldMasterIdLst>
  <p:notesMasterIdLst>
    <p:notesMasterId r:id="rId48"/>
  </p:notesMasterIdLst>
  <p:sldIdLst>
    <p:sldId id="372" r:id="rId4"/>
    <p:sldId id="412" r:id="rId5"/>
    <p:sldId id="348" r:id="rId6"/>
    <p:sldId id="421" r:id="rId7"/>
    <p:sldId id="350" r:id="rId8"/>
    <p:sldId id="351" r:id="rId9"/>
    <p:sldId id="352" r:id="rId10"/>
    <p:sldId id="374" r:id="rId11"/>
    <p:sldId id="373" r:id="rId12"/>
    <p:sldId id="376" r:id="rId13"/>
    <p:sldId id="382" r:id="rId14"/>
    <p:sldId id="414" r:id="rId15"/>
    <p:sldId id="385" r:id="rId16"/>
    <p:sldId id="383" r:id="rId17"/>
    <p:sldId id="386" r:id="rId18"/>
    <p:sldId id="415" r:id="rId19"/>
    <p:sldId id="384" r:id="rId20"/>
    <p:sldId id="387" r:id="rId21"/>
    <p:sldId id="388" r:id="rId22"/>
    <p:sldId id="389" r:id="rId23"/>
    <p:sldId id="416" r:id="rId24"/>
    <p:sldId id="393" r:id="rId25"/>
    <p:sldId id="400" r:id="rId26"/>
    <p:sldId id="418" r:id="rId27"/>
    <p:sldId id="419" r:id="rId28"/>
    <p:sldId id="390" r:id="rId29"/>
    <p:sldId id="391" r:id="rId30"/>
    <p:sldId id="392" r:id="rId31"/>
    <p:sldId id="353" r:id="rId32"/>
    <p:sldId id="394" r:id="rId33"/>
    <p:sldId id="420" r:id="rId34"/>
    <p:sldId id="356" r:id="rId35"/>
    <p:sldId id="424" r:id="rId36"/>
    <p:sldId id="423" r:id="rId37"/>
    <p:sldId id="402" r:id="rId38"/>
    <p:sldId id="403" r:id="rId39"/>
    <p:sldId id="404" r:id="rId40"/>
    <p:sldId id="406" r:id="rId41"/>
    <p:sldId id="407" r:id="rId42"/>
    <p:sldId id="408" r:id="rId43"/>
    <p:sldId id="409" r:id="rId44"/>
    <p:sldId id="410" r:id="rId45"/>
    <p:sldId id="411" r:id="rId46"/>
    <p:sldId id="41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99"/>
    <a:srgbClr val="FF0000"/>
    <a:srgbClr val="DDDDDD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41D53F-8AA2-44F5-B55A-B289E8376A4A}" type="datetimeFigureOut">
              <a:rPr lang="sr-Latn-RS"/>
              <a:pPr>
                <a:defRPr/>
              </a:pPr>
              <a:t>05.05.2026.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R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26BC96-D623-44D9-93AD-04AA6A8BED2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Čuvar mesta za sliku na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Čuvar mesta za napomen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smtClean="0"/>
          </a:p>
        </p:txBody>
      </p:sp>
      <p:sp>
        <p:nvSpPr>
          <p:cNvPr id="45060" name="Čuvar mesta za broj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072CCC-1AD7-4CDE-8D03-89C0F3580078}" type="slidenum">
              <a:rPr lang="sr-Latn-RS" altLang="sr-Latn-RS" smtClean="0"/>
              <a:pPr/>
              <a:t>13</a:t>
            </a:fld>
            <a:endParaRPr lang="sr-Latn-RS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C1D155-D3B5-4B7A-B7DC-3BC5290F7396}" type="slidenum">
              <a:rPr lang="sr-Latn-RS" altLang="sr-Latn-RS" smtClean="0">
                <a:solidFill>
                  <a:srgbClr val="000000"/>
                </a:solidFill>
              </a:rPr>
              <a:pPr/>
              <a:t>39</a:t>
            </a:fld>
            <a:endParaRPr lang="sr-Latn-RS" altLang="sr-Latn-R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585A44-52A3-4CDF-A693-380AAC8B6992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06E163-FFA3-4921-864F-54FD828C1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CA2744-B6D4-4399-8901-18477C8ACF47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B7F6DE-FB8A-4191-9624-DA03422C1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B9B0A7-D6F0-4429-8B8C-8FC450E58538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0AAFC2-CDB6-47BE-B81C-86BEE0AC8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8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5D234E-97C7-467F-8EEB-2A6403F455BD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0C5C14-0EE4-4E69-9010-31F5887ED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0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51EC93-DBE5-4603-83A1-973008B2C30F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BE3E4B-EC3D-47FC-A9F7-DB78C3B9C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6DCF75-EFBD-4FFB-84AD-4C58159BF939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DD2DD8-7722-48BA-9275-06FD624D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BAF9DC-8915-4493-BE43-C62A916A404C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00F1FB-A97C-42BF-91D9-8D2F9F199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8218AF-6F2F-4B96-AA52-723D3C74DAD5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ED8090-48E7-435A-A4A0-A8ED1D91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04FA2D-8EA3-47DA-BF83-B2F7CF81C9E9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73B411-CC13-48E3-A49E-5CD6844F7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52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CAA63D-E825-4847-936E-83759421F0AB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71F10D-2CB4-4799-8755-7C2F73DC9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2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56A327-8275-44FF-AE55-1718ADAA2D5F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AD7918-443D-4D12-AF5B-92F7BB615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8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90CE57-8DB7-4683-86A3-5C6E81F96B85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FEE4D8-EB91-41EF-8C3B-DD46FADDA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0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654E83-003F-4E98-84EF-D312B31AD98E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20B802-4BE9-4DA3-B3DC-4FD01A225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23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D58B4A-64D4-4059-A432-4A8AE9CF77F1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A0A339-F49E-4A91-A4EE-D108BE20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758DB0-D552-4FBE-ADC1-399014A806E0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62B715-AAE3-4FEF-9057-FE1413BCE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9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1C93FF-760A-418D-83D6-659AB74F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3394-7227-4295-859F-39505E151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18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8FB76-0027-444D-93AD-A7D64BCE4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08F0-0554-4DDD-9CDF-DFAA42CE6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A561-73D5-4F5A-A511-A899B328B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68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EFF0-D265-4AF3-BC8E-A09ADF697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77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F5F1-0559-4AF3-B9A5-0471D753E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C3FA54-BB57-4BBC-BB4A-2F2CB0D4A8C1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CC5851-0AFD-445D-8CA8-AADDAE53C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40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77A5-D433-47FA-8652-0F08E03AB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8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>
              <a:defRPr/>
            </a:pPr>
            <a:fld id="{1910098D-A699-4DB0-8319-6B7A87CFE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71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A66C-820B-486F-BADA-F1F7AF9E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27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ABCA4-1F89-4509-AAA7-92D242A78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6AAD61-32C3-44EF-B390-C49D545CC920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C86DB0-032A-406C-9D20-A9E633B3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4F5005-3B9D-4959-9FD8-6C771C268683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1694E4-87D9-4068-A3CE-884B7DC9A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00FF20-2CA2-4F46-9BC4-CBBCFD00212D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3EB2BA-1645-4C27-8197-43B1D7621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EFD9AC-A418-4394-B858-EE0368630F8B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54264-FA7A-4915-9308-8F69BE382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5867E9-79F5-427F-8450-7D22277A80E0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5CEA83-A0FA-48E6-B20D-D1E9A3F66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80F9C0-C945-4F5D-BDD8-04FD4C9DD95C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A02AFD-BC91-4190-8D41-8F351A5C6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78E75DA-DD23-42D5-AFE4-0FA7327645C6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1A68577-5546-464F-965C-76F8635F7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DA48A8B-51F1-4602-9D3D-8632AD6A8B0B}" type="datetime1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93D39DB-CBC1-45B4-A3A2-7E1DFF8DD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8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B13F9A"/>
                </a:solidFill>
              </a:defRPr>
            </a:lvl1pPr>
          </a:lstStyle>
          <a:p>
            <a:pPr>
              <a:defRPr/>
            </a:pPr>
            <a:fld id="{D51BED0B-5719-4094-8AE7-558FF6C0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16" r:id="rId2"/>
    <p:sldLayoutId id="214748454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47" r:id="rId9"/>
    <p:sldLayoutId id="2147484522" r:id="rId10"/>
    <p:sldLayoutId id="21474845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76200" y="2971800"/>
            <a:ext cx="8610600" cy="2057400"/>
          </a:xfrm>
          <a:ln w="28575">
            <a:solidFill>
              <a:srgbClr val="0000FF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en-US" smtClean="0">
              <a:latin typeface="Arial Narrow" panose="020B0606020202030204" pitchFamily="34" charset="0"/>
            </a:endParaRP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mtClean="0">
                <a:latin typeface="Arial Narrow" panose="020B0606020202030204" pitchFamily="34" charset="0"/>
              </a:rPr>
              <a:t>Tematska jedinica 1: </a:t>
            </a:r>
            <a:r>
              <a:rPr lang="sr-Cyrl-RS" altLang="en-US" smtClean="0">
                <a:latin typeface="Arial Narrow" panose="020B0606020202030204" pitchFamily="34" charset="0"/>
              </a:rPr>
              <a:t>Ма</a:t>
            </a:r>
            <a:r>
              <a:rPr lang="sr-Latn-RS" altLang="en-US" smtClean="0">
                <a:latin typeface="Arial Narrow" panose="020B0606020202030204" pitchFamily="34" charset="0"/>
              </a:rPr>
              <a:t>rketinška istraživanja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mtClean="0">
                <a:latin typeface="Arial Narrow" panose="020B0606020202030204" pitchFamily="34" charset="0"/>
              </a:rPr>
              <a:t>Tematska jedinica 2: Predviđanje i merenje tražnje</a:t>
            </a:r>
            <a:endParaRPr lang="sr-Latn-RS" altLang="en-US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6513"/>
            <a:ext cx="291465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7463" y="630238"/>
            <a:ext cx="6002337" cy="5694362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RS" altLang="sr-Latn-RS" sz="21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sr-Latn-RS" altLang="sr-Latn-RS" sz="2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Kvantitativna istraživanja </a:t>
            </a:r>
            <a:r>
              <a:rPr lang="sr-Latn-RS" altLang="sr-Latn-RS" sz="2300" dirty="0" smtClean="0">
                <a:latin typeface="Arial Narrow" panose="020B0606020202030204" pitchFamily="34" charset="0"/>
              </a:rPr>
              <a:t>su</a:t>
            </a:r>
            <a:r>
              <a:rPr lang="sr-Latn-RS" altLang="sr-Latn-RS" sz="2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3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zasnovana na </a:t>
            </a:r>
            <a:r>
              <a:rPr lang="sr-Latn-RS" altLang="sr-Latn-RS" sz="2300" dirty="0" smtClean="0">
                <a:latin typeface="Arial Narrow" panose="020B0606020202030204" pitchFamily="34" charset="0"/>
              </a:rPr>
              <a:t>reprezentativnim tržišnim uzorcima i</a:t>
            </a:r>
            <a:r>
              <a:rPr lang="sr-Latn-RS" altLang="sr-Latn-RS" sz="23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3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anketnim istraživanjima</a:t>
            </a:r>
            <a:r>
              <a:rPr lang="sr-Latn-RS" altLang="sr-Latn-RS" sz="2300" dirty="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alt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Sprovode se radi </a:t>
            </a:r>
            <a:r>
              <a:rPr lang="sr-Latn-RS" altLang="sr-Latn-RS" sz="2000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procene tržišnog potencijala,</a:t>
            </a:r>
            <a:r>
              <a:rPr lang="sr-Latn-RS" alt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000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zasićenosti tržišta </a:t>
            </a:r>
            <a:r>
              <a:rPr lang="sr-Latn-RS" alt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</a:t>
            </a:r>
            <a:r>
              <a:rPr lang="sr-Latn-RS" altLang="sr-Latn-RS" sz="2000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tržišnog učešća</a:t>
            </a:r>
            <a:r>
              <a:rPr lang="sr-Latn-RS" alt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sr-Latn-RS" altLang="sr-Latn-RS" sz="2000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odnosa ponude i tražnje</a:t>
            </a:r>
            <a:r>
              <a:rPr lang="sr-Latn-RS" alt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sr-Latn-RS" altLang="sr-Latn-RS" sz="2000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konkurencije, tržišnih trendova</a:t>
            </a:r>
            <a:r>
              <a:rPr lang="sr-Latn-RS" alt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altLang="sr-Latn-RS" sz="2000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Ankete i upitnici </a:t>
            </a:r>
            <a:r>
              <a:rPr lang="sr-Latn-RS" alt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nude mogućnost prikupljanja </a:t>
            </a:r>
            <a:r>
              <a:rPr lang="sr-Latn-RS" altLang="sr-Latn-RS" sz="2000" u="sng" dirty="0" smtClean="0">
                <a:latin typeface="Arial Narrow" panose="020B0606020202030204" pitchFamily="34" charset="0"/>
              </a:rPr>
              <a:t>primarnih podataka o stavovima, </a:t>
            </a:r>
            <a:r>
              <a:rPr lang="sr-Latn-RS" altLang="sr-Latn-RS" sz="2000" u="sng" dirty="0" err="1" smtClean="0">
                <a:latin typeface="Arial Narrow" panose="020B0606020202030204" pitchFamily="34" charset="0"/>
              </a:rPr>
              <a:t>preferencijama</a:t>
            </a:r>
            <a:r>
              <a:rPr lang="sr-Latn-RS" altLang="sr-Latn-RS" sz="2000" u="sng" dirty="0" smtClean="0">
                <a:latin typeface="Arial Narrow" panose="020B0606020202030204" pitchFamily="34" charset="0"/>
              </a:rPr>
              <a:t> i ponašanju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altLang="sr-Latn-RS" sz="2000" u="sng" dirty="0" smtClean="0">
                <a:latin typeface="Arial Narrow" panose="020B0606020202030204" pitchFamily="34" charset="0"/>
              </a:rPr>
              <a:t>potrošača </a:t>
            </a:r>
            <a:r>
              <a:rPr lang="sr-Latn-RS" alt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pri kupovini i to postavljanjem unapred odabranih pitanja ciljanom skupu ispitanika.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RS" altLang="sr-Latn-RS" sz="23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sr-Latn-RS" altLang="sr-Latn-RS" sz="2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Kvalitativna istraživanja</a:t>
            </a:r>
            <a:r>
              <a:rPr lang="sr-Latn-RS" altLang="sr-Latn-RS" sz="23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3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se zasnivaju na </a:t>
            </a:r>
            <a:r>
              <a:rPr lang="sr-Latn-RS" altLang="sr-Latn-RS" sz="2300" dirty="0" smtClean="0">
                <a:latin typeface="Arial Narrow" panose="020B0606020202030204" pitchFamily="34" charset="0"/>
              </a:rPr>
              <a:t>tehnikama </a:t>
            </a:r>
            <a:r>
              <a:rPr lang="sr-Latn-RS" altLang="sr-Latn-RS" sz="2300" u="sng" dirty="0" smtClean="0">
                <a:latin typeface="Arial Narrow" panose="020B0606020202030204" pitchFamily="34" charset="0"/>
              </a:rPr>
              <a:t>terenskog istraživanja</a:t>
            </a:r>
            <a:r>
              <a:rPr lang="sr-Latn-RS" altLang="sr-Latn-RS" sz="2300" dirty="0" smtClean="0">
                <a:latin typeface="Arial Narrow" panose="020B0606020202030204" pitchFamily="34" charset="0"/>
              </a:rPr>
              <a:t>. </a:t>
            </a:r>
            <a:r>
              <a:rPr lang="sr-Latn-RS" altLang="sr-Latn-RS" sz="23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altLang="sr-Latn-RS" sz="23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To su: </a:t>
            </a:r>
            <a:r>
              <a:rPr lang="sr-Latn-RS" altLang="sr-Latn-RS" sz="23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pojedinačni i dubinski intervju, fokus grupe, projektivne tehnike, diskusione grupe, protokol, posmatranje</a:t>
            </a:r>
            <a:r>
              <a:rPr lang="sr-Latn-RS" altLang="sr-Latn-RS" sz="2300" dirty="0" smtClean="0">
                <a:latin typeface="Arial Narrow" panose="020B0606020202030204" pitchFamily="34" charset="0"/>
              </a:rPr>
              <a:t>....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RS" altLang="sr-Latn-RS" sz="22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RS" altLang="sr-Latn-RS" sz="22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ni oblačić 4"/>
          <p:cNvSpPr/>
          <p:nvPr/>
        </p:nvSpPr>
        <p:spPr>
          <a:xfrm rot="821271">
            <a:off x="5586413" y="860425"/>
            <a:ext cx="3808412" cy="4824413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RS" altLang="en-US" sz="2000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</a:t>
            </a: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određivanje: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</a:t>
            </a: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tipa istraživanja 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 sz="2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088" y="1044575"/>
            <a:ext cx="5943601" cy="5486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Tehnike prikupljanja primarnih podataka (ispitivanje)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sr-Latn-RS" altLang="en-US" sz="21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Pojedinačni i dubinski intervju</a:t>
            </a:r>
            <a:r>
              <a:rPr lang="sr-Latn-RS" altLang="en-U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RS" altLang="en-US" sz="21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Pojedinci se uključuju u razgovor sa ispitivačem</a:t>
            </a:r>
            <a:r>
              <a:rPr lang="sr-Latn-RS" altLang="en-U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 (obučenim i iskusnim) jedan na jedan ili iskusni </a:t>
            </a:r>
            <a:r>
              <a:rPr lang="sr-Latn-RS" altLang="en-US" sz="21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ispitivač vodi i usmerava diskusiju sa više osoba.</a:t>
            </a:r>
            <a:r>
              <a:rPr lang="sr-Latn-RS" altLang="en-U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 Cilj intervjua je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     da se otkriju nj. potencijalni ili </a:t>
            </a:r>
            <a:r>
              <a:rPr lang="sr-Latn-RS" altLang="en-US" sz="2100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podsvesni motivi</a:t>
            </a:r>
            <a:r>
              <a:rPr lang="sr-Latn-RS" altLang="en-U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1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</a:pPr>
            <a:r>
              <a:rPr lang="sr-Latn-RS" altLang="en-US" sz="21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Fokus grupe</a:t>
            </a:r>
            <a:r>
              <a:rPr lang="sr-Latn-RS" altLang="en-U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RS" altLang="en-US" sz="21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Vodi se interaktivni intervju sa grupama od 7 do 10 osoba </a:t>
            </a:r>
            <a:r>
              <a:rPr lang="sr-Latn-RS" altLang="en-U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(koje su unapred pozvane, obavestene). </a:t>
            </a:r>
            <a:r>
              <a:rPr lang="sr-Latn-R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One se okupljaju na dva do četiri sata kako bi razgovarale o određenoj temi. Ponekad se otvaraju tzv. </a:t>
            </a:r>
            <a:r>
              <a:rPr lang="sr-Latn-RS" altLang="en-US" sz="20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skrivena pitanja </a:t>
            </a:r>
            <a:r>
              <a:rPr lang="sr-Latn-R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koja ne bi bila otvorena u individualnom intervjuu. Moderator se fokusira na važna pitanja. Ove grupe se koriste za definisanje hipoteza, te formulisanje upitnika i pitanja u njemu. Na osnovu dobijenih rezultata </a:t>
            </a:r>
            <a:r>
              <a:rPr lang="sr-Latn-RS" altLang="en-US" sz="2000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ispitivač stiče opštu sliku u vezi predmeta istraživanja</a:t>
            </a:r>
            <a:r>
              <a:rPr lang="sr-Latn-R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4" name="Ovalni oblačić 3"/>
          <p:cNvSpPr/>
          <p:nvPr/>
        </p:nvSpPr>
        <p:spPr>
          <a:xfrm rot="821271">
            <a:off x="5895975" y="882650"/>
            <a:ext cx="3744913" cy="5021263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</a:t>
            </a:r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953000" cy="5486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Tehnike prikupljanja primarnih podataka (ispitivanje)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Onlajn fokus grupe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:</a:t>
            </a:r>
            <a:r>
              <a:rPr lang="sr-Latn-R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Okupljanje male grupe ljudi na mreži </a:t>
            </a:r>
            <a:r>
              <a:rPr lang="sr-Latn-RS" altLang="en-US" sz="2200" smtClean="0">
                <a:latin typeface="Arial Narrow" panose="020B0606020202030204" pitchFamily="34" charset="0"/>
              </a:rPr>
              <a:t>sa obučenim moderatorom za razgovor o proizvodu, usluzi ili organizaciji kako bi se stekli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kvalitativni uvidi o potrošačima, njihovim stavovima ili ponašanju.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en-US" sz="2200" u="sng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Projektivne tehnike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: Njima se stimuliše </a:t>
            </a:r>
            <a:r>
              <a:rPr lang="sr-Latn-RS" altLang="en-U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ispitanik da iznese svoju percepciju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, svoje viđenje proizvoda ili neke njegove karakteristike....</a:t>
            </a:r>
          </a:p>
          <a:p>
            <a:pPr marL="0" indent="0">
              <a:spcBef>
                <a:spcPts val="600"/>
              </a:spcBef>
            </a:pPr>
            <a:endParaRPr lang="sr-Latn-RS" altLang="en-US" sz="2200" u="sng" smtClean="0">
              <a:latin typeface="Arial Narrow" panose="020B0606020202030204" pitchFamily="34" charset="0"/>
            </a:endParaRPr>
          </a:p>
        </p:txBody>
      </p:sp>
      <p:sp>
        <p:nvSpPr>
          <p:cNvPr id="4" name="Ovalni oblačić 3"/>
          <p:cNvSpPr/>
          <p:nvPr/>
        </p:nvSpPr>
        <p:spPr>
          <a:xfrm rot="821271">
            <a:off x="4976813" y="1073150"/>
            <a:ext cx="4176712" cy="4033838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172200" cy="56388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Tehnike prikupljanja primarnih podataka (ispitivanje)</a:t>
            </a:r>
          </a:p>
          <a:p>
            <a:pPr marL="0" indent="0">
              <a:spcBef>
                <a:spcPct val="0"/>
              </a:spcBef>
            </a:pPr>
            <a:endParaRPr lang="sr-Latn-RS" altLang="en-US" sz="22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Diskusione grupe, kreativne grupe ili radionice: 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Služe rešavanju određenog problema. Reč je o </a:t>
            </a:r>
            <a:r>
              <a:rPr lang="sr-Latn-RS" altLang="en-US" sz="2200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tematskim diskusijama 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u kojim članovi imaju svoju ulogu i aktivno učestvuju u njima prema unapred pripremljenom programu (važne su kod razvoja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    novih proizvoda, pozicioniranja/repozicioniranja 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    brenda, ili prikupljanja novih ideja).</a:t>
            </a:r>
          </a:p>
          <a:p>
            <a:pPr marL="0" indent="0">
              <a:spcBef>
                <a:spcPts val="600"/>
              </a:spcBef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Protokol:</a:t>
            </a:r>
            <a:r>
              <a:rPr lang="sr-Latn-R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200" smtClean="0">
                <a:latin typeface="Arial Narrow" panose="020B0606020202030204" pitchFamily="34" charset="0"/>
              </a:rPr>
              <a:t>ispitanik se stavlja u aktivnu i kooperativnu ulogu.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Protokol je ustvari zapis ili snimak iskaza (procesa mišljenja) ispitanika u rešavanju konkretnog problema</a:t>
            </a:r>
            <a:r>
              <a:rPr lang="sr-Latn-RS" altLang="en-US" sz="2200" smtClean="0">
                <a:latin typeface="Arial Narrow" panose="020B0606020202030204" pitchFamily="34" charset="0"/>
              </a:rPr>
              <a:t>. Veoma je korišćen kada je neophodno razumeti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faktore i uzroke, te motive ponašanja potrošača</a:t>
            </a:r>
            <a:r>
              <a:rPr lang="sr-Latn-RS" altLang="en-US" sz="2200" smtClean="0">
                <a:latin typeface="Arial Narrow" panose="020B0606020202030204" pitchFamily="34" charset="0"/>
              </a:rPr>
              <a:t>... Ispitanici su oslobođeni uticaja ispitivača, pa je ovaj metod lišen subjektivizma. </a:t>
            </a:r>
          </a:p>
          <a:p>
            <a:pPr marL="0" indent="0">
              <a:spcBef>
                <a:spcPts val="600"/>
              </a:spcBef>
            </a:pPr>
            <a:endParaRPr lang="sr-Latn-R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ni oblačić 4"/>
          <p:cNvSpPr/>
          <p:nvPr/>
        </p:nvSpPr>
        <p:spPr>
          <a:xfrm rot="821271">
            <a:off x="5903913" y="1114425"/>
            <a:ext cx="3532187" cy="4598988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</a:t>
            </a:r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350" y="914400"/>
            <a:ext cx="5753100" cy="5791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Tehnike prikupljanja primarnih podataka (posmatranje)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Posmatranje</a:t>
            </a: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je način prikupljanja </a:t>
            </a:r>
            <a:r>
              <a:rPr lang="sr-Latn-RS" altLang="sr-Latn-RS" sz="2400" u="sng" smtClean="0">
                <a:latin typeface="Arial Narrow" panose="020B0606020202030204" pitchFamily="34" charset="0"/>
              </a:rPr>
              <a:t>kvalitativnih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primarnih podataka ali je pod uticajem posmatrača. Posmatraju se relevantne osobe, radnje i situacije.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0000FF"/>
                </a:solidFill>
                <a:latin typeface="Arial Narrow" panose="020B0606020202030204" pitchFamily="34" charset="0"/>
              </a:rPr>
              <a:t>Opservacijska istraživanja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: Duboki uvidi pažljivim posmatranjem relevantnih radnji i aktivnosti potrošača.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0000FF"/>
                </a:solidFill>
                <a:latin typeface="Arial Narrow" panose="020B0606020202030204" pitchFamily="34" charset="0"/>
              </a:rPr>
              <a:t>Etnografska istraživanja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: Oblik opservacijskog istraživanja koji uključuje slanje posmatrača da posmatraju potrošače - obično nenametljivo - u njihovom "prirodnom okruženju" dok se bave svakodnevnim životom.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ni oblačić 3"/>
          <p:cNvSpPr/>
          <p:nvPr/>
        </p:nvSpPr>
        <p:spPr>
          <a:xfrm rot="821271">
            <a:off x="5551488" y="1279525"/>
            <a:ext cx="3667125" cy="4873625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</a:t>
            </a:r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određivanje</a:t>
            </a:r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" y="914400"/>
            <a:ext cx="5514975" cy="56388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Tehnike prikupljanja primarnih podataka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Osim navedenih, Kotler i saradnici (2024) navode i sledeće tehnike za prikupljanje primarnih podataka: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Zajednice za uvid u kupce</a:t>
            </a:r>
            <a:r>
              <a:rPr lang="sr-Latn-RS" altLang="en-U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: </a:t>
            </a:r>
            <a:r>
              <a:rPr lang="sr-Latn-RS" altLang="en-US" sz="2200" smtClean="0">
                <a:latin typeface="Arial Narrow" panose="020B0606020202030204" pitchFamily="34" charset="0"/>
              </a:rPr>
              <a:t>Kreiranje panela kupaca (na mreži) koji pruža kompaniji uvide i povratne informacije.</a:t>
            </a:r>
          </a:p>
          <a:p>
            <a:pPr marL="0" indent="0">
              <a:spcBef>
                <a:spcPts val="600"/>
              </a:spcBef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Eksperimentalno istraživanje: </a:t>
            </a:r>
            <a:r>
              <a:rPr lang="sr-Latn-RS" altLang="en-US" sz="2200" smtClean="0">
                <a:latin typeface="Arial Narrow" panose="020B0606020202030204" pitchFamily="34" charset="0"/>
              </a:rPr>
              <a:t>Podvrgavanje dve ili više podudarnih grupa nasumično odabranih kupaca različitim marketing-stimulansima i učenje koji su stimulansi najefikasniji upoređujući rezultirajuća ponašanja u grupama.</a:t>
            </a:r>
          </a:p>
          <a:p>
            <a:pPr marL="0" indent="0">
              <a:spcBef>
                <a:spcPts val="600"/>
              </a:spcBef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ni oblačić 3"/>
          <p:cNvSpPr/>
          <p:nvPr/>
        </p:nvSpPr>
        <p:spPr>
          <a:xfrm rot="821271">
            <a:off x="5432425" y="823913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" y="914400"/>
            <a:ext cx="5334000" cy="55626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Tehnike </a:t>
            </a:r>
            <a:r>
              <a:rPr lang="sr-Latn-R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prikupljanja primarnih podataka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200" dirty="0" err="1" smtClean="0">
                <a:latin typeface="Arial Narrow" panose="020B0606020202030204" pitchFamily="34" charset="0"/>
              </a:rPr>
              <a:t>Kotler</a:t>
            </a:r>
            <a:r>
              <a:rPr lang="sr-Latn-RS" sz="2200" dirty="0" smtClean="0">
                <a:latin typeface="Arial Narrow" panose="020B0606020202030204" pitchFamily="34" charset="0"/>
              </a:rPr>
              <a:t> i saradnici (2024) navode i sledeće tehnike za prikupljanje primarnih podataka: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200" dirty="0" smtClean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sr-Latn-R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Digitalna </a:t>
            </a:r>
            <a:r>
              <a:rPr lang="sr-Latn-RS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analiza teksta</a:t>
            </a:r>
            <a:r>
              <a:rPr lang="sr-Latn-RS" sz="2200" dirty="0">
                <a:latin typeface="Arial Narrow" panose="020B0606020202030204" pitchFamily="34" charset="0"/>
              </a:rPr>
              <a:t>: Upotreba </a:t>
            </a:r>
            <a:r>
              <a:rPr lang="sr-Latn-RS" sz="2200" dirty="0" smtClean="0">
                <a:latin typeface="Arial Narrow" panose="020B0606020202030204" pitchFamily="34" charset="0"/>
              </a:rPr>
              <a:t>AI i </a:t>
            </a:r>
            <a:r>
              <a:rPr lang="sr-Latn-RS" sz="2200" dirty="0">
                <a:latin typeface="Arial Narrow" panose="020B0606020202030204" pitchFamily="34" charset="0"/>
              </a:rPr>
              <a:t>tehnika </a:t>
            </a:r>
            <a:r>
              <a:rPr lang="sr-Latn-RS" sz="2200" dirty="0" smtClean="0">
                <a:latin typeface="Arial Narrow" panose="020B0606020202030204" pitchFamily="34" charset="0"/>
              </a:rPr>
              <a:t>mašinskog učenja </a:t>
            </a:r>
            <a:r>
              <a:rPr lang="sr-Latn-RS" sz="2200" dirty="0">
                <a:latin typeface="Arial Narrow" panose="020B0606020202030204" pitchFamily="34" charset="0"/>
              </a:rPr>
              <a:t>za automatsku i kontinuiranu analizu ogromnih količina tekstualnih podataka koje potrošači objavljuju na društvenim mrežama, internet forumima, </a:t>
            </a:r>
            <a:r>
              <a:rPr lang="sr-Latn-RS" sz="2200" dirty="0" smtClean="0">
                <a:latin typeface="Arial Narrow" panose="020B0606020202030204" pitchFamily="34" charset="0"/>
              </a:rPr>
              <a:t>veb </a:t>
            </a:r>
            <a:r>
              <a:rPr lang="sr-Latn-RS" sz="2200" dirty="0">
                <a:latin typeface="Arial Narrow" panose="020B0606020202030204" pitchFamily="34" charset="0"/>
              </a:rPr>
              <a:t>stranicama kompanija i drugim digitalnim platformama</a:t>
            </a:r>
            <a:r>
              <a:rPr lang="sr-Latn-RS" sz="2200" dirty="0" smtClean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sr-Latn-RS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Digitalni, mehanički i </a:t>
            </a:r>
            <a:r>
              <a:rPr lang="sr-Latn-RS" sz="2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biosenzori</a:t>
            </a:r>
            <a:r>
              <a:rPr lang="sr-Latn-RS" sz="2200" dirty="0">
                <a:latin typeface="Arial Narrow" panose="020B0606020202030204" pitchFamily="34" charset="0"/>
              </a:rPr>
              <a:t>: Korišćenje pametnih digitalnih i mehaničkih senzora za praćenje ponašanja potrošača i razvoja tržišta.</a:t>
            </a:r>
          </a:p>
          <a:p>
            <a:pPr>
              <a:spcBef>
                <a:spcPts val="600"/>
              </a:spcBef>
              <a:defRPr/>
            </a:pPr>
            <a:endParaRPr lang="sr-Latn-RS" sz="22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2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ni oblačić 3"/>
          <p:cNvSpPr/>
          <p:nvPr/>
        </p:nvSpPr>
        <p:spPr>
          <a:xfrm rot="821271">
            <a:off x="5432425" y="823913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939800"/>
            <a:ext cx="5281612" cy="561340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Tehnike prikupljanja primarnih podataka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Kotler i saradnici (2024) navode i sledeće tehnike za prikupljanje primarnih podataka: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en-U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Online praćenje i targetiranje</a:t>
            </a:r>
            <a:r>
              <a:rPr lang="sr-Latn-RS" altLang="en-US" sz="2200" smtClean="0">
                <a:latin typeface="Arial Narrow" panose="020B0606020202030204" pitchFamily="34" charset="0"/>
              </a:rPr>
              <a:t>: Praćenje potrošača aktivnim pronalaženjem mnoštva neželjenih, nestrukturiranih, „odozdo prema gore“ informacije o potrošačima koje su na internetu, a zatim korišćenje tih informacija za targetiranje potrošača prilagođenim reklamama i ponudama</a:t>
            </a:r>
            <a:r>
              <a:rPr lang="sr-Latn-R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Bihevioralno targetiranje: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 </a:t>
            </a:r>
            <a:r>
              <a:rPr lang="sr-Latn-RS" altLang="en-US" sz="2200" smtClean="0">
                <a:latin typeface="Arial Narrow" panose="020B0606020202030204" pitchFamily="34" charset="0"/>
              </a:rPr>
              <a:t>Korišćenje podataka i analitike za praćenje potrošača na mreži radi targetiranja ciljanih potrošasča reklamama i marketinškim ponudama.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ni oblačić 3"/>
          <p:cNvSpPr/>
          <p:nvPr/>
        </p:nvSpPr>
        <p:spPr>
          <a:xfrm rot="821271">
            <a:off x="5432425" y="823913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876800" cy="518160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sr-Latn-RS" sz="24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Metode kontaktiranja/ispitivanja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sr-Latn-RS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Primarni podaci se prikupljaju putem intervjua i anketa: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R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poštom, </a:t>
            </a:r>
          </a:p>
          <a:p>
            <a:pPr>
              <a:spcBef>
                <a:spcPts val="0"/>
              </a:spcBef>
              <a:defRPr/>
            </a:pPr>
            <a:r>
              <a:rPr lang="sr-Latn-R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telefonom, </a:t>
            </a:r>
          </a:p>
          <a:p>
            <a:pPr>
              <a:spcBef>
                <a:spcPts val="0"/>
              </a:spcBef>
              <a:defRPr/>
            </a:pPr>
            <a:r>
              <a:rPr lang="sr-Latn-R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ličnim intervjuom ili </a:t>
            </a:r>
          </a:p>
          <a:p>
            <a:pPr>
              <a:spcBef>
                <a:spcPts val="0"/>
              </a:spcBef>
              <a:defRPr/>
            </a:pPr>
            <a:r>
              <a:rPr lang="sr-Latn-R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o</a:t>
            </a:r>
            <a:r>
              <a:rPr lang="sr-Latn-R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nlajn. </a:t>
            </a:r>
          </a:p>
          <a:p>
            <a:pPr>
              <a:spcBef>
                <a:spcPts val="0"/>
              </a:spcBef>
              <a:defRPr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Svaka metoda kontakta (ispitivanja) ima svoje posebne prednosti i slabosti</a:t>
            </a:r>
            <a:r>
              <a:rPr lang="sr-Latn-RS" sz="24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Ovalni oblačić 3"/>
          <p:cNvSpPr/>
          <p:nvPr/>
        </p:nvSpPr>
        <p:spPr>
          <a:xfrm rot="821271">
            <a:off x="5203825" y="1179513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" y="903288"/>
            <a:ext cx="5181600" cy="5573712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Metode kontaktiranja/ispitivanja: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Pošta, telefon i lični intervju</a:t>
            </a:r>
            <a:endParaRPr lang="sr-Latn-RS" altLang="sr-Latn-RS" sz="240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Ankete putem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pošte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i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upitnici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mogu se koristiti za prikupljanje velikih količina informacija po niskoj ceni po ispitaniku. Međutim, ankete putem pošte i upitnici nisu baš fleksibilni;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svi ispitanici odgovaraju na ista pitanja fiksnim redosledom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. Nadalje, oni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oduzimaju vreme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i imaju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niske stope odgovora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Zato se marketeri  prebacuju na brže, fleksibilnije i jeftinije ankete putem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e-pošte, interneta i mobilnih telefona.</a:t>
            </a:r>
          </a:p>
        </p:txBody>
      </p:sp>
      <p:sp>
        <p:nvSpPr>
          <p:cNvPr id="4" name="Ovalni oblačić 3"/>
          <p:cNvSpPr/>
          <p:nvPr/>
        </p:nvSpPr>
        <p:spPr>
          <a:xfrm rot="821271">
            <a:off x="5203825" y="1179513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5924550" cy="1295400"/>
          </a:xfrm>
          <a:ln w="28575">
            <a:solidFill>
              <a:srgbClr val="0000FF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Cyrl-RS" b="1" dirty="0" smtClean="0">
                <a:latin typeface="Arial Narrow" panose="020B0606020202030204" pitchFamily="34" charset="0"/>
              </a:rPr>
              <a:t>Ма</a:t>
            </a:r>
            <a:r>
              <a:rPr lang="sr-Latn-RS" b="1" dirty="0" err="1" smtClean="0">
                <a:latin typeface="Arial Narrow" panose="020B0606020202030204" pitchFamily="34" charset="0"/>
              </a:rPr>
              <a:t>rketinška</a:t>
            </a:r>
            <a:r>
              <a:rPr lang="sr-Latn-RS" b="1" dirty="0" smtClean="0">
                <a:latin typeface="Arial Narrow" panose="020B0606020202030204" pitchFamily="34" charset="0"/>
              </a:rPr>
              <a:t> istraživanja (MI) </a:t>
            </a:r>
            <a:endParaRPr lang="sr-Latn-RS" b="1" dirty="0" smtClean="0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0"/>
            <a:ext cx="2914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410200" cy="5562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Metode kontaktiranjaispitivanja: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Telefonski intervjui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Mogu brže dati informacije i fleksibilniji su od upitnika putem pošte. Anketari mogu objasniti teška pitanja i, u zavisnosti od odgovora koje dobiju, preskočiti neka pitanja ili dublje ispitati druga. Međutim, skuplji su od upitnika putem pošte, interneta ili mobilnog telefona. Telefonski intervjui karakterišu pristrasnost anketara – način na koji anketari govore, kako postavljaju pitanja i druge razlike koje mogu uticati na odgovore. Takođe, ljudi često ne žele da razgovaraju o ličnim pitanjima sa ispitanikom uživo. Konačno, u ovo doba potrošači se uznemiravaju na ovaj način, pa se sve više ne javljaju ili spuštaju slušalice telefonskim anketarima. Telefonski intervjui gube na značaju</a:t>
            </a: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4" name="Ovalni oblačić 3"/>
          <p:cNvSpPr/>
          <p:nvPr/>
        </p:nvSpPr>
        <p:spPr>
          <a:xfrm rot="821271">
            <a:off x="5203825" y="1179513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953000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Metode kontaktiranja/ispitivanja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Lični i grupni intervju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(bilo je reči ranije)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Onlajn marketing-istraživanja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: prikupljanje podataka o primarnim marketinškim istraživanjima putem internet i mobilnih anketa, onlajn fokus grupa i onlajn panela i zajednica brendova.</a:t>
            </a: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4" name="Ovalni oblačić 3"/>
          <p:cNvSpPr/>
          <p:nvPr/>
        </p:nvSpPr>
        <p:spPr>
          <a:xfrm rot="821271">
            <a:off x="5203825" y="1179513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927100"/>
            <a:ext cx="6781800" cy="457200"/>
          </a:xfrm>
        </p:spPr>
        <p:txBody>
          <a:bodyPr/>
          <a:lstStyle/>
          <a:p>
            <a:pPr algn="l"/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Tehnike ispitivanja – postavljanja pitanja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52400" y="1384300"/>
            <a:ext cx="6221413" cy="51689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Potpuno </a:t>
            </a: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nekonstruisana pitanja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: Pitanja na koja ispitanik može da odgovori na neograničen broj načina.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     Primer: „Šta mislite o kompaniji X?“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Asocijacija reči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: ponude se reči, jedna za drugom, a ispitanik bira onu koja mu prva padne na pamet, ustvari onu koja ga najviše asocira na predmet ispitivanja)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     Primer: Koja Vam prva reč pada na pamet kada čujete sledeće?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     Proizvodnja automobila ..............; BMW ..........; Vožnja autom kroz grad ....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Nedovršene rečenice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: Ispitanik treba da dovrši rečenicu.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     Primer: „Kada biram automobil, najvažnije mi je da .................“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4276" name="Title 1"/>
          <p:cNvSpPr txBox="1">
            <a:spLocks/>
          </p:cNvSpPr>
          <p:nvPr/>
        </p:nvSpPr>
        <p:spPr bwMode="auto">
          <a:xfrm>
            <a:off x="533400" y="374650"/>
            <a:ext cx="822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5" name="Ovalni oblačić 4"/>
          <p:cNvSpPr/>
          <p:nvPr/>
        </p:nvSpPr>
        <p:spPr>
          <a:xfrm rot="821271">
            <a:off x="5584825" y="844550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III: metoda kontaktiranja/ispitivanja 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781800" cy="457200"/>
          </a:xfrm>
        </p:spPr>
        <p:txBody>
          <a:bodyPr/>
          <a:lstStyle/>
          <a:p>
            <a:pPr algn="l"/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Tehnike ispitivanja – postavljanja pitanja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10200" cy="4495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Dovršavanje priče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: </a:t>
            </a:r>
            <a:r>
              <a:rPr lang="it-IT" altLang="sr-Latn-RS" sz="2000" smtClean="0">
                <a:latin typeface="Arial Narrow" panose="020B0606020202030204" pitchFamily="34" charset="0"/>
              </a:rPr>
              <a:t>Ispitanik treba da dovrši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prič</a:t>
            </a:r>
            <a:r>
              <a:rPr lang="it-IT" altLang="sr-Latn-RS" sz="2000" smtClean="0">
                <a:latin typeface="Arial Narrow" panose="020B0606020202030204" pitchFamily="34" charset="0"/>
              </a:rPr>
              <a:t>u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. Primer: „Pre nekoliko dana prolazio sam pored BMW-a. Primetio sam da imaju lepe modele u izlogu. To je u meni podstaklo sledeća osećanja i razmišljanja.... Sada dovršite priču.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Pitanja putem slike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: Slika prikazuje dve osobe, ispitivača i ispitanika koji daje izjavu. U prazan balon iznad glave ispitanika unosi se odgovor na osnovu identifikacije s njim u kontekstu slike.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Test tematske apercepcije (TAT kao projektivna tehnika</a:t>
            </a:r>
            <a:r>
              <a:rPr lang="sr-Latn-RS" altLang="sr-Latn-RS" sz="2000" b="1" smtClean="0">
                <a:latin typeface="Arial Narrow" panose="020B0606020202030204" pitchFamily="34" charset="0"/>
              </a:rPr>
              <a:t>)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: Na osnovu slike, ispitanik sastavlja priču o onome šta se dogodilo ili se moglo dogoditi.</a:t>
            </a:r>
          </a:p>
        </p:txBody>
      </p:sp>
      <p:sp>
        <p:nvSpPr>
          <p:cNvPr id="55300" name="Title 1"/>
          <p:cNvSpPr txBox="1">
            <a:spLocks/>
          </p:cNvSpPr>
          <p:nvPr/>
        </p:nvSpPr>
        <p:spPr bwMode="auto">
          <a:xfrm>
            <a:off x="533400" y="374650"/>
            <a:ext cx="822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5" name="Ovalni oblačić 4"/>
          <p:cNvSpPr/>
          <p:nvPr/>
        </p:nvSpPr>
        <p:spPr>
          <a:xfrm rot="821271">
            <a:off x="5584825" y="844550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III: metoda kontaktiranja/ispitivanja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029200" cy="449580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Da sumiramo. To su: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en-US" sz="20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RS" altLang="en-US" sz="2400" smtClean="0">
                <a:latin typeface="Arial Narrow" panose="020B0606020202030204" pitchFamily="34" charset="0"/>
              </a:rPr>
              <a:t>upitnici (karakteristični za metod ispitivanja koji je potpora deskriptivnim i uzročnim istraživanjima)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RS" altLang="en-US" sz="2400" smtClean="0">
                <a:latin typeface="Arial Narrow" panose="020B0606020202030204" pitchFamily="34" charset="0"/>
              </a:rPr>
              <a:t>kvalitativne metode (fokus grupe, dubinski intervju…) ili 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RS" altLang="en-US" sz="2400" smtClean="0">
                <a:latin typeface="Arial Narrow" panose="020B0606020202030204" pitchFamily="34" charset="0"/>
              </a:rPr>
              <a:t>mehanički uređaji…</a:t>
            </a:r>
            <a:endParaRPr lang="sr-Latn-RS" altLang="sr-Latn-RS" sz="2400" smtClean="0">
              <a:latin typeface="Arial Narrow" panose="020B0606020202030204" pitchFamily="34" charset="0"/>
            </a:endParaRPr>
          </a:p>
        </p:txBody>
      </p:sp>
      <p:sp>
        <p:nvSpPr>
          <p:cNvPr id="56323" name="Title 1"/>
          <p:cNvSpPr txBox="1">
            <a:spLocks/>
          </p:cNvSpPr>
          <p:nvPr/>
        </p:nvSpPr>
        <p:spPr bwMode="auto">
          <a:xfrm>
            <a:off x="533400" y="374650"/>
            <a:ext cx="822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5" name="Ovalni oblačić 4"/>
          <p:cNvSpPr/>
          <p:nvPr/>
        </p:nvSpPr>
        <p:spPr>
          <a:xfrm rot="821271">
            <a:off x="4975225" y="1279525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</a:t>
            </a:r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kontaktiranja/ispitivanja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724400" cy="5181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Određivanje uzorka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100" u="sng" smtClean="0">
                <a:latin typeface="Arial Narrow" panose="020B0606020202030204" pitchFamily="34" charset="0"/>
              </a:rPr>
              <a:t>Istraživači marketinga obično donose zaključke o velikim grupama potrošača proučavajući mali uzorak ukupne potrošačke populacije</a:t>
            </a:r>
            <a:r>
              <a:rPr lang="sr-Latn-RS" altLang="sr-Latn-RS" sz="21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100" smtClean="0">
                <a:latin typeface="Arial Narrow" panose="020B0606020202030204" pitchFamily="34" charset="0"/>
              </a:rPr>
              <a:t>Uzorak je deo populacije koji je odabran za marketinško istraživanje da predstavlja populaciju kao celinu.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100" b="1" smtClean="0">
                <a:latin typeface="Arial Narrow" panose="020B0606020202030204" pitchFamily="34" charset="0"/>
              </a:rPr>
              <a:t>Idealno,uzorak bi trebao biti reprezentativan </a:t>
            </a:r>
            <a:r>
              <a:rPr lang="sr-Latn-RS" altLang="sr-Latn-RS" sz="2100" smtClean="0">
                <a:latin typeface="Arial Narrow" panose="020B0606020202030204" pitchFamily="34" charset="0"/>
              </a:rPr>
              <a:t>tako da istraživač može napraviti tačne procene preferencija i ponašanja veće populacije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4" name="Ovalni oblačić 3"/>
          <p:cNvSpPr/>
          <p:nvPr/>
        </p:nvSpPr>
        <p:spPr>
          <a:xfrm rot="821271">
            <a:off x="4822825" y="1255713"/>
            <a:ext cx="3997325" cy="38925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R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</a:t>
            </a:r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određivanje: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podataka, izvora podataka i tipa istraživanja</a:t>
            </a:r>
            <a:r>
              <a:rPr lang="sr-Latn-RS" altLang="en-US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kontaktiranja/ispitivanja </a:t>
            </a:r>
          </a:p>
          <a:p>
            <a:r>
              <a:rPr lang="sr-Latn-RS" altLang="en-US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05800" cy="5562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Dizajniranje uzorka zahteva tri odluke</a:t>
            </a:r>
            <a:r>
              <a:rPr lang="sr-Latn-RS" altLang="en-US" sz="220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ct val="0"/>
              </a:spcBef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Prvo, </a:t>
            </a: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koga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 treba proučavati </a:t>
            </a:r>
            <a:r>
              <a:rPr lang="sr-Latn-RS" altLang="en-US" sz="2200" smtClean="0">
                <a:latin typeface="Arial Narrow" panose="020B0606020202030204" pitchFamily="34" charset="0"/>
              </a:rPr>
              <a:t>(koju jedinicu uzorka)? Odgovor na ovo pitanje nije uvek očigledan. Na primer, da bi ste saznali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više o procesu donošenja odluke o kupovini porodičnog autom</a:t>
            </a:r>
            <a:r>
              <a:rPr lang="sr-Latn-RS" altLang="en-US" sz="2200" smtClean="0">
                <a:latin typeface="Arial Narrow" panose="020B0606020202030204" pitchFamily="34" charset="0"/>
              </a:rPr>
              <a:t>obila, da li bi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subjekt trebali biti roditelji, deca ili drugi članovi domaćinstva, prodavci u zastupstvima ili svi oni</a:t>
            </a:r>
            <a:r>
              <a:rPr lang="sr-Latn-RS" altLang="en-US" sz="2200" smtClean="0">
                <a:latin typeface="Arial Narrow" panose="020B0606020202030204" pitchFamily="34" charset="0"/>
              </a:rPr>
              <a:t>?</a:t>
            </a:r>
          </a:p>
          <a:p>
            <a:pPr marL="0" indent="0">
              <a:spcBef>
                <a:spcPct val="0"/>
              </a:spcBef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Drugo, </a:t>
            </a: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koliko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 ljudi treba uključiti </a:t>
            </a:r>
            <a:r>
              <a:rPr lang="sr-Latn-RS" altLang="en-US" sz="2200" smtClean="0">
                <a:latin typeface="Arial Narrow" panose="020B0606020202030204" pitchFamily="34" charset="0"/>
              </a:rPr>
              <a:t>(koja veličina uzorka)? Veliki uzorci daju pouzdanije rezultate od malih uzoraka. Međutim, veći uzorci mogu koštati više, a menadžeri obično ne moraju uzorkovati celo ciljno tržište ili čak veliki deo tog tržišta da bi dobili pouzdane rezultate.</a:t>
            </a:r>
          </a:p>
          <a:p>
            <a:pPr marL="0" indent="0">
              <a:spcBef>
                <a:spcPct val="0"/>
              </a:spcBef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Konačno, </a:t>
            </a: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kako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 treba birati osobe u uzorku </a:t>
            </a:r>
            <a:r>
              <a:rPr lang="sr-Latn-RS" altLang="en-US" sz="2200" smtClean="0">
                <a:latin typeface="Arial Narrow" panose="020B0606020202030204" pitchFamily="34" charset="0"/>
              </a:rPr>
              <a:t>(koji postupak uzorkovanja)?</a:t>
            </a:r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Uzorak zasnovan na teoriji verovatnoće</a:t>
            </a:r>
            <a:r>
              <a:rPr lang="sr-Latn-RS" altLang="en-U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/>
            <a:r>
              <a:rPr lang="sr-Latn-RS" altLang="en-US" sz="2400" b="1" smtClean="0">
                <a:latin typeface="Arial Narrow" panose="020B0606020202030204" pitchFamily="34" charset="0"/>
              </a:rPr>
              <a:t>Prost (jednostavan) slučajni uzorak</a:t>
            </a:r>
            <a:r>
              <a:rPr lang="sr-Latn-RS" altLang="en-US" sz="2400" smtClean="0">
                <a:latin typeface="Arial Narrow" panose="020B0606020202030204" pitchFamily="34" charset="0"/>
              </a:rPr>
              <a:t>: Svaki član populacije ima poznate i jednake šanse za selekciju.</a:t>
            </a:r>
          </a:p>
          <a:p>
            <a:pPr marL="0" indent="0"/>
            <a:r>
              <a:rPr lang="sr-Latn-RS" altLang="en-US" sz="2400" b="1" smtClean="0">
                <a:latin typeface="Arial Narrow" panose="020B0606020202030204" pitchFamily="34" charset="0"/>
              </a:rPr>
              <a:t>Stratifikovani slučajni uzorak</a:t>
            </a:r>
            <a:r>
              <a:rPr lang="sr-Latn-RS" altLang="en-US" sz="2400" smtClean="0">
                <a:latin typeface="Arial Narrow" panose="020B0606020202030204" pitchFamily="34" charset="0"/>
              </a:rPr>
              <a:t>: Populacija je podeljena na međusobno isključive grupe ili segmente (kao što su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starosne grupe, npr</a:t>
            </a:r>
            <a:r>
              <a:rPr lang="sr-Latn-RS" altLang="en-US" sz="2400" smtClean="0">
                <a:latin typeface="Arial Narrow" panose="020B0606020202030204" pitchFamily="34" charset="0"/>
              </a:rPr>
              <a:t>.) i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iz svake grupe se izvlače nasumični uzorci.</a:t>
            </a:r>
          </a:p>
          <a:p>
            <a:pPr marL="0" indent="0"/>
            <a:r>
              <a:rPr lang="sr-Latn-RS" altLang="en-US" sz="2400" b="1" smtClean="0">
                <a:latin typeface="Arial Narrow" panose="020B0606020202030204" pitchFamily="34" charset="0"/>
              </a:rPr>
              <a:t>Klaster uzorak</a:t>
            </a:r>
            <a:r>
              <a:rPr lang="sr-Latn-RS" altLang="en-US" sz="2400" smtClean="0">
                <a:latin typeface="Arial Narrow" panose="020B0606020202030204" pitchFamily="34" charset="0"/>
              </a:rPr>
              <a:t>: Populacija je podeljena na međusobno isključive, ali slične grupe i istraživač izvlači uzorak grupa za intervju. Na primer, ako region  sadrži 50 gradova sa sličnim demografskim sastavom, istraživač ispituje nasumično odabrane potrošače unutar uzorka od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10 nasumično odabranih gradova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Uzorak koji </a:t>
            </a:r>
            <a:r>
              <a:rPr lang="sr-Latn-RS" altLang="en-US" sz="2400" b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nije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 zasnovan na teoriji verovatnoće</a:t>
            </a:r>
            <a:r>
              <a:rPr lang="sr-Latn-RS" altLang="en-U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/>
            <a:r>
              <a:rPr lang="sr-Latn-RS" altLang="en-US" sz="2400" b="1" smtClean="0">
                <a:latin typeface="Arial Narrow" panose="020B0606020202030204" pitchFamily="34" charset="0"/>
              </a:rPr>
              <a:t>Pogodan, prigodan uzorak </a:t>
            </a:r>
            <a:r>
              <a:rPr lang="sr-Latn-RS" altLang="en-US" sz="2400" smtClean="0">
                <a:latin typeface="Arial Narrow" panose="020B0606020202030204" pitchFamily="34" charset="0"/>
              </a:rPr>
              <a:t>(</a:t>
            </a:r>
            <a:r>
              <a:rPr lang="sr-Latn-RS" altLang="en-US" sz="2400" i="1" smtClean="0">
                <a:latin typeface="Arial Narrow" panose="020B0606020202030204" pitchFamily="34" charset="0"/>
              </a:rPr>
              <a:t>convenience sample</a:t>
            </a:r>
            <a:r>
              <a:rPr lang="sr-Latn-RS" altLang="en-US" sz="2400" smtClean="0">
                <a:latin typeface="Arial Narrow" panose="020B0606020202030204" pitchFamily="34" charset="0"/>
              </a:rPr>
              <a:t>): Istraživač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bira najlakše članove populacije od kojih će dobiti informacije </a:t>
            </a:r>
            <a:r>
              <a:rPr lang="sr-Latn-RS" altLang="en-US" sz="2400" smtClean="0">
                <a:latin typeface="Arial Narrow" panose="020B0606020202030204" pitchFamily="34" charset="0"/>
              </a:rPr>
              <a:t>(</a:t>
            </a:r>
            <a:r>
              <a:rPr lang="sr-Latn-RS" altLang="en-US" sz="2400" u="sng" smtClean="0">
                <a:latin typeface="Arial Narrow" panose="020B0606020202030204" pitchFamily="34" charset="0"/>
              </a:rPr>
              <a:t>populacija je homogena i istraživaču dostupna</a:t>
            </a:r>
            <a:r>
              <a:rPr lang="sr-Latn-RS" altLang="en-US" sz="2400" smtClean="0">
                <a:latin typeface="Arial Narrow" panose="020B0606020202030204" pitchFamily="34" charset="0"/>
              </a:rPr>
              <a:t>). </a:t>
            </a:r>
          </a:p>
          <a:p>
            <a:pPr marL="0" indent="0"/>
            <a:r>
              <a:rPr lang="sr-Latn-RS" altLang="en-US" sz="2400" b="1" smtClean="0">
                <a:latin typeface="Arial Narrow" panose="020B0606020202030204" pitchFamily="34" charset="0"/>
              </a:rPr>
              <a:t>Namerni uzorak </a:t>
            </a:r>
            <a:r>
              <a:rPr lang="sr-Latn-RS" altLang="en-US" sz="2400" smtClean="0">
                <a:latin typeface="Arial Narrow" panose="020B0606020202030204" pitchFamily="34" charset="0"/>
              </a:rPr>
              <a:t>(</a:t>
            </a:r>
            <a:r>
              <a:rPr lang="sr-Latn-RS" altLang="en-US" sz="2400" i="1" smtClean="0">
                <a:latin typeface="Arial Narrow" panose="020B0606020202030204" pitchFamily="34" charset="0"/>
              </a:rPr>
              <a:t>judgment sample</a:t>
            </a:r>
            <a:r>
              <a:rPr lang="sr-Latn-RS" altLang="en-US" sz="2400" smtClean="0">
                <a:latin typeface="Arial Narrow" panose="020B0606020202030204" pitchFamily="34" charset="0"/>
              </a:rPr>
              <a:t>): Istraživač koristi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svoje prosuđivanje kako bi odabrao članove populacije</a:t>
            </a:r>
            <a:r>
              <a:rPr lang="sr-Latn-RS" altLang="en-US" sz="2400" smtClean="0">
                <a:latin typeface="Arial Narrow" panose="020B0606020202030204" pitchFamily="34" charset="0"/>
              </a:rPr>
              <a:t> koji imaju dobre izglede za tačne informacije. Biva izabran prema prilici. </a:t>
            </a:r>
            <a:r>
              <a:rPr lang="sr-Latn-RS" altLang="en-US" sz="2400" u="sng" smtClean="0">
                <a:latin typeface="Arial Narrow" panose="020B0606020202030204" pitchFamily="34" charset="0"/>
              </a:rPr>
              <a:t>Istraživač mora imati visoku sposobnost prosuđivanja</a:t>
            </a:r>
            <a:r>
              <a:rPr lang="sr-Latn-RS" altLang="en-US" sz="2400" smtClean="0">
                <a:latin typeface="Arial Narrow" panose="020B0606020202030204" pitchFamily="34" charset="0"/>
              </a:rPr>
              <a:t>.</a:t>
            </a:r>
          </a:p>
          <a:p>
            <a:pPr marL="0" indent="0"/>
            <a:r>
              <a:rPr lang="sr-Latn-RS" altLang="en-US" sz="2400" b="1" smtClean="0">
                <a:latin typeface="Arial Narrow" panose="020B0606020202030204" pitchFamily="34" charset="0"/>
              </a:rPr>
              <a:t>Kvota uzorak</a:t>
            </a:r>
            <a:r>
              <a:rPr lang="sr-Latn-RS" altLang="en-US" sz="2400" smtClean="0">
                <a:latin typeface="Arial Narrow" panose="020B0606020202030204" pitchFamily="34" charset="0"/>
              </a:rPr>
              <a:t>: Istraživač pronalazi i intervjuiše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propisani broj ljudi u svakoj od nekoliko kategorija</a:t>
            </a:r>
            <a:r>
              <a:rPr lang="sr-Latn-RS" altLang="en-US" sz="2400" smtClean="0">
                <a:latin typeface="Arial Narrow" panose="020B0606020202030204" pitchFamily="34" charset="0"/>
              </a:rPr>
              <a:t> ili segmente.</a:t>
            </a: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III i IV faza: Implementacija plana istraživanja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endParaRPr lang="sr-Latn-RS" altLang="en-US" sz="2800" smtClean="0">
              <a:latin typeface="Arial Narrow" panose="020B0606020202030204" pitchFamily="34" charset="0"/>
            </a:endParaRPr>
          </a:p>
          <a:p>
            <a:endParaRPr lang="sr-Latn-RS" altLang="en-US" sz="2800" smtClean="0">
              <a:latin typeface="Arial Narrow" panose="020B0606020202030204" pitchFamily="34" charset="0"/>
            </a:endParaRPr>
          </a:p>
          <a:p>
            <a:endParaRPr lang="sr-Latn-RS" altLang="en-US" sz="2800" smtClean="0">
              <a:latin typeface="Arial Narrow" panose="020B0606020202030204" pitchFamily="34" charset="0"/>
            </a:endParaRPr>
          </a:p>
          <a:p>
            <a:endParaRPr lang="sr-Latn-RS" altLang="en-US" sz="2800" smtClean="0">
              <a:latin typeface="Arial Narrow" panose="020B0606020202030204" pitchFamily="34" charset="0"/>
            </a:endParaRPr>
          </a:p>
          <a:p>
            <a:endParaRPr lang="sr-Latn-RS" altLang="en-US" sz="2800" smtClean="0">
              <a:latin typeface="Arial Narrow" panose="020B0606020202030204" pitchFamily="34" charset="0"/>
            </a:endParaRPr>
          </a:p>
          <a:p>
            <a:endParaRPr lang="sr-Latn-RS" altLang="en-US" sz="2800" smtClean="0">
              <a:latin typeface="Arial Narrow" panose="020B0606020202030204" pitchFamily="34" charset="0"/>
            </a:endParaRPr>
          </a:p>
          <a:p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Implementacija plana – sprovođenje istraživanja</a:t>
            </a:r>
            <a:r>
              <a:rPr lang="sr-Latn-RS" altLang="en-US" sz="2400" smtClean="0">
                <a:latin typeface="Arial Narrow" panose="020B060602020203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sr-Latn-RS" altLang="en-U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prikupljanje informacija</a:t>
            </a:r>
          </a:p>
          <a:p>
            <a:pPr lvl="1">
              <a:buFontTx/>
              <a:buChar char="-"/>
            </a:pPr>
            <a:r>
              <a:rPr lang="sr-Latn-RS" altLang="en-U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analiza informacija</a:t>
            </a:r>
          </a:p>
          <a:p>
            <a:r>
              <a:rPr lang="sr-Latn-RS" altLang="en-US" sz="2400" smtClean="0">
                <a:latin typeface="Arial Narrow" panose="020B0606020202030204" pitchFamily="34" charset="0"/>
              </a:rPr>
              <a:t>Najskuplja faza</a:t>
            </a:r>
          </a:p>
          <a:p>
            <a:r>
              <a:rPr lang="sr-Latn-RS" altLang="en-US" sz="2400" smtClean="0">
                <a:latin typeface="Arial Narrow" panose="020B0606020202030204" pitchFamily="34" charset="0"/>
              </a:rPr>
              <a:t>Faza u kojoj je najveća verovatnoća greške</a:t>
            </a:r>
          </a:p>
          <a:p>
            <a:pPr>
              <a:buFont typeface="Arial" panose="020B0604020202020204" pitchFamily="34" charset="0"/>
              <a:buNone/>
            </a:pPr>
            <a:endParaRPr lang="sr-Latn-RS" altLang="en-US" sz="2400" smtClean="0"/>
          </a:p>
        </p:txBody>
      </p:sp>
      <p:pic>
        <p:nvPicPr>
          <p:cNvPr id="61444" name="Picture 4" descr="ikona-raziskoval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19163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ugaonik 2"/>
          <p:cNvSpPr/>
          <p:nvPr/>
        </p:nvSpPr>
        <p:spPr>
          <a:xfrm>
            <a:off x="4546600" y="1039813"/>
            <a:ext cx="4191000" cy="312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I faza:   Definisanje problema, alternativa i ciljeva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II faza:  Sastavljanje plana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b="1" dirty="0">
                <a:solidFill>
                  <a:srgbClr val="0000FF"/>
                </a:solidFill>
                <a:latin typeface="Arial Narrow" panose="020B0606020202030204" pitchFamily="34" charset="0"/>
              </a:rPr>
              <a:t>III faza: Implementacija plana: prikupljanje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b="1" dirty="0">
                <a:solidFill>
                  <a:srgbClr val="0000FF"/>
                </a:solidFill>
                <a:latin typeface="Arial Narrow" panose="020B0606020202030204" pitchFamily="34" charset="0"/>
              </a:rPr>
              <a:t>IV faza: Implementacija plana: analiza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V faza:  Izveštavanje o nalazima (predstavljanje rezultata)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VI faza: Donošenje odluke</a:t>
            </a:r>
            <a:endParaRPr lang="sr-Latn-R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91400" cy="5181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Marketinško istraživanje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(MI) podržava donošenje odluka kojima se rešavaju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unapred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definisani marketing-problemi ili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konkretne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marketing-situacije u kojima se može naći kompanija.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Obavlja se kroz složen proces!!! </a:t>
            </a:r>
            <a:r>
              <a:rPr lang="sr-Latn-RS" altLang="sr-Latn-RS" sz="2400" b="1" u="sng" smtClean="0">
                <a:latin typeface="Arial Narrow" panose="020B0606020202030204" pitchFamily="34" charset="0"/>
              </a:rPr>
              <a:t>(videti sledeći slajd)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b="1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Analiza i korišćenje marketing informacija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su važne koliko i proces njihovog prikupljanja odnosno istraživanja.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Detaljno obrađeno na narednim slajdovima. </a:t>
            </a:r>
            <a:endParaRPr lang="sr-Latn-RS" altLang="sr-Latn-R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mtClean="0"/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2286000" y="382588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Marketinška istraživanja - MI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07950" y="1143000"/>
            <a:ext cx="446405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Informacije prikupljene iz internih baza podataka, konkurentske marketinške inteligencije i marketinških istraživanja obično zahtevaju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dodatnu analizu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 Menadžerima može trebati pomoć u tome. Ovu pomoć pruža ​​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napredna analitika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kako bi se saznalo više o odnosima unutar i između skupova podataka.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Dakle, analiza informacija može uključivati ​​primenu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analitičkih modela</a:t>
            </a:r>
            <a:r>
              <a:rPr lang="sr-Latn-RS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koji će pomoći marketerima da donesu bolje odluke. </a:t>
            </a:r>
          </a:p>
        </p:txBody>
      </p:sp>
      <p:sp>
        <p:nvSpPr>
          <p:cNvPr id="5" name="Pravougaonik 4"/>
          <p:cNvSpPr/>
          <p:nvPr/>
        </p:nvSpPr>
        <p:spPr>
          <a:xfrm>
            <a:off x="4938713" y="1295400"/>
            <a:ext cx="4191000" cy="312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I faza:   Definisanje problema, alternativa i ciljeva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II faza:  Sastavljanje plana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III faza: Implementacija plana: prikupljanje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b="1" dirty="0">
                <a:solidFill>
                  <a:srgbClr val="0000FF"/>
                </a:solidFill>
                <a:latin typeface="Arial Narrow" panose="020B0606020202030204" pitchFamily="34" charset="0"/>
              </a:rPr>
              <a:t>IV faza: Implementacija plana: analiza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V faza:  Izveštavanje o nalazima (predstavljanje rezultata)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VI faza: Donošenje odluke</a:t>
            </a:r>
            <a:endParaRPr lang="sr-Latn-R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85738" y="1143000"/>
            <a:ext cx="4538662" cy="4800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Nakon što su informacije obrađene i analizirane, one moraju biti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dostupne pravim donosiocima odluka u pravo vreme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 Dakle,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rezultati se prezentuju donosiocima odluka **</a:t>
            </a:r>
            <a:endParaRPr lang="pl-PL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sr-Latn-R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Na osnovu prethodno navedenog, donošenje odluke je znatno olakšano</a:t>
            </a:r>
            <a:r>
              <a:rPr lang="pl-PL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**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M</a:t>
            </a:r>
            <a:r>
              <a:rPr lang="sr-Latn-RS" altLang="sr-Latn-R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arketing metrika je niz mera koje kompanijama pomažu da kvantifikuju, porede i predstave svoje marketing-rezultate ….</a:t>
            </a:r>
            <a:r>
              <a:rPr lang="pl-PL" altLang="sr-Latn-RS" sz="2200" b="1" i="1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videti sledeći slajd</a:t>
            </a:r>
            <a:endParaRPr lang="sr-Latn-RS" altLang="sr-Latn-RS" sz="2200" b="1" i="1" u="sng" smtClean="0"/>
          </a:p>
        </p:txBody>
      </p:sp>
      <p:sp>
        <p:nvSpPr>
          <p:cNvPr id="5" name="Pravougaonik 4"/>
          <p:cNvSpPr/>
          <p:nvPr/>
        </p:nvSpPr>
        <p:spPr>
          <a:xfrm>
            <a:off x="4800600" y="1143000"/>
            <a:ext cx="41910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I faza:   Definisanje problema, alternativa i ciljeva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II faza:  Sastavljanje plana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III faza: Implementacija plana: prikupljanje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IV faza: Implementacija plana: analiza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b="1" dirty="0">
                <a:solidFill>
                  <a:srgbClr val="0000FF"/>
                </a:solidFill>
                <a:latin typeface="Arial Narrow" panose="020B0606020202030204" pitchFamily="34" charset="0"/>
              </a:rPr>
              <a:t>V faza:  Izveštavanje o nalazima (predstavljanje rezultata)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VI faza: Donošenje odluke</a:t>
            </a:r>
            <a:endParaRPr lang="sr-Latn-R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7159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Marketing-metrika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524000"/>
            <a:ext cx="7200900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Merenje performansi </a:t>
            </a:r>
            <a:r>
              <a:rPr lang="sr-Latn-RS" sz="2000" dirty="0" smtClean="0">
                <a:latin typeface="Arial Narrow" panose="020B0606020202030204" pitchFamily="34" charset="0"/>
              </a:rPr>
              <a:t>(potrošača, stejkholdera,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000" dirty="0" smtClean="0">
                <a:latin typeface="Arial Narrow" panose="020B0606020202030204" pitchFamily="34" charset="0"/>
              </a:rPr>
              <a:t>marketing plana).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Performanse marketing-plana</a:t>
            </a:r>
            <a:r>
              <a:rPr lang="sr-Latn-RS" sz="2000" dirty="0" smtClean="0"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r-Latn-RS" sz="22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analiza prodaje</a:t>
            </a:r>
            <a:r>
              <a:rPr lang="sr-Latn-RS" sz="2200" dirty="0" smtClean="0">
                <a:latin typeface="Arial Narrow" panose="020B0606020202030204" pitchFamily="34" charset="0"/>
              </a:rPr>
              <a:t>: analiza odstupanja prodaje od ciljeva; analiza mikroprodaje odnosno prodaje po proizvodima i tržištima gde nije ostvarena očekivana prodaja;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r-Latn-RS" sz="22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analiza tržišnog uće</a:t>
            </a:r>
            <a:r>
              <a:rPr lang="sr-Latn-RS" sz="2200" i="1" dirty="0" smtClean="0">
                <a:latin typeface="Arial Narrow" panose="020B0606020202030204" pitchFamily="34" charset="0"/>
              </a:rPr>
              <a:t>šća</a:t>
            </a:r>
            <a:r>
              <a:rPr lang="sr-Latn-RS" sz="2200" dirty="0" smtClean="0">
                <a:latin typeface="Arial Narrow" panose="020B0606020202030204" pitchFamily="34" charset="0"/>
              </a:rPr>
              <a:t>: analiza učešća sopstvene prodaje u prodaji grane;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r-Latn-RS" sz="22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analiza marketing-tro</a:t>
            </a:r>
            <a:r>
              <a:rPr lang="sr-Latn-RS" sz="2200" i="1" dirty="0" smtClean="0">
                <a:latin typeface="Arial Narrow" panose="020B0606020202030204" pitchFamily="34" charset="0"/>
              </a:rPr>
              <a:t>škova </a:t>
            </a:r>
            <a:r>
              <a:rPr lang="sr-Latn-RS" sz="2200" dirty="0" smtClean="0">
                <a:latin typeface="Arial Narrow" panose="020B0606020202030204" pitchFamily="34" charset="0"/>
              </a:rPr>
              <a:t>u odnosu na prodaju;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r-Latn-RS" sz="22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finansijska analiza</a:t>
            </a:r>
            <a:r>
              <a:rPr lang="sr-Latn-RS" sz="2200" dirty="0" smtClean="0">
                <a:latin typeface="Arial Narrow" panose="020B0606020202030204" pitchFamily="34" charset="0"/>
              </a:rPr>
              <a:t>: analiza stope prinosa na sopstvena ulaganja;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r-Latn-RS" sz="22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analiza marketing-profitabilno</a:t>
            </a:r>
            <a:r>
              <a:rPr lang="sr-Latn-RS" sz="2200" i="1" dirty="0" smtClean="0">
                <a:latin typeface="Arial Narrow" panose="020B0606020202030204" pitchFamily="34" charset="0"/>
              </a:rPr>
              <a:t>sti.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r-Latn-RS" sz="2200" i="1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pic>
        <p:nvPicPr>
          <p:cNvPr id="64516" name="Picture 3" descr="LandingPage_8940489Medium_400x2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"/>
            <a:ext cx="25542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Kontrolna pitanja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991600" cy="49530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Faze procesa marketinškog istraživanja?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O čemu treba voditi računa pri definisanju problema i alternativa?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Koje ciljeve istraživanja poznajete?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Koje izvore podataka i tipove istraživanja poznajete?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Navedite neke od načina prikupljanja primarnih podataka.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Koje metode kontaktiranja ispitanika poznajete?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Koje instrumente istraživanja poznajete?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Objasnite načine izbora uzorka.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err="1" smtClean="0">
                <a:latin typeface="Arial Narrow" panose="020B0606020202030204" pitchFamily="34" charset="0"/>
              </a:rPr>
              <a:t>Marketeri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uveliko koriste i otvorena i zatvorena pitanja u upitnicima. Koje su prednosti ili nedostaci korišćenja svakog od ovih načina postavljanja pitanja?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Šta se podrazumeva pod prikupljanjem a šta pod analizom informacija?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Predstavljanje rezultata i donošenje odluka: opišite.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endParaRPr lang="sr-Latn-RS" altLang="sr-Latn-RS" sz="22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sr-Latn-RS" altLang="sr-Latn-RS" sz="24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Čuvar mesta za sadržaj 1"/>
          <p:cNvSpPr>
            <a:spLocks noGrp="1"/>
          </p:cNvSpPr>
          <p:nvPr>
            <p:ph idx="1"/>
          </p:nvPr>
        </p:nvSpPr>
        <p:spPr>
          <a:xfrm>
            <a:off x="381000" y="3200400"/>
            <a:ext cx="8229600" cy="838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Predviđanje i merenje tražnje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162800" cy="5635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Područja istraživanja i analize tržišta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28600" y="1249363"/>
            <a:ext cx="8458200" cy="469423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 2" panose="05020102010507070707" pitchFamily="18" charset="2"/>
              <a:buNone/>
            </a:pPr>
            <a:endParaRPr lang="sr-Latn-CS" altLang="sr-Latn-RS" sz="2800" smtClean="0"/>
          </a:p>
          <a:p>
            <a:pPr eaLnBrk="1" hangingPunct="1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sr-Latn-CS" altLang="sr-Latn-RS" sz="2800" smtClean="0"/>
              <a:t>I: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Procena sadašnje i buduće veličine tržišta - </a:t>
            </a:r>
            <a:r>
              <a:rPr lang="sr-Latn-C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sadašnje i buduće tražnje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(stope njegovog rasta koja je odrednica potencijala tržišta)</a:t>
            </a:r>
          </a:p>
          <a:p>
            <a:pPr eaLnBrk="1" hangingPunct="1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II: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Procena atraktivnosti tržišta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(meri se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potencijalom tržišta, troškovima i efektima ulaska, karakterom i intenzitetom konkurencije)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III: Utvrđivanje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veličine potencijalnog, raspoloživog i penetrisanog tržišta</a:t>
            </a:r>
          </a:p>
          <a:p>
            <a:pPr eaLnBrk="1" hangingPunct="1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IV: Merenje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reakcije potrošača na marketing-miks</a:t>
            </a:r>
          </a:p>
          <a:p>
            <a:pPr eaLnBrk="1" hangingPunct="1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sr-Latn-CS" altLang="sr-Latn-RS" sz="2400" smtClean="0">
                <a:latin typeface="Arial Narrow" panose="020B0606020202030204" pitchFamily="34" charset="0"/>
              </a:rPr>
              <a:t>V: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Analiza konkurencije</a:t>
            </a:r>
          </a:p>
          <a:p>
            <a:pPr>
              <a:buFont typeface="Arial" panose="020B0604020202020204" pitchFamily="34" charset="0"/>
              <a:buNone/>
            </a:pPr>
            <a:endParaRPr lang="sr-Latn-RS" altLang="sr-Latn-R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487363"/>
          </a:xfrm>
        </p:spPr>
        <p:txBody>
          <a:bodyPr/>
          <a:lstStyle/>
          <a:p>
            <a:r>
              <a:rPr lang="sr-Latn-RS" altLang="sr-Latn-RS" sz="3200" smtClean="0">
                <a:solidFill>
                  <a:srgbClr val="FFFF00"/>
                </a:solidFill>
                <a:latin typeface="Arial Narrow" panose="020B0606020202030204" pitchFamily="34" charset="0"/>
              </a:rPr>
              <a:t>Procena sadašnje i buduće tražnje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8" y="1295400"/>
            <a:ext cx="4286250" cy="3505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latin typeface="Arial Narrow" panose="020B0606020202030204" pitchFamily="34" charset="0"/>
              </a:rPr>
              <a:t>Procena sadašnje tražnje </a:t>
            </a:r>
            <a:r>
              <a:rPr lang="sr-Latn-RS" sz="2400" dirty="0" smtClean="0">
                <a:latin typeface="Arial Narrow" panose="020B0606020202030204" pitchFamily="34" charset="0"/>
              </a:rPr>
              <a:t>ostvaruje se procenom: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potencijala </a:t>
            </a:r>
            <a:r>
              <a:rPr lang="sr-Latn-RS" sz="2400" u="sng" dirty="0" smtClean="0">
                <a:latin typeface="Arial Narrow" panose="020B0606020202030204" pitchFamily="34" charset="0"/>
              </a:rPr>
              <a:t>tržišta</a:t>
            </a:r>
            <a:r>
              <a:rPr lang="sr-Latn-RS" sz="2400" dirty="0" smtClean="0">
                <a:latin typeface="Arial Narrow" panose="020B0606020202030204" pitchFamily="34" charset="0"/>
              </a:rPr>
              <a:t> (prodaje)</a:t>
            </a:r>
          </a:p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potencijala prodaje </a:t>
            </a:r>
            <a:r>
              <a:rPr lang="sr-Latn-RS" sz="2400" u="sng" dirty="0" smtClean="0">
                <a:latin typeface="Arial Narrow" panose="020B0606020202030204" pitchFamily="34" charset="0"/>
              </a:rPr>
              <a:t>kompanije</a:t>
            </a:r>
          </a:p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stvarne prodaje </a:t>
            </a:r>
            <a:r>
              <a:rPr lang="sr-Latn-RS" sz="2400" u="sng" dirty="0" smtClean="0">
                <a:latin typeface="Arial Narrow" panose="020B0606020202030204" pitchFamily="34" charset="0"/>
              </a:rPr>
              <a:t>kompanije</a:t>
            </a:r>
            <a:r>
              <a:rPr lang="sr-Latn-RS" sz="2400" dirty="0" smtClean="0">
                <a:latin typeface="Arial Narrow" panose="020B0606020202030204" pitchFamily="34" charset="0"/>
              </a:rPr>
              <a:t>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62450" y="1295400"/>
            <a:ext cx="47815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latin typeface="Arial Narrow" panose="020B0606020202030204" pitchFamily="34" charset="0"/>
              </a:rPr>
              <a:t>Procena buduće tražnje </a:t>
            </a:r>
            <a:r>
              <a:rPr lang="sr-Latn-RS" sz="2400" dirty="0" smtClean="0">
                <a:latin typeface="Arial Narrow" panose="020B0606020202030204" pitchFamily="34" charset="0"/>
              </a:rPr>
              <a:t>ostvaruje se procenom: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sr-Latn-RS" sz="2400" u="sng" dirty="0" smtClean="0">
                <a:latin typeface="Arial Narrow" panose="020B0606020202030204" pitchFamily="34" charset="0"/>
              </a:rPr>
              <a:t>tržišne</a:t>
            </a:r>
            <a:r>
              <a:rPr lang="sr-Latn-RS" sz="2400" dirty="0" smtClean="0">
                <a:latin typeface="Arial Narrow" panose="020B0606020202030204" pitchFamily="34" charset="0"/>
              </a:rPr>
              <a:t> tražnje,</a:t>
            </a:r>
          </a:p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tražnje </a:t>
            </a:r>
            <a:r>
              <a:rPr lang="sr-Latn-RS" sz="2400" u="sng" dirty="0" smtClean="0">
                <a:latin typeface="Arial Narrow" panose="020B0606020202030204" pitchFamily="34" charset="0"/>
              </a:rPr>
              <a:t>kompanije</a:t>
            </a:r>
          </a:p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stvarne tražnje za proizvodima </a:t>
            </a:r>
            <a:r>
              <a:rPr lang="sr-Latn-RS" sz="2400" u="sng" dirty="0" smtClean="0">
                <a:latin typeface="Arial Narrow" panose="020B0606020202030204" pitchFamily="34" charset="0"/>
              </a:rPr>
              <a:t>komp.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000" b="1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000" b="1" dirty="0" smtClean="0">
                <a:latin typeface="Arial Narrow" panose="020B0606020202030204" pitchFamily="34" charset="0"/>
              </a:rPr>
              <a:t>Obavlja se:</a:t>
            </a:r>
          </a:p>
          <a:p>
            <a:pPr>
              <a:defRPr/>
            </a:pPr>
            <a:r>
              <a:rPr lang="sr-Latn-RS" sz="2000" dirty="0" smtClean="0">
                <a:latin typeface="Arial Narrow" panose="020B0606020202030204" pitchFamily="34" charset="0"/>
              </a:rPr>
              <a:t>ispitivanjem namera potrošača,</a:t>
            </a:r>
          </a:p>
          <a:p>
            <a:pPr>
              <a:defRPr/>
            </a:pPr>
            <a:r>
              <a:rPr lang="sr-Latn-RS" sz="2000" dirty="0" smtClean="0">
                <a:latin typeface="Arial Narrow" panose="020B0606020202030204" pitchFamily="34" charset="0"/>
              </a:rPr>
              <a:t>analizom mišljenja prodavaca,</a:t>
            </a:r>
          </a:p>
          <a:p>
            <a:pPr>
              <a:defRPr/>
            </a:pPr>
            <a:r>
              <a:rPr lang="sr-Latn-RS" sz="2000" dirty="0" smtClean="0">
                <a:latin typeface="Arial Narrow" panose="020B0606020202030204" pitchFamily="34" charset="0"/>
              </a:rPr>
              <a:t>prikupljanjem mišljenja eksperata,</a:t>
            </a:r>
          </a:p>
          <a:p>
            <a:pPr>
              <a:defRPr/>
            </a:pPr>
            <a:r>
              <a:rPr lang="sr-Latn-RS" sz="2000" dirty="0" smtClean="0">
                <a:latin typeface="Arial Narrow" panose="020B0606020202030204" pitchFamily="34" charset="0"/>
              </a:rPr>
              <a:t>analizom prethodne prodaje,</a:t>
            </a:r>
          </a:p>
          <a:p>
            <a:pPr>
              <a:defRPr/>
            </a:pPr>
            <a:r>
              <a:rPr lang="sr-Latn-RS" sz="2000" dirty="0" smtClean="0">
                <a:latin typeface="Arial Narrow" panose="020B0606020202030204" pitchFamily="34" charset="0"/>
              </a:rPr>
              <a:t>testiranjem tržišta.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7010400" cy="4111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Procena sadašnje tražnje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3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Ukupan tržišni potencijal 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je maksimalni iznos prodaje koji </a:t>
            </a:r>
            <a:r>
              <a:rPr lang="sr-Latn-RS" altLang="sr-Latn-RS" sz="2300" b="1" smtClean="0">
                <a:latin typeface="Arial Narrow" panose="020B0606020202030204" pitchFamily="34" charset="0"/>
              </a:rPr>
              <a:t>mogu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 da ostvare </a:t>
            </a:r>
            <a:r>
              <a:rPr lang="sr-Latn-RS" altLang="sr-Latn-RS" sz="2300" b="1" smtClean="0">
                <a:latin typeface="Arial Narrow" panose="020B0606020202030204" pitchFamily="34" charset="0"/>
              </a:rPr>
              <a:t>sve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 </a:t>
            </a:r>
            <a:r>
              <a:rPr lang="sr-Latn-RS" altLang="sr-Latn-RS" sz="2300" u="sng" smtClean="0">
                <a:latin typeface="Arial Narrow" panose="020B0606020202030204" pitchFamily="34" charset="0"/>
              </a:rPr>
              <a:t>kompanije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 u </a:t>
            </a:r>
            <a:r>
              <a:rPr lang="sr-Latn-RS" altLang="sr-Latn-RS" sz="2300" b="1" smtClean="0">
                <a:latin typeface="Arial Narrow" panose="020B0606020202030204" pitchFamily="34" charset="0"/>
              </a:rPr>
              <a:t>određenoj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 </a:t>
            </a:r>
            <a:r>
              <a:rPr lang="sr-Latn-RS" altLang="sr-Latn-RS" sz="2300" u="sng" smtClean="0">
                <a:latin typeface="Arial Narrow" panose="020B0606020202030204" pitchFamily="34" charset="0"/>
              </a:rPr>
              <a:t>grani,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 u </a:t>
            </a:r>
            <a:r>
              <a:rPr lang="sr-Latn-RS" altLang="sr-Latn-RS" sz="2300" b="1" smtClean="0">
                <a:latin typeface="Arial Narrow" panose="020B0606020202030204" pitchFamily="34" charset="0"/>
              </a:rPr>
              <a:t>određenom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 vremenskom </a:t>
            </a:r>
            <a:r>
              <a:rPr lang="sr-Latn-RS" altLang="sr-Latn-RS" sz="2300" u="sng" smtClean="0">
                <a:latin typeface="Arial Narrow" panose="020B0606020202030204" pitchFamily="34" charset="0"/>
              </a:rPr>
              <a:t>periodu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, pri </a:t>
            </a:r>
            <a:r>
              <a:rPr lang="sr-Latn-RS" altLang="sr-Latn-RS" sz="2300" b="1" smtClean="0">
                <a:latin typeface="Arial Narrow" panose="020B0606020202030204" pitchFamily="34" charset="0"/>
              </a:rPr>
              <a:t>određenom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 nivou </a:t>
            </a:r>
            <a:r>
              <a:rPr lang="sr-Latn-RS" altLang="sr-Latn-RS" sz="2300" u="sng" smtClean="0">
                <a:latin typeface="Arial Narrow" panose="020B0606020202030204" pitchFamily="34" charset="0"/>
              </a:rPr>
              <a:t>marketing-napora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 u grani i </a:t>
            </a:r>
            <a:r>
              <a:rPr lang="sr-Latn-RS" altLang="sr-Latn-RS" sz="2300" b="1" smtClean="0">
                <a:latin typeface="Arial Narrow" panose="020B0606020202030204" pitchFamily="34" charset="0"/>
              </a:rPr>
              <a:t>uslovima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 u </a:t>
            </a:r>
            <a:r>
              <a:rPr lang="sr-Latn-RS" altLang="sr-Latn-RS" sz="2300" u="sng" smtClean="0">
                <a:latin typeface="Arial Narrow" panose="020B0606020202030204" pitchFamily="34" charset="0"/>
              </a:rPr>
              <a:t>okruženju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. </a:t>
            </a:r>
            <a:r>
              <a:rPr lang="sr-Latn-RS" altLang="sr-Latn-RS" sz="2300" b="1" smtClean="0">
                <a:latin typeface="Arial Narrow" panose="020B0606020202030204" pitchFamily="34" charset="0"/>
              </a:rPr>
              <a:t>Uobičajeni način procene je 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procena potencijalnog broja kupaca x prosečna količina koju kupac kupuje x cena.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000" b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Potencijal tržišnog područja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se odnosi na potencijal grada, regiona, zemlje (čini maks. iznos prodaje koji mogu da ostvare sve kompanije u određenoj grani, u određenom vremenskom periodu, pri određenom nivou marketing-napora u grani i uslovima u okruženju tog grada, regiona ili zemlje).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3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Potencijal prodaje kompanije</a:t>
            </a:r>
            <a:r>
              <a:rPr lang="sr-Latn-RS" altLang="sr-Latn-RS" sz="23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: prodaja grane i tržišno učešće 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(</a:t>
            </a:r>
            <a:r>
              <a:rPr lang="sr-Latn-RS" altLang="sr-Latn-RS" sz="2300" b="1" smtClean="0">
                <a:latin typeface="Arial Narrow" panose="020B0606020202030204" pitchFamily="34" charset="0"/>
              </a:rPr>
              <a:t>prodaja svih kompanija u toj grani je prodaja grane; prodaja kompanije u prodaji svih kompanija u grani je njeno tržišno učešće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3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Stvarna prodaja kompanije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: nivo prodaje koji je postigla.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..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3200" smtClean="0">
                <a:solidFill>
                  <a:srgbClr val="FFFF00"/>
                </a:solidFill>
                <a:latin typeface="Arial Narrow" panose="020B0606020202030204" pitchFamily="34" charset="0"/>
              </a:rPr>
              <a:t>Procena buduće tražnje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90500" y="1447800"/>
            <a:ext cx="8763000" cy="4800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CS" altLang="sr-Latn-RS" sz="2400" smtClean="0">
                <a:solidFill>
                  <a:srgbClr val="FF0000"/>
                </a:solidFill>
                <a:latin typeface="Arial Narrow" panose="020B0606020202030204" pitchFamily="34" charset="0"/>
              </a:rPr>
              <a:t>Tržišna tražnja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je ukupna količina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koju bi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određena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grupa </a:t>
            </a:r>
            <a:r>
              <a:rPr lang="sr-Latn-CS" altLang="sr-Latn-RS" sz="2400" u="sng" smtClean="0">
                <a:latin typeface="Arial Narrow" panose="020B0606020202030204" pitchFamily="34" charset="0"/>
              </a:rPr>
              <a:t>potrošača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kupila u </a:t>
            </a:r>
            <a:r>
              <a:rPr lang="en-US" altLang="sr-Latn-RS" sz="2400" b="1" smtClean="0">
                <a:latin typeface="Arial Narrow" panose="020B0606020202030204" pitchFamily="34" charset="0"/>
              </a:rPr>
              <a:t>odre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đenoj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geografskoj </a:t>
            </a:r>
            <a:r>
              <a:rPr lang="sr-Latn-CS" altLang="sr-Latn-RS" sz="2400" u="sng" smtClean="0">
                <a:latin typeface="Arial Narrow" panose="020B0606020202030204" pitchFamily="34" charset="0"/>
              </a:rPr>
              <a:t>oblasti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, u</a:t>
            </a:r>
            <a:r>
              <a:rPr lang="en-US" altLang="sr-Latn-RS" sz="2400" smtClean="0">
                <a:latin typeface="Arial Narrow" panose="020B0606020202030204" pitchFamily="34" charset="0"/>
              </a:rPr>
              <a:t> </a:t>
            </a:r>
            <a:r>
              <a:rPr lang="en-US" altLang="sr-Latn-RS" sz="2400" b="1" smtClean="0">
                <a:latin typeface="Arial Narrow" panose="020B0606020202030204" pitchFamily="34" charset="0"/>
              </a:rPr>
              <a:t>odre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đ</a:t>
            </a:r>
            <a:r>
              <a:rPr lang="en-US" altLang="sr-Latn-RS" sz="2400" b="1" smtClean="0">
                <a:latin typeface="Arial Narrow" panose="020B0606020202030204" pitchFamily="34" charset="0"/>
              </a:rPr>
              <a:t>enom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 </a:t>
            </a:r>
            <a:r>
              <a:rPr lang="en-US" altLang="sr-Latn-RS" sz="2400" u="sng" smtClean="0">
                <a:latin typeface="Arial Narrow" panose="020B0606020202030204" pitchFamily="34" charset="0"/>
              </a:rPr>
              <a:t>vremenskom periodu</a:t>
            </a:r>
            <a:r>
              <a:rPr lang="en-US" altLang="sr-Latn-RS" sz="2400" smtClean="0">
                <a:latin typeface="Arial Narrow" panose="020B0606020202030204" pitchFamily="34" charset="0"/>
              </a:rPr>
              <a:t>, 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u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određenom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marketing-</a:t>
            </a:r>
            <a:r>
              <a:rPr lang="sr-Latn-CS" altLang="sr-Latn-RS" sz="2400" u="sng" smtClean="0">
                <a:latin typeface="Arial Narrow" panose="020B0606020202030204" pitchFamily="34" charset="0"/>
              </a:rPr>
              <a:t>okruženju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i u okviru </a:t>
            </a:r>
            <a:r>
              <a:rPr lang="sr-Latn-CS" altLang="sr-Latn-RS" sz="2400" b="1" smtClean="0">
                <a:latin typeface="Arial Narrow" panose="020B0606020202030204" pitchFamily="34" charset="0"/>
              </a:rPr>
              <a:t>određenog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 marketing-</a:t>
            </a:r>
            <a:r>
              <a:rPr lang="sr-Latn-CS" altLang="sr-Latn-RS" sz="2400" u="sng" smtClean="0">
                <a:latin typeface="Arial Narrow" panose="020B0606020202030204" pitchFamily="34" charset="0"/>
              </a:rPr>
              <a:t>programa.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FF0000"/>
                </a:solidFill>
                <a:latin typeface="Arial Narrow" panose="020B0606020202030204" pitchFamily="34" charset="0"/>
              </a:rPr>
              <a:t>Tražnja kompanije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se odnosi na konkretnu kompaniju (ukupna količina proizvoda kompanije koju bi određena grupa potrošača kupila u određenoj geografskoj oblasti, u određenom vremenskom periodu, u određenom marketing-okruženju i u okviru određenog marketing-programa konkretne kompanije).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FF0000"/>
                </a:solidFill>
                <a:latin typeface="Arial Narrow" panose="020B0606020202030204" pitchFamily="34" charset="0"/>
              </a:rPr>
              <a:t>Stvarna tražnj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a je količina koja je i kupljena.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8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3"/>
          <p:cNvSpPr>
            <a:spLocks noChangeArrowheads="1"/>
          </p:cNvSpPr>
          <p:nvPr/>
        </p:nvSpPr>
        <p:spPr bwMode="auto">
          <a:xfrm>
            <a:off x="5207000" y="3544888"/>
            <a:ext cx="3816350" cy="3241675"/>
          </a:xfrm>
          <a:prstGeom prst="flowChartSummingJunction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1130300" y="234950"/>
            <a:ext cx="1700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prodaja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kompanije </a:t>
            </a: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35%</a:t>
            </a:r>
            <a:endParaRPr lang="en-US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1066800" y="2133600"/>
            <a:ext cx="1709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prodaja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kompanije </a:t>
            </a: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20%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2268538" y="1052513"/>
            <a:ext cx="1582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18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prodaja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kompanije </a:t>
            </a: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15%</a:t>
            </a:r>
            <a:endParaRPr lang="en-US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0" y="981075"/>
            <a:ext cx="1600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prodaja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o</a:t>
            </a: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stalih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30%</a:t>
            </a:r>
            <a:endParaRPr lang="en-US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1687" name="AutoShape 9"/>
          <p:cNvSpPr>
            <a:spLocks noChangeArrowheads="1"/>
          </p:cNvSpPr>
          <p:nvPr/>
        </p:nvSpPr>
        <p:spPr bwMode="auto">
          <a:xfrm>
            <a:off x="3886200" y="838200"/>
            <a:ext cx="4830763" cy="2112963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800" b="1">
                <a:solidFill>
                  <a:srgbClr val="002060"/>
                </a:solidFill>
                <a:latin typeface="Arial" panose="020B0604020202020204" pitchFamily="34" charset="0"/>
              </a:rPr>
              <a:t>Ukupan tržišni potencijal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(A+B+C+O)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850.000</a:t>
            </a:r>
            <a:endParaRPr lang="en-US" altLang="sr-Latn-R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8" name="AutoShape 10"/>
          <p:cNvSpPr>
            <a:spLocks noChangeArrowheads="1"/>
          </p:cNvSpPr>
          <p:nvPr/>
        </p:nvSpPr>
        <p:spPr bwMode="auto">
          <a:xfrm rot="2578145">
            <a:off x="2660650" y="2887663"/>
            <a:ext cx="2644775" cy="17049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9" name="Text Box 11"/>
          <p:cNvSpPr txBox="1">
            <a:spLocks noChangeArrowheads="1"/>
          </p:cNvSpPr>
          <p:nvPr/>
        </p:nvSpPr>
        <p:spPr bwMode="auto">
          <a:xfrm rot="-2572250">
            <a:off x="2843213" y="2924175"/>
            <a:ext cx="1103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ponuda</a:t>
            </a:r>
            <a:endParaRPr lang="en-US" altLang="sr-Latn-R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90" name="Text Box 12"/>
          <p:cNvSpPr txBox="1">
            <a:spLocks noChangeArrowheads="1"/>
          </p:cNvSpPr>
          <p:nvPr/>
        </p:nvSpPr>
        <p:spPr bwMode="auto">
          <a:xfrm rot="-2874214">
            <a:off x="4125120" y="4091781"/>
            <a:ext cx="1001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tražnja</a:t>
            </a:r>
            <a:endParaRPr lang="en-US" altLang="sr-Latn-R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91" name="Text Box 13"/>
          <p:cNvSpPr txBox="1">
            <a:spLocks noChangeArrowheads="1"/>
          </p:cNvSpPr>
          <p:nvPr/>
        </p:nvSpPr>
        <p:spPr bwMode="auto">
          <a:xfrm>
            <a:off x="3276600" y="3644900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razmena</a:t>
            </a:r>
            <a:endParaRPr lang="en-US" altLang="sr-Latn-R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92" name="AutoShape 14"/>
          <p:cNvSpPr>
            <a:spLocks noChangeArrowheads="1"/>
          </p:cNvSpPr>
          <p:nvPr/>
        </p:nvSpPr>
        <p:spPr bwMode="auto">
          <a:xfrm rot="10800000">
            <a:off x="971550" y="4868863"/>
            <a:ext cx="3960813" cy="1800225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93" name="Text Box 15"/>
          <p:cNvSpPr txBox="1">
            <a:spLocks noChangeArrowheads="1"/>
          </p:cNvSpPr>
          <p:nvPr/>
        </p:nvSpPr>
        <p:spPr bwMode="auto">
          <a:xfrm>
            <a:off x="1600200" y="5057775"/>
            <a:ext cx="26765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800" b="1">
                <a:solidFill>
                  <a:srgbClr val="FF0000"/>
                </a:solidFill>
                <a:latin typeface="Arial" panose="020B0604020202020204" pitchFamily="34" charset="0"/>
              </a:rPr>
              <a:t>Tržišna tražnja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(A+B+C+O)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850.000 </a:t>
            </a:r>
            <a:endParaRPr lang="en-US" altLang="sr-Latn-R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94" name="Text Box 16"/>
          <p:cNvSpPr txBox="1">
            <a:spLocks noChangeArrowheads="1"/>
          </p:cNvSpPr>
          <p:nvPr/>
        </p:nvSpPr>
        <p:spPr bwMode="auto">
          <a:xfrm>
            <a:off x="6172200" y="3581400"/>
            <a:ext cx="1679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Tražnja za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proizvodima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FF3300"/>
                </a:solidFill>
                <a:latin typeface="Arial" panose="020B0604020202020204" pitchFamily="34" charset="0"/>
              </a:rPr>
              <a:t>A 35%</a:t>
            </a:r>
            <a:endParaRPr lang="en-US" altLang="sr-Latn-R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695" name="Text Box 17"/>
          <p:cNvSpPr txBox="1">
            <a:spLocks noChangeArrowheads="1"/>
          </p:cNvSpPr>
          <p:nvPr/>
        </p:nvSpPr>
        <p:spPr bwMode="auto">
          <a:xfrm>
            <a:off x="7472363" y="4556125"/>
            <a:ext cx="1749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Tražnja za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proizvodima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FF3300"/>
                </a:solidFill>
                <a:latin typeface="Arial" panose="020B0604020202020204" pitchFamily="34" charset="0"/>
              </a:rPr>
              <a:t>C 15%</a:t>
            </a:r>
            <a:endParaRPr lang="en-US" altLang="sr-Latn-R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696" name="Text Box 18"/>
          <p:cNvSpPr txBox="1">
            <a:spLocks noChangeArrowheads="1"/>
          </p:cNvSpPr>
          <p:nvPr/>
        </p:nvSpPr>
        <p:spPr bwMode="auto">
          <a:xfrm>
            <a:off x="5035550" y="4495800"/>
            <a:ext cx="1908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Tražnja za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proizvodima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FF3300"/>
                </a:solidFill>
                <a:latin typeface="Arial" panose="020B0604020202020204" pitchFamily="34" charset="0"/>
              </a:rPr>
              <a:t>O</a:t>
            </a: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st. komp. </a:t>
            </a:r>
            <a:r>
              <a:rPr lang="sr-Latn-CS" altLang="sr-Latn-RS" sz="2000" b="1">
                <a:solidFill>
                  <a:srgbClr val="FF0000"/>
                </a:solidFill>
                <a:latin typeface="Arial" panose="020B0604020202020204" pitchFamily="34" charset="0"/>
              </a:rPr>
              <a:t>30%</a:t>
            </a:r>
            <a:endParaRPr lang="en-US" altLang="sr-Latn-R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697" name="Text Box 19"/>
          <p:cNvSpPr txBox="1">
            <a:spLocks noChangeArrowheads="1"/>
          </p:cNvSpPr>
          <p:nvPr/>
        </p:nvSpPr>
        <p:spPr bwMode="auto">
          <a:xfrm>
            <a:off x="5916613" y="5486400"/>
            <a:ext cx="22939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Tražnja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za proizvodima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kompanije </a:t>
            </a:r>
            <a:r>
              <a:rPr lang="sr-Latn-CS" altLang="sr-Latn-RS" sz="2000" b="1">
                <a:solidFill>
                  <a:srgbClr val="FF3300"/>
                </a:solidFill>
                <a:latin typeface="Arial" panose="020B0604020202020204" pitchFamily="34" charset="0"/>
              </a:rPr>
              <a:t>B 20%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20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698" name="Text Box 20"/>
          <p:cNvSpPr txBox="1">
            <a:spLocks noChangeArrowheads="1"/>
          </p:cNvSpPr>
          <p:nvPr/>
        </p:nvSpPr>
        <p:spPr bwMode="auto">
          <a:xfrm>
            <a:off x="3933825" y="182563"/>
            <a:ext cx="2962275" cy="5222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800" b="1">
                <a:solidFill>
                  <a:srgbClr val="002060"/>
                </a:solidFill>
                <a:latin typeface="Arial" panose="020B0604020202020204" pitchFamily="34" charset="0"/>
              </a:rPr>
              <a:t>Idealna situacija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-28575" y="147638"/>
            <a:ext cx="3816350" cy="3241675"/>
          </a:xfrm>
          <a:prstGeom prst="flowChartSummingJunction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kern="0" smtClean="0">
              <a:solidFill>
                <a:prstClr val="black"/>
              </a:solidFill>
            </a:endParaRPr>
          </a:p>
        </p:txBody>
      </p:sp>
      <p:sp>
        <p:nvSpPr>
          <p:cNvPr id="71700" name="Text Box 5"/>
          <p:cNvSpPr txBox="1">
            <a:spLocks noChangeArrowheads="1"/>
          </p:cNvSpPr>
          <p:nvPr/>
        </p:nvSpPr>
        <p:spPr bwMode="auto">
          <a:xfrm>
            <a:off x="1023938" y="315913"/>
            <a:ext cx="1700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prodaja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kompanije </a:t>
            </a: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35%</a:t>
            </a:r>
            <a:endParaRPr lang="en-US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1701" name="Text Box 7"/>
          <p:cNvSpPr txBox="1">
            <a:spLocks noChangeArrowheads="1"/>
          </p:cNvSpPr>
          <p:nvPr/>
        </p:nvSpPr>
        <p:spPr bwMode="auto">
          <a:xfrm>
            <a:off x="2166938" y="1147763"/>
            <a:ext cx="1582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18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prodaja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kompanije </a:t>
            </a: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15%</a:t>
            </a:r>
            <a:endParaRPr lang="en-US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1702" name="Text Box 6"/>
          <p:cNvSpPr txBox="1">
            <a:spLocks noChangeArrowheads="1"/>
          </p:cNvSpPr>
          <p:nvPr/>
        </p:nvSpPr>
        <p:spPr bwMode="auto">
          <a:xfrm>
            <a:off x="984250" y="2278063"/>
            <a:ext cx="1709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prodaja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kompanije </a:t>
            </a: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20%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703" name="Text Box 8"/>
          <p:cNvSpPr txBox="1">
            <a:spLocks noChangeArrowheads="1"/>
          </p:cNvSpPr>
          <p:nvPr/>
        </p:nvSpPr>
        <p:spPr bwMode="auto">
          <a:xfrm>
            <a:off x="-7938" y="1085850"/>
            <a:ext cx="160020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prodaja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O</a:t>
            </a: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stalih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kompanija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30%</a:t>
            </a:r>
            <a:endParaRPr lang="en-US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2388" y="1066800"/>
            <a:ext cx="89154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latin typeface="Arial Narrow" panose="020B0606020202030204" pitchFamily="34" charset="0"/>
              </a:rPr>
              <a:t>Proces marketinškog istraživanja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ima više faza (koraka):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mtClean="0"/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286000" y="382588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Proces MI</a:t>
            </a:r>
          </a:p>
        </p:txBody>
      </p:sp>
      <p:sp>
        <p:nvSpPr>
          <p:cNvPr id="4" name="Pravougaonik 3"/>
          <p:cNvSpPr/>
          <p:nvPr/>
        </p:nvSpPr>
        <p:spPr>
          <a:xfrm>
            <a:off x="457200" y="1905000"/>
            <a:ext cx="8305800" cy="403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I faza:   Definisanje problema, alternativa i ciljeva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II faza:  Sastavljanje plana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III faza: Implementacija plana: prikupljanje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IV faza: Implementacija plana: analiza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V faza:  Izveštavanje o nalazima (predstavljanje rezultata)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VI faza: Donošenje odluke</a:t>
            </a:r>
            <a:endParaRPr lang="sr-Latn-R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639762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Realnost </a:t>
            </a:r>
          </a:p>
        </p:txBody>
      </p:sp>
      <p:graphicFrame>
        <p:nvGraphicFramePr>
          <p:cNvPr id="73731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0" y="595313"/>
          <a:ext cx="51435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Chart" r:id="rId3" imgW="5143453" imgH="3143377" progId="Excel.Chart.8">
                  <p:embed/>
                </p:oleObj>
              </mc:Choice>
              <mc:Fallback>
                <p:oleObj name="Chart" r:id="rId3" imgW="5143453" imgH="3143377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5313"/>
                        <a:ext cx="51435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6"/>
          <p:cNvGraphicFramePr>
            <a:graphicFrameLocks noChangeAspect="1"/>
          </p:cNvGraphicFramePr>
          <p:nvPr/>
        </p:nvGraphicFramePr>
        <p:xfrm>
          <a:off x="4552950" y="3505200"/>
          <a:ext cx="459105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Chart" r:id="rId5" imgW="4629216" imgH="3457579" progId="Excel.Chart.8">
                  <p:embed/>
                </p:oleObj>
              </mc:Choice>
              <mc:Fallback>
                <p:oleObj name="Chart" r:id="rId5" imgW="4629216" imgH="3457579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3505200"/>
                        <a:ext cx="4591050" cy="309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Text Box 13"/>
          <p:cNvSpPr txBox="1">
            <a:spLocks noChangeArrowheads="1"/>
          </p:cNvSpPr>
          <p:nvPr/>
        </p:nvSpPr>
        <p:spPr bwMode="auto">
          <a:xfrm>
            <a:off x="5314950" y="2209800"/>
            <a:ext cx="368617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000000"/>
                </a:solidFill>
                <a:latin typeface="Arial" panose="020B0604020202020204" pitchFamily="34" charset="0"/>
              </a:rPr>
              <a:t>Šta treba da radi kompanija A?</a:t>
            </a:r>
          </a:p>
        </p:txBody>
      </p:sp>
      <p:sp>
        <p:nvSpPr>
          <p:cNvPr id="73734" name="Text Box 13"/>
          <p:cNvSpPr txBox="1">
            <a:spLocks noChangeArrowheads="1"/>
          </p:cNvSpPr>
          <p:nvPr/>
        </p:nvSpPr>
        <p:spPr bwMode="auto">
          <a:xfrm>
            <a:off x="381000" y="4794250"/>
            <a:ext cx="3686175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000000"/>
                </a:solidFill>
                <a:latin typeface="Arial" panose="020B0604020202020204" pitchFamily="34" charset="0"/>
              </a:rPr>
              <a:t>Šta treba da radi kompanija B?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2555875" y="6021388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V="1">
            <a:off x="2555875" y="404813"/>
            <a:ext cx="0" cy="561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2555875" y="2781300"/>
            <a:ext cx="6119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563938" y="1916113"/>
            <a:ext cx="3384550" cy="400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Kriva tržišne tražnja</a:t>
            </a:r>
            <a:endParaRPr lang="en-US" altLang="sr-Latn-R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884488" y="6005513"/>
            <a:ext cx="5764212" cy="400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Ulaganja kompanije u marketing</a:t>
            </a:r>
            <a:endParaRPr lang="en-US" altLang="sr-Latn-R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52400" y="3109913"/>
            <a:ext cx="2389188" cy="400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sr-Latn-CS" altLang="sr-Latn-RS" sz="2000" b="1">
                <a:solidFill>
                  <a:srgbClr val="000000"/>
                </a:solidFill>
                <a:latin typeface="Arial" panose="020B0604020202020204" pitchFamily="34" charset="0"/>
              </a:rPr>
              <a:t>Tražnja kompanija</a:t>
            </a:r>
          </a:p>
        </p:txBody>
      </p:sp>
      <p:sp>
        <p:nvSpPr>
          <p:cNvPr id="74760" name="Arc 8"/>
          <p:cNvSpPr>
            <a:spLocks/>
          </p:cNvSpPr>
          <p:nvPr/>
        </p:nvSpPr>
        <p:spPr bwMode="auto">
          <a:xfrm rot="2057061" flipV="1">
            <a:off x="3419475" y="2997200"/>
            <a:ext cx="1651000" cy="2198688"/>
          </a:xfrm>
          <a:custGeom>
            <a:avLst/>
            <a:gdLst>
              <a:gd name="T0" fmla="*/ 2147483646 w 21529"/>
              <a:gd name="T1" fmla="*/ 0 h 13162"/>
              <a:gd name="T2" fmla="*/ 2147483646 w 21529"/>
              <a:gd name="T3" fmla="*/ 2147483646 h 13162"/>
              <a:gd name="T4" fmla="*/ 0 w 21529"/>
              <a:gd name="T5" fmla="*/ 2147483646 h 13162"/>
              <a:gd name="T6" fmla="*/ 0 60000 65536"/>
              <a:gd name="T7" fmla="*/ 0 60000 65536"/>
              <a:gd name="T8" fmla="*/ 0 60000 65536"/>
              <a:gd name="T9" fmla="*/ 0 w 21529"/>
              <a:gd name="T10" fmla="*/ 0 h 13162"/>
              <a:gd name="T11" fmla="*/ 21529 w 21529"/>
              <a:gd name="T12" fmla="*/ 13162 h 13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29" h="13162" fill="none" extrusionOk="0">
                <a:moveTo>
                  <a:pt x="17126" y="-1"/>
                </a:moveTo>
                <a:cubicBezTo>
                  <a:pt x="19661" y="3298"/>
                  <a:pt x="21190" y="7259"/>
                  <a:pt x="21528" y="11407"/>
                </a:cubicBezTo>
              </a:path>
              <a:path w="21529" h="13162" stroke="0" extrusionOk="0">
                <a:moveTo>
                  <a:pt x="17126" y="-1"/>
                </a:moveTo>
                <a:cubicBezTo>
                  <a:pt x="19661" y="3298"/>
                  <a:pt x="21190" y="7259"/>
                  <a:pt x="21528" y="11407"/>
                </a:cubicBezTo>
                <a:lnTo>
                  <a:pt x="0" y="13162"/>
                </a:lnTo>
                <a:lnTo>
                  <a:pt x="17126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Arc 9"/>
          <p:cNvSpPr>
            <a:spLocks/>
          </p:cNvSpPr>
          <p:nvPr/>
        </p:nvSpPr>
        <p:spPr bwMode="auto">
          <a:xfrm rot="10800000" flipH="1">
            <a:off x="2916238" y="4724400"/>
            <a:ext cx="1019175" cy="935038"/>
          </a:xfrm>
          <a:custGeom>
            <a:avLst/>
            <a:gdLst>
              <a:gd name="T0" fmla="*/ 0 w 16072"/>
              <a:gd name="T1" fmla="*/ 0 h 21600"/>
              <a:gd name="T2" fmla="*/ 2147483646 w 16072"/>
              <a:gd name="T3" fmla="*/ 2147483646 h 21600"/>
              <a:gd name="T4" fmla="*/ 0 w 16072"/>
              <a:gd name="T5" fmla="*/ 2147483646 h 21600"/>
              <a:gd name="T6" fmla="*/ 0 60000 65536"/>
              <a:gd name="T7" fmla="*/ 0 60000 65536"/>
              <a:gd name="T8" fmla="*/ 0 60000 65536"/>
              <a:gd name="T9" fmla="*/ 0 w 16072"/>
              <a:gd name="T10" fmla="*/ 0 h 21600"/>
              <a:gd name="T11" fmla="*/ 16072 w 160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72" h="21600" fill="none" extrusionOk="0">
                <a:moveTo>
                  <a:pt x="-1" y="0"/>
                </a:moveTo>
                <a:cubicBezTo>
                  <a:pt x="6132" y="0"/>
                  <a:pt x="11975" y="2606"/>
                  <a:pt x="16071" y="7169"/>
                </a:cubicBezTo>
              </a:path>
              <a:path w="16072" h="21600" stroke="0" extrusionOk="0">
                <a:moveTo>
                  <a:pt x="-1" y="0"/>
                </a:moveTo>
                <a:cubicBezTo>
                  <a:pt x="6132" y="0"/>
                  <a:pt x="11975" y="2606"/>
                  <a:pt x="16071" y="716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Arc 10"/>
          <p:cNvSpPr>
            <a:spLocks/>
          </p:cNvSpPr>
          <p:nvPr/>
        </p:nvSpPr>
        <p:spPr bwMode="auto">
          <a:xfrm rot="19940975" flipH="1">
            <a:off x="5400675" y="2995613"/>
            <a:ext cx="1997075" cy="935037"/>
          </a:xfrm>
          <a:custGeom>
            <a:avLst/>
            <a:gdLst>
              <a:gd name="T0" fmla="*/ 0 w 32654"/>
              <a:gd name="T1" fmla="*/ 2147483646 h 21600"/>
              <a:gd name="T2" fmla="*/ 2147483646 w 32654"/>
              <a:gd name="T3" fmla="*/ 2147483646 h 21600"/>
              <a:gd name="T4" fmla="*/ 2147483646 w 32654"/>
              <a:gd name="T5" fmla="*/ 2147483646 h 21600"/>
              <a:gd name="T6" fmla="*/ 0 60000 65536"/>
              <a:gd name="T7" fmla="*/ 0 60000 65536"/>
              <a:gd name="T8" fmla="*/ 0 60000 65536"/>
              <a:gd name="T9" fmla="*/ 0 w 32654"/>
              <a:gd name="T10" fmla="*/ 0 h 21600"/>
              <a:gd name="T11" fmla="*/ 32654 w 326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54" h="21600" fill="none" extrusionOk="0">
                <a:moveTo>
                  <a:pt x="0" y="7758"/>
                </a:moveTo>
                <a:cubicBezTo>
                  <a:pt x="4103" y="2841"/>
                  <a:pt x="10177" y="-1"/>
                  <a:pt x="16582" y="0"/>
                </a:cubicBezTo>
                <a:cubicBezTo>
                  <a:pt x="22714" y="0"/>
                  <a:pt x="28557" y="2606"/>
                  <a:pt x="32653" y="7169"/>
                </a:cubicBezTo>
              </a:path>
              <a:path w="32654" h="21600" stroke="0" extrusionOk="0">
                <a:moveTo>
                  <a:pt x="0" y="7758"/>
                </a:moveTo>
                <a:cubicBezTo>
                  <a:pt x="4103" y="2841"/>
                  <a:pt x="10177" y="-1"/>
                  <a:pt x="16582" y="0"/>
                </a:cubicBezTo>
                <a:cubicBezTo>
                  <a:pt x="22714" y="0"/>
                  <a:pt x="28557" y="2606"/>
                  <a:pt x="32653" y="7169"/>
                </a:cubicBezTo>
                <a:lnTo>
                  <a:pt x="16582" y="21600"/>
                </a:lnTo>
                <a:lnTo>
                  <a:pt x="0" y="77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759200" y="51768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endParaRPr lang="en-US" altLang="sr-Latn-R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4356100" y="46529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endParaRPr lang="en-US" altLang="sr-Latn-R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859338" y="41497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endParaRPr lang="en-US" altLang="sr-Latn-R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292725" y="35734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endParaRPr lang="en-US" altLang="sr-Latn-R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5992813" y="28733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endParaRPr lang="en-US" altLang="sr-Latn-R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4768" name="Arc 16"/>
          <p:cNvSpPr>
            <a:spLocks/>
          </p:cNvSpPr>
          <p:nvPr/>
        </p:nvSpPr>
        <p:spPr bwMode="auto">
          <a:xfrm rot="10800000" flipH="1">
            <a:off x="2916238" y="4724400"/>
            <a:ext cx="1019175" cy="935038"/>
          </a:xfrm>
          <a:custGeom>
            <a:avLst/>
            <a:gdLst>
              <a:gd name="T0" fmla="*/ 0 w 16072"/>
              <a:gd name="T1" fmla="*/ 0 h 21600"/>
              <a:gd name="T2" fmla="*/ 2147483646 w 16072"/>
              <a:gd name="T3" fmla="*/ 2147483646 h 21600"/>
              <a:gd name="T4" fmla="*/ 0 w 16072"/>
              <a:gd name="T5" fmla="*/ 2147483646 h 21600"/>
              <a:gd name="T6" fmla="*/ 0 60000 65536"/>
              <a:gd name="T7" fmla="*/ 0 60000 65536"/>
              <a:gd name="T8" fmla="*/ 0 60000 65536"/>
              <a:gd name="T9" fmla="*/ 0 w 16072"/>
              <a:gd name="T10" fmla="*/ 0 h 21600"/>
              <a:gd name="T11" fmla="*/ 16072 w 160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72" h="21600" fill="none" extrusionOk="0">
                <a:moveTo>
                  <a:pt x="-1" y="0"/>
                </a:moveTo>
                <a:cubicBezTo>
                  <a:pt x="6132" y="0"/>
                  <a:pt x="11975" y="2606"/>
                  <a:pt x="16071" y="7169"/>
                </a:cubicBezTo>
              </a:path>
              <a:path w="16072" h="21600" stroke="0" extrusionOk="0">
                <a:moveTo>
                  <a:pt x="-1" y="0"/>
                </a:moveTo>
                <a:cubicBezTo>
                  <a:pt x="6132" y="0"/>
                  <a:pt x="11975" y="2606"/>
                  <a:pt x="16071" y="716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Arc 17"/>
          <p:cNvSpPr>
            <a:spLocks/>
          </p:cNvSpPr>
          <p:nvPr/>
        </p:nvSpPr>
        <p:spPr bwMode="auto">
          <a:xfrm rot="10800000" flipH="1">
            <a:off x="2916238" y="4724400"/>
            <a:ext cx="1019175" cy="935038"/>
          </a:xfrm>
          <a:custGeom>
            <a:avLst/>
            <a:gdLst>
              <a:gd name="T0" fmla="*/ 0 w 16072"/>
              <a:gd name="T1" fmla="*/ 0 h 21600"/>
              <a:gd name="T2" fmla="*/ 2147483646 w 16072"/>
              <a:gd name="T3" fmla="*/ 2147483646 h 21600"/>
              <a:gd name="T4" fmla="*/ 0 w 16072"/>
              <a:gd name="T5" fmla="*/ 2147483646 h 21600"/>
              <a:gd name="T6" fmla="*/ 0 60000 65536"/>
              <a:gd name="T7" fmla="*/ 0 60000 65536"/>
              <a:gd name="T8" fmla="*/ 0 60000 65536"/>
              <a:gd name="T9" fmla="*/ 0 w 16072"/>
              <a:gd name="T10" fmla="*/ 0 h 21600"/>
              <a:gd name="T11" fmla="*/ 16072 w 160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72" h="21600" fill="none" extrusionOk="0">
                <a:moveTo>
                  <a:pt x="-1" y="0"/>
                </a:moveTo>
                <a:cubicBezTo>
                  <a:pt x="6132" y="0"/>
                  <a:pt x="11975" y="2606"/>
                  <a:pt x="16071" y="7169"/>
                </a:cubicBezTo>
              </a:path>
              <a:path w="16072" h="21600" stroke="0" extrusionOk="0">
                <a:moveTo>
                  <a:pt x="-1" y="0"/>
                </a:moveTo>
                <a:cubicBezTo>
                  <a:pt x="6132" y="0"/>
                  <a:pt x="11975" y="2606"/>
                  <a:pt x="16071" y="716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Arc 18"/>
          <p:cNvSpPr>
            <a:spLocks/>
          </p:cNvSpPr>
          <p:nvPr/>
        </p:nvSpPr>
        <p:spPr bwMode="auto">
          <a:xfrm flipV="1">
            <a:off x="2916238" y="4797425"/>
            <a:ext cx="831850" cy="358775"/>
          </a:xfrm>
          <a:custGeom>
            <a:avLst/>
            <a:gdLst>
              <a:gd name="T0" fmla="*/ 0 w 19207"/>
              <a:gd name="T1" fmla="*/ 0 h 21600"/>
              <a:gd name="T2" fmla="*/ 2147483646 w 19207"/>
              <a:gd name="T3" fmla="*/ 2147483646 h 21600"/>
              <a:gd name="T4" fmla="*/ 0 w 19207"/>
              <a:gd name="T5" fmla="*/ 2147483646 h 21600"/>
              <a:gd name="T6" fmla="*/ 0 60000 65536"/>
              <a:gd name="T7" fmla="*/ 0 60000 65536"/>
              <a:gd name="T8" fmla="*/ 0 60000 65536"/>
              <a:gd name="T9" fmla="*/ 0 w 19207"/>
              <a:gd name="T10" fmla="*/ 0 h 21600"/>
              <a:gd name="T11" fmla="*/ 19207 w 192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07" h="21600" fill="none" extrusionOk="0">
                <a:moveTo>
                  <a:pt x="-1" y="0"/>
                </a:moveTo>
                <a:cubicBezTo>
                  <a:pt x="8092" y="0"/>
                  <a:pt x="15505" y="4523"/>
                  <a:pt x="19207" y="11718"/>
                </a:cubicBezTo>
              </a:path>
              <a:path w="19207" h="21600" stroke="0" extrusionOk="0">
                <a:moveTo>
                  <a:pt x="-1" y="0"/>
                </a:moveTo>
                <a:cubicBezTo>
                  <a:pt x="8092" y="0"/>
                  <a:pt x="15505" y="4523"/>
                  <a:pt x="19207" y="1171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Arc 19"/>
          <p:cNvSpPr>
            <a:spLocks/>
          </p:cNvSpPr>
          <p:nvPr/>
        </p:nvSpPr>
        <p:spPr bwMode="auto">
          <a:xfrm rot="21385420" flipV="1">
            <a:off x="3563938" y="5157788"/>
            <a:ext cx="825500" cy="647700"/>
          </a:xfrm>
          <a:custGeom>
            <a:avLst/>
            <a:gdLst>
              <a:gd name="T0" fmla="*/ 0 w 19023"/>
              <a:gd name="T1" fmla="*/ 2147483646 h 21600"/>
              <a:gd name="T2" fmla="*/ 2147483646 w 19023"/>
              <a:gd name="T3" fmla="*/ 2147483646 h 21600"/>
              <a:gd name="T4" fmla="*/ 2147483646 w 19023"/>
              <a:gd name="T5" fmla="*/ 2147483646 h 21600"/>
              <a:gd name="T6" fmla="*/ 0 60000 65536"/>
              <a:gd name="T7" fmla="*/ 0 60000 65536"/>
              <a:gd name="T8" fmla="*/ 0 60000 65536"/>
              <a:gd name="T9" fmla="*/ 0 w 19023"/>
              <a:gd name="T10" fmla="*/ 0 h 21600"/>
              <a:gd name="T11" fmla="*/ 19023 w 190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23" h="21600" fill="none" extrusionOk="0">
                <a:moveTo>
                  <a:pt x="0" y="76"/>
                </a:moveTo>
                <a:cubicBezTo>
                  <a:pt x="603" y="25"/>
                  <a:pt x="1208" y="-1"/>
                  <a:pt x="1814" y="0"/>
                </a:cubicBezTo>
                <a:cubicBezTo>
                  <a:pt x="8571" y="0"/>
                  <a:pt x="14939" y="3162"/>
                  <a:pt x="19023" y="8545"/>
                </a:cubicBezTo>
              </a:path>
              <a:path w="19023" h="21600" stroke="0" extrusionOk="0">
                <a:moveTo>
                  <a:pt x="0" y="76"/>
                </a:moveTo>
                <a:cubicBezTo>
                  <a:pt x="603" y="25"/>
                  <a:pt x="1208" y="-1"/>
                  <a:pt x="1814" y="0"/>
                </a:cubicBezTo>
                <a:cubicBezTo>
                  <a:pt x="8571" y="0"/>
                  <a:pt x="14939" y="3162"/>
                  <a:pt x="19023" y="8545"/>
                </a:cubicBezTo>
                <a:lnTo>
                  <a:pt x="1814" y="21600"/>
                </a:lnTo>
                <a:lnTo>
                  <a:pt x="0" y="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Arc 20"/>
          <p:cNvSpPr>
            <a:spLocks/>
          </p:cNvSpPr>
          <p:nvPr/>
        </p:nvSpPr>
        <p:spPr bwMode="auto">
          <a:xfrm rot="2057061" flipV="1">
            <a:off x="3203575" y="2636838"/>
            <a:ext cx="1651000" cy="2198687"/>
          </a:xfrm>
          <a:custGeom>
            <a:avLst/>
            <a:gdLst>
              <a:gd name="T0" fmla="*/ 2147483646 w 21529"/>
              <a:gd name="T1" fmla="*/ 0 h 13162"/>
              <a:gd name="T2" fmla="*/ 2147483646 w 21529"/>
              <a:gd name="T3" fmla="*/ 2147483646 h 13162"/>
              <a:gd name="T4" fmla="*/ 0 w 21529"/>
              <a:gd name="T5" fmla="*/ 2147483646 h 13162"/>
              <a:gd name="T6" fmla="*/ 0 60000 65536"/>
              <a:gd name="T7" fmla="*/ 0 60000 65536"/>
              <a:gd name="T8" fmla="*/ 0 60000 65536"/>
              <a:gd name="T9" fmla="*/ 0 w 21529"/>
              <a:gd name="T10" fmla="*/ 0 h 13162"/>
              <a:gd name="T11" fmla="*/ 21529 w 21529"/>
              <a:gd name="T12" fmla="*/ 13162 h 13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29" h="13162" fill="none" extrusionOk="0">
                <a:moveTo>
                  <a:pt x="17126" y="-1"/>
                </a:moveTo>
                <a:cubicBezTo>
                  <a:pt x="19661" y="3298"/>
                  <a:pt x="21190" y="7259"/>
                  <a:pt x="21528" y="11407"/>
                </a:cubicBezTo>
              </a:path>
              <a:path w="21529" h="13162" stroke="0" extrusionOk="0">
                <a:moveTo>
                  <a:pt x="17126" y="-1"/>
                </a:moveTo>
                <a:cubicBezTo>
                  <a:pt x="19661" y="3298"/>
                  <a:pt x="21190" y="7259"/>
                  <a:pt x="21528" y="11407"/>
                </a:cubicBezTo>
                <a:lnTo>
                  <a:pt x="0" y="13162"/>
                </a:lnTo>
                <a:lnTo>
                  <a:pt x="17126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Arc 21"/>
          <p:cNvSpPr>
            <a:spLocks/>
          </p:cNvSpPr>
          <p:nvPr/>
        </p:nvSpPr>
        <p:spPr bwMode="auto">
          <a:xfrm rot="2057061" flipV="1">
            <a:off x="3851275" y="3213100"/>
            <a:ext cx="1651000" cy="2198688"/>
          </a:xfrm>
          <a:custGeom>
            <a:avLst/>
            <a:gdLst>
              <a:gd name="T0" fmla="*/ 2147483646 w 21529"/>
              <a:gd name="T1" fmla="*/ 0 h 13162"/>
              <a:gd name="T2" fmla="*/ 2147483646 w 21529"/>
              <a:gd name="T3" fmla="*/ 2147483646 h 13162"/>
              <a:gd name="T4" fmla="*/ 0 w 21529"/>
              <a:gd name="T5" fmla="*/ 2147483646 h 13162"/>
              <a:gd name="T6" fmla="*/ 0 60000 65536"/>
              <a:gd name="T7" fmla="*/ 0 60000 65536"/>
              <a:gd name="T8" fmla="*/ 0 60000 65536"/>
              <a:gd name="T9" fmla="*/ 0 w 21529"/>
              <a:gd name="T10" fmla="*/ 0 h 13162"/>
              <a:gd name="T11" fmla="*/ 21529 w 21529"/>
              <a:gd name="T12" fmla="*/ 13162 h 13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29" h="13162" fill="none" extrusionOk="0">
                <a:moveTo>
                  <a:pt x="17126" y="-1"/>
                </a:moveTo>
                <a:cubicBezTo>
                  <a:pt x="19661" y="3298"/>
                  <a:pt x="21190" y="7259"/>
                  <a:pt x="21528" y="11407"/>
                </a:cubicBezTo>
              </a:path>
              <a:path w="21529" h="13162" stroke="0" extrusionOk="0">
                <a:moveTo>
                  <a:pt x="17126" y="-1"/>
                </a:moveTo>
                <a:cubicBezTo>
                  <a:pt x="19661" y="3298"/>
                  <a:pt x="21190" y="7259"/>
                  <a:pt x="21528" y="11407"/>
                </a:cubicBezTo>
                <a:lnTo>
                  <a:pt x="0" y="13162"/>
                </a:lnTo>
                <a:lnTo>
                  <a:pt x="17126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3709988" y="3994150"/>
            <a:ext cx="852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3600" b="1">
                <a:solidFill>
                  <a:srgbClr val="FF0000"/>
                </a:solidFill>
                <a:latin typeface="Arial" panose="020B0604020202020204" pitchFamily="34" charset="0"/>
              </a:rPr>
              <a:t>1 ?</a:t>
            </a:r>
            <a:endParaRPr lang="en-US" altLang="sr-Latn-R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4776788" y="464661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b="1">
                <a:solidFill>
                  <a:srgbClr val="FF0000"/>
                </a:solidFill>
                <a:latin typeface="Arial" panose="020B0604020202020204" pitchFamily="34" charset="0"/>
              </a:rPr>
              <a:t>2 ?</a:t>
            </a:r>
            <a:endParaRPr lang="en-US" altLang="sr-Latn-R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6" name="AutoShape 24"/>
          <p:cNvSpPr>
            <a:spLocks noChangeArrowheads="1"/>
          </p:cNvSpPr>
          <p:nvPr/>
        </p:nvSpPr>
        <p:spPr bwMode="auto">
          <a:xfrm rot="2914580">
            <a:off x="6553200" y="2255838"/>
            <a:ext cx="1152525" cy="431800"/>
          </a:xfrm>
          <a:prstGeom prst="curvedDownArrow">
            <a:avLst>
              <a:gd name="adj1" fmla="val 53382"/>
              <a:gd name="adj2" fmla="val 10676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633413" y="2466975"/>
            <a:ext cx="686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850.000 bi mogli kupiti svi potrošači</a:t>
            </a:r>
            <a:endParaRPr lang="en-US" altLang="sr-Latn-R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2641600" y="53578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000000"/>
                </a:solidFill>
                <a:latin typeface="Arial" panose="020B0604020202020204" pitchFamily="34" charset="0"/>
              </a:rPr>
              <a:t>100.000</a:t>
            </a:r>
            <a:endParaRPr lang="en-US" altLang="sr-Latn-R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28956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endParaRPr lang="en-US" altLang="sr-Latn-R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4780" name="Text Box 31"/>
          <p:cNvSpPr txBox="1">
            <a:spLocks noChangeArrowheads="1"/>
          </p:cNvSpPr>
          <p:nvPr/>
        </p:nvSpPr>
        <p:spPr bwMode="auto">
          <a:xfrm>
            <a:off x="3387725" y="50688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000000"/>
                </a:solidFill>
                <a:latin typeface="Arial" panose="020B0604020202020204" pitchFamily="34" charset="0"/>
              </a:rPr>
              <a:t>250.000</a:t>
            </a:r>
            <a:endParaRPr lang="en-US" altLang="sr-Latn-R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81" name="Text Box 33"/>
          <p:cNvSpPr txBox="1">
            <a:spLocks noChangeArrowheads="1"/>
          </p:cNvSpPr>
          <p:nvPr/>
        </p:nvSpPr>
        <p:spPr bwMode="auto">
          <a:xfrm>
            <a:off x="152400" y="4921250"/>
            <a:ext cx="236855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>
                <a:solidFill>
                  <a:srgbClr val="000000"/>
                </a:solidFill>
                <a:latin typeface="Arial" panose="020B0604020202020204" pitchFamily="34" charset="0"/>
              </a:rPr>
              <a:t>Kako kompanija B da poveća prodaju i tržišno učešće?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600" smtClean="0">
                <a:solidFill>
                  <a:srgbClr val="FFFF00"/>
                </a:solidFill>
                <a:latin typeface="Arial Narrow" panose="020B0606020202030204" pitchFamily="34" charset="0"/>
              </a:rPr>
              <a:t>Pomeranje pozicije na krivoj tražnje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90500" y="1371600"/>
            <a:ext cx="8763000" cy="4800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Kompanija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ne može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pomeriti krivu tražnje ni ulevo (pozicija 1) ni u desno (pozicija 2). Kompanija 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može pomeriti svoje mesto na krivoj tražnje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(sa x 100.000 na x 250.000). Na taj način ona ugrožava prodaju i tržišno učešće konkurenata (A, C ili O).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Zašto ostale kompanije bivaju ugrožene i ne mogu ostati na svojoj poziciji? Zato što je procenjena tržišna tražnja 850.000 (i iznad se ne može ići, jer nema ko da kupi više) a kompanija B „napada“.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u="sng" smtClean="0">
                <a:latin typeface="Arial Narrow" panose="020B0606020202030204" pitchFamily="34" charset="0"/>
              </a:rPr>
              <a:t>Kompanija B će to učiniti ulaganjem u marketing! (pogledajte sliku na slajdu ispred).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Kako ulaganja rastu tako raste tražnja za proizvodima kompanije u grani (do punog potencijal). Kada postane stvarna, onda je tržišno učešće kompanije B veće.</a:t>
            </a: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8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8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3"/>
          </a:xfrm>
        </p:spPr>
        <p:txBody>
          <a:bodyPr/>
          <a:lstStyle/>
          <a:p>
            <a:r>
              <a:rPr lang="sr-Latn-RS" altLang="sr-Latn-RS" sz="3200" smtClean="0">
                <a:solidFill>
                  <a:srgbClr val="FFFF00"/>
                </a:solidFill>
                <a:latin typeface="Arial Narrow" panose="020B0606020202030204" pitchFamily="34" charset="0"/>
              </a:rPr>
              <a:t>Elastičnost tražnje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Elastičnost tražnje u odnosu na cenu: </a:t>
            </a:r>
          </a:p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   raste cena hrane - moramo li jesti?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latin typeface="Arial Narrow" panose="020B0606020202030204" pitchFamily="34" charset="0"/>
              </a:rPr>
              <a:t>Elastičnost tražnje u odnosu na dohodak: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   raste plata</a:t>
            </a:r>
            <a:r>
              <a:rPr lang="sr-Latn-RS" sz="2400" dirty="0">
                <a:latin typeface="Arial Narrow" panose="020B0606020202030204" pitchFamily="34" charset="0"/>
              </a:rPr>
              <a:t> </a:t>
            </a:r>
            <a:r>
              <a:rPr lang="sr-Latn-RS" sz="2400" dirty="0" smtClean="0">
                <a:latin typeface="Arial Narrow" panose="020B0606020202030204" pitchFamily="34" charset="0"/>
              </a:rPr>
              <a:t>- jedemo li više hleba ili .....?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Elastičnost tražnje u odnosu na proizvod:</a:t>
            </a:r>
          </a:p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komplementi: raste cena putera - šta je sa tražnjom za džemom?</a:t>
            </a:r>
          </a:p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supstituti: raste cena putera - šta je sa tražnjom za margarinom?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sr-Latn-RS" sz="2400" i="1" dirty="0" smtClean="0">
                <a:latin typeface="Arial Narrow" panose="020B0606020202030204" pitchFamily="34" charset="0"/>
              </a:rPr>
              <a:t>Dajte korisnije primere za elastičnost tražnje, a potom i primere kada dolazi istovremeno do promena u ceni i dohotku....uzimajući u obzir osnovna dobra prema luksuznim, i dr.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defRPr/>
            </a:pPr>
            <a:endParaRPr lang="sr-Latn-R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Kontrolna pitanja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876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r-Latn-RS" altLang="sr-Latn-RS" sz="2200" smtClean="0">
                <a:latin typeface="Arial Narrow" panose="020B0606020202030204" pitchFamily="34" charset="0"/>
              </a:rPr>
              <a:t>Definišite tržišni potencijal, potencijal prodaje i stvarnu prodaju kompanije.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r-Latn-RS" altLang="sr-Latn-RS" sz="2200" smtClean="0">
                <a:latin typeface="Arial Narrow" panose="020B0606020202030204" pitchFamily="34" charset="0"/>
              </a:rPr>
              <a:t>Definišite tržišnu tražnju, tražnju za proizvodima kompanije i njenu stvarnu tražnju.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r-Latn-RS" altLang="sr-Latn-RS" sz="2200" smtClean="0">
                <a:latin typeface="Arial Narrow" panose="020B0606020202030204" pitchFamily="34" charset="0"/>
              </a:rPr>
              <a:t>Koje mere preduzima kompanija čija je stvarna tražnja manja od potencijala prodaje ili obrnuto?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r-Latn-RS" altLang="sr-Latn-RS" sz="2200" smtClean="0">
                <a:latin typeface="Arial Narrow" panose="020B0606020202030204" pitchFamily="34" charset="0"/>
              </a:rPr>
              <a:t>Da li može kompanija pomeriti krivu tražnje?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r-Latn-RS" altLang="sr-Latn-RS" sz="2200" smtClean="0">
                <a:latin typeface="Arial Narrow" panose="020B0606020202030204" pitchFamily="34" charset="0"/>
              </a:rPr>
              <a:t>Kako kompanija pomera svoje mesto na krivoj tražnje?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r-Latn-RS" altLang="sr-Latn-RS" sz="2200" smtClean="0">
                <a:latin typeface="Arial Narrow" panose="020B0606020202030204" pitchFamily="34" charset="0"/>
              </a:rPr>
              <a:t>Objasnite elastičnost tražnje u odnosu na cenu.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r-Latn-RS" altLang="sr-Latn-RS" sz="2200" smtClean="0">
                <a:latin typeface="Arial Narrow" panose="020B0606020202030204" pitchFamily="34" charset="0"/>
              </a:rPr>
              <a:t>Objasnite elastičnost tražnje u odnosu na dohodak.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r-Latn-RS" altLang="sr-Latn-RS" sz="2200" smtClean="0">
                <a:latin typeface="Arial Narrow" panose="020B0606020202030204" pitchFamily="34" charset="0"/>
              </a:rPr>
              <a:t>Objasnite elastičnost tražnje u odnosu na proizvod.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sr-Latn-RS" altLang="sr-Latn-R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58225" cy="609600"/>
          </a:xfrm>
        </p:spPr>
        <p:txBody>
          <a:bodyPr/>
          <a:lstStyle/>
          <a:p>
            <a:r>
              <a:rPr lang="sr-Latn-RS" altLang="sr-Latn-RS" sz="28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I faza:   </a:t>
            </a:r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Definisanje problema, alternativa i ciljeva istraživanja</a:t>
            </a:r>
            <a:endParaRPr lang="sr-Latn-RS" altLang="sr-Latn-R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86825" cy="5562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 faza: Definisanje problema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RS" altLang="en-US" sz="2400" b="1" smtClean="0">
                <a:latin typeface="Arial Narrow" panose="020B0606020202030204" pitchFamily="34" charset="0"/>
              </a:rPr>
              <a:t>Dobro postavljen problem istraživanja je 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RS" altLang="en-US" sz="2400" b="1" smtClean="0">
                <a:latin typeface="Arial Narrow" panose="020B0606020202030204" pitchFamily="34" charset="0"/>
              </a:rPr>
              <a:t>pola rešen problem</a:t>
            </a:r>
            <a:r>
              <a:rPr lang="sr-Latn-RS" altLang="en-US" sz="2400" smtClean="0">
                <a:latin typeface="Arial Narrow" panose="020B0606020202030204" pitchFamily="34" charset="0"/>
              </a:rPr>
              <a:t>! 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Problem ne treba niti preširoko, niti 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preusko definisati!</a:t>
            </a:r>
          </a:p>
          <a:p>
            <a:pPr eaLnBrk="1" hangingPunct="1">
              <a:buFontTx/>
              <a:buNone/>
            </a:pPr>
            <a:endParaRPr lang="sr-Latn-CS" altLang="en-US" sz="2200" smtClean="0"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r>
              <a:rPr lang="sr-Latn-CS" altLang="en-US" sz="2200" smtClean="0">
                <a:latin typeface="Arial Narrow" panose="020B0606020202030204" pitchFamily="34" charset="0"/>
              </a:rPr>
              <a:t>Primer: kompanija planira da uvede novi proizvod </a:t>
            </a:r>
          </a:p>
          <a:p>
            <a:pPr eaLnBrk="1" hangingPunct="1">
              <a:buFontTx/>
              <a:buNone/>
            </a:pPr>
            <a:r>
              <a:rPr lang="sr-Latn-CS" altLang="en-US" sz="2200" u="sng" smtClean="0">
                <a:latin typeface="Arial Narrow" panose="020B0606020202030204" pitchFamily="34" charset="0"/>
              </a:rPr>
              <a:t>Loša definicija</a:t>
            </a:r>
            <a:r>
              <a:rPr lang="sr-Latn-CS" altLang="en-US" sz="2200" smtClean="0">
                <a:latin typeface="Arial Narrow" panose="020B0606020202030204" pitchFamily="34" charset="0"/>
              </a:rPr>
              <a:t>: “Istražiti sve o potrebama naših potrošača” – </a:t>
            </a:r>
            <a:r>
              <a:rPr lang="sr-Latn-C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preširoko definisan problem!!!</a:t>
            </a:r>
          </a:p>
          <a:p>
            <a:pPr eaLnBrk="1" hangingPunct="1">
              <a:buFontTx/>
              <a:buNone/>
            </a:pPr>
            <a:r>
              <a:rPr lang="sr-Latn-CS" altLang="en-US" sz="2200" u="sng" smtClean="0">
                <a:latin typeface="Arial Narrow" panose="020B0606020202030204" pitchFamily="34" charset="0"/>
              </a:rPr>
              <a:t>Loša definicija</a:t>
            </a:r>
            <a:r>
              <a:rPr lang="sr-Latn-CS" altLang="en-US" sz="2200" smtClean="0">
                <a:latin typeface="Arial Narrow" panose="020B0606020202030204" pitchFamily="34" charset="0"/>
              </a:rPr>
              <a:t>: “Istražiti da li bi potrošači u prodavnici “x” u centru grada  kupovali unapred pripremljena jela...” – </a:t>
            </a:r>
            <a:r>
              <a:rPr lang="sr-Latn-C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preusko definisan problem!!!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RS" altLang="en-US" sz="2200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Dobro definisan problem</a:t>
            </a:r>
            <a:r>
              <a:rPr lang="sr-Latn-RS" altLang="en-US" sz="2200" smtClean="0">
                <a:latin typeface="Arial Narrow" panose="020B0606020202030204" pitchFamily="34" charset="0"/>
              </a:rPr>
              <a:t>: “Hoće li uvođenje unapred pripremljenih jela dovesti do preferencije potrošača i dobiti kako bi se opravdala ulaganja od 100.000 evra koja bi mogla biti uložena u drugi posao?”</a:t>
            </a:r>
          </a:p>
          <a:p>
            <a:endParaRPr lang="sr-Latn-RS" altLang="en-US" smtClean="0"/>
          </a:p>
        </p:txBody>
      </p:sp>
      <p:sp>
        <p:nvSpPr>
          <p:cNvPr id="4" name="Pravougaonik 3"/>
          <p:cNvSpPr/>
          <p:nvPr/>
        </p:nvSpPr>
        <p:spPr>
          <a:xfrm>
            <a:off x="5345113" y="990600"/>
            <a:ext cx="3810000" cy="2895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 faza:   </a:t>
            </a:r>
            <a:r>
              <a:rPr lang="sr-Latn-RS" b="1" dirty="0">
                <a:solidFill>
                  <a:srgbClr val="C00000"/>
                </a:solidFill>
                <a:latin typeface="Arial Narrow" panose="020B0606020202030204" pitchFamily="34" charset="0"/>
              </a:rPr>
              <a:t>Definisanje problema</a:t>
            </a: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, alternativa              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i ciljeva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II faza:  Sastavljanje plana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III faza: Implementacija plana: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prikupljanje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IV faza: Implementacija plana: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analiza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V faza:  Izveštavanje o nalazima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(predstavljanje rezultata)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VI faza: Donošenje odluke</a:t>
            </a:r>
            <a:endParaRPr lang="sr-Latn-R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85775" y="381000"/>
            <a:ext cx="8658225" cy="6096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 faza:   Definisanje problema, alternativa i ciljeva istraživanja</a:t>
            </a:r>
            <a:endParaRPr lang="sr-Latn-RS" altLang="sr-Latn-R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 faza: Definisanje alternativa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sr-Latn-CS" altLang="en-US" sz="2200" i="1" smtClean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Latn-CS" altLang="en-US" sz="2000" i="1" smtClean="0">
                <a:latin typeface="Arial Narrow" panose="020B0606020202030204" pitchFamily="34" charset="0"/>
              </a:rPr>
              <a:t>Alternativa za prethodni primer</a:t>
            </a:r>
            <a:r>
              <a:rPr lang="sr-Latn-CS" altLang="en-US" sz="2000" smtClean="0">
                <a:latin typeface="Arial Narrow" panose="020B0606020202030204" pitchFamily="34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 u="sng" smtClean="0">
                <a:latin typeface="Arial Narrow" panose="020B0606020202030204" pitchFamily="34" charset="0"/>
              </a:rPr>
              <a:t>Za koje potrošače</a:t>
            </a:r>
            <a:r>
              <a:rPr lang="sr-Latn-CS" altLang="en-US" sz="2000" b="1" smtClean="0">
                <a:latin typeface="Arial Narrow" panose="020B0606020202030204" pitchFamily="34" charset="0"/>
              </a:rPr>
              <a:t> ponuditi unapred pripremljena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 smtClean="0">
                <a:latin typeface="Arial Narrow" panose="020B0606020202030204" pitchFamily="34" charset="0"/>
              </a:rPr>
              <a:t>jela </a:t>
            </a:r>
            <a:r>
              <a:rPr lang="sr-Latn-CS" altLang="en-US" sz="2000" b="1" u="sng" smtClean="0">
                <a:latin typeface="Arial Narrow" panose="020B0606020202030204" pitchFamily="34" charset="0"/>
              </a:rPr>
              <a:t>ili po kojoj ceni </a:t>
            </a:r>
            <a:r>
              <a:rPr lang="sr-Latn-CS" altLang="en-US" sz="2000" b="1" smtClean="0">
                <a:latin typeface="Arial Narrow" panose="020B0606020202030204" pitchFamily="34" charset="0"/>
              </a:rPr>
              <a:t>ih ponuditi?</a:t>
            </a:r>
            <a:r>
              <a:rPr lang="sr-Latn-CS" altLang="en-US" sz="2000" smtClean="0">
                <a:latin typeface="Arial Narrow" panose="020B060602020203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sr-Latn-CS" altLang="en-US" sz="2300" smtClean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Latn-C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 faza: Postavljanje cilja istraživanja:</a:t>
            </a:r>
            <a:r>
              <a:rPr lang="sr-Latn-C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300" smtClean="0">
                <a:latin typeface="Arial Narrow" panose="020B0606020202030204" pitchFamily="34" charset="0"/>
              </a:rPr>
              <a:t> </a:t>
            </a:r>
            <a:r>
              <a:rPr lang="sr-Latn-CS" altLang="en-US" sz="20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rasvetljavanje problema</a:t>
            </a:r>
            <a:r>
              <a:rPr lang="sr-Latn-CS" altLang="en-US" sz="2000" b="1" smtClean="0">
                <a:latin typeface="Arial Narrow" panose="020B0606020202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eksplorativno istraživanje; metod posmatranja </a:t>
            </a:r>
            <a:r>
              <a:rPr lang="sr-Latn-CS" altLang="en-US" sz="2000" smtClean="0">
                <a:latin typeface="Arial Narrow" panose="020B0606020202030204" pitchFamily="34" charset="0"/>
              </a:rPr>
              <a:t>(prikupljanje preliminarnih informacija koje će pomoći da se definišu istraživački problem i predlože hipoteze);</a:t>
            </a:r>
            <a:r>
              <a:rPr lang="sv-SE" altLang="en-US" sz="2000" smtClean="0">
                <a:latin typeface="Arial Narrow" panose="020B0606020202030204" pitchFamily="34" charset="0"/>
              </a:rPr>
              <a:t> </a:t>
            </a:r>
            <a:r>
              <a:rPr lang="sr-Latn-RS" altLang="en-US" sz="2000" smtClean="0">
                <a:latin typeface="Arial Narrow" panose="020B0606020202030204" pitchFamily="34" charset="0"/>
              </a:rPr>
              <a:t>p</a:t>
            </a:r>
            <a:r>
              <a:rPr lang="sv-SE" altLang="en-US" sz="2000" smtClean="0">
                <a:latin typeface="Arial Narrow" panose="020B0606020202030204" pitchFamily="34" charset="0"/>
              </a:rPr>
              <a:t>rimeri eksploratornog istraživanja</a:t>
            </a:r>
            <a:r>
              <a:rPr lang="sr-Latn-RS" altLang="en-US" sz="2000" smtClean="0">
                <a:latin typeface="Arial Narrow" panose="020B0606020202030204" pitchFamily="34" charset="0"/>
              </a:rPr>
              <a:t>, prema </a:t>
            </a:r>
            <a:r>
              <a:rPr lang="sr-Latn-RS" altLang="en-US" sz="1800" smtClean="0">
                <a:latin typeface="Arial Narrow" panose="020B0606020202030204" pitchFamily="34" charset="0"/>
              </a:rPr>
              <a:t>Pešiću (2014)</a:t>
            </a:r>
            <a:r>
              <a:rPr lang="sv-SE" altLang="en-US" sz="1800" smtClean="0">
                <a:latin typeface="Arial Narrow" panose="020B0606020202030204" pitchFamily="34" charset="0"/>
              </a:rPr>
              <a:t> </a:t>
            </a:r>
            <a:r>
              <a:rPr lang="sv-SE" altLang="en-US" sz="2000" smtClean="0">
                <a:latin typeface="Arial Narrow" panose="020B0606020202030204" pitchFamily="34" charset="0"/>
              </a:rPr>
              <a:t>su dubinski intervju, fokus grupe i projektivne tehnike</a:t>
            </a:r>
            <a:r>
              <a:rPr lang="sr-Latn-RS" altLang="en-US" sz="2000" smtClean="0">
                <a:latin typeface="Arial Narrow" panose="020B0606020202030204" pitchFamily="34" charset="0"/>
              </a:rPr>
              <a:t>;</a:t>
            </a:r>
            <a:endParaRPr lang="sr-Latn-CS" altLang="en-US" sz="200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opisivanje problema</a:t>
            </a:r>
            <a:r>
              <a:rPr lang="sr-Latn-CS" altLang="en-US" sz="2000" b="1" smtClean="0">
                <a:latin typeface="Arial Narrow" panose="020B0606020202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deskriptivno istraživanje, metod ispitivanja </a:t>
            </a:r>
            <a:r>
              <a:rPr lang="sr-Latn-CS" altLang="en-US" sz="2000" smtClean="0">
                <a:latin typeface="Arial Narrow" panose="020B0606020202030204" pitchFamily="34" charset="0"/>
              </a:rPr>
              <a:t>(opis karakteristike tržišta i potrošača, kao što su tržišni potencijal za proizvod ili demografski profil i stavovi potrošača koji kupuju proizvod);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određivanje uzroka ili veza problema sa nečim drugim</a:t>
            </a:r>
            <a:r>
              <a:rPr lang="sr-Latn-CS" altLang="en-US" sz="2000" b="1" smtClean="0">
                <a:latin typeface="Arial Narrow" panose="020B0606020202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kauzalno istraživanje, eksperimentalni metod </a:t>
            </a:r>
            <a:r>
              <a:rPr lang="sr-Latn-CS" altLang="en-US" sz="2000" smtClean="0">
                <a:latin typeface="Arial Narrow" panose="020B0606020202030204" pitchFamily="34" charset="0"/>
              </a:rPr>
              <a:t>(t</a:t>
            </a:r>
            <a:r>
              <a:rPr lang="en-US" altLang="en-US" sz="2000" smtClean="0">
                <a:latin typeface="Arial Narrow" panose="020B0606020202030204" pitchFamily="34" charset="0"/>
              </a:rPr>
              <a:t>estira</a:t>
            </a:r>
            <a:r>
              <a:rPr lang="sr-Latn-RS" altLang="en-US" sz="2000" smtClean="0">
                <a:latin typeface="Arial Narrow" panose="020B0606020202030204" pitchFamily="34" charset="0"/>
              </a:rPr>
              <a:t>nje </a:t>
            </a:r>
            <a:r>
              <a:rPr lang="en-US" altLang="en-US" sz="2000" smtClean="0">
                <a:latin typeface="Arial Narrow" panose="020B0606020202030204" pitchFamily="34" charset="0"/>
              </a:rPr>
              <a:t>hipoteze o uzročno-posledičnim vezama</a:t>
            </a:r>
            <a:r>
              <a:rPr lang="sr-Latn-RS" altLang="en-US" sz="2000" smtClean="0">
                <a:latin typeface="Arial Narrow" panose="020B0606020202030204" pitchFamily="34" charset="0"/>
              </a:rPr>
              <a:t>).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mtClean="0">
              <a:latin typeface="Arial Narrow" panose="020B060602020203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5257800" y="876300"/>
            <a:ext cx="3810000" cy="2895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 faza:   </a:t>
            </a:r>
            <a:r>
              <a:rPr lang="sr-Latn-RS" b="1" dirty="0">
                <a:solidFill>
                  <a:srgbClr val="C00000"/>
                </a:solidFill>
                <a:latin typeface="Arial Narrow" panose="020B0606020202030204" pitchFamily="34" charset="0"/>
              </a:rPr>
              <a:t>Definisanje </a:t>
            </a: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problema, </a:t>
            </a:r>
            <a:r>
              <a:rPr lang="sr-Latn-RS" b="1" dirty="0">
                <a:solidFill>
                  <a:srgbClr val="C00000"/>
                </a:solidFill>
                <a:latin typeface="Arial Narrow" panose="020B0606020202030204" pitchFamily="34" charset="0"/>
              </a:rPr>
              <a:t>alternativa</a:t>
            </a: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</a:t>
            </a:r>
            <a:r>
              <a:rPr lang="sr-Latn-RS" b="1" dirty="0">
                <a:solidFill>
                  <a:srgbClr val="C00000"/>
                </a:solidFill>
                <a:latin typeface="Arial Narrow" panose="020B0606020202030204" pitchFamily="34" charset="0"/>
              </a:rPr>
              <a:t>i ciljeva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II faza:  Sastavljanje plana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III faza: Implementacija plana: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prikupljanje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IV faza: Implementacija plana: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analiza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V faza:  Izveštavanje o nalazima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(predstavljanje rezultata)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VI faza: Donošenje odluke</a:t>
            </a:r>
            <a:endParaRPr lang="sr-Latn-R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832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 smtClean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 smtClean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 smtClean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 smtClean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 smtClean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 smtClean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b="1" i="1" dirty="0" smtClean="0"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b="1" i="1" dirty="0">
                <a:latin typeface="Arial Narrow" panose="020B0606020202030204" pitchFamily="34" charset="0"/>
              </a:rPr>
              <a:t>P</a:t>
            </a:r>
            <a:r>
              <a:rPr lang="sr-Latn-RS" sz="2400" b="1" i="1" dirty="0" smtClean="0">
                <a:latin typeface="Arial Narrow" panose="020B0606020202030204" pitchFamily="34" charset="0"/>
              </a:rPr>
              <a:t>otrebno je predvideti troškove i koristi od istraživanja!!!</a:t>
            </a:r>
          </a:p>
          <a:p>
            <a:pPr>
              <a:defRPr/>
            </a:pPr>
            <a:endParaRPr lang="sr-Latn-RS" dirty="0"/>
          </a:p>
        </p:txBody>
      </p:sp>
      <p:sp>
        <p:nvSpPr>
          <p:cNvPr id="4" name="Pravougaonik 3"/>
          <p:cNvSpPr/>
          <p:nvPr/>
        </p:nvSpPr>
        <p:spPr>
          <a:xfrm>
            <a:off x="5257800" y="990600"/>
            <a:ext cx="3810000" cy="2895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 faza:   Definisanje problema, alternativa              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i ciljeva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b="1" dirty="0">
                <a:solidFill>
                  <a:srgbClr val="C00000"/>
                </a:solidFill>
                <a:latin typeface="Arial Narrow" panose="020B0606020202030204" pitchFamily="34" charset="0"/>
              </a:rPr>
              <a:t>II faza:  Sastavljanje plana istraživanja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III faza: Implementacija plana: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prikupljanje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IV faza: Implementacija plana: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analiza informacija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V faza:  Izveštavanje o nalazima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(predstavljanje rezultata)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dirty="0">
                <a:solidFill>
                  <a:schemeClr val="tx1"/>
                </a:solidFill>
                <a:latin typeface="Arial Narrow" panose="020B0606020202030204" pitchFamily="34" charset="0"/>
              </a:rPr>
              <a:t>VI faza: Donošenje odluke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2" name="Ovalni oblačić 1"/>
          <p:cNvSpPr/>
          <p:nvPr/>
        </p:nvSpPr>
        <p:spPr>
          <a:xfrm rot="428622">
            <a:off x="-192088" y="890588"/>
            <a:ext cx="5160963" cy="512286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Određivanje: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I:   potrebnih podataka, izvora 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     podataka i tipa istraživanja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II:  pristupa istraživanju tj. načina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     prikupljanja primarnih podataka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V:  načina izbora uzorka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238"/>
            <a:ext cx="6019800" cy="50911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Interni izvori</a:t>
            </a:r>
            <a:r>
              <a:rPr lang="sr-Latn-RS" sz="2400" dirty="0">
                <a:latin typeface="Arial Narrow" panose="020B0606020202030204" pitchFamily="34" charset="0"/>
              </a:rPr>
              <a:t>: podaci potiču iz kompanije, više su pouzdani, traže manja ulaganja</a:t>
            </a:r>
            <a:r>
              <a:rPr lang="sr-Latn-RS" sz="2400" dirty="0" smtClean="0">
                <a:latin typeface="Arial Narrow" panose="020B0606020202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Eksterni </a:t>
            </a:r>
            <a:r>
              <a:rPr lang="sr-Latn-R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izvori</a:t>
            </a:r>
            <a:r>
              <a:rPr lang="sr-Latn-RS" sz="2400" dirty="0">
                <a:latin typeface="Arial Narrow" panose="020B0606020202030204" pitchFamily="34" charset="0"/>
              </a:rPr>
              <a:t>: podaci potiču izvan kompanije,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     manje </a:t>
            </a:r>
            <a:r>
              <a:rPr lang="sr-Latn-RS" sz="2400" dirty="0">
                <a:latin typeface="Arial Narrow" panose="020B0606020202030204" pitchFamily="34" charset="0"/>
              </a:rPr>
              <a:t>su pouzdani, </a:t>
            </a:r>
            <a:r>
              <a:rPr lang="sr-Latn-RS" sz="2400" dirty="0" smtClean="0">
                <a:latin typeface="Arial Narrow" panose="020B0606020202030204" pitchFamily="34" charset="0"/>
              </a:rPr>
              <a:t>skuplji su.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Primarni podaci</a:t>
            </a:r>
            <a:r>
              <a:rPr lang="sr-Latn-RS" sz="2400" b="1" dirty="0" smtClean="0">
                <a:latin typeface="Arial Narrow" panose="020B0606020202030204" pitchFamily="34" charset="0"/>
              </a:rPr>
              <a:t>: </a:t>
            </a:r>
            <a:r>
              <a:rPr lang="sr-Latn-RS" sz="2400" dirty="0" smtClean="0">
                <a:latin typeface="Arial Narrow" panose="020B0606020202030204" pitchFamily="34" charset="0"/>
              </a:rPr>
              <a:t>prvi </a:t>
            </a:r>
            <a:r>
              <a:rPr lang="sr-Latn-RS" sz="2400" dirty="0">
                <a:latin typeface="Arial Narrow" panose="020B0606020202030204" pitchFamily="34" charset="0"/>
              </a:rPr>
              <a:t>put su </a:t>
            </a:r>
            <a:r>
              <a:rPr lang="sr-Latn-RS" sz="2400" dirty="0" smtClean="0">
                <a:latin typeface="Arial Narrow" panose="020B0606020202030204" pitchFamily="34" charset="0"/>
              </a:rPr>
              <a:t>prikupljeni,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400" dirty="0">
                <a:latin typeface="Arial Narrow" panose="020B0606020202030204" pitchFamily="34" charset="0"/>
              </a:rPr>
              <a:t> </a:t>
            </a:r>
            <a:r>
              <a:rPr lang="sr-Latn-RS" sz="2400" dirty="0" smtClean="0">
                <a:latin typeface="Arial Narrow" panose="020B0606020202030204" pitchFamily="34" charset="0"/>
              </a:rPr>
              <a:t>    skuplji </a:t>
            </a:r>
            <a:r>
              <a:rPr lang="sr-Latn-RS" sz="2400" dirty="0">
                <a:latin typeface="Arial Narrow" panose="020B0606020202030204" pitchFamily="34" charset="0"/>
              </a:rPr>
              <a:t>su od sekundarnih i više su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400" dirty="0">
                <a:latin typeface="Arial Narrow" panose="020B0606020202030204" pitchFamily="34" charset="0"/>
              </a:rPr>
              <a:t> </a:t>
            </a:r>
            <a:r>
              <a:rPr lang="sr-Latn-RS" sz="2400" dirty="0" smtClean="0">
                <a:latin typeface="Arial Narrow" panose="020B0606020202030204" pitchFamily="34" charset="0"/>
              </a:rPr>
              <a:t>    verodostojni.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Sekundarni podaci</a:t>
            </a:r>
            <a:r>
              <a:rPr lang="sr-Latn-RS" sz="2400" b="1" dirty="0" smtClean="0">
                <a:latin typeface="Arial Narrow" panose="020B0606020202030204" pitchFamily="34" charset="0"/>
              </a:rPr>
              <a:t>: </a:t>
            </a:r>
            <a:r>
              <a:rPr lang="sr-Latn-RS" sz="2400" dirty="0" smtClean="0">
                <a:latin typeface="Arial Narrow" panose="020B0606020202030204" pitchFamily="34" charset="0"/>
              </a:rPr>
              <a:t>već ih je neko u druge svrhe prikupio </a:t>
            </a:r>
            <a:r>
              <a:rPr lang="sr-Latn-RS" sz="2400" dirty="0">
                <a:latin typeface="Arial Narrow" panose="020B0606020202030204" pitchFamily="34" charset="0"/>
              </a:rPr>
              <a:t>i objavio; to može biti i </a:t>
            </a:r>
            <a:r>
              <a:rPr lang="sr-Latn-RS" sz="2400" dirty="0" smtClean="0">
                <a:latin typeface="Arial Narrow" panose="020B0606020202030204" pitchFamily="34" charset="0"/>
              </a:rPr>
              <a:t>kompanija. Ovaj </a:t>
            </a:r>
            <a:r>
              <a:rPr lang="sr-Latn-RS" sz="2400" dirty="0">
                <a:latin typeface="Arial Narrow" panose="020B0606020202030204" pitchFamily="34" charset="0"/>
              </a:rPr>
              <a:t>tip podataka je dominantan u strukturi podataka; manje su skupi i mogu biti </a:t>
            </a:r>
            <a:r>
              <a:rPr lang="sr-Latn-RS" sz="2400" dirty="0" smtClean="0">
                <a:latin typeface="Arial Narrow" panose="020B0606020202030204" pitchFamily="34" charset="0"/>
              </a:rPr>
              <a:t>manje </a:t>
            </a:r>
            <a:r>
              <a:rPr lang="sr-Latn-RS" sz="2400" dirty="0">
                <a:latin typeface="Arial Narrow" panose="020B0606020202030204" pitchFamily="34" charset="0"/>
              </a:rPr>
              <a:t>verodostojni.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800" b="1" dirty="0">
              <a:latin typeface="Arial Narrow" panose="020B0606020202030204" pitchFamily="34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469B4E-4926-4597-BE53-8A733896BC9A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sr-Latn-R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Title 1"/>
          <p:cNvSpPr txBox="1">
            <a:spLocks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80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905000" y="344488"/>
            <a:ext cx="678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  <a:endParaRPr lang="sr-Latn-RS" altLang="sr-Latn-RS" sz="1800">
              <a:latin typeface="Arial" panose="020B0604020202020204" pitchFamily="34" charset="0"/>
            </a:endParaRPr>
          </a:p>
        </p:txBody>
      </p:sp>
      <p:sp>
        <p:nvSpPr>
          <p:cNvPr id="2" name="Ovalni oblačić 1"/>
          <p:cNvSpPr/>
          <p:nvPr/>
        </p:nvSpPr>
        <p:spPr>
          <a:xfrm rot="821271">
            <a:off x="5216525" y="1166813"/>
            <a:ext cx="4524375" cy="4519612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RS" altLang="en-US" sz="2000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</a:t>
            </a: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određivanje: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I:  </a:t>
            </a: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potrebnih podataka, izvora podataka </a:t>
            </a:r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 tipa istraživanja 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 sz="2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II faza: Sastavljanje (razvoj) plana istraživanja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7463" y="1397000"/>
            <a:ext cx="5541962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Istraživači obično počinju prikupljanjem sekundarnih podataka. Za ove potrebe,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interna baza podataka (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interni izvori informacija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)</a:t>
            </a: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kompanije predstavlja dobru polaznu tačku, ali kompanija može koristiti i širok asortiman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eksternih izvora informacija</a:t>
            </a: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od spoljnih aktera do lične pretrage.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0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Kabinetsko istraživanje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podrazumeva kategorizaciju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sekundarnih izvora podataka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. Sekundarni podaci predstavljaju bazu podataka za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potencijalna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 terenska istraživanja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Ovalni oblačić 4"/>
          <p:cNvSpPr/>
          <p:nvPr/>
        </p:nvSpPr>
        <p:spPr>
          <a:xfrm rot="821271">
            <a:off x="5135563" y="1006475"/>
            <a:ext cx="4525962" cy="4413250"/>
          </a:xfrm>
          <a:prstGeom prst="wedgeEllipseCallout">
            <a:avLst>
              <a:gd name="adj1" fmla="val -20131"/>
              <a:gd name="adj2" fmla="val 56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RS" altLang="en-US" sz="2000" b="1">
                <a:solidFill>
                  <a:srgbClr val="000000"/>
                </a:solidFill>
                <a:latin typeface="Arial Narrow" panose="020B0606020202030204" pitchFamily="34" charset="0"/>
              </a:rPr>
              <a:t>II: Razvoj plana istraživanja uključuje </a:t>
            </a:r>
            <a:r>
              <a:rPr lang="sr-Latn-RS" altLang="en-US" sz="2000" b="1">
                <a:solidFill>
                  <a:srgbClr val="C00000"/>
                </a:solidFill>
                <a:latin typeface="Arial Narrow" panose="020B0606020202030204" pitchFamily="34" charset="0"/>
              </a:rPr>
              <a:t>određivanje: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I:  potrebnih podataka</a:t>
            </a:r>
            <a:r>
              <a:rPr lang="sr-Latn-RS" altLang="en-US" sz="2000" b="1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sr-Latn-RS" altLang="en-US" sz="2000" b="1" u="sng">
                <a:solidFill>
                  <a:srgbClr val="C00000"/>
                </a:solidFill>
                <a:latin typeface="Arial Narrow" panose="020B0606020202030204" pitchFamily="34" charset="0"/>
              </a:rPr>
              <a:t>izvora podataka</a:t>
            </a:r>
            <a:r>
              <a:rPr lang="sr-Latn-RS" altLang="en-US" sz="2000" b="1" u="sng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000" b="1" u="sng">
                <a:solidFill>
                  <a:srgbClr val="C00000"/>
                </a:solidFill>
                <a:latin typeface="Arial Narrow" panose="020B0606020202030204" pitchFamily="34" charset="0"/>
              </a:rPr>
              <a:t>i tipa istraživanja 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II:  načina prikupljanja primarnih podataka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III: metoda kontaktiranja ispitanika 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IV: instrumenata istraživanja </a:t>
            </a:r>
          </a:p>
          <a:p>
            <a:r>
              <a:rPr lang="sr-Latn-R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V:  načina izbora uzorka</a:t>
            </a:r>
            <a:endParaRPr lang="sr-Latn-RS" altLang="en-US" sz="2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1543</TotalTime>
  <Words>4513</Words>
  <Application>Microsoft Office PowerPoint</Application>
  <PresentationFormat>On-screen Show (4:3)</PresentationFormat>
  <Paragraphs>560</Paragraphs>
  <Slides>44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Trebuchet MS</vt:lpstr>
      <vt:lpstr>Wingdings 2</vt:lpstr>
      <vt:lpstr>Wingdings</vt:lpstr>
      <vt:lpstr>Arial Narrow</vt:lpstr>
      <vt:lpstr>Courier New</vt:lpstr>
      <vt:lpstr>1_Office Theme</vt:lpstr>
      <vt:lpstr>Office Theme</vt:lpstr>
      <vt:lpstr>Opulent</vt:lpstr>
      <vt:lpstr>Chart</vt:lpstr>
      <vt:lpstr>PowerPoint Presentation</vt:lpstr>
      <vt:lpstr>PowerPoint Presentation</vt:lpstr>
      <vt:lpstr>PowerPoint Presentation</vt:lpstr>
      <vt:lpstr>PowerPoint Presentation</vt:lpstr>
      <vt:lpstr>I faza:   Definisanje problema, alternativa i ciljeva istraživanja</vt:lpstr>
      <vt:lpstr>I faza:   Definisanje problema, alternativa i ciljeva istraživanja</vt:lpstr>
      <vt:lpstr>II faza: Sastavljanje (razvoj) plana istraživanja</vt:lpstr>
      <vt:lpstr>PowerPoint Presentation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Tehnike ispitivanja – postavljanja pitanja</vt:lpstr>
      <vt:lpstr>Tehnike ispitivanja – postavljanja pitanja</vt:lpstr>
      <vt:lpstr>PowerPoint Presentation</vt:lpstr>
      <vt:lpstr>II faza: Sastavljanje (razvoj) plana istraživanja</vt:lpstr>
      <vt:lpstr>II faza: Sastavljanje (razvoj) plana istraživanja</vt:lpstr>
      <vt:lpstr>II faza: Sastavljanje (razvoj) plana istraživanja</vt:lpstr>
      <vt:lpstr>II faza: Sastavljanje (razvoj) plana istraživanja</vt:lpstr>
      <vt:lpstr>III i IV faza: Implementacija plana istraživanja</vt:lpstr>
      <vt:lpstr>PowerPoint Presentation</vt:lpstr>
      <vt:lpstr>PowerPoint Presentation</vt:lpstr>
      <vt:lpstr>Marketing-metrika</vt:lpstr>
      <vt:lpstr>Kontrolna pitanja</vt:lpstr>
      <vt:lpstr>PowerPoint Presentation</vt:lpstr>
      <vt:lpstr>Područja istraživanja i analize tržišta</vt:lpstr>
      <vt:lpstr>Procena sadašnje i buduće tražnje</vt:lpstr>
      <vt:lpstr>Procena sadašnje tražnje</vt:lpstr>
      <vt:lpstr>Procena buduće tražnje</vt:lpstr>
      <vt:lpstr>PowerPoint Presentation</vt:lpstr>
      <vt:lpstr>Realnost </vt:lpstr>
      <vt:lpstr>PowerPoint Presentation</vt:lpstr>
      <vt:lpstr>Pomeranje pozicije na krivoj tražnje</vt:lpstr>
      <vt:lpstr>Elastičnost tražnje</vt:lpstr>
      <vt:lpstr>Kontrolna pitanja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Golubovic</dc:creator>
  <cp:lastModifiedBy>Studentska sluzba 6</cp:lastModifiedBy>
  <cp:revision>100</cp:revision>
  <cp:lastPrinted>1601-01-01T00:00:00Z</cp:lastPrinted>
  <dcterms:created xsi:type="dcterms:W3CDTF">1601-01-01T00:00:00Z</dcterms:created>
  <dcterms:modified xsi:type="dcterms:W3CDTF">2026-05-05T11:01:09Z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