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30"/>
  </p:notesMasterIdLst>
  <p:sldIdLst>
    <p:sldId id="349" r:id="rId2"/>
    <p:sldId id="323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41" r:id="rId21"/>
    <p:sldId id="342" r:id="rId22"/>
    <p:sldId id="343" r:id="rId23"/>
    <p:sldId id="345" r:id="rId24"/>
    <p:sldId id="344" r:id="rId25"/>
    <p:sldId id="346" r:id="rId26"/>
    <p:sldId id="347" r:id="rId27"/>
    <p:sldId id="348" r:id="rId28"/>
    <p:sldId id="350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0F41"/>
    <a:srgbClr val="CCFF66"/>
    <a:srgbClr val="99FF33"/>
    <a:srgbClr val="FFFF99"/>
    <a:srgbClr val="F8A6C9"/>
    <a:srgbClr val="FF0000"/>
    <a:srgbClr val="F0FD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710" autoAdjust="0"/>
  </p:normalViewPr>
  <p:slideViewPr>
    <p:cSldViewPr>
      <p:cViewPr varScale="1">
        <p:scale>
          <a:sx n="101" d="100"/>
          <a:sy n="101" d="100"/>
        </p:scale>
        <p:origin x="191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7BABDE0-9C62-4B29-91E7-65C450309948}" type="datetimeFigureOut">
              <a:rPr lang="en-US"/>
              <a:pPr>
                <a:defRPr/>
              </a:pPr>
              <a:t>5/11/2026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A88C5B1-E306-4704-8EB4-492902818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Čuvar mesta za sliku na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Čuvar mesta za napomen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RS" altLang="en-US" smtClean="0"/>
          </a:p>
        </p:txBody>
      </p:sp>
      <p:sp>
        <p:nvSpPr>
          <p:cNvPr id="36868" name="Čuvar mesta za broj slajd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2D31ECC-B227-4D02-BD75-481F5DBFBC1D}" type="slidenum">
              <a:rPr lang="en-US" altLang="en-US" smtClean="0"/>
              <a:pPr/>
              <a:t>22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Čuvar mesta za sliku na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Čuvar mesta za napomen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RS" altLang="en-US" smtClean="0"/>
          </a:p>
        </p:txBody>
      </p:sp>
      <p:sp>
        <p:nvSpPr>
          <p:cNvPr id="44036" name="Čuvar mesta za broj slajd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5A3CFD5-ADD8-4E07-A48A-8C968D59BE20}" type="slidenum">
              <a:rPr lang="en-US" altLang="en-US" smtClean="0"/>
              <a:pPr/>
              <a:t>28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3377C4E-6FF5-4288-9665-F7B22EA506BE}" type="datetimeFigureOut">
              <a:rPr lang="en-US"/>
              <a:pPr>
                <a:defRPr/>
              </a:pPr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385BD97-4D66-49DE-AAB6-8E135979B1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21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79F1D56-0AEF-4512-93B5-668057C15FF3}" type="datetimeFigureOut">
              <a:rPr lang="en-US"/>
              <a:pPr>
                <a:defRPr/>
              </a:pPr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47B3B0B-721B-4793-A23B-C02A2A3742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405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BD50237-C840-451C-BD9C-3AFEAF3FB8E0}" type="datetimeFigureOut">
              <a:rPr lang="en-US"/>
              <a:pPr>
                <a:defRPr/>
              </a:pPr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E0BAB8A-9650-4E64-A445-596485BA0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00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6A9D135-485B-4B0D-BCE5-990BF0764FB3}" type="datetimeFigureOut">
              <a:rPr lang="en-US"/>
              <a:pPr>
                <a:defRPr/>
              </a:pPr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223BC2B-CA76-40DA-8826-7247EEABC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62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ADE716A-0CE3-4ACB-B785-62DB8984D4B9}" type="datetimeFigureOut">
              <a:rPr lang="en-US"/>
              <a:pPr>
                <a:defRPr/>
              </a:pPr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B460773-5615-4571-806A-ECA187A1F4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237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EF85D06-1DBD-4557-BB53-5FB50B417AE3}" type="datetimeFigureOut">
              <a:rPr lang="en-US"/>
              <a:pPr>
                <a:defRPr/>
              </a:pPr>
              <a:t>5/11/2026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E61D1C2-EAC4-4657-8943-174D6A562B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954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29ED5B2-CC50-4F1C-B36F-D2F6B93A168B}" type="datetimeFigureOut">
              <a:rPr lang="en-US"/>
              <a:pPr>
                <a:defRPr/>
              </a:pPr>
              <a:t>5/11/2026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67A4252-F2A6-4562-81F4-89F49780EE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171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F10CB5A-1899-44E9-A5A2-0424EA1E1933}" type="datetimeFigureOut">
              <a:rPr lang="en-US"/>
              <a:pPr>
                <a:defRPr/>
              </a:pPr>
              <a:t>5/11/2026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474C731-66E1-4D82-BB7B-B50A98456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467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22B43CE-8363-404D-A99E-402BB42AB129}" type="datetimeFigureOut">
              <a:rPr lang="en-US"/>
              <a:pPr>
                <a:defRPr/>
              </a:pPr>
              <a:t>5/11/2026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350366C-0EBC-4C17-B08A-B4A654A50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222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1F7621E-ED47-4DEA-9AEF-B8657B752EAE}" type="datetimeFigureOut">
              <a:rPr lang="en-US"/>
              <a:pPr>
                <a:defRPr/>
              </a:pPr>
              <a:t>5/11/2026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745B5D6-F1C4-4472-8779-900B46186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62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36B388A-AF57-4F7A-887B-C731CB1CB6B7}" type="datetimeFigureOut">
              <a:rPr lang="en-US"/>
              <a:pPr>
                <a:defRPr/>
              </a:pPr>
              <a:t>5/11/2026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7FE6E06-CAE1-4A0E-BD60-F76905A10A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414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A3F8A482-3A35-4CAC-B01F-B1AB39B5E9B9}" type="datetimeFigureOut">
              <a:rPr lang="en-US"/>
              <a:pPr>
                <a:defRPr/>
              </a:pPr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3440F94D-9390-4038-BE92-0ECB76B679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323850" y="1268413"/>
            <a:ext cx="8569325" cy="482441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Clr>
                <a:srgbClr val="F0A22E"/>
              </a:buClr>
              <a:buSzPct val="70000"/>
              <a:buFont typeface="Arial" panose="020B0604020202020204" pitchFamily="34" charset="0"/>
              <a:buNone/>
            </a:pPr>
            <a:r>
              <a:rPr lang="sr-Latn-CS" altLang="sr-Latn-RS" sz="280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0675" y="2420938"/>
            <a:ext cx="8255000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sr-Latn-CS" sz="3600" b="1" kern="0" dirty="0">
                <a:solidFill>
                  <a:srgbClr val="002060"/>
                </a:solidFill>
                <a:latin typeface="Arial Narrow" panose="020B0606020202030204" pitchFamily="34" charset="0"/>
              </a:rPr>
              <a:t>Promocija: </a:t>
            </a:r>
          </a:p>
          <a:p>
            <a:pPr eaLnBrk="1" hangingPunct="1">
              <a:defRPr/>
            </a:pPr>
            <a:r>
              <a:rPr lang="sr-Latn-CS" sz="3600" b="1" kern="0" dirty="0">
                <a:solidFill>
                  <a:srgbClr val="002060"/>
                </a:solidFill>
                <a:latin typeface="Arial Narrow" panose="020B0606020202030204" pitchFamily="34" charset="0"/>
              </a:rPr>
              <a:t>koncept </a:t>
            </a:r>
            <a:r>
              <a:rPr lang="sr-Latn-CS" sz="3600" b="1" kern="0" dirty="0">
                <a:solidFill>
                  <a:srgbClr val="002060"/>
                </a:solidFill>
                <a:latin typeface="Arial Narrow" panose="020B0606020202030204" pitchFamily="34" charset="0"/>
              </a:rPr>
              <a:t>integrisanih marketing komunikacija</a:t>
            </a:r>
            <a:endParaRPr lang="sr-Latn-RS" sz="3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395288" y="1412875"/>
            <a:ext cx="8208962" cy="417671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sr-Latn-CS" kern="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ts val="600"/>
              </a:spcBef>
              <a:buFontTx/>
              <a:buChar char="•"/>
              <a:defRPr/>
            </a:pPr>
            <a:r>
              <a:rPr lang="sr-Latn-CS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arbitrarna </a:t>
            </a:r>
            <a:r>
              <a:rPr lang="sr-Latn-CS" kern="0" dirty="0">
                <a:solidFill>
                  <a:srgbClr val="000000"/>
                </a:solidFill>
                <a:latin typeface="Arial Narrow" panose="020B0606020202030204" pitchFamily="34" charset="0"/>
              </a:rPr>
              <a:t>metoda - procenom</a:t>
            </a:r>
          </a:p>
          <a:p>
            <a:pPr eaLnBrk="1" hangingPunct="1">
              <a:spcBef>
                <a:spcPts val="600"/>
              </a:spcBef>
              <a:buFontTx/>
              <a:buChar char="•"/>
              <a:defRPr/>
            </a:pPr>
            <a:r>
              <a:rPr lang="sr-Latn-CS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metoda </a:t>
            </a:r>
            <a:r>
              <a:rPr lang="sr-Latn-CS" kern="0" dirty="0">
                <a:solidFill>
                  <a:srgbClr val="000000"/>
                </a:solidFill>
                <a:latin typeface="Arial Narrow" panose="020B0606020202030204" pitchFamily="34" charset="0"/>
              </a:rPr>
              <a:t>procenta od prodaje (ostvarene, planirane)</a:t>
            </a:r>
          </a:p>
          <a:p>
            <a:pPr eaLnBrk="1" hangingPunct="1">
              <a:spcBef>
                <a:spcPts val="600"/>
              </a:spcBef>
              <a:buFontTx/>
              <a:buChar char="•"/>
              <a:defRPr/>
            </a:pPr>
            <a:r>
              <a:rPr lang="sr-Latn-CS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metoda </a:t>
            </a:r>
            <a:r>
              <a:rPr lang="sr-Latn-CS" kern="0" dirty="0">
                <a:solidFill>
                  <a:srgbClr val="000000"/>
                </a:solidFill>
                <a:latin typeface="Arial Narrow" panose="020B0606020202030204" pitchFamily="34" charset="0"/>
              </a:rPr>
              <a:t>pariteta konkurencije</a:t>
            </a:r>
          </a:p>
          <a:p>
            <a:pPr eaLnBrk="1" hangingPunct="1">
              <a:spcBef>
                <a:spcPts val="600"/>
              </a:spcBef>
              <a:buFontTx/>
              <a:buChar char="•"/>
              <a:defRPr/>
            </a:pPr>
            <a:r>
              <a:rPr lang="sr-Latn-CS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metoda </a:t>
            </a:r>
            <a:r>
              <a:rPr lang="sr-Latn-CS" kern="0" dirty="0">
                <a:solidFill>
                  <a:srgbClr val="000000"/>
                </a:solidFill>
                <a:latin typeface="Arial Narrow" panose="020B0606020202030204" pitchFamily="34" charset="0"/>
              </a:rPr>
              <a:t>cilja i zadatka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sr-Latn-CS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sr-Latn-CS" sz="2400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sr-Latn-CS" sz="2400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lnSpc>
                <a:spcPct val="90000"/>
              </a:lnSpc>
              <a:buClr>
                <a:srgbClr val="F0A22E"/>
              </a:buClr>
              <a:buSzPct val="70000"/>
              <a:buFont typeface="Arial" panose="020B0604020202020204" pitchFamily="34" charset="0"/>
              <a:buNone/>
              <a:defRPr/>
            </a:pPr>
            <a:endParaRPr lang="sr-Latn-CS" sz="28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3350" y="333375"/>
            <a:ext cx="332581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sr-Latn-CS" sz="3200" b="1" kern="0" dirty="0">
                <a:solidFill>
                  <a:srgbClr val="FFFF00"/>
                </a:solidFill>
                <a:latin typeface="Arial Narrow" panose="020B0606020202030204" pitchFamily="34" charset="0"/>
              </a:rPr>
              <a:t>Oglašivački budžet </a:t>
            </a:r>
            <a:endParaRPr lang="sr-Latn-RS" sz="32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279400" y="1268413"/>
            <a:ext cx="8540750" cy="5184775"/>
          </a:xfrm>
        </p:spPr>
        <p:txBody>
          <a:bodyPr/>
          <a:lstStyle/>
          <a:p>
            <a:pPr eaLnBrk="1" hangingPunct="1">
              <a:buFontTx/>
              <a:buChar char="•"/>
            </a:pPr>
            <a:endParaRPr lang="sr-Latn-CS" altLang="en-US" sz="280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buFontTx/>
              <a:buChar char="•"/>
            </a:pPr>
            <a:r>
              <a:rPr lang="sr-Latn-CS" altLang="en-US" b="1" smtClean="0">
                <a:solidFill>
                  <a:srgbClr val="000000"/>
                </a:solidFill>
                <a:latin typeface="Arial Narrow" panose="020B0606020202030204" pitchFamily="34" charset="0"/>
              </a:rPr>
              <a:t>Procenom - ispitivanjem javnosti </a:t>
            </a:r>
            <a:r>
              <a:rPr lang="sr-Latn-CS" altLang="en-US" smtClean="0">
                <a:solidFill>
                  <a:srgbClr val="000000"/>
                </a:solidFill>
                <a:latin typeface="Arial Narrow" panose="020B0606020202030204" pitchFamily="34" charset="0"/>
              </a:rPr>
              <a:t>(npr. potrošača o oglasu, da li ga je primetio....?)</a:t>
            </a:r>
          </a:p>
          <a:p>
            <a:pPr eaLnBrk="1" hangingPunct="1">
              <a:buFontTx/>
              <a:buChar char="•"/>
            </a:pPr>
            <a:r>
              <a:rPr lang="sr-Latn-CS" altLang="en-US" b="1" smtClean="0">
                <a:solidFill>
                  <a:srgbClr val="000000"/>
                </a:solidFill>
                <a:latin typeface="Arial Narrow" panose="020B0606020202030204" pitchFamily="34" charset="0"/>
              </a:rPr>
              <a:t>Portfolio testovima </a:t>
            </a:r>
            <a:r>
              <a:rPr lang="sr-Latn-CS" altLang="en-US" smtClean="0">
                <a:solidFill>
                  <a:srgbClr val="000000"/>
                </a:solidFill>
                <a:latin typeface="Arial Narrow" panose="020B0606020202030204" pitchFamily="34" charset="0"/>
              </a:rPr>
              <a:t>(nakon čitanja oglasa može se testirati memorija- koliko se seća oglasa potrošač)</a:t>
            </a:r>
          </a:p>
          <a:p>
            <a:pPr eaLnBrk="1" hangingPunct="1">
              <a:buFontTx/>
              <a:buChar char="•"/>
            </a:pPr>
            <a:r>
              <a:rPr lang="sr-Latn-CS" altLang="en-US" b="1" smtClean="0">
                <a:solidFill>
                  <a:srgbClr val="000000"/>
                </a:solidFill>
                <a:latin typeface="Arial Narrow" panose="020B0606020202030204" pitchFamily="34" charset="0"/>
              </a:rPr>
              <a:t>Laboratorijskim testovima </a:t>
            </a:r>
            <a:r>
              <a:rPr lang="sr-Latn-CS" altLang="en-US" smtClean="0">
                <a:solidFill>
                  <a:srgbClr val="000000"/>
                </a:solidFill>
                <a:latin typeface="Arial Narrow" panose="020B0606020202030204" pitchFamily="34" charset="0"/>
              </a:rPr>
              <a:t>(merenje psihološke reakcije na oglas specijalnim uređajima)</a:t>
            </a:r>
          </a:p>
          <a:p>
            <a:pPr eaLnBrk="1" hangingPunct="1">
              <a:buFontTx/>
              <a:buChar char="•"/>
            </a:pPr>
            <a:endParaRPr lang="sr-Latn-CS" altLang="en-US" sz="280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buFontTx/>
              <a:buChar char="•"/>
            </a:pPr>
            <a:r>
              <a:rPr lang="sr-Latn-CS" altLang="en-US" b="1" smtClean="0">
                <a:solidFill>
                  <a:srgbClr val="000000"/>
                </a:solidFill>
                <a:latin typeface="Arial Narrow" panose="020B0606020202030204" pitchFamily="34" charset="0"/>
              </a:rPr>
              <a:t>Indirektno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sr-Latn-CS" altLang="en-US" sz="240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sr-Latn-CS" altLang="en-US" sz="240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0A22E"/>
              </a:buClr>
              <a:buSzPct val="70000"/>
              <a:buFont typeface="Arial" panose="020B0604020202020204" pitchFamily="34" charset="0"/>
              <a:buNone/>
            </a:pPr>
            <a:endParaRPr lang="sr-Latn-CS" altLang="en-US" sz="2800" smtClean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2988" y="333375"/>
            <a:ext cx="7416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r-Latn-CS" sz="3200" b="1" kern="0" dirty="0">
                <a:solidFill>
                  <a:srgbClr val="FFFF00"/>
                </a:solidFill>
                <a:latin typeface="Arial Narrow" panose="020B0606020202030204" pitchFamily="34" charset="0"/>
              </a:rPr>
              <a:t>Efekti oglašavanja se mere</a:t>
            </a:r>
            <a:endParaRPr lang="sr-Latn-RS" sz="32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468313" y="1484313"/>
            <a:ext cx="8280400" cy="3600450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endParaRPr lang="sr-Latn-CS" sz="2800" kern="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buFontTx/>
              <a:buChar char="•"/>
              <a:defRPr/>
            </a:pPr>
            <a:endParaRPr lang="sr-Latn-CS" b="1" kern="0" dirty="0" smtClean="0">
              <a:solidFill>
                <a:srgbClr val="000000"/>
              </a:solidFill>
              <a:latin typeface="Arial"/>
            </a:endParaRPr>
          </a:p>
          <a:p>
            <a:pPr eaLnBrk="1" hangingPunct="1">
              <a:buFontTx/>
              <a:buChar char="•"/>
              <a:defRPr/>
            </a:pPr>
            <a:r>
              <a:rPr lang="sr-Latn-CS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oglašavanje </a:t>
            </a:r>
            <a:r>
              <a:rPr lang="sr-Latn-CS" kern="0" dirty="0">
                <a:solidFill>
                  <a:srgbClr val="000000"/>
                </a:solidFill>
                <a:latin typeface="Arial Narrow" panose="020B0606020202030204" pitchFamily="34" charset="0"/>
              </a:rPr>
              <a:t>u sopstvenoj organizaciji</a:t>
            </a:r>
          </a:p>
          <a:p>
            <a:pPr eaLnBrk="1" hangingPunct="1">
              <a:buFontTx/>
              <a:buChar char="•"/>
              <a:defRPr/>
            </a:pPr>
            <a:r>
              <a:rPr lang="sr-Latn-CS" kern="0" dirty="0">
                <a:solidFill>
                  <a:srgbClr val="000000"/>
                </a:solidFill>
                <a:latin typeface="Arial Narrow" panose="020B0606020202030204" pitchFamily="34" charset="0"/>
              </a:rPr>
              <a:t>oglašavanje angažovanjem agencija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sr-Latn-CS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sr-Latn-CS" sz="2400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sr-Latn-CS" sz="2400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lnSpc>
                <a:spcPct val="90000"/>
              </a:lnSpc>
              <a:buClr>
                <a:srgbClr val="F0A22E"/>
              </a:buClr>
              <a:buSzPct val="70000"/>
              <a:buFont typeface="Arial" panose="020B0604020202020204" pitchFamily="34" charset="0"/>
              <a:buNone/>
              <a:defRPr/>
            </a:pPr>
            <a:endParaRPr lang="sr-Latn-CS" sz="28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2988" y="333375"/>
            <a:ext cx="74168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r-Latn-CS" sz="2800" b="1" kern="0" dirty="0">
                <a:solidFill>
                  <a:srgbClr val="FFFF00"/>
                </a:solidFill>
                <a:latin typeface="Arial Narrow" panose="020B0606020202030204" pitchFamily="34" charset="0"/>
              </a:rPr>
              <a:t>Organizacija oglašavanja</a:t>
            </a:r>
            <a:endParaRPr lang="sr-Latn-RS" sz="28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323850" y="1557338"/>
            <a:ext cx="8351838" cy="4535487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endParaRPr lang="sr-Latn-CS" kern="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buFontTx/>
              <a:buChar char="•"/>
              <a:defRPr/>
            </a:pPr>
            <a:endParaRPr lang="sr-Latn-CS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buFontTx/>
              <a:buChar char="•"/>
              <a:defRPr/>
            </a:pPr>
            <a:r>
              <a:rPr lang="sr-Latn-CS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Prednost </a:t>
            </a:r>
            <a:r>
              <a:rPr lang="sr-Latn-CS" kern="0" dirty="0">
                <a:solidFill>
                  <a:srgbClr val="000000"/>
                </a:solidFill>
                <a:latin typeface="Arial Narrow" panose="020B0606020202030204" pitchFamily="34" charset="0"/>
              </a:rPr>
              <a:t>je u ličnom kontaktu</a:t>
            </a:r>
          </a:p>
          <a:p>
            <a:pPr eaLnBrk="1" hangingPunct="1">
              <a:buFontTx/>
              <a:buChar char="•"/>
              <a:defRPr/>
            </a:pPr>
            <a:r>
              <a:rPr lang="sr-Latn-CS" kern="0" dirty="0">
                <a:solidFill>
                  <a:srgbClr val="000000"/>
                </a:solidFill>
                <a:latin typeface="Arial Narrow" panose="020B0606020202030204" pitchFamily="34" charset="0"/>
              </a:rPr>
              <a:t>Nedostatak u visokim troškovima i riziku izbora pravog prodajnog predstavnika ili </a:t>
            </a:r>
            <a:r>
              <a:rPr lang="sr-Latn-CS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prodavca</a:t>
            </a:r>
            <a:endParaRPr lang="sr-Latn-CS" sz="2800" kern="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buFontTx/>
              <a:buChar char="•"/>
              <a:defRPr/>
            </a:pPr>
            <a:endParaRPr lang="sr-Latn-CS" b="1" kern="0" dirty="0" smtClean="0">
              <a:solidFill>
                <a:srgbClr val="000000"/>
              </a:solidFill>
              <a:latin typeface="Arial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sr-Latn-CS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sr-Latn-CS" sz="2400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sr-Latn-CS" sz="2400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lnSpc>
                <a:spcPct val="90000"/>
              </a:lnSpc>
              <a:buClr>
                <a:srgbClr val="F0A22E"/>
              </a:buClr>
              <a:buSzPct val="70000"/>
              <a:buFont typeface="Arial" panose="020B0604020202020204" pitchFamily="34" charset="0"/>
              <a:buNone/>
              <a:defRPr/>
            </a:pPr>
            <a:endParaRPr lang="sr-Latn-CS" sz="28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35150" y="404813"/>
            <a:ext cx="741680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r-Latn-CS" sz="2800" b="1" kern="0" dirty="0">
                <a:solidFill>
                  <a:srgbClr val="FFFF00"/>
                </a:solidFill>
                <a:latin typeface="Arial Narrow" panose="020B0606020202030204" pitchFamily="34" charset="0"/>
              </a:rPr>
              <a:t>Lična prodaja - oblik ličnog komuniciranja</a:t>
            </a:r>
            <a:endParaRPr lang="sr-Latn-RS" sz="28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179388" y="1052513"/>
            <a:ext cx="8785225" cy="5472112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CS" altLang="en-US" sz="2800" b="1" smtClean="0">
                <a:solidFill>
                  <a:srgbClr val="000000"/>
                </a:solidFill>
                <a:latin typeface="Arial Narrow" panose="020B0606020202030204" pitchFamily="34" charset="0"/>
              </a:rPr>
              <a:t>I: </a:t>
            </a:r>
            <a:r>
              <a:rPr lang="sr-Latn-CS" altLang="en-US" sz="2800" b="1" smtClean="0">
                <a:solidFill>
                  <a:srgbClr val="0070C0"/>
                </a:solidFill>
                <a:latin typeface="Arial Narrow" panose="020B0606020202030204" pitchFamily="34" charset="0"/>
              </a:rPr>
              <a:t>Odluka o ciljevima: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sr-Latn-CS" altLang="en-US" sz="2800" smtClean="0">
                <a:solidFill>
                  <a:srgbClr val="000000"/>
                </a:solidFill>
                <a:latin typeface="Arial Narrow" panose="020B0606020202030204" pitchFamily="34" charset="0"/>
              </a:rPr>
              <a:t>treba da su kompatibilni ciljevima promocije,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sr-Latn-CS" altLang="en-US" sz="2800" smtClean="0">
                <a:solidFill>
                  <a:srgbClr val="000000"/>
                </a:solidFill>
                <a:latin typeface="Arial Narrow" panose="020B0606020202030204" pitchFamily="34" charset="0"/>
              </a:rPr>
              <a:t>može prodavac samo informisati kupca, ubeđivati ga na kupovinu ili negovati odnos tako što će se podsećati kupca na dobro obavljenu kupovinu....</a:t>
            </a: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sr-Latn-CS" altLang="en-US" sz="2800" b="1" smtClean="0">
                <a:solidFill>
                  <a:srgbClr val="000000"/>
                </a:solidFill>
                <a:latin typeface="Arial Narrow" panose="020B0606020202030204" pitchFamily="34" charset="0"/>
              </a:rPr>
              <a:t>II: </a:t>
            </a:r>
            <a:r>
              <a:rPr lang="sr-Latn-CS" altLang="en-US" sz="2800" b="1" smtClean="0">
                <a:solidFill>
                  <a:srgbClr val="0070C0"/>
                </a:solidFill>
                <a:latin typeface="Arial Narrow" panose="020B0606020202030204" pitchFamily="34" charset="0"/>
              </a:rPr>
              <a:t>Odluka o strategiji</a:t>
            </a:r>
            <a:r>
              <a:rPr lang="sr-Latn-CS" altLang="en-US" sz="2800" b="1" smtClean="0">
                <a:solidFill>
                  <a:srgbClr val="000000"/>
                </a:solidFill>
                <a:latin typeface="Arial Narrow" panose="020B0606020202030204" pitchFamily="34" charset="0"/>
              </a:rPr>
              <a:t>: </a:t>
            </a:r>
            <a:r>
              <a:rPr lang="sr-Latn-CS" altLang="en-US" sz="2000" b="1" smtClean="0">
                <a:solidFill>
                  <a:srgbClr val="000000"/>
                </a:solidFill>
                <a:latin typeface="Arial Narrow" panose="020B0606020202030204" pitchFamily="34" charset="0"/>
              </a:rPr>
              <a:t>(oznaka: prodavac/prodajni predstavnik - Pr/PrPr;          potrošač/kompanija kao kupac-P/K</a:t>
            </a:r>
          </a:p>
          <a:p>
            <a:pPr eaLnBrk="1" hangingPunct="1">
              <a:buFontTx/>
              <a:buChar char="–"/>
            </a:pPr>
            <a:r>
              <a:rPr lang="sr-Latn-CS" altLang="en-US" sz="2400" smtClean="0">
                <a:solidFill>
                  <a:srgbClr val="000000"/>
                </a:solidFill>
                <a:latin typeface="Arial Narrow" panose="020B0606020202030204" pitchFamily="34" charset="0"/>
              </a:rPr>
              <a:t>jedan Pr/PrPr : jedan P/K</a:t>
            </a:r>
          </a:p>
          <a:p>
            <a:pPr eaLnBrk="1" hangingPunct="1">
              <a:buFontTx/>
              <a:buChar char="–"/>
            </a:pPr>
            <a:r>
              <a:rPr lang="sr-Latn-CS" altLang="en-US" sz="2400" smtClean="0">
                <a:solidFill>
                  <a:srgbClr val="000000"/>
                </a:solidFill>
                <a:latin typeface="Arial Narrow" panose="020B0606020202030204" pitchFamily="34" charset="0"/>
              </a:rPr>
              <a:t>jedan Pr/PrPr : grupa P/K</a:t>
            </a:r>
          </a:p>
          <a:p>
            <a:pPr eaLnBrk="1" hangingPunct="1">
              <a:buFontTx/>
              <a:buChar char="–"/>
            </a:pPr>
            <a:r>
              <a:rPr lang="sr-Latn-CS" altLang="en-US" sz="2400" smtClean="0">
                <a:solidFill>
                  <a:srgbClr val="000000"/>
                </a:solidFill>
                <a:latin typeface="Arial Narrow" panose="020B0606020202030204" pitchFamily="34" charset="0"/>
              </a:rPr>
              <a:t>grupa Pr/PrPr : jedan P/K</a:t>
            </a:r>
          </a:p>
          <a:p>
            <a:pPr eaLnBrk="1" hangingPunct="1">
              <a:buFontTx/>
              <a:buChar char="–"/>
            </a:pPr>
            <a:r>
              <a:rPr lang="sr-Latn-CS" altLang="en-US" sz="2400" smtClean="0">
                <a:solidFill>
                  <a:srgbClr val="000000"/>
                </a:solidFill>
                <a:latin typeface="Arial Narrow" panose="020B0606020202030204" pitchFamily="34" charset="0"/>
              </a:rPr>
              <a:t>grupa Pr/PrPr : grupa P/K </a:t>
            </a:r>
          </a:p>
          <a:p>
            <a:pPr algn="r" eaLnBrk="1" hangingPunct="1">
              <a:buFont typeface="Arial" panose="020B0604020202020204" pitchFamily="34" charset="0"/>
              <a:buNone/>
            </a:pPr>
            <a:r>
              <a:rPr lang="sr-Latn-CS" altLang="en-US" sz="2800" smtClean="0">
                <a:solidFill>
                  <a:srgbClr val="000000"/>
                </a:solidFill>
                <a:latin typeface="Arial Narrow" panose="020B0606020202030204" pitchFamily="34" charset="0"/>
              </a:rPr>
              <a:t>Kupovina ili sklapanje ugovora o K-P</a:t>
            </a:r>
          </a:p>
          <a:p>
            <a:pPr eaLnBrk="1" hangingPunct="1">
              <a:buFontTx/>
              <a:buChar char="•"/>
            </a:pPr>
            <a:endParaRPr lang="sr-Latn-CS" altLang="en-US" b="1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sr-Latn-CS" altLang="en-US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sr-Latn-CS" altLang="en-US" sz="240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sr-Latn-CS" altLang="en-US" sz="240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0A22E"/>
              </a:buClr>
              <a:buSzPct val="70000"/>
              <a:buFont typeface="Arial" panose="020B0604020202020204" pitchFamily="34" charset="0"/>
              <a:buNone/>
            </a:pPr>
            <a:endParaRPr lang="sr-Latn-CS" altLang="en-US" sz="2800" smtClean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35150" y="404813"/>
            <a:ext cx="741680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r-Latn-CS" sz="2800" b="1" kern="0" dirty="0">
                <a:solidFill>
                  <a:srgbClr val="FFFF00"/>
                </a:solidFill>
                <a:latin typeface="Arial Narrow" panose="020B0606020202030204" pitchFamily="34" charset="0"/>
              </a:rPr>
              <a:t>Lična prodaja - upravljanje</a:t>
            </a:r>
            <a:endParaRPr lang="sr-Latn-RS" sz="28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179388" y="1125538"/>
            <a:ext cx="8785225" cy="5275262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sr-Latn-CS" sz="2800" b="1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III </a:t>
            </a:r>
            <a:r>
              <a:rPr lang="sr-Latn-CS" sz="2800" b="1" kern="0" dirty="0">
                <a:solidFill>
                  <a:srgbClr val="0070C0"/>
                </a:solidFill>
                <a:latin typeface="Arial Narrow" panose="020B0606020202030204" pitchFamily="34" charset="0"/>
              </a:rPr>
              <a:t>Odluka o strukturi – organizovanje </a:t>
            </a:r>
            <a:r>
              <a:rPr lang="sr-Latn-CS" sz="2800" b="1" kern="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prodajne sile po</a:t>
            </a:r>
          </a:p>
          <a:p>
            <a:pPr eaLnBrk="1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sr-Latn-CS" sz="2800" b="1" kern="0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ts val="0"/>
              </a:spcBef>
              <a:buFontTx/>
              <a:buChar char="•"/>
              <a:defRPr/>
            </a:pPr>
            <a:r>
              <a:rPr lang="sr-Latn-RS" sz="2800" b="1" kern="0" dirty="0">
                <a:solidFill>
                  <a:srgbClr val="0070C0"/>
                </a:solidFill>
                <a:latin typeface="Arial Narrow" panose="020B0606020202030204" pitchFamily="34" charset="0"/>
              </a:rPr>
              <a:t>prodajnoj teritoriji </a:t>
            </a:r>
            <a:r>
              <a:rPr lang="sr-Latn-RS" sz="2400" kern="0" dirty="0">
                <a:solidFill>
                  <a:srgbClr val="000000"/>
                </a:solidFill>
                <a:latin typeface="Arial Narrow" panose="020B0606020202030204" pitchFamily="34" charset="0"/>
              </a:rPr>
              <a:t>(npr. Vojvodina, Bgd, Kosovo, da li područje Vojvodine ima isti potencijal kao područje Kosova ili Bgd-a? U pitanju su npr. skupoceni –in- satovi, kvota 1000</a:t>
            </a:r>
            <a:r>
              <a:rPr lang="sr-Latn-RS" sz="24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!);</a:t>
            </a:r>
            <a:endParaRPr lang="sr-Latn-RS" sz="2400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ts val="0"/>
              </a:spcBef>
              <a:buFontTx/>
              <a:buChar char="•"/>
              <a:defRPr/>
            </a:pPr>
            <a:r>
              <a:rPr lang="sr-Latn-RS" sz="2800" b="1" kern="0" dirty="0">
                <a:solidFill>
                  <a:srgbClr val="0070C0"/>
                </a:solidFill>
                <a:latin typeface="Arial Narrow" panose="020B0606020202030204" pitchFamily="34" charset="0"/>
              </a:rPr>
              <a:t>proizvodima, grupi proizvoda, markama </a:t>
            </a:r>
            <a:r>
              <a:rPr lang="sr-Latn-RS" sz="24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(da </a:t>
            </a:r>
            <a:r>
              <a:rPr lang="sr-Latn-RS" sz="2400" kern="0" dirty="0">
                <a:solidFill>
                  <a:srgbClr val="000000"/>
                </a:solidFill>
                <a:latin typeface="Arial Narrow" panose="020B0606020202030204" pitchFamily="34" charset="0"/>
              </a:rPr>
              <a:t>li su svi proizvodi, ili grupe, ili marke jednako prodavani</a:t>
            </a:r>
            <a:r>
              <a:rPr lang="sr-Latn-RS" sz="24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?);</a:t>
            </a:r>
            <a:endParaRPr lang="sr-Latn-RS" sz="2400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ts val="0"/>
              </a:spcBef>
              <a:buFontTx/>
              <a:buChar char="•"/>
              <a:defRPr/>
            </a:pPr>
            <a:r>
              <a:rPr lang="sr-Latn-RS" sz="2800" b="1" kern="0" dirty="0">
                <a:solidFill>
                  <a:srgbClr val="0070C0"/>
                </a:solidFill>
                <a:latin typeface="Arial Narrow" panose="020B0606020202030204" pitchFamily="34" charset="0"/>
              </a:rPr>
              <a:t>potrošačima/kupcima</a:t>
            </a:r>
            <a:r>
              <a:rPr lang="sr-Latn-RS" sz="2800" b="1" kern="0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sr-Latn-RS" sz="24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(da </a:t>
            </a:r>
            <a:r>
              <a:rPr lang="sr-Latn-RS" sz="2400" kern="0" dirty="0">
                <a:solidFill>
                  <a:srgbClr val="000000"/>
                </a:solidFill>
                <a:latin typeface="Arial Narrow" panose="020B0606020202030204" pitchFamily="34" charset="0"/>
              </a:rPr>
              <a:t>li su sve grupe potrošača i sve kompanije kao kupci jednaki “kupoholičari” kompanije</a:t>
            </a:r>
            <a:r>
              <a:rPr lang="sr-Latn-RS" sz="24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);</a:t>
            </a:r>
            <a:endParaRPr lang="sr-Latn-RS" sz="2400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ts val="0"/>
              </a:spcBef>
              <a:buFontTx/>
              <a:buChar char="•"/>
              <a:defRPr/>
            </a:pPr>
            <a:r>
              <a:rPr lang="sr-Latn-RS" sz="2800" b="1" kern="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kombinovano</a:t>
            </a:r>
          </a:p>
          <a:p>
            <a:pPr marL="0" indent="0" eaLnBrk="1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sr-Latn-RS" sz="2800" b="1" kern="0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sr-Latn-RS" sz="2800" b="1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  </a:t>
            </a:r>
            <a:r>
              <a:rPr lang="sr-Latn-RS" sz="24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(prodaja </a:t>
            </a:r>
            <a:r>
              <a:rPr lang="sr-Latn-RS" sz="2400" kern="0" dirty="0">
                <a:solidFill>
                  <a:srgbClr val="000000"/>
                </a:solidFill>
                <a:latin typeface="Arial Narrow" panose="020B0606020202030204" pitchFamily="34" charset="0"/>
              </a:rPr>
              <a:t>Plazme velikim kupcima – vrtićima na teritoriji Bgd-a </a:t>
            </a:r>
            <a:r>
              <a:rPr lang="sr-Latn-RS" sz="24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naspram </a:t>
            </a:r>
          </a:p>
          <a:p>
            <a:pPr marL="0" indent="0" eaLnBrk="1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sr-Latn-RS" sz="2400" kern="0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sr-Latn-RS" sz="24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   prodaje </a:t>
            </a:r>
            <a:r>
              <a:rPr lang="sr-Latn-RS" sz="2400" kern="0" dirty="0">
                <a:solidFill>
                  <a:srgbClr val="000000"/>
                </a:solidFill>
                <a:latin typeface="Arial Narrow" panose="020B0606020202030204" pitchFamily="34" charset="0"/>
              </a:rPr>
              <a:t>Plazme svim ostalim na teritoriji ostatka Srbije; kvota 1tona. Gde </a:t>
            </a:r>
            <a:endParaRPr lang="sr-Latn-RS" sz="2400" kern="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sr-Latn-RS" sz="2400" kern="0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sr-Latn-RS" sz="24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   će </a:t>
            </a:r>
            <a:r>
              <a:rPr lang="sr-Latn-RS" sz="2400" kern="0" dirty="0">
                <a:solidFill>
                  <a:srgbClr val="000000"/>
                </a:solidFill>
                <a:latin typeface="Arial Narrow" panose="020B0606020202030204" pitchFamily="34" charset="0"/>
              </a:rPr>
              <a:t>je lakše dostići?)</a:t>
            </a:r>
            <a:r>
              <a:rPr lang="sr-Latn-RS" sz="2400" b="1" u="sng" kern="0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endParaRPr lang="sr-Latn-CS" sz="2400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buFontTx/>
              <a:buChar char="•"/>
              <a:defRPr/>
            </a:pPr>
            <a:endParaRPr lang="sr-Latn-CS" b="1" kern="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sr-Latn-CS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sr-Latn-CS" sz="2400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sr-Latn-CS" sz="2400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lnSpc>
                <a:spcPct val="90000"/>
              </a:lnSpc>
              <a:buClr>
                <a:srgbClr val="F0A22E"/>
              </a:buClr>
              <a:buSzPct val="70000"/>
              <a:buFont typeface="Arial" panose="020B0604020202020204" pitchFamily="34" charset="0"/>
              <a:buNone/>
              <a:defRPr/>
            </a:pPr>
            <a:endParaRPr lang="sr-Latn-CS" sz="28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35150" y="404813"/>
            <a:ext cx="741680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r-Latn-CS" sz="2800" b="1" kern="0" dirty="0">
                <a:solidFill>
                  <a:srgbClr val="FFFF00"/>
                </a:solidFill>
                <a:latin typeface="Arial Narrow" panose="020B0606020202030204" pitchFamily="34" charset="0"/>
              </a:rPr>
              <a:t>Lična prodaja - upravljanje</a:t>
            </a:r>
            <a:endParaRPr lang="sr-Latn-RS" sz="28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179388" y="1125538"/>
            <a:ext cx="8785225" cy="5275262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CS" altLang="en-US" sz="2800" b="1" smtClean="0">
                <a:solidFill>
                  <a:srgbClr val="000000"/>
                </a:solidFill>
                <a:latin typeface="Arial Narrow" panose="020B0606020202030204" pitchFamily="34" charset="0"/>
              </a:rPr>
              <a:t>IV </a:t>
            </a:r>
            <a:r>
              <a:rPr lang="sr-Latn-CS" altLang="en-US" sz="2800" b="1" smtClean="0">
                <a:solidFill>
                  <a:srgbClr val="0070C0"/>
                </a:solidFill>
                <a:latin typeface="Arial Narrow" panose="020B0606020202030204" pitchFamily="34" charset="0"/>
              </a:rPr>
              <a:t>Odluka o veličini prodajne sile:</a:t>
            </a:r>
          </a:p>
          <a:p>
            <a:pPr eaLnBrk="1" hangingPunct="1">
              <a:buFontTx/>
              <a:buChar char="-"/>
            </a:pPr>
            <a:r>
              <a:rPr lang="sr-Latn-CS" altLang="en-US" sz="2800" b="1" smtClean="0">
                <a:solidFill>
                  <a:srgbClr val="000000"/>
                </a:solidFill>
                <a:latin typeface="Arial Narrow" panose="020B0606020202030204" pitchFamily="34" charset="0"/>
              </a:rPr>
              <a:t>prema broju potrošača i veličini kompanija kao kupaca </a:t>
            </a:r>
            <a:r>
              <a:rPr lang="sr-Latn-CS" altLang="en-US" sz="2800" smtClean="0">
                <a:solidFill>
                  <a:srgbClr val="000000"/>
                </a:solidFill>
                <a:latin typeface="Arial Narrow" panose="020B0606020202030204" pitchFamily="34" charset="0"/>
              </a:rPr>
              <a:t>(upravo proporcionalno stoji sa veličinom prodajne sile)</a:t>
            </a:r>
          </a:p>
          <a:p>
            <a:pPr eaLnBrk="1" hangingPunct="1">
              <a:buFontTx/>
              <a:buChar char="-"/>
            </a:pPr>
            <a:r>
              <a:rPr lang="sr-Latn-CS" altLang="en-US" sz="2800" b="1" smtClean="0">
                <a:solidFill>
                  <a:srgbClr val="000000"/>
                </a:solidFill>
                <a:latin typeface="Arial Narrow" panose="020B0606020202030204" pitchFamily="34" charset="0"/>
              </a:rPr>
              <a:t>prema frekvenciji kupovine </a:t>
            </a:r>
            <a:r>
              <a:rPr lang="sr-Latn-CS" altLang="en-US" sz="2800" smtClean="0">
                <a:solidFill>
                  <a:srgbClr val="000000"/>
                </a:solidFill>
                <a:latin typeface="Arial Narrow" panose="020B0606020202030204" pitchFamily="34" charset="0"/>
              </a:rPr>
              <a:t>(obično je veća kada je broj kupovina manji, pa direktno ne utiče na veličinu sile)</a:t>
            </a:r>
          </a:p>
          <a:p>
            <a:pPr eaLnBrk="1" hangingPunct="1">
              <a:buFontTx/>
              <a:buChar char="-"/>
            </a:pPr>
            <a:endParaRPr lang="sr-Latn-CS" altLang="en-US" sz="2800" b="1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sr-Latn-CS" altLang="en-US" sz="2800" b="1" smtClean="0">
                <a:solidFill>
                  <a:srgbClr val="000000"/>
                </a:solidFill>
                <a:latin typeface="Arial Narrow" panose="020B0606020202030204" pitchFamily="34" charset="0"/>
              </a:rPr>
              <a:t>V </a:t>
            </a:r>
            <a:r>
              <a:rPr lang="sr-Latn-CS" altLang="en-US" sz="2800" b="1" smtClean="0">
                <a:solidFill>
                  <a:srgbClr val="0070C0"/>
                </a:solidFill>
                <a:latin typeface="Arial Narrow" panose="020B0606020202030204" pitchFamily="34" charset="0"/>
              </a:rPr>
              <a:t>Odluka o nagrađivanju prodajne sile:</a:t>
            </a:r>
          </a:p>
          <a:p>
            <a:pPr eaLnBrk="1" hangingPunct="1">
              <a:spcBef>
                <a:spcPts val="600"/>
              </a:spcBef>
              <a:buFontTx/>
              <a:buChar char="-"/>
            </a:pPr>
            <a:r>
              <a:rPr lang="sr-Latn-CS" altLang="en-US" sz="2800" b="1" smtClean="0">
                <a:solidFill>
                  <a:srgbClr val="000000"/>
                </a:solidFill>
                <a:latin typeface="Arial Narrow" panose="020B0606020202030204" pitchFamily="34" charset="0"/>
              </a:rPr>
              <a:t>fiksna plata </a:t>
            </a:r>
            <a:r>
              <a:rPr lang="sr-Latn-CS" altLang="en-US" sz="2800" smtClean="0">
                <a:solidFill>
                  <a:srgbClr val="000000"/>
                </a:solidFill>
                <a:latin typeface="Arial Narrow" panose="020B0606020202030204" pitchFamily="34" charset="0"/>
              </a:rPr>
              <a:t>(demotiviše na rad; pruža sigurnost)</a:t>
            </a:r>
          </a:p>
          <a:p>
            <a:pPr eaLnBrk="1" hangingPunct="1">
              <a:spcBef>
                <a:spcPts val="600"/>
              </a:spcBef>
              <a:buFontTx/>
              <a:buChar char="-"/>
            </a:pPr>
            <a:r>
              <a:rPr lang="sr-Latn-CS" altLang="en-US" sz="2800" b="1" smtClean="0">
                <a:solidFill>
                  <a:srgbClr val="000000"/>
                </a:solidFill>
                <a:latin typeface="Arial Narrow" panose="020B0606020202030204" pitchFamily="34" charset="0"/>
              </a:rPr>
              <a:t>procenat od prodaje </a:t>
            </a:r>
            <a:r>
              <a:rPr lang="sr-Latn-CS" altLang="en-US" sz="2800" smtClean="0">
                <a:solidFill>
                  <a:srgbClr val="000000"/>
                </a:solidFill>
                <a:latin typeface="Arial Narrow" panose="020B0606020202030204" pitchFamily="34" charset="0"/>
              </a:rPr>
              <a:t>(motiviše na rad; nesigurnost)</a:t>
            </a:r>
          </a:p>
          <a:p>
            <a:pPr eaLnBrk="1" hangingPunct="1">
              <a:spcBef>
                <a:spcPts val="600"/>
              </a:spcBef>
              <a:buFontTx/>
              <a:buChar char="-"/>
            </a:pPr>
            <a:r>
              <a:rPr lang="sr-Latn-CS" altLang="en-US" sz="2800" b="1" smtClean="0">
                <a:solidFill>
                  <a:srgbClr val="000000"/>
                </a:solidFill>
                <a:latin typeface="Arial Narrow" panose="020B0606020202030204" pitchFamily="34" charset="0"/>
              </a:rPr>
              <a:t>kombinovano </a:t>
            </a:r>
            <a:r>
              <a:rPr lang="sr-Latn-CS" altLang="en-US" sz="2800" smtClean="0">
                <a:solidFill>
                  <a:srgbClr val="000000"/>
                </a:solidFill>
                <a:latin typeface="Arial Narrow" panose="020B0606020202030204" pitchFamily="34" charset="0"/>
              </a:rPr>
              <a:t>(najbolji izbor!)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sr-Latn-CS" altLang="en-US" b="1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sr-Latn-CS" altLang="en-US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sr-Latn-CS" altLang="en-US" sz="240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sr-Latn-CS" altLang="en-US" sz="240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0A22E"/>
              </a:buClr>
              <a:buSzPct val="70000"/>
              <a:buFont typeface="Arial" panose="020B0604020202020204" pitchFamily="34" charset="0"/>
              <a:buNone/>
            </a:pPr>
            <a:endParaRPr lang="sr-Latn-CS" altLang="en-US" sz="2800" smtClean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35150" y="404813"/>
            <a:ext cx="741680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r-Latn-CS" sz="2800" b="1" kern="0" dirty="0">
                <a:solidFill>
                  <a:srgbClr val="FFFF00"/>
                </a:solidFill>
                <a:latin typeface="Arial Narrow" panose="020B0606020202030204" pitchFamily="34" charset="0"/>
              </a:rPr>
              <a:t>Lična prodaja - upravljanje</a:t>
            </a:r>
            <a:endParaRPr lang="sr-Latn-RS" sz="28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179388" y="1125538"/>
            <a:ext cx="8785225" cy="5275262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sr-Latn-CS" b="1" kern="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sr-Latn-CS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sr-Latn-CS" sz="2400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sr-Latn-CS" sz="2400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lnSpc>
                <a:spcPct val="90000"/>
              </a:lnSpc>
              <a:buClr>
                <a:srgbClr val="F0A22E"/>
              </a:buClr>
              <a:buSzPct val="70000"/>
              <a:buFont typeface="Arial" panose="020B0604020202020204" pitchFamily="34" charset="0"/>
              <a:buNone/>
              <a:defRPr/>
            </a:pPr>
            <a:endParaRPr lang="sr-Latn-CS" sz="28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35150" y="404813"/>
            <a:ext cx="741680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r-Latn-CS" sz="2800" b="1" kern="0" dirty="0">
                <a:solidFill>
                  <a:srgbClr val="FFFF00"/>
                </a:solidFill>
                <a:latin typeface="Arial Narrow" panose="020B0606020202030204" pitchFamily="34" charset="0"/>
              </a:rPr>
              <a:t>Lična prodaja - izbor</a:t>
            </a:r>
            <a:endParaRPr lang="sr-Latn-RS" sz="28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4288" y="963613"/>
            <a:ext cx="8999538" cy="53482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-"/>
              <a:defRPr/>
            </a:pPr>
            <a:r>
              <a:rPr lang="sr-Latn-CS" sz="2800" kern="0" dirty="0">
                <a:solidFill>
                  <a:srgbClr val="000000"/>
                </a:solidFill>
                <a:latin typeface="Arial Narrow" panose="020B0606020202030204" pitchFamily="34" charset="0"/>
              </a:rPr>
              <a:t>Konkurs, preporuka, testovi.....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-"/>
              <a:defRPr/>
            </a:pPr>
            <a:r>
              <a:rPr lang="sr-Latn-CS" sz="2800" kern="0" dirty="0">
                <a:solidFill>
                  <a:srgbClr val="000000"/>
                </a:solidFill>
                <a:latin typeface="Arial Narrow" panose="020B0606020202030204" pitchFamily="34" charset="0"/>
              </a:rPr>
              <a:t>Obuke, treninzi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-"/>
              <a:defRPr/>
            </a:pPr>
            <a:r>
              <a:rPr lang="sr-Latn-CS" sz="2800" b="1" kern="0" dirty="0">
                <a:solidFill>
                  <a:srgbClr val="0070C0"/>
                </a:solidFill>
                <a:latin typeface="Arial Narrow" panose="020B0606020202030204" pitchFamily="34" charset="0"/>
              </a:rPr>
              <a:t>Angažovanje ličnih prodavaca – vrste:</a:t>
            </a:r>
            <a:endParaRPr lang="sr-Latn-CS" sz="2000" b="1" kern="0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742950" lvl="1" indent="-285750" eaLnBrk="1" hangingPunct="1">
              <a:spcBef>
                <a:spcPct val="20000"/>
              </a:spcBef>
              <a:buFontTx/>
              <a:buChar char="-"/>
              <a:defRPr/>
            </a:pPr>
            <a:r>
              <a:rPr lang="sr-Latn-CS" sz="2800" b="1" kern="0" dirty="0">
                <a:solidFill>
                  <a:srgbClr val="000000"/>
                </a:solidFill>
                <a:latin typeface="Arial Narrow" panose="020B0606020202030204" pitchFamily="34" charset="0"/>
              </a:rPr>
              <a:t>Rutinsko</a:t>
            </a:r>
            <a:r>
              <a:rPr lang="sr-Latn-CS" sz="2800" kern="0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sr-Latn-CS" sz="2800" kern="0" dirty="0">
                <a:solidFill>
                  <a:srgbClr val="000000"/>
                </a:solidFill>
                <a:latin typeface="Arial Narrow" panose="020B0606020202030204" pitchFamily="34" charset="0"/>
              </a:rPr>
              <a:t>(kod proizvoda </a:t>
            </a:r>
            <a:r>
              <a:rPr lang="sr-Latn-CS" sz="2800" kern="0" dirty="0">
                <a:solidFill>
                  <a:srgbClr val="000000"/>
                </a:solidFill>
                <a:latin typeface="Arial Narrow" panose="020B0606020202030204" pitchFamily="34" charset="0"/>
              </a:rPr>
              <a:t>široke potrošnje)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-"/>
              <a:defRPr/>
            </a:pPr>
            <a:r>
              <a:rPr lang="sr-Latn-CS" sz="2800" b="1" kern="0" dirty="0">
                <a:solidFill>
                  <a:srgbClr val="000000"/>
                </a:solidFill>
                <a:latin typeface="Arial Narrow" panose="020B0606020202030204" pitchFamily="34" charset="0"/>
              </a:rPr>
              <a:t>Tehničko</a:t>
            </a:r>
            <a:r>
              <a:rPr lang="sr-Latn-CS" sz="2800" kern="0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sr-Latn-CS" sz="2800" kern="0" dirty="0">
                <a:solidFill>
                  <a:srgbClr val="000000"/>
                </a:solidFill>
                <a:latin typeface="Arial Narrow" panose="020B0606020202030204" pitchFamily="34" charset="0"/>
              </a:rPr>
              <a:t>(složeniji proizvodi, vodi se stručni </a:t>
            </a:r>
            <a:r>
              <a:rPr lang="sr-Latn-CS" sz="2800" kern="0" dirty="0">
                <a:solidFill>
                  <a:srgbClr val="000000"/>
                </a:solidFill>
                <a:latin typeface="Arial Narrow" panose="020B0606020202030204" pitchFamily="34" charset="0"/>
              </a:rPr>
              <a:t>razgovor, pa onda rutinski razgovor)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-"/>
              <a:defRPr/>
            </a:pPr>
            <a:r>
              <a:rPr lang="sr-Latn-CS" sz="2800" b="1" kern="0" dirty="0">
                <a:solidFill>
                  <a:srgbClr val="000000"/>
                </a:solidFill>
                <a:latin typeface="Arial Narrow" panose="020B0606020202030204" pitchFamily="34" charset="0"/>
              </a:rPr>
              <a:t>Misionarsko</a:t>
            </a:r>
            <a:r>
              <a:rPr lang="sr-Latn-CS" sz="2800" kern="0" dirty="0">
                <a:solidFill>
                  <a:srgbClr val="000000"/>
                </a:solidFill>
                <a:latin typeface="Arial Narrow" panose="020B0606020202030204" pitchFamily="34" charset="0"/>
              </a:rPr>
              <a:t> (stalna komunikacija na relaciji raznih organizacija, </a:t>
            </a:r>
            <a:r>
              <a:rPr lang="sr-Latn-CS" sz="2800" kern="0" dirty="0">
                <a:solidFill>
                  <a:srgbClr val="000000"/>
                </a:solidFill>
                <a:latin typeface="Arial Narrow" panose="020B0606020202030204" pitchFamily="34" charset="0"/>
              </a:rPr>
              <a:t>udruženja....npr. apoteke </a:t>
            </a:r>
            <a:r>
              <a:rPr lang="sr-Latn-CS" sz="2800" kern="0" dirty="0">
                <a:solidFill>
                  <a:srgbClr val="000000"/>
                </a:solidFill>
                <a:latin typeface="Arial Narrow" panose="020B0606020202030204" pitchFamily="34" charset="0"/>
              </a:rPr>
              <a:t>– lekovi - farmaceutska industrija...)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-"/>
              <a:defRPr/>
            </a:pPr>
            <a:r>
              <a:rPr lang="sr-Latn-CS" sz="2800" b="1" kern="0" dirty="0">
                <a:solidFill>
                  <a:srgbClr val="000000"/>
                </a:solidFill>
                <a:latin typeface="Arial Narrow" panose="020B0606020202030204" pitchFamily="34" charset="0"/>
              </a:rPr>
              <a:t>Kreativno </a:t>
            </a:r>
            <a:r>
              <a:rPr lang="sr-Latn-CS" sz="2800" kern="0" dirty="0">
                <a:solidFill>
                  <a:srgbClr val="000000"/>
                </a:solidFill>
                <a:latin typeface="Arial Narrow" panose="020B0606020202030204" pitchFamily="34" charset="0"/>
              </a:rPr>
              <a:t>(uključeni su u ceo proces, npr. od pronalaženja distributera do prodaje).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179388" y="1125538"/>
            <a:ext cx="8785225" cy="5275262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sr-Latn-CS" b="1" kern="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sr-Latn-CS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sr-Latn-CS" sz="2400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sr-Latn-CS" sz="2400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lnSpc>
                <a:spcPct val="90000"/>
              </a:lnSpc>
              <a:buClr>
                <a:srgbClr val="F0A22E"/>
              </a:buClr>
              <a:buSzPct val="70000"/>
              <a:buFont typeface="Arial" panose="020B0604020202020204" pitchFamily="34" charset="0"/>
              <a:buNone/>
              <a:defRPr/>
            </a:pPr>
            <a:endParaRPr lang="sr-Latn-CS" sz="28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7200" y="320675"/>
            <a:ext cx="7416800" cy="584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Latn-CS" altLang="en-US" sz="3200" b="1">
                <a:solidFill>
                  <a:srgbClr val="FFFF00"/>
                </a:solidFill>
                <a:latin typeface="Arial Narrow" panose="020B0606020202030204" pitchFamily="34" charset="0"/>
              </a:rPr>
              <a:t>Unapređenje prodaje (UP)</a:t>
            </a:r>
            <a:endParaRPr lang="sr-Latn-RS" altLang="en-US" sz="3200" b="1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288" y="1268413"/>
            <a:ext cx="7345362" cy="34528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sr-Latn-CS" sz="2800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sr-Latn-CS" sz="2800" kern="0" dirty="0">
                <a:solidFill>
                  <a:srgbClr val="000000"/>
                </a:solidFill>
                <a:latin typeface="Arial Narrow" panose="020B0606020202030204" pitchFamily="34" charset="0"/>
              </a:rPr>
              <a:t>Cilj mera UP je </a:t>
            </a:r>
            <a:r>
              <a:rPr lang="sr-Latn-CS" sz="2800" b="1" kern="0" dirty="0">
                <a:solidFill>
                  <a:srgbClr val="0070C0"/>
                </a:solidFill>
                <a:latin typeface="Arial Narrow" panose="020B0606020202030204" pitchFamily="34" charset="0"/>
              </a:rPr>
              <a:t>veća kupovina </a:t>
            </a:r>
            <a:r>
              <a:rPr lang="sr-Latn-CS" sz="2800" kern="0" dirty="0">
                <a:solidFill>
                  <a:srgbClr val="000000"/>
                </a:solidFill>
                <a:latin typeface="Arial Narrow" panose="020B0606020202030204" pitchFamily="34" charset="0"/>
              </a:rPr>
              <a:t>proizvoda od strane potrošača kao i </a:t>
            </a:r>
            <a:r>
              <a:rPr lang="sr-Latn-CS" sz="2800" b="1" kern="0" dirty="0">
                <a:solidFill>
                  <a:srgbClr val="0070C0"/>
                </a:solidFill>
                <a:latin typeface="Arial Narrow" panose="020B0606020202030204" pitchFamily="34" charset="0"/>
              </a:rPr>
              <a:t>veća prodaja</a:t>
            </a:r>
            <a:r>
              <a:rPr lang="sr-Latn-CS" sz="2800" kern="0" dirty="0">
                <a:solidFill>
                  <a:srgbClr val="000000"/>
                </a:solidFill>
                <a:latin typeface="Arial Narrow" panose="020B0606020202030204" pitchFamily="34" charset="0"/>
              </a:rPr>
              <a:t> proizvoda kompanije od strane svakog njenog posrednika ili ličnog prodavca.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sr-Latn-CS" sz="2800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sr-Latn-CS" sz="2800" kern="0" dirty="0">
                <a:solidFill>
                  <a:srgbClr val="000000"/>
                </a:solidFill>
                <a:latin typeface="Arial Narrow" panose="020B0606020202030204" pitchFamily="34" charset="0"/>
              </a:rPr>
              <a:t>   </a:t>
            </a:r>
            <a:r>
              <a:rPr lang="sr-Latn-CS" sz="2800" kern="0" dirty="0">
                <a:solidFill>
                  <a:srgbClr val="0070C0"/>
                </a:solidFill>
                <a:latin typeface="Arial Narrow" panose="020B0606020202030204" pitchFamily="34" charset="0"/>
              </a:rPr>
              <a:t>Efekti traju koliko i mere. Prodaja raste dok traje npr. nagradna igra..., potom pada!!!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39738" y="0"/>
            <a:ext cx="8229600" cy="1143000"/>
          </a:xfrm>
        </p:spPr>
        <p:txBody>
          <a:bodyPr/>
          <a:lstStyle/>
          <a:p>
            <a:r>
              <a:rPr lang="sr-Latn-RS" altLang="sr-Latn-RS" sz="3200" b="1" smtClean="0">
                <a:solidFill>
                  <a:srgbClr val="FFFF00"/>
                </a:solidFill>
                <a:latin typeface="Arial Narrow" panose="020B0606020202030204" pitchFamily="34" charset="0"/>
              </a:rPr>
              <a:t>Mere UP prema:</a:t>
            </a:r>
          </a:p>
        </p:txBody>
      </p:sp>
      <p:pic>
        <p:nvPicPr>
          <p:cNvPr id="3277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81075"/>
            <a:ext cx="9109075" cy="561657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323850" y="1268413"/>
            <a:ext cx="8569325" cy="482441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Clr>
                <a:srgbClr val="F0A22E"/>
              </a:buClr>
              <a:buSzPct val="70000"/>
              <a:buFont typeface="Arial" panose="020B0604020202020204" pitchFamily="34" charset="0"/>
              <a:buNone/>
            </a:pPr>
            <a:r>
              <a:rPr lang="sr-Latn-CS" altLang="sr-Latn-RS" sz="280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16013" y="404813"/>
            <a:ext cx="698182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sr-Latn-CS" sz="2400" b="1" kern="0" dirty="0">
                <a:solidFill>
                  <a:srgbClr val="FFFF00"/>
                </a:solidFill>
                <a:latin typeface="Arial Narrow" panose="020B0606020202030204" pitchFamily="34" charset="0"/>
              </a:rPr>
              <a:t>Promocija: koncept </a:t>
            </a:r>
            <a:r>
              <a:rPr lang="sr-Latn-CS" sz="2400" b="1" kern="0" dirty="0">
                <a:solidFill>
                  <a:srgbClr val="FFFF00"/>
                </a:solidFill>
                <a:latin typeface="Arial Narrow" panose="020B0606020202030204" pitchFamily="34" charset="0"/>
              </a:rPr>
              <a:t>integrisanih marketing komunikacija</a:t>
            </a:r>
            <a:endParaRPr lang="sr-Latn-RS" sz="24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8313" y="1412875"/>
            <a:ext cx="7775575" cy="4141788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sr-Latn-CS" altLang="en-US" sz="2800">
                <a:solidFill>
                  <a:srgbClr val="FF0000"/>
                </a:solidFill>
                <a:latin typeface="Arial Narrow" panose="020B0606020202030204" pitchFamily="34" charset="0"/>
              </a:rPr>
              <a:t>Promocija </a:t>
            </a:r>
            <a:r>
              <a:rPr lang="sr-Latn-CS" altLang="en-US" sz="2800">
                <a:solidFill>
                  <a:srgbClr val="000000"/>
                </a:solidFill>
                <a:latin typeface="Arial Narrow" panose="020B0606020202030204" pitchFamily="34" charset="0"/>
              </a:rPr>
              <a:t>je proces komuniciranja kompanije sa njenim internim i eksternim okruženjem, ličnim i masovnim sredstvima.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sr-Latn-CS" altLang="en-US" sz="280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sr-Latn-CS" altLang="en-US" sz="2800">
                <a:solidFill>
                  <a:srgbClr val="FF0000"/>
                </a:solidFill>
                <a:latin typeface="Arial Narrow" panose="020B0606020202030204" pitchFamily="34" charset="0"/>
              </a:rPr>
              <a:t>Koncept integrisanih marketing komunikacija</a:t>
            </a:r>
            <a:r>
              <a:rPr lang="sr-Latn-CS" altLang="en-US" sz="2800">
                <a:solidFill>
                  <a:srgbClr val="000000"/>
                </a:solidFill>
                <a:latin typeface="Arial Narrow" panose="020B0606020202030204" pitchFamily="34" charset="0"/>
              </a:rPr>
              <a:t> podrazumeva planiranje marketing komunikacije kompanije sa ciljem ostvarivanja dodajne vrednosti putem integrisanja različitih </a:t>
            </a:r>
            <a:r>
              <a:rPr lang="sr-Latn-CS" altLang="en-US" sz="2800" u="sng">
                <a:solidFill>
                  <a:srgbClr val="000000"/>
                </a:solidFill>
                <a:latin typeface="Arial Narrow" panose="020B0606020202030204" pitchFamily="34" charset="0"/>
              </a:rPr>
              <a:t>oblika promocije</a:t>
            </a:r>
            <a:r>
              <a:rPr lang="sr-Latn-CS" altLang="en-US" sz="2800">
                <a:solidFill>
                  <a:srgbClr val="000000"/>
                </a:solidFill>
                <a:latin typeface="Arial Narrow" panose="020B0606020202030204" pitchFamily="34" charset="0"/>
              </a:rPr>
              <a:t> i podizanja njihove konzistentnosti (neprotivrečnosti) i sposobnosti korišćenja njihove međusobne prednosti.</a:t>
            </a:r>
            <a:endParaRPr lang="en-US" altLang="en-US" sz="280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1403350" y="333375"/>
            <a:ext cx="5122863" cy="561975"/>
          </a:xfrm>
        </p:spPr>
        <p:txBody>
          <a:bodyPr/>
          <a:lstStyle/>
          <a:p>
            <a:r>
              <a:rPr lang="sr-Latn-RS" altLang="sr-Latn-RS" sz="3600" b="1" smtClean="0">
                <a:solidFill>
                  <a:srgbClr val="FFFF00"/>
                </a:solidFill>
                <a:latin typeface="Arial Narrow" panose="020B0606020202030204" pitchFamily="34" charset="0"/>
              </a:rPr>
              <a:t>UP: koristi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196975"/>
            <a:ext cx="8893175" cy="50403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sr-Latn-RS" altLang="en-US" sz="2800" smtClean="0">
                <a:solidFill>
                  <a:srgbClr val="000000"/>
                </a:solidFill>
                <a:latin typeface="Arial Narrow" panose="020B0606020202030204" pitchFamily="34" charset="0"/>
              </a:rPr>
              <a:t>Stimuliše se češća kupovina, ponovljena kupovina, prva kupovina. Podržava ih oglašavanje!!! </a:t>
            </a:r>
            <a:r>
              <a:rPr lang="en-US" altLang="en-US" sz="2800" smtClean="0">
                <a:solidFill>
                  <a:srgbClr val="000000"/>
                </a:solidFill>
                <a:latin typeface="Arial Narrow" panose="020B0606020202030204" pitchFamily="34" charset="0"/>
              </a:rPr>
              <a:t>N</a:t>
            </a:r>
            <a:r>
              <a:rPr lang="sr-Latn-RS" altLang="en-US" sz="2800" smtClean="0">
                <a:solidFill>
                  <a:srgbClr val="000000"/>
                </a:solidFill>
                <a:latin typeface="Arial Narrow" panose="020B0606020202030204" pitchFamily="34" charset="0"/>
              </a:rPr>
              <a:t>e bi valjalo da se ne ispoštuju!!! 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sr-Latn-RS" altLang="en-US" sz="2800" smtClean="0">
                <a:solidFill>
                  <a:srgbClr val="000000"/>
                </a:solidFill>
                <a:latin typeface="Arial Narrow" panose="020B0606020202030204" pitchFamily="34" charset="0"/>
              </a:rPr>
              <a:t>Nisu preporučljive za brendirane proizvode koji se ne kupuju sa stanovišta cene.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en-US" sz="2800" smtClean="0">
                <a:solidFill>
                  <a:srgbClr val="000000"/>
                </a:solidFill>
                <a:latin typeface="Arial Narrow" panose="020B0606020202030204" pitchFamily="34" charset="0"/>
              </a:rPr>
              <a:t>P</a:t>
            </a:r>
            <a:r>
              <a:rPr lang="sr-Latn-RS" altLang="en-US" sz="2800" smtClean="0">
                <a:solidFill>
                  <a:srgbClr val="000000"/>
                </a:solidFill>
                <a:latin typeface="Arial Narrow" panose="020B0606020202030204" pitchFamily="34" charset="0"/>
              </a:rPr>
              <a:t>ogodne su za proizvode koji su u fazi uvođenja ŽCP i fazi opadanja ŽCP.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sr-Latn-RS" altLang="en-US" sz="280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2800" smtClean="0">
                <a:solidFill>
                  <a:srgbClr val="000000"/>
                </a:solidFill>
                <a:latin typeface="Arial Narrow" panose="020B0606020202030204" pitchFamily="34" charset="0"/>
              </a:rPr>
              <a:t>P</a:t>
            </a:r>
            <a:r>
              <a:rPr lang="sr-Latn-RS" altLang="en-US" sz="2800" smtClean="0">
                <a:solidFill>
                  <a:srgbClr val="000000"/>
                </a:solidFill>
                <a:latin typeface="Arial Narrow" panose="020B0606020202030204" pitchFamily="34" charset="0"/>
              </a:rPr>
              <a:t>ogodne su za potrošače koji donose odluku o kupovini u prodajnom objektu.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en-US" sz="2800" smtClean="0">
                <a:solidFill>
                  <a:srgbClr val="000000"/>
                </a:solidFill>
                <a:latin typeface="Arial Narrow" panose="020B0606020202030204" pitchFamily="34" charset="0"/>
              </a:rPr>
              <a:t>J</a:t>
            </a:r>
            <a:r>
              <a:rPr lang="sr-Latn-RS" altLang="en-US" sz="2800" smtClean="0">
                <a:solidFill>
                  <a:srgbClr val="000000"/>
                </a:solidFill>
                <a:latin typeface="Arial Narrow" panose="020B0606020202030204" pitchFamily="34" charset="0"/>
              </a:rPr>
              <a:t>efitiniji oblik promocije od drugih, pod kontrolom je kompanije, efekti su više uočljivi i merljivi...</a:t>
            </a:r>
            <a:endParaRPr lang="en-US" altLang="en-US" sz="280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endParaRPr lang="sr-Latn-RS" altLang="en-US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sr-Latn-RS" altLang="sr-Latn-RS" sz="3200" b="1" smtClean="0">
                <a:solidFill>
                  <a:srgbClr val="FFFF00"/>
                </a:solidFill>
                <a:latin typeface="Arial Narrow" panose="020B0606020202030204" pitchFamily="34" charset="0"/>
              </a:rPr>
              <a:t>Odnosi s javnošću i publicitet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r>
              <a:rPr lang="sr-Latn-CS" altLang="en-US" sz="2800" b="1" smtClean="0">
                <a:solidFill>
                  <a:srgbClr val="0070C0"/>
                </a:solidFill>
                <a:latin typeface="Arial Narrow" panose="020B0606020202030204" pitchFamily="34" charset="0"/>
              </a:rPr>
              <a:t>Odnosi s javnošću </a:t>
            </a:r>
            <a:r>
              <a:rPr lang="sr-Latn-CS" altLang="en-US" sz="2800" smtClean="0">
                <a:solidFill>
                  <a:srgbClr val="000000"/>
                </a:solidFill>
                <a:latin typeface="Arial Narrow" panose="020B0606020202030204" pitchFamily="34" charset="0"/>
              </a:rPr>
              <a:t>se odnose na kreiranje, negovanje i unapređenje dobrih odnosa s okruženjem - javnosti </a:t>
            </a:r>
          </a:p>
          <a:p>
            <a:pPr lvl="1" eaLnBrk="1" hangingPunct="1">
              <a:buFontTx/>
              <a:buChar char="–"/>
            </a:pPr>
            <a:r>
              <a:rPr lang="sr-Latn-CS" altLang="en-US" smtClean="0">
                <a:solidFill>
                  <a:srgbClr val="000000"/>
                </a:solidFill>
                <a:latin typeface="Arial Narrow" panose="020B0606020202030204" pitchFamily="34" charset="0"/>
              </a:rPr>
              <a:t>interna i eksterna javnost</a:t>
            </a:r>
          </a:p>
          <a:p>
            <a:pPr lvl="1" eaLnBrk="1" hangingPunct="1">
              <a:buFontTx/>
              <a:buChar char="–"/>
            </a:pPr>
            <a:r>
              <a:rPr lang="sr-Latn-CS" altLang="en-US" smtClean="0">
                <a:solidFill>
                  <a:srgbClr val="000000"/>
                </a:solidFill>
                <a:latin typeface="Arial Narrow" panose="020B0606020202030204" pitchFamily="34" charset="0"/>
              </a:rPr>
              <a:t>komuniciranje s javnošću – lično i masovno</a:t>
            </a:r>
          </a:p>
          <a:p>
            <a:pPr eaLnBrk="1" hangingPunct="1">
              <a:buFontTx/>
              <a:buChar char="•"/>
            </a:pPr>
            <a:endParaRPr lang="sr-Latn-CS" altLang="en-US" sz="280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buFontTx/>
              <a:buChar char="•"/>
            </a:pPr>
            <a:r>
              <a:rPr lang="sr-Latn-CS" altLang="en-US" sz="2800" b="1" smtClean="0">
                <a:solidFill>
                  <a:srgbClr val="0070C0"/>
                </a:solidFill>
                <a:latin typeface="Arial Narrow" panose="020B0606020202030204" pitchFamily="34" charset="0"/>
              </a:rPr>
              <a:t>Publicitetom</a:t>
            </a:r>
            <a:r>
              <a:rPr lang="sr-Latn-CS" altLang="en-US" sz="2800" smtClean="0">
                <a:solidFill>
                  <a:srgbClr val="000000"/>
                </a:solidFill>
                <a:latin typeface="Arial Narrow" panose="020B0606020202030204" pitchFamily="34" charset="0"/>
              </a:rPr>
              <a:t> se smatraju informacije o kompaniji, objavljene od publicista o kompaniji, a </a:t>
            </a:r>
            <a:r>
              <a:rPr lang="sr-Latn-CS" altLang="en-US" sz="2800" smtClean="0">
                <a:solidFill>
                  <a:srgbClr val="0070C0"/>
                </a:solidFill>
                <a:latin typeface="Arial Narrow" panose="020B0606020202030204" pitchFamily="34" charset="0"/>
              </a:rPr>
              <a:t>da nisu naložene, niti plaćene od strane kompanije.</a:t>
            </a:r>
            <a:endParaRPr lang="en-US" altLang="en-US" sz="280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sr-Latn-RS" altLang="en-US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sr-Latn-RS" altLang="sr-Latn-RS" sz="2800" b="1" smtClean="0">
                <a:solidFill>
                  <a:srgbClr val="FFFF00"/>
                </a:solidFill>
                <a:latin typeface="Arial Narrow" panose="020B0606020202030204" pitchFamily="34" charset="0"/>
              </a:rPr>
              <a:t>Odnosi s javnošću: cilj i instrumenti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125538"/>
            <a:ext cx="8640763" cy="554355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sr-Latn-CS" altLang="en-US" sz="2800" b="1" smtClean="0">
                <a:solidFill>
                  <a:srgbClr val="0070C0"/>
                </a:solidFill>
                <a:latin typeface="Arial Narrow" panose="020B0606020202030204" pitchFamily="34" charset="0"/>
              </a:rPr>
              <a:t>Cilj:</a:t>
            </a:r>
            <a:r>
              <a:rPr lang="sr-Latn-CS" altLang="en-US" sz="2800" smtClean="0">
                <a:solidFill>
                  <a:srgbClr val="000000"/>
                </a:solidFill>
                <a:latin typeface="Arial Narrow" panose="020B0606020202030204" pitchFamily="34" charset="0"/>
              </a:rPr>
              <a:t> poverenje prema kompaniji!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sr-Latn-CS" altLang="en-US" sz="2800" b="1" smtClean="0">
                <a:solidFill>
                  <a:srgbClr val="0070C0"/>
                </a:solidFill>
                <a:latin typeface="Arial Narrow" panose="020B0606020202030204" pitchFamily="34" charset="0"/>
              </a:rPr>
              <a:t>Polazi se od stava o kompaniji i ide ka cilju</a:t>
            </a:r>
            <a:r>
              <a:rPr lang="sr-Latn-CS" altLang="en-US" sz="2800" smtClean="0">
                <a:solidFill>
                  <a:srgbClr val="0070C0"/>
                </a:solidFill>
                <a:latin typeface="Arial Narrow" panose="020B0606020202030204" pitchFamily="34" charset="0"/>
              </a:rPr>
              <a:t>: </a:t>
            </a:r>
          </a:p>
          <a:p>
            <a:pPr lvl="1" eaLnBrk="1" hangingPunct="1">
              <a:spcBef>
                <a:spcPct val="0"/>
              </a:spcBef>
              <a:buFontTx/>
              <a:buChar char="–"/>
            </a:pPr>
            <a:r>
              <a:rPr lang="sr-Latn-CS" altLang="en-US" smtClean="0">
                <a:solidFill>
                  <a:srgbClr val="000000"/>
                </a:solidFill>
                <a:latin typeface="Arial Narrow" panose="020B0606020202030204" pitchFamily="34" charset="0"/>
              </a:rPr>
              <a:t>Ako je neprijateljstvo, treba stvarati naklonost!</a:t>
            </a:r>
          </a:p>
          <a:p>
            <a:pPr lvl="1" eaLnBrk="1" hangingPunct="1">
              <a:spcBef>
                <a:spcPct val="0"/>
              </a:spcBef>
              <a:buFontTx/>
              <a:buChar char="–"/>
            </a:pPr>
            <a:r>
              <a:rPr lang="sr-Latn-CS" altLang="en-US" smtClean="0">
                <a:solidFill>
                  <a:srgbClr val="000000"/>
                </a:solidFill>
                <a:latin typeface="Arial Narrow" panose="020B0606020202030204" pitchFamily="34" charset="0"/>
              </a:rPr>
              <a:t>Ako su predrasude, treba raditi na prihvatanju!</a:t>
            </a:r>
          </a:p>
          <a:p>
            <a:pPr lvl="1" eaLnBrk="1" hangingPunct="1">
              <a:spcBef>
                <a:spcPct val="0"/>
              </a:spcBef>
              <a:buFontTx/>
              <a:buChar char="–"/>
            </a:pPr>
            <a:r>
              <a:rPr lang="sr-Latn-CS" altLang="en-US" smtClean="0">
                <a:solidFill>
                  <a:srgbClr val="000000"/>
                </a:solidFill>
                <a:latin typeface="Arial Narrow" panose="020B0606020202030204" pitchFamily="34" charset="0"/>
              </a:rPr>
              <a:t>Ako je apatija, treba podsticati zanimanje za kompaniju!</a:t>
            </a:r>
          </a:p>
          <a:p>
            <a:pPr lvl="1" eaLnBrk="1" hangingPunct="1">
              <a:spcBef>
                <a:spcPct val="0"/>
              </a:spcBef>
              <a:buFontTx/>
              <a:buChar char="–"/>
            </a:pPr>
            <a:r>
              <a:rPr lang="sr-Latn-CS" altLang="en-US" smtClean="0">
                <a:solidFill>
                  <a:srgbClr val="000000"/>
                </a:solidFill>
                <a:latin typeface="Arial Narrow" panose="020B0606020202030204" pitchFamily="34" charset="0"/>
              </a:rPr>
              <a:t>Ako je neznanje, treba javnost upoznati sa kompanijom.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sr-Latn-CS" altLang="en-US" sz="2800" b="1" smtClean="0">
                <a:solidFill>
                  <a:srgbClr val="0070C0"/>
                </a:solidFill>
                <a:latin typeface="Arial Narrow" panose="020B0606020202030204" pitchFamily="34" charset="0"/>
              </a:rPr>
              <a:t>Instrumenti odnosa s javnošću</a:t>
            </a:r>
          </a:p>
          <a:p>
            <a:pPr lvl="1" eaLnBrk="1" hangingPunct="1">
              <a:spcBef>
                <a:spcPct val="0"/>
              </a:spcBef>
              <a:buFontTx/>
              <a:buChar char="–"/>
            </a:pPr>
            <a:r>
              <a:rPr lang="sr-Latn-CS" altLang="en-US" smtClean="0">
                <a:solidFill>
                  <a:srgbClr val="000000"/>
                </a:solidFill>
                <a:latin typeface="Arial Narrow" panose="020B0606020202030204" pitchFamily="34" charset="0"/>
              </a:rPr>
              <a:t>Interni – sastanci..., govori....interna glasila...audio-vizuelna interna sredstva...</a:t>
            </a:r>
          </a:p>
          <a:p>
            <a:pPr lvl="1" eaLnBrk="1" hangingPunct="1">
              <a:spcBef>
                <a:spcPct val="0"/>
              </a:spcBef>
              <a:buFontTx/>
              <a:buChar char="–"/>
            </a:pPr>
            <a:r>
              <a:rPr lang="sr-Latn-CS" altLang="en-US" smtClean="0">
                <a:solidFill>
                  <a:srgbClr val="000000"/>
                </a:solidFill>
                <a:latin typeface="Arial Narrow" panose="020B0606020202030204" pitchFamily="34" charset="0"/>
              </a:rPr>
              <a:t>Eksterni - govori, izveštaji, saopštenja za eksternu javnost , razne publikacije....audio i video zapisi za eksternu javnost, posteri....sajmovi, izložbe, seminari, posebni ogađaji.... </a:t>
            </a:r>
            <a:endParaRPr lang="en-US" altLang="en-US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endParaRPr lang="sr-Latn-RS" altLang="en-US" sz="280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sr-Latn-RS" altLang="sr-Latn-RS" sz="2800" b="1" smtClean="0">
                <a:solidFill>
                  <a:srgbClr val="FFFF00"/>
                </a:solidFill>
                <a:latin typeface="Arial Narrow" panose="020B0606020202030204" pitchFamily="34" charset="0"/>
              </a:rPr>
              <a:t>Odnosi s javnošću: organizacija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" y="981075"/>
            <a:ext cx="8856663" cy="554355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sr-Latn-CS" altLang="en-US" sz="2800" b="1" smtClean="0">
                <a:solidFill>
                  <a:srgbClr val="0070C0"/>
                </a:solidFill>
                <a:latin typeface="Arial Narrow" panose="020B0606020202030204" pitchFamily="34" charset="0"/>
              </a:rPr>
              <a:t>Organizacija </a:t>
            </a:r>
            <a:r>
              <a:rPr lang="sr-Latn-CS" altLang="en-US" sz="2800" smtClean="0">
                <a:solidFill>
                  <a:srgbClr val="000000"/>
                </a:solidFill>
                <a:latin typeface="Arial Narrow" panose="020B0606020202030204" pitchFamily="34" charset="0"/>
              </a:rPr>
              <a:t>(samostalno ili angažovanjem agencije...)!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sr-Latn-CS" altLang="en-US" sz="280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sr-Latn-CS" altLang="en-US" sz="2800" b="1" smtClean="0">
                <a:solidFill>
                  <a:srgbClr val="0070C0"/>
                </a:solidFill>
                <a:latin typeface="Arial Narrow" panose="020B0606020202030204" pitchFamily="34" charset="0"/>
              </a:rPr>
              <a:t>Odnos s medijima </a:t>
            </a:r>
            <a:r>
              <a:rPr lang="sr-Latn-CS" altLang="en-US" sz="2800" smtClean="0">
                <a:solidFill>
                  <a:srgbClr val="000000"/>
                </a:solidFill>
                <a:latin typeface="Arial Narrow" panose="020B0606020202030204" pitchFamily="34" charset="0"/>
              </a:rPr>
              <a:t>!!!!!</a:t>
            </a:r>
          </a:p>
          <a:p>
            <a:pPr lvl="1" eaLnBrk="1" hangingPunct="1">
              <a:spcBef>
                <a:spcPct val="0"/>
              </a:spcBef>
              <a:buFontTx/>
              <a:buChar char="–"/>
            </a:pPr>
            <a:r>
              <a:rPr lang="sr-Latn-CS" altLang="en-US" smtClean="0">
                <a:solidFill>
                  <a:srgbClr val="000000"/>
                </a:solidFill>
                <a:latin typeface="Arial Narrow" panose="020B0606020202030204" pitchFamily="34" charset="0"/>
              </a:rPr>
              <a:t>Negovati dobar odnos s njima, imati mapu medija, te dobro sarađivati posebno kada su u pitanju konferencije za medije, odnosno konferencije za štampu.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sr-Latn-CS" altLang="en-US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sr-Latn-CS" altLang="en-US" sz="2800" b="1" smtClean="0">
                <a:solidFill>
                  <a:srgbClr val="0070C0"/>
                </a:solidFill>
                <a:latin typeface="Arial Narrow" panose="020B0606020202030204" pitchFamily="34" charset="0"/>
              </a:rPr>
              <a:t>Konferencija za štampu</a:t>
            </a:r>
            <a:r>
              <a:rPr lang="sr-Latn-CS" altLang="en-US" sz="2800" smtClean="0">
                <a:solidFill>
                  <a:srgbClr val="000000"/>
                </a:solidFill>
                <a:latin typeface="Arial Narrow" panose="020B0606020202030204" pitchFamily="34" charset="0"/>
              </a:rPr>
              <a:t>:</a:t>
            </a:r>
          </a:p>
          <a:p>
            <a:pPr lvl="1" eaLnBrk="1" hangingPunct="1">
              <a:spcBef>
                <a:spcPct val="0"/>
              </a:spcBef>
              <a:buFontTx/>
              <a:buChar char="–"/>
            </a:pPr>
            <a:r>
              <a:rPr lang="sr-Latn-CS" altLang="en-US" smtClean="0">
                <a:solidFill>
                  <a:srgbClr val="000000"/>
                </a:solidFill>
                <a:latin typeface="Arial Narrow" panose="020B0606020202030204" pitchFamily="34" charset="0"/>
              </a:rPr>
              <a:t>Traži određeni povod!</a:t>
            </a:r>
          </a:p>
          <a:p>
            <a:pPr lvl="1" eaLnBrk="1" hangingPunct="1">
              <a:spcBef>
                <a:spcPct val="0"/>
              </a:spcBef>
              <a:buFontTx/>
              <a:buChar char="–"/>
            </a:pPr>
            <a:r>
              <a:rPr lang="sr-Latn-CS" altLang="en-US" smtClean="0">
                <a:solidFill>
                  <a:srgbClr val="000000"/>
                </a:solidFill>
                <a:latin typeface="Arial Narrow" panose="020B0606020202030204" pitchFamily="34" charset="0"/>
              </a:rPr>
              <a:t>Mogu biti redovne, vanredne, otvorene, zatvorene (brifing)</a:t>
            </a:r>
          </a:p>
          <a:p>
            <a:pPr lvl="1" eaLnBrk="1" hangingPunct="1">
              <a:spcBef>
                <a:spcPct val="0"/>
              </a:spcBef>
              <a:buFontTx/>
              <a:buChar char="–"/>
            </a:pPr>
            <a:r>
              <a:rPr lang="sr-Latn-CS" altLang="en-US" smtClean="0">
                <a:solidFill>
                  <a:srgbClr val="000000"/>
                </a:solidFill>
                <a:latin typeface="Arial Narrow" panose="020B0606020202030204" pitchFamily="34" charset="0"/>
              </a:rPr>
              <a:t>Organizacija uspešne konferencije traži dobar plan i protokol</a:t>
            </a:r>
          </a:p>
          <a:p>
            <a:pPr lvl="1" eaLnBrk="1" hangingPunct="1">
              <a:spcBef>
                <a:spcPct val="0"/>
              </a:spcBef>
              <a:buFontTx/>
              <a:buChar char="–"/>
            </a:pPr>
            <a:r>
              <a:rPr lang="sr-Latn-CS" altLang="en-US" smtClean="0">
                <a:solidFill>
                  <a:srgbClr val="000000"/>
                </a:solidFill>
                <a:latin typeface="Arial Narrow" panose="020B0606020202030204" pitchFamily="34" charset="0"/>
              </a:rPr>
              <a:t>Pres klipingom se mere efekti konferencije.</a:t>
            </a:r>
          </a:p>
          <a:p>
            <a:endParaRPr lang="sr-Latn-RS" altLang="en-US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sr-Latn-RS" altLang="sr-Latn-RS" sz="3600" b="1" smtClean="0">
                <a:solidFill>
                  <a:srgbClr val="FFFF00"/>
                </a:solidFill>
                <a:latin typeface="Arial Narrow" panose="020B0606020202030204" pitchFamily="34" charset="0"/>
              </a:rPr>
              <a:t>Publicitet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125538"/>
            <a:ext cx="8640763" cy="5256212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sr-Latn-CS" altLang="en-US" sz="2800" smtClean="0">
                <a:solidFill>
                  <a:srgbClr val="0070C0"/>
                </a:solidFill>
                <a:latin typeface="Arial Narrow" panose="020B0606020202030204" pitchFamily="34" charset="0"/>
              </a:rPr>
              <a:t>Cilj:</a:t>
            </a:r>
            <a:r>
              <a:rPr lang="sr-Latn-CS" altLang="en-US" sz="2800" smtClean="0">
                <a:solidFill>
                  <a:srgbClr val="000000"/>
                </a:solidFill>
                <a:latin typeface="Arial Narrow" panose="020B0606020202030204" pitchFamily="34" charset="0"/>
              </a:rPr>
              <a:t> promocija kompanije, proizvoda, marki.. . osoba, ideja... </a:t>
            </a:r>
          </a:p>
          <a:p>
            <a:pPr eaLnBrk="1" hangingPunct="1">
              <a:buFontTx/>
              <a:buChar char="•"/>
            </a:pPr>
            <a:endParaRPr lang="sr-Latn-CS" altLang="en-US" sz="280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eaLnBrk="1" hangingPunct="1">
              <a:buFontTx/>
              <a:buChar char="•"/>
            </a:pPr>
            <a:r>
              <a:rPr lang="sr-Latn-CS" altLang="en-US" sz="2800" smtClean="0">
                <a:solidFill>
                  <a:srgbClr val="0070C0"/>
                </a:solidFill>
                <a:latin typeface="Arial Narrow" panose="020B0606020202030204" pitchFamily="34" charset="0"/>
              </a:rPr>
              <a:t>Odnos s medijima </a:t>
            </a:r>
            <a:r>
              <a:rPr lang="sr-Latn-CS" altLang="en-US" sz="2800" smtClean="0">
                <a:solidFill>
                  <a:srgbClr val="000000"/>
                </a:solidFill>
                <a:latin typeface="Arial Narrow" panose="020B0606020202030204" pitchFamily="34" charset="0"/>
              </a:rPr>
              <a:t>je bitan, jer ih treba IZAZVATI NA PUBLICITET !!!!!</a:t>
            </a:r>
          </a:p>
          <a:p>
            <a:pPr eaLnBrk="1" hangingPunct="1">
              <a:buFontTx/>
              <a:buChar char="•"/>
            </a:pPr>
            <a:r>
              <a:rPr lang="sr-Latn-CS" altLang="en-US" sz="2800" smtClean="0">
                <a:solidFill>
                  <a:srgbClr val="000000"/>
                </a:solidFill>
                <a:latin typeface="Arial Narrow" panose="020B0606020202030204" pitchFamily="34" charset="0"/>
              </a:rPr>
              <a:t>Čime? </a:t>
            </a:r>
            <a:r>
              <a:rPr lang="sr-Latn-CS" altLang="en-US" sz="2800" smtClean="0">
                <a:solidFill>
                  <a:srgbClr val="0070C0"/>
                </a:solidFill>
                <a:latin typeface="Arial Narrow" panose="020B0606020202030204" pitchFamily="34" charset="0"/>
              </a:rPr>
              <a:t>Stvaranjem događaja koji je interesantan </a:t>
            </a:r>
            <a:r>
              <a:rPr lang="sr-Latn-CS" altLang="en-US" sz="2800" smtClean="0">
                <a:solidFill>
                  <a:srgbClr val="000000"/>
                </a:solidFill>
                <a:latin typeface="Arial Narrow" panose="020B0606020202030204" pitchFamily="34" charset="0"/>
              </a:rPr>
              <a:t>za novinare.</a:t>
            </a:r>
          </a:p>
          <a:p>
            <a:pPr eaLnBrk="1" hangingPunct="1">
              <a:buFontTx/>
              <a:buChar char="•"/>
            </a:pPr>
            <a:endParaRPr lang="sr-Latn-CS" altLang="en-US" sz="280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eaLnBrk="1" hangingPunct="1">
              <a:buFontTx/>
              <a:buChar char="•"/>
            </a:pPr>
            <a:r>
              <a:rPr lang="sr-Latn-CS" altLang="en-US" sz="2800" smtClean="0">
                <a:solidFill>
                  <a:srgbClr val="0070C0"/>
                </a:solidFill>
                <a:latin typeface="Arial Narrow" panose="020B0606020202030204" pitchFamily="34" charset="0"/>
              </a:rPr>
              <a:t>Negovati dobar odnos sa novinarima i urednicima.</a:t>
            </a:r>
          </a:p>
          <a:p>
            <a:pPr eaLnBrk="1" hangingPunct="1">
              <a:buFontTx/>
              <a:buChar char="•"/>
            </a:pPr>
            <a:endParaRPr lang="sr-Latn-CS" altLang="en-US" sz="280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eaLnBrk="1" hangingPunct="1">
              <a:buFontTx/>
              <a:buChar char="•"/>
            </a:pPr>
            <a:r>
              <a:rPr lang="sr-Latn-CS" altLang="en-US" sz="2800" smtClean="0">
                <a:solidFill>
                  <a:srgbClr val="0070C0"/>
                </a:solidFill>
                <a:latin typeface="Arial Narrow" panose="020B0606020202030204" pitchFamily="34" charset="0"/>
              </a:rPr>
              <a:t>Blagovremeno im dati materijal od kog treba da se napravi izveštaj za javno objavljivanje.</a:t>
            </a:r>
          </a:p>
          <a:p>
            <a:pPr marL="457200" lvl="1" indent="0" eaLnBrk="1" hangingPunct="1">
              <a:buFont typeface="Arial" panose="020B0604020202020204" pitchFamily="34" charset="0"/>
              <a:buNone/>
            </a:pPr>
            <a:endParaRPr lang="sr-Latn-CS" altLang="en-US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endParaRPr lang="sr-Latn-RS" altLang="en-US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59488" cy="561975"/>
          </a:xfrm>
        </p:spPr>
        <p:txBody>
          <a:bodyPr/>
          <a:lstStyle/>
          <a:p>
            <a:r>
              <a:rPr lang="sr-Latn-RS" altLang="sr-Latn-RS" sz="3200" b="1" smtClean="0">
                <a:solidFill>
                  <a:srgbClr val="FFFF00"/>
                </a:solidFill>
                <a:latin typeface="Arial Narrow" panose="020B0606020202030204" pitchFamily="34" charset="0"/>
              </a:rPr>
              <a:t>Lobiranje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268413"/>
            <a:ext cx="8229600" cy="5141912"/>
          </a:xfrm>
        </p:spPr>
        <p:txBody>
          <a:bodyPr/>
          <a:lstStyle/>
          <a:p>
            <a:pPr lvl="1" eaLnBrk="1" hangingPunct="1">
              <a:buFont typeface="Arial" panose="020B0604020202020204" pitchFamily="34" charset="0"/>
              <a:buNone/>
            </a:pPr>
            <a:r>
              <a:rPr lang="sr-Latn-CS" altLang="en-US" sz="3200" smtClean="0">
                <a:solidFill>
                  <a:srgbClr val="000000"/>
                </a:solidFill>
                <a:latin typeface="Arial Narrow" panose="020B0606020202030204" pitchFamily="34" charset="0"/>
              </a:rPr>
              <a:t>Uticaj na donosioce odluka!!!!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sr-Latn-CS" altLang="en-US" sz="3200" smtClean="0">
                <a:solidFill>
                  <a:srgbClr val="000000"/>
                </a:solidFill>
                <a:latin typeface="Arial Narrow" panose="020B0606020202030204" pitchFamily="34" charset="0"/>
              </a:rPr>
              <a:t>Unapređenje odnosa poslovnog i javnog sektora!!!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endParaRPr lang="sr-Latn-CS" altLang="en-US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sr-Latn-CS" altLang="en-US" sz="3200" smtClean="0">
                <a:solidFill>
                  <a:srgbClr val="000000"/>
                </a:solidFill>
                <a:latin typeface="Arial Narrow" panose="020B0606020202030204" pitchFamily="34" charset="0"/>
              </a:rPr>
              <a:t>Interesne grupe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sr-Latn-CS" altLang="en-US" sz="3200" smtClean="0">
                <a:solidFill>
                  <a:srgbClr val="000000"/>
                </a:solidFill>
                <a:latin typeface="Arial Narrow" panose="020B0606020202030204" pitchFamily="34" charset="0"/>
              </a:rPr>
              <a:t>Uticajne grupe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sr-Latn-CS" altLang="en-US" sz="3200" smtClean="0">
                <a:solidFill>
                  <a:srgbClr val="000000"/>
                </a:solidFill>
                <a:latin typeface="Arial Narrow" panose="020B0606020202030204" pitchFamily="34" charset="0"/>
              </a:rPr>
              <a:t>Grupe za pritisak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endParaRPr lang="sr-Latn-CS" altLang="en-US" sz="320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sr-Latn-CS" altLang="en-US" sz="3200" smtClean="0">
                <a:solidFill>
                  <a:srgbClr val="000000"/>
                </a:solidFill>
                <a:latin typeface="Arial Narrow" panose="020B0606020202030204" pitchFamily="34" charset="0"/>
              </a:rPr>
              <a:t>Lobista i Lobi</a:t>
            </a:r>
          </a:p>
          <a:p>
            <a:endParaRPr lang="sr-Latn-RS" altLang="en-US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r>
              <a:rPr lang="sr-Latn-RS" altLang="sr-Latn-RS" sz="3200" b="1" smtClean="0">
                <a:solidFill>
                  <a:srgbClr val="FFFF00"/>
                </a:solidFill>
                <a:latin typeface="Arial Narrow" panose="020B0606020202030204" pitchFamily="34" charset="0"/>
              </a:rPr>
              <a:t>Direktni marketing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" y="836613"/>
            <a:ext cx="9217025" cy="5184775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endParaRPr lang="sr-Latn-CS" sz="2800" b="1" kern="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sr-Latn-CS" b="1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Komuniciranje</a:t>
            </a:r>
            <a:endParaRPr lang="sr-Latn-CS" b="1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lvl="1" eaLnBrk="1" hangingPunct="1">
              <a:buFontTx/>
              <a:buChar char="–"/>
              <a:defRPr/>
            </a:pPr>
            <a:endParaRPr lang="sr-Latn-CS" sz="3200" b="1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lvl="1" eaLnBrk="1" hangingPunct="1">
              <a:buFontTx/>
              <a:buChar char="–"/>
              <a:defRPr/>
            </a:pPr>
            <a:r>
              <a:rPr lang="sr-Latn-CS" sz="3200" kern="0" dirty="0">
                <a:solidFill>
                  <a:srgbClr val="000000"/>
                </a:solidFill>
                <a:latin typeface="Arial Narrow" panose="020B0606020202030204" pitchFamily="34" charset="0"/>
              </a:rPr>
              <a:t>Direktnom poštom</a:t>
            </a:r>
          </a:p>
          <a:p>
            <a:pPr lvl="1" eaLnBrk="1" hangingPunct="1">
              <a:buFontTx/>
              <a:buChar char="–"/>
              <a:defRPr/>
            </a:pPr>
            <a:r>
              <a:rPr lang="sr-Latn-CS" sz="32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Štampanim </a:t>
            </a:r>
            <a:r>
              <a:rPr lang="sr-Latn-CS" sz="3200" kern="0" dirty="0">
                <a:solidFill>
                  <a:srgbClr val="000000"/>
                </a:solidFill>
                <a:latin typeface="Arial Narrow" panose="020B0606020202030204" pitchFamily="34" charset="0"/>
              </a:rPr>
              <a:t>medijima (npr. oglas kojeg prati narudžbenica, ili kupon sa adresom i brojem telefona)</a:t>
            </a:r>
          </a:p>
          <a:p>
            <a:pPr lvl="1" eaLnBrk="1" hangingPunct="1">
              <a:buFontTx/>
              <a:buChar char="–"/>
              <a:defRPr/>
            </a:pPr>
            <a:r>
              <a:rPr lang="sr-Latn-CS" sz="32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Telemarketingom </a:t>
            </a:r>
            <a:r>
              <a:rPr lang="sr-Latn-CS" sz="3200" kern="0" dirty="0">
                <a:solidFill>
                  <a:srgbClr val="000000"/>
                </a:solidFill>
                <a:latin typeface="Arial Narrow" panose="020B0606020202030204" pitchFamily="34" charset="0"/>
              </a:rPr>
              <a:t>(telefon, mobilni telefon</a:t>
            </a:r>
            <a:r>
              <a:rPr lang="sr-Latn-CS" sz="32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....)</a:t>
            </a:r>
            <a:endParaRPr lang="sr-Latn-CS" sz="3200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lvl="1" eaLnBrk="1" hangingPunct="1">
              <a:buFontTx/>
              <a:buChar char="–"/>
              <a:defRPr/>
            </a:pPr>
            <a:r>
              <a:rPr lang="sr-Latn-CS" sz="32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Elektronskim medijima </a:t>
            </a:r>
            <a:r>
              <a:rPr lang="sr-Latn-CS" sz="3200" kern="0" dirty="0">
                <a:solidFill>
                  <a:srgbClr val="000000"/>
                </a:solidFill>
                <a:latin typeface="Arial Narrow" panose="020B0606020202030204" pitchFamily="34" charset="0"/>
              </a:rPr>
              <a:t>– TV, </a:t>
            </a:r>
            <a:r>
              <a:rPr lang="sr-Latn-CS" sz="32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radio</a:t>
            </a:r>
            <a:r>
              <a:rPr lang="sr-Latn-CS" sz="3200" kern="0" dirty="0">
                <a:solidFill>
                  <a:srgbClr val="000000"/>
                </a:solidFill>
                <a:latin typeface="Arial Narrow" panose="020B0606020202030204" pitchFamily="34" charset="0"/>
              </a:rPr>
              <a:t>, internet</a:t>
            </a:r>
          </a:p>
          <a:p>
            <a:pPr>
              <a:defRPr/>
            </a:pPr>
            <a:endParaRPr lang="sr-Latn-RS" sz="28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r>
              <a:rPr lang="sr-Latn-RS" altLang="sr-Latn-RS" sz="3200" b="1" smtClean="0">
                <a:solidFill>
                  <a:srgbClr val="FFFF00"/>
                </a:solidFill>
                <a:latin typeface="Arial Narrow" panose="020B0606020202030204" pitchFamily="34" charset="0"/>
              </a:rPr>
              <a:t>Prodajni ambijent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" y="836613"/>
            <a:ext cx="9217025" cy="5113337"/>
          </a:xfrm>
        </p:spPr>
        <p:txBody>
          <a:bodyPr/>
          <a:lstStyle/>
          <a:p>
            <a:pPr eaLnBrk="1" hangingPunct="1">
              <a:buFontTx/>
              <a:buChar char="•"/>
            </a:pPr>
            <a:endParaRPr lang="sr-Latn-CS" altLang="en-US" sz="2800" b="1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sr-Latn-CS" altLang="en-US" b="1" smtClean="0">
                <a:solidFill>
                  <a:srgbClr val="000000"/>
                </a:solidFill>
                <a:latin typeface="Arial Narrow" panose="020B0606020202030204" pitchFamily="34" charset="0"/>
              </a:rPr>
              <a:t>Komuniciranje</a:t>
            </a:r>
          </a:p>
          <a:p>
            <a:pPr lvl="1" eaLnBrk="1" hangingPunct="1">
              <a:buFontTx/>
              <a:buChar char="–"/>
            </a:pPr>
            <a:endParaRPr lang="sr-Latn-CS" altLang="en-US" sz="3200" b="1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sr-Latn-CS" altLang="en-US" sz="3200" smtClean="0">
                <a:solidFill>
                  <a:srgbClr val="000000"/>
                </a:solidFill>
                <a:latin typeface="Arial Narrow" panose="020B0606020202030204" pitchFamily="34" charset="0"/>
              </a:rPr>
              <a:t>Izgledom, mirisom, muzikom, bojama, temperaturom vazduha u objektu....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sr-Latn-CS" altLang="en-US" sz="3200" smtClean="0">
                <a:solidFill>
                  <a:srgbClr val="000000"/>
                </a:solidFill>
                <a:latin typeface="Arial Narrow" panose="020B0606020202030204" pitchFamily="34" charset="0"/>
              </a:rPr>
              <a:t>Osobljem....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sr-Latn-CS" altLang="en-US" sz="3200" smtClean="0">
                <a:solidFill>
                  <a:srgbClr val="000000"/>
                </a:solidFill>
                <a:latin typeface="Arial Narrow" panose="020B0606020202030204" pitchFamily="34" charset="0"/>
              </a:rPr>
              <a:t>Uređenjem, izlaganjem, rasporedom robe 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sr-Latn-CS" altLang="en-US" sz="3200" smtClean="0">
                <a:solidFill>
                  <a:srgbClr val="000000"/>
                </a:solidFill>
                <a:latin typeface="Arial Narrow" panose="020B0606020202030204" pitchFamily="34" charset="0"/>
              </a:rPr>
              <a:t>Displejima....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endParaRPr lang="sr-Latn-CS" altLang="en-US" smtClean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r>
              <a:rPr lang="sr-Latn-RS" altLang="sr-Latn-RS" sz="3200" b="1" smtClean="0">
                <a:solidFill>
                  <a:srgbClr val="FFFF00"/>
                </a:solidFill>
                <a:latin typeface="Arial Narrow" panose="020B0606020202030204" pitchFamily="34" charset="0"/>
              </a:rPr>
              <a:t>Pitanja za proveru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7950" y="908050"/>
            <a:ext cx="9144000" cy="6265863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sr-Latn-CS" altLang="en-U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Pojam promocije i koncepta integrisanih marketing komunikacija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sr-Latn-CS" altLang="en-U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Oblici promocije?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sr-Latn-CS" altLang="en-U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Faktori koji utiču na promociju?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sr-Latn-CS" altLang="en-U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Faze upravljanja promocijom?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sr-Latn-CS" altLang="en-U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Oglašavanje: pojam i vrste?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sr-Latn-CS" altLang="en-U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Proces oglašavanja; poruka, medij, budžet, efekti, organizacija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sr-Latn-CS" altLang="en-U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Lična prodaja: pojam i upravljanje (strategije!!!, struktura!!!, veličina!!!, nagrađivanje!!!)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sr-Latn-CS" altLang="en-U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Lična prodaja: izbor prodavaca (strategije angažovanja?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sr-Latn-CS" altLang="en-U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Unapređenje prodaje: cilj, karakteristike i mere unapređenja prodaje prema culjnoj grupi)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sr-Latn-CS" altLang="en-U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Odnosi s javnošću: pojam, sredstva i organizacija?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sr-Latn-CS" altLang="en-U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Publicitet; osnovna razlika između publiciteta i odnosa s javnošću?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sr-Latn-CS" altLang="en-U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Uloga medija, urednika, novinara u kontekstu publiciteta i odnosa s javnošću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sr-Latn-CS" altLang="en-U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Lobiranje?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sr-Latn-CS" altLang="en-U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Komuniciranje u kontekstu direktnog marketinga?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sr-Latn-CS" altLang="en-U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Prodajni ambijent kao medij komuniciranja?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0" y="927100"/>
            <a:ext cx="9036050" cy="5670550"/>
          </a:xfrm>
        </p:spPr>
        <p:txBody>
          <a:bodyPr/>
          <a:lstStyle/>
          <a:p>
            <a:pPr eaLnBrk="1" hangingPunct="1"/>
            <a:r>
              <a:rPr lang="sr-Latn-CS" altLang="en-US" sz="2800" b="1" smtClean="0">
                <a:solidFill>
                  <a:srgbClr val="0070C0"/>
                </a:solidFill>
                <a:latin typeface="Arial Narrow" panose="020B0606020202030204" pitchFamily="34" charset="0"/>
              </a:rPr>
              <a:t>državna regulativa</a:t>
            </a:r>
            <a:r>
              <a:rPr lang="sr-Latn-CS" altLang="en-US" sz="2800" smtClean="0">
                <a:solidFill>
                  <a:srgbClr val="000000"/>
                </a:solidFill>
                <a:latin typeface="Arial Narrow" panose="020B0606020202030204" pitchFamily="34" charset="0"/>
              </a:rPr>
              <a:t>: da li su dozvoljena sva sredstva i oblici komunikacije na određenom ciljnom tržištu, u svim raspoloživim terminima... ili postoje određena ograničenja?</a:t>
            </a:r>
          </a:p>
          <a:p>
            <a:pPr eaLnBrk="1" hangingPunct="1"/>
            <a:r>
              <a:rPr lang="sr-Latn-CS" altLang="en-US" sz="2800" b="1" smtClean="0">
                <a:solidFill>
                  <a:srgbClr val="0070C0"/>
                </a:solidFill>
                <a:latin typeface="Arial Narrow" panose="020B0606020202030204" pitchFamily="34" charset="0"/>
              </a:rPr>
              <a:t>stepen raspoloživosti agencija i medijska infrastruktura</a:t>
            </a:r>
            <a:r>
              <a:rPr lang="sr-Latn-CS" altLang="en-US" sz="2800" smtClean="0">
                <a:solidFill>
                  <a:srgbClr val="000000"/>
                </a:solidFill>
                <a:latin typeface="Arial Narrow" panose="020B0606020202030204" pitchFamily="34" charset="0"/>
              </a:rPr>
              <a:t>: ako su one raspoložive i ako je razvijena medijska infrastruktura olakšana je promocija; npr. koliko je pokrivenost određenog medija;</a:t>
            </a:r>
          </a:p>
          <a:p>
            <a:pPr eaLnBrk="1" hangingPunct="1"/>
            <a:r>
              <a:rPr lang="sr-Latn-CS" altLang="en-US" sz="2800" b="1" smtClean="0">
                <a:solidFill>
                  <a:srgbClr val="0070C0"/>
                </a:solidFill>
                <a:latin typeface="Arial Narrow" panose="020B0606020202030204" pitchFamily="34" charset="0"/>
              </a:rPr>
              <a:t>promocija konkurencije</a:t>
            </a:r>
            <a:r>
              <a:rPr lang="sr-Latn-CS" altLang="en-US" sz="2800" smtClean="0">
                <a:solidFill>
                  <a:srgbClr val="000000"/>
                </a:solidFill>
                <a:latin typeface="Arial Narrow" panose="020B0606020202030204" pitchFamily="34" charset="0"/>
              </a:rPr>
              <a:t>: biti isti ili različit – pitanje je sad; </a:t>
            </a:r>
          </a:p>
          <a:p>
            <a:pPr eaLnBrk="1" hangingPunct="1"/>
            <a:r>
              <a:rPr lang="sr-Latn-CS" altLang="en-US" sz="2800" b="1" smtClean="0">
                <a:solidFill>
                  <a:srgbClr val="0070C0"/>
                </a:solidFill>
                <a:latin typeface="Arial Narrow" panose="020B0606020202030204" pitchFamily="34" charset="0"/>
              </a:rPr>
              <a:t>finansijska sposobnost kompanije</a:t>
            </a:r>
            <a:r>
              <a:rPr lang="sr-Latn-CS" altLang="en-US" sz="2800" smtClean="0">
                <a:solidFill>
                  <a:srgbClr val="000000"/>
                </a:solidFill>
                <a:latin typeface="Arial Narrow" panose="020B0606020202030204" pitchFamily="34" charset="0"/>
              </a:rPr>
              <a:t>: više novca – više promocije; </a:t>
            </a:r>
          </a:p>
          <a:p>
            <a:pPr eaLnBrk="1" hangingPunct="1"/>
            <a:r>
              <a:rPr lang="sr-Latn-CS" altLang="en-US" sz="2800" b="1" smtClean="0">
                <a:solidFill>
                  <a:srgbClr val="0070C0"/>
                </a:solidFill>
                <a:latin typeface="Arial Narrow" panose="020B0606020202030204" pitchFamily="34" charset="0"/>
              </a:rPr>
              <a:t>karakter delatnosti i proizvoda</a:t>
            </a:r>
            <a:r>
              <a:rPr lang="sr-Latn-CS" altLang="en-US" sz="2800" smtClean="0">
                <a:solidFill>
                  <a:srgbClr val="000000"/>
                </a:solidFill>
                <a:latin typeface="Arial Narrow" panose="020B0606020202030204" pitchFamily="34" charset="0"/>
              </a:rPr>
              <a:t>: promocija avioindustrije nije ista kao promocija žvaka.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sr-Latn-CS" altLang="en-US" sz="240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0A22E"/>
              </a:buClr>
              <a:buSzPct val="70000"/>
              <a:buFont typeface="Arial" panose="020B0604020202020204" pitchFamily="34" charset="0"/>
              <a:buNone/>
            </a:pPr>
            <a:endParaRPr lang="sr-Latn-CS" altLang="en-US" sz="2800" smtClean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6013" y="404813"/>
            <a:ext cx="4462462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sr-Latn-CS" sz="2800" b="1" kern="0" dirty="0">
                <a:solidFill>
                  <a:srgbClr val="FFFF00"/>
                </a:solidFill>
                <a:latin typeface="Arial Narrow" panose="020B0606020202030204" pitchFamily="34" charset="0"/>
              </a:rPr>
              <a:t>Faktori koji utiču na promociju</a:t>
            </a:r>
            <a:endParaRPr lang="sr-Latn-RS" sz="28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107950" y="1052513"/>
            <a:ext cx="9036050" cy="55451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r-Latn-CS" altLang="en-US" sz="2800" b="1" smtClean="0">
                <a:solidFill>
                  <a:srgbClr val="0070C0"/>
                </a:solidFill>
                <a:latin typeface="Arial Narrow" panose="020B0606020202030204" pitchFamily="34" charset="0"/>
              </a:rPr>
              <a:t>Odluka o ciljnom auditorijumu</a:t>
            </a:r>
            <a:r>
              <a:rPr lang="sr-Latn-CS" altLang="en-US" sz="2800" b="1" smtClean="0">
                <a:solidFill>
                  <a:srgbClr val="000000"/>
                </a:solidFill>
                <a:latin typeface="Arial Narrow" panose="020B0606020202030204" pitchFamily="34" charset="0"/>
              </a:rPr>
              <a:t>: </a:t>
            </a:r>
            <a:r>
              <a:rPr lang="en-US" altLang="en-US" sz="2400" smtClean="0">
                <a:solidFill>
                  <a:srgbClr val="000000"/>
                </a:solidFill>
                <a:latin typeface="Arial Narrow" panose="020B0606020202030204" pitchFamily="34" charset="0"/>
              </a:rPr>
              <a:t>kome se obraćamo: potrošačima, konkurentima, javnosti?</a:t>
            </a:r>
            <a:endParaRPr lang="sr-Latn-RS" altLang="en-US" sz="240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r-Latn-CS" altLang="en-US" sz="2800" b="1" smtClean="0">
                <a:solidFill>
                  <a:srgbClr val="0070C0"/>
                </a:solidFill>
                <a:latin typeface="Arial Narrow" panose="020B0606020202030204" pitchFamily="34" charset="0"/>
              </a:rPr>
              <a:t>Odluka o cilju</a:t>
            </a:r>
            <a:r>
              <a:rPr lang="sr-Latn-CS" altLang="en-US" sz="2800" b="1" smtClean="0">
                <a:solidFill>
                  <a:srgbClr val="000000"/>
                </a:solidFill>
                <a:latin typeface="Arial Narrow" panose="020B0606020202030204" pitchFamily="34" charset="0"/>
              </a:rPr>
              <a:t>: </a:t>
            </a:r>
            <a:r>
              <a:rPr lang="sr-Latn-CS" altLang="en-US" sz="2400" smtClean="0">
                <a:solidFill>
                  <a:srgbClr val="000000"/>
                </a:solidFill>
                <a:latin typeface="Arial Narrow" panose="020B0606020202030204" pitchFamily="34" charset="0"/>
              </a:rPr>
              <a:t>informisanje, ubeđivanje, održavanje ugleda...podsećanje....?</a:t>
            </a:r>
          </a:p>
          <a:p>
            <a:pPr eaLnBrk="1" hangingPunct="1">
              <a:lnSpc>
                <a:spcPct val="90000"/>
              </a:lnSpc>
            </a:pPr>
            <a:r>
              <a:rPr lang="sr-Latn-CS" altLang="en-US" sz="2800" b="1" smtClean="0">
                <a:solidFill>
                  <a:srgbClr val="0070C0"/>
                </a:solidFill>
                <a:latin typeface="Arial Narrow" panose="020B0606020202030204" pitchFamily="34" charset="0"/>
              </a:rPr>
              <a:t>Odluka o poruci</a:t>
            </a:r>
            <a:r>
              <a:rPr lang="sr-Latn-CS" altLang="en-US" sz="2800" b="1" smtClean="0">
                <a:solidFill>
                  <a:srgbClr val="000000"/>
                </a:solidFill>
                <a:latin typeface="Arial Narrow" panose="020B0606020202030204" pitchFamily="34" charset="0"/>
              </a:rPr>
              <a:t>: </a:t>
            </a:r>
            <a:r>
              <a:rPr lang="sr-Latn-CS" altLang="en-US" sz="2400" smtClean="0">
                <a:solidFill>
                  <a:srgbClr val="000000"/>
                </a:solidFill>
                <a:latin typeface="Arial Narrow" panose="020B0606020202030204" pitchFamily="34" charset="0"/>
              </a:rPr>
              <a:t>izgled, oblik, sadržaj, forma...</a:t>
            </a:r>
          </a:p>
          <a:p>
            <a:pPr eaLnBrk="1" hangingPunct="1">
              <a:lnSpc>
                <a:spcPct val="90000"/>
              </a:lnSpc>
            </a:pPr>
            <a:r>
              <a:rPr lang="sr-Latn-CS" altLang="en-US" sz="2800" b="1" smtClean="0">
                <a:solidFill>
                  <a:srgbClr val="0070C0"/>
                </a:solidFill>
                <a:latin typeface="Arial Narrow" panose="020B0606020202030204" pitchFamily="34" charset="0"/>
              </a:rPr>
              <a:t>Odluka o kanalu komuniciranja</a:t>
            </a:r>
            <a:r>
              <a:rPr lang="sr-Latn-CS" altLang="en-US" sz="2800" b="1" smtClean="0">
                <a:solidFill>
                  <a:srgbClr val="000000"/>
                </a:solidFill>
                <a:latin typeface="Arial Narrow" panose="020B0606020202030204" pitchFamily="34" charset="0"/>
              </a:rPr>
              <a:t>: </a:t>
            </a:r>
            <a:r>
              <a:rPr lang="sr-Latn-CS" altLang="en-US" sz="2400" smtClean="0">
                <a:solidFill>
                  <a:srgbClr val="000000"/>
                </a:solidFill>
                <a:latin typeface="Arial Narrow" panose="020B0606020202030204" pitchFamily="34" charset="0"/>
              </a:rPr>
              <a:t>direktan ili ne odnosno preko posrednika – na TV-u ili ...</a:t>
            </a:r>
          </a:p>
          <a:p>
            <a:pPr eaLnBrk="1" hangingPunct="1">
              <a:lnSpc>
                <a:spcPct val="90000"/>
              </a:lnSpc>
            </a:pPr>
            <a:r>
              <a:rPr lang="sr-Latn-CS" altLang="en-US" sz="2800" b="1" smtClean="0">
                <a:solidFill>
                  <a:srgbClr val="0070C0"/>
                </a:solidFill>
                <a:latin typeface="Arial Narrow" panose="020B0606020202030204" pitchFamily="34" charset="0"/>
              </a:rPr>
              <a:t>Odluka o budžetu</a:t>
            </a:r>
            <a:r>
              <a:rPr lang="sr-Latn-CS" altLang="en-US" sz="2800" b="1" smtClean="0">
                <a:solidFill>
                  <a:srgbClr val="000000"/>
                </a:solidFill>
                <a:latin typeface="Arial Narrow" panose="020B0606020202030204" pitchFamily="34" charset="0"/>
              </a:rPr>
              <a:t>: </a:t>
            </a:r>
            <a:r>
              <a:rPr lang="sr-Latn-CS" altLang="en-US" sz="2400" smtClean="0">
                <a:solidFill>
                  <a:srgbClr val="000000"/>
                </a:solidFill>
                <a:latin typeface="Arial Narrow" panose="020B0606020202030204" pitchFamily="34" charset="0"/>
              </a:rPr>
              <a:t>procenat od prošle ili buduće prodaje, arbitrarni metod ili po ugledu na konkurenciju.</a:t>
            </a:r>
          </a:p>
          <a:p>
            <a:pPr eaLnBrk="1" hangingPunct="1">
              <a:lnSpc>
                <a:spcPct val="90000"/>
              </a:lnSpc>
            </a:pPr>
            <a:r>
              <a:rPr lang="sr-Latn-CS" altLang="en-US" sz="2800" b="1" smtClean="0">
                <a:solidFill>
                  <a:srgbClr val="0070C0"/>
                </a:solidFill>
                <a:latin typeface="Arial Narrow" panose="020B0606020202030204" pitchFamily="34" charset="0"/>
              </a:rPr>
              <a:t>Odluka o promocijskom miksu</a:t>
            </a:r>
            <a:r>
              <a:rPr lang="sr-Latn-CS" altLang="en-US" sz="2800" b="1" smtClean="0">
                <a:solidFill>
                  <a:srgbClr val="000000"/>
                </a:solidFill>
                <a:latin typeface="Arial Narrow" panose="020B0606020202030204" pitchFamily="34" charset="0"/>
              </a:rPr>
              <a:t>: </a:t>
            </a:r>
            <a:r>
              <a:rPr lang="sr-Latn-CS" altLang="en-US" sz="2400" smtClean="0">
                <a:solidFill>
                  <a:srgbClr val="000000"/>
                </a:solidFill>
                <a:latin typeface="Arial Narrow" panose="020B0606020202030204" pitchFamily="34" charset="0"/>
              </a:rPr>
              <a:t>oglašavanje, lična prodaja, unapređenje prodaje, publicitet, odnosi s javnošću...</a:t>
            </a:r>
          </a:p>
          <a:p>
            <a:pPr eaLnBrk="1" hangingPunct="1">
              <a:lnSpc>
                <a:spcPct val="90000"/>
              </a:lnSpc>
            </a:pPr>
            <a:r>
              <a:rPr lang="sr-Latn-CS" altLang="en-US" sz="2800" b="1" smtClean="0">
                <a:solidFill>
                  <a:srgbClr val="0070C0"/>
                </a:solidFill>
                <a:latin typeface="Arial Narrow" panose="020B0606020202030204" pitchFamily="34" charset="0"/>
              </a:rPr>
              <a:t>Merenje rezultata i koordinacija</a:t>
            </a:r>
            <a:r>
              <a:rPr lang="sr-Latn-CS" altLang="en-US" sz="2800" b="1" smtClean="0">
                <a:solidFill>
                  <a:srgbClr val="000000"/>
                </a:solidFill>
                <a:latin typeface="Arial Narrow" panose="020B0606020202030204" pitchFamily="34" charset="0"/>
              </a:rPr>
              <a:t>: </a:t>
            </a:r>
            <a:r>
              <a:rPr lang="sr-Latn-CS" altLang="en-US" sz="2400" smtClean="0">
                <a:solidFill>
                  <a:srgbClr val="000000"/>
                </a:solidFill>
                <a:latin typeface="Arial Narrow" panose="020B0606020202030204" pitchFamily="34" charset="0"/>
              </a:rPr>
              <a:t>merenjem prodaje pre i posle kampanje, ankete potrošača o kampanji.... Koordinacija različitim oblicima.</a:t>
            </a:r>
          </a:p>
          <a:p>
            <a:pPr eaLnBrk="1" hangingPunct="1">
              <a:lnSpc>
                <a:spcPct val="90000"/>
              </a:lnSpc>
            </a:pPr>
            <a:endParaRPr lang="sr-Latn-CS" altLang="en-US" sz="280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sr-Latn-CS" altLang="en-US" sz="240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sr-Latn-CS" altLang="en-US" sz="240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0A22E"/>
              </a:buClr>
              <a:buSzPct val="70000"/>
              <a:buFont typeface="Arial" panose="020B0604020202020204" pitchFamily="34" charset="0"/>
              <a:buNone/>
            </a:pPr>
            <a:endParaRPr lang="sr-Latn-CS" altLang="en-US" sz="2800" smtClean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6013" y="404813"/>
            <a:ext cx="4235450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sr-Latn-CS" sz="2800" b="1" kern="0" dirty="0">
                <a:solidFill>
                  <a:srgbClr val="FFFF00"/>
                </a:solidFill>
                <a:latin typeface="Arial Narrow" panose="020B0606020202030204" pitchFamily="34" charset="0"/>
              </a:rPr>
              <a:t>Faze upravljanja promocijom</a:t>
            </a:r>
            <a:endParaRPr lang="sr-Latn-RS" sz="28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468313" y="1628775"/>
            <a:ext cx="8496300" cy="467995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sr-Latn-CS" b="1" kern="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Plaćeni oblik masovnog komuniciranja!!!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sr-Latn-CS" kern="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buFontTx/>
              <a:buChar char="•"/>
              <a:defRPr/>
            </a:pPr>
            <a:r>
              <a:rPr lang="sr-Latn-CS" sz="28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Institucionalno oglašavanje (oglašavanje kompaniej)</a:t>
            </a:r>
            <a:endParaRPr lang="sr-Latn-CS" sz="2800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buFontTx/>
              <a:buChar char="•"/>
              <a:defRPr/>
            </a:pPr>
            <a:r>
              <a:rPr lang="sr-Latn-CS" sz="2800" kern="0" dirty="0">
                <a:solidFill>
                  <a:srgbClr val="000000"/>
                </a:solidFill>
                <a:latin typeface="Arial Narrow" panose="020B0606020202030204" pitchFamily="34" charset="0"/>
              </a:rPr>
              <a:t>Oglašavanje ideja, stavova od javnog </a:t>
            </a:r>
            <a:r>
              <a:rPr lang="sr-Latn-CS" sz="28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značaja (kampanja protiv alkohola u vožnji)</a:t>
            </a:r>
            <a:endParaRPr lang="sr-Latn-CS" sz="2800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buFontTx/>
              <a:buChar char="•"/>
              <a:defRPr/>
            </a:pPr>
            <a:r>
              <a:rPr lang="sr-Latn-CS" sz="2800" kern="0" dirty="0">
                <a:solidFill>
                  <a:srgbClr val="000000"/>
                </a:solidFill>
                <a:latin typeface="Arial Narrow" panose="020B0606020202030204" pitchFamily="34" charset="0"/>
              </a:rPr>
              <a:t>Oglašav</a:t>
            </a:r>
            <a:r>
              <a:rPr lang="en-US" sz="2800" kern="0" dirty="0">
                <a:solidFill>
                  <a:srgbClr val="000000"/>
                </a:solidFill>
                <a:latin typeface="Arial Narrow" panose="020B0606020202030204" pitchFamily="34" charset="0"/>
              </a:rPr>
              <a:t>a</a:t>
            </a:r>
            <a:r>
              <a:rPr lang="sr-Latn-CS" sz="2800" kern="0" dirty="0">
                <a:solidFill>
                  <a:srgbClr val="000000"/>
                </a:solidFill>
                <a:latin typeface="Arial Narrow" panose="020B0606020202030204" pitchFamily="34" charset="0"/>
              </a:rPr>
              <a:t>nje u kriznim </a:t>
            </a:r>
            <a:r>
              <a:rPr lang="sr-Latn-CS" sz="28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situacijama (oglašavanje tokom poplava, zemljotresa)</a:t>
            </a:r>
            <a:endParaRPr lang="sr-Latn-CS" sz="2800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buFontTx/>
              <a:buChar char="•"/>
              <a:defRPr/>
            </a:pPr>
            <a:r>
              <a:rPr lang="sr-Latn-CS" sz="2800" kern="0" dirty="0">
                <a:solidFill>
                  <a:srgbClr val="000000"/>
                </a:solidFill>
                <a:latin typeface="Arial Narrow" panose="020B0606020202030204" pitchFamily="34" charset="0"/>
              </a:rPr>
              <a:t>Finansijsko oglašavanje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sr-Latn-CS" sz="2400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sr-Latn-CS" sz="2800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sr-Latn-CS" sz="2400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sr-Latn-CS" sz="2400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lnSpc>
                <a:spcPct val="90000"/>
              </a:lnSpc>
              <a:buClr>
                <a:srgbClr val="F0A22E"/>
              </a:buClr>
              <a:buSzPct val="70000"/>
              <a:buFont typeface="Arial" panose="020B0604020202020204" pitchFamily="34" charset="0"/>
              <a:buNone/>
              <a:defRPr/>
            </a:pPr>
            <a:endParaRPr lang="sr-Latn-CS" sz="28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6013" y="404813"/>
            <a:ext cx="65055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sr-Latn-CS" sz="3200" b="1" kern="0" dirty="0">
                <a:solidFill>
                  <a:srgbClr val="FFFF00"/>
                </a:solidFill>
                <a:latin typeface="Arial Narrow" panose="020B0606020202030204" pitchFamily="34" charset="0"/>
              </a:rPr>
              <a:t>Oglašavanje kao proces komuniciranja </a:t>
            </a:r>
            <a:endParaRPr lang="sr-Latn-RS" sz="32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395288" y="1412875"/>
            <a:ext cx="8497887" cy="4464050"/>
          </a:xfrm>
        </p:spPr>
        <p:txBody>
          <a:bodyPr/>
          <a:lstStyle/>
          <a:p>
            <a:pPr eaLnBrk="1" hangingPunct="1">
              <a:buFontTx/>
              <a:buChar char="•"/>
            </a:pPr>
            <a:endParaRPr lang="sr-Latn-CS" altLang="en-US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buFontTx/>
              <a:buChar char="•"/>
            </a:pPr>
            <a:r>
              <a:rPr lang="sr-Latn-CS" altLang="en-US" smtClean="0">
                <a:solidFill>
                  <a:srgbClr val="0070C0"/>
                </a:solidFill>
                <a:latin typeface="Arial Narrow" panose="020B0606020202030204" pitchFamily="34" charset="0"/>
              </a:rPr>
              <a:t>Informativno oglašavanje</a:t>
            </a:r>
          </a:p>
          <a:p>
            <a:pPr eaLnBrk="1" hangingPunct="1">
              <a:buFontTx/>
              <a:buChar char="•"/>
            </a:pPr>
            <a:r>
              <a:rPr lang="sr-Latn-CS" altLang="en-US" smtClean="0">
                <a:solidFill>
                  <a:srgbClr val="0070C0"/>
                </a:solidFill>
                <a:latin typeface="Arial Narrow" panose="020B0606020202030204" pitchFamily="34" charset="0"/>
              </a:rPr>
              <a:t>Oglašavanje radi ubeđivanja</a:t>
            </a:r>
          </a:p>
          <a:p>
            <a:pPr eaLnBrk="1" hangingPunct="1">
              <a:buFontTx/>
              <a:buChar char="•"/>
            </a:pPr>
            <a:r>
              <a:rPr lang="sr-Latn-CS" altLang="en-US" smtClean="0">
                <a:solidFill>
                  <a:srgbClr val="0070C0"/>
                </a:solidFill>
                <a:latin typeface="Arial Narrow" panose="020B0606020202030204" pitchFamily="34" charset="0"/>
              </a:rPr>
              <a:t>Oglašavanje radi podsećanja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sr-Latn-CS" altLang="en-US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algn="r" eaLnBrk="1" hangingPunct="1">
              <a:buFont typeface="Arial" panose="020B0604020202020204" pitchFamily="34" charset="0"/>
              <a:buNone/>
            </a:pPr>
            <a:r>
              <a:rPr lang="sr-Latn-CS" altLang="en-US" smtClean="0">
                <a:solidFill>
                  <a:srgbClr val="000000"/>
                </a:solidFill>
                <a:latin typeface="Arial Narrow" panose="020B0606020202030204" pitchFamily="34" charset="0"/>
              </a:rPr>
              <a:t>Sponzorstvo je indirektno oglašavanje</a:t>
            </a:r>
            <a:endParaRPr lang="sr-Latn-CS" altLang="en-US" sz="240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sr-Latn-CS" altLang="en-US" sz="280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sr-Latn-CS" altLang="en-US" sz="240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sr-Latn-CS" altLang="en-US" sz="240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0A22E"/>
              </a:buClr>
              <a:buSzPct val="70000"/>
              <a:buFont typeface="Arial" panose="020B0604020202020204" pitchFamily="34" charset="0"/>
              <a:buNone/>
            </a:pPr>
            <a:endParaRPr lang="sr-Latn-CS" altLang="en-US" sz="2800" smtClean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6013" y="404813"/>
            <a:ext cx="1917700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sr-Latn-CS" sz="2800" b="1" kern="0" dirty="0">
                <a:solidFill>
                  <a:srgbClr val="FFFF00"/>
                </a:solidFill>
                <a:latin typeface="Arial Narrow" panose="020B0606020202030204" pitchFamily="34" charset="0"/>
              </a:rPr>
              <a:t>Oglašavanje</a:t>
            </a:r>
            <a:endParaRPr lang="sr-Latn-RS" sz="28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395288" y="1268413"/>
            <a:ext cx="8497887" cy="518477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sr-Latn-CS" altLang="en-US" b="1" smtClean="0">
                <a:solidFill>
                  <a:srgbClr val="000000"/>
                </a:solidFill>
                <a:latin typeface="Arial Narrow" panose="020B0606020202030204" pitchFamily="34" charset="0"/>
              </a:rPr>
              <a:t>Definisanje ideje i teme poruke</a:t>
            </a:r>
            <a:r>
              <a:rPr lang="sr-Latn-CS" altLang="en-US" smtClean="0">
                <a:solidFill>
                  <a:srgbClr val="000000"/>
                </a:solidFill>
                <a:latin typeface="Arial Narrow" panose="020B0606020202030204" pitchFamily="34" charset="0"/>
              </a:rPr>
              <a:t>: </a:t>
            </a:r>
            <a:r>
              <a:rPr lang="sr-Latn-CS" altLang="en-US" sz="2800" smtClean="0">
                <a:solidFill>
                  <a:srgbClr val="000000"/>
                </a:solidFill>
                <a:latin typeface="Arial Narrow" panose="020B0606020202030204" pitchFamily="34" charset="0"/>
              </a:rPr>
              <a:t>diktiraju ih stavovi potrošača i motivi zbog kojih kupuje proizvod.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sr-Latn-CS" altLang="en-US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sr-Latn-CS" altLang="en-US" b="1" smtClean="0">
                <a:solidFill>
                  <a:srgbClr val="000000"/>
                </a:solidFill>
                <a:latin typeface="Arial Narrow" panose="020B0606020202030204" pitchFamily="34" charset="0"/>
              </a:rPr>
              <a:t>Testiranje poruke</a:t>
            </a:r>
            <a:r>
              <a:rPr lang="sr-Latn-CS" altLang="en-US" smtClean="0">
                <a:solidFill>
                  <a:srgbClr val="000000"/>
                </a:solidFill>
                <a:latin typeface="Arial Narrow" panose="020B0606020202030204" pitchFamily="34" charset="0"/>
              </a:rPr>
              <a:t>: </a:t>
            </a:r>
            <a:r>
              <a:rPr lang="sr-Latn-CS" altLang="en-US" sz="2800" smtClean="0">
                <a:solidFill>
                  <a:srgbClr val="000000"/>
                </a:solidFill>
                <a:latin typeface="Arial Narrow" panose="020B0606020202030204" pitchFamily="34" charset="0"/>
              </a:rPr>
              <a:t>pilot oglas ili probna reklama određenoj grupi u određeno vreme.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sr-Latn-CS" altLang="en-US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sr-Latn-CS" altLang="en-US" b="1" smtClean="0">
                <a:solidFill>
                  <a:srgbClr val="000000"/>
                </a:solidFill>
                <a:latin typeface="Arial Narrow" panose="020B0606020202030204" pitchFamily="34" charset="0"/>
              </a:rPr>
              <a:t>Emitovanje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sr-Latn-CS" altLang="en-US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sr-Latn-CS" altLang="en-US" b="1" smtClean="0">
                <a:solidFill>
                  <a:srgbClr val="000000"/>
                </a:solidFill>
                <a:latin typeface="Arial Narrow" panose="020B0606020202030204" pitchFamily="34" charset="0"/>
              </a:rPr>
              <a:t>Merenje primećenosti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sr-Latn-CS" altLang="en-US" sz="240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sr-Latn-CS" altLang="en-US" sz="240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lnSpc>
                <a:spcPct val="90000"/>
              </a:lnSpc>
              <a:buClr>
                <a:srgbClr val="F0A22E"/>
              </a:buClr>
              <a:buSzPct val="70000"/>
              <a:buFont typeface="Arial" panose="020B0604020202020204" pitchFamily="34" charset="0"/>
              <a:buNone/>
            </a:pPr>
            <a:endParaRPr lang="sr-Latn-CS" altLang="en-US" sz="2800" smtClean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3350" y="333375"/>
            <a:ext cx="334645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sr-Latn-CS" sz="3200" b="1" kern="0" dirty="0">
                <a:solidFill>
                  <a:srgbClr val="FFFF00"/>
                </a:solidFill>
                <a:latin typeface="Arial Narrow" panose="020B0606020202030204" pitchFamily="34" charset="0"/>
              </a:rPr>
              <a:t>Poruka oglašavanja</a:t>
            </a:r>
            <a:endParaRPr lang="sr-Latn-RS" sz="32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250825" y="936625"/>
            <a:ext cx="8353425" cy="5256213"/>
          </a:xfrm>
        </p:spPr>
        <p:txBody>
          <a:bodyPr/>
          <a:lstStyle/>
          <a:p>
            <a:pPr lvl="1" eaLnBrk="1" hangingPunct="1">
              <a:buFontTx/>
              <a:buChar char="–"/>
            </a:pPr>
            <a:endParaRPr lang="sr-Latn-RS" altLang="en-US" sz="3200" b="1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lvl="1" eaLnBrk="1" hangingPunct="1">
              <a:buFontTx/>
              <a:buChar char="–"/>
            </a:pPr>
            <a:r>
              <a:rPr lang="en-US" altLang="en-US" sz="3200" b="1" smtClean="0">
                <a:solidFill>
                  <a:srgbClr val="000000"/>
                </a:solidFill>
                <a:latin typeface="Arial Narrow" panose="020B0606020202030204" pitchFamily="34" charset="0"/>
              </a:rPr>
              <a:t>S</a:t>
            </a:r>
            <a:r>
              <a:rPr lang="sr-Latn-RS" altLang="en-US" sz="3200" b="1" smtClean="0">
                <a:solidFill>
                  <a:srgbClr val="000000"/>
                </a:solidFill>
                <a:latin typeface="Arial Narrow" panose="020B0606020202030204" pitchFamily="34" charset="0"/>
              </a:rPr>
              <a:t>truktura </a:t>
            </a:r>
            <a:r>
              <a:rPr lang="sr-Latn-RS" altLang="en-US" sz="3200" smtClean="0">
                <a:solidFill>
                  <a:srgbClr val="000000"/>
                </a:solidFill>
                <a:latin typeface="Arial Narrow" panose="020B0606020202030204" pitchFamily="34" charset="0"/>
              </a:rPr>
              <a:t>(naslov, tekst, cena, podaci o kompaniji); Naslov treba da je kratak i centriran.</a:t>
            </a:r>
          </a:p>
          <a:p>
            <a:pPr lvl="1" eaLnBrk="1" hangingPunct="1">
              <a:buFontTx/>
              <a:buChar char="–"/>
            </a:pPr>
            <a:r>
              <a:rPr lang="en-US" altLang="en-US" sz="3200" b="1" smtClean="0">
                <a:solidFill>
                  <a:srgbClr val="000000"/>
                </a:solidFill>
                <a:latin typeface="Arial Narrow" panose="020B0606020202030204" pitchFamily="34" charset="0"/>
              </a:rPr>
              <a:t>S</a:t>
            </a:r>
            <a:r>
              <a:rPr lang="sr-Latn-RS" altLang="en-US" sz="3200" b="1" smtClean="0">
                <a:solidFill>
                  <a:srgbClr val="000000"/>
                </a:solidFill>
                <a:latin typeface="Arial Narrow" panose="020B0606020202030204" pitchFamily="34" charset="0"/>
              </a:rPr>
              <a:t>adržaj </a:t>
            </a:r>
            <a:r>
              <a:rPr lang="sr-Latn-RS" altLang="en-US" sz="3200" smtClean="0">
                <a:solidFill>
                  <a:srgbClr val="000000"/>
                </a:solidFill>
                <a:latin typeface="Arial Narrow" panose="020B0606020202030204" pitchFamily="34" charset="0"/>
              </a:rPr>
              <a:t>(TEKST - direktno daje informaciju ili upućuje na akciju...nosi određenu emociju...)</a:t>
            </a:r>
          </a:p>
          <a:p>
            <a:pPr lvl="1" eaLnBrk="1" hangingPunct="1">
              <a:buFontTx/>
              <a:buChar char="–"/>
            </a:pPr>
            <a:r>
              <a:rPr lang="en-US" altLang="en-US" sz="3200" b="1" smtClean="0">
                <a:solidFill>
                  <a:srgbClr val="000000"/>
                </a:solidFill>
                <a:latin typeface="Arial Narrow" panose="020B0606020202030204" pitchFamily="34" charset="0"/>
              </a:rPr>
              <a:t>O</a:t>
            </a:r>
            <a:r>
              <a:rPr lang="sr-Latn-RS" altLang="en-US" sz="3200" b="1" smtClean="0">
                <a:solidFill>
                  <a:srgbClr val="000000"/>
                </a:solidFill>
                <a:latin typeface="Arial Narrow" panose="020B0606020202030204" pitchFamily="34" charset="0"/>
              </a:rPr>
              <a:t>blik i izgled </a:t>
            </a:r>
            <a:r>
              <a:rPr lang="sr-Latn-RS" altLang="en-US" sz="3200" smtClean="0">
                <a:solidFill>
                  <a:srgbClr val="000000"/>
                </a:solidFill>
                <a:latin typeface="Arial Narrow" panose="020B0606020202030204" pitchFamily="34" charset="0"/>
              </a:rPr>
              <a:t>(veličina, boja – plava!!!, ilustracija)</a:t>
            </a:r>
          </a:p>
          <a:p>
            <a:pPr lvl="1" eaLnBrk="1" hangingPunct="1">
              <a:buFontTx/>
              <a:buChar char="–"/>
            </a:pPr>
            <a:r>
              <a:rPr lang="en-US" altLang="en-US" sz="3200" b="1" smtClean="0">
                <a:solidFill>
                  <a:srgbClr val="000000"/>
                </a:solidFill>
                <a:latin typeface="Arial Narrow" panose="020B0606020202030204" pitchFamily="34" charset="0"/>
              </a:rPr>
              <a:t>I</a:t>
            </a:r>
            <a:r>
              <a:rPr lang="sr-Latn-RS" altLang="en-US" sz="3200" b="1" smtClean="0">
                <a:solidFill>
                  <a:srgbClr val="000000"/>
                </a:solidFill>
                <a:latin typeface="Arial Narrow" panose="020B0606020202030204" pitchFamily="34" charset="0"/>
              </a:rPr>
              <a:t>zvor </a:t>
            </a:r>
            <a:r>
              <a:rPr lang="sr-Latn-RS" altLang="en-US" sz="3200" smtClean="0">
                <a:solidFill>
                  <a:srgbClr val="000000"/>
                </a:solidFill>
                <a:latin typeface="Arial Narrow" panose="020B0606020202030204" pitchFamily="34" charset="0"/>
              </a:rPr>
              <a:t>(audio-glas, ....)</a:t>
            </a:r>
          </a:p>
          <a:p>
            <a:pPr lvl="1" eaLnBrk="1" hangingPunct="1">
              <a:buFontTx/>
              <a:buChar char="–"/>
            </a:pPr>
            <a:r>
              <a:rPr lang="en-US" altLang="en-US" sz="3200" b="1" smtClean="0">
                <a:solidFill>
                  <a:srgbClr val="000000"/>
                </a:solidFill>
                <a:latin typeface="Arial Narrow" panose="020B0606020202030204" pitchFamily="34" charset="0"/>
              </a:rPr>
              <a:t>N</a:t>
            </a:r>
            <a:r>
              <a:rPr lang="sr-Latn-RS" altLang="en-US" sz="3200" b="1" smtClean="0">
                <a:solidFill>
                  <a:srgbClr val="000000"/>
                </a:solidFill>
                <a:latin typeface="Arial Narrow" panose="020B0606020202030204" pitchFamily="34" charset="0"/>
              </a:rPr>
              <a:t>ačin prezentacije</a:t>
            </a:r>
            <a:endParaRPr lang="en-US" altLang="en-US" sz="3200" b="1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sr-Latn-CS" altLang="en-US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sr-Latn-CS" altLang="en-US" sz="240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sr-Latn-CS" altLang="en-US" sz="240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lnSpc>
                <a:spcPct val="90000"/>
              </a:lnSpc>
              <a:buClr>
                <a:srgbClr val="F0A22E"/>
              </a:buClr>
              <a:buSzPct val="70000"/>
              <a:buFont typeface="Arial" panose="020B0604020202020204" pitchFamily="34" charset="0"/>
              <a:buNone/>
            </a:pPr>
            <a:endParaRPr lang="sr-Latn-CS" altLang="en-US" sz="2800" smtClean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3350" y="333375"/>
            <a:ext cx="48228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sr-Latn-CS" sz="3200" b="1" kern="0" dirty="0">
                <a:solidFill>
                  <a:srgbClr val="FFFF00"/>
                </a:solidFill>
                <a:latin typeface="Arial Narrow" panose="020B0606020202030204" pitchFamily="34" charset="0"/>
              </a:rPr>
              <a:t>Elementi poruke oglašavanja</a:t>
            </a:r>
            <a:endParaRPr lang="sr-Latn-RS" sz="32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260350" y="1125538"/>
            <a:ext cx="8712200" cy="5327650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sr-Latn-CS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štampani </a:t>
            </a:r>
            <a:r>
              <a:rPr lang="sr-Latn-CS" kern="0" dirty="0">
                <a:solidFill>
                  <a:srgbClr val="000000"/>
                </a:solidFill>
                <a:latin typeface="Arial Narrow" panose="020B0606020202030204" pitchFamily="34" charset="0"/>
              </a:rPr>
              <a:t>mediji </a:t>
            </a:r>
            <a:r>
              <a:rPr lang="sr-Latn-CS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(časopisi i novine)</a:t>
            </a:r>
            <a:endParaRPr lang="sr-Latn-CS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buFontTx/>
              <a:buChar char="•"/>
              <a:defRPr/>
            </a:pPr>
            <a:r>
              <a:rPr lang="sr-Latn-CS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televizija </a:t>
            </a:r>
            <a:r>
              <a:rPr lang="sr-Latn-CS" kern="0" dirty="0">
                <a:solidFill>
                  <a:srgbClr val="000000"/>
                </a:solidFill>
                <a:latin typeface="Arial Narrow" panose="020B0606020202030204" pitchFamily="34" charset="0"/>
              </a:rPr>
              <a:t>i radio </a:t>
            </a:r>
            <a:r>
              <a:rPr lang="sr-Latn-CS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(satelitska, nacionalna)</a:t>
            </a:r>
            <a:endParaRPr lang="sr-Latn-CS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buFontTx/>
              <a:buChar char="•"/>
              <a:defRPr/>
            </a:pPr>
            <a:r>
              <a:rPr lang="sr-Latn-CS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internet i svi elektronski oblici klasičnih medija</a:t>
            </a:r>
            <a:endParaRPr lang="sr-Latn-CS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buFontTx/>
              <a:buChar char="•"/>
              <a:defRPr/>
            </a:pPr>
            <a:r>
              <a:rPr lang="sr-Latn-CS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unutrašnji </a:t>
            </a:r>
            <a:r>
              <a:rPr lang="sr-Latn-CS" kern="0" dirty="0">
                <a:solidFill>
                  <a:srgbClr val="000000"/>
                </a:solidFill>
                <a:latin typeface="Arial Narrow" panose="020B0606020202030204" pitchFamily="34" charset="0"/>
              </a:rPr>
              <a:t>mediji </a:t>
            </a:r>
          </a:p>
          <a:p>
            <a:pPr eaLnBrk="1" hangingPunct="1">
              <a:buFontTx/>
              <a:buChar char="•"/>
              <a:defRPr/>
            </a:pPr>
            <a:r>
              <a:rPr lang="sr-Latn-CS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spoljni </a:t>
            </a:r>
            <a:r>
              <a:rPr lang="sr-Latn-CS" kern="0" dirty="0">
                <a:solidFill>
                  <a:srgbClr val="000000"/>
                </a:solidFill>
                <a:latin typeface="Arial Narrow" panose="020B0606020202030204" pitchFamily="34" charset="0"/>
              </a:rPr>
              <a:t>mediji (bilbordi</a:t>
            </a:r>
            <a:r>
              <a:rPr lang="sr-Latn-CS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....)</a:t>
            </a:r>
            <a:endParaRPr lang="sr-Latn-CS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buFontTx/>
              <a:buChar char="•"/>
              <a:defRPr/>
            </a:pPr>
            <a:r>
              <a:rPr lang="sr-Latn-CS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prezent  </a:t>
            </a:r>
            <a:r>
              <a:rPr lang="sr-Latn-CS" kern="0" dirty="0">
                <a:solidFill>
                  <a:srgbClr val="000000"/>
                </a:solidFill>
                <a:latin typeface="Arial Narrow" panose="020B0606020202030204" pitchFamily="34" charset="0"/>
              </a:rPr>
              <a:t>(olovke, blokovi...)</a:t>
            </a:r>
          </a:p>
          <a:p>
            <a:pPr eaLnBrk="1" hangingPunct="1">
              <a:buFontTx/>
              <a:buChar char="•"/>
              <a:defRPr/>
            </a:pPr>
            <a:r>
              <a:rPr lang="sr-Latn-CS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poslovni </a:t>
            </a:r>
            <a:r>
              <a:rPr lang="sr-Latn-CS" kern="0" dirty="0">
                <a:solidFill>
                  <a:srgbClr val="000000"/>
                </a:solidFill>
                <a:latin typeface="Arial Narrow" panose="020B0606020202030204" pitchFamily="34" charset="0"/>
              </a:rPr>
              <a:t>(vizit karte, koverte...)</a:t>
            </a:r>
          </a:p>
          <a:p>
            <a:pPr eaLnBrk="1" hangingPunct="1">
              <a:buFontTx/>
              <a:buChar char="•"/>
              <a:defRPr/>
            </a:pPr>
            <a:r>
              <a:rPr lang="sr-Latn-CS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klasični </a:t>
            </a:r>
            <a:r>
              <a:rPr lang="sr-Latn-CS" kern="0" dirty="0">
                <a:solidFill>
                  <a:srgbClr val="000000"/>
                </a:solidFill>
                <a:latin typeface="Arial Narrow" panose="020B0606020202030204" pitchFamily="34" charset="0"/>
              </a:rPr>
              <a:t>(katalozi, prospekti...)</a:t>
            </a:r>
          </a:p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sr-Latn-CS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I vrsta </a:t>
            </a:r>
            <a:r>
              <a:rPr lang="sr-Latn-CS" kern="0" dirty="0">
                <a:solidFill>
                  <a:srgbClr val="000000"/>
                </a:solidFill>
                <a:latin typeface="Arial Narrow" panose="020B0606020202030204" pitchFamily="34" charset="0"/>
              </a:rPr>
              <a:t>proizvoda diktira </a:t>
            </a:r>
            <a:r>
              <a:rPr lang="sr-Latn-CS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medij. </a:t>
            </a:r>
            <a:endParaRPr lang="sr-Latn-CS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sr-Latn-CS" sz="2400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sr-Latn-CS" sz="2400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lnSpc>
                <a:spcPct val="90000"/>
              </a:lnSpc>
              <a:buClr>
                <a:srgbClr val="F0A22E"/>
              </a:buClr>
              <a:buSzPct val="70000"/>
              <a:buFont typeface="Arial" panose="020B0604020202020204" pitchFamily="34" charset="0"/>
              <a:buNone/>
              <a:defRPr/>
            </a:pPr>
            <a:endParaRPr lang="sr-Latn-CS" sz="28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3350" y="333375"/>
            <a:ext cx="32131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sr-Latn-CS" sz="3200" b="1" kern="0" dirty="0">
                <a:solidFill>
                  <a:srgbClr val="FFFF00"/>
                </a:solidFill>
                <a:latin typeface="Arial Narrow" panose="020B0606020202030204" pitchFamily="34" charset="0"/>
              </a:rPr>
              <a:t>Oglašivački mediji </a:t>
            </a:r>
            <a:endParaRPr lang="sr-Latn-RS" sz="32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</TotalTime>
  <Words>1624</Words>
  <Application>Microsoft Office PowerPoint</Application>
  <PresentationFormat>On-screen Show (4:3)</PresentationFormat>
  <Paragraphs>246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Arial Narrow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Mere UP prema:</vt:lpstr>
      <vt:lpstr>UP: koristi</vt:lpstr>
      <vt:lpstr>Odnosi s javnošću i publicitet</vt:lpstr>
      <vt:lpstr>Odnosi s javnošću: cilj i instrumenti</vt:lpstr>
      <vt:lpstr>Odnosi s javnošću: organizacija</vt:lpstr>
      <vt:lpstr>Publicitet </vt:lpstr>
      <vt:lpstr>Lobiranje</vt:lpstr>
      <vt:lpstr>Direktni marketing</vt:lpstr>
      <vt:lpstr>Prodajni ambijent </vt:lpstr>
      <vt:lpstr>Pitanja za proveru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Promocija kao proces komuniciranja kompanije sa</dc:title>
  <dc:creator>Centra</dc:creator>
  <cp:lastModifiedBy>Studentska sluzba 6</cp:lastModifiedBy>
  <cp:revision>39</cp:revision>
  <dcterms:created xsi:type="dcterms:W3CDTF">2004-12-30T06:39:59Z</dcterms:created>
  <dcterms:modified xsi:type="dcterms:W3CDTF">2026-05-11T06:33:36Z</dcterms:modified>
</cp:coreProperties>
</file>