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98" r:id="rId2"/>
  </p:sld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01" r:id="rId15"/>
    <p:sldId id="302" r:id="rId16"/>
    <p:sldId id="316" r:id="rId17"/>
    <p:sldId id="31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07A3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0D64-0BAF-4B26-97CA-9760A266E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D4F2-2F43-4D74-B286-83524C54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D378-6483-4E15-9F7F-3871DD4B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8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53F01-7BD4-4089-BC39-C13DB15D6D44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87D42-0C79-41AB-B3F3-9C2826E8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08DCAB-DFEE-493F-94E7-DD4F396E2924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65A320-D5BE-4E2F-899F-84232DE18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E46BD4-8A53-4F26-AB70-84311DA29BAC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3D508-40A6-4D06-BB56-1D99F92F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40983E-472E-414A-9888-4C479315F08E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140AF0-B62E-4A30-9B1E-9715F0EE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F9D2D8-5778-45B5-A80C-E2BA7D96C107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557D41-9B56-4F85-81EE-0D47EEE1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F41E97-7C69-47B5-87D8-3C6D051DC278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D1C10D-76ED-4CAE-B24B-EE1119CF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BF68E4-54A8-4EC3-A1A9-8333D243C4B2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ABEA66-4874-40D2-A7AF-B5F04EBE7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D0B5D1-28FC-42DB-9BE1-78DCE1AE541D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5CDF3B-5F6D-4E27-B5C4-EFE2F8D46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18B8-47BA-401D-952E-7E36DFA3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763E58-4804-4762-BDDC-2003DB450595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B35539-094D-4007-983F-B89F6AC0E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F5B6FD-0DA4-4886-A683-2C674652C8E6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3A7E0F-C2A1-4621-A833-18765281D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A78E52-E973-49A4-AFC3-82F66423F2A6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5D1E73-C215-41FF-B55B-267C03F00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380C-FE4E-44B6-BD51-B1D8F08D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2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F71C-EFA1-4E57-8073-4B0F7A89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7618-913A-4C48-9EDD-44C519599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525B-F763-416D-977C-59907463A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507D-82D4-4622-B39B-9458F1161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683-6D4F-4183-9761-1B554FCEB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8556-4E71-4F33-82C5-3988B76C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A7DFCA93-2542-4E90-AA32-223179E23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0" r:id="rId4"/>
    <p:sldLayoutId id="2147483976" r:id="rId5"/>
    <p:sldLayoutId id="2147483971" r:id="rId6"/>
    <p:sldLayoutId id="2147483977" r:id="rId7"/>
    <p:sldLayoutId id="2147483978" r:id="rId8"/>
    <p:sldLayoutId id="2147483979" r:id="rId9"/>
    <p:sldLayoutId id="2147483972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B506281-BA41-4E67-8AAA-316B7F7DC6C3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4C4F06-7272-4727-A7C7-512B74FA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312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Kanali prodaje i distribucija </a:t>
            </a:r>
            <a:endParaRPr lang="sr-Latn-R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748713" cy="5545137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Kompanijska snaga</a:t>
            </a:r>
            <a:r>
              <a:rPr lang="sr-Latn-C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snažnije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kompanije biraju skuplje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kanale, spremnije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su za direktan kanal, ekskluzivnu distribuciju, širu mrežu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..</a:t>
            </a: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sr-Latn-C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sr-Latn-R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R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K</a:t>
            </a:r>
            <a:r>
              <a:rPr lang="en-US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arakter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sr-Latn-C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delatnosti i </a:t>
            </a:r>
            <a:r>
              <a:rPr lang="en-US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proi</a:t>
            </a:r>
            <a:r>
              <a:rPr lang="sr-Latn-C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z</a:t>
            </a:r>
            <a:r>
              <a:rPr lang="en-US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vod</a:t>
            </a:r>
            <a:r>
              <a:rPr lang="sr-Latn-C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</a:t>
            </a:r>
            <a:r>
              <a:rPr lang="sr-Latn-C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trajna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potrošna dobra – npr. nameštaj, automobil i netrajna potrošna dobra – npr. žvake, hleb... se ne prodaju na isti način; kanali i njihova dužina se razlikuju prema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tome. </a:t>
            </a: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Cilj distr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sr-Latn-C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b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u</a:t>
            </a:r>
            <a:r>
              <a:rPr lang="sr-Latn-C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cije:</a:t>
            </a:r>
            <a:r>
              <a:rPr lang="sr-Latn-C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intenzivna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je npr. kod robe dnevne potrošnje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...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selektivna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je npr. kod obuće, odeće...nameštaja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...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ekskluzivna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je npr. kod 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brendiranih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proizvoda, proizvoda visoke vrednosti i sl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sr-Latn-C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sr-Latn-CS" sz="2400" dirty="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908175" y="404813"/>
            <a:ext cx="6130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Poslovni f</a:t>
            </a: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aktori koji utiču na izbor kanala </a:t>
            </a:r>
            <a:endParaRPr lang="sr-Latn-RS" altLang="sr-Latn-R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50825" y="949325"/>
            <a:ext cx="8569325" cy="52562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RS" altLang="sr-Latn-R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en-U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avik</a:t>
            </a:r>
            <a:r>
              <a:rPr lang="en-U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e 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i očekivanja</a:t>
            </a:r>
            <a:r>
              <a:rPr lang="en-U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 potro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šača</a:t>
            </a:r>
            <a:r>
              <a:rPr lang="sr-Latn-CS" altLang="sr-Latn-R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određuju mesto prodaje, način prodaje i dr.</a:t>
            </a: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CS" altLang="sr-Latn-R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Državna regulativa</a:t>
            </a:r>
            <a:r>
              <a:rPr lang="sr-Latn-CS" altLang="sr-Latn-R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država može propisima da odredi gde i šta se može prodavati kao i kroz koje kanale prodaje.</a:t>
            </a: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en-US" altLang="sr-Latn-R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en-U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istributivna infrastruktura</a:t>
            </a:r>
            <a:r>
              <a:rPr lang="sr-Latn-CS" altLang="sr-Latn-R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razvijena olakšano se bira kanal, ako nema razvijenih maloprodajnih ili veleprodajnih organizacija kao i mreže distribucije teže se ulazi na dato tržište.</a:t>
            </a: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CS" altLang="sr-Latn-R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Snaga i strategija konkurenata</a:t>
            </a:r>
            <a:r>
              <a:rPr lang="sr-Latn-CS" altLang="sr-Latn-R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ako su konkurenti ovladali kanalom nije lako obaviti distribuciju; može se birati strategija suprotna od konkurenata a i ne mora.</a:t>
            </a: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CS" altLang="sr-Latn-RS" sz="240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sr-Latn-RS" smtClean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908175" y="404813"/>
            <a:ext cx="5835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Tržišni f</a:t>
            </a: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aktori koji utiču na izbor kanala </a:t>
            </a:r>
            <a:endParaRPr lang="sr-Latn-RS" altLang="sr-Latn-R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l-SI" altLang="en-U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sl-SI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Nezavisni: </a:t>
            </a:r>
            <a:r>
              <a:rPr lang="sl-SI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ovo su klasični sistemi koje čine nezavisni proizvođač, veleprodavac, maloprodavac; svako od njih radi svoj posao i isključivo je fokusiran na sopstveni interes!!!</a:t>
            </a: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l-SI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sl-SI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Integrisani:</a:t>
            </a:r>
            <a:r>
              <a:rPr lang="sl-SI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l-SI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npr. integracija proizvođača i neke trgovine; to znači da se spoje ove dve kompanije ili jedna pripoji drugu sebi, kupi je i sl.; kupljena ili pripojena kompanija gubi samostalnost.</a:t>
            </a: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l-SI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sl-SI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Usmeravani:</a:t>
            </a:r>
            <a:r>
              <a:rPr lang="sl-SI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l-SI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vertikalni marketing sistemi VMS : nema integracije, već sporazumno ili ugovorno regulisanje isporuke od strane najmanje dva učesnika u kanalu na različitim nivoima. Ovaj oblik je najpoželjniji!!!!</a:t>
            </a: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RS" altLang="en-U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endParaRPr lang="sr-Latn-CS" altLang="en-US" sz="240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365755"/>
            <a:ext cx="80648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400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Sistemi kanala marketinga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4819" name="Picture 4" descr="http://logistika-optimum.si/wp-content/uploads/2010/08/logi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1650"/>
            <a:ext cx="39274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https://encrypted-tbn1.gstatic.com/images?q=tbn:ANd9GcSeIw9FHhujmXNjrG1EuBEyyI438DwISYmBFX1PEnzEeuI4RN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50863"/>
            <a:ext cx="3576637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https://encrypted-tbn3.gstatic.com/images?q=tbn:ANd9GcSb2EUJkJmNoEBw7iYB6MB2AgauBq4lAMbThlEp8S33g2Mbau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29125"/>
            <a:ext cx="32861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https://encrypted-tbn2.gstatic.com/images?q=tbn:ANd9GcQjZ-fZVLgxDROyrZF0bBsKC_ODBQtJTo2_NHff4WLRVU1AGuv3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21188"/>
            <a:ext cx="4357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1941513" y="-33338"/>
            <a:ext cx="3344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0A22E"/>
              </a:buClr>
              <a:buFontTx/>
              <a:buNone/>
            </a:pPr>
            <a:r>
              <a:rPr lang="sl-SI" altLang="sr-Latn-RS">
                <a:solidFill>
                  <a:srgbClr val="000000"/>
                </a:solidFill>
                <a:latin typeface="Arial Narrow" panose="020B0606020202030204" pitchFamily="34" charset="0"/>
              </a:rPr>
              <a:t>Marketing-logistika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>
          <a:xfrm>
            <a:off x="931863" y="333375"/>
            <a:ext cx="7158037" cy="1176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1"/>
                </a:solidFill>
              </a:rPr>
              <a:t>  </a:t>
            </a:r>
            <a:r>
              <a:rPr lang="sr-Latn-C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</a:t>
            </a:r>
            <a:r>
              <a:rPr lang="sr-Latn-CS" sz="3200" b="1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ogistički zadatak </a:t>
            </a:r>
            <a:r>
              <a:rPr lang="sr-Latn-CS" sz="4400" dirty="0">
                <a:solidFill>
                  <a:schemeClr val="tx1"/>
                </a:solidFill>
              </a:rPr>
              <a:t/>
            </a:r>
            <a:br>
              <a:rPr lang="sr-Latn-CS" sz="4400" dirty="0">
                <a:solidFill>
                  <a:schemeClr val="tx1"/>
                </a:solidFill>
              </a:rPr>
            </a:br>
            <a:r>
              <a:rPr lang="sr-Latn-CS" sz="4400" dirty="0" smtClean="0">
                <a:solidFill>
                  <a:schemeClr val="tx1"/>
                </a:solidFill>
              </a:rPr>
              <a:t> </a:t>
            </a:r>
            <a:r>
              <a:rPr lang="sr-Latn-C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optimizacija </a:t>
            </a:r>
            <a:r>
              <a:rPr lang="sr-Latn-C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zahteva pri isporuci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5843" name="Picture 25" descr="https://encrypted-tbn2.gstatic.com/images?q=tbn:ANd9GcQRoowuPHj9AxvluSoYsz6wvDkNGKKXN3ta7DnbkgEiLZktdsQ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1113"/>
            <a:ext cx="2500313" cy="2786062"/>
          </a:xfrm>
          <a:noFill/>
        </p:spPr>
      </p:pic>
      <p:sp>
        <p:nvSpPr>
          <p:cNvPr id="35844" name="Line 42"/>
          <p:cNvSpPr>
            <a:spLocks noChangeShapeType="1"/>
          </p:cNvSpPr>
          <p:nvPr/>
        </p:nvSpPr>
        <p:spPr bwMode="auto">
          <a:xfrm flipH="1" flipV="1">
            <a:off x="5148263" y="494188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43"/>
          <p:cNvSpPr>
            <a:spLocks noChangeShapeType="1"/>
          </p:cNvSpPr>
          <p:nvPr/>
        </p:nvSpPr>
        <p:spPr bwMode="auto">
          <a:xfrm flipH="1">
            <a:off x="5580063" y="42926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45"/>
          <p:cNvSpPr>
            <a:spLocks noChangeShapeType="1"/>
          </p:cNvSpPr>
          <p:nvPr/>
        </p:nvSpPr>
        <p:spPr bwMode="auto">
          <a:xfrm flipH="1">
            <a:off x="5435600" y="3284538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46"/>
          <p:cNvSpPr>
            <a:spLocks noChangeShapeType="1"/>
          </p:cNvSpPr>
          <p:nvPr/>
        </p:nvSpPr>
        <p:spPr bwMode="auto">
          <a:xfrm flipV="1">
            <a:off x="3924300" y="501332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47"/>
          <p:cNvSpPr>
            <a:spLocks noChangeShapeType="1"/>
          </p:cNvSpPr>
          <p:nvPr/>
        </p:nvSpPr>
        <p:spPr bwMode="auto">
          <a:xfrm>
            <a:off x="3203575" y="4292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48"/>
          <p:cNvSpPr>
            <a:spLocks noChangeShapeType="1"/>
          </p:cNvSpPr>
          <p:nvPr/>
        </p:nvSpPr>
        <p:spPr bwMode="auto">
          <a:xfrm>
            <a:off x="3492500" y="3357563"/>
            <a:ext cx="2873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49"/>
          <p:cNvSpPr>
            <a:spLocks noChangeShapeType="1"/>
          </p:cNvSpPr>
          <p:nvPr/>
        </p:nvSpPr>
        <p:spPr bwMode="auto">
          <a:xfrm>
            <a:off x="4572000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Text Box 50"/>
          <p:cNvSpPr txBox="1">
            <a:spLocks noChangeArrowheads="1"/>
          </p:cNvSpPr>
          <p:nvPr/>
        </p:nvSpPr>
        <p:spPr bwMode="auto">
          <a:xfrm>
            <a:off x="2911475" y="2205038"/>
            <a:ext cx="30972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pravi proizvod ili usluga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2" name="Text Box 51"/>
          <p:cNvSpPr txBox="1">
            <a:spLocks noChangeArrowheads="1"/>
          </p:cNvSpPr>
          <p:nvPr/>
        </p:nvSpPr>
        <p:spPr bwMode="auto">
          <a:xfrm>
            <a:off x="5935663" y="3068638"/>
            <a:ext cx="2295525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na pravom mestu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3" name="Text Box 52"/>
          <p:cNvSpPr txBox="1">
            <a:spLocks noChangeArrowheads="1"/>
          </p:cNvSpPr>
          <p:nvPr/>
        </p:nvSpPr>
        <p:spPr bwMode="auto">
          <a:xfrm>
            <a:off x="6227763" y="4076700"/>
            <a:ext cx="1928812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u pravo vreme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4" name="Text Box 53"/>
          <p:cNvSpPr txBox="1">
            <a:spLocks noChangeArrowheads="1"/>
          </p:cNvSpPr>
          <p:nvPr/>
        </p:nvSpPr>
        <p:spPr bwMode="auto">
          <a:xfrm>
            <a:off x="5148263" y="5229225"/>
            <a:ext cx="283845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u traženoj količini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5" name="Text Box 54"/>
          <p:cNvSpPr txBox="1">
            <a:spLocks noChangeArrowheads="1"/>
          </p:cNvSpPr>
          <p:nvPr/>
        </p:nvSpPr>
        <p:spPr bwMode="auto">
          <a:xfrm>
            <a:off x="1285875" y="5229225"/>
            <a:ext cx="29448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u očekivanoj vrednosti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6" name="Text Box 55"/>
          <p:cNvSpPr txBox="1">
            <a:spLocks noChangeArrowheads="1"/>
          </p:cNvSpPr>
          <p:nvPr/>
        </p:nvSpPr>
        <p:spPr bwMode="auto">
          <a:xfrm>
            <a:off x="684213" y="4076700"/>
            <a:ext cx="2181225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pravoj ceni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7" name="Text Box 56"/>
          <p:cNvSpPr txBox="1">
            <a:spLocks noChangeArrowheads="1"/>
          </p:cNvSpPr>
          <p:nvPr/>
        </p:nvSpPr>
        <p:spPr bwMode="auto">
          <a:xfrm>
            <a:off x="750888" y="3068638"/>
            <a:ext cx="2605087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pravim potrošačima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8" name="Text Box 57"/>
          <p:cNvSpPr txBox="1">
            <a:spLocks noChangeArrowheads="1"/>
          </p:cNvSpPr>
          <p:nvPr/>
        </p:nvSpPr>
        <p:spPr bwMode="auto">
          <a:xfrm>
            <a:off x="3924300" y="3644900"/>
            <a:ext cx="1362075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logistički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>
                <a:solidFill>
                  <a:schemeClr val="tx1"/>
                </a:solidFill>
                <a:latin typeface="Arial" panose="020B0604020202020204" pitchFamily="34" charset="0"/>
              </a:rPr>
              <a:t>zadatak</a:t>
            </a:r>
            <a:endParaRPr lang="en-US" altLang="sr-Latn-R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5859" name="Picture 23" descr="https://encrypted-tbn2.gstatic.com/images?q=tbn:ANd9GcTNZmy0vB4W7XJvffp91CxRg3AEd9Tk-WxnnDgQb1nJ0icfZw-E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21955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84213" y="1052513"/>
            <a:ext cx="7920037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endParaRPr lang="sl-SI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l-SI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r>
              <a:rPr lang="sr-Latn-C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E-poslovanje </a:t>
            </a:r>
            <a:r>
              <a:rPr lang="sr-Latn-CS" sz="2800" dirty="0">
                <a:solidFill>
                  <a:srgbClr val="4E3B30"/>
                </a:solidFill>
                <a:latin typeface="Arial Narrow" panose="020B0606020202030204" pitchFamily="34" charset="0"/>
              </a:rPr>
              <a:t>–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upotreba elektronskih sredstava i platformi u poslovanju kompanija.</a:t>
            </a:r>
          </a:p>
          <a:p>
            <a:pPr eaLnBrk="1" hangingPunct="1"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r>
              <a:rPr lang="sr-Latn-C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E-trgovina –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nabavka ili prodaja </a:t>
            </a:r>
            <a:r>
              <a:rPr lang="sr-Latn-CS" sz="28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onlajn.</a:t>
            </a:r>
            <a:endParaRPr lang="sr-Latn-C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r>
              <a:rPr lang="sr-Latn-C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E-marketing –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informisanje, predstavljanje, promocija i prodaja proizvoda i usluga putem Interneta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sl-SI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sr-Latn-CS" sz="2400" dirty="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5621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Pojam i karakteristike marketing kanala?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Pojam i karakteristike direktnog kanala?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>
                <a:latin typeface="Arial Narrow" panose="020B0606020202030204" pitchFamily="34" charset="0"/>
              </a:rPr>
              <a:t>Pojam i karakteristike </a:t>
            </a:r>
            <a:r>
              <a:rPr lang="sl-SI" sz="2400" dirty="0" smtClean="0">
                <a:latin typeface="Arial Narrow" panose="020B0606020202030204" pitchFamily="34" charset="0"/>
              </a:rPr>
              <a:t>indirektnog kanala?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Faktori koji utiču na izbor kanala (strategiju distribucije)?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Nabroj poslovne faktore...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Nabroj tržišne faktore...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Objasni fizičku distancu kao faktor koji utiče na izbor kanala.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Koji posrednici u kanalu postoje i šta utiče na njihov broj?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Šta je sistem kanala?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Šta su mreže vrednosti?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Definisati logistiku.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r>
              <a:rPr lang="sl-SI" sz="2400" dirty="0" smtClean="0">
                <a:latin typeface="Arial Narrow" panose="020B0606020202030204" pitchFamily="34" charset="0"/>
              </a:rPr>
              <a:t>Objasniti ulogu kanala u kontekstu e-poslovanja i trgovine.</a:t>
            </a:r>
            <a:endParaRPr lang="sl-SI" sz="2400" dirty="0">
              <a:latin typeface="Arial Narrow" panose="020B060602020203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AutoNum type="arabicPeriod"/>
              <a:defRPr/>
            </a:pPr>
            <a:endParaRPr lang="sl-SI" sz="24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sr-Latn-CS" sz="2400" dirty="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365755"/>
            <a:ext cx="80648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400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Pitanja za proveru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4608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Jedini instrument 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marketing-miksa koji je institucionalnog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karaktera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Ili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postoje ili ih 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kompanija gradi sama,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odnosno u partnerstvu!!!</a:t>
            </a: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endParaRPr lang="sr-Latn-C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Razvijanje kanala košta!!!</a:t>
            </a: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/>
            </a:pPr>
            <a:endParaRPr lang="sr-Latn-C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Najgore je napraviti dobar proizvod po dobroj ceni a pogrešiti kod distribucije!!! 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555875" y="333375"/>
            <a:ext cx="250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Kanali prodaje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040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Kanali marketinga su sve institucije ili organizacije koje učestvuju u </a:t>
            </a:r>
            <a:r>
              <a:rPr lang="sr-Latn-CS" alt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snabdevanju kompanije sirovinama i drugim inputima </a:t>
            </a:r>
            <a:r>
              <a:rPr lang="sr-Latn-CS" altLang="en-US" smtClean="0">
                <a:latin typeface="Arial Narrow" panose="020B0606020202030204" pitchFamily="34" charset="0"/>
              </a:rPr>
              <a:t>(kanali nabavke: od kompanije ka dobavljačima), </a:t>
            </a:r>
            <a:r>
              <a:rPr lang="sr-Latn-CS" altLang="en-US" smtClean="0">
                <a:solidFill>
                  <a:srgbClr val="4E3B30"/>
                </a:solidFill>
                <a:latin typeface="Arial Narrow" panose="020B0606020202030204" pitchFamily="34" charset="0"/>
              </a:rPr>
              <a:t>s jedne strane kao i u </a:t>
            </a:r>
            <a:r>
              <a:rPr lang="sr-Latn-CS" altLang="en-US" smtClean="0">
                <a:solidFill>
                  <a:srgbClr val="002060"/>
                </a:solidFill>
                <a:latin typeface="Arial Narrow" panose="020B0606020202030204" pitchFamily="34" charset="0"/>
              </a:rPr>
              <a:t>isporuci vrednosti, odnosno gotovih proizvoda i usluga potrošačima</a:t>
            </a:r>
            <a:r>
              <a:rPr lang="sr-Latn-CS" altLang="en-US" smtClean="0">
                <a:solidFill>
                  <a:srgbClr val="4E3B30"/>
                </a:solidFill>
                <a:latin typeface="Arial Narrow" panose="020B0606020202030204" pitchFamily="34" charset="0"/>
              </a:rPr>
              <a:t>, s druge (k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anali prodaje: od kompanije ka potrošačima).</a:t>
            </a: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Kanali marketinga se obično odnose na isporuku vrednosti, pa se zovu i </a:t>
            </a:r>
            <a:r>
              <a:rPr lang="en-U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trgovinskim kanalom ili distributivnim kanal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om ili kanalom prodaje.</a:t>
            </a:r>
            <a:endParaRPr lang="en-US" altLang="en-US" i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555875" y="333375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Kanali prodaje/kanali marketinga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8064500" cy="4752975"/>
          </a:xfrm>
        </p:spPr>
        <p:txBody>
          <a:bodyPr/>
          <a:lstStyle/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Jedna od glavnih uloga kanala je </a:t>
            </a:r>
            <a:r>
              <a:rPr lang="sr-Latn-CS" altLang="en-US" i="1" smtClean="0">
                <a:solidFill>
                  <a:srgbClr val="000000"/>
                </a:solidFill>
                <a:latin typeface="Arial Narrow" panose="020B0606020202030204" pitchFamily="34" charset="0"/>
              </a:rPr>
              <a:t>da potencijalne kupce pretvore u profitabilne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r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Lanac snabdevanja</a:t>
            </a:r>
            <a:r>
              <a:rPr lang="sr-Latn-CS" altLang="en-US" sz="3600" smtClean="0">
                <a:solidFill>
                  <a:srgbClr val="000000"/>
                </a:solidFill>
                <a:latin typeface="Arial Narrow" panose="020B0606020202030204" pitchFamily="34" charset="0"/>
              </a:rPr>
              <a:t>!!!!</a:t>
            </a:r>
            <a:endParaRPr lang="en-US" altLang="en-US" sz="36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Kanali prodaje/kanali marketinga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4752975"/>
          </a:xfrm>
        </p:spPr>
        <p:txBody>
          <a:bodyPr/>
          <a:lstStyle/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2060"/>
                </a:solidFill>
                <a:latin typeface="Arial Narrow" panose="020B0606020202030204" pitchFamily="34" charset="0"/>
              </a:rPr>
              <a:t>D</a:t>
            </a:r>
            <a:r>
              <a:rPr lang="en-US" altLang="en-US" b="1" smtClean="0">
                <a:solidFill>
                  <a:srgbClr val="002060"/>
                </a:solidFill>
                <a:latin typeface="Arial Narrow" panose="020B0606020202030204" pitchFamily="34" charset="0"/>
              </a:rPr>
              <a:t>irektni kanal</a:t>
            </a:r>
            <a:r>
              <a:rPr lang="sr-Latn-CS" altLang="en-US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(kompanija je i proizvođač i prodavac-isporučilac vrednosti).</a:t>
            </a:r>
            <a:endParaRPr lang="en-U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en-US" altLang="en-US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smtClean="0">
                <a:solidFill>
                  <a:srgbClr val="002060"/>
                </a:solidFill>
                <a:latin typeface="Arial Narrow" panose="020B0606020202030204" pitchFamily="34" charset="0"/>
              </a:rPr>
              <a:t>ndirektni kanal</a:t>
            </a: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(kompanija je proizvođač, a posrednici su isporučioci vrednosti kompanije; ovu vrednost uvećavaju dodavanjem vrednosti koja se ogleda u kvalitetu isporuke).</a:t>
            </a:r>
            <a:endParaRPr lang="en-U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Kanali prodaje/kanali marketinga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040313"/>
          </a:xfrm>
        </p:spPr>
        <p:txBody>
          <a:bodyPr/>
          <a:lstStyle/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Direktan kanal: nulti kanal – nema posrednika: </a:t>
            </a: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prodaja od vrata do vrata, kućne prezentacije, naručivanje</a:t>
            </a: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poštom, telemarketing, TV prodaja, prodaja putem Interneta,</a:t>
            </a: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prodaja u prodavnicama koje su u vlasništvu proizvođača.</a:t>
            </a: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Osobine direktnog kanala:</a:t>
            </a: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veći troškovi,</a:t>
            </a: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veća kontrola nad isporukom,</a:t>
            </a: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vlasništvo tokom kanala nad predmetom isporuke.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2579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Direktan kanal 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777557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sr-Latn-C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ndirektan kanal (prodaja preko posrednika</a:t>
            </a:r>
            <a:r>
              <a:rPr lang="sr-Latn-C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):</a:t>
            </a:r>
            <a:endParaRPr lang="sr-Latn-C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- agentski tip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posrednika,</a:t>
            </a: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  - trgovinski tip posrednika: veleprodaja i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maloprodaja </a:t>
            </a: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- može biti jednostepeni, dvostepeni....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kanal.</a:t>
            </a: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Osobine indirektnog kanala</a:t>
            </a:r>
            <a:r>
              <a:rPr lang="sr-Latn-C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manji troškovi,</a:t>
            </a:r>
            <a:endParaRPr lang="sr-Latn-C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nema </a:t>
            </a:r>
            <a:r>
              <a:rPr lang="sr-Latn-CS" dirty="0">
                <a:solidFill>
                  <a:prstClr val="black"/>
                </a:solidFill>
                <a:latin typeface="Arial Narrow" panose="020B0606020202030204" pitchFamily="34" charset="0"/>
              </a:rPr>
              <a:t>kontrole nad 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isporukom,</a:t>
            </a:r>
            <a:endParaRPr lang="sr-Latn-C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/>
            </a:pP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gubitak vlasništva.</a:t>
            </a:r>
            <a:endParaRPr lang="en-US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283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Indirektan kanal 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RS" altLang="sr-Latn-R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sr-Latn-RS" smtClean="0">
                <a:solidFill>
                  <a:srgbClr val="000000"/>
                </a:solidFill>
                <a:latin typeface="Arial Narrow" panose="020B0606020202030204" pitchFamily="34" charset="0"/>
              </a:rPr>
              <a:t>Mreže vrednosti čine partnerski sistem ili alijansu koje kompanija kreira ili u koje ulazi kako bi stvorila, proširila ili isporučila vrednost (ponudu, proizvode).</a:t>
            </a: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sr-Latn-RS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sr-Latn-RS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algn="r"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sr-Latn-RS" b="1" i="1" smtClean="0">
                <a:solidFill>
                  <a:srgbClr val="4E3B30"/>
                </a:solidFill>
                <a:latin typeface="Arial Narrow" panose="020B0606020202030204" pitchFamily="34" charset="0"/>
              </a:rPr>
              <a:t>Sistem integrisanih lanaca snabdevanja</a:t>
            </a:r>
            <a:endParaRPr lang="sr-Latn-CS" altLang="sr-Latn-RS" b="1" i="1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407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>
                <a:solidFill>
                  <a:srgbClr val="FFFF00"/>
                </a:solidFill>
                <a:latin typeface="Arial Narrow" panose="020B0606020202030204" pitchFamily="34" charset="0"/>
              </a:rPr>
              <a:t>Kanali: mreže vrednosti </a:t>
            </a:r>
            <a:endParaRPr lang="sr-Latn-RS" altLang="sr-Latn-R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064500" cy="5256212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Poslovni: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kompanijska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snaga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karakter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delatnosti i </a:t>
            </a:r>
            <a:r>
              <a:rPr lang="en-US" sz="28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proi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z</a:t>
            </a:r>
            <a:r>
              <a:rPr lang="en-US" sz="2800" dirty="0" err="1">
                <a:solidFill>
                  <a:prstClr val="black"/>
                </a:solidFill>
                <a:latin typeface="Arial Narrow" panose="020B0606020202030204" pitchFamily="34" charset="0"/>
              </a:rPr>
              <a:t>vod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cilj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distr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cije (intenzivna, selektivna,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ekskluzivna)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C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Tržišni: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R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avik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e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i očekivanja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potro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šača,</a:t>
            </a: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državna regulativa,</a:t>
            </a:r>
            <a:endParaRPr lang="en-U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R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istributivna infrastruktura,</a:t>
            </a: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snaga </a:t>
            </a:r>
            <a:r>
              <a:rPr lang="sr-Latn-C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i strategija </a:t>
            </a:r>
            <a:r>
              <a:rPr lang="sr-Latn-C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konkurenata.</a:t>
            </a:r>
            <a:endParaRPr lang="sr-Latn-RS" sz="2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RS" sz="2800" b="1" u="sng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sr-Latn-R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</a:t>
            </a:r>
            <a:r>
              <a:rPr lang="en-U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sl-SI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zička distanca: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sl-S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geografska </a:t>
            </a:r>
            <a:r>
              <a:rPr lang="sl-S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sl-S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kulturna distanca.</a:t>
            </a:r>
            <a:endParaRPr lang="sl-SI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 smtClean="0">
              <a:solidFill>
                <a:srgbClr val="4E3B3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dirty="0">
              <a:solidFill>
                <a:srgbClr val="4E3B30"/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4822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Faktori koji utiču na izbor kanala </a:t>
            </a:r>
            <a:endParaRPr lang="sr-Latn-RS" altLang="sr-Latn-R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540</TotalTime>
  <Words>851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Arial Narrow</vt:lpstr>
      <vt:lpstr>Wingdings</vt:lpstr>
      <vt:lpstr>Trek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Logistički zadatak   optimizacija zahteva pri isporuci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Centra</dc:creator>
  <cp:lastModifiedBy>Studentska sluzba 6</cp:lastModifiedBy>
  <cp:revision>57</cp:revision>
  <dcterms:created xsi:type="dcterms:W3CDTF">2004-03-25T17:31:49Z</dcterms:created>
  <dcterms:modified xsi:type="dcterms:W3CDTF">2026-05-11T06:33:20Z</dcterms:modified>
</cp:coreProperties>
</file>