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1" r:id="rId13"/>
    <p:sldId id="293" r:id="rId14"/>
    <p:sldId id="292" r:id="rId15"/>
    <p:sldId id="295" r:id="rId16"/>
    <p:sldId id="296" r:id="rId17"/>
    <p:sldId id="297" r:id="rId18"/>
    <p:sldId id="299" r:id="rId19"/>
    <p:sldId id="298" r:id="rId20"/>
    <p:sldId id="300" r:id="rId21"/>
    <p:sldId id="301" r:id="rId22"/>
    <p:sldId id="303" r:id="rId23"/>
    <p:sldId id="302" r:id="rId24"/>
    <p:sldId id="304" r:id="rId25"/>
    <p:sldId id="305" r:id="rId26"/>
    <p:sldId id="306" r:id="rId27"/>
    <p:sldId id="307" r:id="rId28"/>
    <p:sldId id="30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CC00"/>
    <a:srgbClr val="993300"/>
    <a:srgbClr val="CC33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83" autoAdjust="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0B0803-FB88-4FC2-B2B9-520302B55AB6}" type="datetimeFigureOut">
              <a:rPr lang="sr-Latn-RS"/>
              <a:pPr>
                <a:defRPr/>
              </a:pPr>
              <a:t>11.05.2026.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 smtClean="0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noProof="0" smtClean="0"/>
              <a:t>Kliknite i uredite tekst</a:t>
            </a:r>
          </a:p>
          <a:p>
            <a:pPr lvl="1"/>
            <a:r>
              <a:rPr lang="sr-Latn-CS" noProof="0" smtClean="0"/>
              <a:t>Drugi nivo</a:t>
            </a:r>
          </a:p>
          <a:p>
            <a:pPr lvl="2"/>
            <a:r>
              <a:rPr lang="sr-Latn-CS" noProof="0" smtClean="0"/>
              <a:t>Treći nivo</a:t>
            </a:r>
          </a:p>
          <a:p>
            <a:pPr lvl="3"/>
            <a:r>
              <a:rPr lang="sr-Latn-CS" noProof="0" smtClean="0"/>
              <a:t>Četvrti nivo</a:t>
            </a:r>
          </a:p>
          <a:p>
            <a:pPr lvl="4"/>
            <a:r>
              <a:rPr lang="sr-Latn-CS" noProof="0" smtClean="0"/>
              <a:t>Peti nivo</a:t>
            </a:r>
            <a:endParaRPr lang="sr-Latn-RS" noProof="0" smtClean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1C564D-192C-4E75-80E5-3EA029E572F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Čuvar mesta za sliku na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Čuvar mesta za napomen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RS" altLang="en-US" smtClean="0"/>
          </a:p>
        </p:txBody>
      </p:sp>
      <p:sp>
        <p:nvSpPr>
          <p:cNvPr id="38916" name="Čuvar mesta za broj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406DF15-63D3-4A62-BB0F-CC47B26298D8}" type="slidenum">
              <a:rPr lang="sr-Latn-RS" altLang="en-US" sz="1200"/>
              <a:pPr/>
              <a:t>24</a:t>
            </a:fld>
            <a:endParaRPr lang="sr-Latn-R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AE5E2F-89E8-48D4-B6BD-C2763B0A1517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F4112F-B7B8-4F11-9FDB-AC0DCC30F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326EBE-CC3A-42AD-9AD8-A7521559A19A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39FC88-B770-4F3A-8177-FFD6C5BDD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578DF7-8C8C-4091-9803-CCD7BA235FB9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7B768C-AEE3-4942-BEC5-4AD37D547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35705D-B018-48D7-993E-D49779DFDF3A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DF5F68-2F46-495F-8F06-4D7BD4C7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097262-08FD-4527-B3DB-210EC241BF67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88BF8D-0F0F-4B65-8EB1-92F262810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060600-F3A8-45E3-8658-206394F81D36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6163A7-740B-4641-93B7-E801EABD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5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7FA757-0BB4-4E9B-863E-73D147721CE6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885789-13E7-4C48-BB05-945A45274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1C3AD1-21A9-4F9D-A52D-630880793FF2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0904E1-E632-4285-8955-FD06FA1FF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99E0F2-D3AF-45B1-BB0F-6CB80AC920E7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C5A619-2830-4D0C-8972-200958989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3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A90D69-9F54-4659-8FD5-6902959B1BD2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291509-D632-449F-8B34-42C686827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CB6F87-DFC0-4C20-838D-DD0A5D52309B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0ABDA7-C3FB-401A-9C04-FBE07D28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95BD6D9-ADAF-4CF9-8070-D06BD32DA940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8152AD-D4E1-4ED2-9DC2-7A3256B5E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31250" cy="5022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Marketing miks (sinonimi: marketing taktike, instrumenti marketinga, transakcioni marketing)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proizvod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cena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distribucija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promocija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Upravljanje proizvodnim programom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036050" cy="5256212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Ostvaruje se: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b="1" dirty="0" smtClean="0">
                <a:latin typeface="Arial Narrow" panose="020B0606020202030204" pitchFamily="34" charset="0"/>
              </a:rPr>
              <a:t>menjanjem njegovih dimenzija </a:t>
            </a:r>
            <a:r>
              <a:rPr lang="sr-Latn-RS" dirty="0" smtClean="0">
                <a:latin typeface="Arial Narrow" panose="020B0606020202030204" pitchFamily="34" charset="0"/>
              </a:rPr>
              <a:t>(širenjem ili sužavanjem) i/ili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b="1" dirty="0" smtClean="0">
                <a:latin typeface="Arial Narrow" panose="020B0606020202030204" pitchFamily="34" charset="0"/>
              </a:rPr>
              <a:t>inoviranjem</a:t>
            </a:r>
            <a:r>
              <a:rPr lang="sr-Latn-RS" dirty="0" smtClean="0">
                <a:latin typeface="Arial Narrow" panose="020B0606020202030204" pitchFamily="34" charset="0"/>
              </a:rPr>
              <a:t> (značajno inoviranje ili modifikacija):</a:t>
            </a:r>
          </a:p>
          <a:p>
            <a:pPr lvl="2">
              <a:defRPr/>
            </a:pPr>
            <a:r>
              <a:rPr lang="sr-Latn-RS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proaktivne strategije inoviranja</a:t>
            </a:r>
            <a:r>
              <a:rPr lang="sr-Latn-R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dirty="0" smtClean="0">
                <a:latin typeface="Arial Narrow" panose="020B0606020202030204" pitchFamily="34" charset="0"/>
              </a:rPr>
              <a:t>programa (lideri):</a:t>
            </a:r>
          </a:p>
          <a:p>
            <a:pPr lvl="3"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potpuno novi proizvodi ili</a:t>
            </a:r>
          </a:p>
          <a:p>
            <a:pPr lvl="3"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značajno modifikovani proizvodi.</a:t>
            </a:r>
          </a:p>
          <a:p>
            <a:pPr lvl="2">
              <a:defRPr/>
            </a:pPr>
            <a:r>
              <a:rPr lang="sr-Latn-RS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reaktivne strategije inoviranja </a:t>
            </a:r>
            <a:r>
              <a:rPr lang="sr-Latn-RS" dirty="0" smtClean="0">
                <a:latin typeface="Arial Narrow" panose="020B0606020202030204" pitchFamily="34" charset="0"/>
              </a:rPr>
              <a:t>programa (pratioci):</a:t>
            </a:r>
          </a:p>
          <a:p>
            <a:pPr lvl="3"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neznatno modifikovani </a:t>
            </a:r>
            <a:r>
              <a:rPr lang="sr-Latn-RS" sz="2200" dirty="0" err="1" smtClean="0">
                <a:latin typeface="Arial Narrow" panose="020B0606020202030204" pitchFamily="34" charset="0"/>
              </a:rPr>
              <a:t>porizvodi</a:t>
            </a:r>
            <a:r>
              <a:rPr lang="sr-Latn-RS" sz="2200" dirty="0" smtClean="0">
                <a:latin typeface="Arial Narrow" panose="020B0606020202030204" pitchFamily="34" charset="0"/>
              </a:rPr>
              <a:t> inovatora ili</a:t>
            </a:r>
          </a:p>
          <a:p>
            <a:pPr lvl="3"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dobre i loše kopije</a:t>
            </a:r>
            <a:r>
              <a:rPr lang="sr-Latn-RS" dirty="0" smtClean="0">
                <a:latin typeface="Arial Narrow" panose="020B0606020202030204" pitchFamily="34" charset="0"/>
              </a:rPr>
              <a:t>.</a:t>
            </a:r>
          </a:p>
          <a:p>
            <a:pPr marL="457200" lvl="1" indent="0" algn="r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457200" lvl="1" indent="0" algn="r">
              <a:buFont typeface="Arial" panose="020B0604020202020204" pitchFamily="34" charset="0"/>
              <a:buNone/>
              <a:defRPr/>
            </a:pPr>
            <a:r>
              <a:rPr lang="sr-Latn-RS" sz="2400" b="1" i="1" dirty="0" smtClean="0">
                <a:latin typeface="Arial Narrow" panose="020B0606020202030204" pitchFamily="34" charset="0"/>
              </a:rPr>
              <a:t>Doprinos proizvoda profitu i prodaji je osnova upravljanja!!!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Portfolio strategija proizvoda u programu </a:t>
            </a: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" y="1281113"/>
            <a:ext cx="8847138" cy="47990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Nov proizvod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7950" y="1268413"/>
            <a:ext cx="9036050" cy="5256212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sr-Latn-RS" altLang="sr-Latn-RS" b="1" smtClean="0">
                <a:solidFill>
                  <a:srgbClr val="0000FF"/>
                </a:solidFill>
                <a:latin typeface="Arial Narrow" panose="020B0606020202030204" pitchFamily="34" charset="0"/>
              </a:rPr>
              <a:t>Tipovi: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RS" altLang="sr-Latn-RS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potpuno nov </a:t>
            </a:r>
            <a:r>
              <a:rPr lang="sr-Latn-RS" altLang="sr-Latn-RS" b="1" smtClean="0">
                <a:latin typeface="Arial Narrow" panose="020B0606020202030204" pitchFamily="34" charset="0"/>
              </a:rPr>
              <a:t>proizvod -  prva pojava, inovacijski bum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RS" altLang="sr-Latn-RS" b="1" smtClean="0">
                <a:solidFill>
                  <a:srgbClr val="0000FF"/>
                </a:solidFill>
                <a:latin typeface="Arial Narrow" panose="020B0606020202030204" pitchFamily="34" charset="0"/>
              </a:rPr>
              <a:t>razvijan</a:t>
            </a:r>
            <a:r>
              <a:rPr lang="sr-Latn-RS" altLang="sr-Latn-RS" b="1" smtClean="0">
                <a:latin typeface="Arial Narrow" panose="020B0606020202030204" pitchFamily="34" charset="0"/>
              </a:rPr>
              <a:t> proizvod - modifikacija proizvoda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endParaRPr lang="sr-Latn-RS" altLang="sr-Latn-RS" b="1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r-Latn-RS" altLang="sr-Latn-RS" b="1" smtClean="0">
                <a:solidFill>
                  <a:srgbClr val="0000FF"/>
                </a:solidFill>
                <a:latin typeface="Arial Narrow" panose="020B0606020202030204" pitchFamily="34" charset="0"/>
              </a:rPr>
              <a:t>Životni ciklus proizvoda: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r-Latn-RS" altLang="sr-Latn-RS" b="1" smtClean="0">
                <a:latin typeface="Arial Narrow" panose="020B0606020202030204" pitchFamily="34" charset="0"/>
              </a:rPr>
              <a:t>uvođenje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r-Latn-RS" altLang="sr-Latn-RS" b="1" smtClean="0">
                <a:latin typeface="Arial Narrow" panose="020B0606020202030204" pitchFamily="34" charset="0"/>
              </a:rPr>
              <a:t>rast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r-Latn-RS" altLang="sr-Latn-RS" b="1" smtClean="0">
                <a:latin typeface="Arial Narrow" panose="020B0606020202030204" pitchFamily="34" charset="0"/>
              </a:rPr>
              <a:t>zrelost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r-Latn-RS" altLang="sr-Latn-RS" b="1" smtClean="0">
                <a:latin typeface="Arial Narrow" panose="020B0606020202030204" pitchFamily="34" charset="0"/>
              </a:rPr>
              <a:t>opadanje.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sr-Latn-RS" altLang="sr-Latn-RS" b="1" smtClean="0">
              <a:latin typeface="Arial Narrow" panose="020B0606020202030204" pitchFamily="34" charset="0"/>
            </a:endParaRPr>
          </a:p>
          <a:p>
            <a:pPr lvl="2" algn="r">
              <a:buFont typeface="Arial" panose="020B0604020202020204" pitchFamily="34" charset="0"/>
              <a:buNone/>
            </a:pPr>
            <a:r>
              <a:rPr lang="sr-Latn-RS" altLang="sr-Latn-RS" b="1" i="1" smtClean="0">
                <a:latin typeface="Arial Narrow" panose="020B0606020202030204" pitchFamily="34" charset="0"/>
              </a:rPr>
              <a:t>Upravljanje proizvodom po fazama ž.c.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7325" cy="38449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800" b="1" smtClean="0"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800" b="1" smtClean="0">
                <a:latin typeface="Arial Narrow" panose="020B0606020202030204" pitchFamily="34" charset="0"/>
              </a:rPr>
              <a:t>Cena i faktori koji je određuju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800" b="1" smtClean="0">
                <a:latin typeface="Arial Narrow" panose="020B0606020202030204" pitchFamily="34" charset="0"/>
              </a:rPr>
              <a:t>Cena miksa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800" b="1" smtClean="0">
                <a:latin typeface="Arial Narrow" panose="020B0606020202030204" pitchFamily="34" charset="0"/>
              </a:rPr>
              <a:t>Cena novog proizvoda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800" b="1" smtClean="0">
                <a:latin typeface="Arial Narrow" panose="020B0606020202030204" pitchFamily="34" charset="0"/>
              </a:rPr>
              <a:t>Specifični oblici cena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Cena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Cena u marketingu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7993063" cy="5256212"/>
          </a:xfrm>
        </p:spPr>
        <p:txBody>
          <a:bodyPr/>
          <a:lstStyle/>
          <a:p>
            <a:pPr>
              <a:defRPr/>
            </a:pPr>
            <a:endParaRPr lang="sr-Latn-RS" altLang="sr-Latn-RS" sz="2800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sr-Latn-RS" altLang="sr-Latn-RS" sz="2800" dirty="0" smtClean="0">
                <a:latin typeface="Arial Narrow" panose="020B0606020202030204" pitchFamily="34" charset="0"/>
              </a:rPr>
              <a:t>Cena doprinosi prodaji i profitu i ne izaziva troškove poput drugih instrumenata marketinga.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altLang="sr-Latn-RS" sz="2800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sr-Latn-RS" altLang="sr-Latn-RS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Cena je u službi cilja i misije poslovanja</a:t>
            </a:r>
            <a:r>
              <a:rPr lang="sr-Latn-RS" altLang="sr-Latn-RS" sz="2800" dirty="0" smtClean="0">
                <a:latin typeface="Arial Narrow" panose="020B0606020202030204" pitchFamily="34" charset="0"/>
              </a:rPr>
              <a:t>, pa može i sama težiti:</a:t>
            </a:r>
          </a:p>
          <a:p>
            <a:pPr lvl="1">
              <a:defRPr/>
            </a:pPr>
            <a:r>
              <a:rPr lang="sr-Latn-RS" altLang="sr-Latn-R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preživljavanju</a:t>
            </a:r>
            <a:r>
              <a:rPr lang="sr-Latn-RS" altLang="sr-Latn-RS" dirty="0" smtClean="0">
                <a:latin typeface="Arial Narrow" panose="020B0606020202030204" pitchFamily="34" charset="0"/>
              </a:rPr>
              <a:t> kompanije (za manje kompanije je kratkoročna odnosno taktička varijabla)</a:t>
            </a:r>
          </a:p>
          <a:p>
            <a:pPr lvl="1">
              <a:defRPr/>
            </a:pPr>
            <a:r>
              <a:rPr lang="sr-Latn-RS" altLang="sr-Latn-R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dugoročnoj profitabilnosti </a:t>
            </a:r>
            <a:r>
              <a:rPr lang="sr-Latn-RS" altLang="sr-Latn-RS" dirty="0" smtClean="0">
                <a:latin typeface="Arial Narrow" panose="020B0606020202030204" pitchFamily="34" charset="0"/>
              </a:rPr>
              <a:t>kompanije ili liderstvu po kvalitetu (za velike kompanije je strategijska varijabla).</a:t>
            </a:r>
          </a:p>
          <a:p>
            <a:pPr>
              <a:defRPr/>
            </a:pPr>
            <a:endParaRPr lang="sr-Latn-RS" altLang="sr-Latn-RS" sz="28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Cena: proces formiranja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9036050" cy="5256212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Courier New" panose="02070309020205020404" pitchFamily="49" charset="0"/>
              <a:buChar char="o"/>
              <a:defRPr/>
            </a:pPr>
            <a:endParaRPr lang="sr-Latn-RS" sz="2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Izbor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cilja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cene</a:t>
            </a:r>
            <a:r>
              <a:rPr lang="sr-Latn-R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opstanak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ma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ksimalizacija t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ekuć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eg 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profit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ma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ksimalizacija 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tržišno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učešć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-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skidanje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kajmaka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-, 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liderstvo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u 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kvalitetu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;</a:t>
            </a:r>
            <a:endParaRPr lang="en-U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Procena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tražnje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nivo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 i karaktera tražnje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i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predvidjanje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konkurencije</a:t>
            </a:r>
            <a:r>
              <a:rPr lang="sr-Latn-R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;</a:t>
            </a:r>
            <a:endParaRPr lang="en-US" sz="28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Procena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troškova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uk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upnih, varijabilnih, fiksnih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r>
              <a:rPr lang="sr-Latn-R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;</a:t>
            </a:r>
            <a:endParaRPr lang="en-U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Procena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troškova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prihoda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i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dobiti</a:t>
            </a:r>
            <a:endParaRPr lang="en-US" sz="2800" b="1" kern="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Izbor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metode</a:t>
            </a:r>
            <a:r>
              <a:rPr lang="en-U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formiranja</a:t>
            </a:r>
            <a:r>
              <a:rPr lang="en-U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cena</a:t>
            </a:r>
            <a:r>
              <a:rPr lang="en-U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slede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na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sledecim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slajdovima</a:t>
            </a:r>
            <a:r>
              <a:rPr lang="en-U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...)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Izbor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krajnje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cene</a:t>
            </a:r>
            <a:r>
              <a:rPr lang="sr-Latn-R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en-US" sz="28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Troškovi: metod formiranja cena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836613"/>
            <a:ext cx="8858250" cy="5616575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defRPr/>
            </a:pP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Metod ukupnih troškova </a:t>
            </a:r>
            <a:r>
              <a:rPr lang="sr-Latn-CS" sz="2800" b="1" kern="0" dirty="0" smtClean="0">
                <a:latin typeface="Arial Narrow" panose="020B0606020202030204" pitchFamily="34" charset="0"/>
              </a:rPr>
              <a:t>– troškova plus </a:t>
            </a:r>
            <a:r>
              <a:rPr lang="sr-Latn-CS" sz="2800" kern="0" dirty="0" smtClean="0">
                <a:latin typeface="Arial Narrow" panose="020B0606020202030204" pitchFamily="34" charset="0"/>
              </a:rPr>
              <a:t>(koriste ga lideri, koristi se za proizvode visoke vrednosti, kao i kod korišćenja punog kapaciteta): cena treba da pokrije ukupne troškove</a:t>
            </a:r>
          </a:p>
          <a:p>
            <a:pPr eaLnBrk="1" hangingPunct="1">
              <a:buClr>
                <a:srgbClr val="B2B2B2"/>
              </a:buClr>
              <a:buSzPct val="90000"/>
              <a:defRPr/>
            </a:pPr>
            <a:endParaRPr lang="sr-Latn-CS" sz="2400" b="1" kern="0" dirty="0" smtClean="0"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defRPr/>
            </a:pP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Metod marginalnih troškova </a:t>
            </a:r>
            <a:r>
              <a:rPr lang="sr-Latn-CS" sz="2800" kern="0" dirty="0" smtClean="0">
                <a:latin typeface="Arial Narrow" panose="020B0606020202030204" pitchFamily="34" charset="0"/>
              </a:rPr>
              <a:t>(koriste ga slabije kompanije</a:t>
            </a:r>
            <a:r>
              <a:rPr lang="en-US" sz="2800" kern="0" dirty="0" smtClean="0">
                <a:latin typeface="Arial Narrow" panose="020B0606020202030204" pitchFamily="34" charset="0"/>
              </a:rPr>
              <a:t>, </a:t>
            </a:r>
            <a:r>
              <a:rPr lang="sr-Latn-RS" sz="2800" kern="0" dirty="0" smtClean="0">
                <a:latin typeface="Arial Narrow" panose="020B0606020202030204" pitchFamily="34" charset="0"/>
              </a:rPr>
              <a:t>koristi se </a:t>
            </a:r>
            <a:r>
              <a:rPr lang="sr-Latn-CS" sz="2800" kern="0" dirty="0" smtClean="0">
                <a:latin typeface="Arial Narrow" panose="020B0606020202030204" pitchFamily="34" charset="0"/>
              </a:rPr>
              <a:t>kod </a:t>
            </a:r>
            <a:r>
              <a:rPr lang="en-US" sz="2800" kern="0" dirty="0" err="1" smtClean="0">
                <a:latin typeface="Arial Narrow" panose="020B0606020202030204" pitchFamily="34" charset="0"/>
              </a:rPr>
              <a:t>proizvod</a:t>
            </a:r>
            <a:r>
              <a:rPr lang="sr-Latn-CS" sz="2800" kern="0" dirty="0" smtClean="0">
                <a:latin typeface="Arial Narrow" panose="020B0606020202030204" pitchFamily="34" charset="0"/>
              </a:rPr>
              <a:t>a</a:t>
            </a:r>
            <a:r>
              <a:rPr lang="en-US" sz="2800" kern="0" dirty="0" smtClean="0">
                <a:latin typeface="Arial Narrow" panose="020B0606020202030204" pitchFamily="34" charset="0"/>
              </a:rPr>
              <a:t> </a:t>
            </a:r>
            <a:r>
              <a:rPr lang="en-US" sz="2800" kern="0" dirty="0" err="1" smtClean="0">
                <a:latin typeface="Arial Narrow" panose="020B0606020202030204" pitchFamily="34" charset="0"/>
              </a:rPr>
              <a:t>ni</a:t>
            </a:r>
            <a:r>
              <a:rPr lang="sr-Latn-CS" sz="2800" kern="0" dirty="0" smtClean="0">
                <a:latin typeface="Arial Narrow" panose="020B0606020202030204" pitchFamily="34" charset="0"/>
              </a:rPr>
              <a:t>ž</a:t>
            </a:r>
            <a:r>
              <a:rPr lang="en-US" sz="2800" kern="0" dirty="0" smtClean="0">
                <a:latin typeface="Arial Narrow" panose="020B0606020202030204" pitchFamily="34" charset="0"/>
              </a:rPr>
              <a:t>e </a:t>
            </a:r>
            <a:r>
              <a:rPr lang="en-US" sz="2800" kern="0" dirty="0" err="1" smtClean="0">
                <a:latin typeface="Arial Narrow" panose="020B0606020202030204" pitchFamily="34" charset="0"/>
              </a:rPr>
              <a:t>vrednosti</a:t>
            </a:r>
            <a:r>
              <a:rPr lang="sr-Latn-RS" sz="2800" kern="0" dirty="0" smtClean="0">
                <a:latin typeface="Arial Narrow" panose="020B0606020202030204" pitchFamily="34" charset="0"/>
              </a:rPr>
              <a:t> i </a:t>
            </a:r>
            <a:r>
              <a:rPr lang="sr-Latn-CS" sz="2800" kern="0" dirty="0" smtClean="0">
                <a:latin typeface="Arial Narrow" panose="020B0606020202030204" pitchFamily="34" charset="0"/>
              </a:rPr>
              <a:t>kod nepunog kapaciteta): cena treba da pokrije ukupne varijabilne i deo fiksnih troškova.</a:t>
            </a:r>
          </a:p>
          <a:p>
            <a:pPr eaLnBrk="1" hangingPunct="1">
              <a:buClr>
                <a:srgbClr val="B2B2B2"/>
              </a:buClr>
              <a:buSzPct val="90000"/>
              <a:defRPr/>
            </a:pPr>
            <a:endParaRPr lang="sr-Latn-CS" sz="2400" b="1" kern="0" dirty="0" smtClean="0"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defRPr/>
            </a:pP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Metod relevantnih troškova – ciljne stope prinosa</a:t>
            </a:r>
            <a:r>
              <a:rPr lang="sr-Latn-CS" sz="2800" b="1" kern="0" dirty="0" smtClean="0">
                <a:latin typeface="Arial Narrow" panose="020B0606020202030204" pitchFamily="34" charset="0"/>
              </a:rPr>
              <a:t>: </a:t>
            </a:r>
            <a:r>
              <a:rPr lang="sr-Latn-CS" sz="2800" kern="0" dirty="0" smtClean="0">
                <a:latin typeface="Arial Narrow" panose="020B0606020202030204" pitchFamily="34" charset="0"/>
              </a:rPr>
              <a:t>podrazumeva sve moguće nastajuće troškove i željenu stopu prinosa.</a:t>
            </a:r>
          </a:p>
          <a:p>
            <a:pPr>
              <a:defRPr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Tražnja kao metod formiranja cena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981075"/>
            <a:ext cx="8858250" cy="5472113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sr-Latn-CS" sz="2800" b="1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Za formiranje cene treba znati kakav je: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odnos tražnje i cene:</a:t>
            </a:r>
          </a:p>
          <a:p>
            <a:pPr lvl="1" eaLnBrk="1" hangingPunct="1">
              <a:buClr>
                <a:srgbClr val="CCCC99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elastična tražnja – cena na nivou troškova</a:t>
            </a:r>
          </a:p>
          <a:p>
            <a:pPr lvl="1" eaLnBrk="1" hangingPunct="1">
              <a:buClr>
                <a:srgbClr val="CCCC99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sr-Latn-CS" kern="0" dirty="0">
                <a:solidFill>
                  <a:srgbClr val="000000"/>
                </a:solidFill>
                <a:latin typeface="Arial Narrow" panose="020B0606020202030204" pitchFamily="34" charset="0"/>
              </a:rPr>
              <a:t>neelastična tražnja – cena može ići </a:t>
            </a: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gore (iznad troškova)</a:t>
            </a:r>
            <a:r>
              <a:rPr lang="sr-Latn-CS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CS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</a:t>
            </a:r>
            <a:endParaRPr lang="sr-Latn-CS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sr-Latn-CS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koliko bi potrošač platio za proizvod? </a:t>
            </a:r>
          </a:p>
          <a:p>
            <a:pPr lvl="1" eaLnBrk="1" hangingPunct="1">
              <a:buClr>
                <a:srgbClr val="B2B2B2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</a:t>
            </a:r>
            <a:r>
              <a:rPr lang="sr-Latn-CS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eško je uvek proceniti, pa se u moguću cenu uključuju </a:t>
            </a:r>
            <a:r>
              <a:rPr lang="pl-P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nastali troškovi, na kraju “za dobit šta ostane”.</a:t>
            </a:r>
          </a:p>
          <a:p>
            <a:pPr lvl="1"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q"/>
              <a:defRPr/>
            </a:pPr>
            <a:endParaRPr lang="sr-Latn-R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Ostali metodi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196975"/>
            <a:ext cx="8858250" cy="5256213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pl-P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Cene proizvoda mogu biti više, niže ili jednake </a:t>
            </a:r>
            <a:r>
              <a:rPr lang="pl-PL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konkurentskim cenama</a:t>
            </a:r>
            <a:r>
              <a:rPr lang="pl-P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Koliko? Onoliko koliko  proizvod ili ciljno tržište “odudaraju” od konkurentskih i u zavisnosti od toga šta je cilj cene!!!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pl-PL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Država</a:t>
            </a:r>
            <a:r>
              <a:rPr lang="pl-P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svojom regulativom, utiče na visinu cena. Kojih proizvoda? Kako?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pl-PL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Vrednosni pristup formiranju cene</a:t>
            </a:r>
            <a:r>
              <a:rPr lang="pl-P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 </a:t>
            </a:r>
          </a:p>
          <a:p>
            <a:pPr eaLnBrk="1" hangingPunct="1">
              <a:buClr>
                <a:srgbClr val="B2B2B2"/>
              </a:buClr>
              <a:buSzPct val="90000"/>
              <a:buFontTx/>
              <a:buChar char="-"/>
              <a:defRPr/>
            </a:pPr>
            <a:r>
              <a:rPr lang="pl-P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koju cenu očekuju potrošači?</a:t>
            </a:r>
          </a:p>
          <a:p>
            <a:pPr eaLnBrk="1" hangingPunct="1">
              <a:buClr>
                <a:srgbClr val="B2B2B2"/>
              </a:buClr>
              <a:buSzPct val="90000"/>
              <a:buFontTx/>
              <a:buChar char="-"/>
              <a:defRPr/>
            </a:pPr>
            <a:r>
              <a:rPr lang="pl-PL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kakva je konkurentska cena? 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pl-PL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pl-PL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q"/>
              <a:defRPr/>
            </a:pPr>
            <a:endParaRPr lang="sr-Latn-R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Cena novog proizvoda (NP)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412875"/>
            <a:ext cx="8858250" cy="5040313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Na cenu NP utiču </a:t>
            </a:r>
            <a:r>
              <a:rPr lang="sr-Latn-CS" altLang="en-US" sz="2800" smtClean="0">
                <a:solidFill>
                  <a:srgbClr val="003399"/>
                </a:solidFill>
                <a:latin typeface="Arial Narrow" panose="020B0606020202030204" pitchFamily="34" charset="0"/>
              </a:rPr>
              <a:t>troškovi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(troškovi razvoja NP su visoki!). Utiče i stepen </a:t>
            </a:r>
            <a:r>
              <a:rPr lang="sr-Latn-CS" altLang="en-US" sz="2800" smtClean="0">
                <a:solidFill>
                  <a:srgbClr val="003399"/>
                </a:solidFill>
                <a:latin typeface="Arial Narrow" panose="020B0606020202030204" pitchFamily="34" charset="0"/>
              </a:rPr>
              <a:t>inovacije i diferenciranosti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u odnosu na postojeće proizvode (direktna proporcija).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Ukoliko je NP </a:t>
            </a:r>
            <a:r>
              <a:rPr lang="sr-Latn-CS" altLang="en-US" sz="2800" smtClean="0">
                <a:solidFill>
                  <a:srgbClr val="003399"/>
                </a:solidFill>
                <a:latin typeface="Arial Narrow" panose="020B0606020202030204" pitchFamily="34" charset="0"/>
              </a:rPr>
              <a:t>supstitut,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lakše mu je odrediti cenu – prema ceni supstituisanog proizvoda. 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Ukoliko je NP </a:t>
            </a:r>
            <a:r>
              <a:rPr lang="sr-Latn-CS" altLang="en-US" sz="2800" smtClean="0">
                <a:solidFill>
                  <a:srgbClr val="003399"/>
                </a:solidFill>
                <a:latin typeface="Arial Narrow" panose="020B0606020202030204" pitchFamily="34" charset="0"/>
              </a:rPr>
              <a:t>modifikacija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već nekog proizvoda, takođe je lakše odrediti cenu.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</a:pP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Ukoliko je NP </a:t>
            </a:r>
            <a:r>
              <a:rPr lang="sr-Latn-CS" altLang="en-US" sz="2800" smtClean="0">
                <a:solidFill>
                  <a:srgbClr val="003399"/>
                </a:solidFill>
                <a:latin typeface="Arial Narrow" panose="020B0606020202030204" pitchFamily="34" charset="0"/>
              </a:rPr>
              <a:t>imitacija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 – cenu mu određuje stepen u kojem je različit u odnosu na proizvod inovatora (inovativni proizvod koji imitira)</a:t>
            </a:r>
            <a:r>
              <a:rPr lang="sr-Latn-CS" altLang="en-US" sz="24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sr-Latn-CS" altLang="en-US" sz="2400" b="1" smtClean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</a:pPr>
            <a:endParaRPr lang="pl-PL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</a:pPr>
            <a:endParaRPr lang="pl-PL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</a:pPr>
            <a:endParaRPr lang="pl-PL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q"/>
            </a:pPr>
            <a:endParaRPr lang="sr-Latn-RS" altLang="en-U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Proizvod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472112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r-Latn-RS" altLang="en-US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PROIZVOD je sve što kompanija ima da ponudi na tržištu </a:t>
            </a:r>
            <a:r>
              <a:rPr lang="sr-Latn-RS" altLang="en-US" smtClean="0">
                <a:latin typeface="Arial Narrow" panose="020B0606020202030204" pitchFamily="34" charset="0"/>
              </a:rPr>
              <a:t>(prisetite se koncepta ponude).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RS" altLang="en-US" sz="2400" b="1" smtClean="0">
                <a:latin typeface="Arial Narrow" panose="020B0606020202030204" pitchFamily="34" charset="0"/>
              </a:rPr>
              <a:t>f</a:t>
            </a:r>
            <a:r>
              <a:rPr lang="en-US" altLang="en-US" sz="2400" b="1" smtClean="0">
                <a:latin typeface="Arial Narrow" panose="020B0606020202030204" pitchFamily="34" charset="0"/>
              </a:rPr>
              <a:t>i</a:t>
            </a:r>
            <a:r>
              <a:rPr lang="sr-Latn-CS" altLang="en-US" sz="2400" b="1" smtClean="0">
                <a:latin typeface="Arial Narrow" panose="020B0606020202030204" pitchFamily="34" charset="0"/>
              </a:rPr>
              <a:t>zički opipljivo dobro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CS" altLang="en-US" sz="2400" b="1" smtClean="0">
                <a:latin typeface="Arial Narrow" panose="020B0606020202030204" pitchFamily="34" charset="0"/>
              </a:rPr>
              <a:t>usluga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CS" altLang="en-US" sz="2400" b="1" smtClean="0">
                <a:latin typeface="Arial Narrow" panose="020B0606020202030204" pitchFamily="34" charset="0"/>
              </a:rPr>
              <a:t>događaj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CS" altLang="en-US" sz="2400" b="1" smtClean="0">
                <a:latin typeface="Arial Narrow" panose="020B0606020202030204" pitchFamily="34" charset="0"/>
              </a:rPr>
              <a:t>doživljaj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CS" altLang="en-US" sz="2400" b="1" smtClean="0">
                <a:latin typeface="Arial Narrow" panose="020B0606020202030204" pitchFamily="34" charset="0"/>
              </a:rPr>
              <a:t>mesto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CS" altLang="en-US" sz="2400" b="1" smtClean="0">
                <a:latin typeface="Arial Narrow" panose="020B0606020202030204" pitchFamily="34" charset="0"/>
              </a:rPr>
              <a:t>informacije</a:t>
            </a:r>
          </a:p>
          <a:p>
            <a:pPr marL="457200" lvl="1" indent="0">
              <a:buFont typeface="Wingdings" panose="05000000000000000000" pitchFamily="2" charset="2"/>
              <a:buChar char="ü"/>
            </a:pPr>
            <a:r>
              <a:rPr lang="sr-Latn-CS" altLang="en-US" sz="2400" b="1" smtClean="0">
                <a:latin typeface="Arial Narrow" panose="020B0606020202030204" pitchFamily="34" charset="0"/>
              </a:rPr>
              <a:t>….</a:t>
            </a:r>
            <a:endParaRPr lang="en-US" altLang="en-US" sz="2400" b="1" smtClean="0">
              <a:latin typeface="Arial Narrow" panose="020B0606020202030204" pitchFamily="34" charset="0"/>
            </a:endParaRPr>
          </a:p>
          <a:p>
            <a:endParaRPr lang="sr-Latn-RS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Strategije cena novog proizvoda (NP)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412875"/>
            <a:ext cx="8750300" cy="5040313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sr-Latn-CS" sz="28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Strategija </a:t>
            </a:r>
            <a:r>
              <a:rPr lang="sr-Latn-CS" sz="2800" b="1" i="1" u="sng" kern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početno visokih cena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(kada su velike investicije u NP, kada NP prate značajne prodajne usluge, kada se štiti od konkurencije, kada je ekskluzivan, kada ciljni segment očekuje dodatnu vrednost od proizvoda).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sr-Latn-CS" sz="28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Strategija </a:t>
            </a:r>
            <a:r>
              <a:rPr lang="sr-Latn-CS" sz="2800" b="1" i="1" u="sng" kern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početno niskih cena</a:t>
            </a:r>
            <a:r>
              <a:rPr lang="sr-Latn-CS" sz="2800" kern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(suprotno od prethodne, ali i kada je visoko učešće fikasnih troškova u ukupnim).</a:t>
            </a:r>
            <a:endParaRPr lang="sr-Latn-CS" sz="2800" b="1" kern="0" dirty="0" smtClean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sr-Latn-CS" sz="2800" b="1" kern="0" dirty="0" smtClean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pl-PL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pl-PL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pl-PL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q"/>
              <a:defRPr/>
            </a:pPr>
            <a:endParaRPr lang="sr-Latn-R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Cena proizvoda u miksu (programu)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036050" cy="5543550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</a:pPr>
            <a:r>
              <a:rPr lang="sr-Latn-CS" altLang="en-U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Primarni cilj je da </a:t>
            </a:r>
            <a:r>
              <a:rPr lang="sr-Latn-CS" altLang="en-U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proizvodi u miksu donesu najveću dobit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, a ne pojedinačno – npr. beli i crni hleb u miksu, a ne samo beli ili samo crni. 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</a:pPr>
            <a:r>
              <a:rPr lang="sr-Latn-CS" altLang="en-U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Međusobni odnos proizvoda u miksu ne treba biti narušen 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– cena ne sme favorizovati proizvode (favorizovati beli hleb u odnosu na crni, npr).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</a:pPr>
            <a:r>
              <a:rPr lang="sr-Latn-CS" altLang="en-U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Za određivanje cena proizvoda u miksu </a:t>
            </a:r>
            <a:r>
              <a:rPr lang="sr-Latn-CS" altLang="en-U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može se koristiti i metod zasnovan na troškovima, i na tražnji, i na konkurenciji!</a:t>
            </a:r>
            <a:r>
              <a:rPr lang="sr-Latn-CS" altLang="en-U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!!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</a:pPr>
            <a:r>
              <a:rPr lang="sr-Latn-CS" altLang="en-U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NP</a:t>
            </a:r>
            <a:r>
              <a:rPr lang="sr-Latn-CS" altLang="en-U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 se uvode u miks obično prema postojećim okvirima cena</a:t>
            </a:r>
            <a:r>
              <a:rPr lang="sr-Latn-CS" altLang="en-US" sz="2800" smtClean="0">
                <a:solidFill>
                  <a:srgbClr val="000000"/>
                </a:solidFill>
                <a:latin typeface="Arial Narrow" panose="020B0606020202030204" pitchFamily="34" charset="0"/>
              </a:rPr>
              <a:t>; veći problem je njihova modifikacija u pojedinim fazama životnog ciklusa.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</a:pPr>
            <a:endParaRPr lang="sr-Latn-CS" altLang="en-US" sz="2800" b="1" smtClean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</a:pPr>
            <a:endParaRPr lang="pl-PL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</a:pPr>
            <a:endParaRPr lang="pl-PL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</a:pPr>
            <a:endParaRPr lang="pl-PL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q"/>
            </a:pPr>
            <a:endParaRPr lang="sr-Latn-RS" altLang="en-U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Cena proizvoda u miksu (programu)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7427913" cy="4464050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sr-Latn-C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Najpre se odredi </a:t>
            </a: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bazična cena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(npr 1.000 din). Bazična cena je cena jednog ili više proizvoda koji su nosioci prodaje, profita ili tržišnog učešća kompanije.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Potom se </a:t>
            </a: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dodaje na bazičnu cenu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onoliko koliko je proizvod “bolji” ili “lošiji” od onog kojeg je novi proizvod supstituisao, modifikovao ili sa kojim je u grupi....!!!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pl-PL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pl-PL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pl-PL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q"/>
              <a:defRPr/>
            </a:pPr>
            <a:endParaRPr lang="sr-Latn-R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Strategije cena proizvoda u miksu (programu)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7427913" cy="4824413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sr-Latn-C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Cene linije proizvoda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Cene proizvoda po izboru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Cene vezanih proizvoda </a:t>
            </a:r>
            <a:endParaRPr lang="sr-Latn-RS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138988" cy="48895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sr-Latn-CS" sz="28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sr-Latn-CS" sz="28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sr-Latn-CS" sz="28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Cene linije proizvoda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822325"/>
            <a:ext cx="8964613" cy="5846763"/>
          </a:xfrm>
        </p:spPr>
        <p:txBody>
          <a:bodyPr/>
          <a:lstStyle/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Cene </a:t>
            </a:r>
            <a:r>
              <a:rPr lang="sr-Latn-CS" sz="28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linije proizvoda </a:t>
            </a:r>
            <a:r>
              <a:rPr lang="sr-Latn-CS" sz="28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Linija 1      Linija 2    Linija 3</a:t>
            </a:r>
            <a:endParaRPr lang="sr-Latn-CS" sz="2800" kern="0" dirty="0">
              <a:solidFill>
                <a:srgbClr val="000000">
                  <a:lumMod val="95000"/>
                  <a:lumOff val="5000"/>
                </a:srgbClr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 </a:t>
            </a:r>
            <a:r>
              <a:rPr lang="sr-Latn-CS" sz="28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varijanta:</a:t>
            </a: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(din.)      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     100            100         100         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sr-Latn-CS" sz="2800" kern="0" dirty="0">
              <a:solidFill>
                <a:srgbClr val="000000">
                  <a:lumMod val="95000"/>
                  <a:lumOff val="5000"/>
                </a:srgbClr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II </a:t>
            </a:r>
            <a:r>
              <a:rPr lang="sr-Latn-CS" sz="28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varijanta:</a:t>
            </a: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(din.)       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      90            100         150         </a:t>
            </a:r>
            <a:endParaRPr lang="sr-Latn-CS" sz="2800" b="1" kern="0" dirty="0" smtClean="0">
              <a:solidFill>
                <a:srgbClr val="000000">
                  <a:lumMod val="95000"/>
                  <a:lumOff val="5000"/>
                </a:srgbClr>
              </a:solidFill>
              <a:latin typeface="Arial Narrow" panose="020B0606020202030204" pitchFamily="34" charset="0"/>
            </a:endParaRPr>
          </a:p>
          <a:p>
            <a:pPr algn="ctr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II: Favorizuje se L2 prema L1 – samo 10 din skuplje, te L2 prema L3 – jer je 50 din. jeftiniji!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III </a:t>
            </a:r>
            <a:r>
              <a:rPr lang="sr-Latn-CS" sz="28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varijanta</a:t>
            </a: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:  (din.)       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      90            100          110</a:t>
            </a:r>
            <a:endParaRPr lang="sr-Latn-CS" sz="2800" kern="0" dirty="0">
              <a:solidFill>
                <a:srgbClr val="000000">
                  <a:lumMod val="95000"/>
                  <a:lumOff val="5000"/>
                </a:srgbClr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0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 </a:t>
            </a:r>
            <a:r>
              <a:rPr lang="sr-Latn-CS" sz="2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III: </a:t>
            </a:r>
            <a:r>
              <a:rPr lang="sr-Latn-CS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Favorizuje </a:t>
            </a:r>
            <a:r>
              <a:rPr lang="sr-Latn-C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se </a:t>
            </a:r>
            <a:r>
              <a:rPr lang="sr-Latn-CS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L2 prema L1</a:t>
            </a:r>
            <a:r>
              <a:rPr lang="sr-Latn-C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, odnosno </a:t>
            </a:r>
            <a:r>
              <a:rPr lang="sr-Latn-CS" sz="20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L3 prema L2</a:t>
            </a:r>
            <a:r>
              <a:rPr lang="sr-Latn-CS" sz="20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!</a:t>
            </a: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sr-Latn-R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RS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Ne </a:t>
            </a:r>
            <a:r>
              <a:rPr lang="sr-Latn-RS" sz="2400" b="1" kern="0" dirty="0">
                <a:solidFill>
                  <a:srgbClr val="0000FF"/>
                </a:solidFill>
                <a:latin typeface="Arial Narrow" panose="020B0606020202030204" pitchFamily="34" charset="0"/>
              </a:rPr>
              <a:t>sme </a:t>
            </a:r>
            <a:r>
              <a:rPr lang="sr-Latn-RS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se napraviti velika razlika u ceni, </a:t>
            </a:r>
            <a:r>
              <a:rPr lang="sr-Latn-RS" sz="2400" b="1" kern="0" dirty="0">
                <a:solidFill>
                  <a:srgbClr val="0000FF"/>
                </a:solidFill>
                <a:latin typeface="Arial Narrow" panose="020B0606020202030204" pitchFamily="34" charset="0"/>
              </a:rPr>
              <a:t>jer </a:t>
            </a:r>
            <a:r>
              <a:rPr lang="sr-Latn-RS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će se favorizovati jeftiniji proizvodi, </a:t>
            </a:r>
            <a:r>
              <a:rPr lang="sr-Latn-RS" sz="2400" b="1" kern="0" dirty="0">
                <a:solidFill>
                  <a:srgbClr val="0000FF"/>
                </a:solidFill>
                <a:latin typeface="Arial Narrow" panose="020B0606020202030204" pitchFamily="34" charset="0"/>
              </a:rPr>
              <a:t>niti </a:t>
            </a:r>
            <a:r>
              <a:rPr lang="sr-Latn-RS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mala, </a:t>
            </a:r>
            <a:r>
              <a:rPr lang="sr-Latn-RS" sz="2400" b="1" kern="0" dirty="0">
                <a:solidFill>
                  <a:srgbClr val="0000FF"/>
                </a:solidFill>
                <a:latin typeface="Arial Narrow" panose="020B0606020202030204" pitchFamily="34" charset="0"/>
              </a:rPr>
              <a:t>jer </a:t>
            </a:r>
            <a:r>
              <a:rPr lang="sr-Latn-RS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će se favorizovati skuplji proizvodi!!!</a:t>
            </a:r>
            <a:endParaRPr lang="sr-Latn-CS" sz="2400" b="1" kern="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138988" cy="48895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sr-Latn-CS" sz="28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sr-Latn-CS" sz="28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sr-Latn-CS" sz="28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Cene proizvoda po izboru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8964612" cy="5472113"/>
          </a:xfrm>
        </p:spPr>
        <p:txBody>
          <a:bodyPr/>
          <a:lstStyle/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sr-Latn-C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Cene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proizvoda po izboru: </a:t>
            </a: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   model osnovni, model 1, model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2, model 3 ...</a:t>
            </a: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   </a:t>
            </a: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Osnovni model ima </a:t>
            </a:r>
            <a:r>
              <a:rPr lang="sr-Latn-CS" sz="2800" b="1" kern="0" dirty="0">
                <a:solidFill>
                  <a:srgbClr val="0000FF"/>
                </a:solidFill>
                <a:latin typeface="Arial Narrow" panose="020B0606020202030204" pitchFamily="34" charset="0"/>
              </a:rPr>
              <a:t>bazičnu cenu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: npr. 25.000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din.</a:t>
            </a: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Svaki „savršeniji“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model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(model 2, npr.) ima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višu cenu onoliko koliko je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„savršeniji“ u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odnosu na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osnovni model, ali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i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u odnosu na prethodni (model 1). </a:t>
            </a: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Kasnije se vodi računa i o ceni narednog modela (model 3), </a:t>
            </a:r>
            <a:r>
              <a:rPr lang="sr-Latn-CS" sz="28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jer već imamo 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liniju!!!</a:t>
            </a: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6408738" cy="490537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sr-Latn-CS" sz="28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sr-Latn-CS" sz="28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sr-Latn-CS" sz="2800" b="1" kern="0" dirty="0" smtClean="0">
                <a:solidFill>
                  <a:srgbClr val="FFFF00"/>
                </a:solidFill>
                <a:latin typeface="Arial"/>
              </a:rPr>
              <a:t>Cene vezanih proizvoda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81075"/>
            <a:ext cx="8964613" cy="5472113"/>
          </a:xfrm>
        </p:spPr>
        <p:txBody>
          <a:bodyPr/>
          <a:lstStyle/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Polazi se od cene osnovnog proizvoda </a:t>
            </a:r>
            <a:r>
              <a:rPr lang="sr-Latn-CS" sz="28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(OP) i </a:t>
            </a:r>
            <a:endParaRPr lang="sr-Latn-CS" sz="2800" kern="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cene dodatnog proizvoda </a:t>
            </a:r>
            <a:r>
              <a:rPr lang="sr-Latn-CS" sz="28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(DP)  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  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OP </a:t>
            </a: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ima nižu cenu, DP ima višu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cenu: u </a:t>
            </a: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miksu su jeftiniji nego što su da se pojedinačno kupuju.</a:t>
            </a: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sr-Latn-CS" sz="2800" kern="0" dirty="0">
              <a:solidFill>
                <a:srgbClr val="000000">
                  <a:lumMod val="95000"/>
                  <a:lumOff val="5000"/>
                </a:srgbClr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Primer: kafana    – OP je piće, DP je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hrana</a:t>
            </a:r>
            <a:endParaRPr lang="sr-Latn-CS" sz="2800" kern="0" dirty="0">
              <a:solidFill>
                <a:srgbClr val="000000">
                  <a:lumMod val="95000"/>
                  <a:lumOff val="5000"/>
                </a:srgbClr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            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restoran </a:t>
            </a: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– OP je hrana, DP je </a:t>
            </a: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piće</a:t>
            </a:r>
            <a:endParaRPr lang="sr-Latn-CS" sz="2800" kern="0" dirty="0">
              <a:solidFill>
                <a:srgbClr val="000000">
                  <a:lumMod val="95000"/>
                  <a:lumOff val="5000"/>
                </a:srgbClr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sr-Latn-CS" sz="28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Privlačenje </a:t>
            </a:r>
            <a:r>
              <a:rPr lang="sr-Latn-CS" sz="2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rPr>
              <a:t>potrošača cenom OP, a nadoknada te niže cene se ostvaruje višom cenom DP.</a:t>
            </a: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endParaRPr lang="sr-Latn-CS" sz="2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5545138" cy="6477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sr-Latn-CS" sz="32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</a:t>
            </a:r>
            <a:r>
              <a:rPr lang="sr-Latn-C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pecifične cene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52513"/>
            <a:ext cx="8785225" cy="5400675"/>
          </a:xfrm>
        </p:spPr>
        <p:txBody>
          <a:bodyPr/>
          <a:lstStyle/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Specifične cene su različite </a:t>
            </a:r>
            <a:r>
              <a:rPr lang="sr-Latn-CS" sz="2800" kern="0" dirty="0">
                <a:solidFill>
                  <a:srgbClr val="0000FF"/>
                </a:solidFill>
                <a:latin typeface="Arial Narrow" panose="020B0606020202030204" pitchFamily="34" charset="0"/>
              </a:rPr>
              <a:t>za isti proizvod, a nema razlike u </a:t>
            </a:r>
            <a:r>
              <a:rPr lang="sr-Latn-CS" sz="2800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troškovima.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Diferencirajuće cene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popusti na kupljenu količinu ili na vrednost; popusti za avansno plaćanje i dr.</a:t>
            </a: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R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</a:t>
            </a: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iskriminacij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ske</a:t>
            </a:r>
            <a:r>
              <a:rPr lang="en-U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cene</a:t>
            </a:r>
            <a:r>
              <a:rPr lang="sr-Latn-RS" sz="28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  <a:r>
              <a:rPr lang="en-US" sz="28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sr-Latn-RS" sz="28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indent="-342900" eaLnBrk="1" hangingPunct="1">
              <a:buClr>
                <a:srgbClr val="B2B2B2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diskriminacija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po</a:t>
            </a:r>
            <a:r>
              <a:rPr lang="en-U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mestu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karta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za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prvu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klasu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za biznis klasu...</a:t>
            </a:r>
          </a:p>
          <a:p>
            <a:pPr lvl="1" indent="-342900" eaLnBrk="1" hangingPunct="1">
              <a:buClr>
                <a:srgbClr val="B2B2B2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diskriminacija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po</a:t>
            </a:r>
            <a:r>
              <a:rPr lang="en-U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vremenu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aranžman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za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letovanje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u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julu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ili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maju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;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cena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struj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 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dnevna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i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noćna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varijanta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potrošnje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...; </a:t>
            </a:r>
            <a:endParaRPr lang="sr-Latn-RS" sz="2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indent="-342900" eaLnBrk="1" hangingPunct="1">
              <a:buClr>
                <a:srgbClr val="B2B2B2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lična</a:t>
            </a:r>
            <a:r>
              <a:rPr lang="en-U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diskriminacija</a:t>
            </a:r>
            <a:r>
              <a:rPr lang="en-U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 </a:t>
            </a:r>
            <a:endParaRPr lang="sr-Latn-RS" sz="2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indent="-342900" eaLnBrk="1" hangingPunct="1">
              <a:buClr>
                <a:srgbClr val="B2B2B2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grupna</a:t>
            </a:r>
            <a:r>
              <a:rPr lang="en-U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diskriminacija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jeftinije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cene za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veći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broj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osoba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ako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se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prijave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za</a:t>
            </a:r>
            <a:r>
              <a:rPr lang="en-U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....)</a:t>
            </a:r>
            <a:r>
              <a:rPr lang="sr-Latn-RS" sz="2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sr-Latn-CS" sz="2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B2B2B2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sr-Latn-CS" sz="2800" b="1" kern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Promocijske cene</a:t>
            </a:r>
            <a:r>
              <a:rPr lang="sr-Latn-CS" sz="28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psihološke cene (499 din.).</a:t>
            </a:r>
            <a:endParaRPr lang="en-US" sz="28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Clr>
                <a:srgbClr val="B2B2B2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lang="sr-Latn-CS" sz="2800" b="1" kern="0" dirty="0">
                <a:latin typeface="Arial Narrow" panose="020B0606020202030204" pitchFamily="34" charset="0"/>
              </a:rPr>
              <a:t/>
            </a:r>
            <a:br>
              <a:rPr lang="sr-Latn-CS" sz="2800" b="1" kern="0" dirty="0">
                <a:latin typeface="Arial Narrow" panose="020B0606020202030204" pitchFamily="34" charset="0"/>
              </a:rPr>
            </a:br>
            <a:endParaRPr lang="sr-Latn-CS" sz="2800" b="1" kern="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5545138" cy="6477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sr-Latn-CS" sz="3200" b="1" kern="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Pitanja za proveru 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785225" cy="5545137"/>
          </a:xfrm>
        </p:spPr>
        <p:txBody>
          <a:bodyPr/>
          <a:lstStyle/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Pojam proizvoda i nivoi proizvoda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Kvalitet?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Dizajn?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Marka?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Pakovanje i prodajne usluge?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Proizvodni program i njegove dimenzije? 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Upravljanje proizvodima u proizvodnom programu? 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Nov proizvod?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Pojam i uloga cene u marketingu?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Proces određivanja cene?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Faktori i metodi formiranja cene?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Cene novih proizvoda?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Životni ciklus proizvoda?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Strategije cena u miksu?</a:t>
            </a:r>
          </a:p>
          <a:p>
            <a:pPr marL="514350" indent="-514350" eaLnBrk="1" hangingPunct="1">
              <a:buSzPct val="90000"/>
              <a:buFont typeface="Arial" panose="020B0604020202020204" pitchFamily="34" charset="0"/>
              <a:buAutoNum type="arabicPeriod"/>
            </a:pPr>
            <a:r>
              <a:rPr lang="sr-Latn-CS" altLang="en-US" sz="2000" smtClean="0">
                <a:latin typeface="Arial Narrow" panose="020B0606020202030204" pitchFamily="34" charset="0"/>
              </a:rPr>
              <a:t>Specifične cene?</a:t>
            </a:r>
            <a:endParaRPr lang="sr-Latn-CS" altLang="en-US" sz="2000" b="1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Proizvod: nivoi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785225" cy="5184775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Nivoi proizvoda su: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srž</a:t>
            </a:r>
            <a:r>
              <a:rPr lang="sr-Latn-RS" sz="2400" dirty="0" smtClean="0">
                <a:latin typeface="Arial Narrow" panose="020B0606020202030204" pitchFamily="34" charset="0"/>
              </a:rPr>
              <a:t> (primer: automobil služi za prevoz)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bazični proizvod </a:t>
            </a:r>
            <a:r>
              <a:rPr lang="sr-Latn-RS" sz="2400" dirty="0" smtClean="0">
                <a:latin typeface="Arial Narrow" panose="020B0606020202030204" pitchFamily="34" charset="0"/>
              </a:rPr>
              <a:t>(primer: osnovni model automobila)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očekivani proizvod </a:t>
            </a:r>
            <a:r>
              <a:rPr lang="sr-Latn-RS" sz="2400" dirty="0" smtClean="0">
                <a:latin typeface="Arial Narrow" panose="020B0606020202030204" pitchFamily="34" charset="0"/>
              </a:rPr>
              <a:t>(očekivanja potrošača pretočena u osnovni model - brzina, udobnost)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prošireni proizvod </a:t>
            </a:r>
            <a:r>
              <a:rPr lang="sr-Latn-RS" sz="2400" dirty="0" smtClean="0">
                <a:latin typeface="Arial Narrow" panose="020B0606020202030204" pitchFamily="34" charset="0"/>
              </a:rPr>
              <a:t>(proizvod iznad očekivanja potrošača: automobil koji je vrhunski štediša)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potencijalni proizvod </a:t>
            </a:r>
            <a:r>
              <a:rPr lang="sr-Latn-RS" sz="2400" dirty="0" smtClean="0">
                <a:latin typeface="Arial Narrow" panose="020B0606020202030204" pitchFamily="34" charset="0"/>
              </a:rPr>
              <a:t>(budući što bolji mogući proizvod: automobil sa alternativnim gorivima)</a:t>
            </a:r>
            <a:endParaRPr lang="sr-Latn-R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Proizvod: atributi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" y="836613"/>
            <a:ext cx="8785225" cy="5184775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Atributi proizvoda su: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kvalitet</a:t>
            </a:r>
            <a:r>
              <a:rPr lang="sr-Latn-RS" sz="2400" dirty="0" smtClean="0">
                <a:latin typeface="Arial Narrow" panose="020B0606020202030204" pitchFamily="34" charset="0"/>
              </a:rPr>
              <a:t>: unutrašnja karakteristika proizvoda koja se razlikuje od proizvoda do proizvoda (hleb je svež, ali su patike udobne);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dizajn</a:t>
            </a:r>
            <a:r>
              <a:rPr lang="sr-Latn-RS" sz="2400" dirty="0" smtClean="0">
                <a:latin typeface="Arial Narrow" panose="020B0606020202030204" pitchFamily="34" charset="0"/>
              </a:rPr>
              <a:t>: spoljna, vidljiva i opipljiva karakteristika proizvoda;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marka/brend</a:t>
            </a:r>
            <a:r>
              <a:rPr lang="sr-Latn-RS" sz="2400" dirty="0" smtClean="0">
                <a:latin typeface="Arial Narrow" panose="020B0606020202030204" pitchFamily="34" charset="0"/>
              </a:rPr>
              <a:t>: spoljna, vidljiva i opipljiva karakteristika proizvoda;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pakovanje</a:t>
            </a:r>
            <a:r>
              <a:rPr lang="sr-Latn-RS" sz="2400" dirty="0" smtClean="0">
                <a:latin typeface="Arial Narrow" panose="020B0606020202030204" pitchFamily="34" charset="0"/>
              </a:rPr>
              <a:t>: spoljna, vidljiva i opipljiva karakteristika proizvoda;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postprodajne usluge</a:t>
            </a:r>
            <a:r>
              <a:rPr lang="sr-Latn-RS" sz="2400" dirty="0" smtClean="0">
                <a:latin typeface="Arial Narrow" panose="020B0606020202030204" pitchFamily="34" charset="0"/>
              </a:rPr>
              <a:t>: nije toliko vidljiva karakteristika proizvoda.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sr-Latn-RS" sz="24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>
                <a:latin typeface="Arial Narrow" panose="020B0606020202030204" pitchFamily="34" charset="0"/>
              </a:rPr>
              <a:t>s</a:t>
            </a:r>
            <a:r>
              <a:rPr lang="sr-Latn-RS" sz="2400" b="1" dirty="0" smtClean="0">
                <a:latin typeface="Arial Narrow" panose="020B0606020202030204" pitchFamily="34" charset="0"/>
              </a:rPr>
              <a:t>til, moda, hir </a:t>
            </a:r>
            <a:r>
              <a:rPr lang="sr-Latn-RS" sz="2400" dirty="0" smtClean="0">
                <a:latin typeface="Arial Narrow" panose="020B0606020202030204" pitchFamily="34" charset="0"/>
              </a:rPr>
              <a:t>predstavljaju spoljne, nefunkcionalne estetske karakteristike koje doprinose vrednosti proizvoda.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sr-Latn-R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Kvalitet: pristupi i strategije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785225" cy="5184775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Pristupi kvalitetu</a:t>
            </a:r>
            <a:r>
              <a:rPr lang="sr-Latn-RS" dirty="0" smtClean="0">
                <a:latin typeface="Arial Narrow" panose="020B0606020202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integralni</a:t>
            </a:r>
            <a:r>
              <a:rPr lang="sr-Latn-RS" sz="2400" dirty="0" smtClean="0">
                <a:latin typeface="Arial Narrow" panose="020B0606020202030204" pitchFamily="34" charset="0"/>
              </a:rPr>
              <a:t> (fizička, uslužna i simbolička dimenzija kvaliteta)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inovativni</a:t>
            </a:r>
            <a:r>
              <a:rPr lang="sr-Latn-RS" sz="2400" dirty="0" smtClean="0">
                <a:latin typeface="Arial Narrow" panose="020B0606020202030204" pitchFamily="34" charset="0"/>
              </a:rPr>
              <a:t> (ulaganja u inoviranje kvaliteta)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ekološki</a:t>
            </a:r>
            <a:r>
              <a:rPr lang="sr-Latn-RS" sz="2400" dirty="0" smtClean="0">
                <a:latin typeface="Arial Narrow" panose="020B0606020202030204" pitchFamily="34" charset="0"/>
              </a:rPr>
              <a:t> (reupotreba, reciklaža, redukcija...).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Pristup zasnovan na </a:t>
            </a:r>
            <a:r>
              <a:rPr lang="sr-Latn-RS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percepciji kvaliteta od strane potrošača</a:t>
            </a:r>
            <a:r>
              <a:rPr lang="sr-Latn-RS" dirty="0" smtClean="0">
                <a:latin typeface="Arial Narrow" panose="020B0606020202030204" pitchFamily="34" charset="0"/>
              </a:rPr>
              <a:t>, a manje na performansama proizvoda.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Strategije kvaliteta</a:t>
            </a:r>
            <a:r>
              <a:rPr lang="sr-Latn-RS" dirty="0" smtClean="0">
                <a:latin typeface="Arial Narrow" panose="020B0606020202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bazirane na </a:t>
            </a:r>
            <a:r>
              <a:rPr lang="sr-Latn-RS" sz="2400" b="1" dirty="0" smtClean="0">
                <a:latin typeface="Arial Narrow" panose="020B0606020202030204" pitchFamily="34" charset="0"/>
              </a:rPr>
              <a:t>ceni</a:t>
            </a:r>
            <a:r>
              <a:rPr lang="sr-Latn-RS" sz="2400" dirty="0">
                <a:latin typeface="Arial Narrow" panose="020B0606020202030204" pitchFamily="34" charset="0"/>
              </a:rPr>
              <a:t>,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bazirane na </a:t>
            </a:r>
            <a:r>
              <a:rPr lang="sr-Latn-RS" sz="2400" b="1" dirty="0" smtClean="0">
                <a:latin typeface="Arial Narrow" panose="020B0606020202030204" pitchFamily="34" charset="0"/>
              </a:rPr>
              <a:t>konkurentskom kvalitetu,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bazirane na </a:t>
            </a:r>
            <a:r>
              <a:rPr lang="sr-Latn-RS" sz="2400" b="1" dirty="0" smtClean="0">
                <a:latin typeface="Arial Narrow" panose="020B0606020202030204" pitchFamily="34" charset="0"/>
              </a:rPr>
              <a:t>sopstvenom kvalitetu</a:t>
            </a:r>
            <a:r>
              <a:rPr lang="sr-Latn-RS" sz="2400" dirty="0" smtClean="0">
                <a:latin typeface="Arial Narrow" panose="020B0606020202030204" pitchFamily="34" charset="0"/>
              </a:rPr>
              <a:t>. </a:t>
            </a:r>
            <a:endParaRPr lang="sr-Latn-R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Dizajn: principi i strategije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785225" cy="5329237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r-Latn-RS" altLang="en-US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Proizvod (dizajn) treba da je</a:t>
            </a:r>
            <a:r>
              <a:rPr lang="sr-Latn-RS" altLang="en-US" smtClean="0">
                <a:latin typeface="Arial Narrow" panose="020B0606020202030204" pitchFamily="34" charset="0"/>
              </a:rPr>
              <a:t>:</a:t>
            </a:r>
          </a:p>
          <a:p>
            <a:pPr marL="457200" lvl="1" indent="0"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lep (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estetski</a:t>
            </a:r>
            <a:r>
              <a:rPr lang="sr-Latn-RS" altLang="en-US" sz="2400" smtClean="0">
                <a:latin typeface="Arial Narrow" panose="020B0606020202030204" pitchFamily="34" charset="0"/>
              </a:rPr>
              <a:t> princip dizajna),</a:t>
            </a:r>
          </a:p>
          <a:p>
            <a:pPr marL="457200" lvl="1" indent="0"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bezbedan u okruženju (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ergonomski</a:t>
            </a:r>
            <a:r>
              <a:rPr lang="sr-Latn-RS" altLang="en-US" sz="2400" smtClean="0">
                <a:latin typeface="Arial Narrow" panose="020B0606020202030204" pitchFamily="34" charset="0"/>
              </a:rPr>
              <a:t> princip dizajna),</a:t>
            </a:r>
          </a:p>
          <a:p>
            <a:pPr marL="457200" lvl="1" indent="0"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isplativ (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ekonomski </a:t>
            </a:r>
            <a:r>
              <a:rPr lang="sr-Latn-RS" altLang="en-US" sz="2400" smtClean="0">
                <a:latin typeface="Arial Narrow" panose="020B0606020202030204" pitchFamily="34" charset="0"/>
              </a:rPr>
              <a:t>princip dizajna).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r-Latn-RS" altLang="en-US" b="1" smtClean="0">
                <a:solidFill>
                  <a:srgbClr val="0000FF"/>
                </a:solidFill>
                <a:latin typeface="Arial Narrow" panose="020B0606020202030204" pitchFamily="34" charset="0"/>
              </a:rPr>
              <a:t>Strategije dizajna</a:t>
            </a:r>
            <a:r>
              <a:rPr lang="sr-Latn-RS" altLang="en-US" smtClean="0">
                <a:latin typeface="Arial Narrow" panose="020B0606020202030204" pitchFamily="34" charset="0"/>
              </a:rPr>
              <a:t>:</a:t>
            </a:r>
          </a:p>
          <a:p>
            <a:pPr marL="457200" lvl="1" indent="0"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strategija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standardizovanog</a:t>
            </a:r>
            <a:r>
              <a:rPr lang="sr-Latn-RS" altLang="en-US" sz="2400" smtClean="0">
                <a:latin typeface="Arial Narrow" panose="020B0606020202030204" pitchFamily="34" charset="0"/>
              </a:rPr>
              <a:t> dizajna (za sve potrošače isti dizajn),</a:t>
            </a:r>
          </a:p>
          <a:p>
            <a:pPr marL="457200" lvl="1" indent="0"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strategija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višestrukog</a:t>
            </a:r>
            <a:r>
              <a:rPr lang="sr-Latn-RS" altLang="en-US" sz="2400" smtClean="0">
                <a:latin typeface="Arial Narrow" panose="020B0606020202030204" pitchFamily="34" charset="0"/>
              </a:rPr>
              <a:t> dizajna (za više segmenata),</a:t>
            </a:r>
          </a:p>
          <a:p>
            <a:pPr marL="457200" lvl="1" indent="0">
              <a:buFont typeface="Arial" panose="020B0604020202020204" pitchFamily="34" charset="0"/>
              <a:buChar char="•"/>
            </a:pPr>
            <a:r>
              <a:rPr lang="sr-Latn-RS" altLang="en-US" sz="2400" smtClean="0">
                <a:latin typeface="Arial Narrow" panose="020B0606020202030204" pitchFamily="34" charset="0"/>
              </a:rPr>
              <a:t>strategija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individualizacije</a:t>
            </a:r>
            <a:r>
              <a:rPr lang="sr-Latn-RS" altLang="en-US" sz="2400" smtClean="0">
                <a:latin typeface="Arial Narrow" panose="020B0606020202030204" pitchFamily="34" charset="0"/>
              </a:rPr>
              <a:t> dizajna (dizajn za pojedinca)</a:t>
            </a:r>
            <a:r>
              <a:rPr lang="sr-Latn-RS" altLang="en-US" smtClean="0">
                <a:latin typeface="Arial Narrow" panose="020B0606020202030204" pitchFamily="34" charset="0"/>
              </a:rPr>
              <a:t>.</a:t>
            </a:r>
          </a:p>
          <a:p>
            <a:pPr marL="457200" lvl="1" indent="0">
              <a:buFont typeface="Arial" panose="020B0604020202020204" pitchFamily="34" charset="0"/>
              <a:buChar char="•"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457200" lvl="1" indent="0" algn="r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Na svetskom tržištu prilagođavanja u dizajnu su često nužna!!!</a:t>
            </a:r>
          </a:p>
          <a:p>
            <a:pPr marL="457200" lvl="1" indent="0" algn="r">
              <a:buFont typeface="Arial" panose="020B0604020202020204" pitchFamily="34" charset="0"/>
              <a:buChar char="•"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Char char="•"/>
            </a:pPr>
            <a:endParaRPr lang="sr-Latn-RS" altLang="en-US" sz="2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Marka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064500" cy="5256212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Marka kao reč (ime marke), kao crtež (znak marke), kao zaštitni znak, imidž i gudvil marke.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Dilema je: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razviti marku ili ne?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sam ili s drugom kompanijom?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koje i kakvo ime marke izabrati (individualno/familijarno)?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koji nivo kvaliteta i cene izabrati?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kako proizvod s markom promovisati?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da li marku širiti na nove proizvode ili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uvesti novo ime marke?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latin typeface="Arial Narrow" panose="020B0606020202030204" pitchFamily="34" charset="0"/>
              </a:rPr>
              <a:t>k</a:t>
            </a:r>
            <a:r>
              <a:rPr lang="sr-Latn-RS" sz="2400" dirty="0" smtClean="0">
                <a:latin typeface="Arial Narrow" panose="020B0606020202030204" pitchFamily="34" charset="0"/>
              </a:rPr>
              <a:t>ako je repozicionirati?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Pakovanje i postprodajne usluge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064500" cy="5256212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zaštitna funkcija pakovanja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promotivna funkcija pakovanja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 uslovi plaćanja (odloženo, kredit)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Postprodajne usluge: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garancija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 servis, rezervni delovi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sr-Latn-RS" altLang="sr-Latn-RS" sz="32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Proizvodni program (miks proizvoda)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5254625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r-Latn-RS" altLang="en-US" b="1" smtClean="0">
                <a:solidFill>
                  <a:srgbClr val="0000FF"/>
                </a:solidFill>
                <a:latin typeface="Arial Narrow" panose="020B0606020202030204" pitchFamily="34" charset="0"/>
              </a:rPr>
              <a:t>Skup svih proizvoda i usluga koje kompanija nudi tržištu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r-Latn-RS" altLang="en-US" b="1" smtClean="0">
                <a:latin typeface="Arial Narrow" panose="020B0606020202030204" pitchFamily="34" charset="0"/>
              </a:rPr>
              <a:t>Dimenzije</a:t>
            </a:r>
            <a:r>
              <a:rPr lang="sr-Latn-RS" altLang="en-US" smtClean="0">
                <a:latin typeface="Arial Narrow" panose="020B0606020202030204" pitchFamily="34" charset="0"/>
              </a:rPr>
              <a:t>:</a:t>
            </a:r>
          </a:p>
          <a:p>
            <a:pPr marL="457200" lvl="1" indent="0">
              <a:buFont typeface="Courier New" panose="02070309020205020404" pitchFamily="49" charset="0"/>
              <a:buChar char="o"/>
            </a:pPr>
            <a:r>
              <a:rPr lang="sr-Latn-RS" altLang="en-US" smtClean="0">
                <a:latin typeface="Arial Narrow" panose="020B0606020202030204" pitchFamily="34" charset="0"/>
              </a:rPr>
              <a:t>širina (broj linija ili grupa)</a:t>
            </a:r>
          </a:p>
          <a:p>
            <a:pPr marL="457200" lvl="1" indent="0">
              <a:buFont typeface="Courier New" panose="02070309020205020404" pitchFamily="49" charset="0"/>
              <a:buChar char="o"/>
            </a:pPr>
            <a:r>
              <a:rPr lang="sr-Latn-RS" altLang="en-US" smtClean="0">
                <a:latin typeface="Arial Narrow" panose="020B0606020202030204" pitchFamily="34" charset="0"/>
              </a:rPr>
              <a:t>dužina (broj svih proizvoda)</a:t>
            </a:r>
          </a:p>
          <a:p>
            <a:pPr marL="457200" lvl="1" indent="0">
              <a:buFont typeface="Courier New" panose="02070309020205020404" pitchFamily="49" charset="0"/>
              <a:buChar char="o"/>
            </a:pPr>
            <a:r>
              <a:rPr lang="sr-Latn-RS" altLang="en-US" smtClean="0">
                <a:latin typeface="Arial Narrow" panose="020B0606020202030204" pitchFamily="34" charset="0"/>
              </a:rPr>
              <a:t>dubina (broj varijanti proizvoda u liniji ili grupi)</a:t>
            </a:r>
          </a:p>
          <a:p>
            <a:pPr marL="457200" lvl="1" indent="0">
              <a:buFont typeface="Courier New" panose="02070309020205020404" pitchFamily="49" charset="0"/>
              <a:buChar char="o"/>
            </a:pPr>
            <a:r>
              <a:rPr lang="sr-Latn-RS" altLang="en-US" smtClean="0">
                <a:latin typeface="Arial Narrow" panose="020B0606020202030204" pitchFamily="34" charset="0"/>
              </a:rPr>
              <a:t>konzistentnost (stepen povezanosti između njih).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sr-Latn-RS" altLang="en-US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Designs\Gesture.pot</Template>
  <TotalTime>423</TotalTime>
  <Words>1741</Words>
  <Application>Microsoft Office PowerPoint</Application>
  <PresentationFormat>On-screen Show (4:3)</PresentationFormat>
  <Paragraphs>252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Comic Sans MS</vt:lpstr>
      <vt:lpstr>Arial</vt:lpstr>
      <vt:lpstr>Calibri</vt:lpstr>
      <vt:lpstr>Arial Narrow</vt:lpstr>
      <vt:lpstr>Wingdings</vt:lpstr>
      <vt:lpstr>Courier New</vt:lpstr>
      <vt:lpstr>1_Office Theme</vt:lpstr>
      <vt:lpstr>PowerPoint Presentation</vt:lpstr>
      <vt:lpstr>Proizvod</vt:lpstr>
      <vt:lpstr>Proizvod: nivoi</vt:lpstr>
      <vt:lpstr>Proizvod: atributi</vt:lpstr>
      <vt:lpstr>Kvalitet: pristupi i strategije</vt:lpstr>
      <vt:lpstr>Dizajn: principi i strategije</vt:lpstr>
      <vt:lpstr>Marka </vt:lpstr>
      <vt:lpstr>Pakovanje i postprodajne usluge </vt:lpstr>
      <vt:lpstr>Proizvodni program (miks proizvoda)</vt:lpstr>
      <vt:lpstr>Upravljanje proizvodnim programom </vt:lpstr>
      <vt:lpstr>Portfolio strategija proizvoda u programu </vt:lpstr>
      <vt:lpstr>Nov proizvod</vt:lpstr>
      <vt:lpstr>Cena </vt:lpstr>
      <vt:lpstr>Cena u marketingu</vt:lpstr>
      <vt:lpstr>Cena: proces formiranja</vt:lpstr>
      <vt:lpstr>Troškovi: metod formiranja cena</vt:lpstr>
      <vt:lpstr>Tražnja kao metod formiranja cena</vt:lpstr>
      <vt:lpstr>Ostali metodi </vt:lpstr>
      <vt:lpstr>Cena novog proizvoda (NP) </vt:lpstr>
      <vt:lpstr>Strategije cena novog proizvoda (NP) </vt:lpstr>
      <vt:lpstr>Cena proizvoda u miksu (programu) </vt:lpstr>
      <vt:lpstr>Cena proizvoda u miksu (programu) </vt:lpstr>
      <vt:lpstr>Strategije cena proizvoda u miksu (programu) </vt:lpstr>
      <vt:lpstr> Cene linije proizvoda </vt:lpstr>
      <vt:lpstr> Cene proizvoda po izboru </vt:lpstr>
      <vt:lpstr> Cene vezanih proizvoda </vt:lpstr>
      <vt:lpstr>Specifične cene</vt:lpstr>
      <vt:lpstr>Pitanja za proveru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PROIZVOD-sve što kompanija ima da ponudi na tržištu</dc:title>
  <dc:creator>Vesna Milanovic</dc:creator>
  <cp:lastModifiedBy>Studentska sluzba 6</cp:lastModifiedBy>
  <cp:revision>29</cp:revision>
  <cp:lastPrinted>1601-01-01T00:00:00Z</cp:lastPrinted>
  <dcterms:created xsi:type="dcterms:W3CDTF">2004-12-01T19:39:34Z</dcterms:created>
  <dcterms:modified xsi:type="dcterms:W3CDTF">2026-05-11T06:33:06Z</dcterms:modified>
</cp:coreProperties>
</file>