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54" r:id="rId2"/>
  </p:sldMasterIdLst>
  <p:notesMasterIdLst>
    <p:notesMasterId r:id="rId32"/>
  </p:notesMasterIdLst>
  <p:sldIdLst>
    <p:sldId id="276" r:id="rId3"/>
    <p:sldId id="278" r:id="rId4"/>
    <p:sldId id="312" r:id="rId5"/>
    <p:sldId id="317" r:id="rId6"/>
    <p:sldId id="257" r:id="rId7"/>
    <p:sldId id="284" r:id="rId8"/>
    <p:sldId id="286" r:id="rId9"/>
    <p:sldId id="288" r:id="rId10"/>
    <p:sldId id="289" r:id="rId11"/>
    <p:sldId id="258" r:id="rId12"/>
    <p:sldId id="259" r:id="rId13"/>
    <p:sldId id="291" r:id="rId14"/>
    <p:sldId id="261" r:id="rId15"/>
    <p:sldId id="295" r:id="rId16"/>
    <p:sldId id="297" r:id="rId17"/>
    <p:sldId id="301" r:id="rId18"/>
    <p:sldId id="308" r:id="rId19"/>
    <p:sldId id="313" r:id="rId20"/>
    <p:sldId id="309" r:id="rId21"/>
    <p:sldId id="267" r:id="rId22"/>
    <p:sldId id="269" r:id="rId23"/>
    <p:sldId id="270" r:id="rId24"/>
    <p:sldId id="310" r:id="rId25"/>
    <p:sldId id="311" r:id="rId26"/>
    <p:sldId id="314" r:id="rId27"/>
    <p:sldId id="273" r:id="rId28"/>
    <p:sldId id="275" r:id="rId29"/>
    <p:sldId id="274" r:id="rId30"/>
    <p:sldId id="318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19A7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>
      <p:cViewPr varScale="1">
        <p:scale>
          <a:sx n="108" d="100"/>
          <a:sy n="108" d="100"/>
        </p:scale>
        <p:origin x="172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6368FD3-5D53-4836-9686-3B988088D27E}" type="datetimeFigureOut">
              <a:rPr lang="en-US"/>
              <a:pPr>
                <a:defRPr/>
              </a:pPr>
              <a:t>5/5/2026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C77B5E-CF0B-4529-A05A-71C3A2192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F3555C-BF1E-4C22-9F94-F8426CACEAE2}" type="slidenum">
              <a:rPr lang="en-US" altLang="sr-Latn-RS" smtClean="0"/>
              <a:pPr/>
              <a:t>1</a:t>
            </a:fld>
            <a:endParaRPr lang="en-US" altLang="sr-Latn-RS" smtClean="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AF400C-5054-43EC-8CEA-12A3F49FEEE3}" type="slidenum">
              <a:rPr lang="en-US" altLang="sr-Latn-RS" smtClean="0"/>
              <a:pPr/>
              <a:t>2</a:t>
            </a:fld>
            <a:endParaRPr lang="en-US" altLang="sr-Latn-RS" smtClean="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924CDA-29FF-44D2-B928-CAEB80F84B0F}" type="slidenum">
              <a:rPr lang="en-US" altLang="sr-Latn-RS" smtClean="0"/>
              <a:pPr/>
              <a:t>14</a:t>
            </a:fld>
            <a:endParaRPr lang="en-US" altLang="sr-Latn-RS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E21B9CC-E57B-4F1F-A78C-2545A66DC9A5}" type="slidenum">
              <a:rPr lang="en-US" altLang="sr-Latn-RS" smtClean="0"/>
              <a:pPr/>
              <a:t>19</a:t>
            </a:fld>
            <a:endParaRPr lang="en-US" altLang="sr-Latn-RS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D68311-CC4C-4C7C-B6ED-5E8335696164}" type="slidenum">
              <a:rPr lang="en-GB" altLang="sr-Latn-RS" smtClean="0"/>
              <a:pPr/>
              <a:t>23</a:t>
            </a:fld>
            <a:endParaRPr lang="en-GB" altLang="sr-Latn-RS" smtClean="0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RS" altLang="sr-Latn-R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26676A-A19D-4481-A921-08F4020E24FD}" type="slidenum">
              <a:rPr lang="en-GB" altLang="sr-Latn-RS" smtClean="0"/>
              <a:pPr/>
              <a:t>24</a:t>
            </a:fld>
            <a:endParaRPr lang="en-GB" altLang="sr-Latn-RS" smtClean="0"/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RS" altLang="sr-Latn-R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CCB5E-4541-4A70-89FF-446E339DC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16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6477B-BCEF-492E-82C8-2E8CB77988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23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1F08D-1459-41F8-ACF2-7F6DEFC8F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46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6106CCA-A632-42E7-BBB2-42DAE38CEC34}" type="datetimeFigureOut">
              <a:rPr lang="en-US"/>
              <a:pPr>
                <a:defRPr/>
              </a:pPr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45B5EC6-7B0A-42E8-AD47-A34BFEB6C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83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2EE0534-8F32-42A6-9241-B8564D462B76}" type="datetimeFigureOut">
              <a:rPr lang="en-US"/>
              <a:pPr>
                <a:defRPr/>
              </a:pPr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1B445C3-A727-4993-B498-3CF66B675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51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4EBF866-8448-459B-9D67-DAC7D0CE4840}" type="datetimeFigureOut">
              <a:rPr lang="en-US"/>
              <a:pPr>
                <a:defRPr/>
              </a:pPr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2218E31-88D8-4759-B8EC-98A6B111C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42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E5DD6D4-8CB3-42E5-B1AC-A3D5536E20B6}" type="datetimeFigureOut">
              <a:rPr lang="en-US"/>
              <a:pPr>
                <a:defRPr/>
              </a:pPr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FACE35B-6D5D-4231-BB2F-5835D8DB2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4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6276B44-3CCB-48BD-909B-BF46A5424136}" type="datetimeFigureOut">
              <a:rPr lang="en-US"/>
              <a:pPr>
                <a:defRPr/>
              </a:pPr>
              <a:t>5/5/2026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B278DBC-2049-439F-84C0-97DEF167D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70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935BCAF-B85B-4D21-ABC2-B312AAA74FCD}" type="datetimeFigureOut">
              <a:rPr lang="en-US"/>
              <a:pPr>
                <a:defRPr/>
              </a:pPr>
              <a:t>5/5/2026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3E4B4BD-FF6C-4C79-AB25-DF1E3958F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48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21ADDEA-A7E5-4093-B1CE-E2B9A46B991F}" type="datetimeFigureOut">
              <a:rPr lang="en-US"/>
              <a:pPr>
                <a:defRPr/>
              </a:pPr>
              <a:t>5/5/2026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919C393-BF86-476D-B619-94FDFE118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88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1DD2C43-17F8-47AC-A84D-D5515F95A8FE}" type="datetimeFigureOut">
              <a:rPr lang="en-US"/>
              <a:pPr>
                <a:defRPr/>
              </a:pPr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4E18AEA-DEF1-4DDF-AD38-CDBAFF97B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7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6324C-1F80-4D2A-AB12-F2807EEC6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18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A4E3A0B-C8B4-48B6-B41F-9A87FE54CC0E}" type="datetimeFigureOut">
              <a:rPr lang="en-US"/>
              <a:pPr>
                <a:defRPr/>
              </a:pPr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440D2AA-BDE7-4D57-BF55-A592A6C31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0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DD53BBC-4566-43F9-BFF4-C7FE52A3E951}" type="datetimeFigureOut">
              <a:rPr lang="en-US"/>
              <a:pPr>
                <a:defRPr/>
              </a:pPr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24FA04A-4C59-4BC6-97AD-827062D77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09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833C0F6-25AD-44C8-B478-13FD53D48E14}" type="datetimeFigureOut">
              <a:rPr lang="en-US"/>
              <a:pPr>
                <a:defRPr/>
              </a:pPr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BAA585A-5A24-4DAC-AA11-477B29321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85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1E869-2F41-4123-A4F7-E710B8E36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60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A0D40-F634-48CB-97AC-5F04FAF5A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71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3F472-3847-4043-A344-04347AFC5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5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DE6FD-99FD-48C5-A64A-95EA864DD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38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2586A-8088-4B2F-A56F-D7B49E26A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81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B7805-EAB3-4C5A-9285-18C1BD272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75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D01EA-491E-43E5-B6DC-77F3E006E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1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38E27"/>
                </a:solidFill>
              </a:defRPr>
            </a:lvl1pPr>
          </a:lstStyle>
          <a:p>
            <a:pPr>
              <a:defRPr/>
            </a:pPr>
            <a:fld id="{E166A3D2-58A6-4BB3-B65D-A5C9ABD43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49" r:id="rId4"/>
    <p:sldLayoutId id="2147484055" r:id="rId5"/>
    <p:sldLayoutId id="2147484050" r:id="rId6"/>
    <p:sldLayoutId id="2147484056" r:id="rId7"/>
    <p:sldLayoutId id="2147484057" r:id="rId8"/>
    <p:sldLayoutId id="2147484058" r:id="rId9"/>
    <p:sldLayoutId id="2147484051" r:id="rId10"/>
    <p:sldLayoutId id="21474840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6A2D124-EA47-45BF-98C6-AA8AF5F19E7A}" type="datetimeFigureOut">
              <a:rPr lang="en-US"/>
              <a:pPr>
                <a:defRPr/>
              </a:pPr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7B2F480-9724-40D5-AA76-B0C25F559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43434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cap="none" dirty="0">
                <a:solidFill>
                  <a:srgbClr val="000000"/>
                </a:solidFill>
              </a:rPr>
              <a:t>M</a:t>
            </a:r>
            <a:r>
              <a:rPr lang="hr-HR" b="1" cap="none" dirty="0" smtClean="0">
                <a:solidFill>
                  <a:srgbClr val="000000"/>
                </a:solidFill>
              </a:rPr>
              <a:t>asovni marketing</a:t>
            </a:r>
            <a:endParaRPr lang="en-US" b="1" cap="none" dirty="0" smtClean="0">
              <a:solidFill>
                <a:srgbClr val="000000"/>
              </a:solidFill>
            </a:endParaRP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914400"/>
            <a:ext cx="4643438" cy="5089525"/>
          </a:xfrm>
          <a:noFill/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66700" y="2514600"/>
            <a:ext cx="4152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400" b="1" i="1">
                <a:solidFill>
                  <a:schemeClr val="tx1"/>
                </a:solidFill>
                <a:latin typeface="Corbel" panose="020B0503020204020204" pitchFamily="34" charset="0"/>
              </a:rPr>
              <a:t>Model T</a:t>
            </a:r>
            <a:r>
              <a:rPr lang="hr-HR" altLang="sr-Latn-RS" sz="2400" b="1">
                <a:solidFill>
                  <a:schemeClr val="tx1"/>
                </a:solidFill>
                <a:latin typeface="Corbel" panose="020B0503020204020204" pitchFamily="34" charset="0"/>
              </a:rPr>
              <a:t>  Henri Forda je bio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400" b="1">
                <a:solidFill>
                  <a:schemeClr val="tx1"/>
                </a:solidFill>
                <a:latin typeface="Corbel" panose="020B0503020204020204" pitchFamily="34" charset="0"/>
              </a:rPr>
              <a:t>pionir masovnog marketinga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400" b="1">
                <a:solidFill>
                  <a:schemeClr val="tx1"/>
                </a:solidFill>
                <a:latin typeface="Corbel" panose="020B0503020204020204" pitchFamily="34" charset="0"/>
              </a:rPr>
              <a:t>na tržištu automobila</a:t>
            </a:r>
            <a:endParaRPr lang="en-US" altLang="sr-Latn-RS" sz="2400" b="1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2800" cap="none" dirty="0">
                <a:solidFill>
                  <a:schemeClr val="tx1"/>
                </a:solidFill>
                <a:latin typeface="Arial Narrow" panose="020B0606020202030204" pitchFamily="34" charset="0"/>
              </a:rPr>
              <a:t>S</a:t>
            </a:r>
            <a:r>
              <a:rPr lang="sr-Latn-CS" sz="2800" cap="none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vrha segmentacije</a:t>
            </a:r>
            <a:endParaRPr lang="en-US" sz="2800" cap="none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54163"/>
            <a:ext cx="7467600" cy="4525962"/>
          </a:xfrm>
        </p:spPr>
        <p:txBody>
          <a:bodyPr/>
          <a:lstStyle/>
          <a:p>
            <a:pPr eaLnBrk="1" hangingPunct="1"/>
            <a:endParaRPr lang="sr-Latn-CS" altLang="sr-Latn-RS" smtClean="0"/>
          </a:p>
          <a:p>
            <a:pPr eaLnBrk="1" hangingPunct="1"/>
            <a:r>
              <a:rPr lang="sr-Latn-C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potpunije zadovoljenje potreba potrošača</a:t>
            </a:r>
          </a:p>
          <a:p>
            <a:pPr eaLnBrk="1" hangingPunct="1"/>
            <a:r>
              <a:rPr lang="sr-Latn-C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ostvarivanje povoljnije tržišne pozicije</a:t>
            </a:r>
          </a:p>
          <a:p>
            <a:pPr eaLnBrk="1" hangingPunct="1"/>
            <a:r>
              <a:rPr lang="sr-Latn-C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zadržavanje postojećih i osvajanje novih potrošača</a:t>
            </a:r>
          </a:p>
          <a:p>
            <a:pPr eaLnBrk="1" hangingPunct="1"/>
            <a:r>
              <a:rPr lang="sr-Latn-C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veći profiti</a:t>
            </a:r>
          </a:p>
          <a:p>
            <a:pPr eaLnBrk="1" hangingPunct="1"/>
            <a:r>
              <a:rPr lang="sr-Latn-C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brži prihvat inovacija</a:t>
            </a:r>
            <a:endParaRPr lang="en-US" altLang="sr-Latn-RS" sz="280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2800" cap="none" dirty="0">
                <a:solidFill>
                  <a:schemeClr val="tx1"/>
                </a:solidFill>
                <a:latin typeface="Arial Narrow" panose="020B0606020202030204" pitchFamily="34" charset="0"/>
              </a:rPr>
              <a:t>K</a:t>
            </a:r>
            <a:r>
              <a:rPr lang="sr-Latn-CS" sz="2800" cap="none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oristi od segmentacije</a:t>
            </a:r>
            <a:r>
              <a:rPr lang="sr-Latn-C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...</a:t>
            </a:r>
            <a:endParaRPr lang="en-US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sr-Latn-C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Koristi imaju: </a:t>
            </a:r>
          </a:p>
          <a:p>
            <a:pPr eaLnBrk="1" hangingPunct="1">
              <a:defRPr/>
            </a:pPr>
            <a:r>
              <a:rPr lang="sr-Latn-C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male kompanije koje ne teže globalnim, i</a:t>
            </a:r>
          </a:p>
          <a:p>
            <a:pPr eaLnBrk="1" hangingPunct="1">
              <a:defRPr/>
            </a:pPr>
            <a:r>
              <a:rPr lang="sr-Latn-C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kompanije koje se fokusiraju na prostore gde nema velikih kompanija.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sr-Latn-CS" sz="2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sr-Latn-C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Koristi se ispoljavaju:</a:t>
            </a:r>
          </a:p>
          <a:p>
            <a:pPr eaLnBrk="1" hangingPunct="1">
              <a:defRPr/>
            </a:pPr>
            <a:r>
              <a:rPr lang="sr-Latn-C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u kasnijim fazama životnog ciklusa proizvoda, i</a:t>
            </a:r>
          </a:p>
          <a:p>
            <a:pPr eaLnBrk="1" hangingPunct="1">
              <a:defRPr/>
            </a:pPr>
            <a:r>
              <a:rPr lang="sr-Latn-C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na tržištima na kojima su specifični zahtevi potrošača.</a:t>
            </a:r>
            <a:endParaRPr lang="en-US" sz="2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2800" cap="none" dirty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sr-Latn-RS" sz="2800" cap="none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azlikujemo</a:t>
            </a:r>
            <a:r>
              <a:rPr lang="sr-Latn-R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</a:t>
            </a:r>
            <a:br>
              <a:rPr lang="sr-Latn-R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en-US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534400" cy="4525962"/>
          </a:xfrm>
        </p:spPr>
        <p:txBody>
          <a:bodyPr/>
          <a:lstStyle/>
          <a:p>
            <a:pPr marL="582613" indent="-514350" eaLnBrk="1" hangingPunct="1">
              <a:buFont typeface="Wingdings" panose="05000000000000000000" pitchFamily="2" charset="2"/>
              <a:buAutoNum type="arabicPeriod"/>
            </a:pPr>
            <a:endParaRPr lang="en-US" altLang="sr-Latn-RS" sz="4000" smtClean="0">
              <a:solidFill>
                <a:schemeClr val="tx1"/>
              </a:solidFill>
            </a:endParaRPr>
          </a:p>
          <a:p>
            <a:pPr marL="582613" indent="-514350" eaLnBrk="1" hangingPunct="1">
              <a:buFont typeface="Wingdings" panose="05000000000000000000" pitchFamily="2" charset="2"/>
              <a:buChar char="ü"/>
            </a:pPr>
            <a:r>
              <a:rPr lang="en-US" altLang="sr-Latn-RS" smtClean="0">
                <a:solidFill>
                  <a:schemeClr val="tx1"/>
                </a:solidFill>
                <a:latin typeface="Arial Narrow" panose="020B0606020202030204" pitchFamily="34" charset="0"/>
              </a:rPr>
              <a:t>Segmentaciju tržišta krajnjih potrošača (krajnje potrošnje)</a:t>
            </a:r>
          </a:p>
          <a:p>
            <a:pPr marL="582613" indent="-514350" eaLnBrk="1" hangingPunct="1">
              <a:buFont typeface="Wingdings" panose="05000000000000000000" pitchFamily="2" charset="2"/>
              <a:buNone/>
            </a:pPr>
            <a:endParaRPr lang="sr-Latn-RS" altLang="sr-Latn-RS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582613" indent="-514350" eaLnBrk="1" hangingPunct="1">
              <a:buFont typeface="Wingdings" panose="05000000000000000000" pitchFamily="2" charset="2"/>
              <a:buChar char="ü"/>
            </a:pPr>
            <a:r>
              <a:rPr lang="en-US" altLang="sr-Latn-RS" smtClean="0">
                <a:solidFill>
                  <a:schemeClr val="tx1"/>
                </a:solidFill>
                <a:latin typeface="Arial Narrow" panose="020B0606020202030204" pitchFamily="34" charset="0"/>
              </a:rPr>
              <a:t>Segmentaciju poslovnih tržišta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3200" cap="none" dirty="0">
                <a:solidFill>
                  <a:schemeClr val="tx1"/>
                </a:solidFill>
                <a:latin typeface="Arial Narrow" panose="020B0606020202030204" pitchFamily="34" charset="0"/>
              </a:rPr>
              <a:t>K</a:t>
            </a:r>
            <a:r>
              <a:rPr lang="sr-Latn-CS" sz="3200" cap="none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riterijumi segmentacije tržišta krajnje potrošnje</a:t>
            </a:r>
            <a:endParaRPr lang="en-US" sz="3200" cap="none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CS" altLang="sr-Latn-RS" smtClean="0"/>
          </a:p>
          <a:p>
            <a:pPr eaLnBrk="1" hangingPunct="1"/>
            <a:r>
              <a:rPr lang="sr-Latn-C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geografski</a:t>
            </a:r>
          </a:p>
          <a:p>
            <a:pPr eaLnBrk="1" hangingPunct="1"/>
            <a:r>
              <a:rPr lang="sr-Latn-C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demografski</a:t>
            </a:r>
          </a:p>
          <a:p>
            <a:pPr eaLnBrk="1" hangingPunct="1"/>
            <a:r>
              <a:rPr lang="sr-Latn-C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ekonomski</a:t>
            </a:r>
          </a:p>
          <a:p>
            <a:pPr eaLnBrk="1" hangingPunct="1"/>
            <a:r>
              <a:rPr lang="sr-Latn-C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sociološki</a:t>
            </a:r>
          </a:p>
          <a:p>
            <a:pPr eaLnBrk="1" hangingPunct="1"/>
            <a:r>
              <a:rPr lang="sr-Latn-C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psihološki</a:t>
            </a:r>
          </a:p>
          <a:p>
            <a:pPr eaLnBrk="1" hangingPunct="1"/>
            <a:r>
              <a:rPr lang="sr-Latn-C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bihejvioristički</a:t>
            </a:r>
          </a:p>
          <a:p>
            <a:pPr eaLnBrk="1" hangingPunct="1">
              <a:buFontTx/>
              <a:buNone/>
            </a:pPr>
            <a:endParaRPr lang="en-US" altLang="sr-Latn-RS" smtClean="0"/>
          </a:p>
        </p:txBody>
      </p:sp>
      <p:pic>
        <p:nvPicPr>
          <p:cNvPr id="3789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54163"/>
            <a:ext cx="1123950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6" descr="Men Haircuts 2010 Haircut Style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54163"/>
            <a:ext cx="202088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4" descr="businessman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75" y="1908175"/>
            <a:ext cx="20161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8" descr="teenagers2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02075"/>
            <a:ext cx="2592388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7" descr="e44d543f1f369bea97fd669ea0e2d588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21138"/>
            <a:ext cx="188595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ph02541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82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85800" y="4953000"/>
            <a:ext cx="7772400" cy="1295400"/>
            <a:chOff x="480" y="2256"/>
            <a:chExt cx="4896" cy="912"/>
          </a:xfrm>
        </p:grpSpPr>
        <p:sp>
          <p:nvSpPr>
            <p:cNvPr id="38929" name="AutoShape 7"/>
            <p:cNvSpPr>
              <a:spLocks noChangeArrowheads="1"/>
            </p:cNvSpPr>
            <p:nvPr/>
          </p:nvSpPr>
          <p:spPr bwMode="auto">
            <a:xfrm rot="10800000">
              <a:off x="480" y="2256"/>
              <a:ext cx="4896" cy="912"/>
            </a:xfrm>
            <a:prstGeom prst="triangle">
              <a:avLst>
                <a:gd name="adj" fmla="val 50000"/>
              </a:avLst>
            </a:prstGeom>
            <a:solidFill>
              <a:srgbClr val="D1D1E1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D1D1E1"/>
              </a:extrusionClr>
              <a:contourClr>
                <a:srgbClr val="D1D1E1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r-Latn-CS" altLang="sr-Latn-R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930" name="Text Box 8"/>
            <p:cNvSpPr txBox="1">
              <a:spLocks noChangeArrowheads="1"/>
            </p:cNvSpPr>
            <p:nvPr/>
          </p:nvSpPr>
          <p:spPr bwMode="auto">
            <a:xfrm>
              <a:off x="1104" y="2304"/>
              <a:ext cx="3600" cy="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sr-Latn-CS" altLang="sr-Latn-RS" sz="2800" b="1">
                <a:solidFill>
                  <a:srgbClr val="0000CC"/>
                </a:solidFill>
                <a:latin typeface="Tahoma" panose="020B0604030504040204" pitchFamily="34" charset="0"/>
              </a:endParaRPr>
            </a:p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sr-Latn-CS" altLang="sr-Latn-RS" sz="2800" b="1">
                  <a:solidFill>
                    <a:srgbClr val="0000CC"/>
                  </a:solidFill>
                  <a:latin typeface="Tahoma" panose="020B0604030504040204" pitchFamily="34" charset="0"/>
                </a:rPr>
                <a:t>grad</a:t>
              </a:r>
              <a:endParaRPr lang="en-US" altLang="sr-Latn-RS" sz="2800" b="1">
                <a:solidFill>
                  <a:srgbClr val="0000CC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85800" y="4114800"/>
            <a:ext cx="7772400" cy="1219200"/>
            <a:chOff x="384" y="1392"/>
            <a:chExt cx="4896" cy="912"/>
          </a:xfrm>
        </p:grpSpPr>
        <p:sp>
          <p:nvSpPr>
            <p:cNvPr id="38927" name="AutoShape 10"/>
            <p:cNvSpPr>
              <a:spLocks noChangeArrowheads="1"/>
            </p:cNvSpPr>
            <p:nvPr/>
          </p:nvSpPr>
          <p:spPr bwMode="auto">
            <a:xfrm rot="10800000">
              <a:off x="384" y="1392"/>
              <a:ext cx="4896" cy="912"/>
            </a:xfrm>
            <a:prstGeom prst="triangle">
              <a:avLst>
                <a:gd name="adj" fmla="val 50000"/>
              </a:avLst>
            </a:prstGeom>
            <a:solidFill>
              <a:srgbClr val="D1D1E1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D1D1E1"/>
              </a:extrusionClr>
              <a:contourClr>
                <a:srgbClr val="D1D1E1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r-Latn-CS" altLang="sr-Latn-R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928" name="Text Box 11"/>
            <p:cNvSpPr txBox="1">
              <a:spLocks noChangeArrowheads="1"/>
            </p:cNvSpPr>
            <p:nvPr/>
          </p:nvSpPr>
          <p:spPr bwMode="auto">
            <a:xfrm>
              <a:off x="960" y="1392"/>
              <a:ext cx="3600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sr-Latn-CS" altLang="sr-Latn-RS" sz="2800" b="1">
                <a:solidFill>
                  <a:srgbClr val="0000CC"/>
                </a:solidFill>
                <a:latin typeface="Tahoma" panose="020B0604030504040204" pitchFamily="34" charset="0"/>
              </a:endParaRPr>
            </a:p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sr-Latn-CS" altLang="sr-Latn-RS" sz="2800" b="1">
                  <a:solidFill>
                    <a:srgbClr val="0000CC"/>
                  </a:solidFill>
                  <a:latin typeface="Tahoma" panose="020B0604030504040204" pitchFamily="34" charset="0"/>
                </a:rPr>
                <a:t>država</a:t>
              </a:r>
              <a:r>
                <a:rPr lang="en-US" altLang="sr-Latn-RS" sz="2400" b="1">
                  <a:solidFill>
                    <a:srgbClr val="0000CC"/>
                  </a:solidFill>
                  <a:latin typeface="Arial" panose="020B0604020202020204" pitchFamily="34" charset="0"/>
                </a:rPr>
                <a:t>(</a:t>
              </a:r>
              <a:r>
                <a:rPr lang="hr-HR" altLang="sr-Latn-RS" sz="2400" b="1">
                  <a:solidFill>
                    <a:srgbClr val="0000CC"/>
                  </a:solidFill>
                  <a:latin typeface="Arial" panose="020B0604020202020204" pitchFamily="34" charset="0"/>
                </a:rPr>
                <a:t>e</a:t>
              </a:r>
              <a:r>
                <a:rPr lang="en-US" altLang="sr-Latn-RS" sz="2400" b="1">
                  <a:solidFill>
                    <a:srgbClr val="0000CC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13317" name="Rectangle 12"/>
          <p:cNvSpPr>
            <a:spLocks noGrp="1" noChangeArrowheads="1"/>
          </p:cNvSpPr>
          <p:nvPr>
            <p:ph type="title"/>
          </p:nvPr>
        </p:nvSpPr>
        <p:spPr>
          <a:xfrm>
            <a:off x="114300" y="143435"/>
            <a:ext cx="3771900" cy="84124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2800" cap="none" dirty="0" err="1">
                <a:solidFill>
                  <a:schemeClr val="tx1"/>
                </a:solidFill>
                <a:latin typeface="Arial Narrow" panose="020B0606020202030204" pitchFamily="34" charset="0"/>
              </a:rPr>
              <a:t>G</a:t>
            </a:r>
            <a:r>
              <a:rPr lang="en-US" sz="2800" cap="none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eogra</a:t>
            </a:r>
            <a:r>
              <a:rPr lang="sr-Latn-CS" sz="2800" cap="none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fska s</a:t>
            </a:r>
            <a:r>
              <a:rPr lang="en-US" sz="2800" cap="none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egment</a:t>
            </a:r>
            <a:r>
              <a:rPr lang="sr-Latn-CS" sz="2800" cap="none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acija</a:t>
            </a:r>
            <a:endParaRPr lang="en-US" sz="2800" cap="none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85800" y="3429000"/>
            <a:ext cx="7772400" cy="1219200"/>
            <a:chOff x="384" y="1392"/>
            <a:chExt cx="4896" cy="912"/>
          </a:xfrm>
        </p:grpSpPr>
        <p:sp>
          <p:nvSpPr>
            <p:cNvPr id="38925" name="AutoShape 14"/>
            <p:cNvSpPr>
              <a:spLocks noChangeArrowheads="1"/>
            </p:cNvSpPr>
            <p:nvPr/>
          </p:nvSpPr>
          <p:spPr bwMode="auto">
            <a:xfrm rot="10800000">
              <a:off x="384" y="1392"/>
              <a:ext cx="4896" cy="912"/>
            </a:xfrm>
            <a:prstGeom prst="triangle">
              <a:avLst>
                <a:gd name="adj" fmla="val 50000"/>
              </a:avLst>
            </a:prstGeom>
            <a:solidFill>
              <a:srgbClr val="D1D1E1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D1D1E1"/>
              </a:extrusionClr>
              <a:contourClr>
                <a:srgbClr val="D1D1E1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r-Latn-CS" altLang="sr-Latn-R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926" name="Text Box 15"/>
            <p:cNvSpPr txBox="1">
              <a:spLocks noChangeArrowheads="1"/>
            </p:cNvSpPr>
            <p:nvPr/>
          </p:nvSpPr>
          <p:spPr bwMode="auto">
            <a:xfrm>
              <a:off x="960" y="1392"/>
              <a:ext cx="360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sr-Latn-CS" altLang="sr-Latn-RS" sz="2800" b="1">
                <a:solidFill>
                  <a:srgbClr val="0000CC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68313" y="2566988"/>
            <a:ext cx="7772400" cy="1219200"/>
            <a:chOff x="384" y="1392"/>
            <a:chExt cx="4896" cy="912"/>
          </a:xfrm>
        </p:grpSpPr>
        <p:sp>
          <p:nvSpPr>
            <p:cNvPr id="38923" name="AutoShape 17"/>
            <p:cNvSpPr>
              <a:spLocks noChangeArrowheads="1"/>
            </p:cNvSpPr>
            <p:nvPr/>
          </p:nvSpPr>
          <p:spPr bwMode="auto">
            <a:xfrm rot="10800000">
              <a:off x="384" y="1392"/>
              <a:ext cx="4896" cy="912"/>
            </a:xfrm>
            <a:prstGeom prst="triangle">
              <a:avLst>
                <a:gd name="adj" fmla="val 50000"/>
              </a:avLst>
            </a:prstGeom>
            <a:solidFill>
              <a:srgbClr val="D1D1E1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D1D1E1"/>
              </a:extrusionClr>
              <a:contourClr>
                <a:srgbClr val="D1D1E1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r-Latn-CS" altLang="sr-Latn-RS" sz="18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924" name="Text Box 18"/>
            <p:cNvSpPr txBox="1">
              <a:spLocks noChangeArrowheads="1"/>
            </p:cNvSpPr>
            <p:nvPr/>
          </p:nvSpPr>
          <p:spPr bwMode="auto">
            <a:xfrm>
              <a:off x="960" y="1392"/>
              <a:ext cx="360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sr-Latn-CS" altLang="sr-Latn-RS" sz="2800" b="1">
                <a:solidFill>
                  <a:srgbClr val="0000CC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38920" name="Rectangle 19"/>
          <p:cNvSpPr>
            <a:spLocks noChangeArrowheads="1"/>
          </p:cNvSpPr>
          <p:nvPr/>
        </p:nvSpPr>
        <p:spPr bwMode="auto">
          <a:xfrm>
            <a:off x="3886200" y="2667000"/>
            <a:ext cx="1003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sr-Latn-CS" altLang="sr-Latn-RS" b="1">
                <a:solidFill>
                  <a:srgbClr val="0000CC"/>
                </a:solidFill>
                <a:latin typeface="Arial" panose="020B0604020202020204" pitchFamily="34" charset="0"/>
              </a:rPr>
              <a:t>svet</a:t>
            </a:r>
            <a:endParaRPr lang="en-US" altLang="sr-Latn-RS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38921" name="Rectangle 20"/>
          <p:cNvSpPr>
            <a:spLocks noChangeArrowheads="1"/>
          </p:cNvSpPr>
          <p:nvPr/>
        </p:nvSpPr>
        <p:spPr bwMode="auto">
          <a:xfrm>
            <a:off x="3505200" y="3810000"/>
            <a:ext cx="1822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sr-Latn-CS" altLang="sr-Latn-RS" b="1">
                <a:solidFill>
                  <a:srgbClr val="0000CC"/>
                </a:solidFill>
                <a:latin typeface="Arial" panose="020B0604020202020204" pitchFamily="34" charset="0"/>
              </a:rPr>
              <a:t>region</a:t>
            </a:r>
            <a:r>
              <a:rPr lang="en-US" altLang="sr-Latn-RS" b="1">
                <a:solidFill>
                  <a:srgbClr val="0000CC"/>
                </a:solidFill>
                <a:latin typeface="Arial" panose="020B0604020202020204" pitchFamily="34" charset="0"/>
              </a:rPr>
              <a:t>(i)</a:t>
            </a:r>
          </a:p>
        </p:txBody>
      </p:sp>
      <p:sp>
        <p:nvSpPr>
          <p:cNvPr id="19" name="Content Placeholder 3"/>
          <p:cNvSpPr txBox="1">
            <a:spLocks/>
          </p:cNvSpPr>
          <p:nvPr/>
        </p:nvSpPr>
        <p:spPr>
          <a:xfrm>
            <a:off x="2209800" y="908050"/>
            <a:ext cx="6934200" cy="157003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Font typeface="Wingdings 2" panose="05020102010507070707" pitchFamily="18" charset="2"/>
              <a:buNone/>
              <a:defRPr/>
            </a:pPr>
            <a:r>
              <a:rPr lang="en-US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Geografska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segmentacija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podrazumeva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podelu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tržišta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na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geografske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jedinice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– </a:t>
            </a:r>
            <a:r>
              <a:rPr lang="en-US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države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regije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okru</a:t>
            </a:r>
            <a:r>
              <a:rPr lang="sr-Latn-R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ge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gradov</a:t>
            </a:r>
            <a:r>
              <a:rPr lang="sr-Latn-R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,...</a:t>
            </a:r>
            <a:r>
              <a:rPr lang="en-US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Kompanija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može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da se </a:t>
            </a:r>
            <a:r>
              <a:rPr lang="en-US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fokusira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na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jednu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geografsku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jedinicu</a:t>
            </a:r>
            <a:r>
              <a:rPr lang="sr-Latn-R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ali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i </a:t>
            </a:r>
            <a:r>
              <a:rPr lang="en-US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na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više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njih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ali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se </a:t>
            </a:r>
            <a:r>
              <a:rPr lang="en-US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obraća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pažnja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na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lokalne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specifičnosti</a:t>
            </a:r>
            <a:r>
              <a:rPr lang="sr-Latn-R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Kombinovanje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geografskih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i </a:t>
            </a:r>
            <a:r>
              <a:rPr lang="en-US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demografskih</a:t>
            </a:r>
            <a:r>
              <a:rPr lang="en-U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podataka</a:t>
            </a:r>
            <a:r>
              <a:rPr lang="sr-Latn-RS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en-US" sz="20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4140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3200" cap="none" dirty="0">
                <a:solidFill>
                  <a:schemeClr val="tx1"/>
                </a:solidFill>
                <a:latin typeface="Arial Narrow" panose="020B0606020202030204" pitchFamily="34" charset="0"/>
              </a:rPr>
              <a:t>D</a:t>
            </a:r>
            <a:r>
              <a:rPr lang="sr-Latn-RS" sz="3200" cap="none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emografska segmentacija</a:t>
            </a:r>
            <a:endParaRPr lang="en-US" sz="3200" cap="none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59436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Vrši se na osnovu varijabli kao što su:</a:t>
            </a:r>
            <a:r>
              <a:rPr lang="sr-Latn-R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altLang="sr-Latn-RS" sz="24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pol</a:t>
            </a:r>
            <a:r>
              <a:rPr lang="sr-Latn-RS" altLang="sr-Latn-RS" sz="24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n-US" altLang="sr-Latn-RS" sz="24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godine starosti</a:t>
            </a:r>
            <a:r>
              <a:rPr lang="sr-Latn-RS" altLang="sr-Latn-RS" sz="24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n-US" altLang="sr-Latn-RS" sz="24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etnička pripadnost</a:t>
            </a:r>
            <a:r>
              <a:rPr lang="sr-Latn-RS" altLang="sr-Latn-RS" sz="24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n-US" altLang="sr-Latn-RS" sz="24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rasa</a:t>
            </a:r>
            <a:r>
              <a:rPr lang="sr-Latn-RS" altLang="sr-Latn-RS" sz="24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n-US" altLang="sr-Latn-RS" sz="24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zaposlenost i zanimanje</a:t>
            </a:r>
            <a:r>
              <a:rPr lang="sr-Latn-RS" altLang="sr-Latn-RS" sz="24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n-US" altLang="sr-Latn-RS" sz="24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tip domaćinstva</a:t>
            </a:r>
            <a:r>
              <a:rPr lang="sr-Latn-RS" altLang="sr-Latn-RS" sz="24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...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sr-Latn-RS" altLang="sr-Latn-RS" sz="2400" b="1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r-Latn-RS" altLang="sr-Latn-RS" sz="24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!!!</a:t>
            </a:r>
            <a:r>
              <a:rPr lang="en-U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 Želje i mogućnosti potrošača se menjaju u zavisnosti od </a:t>
            </a:r>
            <a:r>
              <a:rPr lang="en-US" altLang="sr-Latn-RS" sz="24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životne dobi </a:t>
            </a:r>
            <a:r>
              <a:rPr lang="en-U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– primer hrana</a:t>
            </a:r>
            <a:r>
              <a:rPr lang="sr-Latn-R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. </a:t>
            </a:r>
            <a:r>
              <a:rPr lang="en-US" altLang="sr-Latn-RS" sz="24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Fenomen “ psihološke mladosti” </a:t>
            </a:r>
            <a:r>
              <a:rPr lang="en-U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– nepouzdanost godina kao osnove za segmentaciju</a:t>
            </a:r>
            <a:endParaRPr lang="sr-Latn-RS" altLang="sr-Latn-RS" sz="240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sr-Latn-RS" sz="240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r-Latn-RS" altLang="sr-Latn-RS" sz="24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!!! </a:t>
            </a:r>
            <a:r>
              <a:rPr lang="en-US" altLang="sr-Latn-RS" sz="24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Životna faza </a:t>
            </a:r>
            <a:r>
              <a:rPr lang="en-U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– određuje glavna zbivanja u životu neke osobe ( npr. ulazak u brak); osobe koje se nalaze  u istim fazama životnog ciklusa mogu biti u različitim životnim fazama</a:t>
            </a:r>
            <a:r>
              <a:rPr lang="sr-Latn-R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r>
              <a:rPr lang="en-U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endParaRPr lang="sr-Latn-RS" altLang="sr-Latn-RS" sz="240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sr-Latn-RS" altLang="sr-Latn-RS" sz="2400" b="1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r-Latn-RS" altLang="sr-Latn-RS" sz="24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Rasna i etnička pripadnost </a:t>
            </a:r>
            <a:r>
              <a:rPr lang="sr-Latn-R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je karakteristična za kozmetičku industriju, npr. </a:t>
            </a:r>
            <a:endParaRPr lang="en-US" altLang="sr-Latn-RS" sz="240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sr-Latn-RS" sz="240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7482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2800" cap="none" dirty="0">
                <a:solidFill>
                  <a:schemeClr val="tx1"/>
                </a:solidFill>
                <a:latin typeface="Arial Narrow" panose="020B0606020202030204" pitchFamily="34" charset="0"/>
              </a:rPr>
              <a:t>P</a:t>
            </a:r>
            <a:r>
              <a:rPr lang="sr-Latn-RS" sz="2800" cap="none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sihografska segmentacija</a:t>
            </a:r>
            <a:endParaRPr lang="en-US" sz="2800" cap="none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12700" y="1066800"/>
            <a:ext cx="8902700" cy="5638800"/>
          </a:xfrm>
        </p:spPr>
        <p:txBody>
          <a:bodyPr/>
          <a:lstStyle/>
          <a:p>
            <a:pPr eaLnBrk="1" hangingPunct="1"/>
            <a:r>
              <a:rPr lang="en-U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Psihografija kombinuje psihologiju i demografiju u cilju boljeg razumevanja potrošača</a:t>
            </a:r>
            <a:r>
              <a:rPr lang="sr-Latn-R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. </a:t>
            </a:r>
            <a:r>
              <a:rPr lang="en-U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Podela </a:t>
            </a:r>
            <a:r>
              <a:rPr lang="sr-Latn-R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potrošača </a:t>
            </a:r>
            <a:r>
              <a:rPr lang="en-U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prema </a:t>
            </a:r>
            <a:r>
              <a:rPr lang="en-US" altLang="sr-Latn-RS" sz="24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stilu života i prema ličnosti</a:t>
            </a:r>
            <a:r>
              <a:rPr lang="sr-Latn-R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en-US" altLang="sr-Latn-RS" sz="240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sr-Latn-RS" smtClean="0"/>
          </a:p>
          <a:p>
            <a:pPr eaLnBrk="1" hangingPunct="1"/>
            <a:endParaRPr lang="en-US" altLang="sr-Latn-RS" smtClean="0"/>
          </a:p>
          <a:p>
            <a:pPr eaLnBrk="1" hangingPunct="1"/>
            <a:r>
              <a:rPr lang="en-U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Segmentacija na osnovu </a:t>
            </a:r>
            <a:r>
              <a:rPr lang="en-US" altLang="sr-Latn-RS" sz="24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ponašanja</a:t>
            </a:r>
            <a:r>
              <a:rPr lang="sr-Latn-RS" altLang="sr-Latn-RS" sz="24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 potrošača</a:t>
            </a:r>
            <a:r>
              <a:rPr lang="sr-Latn-R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. </a:t>
            </a:r>
            <a:r>
              <a:rPr lang="en-U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Varijable</a:t>
            </a:r>
            <a:r>
              <a:rPr lang="sr-Latn-R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 segmentacije su</a:t>
            </a:r>
            <a:r>
              <a:rPr lang="en-U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:</a:t>
            </a:r>
            <a:r>
              <a:rPr lang="sr-Latn-R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endParaRPr lang="en-US" altLang="sr-Latn-RS" sz="240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sr-Latn-R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o</a:t>
            </a:r>
            <a:r>
              <a:rPr lang="en-U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kolnosti</a:t>
            </a:r>
            <a:r>
              <a:rPr lang="sr-Latn-R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,</a:t>
            </a:r>
            <a:endParaRPr lang="en-US" altLang="sr-Latn-RS" sz="240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sr-Latn-R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s</a:t>
            </a:r>
            <a:r>
              <a:rPr lang="en-U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topa korišćenja – slabi,</a:t>
            </a:r>
            <a:r>
              <a:rPr lang="sr-Latn-R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srednji i snažni korisnici</a:t>
            </a:r>
            <a:r>
              <a:rPr lang="sr-Latn-R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,</a:t>
            </a:r>
            <a:endParaRPr lang="en-US" altLang="sr-Latn-RS" sz="240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sr-Latn-R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k</a:t>
            </a:r>
            <a:r>
              <a:rPr lang="en-U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oristi koje </a:t>
            </a:r>
            <a:r>
              <a:rPr lang="sr-Latn-R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potrošači</a:t>
            </a:r>
            <a:r>
              <a:rPr lang="en-U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 traže</a:t>
            </a:r>
            <a:r>
              <a:rPr lang="sr-Latn-R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,</a:t>
            </a:r>
            <a:endParaRPr lang="en-US" altLang="sr-Latn-RS" sz="240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sr-Latn-R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s</a:t>
            </a:r>
            <a:r>
              <a:rPr lang="en-U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tatus lojalnosti – tvrdi, podeljeni,</a:t>
            </a:r>
            <a:r>
              <a:rPr lang="sr-Latn-R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pro</a:t>
            </a:r>
            <a:r>
              <a:rPr lang="sr-Latn-R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m</a:t>
            </a:r>
            <a:r>
              <a:rPr lang="en-U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enljivi</a:t>
            </a:r>
            <a:r>
              <a:rPr lang="sr-Latn-R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,</a:t>
            </a:r>
            <a:r>
              <a:rPr lang="en-U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 lojalisti  i neodređeni</a:t>
            </a:r>
            <a:r>
              <a:rPr lang="sr-Latn-R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 potrošači,</a:t>
            </a:r>
            <a:endParaRPr lang="en-US" altLang="sr-Latn-RS" sz="240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sr-Latn-R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s</a:t>
            </a:r>
            <a:r>
              <a:rPr lang="en-U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tav  - oduševljeni, pozitivni, indiferentni, negativni i neprijateljski</a:t>
            </a:r>
            <a:r>
              <a:rPr lang="sr-Latn-R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en-US" altLang="sr-Latn-RS" sz="240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eaLnBrk="1" hangingPunct="1"/>
            <a:endParaRPr lang="en-US" altLang="sr-Latn-RS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eaLnBrk="1" hangingPunct="1"/>
            <a:endParaRPr lang="en-US" altLang="sr-Latn-RS" smtClean="0"/>
          </a:p>
          <a:p>
            <a:pPr eaLnBrk="1" hangingPunct="1"/>
            <a:endParaRPr lang="en-US" altLang="sr-Latn-RS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0452" y="2133600"/>
            <a:ext cx="8686800" cy="609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sr-Latn-RS" sz="2800" cap="none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Bihejvioristička segmentacija</a:t>
            </a:r>
            <a:endParaRPr lang="en-US" sz="2800" cap="none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4267200" cy="838200"/>
          </a:xfrm>
          <a:ln w="28575">
            <a:solidFill>
              <a:srgbClr val="002060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3200" cap="none" dirty="0">
                <a:solidFill>
                  <a:schemeClr val="tx1"/>
                </a:solidFill>
                <a:latin typeface="Arial Narrow" panose="020B0606020202030204" pitchFamily="34" charset="0"/>
              </a:rPr>
              <a:t>I</a:t>
            </a:r>
            <a:r>
              <a:rPr lang="sr-Latn-RS" sz="3200" cap="none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zbor ciljnog/ciljnih tržišta</a:t>
            </a:r>
            <a:endParaRPr lang="en-US" sz="3200" cap="none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43011" name="Content Placeholder 3" descr="target-market-bullsey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773238"/>
            <a:ext cx="6840537" cy="439261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86800" cy="83820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2800" cap="none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Proces (videti slajd 2)</a:t>
            </a:r>
            <a:endParaRPr lang="en-US" sz="2800" cap="none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271463" y="1219200"/>
            <a:ext cx="8686800" cy="50292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Wingdings 2" panose="05020102010507070707" pitchFamily="18" charset="2"/>
              <a:buNone/>
            </a:pPr>
            <a:endParaRPr lang="sr-Latn-CS" altLang="en-US" sz="240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</a:pPr>
            <a:endParaRPr lang="sr-Latn-CS" altLang="en-US" sz="240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</a:pPr>
            <a:endParaRPr lang="sr-Latn-CS" altLang="en-US" sz="240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sr-Latn-CS" altLang="en-U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I: Procena </a:t>
            </a:r>
            <a:r>
              <a:rPr lang="sr-Latn-CS" altLang="en-US" sz="24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atraktivnosti </a:t>
            </a:r>
            <a:r>
              <a:rPr lang="sr-Latn-CS" altLang="en-U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(privlačnosti) i profitabilnosti tržišta/segmenata (na osnovu predviđenog  potencijala prodaje i tržišnog potencijala, analize konkurencije i marketing-miksa za svaki segment, tržišnog učešća, koristi i troškova...)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sr-Latn-CS" altLang="en-U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II: I</a:t>
            </a:r>
            <a:r>
              <a:rPr lang="sr-Latn-CS" altLang="en-US" sz="24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zbor segmenata i pozicioniranje</a:t>
            </a:r>
          </a:p>
          <a:p>
            <a:pPr marL="0" indent="0" eaLnBrk="1" hangingPunct="1"/>
            <a:endParaRPr lang="sr-Latn-CS" altLang="en-US" smtClean="0"/>
          </a:p>
          <a:p>
            <a:pPr marL="0" indent="0" eaLnBrk="1" hangingPunct="1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idx="1"/>
          </p:nvPr>
        </p:nvSpPr>
        <p:spPr>
          <a:xfrm>
            <a:off x="76200" y="1143000"/>
            <a:ext cx="8763000" cy="550227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sr-Latn-CS" altLang="sr-Latn-RS" sz="2800" smtClean="0"/>
          </a:p>
          <a:p>
            <a:pPr marL="609600" indent="-60960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sr-Latn-R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1. </a:t>
            </a:r>
            <a:r>
              <a:rPr lang="sr-Cyrl-C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K</a:t>
            </a:r>
            <a:r>
              <a:rPr lang="sr-Latn-C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oncentracija na jedan segment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sr-Cyrl-CS" altLang="sr-Latn-RS" sz="280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sr-Latn-C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2. </a:t>
            </a:r>
            <a:r>
              <a:rPr lang="sr-Cyrl-C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S</a:t>
            </a:r>
            <a:r>
              <a:rPr lang="sr-Latn-C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elektivna specijalizacija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sr-Latn-CS" altLang="sr-Latn-RS" sz="280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sr-Latn-C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3. </a:t>
            </a:r>
            <a:r>
              <a:rPr lang="sr-Cyrl-C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S</a:t>
            </a:r>
            <a:r>
              <a:rPr lang="sr-Latn-C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trategija specijalizacije proizvoda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sr-Latn-CS" altLang="sr-Latn-RS" sz="280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sr-Latn-C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4. </a:t>
            </a:r>
            <a:r>
              <a:rPr lang="sr-Cyrl-C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S</a:t>
            </a:r>
            <a:r>
              <a:rPr lang="sr-Latn-C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trategija specijalizacije tržišta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sr-Latn-CS" altLang="sr-Latn-RS" sz="280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sr-Latn-C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5. </a:t>
            </a:r>
            <a:r>
              <a:rPr lang="sr-Cyrl-C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S</a:t>
            </a:r>
            <a:r>
              <a:rPr lang="sr-Latn-C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trategija potpune pokrivenosti tržišta – na ovu strategiju mogu ići samo velike kompanije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sr-Latn-CS" altLang="sr-Latn-RS" smtClean="0">
                <a:solidFill>
                  <a:schemeClr val="tx1"/>
                </a:solidFill>
              </a:rPr>
              <a:t>   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sr-Latn-CS" altLang="sr-Latn-RS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sr-Latn-CS" altLang="sr-Latn-RS" sz="2800" smtClean="0"/>
          </a:p>
          <a:p>
            <a:pPr marL="609600" indent="-609600" eaLnBrk="1" hangingPunct="1">
              <a:lnSpc>
                <a:spcPct val="90000"/>
              </a:lnSpc>
            </a:pPr>
            <a:endParaRPr lang="sr-Latn-CS" altLang="sr-Latn-RS" sz="280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altLang="sr-Latn-RS" sz="2800" smtClean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63" y="1190625"/>
            <a:ext cx="11430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06625"/>
            <a:ext cx="114141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40063"/>
            <a:ext cx="104775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00538"/>
            <a:ext cx="1209675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791200"/>
            <a:ext cx="1066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76200" y="127000"/>
            <a:ext cx="8915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sr-Latn-RS" altLang="sr-Latn-RS" sz="2800">
                <a:solidFill>
                  <a:schemeClr val="tx1"/>
                </a:solidFill>
                <a:latin typeface="Arial Narrow" panose="020B0606020202030204" pitchFamily="34" charset="0"/>
              </a:rPr>
              <a:t>Modeli izbora ciljnog tržišta/segmenata (v</a:t>
            </a:r>
            <a:r>
              <a:rPr lang="en-US" altLang="sr-Latn-RS" sz="2800">
                <a:solidFill>
                  <a:schemeClr val="tx1"/>
                </a:solidFill>
                <a:latin typeface="Arial Narrow" panose="020B0606020202030204" pitchFamily="34" charset="0"/>
              </a:rPr>
              <a:t>rednovanje i </a:t>
            </a:r>
            <a:endParaRPr lang="sr-Latn-RS" altLang="sr-Latn-RS" sz="280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en-US" altLang="sr-Latn-RS" sz="2800">
                <a:solidFill>
                  <a:schemeClr val="tx1"/>
                </a:solidFill>
                <a:latin typeface="Arial Narrow" panose="020B0606020202030204" pitchFamily="34" charset="0"/>
              </a:rPr>
              <a:t>izbor ciljnih</a:t>
            </a:r>
            <a:r>
              <a:rPr lang="sr-Latn-RS" altLang="sr-Latn-RS" sz="280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altLang="sr-Latn-RS" sz="2800">
                <a:solidFill>
                  <a:schemeClr val="tx1"/>
                </a:solidFill>
                <a:latin typeface="Arial Narrow" panose="020B0606020202030204" pitchFamily="34" charset="0"/>
              </a:rPr>
              <a:t> segmenata</a:t>
            </a:r>
            <a:r>
              <a:rPr lang="sr-Latn-RS" altLang="sr-Latn-RS" sz="2800">
                <a:solidFill>
                  <a:schemeClr val="tx1"/>
                </a:solidFill>
                <a:latin typeface="Arial Narrow" panose="020B0606020202030204" pitchFamily="34" charset="0"/>
              </a:rPr>
              <a:t>) i strategije</a:t>
            </a:r>
            <a:endParaRPr lang="en-GB" altLang="sr-Latn-R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46587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b="1" cap="none" dirty="0" smtClean="0">
                <a:solidFill>
                  <a:schemeClr val="tx1"/>
                </a:solidFill>
              </a:rPr>
              <a:t>Ciljni marketing</a:t>
            </a:r>
            <a:r>
              <a:rPr lang="en-US" cap="none" dirty="0" smtClean="0">
                <a:solidFill>
                  <a:schemeClr val="tx1"/>
                </a:solidFill>
              </a:rPr>
              <a:t> </a:t>
            </a:r>
            <a:r>
              <a:rPr lang="sr-Latn-RS" dirty="0" smtClean="0">
                <a:solidFill>
                  <a:schemeClr val="tx1"/>
                </a:solidFill>
              </a:rPr>
              <a:t>: </a:t>
            </a:r>
            <a:r>
              <a:rPr lang="sr-Latn-RS" sz="2200" b="1" cap="none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</a:t>
            </a:r>
            <a:r>
              <a:rPr lang="sr-Latn-RS" sz="2200" b="1" cap="none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strategijski instrumenti marketing miksa</a:t>
            </a:r>
            <a:r>
              <a:rPr lang="sr-Latn-RS" sz="2200" b="1" cap="none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</a:t>
            </a:r>
            <a:endParaRPr lang="en-US" sz="2200" b="1" cap="none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5603" name="Group 3"/>
          <p:cNvGrpSpPr>
            <a:grpSpLocks noChangeAspect="1"/>
          </p:cNvGrpSpPr>
          <p:nvPr/>
        </p:nvGrpSpPr>
        <p:grpSpPr bwMode="auto">
          <a:xfrm>
            <a:off x="457200" y="1447800"/>
            <a:ext cx="8153400" cy="5181600"/>
            <a:chOff x="2180" y="-1152"/>
            <a:chExt cx="7671" cy="3965"/>
          </a:xfrm>
        </p:grpSpPr>
        <p:sp>
          <p:nvSpPr>
            <p:cNvPr id="25604" name="AutoShape 4"/>
            <p:cNvSpPr>
              <a:spLocks noChangeAspect="1" noChangeArrowheads="1"/>
            </p:cNvSpPr>
            <p:nvPr/>
          </p:nvSpPr>
          <p:spPr bwMode="auto">
            <a:xfrm>
              <a:off x="2180" y="-387"/>
              <a:ext cx="7671" cy="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r-Latn-CS" altLang="sr-Latn-RS" sz="180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25605" name="AutoShape 5"/>
            <p:cNvSpPr>
              <a:spLocks noChangeArrowheads="1"/>
            </p:cNvSpPr>
            <p:nvPr/>
          </p:nvSpPr>
          <p:spPr bwMode="auto">
            <a:xfrm>
              <a:off x="2180" y="-387"/>
              <a:ext cx="2035" cy="3200"/>
            </a:xfrm>
            <a:prstGeom prst="roundRect">
              <a:avLst>
                <a:gd name="adj" fmla="val 16667"/>
              </a:avLst>
            </a:prstGeom>
            <a:solidFill>
              <a:srgbClr val="FFF7F3"/>
            </a:solidFill>
            <a:ln w="9525" algn="ctr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r-Latn-CS" altLang="sr-Latn-RS" sz="180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25606" name="AutoShape 6"/>
            <p:cNvSpPr>
              <a:spLocks noChangeArrowheads="1"/>
            </p:cNvSpPr>
            <p:nvPr/>
          </p:nvSpPr>
          <p:spPr bwMode="auto">
            <a:xfrm>
              <a:off x="4998" y="-387"/>
              <a:ext cx="2035" cy="3200"/>
            </a:xfrm>
            <a:prstGeom prst="roundRect">
              <a:avLst>
                <a:gd name="adj" fmla="val 16667"/>
              </a:avLst>
            </a:prstGeom>
            <a:solidFill>
              <a:srgbClr val="FFF7FF"/>
            </a:solidFill>
            <a:ln w="9525" algn="ctr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r-Latn-CS" altLang="sr-Latn-RS" sz="180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25607" name="AutoShape 7"/>
            <p:cNvSpPr>
              <a:spLocks noChangeArrowheads="1"/>
            </p:cNvSpPr>
            <p:nvPr/>
          </p:nvSpPr>
          <p:spPr bwMode="auto">
            <a:xfrm>
              <a:off x="7815" y="-387"/>
              <a:ext cx="2035" cy="3200"/>
            </a:xfrm>
            <a:prstGeom prst="roundRect">
              <a:avLst>
                <a:gd name="adj" fmla="val 16667"/>
              </a:avLst>
            </a:prstGeom>
            <a:solidFill>
              <a:srgbClr val="F6FDD3"/>
            </a:solidFill>
            <a:ln w="9525" algn="ctr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r-Latn-CS" altLang="sr-Latn-RS" sz="180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128" name="Text Box 8"/>
            <p:cNvSpPr txBox="1">
              <a:spLocks noChangeArrowheads="1"/>
            </p:cNvSpPr>
            <p:nvPr/>
          </p:nvSpPr>
          <p:spPr bwMode="auto">
            <a:xfrm>
              <a:off x="4998" y="-1014"/>
              <a:ext cx="2034" cy="38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b="1" dirty="0">
                  <a:solidFill>
                    <a:srgbClr val="DE0000"/>
                  </a:solidFill>
                  <a:latin typeface="Arial Narrow" panose="020B0606020202030204" pitchFamily="34" charset="0"/>
                </a:rPr>
                <a:t>IZBOR CILJNOG</a:t>
              </a:r>
              <a:r>
                <a:rPr lang="en-US" b="1" dirty="0">
                  <a:solidFill>
                    <a:srgbClr val="DE0000"/>
                  </a:solidFill>
                  <a:latin typeface="Arial Narrow" panose="020B0606020202030204" pitchFamily="34" charset="0"/>
                </a:rPr>
                <a:t> TR</a:t>
              </a:r>
              <a:r>
                <a:rPr lang="sr-Latn-CS" b="1" dirty="0">
                  <a:solidFill>
                    <a:srgbClr val="DE0000"/>
                  </a:solidFill>
                  <a:latin typeface="Arial Narrow" panose="020B0606020202030204" pitchFamily="34" charset="0"/>
                </a:rPr>
                <a:t>ŽIŠTA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 b="1" dirty="0">
                <a:solidFill>
                  <a:srgbClr val="FF0066"/>
                </a:solidFill>
                <a:latin typeface="Arial Narrow" panose="020B0606020202030204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 b="1" dirty="0">
                <a:solidFill>
                  <a:srgbClr val="FF0066"/>
                </a:solidFill>
                <a:latin typeface="Arial Narrow" panose="020B0606020202030204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CS" sz="2000" b="1" dirty="0">
                  <a:latin typeface="Arial Narrow" panose="020B0606020202030204" pitchFamily="34" charset="0"/>
                </a:rPr>
                <a:t>1</a:t>
              </a:r>
              <a:r>
                <a:rPr lang="sr-Latn-CS" sz="2000" b="1" dirty="0">
                  <a:solidFill>
                    <a:schemeClr val="tx2">
                      <a:lumMod val="25000"/>
                    </a:schemeClr>
                  </a:solidFill>
                  <a:latin typeface="Arial Narrow" panose="020B0606020202030204" pitchFamily="34" charset="0"/>
                </a:rPr>
                <a:t>. </a:t>
              </a:r>
              <a:r>
                <a:rPr lang="sr-Latn-CS" sz="2000" b="1" noProof="1">
                  <a:solidFill>
                    <a:schemeClr val="tx2">
                      <a:lumMod val="25000"/>
                    </a:schemeClr>
                  </a:solidFill>
                  <a:latin typeface="Arial Narrow" panose="020B0606020202030204" pitchFamily="34" charset="0"/>
                </a:rPr>
                <a:t>Procena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CS" sz="2000" b="1" noProof="1">
                  <a:solidFill>
                    <a:schemeClr val="tx2">
                      <a:lumMod val="25000"/>
                    </a:schemeClr>
                  </a:solidFill>
                  <a:latin typeface="Arial Narrow" panose="020B0606020202030204" pitchFamily="34" charset="0"/>
                </a:rPr>
                <a:t>    atraktivnosti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CS" sz="2000" b="1" noProof="1">
                  <a:solidFill>
                    <a:schemeClr val="tx2">
                      <a:lumMod val="25000"/>
                    </a:schemeClr>
                  </a:solidFill>
                  <a:latin typeface="Arial Narrow" panose="020B0606020202030204" pitchFamily="34" charset="0"/>
                </a:rPr>
                <a:t>    svakog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CS" sz="2000" b="1" noProof="1">
                  <a:solidFill>
                    <a:schemeClr val="tx2">
                      <a:lumMod val="25000"/>
                    </a:schemeClr>
                  </a:solidFill>
                  <a:latin typeface="Arial Narrow" panose="020B0606020202030204" pitchFamily="34" charset="0"/>
                </a:rPr>
                <a:t>    segmenta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 sz="2000" b="1" dirty="0">
                <a:solidFill>
                  <a:schemeClr val="tx2">
                    <a:lumMod val="25000"/>
                  </a:schemeClr>
                </a:solidFill>
                <a:latin typeface="Arial Narrow" panose="020B0606020202030204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 sz="2000" b="1" noProof="1">
                <a:solidFill>
                  <a:schemeClr val="tx2">
                    <a:lumMod val="25000"/>
                  </a:schemeClr>
                </a:solidFill>
                <a:latin typeface="Arial Narrow" panose="020B0606020202030204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CS" sz="2000" b="1" dirty="0">
                  <a:solidFill>
                    <a:schemeClr val="tx2">
                      <a:lumMod val="25000"/>
                    </a:schemeClr>
                  </a:solidFill>
                  <a:latin typeface="Arial Narrow" panose="020B0606020202030204" pitchFamily="34" charset="0"/>
                </a:rPr>
                <a:t>2. Izbor ciljnog/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CS" sz="2000" b="1" dirty="0">
                  <a:solidFill>
                    <a:schemeClr val="tx2">
                      <a:lumMod val="25000"/>
                    </a:schemeClr>
                  </a:solidFill>
                  <a:latin typeface="Arial Narrow" panose="020B0606020202030204" pitchFamily="34" charset="0"/>
                </a:rPr>
                <a:t>    ciljnih segmenata</a:t>
              </a:r>
              <a:endParaRPr lang="en-US" sz="2000" dirty="0">
                <a:solidFill>
                  <a:schemeClr val="tx2">
                    <a:lumMod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5609" name="AutoShape 9"/>
            <p:cNvSpPr>
              <a:spLocks noChangeArrowheads="1"/>
            </p:cNvSpPr>
            <p:nvPr/>
          </p:nvSpPr>
          <p:spPr bwMode="auto">
            <a:xfrm>
              <a:off x="4215" y="1053"/>
              <a:ext cx="783" cy="320"/>
            </a:xfrm>
            <a:prstGeom prst="rightArrow">
              <a:avLst>
                <a:gd name="adj1" fmla="val 50000"/>
                <a:gd name="adj2" fmla="val 61172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5400000" scaled="1"/>
            </a:gradFill>
            <a:ln w="12700" algn="ctr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r-Latn-CS" altLang="sr-Latn-RS" sz="180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25610" name="AutoShape 10"/>
            <p:cNvSpPr>
              <a:spLocks noChangeArrowheads="1"/>
            </p:cNvSpPr>
            <p:nvPr/>
          </p:nvSpPr>
          <p:spPr bwMode="auto">
            <a:xfrm>
              <a:off x="7032" y="1053"/>
              <a:ext cx="785" cy="320"/>
            </a:xfrm>
            <a:prstGeom prst="rightArrow">
              <a:avLst>
                <a:gd name="adj1" fmla="val 50000"/>
                <a:gd name="adj2" fmla="val 61328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5400000" scaled="1"/>
            </a:gradFill>
            <a:ln w="12700" algn="ctr">
              <a:solidFill>
                <a:srgbClr val="CC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r-Latn-CS" altLang="sr-Latn-RS" sz="1800">
                <a:solidFill>
                  <a:schemeClr val="tx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5131" name="Text Box 11"/>
            <p:cNvSpPr txBox="1">
              <a:spLocks noChangeArrowheads="1"/>
            </p:cNvSpPr>
            <p:nvPr/>
          </p:nvSpPr>
          <p:spPr bwMode="auto">
            <a:xfrm>
              <a:off x="2180" y="-1152"/>
              <a:ext cx="2036" cy="39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 sz="1000" b="1" dirty="0">
                <a:solidFill>
                  <a:srgbClr val="DE0000"/>
                </a:solidFill>
                <a:latin typeface="+mn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CS" sz="2000" b="1" noProof="1">
                  <a:solidFill>
                    <a:srgbClr val="DE0000"/>
                  </a:solidFill>
                  <a:latin typeface="Arial Narrow" panose="020B0606020202030204" pitchFamily="34" charset="0"/>
                </a:rPr>
                <a:t>SEGMENTACIJA TRŽIŠTA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 sz="2000" b="1" dirty="0">
                <a:solidFill>
                  <a:srgbClr val="FF0066"/>
                </a:solidFill>
                <a:latin typeface="+mn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 sz="2000" b="1" noProof="1">
                <a:solidFill>
                  <a:srgbClr val="FF0066"/>
                </a:solidFill>
                <a:latin typeface="+mn-lt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CS" sz="2000" b="1" noProof="1">
                  <a:solidFill>
                    <a:schemeClr val="tx2">
                      <a:lumMod val="25000"/>
                    </a:schemeClr>
                  </a:solidFill>
                  <a:latin typeface="Arial Narrow" panose="020B0606020202030204" pitchFamily="34" charset="0"/>
                </a:rPr>
                <a:t>1. Identifikovanje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CS" sz="2000" b="1" noProof="1">
                  <a:solidFill>
                    <a:schemeClr val="tx2">
                      <a:lumMod val="25000"/>
                    </a:schemeClr>
                  </a:solidFill>
                  <a:latin typeface="Arial Narrow" panose="020B0606020202030204" pitchFamily="34" charset="0"/>
                </a:rPr>
                <a:t>    varijabli i osnova 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CS" sz="2000" b="1" noProof="1">
                  <a:solidFill>
                    <a:schemeClr val="tx2">
                      <a:lumMod val="25000"/>
                    </a:schemeClr>
                  </a:solidFill>
                  <a:latin typeface="Arial Narrow" panose="020B0606020202030204" pitchFamily="34" charset="0"/>
                </a:rPr>
                <a:t>    segmentacije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CS" sz="2000" b="1" noProof="1">
                  <a:solidFill>
                    <a:schemeClr val="tx2">
                      <a:lumMod val="25000"/>
                    </a:schemeClr>
                  </a:solidFill>
                  <a:latin typeface="Arial Narrow" panose="020B0606020202030204" pitchFamily="34" charset="0"/>
                </a:rPr>
                <a:t>    tržišta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 sz="2000" b="1" dirty="0">
                <a:solidFill>
                  <a:schemeClr val="tx2">
                    <a:lumMod val="25000"/>
                  </a:schemeClr>
                </a:solidFill>
                <a:latin typeface="Arial Narrow" panose="020B0606020202030204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 sz="2000" b="1" noProof="1">
                <a:solidFill>
                  <a:schemeClr val="tx2">
                    <a:lumMod val="25000"/>
                  </a:schemeClr>
                </a:solidFill>
                <a:latin typeface="Arial Narrow" panose="020B0606020202030204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CS" sz="2000" b="1" noProof="1">
                  <a:solidFill>
                    <a:schemeClr val="tx2">
                      <a:lumMod val="25000"/>
                    </a:schemeClr>
                  </a:solidFill>
                  <a:latin typeface="Arial Narrow" panose="020B0606020202030204" pitchFamily="34" charset="0"/>
                </a:rPr>
                <a:t>2. Razvijanje  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CS" sz="2000" b="1" noProof="1">
                  <a:solidFill>
                    <a:schemeClr val="tx2">
                      <a:lumMod val="25000"/>
                    </a:schemeClr>
                  </a:solidFill>
                  <a:latin typeface="Arial Narrow" panose="020B0606020202030204" pitchFamily="34" charset="0"/>
                </a:rPr>
                <a:t>    profila nastalih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CS" sz="2000" b="1" noProof="1">
                  <a:solidFill>
                    <a:schemeClr val="tx2">
                      <a:lumMod val="25000"/>
                    </a:schemeClr>
                  </a:solidFill>
                  <a:latin typeface="Arial Narrow" panose="020B0606020202030204" pitchFamily="34" charset="0"/>
                </a:rPr>
                <a:t>    segmenata</a:t>
              </a:r>
              <a:endParaRPr lang="en-US" sz="2000" dirty="0">
                <a:solidFill>
                  <a:schemeClr val="tx2">
                    <a:lumMod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132" name="Text Box 12"/>
            <p:cNvSpPr txBox="1">
              <a:spLocks noChangeArrowheads="1"/>
            </p:cNvSpPr>
            <p:nvPr/>
          </p:nvSpPr>
          <p:spPr bwMode="auto">
            <a:xfrm>
              <a:off x="7815" y="-1083"/>
              <a:ext cx="2034" cy="38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b="1" dirty="0">
                <a:solidFill>
                  <a:srgbClr val="DE0000"/>
                </a:solidFill>
                <a:latin typeface="+mn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b="1" noProof="1">
                  <a:solidFill>
                    <a:srgbClr val="DE0000"/>
                  </a:solidFill>
                  <a:latin typeface="Arial Narrow" panose="020B0606020202030204" pitchFamily="34" charset="0"/>
                </a:rPr>
                <a:t>POZICIONIRANJE</a:t>
              </a:r>
              <a:endParaRPr lang="hr-HR" sz="1000" b="1" noProof="1">
                <a:solidFill>
                  <a:srgbClr val="FF0066"/>
                </a:solidFill>
                <a:latin typeface="Arial Narrow" panose="020B0606020202030204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 sz="1200" b="1" dirty="0">
                <a:solidFill>
                  <a:srgbClr val="FF0066"/>
                </a:solidFill>
                <a:latin typeface="Arial Narrow" panose="020B0606020202030204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 sz="1400" b="1" dirty="0">
                <a:solidFill>
                  <a:schemeClr val="tx2">
                    <a:lumMod val="25000"/>
                  </a:schemeClr>
                </a:solidFill>
                <a:latin typeface="Arial Narrow" panose="020B0606020202030204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 sz="2000" b="1" noProof="1">
                <a:solidFill>
                  <a:schemeClr val="tx2">
                    <a:lumMod val="25000"/>
                  </a:schemeClr>
                </a:solidFill>
                <a:latin typeface="Arial Narrow" panose="020B0606020202030204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CS" sz="2000" b="1" noProof="1">
                  <a:solidFill>
                    <a:schemeClr val="tx2">
                      <a:lumMod val="25000"/>
                    </a:schemeClr>
                  </a:solidFill>
                  <a:latin typeface="Arial Narrow" panose="020B0606020202030204" pitchFamily="34" charset="0"/>
                </a:rPr>
                <a:t>1.  Razvoj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CS" sz="2000" b="1" noProof="1">
                  <a:solidFill>
                    <a:schemeClr val="tx2">
                      <a:lumMod val="25000"/>
                    </a:schemeClr>
                  </a:solidFill>
                  <a:latin typeface="Arial Narrow" panose="020B0606020202030204" pitchFamily="34" charset="0"/>
                </a:rPr>
                <a:t>     koncepta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CS" sz="2000" b="1" noProof="1">
                  <a:solidFill>
                    <a:schemeClr val="tx2">
                      <a:lumMod val="25000"/>
                    </a:schemeClr>
                  </a:solidFill>
                  <a:latin typeface="Arial Narrow" panose="020B0606020202030204" pitchFamily="34" charset="0"/>
                </a:rPr>
                <a:t>     pozicioniranja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CS" sz="2000" b="1" noProof="1">
                  <a:solidFill>
                    <a:schemeClr val="tx2">
                      <a:lumMod val="25000"/>
                    </a:schemeClr>
                  </a:solidFill>
                  <a:latin typeface="Arial Narrow" panose="020B0606020202030204" pitchFamily="34" charset="0"/>
                </a:rPr>
                <a:t>     za svaki ciljni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CS" sz="2000" b="1" noProof="1">
                  <a:solidFill>
                    <a:schemeClr val="tx2">
                      <a:lumMod val="25000"/>
                    </a:schemeClr>
                  </a:solidFill>
                  <a:latin typeface="Arial Narrow" panose="020B0606020202030204" pitchFamily="34" charset="0"/>
                </a:rPr>
                <a:t>     segment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 sz="2000" b="1" dirty="0">
                <a:solidFill>
                  <a:schemeClr val="tx2">
                    <a:lumMod val="25000"/>
                  </a:schemeClr>
                </a:solidFill>
                <a:latin typeface="Arial Narrow" panose="020B0606020202030204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r-Latn-CS" sz="2000" b="1" noProof="1">
                <a:solidFill>
                  <a:schemeClr val="tx2">
                    <a:lumMod val="25000"/>
                  </a:schemeClr>
                </a:solidFill>
                <a:latin typeface="Arial Narrow" panose="020B0606020202030204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CS" sz="2000" b="1" noProof="1">
                  <a:solidFill>
                    <a:schemeClr val="tx2">
                      <a:lumMod val="25000"/>
                    </a:schemeClr>
                  </a:solidFill>
                  <a:latin typeface="Arial Narrow" panose="020B0606020202030204" pitchFamily="34" charset="0"/>
                </a:rPr>
                <a:t>2.  Razvoj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CS" sz="2000" b="1" noProof="1">
                  <a:solidFill>
                    <a:schemeClr val="tx2">
                      <a:lumMod val="25000"/>
                    </a:schemeClr>
                  </a:solidFill>
                  <a:latin typeface="Arial Narrow" panose="020B0606020202030204" pitchFamily="34" charset="0"/>
                </a:rPr>
                <a:t>     marketing mixa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CS" sz="2000" b="1" noProof="1">
                  <a:solidFill>
                    <a:schemeClr val="tx2">
                      <a:lumMod val="25000"/>
                    </a:schemeClr>
                  </a:solidFill>
                  <a:latin typeface="Arial Narrow" panose="020B0606020202030204" pitchFamily="34" charset="0"/>
                </a:rPr>
                <a:t>     za svaki   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CS" sz="2000" b="1" noProof="1">
                  <a:solidFill>
                    <a:schemeClr val="tx2">
                      <a:lumMod val="25000"/>
                    </a:schemeClr>
                  </a:solidFill>
                  <a:latin typeface="Arial Narrow" panose="020B0606020202030204" pitchFamily="34" charset="0"/>
                </a:rPr>
                <a:t>     segment</a:t>
              </a:r>
              <a:endParaRPr lang="en-US" sz="2000" dirty="0">
                <a:solidFill>
                  <a:schemeClr val="tx2">
                    <a:lumMod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7707" y="304800"/>
            <a:ext cx="8686800" cy="609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2800" cap="none" dirty="0">
                <a:latin typeface="Arial Narrow" panose="020B0606020202030204" pitchFamily="34" charset="0"/>
              </a:rPr>
              <a:t>S</a:t>
            </a:r>
            <a:r>
              <a:rPr lang="sr-Latn-CS" sz="2800" cap="none" dirty="0" smtClean="0">
                <a:latin typeface="Arial Narrow" panose="020B0606020202030204" pitchFamily="34" charset="0"/>
              </a:rPr>
              <a:t>trategije za izabrano ciljno tržište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17513" y="1371600"/>
            <a:ext cx="8277225" cy="5186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r-Latn-CS" altLang="sr-Latn-RS" sz="24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Nediferencirani marketing</a:t>
            </a:r>
            <a:r>
              <a:rPr lang="sr-Latn-C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 (masovni marketing/mas tržište)</a:t>
            </a:r>
          </a:p>
          <a:p>
            <a:pPr eaLnBrk="1" hangingPunct="1">
              <a:lnSpc>
                <a:spcPct val="90000"/>
              </a:lnSpc>
            </a:pPr>
            <a:endParaRPr lang="sr-Latn-CS" altLang="sr-Latn-RS" sz="2400" smtClean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r-Latn-CS" altLang="sr-Latn-RS" sz="24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Diferencirani marketing</a:t>
            </a:r>
            <a:r>
              <a:rPr lang="sr-Latn-CS" altLang="sr-Latn-RS" sz="2400" smtClean="0">
                <a:latin typeface="Arial Narrow" panose="020B0606020202030204" pitchFamily="34" charset="0"/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sr-Latn-C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višestruka segmentacija - svaki segment osoben</a:t>
            </a:r>
          </a:p>
          <a:p>
            <a:pPr lvl="1" eaLnBrk="1" hangingPunct="1">
              <a:lnSpc>
                <a:spcPct val="90000"/>
              </a:lnSpc>
            </a:pPr>
            <a:r>
              <a:rPr lang="sr-Latn-C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specijalizacija proizvoda</a:t>
            </a:r>
          </a:p>
          <a:p>
            <a:pPr lvl="1" eaLnBrk="1" hangingPunct="1">
              <a:lnSpc>
                <a:spcPct val="90000"/>
              </a:lnSpc>
            </a:pPr>
            <a:r>
              <a:rPr lang="sr-Latn-C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specijalizacija tržišta.</a:t>
            </a:r>
          </a:p>
          <a:p>
            <a:pPr eaLnBrk="1" hangingPunct="1">
              <a:lnSpc>
                <a:spcPct val="90000"/>
              </a:lnSpc>
            </a:pPr>
            <a:endParaRPr lang="sr-Latn-CS" altLang="sr-Latn-RS" sz="2400" smtClean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r-Latn-CS" altLang="sr-Latn-RS" sz="24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Koncentrisani marketing (fokusirani marketing)</a:t>
            </a:r>
            <a:r>
              <a:rPr lang="sr-Latn-C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sr-Latn-C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jedan segment,</a:t>
            </a:r>
          </a:p>
          <a:p>
            <a:pPr lvl="1" eaLnBrk="1" hangingPunct="1">
              <a:lnSpc>
                <a:spcPct val="90000"/>
              </a:lnSpc>
            </a:pPr>
            <a:r>
              <a:rPr lang="sr-Latn-C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tržišna niša,</a:t>
            </a:r>
          </a:p>
          <a:p>
            <a:pPr lvl="1" eaLnBrk="1" hangingPunct="1">
              <a:lnSpc>
                <a:spcPct val="90000"/>
              </a:lnSpc>
            </a:pPr>
            <a:r>
              <a:rPr lang="sr-Latn-C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pojedinac.</a:t>
            </a:r>
            <a:endParaRPr lang="en-US" altLang="sr-Latn-RS" sz="240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86800" cy="60960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2800" cap="none" dirty="0">
                <a:solidFill>
                  <a:schemeClr val="tx1"/>
                </a:solidFill>
                <a:latin typeface="Arial Narrow" panose="020B0606020202030204" pitchFamily="34" charset="0"/>
              </a:rPr>
              <a:t>P</a:t>
            </a:r>
            <a:r>
              <a:rPr lang="sr-Latn-CS" sz="2800" cap="none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ozicioniranje</a:t>
            </a:r>
            <a:endParaRPr lang="en-US" sz="2800" cap="none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1600200"/>
            <a:ext cx="8763000" cy="510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r-Latn-C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Pozicioniranjem, kompanija teži stvoriti trajnu konkurentsku prednost.</a:t>
            </a:r>
          </a:p>
          <a:p>
            <a:pPr eaLnBrk="1" hangingPunct="1">
              <a:buFontTx/>
              <a:buNone/>
            </a:pPr>
            <a:r>
              <a:rPr lang="sr-Latn-C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eaLnBrk="1" hangingPunct="1"/>
            <a:r>
              <a:rPr lang="sr-Latn-C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Kada se kompanija pozicionira </a:t>
            </a:r>
            <a:r>
              <a:rPr lang="sr-Latn-CS" altLang="sr-Latn-RS" sz="2800" b="1" smtClean="0">
                <a:solidFill>
                  <a:srgbClr val="0070C0"/>
                </a:solidFill>
                <a:latin typeface="Arial Narrow" panose="020B0606020202030204" pitchFamily="34" charset="0"/>
              </a:rPr>
              <a:t>blizu konkurencije</a:t>
            </a:r>
            <a:r>
              <a:rPr lang="sr-Latn-C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, sprovodi strategiju </a:t>
            </a:r>
            <a:r>
              <a:rPr lang="sr-Latn-CS" altLang="sr-Latn-RS" sz="2800" smtClean="0">
                <a:solidFill>
                  <a:srgbClr val="FF0000"/>
                </a:solidFill>
                <a:latin typeface="Arial Narrow" panose="020B0606020202030204" pitchFamily="34" charset="0"/>
              </a:rPr>
              <a:t>diferenciranja proizvoda.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sr-Latn-CS" altLang="sr-Latn-RS" sz="2800" b="1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sr-Latn-C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Kada se pozicionira </a:t>
            </a:r>
            <a:r>
              <a:rPr lang="sr-Latn-CS" altLang="sr-Latn-RS" sz="2800" b="1" smtClean="0">
                <a:solidFill>
                  <a:srgbClr val="0070C0"/>
                </a:solidFill>
                <a:latin typeface="Arial Narrow" panose="020B0606020202030204" pitchFamily="34" charset="0"/>
              </a:rPr>
              <a:t>daleko od konkurencije</a:t>
            </a:r>
            <a:r>
              <a:rPr lang="sr-Latn-CS" altLang="sr-Latn-RS" sz="2800" smtClean="0">
                <a:solidFill>
                  <a:srgbClr val="0070C0"/>
                </a:solidFill>
                <a:latin typeface="Arial Narrow" panose="020B0606020202030204" pitchFamily="34" charset="0"/>
              </a:rPr>
              <a:t>, </a:t>
            </a:r>
            <a:r>
              <a:rPr lang="sr-Latn-CS" altLang="sr-Latn-RS" sz="2800" smtClean="0">
                <a:solidFill>
                  <a:srgbClr val="FF0000"/>
                </a:solidFill>
                <a:latin typeface="Arial Narrow" panose="020B0606020202030204" pitchFamily="34" charset="0"/>
              </a:rPr>
              <a:t>već je diferencirala </a:t>
            </a:r>
            <a:r>
              <a:rPr lang="sr-Latn-C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proizvod/ponudu.</a:t>
            </a:r>
            <a:endParaRPr lang="en-US" altLang="sr-Latn-RS" sz="280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83820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2800" cap="none" dirty="0">
                <a:solidFill>
                  <a:schemeClr val="tx1"/>
                </a:solidFill>
                <a:latin typeface="Arial Narrow" panose="020B0606020202030204" pitchFamily="34" charset="0"/>
              </a:rPr>
              <a:t>Š</a:t>
            </a:r>
            <a:r>
              <a:rPr lang="sr-Latn-CS" sz="2800" cap="none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ta je prvo što čini </a:t>
            </a:r>
            <a:r>
              <a:rPr lang="en-US" sz="2800" cap="none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kompanija</a:t>
            </a:r>
            <a:r>
              <a:rPr lang="sr-Latn-RS" sz="2800" cap="none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pri pozicioniranju</a:t>
            </a:r>
            <a:r>
              <a:rPr lang="sr-Latn-CS" sz="2800" cap="none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?</a:t>
            </a:r>
            <a:endParaRPr lang="en-US" sz="2800" cap="none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915400" cy="57150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sr-Latn-CS" altLang="sr-Latn-RS" sz="2400" b="1" smtClean="0">
                <a:latin typeface="Arial Narrow" panose="020B0606020202030204" pitchFamily="34" charset="0"/>
              </a:rPr>
              <a:t>1</a:t>
            </a:r>
            <a:r>
              <a:rPr lang="sr-Latn-CS" altLang="sr-Latn-RS" sz="2400" smtClean="0">
                <a:solidFill>
                  <a:srgbClr val="2319A7"/>
                </a:solidFill>
                <a:latin typeface="Arial Narrow" panose="020B0606020202030204" pitchFamily="34" charset="0"/>
              </a:rPr>
              <a:t>. </a:t>
            </a:r>
            <a:r>
              <a:rPr lang="sr-Latn-CS" altLang="sr-Latn-RS" sz="2400" b="1" u="sng" smtClean="0">
                <a:solidFill>
                  <a:srgbClr val="2319A7"/>
                </a:solidFill>
                <a:latin typeface="Arial Narrow" panose="020B0606020202030204" pitchFamily="34" charset="0"/>
              </a:rPr>
              <a:t>Identifikuje svoju prednost (osnove i izvore):</a:t>
            </a:r>
          </a:p>
          <a:p>
            <a:pPr eaLnBrk="1" hangingPunct="1"/>
            <a:r>
              <a:rPr lang="sr-Latn-C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interna i/ili eksterna prednost,</a:t>
            </a:r>
          </a:p>
          <a:p>
            <a:pPr eaLnBrk="1" hangingPunct="1"/>
            <a:r>
              <a:rPr lang="sr-Latn-C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horizontalna i/ili vertikalna prednost? </a:t>
            </a:r>
          </a:p>
          <a:p>
            <a:pPr eaLnBrk="1" hangingPunct="1">
              <a:buFontTx/>
              <a:buNone/>
            </a:pPr>
            <a:r>
              <a:rPr lang="sr-Latn-CS" altLang="sr-Latn-RS" sz="24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2</a:t>
            </a:r>
            <a:r>
              <a:rPr lang="sr-Latn-CS" altLang="sr-Latn-RS" sz="28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. </a:t>
            </a:r>
            <a:r>
              <a:rPr lang="sr-Latn-CS" altLang="sr-Latn-RS" sz="2400" b="1" u="sng" smtClean="0">
                <a:solidFill>
                  <a:srgbClr val="2319A7"/>
                </a:solidFill>
                <a:latin typeface="Arial Narrow" panose="020B0606020202030204" pitchFamily="34" charset="0"/>
              </a:rPr>
              <a:t>Bira strategiju konkurentske prednosti (diferencijacija ili liderstvo u trškovima?):</a:t>
            </a:r>
          </a:p>
          <a:p>
            <a:pPr eaLnBrk="1" hangingPunct="1"/>
            <a:r>
              <a:rPr lang="sr-Latn-C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diferenciranje na širokoj bazi (npr. veći kvalitet na većem broju segmenata),</a:t>
            </a:r>
          </a:p>
          <a:p>
            <a:pPr eaLnBrk="1" hangingPunct="1"/>
            <a:r>
              <a:rPr lang="sr-Latn-C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fokusirano diferenciranje (npr. veći kvalitet na manji ili jedan segment),</a:t>
            </a:r>
          </a:p>
          <a:p>
            <a:pPr eaLnBrk="1" hangingPunct="1"/>
            <a:r>
              <a:rPr lang="sr-Latn-C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troškovna prednost na širokoj bazi, </a:t>
            </a:r>
          </a:p>
          <a:p>
            <a:pPr eaLnBrk="1" hangingPunct="1"/>
            <a:r>
              <a:rPr lang="sr-Latn-C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fokusirana troškovna prednost.</a:t>
            </a:r>
          </a:p>
          <a:p>
            <a:pPr algn="r" eaLnBrk="1" hangingPunct="1">
              <a:buFontTx/>
              <a:buNone/>
            </a:pPr>
            <a:endParaRPr lang="sr-Latn-CS" altLang="sr-Latn-RS" sz="240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r" eaLnBrk="1" hangingPunct="1">
              <a:buFontTx/>
              <a:buNone/>
            </a:pPr>
            <a:r>
              <a:rPr lang="sr-Latn-C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Cilj: </a:t>
            </a:r>
            <a:r>
              <a:rPr lang="sr-Latn-CS" altLang="sr-Latn-RS" sz="24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stvaranje imidža i vrednosti </a:t>
            </a:r>
            <a:r>
              <a:rPr lang="sr-Latn-C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kompanije kako bi viđenje potrošača o kompaniji bilo različito u odnosu na njihovo viđenje drugih kompanija.</a:t>
            </a:r>
          </a:p>
          <a:p>
            <a:pPr algn="r" eaLnBrk="1" hangingPunct="1">
              <a:buFontTx/>
              <a:buNone/>
            </a:pPr>
            <a:r>
              <a:rPr lang="sr-Latn-C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Mapa percepcije i mapa vrednosti!</a:t>
            </a:r>
          </a:p>
          <a:p>
            <a:pPr eaLnBrk="1" hangingPunct="1">
              <a:buFontTx/>
              <a:buNone/>
            </a:pPr>
            <a:endParaRPr lang="sr-Latn-CS" altLang="sr-Latn-RS" b="1" smtClean="0"/>
          </a:p>
          <a:p>
            <a:pPr eaLnBrk="1" hangingPunct="1"/>
            <a:endParaRPr lang="en-US" altLang="sr-Latn-RS" b="1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/>
          </a:p>
        </p:txBody>
      </p:sp>
      <p:pic>
        <p:nvPicPr>
          <p:cNvPr id="50179" name="Picture 3" descr="_wsb_250x180_secondlife_main_48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9050"/>
            <a:ext cx="8991600" cy="5638800"/>
          </a:xfrm>
          <a:noFill/>
        </p:spPr>
      </p:pic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5C6C075-1235-4043-AAE1-A9888CC1CE27}" type="slidenum">
              <a:rPr lang="en-GB" altLang="sr-Latn-RS" sz="1200" smtClean="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GB" altLang="sr-Latn-RS" sz="1200" smtClean="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  <p:sp>
        <p:nvSpPr>
          <p:cNvPr id="50181" name="Rectangle 15"/>
          <p:cNvSpPr>
            <a:spLocks noChangeArrowheads="1"/>
          </p:cNvSpPr>
          <p:nvPr/>
        </p:nvSpPr>
        <p:spPr bwMode="auto">
          <a:xfrm>
            <a:off x="0" y="5572125"/>
            <a:ext cx="937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r-Latn-RS" sz="2400">
                <a:solidFill>
                  <a:srgbClr val="002060"/>
                </a:solidFill>
                <a:latin typeface="Arial Narrow" panose="020B0606020202030204" pitchFamily="34" charset="0"/>
              </a:rPr>
              <a:t>Pozicioniranje proizvoda (uslug</a:t>
            </a:r>
            <a:r>
              <a:rPr lang="hr-HR" altLang="sr-Latn-RS" sz="2400">
                <a:solidFill>
                  <a:srgbClr val="002060"/>
                </a:solidFill>
                <a:latin typeface="Arial Narrow" panose="020B0606020202030204" pitchFamily="34" charset="0"/>
              </a:rPr>
              <a:t>a</a:t>
            </a:r>
            <a:r>
              <a:rPr lang="en-US" altLang="sr-Latn-RS" sz="2400">
                <a:solidFill>
                  <a:srgbClr val="002060"/>
                </a:solidFill>
                <a:latin typeface="Arial Narrow" panose="020B0606020202030204" pitchFamily="34" charset="0"/>
              </a:rPr>
              <a:t>) kompanije </a:t>
            </a:r>
            <a:r>
              <a:rPr lang="en-US" altLang="sr-Latn-RS" sz="2400">
                <a:solidFill>
                  <a:schemeClr val="tx1"/>
                </a:solidFill>
                <a:latin typeface="Arial Narrow" panose="020B0606020202030204" pitchFamily="34" charset="0"/>
              </a:rPr>
              <a:t>predstavlja stvaranje</a:t>
            </a:r>
            <a:r>
              <a:rPr lang="sr-Latn-RS" altLang="sr-Latn-RS" sz="240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altLang="sr-Latn-RS" sz="2400">
                <a:solidFill>
                  <a:schemeClr val="tx1"/>
                </a:solidFill>
                <a:latin typeface="Arial Narrow" panose="020B0606020202030204" pitchFamily="34" charset="0"/>
              </a:rPr>
              <a:t>imidža (slike, predstave), tj. jedinstvene pozicije proizvoda (usluge) kompanije</a:t>
            </a:r>
            <a:r>
              <a:rPr lang="sr-Latn-CS" altLang="sr-Latn-RS" sz="240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altLang="sr-Latn-RS" sz="2400">
                <a:solidFill>
                  <a:schemeClr val="tx1"/>
                </a:solidFill>
                <a:latin typeface="Arial Narrow" panose="020B0606020202030204" pitchFamily="34" charset="0"/>
              </a:rPr>
              <a:t>u svesti ciljnih potrošača.</a:t>
            </a:r>
          </a:p>
        </p:txBody>
      </p:sp>
      <p:pic>
        <p:nvPicPr>
          <p:cNvPr id="5018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225"/>
            <a:ext cx="1881188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27051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26476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2800" cap="none" dirty="0" err="1">
                <a:solidFill>
                  <a:schemeClr val="tx1"/>
                </a:solidFill>
                <a:latin typeface="Arial Narrow" panose="020B0606020202030204" pitchFamily="34" charset="0"/>
              </a:rPr>
              <a:t>O</a:t>
            </a:r>
            <a:r>
              <a:rPr lang="en-US" sz="2800" cap="none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snove</a:t>
            </a:r>
            <a:r>
              <a:rPr lang="en-US" sz="2800" cap="none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800" cap="none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pozicioniranja</a:t>
            </a:r>
            <a:endParaRPr lang="en-US" sz="2800" cap="none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001000" cy="49530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239713" algn="just" eaLnBrk="1" hangingPunct="1">
              <a:spcBef>
                <a:spcPct val="0"/>
              </a:spcBef>
              <a:buSzTx/>
              <a:buFontTx/>
              <a:buChar char="-"/>
            </a:pPr>
            <a:endParaRPr lang="hr-HR" altLang="en-US" sz="2800" b="1" smtClean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39713" algn="just" eaLnBrk="1" hangingPunct="1">
              <a:spcBef>
                <a:spcPct val="0"/>
              </a:spcBef>
              <a:buSzTx/>
              <a:buFont typeface="Wingdings 2" panose="05020102010507070707" pitchFamily="18" charset="2"/>
              <a:buNone/>
            </a:pPr>
            <a:r>
              <a:rPr lang="hr-HR" altLang="en-US" sz="240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Mogu biti:</a:t>
            </a:r>
          </a:p>
          <a:p>
            <a:pPr marL="239713" algn="just" eaLnBrk="1" hangingPunct="1">
              <a:spcBef>
                <a:spcPct val="0"/>
              </a:spcBef>
              <a:buSzTx/>
              <a:buFont typeface="Wingdings 2" panose="05020102010507070707" pitchFamily="18" charset="2"/>
              <a:buNone/>
            </a:pPr>
            <a:endParaRPr lang="hr-HR" altLang="en-US" sz="240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39713" algn="just" eaLnBrk="1" hangingPunct="1">
              <a:spcBef>
                <a:spcPts val="600"/>
              </a:spcBef>
              <a:buSzTx/>
              <a:buFontTx/>
              <a:buChar char="-"/>
            </a:pPr>
            <a:r>
              <a:rPr lang="hr-HR" altLang="en-US" sz="2400" b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atributi proizvoda </a:t>
            </a:r>
            <a:r>
              <a:rPr lang="hr-HR" altLang="en-US" sz="240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 kvalitet, cena ...;</a:t>
            </a:r>
            <a:endParaRPr lang="hr-HR" altLang="en-US" sz="240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39713" algn="just" eaLnBrk="1" hangingPunct="1">
              <a:spcBef>
                <a:spcPts val="600"/>
              </a:spcBef>
              <a:buSzTx/>
              <a:buFontTx/>
              <a:buChar char="-"/>
            </a:pPr>
            <a:r>
              <a:rPr lang="hr-HR" altLang="en-US" sz="2400" b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ponuđena korist </a:t>
            </a:r>
            <a:r>
              <a:rPr lang="hr-HR" altLang="en-US" sz="240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</a:t>
            </a:r>
            <a:r>
              <a:rPr lang="hr-HR" altLang="en-US" sz="2400" b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hr-HR" altLang="en-US" sz="240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čokolada bez šećera;</a:t>
            </a:r>
          </a:p>
          <a:p>
            <a:pPr marL="239713" algn="just" eaLnBrk="1" hangingPunct="1">
              <a:spcBef>
                <a:spcPts val="600"/>
              </a:spcBef>
              <a:buSzTx/>
              <a:buFontTx/>
              <a:buChar char="-"/>
            </a:pPr>
            <a:r>
              <a:rPr lang="hr-HR" altLang="en-US" sz="24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k</a:t>
            </a:r>
            <a:r>
              <a:rPr lang="hr-HR" altLang="en-US" sz="2400" b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orisnici (</a:t>
            </a:r>
            <a:r>
              <a:rPr lang="sr-Latn-CS" altLang="en-US" sz="24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grupa korisnika) – </a:t>
            </a:r>
            <a:r>
              <a:rPr lang="sr-Latn-CS" altLang="en-U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sportski životni stil, zdrav život...;</a:t>
            </a:r>
          </a:p>
          <a:p>
            <a:pPr marL="239713" algn="just" eaLnBrk="1" hangingPunct="1">
              <a:spcBef>
                <a:spcPts val="600"/>
              </a:spcBef>
              <a:buSzTx/>
              <a:buFontTx/>
              <a:buChar char="-"/>
            </a:pPr>
            <a:r>
              <a:rPr lang="hr-HR" altLang="en-US" sz="24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konkurenti</a:t>
            </a:r>
            <a:r>
              <a:rPr lang="hr-HR" altLang="en-U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 – npr. prema zemlji p</a:t>
            </a:r>
            <a:r>
              <a:rPr lang="hr-HR" altLang="en-US" sz="240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orekla, </a:t>
            </a:r>
            <a:r>
              <a:rPr lang="hr-HR" altLang="en-U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“made in”; ili</a:t>
            </a:r>
          </a:p>
          <a:p>
            <a:pPr marL="239713" algn="just" eaLnBrk="1" hangingPunct="1">
              <a:spcBef>
                <a:spcPts val="600"/>
              </a:spcBef>
              <a:buSzTx/>
              <a:buFontTx/>
              <a:buChar char="-"/>
            </a:pPr>
            <a:r>
              <a:rPr lang="sr-Latn-CS" altLang="en-US" sz="24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angažovanjem poznatih ličnosti.</a:t>
            </a:r>
          </a:p>
          <a:p>
            <a:pPr lvl="1" algn="just" eaLnBrk="1" hangingPunct="1">
              <a:lnSpc>
                <a:spcPct val="90000"/>
              </a:lnSpc>
              <a:spcBef>
                <a:spcPct val="0"/>
              </a:spcBef>
              <a:buSzTx/>
              <a:buFont typeface="Wingdings 2" panose="05020102010507070707" pitchFamily="18" charset="2"/>
              <a:buNone/>
            </a:pPr>
            <a:endParaRPr lang="sr-Latn-CS" altLang="en-US" sz="3200" smtClean="0">
              <a:solidFill>
                <a:schemeClr val="tx1"/>
              </a:solidFill>
            </a:endParaRPr>
          </a:p>
          <a:p>
            <a:pPr marL="239713" eaLnBrk="1" hangingPunct="1"/>
            <a:endParaRPr lang="en-US" altLang="en-US" smtClean="0"/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74EE79-3DE7-4C40-91E9-BBA9901E7F94}" type="slidenum">
              <a:rPr lang="en-GB" altLang="sr-Latn-RS" sz="1200" smtClean="0">
                <a:solidFill>
                  <a:srgbClr val="D38E27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GB" altLang="sr-Latn-RS" sz="1200" smtClean="0">
              <a:solidFill>
                <a:srgbClr val="D38E27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33400"/>
          </a:xfrm>
        </p:spPr>
        <p:txBody>
          <a:bodyPr/>
          <a:lstStyle/>
          <a:p>
            <a:pPr eaLnBrk="1" hangingPunct="1">
              <a:defRPr/>
            </a:pPr>
            <a:r>
              <a:rPr lang="sr-Latn-RS" sz="2800" cap="none" dirty="0">
                <a:latin typeface="Arial Narrow" panose="020B0606020202030204" pitchFamily="34" charset="0"/>
              </a:rPr>
              <a:t>R</a:t>
            </a:r>
            <a:r>
              <a:rPr lang="sr-Latn-RS" sz="2800" cap="none" dirty="0" smtClean="0">
                <a:latin typeface="Arial Narrow" panose="020B0606020202030204" pitchFamily="34" charset="0"/>
              </a:rPr>
              <a:t>epozicioniranje (promena vrednosti i imidža...):</a:t>
            </a:r>
            <a:endParaRPr lang="en-US" sz="2800" cap="none" dirty="0">
              <a:latin typeface="Arial Narrow" panose="020B0606020202030204" pitchFamily="34" charset="0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343400"/>
          </a:xfrm>
        </p:spPr>
        <p:txBody>
          <a:bodyPr/>
          <a:lstStyle/>
          <a:p>
            <a:pPr eaLnBrk="1" hangingPunct="1"/>
            <a:r>
              <a:rPr lang="en-US" altLang="sr-Latn-RS" sz="24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sr-Latn-RS" altLang="sr-Latn-RS" sz="24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epozicioniranjem brenda (imena marke) </a:t>
            </a:r>
            <a:r>
              <a:rPr lang="sr-Latn-R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– </a:t>
            </a:r>
            <a:r>
              <a:rPr lang="sr-Latn-RS" altLang="sr-Latn-RS" sz="2400" smtClean="0">
                <a:solidFill>
                  <a:srgbClr val="002060"/>
                </a:solidFill>
                <a:latin typeface="Arial Narrow" panose="020B0606020202030204" pitchFamily="34" charset="0"/>
              </a:rPr>
              <a:t>promocija novog imidža, nema promene na proizvodu, niti promene segmenta.</a:t>
            </a:r>
          </a:p>
          <a:p>
            <a:pPr eaLnBrk="1" hangingPunct="1"/>
            <a:r>
              <a:rPr lang="en-US" altLang="sr-Latn-RS" sz="24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sr-Latn-RS" altLang="sr-Latn-RS" sz="24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epozicioniranjem proizvoda </a:t>
            </a:r>
            <a:r>
              <a:rPr lang="sr-Latn-RS" altLang="sr-Latn-RS" sz="2400" b="1" smtClean="0">
                <a:solidFill>
                  <a:srgbClr val="002060"/>
                </a:solidFill>
                <a:latin typeface="Arial Narrow" panose="020B0606020202030204" pitchFamily="34" charset="0"/>
              </a:rPr>
              <a:t>– </a:t>
            </a:r>
            <a:r>
              <a:rPr lang="sr-Latn-RS" altLang="sr-Latn-RS" sz="2400" smtClean="0">
                <a:solidFill>
                  <a:srgbClr val="002060"/>
                </a:solidFill>
                <a:latin typeface="Arial Narrow" panose="020B0606020202030204" pitchFamily="34" charset="0"/>
              </a:rPr>
              <a:t>promena atributa proizvoda kojim nisu zadovoljni potrošači, segment ostaje isti.</a:t>
            </a:r>
          </a:p>
          <a:p>
            <a:pPr eaLnBrk="1" hangingPunct="1"/>
            <a:r>
              <a:rPr lang="en-US" altLang="sr-Latn-RS" sz="24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sr-Latn-RS" altLang="sr-Latn-RS" sz="24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epozicioniranjem segmenta </a:t>
            </a:r>
            <a:r>
              <a:rPr lang="sr-Latn-RS" altLang="sr-Latn-RS" sz="2400" smtClean="0">
                <a:solidFill>
                  <a:srgbClr val="002060"/>
                </a:solidFill>
                <a:latin typeface="Arial Narrow" panose="020B0606020202030204" pitchFamily="34" charset="0"/>
              </a:rPr>
              <a:t>– menja se segment, proizvod se ne menja (neopipljivo repozicioniranje).</a:t>
            </a:r>
          </a:p>
          <a:p>
            <a:pPr eaLnBrk="1" hangingPunct="1"/>
            <a:r>
              <a:rPr lang="sr-Latn-RS" altLang="sr-Latn-RS" sz="24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Repozicioniranje diferenciranjem </a:t>
            </a:r>
            <a:r>
              <a:rPr lang="sr-Latn-RS" altLang="sr-Latn-RS" sz="2400" smtClean="0">
                <a:solidFill>
                  <a:srgbClr val="002060"/>
                </a:solidFill>
                <a:latin typeface="Arial Narrow" panose="020B0606020202030204" pitchFamily="34" charset="0"/>
              </a:rPr>
              <a:t>– promena na proizvodu uz  promenu segmenta (opipljivo repozicioniranje).</a:t>
            </a:r>
            <a:endParaRPr lang="en-US" altLang="sr-Latn-RS" sz="240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868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2800" cap="none" dirty="0">
                <a:solidFill>
                  <a:schemeClr val="tx1"/>
                </a:solidFill>
                <a:latin typeface="Arial Narrow" panose="020B0606020202030204" pitchFamily="34" charset="0"/>
              </a:rPr>
              <a:t>D</a:t>
            </a:r>
            <a:r>
              <a:rPr lang="sr-Latn-CS" sz="2800" cap="none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iferenciranje proizvoda</a:t>
            </a:r>
            <a:endParaRPr lang="en-US" sz="2800" cap="none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269875" y="1295400"/>
            <a:ext cx="7273925" cy="4800600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endParaRPr lang="sr-Latn-CS" altLang="sr-Latn-RS" b="1" smtClean="0"/>
          </a:p>
          <a:p>
            <a:pPr marL="533400" indent="-533400" eaLnBrk="1" hangingPunct="1"/>
            <a:r>
              <a:rPr lang="sr-Latn-C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Ostvaruje se </a:t>
            </a:r>
            <a:r>
              <a:rPr lang="sr-Latn-CS" altLang="sr-Latn-RS" sz="24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ponudom veće vrednosti</a:t>
            </a:r>
            <a:r>
              <a:rPr lang="sr-Latn-C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 u odnosu na konkurente da bi se proizvod razlikovao, da bi bio diferenciran (ostvaruje se kada se </a:t>
            </a:r>
            <a:r>
              <a:rPr lang="sr-Latn-CS" altLang="sr-Latn-RS" sz="24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kompanija pozicionira blizu konkurencije</a:t>
            </a:r>
            <a:r>
              <a:rPr lang="sr-Latn-C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).</a:t>
            </a:r>
          </a:p>
          <a:p>
            <a:pPr marL="533400" indent="-533400" eaLnBrk="1" hangingPunct="1"/>
            <a:endParaRPr lang="sr-Latn-CS" altLang="sr-Latn-RS" sz="240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533400" indent="-533400" eaLnBrk="1" hangingPunct="1"/>
            <a:r>
              <a:rPr lang="sr-Latn-C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Ova strategija je podobna na monopolističkom tržištu i kod  homogenih proizvoda.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0" y="1074738"/>
            <a:ext cx="8937625" cy="5630862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sr-Latn-RS" sz="18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stopa rasta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sr-Latn-RS" sz="18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prodaje:              </a:t>
            </a:r>
            <a:r>
              <a:rPr lang="sr-Latn-CS" altLang="sr-Latn-RS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t>skromna                 visoka           ujednačena            opadajuća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sr-Latn-RS" sz="18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marketing-troškovi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sr-Latn-RS" sz="18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(% od prodaje):</a:t>
            </a:r>
            <a:r>
              <a:rPr lang="sr-Latn-CS" altLang="sr-Latn-RS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t>      visoki             opadajući      stabilni ili opad.           skromni</a:t>
            </a:r>
          </a:p>
          <a:p>
            <a:pPr eaLnBrk="1" hangingPunct="1">
              <a:buFontTx/>
              <a:buNone/>
            </a:pPr>
            <a:r>
              <a:rPr lang="sr-Latn-CS" altLang="sr-Latn-RS" sz="18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stopa dobiti:</a:t>
            </a:r>
            <a:r>
              <a:rPr lang="sr-Latn-CS" altLang="sr-Latn-RS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t>    negativna                rastuća     stabilni ili opad.            skromna ili rastuća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sr-Latn-RS" sz="18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marketing-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sr-Latn-RS" sz="18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cilj:        </a:t>
            </a:r>
            <a:r>
              <a:rPr lang="sr-Latn-CS" altLang="sr-Latn-RS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t>prihvat proizvoda           osvajanje    održanje trž. uč.             povlačenje sa tržišta ili novi ciklus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CS" altLang="sr-Latn-RS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                                       trž. učešća</a:t>
            </a:r>
          </a:p>
          <a:p>
            <a:pPr eaLnBrk="1" hangingPunct="1">
              <a:buFontTx/>
              <a:buNone/>
            </a:pPr>
            <a:r>
              <a:rPr lang="sr-Latn-CS" altLang="sr-Latn-RS" sz="18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br komp.        </a:t>
            </a:r>
            <a:r>
              <a:rPr lang="sr-Latn-CS" altLang="sr-Latn-RS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t>jedna ili par            veći broj        neki napuštaju             mnogi napuštaju proizvod </a:t>
            </a:r>
          </a:p>
          <a:p>
            <a:pPr eaLnBrk="1" hangingPunct="1">
              <a:buFontTx/>
              <a:buNone/>
            </a:pPr>
            <a:r>
              <a:rPr lang="sr-Latn-CS" altLang="sr-Latn-RS" sz="180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                                                                      proizvod </a:t>
            </a:r>
            <a:r>
              <a:rPr lang="sr-Latn-CS" altLang="sr-Latn-RS" sz="18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                                             </a:t>
            </a:r>
          </a:p>
          <a:p>
            <a:pPr eaLnBrk="1" hangingPunct="1">
              <a:buFontTx/>
              <a:buNone/>
            </a:pPr>
            <a:endParaRPr lang="sr-Latn-CS" altLang="sr-Latn-RS" sz="280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eaLnBrk="1" hangingPunct="1">
              <a:buFontTx/>
              <a:buNone/>
            </a:pPr>
            <a:r>
              <a:rPr lang="sr-Latn-C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                                                       Šta činiti u svakoj fazi?</a:t>
            </a:r>
            <a:endParaRPr lang="en-US" altLang="sr-Latn-RS" sz="280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6323" name="Line 4"/>
          <p:cNvSpPr>
            <a:spLocks noChangeShapeType="1"/>
          </p:cNvSpPr>
          <p:nvPr/>
        </p:nvSpPr>
        <p:spPr bwMode="auto">
          <a:xfrm>
            <a:off x="684213" y="6021388"/>
            <a:ext cx="7777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4" name="Line 5"/>
          <p:cNvSpPr>
            <a:spLocks noChangeShapeType="1"/>
          </p:cNvSpPr>
          <p:nvPr/>
        </p:nvSpPr>
        <p:spPr bwMode="auto">
          <a:xfrm flipV="1">
            <a:off x="684213" y="1628775"/>
            <a:ext cx="0" cy="4392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5" name="Freeform 6"/>
          <p:cNvSpPr>
            <a:spLocks/>
          </p:cNvSpPr>
          <p:nvPr/>
        </p:nvSpPr>
        <p:spPr bwMode="auto">
          <a:xfrm>
            <a:off x="1331913" y="2924175"/>
            <a:ext cx="6480175" cy="1944688"/>
          </a:xfrm>
          <a:custGeom>
            <a:avLst/>
            <a:gdLst>
              <a:gd name="T0" fmla="*/ 0 w 2767"/>
              <a:gd name="T1" fmla="*/ 2147483646 h 1149"/>
              <a:gd name="T2" fmla="*/ 2147483646 w 2767"/>
              <a:gd name="T3" fmla="*/ 2147483646 h 1149"/>
              <a:gd name="T4" fmla="*/ 2147483646 w 2767"/>
              <a:gd name="T5" fmla="*/ 2147483646 h 1149"/>
              <a:gd name="T6" fmla="*/ 0 60000 65536"/>
              <a:gd name="T7" fmla="*/ 0 60000 65536"/>
              <a:gd name="T8" fmla="*/ 0 60000 65536"/>
              <a:gd name="T9" fmla="*/ 0 w 2767"/>
              <a:gd name="T10" fmla="*/ 0 h 1149"/>
              <a:gd name="T11" fmla="*/ 2767 w 2767"/>
              <a:gd name="T12" fmla="*/ 1149 h 11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67" h="1149">
                <a:moveTo>
                  <a:pt x="0" y="1149"/>
                </a:moveTo>
                <a:cubicBezTo>
                  <a:pt x="382" y="589"/>
                  <a:pt x="764" y="30"/>
                  <a:pt x="1225" y="15"/>
                </a:cubicBezTo>
                <a:cubicBezTo>
                  <a:pt x="1686" y="0"/>
                  <a:pt x="2510" y="884"/>
                  <a:pt x="2767" y="105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6" name="Line 7"/>
          <p:cNvSpPr>
            <a:spLocks noChangeShapeType="1"/>
          </p:cNvSpPr>
          <p:nvPr/>
        </p:nvSpPr>
        <p:spPr bwMode="auto">
          <a:xfrm>
            <a:off x="2268538" y="1557338"/>
            <a:ext cx="0" cy="446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7" name="Line 8"/>
          <p:cNvSpPr>
            <a:spLocks noChangeShapeType="1"/>
          </p:cNvSpPr>
          <p:nvPr/>
        </p:nvSpPr>
        <p:spPr bwMode="auto">
          <a:xfrm>
            <a:off x="3708400" y="1557338"/>
            <a:ext cx="0" cy="446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8" name="Line 9"/>
          <p:cNvSpPr>
            <a:spLocks noChangeShapeType="1"/>
          </p:cNvSpPr>
          <p:nvPr/>
        </p:nvSpPr>
        <p:spPr bwMode="auto">
          <a:xfrm>
            <a:off x="5219700" y="1557338"/>
            <a:ext cx="0" cy="446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9" name="Text Box 10"/>
          <p:cNvSpPr txBox="1">
            <a:spLocks noChangeArrowheads="1"/>
          </p:cNvSpPr>
          <p:nvPr/>
        </p:nvSpPr>
        <p:spPr bwMode="auto">
          <a:xfrm>
            <a:off x="611188" y="6092825"/>
            <a:ext cx="6318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800">
                <a:solidFill>
                  <a:schemeClr val="tx1"/>
                </a:solidFill>
                <a:latin typeface="Arial Narrow" panose="020B0606020202030204" pitchFamily="34" charset="0"/>
              </a:rPr>
              <a:t>uvođenje         rast          zrelost          opadanje</a:t>
            </a:r>
            <a:endParaRPr lang="en-US" altLang="sr-Latn-RS" sz="28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6330" name="Text Box 11"/>
          <p:cNvSpPr txBox="1">
            <a:spLocks noChangeArrowheads="1"/>
          </p:cNvSpPr>
          <p:nvPr/>
        </p:nvSpPr>
        <p:spPr bwMode="auto">
          <a:xfrm>
            <a:off x="152400" y="3048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sr-Latn-RS" sz="2400">
                <a:solidFill>
                  <a:schemeClr val="tx1"/>
                </a:solidFill>
                <a:latin typeface="Arial Narrow" panose="020B0606020202030204" pitchFamily="34" charset="0"/>
              </a:rPr>
              <a:t>Strategije u pojedinim fazama životnog ciklusa proizvoda - ŽCP</a:t>
            </a:r>
            <a:endParaRPr lang="en-US" altLang="sr-Latn-RS" sz="24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00320" y="152400"/>
            <a:ext cx="8686800" cy="838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2800" cap="none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Strategije u pojedinim fazama životnog ciklusa tržišta </a:t>
            </a:r>
            <a:endParaRPr lang="sr-Latn-CS" sz="2800" cap="none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458200" cy="5029200"/>
          </a:xfrm>
        </p:spPr>
        <p:txBody>
          <a:bodyPr/>
          <a:lstStyle/>
          <a:p>
            <a:pPr eaLnBrk="1" hangingPunct="1"/>
            <a:r>
              <a:rPr lang="sr-Latn-CS" altLang="sr-Latn-RS" sz="24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Nastanak tržišta  </a:t>
            </a:r>
            <a:r>
              <a:rPr lang="sr-Latn-C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(npr. nastaje tržište cigareta koje su zdrave, taj proizvod plasira kompanija-pionir koja je inovator).</a:t>
            </a:r>
          </a:p>
          <a:p>
            <a:pPr eaLnBrk="1" hangingPunct="1"/>
            <a:r>
              <a:rPr lang="sr-Latn-CS" altLang="sr-Latn-RS" sz="24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Rast tržišta </a:t>
            </a:r>
            <a:r>
              <a:rPr lang="sr-Latn-C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(raste broj potrošača za datim cigaretama, raste prodaja, istovremeno se pojavljuju konkurenti sa većim brojem proizvoda, koje nazivamo imitatorima, tržište se fragmentira – deli između konkurenata).</a:t>
            </a:r>
          </a:p>
          <a:p>
            <a:pPr eaLnBrk="1" hangingPunct="1"/>
            <a:r>
              <a:rPr lang="sr-Latn-CS" altLang="sr-Latn-RS" sz="24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Zrelost tržišta </a:t>
            </a:r>
            <a:r>
              <a:rPr lang="sr-Latn-C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(značajna je konkurencija, pa zbog toga pionir stvara inovaciju više da bi se diferencirao od konkurencije što vodi konsolidaciji tržišta).</a:t>
            </a:r>
          </a:p>
          <a:p>
            <a:pPr eaLnBrk="1" hangingPunct="1"/>
            <a:r>
              <a:rPr lang="sr-Latn-CS" altLang="sr-Latn-RS" sz="24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Opadanje tržišta </a:t>
            </a:r>
            <a:r>
              <a:rPr lang="sr-Latn-C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(pad prodaje svih konkurenata</a:t>
            </a:r>
            <a:r>
              <a:rPr lang="sr-Latn-CS" altLang="sr-Latn-RS" sz="2400" smtClean="0">
                <a:latin typeface="Arial Narrow" panose="020B0606020202030204" pitchFamily="34" charset="0"/>
              </a:rPr>
              <a:t>).</a:t>
            </a:r>
          </a:p>
          <a:p>
            <a:pPr algn="r" eaLnBrk="1" hangingPunct="1">
              <a:buFontTx/>
              <a:buNone/>
            </a:pPr>
            <a:r>
              <a:rPr lang="sr-Latn-CS" altLang="sr-Latn-RS" sz="2400" smtClean="0">
                <a:solidFill>
                  <a:schemeClr val="tx1"/>
                </a:solidFill>
                <a:latin typeface="Arial Narrow" panose="020B0606020202030204" pitchFamily="34" charset="0"/>
              </a:rPr>
              <a:t>Evidentno kako se smenjuju konsolidacija (inovacija) i fragmentacija (imitacija).</a:t>
            </a:r>
            <a:endParaRPr lang="en-US" altLang="sr-Latn-RS" sz="240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85800"/>
          </a:xfrm>
        </p:spPr>
        <p:txBody>
          <a:bodyPr/>
          <a:lstStyle/>
          <a:p>
            <a:pPr>
              <a:defRPr/>
            </a:pPr>
            <a:r>
              <a:rPr lang="sr-Latn-RS" sz="2400" dirty="0" smtClean="0">
                <a:latin typeface="Arial Narrow" panose="020B0606020202030204" pitchFamily="34" charset="0"/>
              </a:rPr>
              <a:t>Kontrolna pitanja</a:t>
            </a:r>
            <a:endParaRPr lang="sr-Latn-RS" sz="2400" dirty="0">
              <a:latin typeface="Arial Narrow" panose="020B0606020202030204" pitchFamily="34" charset="0"/>
            </a:endParaRP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0" y="1136650"/>
            <a:ext cx="8991600" cy="5303838"/>
          </a:xfrm>
        </p:spPr>
        <p:txBody>
          <a:bodyPr/>
          <a:lstStyle/>
          <a:p>
            <a:endParaRPr lang="sr-Latn-RS" altLang="sr-Latn-RS" sz="2400" smtClean="0"/>
          </a:p>
          <a:p>
            <a:r>
              <a:rPr lang="sr-Latn-RS" altLang="sr-Latn-RS" sz="2400" smtClean="0"/>
              <a:t>1. Masovni marketing – šta znači masovni marketing?</a:t>
            </a:r>
          </a:p>
          <a:p>
            <a:r>
              <a:rPr lang="sr-Latn-RS" altLang="sr-Latn-RS" sz="2400" smtClean="0"/>
              <a:t>2. Pojam i uslovi za segmentaciju tržišta?</a:t>
            </a:r>
          </a:p>
          <a:p>
            <a:r>
              <a:rPr lang="sr-Latn-RS" altLang="sr-Latn-RS" sz="2400" smtClean="0"/>
              <a:t>3. Prednosti i koristi od segmentacije tržišta?</a:t>
            </a:r>
          </a:p>
          <a:p>
            <a:r>
              <a:rPr lang="sr-Latn-RS" altLang="sr-Latn-RS" sz="2400" smtClean="0"/>
              <a:t>4. Kriterijumi segmentacije tržišta?</a:t>
            </a:r>
          </a:p>
          <a:p>
            <a:r>
              <a:rPr lang="sr-Latn-RS" altLang="sr-Latn-RS" sz="2400" smtClean="0"/>
              <a:t>5. Faze izbora ciljnog tržišta?</a:t>
            </a:r>
          </a:p>
          <a:p>
            <a:r>
              <a:rPr lang="sr-Latn-RS" altLang="sr-Latn-RS" sz="2400" smtClean="0"/>
              <a:t>6. Strategije za izabrano ciljno tržište?</a:t>
            </a:r>
          </a:p>
          <a:p>
            <a:r>
              <a:rPr lang="sr-Latn-RS" altLang="sr-Latn-RS" sz="2400" smtClean="0"/>
              <a:t>7. Pozicioniranje, pojam i osnove?</a:t>
            </a:r>
          </a:p>
          <a:p>
            <a:r>
              <a:rPr lang="sr-Latn-RS" altLang="sr-Latn-RS" sz="2400" smtClean="0"/>
              <a:t>8. Diferenciranje, pojam i osnove?</a:t>
            </a:r>
          </a:p>
          <a:p>
            <a:r>
              <a:rPr lang="sr-Latn-RS" altLang="sr-Latn-RS" sz="2400" smtClean="0"/>
              <a:t>9. Strategije u pojedinim fazama životnog ciklusa proizvoda?</a:t>
            </a:r>
          </a:p>
          <a:p>
            <a:r>
              <a:rPr lang="sr-Latn-RS" altLang="sr-Latn-RS" sz="2400" smtClean="0"/>
              <a:t>10.Strategije u pojedinim fazama životnog ciklusa tržišta?</a:t>
            </a:r>
          </a:p>
          <a:p>
            <a:endParaRPr lang="sr-Latn-RS" altLang="sr-Latn-RS" sz="2400" smtClean="0"/>
          </a:p>
          <a:p>
            <a:endParaRPr lang="sr-Latn-RS" altLang="sr-Latn-R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4640"/>
            <a:ext cx="8686800" cy="685800"/>
          </a:xfrm>
        </p:spPr>
        <p:txBody>
          <a:bodyPr/>
          <a:lstStyle/>
          <a:p>
            <a:pPr eaLnBrk="1" hangingPunct="1">
              <a:defRPr/>
            </a:pPr>
            <a:r>
              <a:rPr lang="sr-Latn-RS" cap="none" dirty="0">
                <a:solidFill>
                  <a:schemeClr val="tx1"/>
                </a:solidFill>
                <a:latin typeface="Arial Narrow" panose="020B0606020202030204" pitchFamily="34" charset="0"/>
              </a:rPr>
              <a:t>M</a:t>
            </a:r>
            <a:r>
              <a:rPr lang="sr-Latn-RS" cap="none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asovni marketing prema ciljnom marketingu</a:t>
            </a:r>
            <a:endParaRPr lang="en-US" cap="none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991600" cy="5562600"/>
          </a:xfrm>
        </p:spPr>
        <p:txBody>
          <a:bodyPr/>
          <a:lstStyle/>
          <a:p>
            <a:pPr eaLnBrk="1" hangingPunct="1"/>
            <a:r>
              <a:rPr lang="en-US" altLang="sr-Latn-RS" sz="24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M</a:t>
            </a:r>
            <a:r>
              <a:rPr lang="sr-Latn-RS" altLang="sr-Latn-RS" sz="24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asovni marketing</a:t>
            </a:r>
          </a:p>
          <a:p>
            <a:pPr algn="r" eaLnBrk="1" hangingPunct="1">
              <a:buFont typeface="Wingdings" panose="05000000000000000000" pitchFamily="2" charset="2"/>
              <a:buChar char="Ø"/>
            </a:pPr>
            <a:r>
              <a:rPr lang="sr-Latn-RS" altLang="sr-Latn-RS" sz="24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Ciljni marketing – segmentacija                   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sr-Latn-RS" altLang="sr-Latn-RS" sz="24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                                  P&amp;G pampers</a:t>
            </a:r>
          </a:p>
          <a:p>
            <a:pPr algn="r" eaLnBrk="1" hangingPunct="1">
              <a:buFont typeface="Wingdings" panose="05000000000000000000" pitchFamily="2" charset="2"/>
              <a:buChar char="Ø"/>
            </a:pPr>
            <a:endParaRPr lang="sr-Latn-RS" altLang="sr-Latn-RS" b="1" smtClean="0">
              <a:solidFill>
                <a:schemeClr val="tx1"/>
              </a:solidFill>
            </a:endParaRPr>
          </a:p>
          <a:p>
            <a:pPr algn="r" eaLnBrk="1" hangingPunct="1">
              <a:buFont typeface="Wingdings" panose="05000000000000000000" pitchFamily="2" charset="2"/>
              <a:buChar char="Ø"/>
            </a:pPr>
            <a:endParaRPr lang="sr-Latn-RS" altLang="sr-Latn-RS" b="1" smtClean="0">
              <a:solidFill>
                <a:schemeClr val="tx1"/>
              </a:solidFill>
            </a:endParaRPr>
          </a:p>
          <a:p>
            <a:pPr algn="r" eaLnBrk="1" hangingPunct="1">
              <a:buFont typeface="Wingdings" panose="05000000000000000000" pitchFamily="2" charset="2"/>
              <a:buChar char="Ø"/>
            </a:pPr>
            <a:r>
              <a:rPr lang="sr-Latn-RS" altLang="sr-Latn-RS" b="1" smtClean="0">
                <a:solidFill>
                  <a:schemeClr val="tx1"/>
                </a:solidFill>
              </a:rPr>
              <a:t>               </a:t>
            </a:r>
            <a:endParaRPr lang="en-US" altLang="sr-Latn-RS" b="1" smtClean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724400" y="2438400"/>
            <a:ext cx="4419600" cy="441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0" y="2743200"/>
            <a:ext cx="3048000" cy="304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I</a:t>
            </a:r>
            <a:r>
              <a:rPr lang="sr-Latn-RS" b="1" dirty="0">
                <a:solidFill>
                  <a:schemeClr val="tx1"/>
                </a:solidFill>
              </a:rPr>
              <a:t> devojčice i dečaci bez razlike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562600" y="2971800"/>
            <a:ext cx="35814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705600" y="2895600"/>
            <a:ext cx="1905000" cy="1905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Latn-RS" b="1" dirty="0">
                <a:solidFill>
                  <a:schemeClr val="tx1"/>
                </a:solidFill>
              </a:rPr>
              <a:t>devojčice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334000" y="4343400"/>
            <a:ext cx="1905000" cy="1905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Latn-RS" b="1" dirty="0">
                <a:solidFill>
                  <a:schemeClr val="tx1"/>
                </a:solidFill>
              </a:rPr>
              <a:t>dečaci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sr-Latn-RS" altLang="sr-Latn-RS" sz="2800" smtClean="0">
                <a:solidFill>
                  <a:srgbClr val="FFFF00"/>
                </a:solidFill>
                <a:latin typeface="Arial Narrow" panose="020B0606020202030204" pitchFamily="34" charset="0"/>
              </a:rPr>
              <a:t>Segmentacja tržišta – pojam i uslovi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991600" cy="4525963"/>
          </a:xfrm>
        </p:spPr>
        <p:txBody>
          <a:bodyPr/>
          <a:lstStyle/>
          <a:p>
            <a:endParaRPr lang="sr-Latn-RS" altLang="sr-Latn-RS" sz="2400" smtClean="0">
              <a:latin typeface="Arial Narrow" panose="020B0606020202030204" pitchFamily="34" charset="0"/>
            </a:endParaRPr>
          </a:p>
          <a:p>
            <a:r>
              <a:rPr lang="sr-Latn-RS" altLang="sr-Latn-RS" sz="2400" smtClean="0">
                <a:latin typeface="Arial Narrow" panose="020B0606020202030204" pitchFamily="34" charset="0"/>
              </a:rPr>
              <a:t>Tržište je heterogena celina koju čine više međusobno različitih delova (segmenata).</a:t>
            </a:r>
          </a:p>
          <a:p>
            <a:endParaRPr lang="sr-Latn-RS" altLang="sr-Latn-RS" sz="2400" smtClean="0">
              <a:latin typeface="Arial Narrow" panose="020B0606020202030204" pitchFamily="34" charset="0"/>
            </a:endParaRPr>
          </a:p>
          <a:p>
            <a:r>
              <a:rPr lang="sr-Latn-RS" altLang="sr-Latn-RS" sz="2400" smtClean="0">
                <a:latin typeface="Arial Narrow" panose="020B0606020202030204" pitchFamily="34" charset="0"/>
              </a:rPr>
              <a:t>Uslovi za segmentaciju tržišta:</a:t>
            </a:r>
          </a:p>
          <a:p>
            <a:pPr lvl="1"/>
            <a:r>
              <a:rPr lang="sr-Latn-RS" altLang="sr-Latn-RS" sz="2400" smtClean="0">
                <a:latin typeface="Arial Narrow" panose="020B0606020202030204" pitchFamily="34" charset="0"/>
              </a:rPr>
              <a:t>homogenost  potreba i zahteva potrošača unutar segmenta</a:t>
            </a:r>
          </a:p>
          <a:p>
            <a:pPr lvl="1"/>
            <a:r>
              <a:rPr lang="sr-Latn-RS" altLang="sr-Latn-RS" sz="2400" smtClean="0">
                <a:latin typeface="Arial Narrow" panose="020B0606020202030204" pitchFamily="34" charset="0"/>
              </a:rPr>
              <a:t>heterogenost potreba i zahteva potrošača između segmenata</a:t>
            </a:r>
          </a:p>
          <a:p>
            <a:pPr lvl="1"/>
            <a:r>
              <a:rPr lang="sr-Latn-RS" altLang="sr-Latn-RS" sz="2400" smtClean="0">
                <a:latin typeface="Arial Narrow" panose="020B0606020202030204" pitchFamily="34" charset="0"/>
              </a:rPr>
              <a:t>dovoljna veličina i rast segmenta za rentabilnost</a:t>
            </a:r>
          </a:p>
          <a:p>
            <a:pPr lvl="1"/>
            <a:r>
              <a:rPr lang="sr-Latn-RS" altLang="sr-Latn-RS" sz="2400" smtClean="0">
                <a:latin typeface="Arial Narrow" panose="020B0606020202030204" pitchFamily="34" charset="0"/>
              </a:rPr>
              <a:t>operacionalnost segmenta.</a:t>
            </a:r>
          </a:p>
          <a:p>
            <a:endParaRPr lang="sr-Latn-RS" altLang="sr-Latn-R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2800" cap="none" dirty="0">
                <a:solidFill>
                  <a:schemeClr val="tx1"/>
                </a:solidFill>
                <a:latin typeface="Arial Narrow" panose="020B0606020202030204" pitchFamily="34" charset="0"/>
              </a:rPr>
              <a:t>M</a:t>
            </a:r>
            <a:r>
              <a:rPr lang="sr-Latn-CS" sz="2800" cap="none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akrosegmentacija i mikrosegmentacija tržišta</a:t>
            </a:r>
            <a:endParaRPr lang="en-US" sz="2800" cap="none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839200" cy="49530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r-Latn-CS" sz="2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Makrosegmentacija: </a:t>
            </a:r>
          </a:p>
          <a:p>
            <a:pPr marL="0" indent="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sr-Latn-CS" sz="26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sr-Latn-CS" sz="2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</a:t>
            </a:r>
            <a:r>
              <a:rPr lang="sr-Latn-CS" sz="2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masovni marketing (nediferencirani marketing) za </a:t>
            </a:r>
          </a:p>
          <a:p>
            <a:pPr marL="0" indent="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sr-Latn-CS" sz="26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sr-Latn-CS" sz="2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masovno tržište</a:t>
            </a:r>
          </a:p>
          <a:p>
            <a:pPr eaLnBrk="1" hangingPunct="1">
              <a:lnSpc>
                <a:spcPct val="90000"/>
              </a:lnSpc>
              <a:defRPr/>
            </a:pPr>
            <a:endParaRPr lang="sr-Latn-CS" sz="26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sr-Latn-CS" sz="2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Mikrosegmentacija: diferencirani ili koncentrisani marketing: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sr-Latn-CS" sz="2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tržišni segment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sr-Latn-CS" sz="2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tržišna niša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sr-Latn-CS" sz="2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lokalno tržište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sr-Latn-CS" sz="2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pojedinačno tržište.</a:t>
            </a:r>
            <a:endParaRPr lang="en-US" sz="26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730" y="228600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2800" cap="none" dirty="0">
                <a:solidFill>
                  <a:schemeClr val="tx1"/>
                </a:solidFill>
                <a:latin typeface="Arial Narrow" panose="020B0606020202030204" pitchFamily="34" charset="0"/>
              </a:rPr>
              <a:t>M</a:t>
            </a:r>
            <a:r>
              <a:rPr lang="sr-Latn-RS" sz="2800" cap="none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arketing segmenta</a:t>
            </a:r>
            <a:endParaRPr lang="en-US" sz="2800" cap="none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229600" cy="4770438"/>
          </a:xfrm>
        </p:spPr>
        <p:txBody>
          <a:bodyPr/>
          <a:lstStyle/>
          <a:p>
            <a:pPr eaLnBrk="1" hangingPunct="1"/>
            <a:r>
              <a:rPr lang="en-US" altLang="sr-Latn-RS" sz="28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Segmenti</a:t>
            </a:r>
            <a:r>
              <a:rPr lang="en-U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 – </a:t>
            </a:r>
            <a:r>
              <a:rPr lang="sr-Latn-R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velike </a:t>
            </a:r>
            <a:r>
              <a:rPr lang="en-U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grupe potrošača sa sličnim potrebama, željama</a:t>
            </a:r>
            <a:r>
              <a:rPr lang="sr-Latn-R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n-U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kupovnom moći</a:t>
            </a:r>
            <a:r>
              <a:rPr lang="sr-Latn-R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....</a:t>
            </a:r>
          </a:p>
          <a:p>
            <a:pPr eaLnBrk="1" hangingPunct="1"/>
            <a:endParaRPr lang="en-US" altLang="sr-Latn-RS" sz="280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sr-Latn-RS" sz="2800" smtClean="0">
                <a:solidFill>
                  <a:srgbClr val="FF0000"/>
                </a:solidFill>
                <a:latin typeface="Arial Narrow" panose="020B0606020202030204" pitchFamily="34" charset="0"/>
              </a:rPr>
              <a:t>!</a:t>
            </a:r>
            <a:r>
              <a:rPr lang="sr-Latn-RS" altLang="sr-Latn-RS" sz="2800" smtClean="0">
                <a:solidFill>
                  <a:srgbClr val="FF0000"/>
                </a:solidFill>
                <a:latin typeface="Arial Narrow" panose="020B0606020202030204" pitchFamily="34" charset="0"/>
              </a:rPr>
              <a:t>!!</a:t>
            </a:r>
            <a:r>
              <a:rPr lang="en-US" altLang="sr-Latn-RS" sz="280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Zadatak marketing stručnjaka nije stvaranje, već </a:t>
            </a:r>
            <a:r>
              <a:rPr lang="en-US" altLang="sr-Latn-RS" sz="28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identifikovanje segmenata</a:t>
            </a:r>
            <a:r>
              <a:rPr lang="sr-Latn-RS" altLang="sr-Latn-RS" sz="28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  <a:p>
            <a:pPr eaLnBrk="1" hangingPunct="1"/>
            <a:endParaRPr lang="en-US" altLang="sr-Latn-RS" sz="2800" b="1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Marketing segmenta omogućava kompaniji da kreira bolji proizvod, odredi adekvatnije cene ...</a:t>
            </a:r>
            <a:r>
              <a:rPr lang="en-US" altLang="sr-Latn-RS" sz="280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 kreira bolji marketing</a:t>
            </a:r>
            <a:r>
              <a:rPr lang="sr-Latn-RS" altLang="sr-Latn-RS" sz="280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-</a:t>
            </a:r>
            <a:r>
              <a:rPr lang="en-US" altLang="sr-Latn-RS" sz="280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miks</a:t>
            </a:r>
            <a:r>
              <a:rPr lang="sr-Latn-RS" altLang="sr-Latn-RS" sz="2800" smtClean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.</a:t>
            </a:r>
            <a:endParaRPr lang="en-US" altLang="sr-Latn-RS" sz="280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95" y="228600"/>
            <a:ext cx="7744905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2800" cap="none" dirty="0">
                <a:solidFill>
                  <a:schemeClr val="tx1"/>
                </a:solidFill>
                <a:latin typeface="Arial Narrow" panose="020B0606020202030204" pitchFamily="34" charset="0"/>
              </a:rPr>
              <a:t>M</a:t>
            </a:r>
            <a:r>
              <a:rPr lang="sr-Latn-RS" sz="2800" cap="none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arketing niše</a:t>
            </a:r>
            <a:endParaRPr lang="en-US" sz="2800" cap="none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331788" y="1676400"/>
            <a:ext cx="7669212" cy="4648200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Niša</a:t>
            </a:r>
            <a:r>
              <a:rPr lang="en-US" altLang="en-U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 – usko definisana grupa potrošača koja teži određenom nizu koristi</a:t>
            </a:r>
            <a:r>
              <a:rPr lang="sr-Latn-RS" altLang="en-U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280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Marketing niše podstaknut je globalizacijom</a:t>
            </a:r>
            <a:r>
              <a:rPr lang="sr-Latn-RS" altLang="en-U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280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Internet omogućava malim kompanijama da se fokusiraju na niše</a:t>
            </a:r>
            <a:r>
              <a:rPr lang="sr-Latn-RS" altLang="en-U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en-US" altLang="en-US" sz="280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874" y="228600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2800" cap="none" dirty="0">
                <a:solidFill>
                  <a:schemeClr val="tx1"/>
                </a:solidFill>
                <a:latin typeface="Arial Narrow" panose="020B0606020202030204" pitchFamily="34" charset="0"/>
              </a:rPr>
              <a:t>L</a:t>
            </a:r>
            <a:r>
              <a:rPr lang="sr-Latn-RS" sz="2800" cap="none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okalni</a:t>
            </a:r>
            <a:r>
              <a:rPr lang="sr-Latn-RS" sz="2800" cap="none" dirty="0" smtClean="0">
                <a:solidFill>
                  <a:schemeClr val="tx2">
                    <a:satMod val="20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sr-Latn-RS" sz="2800" cap="none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marketing</a:t>
            </a:r>
            <a:endParaRPr lang="en-US" sz="2800" cap="none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7848600" cy="4525962"/>
          </a:xfrm>
        </p:spPr>
        <p:txBody>
          <a:bodyPr/>
          <a:lstStyle/>
          <a:p>
            <a:pPr marL="411163" eaLnBrk="1" hangingPunct="1">
              <a:buFont typeface="Wingdings" panose="05000000000000000000" pitchFamily="2" charset="2"/>
              <a:buChar char=""/>
            </a:pPr>
            <a:r>
              <a:rPr lang="en-U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Marketing</a:t>
            </a:r>
            <a:r>
              <a:rPr lang="sr-Latn-R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-</a:t>
            </a:r>
            <a:r>
              <a:rPr lang="en-U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programi se kreiraju prema potrebama i željama </a:t>
            </a:r>
            <a:r>
              <a:rPr lang="en-US" altLang="sr-Latn-RS" sz="28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lokalnih grupa kupaca</a:t>
            </a:r>
            <a:r>
              <a:rPr lang="sr-Latn-RS" altLang="sr-Latn-RS" sz="28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en-US" altLang="sr-Latn-RS" sz="2800" b="1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11163" eaLnBrk="1" hangingPunct="1">
              <a:buFont typeface="Wingdings" panose="05000000000000000000" pitchFamily="2" charset="2"/>
              <a:buChar char=""/>
            </a:pPr>
            <a:endParaRPr lang="en-US" altLang="sr-Latn-RS" sz="280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11163" eaLnBrk="1" hangingPunct="1">
              <a:buFont typeface="Wingdings" panose="05000000000000000000" pitchFamily="2" charset="2"/>
              <a:buChar char=""/>
            </a:pPr>
            <a:r>
              <a:rPr lang="en-U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Marketin</a:t>
            </a:r>
            <a:r>
              <a:rPr lang="sr-Latn-R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g-</a:t>
            </a:r>
            <a:r>
              <a:rPr lang="en-U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aktivnosti koncipirane su na način da budu što bliže pojedinačnim kupcima</a:t>
            </a:r>
            <a:r>
              <a:rPr lang="sr-Latn-R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en-US" altLang="sr-Latn-RS" sz="280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11163" eaLnBrk="1" hangingPunct="1">
              <a:buFont typeface="Wingdings" panose="05000000000000000000" pitchFamily="2" charset="2"/>
              <a:buChar char=""/>
            </a:pPr>
            <a:endParaRPr lang="en-US" altLang="sr-Latn-RS" sz="280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411163" eaLnBrk="1" hangingPunct="1">
              <a:buFont typeface="Wingdings" panose="05000000000000000000" pitchFamily="2" charset="2"/>
              <a:buChar char=""/>
            </a:pPr>
            <a:r>
              <a:rPr lang="en-U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Kritika lokalnog marketinga – nemogućnost da se ostvari ekonomija obima</a:t>
            </a:r>
            <a:r>
              <a:rPr lang="sr-Latn-R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en-US" altLang="sr-Latn-RS" sz="280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2800" cap="none" dirty="0">
                <a:solidFill>
                  <a:schemeClr val="tx1"/>
                </a:solidFill>
                <a:latin typeface="Arial Narrow" panose="020B0606020202030204" pitchFamily="34" charset="0"/>
              </a:rPr>
              <a:t>M</a:t>
            </a:r>
            <a:r>
              <a:rPr lang="sr-Latn-RS" sz="2800" cap="none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arketing prilagođen pojedincu</a:t>
            </a:r>
            <a:endParaRPr lang="en-US" sz="2800" cap="none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73050" y="1676400"/>
            <a:ext cx="8032750" cy="4999038"/>
          </a:xfrm>
        </p:spPr>
        <p:txBody>
          <a:bodyPr/>
          <a:lstStyle/>
          <a:p>
            <a:pPr eaLnBrk="1" hangingPunct="1"/>
            <a:r>
              <a:rPr lang="sr-Latn-R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Pojedinac; </a:t>
            </a:r>
            <a:r>
              <a:rPr lang="en-U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prilagođavanje</a:t>
            </a:r>
            <a:r>
              <a:rPr lang="sr-Latn-R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; </a:t>
            </a:r>
            <a:r>
              <a:rPr lang="en-U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marketing jedan na jedan – </a:t>
            </a:r>
            <a:r>
              <a:rPr lang="en-US" altLang="sr-Latn-RS" sz="2800" i="1" smtClean="0">
                <a:solidFill>
                  <a:schemeClr val="tx1"/>
                </a:solidFill>
                <a:latin typeface="Arial Narrow" panose="020B0606020202030204" pitchFamily="34" charset="0"/>
              </a:rPr>
              <a:t>customerization</a:t>
            </a:r>
            <a:r>
              <a:rPr lang="sr-Latn-RS" altLang="sr-Latn-RS" sz="2800" i="1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en-US" altLang="sr-Latn-RS" sz="2800" i="1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eaLnBrk="1" hangingPunct="1"/>
            <a:endParaRPr lang="en-US" altLang="sr-Latn-RS" sz="2800" i="1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sr-Latn-R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Pojedincima (k</a:t>
            </a:r>
            <a:r>
              <a:rPr lang="en-U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lijentima</a:t>
            </a:r>
            <a:r>
              <a:rPr lang="sr-Latn-R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) </a:t>
            </a:r>
            <a:r>
              <a:rPr lang="en-U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se omogućava da sami dizajniraju proizvod ili uslugu</a:t>
            </a:r>
            <a:r>
              <a:rPr lang="sr-Latn-R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en-US" altLang="sr-Latn-RS" sz="280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eaLnBrk="1" hangingPunct="1"/>
            <a:endParaRPr lang="en-US" altLang="sr-Latn-RS" sz="280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Kompanije moraju voditi računa </a:t>
            </a:r>
            <a:r>
              <a:rPr lang="sr-Latn-R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o tome </a:t>
            </a:r>
            <a:r>
              <a:rPr lang="en-U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da li su </a:t>
            </a:r>
            <a:r>
              <a:rPr lang="sr-Latn-R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klijenti </a:t>
            </a:r>
            <a:r>
              <a:rPr lang="en-U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spremni da plate tako prilagođen proizvod</a:t>
            </a:r>
            <a:r>
              <a:rPr lang="sr-Latn-RS" altLang="sr-Latn-RS" sz="2800" smtClean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  <a:endParaRPr lang="en-US" altLang="sr-Latn-RS" sz="280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543</TotalTime>
  <Words>1471</Words>
  <Application>Microsoft Office PowerPoint</Application>
  <PresentationFormat>On-screen Show (4:3)</PresentationFormat>
  <Paragraphs>266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Franklin Gothic Medium</vt:lpstr>
      <vt:lpstr>Franklin Gothic Book</vt:lpstr>
      <vt:lpstr>Wingdings 2</vt:lpstr>
      <vt:lpstr>Calibri</vt:lpstr>
      <vt:lpstr>Corbel</vt:lpstr>
      <vt:lpstr>Arial Narrow</vt:lpstr>
      <vt:lpstr>Wingdings</vt:lpstr>
      <vt:lpstr>Tahoma</vt:lpstr>
      <vt:lpstr>Times New Roman</vt:lpstr>
      <vt:lpstr>Trek</vt:lpstr>
      <vt:lpstr>1_Office Theme</vt:lpstr>
      <vt:lpstr>Masovni marketing</vt:lpstr>
      <vt:lpstr>Ciljni marketing : (strategijski instrumenti marketing miksa)</vt:lpstr>
      <vt:lpstr>Masovni marketing prema ciljnom marketingu</vt:lpstr>
      <vt:lpstr>Segmentacja tržišta – pojam i uslovi</vt:lpstr>
      <vt:lpstr>Makrosegmentacija i mikrosegmentacija tržišta</vt:lpstr>
      <vt:lpstr>Marketing segmenta</vt:lpstr>
      <vt:lpstr>Marketing niše</vt:lpstr>
      <vt:lpstr>Lokalni marketing</vt:lpstr>
      <vt:lpstr>Marketing prilagođen pojedincu</vt:lpstr>
      <vt:lpstr>Svrha segmentacije</vt:lpstr>
      <vt:lpstr>Koristi od segmentacije...</vt:lpstr>
      <vt:lpstr>Razlikujemo: </vt:lpstr>
      <vt:lpstr>Kriterijumi segmentacije tržišta krajnje potrošnje</vt:lpstr>
      <vt:lpstr>Geografska segmentacija</vt:lpstr>
      <vt:lpstr>Demografska segmentacija</vt:lpstr>
      <vt:lpstr>Psihografska segmentacija</vt:lpstr>
      <vt:lpstr>Izbor ciljnog/ciljnih tržišta</vt:lpstr>
      <vt:lpstr>Proces (videti slajd 2)</vt:lpstr>
      <vt:lpstr>PowerPoint Presentation</vt:lpstr>
      <vt:lpstr>Strategije za izabrano ciljno tržište</vt:lpstr>
      <vt:lpstr>Pozicioniranje</vt:lpstr>
      <vt:lpstr>Šta je prvo što čini kompanija pri pozicioniranju?</vt:lpstr>
      <vt:lpstr>PowerPoint Presentation</vt:lpstr>
      <vt:lpstr>Osnove pozicioniranja</vt:lpstr>
      <vt:lpstr>Repozicioniranje (promena vrednosti i imidža...):</vt:lpstr>
      <vt:lpstr>Diferenciranje proizvoda</vt:lpstr>
      <vt:lpstr>PowerPoint Presentation</vt:lpstr>
      <vt:lpstr>Strategije u pojedinim fazama životnog ciklusa tržišta </vt:lpstr>
      <vt:lpstr>Kontrolna pitanja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Dragan Stankovic</dc:creator>
  <cp:lastModifiedBy>Studentska sluzba 6</cp:lastModifiedBy>
  <cp:revision>43</cp:revision>
  <cp:lastPrinted>1601-01-01T00:00:00Z</cp:lastPrinted>
  <dcterms:created xsi:type="dcterms:W3CDTF">1601-01-01T00:00:00Z</dcterms:created>
  <dcterms:modified xsi:type="dcterms:W3CDTF">2026-05-05T07:25:25Z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