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4"/>
  </p:notesMasterIdLst>
  <p:sldIdLst>
    <p:sldId id="282" r:id="rId2"/>
    <p:sldId id="287" r:id="rId3"/>
    <p:sldId id="288" r:id="rId4"/>
    <p:sldId id="319" r:id="rId5"/>
    <p:sldId id="346" r:id="rId6"/>
    <p:sldId id="321" r:id="rId7"/>
    <p:sldId id="320" r:id="rId8"/>
    <p:sldId id="374" r:id="rId9"/>
    <p:sldId id="323" r:id="rId10"/>
    <p:sldId id="324" r:id="rId11"/>
    <p:sldId id="326" r:id="rId12"/>
    <p:sldId id="327" r:id="rId13"/>
    <p:sldId id="328" r:id="rId14"/>
    <p:sldId id="325" r:id="rId15"/>
    <p:sldId id="329" r:id="rId16"/>
    <p:sldId id="331" r:id="rId17"/>
    <p:sldId id="330" r:id="rId18"/>
    <p:sldId id="332" r:id="rId19"/>
    <p:sldId id="333" r:id="rId20"/>
    <p:sldId id="354" r:id="rId21"/>
    <p:sldId id="334" r:id="rId22"/>
    <p:sldId id="375" r:id="rId23"/>
    <p:sldId id="336" r:id="rId24"/>
    <p:sldId id="337" r:id="rId25"/>
    <p:sldId id="338" r:id="rId26"/>
    <p:sldId id="340" r:id="rId27"/>
    <p:sldId id="341" r:id="rId28"/>
    <p:sldId id="342" r:id="rId29"/>
    <p:sldId id="343" r:id="rId30"/>
    <p:sldId id="344" r:id="rId31"/>
    <p:sldId id="345" r:id="rId32"/>
    <p:sldId id="322" r:id="rId33"/>
    <p:sldId id="291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292" r:id="rId42"/>
    <p:sldId id="37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F5F5F"/>
    <a:srgbClr val="292929"/>
    <a:srgbClr val="FFFF00"/>
    <a:srgbClr val="EEF40C"/>
    <a:srgbClr val="61D41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>
      <p:cViewPr varScale="1">
        <p:scale>
          <a:sx n="108" d="100"/>
          <a:sy n="108" d="100"/>
        </p:scale>
        <p:origin x="22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430D27-EEFF-4AAD-9FB0-7F3057D5F6A3}" type="datetimeFigureOut">
              <a:rPr lang="sr-Latn-RS"/>
              <a:pPr>
                <a:defRPr/>
              </a:pPr>
              <a:t>27.04.2026.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R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R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2EEB7B-F352-4214-B76A-53A6714C4F4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5072D1-AB70-4469-A87F-10352AB0F782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A36C69-B5FB-4E96-9F55-B6683AA92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6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F4F1E8-7A9F-4688-B6A3-013B27CA8050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55D31B-EF89-409D-95DE-F46E36FFE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F59A97-97AF-4983-9951-B726746C26DA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8C37A3-0996-4322-8DE1-8FA7404B1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6D42C9-09A4-405D-9D21-484D560C2AAC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DADC63-0CF8-491B-8205-7E9B8AE96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9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3DB5F8-52AD-46C2-A3B1-2CAC36B020BB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C85CEA-54B6-4D0D-950C-E85414047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8D70AB-9DE7-41E6-A193-818E0C74B3B7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979578-8580-466E-BDAB-6545A9F17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DBE033-0B35-465E-9C4D-07F6F3843717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AE3BC8-D49F-49FC-B5C3-1677E8089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3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2F83C3-EDF9-49D7-9B1D-5340166DB03C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A99E6E-C7DB-4B73-B771-A5ECBB8C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E07EF7-6820-4EA2-AFFF-DA12CDB1BD40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BD525B-3FB8-4B02-B8AA-7B1680FCA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0EB2A8-EAAE-4F9E-B053-CE997A88FE21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95FD44-5ABF-4DFB-9309-E60603C89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9CC586-A710-461A-B9AE-5DCB82BF7D16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E5C956-511C-4E0D-93A5-3F622E22F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3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DA3A79D-05FF-42BA-8867-D372FA72685A}" type="datetimeFigureOut">
              <a:rPr lang="en-US"/>
              <a:pPr>
                <a:defRPr/>
              </a:pPr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1676FBE-813D-49CB-BBFE-B947BFFB6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7924800" cy="1981200"/>
          </a:xfrm>
          <a:ln w="28575">
            <a:solidFill>
              <a:srgbClr val="0000FF"/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Analiza tržišta krajnjih (finalnih) potrošača</a:t>
            </a:r>
            <a:endParaRPr lang="sr-Latn-RS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715000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sr-Latn-CS" altLang="en-US" sz="21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II: SOCIJALNI FAKTORI</a:t>
            </a:r>
            <a:endParaRPr lang="sr-Latn-RS" altLang="en-US" sz="21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A: Grupe, društvene mreže i marketing uticaja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smtClean="0">
                <a:latin typeface="Arial Narrow" panose="020B0606020202030204" pitchFamily="34" charset="0"/>
              </a:rPr>
              <a:t>Važnost uticaja grupe </a:t>
            </a:r>
            <a:r>
              <a:rPr lang="sr-Latn-RS" altLang="en-US" sz="2000" u="sng" smtClean="0">
                <a:latin typeface="Arial Narrow" panose="020B0606020202030204" pitchFamily="34" charset="0"/>
              </a:rPr>
              <a:t>varira od proizvoda i brenda</a:t>
            </a:r>
            <a:r>
              <a:rPr lang="sr-Latn-RS" altLang="en-US" sz="2000" smtClean="0">
                <a:latin typeface="Arial Narrow" panose="020B0606020202030204" pitchFamily="34" charset="0"/>
              </a:rPr>
              <a:t>. </a:t>
            </a:r>
            <a:r>
              <a:rPr lang="sr-Latn-RS" altLang="en-US" sz="2000" b="1" smtClean="0">
                <a:latin typeface="Arial Narrow" panose="020B0606020202030204" pitchFamily="34" charset="0"/>
              </a:rPr>
              <a:t>Najjači uticaj grupe je u slučaju kada je proizvod </a:t>
            </a:r>
            <a:r>
              <a:rPr lang="sr-Latn-RS" altLang="en-U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vidljiv</a:t>
            </a:r>
            <a:r>
              <a:rPr lang="sr-Latn-RS" altLang="en-US" sz="2000" b="1" smtClean="0">
                <a:latin typeface="Arial Narrow" panose="020B0606020202030204" pitchFamily="34" charset="0"/>
              </a:rPr>
              <a:t> onim osobama koje kupac poštuje/ceni</a:t>
            </a:r>
            <a:r>
              <a:rPr lang="sr-Latn-RS" altLang="en-U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  <a:r>
              <a:rPr lang="sr-Latn-RS" altLang="en-US" sz="2000" smtClean="0">
                <a:latin typeface="Arial Narrow" panose="020B0606020202030204" pitchFamily="34" charset="0"/>
              </a:rPr>
              <a:t> Marketeri brendova koji su podvrgnuti snažnom grupnom uticaju moraju smisliti </a:t>
            </a:r>
            <a:r>
              <a:rPr lang="sr-Latn-RS" altLang="en-U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kako da dopru do lidera (vođa) mišljenja i da usmere marketinške napore prema njima</a:t>
            </a:r>
            <a:r>
              <a:rPr lang="sr-Latn-RS" altLang="en-US" sz="2000" smtClean="0">
                <a:latin typeface="Arial Narrow" panose="020B0606020202030204" pitchFamily="34" charset="0"/>
              </a:rPr>
              <a:t>. </a:t>
            </a:r>
            <a:r>
              <a:rPr lang="sr-Latn-RS" altLang="en-U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Lideri mišljenja </a:t>
            </a:r>
            <a:r>
              <a:rPr lang="sr-Latn-RS" altLang="en-US" sz="2000" smtClean="0">
                <a:latin typeface="Arial Narrow" panose="020B0606020202030204" pitchFamily="34" charset="0"/>
              </a:rPr>
              <a:t>su ljudi unutar referentne grupe koji zbog posebnih veština, znanja, ličnosti ili drugih karakteristika mogu uticati na druge.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Uticaj od usta do usta</a:t>
            </a:r>
            <a:r>
              <a:rPr lang="sr-Latn-RS" altLang="en-US" sz="2000" b="1" smtClean="0">
                <a:latin typeface="Arial Narrow" panose="020B0606020202030204" pitchFamily="34" charset="0"/>
              </a:rPr>
              <a:t>: </a:t>
            </a:r>
            <a:r>
              <a:rPr lang="sr-Latn-RS" altLang="en-US" sz="2000" smtClean="0">
                <a:latin typeface="Arial Narrow" panose="020B0606020202030204" pitchFamily="34" charset="0"/>
              </a:rPr>
              <a:t>Lične preporuke pouzdanih prijatelja, porodice, saradnika i drugih potrošača obično su verodostojnije od onih koje dolaze iz komercijalnih izvora (oglasa ili prodavaca). Marketeri često </a:t>
            </a:r>
            <a:r>
              <a:rPr lang="sr-Latn-RS" altLang="en-U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proaktivno kreiraju pozitivne razgovore o svojim brendovima</a:t>
            </a:r>
            <a:r>
              <a:rPr lang="sr-Latn-RS" altLang="en-US" sz="2100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Influenser-marketing </a:t>
            </a:r>
            <a:r>
              <a:rPr lang="sr-Latn-RS" altLang="en-US" sz="2000" smtClean="0">
                <a:latin typeface="Arial Narrow" panose="020B0606020202030204" pitchFamily="34" charset="0"/>
              </a:rPr>
              <a:t>uključuje angažovanje etabliranih influensera ili stvaranje novih influensera za </a:t>
            </a:r>
            <a:r>
              <a:rPr lang="sr-Latn-RS" altLang="en-U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širenje pozitivnih informacija o brendovima kompanije</a:t>
            </a:r>
            <a:r>
              <a:rPr lang="sr-Latn-RS" altLang="en-US" sz="2100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1800" u="sng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1800" u="sng" smtClean="0">
                <a:latin typeface="Arial Narrow" panose="020B0606020202030204" pitchFamily="34" charset="0"/>
              </a:rPr>
              <a:t>Na primer</a:t>
            </a:r>
            <a:r>
              <a:rPr lang="sr-Latn-RS" altLang="en-US" sz="1800" smtClean="0">
                <a:latin typeface="Arial Narrow" panose="020B0606020202030204" pitchFamily="34" charset="0"/>
              </a:rPr>
              <a:t>, tokom godina, </a:t>
            </a:r>
            <a:r>
              <a:rPr lang="sr-Latn-RS" altLang="en-US" sz="1800" smtClean="0">
                <a:solidFill>
                  <a:srgbClr val="0000FF"/>
                </a:solidFill>
                <a:latin typeface="Arial Narrow" panose="020B0606020202030204" pitchFamily="34" charset="0"/>
              </a:rPr>
              <a:t>Nike</a:t>
            </a:r>
            <a:r>
              <a:rPr lang="sr-Latn-RS" altLang="en-US" sz="1800" smtClean="0">
                <a:latin typeface="Arial Narrow" panose="020B0606020202030204" pitchFamily="34" charset="0"/>
              </a:rPr>
              <a:t> je angažovao stotine poznatih sportista kako bi iskoristili svoj uticaj u korist brenda. Lista uključuje mnoštvo sportskih superzvezda u rasponu od NBA igrača kao što su </a:t>
            </a:r>
            <a:r>
              <a:rPr lang="sr-Latn-RS" altLang="en-US" sz="1800" i="1" smtClean="0">
                <a:latin typeface="Arial Narrow" panose="020B0606020202030204" pitchFamily="34" charset="0"/>
              </a:rPr>
              <a:t>Michael Jordan </a:t>
            </a:r>
            <a:r>
              <a:rPr lang="sr-Latn-RS" altLang="en-US" sz="1800" smtClean="0">
                <a:latin typeface="Arial Narrow" panose="020B0606020202030204" pitchFamily="34" charset="0"/>
              </a:rPr>
              <a:t>do teniskih megazvezda poput </a:t>
            </a:r>
            <a:r>
              <a:rPr lang="sr-Latn-RS" altLang="en-US" sz="1800" i="1" smtClean="0">
                <a:latin typeface="Arial Narrow" panose="020B0606020202030204" pitchFamily="34" charset="0"/>
              </a:rPr>
              <a:t>Serene Willia</a:t>
            </a:r>
            <a:r>
              <a:rPr lang="sr-Latn-RS" altLang="en-US" sz="1800" smtClean="0">
                <a:latin typeface="Arial Narrow" panose="020B0606020202030204" pitchFamily="34" charset="0"/>
              </a:rPr>
              <a:t>ms i do fudbalske legende </a:t>
            </a:r>
            <a:r>
              <a:rPr lang="sr-Latn-RS" altLang="en-US" sz="1800" i="1" smtClean="0">
                <a:latin typeface="Arial Narrow" panose="020B0606020202030204" pitchFamily="34" charset="0"/>
              </a:rPr>
              <a:t>Cristiana Ronalda</a:t>
            </a:r>
            <a:r>
              <a:rPr lang="sr-Latn-RS" altLang="en-US" sz="2000" smtClean="0"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486400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  <a:defRPr/>
            </a:pPr>
            <a:r>
              <a:rPr lang="sr-Latn-C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II SOCIJALNI FAKTORI</a:t>
            </a:r>
            <a:endParaRPr lang="sr-Latn-RS" sz="22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R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</a:t>
            </a:r>
            <a:r>
              <a:rPr lang="sr-Latn-R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sr-Latn-R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Onlajn društveni mediji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CS" sz="2200" b="1" dirty="0" smtClean="0">
                <a:latin typeface="Arial Narrow" panose="020B0606020202030204" pitchFamily="34" charset="0"/>
              </a:rPr>
              <a:t>Blogovi, veb stranice za poslovno umrežavanje </a:t>
            </a:r>
            <a:r>
              <a:rPr lang="sr-Latn-CS" sz="2200" dirty="0" smtClean="0">
                <a:latin typeface="Arial Narrow" panose="020B0606020202030204" pitchFamily="34" charset="0"/>
              </a:rPr>
              <a:t>(</a:t>
            </a:r>
            <a:r>
              <a:rPr lang="sr-Latn-CS" sz="2200" i="1" dirty="0" smtClean="0">
                <a:latin typeface="Arial Narrow" panose="020B0606020202030204" pitchFamily="34" charset="0"/>
              </a:rPr>
              <a:t>Craigslist, Angi</a:t>
            </a:r>
            <a:r>
              <a:rPr lang="sr-Latn-CS" sz="2200" dirty="0" smtClean="0">
                <a:latin typeface="Arial Narrow" panose="020B0606020202030204" pitchFamily="34" charset="0"/>
              </a:rPr>
              <a:t>), </a:t>
            </a:r>
            <a:r>
              <a:rPr lang="sr-Latn-CS" sz="2200" b="1" dirty="0" smtClean="0">
                <a:latin typeface="Arial Narrow" panose="020B0606020202030204" pitchFamily="34" charset="0"/>
              </a:rPr>
              <a:t>stranice društvenih medija</a:t>
            </a:r>
            <a:r>
              <a:rPr lang="sr-Latn-CS" sz="2200" dirty="0" smtClean="0">
                <a:latin typeface="Arial Narrow" panose="020B0606020202030204" pitchFamily="34" charset="0"/>
              </a:rPr>
              <a:t> (</a:t>
            </a:r>
            <a:r>
              <a:rPr lang="sr-Latn-CS" sz="2200" i="1" dirty="0" smtClean="0">
                <a:latin typeface="Arial Narrow" panose="020B0606020202030204" pitchFamily="34" charset="0"/>
              </a:rPr>
              <a:t>TikTok, Facebook, </a:t>
            </a:r>
            <a:r>
              <a:rPr lang="sr-Latn-CS" sz="2200" i="1" dirty="0" err="1" smtClean="0">
                <a:latin typeface="Arial Narrow" panose="020B0606020202030204" pitchFamily="34" charset="0"/>
              </a:rPr>
              <a:t>Twitter</a:t>
            </a:r>
            <a:r>
              <a:rPr lang="sr-Latn-CS" sz="2200" i="1" dirty="0" smtClean="0">
                <a:latin typeface="Arial Narrow" panose="020B0606020202030204" pitchFamily="34" charset="0"/>
              </a:rPr>
              <a:t>-X, YouTube,Instagram, Snapchat, LinkedIn</a:t>
            </a:r>
            <a:r>
              <a:rPr lang="sr-Latn-CS" sz="2200" dirty="0" smtClean="0">
                <a:latin typeface="Arial Narrow" panose="020B0606020202030204" pitchFamily="34" charset="0"/>
              </a:rPr>
              <a:t>) i </a:t>
            </a:r>
            <a:r>
              <a:rPr lang="sr-Latn-CS" sz="2200" b="1" dirty="0" smtClean="0">
                <a:latin typeface="Arial Narrow" panose="020B0606020202030204" pitchFamily="34" charset="0"/>
              </a:rPr>
              <a:t>onlajn šoping destinacije </a:t>
            </a:r>
            <a:r>
              <a:rPr lang="sr-Latn-CS" sz="2200" dirty="0" smtClean="0">
                <a:latin typeface="Arial Narrow" panose="020B0606020202030204" pitchFamily="34" charset="0"/>
              </a:rPr>
              <a:t>(</a:t>
            </a:r>
            <a:r>
              <a:rPr lang="sr-Latn-CS" sz="2200" i="1" dirty="0" smtClean="0">
                <a:latin typeface="Arial Narrow" panose="020B0606020202030204" pitchFamily="34" charset="0"/>
              </a:rPr>
              <a:t>Amazon</a:t>
            </a:r>
            <a:r>
              <a:rPr lang="sr-Latn-CS" sz="2200" dirty="0" smtClean="0">
                <a:latin typeface="Arial Narrow" panose="020B0606020202030204" pitchFamily="34" charset="0"/>
              </a:rPr>
              <a:t>) su </a:t>
            </a:r>
            <a:r>
              <a:rPr lang="sr-Latn-CS" sz="22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mesta razmene ​​informacija </a:t>
            </a:r>
            <a:r>
              <a:rPr lang="sr-Latn-C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 proizvodima i </a:t>
            </a:r>
            <a:r>
              <a:rPr lang="sr-Latn-CS" sz="22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ostavljanja recenzija</a:t>
            </a:r>
            <a:r>
              <a:rPr lang="sr-Latn-C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Oni, dakle, utiču na ponašanje potrošača.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2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CS" sz="2200" dirty="0" smtClean="0">
                <a:latin typeface="Arial Narrow" panose="020B0606020202030204" pitchFamily="34" charset="0"/>
              </a:rPr>
              <a:t>Marketinški stručnjaci razvijaju </a:t>
            </a:r>
            <a:r>
              <a:rPr lang="sr-Latn-CS" sz="2200" b="1" i="1" dirty="0" smtClean="0">
                <a:latin typeface="Arial Narrow" panose="020B0606020202030204" pitchFamily="34" charset="0"/>
              </a:rPr>
              <a:t>programe uticaja na zaposlene </a:t>
            </a:r>
            <a:r>
              <a:rPr lang="sr-Latn-CS" sz="2200" dirty="0" smtClean="0">
                <a:latin typeface="Arial Narrow" panose="020B0606020202030204" pitchFamily="34" charset="0"/>
              </a:rPr>
              <a:t>koje pretvaraju u zaposlene koji dalje utiču na potrošače </a:t>
            </a:r>
            <a:r>
              <a:rPr lang="sr-Latn-CS" sz="2200" u="sng" dirty="0" smtClean="0">
                <a:latin typeface="Arial Narrow" panose="020B0606020202030204" pitchFamily="34" charset="0"/>
              </a:rPr>
              <a:t>(</a:t>
            </a:r>
            <a:r>
              <a:rPr lang="sr-Latn-CS" sz="22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zaposleni kao influenseri</a:t>
            </a:r>
            <a:r>
              <a:rPr lang="sr-Latn-CS" sz="2200" u="sng" dirty="0" smtClean="0">
                <a:latin typeface="Arial Narrow" panose="020B0606020202030204" pitchFamily="34" charset="0"/>
              </a:rPr>
              <a:t>).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CS" sz="22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CS" sz="22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CS" sz="2200" dirty="0" smtClean="0">
                <a:latin typeface="Arial Narrow" panose="020B0606020202030204" pitchFamily="34" charset="0"/>
              </a:rPr>
              <a:t>Osim formalnih influensera koje angažuje kompanija, cilj je uključiti </a:t>
            </a:r>
            <a:r>
              <a:rPr lang="sr-Latn-CS" sz="2200" b="1" i="1" dirty="0" smtClean="0">
                <a:latin typeface="Arial Narrow" panose="020B0606020202030204" pitchFamily="34" charset="0"/>
              </a:rPr>
              <a:t>redovne kupce  brendova</a:t>
            </a:r>
            <a:r>
              <a:rPr lang="sr-Latn-CS" sz="2200" dirty="0" smtClean="0">
                <a:latin typeface="Arial Narrow" panose="020B0606020202030204" pitchFamily="34" charset="0"/>
              </a:rPr>
              <a:t>, pretvoriti ih u zagovornike brenda i pomoći im da podele svoje strasti prema brendu i iskustva s drugima u njihovom stvarnom i digitalnom svetu </a:t>
            </a:r>
            <a:r>
              <a:rPr lang="sr-Latn-CS" sz="2200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(potrošači kao influenseri).</a:t>
            </a:r>
            <a:endParaRPr lang="sr-Latn-RS" sz="2200" b="1" u="sng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543800" cy="4267200"/>
          </a:xfrm>
        </p:spPr>
        <p:txBody>
          <a:bodyPr/>
          <a:lstStyle/>
          <a:p>
            <a:pPr marL="0" indent="0" algn="r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sr-Latn-C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II SOCIJALNI FAKTOR</a:t>
            </a:r>
            <a:r>
              <a:rPr lang="sr-Latn-C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</a:t>
            </a:r>
            <a:endParaRPr lang="sr-Latn-RS" sz="24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sr-Latn-C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C: Porodica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sr-Latn-CS" sz="2400" dirty="0" smtClean="0">
                <a:latin typeface="Arial Narrow" panose="020B0606020202030204" pitchFamily="34" charset="0"/>
              </a:rPr>
              <a:t>Marketere</a:t>
            </a:r>
            <a:r>
              <a:rPr lang="sr-Latn-C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CS" sz="2400" dirty="0" smtClean="0">
                <a:latin typeface="Arial Narrow" panose="020B0606020202030204" pitchFamily="34" charset="0"/>
              </a:rPr>
              <a:t>zanima kako različiti članovi porodice utiču na kupovinu proizvoda i usluga.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sr-Latn-CS" sz="2400" dirty="0" err="1" smtClean="0">
                <a:latin typeface="Arial Narrow" panose="020B0606020202030204" pitchFamily="34" charset="0"/>
              </a:rPr>
              <a:t>Marketeri</a:t>
            </a:r>
            <a:r>
              <a:rPr lang="sr-Latn-CS" sz="2400" dirty="0" smtClean="0">
                <a:latin typeface="Arial Narrow" panose="020B0606020202030204" pitchFamily="34" charset="0"/>
              </a:rPr>
              <a:t> koji </a:t>
            </a:r>
            <a:r>
              <a:rPr lang="sr-Latn-RS" sz="2400" dirty="0" smtClean="0">
                <a:latin typeface="Arial Narrow" panose="020B0606020202030204" pitchFamily="34" charset="0"/>
              </a:rPr>
              <a:t>su tradicionalno prodavali svoje proizvode uglavnom ženama kao što su namirnice i proizvodi za ličnu negu ili uglavnom muškarcima kao što su elektronika i automobili sada targetiraju suprotni pol.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Osim toga, </a:t>
            </a:r>
            <a:r>
              <a:rPr 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marketeri proširuju svoje definicije porodice</a:t>
            </a:r>
            <a:r>
              <a:rPr lang="sr-Latn-R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22250" y="990600"/>
            <a:ext cx="8953500" cy="5562600"/>
          </a:xfrm>
        </p:spPr>
        <p:txBody>
          <a:bodyPr/>
          <a:lstStyle/>
          <a:p>
            <a:pPr marL="0" indent="0" algn="r" eaLnBrk="1" hangingPunct="1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II: SOCIJALNI FAKTORI</a:t>
            </a:r>
          </a:p>
          <a:p>
            <a:pPr marL="0" indent="0" eaLnBrk="1" hangingPunct="1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D: Uloge i status: </a:t>
            </a:r>
          </a:p>
          <a:p>
            <a:pPr marL="0" indent="0" eaLnBrk="1" hangingPunct="1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</a:t>
            </a:r>
            <a:r>
              <a:rPr lang="sr-Latn-R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oložaj osobe u svakoj grupi može se definisati u smislu uloge i statusa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spcBef>
                <a:spcPts val="400"/>
              </a:spcBef>
            </a:pPr>
            <a:r>
              <a:rPr lang="sr-Latn-R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Uloga</a:t>
            </a:r>
            <a:r>
              <a:rPr lang="sr-Latn-RS" altLang="en-US" sz="2200" smtClean="0">
                <a:latin typeface="Arial Narrow" panose="020B0606020202030204" pitchFamily="34" charset="0"/>
              </a:rPr>
              <a:t> se sastoji od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aktivnosti</a:t>
            </a:r>
            <a:r>
              <a:rPr lang="sr-Latn-RS" altLang="en-US" sz="2200" smtClean="0">
                <a:latin typeface="Arial Narrow" panose="020B0606020202030204" pitchFamily="34" charset="0"/>
              </a:rPr>
              <a:t> koje se očekuje da ih ljudi obavljaju prema ljudima oko njih. Svaka uloga nosi </a:t>
            </a:r>
            <a:r>
              <a:rPr lang="sr-Latn-R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status</a:t>
            </a:r>
            <a:r>
              <a:rPr lang="sr-Latn-RS" altLang="en-US" sz="2200" smtClean="0">
                <a:latin typeface="Arial Narrow" panose="020B0606020202030204" pitchFamily="34" charset="0"/>
              </a:rPr>
              <a:t> koji odražava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opšte poštovanje koje mu daje društvo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spcBef>
                <a:spcPts val="400"/>
              </a:spcBef>
            </a:pPr>
            <a:r>
              <a:rPr lang="sr-Latn-R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Ljudi obično biraju proizvode koji odgovaraju njihovoj ulozi i statusu. </a:t>
            </a:r>
          </a:p>
          <a:p>
            <a:pPr marL="0" indent="0" eaLnBrk="1" hangingPunct="1">
              <a:spcBef>
                <a:spcPts val="400"/>
              </a:spcBef>
              <a:buFont typeface="Arial" panose="020B0604020202020204" pitchFamily="34" charset="0"/>
              <a:buNone/>
            </a:pPr>
            <a:endParaRPr lang="sr-Latn-RS" altLang="en-US" sz="2100" u="sng" smtClean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sr-Latn-RS" altLang="en-US" sz="2100" u="sng" smtClean="0">
                <a:latin typeface="Arial Narrow" panose="020B0606020202030204" pitchFamily="34" charset="0"/>
              </a:rPr>
              <a:t>Na primer</a:t>
            </a:r>
            <a:r>
              <a:rPr lang="sr-Latn-RS" altLang="en-US" sz="2100" smtClean="0">
                <a:latin typeface="Arial Narrow" panose="020B0606020202030204" pitchFamily="34" charset="0"/>
              </a:rPr>
              <a:t>: Ako ste zaposlena osoba, onda ste u porodici supruga i/ili majka odnosno suprug i/ili otac, ili ste dete, u poslu ste izvršilac, brend menadžer ili..., na sportskom događaju ste navijač. Kao brend menadžer, kupićete takvu vrstu odeće koja odražava Vašu ulogu i status u kompaniji. Na utakmici možete nositi odeću koja podržava Vaš omiljeni tim. </a:t>
            </a:r>
            <a:r>
              <a:rPr lang="sr-Latn-RS" altLang="en-US" sz="2100" smtClean="0">
                <a:solidFill>
                  <a:srgbClr val="0000FF"/>
                </a:solidFill>
                <a:latin typeface="Arial Narrow" panose="020B0606020202030204" pitchFamily="34" charset="0"/>
              </a:rPr>
              <a:t>Za marketinške stručnjake, takve višestruke uloge i statusi stvaraju prilike za privlačenje potrošača s portfeljem ponuda koje se protežu na različite potrošnje i upotrebe, ali i dalje odražavaju ključno pozicioniranje brenda</a:t>
            </a:r>
            <a:r>
              <a:rPr lang="sr-Latn-RS" altLang="en-US" sz="2100" smtClean="0">
                <a:latin typeface="Arial Narrow" panose="020B0606020202030204" pitchFamily="34" charset="0"/>
              </a:rPr>
              <a:t>. Na primer, prodavac ženske mode </a:t>
            </a:r>
            <a:r>
              <a:rPr lang="sr-Latn-RS" altLang="en-US" sz="2100" i="1" smtClean="0">
                <a:latin typeface="Arial Narrow" panose="020B0606020202030204" pitchFamily="34" charset="0"/>
              </a:rPr>
              <a:t>Anthropologie</a:t>
            </a:r>
            <a:r>
              <a:rPr lang="sr-Latn-RS" altLang="en-US" sz="2100" smtClean="0">
                <a:latin typeface="Arial Narrow" panose="020B0606020202030204" pitchFamily="34" charset="0"/>
              </a:rPr>
              <a:t> </a:t>
            </a:r>
            <a:r>
              <a:rPr lang="sr-Latn-RS" altLang="en-US" sz="2100" u="sng" smtClean="0">
                <a:latin typeface="Arial Narrow" panose="020B0606020202030204" pitchFamily="34" charset="0"/>
              </a:rPr>
              <a:t>nudi odeću u rasponu od svečanih haljina do salonki i ...</a:t>
            </a:r>
            <a:r>
              <a:rPr lang="sr-Latn-RS" altLang="en-US" sz="2200" smtClean="0">
                <a:latin typeface="Arial Narrow" panose="020B0606020202030204" pitchFamily="34" charset="0"/>
              </a:rPr>
              <a:t>.</a:t>
            </a:r>
            <a:endParaRPr lang="sr-Latn-RS" altLang="en-U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Lične karakteristike potrošača kao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PERSONALNI FAKTOR (III)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A: starosna dob i faza života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B: stil života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C: ličnost i samopoimanje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b="1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ali i zanimanje, ekonomska situacija, ekološka situacija*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b="1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*Okolnosti mogu uticati na stavove potrošača i kupovno ponašanje.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Fizičke, tehnološke i zdravstvene okolnosti ljudi će uticati na to koje proizvode kupuju, gde i kako kupuju i još mnogo toga. </a:t>
            </a:r>
            <a:r>
              <a:rPr lang="sr-Latn-RS" altLang="sr-Latn-R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P&amp;G je razvio liniju šampona i drugih proizvoda za negu kose bez vode za južnoafričke potrošače koji se suočavaju s velikom nestašicom vode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724900" cy="47244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Lične karakteristike potrošača kao 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PERSONALNI FAKTOR (III)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A: Starosna dob i faza života (faza životnog ciklusa)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Promene u životnoj fazi obično su rezultat demografije i događaja koji menjaju život – braka, rađanja dece, kupovine kuće/stana, razvoda, dece koja idu na fakultet, promena u ličnim prihodima, iseljavanja iz kuće, odlaska u penziju...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Segmentacija prema životnoj fazi pruža moćan alat za bolje pronalaženje, razumevanje i angažovanje potrošača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Naoružani ovim podacima, marketeri </a:t>
            </a:r>
            <a:r>
              <a:rPr lang="sr-Latn-R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mogu geografski targetirati pa čak i personalizovati kampanje na osnovu evoluirajućih potreba i ambicija potrošača kroz njihove životne faze.</a:t>
            </a:r>
          </a:p>
          <a:p>
            <a:pPr marL="0" indent="0">
              <a:spcBef>
                <a:spcPct val="0"/>
              </a:spcBef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47650" y="838200"/>
            <a:ext cx="8820150" cy="57150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Lične karakteristike potrošača kao </a:t>
            </a:r>
            <a:r>
              <a:rPr 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PERSONALNI FAKTOR (III</a:t>
            </a:r>
            <a:r>
              <a:rPr 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r-Latn-RS" sz="2100" i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sz="21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A: Starosna dob i faza života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sr-Latn-RS" sz="2000" dirty="0" smtClean="0">
                <a:latin typeface="Arial Narrow" panose="020B0606020202030204" pitchFamily="34" charset="0"/>
              </a:rPr>
              <a:t>Jedan od vodećih </a:t>
            </a:r>
            <a:r>
              <a:rPr lang="sr-Latn-RS" sz="2000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sistema segmentacije prema životnoj fazi </a:t>
            </a:r>
            <a:r>
              <a:rPr lang="sr-Latn-RS" sz="2000" dirty="0" smtClean="0">
                <a:latin typeface="Arial Narrow" panose="020B0606020202030204" pitchFamily="34" charset="0"/>
              </a:rPr>
              <a:t>je </a:t>
            </a:r>
            <a:r>
              <a:rPr lang="sr-Latn-RS" sz="2000" u="sng" dirty="0" smtClean="0">
                <a:latin typeface="Arial Narrow" panose="020B0606020202030204" pitchFamily="34" charset="0"/>
              </a:rPr>
              <a:t>„</a:t>
            </a:r>
            <a:r>
              <a:rPr lang="sr-Latn-RS" sz="2000" i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Claritas PRIZM Lifestage Groups sistem“</a:t>
            </a:r>
            <a:r>
              <a:rPr lang="sr-Latn-RS" sz="2000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  <a:r>
              <a:rPr lang="sr-Latn-RS" sz="2000" dirty="0" smtClean="0">
                <a:latin typeface="Arial Narrow" panose="020B0606020202030204" pitchFamily="34" charset="0"/>
              </a:rPr>
              <a:t>PRIZM klasifikuje svako američko domaćinstvo u jedan od 68 različitih segmenata životnog doba, koji su organizovani u 11 glavnih životnih grupa na osnovu bogatstva, starosti i porodičnih karakteristika. Klasifikacije uzimaju u obzir niz demografskih faktora kao što su starost, obrazovanje, prihod, zanimanje, sastav porodice, etnička pripadnost,i stanovanje; i faktora ponašanja i načina života kao što su kupovine, aktivnosti u slobodnom vremenu i medijske sklonosti.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sr-Latn-RS" sz="2000" dirty="0" smtClean="0">
                <a:latin typeface="Arial Narrow" panose="020B0606020202030204" pitchFamily="34" charset="0"/>
              </a:rPr>
              <a:t>Glavne grupe </a:t>
            </a:r>
            <a:r>
              <a:rPr lang="sr-Latn-RS" sz="2000" i="1" dirty="0" smtClean="0">
                <a:latin typeface="Arial Narrow" panose="020B0606020202030204" pitchFamily="34" charset="0"/>
              </a:rPr>
              <a:t>PRIZM Lifestage-a </a:t>
            </a:r>
            <a:r>
              <a:rPr lang="sr-Latn-RS" sz="2000" dirty="0" smtClean="0">
                <a:latin typeface="Arial Narrow" panose="020B0606020202030204" pitchFamily="34" charset="0"/>
              </a:rPr>
              <a:t>nose imena kao što su „Striving Singles“, „Midlife Success“, „Young Achievers“, „Sustaining Families“, „Affluent Empty Nests“ i „Conservative Classics“, koje zauzvrat sadrže podgrupe kao što su „Bright Lights“, „Li'lCity“, „Kids &amp; Cul-de-Sacs“, „Gray Power“ i “Big City Blues.” Grupu “Young Achievers”, na primer, čine moderni samci od 20-ak g., koji iznajmljuju stanove u ili blizu metropolskog naselja. Njihovi prihodi se kreću od prihoda nivoa radničke klase do dobrostojećih klasa, ali grupa je politički liberalna, sluša alternativnu muziku i uživa u noćnom životu.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53500" cy="54864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Lične karakteristike potrošača kao 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PERSONALNI FAKTOR (III)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i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B: Stil života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000" smtClean="0">
                <a:latin typeface="Arial Narrow" panose="020B0606020202030204" pitchFamily="34" charset="0"/>
              </a:rPr>
              <a:t>Ljudi koji dolaze iz iste potkulture, ekonomske grupe i zanimanja mogu imati sasvim različite stilove života.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en-US" sz="24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Životni stil je način života osobe izražen u njegovoj ili njenoj psihografiji</a:t>
            </a:r>
            <a:r>
              <a:rPr lang="sr-Latn-RS" altLang="en-US" sz="2400" b="1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000" smtClean="0">
                <a:latin typeface="Arial Narrow" panose="020B0606020202030204" pitchFamily="34" charset="0"/>
              </a:rPr>
              <a:t>Uključuje merenje glavnih AIO dimenzija potrošača: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A</a:t>
            </a:r>
            <a:r>
              <a:rPr lang="sr-Latn-RS" altLang="en-US" sz="2400" smtClean="0">
                <a:latin typeface="Arial Narrow" panose="020B0606020202030204" pitchFamily="34" charset="0"/>
              </a:rPr>
              <a:t>ktivnosti (posao, hobiji, kupovina, sport, društveni događaji),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</a:t>
            </a:r>
            <a:r>
              <a:rPr lang="sr-Latn-RS" altLang="en-US" sz="2400" smtClean="0">
                <a:latin typeface="Arial Narrow" panose="020B0606020202030204" pitchFamily="34" charset="0"/>
              </a:rPr>
              <a:t>nteresovanja (hrana, moda, porodica, rekreacija) i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O</a:t>
            </a:r>
            <a:r>
              <a:rPr lang="sr-Latn-RS" altLang="en-US" sz="2400" smtClean="0">
                <a:latin typeface="Arial Narrow" panose="020B0606020202030204" pitchFamily="34" charset="0"/>
              </a:rPr>
              <a:t>pinions - mišljenja (o sebi, društvenim pitanjima, biznisu, proizvodima).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en-US" sz="2000" smtClean="0">
                <a:latin typeface="Arial Narrow" panose="020B0606020202030204" pitchFamily="34" charset="0"/>
              </a:rPr>
              <a:t>Životni stil obuhvata nešto više od društvene klase ili ličnosti osobe. On profiliše čitav obrazac ličnog ponašanja i interakcije u svetu. Kada se pažljivo koristi, </a:t>
            </a:r>
            <a:r>
              <a:rPr lang="sr-Latn-RS" altLang="en-US" sz="20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koncept životnog stila može pomoći da se shvate promene potrošačkih vrednosti i kako one utiču na ponašanje kupaca. </a:t>
            </a:r>
            <a:r>
              <a:rPr lang="sr-Latn-RS" altLang="en-US" sz="20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Današnji potrošači ne kupuju samo proizvode; kupuju vrednosti i stil života koji ti proizvodi predstavljaju.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Lične karakteristike potrošača kao 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PERSONALNI FAKTOR (III)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C: Ličnost i samopoimanje (lični koncept; self koncept)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u="sng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Ličnost</a:t>
            </a:r>
            <a:r>
              <a:rPr lang="sr-Latn-RS" altLang="en-US" sz="2200" smtClean="0">
                <a:latin typeface="Arial Narrow" panose="020B0606020202030204" pitchFamily="34" charset="0"/>
              </a:rPr>
              <a:t> se odnosi na jedinstvene psihološke karakteristike koje razlikuju osobu ili grupu. Ličnost se obično opisuje u smislu osobina kao što su </a:t>
            </a:r>
            <a:r>
              <a:rPr lang="sr-Latn-RS" altLang="en-US" sz="2200" i="1" smtClean="0">
                <a:solidFill>
                  <a:srgbClr val="0000FF"/>
                </a:solidFill>
                <a:latin typeface="Arial Narrow" panose="020B0606020202030204" pitchFamily="34" charset="0"/>
              </a:rPr>
              <a:t>samopouzdanje, dominacija,društvenost, autonomija, defanzivnost, prilagodljivost i agresivnost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Ličnosti ljudi </a:t>
            </a:r>
            <a:r>
              <a:rPr lang="sr-Latn-RS" altLang="en-US" sz="2200" smtClean="0">
                <a:latin typeface="Arial Narrow" panose="020B0606020202030204" pitchFamily="34" charset="0"/>
              </a:rPr>
              <a:t>mogu uticati na njihovo ponašanje prilikom kupovine. Stoga marketeri mogu primeniti osobine ličnosti na segmentaciju kupaca, razotkriti njihovo ponašanje i bolje im služiti.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Ideja je da </a:t>
            </a:r>
            <a:r>
              <a:rPr lang="sr-Latn-R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brendovi takođe imaju ličnosti</a:t>
            </a:r>
            <a:r>
              <a:rPr lang="sr-Latn-RS" altLang="en-US" sz="2200" smtClean="0">
                <a:latin typeface="Arial Narrow" panose="020B0606020202030204" pitchFamily="34" charset="0"/>
              </a:rPr>
              <a:t>, a potrošači će verovatno izabrati brendove sa ličnostima koje odgovaraju njihovim</a:t>
            </a:r>
            <a:r>
              <a:rPr lang="sr-Latn-RS" altLang="en-US" sz="2400" smtClean="0">
                <a:latin typeface="Arial Narrow" panose="020B0606020202030204" pitchFamily="34" charset="0"/>
              </a:rPr>
              <a:t>. </a:t>
            </a:r>
            <a:endParaRPr lang="sr-Latn-RS" altLang="en-US" sz="22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915400" cy="5257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Lične karakteristike potrošača kao 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PERSONALNI FAKTOR (III)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C: Ličnost i samopoimanje (lični koncept; self koncept)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1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Ličnost brenda </a:t>
            </a:r>
            <a:r>
              <a:rPr lang="sr-Latn-RS" altLang="en-US" sz="2100" smtClean="0">
                <a:latin typeface="Arial Narrow" panose="020B0606020202030204" pitchFamily="34" charset="0"/>
              </a:rPr>
              <a:t>je specifična mešavina ljudskih osobina koje se mogu pripisati određenom brendu.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10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en-US" sz="2100" smtClean="0">
                <a:latin typeface="Arial Narrow" panose="020B0606020202030204" pitchFamily="34" charset="0"/>
              </a:rPr>
              <a:t>Istraživači su identifikovali </a:t>
            </a:r>
            <a:r>
              <a:rPr lang="sr-Latn-RS" altLang="en-US" sz="21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pet osobina ličnosti brenda</a:t>
            </a:r>
            <a:r>
              <a:rPr lang="sr-Latn-RS" altLang="en-US" sz="2100" smtClean="0">
                <a:solidFill>
                  <a:srgbClr val="0000FF"/>
                </a:solidFill>
                <a:latin typeface="Arial Narrow" panose="020B0606020202030204" pitchFamily="34" charset="0"/>
              </a:rPr>
              <a:t>: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iskrenost (prizemnost, poštenje, veselost),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uzbuđenje (smelost, poletnost, duhovnost, savremenost),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kompetentnost (pouzdanost, inteligencija, uspešnost),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sofisticiranost (viša klasa, šarmantnost) i </a:t>
            </a:r>
          </a:p>
          <a:p>
            <a:pPr marL="0" indent="0">
              <a:spcBef>
                <a:spcPct val="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snaga (čvrstina, prirodnost).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3276600"/>
          </a:xfrm>
          <a:ln>
            <a:solidFill>
              <a:srgbClr val="0000FF"/>
            </a:solidFill>
          </a:ln>
        </p:spPr>
        <p:txBody>
          <a:bodyPr/>
          <a:lstStyle/>
          <a:p>
            <a:pPr>
              <a:defRPr/>
            </a:pPr>
            <a:endParaRPr lang="sr-Latn-RS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Latn-RS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Ponašanje krajnjih (finalnih) potrošača u kupovini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8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b="1" dirty="0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latin typeface="Arial Narrow" panose="020B0606020202030204" pitchFamily="34" charset="0"/>
              </a:rPr>
              <a:t>Ko čini tržište krajnjih (finalnih) potrošača?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3340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Lične karakteristike potrošača kao 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PERSONALNI FAKTOR (III)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b="1" i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C: Ličnost i samopoimanje (lični koncept; self koncept)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i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i="1" smtClean="0">
                <a:solidFill>
                  <a:srgbClr val="0000FF"/>
                </a:solidFill>
                <a:latin typeface="Arial Narrow" panose="020B0606020202030204" pitchFamily="34" charset="0"/>
              </a:rPr>
              <a:t>Većina poznatih brendova snažno je povezana sa određenom osobinom</a:t>
            </a:r>
            <a:r>
              <a:rPr lang="sr-Latn-RS" altLang="en-US" sz="2400" smtClean="0">
                <a:latin typeface="Arial Narrow" panose="020B0606020202030204" pitchFamily="34" charset="0"/>
              </a:rPr>
              <a:t>: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RS" altLang="en-US" sz="2400" i="1" smtClean="0">
                <a:latin typeface="Arial Narrow" panose="020B0606020202030204" pitchFamily="34" charset="0"/>
              </a:rPr>
              <a:t>Ford F150 </a:t>
            </a:r>
            <a:r>
              <a:rPr lang="sr-Latn-RS" altLang="en-US" sz="2400" smtClean="0">
                <a:latin typeface="Arial Narrow" panose="020B0606020202030204" pitchFamily="34" charset="0"/>
              </a:rPr>
              <a:t>sa „hrabrošću“,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RS" altLang="en-US" sz="2400" i="1" smtClean="0">
                <a:latin typeface="Arial Narrow" panose="020B0606020202030204" pitchFamily="34" charset="0"/>
              </a:rPr>
              <a:t>Red Bull </a:t>
            </a:r>
            <a:r>
              <a:rPr lang="sr-Latn-RS" altLang="en-US" sz="2400" smtClean="0">
                <a:latin typeface="Arial Narrow" panose="020B0606020202030204" pitchFamily="34" charset="0"/>
              </a:rPr>
              <a:t>sa „uzbuđenjem“,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RS" altLang="en-US" sz="2400" i="1" smtClean="0">
                <a:latin typeface="Arial Narrow" panose="020B0606020202030204" pitchFamily="34" charset="0"/>
              </a:rPr>
              <a:t>Washington Post </a:t>
            </a:r>
            <a:r>
              <a:rPr lang="sr-Latn-RS" altLang="en-US" sz="2400" smtClean="0">
                <a:latin typeface="Arial Narrow" panose="020B0606020202030204" pitchFamily="34" charset="0"/>
              </a:rPr>
              <a:t>sa „kompetentnošću“,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RS" altLang="en-US" sz="2400" i="1" smtClean="0">
                <a:latin typeface="Arial Narrow" panose="020B0606020202030204" pitchFamily="34" charset="0"/>
              </a:rPr>
              <a:t>Honest Tea </a:t>
            </a:r>
            <a:r>
              <a:rPr lang="sr-Latn-RS" altLang="en-US" sz="2400" smtClean="0">
                <a:latin typeface="Arial Narrow" panose="020B0606020202030204" pitchFamily="34" charset="0"/>
              </a:rPr>
              <a:t>sa "iskrenošću", a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r-Latn-RS" altLang="en-US" sz="2400" i="1" smtClean="0">
                <a:latin typeface="Arial Narrow" panose="020B0606020202030204" pitchFamily="34" charset="0"/>
              </a:rPr>
              <a:t>Gucci </a:t>
            </a:r>
            <a:r>
              <a:rPr lang="sr-Latn-RS" altLang="en-US" sz="2400" smtClean="0">
                <a:latin typeface="Arial Narrow" panose="020B0606020202030204" pitchFamily="34" charset="0"/>
              </a:rPr>
              <a:t>sa "klasom i sofisticiranošću".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en-US" sz="24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Mnogi brendovi grade svoje pozicioniranje i priče o brendu na osnovu takvih osobina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2250" y="914400"/>
            <a:ext cx="8915400" cy="5486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Lične karakteristike potrošača kao </a:t>
            </a: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PERSONALNI FAKTOR (III)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400" b="1" i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en-US" sz="2400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C: Ličnost i samopoimanje (lični koncept; self koncept</a:t>
            </a:r>
            <a:r>
              <a:rPr lang="sr-Latn-RS" altLang="en-US" sz="2400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)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Samopoimanje (slika o sebi): 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Ideja je da imovina ljudi doprinosi i odražava njihov identitet u spoljnjem svetu – to jes</a:t>
            </a:r>
            <a:r>
              <a:rPr lang="sr-Latn-RS" altLang="en-US" sz="2200" smtClean="0">
                <a:latin typeface="Arial Narrow" panose="020B0606020202030204" pitchFamily="34" charset="0"/>
              </a:rPr>
              <a:t>t, „</a:t>
            </a:r>
            <a:r>
              <a:rPr lang="sr-Latn-RS" altLang="en-U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mi smo ono što konzumiramo</a:t>
            </a:r>
            <a:r>
              <a:rPr lang="sr-Latn-RS" altLang="en-US" sz="2200" smtClean="0">
                <a:latin typeface="Arial Narrow" panose="020B0606020202030204" pitchFamily="34" charset="0"/>
              </a:rPr>
              <a:t>“. Stoga marketinški stručnjaci koji razumeju odnose između samopoimanja potrošača i posedovanja mogu dizajnirati i pozicionirati proizvode i usluge kako bi se svideli određenim tipovima ličnosti. </a:t>
            </a: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Stoga </a:t>
            </a:r>
            <a:r>
              <a:rPr lang="sr-Latn-R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će brendovi privući ljude koji imaju iste osobine ličnosti</a:t>
            </a:r>
            <a:r>
              <a:rPr lang="sr-Latn-RS" altLang="en-U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000" u="sng" smtClean="0">
                <a:latin typeface="Arial Narrow" panose="020B0606020202030204" pitchFamily="34" charset="0"/>
              </a:rPr>
              <a:t>Na primer</a:t>
            </a:r>
            <a:r>
              <a:rPr lang="sr-Latn-RS" altLang="en-US" sz="2000" smtClean="0">
                <a:latin typeface="Arial Narrow" panose="020B0606020202030204" pitchFamily="34" charset="0"/>
              </a:rPr>
              <a:t>, MINI automobil ima odmah prepoznatljivu ličnost kao pametan i drski, ali moćan mali automobil. MINI vlasnici, koji sebe ponekad nazivaju „MINIacs“ imaju snažnu i emotivnu vezu sa svojim automobilima. Više od fokusa na određene demografske segmente, MINI se obraća </a:t>
            </a:r>
            <a:r>
              <a:rPr lang="sr-Latn-RS" altLang="en-U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segmentima ličnosti </a:t>
            </a:r>
            <a:r>
              <a:rPr lang="sr-Latn-RS" altLang="en-US" sz="2000" smtClean="0">
                <a:latin typeface="Arial Narrow" panose="020B0606020202030204" pitchFamily="34" charset="0"/>
              </a:rPr>
              <a:t>– </a:t>
            </a:r>
            <a:r>
              <a:rPr lang="sr-Latn-RS" altLang="en-U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ljudima koji su avanturisti, individualisti, otvorenog uma, kreativni, tehnički potkovani i mladi u srcu – sve baš kao auto.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105400" cy="34290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A: Motivacija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B: Percepcija</a:t>
            </a:r>
            <a:r>
              <a:rPr lang="sr-Latn-RS" altLang="sr-Latn-RS" sz="28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C: Učenje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D: Uverenja i stavovi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5626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A: Motivacija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Potreba postaje motiv kada se pobudi do dovoljnog nivoa intenziteta</a:t>
            </a:r>
            <a:r>
              <a:rPr lang="sr-Latn-RS" sz="2400" dirty="0" smtClean="0">
                <a:latin typeface="Arial Narrow" panose="020B0606020202030204" pitchFamily="34" charset="0"/>
              </a:rPr>
              <a:t>. Motiv (ili nagon) je potreba koja je dovoljno hitna da osoba nastoji da je zadovolji.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Psiholozi su razvili teorije ljudske motivacije. Dve su najpopularnije – teorije: </a:t>
            </a:r>
          </a:p>
          <a:p>
            <a:pPr>
              <a:spcBef>
                <a:spcPts val="0"/>
              </a:spcBef>
              <a:defRPr/>
            </a:pPr>
            <a:r>
              <a:rPr lang="sr-Latn-RS" sz="2400" i="1" dirty="0" smtClean="0">
                <a:latin typeface="Arial Narrow" panose="020B0606020202030204" pitchFamily="34" charset="0"/>
              </a:rPr>
              <a:t>teorija Sigmunda Freuda i (Frojd)</a:t>
            </a:r>
          </a:p>
          <a:p>
            <a:pPr>
              <a:spcBef>
                <a:spcPts val="0"/>
              </a:spcBef>
              <a:defRPr/>
            </a:pPr>
            <a:r>
              <a:rPr lang="sr-Latn-RS" sz="2400" i="1" dirty="0" smtClean="0">
                <a:latin typeface="Arial Narrow" panose="020B0606020202030204" pitchFamily="34" charset="0"/>
              </a:rPr>
              <a:t>teorija Abrahama Maslowa (Maslov).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One</a:t>
            </a:r>
            <a:r>
              <a:rPr lang="sr-Latn-RS" sz="2400" i="1" dirty="0" smtClean="0">
                <a:latin typeface="Arial Narrow" panose="020B0606020202030204" pitchFamily="34" charset="0"/>
              </a:rPr>
              <a:t> </a:t>
            </a:r>
            <a:r>
              <a:rPr lang="sr-Latn-RS" sz="2400" dirty="0" smtClean="0">
                <a:latin typeface="Arial Narrow" panose="020B0606020202030204" pitchFamily="34" charset="0"/>
              </a:rPr>
              <a:t>imaju sasvim različita značenja za analizu potrošača i marketing.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00675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A: Motivacija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u="sng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u="sng" smtClean="0">
                <a:latin typeface="Arial Narrow" panose="020B0606020202030204" pitchFamily="34" charset="0"/>
              </a:rPr>
              <a:t>Frojd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je smatrao da su ljudi uglavnom </a:t>
            </a:r>
            <a:r>
              <a:rPr lang="sr-Latn-RS" altLang="sr-Latn-R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nesvesni stvarnih psiholoških sila koje oblikuju njihovo ponašanje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. Njegova teorija sugeriše da na odluke o kupovini neke osobe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utiču podsvesni motivi</a:t>
            </a:r>
            <a:r>
              <a:rPr lang="sr-Latn-RS" altLang="sr-Latn-RS" sz="2400" b="1" smtClean="0">
                <a:latin typeface="Arial Narrow" panose="020B0606020202030204" pitchFamily="34" charset="0"/>
              </a:rPr>
              <a:t> 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koje čak ni kupac možda u potpunosti ne razume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sr-Latn-RS" altLang="sr-Latn-RS" sz="2000" u="sng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sr-Latn-RS" sz="2000" u="sng" smtClean="0">
                <a:latin typeface="Arial Narrow" panose="020B0606020202030204" pitchFamily="34" charset="0"/>
              </a:rPr>
              <a:t>Primer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 - Tako bi ostareli 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baby boomer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koji kupi sportski BMW kabriolet mogao objasniti da mu se jednostavno sviđa osećaj vetra u njegovoj proređenoj kosi. Na dubljem nivou, možda pokušava da impresionira druge svojim uspehom. Na još dubljem podsvesnom nivou, on možda kupuje auto da bi osetio ponovo mlad i samostalan. Potrošači često ne znaju ili ne mogu opisati zašto se tako ponašaju. Stoga </a:t>
            </a:r>
            <a:r>
              <a:rPr lang="sr-Latn-RS" altLang="sr-Latn-RS" sz="2000" smtClean="0">
                <a:solidFill>
                  <a:srgbClr val="0000FF"/>
                </a:solidFill>
                <a:latin typeface="Arial Narrow" panose="020B0606020202030204" pitchFamily="34" charset="0"/>
              </a:rPr>
              <a:t>mnoge kompanije zapošljavaju timove psihologa, antropologa i drugih društvenih naučnika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 kako bi sproveli istraživanje motivacije - podsvesne motivacije koje su u osnovi emocija i ponašanja potrošača prema brendovima.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3340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A: Motivacija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smtClean="0">
                <a:latin typeface="Arial Narrow" panose="020B0606020202030204" pitchFamily="34" charset="0"/>
              </a:rPr>
              <a:t>Za razliku od Frojdovog fokusa na nesvesno i podsvesno, </a:t>
            </a:r>
            <a:r>
              <a:rPr lang="sr-Latn-RS" altLang="sr-Latn-RS" sz="2400" smtClean="0">
                <a:solidFill>
                  <a:srgbClr val="0000FF"/>
                </a:solidFill>
                <a:latin typeface="Arial Narrow" panose="020B0606020202030204" pitchFamily="34" charset="0"/>
              </a:rPr>
              <a:t>Maslov je nastojao da objasni zašto su ljudi vođeni određenim potrebama u određenim trenucima</a:t>
            </a:r>
            <a:r>
              <a:rPr lang="sr-Latn-RS" altLang="sr-Latn-RS" sz="2400" smtClean="0">
                <a:latin typeface="Arial Narrow" panose="020B0606020202030204" pitchFamily="34" charset="0"/>
              </a:rPr>
              <a:t>.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Zašto jedna osoba troši mnogo vremena i energije na ličnu sigurnost, a druga na sticanje poštovanja drugih?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Maslovljev odgovor je da </a:t>
            </a:r>
            <a:r>
              <a:rPr lang="sr-Latn-RS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su ljudske potrebe raspoređene u hijerarhiji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, od najhitnijih na dnu do najmanje hitnih na vrhu. One uključuju: fiziološke potrebe, potrebe sigurnosti, socijalne potrebe, potrebe za poštovanjem i potrebe za samoaktualizacijom.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Osoba prvo pokušava da zadovolji najnižu potrebu.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1816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en-US" sz="2400" b="1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4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A: Motivacija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Marketeri mogu primeniti Maslovljevu hijerarhiju potreba na dva načina. </a:t>
            </a:r>
          </a:p>
          <a:p>
            <a:pPr marL="0" indent="0">
              <a:spcBef>
                <a:spcPts val="60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Prvo, oni </a:t>
            </a:r>
            <a:r>
              <a:rPr lang="sr-Latn-R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moraju razumeti nivo potreba </a:t>
            </a:r>
            <a:r>
              <a:rPr lang="sr-Latn-RS" altLang="en-US" sz="2200" smtClean="0">
                <a:latin typeface="Arial Narrow" panose="020B0606020202030204" pitchFamily="34" charset="0"/>
              </a:rPr>
              <a:t>koje ciljani segment kupaca nastoji ispuniti.</a:t>
            </a:r>
          </a:p>
          <a:p>
            <a:pPr marL="0" indent="0">
              <a:spcBef>
                <a:spcPts val="600"/>
              </a:spcBef>
            </a:pPr>
            <a:r>
              <a:rPr lang="sr-Latn-RS" altLang="en-US" sz="2200" smtClean="0">
                <a:latin typeface="Arial Narrow" panose="020B0606020202030204" pitchFamily="34" charset="0"/>
              </a:rPr>
              <a:t>Drugo, u globalnom marketingu </a:t>
            </a:r>
            <a:r>
              <a:rPr lang="sr-Latn-R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segmenti kupaca u različitim zemljama i kulturama mogu dati prioritet različitim potrebama</a:t>
            </a:r>
            <a:r>
              <a:rPr lang="sr-Latn-RS" altLang="en-U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en-US" sz="2200" u="sng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en-US" sz="2200" u="sng" smtClean="0">
                <a:latin typeface="Arial Narrow" panose="020B0606020202030204" pitchFamily="34" charset="0"/>
              </a:rPr>
              <a:t>Na primer</a:t>
            </a:r>
            <a:r>
              <a:rPr lang="sr-Latn-RS" altLang="en-US" sz="2200" smtClean="0">
                <a:latin typeface="Arial Narrow" panose="020B0606020202030204" pitchFamily="34" charset="0"/>
              </a:rPr>
              <a:t>, mnogi potrošači u ekonomijama u razvoju mogu se manje fokusirati na potrebe višeg reda a više na zadovoljenje njihovih fizioloških potreba... Razumevanje ovih varijacija može pomoći u prilagođavanju marketinške strategije na globalnim tržištima.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476875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sr-Latn-R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2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B: Percepcija</a:t>
            </a:r>
            <a:r>
              <a:rPr lang="sr-Latn-RS" sz="24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1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100" dirty="0" smtClean="0">
                <a:latin typeface="Arial Narrow" panose="020B0606020202030204" pitchFamily="34" charset="0"/>
              </a:rPr>
              <a:t>Na to kako se ljudi ponašaju utiču njihove percepcije situacije. </a:t>
            </a:r>
            <a:r>
              <a:rPr 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Percepcija je proces kojim ljudi biraju, organizuju i interpretiraju informacije kako bi formirali razumljivu sliku sveta</a:t>
            </a:r>
            <a:r>
              <a:rPr lang="sr-Latn-R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1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Ljudi mogu formirati različite percepcije istog stimulusa zbog tri </a:t>
            </a:r>
            <a:r>
              <a:rPr lang="sr-Latn-RS" sz="22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perceptivna procesa</a:t>
            </a:r>
            <a:r>
              <a:rPr lang="sr-Latn-RS" sz="2200" dirty="0" smtClean="0">
                <a:latin typeface="Arial Narrow" panose="020B0606020202030204" pitchFamily="34" charset="0"/>
              </a:rPr>
              <a:t>: </a:t>
            </a:r>
          </a:p>
          <a:p>
            <a:pPr>
              <a:spcBef>
                <a:spcPts val="0"/>
              </a:spcBef>
              <a:defRPr/>
            </a:pPr>
            <a:r>
              <a:rPr lang="sr-Latn-RS" sz="2200" b="1" dirty="0" smtClean="0">
                <a:latin typeface="Arial Narrow" panose="020B0606020202030204" pitchFamily="34" charset="0"/>
              </a:rPr>
              <a:t>selektivne pažnje, </a:t>
            </a:r>
          </a:p>
          <a:p>
            <a:pPr>
              <a:spcBef>
                <a:spcPts val="0"/>
              </a:spcBef>
              <a:defRPr/>
            </a:pPr>
            <a:r>
              <a:rPr lang="sr-Latn-RS" sz="2200" b="1" dirty="0" smtClean="0">
                <a:latin typeface="Arial Narrow" panose="020B0606020202030204" pitchFamily="34" charset="0"/>
              </a:rPr>
              <a:t>selektivne distorzije i </a:t>
            </a:r>
          </a:p>
          <a:p>
            <a:pPr>
              <a:spcBef>
                <a:spcPts val="0"/>
              </a:spcBef>
              <a:defRPr/>
            </a:pPr>
            <a:r>
              <a:rPr lang="sr-Latn-RS" sz="2200" b="1" dirty="0" smtClean="0">
                <a:latin typeface="Arial Narrow" panose="020B0606020202030204" pitchFamily="34" charset="0"/>
              </a:rPr>
              <a:t>selektivnog pamćenja (zadržavanja informacija</a:t>
            </a:r>
            <a:r>
              <a:rPr lang="sr-Latn-RS" sz="2200" dirty="0" smtClean="0">
                <a:latin typeface="Arial Narrow" panose="020B0606020202030204" pitchFamily="34" charset="0"/>
              </a:rPr>
              <a:t>).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sr-Latn-RS" sz="2000" dirty="0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sr-Latn-RS" sz="2000" dirty="0" smtClean="0">
                <a:latin typeface="Arial Narrow" panose="020B0606020202030204" pitchFamily="34" charset="0"/>
              </a:rPr>
              <a:t>Ljudi nikako ne mogu obratiti pažnju na sve konkurentske stimuluse koji ih okružuju.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52400" y="1000125"/>
            <a:ext cx="8991600" cy="5476875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B: Percepcija</a:t>
            </a:r>
            <a:r>
              <a:rPr lang="sr-Latn-RS" altLang="sr-Latn-RS" sz="24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Selektivna pažnja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je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sklonost ljudi da ignorišu većinu informacija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kojima su izloženi – znači marketeri moraju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naporno raditi </a:t>
            </a:r>
            <a:r>
              <a:rPr lang="sr-Latn-RS" altLang="sr-Latn-RS" sz="2200" b="1" u="sng" smtClean="0">
                <a:latin typeface="Arial Narrow" panose="020B0606020202030204" pitchFamily="34" charset="0"/>
              </a:rPr>
              <a:t>na privlačenju pažnje potrošača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Dalje, svaka osoba uklapa pristigle informacije u postojeći način razmišljanja. </a:t>
            </a: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Selektivna distorzija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opisuje sklonost ljudi da tumače informacije na način koji podržava ono u šta već veruju, tj. da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informacije prilagode sopstvenim značenjima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Selektivno pamćenje</a:t>
            </a:r>
            <a:r>
              <a:rPr lang="sr-Latn-RS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: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Ljudi imaju tendenciju da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zadrže samo informacije koje podržavaju njihove stavove i verovanja.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Selektivno pamćenje znači da će potrošači verovatno zapamtiti dobre stvari o brendu koji preferiraju, ali i dobre stvari o konkurentskim markama.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Zanimljivo, iako je većina marketera zabrinuta hoće li njihove ponude uopšte biti percipirane, neki potrošači se brinu da se njima manipuliše marketinškim porukama, a da to i ne znaju – kroz </a:t>
            </a:r>
            <a:r>
              <a:rPr lang="sr-Latn-RS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podsvesno oglašavanje.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4102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C: Učenje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1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100" smtClean="0">
                <a:latin typeface="Arial Narrow" panose="020B0606020202030204" pitchFamily="34" charset="0"/>
              </a:rPr>
              <a:t>Učenje opisuje proces </a:t>
            </a:r>
            <a:r>
              <a:rPr lang="sr-Latn-RS" altLang="sr-Latn-RS" sz="2100" b="1" smtClean="0">
                <a:latin typeface="Arial Narrow" panose="020B0606020202030204" pitchFamily="34" charset="0"/>
              </a:rPr>
              <a:t>promene u ponašanju pojedinca koje proizilaze iz iskustva</a:t>
            </a:r>
            <a:r>
              <a:rPr lang="sr-Latn-RS" altLang="sr-Latn-RS" sz="2100" smtClean="0">
                <a:latin typeface="Arial Narrow" panose="020B0606020202030204" pitchFamily="34" charset="0"/>
              </a:rPr>
              <a:t>. Teoretičari učenja smatraju da je </a:t>
            </a:r>
            <a:r>
              <a:rPr lang="sr-Latn-RS" altLang="sr-Latn-RS" sz="21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većina ljudskog ponašanja naučena</a:t>
            </a:r>
            <a:r>
              <a:rPr lang="sr-Latn-RS" altLang="sr-Latn-RS" sz="2100" smtClean="0">
                <a:latin typeface="Arial Narrow" panose="020B0606020202030204" pitchFamily="34" charset="0"/>
              </a:rPr>
              <a:t>. Učenje se događa kroz međusobnu igru pokretača, nadražaja, sugestija (znakova), reakcija (odgovora) i pojačanja. Nagon</a:t>
            </a:r>
            <a:r>
              <a:rPr lang="sr-Latn-RS" altLang="sr-Latn-RS" sz="210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r-Latn-RS" altLang="sr-Latn-RS" sz="2100" smtClean="0">
                <a:latin typeface="Arial Narrow" panose="020B0606020202030204" pitchFamily="34" charset="0"/>
              </a:rPr>
              <a:t>je snažan unutrašnji stimulans koji poziva na akciju. Postaje motiv kada je usmeren prema određenom objektu stimulacije.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sr-Latn-RS" sz="2000" u="sng" smtClean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000" u="sng" smtClean="0">
                <a:latin typeface="Arial Narrow" panose="020B0606020202030204" pitchFamily="34" charset="0"/>
              </a:rPr>
              <a:t>Na primer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, 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sigurnost i bezbednost neke osobe mogu je motivisati 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da razmotri kupovinu kućne sigurnosne kamere. Odgovor potrošača na ideju kupovine kamere uslovljen je </a:t>
            </a:r>
            <a:r>
              <a:rPr lang="sr-Latn-RS" altLang="sr-Latn-RS" sz="2000" i="1" smtClean="0">
                <a:solidFill>
                  <a:srgbClr val="0000FF"/>
                </a:solidFill>
                <a:latin typeface="Arial Narrow" panose="020B0606020202030204" pitchFamily="34" charset="0"/>
              </a:rPr>
              <a:t>spoljnim znacima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 (sugestijama). Znaci su manji podražaji koji određuju kada, gde i kako će potrošač reagovati. Potrošač kućne sigurnosne kamere može videti kameru u kući prijatelja, u nekom objektu dok kupuje, čuti za posebnu prodajnu cenu kamere, videti recenzije kupaca na Amazonu ili razgovarati o kamerama s prijateljem. </a:t>
            </a:r>
            <a:r>
              <a:rPr lang="sr-Latn-RS" altLang="sr-Latn-RS" sz="2000" i="1" smtClean="0">
                <a:latin typeface="Arial Narrow" panose="020B0606020202030204" pitchFamily="34" charset="0"/>
              </a:rPr>
              <a:t>Sve su to</a:t>
            </a:r>
            <a:r>
              <a:rPr lang="sr-Latn-RS" altLang="sr-Latn-RS" sz="2000" i="1" smtClean="0">
                <a:solidFill>
                  <a:srgbClr val="0000FF"/>
                </a:solidFill>
                <a:latin typeface="Arial Narrow" panose="020B0606020202030204" pitchFamily="34" charset="0"/>
              </a:rPr>
              <a:t> znaci koji mogu uticati na reakciju potrošača na njegov interes za kupovinu proizvoda</a:t>
            </a:r>
            <a:r>
              <a:rPr lang="sr-Latn-RS" altLang="sr-Latn-RS" sz="2000" smtClean="0"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Model ponašanja potrošača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982663"/>
            <a:ext cx="8839200" cy="1600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300" smtClean="0">
                <a:latin typeface="Arial Narrow" panose="020B0606020202030204" pitchFamily="34" charset="0"/>
              </a:rPr>
              <a:t>Centralno </a:t>
            </a:r>
            <a:r>
              <a:rPr lang="sr-Latn-CS" altLang="sr-Latn-RS" sz="23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pitanje</a:t>
            </a:r>
            <a:r>
              <a:rPr lang="sr-Latn-CS" altLang="sr-Latn-RS" sz="2300" smtClean="0">
                <a:latin typeface="Arial Narrow" panose="020B0606020202030204" pitchFamily="34" charset="0"/>
              </a:rPr>
              <a:t> je: </a:t>
            </a:r>
            <a:r>
              <a:rPr lang="sr-Latn-CS" altLang="sr-Latn-RS" sz="23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Kako potrošači reaguju na različite marketing-napore kompanije?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3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Odgovor</a:t>
            </a:r>
            <a:r>
              <a:rPr lang="sr-Latn-CS" altLang="sr-Latn-RS" sz="2300" smtClean="0">
                <a:latin typeface="Arial Narrow" panose="020B0606020202030204" pitchFamily="34" charset="0"/>
              </a:rPr>
              <a:t> polazi od </a:t>
            </a:r>
            <a:r>
              <a:rPr lang="sr-Latn-CS" altLang="sr-Latn-RS" sz="23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modela ponašanja potrošača </a:t>
            </a:r>
            <a:r>
              <a:rPr lang="sr-Latn-CS" altLang="sr-Latn-RS" sz="2300" smtClean="0">
                <a:latin typeface="Arial Narrow" panose="020B0606020202030204" pitchFamily="34" charset="0"/>
              </a:rPr>
              <a:t>(„</a:t>
            </a:r>
            <a:r>
              <a:rPr lang="en-US" altLang="sr-Latn-RS" sz="2300" smtClean="0">
                <a:latin typeface="Arial Narrow" panose="020B0606020202030204" pitchFamily="34" charset="0"/>
              </a:rPr>
              <a:t>the stimulus-response model of buyer behavior</a:t>
            </a:r>
            <a:r>
              <a:rPr lang="sr-Latn-RS" altLang="sr-Latn-RS" sz="2300" smtClean="0">
                <a:latin typeface="Arial Narrow" panose="020B0606020202030204" pitchFamily="34" charset="0"/>
              </a:rPr>
              <a:t>“).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sr-Latn-RS" smtClean="0"/>
          </a:p>
        </p:txBody>
      </p:sp>
      <p:pic>
        <p:nvPicPr>
          <p:cNvPr id="16388" name="Picture 2" descr="Copyright © 2011 Pearson Education. Consumer Buying Behaviour Philip Kotler  &amp; Gary Armstrong.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Content Placeholder 2"/>
          <p:cNvSpPr txBox="1">
            <a:spLocks/>
          </p:cNvSpPr>
          <p:nvPr/>
        </p:nvSpPr>
        <p:spPr bwMode="auto">
          <a:xfrm>
            <a:off x="4114800" y="2971800"/>
            <a:ext cx="4724400" cy="121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CS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Marketing i drugi podsticaji</a:t>
            </a:r>
            <a:r>
              <a:rPr lang="sr-Latn-CS" sz="2200" b="1" dirty="0" smtClean="0">
                <a:latin typeface="Arial Narrow" panose="020B0606020202030204" pitchFamily="34" charset="0"/>
              </a:rPr>
              <a:t> utiču na: 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sr-Latn-CS" sz="22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potrošača i 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sr-Latn-CS" sz="2200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njihov odgovor na ponudu kompanije</a:t>
            </a:r>
            <a:r>
              <a:rPr lang="sr-Latn-CS" sz="2200" dirty="0" smtClean="0">
                <a:latin typeface="Arial Narrow" panose="020B0606020202030204" pitchFamily="34" charset="0"/>
              </a:rPr>
              <a:t>.</a:t>
            </a:r>
            <a:endParaRPr lang="sr-Latn-CS" sz="220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dirty="0" smtClean="0"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CS" sz="2400" dirty="0" smtClean="0">
              <a:latin typeface="Arial Narrow" panose="020B0606020202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sr-Latn-R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054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D: Uverenja i stavovi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Kroz rad i učenje ljudi stiču uverenja i stavove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Ovo zauzvrat utiče na njihovo ponašanje prilikom kupovine.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b="1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Uverenja (verovanje)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je </a:t>
            </a:r>
            <a:r>
              <a:rPr lang="sr-Latn-RS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opisno mišljenje koju osoba ima o nečemu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Mogu biti zasnovana na stvarnom znanju, mišljenju ili veri i mogu, ali i ne moraju, imati emocionalni naboj.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Ako su neka od uverenja pogrešna i sprečavaju kupovinu, prodavac će hteti pokrenuti kampanju da ih ispravi</a:t>
            </a:r>
            <a:r>
              <a:rPr lang="sr-Latn-RS" altLang="sr-Latn-RS" sz="2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128588" y="914400"/>
            <a:ext cx="8939212" cy="5562600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IV: PSIHOLOŠKI FAKTORI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D: Uverenja i stavovi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b="1" i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200" b="1" i="1" smtClean="0">
                <a:solidFill>
                  <a:srgbClr val="0000FF"/>
                </a:solidFill>
                <a:latin typeface="Arial Narrow" panose="020B0606020202030204" pitchFamily="34" charset="0"/>
              </a:rPr>
              <a:t>Stav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</a:t>
            </a:r>
            <a:r>
              <a:rPr lang="sr-Latn-RS" altLang="sr-Latn-RS" sz="2200" b="1" i="1" smtClean="0">
                <a:latin typeface="Arial Narrow" panose="020B0606020202030204" pitchFamily="34" charset="0"/>
              </a:rPr>
              <a:t>opisuje relativno dosledne procene, osećaje i sklonosti neke osobe prema objektu ili ideji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.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 Stavovi stavljaju ljude u stanje uma da vole ili ne vole stvari..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sr-Latn-RS" sz="2000" smtClean="0">
                <a:latin typeface="Arial Narrow" panose="020B0606020202030204" pitchFamily="34" charset="0"/>
              </a:rPr>
              <a:t>Naš kupac kućnih sigurnosnih kamera može imati stavove kao što su “Kupite najbolje”, “Sigurnost doma zahteva najnoviju i najnapredniju tehnologiju” i “Google najbolje poznaje tehnologiju”. Ako je tako, Nest kamera bi se dobro uklopila u postojeće stavove potrošača.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Stavove je teško promeniti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Promena jednog stava može zahtevati teška prilagođavanja mnogih drugih. Stoga, </a:t>
            </a:r>
            <a:r>
              <a:rPr lang="sr-Latn-RS" altLang="sr-Latn-R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kompanija obično treba da pokuša da uklopi svoje proizvode u postojeće obrasce stavova, a ne da pokušava da promeni stavove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Naravno,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postoje izuzeci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Repozicioniranje ili proširenje brenda zahteva promenu stavova</a:t>
            </a:r>
            <a:r>
              <a:rPr lang="sr-Latn-RS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Kao i uvođenje inovativnog brenda koji se suprotstavlja konvencionalnom razmišljanju.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7848600" cy="2108200"/>
          </a:xfrm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Model ponašanja potrošača: </a:t>
            </a:r>
            <a:b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II: </a:t>
            </a:r>
            <a:r>
              <a:rPr lang="sr-Latn-C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potrošača o kupovini </a:t>
            </a:r>
            <a:br>
              <a:rPr lang="sr-Latn-C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  <a:t/>
            </a:r>
            <a:br>
              <a:rPr lang="sr-Latn-RS" altLang="sr-Latn-RS" sz="2800" smtClean="0">
                <a:solidFill>
                  <a:srgbClr val="0000FF"/>
                </a:solidFill>
                <a:latin typeface="Arial Narrow" panose="020B0606020202030204" pitchFamily="34" charset="0"/>
              </a:rPr>
            </a:br>
            <a:endParaRPr lang="sr-Latn-RS" altLang="sr-Latn-RS" sz="280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sr-Latn-RS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</a:t>
            </a:r>
            <a:r>
              <a:rPr 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 kupovini </a:t>
            </a:r>
            <a:endParaRPr lang="sr-Latn-RS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sz="24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Proces koji prolaze potrošači/kupci u kupovini (proces odlučivanja) čine sledeće faze:</a:t>
            </a:r>
          </a:p>
          <a:p>
            <a:pPr eaLnBrk="1" hangingPunct="1">
              <a:defRPr/>
            </a:pPr>
            <a:r>
              <a:rPr lang="sr-Latn-C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svest o potrebi (</a:t>
            </a:r>
            <a:r>
              <a:rPr lang="sr-Latn-C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prepoznavanje </a:t>
            </a:r>
            <a:r>
              <a:rPr lang="sr-Latn-C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problema: potreban mi je automobil), </a:t>
            </a:r>
            <a:endParaRPr lang="sr-Latn-C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sr-Latn-C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prikupljanje informacija (šta, gde, kako mogu kupiti?), </a:t>
            </a:r>
            <a:endParaRPr lang="sr-Latn-C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sr-Latn-C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procena </a:t>
            </a:r>
            <a:r>
              <a:rPr lang="sr-Latn-C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alternativa (procena alternativnih brendova),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sr-Latn-C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odluka o kupovini (izbor) </a:t>
            </a:r>
            <a:r>
              <a:rPr lang="sr-Latn-C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sr-Latn-C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postkupovni proces - ponašanje </a:t>
            </a:r>
            <a:r>
              <a:rPr lang="sr-Latn-C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nakon </a:t>
            </a:r>
            <a:r>
              <a:rPr lang="sr-Latn-C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kupovine (zadovoljstvo kupovinom ili nezadovoljstvo; kognitivna disonanca). </a:t>
            </a:r>
            <a:endParaRPr lang="sr-Latn-RS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sr-Latn-RS" sz="23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o kupovini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r-Latn-RS" altLang="sr-Latn-RS" sz="24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 faza: Svest o potrebi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Može biti podstaknuto unutrašnjim (glad) ili spoljnim podsticajem (oglas, npr.).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U ovoj fazi </a:t>
            </a:r>
            <a:r>
              <a:rPr lang="sr-Latn-C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marketer bi trebao istražiti </a:t>
            </a:r>
            <a:r>
              <a:rPr lang="sr-Latn-CS" altLang="sr-Latn-RS" sz="22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koje vrste potreba ili problema se pojavljuju, šta ih je dovelo do toga i kako su oni  doveli potrošača do određenog proizvoda.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Kada se prepozna potreba, </a:t>
            </a:r>
            <a:r>
              <a:rPr lang="sr-Latn-CS" altLang="sr-Latn-R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ako je proizvod koji bi mogao zadovoljiti tu potrebu potrošača </a:t>
            </a:r>
            <a:r>
              <a:rPr lang="sr-Latn-C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„nadohvat ruke“, on ga može kupiti odmah</a:t>
            </a: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 Ovakvo odlučivanje možda neće dovesti do izbora proizvoda koji najbolje odgovara potrebama potrošača, već do </a:t>
            </a:r>
            <a:r>
              <a:rPr lang="sr-Latn-CS" altLang="sr-Latn-R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zadovoljavajućeg izbora – onog koji “dovoljno dobro” zadovoljava njegove potrebe.</a:t>
            </a: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U vezi s tim, iz perspektive marketera, važno je da </a:t>
            </a:r>
            <a:r>
              <a:rPr lang="sr-Latn-C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brend bude na vrhu u svesti potrošača</a:t>
            </a:r>
            <a:r>
              <a:rPr lang="sr-Latn-CS" altLang="sr-Latn-RS" sz="2200" smtClean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mtClean="0"/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067800" cy="5562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o kupovini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II faza: Prikupljanje informacija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Ako je želja potrošača jaka, ali mu </a:t>
            </a:r>
            <a:r>
              <a:rPr lang="sr-Latn-C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proizvod nije baš „nadohvat ruke“, potrošač može pokrenuti pretragu informacija vezanih za potrebe</a:t>
            </a:r>
            <a:r>
              <a:rPr lang="sr-Latn-CS" altLang="en-U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000" u="sng" smtClean="0">
                <a:solidFill>
                  <a:srgbClr val="000000"/>
                </a:solidFill>
                <a:latin typeface="Arial Narrow" panose="020B0606020202030204" pitchFamily="34" charset="0"/>
              </a:rPr>
              <a:t>Na primer</a:t>
            </a:r>
            <a:r>
              <a:rPr lang="sr-Latn-CS" altLang="en-US" sz="2000" smtClean="0">
                <a:solidFill>
                  <a:srgbClr val="000000"/>
                </a:solidFill>
                <a:latin typeface="Arial Narrow" panose="020B0606020202030204" pitchFamily="34" charset="0"/>
              </a:rPr>
              <a:t>, nakon što odlučite da vam treba novi automobil, verovatno ćete više pažnje posvetiti oglasima za automobile, automobilima u vlasništvu prijatelja i razgovorima o automobilu. I možete aktivno pretraživati ​​brendove automobila i veb lokacije za kupovinu na mreži, razgovarati s prijateljima i prikupljati informacije na druge načine.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Potrošači mogu dobiti informacije</a:t>
            </a: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iz: ličnih izvora (porodica, prijatelji...), komercijalnih izvora (oglašavanje, prodavci, veb i mobilne stranice proizvođača...), javnih izvora (masovni mediji, društveni mediji, onlajn pretraživanja i recenzije) i iskustvenih izvora (ispitivanje i korišćenje proizvoda).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Relativni uticaj ovih izvora informacija zavisi od proizvoda i kupca. </a:t>
            </a:r>
            <a:r>
              <a:rPr lang="sr-Latn-CS" altLang="en-U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Najefikasniji izvori, međutim, obično su lični.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endParaRPr lang="sr-Latn-RS" altLang="en-US" sz="2200" smtClean="0">
              <a:solidFill>
                <a:srgbClr val="000000"/>
              </a:solidFill>
            </a:endParaRPr>
          </a:p>
          <a:p>
            <a:pPr marL="0" indent="0"/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en-U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o kupovini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III faza: Procena alternativa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2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Kako potrošači obrađuju informacije da bi odabrali brend kompanije među alternativnim?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200" b="1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Način na koji potrošači procenjuju alternativu kupovine zavisi od </a:t>
            </a:r>
            <a:r>
              <a:rPr lang="sr-Latn-CS" altLang="en-U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pojedinačnog potrošača i specifične kupovne situacij</a:t>
            </a:r>
            <a:r>
              <a:rPr lang="sr-Latn-CS" altLang="en-U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e. Nekada procenjuju alternative racionalno, ponekad emocionalno, nekada to čine samostalno a nekada konsultuju porodicu, prijatelje...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en-U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/>
            <a:endParaRPr lang="sr-Latn-R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4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o kupovini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III faza: Procena alternativa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Potrošači često prolaze kroz dve faze u proceni alternativa.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CS" altLang="sr-Latn-R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U prvoj fazi</a:t>
            </a: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, oni počinju s </a:t>
            </a:r>
            <a:r>
              <a:rPr lang="sr-Latn-CS" altLang="sr-Latn-R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velikim skupom razmatranja </a:t>
            </a: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koji može sadržavati 10 ili više brendova. Zatim ga sužavaju </a:t>
            </a:r>
            <a:r>
              <a:rPr lang="sr-Latn-CS" altLang="sr-Latn-R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na manji skup </a:t>
            </a: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od, recimo, pet ili manje brendova koje pažljivije procenjuju (veliki broj brendova u skupu razmatranja upućuje na  jednostavne metode odlučivanja). 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Na primer, oni mogu jednostavno koristiti </a:t>
            </a:r>
            <a:r>
              <a:rPr lang="sr-Latn-CS" altLang="sr-Latn-RS" sz="2200" b="1" smtClean="0">
                <a:solidFill>
                  <a:srgbClr val="000000"/>
                </a:solidFill>
                <a:latin typeface="Arial Narrow" panose="020B0606020202030204" pitchFamily="34" charset="0"/>
              </a:rPr>
              <a:t>uočenu snagu brenda</a:t>
            </a: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kako bi se izbor suzio na brendove koji imaju dovoljno jaku reputaciju. U odluci o kupovini automobila, možete suziti izbor na </a:t>
            </a:r>
            <a:r>
              <a:rPr lang="sr-Latn-CS" altLang="sr-Latn-RS" sz="2200" i="1" smtClean="0">
                <a:solidFill>
                  <a:srgbClr val="000000"/>
                </a:solidFill>
                <a:latin typeface="Arial Narrow" panose="020B0606020202030204" pitchFamily="34" charset="0"/>
              </a:rPr>
              <a:t>Toyotu, Hondu i Chevrolet</a:t>
            </a:r>
            <a:r>
              <a:rPr lang="sr-Latn-CS" altLang="sr-Latn-RS" sz="2200" smtClean="0">
                <a:solidFill>
                  <a:srgbClr val="000000"/>
                </a:solidFill>
                <a:latin typeface="Arial Narrow" panose="020B0606020202030204" pitchFamily="34" charset="0"/>
              </a:rPr>
              <a:t> na osnovu prethodnih opštih iskustava i mišljenja vaših prijatelja i porodice.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sr-Latn-R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U drugoj fazi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, potrošači prave konačni izbor iz skupa izbora.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mtClean="0"/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7912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o kupovini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200" b="1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III faza: Procena alternativa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0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b="1" smtClean="0">
                <a:latin typeface="Arial Narrow" panose="020B0606020202030204" pitchFamily="34" charset="0"/>
              </a:rPr>
              <a:t>U drugoj fazi</a:t>
            </a: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u="sng" smtClean="0">
                <a:latin typeface="Arial Narrow" panose="020B0606020202030204" pitchFamily="34" charset="0"/>
              </a:rPr>
              <a:t>Na primer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, nakon što ste suzili izbor na tri brenda automobila, pretpostavite da Vas prvenstveno zanimaju četiri atributa —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cena, stil, ekonomičnost rada i performanse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Ranije ste već formirali uverenja o relativnoj važnosti svakog atributa (možda su Vam performanse najvažnije) i o tome kako se ocenjuju ovi atributi kod svakog brenda). Jasno, ako je jedan automobil najbolje ocenjen po svim bitnim atributima, marketer bi mogao predvideti da ćete ga izabrati.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Međutim, brendovi se bez sumnje razlikuju u privlačnosti po atributima.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Znajući važnost koju pripisujete svakom atributu, prodavac bi mogao pouzdanije predvideti i uticati na vaš izbor automobila</a:t>
            </a:r>
            <a:r>
              <a:rPr lang="sr-Latn-RS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Marketinški stručnjaci bi trebali proučavati potrošače kako bi otkrili kako procenjuju brend alternative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. </a:t>
            </a: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o kupovini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IV faza: Odluka o kupovini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U fazi procene alternativa potrošač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rangira brendove i formira namere kupovine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Potrošačeva odluka o kupovini je da kupi najpoželjniji brend, ali između namere kupovine i odluke o kupovini su dva faktora: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Prvi faktor su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stavovi drugih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: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ako neko vama bitan misli da bi trebalo da kupite najjeftiniji automobil, tada su šanse da kupite skuplji automobil smanjene.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sr-Latn-RS" sz="2200" smtClean="0">
                <a:latin typeface="Arial Narrow" panose="020B0606020202030204" pitchFamily="34" charset="0"/>
              </a:rPr>
              <a:t>Drugi faktor se odnosi na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neočekivane faktore situacije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Potrošač može formirati nameru kupovine u zavisnosti od očekivanja vezanih za faktore kao što su prihod, cena, prednosti proizvoda i dostupnost. Međutim, neočekivani događaji mogu promeniti nameru kupovine. </a:t>
            </a:r>
            <a:r>
              <a:rPr lang="sr-Latn-RS" altLang="sr-Latn-RS" sz="2200" u="sng" smtClean="0">
                <a:latin typeface="Arial Narrow" panose="020B0606020202030204" pitchFamily="34" charset="0"/>
              </a:rPr>
              <a:t>Na primer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, ekonomija bi se mogla pogoršati, bliski konkurent bi mogao spustiti cenu ili bi prijatelj mogao biti razočaran u Vaš omiljeni automobil.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Stoga se namere kupovine ne mogu uvek prevesti u stvarne kupovine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Model ponašanja potrošača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3276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Marketinški stručnjaci žele razumeti </a:t>
            </a:r>
            <a:r>
              <a:rPr lang="sr-Latn-C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kako se </a:t>
            </a:r>
            <a:r>
              <a:rPr lang="sr-Latn-R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umu potrošača </a:t>
            </a:r>
            <a:r>
              <a:rPr lang="sr-Latn-CS" altLang="sr-Latn-RS" sz="2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stimulansi obrađuju u odgovore.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smtClean="0">
                <a:latin typeface="Arial Narrow" panose="020B0606020202030204" pitchFamily="34" charset="0"/>
              </a:rPr>
              <a:t>Prvo, </a:t>
            </a:r>
            <a:r>
              <a:rPr lang="sr-Latn-CS" altLang="sr-Latn-RS" sz="2200" b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karakteristike potrošača 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utiču na to </a:t>
            </a:r>
            <a:r>
              <a:rPr lang="sr-Latn-CS" altLang="sr-Latn-RS" sz="2200" b="1" smtClean="0">
                <a:latin typeface="Arial Narrow" panose="020B0606020202030204" pitchFamily="34" charset="0"/>
              </a:rPr>
              <a:t>kako on percipira i reaguje na stimulanse i kako se ponaša u kupovini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smtClean="0">
                <a:latin typeface="Arial Narrow" panose="020B0606020202030204" pitchFamily="34" charset="0"/>
              </a:rPr>
              <a:t>Ove karakteristike uključuju niz </a:t>
            </a:r>
            <a:r>
              <a:rPr lang="sr-Latn-CS" altLang="sr-Latn-RS" sz="2200" b="1" smtClean="0">
                <a:latin typeface="Arial Narrow" panose="020B0606020202030204" pitchFamily="34" charset="0"/>
              </a:rPr>
              <a:t>kulturnih, društvenih, ličnih i psiholoških faktora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sr-Latn-R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smtClean="0">
                <a:latin typeface="Arial Narrow" panose="020B0606020202030204" pitchFamily="34" charset="0"/>
              </a:rPr>
              <a:t>Drugo, </a:t>
            </a:r>
            <a:r>
              <a:rPr lang="sr-Latn-CS" altLang="sr-Latn-RS" sz="2200" b="1" u="sng" smtClean="0">
                <a:solidFill>
                  <a:srgbClr val="C00000"/>
                </a:solidFill>
                <a:latin typeface="Arial Narrow" panose="020B0606020202030204" pitchFamily="34" charset="0"/>
              </a:rPr>
              <a:t>sam proces odlučivanja potrošača/kupca o kupovini 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utiče na njegovo </a:t>
            </a:r>
            <a:r>
              <a:rPr lang="sr-Latn-CS" altLang="sr-Latn-RS" sz="2200" b="1" smtClean="0">
                <a:latin typeface="Arial Narrow" panose="020B0606020202030204" pitchFamily="34" charset="0"/>
              </a:rPr>
              <a:t>ponašanje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smtClean="0">
                <a:latin typeface="Arial Narrow" panose="020B0606020202030204" pitchFamily="34" charset="0"/>
              </a:rPr>
              <a:t>Ovaj </a:t>
            </a:r>
            <a:r>
              <a:rPr lang="sr-Latn-CS" altLang="sr-Latn-RS" sz="2200" b="1" smtClean="0">
                <a:latin typeface="Arial Narrow" panose="020B0606020202030204" pitchFamily="34" charset="0"/>
              </a:rPr>
              <a:t>proces odlučivanja uključuje </a:t>
            </a:r>
            <a:r>
              <a:rPr lang="sr-Latn-CS" altLang="sr-Latn-RS" sz="2200" b="1" u="sng" smtClean="0">
                <a:latin typeface="Arial Narrow" panose="020B0606020202030204" pitchFamily="34" charset="0"/>
              </a:rPr>
              <a:t>nekoliko faza</a:t>
            </a:r>
            <a:r>
              <a:rPr lang="sr-Latn-CS" altLang="sr-Latn-RS" sz="2200" smtClean="0">
                <a:latin typeface="Arial Narrow" panose="020B0606020202030204" pitchFamily="34" charset="0"/>
              </a:rPr>
              <a:t>: prepoznavanje potreba, traženje informacija, procena alternativa, odluka  i ponašanje nakon kupovine (počinje mnogo pre stvarne odluke o kupovini i nastavlja se dugo nakon toga).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200" smtClean="0">
              <a:latin typeface="Arial Narrow" panose="020B060602020203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CS" altLang="sr-Latn-RS" sz="2200" b="1" smtClean="0">
                <a:latin typeface="Arial Narrow" panose="020B0606020202030204" pitchFamily="34" charset="0"/>
              </a:rPr>
              <a:t>Detaljno na narednim slajdovima</a:t>
            </a:r>
            <a:endParaRPr lang="sr-Latn-RS" altLang="sr-Latn-RS" sz="2200" b="1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Proces odlučivanja o kupovini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V faza: Postkupovni proces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sr-Latn-CS" altLang="sr-Latn-RS" sz="220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Šta određuje da li je potrošač/kupac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zadovoljan ili nezadovoljan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? Odgovor leži u odnosu između </a:t>
            </a:r>
            <a:r>
              <a:rPr lang="sr-Latn-RS" altLang="sr-Latn-RS" sz="2200" b="1" smtClean="0">
                <a:latin typeface="Arial Narrow" panose="020B0606020202030204" pitchFamily="34" charset="0"/>
              </a:rPr>
              <a:t>očekivanja potrošača i percipiranih performansi proizvoda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solidFill>
                  <a:srgbClr val="0000FF"/>
                </a:solidFill>
                <a:latin typeface="Arial Narrow" panose="020B0606020202030204" pitchFamily="34" charset="0"/>
              </a:rPr>
              <a:t>Ako proizvod ne ispuni očekivanja, potrošač je razočaran; ako ispunjava očekivanja, potrošač je zadovoljan; ako premašuje očekivanja, potrošač je oduševljen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sr-Latn-RS" sz="22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altLang="sr-Latn-RS" sz="2200" smtClean="0">
                <a:latin typeface="Arial Narrow" panose="020B0606020202030204" pitchFamily="34" charset="0"/>
              </a:rPr>
              <a:t>Gotovo sve veće kupovine rezultiraju </a:t>
            </a:r>
            <a:r>
              <a:rPr lang="sr-Latn-RS" altLang="sr-Latn-R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kognitivnom disonancom </a:t>
            </a:r>
            <a:r>
              <a:rPr lang="sr-Latn-RS" altLang="sr-Latn-RS" sz="2200" smtClean="0">
                <a:latin typeface="Arial Narrow" panose="020B0606020202030204" pitchFamily="34" charset="0"/>
              </a:rPr>
              <a:t>ili nelagodnošću uzrokovanom sukobom nakon kupovine. Potrošači se osećaju nelagodno zbog sticanja nedostataka odabranog brenda i zbog gubitka prednosti brendova koji nisu kupljeni. Tako potrošači osećaju barem nekakvu disonantnost nakon kupovine za svaku kupovinu.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1816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Zašto istražujemo proces koji prolaze potrošači u kupovini?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200" smtClean="0">
                <a:latin typeface="Arial Narrow" panose="020B0606020202030204" pitchFamily="34" charset="0"/>
              </a:rPr>
              <a:t>Da bi identifikovali kojom brzinom potrošači prolaze kroz proces odlučivanja, u kojoj fazi se potrošači u ovom misaonom procesu najviše zadržavaju, gde su zaglavljeni...?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sr-Latn-RS" altLang="en-US" sz="2200" smtClean="0">
                <a:latin typeface="Arial Narrow" panose="020B0606020202030204" pitchFamily="34" charset="0"/>
              </a:rPr>
              <a:t>Na osnovu toga smo spremni da vodimo potrošača kroz misaoni proces ka donošenju odluke o kupovini proizvoda/brenda kompanije, odnosno da mu pomognemo da što pre prođe proces i obavi izbor.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sr-Latn-RS" altLang="en-US" sz="2200" i="1" smtClean="0">
                <a:latin typeface="Arial Narrow" panose="020B0606020202030204" pitchFamily="34" charset="0"/>
              </a:rPr>
              <a:t> Da li u kupovini svih vrsta proizvoda pojedine faze procesa traju jednako dugo? Npr. sendvič ili čokolada/računar/automobil?</a:t>
            </a:r>
          </a:p>
          <a:p>
            <a:pPr marL="0" indent="0"/>
            <a:endParaRPr lang="sr-Latn-RS" alt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990600"/>
            <a:ext cx="8728075" cy="5257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Kontrolna pitanja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sr-Latn-RS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Koji faktori (karakteristike potrošača) utiču na ponašanje potrošača u kupovini?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Objasnite uticaj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faktora kulture na ponašanje potrošača u kupovini.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Objasnite uticaj socioloških faktora na </a:t>
            </a: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ponašanje potrošača u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kupovini.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Objasnite uticaj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ličnih faktora </a:t>
            </a: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na ponašanje potrošača u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kupovini (zanimanje, starosna dob i faza života, ličnost, </a:t>
            </a:r>
            <a:r>
              <a:rPr lang="sr-Latn-RS" sz="2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samopoimanje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…)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Objasnite uticaj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psiholoških faktora </a:t>
            </a: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na ponašanje potrošača u kupovini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(motivacija, percepcija</a:t>
            </a: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učenje</a:t>
            </a: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uverenja </a:t>
            </a:r>
            <a:r>
              <a:rPr lang="sr-Latn-R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i </a:t>
            </a: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stavovi)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Objasnite proces koji potrošač prolazi u kupovini (faze)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sr-Latn-R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Da li proces koji potrošač prolazi u kupovini ima specifičnosti kada je u pitanju vrsta proizvoda? </a:t>
            </a:r>
            <a:endParaRPr lang="sr-Latn-RS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AutoNum type="arabicPeriod"/>
              <a:defRPr/>
            </a:pPr>
            <a:endParaRPr lang="sr-Latn-RS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sr-Latn-RS" sz="20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304800" y="2971800"/>
            <a:ext cx="8229600" cy="1828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0000FF"/>
                </a:solidFill>
                <a:latin typeface="Arial Narrow" panose="020B0606020202030204" pitchFamily="34" charset="0"/>
              </a:rPr>
              <a:t>Model ponašanja potrošača: </a:t>
            </a:r>
          </a:p>
          <a:p>
            <a:pPr>
              <a:spcBef>
                <a:spcPct val="0"/>
              </a:spcBef>
              <a:buFontTx/>
              <a:buNone/>
            </a:pPr>
            <a:endParaRPr lang="sr-Latn-RS" altLang="sr-Latn-RS" sz="280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0000FF"/>
                </a:solidFill>
                <a:latin typeface="Arial Narrow" panose="020B0606020202030204" pitchFamily="34" charset="0"/>
              </a:rPr>
              <a:t>I: Karakteristike potrošača (faktori) 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2800">
                <a:solidFill>
                  <a:srgbClr val="0000FF"/>
                </a:solidFill>
                <a:latin typeface="Arial Narrow" panose="020B0606020202030204" pitchFamily="34" charset="0"/>
              </a:rPr>
              <a:t>   njihov uticaj na ponašanje potrošača?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6275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Factors Influencing Consumer Behavior</a:t>
            </a:r>
          </a:p>
        </p:txBody>
      </p:sp>
      <p:pic>
        <p:nvPicPr>
          <p:cNvPr id="19459" name="Picture 2" descr="Factors Influencing Consumer Behavior. (Source: Kotler and Armstrong, 2012) 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" y="1295400"/>
            <a:ext cx="8467725" cy="4591050"/>
          </a:xfrm>
          <a:noFill/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362200" y="26670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600" b="1">
                <a:solidFill>
                  <a:srgbClr val="5F5F5F"/>
                </a:solidFill>
                <a:latin typeface="Arial Narrow" panose="020B0606020202030204" pitchFamily="34" charset="0"/>
              </a:rPr>
              <a:t>Groups, social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600" b="1">
                <a:solidFill>
                  <a:srgbClr val="5F5F5F"/>
                </a:solidFill>
                <a:latin typeface="Arial Narrow" panose="020B0606020202030204" pitchFamily="34" charset="0"/>
              </a:rPr>
              <a:t>networks,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600" b="1">
                <a:solidFill>
                  <a:srgbClr val="5F5F5F"/>
                </a:solidFill>
                <a:latin typeface="Arial Narrow" panose="020B0606020202030204" pitchFamily="34" charset="0"/>
              </a:rPr>
              <a:t>influencers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762000" y="6038850"/>
            <a:ext cx="3914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RS" altLang="sr-Latn-RS" sz="1400">
                <a:solidFill>
                  <a:srgbClr val="262626"/>
                </a:solidFill>
                <a:latin typeface="Inter Var"/>
              </a:rPr>
              <a:t>Kotler and Armstrong, 2012; Kotler et al., 2024.</a:t>
            </a:r>
            <a:endParaRPr lang="sr-Latn-RS" altLang="sr-Latn-R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619750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sr-Latn-CS" altLang="en-US" sz="2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I: FAKTORI KULTURE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Kultura</a:t>
            </a:r>
            <a:r>
              <a:rPr lang="sr-Latn-CS" altLang="en-US" sz="2200" smtClean="0">
                <a:latin typeface="Arial Narrow" panose="020B0606020202030204" pitchFamily="34" charset="0"/>
              </a:rPr>
              <a:t> </a:t>
            </a:r>
            <a:r>
              <a:rPr lang="sr-Latn-CS" altLang="en-US" sz="2100" smtClean="0">
                <a:latin typeface="Arial Narrow" panose="020B0606020202030204" pitchFamily="34" charset="0"/>
              </a:rPr>
              <a:t>ima snažan uticaj na </a:t>
            </a:r>
            <a:r>
              <a:rPr lang="sr-Latn-CS" altLang="en-US" sz="21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želje i ponašanje </a:t>
            </a:r>
            <a:r>
              <a:rPr lang="sr-Latn-CS" altLang="en-US" sz="2100" smtClean="0">
                <a:latin typeface="Arial Narrow" panose="020B0606020202030204" pitchFamily="34" charset="0"/>
              </a:rPr>
              <a:t>pojedinca.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CS" altLang="en-US" sz="2100" smtClean="0">
                <a:latin typeface="Arial Narrow" panose="020B0606020202030204" pitchFamily="34" charset="0"/>
              </a:rPr>
              <a:t>Ljudsko ponašanje se uglavnom uči. Odrastajući u društvu, deca uče osnovne vrednosti, percepcije, želje i ponašanja od svojih porodica i drugih važnih institucija. </a:t>
            </a:r>
            <a:r>
              <a:rPr lang="sr-Latn-CS" altLang="en-US" sz="21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Marketeri teže da uoče kulturne promene kako bi otkrili </a:t>
            </a:r>
            <a:r>
              <a:rPr lang="sr-Latn-CS" altLang="en-US" sz="21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nove proizvode koji bi mogli biti traženi</a:t>
            </a:r>
            <a:r>
              <a:rPr lang="sr-Latn-CS" altLang="en-US" sz="2100" smtClean="0">
                <a:latin typeface="Arial Narrow" panose="020B0606020202030204" pitchFamily="34" charset="0"/>
              </a:rPr>
              <a:t>. Na primer</a:t>
            </a:r>
            <a:r>
              <a:rPr lang="sr-Latn-CS" altLang="en-US" sz="2100" i="1" smtClean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sr-Latn-CS" altLang="en-US" sz="2100" smtClean="0">
                <a:latin typeface="Arial Narrow" panose="020B0606020202030204" pitchFamily="34" charset="0"/>
              </a:rPr>
              <a:t>kulturni pomak prema većoj brizi o zdravlju i fitnesu stvorio je ogromnu industriju zdravstvenih i fitnes usluga, opreme za vežbanje i odeće,organske hrane i raznovrsne ishrane</a:t>
            </a:r>
            <a:r>
              <a:rPr lang="sr-Latn-CS" altLang="en-US" sz="2200" smtClean="0">
                <a:latin typeface="Arial Narrow" panose="020B0606020202030204" pitchFamily="34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Potkultura</a:t>
            </a:r>
            <a:r>
              <a:rPr lang="sr-Latn-RS" altLang="en-US" sz="2200" smtClean="0">
                <a:latin typeface="Arial Narrow" panose="020B0606020202030204" pitchFamily="34" charset="0"/>
              </a:rPr>
              <a:t>: </a:t>
            </a:r>
            <a:r>
              <a:rPr lang="sr-Latn-RS" altLang="en-US" sz="2100" smtClean="0">
                <a:latin typeface="Arial Narrow" panose="020B0606020202030204" pitchFamily="34" charset="0"/>
              </a:rPr>
              <a:t>Svaka kultura sadrži manje potkulture ili grupe ljudi sa zajedničkim sistemima vrednosti zasnovanim na zajedničkim životnim iskustvima i situacijama. Potkulture uključuju </a:t>
            </a:r>
            <a:r>
              <a:rPr lang="sr-Latn-RS" altLang="en-US" sz="21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nacionalnosti, religije, rasne i starosne grupe i geografske regione</a:t>
            </a:r>
            <a:r>
              <a:rPr lang="sr-Latn-RS" altLang="en-US" sz="2100" smtClean="0"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  <a:r>
              <a:rPr lang="sr-Latn-RS" altLang="en-US" sz="2100" smtClean="0">
                <a:latin typeface="Arial Narrow" panose="020B0606020202030204" pitchFamily="34" charset="0"/>
              </a:rPr>
              <a:t>Kompanije se danas više pozivaju na</a:t>
            </a:r>
            <a:r>
              <a:rPr lang="sr-Latn-RS" altLang="en-US" sz="2100" b="1" smtClean="0">
                <a:latin typeface="Arial Narrow" panose="020B0606020202030204" pitchFamily="34" charset="0"/>
              </a:rPr>
              <a:t> </a:t>
            </a:r>
            <a:r>
              <a:rPr lang="sr-Latn-RS" altLang="en-US" sz="2100" b="1" u="sng" smtClean="0">
                <a:solidFill>
                  <a:srgbClr val="0000FF"/>
                </a:solidFill>
                <a:latin typeface="Arial Narrow" panose="020B0606020202030204" pitchFamily="34" charset="0"/>
              </a:rPr>
              <a:t>sličnosti </a:t>
            </a:r>
            <a:r>
              <a:rPr lang="sr-Latn-RS" altLang="en-US" sz="2100" b="1" smtClean="0">
                <a:solidFill>
                  <a:srgbClr val="0000FF"/>
                </a:solidFill>
                <a:latin typeface="Arial Narrow" panose="020B0606020202030204" pitchFamily="34" charset="0"/>
              </a:rPr>
              <a:t>potrošača u potkulturnim segmentima </a:t>
            </a:r>
            <a:r>
              <a:rPr lang="sr-Latn-RS" altLang="en-US" sz="2100" smtClean="0">
                <a:latin typeface="Arial Narrow" panose="020B0606020202030204" pitchFamily="34" charset="0"/>
              </a:rPr>
              <a:t>nego na razlike. Međutim, kao i kod drugih tipova tržišnih segmenata, potkulturne grupe obično ispoljavaju određene posebne potrebe i preferencije.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100" smtClean="0">
                <a:latin typeface="Arial Narrow" panose="020B0606020202030204" pitchFamily="34" charset="0"/>
              </a:rPr>
              <a:t>Stoga marketeri često dopunjuju svoju raznoliku opštu ponudu </a:t>
            </a:r>
            <a:r>
              <a:rPr lang="sr-Latn-RS" altLang="en-US" sz="2100" smtClean="0">
                <a:solidFill>
                  <a:srgbClr val="0000FF"/>
                </a:solidFill>
                <a:latin typeface="Arial Narrow" panose="020B0606020202030204" pitchFamily="34" charset="0"/>
              </a:rPr>
              <a:t>dodatnim proizvodima i programima prilagođenim specifičnim potrebama potkulturnog segmenta</a:t>
            </a:r>
            <a:r>
              <a:rPr lang="sr-Latn-RS" altLang="en-US" sz="2100" smtClean="0">
                <a:latin typeface="Arial Narrow" panose="020B0606020202030204" pitchFamily="34" charset="0"/>
              </a:rPr>
              <a:t>.</a:t>
            </a:r>
            <a:endParaRPr lang="sr-Latn-CS" altLang="en-US" sz="21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C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6705600" cy="28956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CS" sz="2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II: SOCIJALNI FAKTORI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CS" sz="22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R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A: Grupe, društvene mreže i marketing uticaja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R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</a:t>
            </a:r>
            <a:r>
              <a:rPr lang="sr-Latn-R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sr-Latn-R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Onlajn</a:t>
            </a:r>
            <a:r>
              <a:rPr lang="sr-Latn-R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društveni </a:t>
            </a:r>
            <a:r>
              <a:rPr lang="sr-Latn-R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mediji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C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C: Porodica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R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D: Uloge i </a:t>
            </a:r>
            <a:r>
              <a:rPr lang="sr-Latn-R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status</a:t>
            </a:r>
            <a:endParaRPr lang="sr-Latn-R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RS" sz="2200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sr-Latn-RS" sz="220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sr-Latn-RS" sz="2200" dirty="0" smtClean="0">
                <a:latin typeface="Arial Narrow" panose="020B0606020202030204" pitchFamily="34" charset="0"/>
              </a:rPr>
              <a:t>.</a:t>
            </a:r>
            <a:endParaRPr lang="sr-Latn-CS" sz="24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r-Latn-R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486400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sr-Latn-CS" altLang="en-US" sz="2200" b="1" smtClean="0">
                <a:solidFill>
                  <a:srgbClr val="FF0000"/>
                </a:solidFill>
                <a:latin typeface="Arial Narrow" panose="020B0606020202030204" pitchFamily="34" charset="0"/>
              </a:rPr>
              <a:t>II: SOCIJALNI FAKTORI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A: Grupe, društvene mreže i marketing uticaja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Mnoge </a:t>
            </a:r>
            <a:r>
              <a:rPr lang="sr-Latn-RS" altLang="en-US" sz="2200" b="1" i="1" smtClean="0">
                <a:latin typeface="Arial Narrow" panose="020B0606020202030204" pitchFamily="34" charset="0"/>
              </a:rPr>
              <a:t>grupe</a:t>
            </a:r>
            <a:r>
              <a:rPr lang="sr-Latn-RS" altLang="en-US" sz="2200" smtClean="0">
                <a:latin typeface="Arial Narrow" panose="020B0606020202030204" pitchFamily="34" charset="0"/>
              </a:rPr>
              <a:t> utiču na ponašanje jedne osobe. Grupe kojima osoba pripada u društvenom kontekstu i na koju imaju direktan uticaj nazivaju se </a:t>
            </a:r>
            <a:r>
              <a:rPr lang="sr-Latn-R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članske grupe  </a:t>
            </a:r>
            <a:r>
              <a:rPr lang="sr-Latn-RS" altLang="en-US" sz="2200" smtClean="0">
                <a:latin typeface="Arial Narrow" panose="020B0606020202030204" pitchFamily="34" charset="0"/>
              </a:rPr>
              <a:t>(</a:t>
            </a:r>
            <a:r>
              <a:rPr lang="sr-Latn-RS" altLang="en-US" sz="2200" i="1" smtClean="0">
                <a:latin typeface="Arial Narrow" panose="020B0606020202030204" pitchFamily="34" charset="0"/>
              </a:rPr>
              <a:t>membership groups</a:t>
            </a:r>
            <a:r>
              <a:rPr lang="sr-Latn-RS" altLang="en-US" sz="2200" smtClean="0">
                <a:latin typeface="Arial Narrow" panose="020B0606020202030204" pitchFamily="34" charset="0"/>
              </a:rPr>
              <a:t>). Primarne članske grupe su npr.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porodica</a:t>
            </a:r>
            <a:r>
              <a:rPr lang="sr-Latn-RS" altLang="en-US" sz="2200" smtClean="0">
                <a:latin typeface="Arial Narrow" panose="020B0606020202030204" pitchFamily="34" charset="0"/>
              </a:rPr>
              <a:t>, a sekundarne neka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poslovna udruženja</a:t>
            </a:r>
            <a:r>
              <a:rPr lang="sr-Latn-RS" altLang="en-US" sz="2200" smtClean="0">
                <a:latin typeface="Arial Narrow" panose="020B0606020202030204" pitchFamily="34" charset="0"/>
              </a:rPr>
              <a:t>.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Referentne grupe </a:t>
            </a:r>
            <a:r>
              <a:rPr lang="sr-Latn-RS" altLang="en-US" sz="2200" smtClean="0">
                <a:latin typeface="Arial Narrow" panose="020B0606020202030204" pitchFamily="34" charset="0"/>
              </a:rPr>
              <a:t>služe kao tačke poređenja u oblikovanju stavova ili ponašanja osobe</a:t>
            </a:r>
            <a:r>
              <a:rPr lang="sr-Latn-RS" altLang="en-US" sz="2200" b="1" smtClean="0">
                <a:latin typeface="Arial Narrow" panose="020B0606020202030204" pitchFamily="34" charset="0"/>
              </a:rPr>
              <a:t>. </a:t>
            </a:r>
            <a:r>
              <a:rPr lang="sr-Latn-RS" altLang="en-US" sz="2200" smtClean="0">
                <a:latin typeface="Arial Narrow" panose="020B0606020202030204" pitchFamily="34" charset="0"/>
              </a:rPr>
              <a:t>Referentne grupe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izlažu osobu novom ponašanju i životnom stilu</a:t>
            </a:r>
            <a:r>
              <a:rPr lang="sr-Latn-RS" altLang="en-US" sz="2200" smtClean="0">
                <a:latin typeface="Arial Narrow" panose="020B0606020202030204" pitchFamily="34" charset="0"/>
              </a:rPr>
              <a:t>, utiču na nečije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stavove i samopoimanje</a:t>
            </a:r>
            <a:r>
              <a:rPr lang="sr-Latn-RS" altLang="en-US" sz="2200" smtClean="0">
                <a:latin typeface="Arial Narrow" panose="020B0606020202030204" pitchFamily="34" charset="0"/>
              </a:rPr>
              <a:t>,stvaraju pritiske da se prilagodi, što može uticati na izbor proizvoda i brenda od strane te osobe.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Aspiracijska grupa </a:t>
            </a:r>
            <a:r>
              <a:rPr lang="sr-Latn-RS" altLang="en-US" sz="2200" smtClean="0">
                <a:latin typeface="Arial Narrow" panose="020B0606020202030204" pitchFamily="34" charset="0"/>
              </a:rPr>
              <a:t>je grupa kojoj pojedinac teži </a:t>
            </a:r>
            <a:r>
              <a:rPr lang="sr-Latn-RS" altLang="en-US" sz="2200" u="sng" smtClean="0">
                <a:latin typeface="Arial Narrow" panose="020B0606020202030204" pitchFamily="34" charset="0"/>
              </a:rPr>
              <a:t>ali joj ne pripada</a:t>
            </a:r>
            <a:r>
              <a:rPr lang="sr-Latn-RS" altLang="en-US" sz="2200" smtClean="0">
                <a:latin typeface="Arial Narrow" panose="020B0606020202030204" pitchFamily="34" charset="0"/>
              </a:rPr>
              <a:t>; ona na njega utiče (npr. uticaj Bekama na dečake koji su ljubitelji fudbala).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r-Latn-RS" altLang="en-US" sz="2200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Marketeri pokušavaju identifikovati i uticati na referentne grupe svojih ciljnih segmenata kupaca.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r-Latn-RS" altLang="en-US" sz="2200" smtClean="0"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r-Latn-RS" altLang="en-US" sz="2200" smtClean="0">
                <a:latin typeface="Arial Narrow" panose="020B0606020202030204" pitchFamily="34" charset="0"/>
              </a:rPr>
              <a:t>.</a:t>
            </a:r>
            <a:endParaRPr lang="sr-Latn-CS" altLang="en-US" sz="240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Latn-R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4307</Words>
  <Application>Microsoft Office PowerPoint</Application>
  <PresentationFormat>On-screen Show (4:3)</PresentationFormat>
  <Paragraphs>320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Arial Narrow</vt:lpstr>
      <vt:lpstr>Wingdings</vt:lpstr>
      <vt:lpstr>Inter Var</vt:lpstr>
      <vt:lpstr>1_Office Theme</vt:lpstr>
      <vt:lpstr>PowerPoint Presentation</vt:lpstr>
      <vt:lpstr>PowerPoint Presentation</vt:lpstr>
      <vt:lpstr>Model ponašanja potrošača </vt:lpstr>
      <vt:lpstr>Model ponašanja potrošača </vt:lpstr>
      <vt:lpstr>PowerPoint Presentation</vt:lpstr>
      <vt:lpstr>Factors Influencing Consumer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ponašanja potrošača:   II: Proces odlučivanja potrošača o kupovini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Stankovic</dc:creator>
  <cp:lastModifiedBy>Studentska sluzba 6</cp:lastModifiedBy>
  <cp:revision>119</cp:revision>
  <cp:lastPrinted>1601-01-01T00:00:00Z</cp:lastPrinted>
  <dcterms:created xsi:type="dcterms:W3CDTF">1601-01-01T00:00:00Z</dcterms:created>
  <dcterms:modified xsi:type="dcterms:W3CDTF">2026-04-27T09:31:45Z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