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49"/>
  </p:notesMasterIdLst>
  <p:sldIdLst>
    <p:sldId id="315" r:id="rId2"/>
    <p:sldId id="349" r:id="rId3"/>
    <p:sldId id="351" r:id="rId4"/>
    <p:sldId id="348" r:id="rId5"/>
    <p:sldId id="350" r:id="rId6"/>
    <p:sldId id="353" r:id="rId7"/>
    <p:sldId id="354" r:id="rId8"/>
    <p:sldId id="352" r:id="rId9"/>
    <p:sldId id="356" r:id="rId10"/>
    <p:sldId id="357" r:id="rId11"/>
    <p:sldId id="347" r:id="rId12"/>
    <p:sldId id="359" r:id="rId13"/>
    <p:sldId id="336" r:id="rId14"/>
    <p:sldId id="360" r:id="rId15"/>
    <p:sldId id="361" r:id="rId16"/>
    <p:sldId id="370" r:id="rId17"/>
    <p:sldId id="363" r:id="rId18"/>
    <p:sldId id="365" r:id="rId19"/>
    <p:sldId id="364" r:id="rId20"/>
    <p:sldId id="366" r:id="rId21"/>
    <p:sldId id="337" r:id="rId22"/>
    <p:sldId id="338" r:id="rId23"/>
    <p:sldId id="339" r:id="rId24"/>
    <p:sldId id="340" r:id="rId25"/>
    <p:sldId id="341" r:id="rId26"/>
    <p:sldId id="342" r:id="rId27"/>
    <p:sldId id="367" r:id="rId28"/>
    <p:sldId id="368" r:id="rId29"/>
    <p:sldId id="358" r:id="rId30"/>
    <p:sldId id="371" r:id="rId31"/>
    <p:sldId id="372" r:id="rId32"/>
    <p:sldId id="373" r:id="rId33"/>
    <p:sldId id="374" r:id="rId34"/>
    <p:sldId id="375" r:id="rId35"/>
    <p:sldId id="376" r:id="rId36"/>
    <p:sldId id="377" r:id="rId37"/>
    <p:sldId id="378" r:id="rId38"/>
    <p:sldId id="379" r:id="rId39"/>
    <p:sldId id="380" r:id="rId40"/>
    <p:sldId id="381" r:id="rId41"/>
    <p:sldId id="382" r:id="rId42"/>
    <p:sldId id="383" r:id="rId43"/>
    <p:sldId id="384" r:id="rId44"/>
    <p:sldId id="385" r:id="rId45"/>
    <p:sldId id="386" r:id="rId46"/>
    <p:sldId id="387" r:id="rId47"/>
    <p:sldId id="388" r:id="rId4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FF00"/>
    <a:srgbClr val="FFFFCC"/>
    <a:srgbClr val="1C025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14" d="100"/>
          <a:sy n="114" d="100"/>
        </p:scale>
        <p:origin x="156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1A666F65-341D-49E3-AD5F-C69A536784DE}" type="datetimeFigureOut">
              <a:rPr lang="sr-Latn-CS"/>
              <a:pPr>
                <a:defRPr/>
              </a:pPr>
              <a:t>14.4.2026.</a:t>
            </a:fld>
            <a:endParaRPr lang="sr-Latn-C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noProof="0" smtClean="0"/>
              <a:t>Click to edit Master text styles</a:t>
            </a:r>
          </a:p>
          <a:p>
            <a:pPr lvl="1"/>
            <a:r>
              <a:rPr lang="sr-Latn-CS" noProof="0" smtClean="0"/>
              <a:t>Second level</a:t>
            </a:r>
          </a:p>
          <a:p>
            <a:pPr lvl="2"/>
            <a:r>
              <a:rPr lang="sr-Latn-CS" noProof="0" smtClean="0"/>
              <a:t>Third level</a:t>
            </a:r>
          </a:p>
          <a:p>
            <a:pPr lvl="3"/>
            <a:r>
              <a:rPr lang="sr-Latn-CS" noProof="0" smtClean="0"/>
              <a:t>Fourth level</a:t>
            </a:r>
          </a:p>
          <a:p>
            <a:pPr lvl="4"/>
            <a:r>
              <a:rPr lang="sr-Latn-C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C068AD9-9586-42F3-BF68-92201C2040F3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r-Latn-RS" altLang="sr-Latn-R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332DA5-8E66-4141-85C2-605AFD437315}" type="slidenum">
              <a:rPr lang="sr-Latn-RS" altLang="sr-Latn-RS" smtClean="0"/>
              <a:pPr/>
              <a:t>46</a:t>
            </a:fld>
            <a:endParaRPr lang="sr-Latn-RS" altLang="sr-Latn-R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7091757-7BB8-416D-8C47-F7E8D9BF980A}" type="datetimeFigureOut">
              <a:rPr lang="en-US"/>
              <a:pPr>
                <a:defRPr/>
              </a:pPr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408025F-F350-424E-A48F-E6AA7BD03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31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BE43BC5-0CC0-4C72-BD19-0575188FD61F}" type="datetimeFigureOut">
              <a:rPr lang="en-US"/>
              <a:pPr>
                <a:defRPr/>
              </a:pPr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CD74822-5DFB-4DE7-91E7-0266BFC26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5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6B6DD18-6C33-449F-9601-87ABA3783A36}" type="datetimeFigureOut">
              <a:rPr lang="en-US"/>
              <a:pPr>
                <a:defRPr/>
              </a:pPr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E821F6F-92B9-4C6C-9180-0DCC18152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44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4159AFE-2E05-4EB1-91F3-3EC3B003B845}" type="datetimeFigureOut">
              <a:rPr lang="en-US"/>
              <a:pPr>
                <a:defRPr/>
              </a:pPr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75154FC-B0F7-42A6-B014-E06E5BDF0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30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CC6D011-E818-4762-AD70-9110DDB0A3B6}" type="datetimeFigureOut">
              <a:rPr lang="en-US"/>
              <a:pPr>
                <a:defRPr/>
              </a:pPr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1CDC4C-B8A6-4AFF-9154-2B1EB294B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72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0CB129F-B1E9-468B-BBE1-BC5535533775}" type="datetimeFigureOut">
              <a:rPr lang="en-US"/>
              <a:pPr>
                <a:defRPr/>
              </a:pPr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BF5D178-1792-4D48-8417-E9C87721E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33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69C3EA9-1E9B-4DB0-B4B5-B99381B5F7FA}" type="datetimeFigureOut">
              <a:rPr lang="en-US"/>
              <a:pPr>
                <a:defRPr/>
              </a:pPr>
              <a:t>4/14/2026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FCD4365-214E-4069-BA74-D2F61D4A8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6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628D1AA-32CE-482C-AFBC-C36890BF41C6}" type="datetimeFigureOut">
              <a:rPr lang="en-US"/>
              <a:pPr>
                <a:defRPr/>
              </a:pPr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63CFBDB-BBAA-4D1B-A052-956B69CC6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30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294C6E3-8CA2-4B57-9E77-0BE617528EE8}" type="datetimeFigureOut">
              <a:rPr lang="en-US"/>
              <a:pPr>
                <a:defRPr/>
              </a:pPr>
              <a:t>4/14/2026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3B70CFB-8E83-4816-9F43-E4875AD0C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09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086F9BB-74AA-4EC5-B358-B794D5A2E479}" type="datetimeFigureOut">
              <a:rPr lang="en-US"/>
              <a:pPr>
                <a:defRPr/>
              </a:pPr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251103F-0E5D-4973-9C7C-E0296A59E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65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8CF0750-8A0A-449B-A9A9-CF3254A53AB0}" type="datetimeFigureOut">
              <a:rPr lang="en-US"/>
              <a:pPr>
                <a:defRPr/>
              </a:pPr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5A9CC95-6218-44C6-B984-A7E85DF6E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20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0BE8D26-C5D5-4742-B4F3-748872AD6789}" type="datetimeFigureOut">
              <a:rPr lang="en-US"/>
              <a:pPr>
                <a:defRPr/>
              </a:pPr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32AE3C8-D916-4ED5-915E-65F5A84B6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://www.researchgate.net/figure/Marketing-information-system-Source-Kotler-et-al-2017-p-106_fig2_361713008&amp;psig=AOvVaw3Up-WzVidqNKYWNm_r5J5N&amp;ust=1730732114129000&amp;source=images&amp;cd=vfe&amp;opi=89978449&amp;ved=0CBcQjhxqFwoTCMjP_de1wIkDFQAAAAAdAAAAABA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7848600" cy="4800600"/>
          </a:xfrm>
          <a:ln w="19050">
            <a:solidFill>
              <a:srgbClr val="3333FF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sr-Latn-RS" b="1" dirty="0" smtClean="0">
                <a:solidFill>
                  <a:srgbClr val="3333FF"/>
                </a:solidFill>
                <a:latin typeface="Arial Narrow" panose="020B0606020202030204" pitchFamily="34" charset="0"/>
              </a:rPr>
              <a:t>Tematska jedinica 1: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r-Latn-RS" b="1" dirty="0" smtClean="0">
                <a:latin typeface="Arial Narrow" panose="020B0606020202030204" pitchFamily="34" charset="0"/>
              </a:rPr>
              <a:t>Analiza okruženja (okoline) 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sr-Latn-RS" dirty="0" smtClean="0">
                <a:latin typeface="Arial Narrow" panose="020B0606020202030204" pitchFamily="34" charset="0"/>
              </a:rPr>
              <a:t>Akteri iz okruženja (mikro-okruženje)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sr-Latn-RS" dirty="0">
                <a:latin typeface="Arial Narrow" panose="020B0606020202030204" pitchFamily="34" charset="0"/>
              </a:rPr>
              <a:t>Faktori </a:t>
            </a:r>
            <a:r>
              <a:rPr lang="sr-Latn-RS" dirty="0" smtClean="0">
                <a:latin typeface="Arial Narrow" panose="020B0606020202030204" pitchFamily="34" charset="0"/>
              </a:rPr>
              <a:t>koji deluju u okruženju (makro-okruženje</a:t>
            </a:r>
            <a:r>
              <a:rPr lang="sr-Latn-RS" dirty="0">
                <a:latin typeface="Arial Narrow" panose="020B0606020202030204" pitchFamily="34" charset="0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Latn-RS" dirty="0" smtClean="0">
              <a:solidFill>
                <a:srgbClr val="3333FF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r-Latn-RS" b="1" dirty="0" smtClean="0">
                <a:solidFill>
                  <a:srgbClr val="3333FF"/>
                </a:solidFill>
                <a:latin typeface="Arial Narrow" panose="020B0606020202030204" pitchFamily="34" charset="0"/>
              </a:rPr>
              <a:t>Tematska jedinica 2: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r-Latn-RS" b="1" dirty="0" smtClean="0">
                <a:latin typeface="Arial Narrow" panose="020B0606020202030204" pitchFamily="34" charset="0"/>
              </a:rPr>
              <a:t>Upravljanje marketing-informacijama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r-Latn-RS" b="1" dirty="0" smtClean="0">
                <a:latin typeface="Arial Narrow" panose="020B0606020202030204" pitchFamily="34" charset="0"/>
              </a:rPr>
              <a:t>Analiza i korišćenje marketing-informacija </a:t>
            </a:r>
            <a:endParaRPr lang="sr-Latn-RS" b="1" dirty="0">
              <a:latin typeface="Arial Narrow" panose="020B060602020203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sr-Latn-R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609600" y="1371600"/>
            <a:ext cx="8001000" cy="3733800"/>
          </a:xfrm>
          <a:prstGeom prst="horizontalScroll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r-Latn-R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Opišite kako svaki od aktera internog okruženja može da utiče na sposobnost kompanije da opslužuje svoje kupce.</a:t>
            </a:r>
          </a:p>
          <a:p>
            <a:pPr>
              <a:defRPr/>
            </a:pPr>
            <a:endParaRPr lang="sr-Latn-RS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r-Latn-R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Opišite kako svaki od aktera eksternog okruženja može da utiče na sposobnost kompanije da opslužuje svoje kupce.</a:t>
            </a:r>
          </a:p>
        </p:txBody>
      </p:sp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Akteri iz okruženja </a:t>
            </a:r>
          </a:p>
        </p:txBody>
      </p:sp>
      <p:sp>
        <p:nvSpPr>
          <p:cNvPr id="2" name="Pravougaonik 1"/>
          <p:cNvSpPr/>
          <p:nvPr/>
        </p:nvSpPr>
        <p:spPr>
          <a:xfrm>
            <a:off x="838200" y="5638800"/>
            <a:ext cx="6629400" cy="4619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sr-Latn-RS" altLang="sr-Latn-RS" sz="2400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Koliko su njihove akcije predvidive i vidljive?</a:t>
            </a:r>
            <a:endParaRPr lang="sr-Latn-R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6172200" cy="1752600"/>
          </a:xfrm>
          <a:ln w="19050">
            <a:solidFill>
              <a:srgbClr val="3333FF"/>
            </a:solidFill>
            <a:miter lim="800000"/>
            <a:headEnd/>
            <a:tailEnd/>
          </a:ln>
        </p:spPr>
        <p:txBody>
          <a:bodyPr/>
          <a:lstStyle/>
          <a:p>
            <a:pPr lvl="1">
              <a:buFont typeface="Wingdings" panose="05000000000000000000" pitchFamily="2" charset="2"/>
              <a:buChar char="ü"/>
            </a:pPr>
            <a:endParaRPr lang="sr-Latn-RS" altLang="sr-Latn-RS" smtClean="0">
              <a:solidFill>
                <a:srgbClr val="3333FF"/>
              </a:solidFill>
              <a:latin typeface="Arial Narrow" panose="020B0606020202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sr-Latn-RS" altLang="sr-Latn-RS" smtClean="0">
                <a:solidFill>
                  <a:srgbClr val="3333FF"/>
                </a:solidFill>
                <a:latin typeface="Arial Narrow" panose="020B0606020202030204" pitchFamily="34" charset="0"/>
              </a:rPr>
              <a:t>Faktori (analiza makro-okruženja)</a:t>
            </a:r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914400" y="2863850"/>
            <a:ext cx="4572000" cy="3613150"/>
          </a:xfrm>
          <a:prstGeom prst="horizontalScroll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r-Latn-R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demografski,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r-Latn-R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ekonomski,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r-Latn-R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geografski,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r-Latn-R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prirodni,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r-Latn-R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tehnološki,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r-Latn-R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politički i društveni 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r-Latn-R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kulturni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Faktori iz okruženja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143000"/>
            <a:ext cx="8763000" cy="51816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r-Latn-RS" altLang="en-US" sz="240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r-Latn-RS" altLang="en-US" sz="240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en-US" sz="2400" smtClean="0">
                <a:latin typeface="Arial Narrow" panose="020B0606020202030204" pitchFamily="34" charset="0"/>
              </a:rPr>
              <a:t>Reč je o </a:t>
            </a:r>
            <a:r>
              <a:rPr lang="sr-Latn-RS" altLang="en-US" sz="2400" b="1" smtClean="0">
                <a:latin typeface="Arial Narrow" panose="020B0606020202030204" pitchFamily="34" charset="0"/>
              </a:rPr>
              <a:t>faktorima</a:t>
            </a:r>
            <a:r>
              <a:rPr lang="sr-Latn-RS" altLang="en-US" sz="2400" smtClean="0">
                <a:latin typeface="Arial Narrow" panose="020B0606020202030204" pitchFamily="34" charset="0"/>
              </a:rPr>
              <a:t> koji oblikuju demografsko, ekonomsko, geografsko,  prirodno, tehnološko, političko-pravno i društveno-kulturno okruženje.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en-US" sz="2400" smtClean="0">
              <a:latin typeface="Arial Narrow" panose="020B0606020202030204" pitchFamily="34" charset="0"/>
            </a:endParaRPr>
          </a:p>
          <a:p>
            <a:pPr marL="0" indent="0"/>
            <a:r>
              <a:rPr lang="sr-Latn-RS" altLang="en-US" sz="2400" b="1" smtClean="0">
                <a:latin typeface="Arial Narrow" panose="020B0606020202030204" pitchFamily="34" charset="0"/>
              </a:rPr>
              <a:t>Na njih kompanije teško da mogu uticati svojim aktivnostima</a:t>
            </a:r>
            <a:r>
              <a:rPr lang="sr-Latn-RS" altLang="en-US" sz="2400" smtClean="0">
                <a:latin typeface="Arial Narrow" panose="020B0606020202030204" pitchFamily="34" charset="0"/>
              </a:rPr>
              <a:t>.</a:t>
            </a:r>
          </a:p>
          <a:p>
            <a:pPr marL="0" indent="0"/>
            <a:r>
              <a:rPr lang="sr-Latn-RS" altLang="en-US" sz="2400" smtClean="0">
                <a:latin typeface="Arial Narrow" panose="020B0606020202030204" pitchFamily="34" charset="0"/>
              </a:rPr>
              <a:t>Oni deluju u okruženju, ali </a:t>
            </a:r>
            <a:r>
              <a:rPr lang="sr-Latn-RS" altLang="en-US" sz="2400" b="1" smtClean="0">
                <a:latin typeface="Arial Narrow" panose="020B0606020202030204" pitchFamily="34" charset="0"/>
              </a:rPr>
              <a:t>ne pogađaju svaku delatnost istom težinom</a:t>
            </a:r>
            <a:r>
              <a:rPr lang="sr-Latn-RS" altLang="en-US" sz="2400" smtClean="0">
                <a:latin typeface="Arial Narrow" panose="020B0606020202030204" pitchFamily="34" charset="0"/>
              </a:rPr>
              <a:t>.</a:t>
            </a:r>
          </a:p>
          <a:p>
            <a:pPr marL="0" indent="0"/>
            <a:r>
              <a:rPr lang="sr-Latn-RS" altLang="en-US" sz="2400" smtClean="0">
                <a:latin typeface="Arial Narrow" panose="020B0606020202030204" pitchFamily="34" charset="0"/>
              </a:rPr>
              <a:t>Potrebno ih je predviđati.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en-US" sz="2400" smtClean="0">
              <a:latin typeface="Arial Narrow" panose="020B0606020202030204" pitchFamily="34" charset="0"/>
            </a:endParaRPr>
          </a:p>
          <a:p>
            <a:pPr marL="0" indent="0"/>
            <a:endParaRPr lang="sr-Latn-RS" altLang="en-US" sz="240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r-Latn-RS" altLang="en-US" sz="2400" smtClean="0">
              <a:latin typeface="Arial Narrow" panose="020B0606020202030204" pitchFamily="34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endParaRPr lang="sr-Latn-RS" altLang="en-US" sz="2400" smtClean="0">
              <a:latin typeface="Arial Narrow" panose="020B0606020202030204" pitchFamily="34" charset="0"/>
            </a:endParaRPr>
          </a:p>
          <a:p>
            <a:pPr marL="0" indent="0"/>
            <a:endParaRPr lang="sr-Latn-RS" altLang="en-US" smtClean="0"/>
          </a:p>
        </p:txBody>
      </p:sp>
      <p:sp>
        <p:nvSpPr>
          <p:cNvPr id="4" name="Pravougaonik 3"/>
          <p:cNvSpPr/>
          <p:nvPr/>
        </p:nvSpPr>
        <p:spPr>
          <a:xfrm>
            <a:off x="457200" y="4953000"/>
            <a:ext cx="5370513" cy="12001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 typeface="Arial" panose="020B0604020202020204" pitchFamily="34" charset="0"/>
              <a:buNone/>
            </a:pPr>
            <a:r>
              <a:rPr lang="sr-Latn-RS" altLang="en-US" sz="2400" b="1">
                <a:latin typeface="Arial Narrow" panose="020B0606020202030204" pitchFamily="34" charset="0"/>
              </a:rPr>
              <a:t>!!! Za sve organizacije je od izuzetnog značaja da budu permanentno usklađene sa svojim okruženjem</a:t>
            </a:r>
            <a:r>
              <a:rPr lang="sr-Latn-RS" altLang="en-US">
                <a:latin typeface="Arial Narrow" panose="020B0606020202030204" pitchFamily="34" charset="0"/>
              </a:rPr>
              <a:t>!!!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715962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Demografsko okruženje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1816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sr-Latn-RS" sz="2400" dirty="0" smtClean="0">
                <a:latin typeface="Arial Narrow" panose="020B0606020202030204" pitchFamily="34" charset="0"/>
              </a:rPr>
              <a:t>Demografsko okruženje determinišu sledeći pokazatelji:</a:t>
            </a:r>
          </a:p>
          <a:p>
            <a:pPr lvl="1" eaLnBrk="1" hangingPunct="1">
              <a:defRPr/>
            </a:pPr>
            <a:r>
              <a:rPr lang="sr-Latn-CS" sz="2400" dirty="0" smtClean="0">
                <a:latin typeface="Arial Narrow" panose="020B0606020202030204" pitchFamily="34" charset="0"/>
              </a:rPr>
              <a:t>broj stanovnika i priraštaj,</a:t>
            </a:r>
          </a:p>
          <a:p>
            <a:pPr lvl="1" eaLnBrk="1" hangingPunct="1">
              <a:defRPr/>
            </a:pPr>
            <a:r>
              <a:rPr lang="sr-Latn-CS" sz="2400" dirty="0" smtClean="0">
                <a:latin typeface="Arial Narrow" panose="020B0606020202030204" pitchFamily="34" charset="0"/>
              </a:rPr>
              <a:t>stopa nataliteta/mortaliteta, </a:t>
            </a:r>
          </a:p>
          <a:p>
            <a:pPr lvl="1" eaLnBrk="1" hangingPunct="1">
              <a:defRPr/>
            </a:pPr>
            <a:r>
              <a:rPr lang="sr-Latn-CS" sz="2400" dirty="0" smtClean="0">
                <a:latin typeface="Arial Narrow" panose="020B0606020202030204" pitchFamily="34" charset="0"/>
              </a:rPr>
              <a:t>polna, starosna, etnička, rasna i verska struktura,</a:t>
            </a:r>
          </a:p>
          <a:p>
            <a:pPr lvl="1" eaLnBrk="1" hangingPunct="1">
              <a:defRPr/>
            </a:pPr>
            <a:r>
              <a:rPr lang="sr-Latn-CS" sz="2400" dirty="0" smtClean="0">
                <a:latin typeface="Arial Narrow" panose="020B0606020202030204" pitchFamily="34" charset="0"/>
              </a:rPr>
              <a:t>obrazovna struktura, </a:t>
            </a:r>
          </a:p>
          <a:p>
            <a:pPr lvl="1" eaLnBrk="1" hangingPunct="1">
              <a:defRPr/>
            </a:pPr>
            <a:r>
              <a:rPr lang="sr-Latn-CS" sz="2400" dirty="0" smtClean="0">
                <a:latin typeface="Arial Narrow" panose="020B0606020202030204" pitchFamily="34" charset="0"/>
              </a:rPr>
              <a:t>zaposlenost,</a:t>
            </a:r>
          </a:p>
          <a:p>
            <a:pPr lvl="1" eaLnBrk="1" hangingPunct="1">
              <a:defRPr/>
            </a:pPr>
            <a:r>
              <a:rPr lang="sr-Latn-CS" sz="2400" dirty="0" smtClean="0">
                <a:latin typeface="Arial Narrow" panose="020B0606020202030204" pitchFamily="34" charset="0"/>
              </a:rPr>
              <a:t>porodični status (tip domaćinstva),</a:t>
            </a:r>
          </a:p>
          <a:p>
            <a:pPr lvl="1" eaLnBrk="1" hangingPunct="1">
              <a:defRPr/>
            </a:pPr>
            <a:r>
              <a:rPr lang="sr-Latn-CS" sz="2400" dirty="0" smtClean="0">
                <a:latin typeface="Arial Narrow" panose="020B0606020202030204" pitchFamily="34" charset="0"/>
              </a:rPr>
              <a:t>gustina naseljenosti,</a:t>
            </a:r>
          </a:p>
          <a:p>
            <a:pPr lvl="1" eaLnBrk="1" hangingPunct="1">
              <a:defRPr/>
            </a:pPr>
            <a:r>
              <a:rPr lang="sr-Latn-CS" sz="2400" dirty="0" smtClean="0">
                <a:latin typeface="Arial Narrow" panose="020B0606020202030204" pitchFamily="34" charset="0"/>
              </a:rPr>
              <a:t>stepen urbanizacije,</a:t>
            </a:r>
          </a:p>
          <a:p>
            <a:pPr lvl="1" eaLnBrk="1" hangingPunct="1">
              <a:defRPr/>
            </a:pPr>
            <a:r>
              <a:rPr lang="sr-Latn-CS" sz="2400" dirty="0" smtClean="0">
                <a:latin typeface="Arial Narrow" panose="020B0606020202030204" pitchFamily="34" charset="0"/>
              </a:rPr>
              <a:t>...</a:t>
            </a:r>
          </a:p>
          <a:p>
            <a:pPr>
              <a:defRPr/>
            </a:pPr>
            <a:endParaRPr lang="sr-Latn-R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371475" y="1066800"/>
            <a:ext cx="8401050" cy="53895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200" b="1" smtClean="0">
                <a:latin typeface="Arial Narrow" panose="020B0606020202030204" pitchFamily="34" charset="0"/>
              </a:rPr>
              <a:t>Bejbi bumeri (</a:t>
            </a:r>
            <a:r>
              <a:rPr lang="sr-Latn-RS" altLang="sr-Latn-RS" sz="2200" b="1" i="1" smtClean="0">
                <a:latin typeface="Arial Narrow" panose="020B0606020202030204" pitchFamily="34" charset="0"/>
              </a:rPr>
              <a:t>t</a:t>
            </a:r>
            <a:r>
              <a:rPr lang="en-US" altLang="sr-Latn-RS" sz="2200" b="1" i="1" smtClean="0">
                <a:latin typeface="Arial Narrow" panose="020B0606020202030204" pitchFamily="34" charset="0"/>
              </a:rPr>
              <a:t>he baby boomers</a:t>
            </a:r>
            <a:r>
              <a:rPr lang="sr-Latn-RS" altLang="sr-Latn-RS" sz="2200" b="1" smtClean="0">
                <a:latin typeface="Arial Narrow" panose="020B0606020202030204" pitchFamily="34" charset="0"/>
              </a:rPr>
              <a:t>)</a:t>
            </a:r>
            <a:endParaRPr lang="sr-Latn-RS" altLang="sr-Latn-RS" sz="220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20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400" smtClean="0">
                <a:latin typeface="Arial Narrow" panose="020B0606020202030204" pitchFamily="34" charset="0"/>
              </a:rPr>
              <a:t>Ključ uspešnog marketinga kada su u pitanju stariji ljudi je </a:t>
            </a:r>
            <a:r>
              <a:rPr lang="sr-Latn-RS" altLang="sr-Latn-R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izbegavati reči „star“, „starijim, „staro“. </a:t>
            </a:r>
            <a:r>
              <a:rPr lang="sr-Latn-RS" altLang="sr-Latn-RS" sz="2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Brendovi treba da se baziraju na potrebama i životnim stilovima ciljanih kupaca, a ne na njihovim godinama</a:t>
            </a:r>
            <a:r>
              <a:rPr lang="sr-Latn-RS" altLang="sr-Latn-RS" sz="2200" b="1" smtClean="0">
                <a:solidFill>
                  <a:srgbClr val="3333FF"/>
                </a:solidFill>
                <a:latin typeface="Arial Narrow" panose="020B0606020202030204" pitchFamily="34" charset="0"/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200" smtClean="0">
                <a:latin typeface="Arial Narrow" panose="020B0606020202030204" pitchFamily="34" charset="0"/>
              </a:rPr>
              <a:t>Dobar primer su </a:t>
            </a:r>
            <a:r>
              <a:rPr lang="sr-Latn-RS" altLang="sr-Latn-RS" sz="2200" i="1" smtClean="0">
                <a:latin typeface="Arial Narrow" panose="020B0606020202030204" pitchFamily="34" charset="0"/>
              </a:rPr>
              <a:t>Nike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 patike „CruzrOne“.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20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20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20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200" smtClean="0">
                <a:latin typeface="Arial Narrow" panose="020B0606020202030204" pitchFamily="34" charset="0"/>
              </a:rPr>
              <a:t>Patike poseduju „jastučiće“, debeli đon sa odličnom potporom za trkače koji iz bilo kog razloga trče sporim tempom. Prirodno su privlačne za bumere, ali bi se takođe mogle svideti i širem tržištu svih starosnih grupa.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200" i="1" smtClean="0">
                <a:latin typeface="Arial Narrow" panose="020B0606020202030204" pitchFamily="34" charset="0"/>
              </a:rPr>
              <a:t>CruzrOne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 marketinška kampanja </a:t>
            </a:r>
            <a:r>
              <a:rPr lang="sr-Latn-RS" altLang="sr-Latn-RS" sz="2200" smtClean="0">
                <a:solidFill>
                  <a:srgbClr val="3333FF"/>
                </a:solidFill>
                <a:latin typeface="Arial Narrow" panose="020B0606020202030204" pitchFamily="34" charset="0"/>
              </a:rPr>
              <a:t>fokusira se </a:t>
            </a:r>
            <a:r>
              <a:rPr lang="sr-Latn-RS" altLang="sr-Latn-RS" sz="2200" b="1" u="sng" smtClean="0">
                <a:solidFill>
                  <a:srgbClr val="3333FF"/>
                </a:solidFill>
                <a:latin typeface="Arial Narrow" panose="020B0606020202030204" pitchFamily="34" charset="0"/>
              </a:rPr>
              <a:t>na tempo, a ne na godine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00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000" smtClean="0">
              <a:latin typeface="Arial Narrow" panose="020B0606020202030204" pitchFamily="34" charset="0"/>
            </a:endParaRPr>
          </a:p>
        </p:txBody>
      </p:sp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Demografsko okruženje: Bejbi bumeri</a:t>
            </a:r>
          </a:p>
        </p:txBody>
      </p:sp>
      <p:pic>
        <p:nvPicPr>
          <p:cNvPr id="2765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30538"/>
            <a:ext cx="236220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209550" y="1066800"/>
            <a:ext cx="8705850" cy="52578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200" b="1" smtClean="0">
                <a:latin typeface="Arial Narrow" panose="020B0606020202030204" pitchFamily="34" charset="0"/>
              </a:rPr>
              <a:t>Generacija IKS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 </a:t>
            </a:r>
            <a:r>
              <a:rPr lang="sr-Latn-RS" altLang="sr-Latn-RS" sz="2200" b="1" smtClean="0">
                <a:latin typeface="Arial Narrow" panose="020B0606020202030204" pitchFamily="34" charset="0"/>
              </a:rPr>
              <a:t>– rođeni između 1965 i 1980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200" smtClean="0">
              <a:latin typeface="Arial Narrow" panose="020B0606020202030204" pitchFamily="34" charset="0"/>
            </a:endParaRP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sr-Latn-RS" altLang="sr-Latn-RS" sz="2200" smtClean="0">
                <a:latin typeface="Arial Narrow" panose="020B0606020202030204" pitchFamily="34" charset="0"/>
              </a:rPr>
              <a:t>Sa marketinškog stanovišta, generacija IKS može biti skeptična.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200" smtClean="0">
                <a:latin typeface="Arial Narrow" panose="020B0606020202030204" pitchFamily="34" charset="0"/>
              </a:rPr>
              <a:t>Npr. u SAD oni </a:t>
            </a:r>
            <a:r>
              <a:rPr lang="sr-Latn-RS" altLang="sr-Latn-RS" sz="2200" smtClean="0">
                <a:solidFill>
                  <a:srgbClr val="3333FF"/>
                </a:solidFill>
                <a:latin typeface="Arial Narrow" panose="020B0606020202030204" pitchFamily="34" charset="0"/>
              </a:rPr>
              <a:t>istražuju proizvode 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u velikoj meri, </a:t>
            </a:r>
            <a:r>
              <a:rPr lang="sr-Latn-RS" altLang="sr-Latn-RS" sz="2200" smtClean="0">
                <a:solidFill>
                  <a:srgbClr val="3333FF"/>
                </a:solidFill>
                <a:latin typeface="Arial Narrow" panose="020B0606020202030204" pitchFamily="34" charset="0"/>
              </a:rPr>
              <a:t>preferiraju kvalitet,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 </a:t>
            </a:r>
            <a:r>
              <a:rPr lang="sr-Latn-RS" altLang="sr-Latn-RS" sz="2200" smtClean="0">
                <a:solidFill>
                  <a:srgbClr val="3333FF"/>
                </a:solidFill>
                <a:latin typeface="Arial Narrow" panose="020B0606020202030204" pitchFamily="34" charset="0"/>
              </a:rPr>
              <a:t>manje su podložni za otvorene marketinške predloge, odaniji su od drugih generacija svojim brendovima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. 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sr-Latn-RS" altLang="sr-Latn-RS" sz="2200" smtClean="0">
                <a:latin typeface="Arial Narrow" panose="020B0606020202030204" pitchFamily="34" charset="0"/>
              </a:rPr>
              <a:t>Većina pripadnika generacije X u potpunosti </a:t>
            </a:r>
            <a:r>
              <a:rPr lang="sr-Latn-RS" altLang="sr-Latn-RS" sz="2200" b="1" smtClean="0">
                <a:solidFill>
                  <a:srgbClr val="3333FF"/>
                </a:solidFill>
                <a:latin typeface="Arial Narrow" panose="020B0606020202030204" pitchFamily="34" charset="0"/>
              </a:rPr>
              <a:t>prihvata nove tehnologije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. 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sr-Latn-RS" altLang="sr-Latn-RS" sz="2200" smtClean="0">
                <a:latin typeface="Arial Narrow" panose="020B0606020202030204" pitchFamily="34" charset="0"/>
              </a:rPr>
              <a:t> Oni su </a:t>
            </a:r>
            <a:r>
              <a:rPr lang="sr-Latn-RS" altLang="sr-Latn-RS" sz="2200" b="1" smtClean="0">
                <a:solidFill>
                  <a:srgbClr val="3333FF"/>
                </a:solidFill>
                <a:latin typeface="Arial Narrow" panose="020B0606020202030204" pitchFamily="34" charset="0"/>
              </a:rPr>
              <a:t>najobrazovanija generacije do danas.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sr-Latn-RS" altLang="sr-Latn-RS" sz="2200" b="1" smtClean="0">
                <a:latin typeface="Arial Narrow" panose="020B0606020202030204" pitchFamily="34" charset="0"/>
              </a:rPr>
              <a:t>Poseduju</a:t>
            </a:r>
            <a:r>
              <a:rPr lang="sr-Latn-RS" altLang="sr-Latn-RS" sz="2200" b="1" smtClean="0">
                <a:solidFill>
                  <a:srgbClr val="3333FF"/>
                </a:solidFill>
                <a:latin typeface="Arial Narrow" panose="020B0606020202030204" pitchFamily="34" charset="0"/>
              </a:rPr>
              <a:t> veliku kupovnu moć.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20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200" smtClean="0">
                <a:solidFill>
                  <a:srgbClr val="C00000"/>
                </a:solidFill>
                <a:latin typeface="Arial Narrow" panose="020B0606020202030204" pitchFamily="34" charset="0"/>
              </a:rPr>
              <a:t>Usluge dostave obroka 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posebno su privlačne generaciji IKS koji su pod pritiskom vremena, jer balansiraju između karijere i porodice, traže jednostavno i praktično planiranje i pripremu obroka i traže zdravije opcije porodične ishrane.</a:t>
            </a:r>
          </a:p>
        </p:txBody>
      </p:sp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Demografsko okruženje: Generacija X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067800" cy="54864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200" b="1" smtClean="0">
                <a:latin typeface="Arial Narrow" panose="020B0606020202030204" pitchFamily="34" charset="0"/>
              </a:rPr>
              <a:t>Milenijalci (</a:t>
            </a:r>
            <a:r>
              <a:rPr lang="en-US" altLang="sr-Latn-RS" sz="2200" b="1" i="1" smtClean="0">
                <a:latin typeface="Arial Narrow" panose="020B0606020202030204" pitchFamily="34" charset="0"/>
              </a:rPr>
              <a:t>the millennials</a:t>
            </a:r>
            <a:r>
              <a:rPr lang="sr-Latn-RS" altLang="sr-Latn-RS" sz="2200" b="1" smtClean="0">
                <a:latin typeface="Arial Narrow" panose="020B0606020202030204" pitchFamily="34" charset="0"/>
              </a:rPr>
              <a:t>) ili generacija IPSILON (</a:t>
            </a:r>
            <a:r>
              <a:rPr lang="sr-Latn-RS" altLang="sr-Latn-RS" sz="2200" b="1" i="1" smtClean="0">
                <a:latin typeface="Arial Narrow" panose="020B0606020202030204" pitchFamily="34" charset="0"/>
              </a:rPr>
              <a:t>Generation Y</a:t>
            </a:r>
            <a:r>
              <a:rPr lang="sr-Latn-RS" altLang="sr-Latn-RS" sz="2200" b="1" smtClean="0">
                <a:latin typeface="Arial Narrow" panose="020B0606020202030204" pitchFamily="34" charset="0"/>
              </a:rPr>
              <a:t>): 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rođeni između 1981. i 1996. 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sr-Latn-RS" altLang="sr-Latn-RS" sz="2200" smtClean="0">
                <a:latin typeface="Arial Narrow" panose="020B0606020202030204" pitchFamily="34" charset="0"/>
              </a:rPr>
              <a:t>Poseduju </a:t>
            </a:r>
            <a:r>
              <a:rPr lang="sr-Latn-RS" altLang="sr-Latn-RS" sz="2200" b="1" smtClean="0">
                <a:solidFill>
                  <a:srgbClr val="3333FF"/>
                </a:solidFill>
                <a:latin typeface="Arial Narrow" panose="020B0606020202030204" pitchFamily="34" charset="0"/>
              </a:rPr>
              <a:t>značajnu kupovnu moć </a:t>
            </a:r>
            <a:r>
              <a:rPr lang="sr-Latn-RS" altLang="sr-Latn-RS" sz="2200" b="1" smtClean="0">
                <a:latin typeface="Arial Narrow" panose="020B0606020202030204" pitchFamily="34" charset="0"/>
              </a:rPr>
              <a:t>i </a:t>
            </a:r>
            <a:r>
              <a:rPr lang="sr-Latn-RS" altLang="sr-Latn-RS" sz="2200" b="1" smtClean="0">
                <a:solidFill>
                  <a:srgbClr val="3333FF"/>
                </a:solidFill>
                <a:latin typeface="Arial Narrow" panose="020B0606020202030204" pitchFamily="34" charset="0"/>
              </a:rPr>
              <a:t>čine ogromno i atraktivno tržište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. 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sr-Latn-RS" altLang="sr-Latn-RS" sz="2200" smtClean="0">
                <a:latin typeface="Arial Narrow" panose="020B0606020202030204" pitchFamily="34" charset="0"/>
              </a:rPr>
              <a:t>Oni su prva generacija koja je postala punoletna u svetu digitalne tehnologije, svetu kompjutera, mobilnih telefona, satelitske televizije, </a:t>
            </a:r>
            <a:r>
              <a:rPr lang="sr-Latn-RS" altLang="sr-Latn-RS" sz="2200" i="1" smtClean="0">
                <a:latin typeface="Arial Narrow" panose="020B0606020202030204" pitchFamily="34" charset="0"/>
              </a:rPr>
              <a:t>iPod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-a i </a:t>
            </a:r>
            <a:r>
              <a:rPr lang="sr-Latn-RS" altLang="sr-Latn-RS" sz="2200" i="1" smtClean="0">
                <a:latin typeface="Arial Narrow" panose="020B0606020202030204" pitchFamily="34" charset="0"/>
              </a:rPr>
              <a:t>iPad-a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, te društvenih mreža. </a:t>
            </a:r>
            <a:r>
              <a:rPr lang="sr-Latn-RS" altLang="sr-Latn-RS" sz="2200" b="1" smtClean="0">
                <a:solidFill>
                  <a:srgbClr val="3333FF"/>
                </a:solidFill>
                <a:latin typeface="Arial Narrow" panose="020B0606020202030204" pitchFamily="34" charset="0"/>
              </a:rPr>
              <a:t>Tehnologija je njihov način života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. Na primer, procenjuje se da 85% milenijalaca kupuje na mreži, a 92% radije obavlja bankarstvo na vebu ili mobilnim uređajima. </a:t>
            </a:r>
            <a:r>
              <a:rPr lang="sr-Latn-RS" altLang="sr-Latn-RS" sz="2200" b="1" smtClean="0">
                <a:solidFill>
                  <a:srgbClr val="3333FF"/>
                </a:solidFill>
                <a:latin typeface="Arial Narrow" panose="020B0606020202030204" pitchFamily="34" charset="0"/>
              </a:rPr>
              <a:t>Oni traže autentičnost, vrednost i prilike da oblikuju vlastita iskustva brenda i podele ih s drugima. Otvoreni za povezivanje s brendovima i za nove informacije i iskustva brenda. 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sr-Latn-RS" altLang="sr-Latn-RS" sz="2200" smtClean="0">
                <a:latin typeface="Arial Narrow" panose="020B0606020202030204" pitchFamily="34" charset="0"/>
              </a:rPr>
              <a:t>U poređenju sa prethodnim generacijskim grupama, oni imaju tendenciju da budu </a:t>
            </a:r>
            <a:r>
              <a:rPr lang="sr-Latn-RS" altLang="sr-Latn-RS" sz="2200" b="1" smtClean="0">
                <a:solidFill>
                  <a:srgbClr val="3333FF"/>
                </a:solidFill>
                <a:latin typeface="Arial Narrow" panose="020B0606020202030204" pitchFamily="34" charset="0"/>
              </a:rPr>
              <a:t>štedljivi, praktični, povezani, mobilni i nestrpljivi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. 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sr-Latn-RS" altLang="sr-Latn-RS" sz="2200" smtClean="0">
                <a:latin typeface="Arial Narrow" panose="020B0606020202030204" pitchFamily="34" charset="0"/>
              </a:rPr>
              <a:t> </a:t>
            </a:r>
            <a:r>
              <a:rPr lang="sr-Latn-RS" altLang="sr-Latn-RS" sz="2000" smtClean="0">
                <a:latin typeface="Arial Narrow" panose="020B0606020202030204" pitchFamily="34" charset="0"/>
              </a:rPr>
              <a:t>Mnogi brendovi su razvili specifične proizvode i marketinške kampanje usmerene na potrebe i stil života milenijalaca (npr. </a:t>
            </a:r>
            <a:r>
              <a:rPr lang="sr-Latn-RS" altLang="sr-Latn-RS" sz="2000" b="1" smtClean="0">
                <a:latin typeface="Arial Narrow" panose="020B0606020202030204" pitchFamily="34" charset="0"/>
              </a:rPr>
              <a:t>P&amp;G: „Tide Pods“, koji nudi mala pakovanja sredstava za pranje odeće).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200" smtClean="0">
              <a:latin typeface="Arial Narrow" panose="020B0606020202030204" pitchFamily="34" charset="0"/>
            </a:endParaRPr>
          </a:p>
        </p:txBody>
      </p:sp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Demografsko okruženje: generacija 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228600" y="946150"/>
            <a:ext cx="9048750" cy="53784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200" b="1" smtClean="0">
                <a:latin typeface="Arial Narrow" panose="020B0606020202030204" pitchFamily="34" charset="0"/>
              </a:rPr>
              <a:t>Generacija Zed (</a:t>
            </a:r>
            <a:r>
              <a:rPr lang="sr-Latn-RS" altLang="sr-Latn-RS" sz="2200" b="1" i="1" smtClean="0">
                <a:latin typeface="Arial Narrow" panose="020B0606020202030204" pitchFamily="34" charset="0"/>
              </a:rPr>
              <a:t>Generation Z</a:t>
            </a:r>
            <a:r>
              <a:rPr lang="sr-Latn-RS" altLang="sr-Latn-RS" sz="2200" b="1" smtClean="0">
                <a:latin typeface="Arial Narrow" panose="020B0606020202030204" pitchFamily="34" charset="0"/>
              </a:rPr>
              <a:t>): 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rođeni između 1997 i 2012. </a:t>
            </a:r>
            <a:r>
              <a:rPr lang="en-US" altLang="sr-Latn-RS" sz="2200" smtClean="0">
                <a:latin typeface="Arial Narrow" panose="020B0606020202030204" pitchFamily="34" charset="0"/>
              </a:rPr>
              <a:t> </a:t>
            </a:r>
            <a:endParaRPr lang="sr-Latn-RS" altLang="sr-Latn-RS" sz="2200" smtClean="0">
              <a:latin typeface="Arial Narrow" panose="020B0606020202030204" pitchFamily="34" charset="0"/>
            </a:endParaRP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sr-Latn-RS" altLang="sr-Latn-RS" sz="2200" smtClean="0">
                <a:latin typeface="Arial Narrow" panose="020B0606020202030204" pitchFamily="34" charset="0"/>
              </a:rPr>
              <a:t>Oprezni su u kupovini, jer su odgajani u senci finansijske i ekonomske krize,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sr-Latn-RS" altLang="sr-Latn-RS" sz="2200" smtClean="0">
                <a:latin typeface="Arial Narrow" panose="020B0606020202030204" pitchFamily="34" charset="0"/>
              </a:rPr>
              <a:t>Oni traže </a:t>
            </a:r>
            <a:r>
              <a:rPr lang="sr-Latn-RS" altLang="sr-Latn-RS" sz="2200" b="1" smtClean="0">
                <a:latin typeface="Arial Narrow" panose="020B0606020202030204" pitchFamily="34" charset="0"/>
              </a:rPr>
              <a:t>vrednost i autentičnost 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u odabiru brendova i prodavaca. 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sr-Latn-RS" altLang="sr-Latn-RS" sz="2200" smtClean="0">
                <a:latin typeface="Arial Narrow" panose="020B0606020202030204" pitchFamily="34" charset="0"/>
              </a:rPr>
              <a:t>Oni </a:t>
            </a:r>
            <a:r>
              <a:rPr lang="sr-Latn-RS" altLang="sr-Latn-RS" sz="2200" b="1" smtClean="0">
                <a:latin typeface="Arial Narrow" panose="020B0606020202030204" pitchFamily="34" charset="0"/>
              </a:rPr>
              <a:t>neprimetno spajaju onlajn i oflajn svet 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dok se druže i kupuju. 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sr-Latn-RS" altLang="sr-Latn-RS" sz="2200" smtClean="0">
                <a:latin typeface="Arial Narrow" panose="020B0606020202030204" pitchFamily="34" charset="0"/>
              </a:rPr>
              <a:t>Vode računa o </a:t>
            </a:r>
            <a:r>
              <a:rPr lang="sr-Latn-RS" altLang="sr-Latn-RS" sz="2200" b="1" smtClean="0">
                <a:latin typeface="Arial Narrow" panose="020B0606020202030204" pitchFamily="34" charset="0"/>
              </a:rPr>
              <a:t>ceni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 (pogodnost kupovine putem interneta).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20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200" b="1" u="sng" smtClean="0">
                <a:solidFill>
                  <a:srgbClr val="C00000"/>
                </a:solidFill>
                <a:latin typeface="Arial Narrow" panose="020B0606020202030204" pitchFamily="34" charset="0"/>
              </a:rPr>
              <a:t>Marketing za generaciju Zed predstavlja poseban izazov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. </a:t>
            </a:r>
            <a:r>
              <a:rPr lang="sr-Latn-RS" altLang="sr-Latn-RS" sz="2200" b="1" i="1" smtClean="0">
                <a:solidFill>
                  <a:srgbClr val="3333FF"/>
                </a:solidFill>
                <a:latin typeface="Arial Narrow" panose="020B0606020202030204" pitchFamily="34" charset="0"/>
              </a:rPr>
              <a:t>Tradicionalni mediji i način prodaje 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(klasične prodavnice - „cigla i malter“ trgovine) su još uvek važne za ovu grupu. Ali su marketeri svesni da moraju znati gde i kako se generacija Zed druži, a to je sve više u </a:t>
            </a:r>
            <a:r>
              <a:rPr lang="sr-Latn-RS" altLang="sr-Latn-RS" sz="2200" b="1" smtClean="0">
                <a:solidFill>
                  <a:srgbClr val="3333FF"/>
                </a:solidFill>
                <a:latin typeface="Arial Narrow" panose="020B0606020202030204" pitchFamily="34" charset="0"/>
              </a:rPr>
              <a:t>onlajn i mobilnom svetu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. S obzirom na njihovu digitalnu i tehnološku vrsnost, ova generacija traži </a:t>
            </a:r>
            <a:r>
              <a:rPr lang="sr-Latn-RS" altLang="sr-Latn-RS" sz="2200" b="1" i="1" smtClean="0">
                <a:solidFill>
                  <a:srgbClr val="3333FF"/>
                </a:solidFill>
                <a:latin typeface="Arial Narrow" panose="020B0606020202030204" pitchFamily="34" charset="0"/>
              </a:rPr>
              <a:t>visoko prilagođene interakcije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 i </a:t>
            </a:r>
            <a:r>
              <a:rPr lang="sr-Latn-RS" altLang="sr-Latn-RS" sz="2200" b="1" i="1" smtClean="0">
                <a:solidFill>
                  <a:srgbClr val="3333FF"/>
                </a:solidFill>
                <a:latin typeface="Arial Narrow" panose="020B0606020202030204" pitchFamily="34" charset="0"/>
              </a:rPr>
              <a:t>iskustvo pogodnog naručivanja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Prosečan raspon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 </a:t>
            </a:r>
            <a:r>
              <a:rPr lang="sr-Latn-RS" altLang="sr-Latn-RS" sz="2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pažnje generacije Z je samo osam sekundi, u poređenju sa 11  sekundi za milenijalce. Ne vole oglase dugog oblika koji se ne mogu preskočiti.</a:t>
            </a:r>
          </a:p>
        </p:txBody>
      </p:sp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Demografsko okruženje: generacija Z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763000" cy="51054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sr-Latn-RS" altLang="sr-Latn-RS" sz="2200" b="1" dirty="0" smtClean="0">
                <a:latin typeface="Arial Narrow" panose="020B0606020202030204" pitchFamily="34" charset="0"/>
              </a:rPr>
              <a:t>Generacija </a:t>
            </a:r>
            <a:r>
              <a:rPr lang="sr-Latn-RS" altLang="sr-Latn-RS" sz="2200" b="1" dirty="0" err="1" smtClean="0">
                <a:latin typeface="Arial Narrow" panose="020B0606020202030204" pitchFamily="34" charset="0"/>
              </a:rPr>
              <a:t>Zed</a:t>
            </a:r>
            <a:r>
              <a:rPr lang="sr-Latn-RS" altLang="sr-Latn-RS" sz="2200" b="1" dirty="0" smtClean="0">
                <a:latin typeface="Arial Narrow" panose="020B0606020202030204" pitchFamily="34" charset="0"/>
              </a:rPr>
              <a:t> </a:t>
            </a:r>
            <a:endParaRPr lang="sr-Latn-RS" altLang="sr-Latn-RS" sz="2200" b="1" dirty="0" smtClean="0">
              <a:solidFill>
                <a:srgbClr val="3333FF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Latn-RS" altLang="sr-Latn-RS" sz="2200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r-Latn-RS" altLang="sr-Latn-RS" sz="2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Generacija </a:t>
            </a:r>
            <a:r>
              <a:rPr lang="sr-Latn-RS" altLang="sr-Latn-RS" sz="22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Zed</a:t>
            </a:r>
            <a:r>
              <a:rPr lang="sr-Latn-RS" altLang="sr-Latn-RS" sz="2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želi povezane i personalizovane marketinške pristupe i smislene interakcije s brendovima</a:t>
            </a:r>
            <a:r>
              <a:rPr lang="sr-Latn-RS" altLang="sr-Latn-RS" sz="2200" dirty="0" smtClean="0">
                <a:solidFill>
                  <a:srgbClr val="3333FF"/>
                </a:solidFill>
                <a:latin typeface="Arial Narrow" panose="020B0606020202030204" pitchFamily="34" charset="0"/>
              </a:rPr>
              <a:t>.</a:t>
            </a:r>
            <a:r>
              <a:rPr lang="sr-Latn-RS" altLang="sr-Latn-RS" sz="2200" dirty="0" smtClean="0">
                <a:latin typeface="Arial Narrow" panose="020B0606020202030204" pitchFamily="34" charset="0"/>
              </a:rPr>
              <a:t> Ključno je uključiti ove mlade potrošače i pustiti ih da pomognu u </a:t>
            </a:r>
            <a:r>
              <a:rPr lang="sr-Latn-RS" altLang="sr-Latn-RS" sz="2200" b="1" dirty="0" smtClean="0">
                <a:latin typeface="Arial Narrow" panose="020B0606020202030204" pitchFamily="34" charset="0"/>
              </a:rPr>
              <a:t>definisanju vlastitog iskustva s brendom</a:t>
            </a:r>
            <a:r>
              <a:rPr lang="sr-Latn-RS" altLang="sr-Latn-RS" sz="2200" dirty="0" smtClean="0">
                <a:latin typeface="Arial Narrow" panose="020B060602020203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Latn-RS" altLang="sr-Latn-RS" sz="2200" dirty="0" smtClean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sr-Latn-RS" altLang="sr-Latn-RS" sz="2200" dirty="0" smtClean="0">
                <a:latin typeface="Arial Narrow" panose="020B0606020202030204" pitchFamily="34" charset="0"/>
              </a:rPr>
              <a:t>Na primer, kineski brend pametnih telefona „</a:t>
            </a:r>
            <a:r>
              <a:rPr lang="sr-Latn-RS" altLang="sr-Latn-RS" sz="2200" i="1" dirty="0" err="1" smtClean="0">
                <a:latin typeface="Arial Narrow" panose="020B0606020202030204" pitchFamily="34" charset="0"/>
              </a:rPr>
              <a:t>Xiaomi</a:t>
            </a:r>
            <a:r>
              <a:rPr lang="sr-Latn-RS" altLang="sr-Latn-RS" sz="2200" i="1" dirty="0" smtClean="0">
                <a:latin typeface="Arial Narrow" panose="020B0606020202030204" pitchFamily="34" charset="0"/>
              </a:rPr>
              <a:t>“</a:t>
            </a:r>
            <a:r>
              <a:rPr lang="sr-Latn-RS" altLang="sr-Latn-RS" sz="2200" dirty="0" smtClean="0">
                <a:latin typeface="Arial Narrow" panose="020B0606020202030204" pitchFamily="34" charset="0"/>
              </a:rPr>
              <a:t> uživa sve veću popularnost izvan Kine. Generaciju </a:t>
            </a:r>
            <a:r>
              <a:rPr lang="sr-Latn-RS" altLang="sr-Latn-RS" sz="2200" dirty="0" err="1" smtClean="0">
                <a:latin typeface="Arial Narrow" panose="020B0606020202030204" pitchFamily="34" charset="0"/>
              </a:rPr>
              <a:t>Zed</a:t>
            </a:r>
            <a:r>
              <a:rPr lang="sr-Latn-RS" altLang="sr-Latn-RS" sz="2200" dirty="0" smtClean="0">
                <a:latin typeface="Arial Narrow" panose="020B0606020202030204" pitchFamily="34" charset="0"/>
              </a:rPr>
              <a:t> vidi kao tržište velikog obima, posebno u jugoistočnoj Aziji i V. Britaniji. </a:t>
            </a:r>
            <a:r>
              <a:rPr lang="sr-Latn-RS" altLang="sr-Latn-RS" sz="2200" i="1" dirty="0" err="1" smtClean="0">
                <a:latin typeface="Arial Narrow" panose="020B0606020202030204" pitchFamily="34" charset="0"/>
              </a:rPr>
              <a:t>Xiaomi</a:t>
            </a:r>
            <a:r>
              <a:rPr lang="sr-Latn-RS" altLang="sr-Latn-RS" sz="2200" dirty="0" smtClean="0">
                <a:latin typeface="Arial Narrow" panose="020B0606020202030204" pitchFamily="34" charset="0"/>
              </a:rPr>
              <a:t> se brzo etablirao kao globalni brend: </a:t>
            </a:r>
            <a:r>
              <a:rPr lang="sr-Latn-RS" altLang="sr-Latn-RS" sz="2200" dirty="0" smtClean="0">
                <a:solidFill>
                  <a:srgbClr val="3333FF"/>
                </a:solidFill>
                <a:latin typeface="Arial Narrow" panose="020B0606020202030204" pitchFamily="34" charset="0"/>
              </a:rPr>
              <a:t>generacija </a:t>
            </a:r>
            <a:r>
              <a:rPr lang="sr-Latn-RS" altLang="sr-Latn-RS" sz="2200" dirty="0" err="1" smtClean="0">
                <a:solidFill>
                  <a:srgbClr val="3333FF"/>
                </a:solidFill>
                <a:latin typeface="Arial Narrow" panose="020B0606020202030204" pitchFamily="34" charset="0"/>
              </a:rPr>
              <a:t>Zed</a:t>
            </a:r>
            <a:r>
              <a:rPr lang="sr-Latn-RS" altLang="sr-Latn-RS" sz="2200" dirty="0" smtClean="0">
                <a:solidFill>
                  <a:srgbClr val="3333FF"/>
                </a:solidFill>
                <a:latin typeface="Arial Narrow" panose="020B0606020202030204" pitchFamily="34" charset="0"/>
              </a:rPr>
              <a:t> im je ključno tržište, </a:t>
            </a:r>
            <a:r>
              <a:rPr lang="sr-Latn-RS" altLang="sr-Latn-RS" sz="2200" dirty="0" smtClean="0">
                <a:latin typeface="Arial Narrow" panose="020B0606020202030204" pitchFamily="34" charset="0"/>
              </a:rPr>
              <a:t>imaju mnogo pozitivniju percepciju oznake „</a:t>
            </a:r>
            <a:r>
              <a:rPr lang="sr-Latn-RS" altLang="sr-Latn-RS" sz="2200" dirty="0" err="1" smtClean="0">
                <a:latin typeface="Arial Narrow" panose="020B0606020202030204" pitchFamily="34" charset="0"/>
              </a:rPr>
              <a:t>Made</a:t>
            </a:r>
            <a:r>
              <a:rPr lang="sr-Latn-RS" altLang="sr-Latn-RS" sz="2200" dirty="0" smtClean="0">
                <a:latin typeface="Arial Narrow" panose="020B0606020202030204" pitchFamily="34" charset="0"/>
              </a:rPr>
              <a:t> in </a:t>
            </a:r>
            <a:r>
              <a:rPr lang="sr-Latn-RS" altLang="sr-Latn-RS" sz="2200" dirty="0" err="1" smtClean="0">
                <a:latin typeface="Arial Narrow" panose="020B0606020202030204" pitchFamily="34" charset="0"/>
              </a:rPr>
              <a:t>China</a:t>
            </a:r>
            <a:r>
              <a:rPr lang="sr-Latn-RS" altLang="sr-Latn-RS" sz="2200" dirty="0" smtClean="0">
                <a:latin typeface="Arial Narrow" panose="020B0606020202030204" pitchFamily="34" charset="0"/>
              </a:rPr>
              <a:t>“.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Latn-RS" altLang="sr-Latn-RS" sz="2200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r-Latn-RS" altLang="sr-Latn-RS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Generacija </a:t>
            </a:r>
            <a:r>
              <a:rPr lang="sr-Latn-RS" altLang="sr-Latn-RS" sz="24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Zed</a:t>
            </a:r>
            <a:r>
              <a:rPr lang="sr-Latn-RS" altLang="sr-Latn-RS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je manje zabrinuta za poreklo proizvoda i više je zainteresovana za inovacije i pristupačnost proizvoda koji kupuju</a:t>
            </a:r>
            <a:r>
              <a:rPr lang="sr-Latn-RS" altLang="sr-Latn-RS" sz="2400" dirty="0" smtClean="0"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Demografsko okruženje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133350" y="914400"/>
            <a:ext cx="9010650" cy="55626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400" b="1" smtClean="0">
                <a:latin typeface="Arial Narrow" panose="020B0606020202030204" pitchFamily="34" charset="0"/>
              </a:rPr>
              <a:t>Generacija Alfa (</a:t>
            </a:r>
            <a:r>
              <a:rPr lang="en-US" altLang="sr-Latn-RS" sz="2400" b="1" i="1" smtClean="0">
                <a:latin typeface="Arial Narrow" panose="020B0606020202030204" pitchFamily="34" charset="0"/>
              </a:rPr>
              <a:t>Generation</a:t>
            </a:r>
            <a:r>
              <a:rPr lang="sr-Latn-RS" altLang="sr-Latn-RS" sz="2400" b="1" i="1" smtClean="0">
                <a:latin typeface="Arial Narrow" panose="020B0606020202030204" pitchFamily="34" charset="0"/>
              </a:rPr>
              <a:t> </a:t>
            </a:r>
            <a:r>
              <a:rPr lang="en-US" altLang="sr-Latn-RS" sz="2400" b="1" i="1" smtClean="0">
                <a:latin typeface="Arial Narrow" panose="020B0606020202030204" pitchFamily="34" charset="0"/>
              </a:rPr>
              <a:t>Alpha</a:t>
            </a:r>
            <a:r>
              <a:rPr lang="sr-Latn-RS" altLang="sr-Latn-RS" sz="2400" smtClean="0">
                <a:latin typeface="Arial Narrow" panose="020B0606020202030204" pitchFamily="34" charset="0"/>
              </a:rPr>
              <a:t>)</a:t>
            </a:r>
            <a:r>
              <a:rPr lang="sr-Latn-RS" altLang="sr-Latn-RS" sz="2400" b="1" i="1" smtClean="0">
                <a:solidFill>
                  <a:srgbClr val="000000"/>
                </a:solidFill>
                <a:latin typeface="Arial Narrow" panose="020B0606020202030204" pitchFamily="34" charset="0"/>
              </a:rPr>
              <a:t>: </a:t>
            </a:r>
            <a:r>
              <a:rPr lang="sr-Latn-RS" altLang="sr-Latn-RS" sz="2400" smtClean="0">
                <a:solidFill>
                  <a:srgbClr val="000000"/>
                </a:solidFill>
                <a:latin typeface="Arial Narrow" panose="020B0606020202030204" pitchFamily="34" charset="0"/>
              </a:rPr>
              <a:t>rođeni posle 2012.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40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400" smtClean="0">
                <a:latin typeface="Arial Narrow" panose="020B0606020202030204" pitchFamily="34" charset="0"/>
              </a:rPr>
              <a:t>Generacija Alfa će biti formalno najobrazovanija generacija ikada, generacija sa najviše tehnologije i najbogatija generacija ikada, tvrdi društveni istraživač koji je grupi dao ime </a:t>
            </a:r>
            <a:r>
              <a:rPr lang="sr-Latn-RS" altLang="sr-Latn-RS" sz="1000" smtClean="0">
                <a:latin typeface="Arial Narrow" panose="020B0606020202030204" pitchFamily="34" charset="0"/>
              </a:rPr>
              <a:t>(Kotler et al., 2024, str. 97).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400" smtClean="0">
              <a:solidFill>
                <a:srgbClr val="3333FF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400" smtClean="0">
                <a:solidFill>
                  <a:srgbClr val="3333FF"/>
                </a:solidFill>
                <a:latin typeface="Arial Narrow" panose="020B0606020202030204" pitchFamily="34" charset="0"/>
              </a:rPr>
              <a:t>Rođeni otprilike u isto vreme kada se prvi put pojavio </a:t>
            </a:r>
            <a:r>
              <a:rPr lang="sr-Latn-RS" altLang="sr-Latn-RS" sz="2400" i="1" smtClean="0">
                <a:solidFill>
                  <a:srgbClr val="3333FF"/>
                </a:solidFill>
                <a:latin typeface="Arial Narrow" panose="020B0606020202030204" pitchFamily="34" charset="0"/>
              </a:rPr>
              <a:t>Apple iPad</a:t>
            </a:r>
            <a:r>
              <a:rPr lang="sr-Latn-RS" altLang="sr-Latn-RS" sz="2400" smtClean="0">
                <a:latin typeface="Arial Narrow" panose="020B0606020202030204" pitchFamily="34" charset="0"/>
              </a:rPr>
              <a:t>, današnja deca </a:t>
            </a:r>
            <a:r>
              <a:rPr lang="sr-Latn-RS" altLang="sr-Latn-R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uzimaju tehnologiju „zdravo za gotovo“. </a:t>
            </a:r>
            <a:r>
              <a:rPr lang="sr-Latn-RS" altLang="sr-Latn-RS" sz="2400" smtClean="0">
                <a:latin typeface="Arial Narrow" panose="020B0606020202030204" pitchFamily="34" charset="0"/>
              </a:rPr>
              <a:t>Radije bi imali </a:t>
            </a:r>
            <a:r>
              <a:rPr lang="sr-Latn-RS" altLang="sr-Latn-RS" sz="2400" i="1" smtClean="0">
                <a:latin typeface="Arial Narrow" panose="020B0606020202030204" pitchFamily="34" charset="0"/>
              </a:rPr>
              <a:t>iPad</a:t>
            </a:r>
            <a:r>
              <a:rPr lang="sr-Latn-RS" altLang="sr-Latn-RS" sz="2400" smtClean="0">
                <a:latin typeface="Arial Narrow" panose="020B0606020202030204" pitchFamily="34" charset="0"/>
              </a:rPr>
              <a:t> nego psa. Roditelji američke generacije Alfa su rekli da su kupili najnoviju tehnologiju - uključujući pametne telefone, tablete i televizore pod uticajem njihove dece.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400" smtClean="0">
                <a:latin typeface="Arial Narrow" panose="020B0606020202030204" pitchFamily="34" charset="0"/>
              </a:rPr>
              <a:t>Osim toga, istraživanja su pokazala da </a:t>
            </a:r>
            <a:r>
              <a:rPr lang="sr-Latn-RS" altLang="sr-Latn-RS" sz="2400" smtClean="0">
                <a:solidFill>
                  <a:srgbClr val="3333FF"/>
                </a:solidFill>
                <a:latin typeface="Arial Narrow" panose="020B0606020202030204" pitchFamily="34" charset="0"/>
              </a:rPr>
              <a:t>deca utiču na porodične odluke u rasponu od mogućnosti zabave i jela do kupovine automobila i porodičnih odmora.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400" smtClean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Demografsko okruženje: generacija Alfa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381000" y="2819400"/>
            <a:ext cx="6172200" cy="1295400"/>
          </a:xfrm>
          <a:ln w="19050">
            <a:solidFill>
              <a:srgbClr val="3333FF"/>
            </a:solidFill>
            <a:miter lim="800000"/>
            <a:headEnd/>
            <a:tailEnd/>
          </a:ln>
        </p:spPr>
        <p:txBody>
          <a:bodyPr/>
          <a:lstStyle/>
          <a:p>
            <a:pPr lvl="1">
              <a:buFont typeface="Wingdings" panose="05000000000000000000" pitchFamily="2" charset="2"/>
              <a:buChar char="ü"/>
            </a:pPr>
            <a:endParaRPr lang="sr-Latn-RS" altLang="sr-Latn-RS" b="1" smtClean="0">
              <a:solidFill>
                <a:srgbClr val="3333FF"/>
              </a:solidFill>
              <a:latin typeface="Arial Narrow" panose="020B0606020202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sr-Latn-RS" altLang="sr-Latn-RS" b="1" smtClean="0">
                <a:solidFill>
                  <a:srgbClr val="3333FF"/>
                </a:solidFill>
                <a:latin typeface="Arial Narrow" panose="020B0606020202030204" pitchFamily="34" charset="0"/>
              </a:rPr>
              <a:t>Akteri  (analiza mikro-okruženja)</a:t>
            </a:r>
            <a:endParaRPr lang="sr-Latn-RS" altLang="sr-Latn-RS" b="1" smtClean="0"/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" y="1143000"/>
            <a:ext cx="9010650" cy="51054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r-Latn-RS" altLang="en-US" sz="2000" smtClean="0">
              <a:latin typeface="Arial Narrow" panose="020B0606020202030204" pitchFamily="34" charset="0"/>
            </a:endParaRPr>
          </a:p>
          <a:p>
            <a:pPr marL="0" indent="0">
              <a:buFont typeface="Wingdings" panose="05000000000000000000" pitchFamily="2" charset="2"/>
              <a:buChar char="§"/>
            </a:pPr>
            <a:r>
              <a:rPr lang="sr-Latn-RS" altLang="en-US" sz="2200" smtClean="0">
                <a:latin typeface="Arial Narrow" panose="020B0606020202030204" pitchFamily="34" charset="0"/>
              </a:rPr>
              <a:t>tradicionalno” domaćinstvo odnosno porodica isčezavaju, </a:t>
            </a:r>
          </a:p>
          <a:p>
            <a:pPr marL="0" indent="0">
              <a:buFont typeface="Wingdings" panose="05000000000000000000" pitchFamily="2" charset="2"/>
              <a:buChar char="§"/>
            </a:pPr>
            <a:r>
              <a:rPr lang="sr-Latn-RS" altLang="en-US" sz="2200" smtClean="0">
                <a:latin typeface="Arial Narrow" panose="020B0606020202030204" pitchFamily="34" charset="0"/>
              </a:rPr>
              <a:t>sve manje porodicu čine muž, žena i deca (ponekad baka i deka)</a:t>
            </a:r>
          </a:p>
          <a:p>
            <a:pPr marL="0" indent="0">
              <a:buFont typeface="Wingdings" panose="05000000000000000000" pitchFamily="2" charset="2"/>
              <a:buChar char="§"/>
            </a:pPr>
            <a:r>
              <a:rPr lang="sr-Latn-RS" altLang="en-US" sz="2200" smtClean="0">
                <a:latin typeface="Arial Narrow" panose="020B0606020202030204" pitchFamily="34" charset="0"/>
              </a:rPr>
              <a:t>sve je manje porodica sa više dece</a:t>
            </a:r>
          </a:p>
          <a:p>
            <a:pPr marL="0" indent="0">
              <a:buFont typeface="Wingdings" panose="05000000000000000000" pitchFamily="2" charset="2"/>
              <a:buChar char="§"/>
            </a:pPr>
            <a:r>
              <a:rPr lang="sr-Latn-RS" altLang="en-US" sz="2200" smtClean="0">
                <a:latin typeface="Arial Narrow" panose="020B0606020202030204" pitchFamily="34" charset="0"/>
              </a:rPr>
              <a:t>sve je više samačkih domaćinstava i samohranih roditelja</a:t>
            </a:r>
          </a:p>
          <a:p>
            <a:pPr marL="0" indent="0">
              <a:buFont typeface="Wingdings" panose="05000000000000000000" pitchFamily="2" charset="2"/>
              <a:buChar char="§"/>
            </a:pPr>
            <a:r>
              <a:rPr lang="sr-Latn-RS" altLang="en-US" sz="2200" smtClean="0">
                <a:latin typeface="Arial Narrow" panose="020B0606020202030204" pitchFamily="34" charset="0"/>
              </a:rPr>
              <a:t>stanovništvo se kreće (seli) iz jednih krajeva u druge, iz manjih u veća mesta, iz centra na periferiju, dakle utiču na geografski raspored potencijalne potrošnje</a:t>
            </a:r>
          </a:p>
          <a:p>
            <a:pPr marL="0" indent="0">
              <a:buFont typeface="Wingdings" panose="05000000000000000000" pitchFamily="2" charset="2"/>
              <a:buChar char="§"/>
            </a:pPr>
            <a:r>
              <a:rPr lang="sr-Latn-RS" altLang="en-US" sz="2200" smtClean="0">
                <a:latin typeface="Arial Narrow" panose="020B0606020202030204" pitchFamily="34" charset="0"/>
              </a:rPr>
              <a:t>menja se njihova obrazovna struktura</a:t>
            </a:r>
          </a:p>
          <a:p>
            <a:pPr marL="0" indent="0">
              <a:buFont typeface="Wingdings" panose="05000000000000000000" pitchFamily="2" charset="2"/>
              <a:buChar char="§"/>
            </a:pPr>
            <a:r>
              <a:rPr lang="sr-Latn-RS" altLang="en-US" sz="2200" smtClean="0">
                <a:latin typeface="Arial Narrow" panose="020B0606020202030204" pitchFamily="34" charset="0"/>
              </a:rPr>
              <a:t>zemlje se razlikuju po etničkom i rasnom sastavu (npr. unutar SAD)</a:t>
            </a:r>
          </a:p>
          <a:p>
            <a:pPr marL="0" indent="0">
              <a:buFont typeface="Wingdings" panose="05000000000000000000" pitchFamily="2" charset="2"/>
              <a:buChar char="§"/>
            </a:pPr>
            <a:r>
              <a:rPr lang="sr-Latn-RS" altLang="en-US" sz="2200" smtClean="0">
                <a:latin typeface="Arial Narrow" panose="020B0606020202030204" pitchFamily="34" charset="0"/>
              </a:rPr>
              <a:t>raznolikost ide dalje od etničkog ili rasnog nasleđa: na primer, mnogi brendovi eksplicitno ciljaju na LGBTQ+ zajednicu - lesbian, gay, bisexual, transgender, questioning (or queer) or other.</a:t>
            </a:r>
          </a:p>
        </p:txBody>
      </p:sp>
      <p:sp>
        <p:nvSpPr>
          <p:cNvPr id="3379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Demografsko okruženje: trendovi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715962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Ekonomsko okruženje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53340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r-Latn-RS" altLang="en-US" sz="2400" smtClean="0">
                <a:latin typeface="Arial Narrow" panose="020B0606020202030204" pitchFamily="34" charset="0"/>
              </a:rPr>
              <a:t>Veliki broj stanovnika i drugi demografski pokazatelji treba da su u korelaciji sa ekonomskim.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en-US" sz="2400" smtClean="0">
                <a:latin typeface="Arial Narrow" panose="020B0606020202030204" pitchFamily="34" charset="0"/>
              </a:rPr>
              <a:t>Ekonomsko okruženje (ambijent) karakterišu ekonomski faktori koji utiču na kupovnu moć potrošača i obrasce potrošnje.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sr-Latn-RS" altLang="en-US" sz="2200" smtClean="0">
                <a:solidFill>
                  <a:srgbClr val="3333FF"/>
                </a:solidFill>
                <a:latin typeface="Arial Narrow" panose="020B0606020202030204" pitchFamily="34" charset="0"/>
              </a:rPr>
              <a:t>Kupovna moć</a:t>
            </a:r>
            <a:r>
              <a:rPr lang="sr-Latn-RS" altLang="en-US" sz="2200" smtClean="0">
                <a:latin typeface="Arial Narrow" panose="020B0606020202030204" pitchFamily="34" charset="0"/>
              </a:rPr>
              <a:t> zavisi ne samo od tekućih prihoda, cena, štednje, već i dugova i raspoloživosti kredita (kolika ja visina BDP zemlje, stopa inflacije, stepen zaduženosti....).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sr-Latn-RS" altLang="en-US" sz="2200" smtClean="0">
                <a:solidFill>
                  <a:srgbClr val="3333FF"/>
                </a:solidFill>
                <a:latin typeface="Arial Narrow" panose="020B0606020202030204" pitchFamily="34" charset="0"/>
              </a:rPr>
              <a:t>Životni standard </a:t>
            </a:r>
            <a:r>
              <a:rPr lang="sr-Latn-RS" altLang="en-US" sz="2200" smtClean="0">
                <a:latin typeface="Arial Narrow" panose="020B0606020202030204" pitchFamily="34" charset="0"/>
              </a:rPr>
              <a:t>stanovništva je pokazatelj razvijenosti i atraktivnosti ekonomskog okruženja!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sr-Latn-RS" altLang="en-US" sz="2200" smtClean="0">
                <a:solidFill>
                  <a:srgbClr val="3333FF"/>
                </a:solidFill>
                <a:latin typeface="Arial Narrow" panose="020B0606020202030204" pitchFamily="34" charset="0"/>
              </a:rPr>
              <a:t>Obrazac potrošnje</a:t>
            </a:r>
            <a:r>
              <a:rPr lang="sr-Latn-RS" altLang="en-US" sz="2200" smtClean="0">
                <a:latin typeface="Arial Narrow" panose="020B0606020202030204" pitchFamily="34" charset="0"/>
              </a:rPr>
              <a:t>: kompanije nude potrošačima „veću vrednost za isti novac“ jer oni to očekuju.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sr-Latn-RS" altLang="en-US" smtClean="0">
                <a:latin typeface="Arial Narrow" panose="020B0606020202030204" pitchFamily="34" charset="0"/>
              </a:rPr>
              <a:t>      </a:t>
            </a:r>
            <a:r>
              <a:rPr lang="sr-Latn-RS" altLang="en-US" sz="2000" i="1" smtClean="0">
                <a:solidFill>
                  <a:srgbClr val="7030A0"/>
                </a:solidFill>
                <a:latin typeface="Arial Narrow" panose="020B0606020202030204" pitchFamily="34" charset="0"/>
              </a:rPr>
              <a:t>Pitanje: Potencijal ekonomskog okruženja - primer Srbije danas - . Da li takav potencijal ima istu težinu za proizvođača luksuznih automobila i proizvođača testenina?</a:t>
            </a:r>
            <a:endParaRPr lang="sr-Latn-CS" altLang="en-US" sz="2000" smtClean="0">
              <a:solidFill>
                <a:srgbClr val="7030A0"/>
              </a:solidFill>
              <a:latin typeface="Arial Narrow" panose="020B0606020202030204" pitchFamily="34" charset="0"/>
            </a:endParaRPr>
          </a:p>
          <a:p>
            <a:pPr marL="0" indent="0"/>
            <a:endParaRPr lang="sr-Latn-RS" altLang="en-US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715962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Geografsko okruženje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001000" cy="50292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r-Latn-RS" altLang="en-US" sz="2200" smtClean="0">
                <a:latin typeface="Arial Narrow" panose="020B0606020202030204" pitchFamily="34" charset="0"/>
              </a:rPr>
              <a:t>Geografsko okruženje determinišu sledeći pokazatelji: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en-US" sz="2200" smtClean="0">
              <a:latin typeface="Arial Narrow" panose="020B0606020202030204" pitchFamily="34" charset="0"/>
            </a:endParaRPr>
          </a:p>
          <a:p>
            <a:pPr marL="0" indent="0" eaLnBrk="1" hangingPunct="1">
              <a:buFont typeface="Courier New" panose="02070309020205020404" pitchFamily="49" charset="0"/>
              <a:buChar char="o"/>
            </a:pPr>
            <a:r>
              <a:rPr lang="sr-Latn-CS" altLang="en-US" sz="2200" smtClean="0">
                <a:latin typeface="Arial Narrow" panose="020B0606020202030204" pitchFamily="34" charset="0"/>
              </a:rPr>
              <a:t>površina i g</a:t>
            </a:r>
            <a:r>
              <a:rPr lang="en-US" altLang="en-US" sz="2200" smtClean="0">
                <a:latin typeface="Arial Narrow" panose="020B0606020202030204" pitchFamily="34" charset="0"/>
              </a:rPr>
              <a:t>eografski polo</a:t>
            </a:r>
            <a:r>
              <a:rPr lang="sr-Latn-CS" altLang="en-US" sz="2200" smtClean="0">
                <a:latin typeface="Arial Narrow" panose="020B0606020202030204" pitchFamily="34" charset="0"/>
              </a:rPr>
              <a:t>žaj</a:t>
            </a:r>
          </a:p>
          <a:p>
            <a:pPr marL="0" indent="0" eaLnBrk="1" hangingPunct="1">
              <a:buFont typeface="Courier New" panose="02070309020205020404" pitchFamily="49" charset="0"/>
              <a:buChar char="o"/>
            </a:pPr>
            <a:r>
              <a:rPr lang="sr-Latn-CS" altLang="en-US" sz="2200" smtClean="0">
                <a:latin typeface="Arial Narrow" panose="020B0606020202030204" pitchFamily="34" charset="0"/>
              </a:rPr>
              <a:t>klima</a:t>
            </a:r>
          </a:p>
          <a:p>
            <a:pPr marL="0" indent="0" eaLnBrk="1" hangingPunct="1">
              <a:buFont typeface="Courier New" panose="02070309020205020404" pitchFamily="49" charset="0"/>
              <a:buChar char="o"/>
            </a:pPr>
            <a:r>
              <a:rPr lang="sr-Latn-CS" altLang="en-US" sz="2200" smtClean="0">
                <a:latin typeface="Arial Narrow" panose="020B0606020202030204" pitchFamily="34" charset="0"/>
              </a:rPr>
              <a:t>reljef</a:t>
            </a:r>
          </a:p>
          <a:p>
            <a:pPr marL="0" indent="0" eaLnBrk="1" hangingPunct="1">
              <a:buFont typeface="Courier New" panose="02070309020205020404" pitchFamily="49" charset="0"/>
              <a:buChar char="o"/>
            </a:pPr>
            <a:r>
              <a:rPr lang="sr-Latn-CS" altLang="en-US" sz="2200" smtClean="0">
                <a:latin typeface="Arial Narrow" panose="020B0606020202030204" pitchFamily="34" charset="0"/>
              </a:rPr>
              <a:t>broj kišnih, sunčanih dana u godini i dinamika njihova....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en-US" sz="220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r-Latn-RS" altLang="en-US" sz="2200" smtClean="0">
              <a:latin typeface="Arial Narrow" panose="020B0606020202030204" pitchFamily="34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sr-Latn-RS" altLang="en-US" sz="2200" smtClean="0">
                <a:latin typeface="Arial Narrow" panose="020B0606020202030204" pitchFamily="34" charset="0"/>
              </a:rPr>
              <a:t>      </a:t>
            </a:r>
            <a:r>
              <a:rPr lang="sr-Latn-RS" altLang="en-US" sz="2200" i="1" smtClean="0">
                <a:solidFill>
                  <a:srgbClr val="7030A0"/>
                </a:solidFill>
                <a:latin typeface="Arial Narrow" panose="020B0606020202030204" pitchFamily="34" charset="0"/>
              </a:rPr>
              <a:t>Pitanje: </a:t>
            </a:r>
            <a:r>
              <a:rPr lang="sr-Latn-CS" altLang="en-US" sz="2200" i="1" smtClean="0">
                <a:solidFill>
                  <a:srgbClr val="7030A0"/>
                </a:solidFill>
                <a:latin typeface="Arial Narrow" panose="020B0606020202030204" pitchFamily="34" charset="0"/>
              </a:rPr>
              <a:t>Da li Vojvodina, prema geografskom okruženju, više pogoduje proizvođaču planinskog bicikla ili standardnog bicikla</a:t>
            </a:r>
            <a:r>
              <a:rPr lang="en-US" altLang="en-US" sz="2200" i="1" smtClean="0">
                <a:solidFill>
                  <a:srgbClr val="7030A0"/>
                </a:solidFill>
                <a:latin typeface="Arial Narrow" panose="020B0606020202030204" pitchFamily="34" charset="0"/>
              </a:rPr>
              <a:t>?</a:t>
            </a:r>
            <a:endParaRPr lang="sr-Latn-CS" altLang="en-US" sz="2200" i="1" smtClean="0">
              <a:solidFill>
                <a:srgbClr val="7030A0"/>
              </a:solidFill>
              <a:latin typeface="Arial Narrow" panose="020B0606020202030204" pitchFamily="34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endParaRPr lang="sr-Latn-CS" altLang="en-US" sz="2200" smtClean="0">
              <a:latin typeface="Arial Narrow" panose="020B0606020202030204" pitchFamily="34" charset="0"/>
            </a:endParaRPr>
          </a:p>
          <a:p>
            <a:pPr marL="0" indent="0"/>
            <a:endParaRPr lang="sr-Latn-RS" altLang="en-US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715962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Prirodno okruženje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972550" cy="54864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r-Latn-RS" altLang="en-US" sz="2200" b="1" smtClean="0">
                <a:latin typeface="Arial Narrow" panose="020B0606020202030204" pitchFamily="34" charset="0"/>
              </a:rPr>
              <a:t>Prirodno okruženje (fizičko okruženje i prirodni resursi)</a:t>
            </a:r>
          </a:p>
          <a:p>
            <a:pPr marL="0" indent="0">
              <a:buFont typeface="Wingdings" panose="05000000000000000000" pitchFamily="2" charset="2"/>
              <a:buChar char="ü"/>
            </a:pPr>
            <a:endParaRPr lang="sr-Latn-RS" altLang="en-US" sz="2200" i="1" smtClean="0">
              <a:solidFill>
                <a:srgbClr val="3333FF"/>
              </a:solidFill>
              <a:latin typeface="Arial Narrow" panose="020B0606020202030204" pitchFamily="34" charset="0"/>
            </a:endParaRP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sr-Latn-RS" altLang="en-US" sz="2200" i="1" smtClean="0">
                <a:solidFill>
                  <a:srgbClr val="3333FF"/>
                </a:solidFill>
                <a:latin typeface="Arial Narrow" panose="020B0606020202030204" pitchFamily="34" charset="0"/>
              </a:rPr>
              <a:t>Fizičko okruženje</a:t>
            </a:r>
            <a:r>
              <a:rPr lang="sr-Latn-RS" altLang="en-US" sz="2200" smtClean="0">
                <a:latin typeface="Arial Narrow" panose="020B0606020202030204" pitchFamily="34" charset="0"/>
              </a:rPr>
              <a:t>: vremenske prilike, prirodne nepogode, razne pandemije utiču na način potrošnje i marketing-strategije kompanija.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en-US" sz="2000" smtClean="0">
                <a:latin typeface="Arial Narrow" panose="020B0606020202030204" pitchFamily="34" charset="0"/>
              </a:rPr>
              <a:t>Na primer, kompanije kao što su </a:t>
            </a:r>
            <a:r>
              <a:rPr lang="sr-Latn-RS" altLang="en-US" sz="2000" i="1" smtClean="0">
                <a:latin typeface="Arial Narrow" panose="020B0606020202030204" pitchFamily="34" charset="0"/>
              </a:rPr>
              <a:t>FedEx</a:t>
            </a:r>
            <a:r>
              <a:rPr lang="sr-Latn-RS" altLang="en-US" sz="2000" smtClean="0">
                <a:latin typeface="Arial Narrow" panose="020B0606020202030204" pitchFamily="34" charset="0"/>
              </a:rPr>
              <a:t> i </a:t>
            </a:r>
            <a:r>
              <a:rPr lang="sr-Latn-RS" altLang="en-US" sz="2000" i="1" smtClean="0">
                <a:latin typeface="Arial Narrow" panose="020B0606020202030204" pitchFamily="34" charset="0"/>
              </a:rPr>
              <a:t>UPS</a:t>
            </a:r>
            <a:r>
              <a:rPr lang="sr-Latn-RS" altLang="en-US" sz="2000" smtClean="0">
                <a:latin typeface="Arial Narrow" panose="020B0606020202030204" pitchFamily="34" charset="0"/>
              </a:rPr>
              <a:t> imaju meteorologe među svojim osobljem koji   predviđaju vremenske uslove ... Onog ko čeka paket u Bangkoku ne zanima da li je pao sneg u Kentakiju ili već.. smatraju u UPS-u. Kupci žele svoju robu </a:t>
            </a:r>
            <a:r>
              <a:rPr lang="sr-Latn-RS" altLang="en-US" sz="1400" smtClean="0">
                <a:latin typeface="Arial Narrow" panose="020B0606020202030204" pitchFamily="34" charset="0"/>
              </a:rPr>
              <a:t>(Kotler et al., 2024, str. 103). 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sr-Latn-RS" altLang="en-US" sz="2200" i="1" smtClean="0">
                <a:solidFill>
                  <a:srgbClr val="3333FF"/>
                </a:solidFill>
                <a:latin typeface="Arial Narrow" panose="020B0606020202030204" pitchFamily="34" charset="0"/>
              </a:rPr>
              <a:t>Održivost životne sredine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en-US" sz="2000" smtClean="0">
                <a:latin typeface="Arial Narrow" panose="020B0606020202030204" pitchFamily="34" charset="0"/>
              </a:rPr>
              <a:t>Na primer, </a:t>
            </a:r>
            <a:r>
              <a:rPr lang="sr-Latn-RS" altLang="en-US" sz="2000" i="1" smtClean="0">
                <a:latin typeface="Arial Narrow" panose="020B0606020202030204" pitchFamily="34" charset="0"/>
              </a:rPr>
              <a:t>Nike</a:t>
            </a:r>
            <a:r>
              <a:rPr lang="sr-Latn-RS" altLang="en-US" sz="2000" smtClean="0">
                <a:latin typeface="Arial Narrow" panose="020B0606020202030204" pitchFamily="34" charset="0"/>
              </a:rPr>
              <a:t> nije samo posvećen svojim ekonomskim ciljevima, već se i pozicionira kao zagovornik održivosti.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sr-Latn-CS" altLang="en-US" sz="2200" smtClean="0">
                <a:latin typeface="Arial Narrow" panose="020B0606020202030204" pitchFamily="34" charset="0"/>
              </a:rPr>
              <a:t>Važni faktori su i </a:t>
            </a:r>
            <a:r>
              <a:rPr lang="sr-Latn-CS" altLang="en-US" sz="2200" i="1" smtClean="0">
                <a:solidFill>
                  <a:srgbClr val="3333FF"/>
                </a:solidFill>
                <a:latin typeface="Arial Narrow" panose="020B0606020202030204" pitchFamily="34" charset="0"/>
              </a:rPr>
              <a:t>nivo zaliha sirovina, cene energije i energenata, stepen zagađenja, uloga vlade u zaštiti prirodnog okruženja</a:t>
            </a:r>
            <a:r>
              <a:rPr lang="sr-Latn-CS" altLang="en-US" sz="2200" smtClean="0">
                <a:latin typeface="Arial Narrow" panose="020B0606020202030204" pitchFamily="34" charset="0"/>
              </a:rPr>
              <a:t>,...</a:t>
            </a:r>
            <a:endParaRPr lang="sr-Latn-CS" altLang="en-US" sz="2200" smtClean="0">
              <a:solidFill>
                <a:srgbClr val="FF3300"/>
              </a:solidFill>
              <a:latin typeface="Arial Narrow" panose="020B0606020202030204" pitchFamily="34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sr-Latn-RS" altLang="en-US" sz="2200" smtClean="0">
                <a:latin typeface="Arial Narrow" panose="020B0606020202030204" pitchFamily="34" charset="0"/>
              </a:rPr>
              <a:t>      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sr-Latn-RS" altLang="en-US" sz="2000" i="1" smtClean="0">
                <a:solidFill>
                  <a:srgbClr val="7030A0"/>
                </a:solidFill>
                <a:latin typeface="Arial Narrow" panose="020B0606020202030204" pitchFamily="34" charset="0"/>
              </a:rPr>
              <a:t>Pitanje: U kojoj meri </a:t>
            </a:r>
            <a:r>
              <a:rPr lang="sr-Latn-CS" altLang="en-US" sz="2000" i="1" smtClean="0">
                <a:solidFill>
                  <a:srgbClr val="7030A0"/>
                </a:solidFill>
                <a:latin typeface="Arial Narrow" panose="020B0606020202030204" pitchFamily="34" charset="0"/>
              </a:rPr>
              <a:t>nedostatak prirodnih sirovina direktno pogađa elektroprivredu u odnosu na Radio-televiziju Srbije</a:t>
            </a:r>
            <a:r>
              <a:rPr lang="en-US" altLang="en-US" sz="2000" i="1" smtClean="0">
                <a:solidFill>
                  <a:srgbClr val="7030A0"/>
                </a:solidFill>
                <a:latin typeface="Arial Narrow" panose="020B0606020202030204" pitchFamily="34" charset="0"/>
              </a:rPr>
              <a:t>?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sr-Latn-CS" altLang="en-US" sz="2800" i="1" smtClean="0">
              <a:latin typeface="Arial Narrow" panose="020B0606020202030204" pitchFamily="34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endParaRPr lang="sr-Latn-CS" altLang="en-US" smtClean="0">
              <a:latin typeface="Arial Narrow" panose="020B0606020202030204" pitchFamily="34" charset="0"/>
            </a:endParaRPr>
          </a:p>
          <a:p>
            <a:pPr marL="0" indent="0"/>
            <a:endParaRPr lang="sr-Latn-RS" altLang="en-US" smtClean="0"/>
          </a:p>
        </p:txBody>
      </p:sp>
      <p:pic>
        <p:nvPicPr>
          <p:cNvPr id="3686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-1588"/>
            <a:ext cx="2762250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477000" cy="715962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Tehnološko okruženje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8392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sr-Latn-CS" altLang="en-US" sz="2200" smtClean="0">
                <a:latin typeface="Arial Narrow" panose="020B0606020202030204" pitchFamily="34" charset="0"/>
              </a:rPr>
              <a:t>tehnologija kao kreativno uništenje!?</a:t>
            </a:r>
          </a:p>
          <a:p>
            <a:pPr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sr-Latn-CS" altLang="en-US" sz="2200" smtClean="0">
                <a:latin typeface="Arial Narrow" panose="020B0606020202030204" pitchFamily="34" charset="0"/>
              </a:rPr>
              <a:t>eksplozija mogućnosti za inovacije</a:t>
            </a:r>
          </a:p>
          <a:p>
            <a:pPr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sr-Latn-CS" altLang="en-US" sz="2200" smtClean="0">
                <a:latin typeface="Arial Narrow" panose="020B0606020202030204" pitchFamily="34" charset="0"/>
              </a:rPr>
              <a:t>diskutabilnost budžeta za istraživanje i razvoj</a:t>
            </a:r>
          </a:p>
          <a:p>
            <a:pPr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sr-Latn-CS" altLang="en-US" sz="2200" smtClean="0">
                <a:latin typeface="Arial Narrow" panose="020B0606020202030204" pitchFamily="34" charset="0"/>
              </a:rPr>
              <a:t>povećano regulisanje tehnoloških promena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sr-Latn-RS" altLang="en-US" smtClean="0">
                <a:latin typeface="Arial Narrow" panose="020B0606020202030204" pitchFamily="34" charset="0"/>
              </a:rPr>
              <a:t>      </a:t>
            </a:r>
            <a:r>
              <a:rPr lang="sr-Latn-RS" altLang="en-US" sz="2000" i="1" smtClean="0">
                <a:solidFill>
                  <a:srgbClr val="7030A0"/>
                </a:solidFill>
                <a:latin typeface="Arial Narrow" panose="020B0606020202030204" pitchFamily="34" charset="0"/>
              </a:rPr>
              <a:t>Pitanje: </a:t>
            </a:r>
            <a:r>
              <a:rPr lang="en-US" altLang="en-US" sz="2000" i="1" smtClean="0">
                <a:solidFill>
                  <a:srgbClr val="7030A0"/>
                </a:solidFill>
                <a:latin typeface="Arial Narrow" panose="020B0606020202030204" pitchFamily="34" charset="0"/>
              </a:rPr>
              <a:t>Da li </a:t>
            </a:r>
            <a:r>
              <a:rPr lang="sr-Latn-RS" altLang="en-US" sz="2000" i="1" smtClean="0">
                <a:solidFill>
                  <a:srgbClr val="7030A0"/>
                </a:solidFill>
                <a:latin typeface="Arial Narrow" panose="020B0606020202030204" pitchFamily="34" charset="0"/>
              </a:rPr>
              <a:t>tehnologija </a:t>
            </a:r>
            <a:r>
              <a:rPr lang="sr-Latn-CS" altLang="en-US" sz="2000" i="1" smtClean="0">
                <a:solidFill>
                  <a:srgbClr val="7030A0"/>
                </a:solidFill>
                <a:latin typeface="Arial Narrow" panose="020B0606020202030204" pitchFamily="34" charset="0"/>
              </a:rPr>
              <a:t>značajnije utiče na naftnu industriju, industriju kompjutera ili proizvođače žvakaćih guma?</a:t>
            </a:r>
          </a:p>
          <a:p>
            <a:pPr algn="r">
              <a:buFont typeface="Arial" panose="020B0604020202020204" pitchFamily="34" charset="0"/>
              <a:buNone/>
            </a:pPr>
            <a:endParaRPr lang="sr-Latn-CS" altLang="en-US" sz="2000" i="1" smtClean="0">
              <a:solidFill>
                <a:srgbClr val="7030A0"/>
              </a:solidFill>
              <a:latin typeface="Arial Narrow" panose="020B060602020203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sr-Latn-CS" altLang="en-US" sz="2200" smtClean="0">
                <a:solidFill>
                  <a:srgbClr val="3333FF"/>
                </a:solidFill>
                <a:latin typeface="Arial Narrow" panose="020B0606020202030204" pitchFamily="34" charset="0"/>
              </a:rPr>
              <a:t>Dizni</a:t>
            </a:r>
            <a:r>
              <a:rPr lang="sr-Latn-CS" altLang="en-US" sz="2200" smtClean="0">
                <a:latin typeface="Arial Narrow" panose="020B0606020202030204" pitchFamily="34" charset="0"/>
              </a:rPr>
              <a:t> (Disney) u potpunosti koristi prednosti digitalne tehnologije u stvaranju čarobnih korisničkih iskustava</a:t>
            </a:r>
            <a:r>
              <a:rPr lang="sr-Latn-CS" altLang="en-US" sz="2200" i="1" smtClean="0">
                <a:latin typeface="Arial Narrow" panose="020B0606020202030204" pitchFamily="34" charset="0"/>
              </a:rPr>
              <a:t> Walt Disney World Resort.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sr-Latn-CS" altLang="en-US" sz="2200" smtClean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CS" altLang="en-US" sz="2000" smtClean="0">
                <a:latin typeface="Arial Narrow" panose="020B0606020202030204" pitchFamily="34" charset="0"/>
              </a:rPr>
              <a:t>Koristeći aplikaciju </a:t>
            </a:r>
            <a:r>
              <a:rPr lang="sr-Latn-CS" altLang="en-US" sz="2000" i="1" smtClean="0">
                <a:latin typeface="Arial Narrow" panose="020B0606020202030204" pitchFamily="34" charset="0"/>
              </a:rPr>
              <a:t>My Disney Experienc</a:t>
            </a:r>
            <a:r>
              <a:rPr lang="sr-Latn-CS" altLang="en-US" sz="2000" smtClean="0">
                <a:latin typeface="Arial Narrow" panose="020B0606020202030204" pitchFamily="34" charset="0"/>
              </a:rPr>
              <a:t>e i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CS" altLang="en-US" sz="2000" i="1" smtClean="0">
                <a:latin typeface="Arial Narrow" panose="020B0606020202030204" pitchFamily="34" charset="0"/>
              </a:rPr>
              <a:t>MyMagic+usluge zasnovane na oblaku</a:t>
            </a:r>
            <a:r>
              <a:rPr lang="sr-Latn-CS" altLang="en-US" sz="2000" smtClean="0">
                <a:latin typeface="Arial Narrow" panose="020B0606020202030204" pitchFamily="34" charset="0"/>
              </a:rPr>
              <a:t>,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CS" altLang="en-US" sz="2000" smtClean="0">
                <a:latin typeface="Arial Narrow" panose="020B0606020202030204" pitchFamily="34" charset="0"/>
              </a:rPr>
              <a:t>gosti planiraju svoja putovanja, a zatim upravljaju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CS" altLang="en-US" sz="2000" smtClean="0">
                <a:latin typeface="Arial Narrow" panose="020B0606020202030204" pitchFamily="34" charset="0"/>
              </a:rPr>
              <a:t>svojim posetama u realnom vremenu dok su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CS" altLang="en-US" sz="2000" smtClean="0">
                <a:latin typeface="Arial Narrow" panose="020B0606020202030204" pitchFamily="34" charset="0"/>
              </a:rPr>
              <a:t>u odmaralištu.</a:t>
            </a:r>
          </a:p>
          <a:p>
            <a:pPr algn="r">
              <a:buFont typeface="Arial" panose="020B0604020202020204" pitchFamily="34" charset="0"/>
              <a:buNone/>
            </a:pPr>
            <a:endParaRPr lang="sr-Latn-CS" altLang="en-US" smtClean="0">
              <a:latin typeface="Arial Narrow" panose="020B0606020202030204" pitchFamily="34" charset="0"/>
            </a:endParaRPr>
          </a:p>
          <a:p>
            <a:endParaRPr lang="sr-Latn-RS" altLang="en-US" smtClean="0"/>
          </a:p>
        </p:txBody>
      </p:sp>
      <p:pic>
        <p:nvPicPr>
          <p:cNvPr id="3789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4419600"/>
            <a:ext cx="30813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333500" y="304800"/>
            <a:ext cx="6477000" cy="715963"/>
          </a:xfrm>
        </p:spPr>
        <p:txBody>
          <a:bodyPr/>
          <a:lstStyle/>
          <a:p>
            <a:r>
              <a:rPr lang="sr-Latn-C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Političko i društveno okruženje?</a:t>
            </a:r>
            <a:endParaRPr lang="sr-Latn-RS" altLang="sr-Latn-RS" sz="2800" smtClean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4102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sr-Latn-RS" altLang="en-US" sz="2200" b="1" smtClean="0">
              <a:solidFill>
                <a:srgbClr val="3333FF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RS" altLang="en-US" sz="2200" b="1" smtClean="0">
                <a:solidFill>
                  <a:srgbClr val="3333FF"/>
                </a:solidFill>
                <a:latin typeface="Arial Narrow" panose="020B0606020202030204" pitchFamily="34" charset="0"/>
              </a:rPr>
              <a:t>Političko okruženje </a:t>
            </a:r>
            <a:r>
              <a:rPr lang="sr-Latn-RS" altLang="en-US" sz="2000" b="1" smtClean="0">
                <a:solidFill>
                  <a:srgbClr val="3333FF"/>
                </a:solidFill>
                <a:latin typeface="Arial Narrow" panose="020B0606020202030204" pitchFamily="34" charset="0"/>
              </a:rPr>
              <a:t>se sastoji od zakona, vladinih agencija i grupa za pritisak koji utiču ili ograničavaju različite organizacije i pojedince u datom društvu</a:t>
            </a:r>
            <a:r>
              <a:rPr lang="sr-Latn-RS" altLang="en-US" sz="2000" smtClean="0">
                <a:latin typeface="Arial Narrow" panose="020B0606020202030204" pitchFamily="34" charset="0"/>
              </a:rPr>
              <a:t>.</a:t>
            </a:r>
          </a:p>
          <a:p>
            <a:pPr marL="0" indent="0" eaLnBrk="1" hangingPunct="1"/>
            <a:r>
              <a:rPr lang="sr-Latn-CS" altLang="en-US" sz="2000" smtClean="0">
                <a:latin typeface="Arial Narrow" panose="020B0606020202030204" pitchFamily="34" charset="0"/>
              </a:rPr>
              <a:t>Raste broj </a:t>
            </a:r>
            <a:r>
              <a:rPr lang="sr-Latn-CS" altLang="en-US" sz="2000" smtClean="0">
                <a:solidFill>
                  <a:srgbClr val="3333FF"/>
                </a:solidFill>
                <a:latin typeface="Arial Narrow" panose="020B0606020202030204" pitchFamily="34" charset="0"/>
              </a:rPr>
              <a:t>zakonskih propisa o poslovanju </a:t>
            </a:r>
            <a:r>
              <a:rPr lang="sr-Latn-CS" altLang="en-US" sz="2000" smtClean="0">
                <a:latin typeface="Arial Narrow" panose="020B0606020202030204" pitchFamily="34" charset="0"/>
              </a:rPr>
              <a:t>(propisi u vezi sa tržištem i zaštitom od konkurencije, propisi u vezi sa informisanjem i zaštitom potrošača, propisi u vezi sa zaštitom nacionalnih interesa od neadekvatnog poslovnog ponašanja),</a:t>
            </a:r>
          </a:p>
          <a:p>
            <a:pPr marL="0" indent="0" eaLnBrk="1" hangingPunct="1"/>
            <a:r>
              <a:rPr lang="sr-Latn-CS" altLang="en-US" sz="2000" smtClean="0">
                <a:latin typeface="Arial Narrow" panose="020B0606020202030204" pitchFamily="34" charset="0"/>
              </a:rPr>
              <a:t>Raste broj </a:t>
            </a:r>
            <a:r>
              <a:rPr lang="sr-Latn-CS" altLang="en-US" sz="2000" smtClean="0">
                <a:solidFill>
                  <a:srgbClr val="3333FF"/>
                </a:solidFill>
                <a:latin typeface="Arial Narrow" panose="020B0606020202030204" pitchFamily="34" charset="0"/>
              </a:rPr>
              <a:t>grupa sa posebnim interesima </a:t>
            </a:r>
            <a:r>
              <a:rPr lang="sr-Latn-CS" altLang="en-US" sz="2000" smtClean="0">
                <a:latin typeface="Arial Narrow" panose="020B0606020202030204" pitchFamily="34" charset="0"/>
              </a:rPr>
              <a:t>(žena, starijih osoba, manjina, gej populacije, pa i potrošača, itd.).</a:t>
            </a:r>
            <a:endParaRPr lang="sr-Latn-CS" altLang="en-US" sz="2000" smtClean="0">
              <a:solidFill>
                <a:srgbClr val="FF33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sr-Latn-CS" altLang="en-US" sz="2000" b="1" smtClean="0">
                <a:solidFill>
                  <a:srgbClr val="3333FF"/>
                </a:solidFill>
                <a:latin typeface="Arial Narrow" panose="020B0606020202030204" pitchFamily="34" charset="0"/>
              </a:rPr>
              <a:t>Pisani propisi</a:t>
            </a:r>
            <a:r>
              <a:rPr lang="sr-Latn-CS" altLang="en-US" sz="200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sr-Latn-CS" altLang="en-US" sz="2000" smtClean="0">
                <a:latin typeface="Arial Narrow" panose="020B0606020202030204" pitchFamily="34" charset="0"/>
              </a:rPr>
              <a:t>nikako ne mogu pokriti sve potencijalne marketinške zloupotrebe, a postojeće zakone je često teško sprovesti. Međutim, mimo pisanih zakona i propisa</a:t>
            </a:r>
            <a:r>
              <a:rPr lang="sr-Latn-CS" altLang="en-US" sz="2000" smtClean="0">
                <a:solidFill>
                  <a:srgbClr val="C00000"/>
                </a:solidFill>
                <a:latin typeface="Arial Narrow" panose="020B0606020202030204" pitchFamily="34" charset="0"/>
              </a:rPr>
              <a:t>, </a:t>
            </a:r>
            <a:r>
              <a:rPr lang="sr-Latn-CS" altLang="en-US" sz="20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biznis je vođen društvenim kodeksima i pravilima profesionalne etike</a:t>
            </a:r>
            <a:r>
              <a:rPr lang="sr-Latn-CS" altLang="en-US" sz="2000" smtClean="0">
                <a:solidFill>
                  <a:srgbClr val="3333FF"/>
                </a:solidFill>
                <a:latin typeface="Arial Narrow" panose="020B0606020202030204" pitchFamily="34" charset="0"/>
              </a:rPr>
              <a:t>. </a:t>
            </a:r>
            <a:r>
              <a:rPr lang="sr-Latn-CS" altLang="en-US" sz="2000" smtClean="0">
                <a:latin typeface="Arial Narrow" panose="020B0606020202030204" pitchFamily="34" charset="0"/>
              </a:rPr>
              <a:t>Pominjali smo </a:t>
            </a:r>
            <a:r>
              <a:rPr lang="sr-Latn-CS" altLang="en-US" sz="20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društveno odgovorno ponašanje i uzročni marketing (</a:t>
            </a:r>
            <a:r>
              <a:rPr lang="sr-Latn-CS" altLang="en-US" sz="2000" b="1" i="1" smtClean="0">
                <a:solidFill>
                  <a:srgbClr val="C00000"/>
                </a:solidFill>
                <a:latin typeface="Arial Narrow" panose="020B0606020202030204" pitchFamily="34" charset="0"/>
              </a:rPr>
              <a:t>Cause-Related Marketing</a:t>
            </a:r>
            <a:r>
              <a:rPr lang="sr-Latn-CS" altLang="en-US" sz="20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r-Latn-CS" altLang="en-US" sz="2000" smtClean="0">
              <a:latin typeface="Arial Narrow" panose="020B0606020202030204" pitchFamily="34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sr-Latn-CS" altLang="en-US" sz="2000" smtClean="0">
                <a:latin typeface="Arial Narrow" panose="020B0606020202030204" pitchFamily="34" charset="0"/>
              </a:rPr>
              <a:t>P&amp;G je donirao svoj brend deterdženta za pranje posuđa </a:t>
            </a:r>
            <a:r>
              <a:rPr lang="sr-Latn-CS" altLang="en-US" sz="2000" i="1" smtClean="0">
                <a:latin typeface="Arial Narrow" panose="020B0606020202030204" pitchFamily="34" charset="0"/>
              </a:rPr>
              <a:t>Dawn</a:t>
            </a:r>
            <a:r>
              <a:rPr lang="sr-Latn-CS" altLang="en-US" sz="2000" smtClean="0">
                <a:latin typeface="Arial Narrow" panose="020B0606020202030204" pitchFamily="34" charset="0"/>
              </a:rPr>
              <a:t> (više od 50.000 boca), i radio sa stručnjacima za divlje životinje kako bi pomogao u spašavanju i rehabilitaciji „nauljenih“ ptica, morskih sisara i kornjača nakon velikih izlevanja nafte.</a:t>
            </a:r>
          </a:p>
          <a:p>
            <a:pPr marL="0" indent="0" algn="r" eaLnBrk="1" hangingPunct="1">
              <a:buFontTx/>
              <a:buNone/>
            </a:pPr>
            <a:endParaRPr lang="sr-Latn-CS" altLang="en-US" sz="2200" i="1" smtClean="0">
              <a:latin typeface="Arial Narrow" panose="020B0606020202030204" pitchFamily="34" charset="0"/>
            </a:endParaRPr>
          </a:p>
          <a:p>
            <a:pPr marL="0" indent="0" algn="r" eaLnBrk="1" hangingPunct="1">
              <a:buFontTx/>
              <a:buNone/>
            </a:pPr>
            <a:endParaRPr lang="sr-Latn-CS" altLang="en-US" sz="2200" i="1" smtClean="0">
              <a:latin typeface="Arial Narrow" panose="020B0606020202030204" pitchFamily="34" charset="0"/>
            </a:endParaRPr>
          </a:p>
          <a:p>
            <a:pPr marL="0" indent="0" algn="r" eaLnBrk="1" hangingPunct="1">
              <a:buFontTx/>
              <a:buNone/>
            </a:pPr>
            <a:endParaRPr lang="sr-Latn-CS" altLang="en-US" sz="2200" i="1" smtClean="0">
              <a:latin typeface="Arial Narrow" panose="020B0606020202030204" pitchFamily="34" charset="0"/>
            </a:endParaRPr>
          </a:p>
          <a:p>
            <a:pPr marL="0" indent="0" algn="r" eaLnBrk="1" hangingPunct="1">
              <a:buFontTx/>
              <a:buNone/>
            </a:pPr>
            <a:r>
              <a:rPr lang="sr-Latn-CS" altLang="en-US" sz="2200" i="1" smtClean="0">
                <a:latin typeface="Arial Narrow" panose="020B0606020202030204" pitchFamily="34" charset="0"/>
              </a:rPr>
              <a:t>Razmislite: SAD i Saudijska Arabija - imaju li različit potencijali za industriju alkoholnih pića?</a:t>
            </a:r>
            <a:endParaRPr lang="en-US" altLang="en-US" sz="2200" i="1" smtClean="0">
              <a:latin typeface="Arial Narrow" panose="020B0606020202030204" pitchFamily="34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endParaRPr lang="sr-Latn-CS" altLang="en-US" sz="2800" i="1" smtClean="0">
              <a:latin typeface="Arial Narrow" panose="020B0606020202030204" pitchFamily="34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endParaRPr lang="sr-Latn-CS" altLang="en-US" smtClean="0">
              <a:latin typeface="Arial Narrow" panose="020B0606020202030204" pitchFamily="34" charset="0"/>
            </a:endParaRPr>
          </a:p>
          <a:p>
            <a:pPr marL="0" indent="0"/>
            <a:endParaRPr lang="sr-Latn-RS" altLang="en-US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934200" cy="715962"/>
          </a:xfrm>
        </p:spPr>
        <p:txBody>
          <a:bodyPr/>
          <a:lstStyle/>
          <a:p>
            <a:r>
              <a:rPr lang="sr-Latn-C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Kulturno okruženje</a:t>
            </a:r>
            <a:endParaRPr lang="sr-Latn-RS" altLang="sr-Latn-RS" sz="2800" smtClean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18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r-Latn-CS" altLang="en-US" sz="2200" b="1" smtClean="0">
                <a:solidFill>
                  <a:srgbClr val="3333FF"/>
                </a:solidFill>
                <a:latin typeface="Arial Narrow" panose="020B0606020202030204" pitchFamily="34" charset="0"/>
              </a:rPr>
              <a:t>Kulturno okruženje se sastoji od institucija i drugih sila koje utiču na osnovne vrednosti, percepcije, preferencije i ponašanja društva</a:t>
            </a:r>
            <a:r>
              <a:rPr lang="sr-Latn-CS" altLang="en-US" sz="2200" smtClean="0">
                <a:latin typeface="Arial Narrow" panose="020B0606020202030204" pitchFamily="34" charset="0"/>
              </a:rPr>
              <a:t>. </a:t>
            </a:r>
            <a:r>
              <a:rPr lang="sr-Latn-CS" altLang="en-US" sz="2000" smtClean="0">
                <a:latin typeface="Arial Narrow" panose="020B0606020202030204" pitchFamily="34" charset="0"/>
              </a:rPr>
              <a:t>Ljudi odrastaju u određenom društvu koje oblikuje njihova osnovna uverenja i vrednosti. Upijaju pogled na svet koji definiše njihove odnose s drugima. </a:t>
            </a:r>
          </a:p>
          <a:p>
            <a:pPr eaLnBrk="1" hangingPunct="1">
              <a:buFontTx/>
              <a:buNone/>
            </a:pPr>
            <a:endParaRPr lang="sr-Latn-CS" altLang="en-US" sz="2200" b="1" smtClean="0">
              <a:solidFill>
                <a:srgbClr val="3333FF"/>
              </a:solidFill>
              <a:latin typeface="Arial Narrow" panose="020B0606020202030204" pitchFamily="34" charset="0"/>
            </a:endParaRPr>
          </a:p>
          <a:p>
            <a:pPr eaLnBrk="1" hangingPunct="1">
              <a:buFontTx/>
              <a:buNone/>
            </a:pPr>
            <a:r>
              <a:rPr lang="sr-Latn-CS" altLang="en-US" sz="2200" b="1" smtClean="0">
                <a:solidFill>
                  <a:srgbClr val="3333FF"/>
                </a:solidFill>
                <a:latin typeface="Arial Narrow" panose="020B0606020202030204" pitchFamily="34" charset="0"/>
              </a:rPr>
              <a:t>Kulturne karakteristike </a:t>
            </a:r>
            <a:r>
              <a:rPr lang="sr-Latn-CS" altLang="en-US" sz="2200" smtClean="0">
                <a:latin typeface="Arial Narrow" panose="020B0606020202030204" pitchFamily="34" charset="0"/>
              </a:rPr>
              <a:t>mogu uticati na donošenje marketing-odluka. To su: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sr-Latn-CS" altLang="en-US" sz="2200" b="1" smtClean="0">
              <a:solidFill>
                <a:srgbClr val="3333FF"/>
              </a:solidFill>
              <a:latin typeface="Arial Narrow" panose="020B0606020202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sr-Latn-CS" altLang="en-US" sz="2200" b="1" smtClean="0">
                <a:solidFill>
                  <a:srgbClr val="3333FF"/>
                </a:solidFill>
                <a:latin typeface="Arial Narrow" panose="020B0606020202030204" pitchFamily="34" charset="0"/>
              </a:rPr>
              <a:t>postojanost kulturnih vrednosti </a:t>
            </a:r>
            <a:r>
              <a:rPr lang="sr-Latn-CS" altLang="en-US" sz="2000" smtClean="0">
                <a:latin typeface="Arial Narrow" panose="020B0606020202030204" pitchFamily="34" charset="0"/>
              </a:rPr>
              <a:t>(npr. većina amerikanaca </a:t>
            </a:r>
            <a:r>
              <a:rPr lang="sr-Latn-CS" altLang="en-US" sz="2000" u="sng" smtClean="0">
                <a:latin typeface="Arial Narrow" panose="020B0606020202030204" pitchFamily="34" charset="0"/>
              </a:rPr>
              <a:t>veruje</a:t>
            </a:r>
            <a:r>
              <a:rPr lang="sr-Latn-CS" altLang="en-US" sz="2000" smtClean="0">
                <a:latin typeface="Arial Narrow" panose="020B0606020202030204" pitchFamily="34" charset="0"/>
              </a:rPr>
              <a:t> u individualnu slobodu...)</a:t>
            </a:r>
          </a:p>
          <a:p>
            <a:pPr lvl="1" eaLnBrk="1" hangingPunct="1"/>
            <a:r>
              <a:rPr lang="sr-Latn-CS" altLang="en-US" sz="2000" smtClean="0">
                <a:latin typeface="Arial Narrow" panose="020B0606020202030204" pitchFamily="34" charset="0"/>
              </a:rPr>
              <a:t>verovanja oblikuju stavove i ponašanja koja se prenose na decu, a pojačavaju kroz škole, kompanije, verske institucije i vlade… </a:t>
            </a:r>
          </a:p>
          <a:p>
            <a:pPr lvl="1" eaLnBrk="1" hangingPunct="1"/>
            <a:r>
              <a:rPr lang="sr-Latn-CS" altLang="en-US" sz="2000" smtClean="0">
                <a:latin typeface="Arial Narrow" panose="020B0606020202030204" pitchFamily="34" charset="0"/>
              </a:rPr>
              <a:t>verovanje u brak je primer </a:t>
            </a:r>
            <a:r>
              <a:rPr lang="sr-Latn-CS" altLang="en-US" sz="2000" u="sng" smtClean="0">
                <a:latin typeface="Arial Narrow" panose="020B0606020202030204" pitchFamily="34" charset="0"/>
              </a:rPr>
              <a:t>primarnog uverenja</a:t>
            </a:r>
            <a:r>
              <a:rPr lang="sr-Latn-CS" altLang="en-US" sz="2000" i="1" smtClean="0">
                <a:latin typeface="Arial Narrow" panose="020B0606020202030204" pitchFamily="34" charset="0"/>
              </a:rPr>
              <a:t>,</a:t>
            </a:r>
            <a:r>
              <a:rPr lang="sr-Latn-CS" altLang="en-US" sz="2000" smtClean="0">
                <a:latin typeface="Arial Narrow" panose="020B0606020202030204" pitchFamily="34" charset="0"/>
              </a:rPr>
              <a:t> ali stupanje u brak u ranoj mladosti je </a:t>
            </a:r>
            <a:r>
              <a:rPr lang="sr-Latn-CS" altLang="en-US" sz="2000" u="sng" smtClean="0">
                <a:latin typeface="Arial Narrow" panose="020B0606020202030204" pitchFamily="34" charset="0"/>
              </a:rPr>
              <a:t>sekundarno uverenje </a:t>
            </a:r>
            <a:r>
              <a:rPr lang="sr-Latn-CS" altLang="en-US" sz="2000" smtClean="0">
                <a:latin typeface="Arial Narrow" panose="020B0606020202030204" pitchFamily="34" charset="0"/>
              </a:rPr>
              <a:t>(</a:t>
            </a:r>
            <a:r>
              <a:rPr lang="sr-Latn-CS" altLang="en-US" sz="2000" i="1" smtClean="0">
                <a:latin typeface="Arial Narrow" panose="020B0606020202030204" pitchFamily="34" charset="0"/>
              </a:rPr>
              <a:t>na njega kompanija može uticati, na primarno teže ili nikako)</a:t>
            </a:r>
            <a:r>
              <a:rPr lang="sr-Latn-CS" altLang="en-US" sz="1600" i="1" smtClean="0">
                <a:latin typeface="Arial Narrow" panose="020B0606020202030204" pitchFamily="34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l-PL" altLang="en-US" sz="2200" b="1" smtClean="0">
                <a:solidFill>
                  <a:srgbClr val="3333FF"/>
                </a:solidFill>
                <a:latin typeface="Arial Narrow" panose="020B0606020202030204" pitchFamily="34" charset="0"/>
              </a:rPr>
              <a:t>pomaci u sekundarnim kulturnim vrednostima (sledeći slajd)</a:t>
            </a:r>
            <a:r>
              <a:rPr lang="pl-PL" altLang="en-US" sz="2200" b="1" smtClean="0">
                <a:latin typeface="Arial Narrow" panose="020B0606020202030204" pitchFamily="34" charset="0"/>
              </a:rPr>
              <a:t>.</a:t>
            </a:r>
            <a:endParaRPr lang="sr-Latn-CS" altLang="en-US" sz="2800" smtClean="0">
              <a:latin typeface="Arial Narrow" panose="020B0606020202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r-Latn-CS" altLang="en-US" sz="2800" i="1" smtClean="0">
                <a:latin typeface="Arial Narrow" panose="020B0606020202030204" pitchFamily="34" charset="0"/>
              </a:rPr>
              <a:t> </a:t>
            </a:r>
          </a:p>
          <a:p>
            <a:pPr algn="r">
              <a:buFont typeface="Arial" panose="020B0604020202020204" pitchFamily="34" charset="0"/>
              <a:buNone/>
            </a:pPr>
            <a:endParaRPr lang="sr-Latn-CS" altLang="en-US" smtClean="0">
              <a:latin typeface="Arial Narrow" panose="020B0606020202030204" pitchFamily="34" charset="0"/>
            </a:endParaRPr>
          </a:p>
          <a:p>
            <a:endParaRPr lang="sr-Latn-RS" altLang="en-US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934200" cy="715962"/>
          </a:xfrm>
        </p:spPr>
        <p:txBody>
          <a:bodyPr/>
          <a:lstStyle/>
          <a:p>
            <a:r>
              <a:rPr lang="sr-Latn-C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Kulturno okruženje</a:t>
            </a:r>
            <a:endParaRPr lang="sr-Latn-RS" altLang="sr-Latn-RS" sz="2800" smtClean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763000" cy="5181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sr-Latn-RS" sz="2400" b="1" dirty="0" smtClean="0">
                <a:solidFill>
                  <a:srgbClr val="3333FF"/>
                </a:solidFill>
                <a:latin typeface="Arial Narrow" panose="020B0606020202030204" pitchFamily="34" charset="0"/>
              </a:rPr>
              <a:t>Pomaci </a:t>
            </a:r>
            <a:r>
              <a:rPr lang="sr-Latn-RS" sz="2400" b="1" dirty="0">
                <a:solidFill>
                  <a:srgbClr val="3333FF"/>
                </a:solidFill>
                <a:latin typeface="Arial Narrow" panose="020B0606020202030204" pitchFamily="34" charset="0"/>
              </a:rPr>
              <a:t>u sekundarnim kulturnim </a:t>
            </a:r>
            <a:r>
              <a:rPr lang="sr-Latn-RS" sz="2400" b="1" dirty="0" smtClean="0">
                <a:solidFill>
                  <a:srgbClr val="3333FF"/>
                </a:solidFill>
                <a:latin typeface="Arial Narrow" panose="020B0606020202030204" pitchFamily="34" charset="0"/>
              </a:rPr>
              <a:t>vrednostima</a:t>
            </a:r>
          </a:p>
          <a:p>
            <a:pPr marL="0" indent="0" eaLnBrk="1" hangingPunct="1">
              <a:spcBef>
                <a:spcPts val="1200"/>
              </a:spcBef>
              <a:buFont typeface="Arial" panose="020B0604020202020204" pitchFamily="34" charset="0"/>
              <a:buNone/>
              <a:defRPr/>
            </a:pPr>
            <a:r>
              <a:rPr lang="sr-Latn-RS" sz="2400" dirty="0" smtClean="0">
                <a:latin typeface="Arial Narrow" panose="020B0606020202030204" pitchFamily="34" charset="0"/>
              </a:rPr>
              <a:t>Primer uticaja je uticaj popularnih </a:t>
            </a:r>
            <a:r>
              <a:rPr lang="sr-Latn-RS" sz="2400" dirty="0">
                <a:latin typeface="Arial Narrow" panose="020B0606020202030204" pitchFamily="34" charset="0"/>
              </a:rPr>
              <a:t>muzičkih grupa, filmskih ličnosti i uticajnih društvenih medija na </a:t>
            </a:r>
            <a:r>
              <a:rPr lang="sr-Latn-RS" sz="2400" dirty="0" smtClean="0">
                <a:latin typeface="Arial Narrow" panose="020B0606020202030204" pitchFamily="34" charset="0"/>
              </a:rPr>
              <a:t>mlade, na stil i </a:t>
            </a:r>
            <a:r>
              <a:rPr lang="sr-Latn-RS" sz="2400" dirty="0">
                <a:latin typeface="Arial Narrow" panose="020B0606020202030204" pitchFamily="34" charset="0"/>
              </a:rPr>
              <a:t>norme </a:t>
            </a:r>
            <a:r>
              <a:rPr lang="sr-Latn-RS" sz="2400" dirty="0" smtClean="0">
                <a:latin typeface="Arial Narrow" panose="020B0606020202030204" pitchFamily="34" charset="0"/>
              </a:rPr>
              <a:t>odevanja</a:t>
            </a:r>
            <a:r>
              <a:rPr lang="sr-Latn-RS" sz="2400" dirty="0">
                <a:latin typeface="Arial Narrow" panose="020B0606020202030204" pitchFamily="34" charset="0"/>
              </a:rPr>
              <a:t>. </a:t>
            </a:r>
            <a:endParaRPr lang="sr-Latn-RS" sz="2400" dirty="0" smtClean="0">
              <a:latin typeface="Arial Narrow" panose="020B0606020202030204" pitchFamily="34" charset="0"/>
            </a:endParaRPr>
          </a:p>
          <a:p>
            <a:pPr marL="0" indent="0" eaLnBrk="1" hangingPunct="1">
              <a:spcBef>
                <a:spcPts val="1200"/>
              </a:spcBef>
              <a:buFont typeface="Arial" panose="020B0604020202020204" pitchFamily="34" charset="0"/>
              <a:buNone/>
              <a:defRPr/>
            </a:pPr>
            <a:endParaRPr lang="sr-Latn-RS" sz="2400" b="1" dirty="0" smtClean="0">
              <a:latin typeface="Arial Narrow" panose="020B0606020202030204" pitchFamily="34" charset="0"/>
            </a:endParaRPr>
          </a:p>
          <a:p>
            <a:pPr marL="0" indent="0" eaLnBrk="1" hangingPunct="1">
              <a:spcBef>
                <a:spcPts val="1200"/>
              </a:spcBef>
              <a:buFont typeface="Arial" panose="020B0604020202020204" pitchFamily="34" charset="0"/>
              <a:buNone/>
              <a:defRPr/>
            </a:pPr>
            <a:r>
              <a:rPr lang="sr-Latn-RS" sz="2400" b="1" dirty="0" smtClean="0">
                <a:latin typeface="Arial Narrow" panose="020B0606020202030204" pitchFamily="34" charset="0"/>
              </a:rPr>
              <a:t>Marketinški </a:t>
            </a:r>
            <a:r>
              <a:rPr lang="sr-Latn-RS" sz="2400" b="1" dirty="0">
                <a:latin typeface="Arial Narrow" panose="020B0606020202030204" pitchFamily="34" charset="0"/>
              </a:rPr>
              <a:t>stručnjaci žele </a:t>
            </a:r>
            <a:r>
              <a:rPr lang="sr-Latn-RS" sz="2400" b="1" dirty="0" smtClean="0">
                <a:solidFill>
                  <a:srgbClr val="3333FF"/>
                </a:solidFill>
                <a:latin typeface="Arial Narrow" panose="020B0606020202030204" pitchFamily="34" charset="0"/>
              </a:rPr>
              <a:t>predvideti </a:t>
            </a:r>
            <a:r>
              <a:rPr lang="sr-Latn-RS" sz="2400" b="1" dirty="0">
                <a:solidFill>
                  <a:srgbClr val="3333FF"/>
                </a:solidFill>
                <a:latin typeface="Arial Narrow" panose="020B0606020202030204" pitchFamily="34" charset="0"/>
              </a:rPr>
              <a:t>kulturološke </a:t>
            </a:r>
            <a:r>
              <a:rPr lang="sr-Latn-RS" sz="2400" b="1" dirty="0" smtClean="0">
                <a:solidFill>
                  <a:srgbClr val="3333FF"/>
                </a:solidFill>
                <a:latin typeface="Arial Narrow" panose="020B0606020202030204" pitchFamily="34" charset="0"/>
              </a:rPr>
              <a:t>promene </a:t>
            </a:r>
            <a:r>
              <a:rPr lang="sr-Latn-RS" sz="2400" b="1" dirty="0">
                <a:solidFill>
                  <a:srgbClr val="3333FF"/>
                </a:solidFill>
                <a:latin typeface="Arial Narrow" panose="020B0606020202030204" pitchFamily="34" charset="0"/>
              </a:rPr>
              <a:t>kako bi uočili nove prilike ili </a:t>
            </a:r>
            <a:r>
              <a:rPr lang="sr-Latn-RS" sz="2400" b="1" dirty="0" smtClean="0">
                <a:solidFill>
                  <a:srgbClr val="3333FF"/>
                </a:solidFill>
                <a:latin typeface="Arial Narrow" panose="020B0606020202030204" pitchFamily="34" charset="0"/>
              </a:rPr>
              <a:t>pretnje</a:t>
            </a:r>
            <a:r>
              <a:rPr lang="sr-Latn-RS" sz="2400" b="1" dirty="0">
                <a:solidFill>
                  <a:srgbClr val="3333FF"/>
                </a:solidFill>
                <a:latin typeface="Arial Narrow" panose="020B0606020202030204" pitchFamily="34" charset="0"/>
              </a:rPr>
              <a:t>. </a:t>
            </a:r>
            <a:endParaRPr lang="sr-Latn-RS" sz="2400" b="1" dirty="0" smtClean="0">
              <a:solidFill>
                <a:srgbClr val="3333FF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spcBef>
                <a:spcPts val="1200"/>
              </a:spcBef>
              <a:buFont typeface="Arial" panose="020B0604020202020204" pitchFamily="34" charset="0"/>
              <a:buNone/>
              <a:defRPr/>
            </a:pPr>
            <a:r>
              <a:rPr lang="sr-Latn-RS" sz="2400" b="1" dirty="0" smtClean="0">
                <a:solidFill>
                  <a:srgbClr val="3333FF"/>
                </a:solidFill>
                <a:latin typeface="Arial Narrow" panose="020B0606020202030204" pitchFamily="34" charset="0"/>
              </a:rPr>
              <a:t>Glavne </a:t>
            </a:r>
            <a:r>
              <a:rPr lang="sr-Latn-RS" sz="2400" b="1" dirty="0">
                <a:solidFill>
                  <a:srgbClr val="3333FF"/>
                </a:solidFill>
                <a:latin typeface="Arial Narrow" panose="020B0606020202030204" pitchFamily="34" charset="0"/>
              </a:rPr>
              <a:t>kulturne vrednosti društva</a:t>
            </a:r>
            <a:r>
              <a:rPr lang="sr-Latn-RS" sz="2400" dirty="0">
                <a:solidFill>
                  <a:srgbClr val="3333FF"/>
                </a:solidFill>
                <a:latin typeface="Arial Narrow" panose="020B0606020202030204" pitchFamily="34" charset="0"/>
              </a:rPr>
              <a:t> </a:t>
            </a:r>
            <a:r>
              <a:rPr lang="sr-Latn-RS" sz="2400" dirty="0">
                <a:latin typeface="Arial Narrow" panose="020B0606020202030204" pitchFamily="34" charset="0"/>
              </a:rPr>
              <a:t>izražene su </a:t>
            </a:r>
            <a:r>
              <a:rPr lang="sr-Latn-RS" sz="2400" dirty="0" smtClean="0">
                <a:latin typeface="Arial Narrow" panose="020B0606020202030204" pitchFamily="34" charset="0"/>
              </a:rPr>
              <a:t>u: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sr-Latn-RS" sz="2400" dirty="0" smtClean="0">
                <a:latin typeface="Arial Narrow" panose="020B0606020202030204" pitchFamily="34" charset="0"/>
              </a:rPr>
              <a:t>stavovima </a:t>
            </a:r>
            <a:r>
              <a:rPr lang="sr-Latn-RS" sz="2400" dirty="0">
                <a:latin typeface="Arial Narrow" panose="020B0606020202030204" pitchFamily="34" charset="0"/>
              </a:rPr>
              <a:t>ljudi o </a:t>
            </a:r>
            <a:r>
              <a:rPr lang="sr-Latn-RS" sz="2400" dirty="0" smtClean="0">
                <a:latin typeface="Arial Narrow" panose="020B0606020202030204" pitchFamily="34" charset="0"/>
              </a:rPr>
              <a:t>sebi;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sr-Latn-RS" sz="2400" dirty="0" smtClean="0">
                <a:latin typeface="Arial Narrow" panose="020B0606020202030204" pitchFamily="34" charset="0"/>
              </a:rPr>
              <a:t>stavovima </a:t>
            </a:r>
            <a:r>
              <a:rPr lang="sr-Latn-RS" sz="2400" dirty="0">
                <a:latin typeface="Arial Narrow" panose="020B0606020202030204" pitchFamily="34" charset="0"/>
              </a:rPr>
              <a:t>ljudi o </a:t>
            </a:r>
            <a:r>
              <a:rPr lang="sr-Latn-RS" sz="2400" dirty="0" smtClean="0">
                <a:latin typeface="Arial Narrow" panose="020B0606020202030204" pitchFamily="34" charset="0"/>
              </a:rPr>
              <a:t>drugima;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sr-Latn-RS" sz="2400" dirty="0" smtClean="0">
                <a:latin typeface="Arial Narrow" panose="020B0606020202030204" pitchFamily="34" charset="0"/>
              </a:rPr>
              <a:t>pogledima </a:t>
            </a:r>
            <a:r>
              <a:rPr lang="sr-Latn-RS" sz="2400" dirty="0">
                <a:latin typeface="Arial Narrow" panose="020B0606020202030204" pitchFamily="34" charset="0"/>
              </a:rPr>
              <a:t>ljudi na </a:t>
            </a:r>
            <a:r>
              <a:rPr lang="sr-Latn-RS" sz="2400" dirty="0" smtClean="0">
                <a:latin typeface="Arial Narrow" panose="020B0606020202030204" pitchFamily="34" charset="0"/>
              </a:rPr>
              <a:t>organizacije;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sr-Latn-RS" sz="2400" dirty="0" smtClean="0">
                <a:latin typeface="Arial Narrow" panose="020B0606020202030204" pitchFamily="34" charset="0"/>
              </a:rPr>
              <a:t>pogledima </a:t>
            </a:r>
            <a:r>
              <a:rPr lang="sr-Latn-RS" sz="2400" dirty="0">
                <a:latin typeface="Arial Narrow" panose="020B0606020202030204" pitchFamily="34" charset="0"/>
              </a:rPr>
              <a:t>ljudi na </a:t>
            </a:r>
            <a:r>
              <a:rPr lang="sr-Latn-RS" sz="2400" dirty="0" smtClean="0">
                <a:latin typeface="Arial Narrow" panose="020B0606020202030204" pitchFamily="34" charset="0"/>
              </a:rPr>
              <a:t>društvo;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sr-Latn-RS" sz="2400" dirty="0" smtClean="0">
                <a:latin typeface="Arial Narrow" panose="020B0606020202030204" pitchFamily="34" charset="0"/>
              </a:rPr>
              <a:t>pogledima </a:t>
            </a:r>
            <a:r>
              <a:rPr lang="sr-Latn-RS" sz="2400" dirty="0">
                <a:latin typeface="Arial Narrow" panose="020B0606020202030204" pitchFamily="34" charset="0"/>
              </a:rPr>
              <a:t>ljudi na </a:t>
            </a:r>
            <a:r>
              <a:rPr lang="sr-Latn-RS" sz="2400" dirty="0" smtClean="0">
                <a:latin typeface="Arial Narrow" panose="020B0606020202030204" pitchFamily="34" charset="0"/>
              </a:rPr>
              <a:t>prirodu (videti sledeći slajd)</a:t>
            </a:r>
            <a:endParaRPr lang="sr-Latn-CS" b="1" dirty="0" smtClean="0">
              <a:solidFill>
                <a:srgbClr val="FF3300"/>
              </a:solidFill>
            </a:endParaRPr>
          </a:p>
          <a:p>
            <a:pPr marL="0" indent="0" algn="r">
              <a:buFont typeface="Arial" panose="020B0604020202020204" pitchFamily="34" charset="0"/>
              <a:buNone/>
              <a:defRPr/>
            </a:pPr>
            <a:endParaRPr lang="sr-Latn-CS" dirty="0" smtClean="0">
              <a:latin typeface="Arial Narrow" panose="020B0606020202030204" pitchFamily="34" charset="0"/>
            </a:endParaRPr>
          </a:p>
          <a:p>
            <a:pPr>
              <a:defRPr/>
            </a:pPr>
            <a:endParaRPr lang="sr-Latn-R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104900" y="230188"/>
            <a:ext cx="6934200" cy="715962"/>
          </a:xfrm>
        </p:spPr>
        <p:txBody>
          <a:bodyPr/>
          <a:lstStyle/>
          <a:p>
            <a:r>
              <a:rPr lang="sr-Latn-C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Kulturno okruženje: glavne kulturne vrednosti</a:t>
            </a:r>
            <a:endParaRPr lang="sr-Latn-RS" altLang="sr-Latn-RS" sz="2800" smtClean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991600" cy="58674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sr-Latn-RS" altLang="en-US" sz="2300" b="1" i="1" smtClean="0">
                <a:solidFill>
                  <a:srgbClr val="3333FF"/>
                </a:solidFill>
                <a:latin typeface="Arial Narrow" panose="020B0606020202030204" pitchFamily="34" charset="0"/>
              </a:rPr>
              <a:t>stavovi ljudi o sebi </a:t>
            </a:r>
            <a:r>
              <a:rPr lang="sr-Latn-RS" altLang="en-US" sz="2300" smtClean="0">
                <a:latin typeface="Arial Narrow" panose="020B0606020202030204" pitchFamily="34" charset="0"/>
              </a:rPr>
              <a:t>(neki ljudi traže lično zadovoljstvo, zabavu, promenu, drugi traže samoostvarenje kroz religiju, rekreaciju ili karijeru... neki sebe vide kao  individualiste</a:t>
            </a:r>
            <a:r>
              <a:rPr lang="sr-Latn-RS" altLang="en-US" sz="2300" b="1" smtClean="0">
                <a:latin typeface="Arial Narrow" panose="020B0606020202030204" pitchFamily="34" charset="0"/>
              </a:rPr>
              <a:t>; </a:t>
            </a:r>
            <a:r>
              <a:rPr lang="sr-Latn-RS" altLang="en-US" sz="23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ljudi koriste proizvode, brendove i usluge kao sredstvo samoizražavanja i kupuju one koji odgovaraju nj. viđenju samih sebe</a:t>
            </a:r>
            <a:r>
              <a:rPr lang="sr-Latn-RS" altLang="en-US" sz="2300" smtClean="0">
                <a:latin typeface="Arial Narrow" panose="020B0606020202030204" pitchFamily="34" charset="0"/>
              </a:rPr>
              <a:t>)</a:t>
            </a:r>
          </a:p>
          <a:p>
            <a:pPr eaLnBrk="1" hangingPunct="1">
              <a:spcBef>
                <a:spcPts val="275"/>
              </a:spcBef>
            </a:pPr>
            <a:r>
              <a:rPr lang="sr-Latn-RS" altLang="en-US" sz="2300" b="1" i="1" smtClean="0">
                <a:solidFill>
                  <a:srgbClr val="3333FF"/>
                </a:solidFill>
                <a:latin typeface="Arial Narrow" panose="020B0606020202030204" pitchFamily="34" charset="0"/>
              </a:rPr>
              <a:t>stavovi ljudi o drugima </a:t>
            </a:r>
            <a:r>
              <a:rPr lang="sr-Latn-RS" altLang="en-US" sz="2300" smtClean="0">
                <a:latin typeface="Arial Narrow" panose="020B0606020202030204" pitchFamily="34" charset="0"/>
              </a:rPr>
              <a:t>(digitalno doba otuđuje ljude, dok može dovesti i do toga da se sreću u realnom svetu kroz intenzivne interakcije),  </a:t>
            </a:r>
          </a:p>
          <a:p>
            <a:pPr eaLnBrk="1" hangingPunct="1">
              <a:spcBef>
                <a:spcPts val="275"/>
              </a:spcBef>
            </a:pPr>
            <a:r>
              <a:rPr lang="sr-Latn-RS" altLang="en-US" sz="2300" b="1" i="1" smtClean="0">
                <a:solidFill>
                  <a:srgbClr val="3333FF"/>
                </a:solidFill>
                <a:latin typeface="Arial Narrow" panose="020B0606020202030204" pitchFamily="34" charset="0"/>
              </a:rPr>
              <a:t>pogledi ljudi na organizacije </a:t>
            </a:r>
            <a:r>
              <a:rPr lang="sr-Latn-RS" altLang="en-US" sz="2300" smtClean="0">
                <a:latin typeface="Arial Narrow" panose="020B0606020202030204" pitchFamily="34" charset="0"/>
              </a:rPr>
              <a:t>(ljudi obično ne vide posao kao izvor zadovoljstva, već kao obavezu, kroz platu. Ovaj trend sugeriše da organizacije moraju pronaći </a:t>
            </a:r>
            <a:r>
              <a:rPr lang="sr-Latn-RS" altLang="en-US" sz="23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nove načine da pridobiju poverenje potrošača i zaposlenih</a:t>
            </a:r>
            <a:r>
              <a:rPr lang="sr-Latn-RS" altLang="en-US" sz="2300" smtClean="0">
                <a:latin typeface="Arial Narrow" panose="020B0606020202030204" pitchFamily="34" charset="0"/>
              </a:rPr>
              <a:t>.</a:t>
            </a:r>
          </a:p>
          <a:p>
            <a:pPr eaLnBrk="1" hangingPunct="1">
              <a:spcBef>
                <a:spcPts val="275"/>
              </a:spcBef>
            </a:pPr>
            <a:r>
              <a:rPr lang="sr-Latn-RS" altLang="en-US" sz="2300" b="1" i="1" smtClean="0">
                <a:solidFill>
                  <a:srgbClr val="3333FF"/>
                </a:solidFill>
                <a:latin typeface="Arial Narrow" panose="020B0606020202030204" pitchFamily="34" charset="0"/>
              </a:rPr>
              <a:t>pogledi ljudi na društvo</a:t>
            </a:r>
            <a:r>
              <a:rPr lang="sr-Latn-RS" altLang="en-US" sz="2300" i="1" smtClean="0">
                <a:solidFill>
                  <a:srgbClr val="3333FF"/>
                </a:solidFill>
                <a:latin typeface="Arial Narrow" panose="020B0606020202030204" pitchFamily="34" charset="0"/>
              </a:rPr>
              <a:t> </a:t>
            </a:r>
            <a:r>
              <a:rPr lang="sr-Latn-RS" altLang="en-US" sz="2300" i="1" smtClean="0">
                <a:latin typeface="Arial Narrow" panose="020B0606020202030204" pitchFamily="34" charset="0"/>
              </a:rPr>
              <a:t>(</a:t>
            </a:r>
            <a:r>
              <a:rPr lang="sr-Latn-RS" altLang="en-US" sz="2300" b="1" smtClean="0">
                <a:latin typeface="Arial Narrow" panose="020B0606020202030204" pitchFamily="34" charset="0"/>
              </a:rPr>
              <a:t>patrioti</a:t>
            </a:r>
            <a:r>
              <a:rPr lang="sr-Latn-RS" altLang="en-US" sz="2300" smtClean="0">
                <a:latin typeface="Arial Narrow" panose="020B0606020202030204" pitchFamily="34" charset="0"/>
              </a:rPr>
              <a:t>, reformatori, nezadovoljni: </a:t>
            </a:r>
            <a:r>
              <a:rPr lang="sr-Latn-RS" altLang="en-US" sz="23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različiti su im obrasci kupovine i odnos prema tržištu</a:t>
            </a:r>
            <a:r>
              <a:rPr lang="sr-Latn-RS" altLang="en-US" sz="2300" smtClean="0">
                <a:latin typeface="Arial Narrow" panose="020B0606020202030204" pitchFamily="34" charset="0"/>
              </a:rPr>
              <a:t>)</a:t>
            </a:r>
          </a:p>
          <a:p>
            <a:pPr eaLnBrk="1" hangingPunct="1">
              <a:spcBef>
                <a:spcPts val="275"/>
              </a:spcBef>
            </a:pPr>
            <a:r>
              <a:rPr lang="sr-Latn-RS" altLang="en-US" sz="2300" b="1" i="1" smtClean="0">
                <a:solidFill>
                  <a:srgbClr val="3333FF"/>
                </a:solidFill>
                <a:latin typeface="Arial Narrow" panose="020B0606020202030204" pitchFamily="34" charset="0"/>
              </a:rPr>
              <a:t>pogledi ljudi na prirodu</a:t>
            </a:r>
            <a:r>
              <a:rPr lang="sr-Latn-RS" altLang="en-US" sz="2300" b="1" smtClean="0">
                <a:latin typeface="Arial Narrow" panose="020B0606020202030204" pitchFamily="34" charset="0"/>
              </a:rPr>
              <a:t> </a:t>
            </a:r>
            <a:r>
              <a:rPr lang="sr-Latn-RS" altLang="en-US" sz="2300" smtClean="0">
                <a:latin typeface="Arial Narrow" panose="020B0606020202030204" pitchFamily="34" charset="0"/>
              </a:rPr>
              <a:t>(ljudi mogu biti u harmoniji s prirodom ili težiti da njom ovladaju?)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sr-Latn-RS" altLang="en-US" sz="2800" smtClean="0">
              <a:latin typeface="Arial Narrow" panose="020B0606020202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endParaRPr lang="sr-Latn-RS" altLang="en-US" sz="2800" smtClean="0">
              <a:latin typeface="Arial Narrow" panose="020B0606020202030204" pitchFamily="34" charset="0"/>
            </a:endParaRPr>
          </a:p>
          <a:p>
            <a:pPr eaLnBrk="1" hangingPunct="1">
              <a:buFontTx/>
              <a:buNone/>
            </a:pPr>
            <a:endParaRPr lang="sr-Latn-CS" altLang="en-US" b="1" smtClean="0">
              <a:solidFill>
                <a:srgbClr val="FF3300"/>
              </a:solidFill>
            </a:endParaRPr>
          </a:p>
          <a:p>
            <a:pPr algn="r">
              <a:buFont typeface="Arial" panose="020B0604020202020204" pitchFamily="34" charset="0"/>
              <a:buNone/>
            </a:pPr>
            <a:endParaRPr lang="sr-Latn-CS" altLang="en-US" smtClean="0">
              <a:latin typeface="Arial Narrow" panose="020B0606020202030204" pitchFamily="34" charset="0"/>
            </a:endParaRPr>
          </a:p>
          <a:p>
            <a:endParaRPr lang="sr-Latn-RS" altLang="en-US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304800" y="1219200"/>
            <a:ext cx="8458200" cy="4876800"/>
          </a:xfrm>
          <a:prstGeom prst="horizontalScroll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r-Latn-R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Opišite sile okoline koje utiču na sposobnost kompanije da opslužuje svoje kupce.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r-Latn-R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Objasnite kako promene u demografskom i ekonomskom okruženju utiču na marketing-odluke.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r-Latn-R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Navedite specifičnost pojedinih </a:t>
            </a:r>
            <a:r>
              <a:rPr lang="sr-Latn-RS" sz="2400">
                <a:solidFill>
                  <a:prstClr val="black"/>
                </a:solidFill>
                <a:latin typeface="Arial Narrow" panose="020B0606020202030204" pitchFamily="34" charset="0"/>
              </a:rPr>
              <a:t>generacija …</a:t>
            </a:r>
            <a:endParaRPr lang="sr-Latn-RS" sz="2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r-Latn-R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Identifikujte glavne trendove u prirodnom i tehnološkom okruženju.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r-Latn-R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Objasnite ključne promene u političkom i kulturnom okruženju.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r-Latn-R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Razgovarajte o tome kako kompanije mogu reagovati na marketinško okruženje.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68275" y="1485900"/>
            <a:ext cx="85947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sr-Latn-RS" sz="2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Za uspešno poslovanje potrebno je </a:t>
            </a:r>
            <a:r>
              <a:rPr lang="sr-Latn-RS" sz="2400" dirty="0" smtClean="0">
                <a:latin typeface="Arial Narrow" panose="020B0606020202030204" pitchFamily="34" charset="0"/>
              </a:rPr>
              <a:t>izgraditi odnosa sa:</a:t>
            </a:r>
            <a:endParaRPr lang="sr-Cyrl-RS" sz="2400" dirty="0" smtClean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sr-Latn-RS" sz="2400" b="1" i="1" dirty="0" smtClean="0">
              <a:latin typeface="Arial Narrow" panose="020B0606020202030204" pitchFamily="34" charset="0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sr-Latn-RS" sz="2400" dirty="0" smtClean="0">
                <a:latin typeface="Arial Narrow" panose="020B0606020202030204" pitchFamily="34" charset="0"/>
              </a:rPr>
              <a:t>akterima </a:t>
            </a:r>
            <a:r>
              <a:rPr lang="sr-Latn-RS" sz="2400" b="1" dirty="0" smtClean="0">
                <a:solidFill>
                  <a:srgbClr val="3333FF"/>
                </a:solidFill>
                <a:latin typeface="Arial Narrow" panose="020B0606020202030204" pitchFamily="34" charset="0"/>
              </a:rPr>
              <a:t>internog okruženja </a:t>
            </a:r>
            <a:r>
              <a:rPr lang="sr-Latn-RS" sz="2400" dirty="0" smtClean="0">
                <a:latin typeface="Arial Narrow" panose="020B0606020202030204" pitchFamily="34" charset="0"/>
              </a:rPr>
              <a:t>kompanije</a:t>
            </a:r>
            <a:r>
              <a:rPr lang="sr-Latn-RS" sz="2400" dirty="0">
                <a:latin typeface="Arial Narrow" panose="020B0606020202030204" pitchFamily="34" charset="0"/>
              </a:rPr>
              <a:t> </a:t>
            </a:r>
            <a:r>
              <a:rPr lang="sr-Latn-RS" sz="2400" dirty="0" smtClean="0">
                <a:latin typeface="Arial Narrow" panose="020B0606020202030204" pitchFamily="34" charset="0"/>
              </a:rPr>
              <a:t>i </a:t>
            </a:r>
          </a:p>
          <a:p>
            <a:pPr marL="342900" indent="-342900">
              <a:spcBef>
                <a:spcPct val="0"/>
              </a:spcBef>
              <a:defRPr/>
            </a:pPr>
            <a:r>
              <a:rPr lang="sr-Latn-RS" sz="2400" dirty="0" smtClean="0">
                <a:latin typeface="Arial Narrow" panose="020B0606020202030204" pitchFamily="34" charset="0"/>
              </a:rPr>
              <a:t>akterima </a:t>
            </a:r>
            <a:r>
              <a:rPr lang="sr-Latn-RS" sz="2400" b="1" dirty="0" smtClean="0">
                <a:solidFill>
                  <a:srgbClr val="3333FF"/>
                </a:solidFill>
                <a:latin typeface="Arial Narrow" panose="020B0606020202030204" pitchFamily="34" charset="0"/>
              </a:rPr>
              <a:t>eksternog okruženje </a:t>
            </a:r>
            <a:r>
              <a:rPr lang="sr-Latn-RS" sz="2400" dirty="0" smtClean="0">
                <a:latin typeface="Arial Narrow" panose="020B0606020202030204" pitchFamily="34" charset="0"/>
              </a:rPr>
              <a:t>kompanije</a:t>
            </a:r>
          </a:p>
          <a:p>
            <a:pPr marL="342900" indent="-342900">
              <a:spcBef>
                <a:spcPct val="0"/>
              </a:spcBef>
              <a:defRPr/>
            </a:pPr>
            <a:endParaRPr lang="sr-Latn-RS" sz="2400" dirty="0" smtClean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sr-Latn-RS" sz="2400" dirty="0" smtClean="0">
                <a:latin typeface="Arial Narrow" panose="020B0606020202030204" pitchFamily="34" charset="0"/>
              </a:rPr>
              <a:t>Interno i eksterno okruženje čine </a:t>
            </a:r>
            <a:r>
              <a:rPr lang="sr-Latn-RS" sz="2400" b="1" dirty="0" smtClean="0">
                <a:solidFill>
                  <a:srgbClr val="3333FF"/>
                </a:solidFill>
                <a:latin typeface="Arial Narrow" panose="020B0606020202030204" pitchFamily="34" charset="0"/>
              </a:rPr>
              <a:t>mrežu stvaranja vrednost i isporuke kompanije</a:t>
            </a:r>
            <a:r>
              <a:rPr lang="sr-Latn-RS" sz="2200" dirty="0" smtClean="0">
                <a:solidFill>
                  <a:srgbClr val="3333FF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185738" y="5105400"/>
            <a:ext cx="85344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buFontTx/>
              <a:buNone/>
            </a:pPr>
            <a:r>
              <a:rPr lang="sr-Latn-RS" altLang="sr-Latn-RS" sz="2400" b="1" i="1">
                <a:solidFill>
                  <a:srgbClr val="000000"/>
                </a:solidFill>
                <a:latin typeface="Arial Narrow" panose="020B0606020202030204" pitchFamily="34" charset="0"/>
              </a:rPr>
              <a:t>Zašto je značajno za kompaniju da prati aktivnosti aktera iz okruženja?</a:t>
            </a:r>
          </a:p>
          <a:p>
            <a:pPr algn="r">
              <a:buFontTx/>
              <a:buNone/>
            </a:pPr>
            <a:r>
              <a:rPr lang="sr-Latn-RS" altLang="sr-Latn-RS" sz="2200" b="1" i="1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endParaRPr lang="sr-Latn-RS" altLang="sr-Latn-RS" sz="2200" b="1">
              <a:latin typeface="Arial" panose="020B0604020202020204" pitchFamily="34" charset="0"/>
            </a:endParaRPr>
          </a:p>
        </p:txBody>
      </p:sp>
      <p:sp>
        <p:nvSpPr>
          <p:cNvPr id="1638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38800" cy="639762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Akteri iz okruženja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6"/>
          <p:cNvSpPr>
            <a:spLocks noGrp="1"/>
          </p:cNvSpPr>
          <p:nvPr>
            <p:ph idx="1"/>
          </p:nvPr>
        </p:nvSpPr>
        <p:spPr>
          <a:xfrm>
            <a:off x="179388" y="2286000"/>
            <a:ext cx="8229600" cy="2209800"/>
          </a:xfrm>
          <a:ln w="38100">
            <a:solidFill>
              <a:srgbClr val="3333FF"/>
            </a:solidFill>
          </a:ln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sr-Latn-RS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Latn-RS" dirty="0" smtClean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sr-Latn-RS" dirty="0" smtClean="0">
                <a:solidFill>
                  <a:srgbClr val="3333FF"/>
                </a:solidFill>
                <a:latin typeface="Arial Narrow" panose="020B0606020202030204" pitchFamily="34" charset="0"/>
              </a:rPr>
              <a:t>Upravljanje marketing-informacijama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Latn-RS" dirty="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609600"/>
          </a:xfrm>
        </p:spPr>
        <p:txBody>
          <a:bodyPr/>
          <a:lstStyle/>
          <a:p>
            <a:r>
              <a:rPr lang="pl-PL" altLang="sr-Latn-RS" sz="2400" smtClean="0">
                <a:solidFill>
                  <a:srgbClr val="FFFF00"/>
                </a:solidFill>
                <a:latin typeface="Arial Narrow" panose="020B0606020202030204" pitchFamily="34" charset="0"/>
              </a:rPr>
              <a:t>Marketinške informacije i koncept "velikih podataka„ („Big data”)</a:t>
            </a:r>
            <a:endParaRPr lang="sr-Latn-RS" altLang="sr-Latn-RS" sz="2400" smtClean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610600" cy="57912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r-Latn-RS" altLang="sr-Latn-RS" sz="220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400" b="1" smtClean="0">
                <a:solidFill>
                  <a:srgbClr val="3333FF"/>
                </a:solidFill>
                <a:latin typeface="Arial Narrow" panose="020B0606020202030204" pitchFamily="34" charset="0"/>
              </a:rPr>
              <a:t>Svet marketinga samo što nije eksplodirao usled mnoštva podataka</a:t>
            </a:r>
            <a:r>
              <a:rPr lang="sr-Latn-RS" altLang="sr-Latn-RS" sz="2400" b="1" smtClean="0">
                <a:latin typeface="Arial Narrow" panose="020B0606020202030204" pitchFamily="34" charset="0"/>
              </a:rPr>
              <a:t> </a:t>
            </a:r>
            <a:r>
              <a:rPr lang="sr-Latn-RS" altLang="sr-Latn-RS" sz="2400" b="1" smtClean="0">
                <a:solidFill>
                  <a:srgbClr val="3333FF"/>
                </a:solidFill>
                <a:latin typeface="Arial Narrow" panose="020B0606020202030204" pitchFamily="34" charset="0"/>
              </a:rPr>
              <a:t>iz mnoštva izvora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 – ne samo iz transakcija s kupcima i marketinškog istraživanja kompanije, već i iz izvora u realnom vremenu kao što su društveni mediji i mobilne platforme.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200" smtClean="0">
              <a:solidFill>
                <a:srgbClr val="3333FF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400" b="1" smtClean="0">
                <a:solidFill>
                  <a:srgbClr val="3333FF"/>
                </a:solidFill>
                <a:latin typeface="Arial Narrow" panose="020B0606020202030204" pitchFamily="34" charset="0"/>
              </a:rPr>
              <a:t>Sami potrošači sada generišu tone podataka 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- putem pametnih telefona, računara i tableta, putem aktivnosti koje se odnose na onlajn preglede i „blogovanje“, na interakcije putem aplikacija i društvenih mreža, na slanje poruka i videa...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200" smtClean="0">
                <a:latin typeface="Arial Narrow" panose="020B0606020202030204" pitchFamily="34" charset="0"/>
              </a:rPr>
              <a:t>Zapravo, </a:t>
            </a:r>
            <a:r>
              <a:rPr lang="sr-Latn-RS" altLang="sr-Latn-R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marketing menadžeri su sada često preplavljeni podacima</a:t>
            </a:r>
            <a:r>
              <a:rPr lang="sr-Latn-RS" altLang="sr-Latn-RS" sz="2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Koncept „velikih podataka“ </a:t>
            </a:r>
            <a:r>
              <a:rPr lang="pl-PL" altLang="sr-Latn-R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(„Big data”) 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se odnosi na ogromne i složene skupove podataka koje generišu današnje sofisticirane tehnologije stvaranja, prikupljanja, skladištenja i analize podataka.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609600"/>
          </a:xfrm>
        </p:spPr>
        <p:txBody>
          <a:bodyPr/>
          <a:lstStyle/>
          <a:p>
            <a:r>
              <a:rPr lang="pl-PL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Marketinške informacije i koncept "velikih podataka„ </a:t>
            </a:r>
            <a:endParaRPr lang="sr-Latn-RS" altLang="sr-Latn-RS" sz="2800" smtClean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5626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Veliki podaci su velika mogućnost i veliki izazov.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200" smtClean="0">
                <a:latin typeface="Arial Narrow" panose="020B0606020202030204" pitchFamily="34" charset="0"/>
              </a:rPr>
              <a:t>Na primer, veliki brend kao što je </a:t>
            </a:r>
            <a:r>
              <a:rPr lang="sr-Latn-RS" altLang="sr-Latn-RS" sz="2200" i="1" smtClean="0">
                <a:latin typeface="Arial Narrow" panose="020B0606020202030204" pitchFamily="34" charset="0"/>
              </a:rPr>
              <a:t>Coca-Cola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 ili </a:t>
            </a:r>
            <a:r>
              <a:rPr lang="sr-Latn-RS" altLang="sr-Latn-RS" sz="2200" i="1" smtClean="0">
                <a:latin typeface="Arial Narrow" panose="020B0606020202030204" pitchFamily="34" charset="0"/>
              </a:rPr>
              <a:t>Apple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 prati onlajn diskusije o svom brendu što može činiti zapanjujućih 6 miliona javnih razgovora dnevno, dodajući još više od 2 milijarde u godini dana. </a:t>
            </a:r>
            <a:r>
              <a:rPr lang="sr-Latn-RS" altLang="sr-Latn-RS" sz="2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To je mnogo više informacija nego što bilo koji menadžer može da obradi..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. I zahteva sofisticiranu analitiku kako bi se utvrdilo šta je ili šta nije važno za sticanje uvida u kupce.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20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400" b="1" smtClean="0">
                <a:solidFill>
                  <a:srgbClr val="3333FF"/>
                </a:solidFill>
                <a:latin typeface="Arial Narrow" panose="020B0606020202030204" pitchFamily="34" charset="0"/>
              </a:rPr>
              <a:t>Marketerima nije potrebno više podataka; </a:t>
            </a:r>
            <a:r>
              <a:rPr lang="sr-Latn-RS" altLang="sr-Latn-R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potrebni su im bolji podaci koji vode do korisnijih informacija i uvida</a:t>
            </a:r>
            <a:r>
              <a:rPr lang="sr-Latn-RS" altLang="sr-Latn-RS" sz="2200" b="1" smtClean="0">
                <a:latin typeface="Arial Narrow" panose="020B0606020202030204" pitchFamily="34" charset="0"/>
              </a:rPr>
              <a:t>. </a:t>
            </a:r>
            <a:r>
              <a:rPr lang="sr-Latn-RS" altLang="sr-Latn-RS" sz="2200" b="1" u="sng" smtClean="0">
                <a:solidFill>
                  <a:srgbClr val="3333FF"/>
                </a:solidFill>
                <a:latin typeface="Arial Narrow" panose="020B0606020202030204" pitchFamily="34" charset="0"/>
              </a:rPr>
              <a:t>I moraju bolje iskoristiti podatke koje već imaju.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r-Latn-RS" altLang="sr-Latn-RS" sz="2200" smtClean="0">
                <a:latin typeface="Arial Narrow" panose="020B0606020202030204" pitchFamily="34" charset="0"/>
              </a:rPr>
              <a:t>„</a:t>
            </a:r>
            <a:r>
              <a:rPr lang="sr-Latn-RS" altLang="sr-Latn-RS" sz="2200" b="1" smtClean="0">
                <a:solidFill>
                  <a:srgbClr val="3333FF"/>
                </a:solidFill>
                <a:latin typeface="Arial Narrow" panose="020B0606020202030204" pitchFamily="34" charset="0"/>
              </a:rPr>
              <a:t>Kada pada kiša, ne možete samo piti vodu. Mora se prikupiti, prečistiti, flaširati i isporučiti za potrošnju”, primećuje stručnjak za podatke. „Veliki podaci rade na isti način. To je sirovi resurs koji je nekoliko važnih koraka udaljen od korisnog” </a:t>
            </a:r>
            <a:r>
              <a:rPr lang="sr-Latn-RS" altLang="sr-Latn-RS" sz="1800" b="1" smtClean="0">
                <a:solidFill>
                  <a:srgbClr val="3333FF"/>
                </a:solidFill>
                <a:latin typeface="Arial Narrow" panose="020B0606020202030204" pitchFamily="34" charset="0"/>
              </a:rPr>
              <a:t>(Kotler et al., 2024, str. 123).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8077200" cy="609600"/>
          </a:xfrm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sr-Latn-RS" altLang="sr-Latn-RS" sz="2400" b="1" smtClean="0">
                <a:solidFill>
                  <a:srgbClr val="FFFF00"/>
                </a:solidFill>
                <a:latin typeface="Arial Narrow" panose="020B0606020202030204" pitchFamily="34" charset="0"/>
              </a:rPr>
              <a:t>Razvijanje uvida u kupce i marketinški informacioni ekosistem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160338" y="914400"/>
            <a:ext cx="8915400" cy="54864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400" b="1" u="sng" smtClean="0">
                <a:solidFill>
                  <a:srgbClr val="C00000"/>
                </a:solidFill>
                <a:latin typeface="Arial Narrow" panose="020B0606020202030204" pitchFamily="34" charset="0"/>
              </a:rPr>
              <a:t>Razvijanje uvida u kupce!!!!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200" b="1" smtClean="0">
              <a:solidFill>
                <a:srgbClr val="3333FF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400" b="1" smtClean="0">
                <a:latin typeface="Arial Narrow" panose="020B0606020202030204" pitchFamily="34" charset="0"/>
              </a:rPr>
              <a:t>Prava vrednost marketinških podataka leži u načinu na koji se koriste tj.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400" b="1" smtClean="0">
                <a:solidFill>
                  <a:srgbClr val="3333FF"/>
                </a:solidFill>
                <a:latin typeface="Arial Narrow" panose="020B0606020202030204" pitchFamily="34" charset="0"/>
              </a:rPr>
              <a:t>u uvidima u kupce koje podaci omogućavaju</a:t>
            </a:r>
            <a:r>
              <a:rPr lang="sr-Latn-RS" altLang="sr-Latn-RS" sz="2400" smtClean="0">
                <a:latin typeface="Arial Narrow" panose="020B0606020202030204" pitchFamily="34" charset="0"/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20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200" smtClean="0">
                <a:latin typeface="Arial Narrow" panose="020B0606020202030204" pitchFamily="34" charset="0"/>
              </a:rPr>
              <a:t>Na osnovu takvog razmišljanja, kompanije poput </a:t>
            </a:r>
            <a:r>
              <a:rPr lang="sr-Latn-RS" altLang="sr-Latn-RS" sz="2200" i="1" smtClean="0">
                <a:latin typeface="Arial Narrow" panose="020B0606020202030204" pitchFamily="34" charset="0"/>
              </a:rPr>
              <a:t>General Mills-a, Unilever-a, PepsiCo i Starbucks-a 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restrukturirale su svoje marketinške informacije i funkcije istraživanja. Stvorili su </a:t>
            </a:r>
            <a:r>
              <a:rPr lang="sr-Latn-RS" altLang="sr-Latn-RS" sz="2200" b="1" smtClean="0">
                <a:solidFill>
                  <a:srgbClr val="3333FF"/>
                </a:solidFill>
                <a:latin typeface="Arial Narrow" panose="020B0606020202030204" pitchFamily="34" charset="0"/>
              </a:rPr>
              <a:t>timove za uvid u kupce 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koji imaju zadatak da </a:t>
            </a:r>
            <a:r>
              <a:rPr lang="sr-Latn-RS" altLang="sr-Latn-RS" sz="2200" u="sng" smtClean="0">
                <a:latin typeface="Arial Narrow" panose="020B0606020202030204" pitchFamily="34" charset="0"/>
              </a:rPr>
              <a:t>razviju praktične uvide iz marketinških podataka 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i rade s marketinškim menadžerima na primeni tih uvida.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200" b="1" smtClean="0">
              <a:solidFill>
                <a:srgbClr val="3333FF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200" b="1" smtClean="0">
                <a:solidFill>
                  <a:srgbClr val="3333FF"/>
                </a:solidFill>
                <a:latin typeface="Arial Narrow" panose="020B0606020202030204" pitchFamily="34" charset="0"/>
              </a:rPr>
              <a:t>PODRŠKA: Marketinški informacioni ekosistem: MIE (ili Ekosistem marketinških informacija)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200" smtClean="0">
                <a:latin typeface="Arial Narrow" panose="020B0606020202030204" pitchFamily="34" charset="0"/>
              </a:rPr>
              <a:t>MIE se sastoji od ljudi, procesa i sredstava posvećenih proceni potreba menadžera za informacijama kako bi generisali i potvrdili delotvorne uvide u kupce i tržišta.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5175"/>
          </a:xfrm>
        </p:spPr>
        <p:txBody>
          <a:bodyPr/>
          <a:lstStyle/>
          <a:p>
            <a:r>
              <a:rPr lang="sr-Latn-RS" altLang="sr-Latn-RS" sz="2400" smtClean="0">
                <a:solidFill>
                  <a:srgbClr val="FFFF00"/>
                </a:solidFill>
                <a:latin typeface="Arial Narrow" panose="020B0606020202030204" pitchFamily="34" charset="0"/>
              </a:rPr>
              <a:t>The Marketing Information Ecosystem</a:t>
            </a:r>
          </a:p>
        </p:txBody>
      </p:sp>
      <p:pic>
        <p:nvPicPr>
          <p:cNvPr id="48131" name="Picture 2" descr="Marketing information system Source: Kotler et al., 2017, p. 106. |  Download Scientific Diagra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675" y="1039813"/>
            <a:ext cx="7934325" cy="4903787"/>
          </a:xfrm>
        </p:spPr>
      </p:pic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152400" y="6064250"/>
            <a:ext cx="28194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sr-Latn-RS" sz="1400" u="sng">
                <a:solidFill>
                  <a:srgbClr val="000000"/>
                </a:solidFill>
                <a:latin typeface="Arial Narrow" panose="020B0606020202030204" pitchFamily="34" charset="0"/>
                <a:hlinkClick r:id="rId3"/>
              </a:rPr>
              <a:t>Kotler et al., 2017, </a:t>
            </a:r>
            <a:r>
              <a:rPr lang="sr-Latn-RS" altLang="sr-Latn-RS" sz="1400" u="sng">
                <a:solidFill>
                  <a:srgbClr val="000000"/>
                </a:solidFill>
                <a:latin typeface="Arial Narrow" panose="020B0606020202030204" pitchFamily="34" charset="0"/>
                <a:hlinkClick r:id="rId3"/>
              </a:rPr>
              <a:t>str. </a:t>
            </a:r>
            <a:r>
              <a:rPr lang="da-DK" altLang="sr-Latn-RS" sz="1400" u="sng">
                <a:solidFill>
                  <a:srgbClr val="000000"/>
                </a:solidFill>
                <a:latin typeface="Arial Narrow" panose="020B0606020202030204" pitchFamily="34" charset="0"/>
                <a:hlinkClick r:id="rId3"/>
              </a:rPr>
              <a:t>106</a:t>
            </a:r>
            <a:endParaRPr lang="da-DK" altLang="sr-Latn-RS" sz="1400" u="sng">
              <a:solidFill>
                <a:srgbClr val="000000"/>
              </a:solidFill>
              <a:latin typeface="Google Sans"/>
              <a:hlinkClick r:id="rId3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pl-PL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Procena potreba za informacijama i razvoj podataka</a:t>
            </a:r>
            <a:endParaRPr lang="sr-Latn-RS" altLang="sr-Latn-RS" sz="2800" smtClean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4864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sr-Latn-RS" altLang="sr-Latn-RS" sz="2400" b="1" dirty="0" smtClean="0">
                <a:solidFill>
                  <a:srgbClr val="3333FF"/>
                </a:solidFill>
                <a:latin typeface="Arial Narrow" panose="020B0606020202030204" pitchFamily="34" charset="0"/>
              </a:rPr>
              <a:t>Procena potreba za marketinškim informacijama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Latn-RS" altLang="sr-Latn-RS" sz="2200" dirty="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r-Latn-RS" altLang="sr-Latn-RS" sz="2200" b="1" dirty="0" smtClean="0">
                <a:solidFill>
                  <a:srgbClr val="3333FF"/>
                </a:solidFill>
                <a:latin typeface="Arial Narrow" panose="020B0606020202030204" pitchFamily="34" charset="0"/>
              </a:rPr>
              <a:t>MIE</a:t>
            </a:r>
            <a:r>
              <a:rPr lang="sr-Latn-RS" altLang="sr-Latn-RS" sz="2200" dirty="0" smtClean="0">
                <a:latin typeface="Arial Narrow" panose="020B0606020202030204" pitchFamily="34" charset="0"/>
              </a:rPr>
              <a:t> </a:t>
            </a:r>
            <a:r>
              <a:rPr lang="sr-Latn-RS" altLang="sr-Latn-RS" sz="2200" b="1" dirty="0" smtClean="0">
                <a:solidFill>
                  <a:srgbClr val="3333FF"/>
                </a:solidFill>
                <a:latin typeface="Arial Narrow" panose="020B0606020202030204" pitchFamily="34" charset="0"/>
              </a:rPr>
              <a:t>prvenstveno služi marketinškim i drugim menadžerima</a:t>
            </a:r>
            <a:r>
              <a:rPr lang="sr-Latn-RS" altLang="sr-Latn-RS" sz="2200" b="1" dirty="0" smtClean="0">
                <a:latin typeface="Arial Narrow" panose="020B0606020202030204" pitchFamily="34" charset="0"/>
              </a:rPr>
              <a:t> </a:t>
            </a:r>
            <a:r>
              <a:rPr lang="sr-Latn-RS" altLang="sr-Latn-RS" sz="2200" b="1" dirty="0" smtClean="0">
                <a:solidFill>
                  <a:srgbClr val="3333FF"/>
                </a:solidFill>
                <a:latin typeface="Arial Narrow" panose="020B0606020202030204" pitchFamily="34" charset="0"/>
              </a:rPr>
              <a:t>kompanije</a:t>
            </a:r>
            <a:r>
              <a:rPr lang="sr-Latn-RS" altLang="sr-Latn-RS" sz="2200" dirty="0" smtClean="0">
                <a:latin typeface="Arial Narrow" panose="020B0606020202030204" pitchFamily="34" charset="0"/>
              </a:rPr>
              <a:t>. Može služiti </a:t>
            </a:r>
            <a:r>
              <a:rPr lang="sr-Latn-RS" altLang="sr-Latn-RS" sz="2200" b="1" dirty="0" smtClean="0">
                <a:solidFill>
                  <a:srgbClr val="3333FF"/>
                </a:solidFill>
                <a:latin typeface="Arial Narrow" panose="020B0606020202030204" pitchFamily="34" charset="0"/>
              </a:rPr>
              <a:t>i spoljnim partnerima</a:t>
            </a:r>
            <a:r>
              <a:rPr lang="sr-Latn-RS" altLang="sr-Latn-RS" sz="2200" dirty="0" smtClean="0">
                <a:latin typeface="Arial Narrow" panose="020B0606020202030204" pitchFamily="34" charset="0"/>
              </a:rPr>
              <a:t>, kao što su dobavljači, preprodavci ili agencije za marketinške usluge: na </a:t>
            </a:r>
            <a:r>
              <a:rPr lang="sr-Latn-RS" altLang="sr-Latn-RS" sz="2200" dirty="0" err="1" smtClean="0">
                <a:latin typeface="Arial Narrow" panose="020B0606020202030204" pitchFamily="34" charset="0"/>
              </a:rPr>
              <a:t>primjer</a:t>
            </a:r>
            <a:r>
              <a:rPr lang="sr-Latn-RS" altLang="sr-Latn-RS" sz="2200" dirty="0" smtClean="0">
                <a:latin typeface="Arial Narrow" panose="020B0606020202030204" pitchFamily="34" charset="0"/>
              </a:rPr>
              <a:t>, </a:t>
            </a:r>
            <a:r>
              <a:rPr lang="sr-Latn-RS" altLang="sr-Latn-RS" sz="2200" i="1" dirty="0" err="1" smtClean="0">
                <a:latin typeface="Arial Narrow" panose="020B0606020202030204" pitchFamily="34" charset="0"/>
              </a:rPr>
              <a:t>Walmart</a:t>
            </a:r>
            <a:r>
              <a:rPr lang="sr-Latn-RS" altLang="sr-Latn-RS" sz="2200" i="1" dirty="0" smtClean="0">
                <a:latin typeface="Arial Narrow" panose="020B0606020202030204" pitchFamily="34" charset="0"/>
              </a:rPr>
              <a:t>-ov </a:t>
            </a:r>
            <a:r>
              <a:rPr lang="sr-Latn-RS" altLang="sr-Latn-RS" sz="2200" i="1" dirty="0" err="1" smtClean="0">
                <a:latin typeface="Arial Narrow" panose="020B0606020202030204" pitchFamily="34" charset="0"/>
              </a:rPr>
              <a:t>Retail</a:t>
            </a:r>
            <a:r>
              <a:rPr lang="sr-Latn-RS" altLang="sr-Latn-RS" sz="2200" i="1" dirty="0" smtClean="0">
                <a:latin typeface="Arial Narrow" panose="020B0606020202030204" pitchFamily="34" charset="0"/>
              </a:rPr>
              <a:t> Link </a:t>
            </a:r>
            <a:r>
              <a:rPr lang="sr-Latn-RS" altLang="sr-Latn-RS" sz="2200" dirty="0" smtClean="0">
                <a:latin typeface="Arial Narrow" panose="020B0606020202030204" pitchFamily="34" charset="0"/>
              </a:rPr>
              <a:t>pruža ključnim dobavljačima informacije o nivou zaliha do toga koliko su artikala prodali u kojim trgovinama u posljednja 24 sata.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Latn-RS" altLang="sr-Latn-RS" sz="2200" dirty="0" smtClean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sr-Latn-RS" altLang="sr-Latn-RS" sz="2200" dirty="0" smtClean="0">
                <a:latin typeface="Arial Narrow" panose="020B0606020202030204" pitchFamily="34" charset="0"/>
              </a:rPr>
              <a:t>MIE mora pomoći menadžerima da </a:t>
            </a:r>
            <a:r>
              <a:rPr lang="sr-Latn-RS" altLang="sr-Latn-RS" sz="2200" b="1" dirty="0" smtClean="0">
                <a:latin typeface="Arial Narrow" panose="020B0606020202030204" pitchFamily="34" charset="0"/>
              </a:rPr>
              <a:t>dobro definišu svoje potrebe za informacijama</a:t>
            </a:r>
            <a:r>
              <a:rPr lang="sr-Latn-RS" altLang="sr-Latn-RS" sz="2200" dirty="0" smtClean="0">
                <a:latin typeface="Arial Narrow" panose="020B0606020202030204" pitchFamily="34" charset="0"/>
              </a:rPr>
              <a:t>, izbegavajući kako prekomernu ponudu irelevantnih podataka tako i oskudicu korisnih podataka</a:t>
            </a:r>
            <a:r>
              <a:rPr lang="sr-Latn-RS" altLang="sr-Latn-RS" sz="2200" b="1" dirty="0" smtClean="0">
                <a:latin typeface="Arial Narrow" panose="020B060602020203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sr-Latn-RS" altLang="sr-Latn-RS" sz="2200" b="1" dirty="0" smtClean="0">
                <a:latin typeface="Arial Narrow" panose="020B0606020202030204" pitchFamily="34" charset="0"/>
              </a:rPr>
              <a:t>Troškovi</a:t>
            </a:r>
            <a:r>
              <a:rPr lang="sr-Latn-RS" altLang="sr-Latn-RS" sz="2200" dirty="0" smtClean="0">
                <a:latin typeface="Arial Narrow" panose="020B0606020202030204" pitchFamily="34" charset="0"/>
              </a:rPr>
              <a:t> pribavljanja, analize, skladištenja i dostavljanja informacija mogu brzo rasti. </a:t>
            </a:r>
            <a:r>
              <a:rPr lang="sr-Latn-RS" altLang="sr-Latn-RS" sz="2200" b="1" dirty="0" smtClean="0">
                <a:latin typeface="Arial Narrow" panose="020B0606020202030204" pitchFamily="34" charset="0"/>
              </a:rPr>
              <a:t>Kompanija mora odlučiti da li je vrednost uvida stečenih iz dodatnih informacija vredna troškova njihovog pružanja</a:t>
            </a:r>
            <a:r>
              <a:rPr lang="sr-Latn-RS" altLang="sr-Latn-RS" sz="2200" dirty="0" smtClean="0">
                <a:latin typeface="Arial Narrow" panose="020B0606020202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pl-PL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Procena potreba za informacijama i razvoj podataka</a:t>
            </a:r>
            <a:endParaRPr lang="sr-Latn-RS" altLang="sr-Latn-RS" sz="2800" smtClean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010400" cy="39624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endParaRPr lang="sr-Latn-RS" altLang="sr-Latn-RS" sz="2200" b="1" smtClean="0">
              <a:solidFill>
                <a:srgbClr val="3333FF"/>
              </a:solidFill>
              <a:latin typeface="Arial Narrow" panose="020B0606020202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r-Latn-RS" altLang="sr-Latn-RS" sz="2400" b="1" smtClean="0">
                <a:solidFill>
                  <a:srgbClr val="3333FF"/>
                </a:solidFill>
                <a:latin typeface="Arial Narrow" panose="020B0606020202030204" pitchFamily="34" charset="0"/>
              </a:rPr>
              <a:t>Razvoj marketinških informacija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sr-Latn-RS" altLang="sr-Latn-RS" sz="2400" b="1" smtClean="0">
              <a:solidFill>
                <a:srgbClr val="3333FF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400" smtClean="0">
                <a:latin typeface="Arial Narrow" panose="020B0606020202030204" pitchFamily="34" charset="0"/>
              </a:rPr>
              <a:t>Marketinški stručnjaci mogu dobiti potrebne informacije iz: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sr-Latn-RS" altLang="sr-Latn-RS" sz="2400" smtClean="0">
              <a:latin typeface="Arial Narrow" panose="020B0606020202030204" pitchFamily="34" charset="0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sr-Latn-RS" altLang="sr-Latn-RS" sz="2400" smtClean="0">
                <a:latin typeface="Arial Narrow" panose="020B0606020202030204" pitchFamily="34" charset="0"/>
              </a:rPr>
              <a:t>I: internih baza podataka, 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sr-Latn-RS" altLang="sr-Latn-RS" sz="2400" smtClean="0">
                <a:latin typeface="Arial Narrow" panose="020B0606020202030204" pitchFamily="34" charset="0"/>
              </a:rPr>
              <a:t>II: marketinške inteligencije i 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sr-Latn-RS" altLang="sr-Latn-RS" sz="2400" smtClean="0">
                <a:latin typeface="Arial Narrow" panose="020B0606020202030204" pitchFamily="34" charset="0"/>
              </a:rPr>
              <a:t>III: marketinškog istraživanja.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20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pl-PL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Procena potreba za informacijama i razvoj podataka</a:t>
            </a:r>
            <a:endParaRPr lang="sr-Latn-RS" altLang="sr-Latn-RS" sz="2800" smtClean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-17463" y="762000"/>
            <a:ext cx="9144001" cy="60960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r-Latn-RS" altLang="sr-Latn-RS" sz="2300" b="1" smtClean="0">
              <a:solidFill>
                <a:srgbClr val="3333FF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300" b="1" smtClean="0">
                <a:solidFill>
                  <a:srgbClr val="3333FF"/>
                </a:solidFill>
                <a:latin typeface="Arial Narrow" panose="020B0606020202030204" pitchFamily="34" charset="0"/>
              </a:rPr>
              <a:t>I: Interne baze podataka (interni sistem)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300" smtClean="0">
                <a:latin typeface="Arial Narrow" panose="020B0606020202030204" pitchFamily="34" charset="0"/>
              </a:rPr>
              <a:t>Mnoge kompanije grade interne baze podataka koje prikupljaju podatke o potrošačima i tržištu </a:t>
            </a:r>
            <a:r>
              <a:rPr lang="sr-Latn-RS" altLang="sr-Latn-RS" sz="2300" b="1" smtClean="0">
                <a:latin typeface="Arial Narrow" panose="020B0606020202030204" pitchFamily="34" charset="0"/>
              </a:rPr>
              <a:t>iz izvora unutar mreže kompanije</a:t>
            </a:r>
            <a:r>
              <a:rPr lang="sr-Latn-RS" altLang="sr-Latn-RS" sz="2300" smtClean="0">
                <a:latin typeface="Arial Narrow" panose="020B0606020202030204" pitchFamily="34" charset="0"/>
              </a:rPr>
              <a:t>. 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sr-Latn-RS" altLang="sr-Latn-RS" sz="2200" u="sng" smtClean="0">
                <a:latin typeface="Arial Narrow" panose="020B0606020202030204" pitchFamily="34" charset="0"/>
              </a:rPr>
              <a:t>Marketing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 pruža informacije o karakteristikama i preferencijama kupaca, prodajnim transakcijama i interakcijama u trgovini i onlajn, te o posetama veb stranicama i društvenim mrežama. 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sr-Latn-RS" altLang="sr-Latn-RS" sz="2200" u="sng" smtClean="0">
                <a:latin typeface="Arial Narrow" panose="020B0606020202030204" pitchFamily="34" charset="0"/>
              </a:rPr>
              <a:t>Služba za korisničku podršku 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vodi evidenciju o zadovoljstvu kupaca, upitima ili problemima sa uslugom. 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sr-Latn-RS" altLang="sr-Latn-RS" sz="2200" u="sng" smtClean="0">
                <a:latin typeface="Arial Narrow" panose="020B0606020202030204" pitchFamily="34" charset="0"/>
              </a:rPr>
              <a:t>Računovodstveno odeljenje 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obezbeđuje evidenciju o prodaji, troškovima i novčanim tokovima, nudi operativne izveštaje o proizvodnji, isporukama i zalihama. 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sr-Latn-RS" altLang="sr-Latn-RS" sz="2200" u="sng" smtClean="0">
                <a:latin typeface="Arial Narrow" panose="020B0606020202030204" pitchFamily="34" charset="0"/>
              </a:rPr>
              <a:t>Prodajna služba 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izveštava o reakcijama preprodavaca i aktivnostima konkurenata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sr-Latn-RS" altLang="sr-Latn-RS" sz="2200" u="sng" smtClean="0">
                <a:latin typeface="Arial Narrow" panose="020B0606020202030204" pitchFamily="34" charset="0"/>
              </a:rPr>
              <a:t>Partneri u marketinškom kanalu 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pružaju podatke o prodajnim transakcijama.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sr-Latn-RS" altLang="sr-Latn-RS" sz="2200" b="1" smtClean="0">
              <a:latin typeface="Arial Narrow" panose="020B0606020202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r-Latn-RS" altLang="sr-Latn-RS" sz="2200" b="1" smtClean="0">
                <a:latin typeface="Arial Narrow" panose="020B0606020202030204" pitchFamily="34" charset="0"/>
              </a:rPr>
              <a:t>Ovakve informacije mogu pružiti snažan uvid u kupce i tržište</a:t>
            </a:r>
            <a:endParaRPr lang="sr-Latn-RS" altLang="sr-Latn-RS" sz="2200" smtClean="0">
              <a:latin typeface="Arial Narrow" panose="020B0606020202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r-Latn-RS" altLang="sr-Latn-RS" sz="2200" smtClean="0">
                <a:latin typeface="Arial Narrow" panose="020B0606020202030204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pl-PL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Procena potreba za informacijama i razvoj podataka</a:t>
            </a:r>
            <a:endParaRPr lang="sr-Latn-RS" altLang="sr-Latn-RS" sz="2800" smtClean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168275" y="1066800"/>
            <a:ext cx="8991600" cy="53340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200" b="1" smtClean="0">
                <a:solidFill>
                  <a:srgbClr val="3333FF"/>
                </a:solidFill>
                <a:latin typeface="Arial Narrow" panose="020B0606020202030204" pitchFamily="34" charset="0"/>
              </a:rPr>
              <a:t>I: Interne baze podataka </a:t>
            </a:r>
            <a:endParaRPr lang="sr-Latn-RS" altLang="sr-Latn-RS" sz="220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200" b="1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200" b="1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200" b="1" smtClean="0">
                <a:latin typeface="Arial Narrow" panose="020B0606020202030204" pitchFamily="34" charset="0"/>
              </a:rPr>
              <a:t>Internim bazama podataka se obično može pristupiti brže i jeftinije od drugih izvora informacija, ali one takođe predstavljaju određene probleme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200" smtClean="0">
              <a:latin typeface="Arial Narrow" panose="020B0606020202030204" pitchFamily="34" charset="0"/>
            </a:endParaRP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sr-Latn-RS" altLang="sr-Latn-RS" sz="2200" smtClean="0">
                <a:latin typeface="Arial Narrow" panose="020B0606020202030204" pitchFamily="34" charset="0"/>
              </a:rPr>
              <a:t>Mnoge interne informacije se često prikupljaju u druge svrhe, pa </a:t>
            </a:r>
            <a:r>
              <a:rPr lang="sr-Latn-RS" altLang="sr-Latn-RS" sz="2200" b="1" smtClean="0">
                <a:latin typeface="Arial Narrow" panose="020B0606020202030204" pitchFamily="34" charset="0"/>
              </a:rPr>
              <a:t>mogu biti nepotpune ili u pogrešnom obliku</a:t>
            </a:r>
            <a:r>
              <a:rPr lang="sr-Latn-RS" altLang="sr-Latn-RS" sz="2200" b="1" smtClean="0">
                <a:solidFill>
                  <a:srgbClr val="3333FF"/>
                </a:solidFill>
                <a:latin typeface="Arial Narrow" panose="020B0606020202030204" pitchFamily="34" charset="0"/>
              </a:rPr>
              <a:t> 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za izradu marketinške odluke. 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sr-Latn-RS" altLang="sr-Latn-RS" sz="2200" smtClean="0">
                <a:latin typeface="Arial Narrow" panose="020B0606020202030204" pitchFamily="34" charset="0"/>
              </a:rPr>
              <a:t>Podaci takođe brzo </a:t>
            </a:r>
            <a:r>
              <a:rPr lang="sr-Latn-RS" altLang="sr-Latn-RS" sz="2200" b="1" smtClean="0">
                <a:latin typeface="Arial Narrow" panose="020B0606020202030204" pitchFamily="34" charset="0"/>
              </a:rPr>
              <a:t>stare.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 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sr-Latn-RS" altLang="sr-Latn-RS" sz="2200" smtClean="0">
                <a:latin typeface="Arial Narrow" panose="020B0606020202030204" pitchFamily="34" charset="0"/>
              </a:rPr>
              <a:t>Održavanje baze podataka aktuelnom zahteva </a:t>
            </a:r>
            <a:r>
              <a:rPr lang="sr-Latn-RS" altLang="sr-Latn-RS" sz="2200" b="1" smtClean="0">
                <a:latin typeface="Arial Narrow" panose="020B0606020202030204" pitchFamily="34" charset="0"/>
              </a:rPr>
              <a:t>veliki napor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. 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sr-Latn-RS" altLang="sr-Latn-RS" sz="2200" smtClean="0">
                <a:latin typeface="Arial Narrow" panose="020B0606020202030204" pitchFamily="34" charset="0"/>
              </a:rPr>
              <a:t>Konačno, upravljanje i rudarenje mnoštvo informacija koje velika kompanija proizvodi zahtevaju </a:t>
            </a:r>
            <a:r>
              <a:rPr lang="sr-Latn-RS" altLang="sr-Latn-RS" sz="2200" b="1" smtClean="0">
                <a:latin typeface="Arial Narrow" panose="020B0606020202030204" pitchFamily="34" charset="0"/>
              </a:rPr>
              <a:t>vrlo sofisticiranu opremu i tehnike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20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36063" cy="57912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r-Latn-RS" altLang="en-US" sz="2200" b="1" smtClean="0">
                <a:solidFill>
                  <a:srgbClr val="3333FF"/>
                </a:solidFill>
                <a:latin typeface="Arial Narrow" panose="020B0606020202030204" pitchFamily="34" charset="0"/>
              </a:rPr>
              <a:t>II: Marketinška inteligencija 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sr-Latn-RS" altLang="en-US" sz="2200" smtClean="0">
                <a:latin typeface="Arial Narrow" panose="020B0606020202030204" pitchFamily="34" charset="0"/>
              </a:rPr>
              <a:t>Konkurentska marketinška inteligencija (</a:t>
            </a:r>
            <a:r>
              <a:rPr lang="sr-Latn-RS" altLang="en-US" sz="2200" b="1" smtClean="0">
                <a:latin typeface="Arial Narrow" panose="020B0606020202030204" pitchFamily="34" charset="0"/>
              </a:rPr>
              <a:t>KMI</a:t>
            </a:r>
            <a:r>
              <a:rPr lang="sr-Latn-RS" altLang="en-US" sz="2200" smtClean="0">
                <a:latin typeface="Arial Narrow" panose="020B0606020202030204" pitchFamily="34" charset="0"/>
              </a:rPr>
              <a:t>) je sistematsko praćenje, prikupljanje i analiza dostupnih </a:t>
            </a:r>
            <a:r>
              <a:rPr lang="sr-Latn-RS" altLang="en-US" sz="2200" b="1" smtClean="0">
                <a:solidFill>
                  <a:srgbClr val="3333FF"/>
                </a:solidFill>
                <a:latin typeface="Arial Narrow" panose="020B0606020202030204" pitchFamily="34" charset="0"/>
              </a:rPr>
              <a:t>informacija</a:t>
            </a:r>
            <a:r>
              <a:rPr lang="sr-Latn-RS" altLang="en-US" sz="2200" smtClean="0">
                <a:latin typeface="Arial Narrow" panose="020B0606020202030204" pitchFamily="34" charset="0"/>
              </a:rPr>
              <a:t> </a:t>
            </a:r>
            <a:r>
              <a:rPr lang="sr-Latn-RS" altLang="en-US" sz="2200" b="1" smtClean="0">
                <a:solidFill>
                  <a:srgbClr val="3333FF"/>
                </a:solidFill>
                <a:latin typeface="Arial Narrow" panose="020B0606020202030204" pitchFamily="34" charset="0"/>
              </a:rPr>
              <a:t>o konkurentima i kretanjima na tržištu</a:t>
            </a:r>
            <a:r>
              <a:rPr lang="sr-Latn-RS" altLang="en-US" sz="2200" smtClean="0">
                <a:latin typeface="Arial Narrow" panose="020B0606020202030204" pitchFamily="34" charset="0"/>
              </a:rPr>
              <a:t>. Cilj je poboljšati donošenje strateških odluka </a:t>
            </a:r>
            <a:r>
              <a:rPr lang="sr-Latn-RS" altLang="en-US" sz="2200" b="1" smtClean="0">
                <a:latin typeface="Arial Narrow" panose="020B0606020202030204" pitchFamily="34" charset="0"/>
              </a:rPr>
              <a:t>razumevanjem okruženja potrošača, praćenjem i procenom akcija konkurenata i davanjem ranih upozorenja o prilikama i pretnjama</a:t>
            </a:r>
            <a:r>
              <a:rPr lang="sr-Latn-RS" altLang="en-US" sz="2200" smtClean="0">
                <a:latin typeface="Arial Narrow" panose="020B0606020202030204" pitchFamily="34" charset="0"/>
              </a:rPr>
              <a:t>. </a:t>
            </a:r>
          </a:p>
          <a:p>
            <a:pPr marL="0" indent="0">
              <a:buFont typeface="Wingdings" panose="05000000000000000000" pitchFamily="2" charset="2"/>
              <a:buChar char="ü"/>
            </a:pPr>
            <a:endParaRPr lang="sr-Latn-RS" altLang="en-US" sz="2200" smtClean="0">
              <a:latin typeface="Arial Narrow" panose="020B0606020202030204" pitchFamily="34" charset="0"/>
            </a:endParaRP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sr-Latn-RS" altLang="en-US" sz="2200" b="1" smtClean="0">
                <a:latin typeface="Arial Narrow" panose="020B0606020202030204" pitchFamily="34" charset="0"/>
              </a:rPr>
              <a:t>Tehnike KMI </a:t>
            </a:r>
            <a:r>
              <a:rPr lang="sr-Latn-RS" altLang="en-US" sz="2200" smtClean="0">
                <a:latin typeface="Arial Narrow" panose="020B0606020202030204" pitchFamily="34" charset="0"/>
              </a:rPr>
              <a:t>kreću se od posmatranja potrošača, uključujući i konkurentske,  ispitivanja zaposlenih, benčmarkinga proizvoda konkurenata, pažljivog analiziranja finansijskih izveštaja i prijava konkurenata, do sprovođenja onlajn istraživanja i praćenja društvenih medija u realnom vremenu.</a:t>
            </a: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sr-Latn-RS" altLang="en-US" sz="2200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sr-Latn-RS" altLang="en-US" sz="2200" smtClean="0">
                <a:latin typeface="Arial Narrow" panose="020B0606020202030204" pitchFamily="34" charset="0"/>
              </a:rPr>
              <a:t>Kompanije mogu koristiti KMI kako bi stekle </a:t>
            </a:r>
            <a:r>
              <a:rPr lang="sr-Latn-RS" altLang="en-US" sz="2200" b="1" smtClean="0">
                <a:solidFill>
                  <a:srgbClr val="3333FF"/>
                </a:solidFill>
                <a:latin typeface="Arial Narrow" panose="020B0606020202030204" pitchFamily="34" charset="0"/>
              </a:rPr>
              <a:t>rani uvid u strategije konkurenata i pripremile brze odgovore</a:t>
            </a:r>
            <a:r>
              <a:rPr lang="sr-Latn-RS" altLang="en-US" sz="2200" smtClean="0">
                <a:latin typeface="Arial Narrow" panose="020B0606020202030204" pitchFamily="34" charset="0"/>
              </a:rPr>
              <a:t>. Na primer, </a:t>
            </a:r>
            <a:r>
              <a:rPr lang="sr-Latn-RS" altLang="en-US" sz="2200" b="1" smtClean="0">
                <a:latin typeface="Arial Narrow" panose="020B0606020202030204" pitchFamily="34" charset="0"/>
              </a:rPr>
              <a:t>Amazon (</a:t>
            </a:r>
            <a:r>
              <a:rPr lang="sr-Latn-RS" altLang="en-US" sz="2200" smtClean="0">
                <a:latin typeface="Arial Narrow" panose="020B0606020202030204" pitchFamily="34" charset="0"/>
              </a:rPr>
              <a:t>kroz </a:t>
            </a:r>
            <a:r>
              <a:rPr lang="sr-Latn-RS" altLang="en-US" sz="2200" i="1" smtClean="0">
                <a:latin typeface="Arial Narrow" panose="020B0606020202030204" pitchFamily="34" charset="0"/>
              </a:rPr>
              <a:t>Competitive Intelligence arm) </a:t>
            </a:r>
            <a:r>
              <a:rPr lang="sr-Latn-RS" altLang="en-US" sz="2200" smtClean="0">
                <a:latin typeface="Arial Narrow" panose="020B0606020202030204" pitchFamily="34" charset="0"/>
              </a:rPr>
              <a:t>rutinski kupuje robu sa konkurentskih sajtova da bi analizirala i poredila njihov asortiman, brzinu i kvalitet usluge</a:t>
            </a:r>
            <a:r>
              <a:rPr lang="sr-Latn-RS" altLang="en-US" sz="2000" smtClean="0"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5325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pl-PL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Procena potreba za informacijama i razvoj podataka</a:t>
            </a:r>
            <a:endParaRPr lang="sr-Latn-RS" altLang="sr-Latn-RS" sz="2800" smtClean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Akteri iz internog okruženja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839200" cy="51054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r-Latn-RS" altLang="en-US" sz="240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en-US" sz="2400" b="1" smtClean="0">
                <a:solidFill>
                  <a:srgbClr val="3333FF"/>
                </a:solidFill>
                <a:latin typeface="Arial Narrow" panose="020B0606020202030204" pitchFamily="34" charset="0"/>
              </a:rPr>
              <a:t>Unutrašnje (interno) okruženje kompanije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en-US" sz="2400" smtClean="0">
                <a:latin typeface="Arial Narrow" panose="020B0606020202030204" pitchFamily="34" charset="0"/>
              </a:rPr>
              <a:t>U kreiranju marketing-planova, marketing menadžment uključuje druge grupe kao što su </a:t>
            </a:r>
            <a:r>
              <a:rPr lang="sr-Latn-RS" altLang="en-US" sz="2400" b="1" smtClean="0">
                <a:latin typeface="Arial Narrow" panose="020B0606020202030204" pitchFamily="34" charset="0"/>
              </a:rPr>
              <a:t>top menadžment, finansije, istraživanje i razvoj (R&amp;D), informaciona tehnologija, nabavka, ljudski resursi, računovodstvo... </a:t>
            </a:r>
            <a:r>
              <a:rPr lang="sr-Latn-RS" altLang="en-US" sz="2400" smtClean="0">
                <a:latin typeface="Arial Narrow" panose="020B0606020202030204" pitchFamily="34" charset="0"/>
              </a:rPr>
              <a:t>Ove međusobno povezane grupe čine unutrašnje (interno) okruženje kompanije.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en-US" sz="240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en-US" sz="2400" b="1" smtClean="0">
                <a:latin typeface="Arial Narrow" panose="020B0606020202030204" pitchFamily="34" charset="0"/>
              </a:rPr>
              <a:t>Najviši menadžment </a:t>
            </a:r>
            <a:r>
              <a:rPr lang="sr-Latn-RS" altLang="en-US" sz="2400" smtClean="0">
                <a:latin typeface="Arial Narrow" panose="020B0606020202030204" pitchFamily="34" charset="0"/>
              </a:rPr>
              <a:t>– ​​uključujući i vrhunske marketinške stručnjake – postavlja </a:t>
            </a:r>
            <a:r>
              <a:rPr lang="sr-Latn-RS" altLang="en-US" sz="2400" b="1" smtClean="0">
                <a:latin typeface="Arial Narrow" panose="020B0606020202030204" pitchFamily="34" charset="0"/>
              </a:rPr>
              <a:t>misiju kompanije, ciljeve, široke strategije i politike</a:t>
            </a:r>
            <a:r>
              <a:rPr lang="sr-Latn-RS" altLang="en-US" sz="2400" smtClean="0">
                <a:latin typeface="Arial Narrow" panose="020B0606020202030204" pitchFamily="34" charset="0"/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en-US" sz="2400" b="1" smtClean="0">
                <a:latin typeface="Arial Narrow" panose="020B0606020202030204" pitchFamily="34" charset="0"/>
              </a:rPr>
              <a:t>Marketing menadžeri donose odluke u okviru ovih širih strategija i planova</a:t>
            </a:r>
            <a:r>
              <a:rPr lang="sr-Latn-RS" altLang="en-US" sz="2400" smtClean="0">
                <a:latin typeface="Arial Narrow" panose="020B060602020203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en-US" sz="2400" smtClean="0">
              <a:latin typeface="Arial Narrow" panose="020B0606020202030204" pitchFamily="34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endParaRPr lang="sr-Latn-RS" altLang="en-US" sz="2400" i="1" smtClean="0">
              <a:latin typeface="Arial Narrow" panose="020B0606020202030204" pitchFamily="34" charset="0"/>
            </a:endParaRPr>
          </a:p>
          <a:p>
            <a:pPr marL="0" indent="0"/>
            <a:endParaRPr lang="sr-Latn-RS" altLang="en-US" i="1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114300" y="914400"/>
            <a:ext cx="8915400" cy="54864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200" b="1" smtClean="0">
                <a:solidFill>
                  <a:srgbClr val="3333FF"/>
                </a:solidFill>
                <a:latin typeface="Arial Narrow" panose="020B0606020202030204" pitchFamily="34" charset="0"/>
              </a:rPr>
              <a:t>III: Marketinška istraživanja (MI)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sr-Latn-RS" altLang="sr-Latn-RS" sz="2200" b="1" smtClean="0">
                <a:latin typeface="Arial Narrow" panose="020B0606020202030204" pitchFamily="34" charset="0"/>
              </a:rPr>
              <a:t>MI 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je sistematsko kreiranje i sprovođenje inicijativa za prikupljanje, analizu i izveštavanja podataka, informacija i uvida koji su relevantni za specifičnu marketinšku situaciju s kojom se organizacija suočava. Kompanije koriste MI u širokom spektru situacija. Na primer, MI daje marketerima </a:t>
            </a:r>
            <a:r>
              <a:rPr lang="sr-Latn-RS" altLang="sr-Latn-RS" sz="2200" b="1" smtClean="0">
                <a:solidFill>
                  <a:srgbClr val="3333FF"/>
                </a:solidFill>
                <a:latin typeface="Arial Narrow" panose="020B0606020202030204" pitchFamily="34" charset="0"/>
              </a:rPr>
              <a:t>uvid u motivaciju kupaca, ponašanje prilikom kupovine i zadovoljstvo</a:t>
            </a:r>
            <a:r>
              <a:rPr lang="sr-Latn-RS" altLang="sr-Latn-RS" sz="2200" b="1" smtClean="0">
                <a:latin typeface="Arial Narrow" panose="020B0606020202030204" pitchFamily="34" charset="0"/>
              </a:rPr>
              <a:t>. 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To im može pomoći da </a:t>
            </a:r>
            <a:r>
              <a:rPr lang="sr-Latn-RS" altLang="sr-Latn-RS" sz="2200" b="1" smtClean="0">
                <a:solidFill>
                  <a:srgbClr val="3333FF"/>
                </a:solidFill>
                <a:latin typeface="Arial Narrow" panose="020B0606020202030204" pitchFamily="34" charset="0"/>
              </a:rPr>
              <a:t>procene tržišni potencijal i tržišno učešće, ili da mere efektivnost cena, proizvoda, distribucije i promotivnih aktivnost</a:t>
            </a:r>
            <a:r>
              <a:rPr lang="sr-Latn-RS" altLang="sr-Latn-RS" sz="2200" smtClean="0">
                <a:solidFill>
                  <a:srgbClr val="3333FF"/>
                </a:solidFill>
                <a:latin typeface="Arial Narrow" panose="020B0606020202030204" pitchFamily="34" charset="0"/>
              </a:rPr>
              <a:t>i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. 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sr-Latn-RS" altLang="sr-Latn-RS" sz="2100" smtClean="0">
                <a:latin typeface="Arial Narrow" panose="020B0606020202030204" pitchFamily="34" charset="0"/>
              </a:rPr>
              <a:t>Neke </a:t>
            </a:r>
            <a:r>
              <a:rPr lang="sr-Latn-RS" altLang="sr-Latn-RS" sz="2100" b="1" smtClean="0">
                <a:solidFill>
                  <a:srgbClr val="3333FF"/>
                </a:solidFill>
                <a:latin typeface="Arial Narrow" panose="020B0606020202030204" pitchFamily="34" charset="0"/>
              </a:rPr>
              <a:t>velike i snažne kompanije </a:t>
            </a:r>
            <a:r>
              <a:rPr lang="sr-Latn-RS" altLang="sr-Latn-RS" sz="2100" smtClean="0">
                <a:latin typeface="Arial Narrow" panose="020B0606020202030204" pitchFamily="34" charset="0"/>
              </a:rPr>
              <a:t>obavljaju MI putem svojih visoko budžetiranih odeljenja za MI ili angažovanjem globalnih agencija. I </a:t>
            </a:r>
            <a:r>
              <a:rPr lang="sr-Latn-RS" altLang="sr-Latn-RS" sz="2100" b="1" smtClean="0">
                <a:solidFill>
                  <a:srgbClr val="3333FF"/>
                </a:solidFill>
                <a:latin typeface="Arial Narrow" panose="020B0606020202030204" pitchFamily="34" charset="0"/>
              </a:rPr>
              <a:t>manje kompanije </a:t>
            </a:r>
            <a:r>
              <a:rPr lang="sr-Latn-RS" altLang="sr-Latn-RS" sz="2100" smtClean="0">
                <a:latin typeface="Arial Narrow" panose="020B0606020202030204" pitchFamily="34" charset="0"/>
              </a:rPr>
              <a:t>– često angažuju spoljne istraživačke kompanije ili angažuju naučne radnike, stručnjake, prate konkurente ili vrše istraživanje putem interneta</a:t>
            </a:r>
            <a:r>
              <a:rPr lang="sr-Latn-RS" altLang="sr-Latn-RS" sz="2000" smtClean="0">
                <a:latin typeface="Arial Narrow" panose="020B0606020202030204" pitchFamily="34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sr-Latn-RS" altLang="sr-Latn-RS" sz="2000" b="1" smtClean="0">
                <a:solidFill>
                  <a:srgbClr val="3333FF"/>
                </a:solidFill>
                <a:latin typeface="Arial Narrow" panose="020B0606020202030204" pitchFamily="34" charset="0"/>
              </a:rPr>
              <a:t>T</a:t>
            </a:r>
            <a:r>
              <a:rPr lang="sr-Latn-RS" altLang="sr-Latn-RS" sz="2200" b="1" smtClean="0">
                <a:solidFill>
                  <a:srgbClr val="3333FF"/>
                </a:solidFill>
                <a:latin typeface="Arial Narrow" panose="020B0606020202030204" pitchFamily="34" charset="0"/>
              </a:rPr>
              <a:t>radicionalna marketinška istraživanja se menjaju. 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Posljednjih godina, zbog mnoštva novih digitalnih tehnologija za prikupljanje podataka tradicionalno marketinško istraživanje doživelo je veliku transformaciju.</a:t>
            </a:r>
          </a:p>
        </p:txBody>
      </p:sp>
      <p:sp>
        <p:nvSpPr>
          <p:cNvPr id="5427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pl-PL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Procena potreba za informacijama i razvoj podataka</a:t>
            </a:r>
            <a:endParaRPr lang="sr-Latn-RS" altLang="sr-Latn-RS" sz="2800" smtClean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48006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sr-Latn-RS" sz="2400" b="1" dirty="0" smtClean="0">
                <a:solidFill>
                  <a:srgbClr val="3333FF"/>
                </a:solidFill>
                <a:latin typeface="Arial Narrow" panose="020B0606020202030204" pitchFamily="34" charset="0"/>
              </a:rPr>
              <a:t>Kontrolna pitanja:</a:t>
            </a:r>
          </a:p>
          <a:p>
            <a:pPr marL="457200" indent="-457200">
              <a:buFont typeface="Calibri" panose="020F0502020204030204" pitchFamily="34" charset="0"/>
              <a:buAutoNum type="arabicPeriod"/>
              <a:defRPr/>
            </a:pPr>
            <a:r>
              <a:rPr lang="sr-Latn-RS" sz="2200" dirty="0" smtClean="0">
                <a:latin typeface="Arial Narrow" panose="020B0606020202030204" pitchFamily="34" charset="0"/>
              </a:rPr>
              <a:t>Objasnite ulogu koncepta „velikih podataka“ </a:t>
            </a:r>
            <a:r>
              <a:rPr lang="pl-PL" sz="2200" dirty="0" smtClean="0">
                <a:latin typeface="Arial Narrow" panose="020B0606020202030204" pitchFamily="34" charset="0"/>
              </a:rPr>
              <a:t>(„Big data”) u upravljanju marketing-informacijama.</a:t>
            </a:r>
            <a:endParaRPr lang="sr-Latn-RS" sz="2200" dirty="0" smtClean="0">
              <a:latin typeface="Arial Narrow" panose="020B0606020202030204" pitchFamily="34" charset="0"/>
            </a:endParaRPr>
          </a:p>
          <a:p>
            <a:pPr marL="457200" indent="-457200">
              <a:buFont typeface="Calibri" panose="020F0502020204030204" pitchFamily="34" charset="0"/>
              <a:buAutoNum type="arabicPeriod"/>
              <a:defRPr/>
            </a:pPr>
            <a:r>
              <a:rPr lang="sr-Latn-RS" sz="2200" dirty="0" smtClean="0">
                <a:latin typeface="Arial Narrow" panose="020B0606020202030204" pitchFamily="34" charset="0"/>
              </a:rPr>
              <a:t>Objasnite važnost informacija u sticanju uvida o tržištu i kupcima.</a:t>
            </a:r>
          </a:p>
          <a:p>
            <a:pPr marL="457200" indent="-457200">
              <a:buFont typeface="Calibri" panose="020F0502020204030204" pitchFamily="34" charset="0"/>
              <a:buAutoNum type="arabicPeriod"/>
              <a:defRPr/>
            </a:pPr>
            <a:r>
              <a:rPr lang="sr-Latn-RS" sz="2200" dirty="0" smtClean="0">
                <a:latin typeface="Arial Narrow" panose="020B0606020202030204" pitchFamily="34" charset="0"/>
              </a:rPr>
              <a:t>Definišite ekosistem marketinških informacija.</a:t>
            </a:r>
          </a:p>
          <a:p>
            <a:pPr marL="457200" indent="-457200">
              <a:buFont typeface="Calibri" panose="020F0502020204030204" pitchFamily="34" charset="0"/>
              <a:buAutoNum type="arabicPeriod"/>
              <a:defRPr/>
            </a:pPr>
            <a:r>
              <a:rPr lang="sr-Latn-RS" sz="2200" dirty="0" smtClean="0">
                <a:latin typeface="Arial Narrow" panose="020B0606020202030204" pitchFamily="34" charset="0"/>
              </a:rPr>
              <a:t>Objasnite delove ekosistema marketinških informacija.</a:t>
            </a:r>
          </a:p>
          <a:p>
            <a:pPr marL="457200" indent="-457200">
              <a:buFont typeface="Calibri" panose="020F0502020204030204" pitchFamily="34" charset="0"/>
              <a:buAutoNum type="arabicPeriod"/>
              <a:defRPr/>
            </a:pPr>
            <a:r>
              <a:rPr lang="sr-Latn-RS" sz="2200" dirty="0" smtClean="0">
                <a:latin typeface="Arial Narrow" panose="020B0606020202030204" pitchFamily="34" charset="0"/>
              </a:rPr>
              <a:t>Suština i svrha internih baza podataka? </a:t>
            </a:r>
          </a:p>
          <a:p>
            <a:pPr marL="457200" indent="-457200">
              <a:buFont typeface="Calibri" panose="020F0502020204030204" pitchFamily="34" charset="0"/>
              <a:buAutoNum type="arabicPeriod"/>
              <a:defRPr/>
            </a:pPr>
            <a:r>
              <a:rPr lang="sr-Latn-RS" sz="2200" dirty="0" smtClean="0">
                <a:latin typeface="Arial Narrow" panose="020B0606020202030204" pitchFamily="34" charset="0"/>
              </a:rPr>
              <a:t>Suština i svrha marketinške inteligencije? </a:t>
            </a:r>
          </a:p>
          <a:p>
            <a:pPr marL="457200" indent="-457200">
              <a:buFont typeface="Calibri" panose="020F0502020204030204" pitchFamily="34" charset="0"/>
              <a:buAutoNum type="arabicPeriod"/>
              <a:defRPr/>
            </a:pPr>
            <a:r>
              <a:rPr lang="sr-Latn-RS" sz="2200" dirty="0">
                <a:latin typeface="Arial Narrow" panose="020B0606020202030204" pitchFamily="34" charset="0"/>
              </a:rPr>
              <a:t>Objasnite kako se interne baze podataka razlikuju od marketing-inteligencije. Koje su njihove prednosti i nedostaci?</a:t>
            </a:r>
          </a:p>
          <a:p>
            <a:pPr marL="457200" indent="-457200">
              <a:buFont typeface="Calibri" panose="020F0502020204030204" pitchFamily="34" charset="0"/>
              <a:buAutoNum type="arabicPeriod"/>
              <a:defRPr/>
            </a:pPr>
            <a:r>
              <a:rPr lang="sr-Latn-RS" sz="2200" dirty="0" smtClean="0">
                <a:latin typeface="Arial Narrow" panose="020B0606020202030204" pitchFamily="34" charset="0"/>
              </a:rPr>
              <a:t>Suština i svrha marketinškog istraživanja?</a:t>
            </a:r>
          </a:p>
          <a:p>
            <a:pPr marL="457200" indent="-457200">
              <a:buFont typeface="Calibri" panose="020F0502020204030204" pitchFamily="34" charset="0"/>
              <a:buAutoNum type="arabicPeriod"/>
              <a:defRPr/>
            </a:pPr>
            <a:endParaRPr lang="sr-Latn-RS" sz="2400" dirty="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228600" y="3429000"/>
            <a:ext cx="7315200" cy="715963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sr-Latn-RS" altLang="sr-Latn-RS" sz="28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Analiza i korišćenje marketinških informacija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315200" cy="715963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Analiza i korišćenje marketinških informacija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266700" y="1371600"/>
            <a:ext cx="8763000" cy="48006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2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Kako najbolje analizirati i koristiti pojedinačne podatke o kupcima?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200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200" smtClean="0">
                <a:latin typeface="Arial Narrow" panose="020B0606020202030204" pitchFamily="34" charset="0"/>
              </a:rPr>
              <a:t>Pametne kompanije </a:t>
            </a:r>
            <a:r>
              <a:rPr lang="sr-Latn-RS" altLang="sr-Latn-RS" sz="22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prikupljaju informacije na svakoj mogućoj tački kontakta sa kupcima</a:t>
            </a:r>
            <a:r>
              <a:rPr lang="sr-Latn-RS" altLang="sr-Latn-RS" sz="2200" smtClean="0">
                <a:solidFill>
                  <a:srgbClr val="0000FF"/>
                </a:solidFill>
                <a:latin typeface="Arial Narrow" panose="020B0606020202030204" pitchFamily="34" charset="0"/>
              </a:rPr>
              <a:t>.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 </a:t>
            </a:r>
            <a:r>
              <a:rPr lang="sr-Latn-RS" altLang="sr-Latn-RS" sz="2000" smtClean="0">
                <a:latin typeface="Arial Narrow" panose="020B0606020202030204" pitchFamily="34" charset="0"/>
              </a:rPr>
              <a:t>Ove dodirne tačke uključuju kupovine kupaca, kontakte kupaca i prodavaca, pozive centra za usluge i podršku, posete sajtovima i društvenim mrežama, ankete o zadovoljstvu, kreditne i platne </a:t>
            </a:r>
            <a:r>
              <a:rPr lang="sr-Latn-RS" altLang="sr-Latn-RS" sz="2000" smtClean="0">
                <a:solidFill>
                  <a:srgbClr val="000000"/>
                </a:solidFill>
                <a:latin typeface="Arial Narrow" panose="020B0606020202030204" pitchFamily="34" charset="0"/>
              </a:rPr>
              <a:t>interakcije, </a:t>
            </a:r>
            <a:r>
              <a:rPr lang="sr-Latn-RS" altLang="sr-Latn-RS" sz="2000" smtClean="0">
                <a:latin typeface="Arial Narrow" panose="020B0606020202030204" pitchFamily="34" charset="0"/>
              </a:rPr>
              <a:t>istraživanja tržišta – svaki kontakt između kupca i kompanije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.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200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200" smtClean="0">
                <a:latin typeface="Arial Narrow" panose="020B0606020202030204" pitchFamily="34" charset="0"/>
              </a:rPr>
              <a:t>Nažalost, </a:t>
            </a:r>
            <a:r>
              <a:rPr lang="sr-Latn-RS" altLang="sr-Latn-RS" sz="22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navedene informacije su obično raštrkane širom organizacije ili zakopane duboko u odvojenim bazama podataka kompanije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.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200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200" smtClean="0">
                <a:latin typeface="Arial Narrow" panose="020B0606020202030204" pitchFamily="34" charset="0"/>
              </a:rPr>
              <a:t>Kako bi prevazišle takve probleme, mnoge kompanije se sada okreću </a:t>
            </a:r>
            <a:r>
              <a:rPr lang="sr-Latn-RS" altLang="sr-Latn-RS" sz="2200" b="1" u="sng" smtClean="0">
                <a:solidFill>
                  <a:srgbClr val="C00000"/>
                </a:solidFill>
                <a:latin typeface="Arial Narrow" panose="020B0606020202030204" pitchFamily="34" charset="0"/>
              </a:rPr>
              <a:t>upravljanju odnosima s kupcima </a:t>
            </a:r>
            <a:r>
              <a:rPr lang="sr-Latn-RS" altLang="sr-Latn-RS" sz="2200" u="sng" smtClean="0">
                <a:solidFill>
                  <a:srgbClr val="C00000"/>
                </a:solidFill>
                <a:latin typeface="Arial Narrow" panose="020B0606020202030204" pitchFamily="34" charset="0"/>
              </a:rPr>
              <a:t>(CRM).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315200" cy="715963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Analiza i korišćenje marketinških informacija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190500" y="1066800"/>
            <a:ext cx="8991600" cy="54864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CRM omogućava da se podaci organizuju oko pojedinačnih kupaca.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sr-Latn-RS" altLang="sr-Latn-RS" sz="2000" smtClean="0">
                <a:latin typeface="Arial Narrow" panose="020B0606020202030204" pitchFamily="34" charset="0"/>
              </a:rPr>
              <a:t> </a:t>
            </a:r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sr-Latn-RS" altLang="sr-Latn-RS" sz="2000" smtClean="0">
                <a:latin typeface="Arial Narrow" panose="020B0606020202030204" pitchFamily="34" charset="0"/>
              </a:rPr>
              <a:t>Na primer, </a:t>
            </a:r>
            <a:r>
              <a:rPr lang="sr-Latn-RS" altLang="sr-Latn-RS" sz="2000" smtClean="0">
                <a:solidFill>
                  <a:srgbClr val="0000FF"/>
                </a:solidFill>
                <a:latin typeface="Arial Narrow" panose="020B0606020202030204" pitchFamily="34" charset="0"/>
              </a:rPr>
              <a:t>direktno povezani podaci </a:t>
            </a:r>
            <a:r>
              <a:rPr lang="sr-Latn-RS" altLang="sr-Latn-RS" sz="2000" smtClean="0">
                <a:latin typeface="Arial Narrow" panose="020B0606020202030204" pitchFamily="34" charset="0"/>
              </a:rPr>
              <a:t>za jednog poslovnog kupca mogu uključivati ​​detaljne zapise o istoriji narudžbi kupca, informacije o prodaji, beleške iz poziva u pozivnom centru, obaveštajne informacije prodajnog osoblja o kupčevom procesu kupovine i ključnim učesnicima kupovine i druge informacije. </a:t>
            </a:r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sr-Latn-RS" altLang="sr-Latn-RS" sz="2000" smtClean="0">
                <a:solidFill>
                  <a:srgbClr val="0000FF"/>
                </a:solidFill>
                <a:latin typeface="Arial Narrow" panose="020B0606020202030204" pitchFamily="34" charset="0"/>
              </a:rPr>
              <a:t>Indirektno povezani podaci </a:t>
            </a:r>
            <a:r>
              <a:rPr lang="sr-Latn-RS" altLang="sr-Latn-RS" sz="2000" smtClean="0">
                <a:latin typeface="Arial Narrow" panose="020B0606020202030204" pitchFamily="34" charset="0"/>
              </a:rPr>
              <a:t>mogu uključivati ​​statistiku rasta industrije, uvide iz fokus grupa unutar ciljnih tržišta, mere učinka za kupce ključnih konkurenata i predstojeće vladine regulative. 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sr-Latn-RS" altLang="sr-Latn-RS" sz="2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CRM organizuje sve direktne i indirektne informacije oko kupca</a:t>
            </a:r>
            <a:r>
              <a:rPr lang="sr-Latn-RS" altLang="sr-Latn-R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. 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sr-Latn-RS" altLang="sr-Latn-RS" sz="2000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sr-Latn-RS" altLang="sr-Latn-RS" sz="20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CRM platforme </a:t>
            </a:r>
            <a:r>
              <a:rPr lang="sr-Latn-RS" altLang="sr-Latn-RS" sz="2000" smtClean="0">
                <a:latin typeface="Arial Narrow" panose="020B0606020202030204" pitchFamily="34" charset="0"/>
              </a:rPr>
              <a:t>kompanija kao što su </a:t>
            </a:r>
            <a:r>
              <a:rPr lang="sr-Latn-RS" altLang="sr-Latn-RS" sz="2000" i="1" smtClean="0">
                <a:latin typeface="Arial Narrow" panose="020B0606020202030204" pitchFamily="34" charset="0"/>
              </a:rPr>
              <a:t>Salesforce.com, Oracle, Microsoft i SAS </a:t>
            </a:r>
            <a:r>
              <a:rPr lang="sr-Latn-RS" altLang="sr-Latn-RS" sz="2000" smtClean="0">
                <a:latin typeface="Arial Narrow" panose="020B0606020202030204" pitchFamily="34" charset="0"/>
              </a:rPr>
              <a:t>obezbeđuje sofisticirani softver i analitičke alate koji</a:t>
            </a:r>
            <a:r>
              <a:rPr lang="sr-Latn-RS" altLang="sr-Latn-RS" sz="20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sr-Latn-RS" altLang="sr-Latn-RS" sz="20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integrišu podatke o kupcima iz svih izvora,  analiziraju ih i primenjuju nalaze za izgradnju jačih odnosa s kupcima</a:t>
            </a:r>
            <a:r>
              <a:rPr lang="sr-Latn-RS" altLang="sr-Latn-RS" sz="2000" smtClean="0">
                <a:latin typeface="Arial Narrow" panose="020B0606020202030204" pitchFamily="34" charset="0"/>
              </a:rPr>
              <a:t>. Na primjer, </a:t>
            </a:r>
            <a:r>
              <a:rPr lang="sr-Latn-RS" altLang="sr-Latn-RS" sz="2000" i="1" smtClean="0">
                <a:latin typeface="Arial Narrow" panose="020B0606020202030204" pitchFamily="34" charset="0"/>
              </a:rPr>
              <a:t>MetLife</a:t>
            </a:r>
            <a:r>
              <a:rPr lang="sr-Latn-RS" altLang="sr-Latn-RS" sz="2000" smtClean="0">
                <a:latin typeface="Arial Narrow" panose="020B0606020202030204" pitchFamily="34" charset="0"/>
              </a:rPr>
              <a:t> koristi CRM sistem koji naziva “</a:t>
            </a:r>
            <a:r>
              <a:rPr lang="sr-Latn-RS" altLang="sr-Latn-RS" sz="2000" i="1" smtClean="0">
                <a:latin typeface="Arial Narrow" panose="020B0606020202030204" pitchFamily="34" charset="0"/>
              </a:rPr>
              <a:t>Zid MetLife</a:t>
            </a:r>
            <a:r>
              <a:rPr lang="sr-Latn-RS" altLang="sr-Latn-RS" sz="2000" smtClean="0">
                <a:latin typeface="Arial Narrow" panose="020B0606020202030204" pitchFamily="34" charset="0"/>
              </a:rPr>
              <a:t>”.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315200" cy="715963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Analiza i korišćenje marketinških informacija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91600" cy="53340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sr-Latn-RS" altLang="sr-Latn-RS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Veliki podaci, marketinška analitika i AI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sr-Latn-RS" altLang="sr-Latn-RS" sz="2400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sr-Latn-RS" altLang="sr-Latn-RS" sz="2200" dirty="0" smtClean="0">
                <a:latin typeface="Arial Narrow" panose="020B0606020202030204" pitchFamily="34" charset="0"/>
              </a:rPr>
              <a:t>“</a:t>
            </a:r>
            <a:r>
              <a:rPr lang="sr-Latn-RS" altLang="sr-Latn-RS" sz="22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Pravi podaci </a:t>
            </a:r>
            <a:r>
              <a:rPr lang="sr-Latn-RS" altLang="sr-Latn-RS" sz="2200" b="1" dirty="0" smtClean="0">
                <a:latin typeface="Arial Narrow" panose="020B0606020202030204" pitchFamily="34" charset="0"/>
              </a:rPr>
              <a:t>nadmašuju velike podatke</a:t>
            </a:r>
            <a:r>
              <a:rPr lang="sr-Latn-RS" altLang="sr-Latn-RS" sz="2200" dirty="0" smtClean="0">
                <a:latin typeface="Arial Narrow" panose="020B0606020202030204" pitchFamily="34" charset="0"/>
              </a:rPr>
              <a:t>.” To je posao marketinške analitike.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sr-Latn-RS" altLang="sr-Latn-RS" sz="22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Marketinška analitika </a:t>
            </a:r>
            <a:r>
              <a:rPr lang="sr-Latn-RS" altLang="sr-Latn-RS" sz="2200" dirty="0" smtClean="0">
                <a:latin typeface="Arial Narrow" panose="020B0606020202030204" pitchFamily="34" charset="0"/>
              </a:rPr>
              <a:t>se sastoji od analitičkih alata, tehnologija i procesa koje koriste </a:t>
            </a:r>
            <a:r>
              <a:rPr lang="sr-Latn-RS" altLang="sr-Latn-RS" sz="2200" dirty="0" err="1" smtClean="0">
                <a:latin typeface="Arial Narrow" panose="020B0606020202030204" pitchFamily="34" charset="0"/>
              </a:rPr>
              <a:t>marketeri</a:t>
            </a:r>
            <a:r>
              <a:rPr lang="sr-Latn-RS" altLang="sr-Latn-RS" sz="2200" dirty="0" smtClean="0">
                <a:latin typeface="Arial Narrow" panose="020B0606020202030204" pitchFamily="34" charset="0"/>
              </a:rPr>
              <a:t> kako bi dobili smislene obrasce u velikim podacima i kako bi stekli uvid u kupce, merili marketinške performanse i poboljšali korisničko iskustvo. Mnogi brendovi se oslanjaju na </a:t>
            </a:r>
            <a:r>
              <a:rPr lang="sr-Latn-RS" altLang="sr-Latn-RS" sz="22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spoljne firme koje su specijalizovane za primenu </a:t>
            </a:r>
            <a:r>
              <a:rPr lang="sr-Latn-RS" altLang="sr-Latn-RS" sz="2200" b="1" u="sng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sofisticirane marketinške analitike </a:t>
            </a:r>
            <a:r>
              <a:rPr lang="sr-Latn-RS" altLang="sr-Latn-RS" sz="22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kako bi stekli uvid u kupce i poboljšali korisničko iskustvo.</a:t>
            </a:r>
            <a:r>
              <a:rPr lang="sr-Latn-RS" altLang="sr-Latn-RS" sz="2200" dirty="0" smtClean="0">
                <a:latin typeface="Arial Narrow" panose="020B0606020202030204" pitchFamily="34" charset="0"/>
              </a:rPr>
              <a:t> Ovo je dovelo do </a:t>
            </a:r>
            <a:r>
              <a:rPr lang="sr-Latn-RS" altLang="sr-Latn-RS" sz="2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nove industrije upravljanja iskustvom korisnika (XM)</a:t>
            </a:r>
            <a:r>
              <a:rPr lang="sr-Latn-RS" altLang="sr-Latn-RS" sz="22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, </a:t>
            </a:r>
            <a:r>
              <a:rPr lang="sr-Latn-RS" altLang="sr-Latn-RS" sz="2200" dirty="0" smtClean="0">
                <a:latin typeface="Arial Narrow" panose="020B0606020202030204" pitchFamily="34" charset="0"/>
              </a:rPr>
              <a:t>koju čine firme koje pomažu brendovima da upravljaju složenošću današnjeg prikupljanja i analize podataka.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sr-Latn-RS" altLang="sr-Latn-RS" sz="2200" dirty="0" smtClean="0">
                <a:latin typeface="Arial Narrow" panose="020B0606020202030204" pitchFamily="34" charset="0"/>
              </a:rPr>
              <a:t>Firma za konsultantske usluge i usluge marketinške analitike </a:t>
            </a:r>
            <a:r>
              <a:rPr lang="sr-Latn-RS" altLang="sr-Latn-RS" sz="2200" i="1" dirty="0" err="1" smtClean="0">
                <a:latin typeface="Arial Narrow" panose="020B0606020202030204" pitchFamily="34" charset="0"/>
              </a:rPr>
              <a:t>Qualtrics</a:t>
            </a:r>
            <a:r>
              <a:rPr lang="sr-Latn-RS" altLang="sr-Latn-RS" sz="2200" dirty="0" smtClean="0">
                <a:latin typeface="Arial Narrow" panose="020B0606020202030204" pitchFamily="34" charset="0"/>
              </a:rPr>
              <a:t> pomaže kompanijama da shvate uvide kupaca i da </a:t>
            </a:r>
            <a:r>
              <a:rPr lang="sr-Latn-RS" altLang="sr-Latn-RS" sz="2200" b="1" dirty="0" smtClean="0">
                <a:latin typeface="Arial Narrow" panose="020B0606020202030204" pitchFamily="34" charset="0"/>
              </a:rPr>
              <a:t>deluju na njih kako bi stvorili inovativne kupce, proizvode i iskustva brenda. </a:t>
            </a:r>
            <a:r>
              <a:rPr lang="sr-Latn-RS" altLang="sr-Latn-RS" sz="22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Takva marketinška analitika sada često koristi AI</a:t>
            </a:r>
            <a:r>
              <a:rPr lang="sr-Latn-RS" altLang="sr-Latn-RS" sz="2000" b="1" dirty="0" smtClean="0">
                <a:latin typeface="Arial Narrow" panose="020B0606020202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315200" cy="715963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Distribucija i korišćenje marketinških informacija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52578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sr-Latn-RS" altLang="sr-Latn-RS" sz="2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Marketinške informacije nemaju vrednost sve dok se ne koriste za donošenje boljih marketinških odluka</a:t>
            </a:r>
            <a:r>
              <a:rPr lang="sr-Latn-RS" altLang="sr-Latn-RS" sz="2400" dirty="0" smtClean="0">
                <a:latin typeface="Arial Narrow" panose="020B0606020202030204" pitchFamily="34" charset="0"/>
              </a:rPr>
              <a:t>.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sr-Latn-RS" altLang="sr-Latn-RS" sz="2000" b="1" dirty="0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sr-Latn-RS" altLang="sr-Latn-RS" sz="2400" b="1" dirty="0" smtClean="0">
                <a:latin typeface="Arial Narrow" panose="020B0606020202030204" pitchFamily="34" charset="0"/>
              </a:rPr>
              <a:t>Marketinški informacioni sistem </a:t>
            </a:r>
            <a:r>
              <a:rPr lang="sr-Latn-RS" altLang="sr-Latn-RS" sz="2400" dirty="0" smtClean="0">
                <a:latin typeface="Arial Narrow" panose="020B0606020202030204" pitchFamily="34" charset="0"/>
              </a:rPr>
              <a:t>mora učiniti informacije lako dostupnim menadžerima i drugim kojima je to potrebno, kada im zatreba.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sr-Latn-RS" altLang="sr-Latn-RS" sz="2400" b="1" dirty="0" smtClean="0">
                <a:latin typeface="Arial Narrow" panose="020B0606020202030204" pitchFamily="34" charset="0"/>
              </a:rPr>
              <a:t>Distribucija informacija: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sr-Latn-RS" altLang="sr-Latn-RS" sz="2400" dirty="0" smtClean="0">
                <a:latin typeface="Arial Narrow" panose="020B0606020202030204" pitchFamily="34" charset="0"/>
              </a:rPr>
              <a:t>Mnoge firme koriste </a:t>
            </a:r>
            <a:r>
              <a:rPr lang="sr-Latn-RS" altLang="sr-Latn-RS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intranet</a:t>
            </a:r>
            <a:r>
              <a:rPr lang="sr-Latn-RS" altLang="sr-Latn-RS" sz="2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i </a:t>
            </a:r>
            <a:r>
              <a:rPr lang="sr-Latn-RS" altLang="sr-Latn-RS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interne CRM sisteme </a:t>
            </a:r>
            <a:r>
              <a:rPr lang="sr-Latn-RS" altLang="sr-Latn-RS" sz="2400" dirty="0" smtClean="0">
                <a:latin typeface="Arial Narrow" panose="020B0606020202030204" pitchFamily="34" charset="0"/>
              </a:rPr>
              <a:t>koji pružaju pristup internim podacima, obaveštajnim podacima i informacijama MI; transakcijama i iskustvu kupaca, zajedničkim izveštajima i dokumentima.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sr-Latn-RS" altLang="sr-Latn-RS" sz="2400" dirty="0" smtClean="0">
                <a:latin typeface="Arial Narrow" panose="020B0606020202030204" pitchFamily="34" charset="0"/>
              </a:rPr>
              <a:t>Mnoge kompanije dozvoljavaju ključnim kupcima i članovima mreže vrednosti pristup podacima na zahtev i to putem </a:t>
            </a:r>
            <a:r>
              <a:rPr lang="sr-Latn-RS" altLang="sr-Latn-RS" sz="24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ekstraneta</a:t>
            </a:r>
            <a:r>
              <a:rPr lang="sr-Latn-RS" altLang="sr-Latn-RS" sz="2400" dirty="0" smtClean="0">
                <a:latin typeface="Arial Narrow" panose="020B0606020202030204" pitchFamily="34" charset="0"/>
              </a:rPr>
              <a:t>. Dobavljači, kupci, preprodavci i drugi članovi mreže mogu pristupiti </a:t>
            </a:r>
            <a:r>
              <a:rPr lang="sr-Latn-RS" altLang="sr-Latn-RS" sz="2400" dirty="0" err="1" smtClean="0">
                <a:latin typeface="Arial Narrow" panose="020B0606020202030204" pitchFamily="34" charset="0"/>
              </a:rPr>
              <a:t>ekstranetu</a:t>
            </a:r>
            <a:r>
              <a:rPr lang="sr-Latn-RS" altLang="sr-Latn-RS" sz="2400" dirty="0" smtClean="0">
                <a:latin typeface="Arial Narrow" panose="020B0606020202030204" pitchFamily="34" charset="0"/>
              </a:rPr>
              <a:t> kompanije kako bi ažurirali svoje račune, organizovali kupovine, proverili narudžbe zbog zaliha kako bi poboljšali korisničku uslugu.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315200" cy="715963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Kontrolna pitanja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001000" cy="4876800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AutoNum type="arabicPeriod"/>
              <a:defRPr/>
            </a:pPr>
            <a:r>
              <a:rPr lang="sr-Latn-RS" altLang="sr-Latn-RS" sz="2200" dirty="0" smtClean="0">
                <a:latin typeface="Arial Narrow" panose="020B0606020202030204" pitchFamily="34" charset="0"/>
              </a:rPr>
              <a:t>Kako bi podaci iz više izvora trebali biti organizovani da bi se olakšalo efikasno  donošenje marketinških odluka?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AutoNum type="arabicPeriod"/>
              <a:defRPr/>
            </a:pPr>
            <a:r>
              <a:rPr lang="sr-Latn-RS" altLang="sr-Latn-RS" sz="2200" dirty="0" smtClean="0">
                <a:latin typeface="Arial Narrow" panose="020B0606020202030204" pitchFamily="34" charset="0"/>
              </a:rPr>
              <a:t>Kakva je uloga CRM-a u upravljanju marketinškim informacijama?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AutoNum type="arabicPeriod"/>
              <a:defRPr/>
            </a:pPr>
            <a:r>
              <a:rPr lang="sr-Latn-RS" altLang="sr-Latn-RS" sz="2200" dirty="0" smtClean="0">
                <a:latin typeface="Arial Narrow" panose="020B0606020202030204" pitchFamily="34" charset="0"/>
              </a:rPr>
              <a:t>Kakva je uloga marketinške analitike i AI …?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AutoNum type="arabicPeriod"/>
              <a:defRPr/>
            </a:pPr>
            <a:r>
              <a:rPr lang="sr-Latn-RS" altLang="sr-Latn-RS" sz="2200" dirty="0" smtClean="0">
                <a:latin typeface="Arial Narrow" panose="020B0606020202030204" pitchFamily="34" charset="0"/>
              </a:rPr>
              <a:t>Da li marketinške informacije imaju vrednost iako se ne koriste za donošenje boljih marketinških odluka (uloga MIS-a)?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AutoNum type="arabicPeriod"/>
              <a:defRPr/>
            </a:pPr>
            <a:r>
              <a:rPr lang="sr-Latn-RS" altLang="sr-Latn-RS" sz="2200" dirty="0" smtClean="0">
                <a:latin typeface="Arial Narrow" panose="020B0606020202030204" pitchFamily="34" charset="0"/>
              </a:rPr>
              <a:t>Kako se distribuiraju marketinške informacije?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endParaRPr lang="sr-Latn-RS" altLang="sr-Latn-RS" sz="2200" dirty="0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sr-Latn-RS" altLang="sr-Latn-RS" sz="2400" dirty="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Akteri iz eksternog okruženja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1054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400" b="1" smtClean="0">
                <a:solidFill>
                  <a:srgbClr val="3333FF"/>
                </a:solidFill>
                <a:latin typeface="Arial Narrow" panose="020B0606020202030204" pitchFamily="34" charset="0"/>
              </a:rPr>
              <a:t>Dobavljači (snabdevači)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40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400" smtClean="0">
                <a:latin typeface="Arial Narrow" panose="020B0606020202030204" pitchFamily="34" charset="0"/>
              </a:rPr>
              <a:t>Dobavljači obezbeđuju resurse potrebne za proizvodnju robe i usluga. Marketing menadžeri moraju voditi računa o dostupnosti ponude i troškovima. </a:t>
            </a:r>
            <a:r>
              <a:rPr lang="sr-Latn-RS" altLang="sr-Latn-RS" sz="2400" i="1" smtClean="0">
                <a:latin typeface="Arial Narrow" panose="020B0606020202030204" pitchFamily="34" charset="0"/>
              </a:rPr>
              <a:t>Nedostaci ili kašnjenja u snabdevanju</a:t>
            </a:r>
            <a:r>
              <a:rPr lang="sr-Latn-RS" altLang="sr-Latn-RS" sz="2400" smtClean="0">
                <a:latin typeface="Arial Narrow" panose="020B0606020202030204" pitchFamily="34" charset="0"/>
              </a:rPr>
              <a:t>, prirodne katastrofe ili drugi događaji mogu kratkoročno izazvati rast troškova a dugoročno oštetiti zadovoljstvo kupaca. </a:t>
            </a:r>
            <a:r>
              <a:rPr lang="sr-Latn-RS" altLang="sr-Latn-RS" sz="2400" i="1" smtClean="0">
                <a:latin typeface="Arial Narrow" panose="020B0606020202030204" pitchFamily="34" charset="0"/>
              </a:rPr>
              <a:t>Rastući troškovi </a:t>
            </a:r>
            <a:r>
              <a:rPr lang="sr-Latn-RS" altLang="sr-Latn-RS" sz="2400" smtClean="0">
                <a:latin typeface="Arial Narrow" panose="020B0606020202030204" pitchFamily="34" charset="0"/>
              </a:rPr>
              <a:t>nabavke mogu dovesti do povećanja cena što može smanjiti obim prodaje.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40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400" b="1" smtClean="0">
                <a:solidFill>
                  <a:srgbClr val="3333FF"/>
                </a:solidFill>
                <a:latin typeface="Arial Narrow" panose="020B0606020202030204" pitchFamily="34" charset="0"/>
              </a:rPr>
              <a:t>Kompanija </a:t>
            </a:r>
            <a:r>
              <a:rPr lang="sr-Latn-RS" altLang="sr-Latn-RS" sz="2400" b="1" i="1" smtClean="0">
                <a:solidFill>
                  <a:srgbClr val="3333FF"/>
                </a:solidFill>
                <a:latin typeface="Arial Narrow" panose="020B0606020202030204" pitchFamily="34" charset="0"/>
              </a:rPr>
              <a:t>L’Oréal </a:t>
            </a:r>
            <a:r>
              <a:rPr lang="sr-Latn-RS" altLang="sr-Latn-RS" sz="2400" smtClean="0">
                <a:solidFill>
                  <a:srgbClr val="3333FF"/>
                </a:solidFill>
                <a:latin typeface="Arial Narrow" panose="020B0606020202030204" pitchFamily="34" charset="0"/>
              </a:rPr>
              <a:t>gradi dugoročne odnose s dobavljačima zasnovane na obostranoj koristi i rastu. </a:t>
            </a:r>
            <a:r>
              <a:rPr lang="sr-Latn-RS" altLang="sr-Latn-RS" sz="2400" b="1" smtClean="0">
                <a:solidFill>
                  <a:srgbClr val="3333FF"/>
                </a:solidFill>
                <a:latin typeface="Arial Narrow" panose="020B0606020202030204" pitchFamily="34" charset="0"/>
              </a:rPr>
              <a:t>Oni smatraju da biti poštovan znači biti poštovan i od strane dobavljača.</a:t>
            </a:r>
            <a:endParaRPr lang="sr-Latn-RS" altLang="sr-Latn-RS" sz="2000" b="1" i="1" smtClean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Akteri iz eksternog okruženja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90500" y="922338"/>
            <a:ext cx="8763000" cy="54864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r-Latn-RS" altLang="en-US" sz="2400" b="1" smtClean="0">
                <a:solidFill>
                  <a:srgbClr val="3333FF"/>
                </a:solidFill>
                <a:latin typeface="Arial Narrow" panose="020B0606020202030204" pitchFamily="34" charset="0"/>
              </a:rPr>
              <a:t>Marketing-posrednici </a:t>
            </a:r>
            <a:endParaRPr lang="sr-Latn-RS" altLang="en-US" sz="2400" b="1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en-US" sz="2000" smtClean="0">
                <a:latin typeface="Arial Narrow" panose="020B0606020202030204" pitchFamily="34" charset="0"/>
              </a:rPr>
              <a:t>Reč je o kompanijama koje pomažu u promociji, finansijama, prodaji i distribuciji proizvoda krajnjim kupcima određene kompanije. To su: </a:t>
            </a:r>
            <a:r>
              <a:rPr lang="sr-Latn-RS" altLang="en-US" sz="2000" b="1" smtClean="0">
                <a:latin typeface="Arial Narrow" panose="020B0606020202030204" pitchFamily="34" charset="0"/>
              </a:rPr>
              <a:t>preprodavci, kompanije za fizičku distribuciju, agencije za marketinške usluge i finansijski posrednic</a:t>
            </a:r>
            <a:r>
              <a:rPr lang="sr-Latn-RS" altLang="en-US" sz="2000" smtClean="0">
                <a:latin typeface="Arial Narrow" panose="020B0606020202030204" pitchFamily="34" charset="0"/>
              </a:rPr>
              <a:t>i.</a:t>
            </a:r>
          </a:p>
          <a:p>
            <a:pPr marL="0" indent="0">
              <a:spcBef>
                <a:spcPts val="275"/>
              </a:spcBef>
              <a:buFont typeface="Wingdings" panose="05000000000000000000" pitchFamily="2" charset="2"/>
              <a:buChar char="ü"/>
            </a:pPr>
            <a:r>
              <a:rPr lang="sr-Latn-RS" altLang="en-US" sz="2000" smtClean="0">
                <a:solidFill>
                  <a:srgbClr val="3333FF"/>
                </a:solidFill>
                <a:latin typeface="Arial Narrow" panose="020B0606020202030204" pitchFamily="34" charset="0"/>
              </a:rPr>
              <a:t>Preprodavci </a:t>
            </a:r>
            <a:r>
              <a:rPr lang="sr-Latn-RS" altLang="en-US" sz="2000" smtClean="0">
                <a:latin typeface="Arial Narrow" panose="020B0606020202030204" pitchFamily="34" charset="0"/>
              </a:rPr>
              <a:t>pomažu kompaniji da pronađe kupce ili vrše preprodaju njenih proizvoda. </a:t>
            </a:r>
          </a:p>
          <a:p>
            <a:pPr marL="0" indent="0">
              <a:spcBef>
                <a:spcPts val="275"/>
              </a:spcBef>
              <a:buFont typeface="Wingdings" panose="05000000000000000000" pitchFamily="2" charset="2"/>
              <a:buChar char="ü"/>
            </a:pPr>
            <a:r>
              <a:rPr lang="sr-Latn-RS" altLang="en-US" sz="2000" smtClean="0">
                <a:solidFill>
                  <a:srgbClr val="3333FF"/>
                </a:solidFill>
                <a:latin typeface="Arial Narrow" panose="020B0606020202030204" pitchFamily="34" charset="0"/>
              </a:rPr>
              <a:t>Kompanije za fizičku distribuciju </a:t>
            </a:r>
            <a:r>
              <a:rPr lang="sr-Latn-RS" altLang="en-US" sz="2000" smtClean="0">
                <a:latin typeface="Arial Narrow" panose="020B0606020202030204" pitchFamily="34" charset="0"/>
              </a:rPr>
              <a:t>pomažu kompaniji da skladišti i premesti proizvode od polazišta do odredišta.</a:t>
            </a:r>
          </a:p>
          <a:p>
            <a:pPr marL="0" indent="0">
              <a:spcBef>
                <a:spcPts val="275"/>
              </a:spcBef>
              <a:buFont typeface="Wingdings" panose="05000000000000000000" pitchFamily="2" charset="2"/>
              <a:buChar char="ü"/>
            </a:pPr>
            <a:r>
              <a:rPr lang="sr-Latn-RS" altLang="en-US" sz="2000" smtClean="0">
                <a:solidFill>
                  <a:srgbClr val="3333FF"/>
                </a:solidFill>
                <a:latin typeface="Arial Narrow" panose="020B0606020202030204" pitchFamily="34" charset="0"/>
              </a:rPr>
              <a:t>Agencije za marketinške usluge </a:t>
            </a:r>
            <a:r>
              <a:rPr lang="sr-Latn-RS" altLang="en-US" sz="2000" smtClean="0">
                <a:latin typeface="Arial Narrow" panose="020B0606020202030204" pitchFamily="34" charset="0"/>
              </a:rPr>
              <a:t>su agencije za istraživanje marketinga, reklamne agencije, medijske i marketinške konsultantske organizacije koje pomažu kompaniji da targetira i promoviše svoje proizvode na pravim tržištima. </a:t>
            </a:r>
          </a:p>
          <a:p>
            <a:pPr marL="0" indent="0">
              <a:spcBef>
                <a:spcPts val="275"/>
              </a:spcBef>
              <a:buFont typeface="Wingdings" panose="05000000000000000000" pitchFamily="2" charset="2"/>
              <a:buChar char="ü"/>
            </a:pPr>
            <a:r>
              <a:rPr lang="sr-Latn-RS" altLang="en-US" sz="2000" smtClean="0">
                <a:solidFill>
                  <a:srgbClr val="3333FF"/>
                </a:solidFill>
                <a:latin typeface="Arial Narrow" panose="020B0606020202030204" pitchFamily="34" charset="0"/>
              </a:rPr>
              <a:t>Finansijski posrednici </a:t>
            </a:r>
            <a:r>
              <a:rPr lang="sr-Latn-RS" altLang="en-US" sz="2000" smtClean="0">
                <a:latin typeface="Arial Narrow" panose="020B0606020202030204" pitchFamily="34" charset="0"/>
              </a:rPr>
              <a:t>uključuju banke, kreditna društva, osiguravajuća društva i druga preduzeća koja pomažu u finansiranju transakcija ili osiguravaju od rizika povezanih s kupovinom i prodajom robe.</a:t>
            </a:r>
          </a:p>
          <a:p>
            <a:pPr marL="0" indent="0">
              <a:spcBef>
                <a:spcPts val="275"/>
              </a:spcBef>
              <a:buFont typeface="Arial" panose="020B0604020202020204" pitchFamily="34" charset="0"/>
              <a:buNone/>
            </a:pPr>
            <a:endParaRPr lang="sr-Latn-RS" altLang="en-US" sz="2000" smtClean="0">
              <a:latin typeface="Arial Narrow" panose="020B0606020202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r-Latn-RS" altLang="en-US" sz="2000" b="1" i="1" smtClean="0">
                <a:solidFill>
                  <a:srgbClr val="3333FF"/>
                </a:solidFill>
                <a:latin typeface="Arial Narrow" panose="020B0606020202030204" pitchFamily="34" charset="0"/>
              </a:rPr>
              <a:t>Partnerstvo sa posrednicim</a:t>
            </a:r>
            <a:r>
              <a:rPr lang="sr-Latn-RS" altLang="en-US" sz="2000" i="1" smtClean="0">
                <a:solidFill>
                  <a:srgbClr val="3333FF"/>
                </a:solidFill>
                <a:latin typeface="Arial Narrow" panose="020B0606020202030204" pitchFamily="34" charset="0"/>
              </a:rPr>
              <a:t>a</a:t>
            </a:r>
            <a:r>
              <a:rPr lang="sr-Latn-RS" altLang="en-US" sz="2000" smtClean="0">
                <a:latin typeface="Arial Narrow" panose="020B0606020202030204" pitchFamily="34" charset="0"/>
              </a:rPr>
              <a:t>: </a:t>
            </a:r>
            <a:r>
              <a:rPr lang="sr-Latn-RS" altLang="en-US" sz="2000" i="1" smtClean="0">
                <a:latin typeface="Arial Narrow" panose="020B0606020202030204" pitchFamily="34" charset="0"/>
              </a:rPr>
              <a:t>Coca-Cola</a:t>
            </a:r>
            <a:r>
              <a:rPr lang="sr-Latn-RS" altLang="en-US" sz="2000" smtClean="0">
                <a:latin typeface="Arial Narrow" panose="020B0606020202030204" pitchFamily="34" charset="0"/>
              </a:rPr>
              <a:t> pruža svojim maloprodajnim partnerima mnogo više od bezalkoholnih pića. </a:t>
            </a:r>
            <a:r>
              <a:rPr lang="sr-Latn-RS" altLang="en-US" sz="2000" b="1" smtClean="0">
                <a:latin typeface="Arial Narrow" panose="020B0606020202030204" pitchFamily="34" charset="0"/>
              </a:rPr>
              <a:t>Nudi i moćnu marketinšku podr</a:t>
            </a:r>
            <a:r>
              <a:rPr lang="sr-Latn-RS" altLang="en-US" sz="2000" smtClean="0">
                <a:latin typeface="Arial Narrow" panose="020B0606020202030204" pitchFamily="34" charset="0"/>
              </a:rPr>
              <a:t>šku. </a:t>
            </a:r>
            <a:endParaRPr lang="sr-Latn-RS" altLang="en-US" sz="1800" i="1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Akteri iz eksternog okruženja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8768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400" b="1" smtClean="0">
                <a:solidFill>
                  <a:srgbClr val="3333FF"/>
                </a:solidFill>
                <a:latin typeface="Arial Narrow" panose="020B0606020202030204" pitchFamily="34" charset="0"/>
              </a:rPr>
              <a:t>Konkurenti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40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400" smtClean="0">
                <a:latin typeface="Arial Narrow" panose="020B0606020202030204" pitchFamily="34" charset="0"/>
              </a:rPr>
              <a:t>Marketinški koncept kaže da bi kompanija bila uspešna, ona mora obezbediti </a:t>
            </a:r>
            <a:r>
              <a:rPr lang="sr-Latn-RS" altLang="sr-Latn-RS" sz="2400" u="sng" smtClean="0">
                <a:latin typeface="Arial Narrow" panose="020B0606020202030204" pitchFamily="34" charset="0"/>
              </a:rPr>
              <a:t>veću vrednost </a:t>
            </a:r>
            <a:r>
              <a:rPr lang="sr-Latn-RS" altLang="sr-Latn-RS" sz="2400" smtClean="0">
                <a:latin typeface="Arial Narrow" panose="020B0606020202030204" pitchFamily="34" charset="0"/>
              </a:rPr>
              <a:t>za kupce i </a:t>
            </a:r>
            <a:r>
              <a:rPr lang="sr-Latn-RS" altLang="sr-Latn-RS" sz="2400" u="sng" smtClean="0">
                <a:latin typeface="Arial Narrow" panose="020B0606020202030204" pitchFamily="34" charset="0"/>
              </a:rPr>
              <a:t>veće zadovoljstvo </a:t>
            </a:r>
            <a:r>
              <a:rPr lang="sr-Latn-RS" altLang="sr-Latn-RS" sz="2400" smtClean="0">
                <a:latin typeface="Arial Narrow" panose="020B0606020202030204" pitchFamily="34" charset="0"/>
              </a:rPr>
              <a:t>u odnosu na konkurenciju. Marketeri, dakle, moraju steći </a:t>
            </a:r>
            <a:r>
              <a:rPr lang="sr-Latn-RS" altLang="sr-Latn-RS" sz="2400" b="1" smtClean="0">
                <a:solidFill>
                  <a:srgbClr val="3333FF"/>
                </a:solidFill>
                <a:latin typeface="Arial Narrow" panose="020B0606020202030204" pitchFamily="34" charset="0"/>
              </a:rPr>
              <a:t>stratešku prednost u odnosu na konkurente i to diferentnim pozicioniranjem svoje ponude u svesti potrošača.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40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400" smtClean="0">
                <a:latin typeface="Arial Narrow" panose="020B0606020202030204" pitchFamily="34" charset="0"/>
              </a:rPr>
              <a:t>Nema jedinstvene konkurentske marketinške strategije koja je najbolja za sve kompanije ili sve situacije.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400" smtClean="0">
                <a:latin typeface="Arial Narrow" panose="020B0606020202030204" pitchFamily="34" charset="0"/>
              </a:rPr>
              <a:t>Svaka kompanija treba da uzme u obzir svoju </a:t>
            </a:r>
            <a:r>
              <a:rPr lang="sr-Latn-RS" altLang="sr-Latn-RS" sz="2400" b="1" i="1" smtClean="0">
                <a:solidFill>
                  <a:srgbClr val="3333FF"/>
                </a:solidFill>
                <a:latin typeface="Arial Narrow" panose="020B0606020202030204" pitchFamily="34" charset="0"/>
              </a:rPr>
              <a:t>veličinu i poziciju u industriji u odnosu na veličinu i poziciju svojih konkurenata</a:t>
            </a:r>
            <a:r>
              <a:rPr lang="sr-Latn-RS" altLang="sr-Latn-RS" sz="2400" b="1" smtClean="0">
                <a:latin typeface="Arial Narrow" panose="020B0606020202030204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114300" y="1143000"/>
            <a:ext cx="9029700" cy="53340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r-Latn-RS" altLang="en-US" sz="2200" b="1" smtClean="0">
                <a:solidFill>
                  <a:srgbClr val="3333FF"/>
                </a:solidFill>
                <a:latin typeface="Arial Narrow" panose="020B0606020202030204" pitchFamily="34" charset="0"/>
              </a:rPr>
              <a:t>Javnost:</a:t>
            </a:r>
            <a:r>
              <a:rPr lang="sr-Latn-RS" altLang="en-US" sz="2200" smtClean="0">
                <a:solidFill>
                  <a:srgbClr val="3333FF"/>
                </a:solidFill>
                <a:latin typeface="Arial Narrow" panose="020B0606020202030204" pitchFamily="34" charset="0"/>
              </a:rPr>
              <a:t> </a:t>
            </a:r>
            <a:r>
              <a:rPr lang="sr-Latn-RS" altLang="en-US" sz="2200" smtClean="0">
                <a:latin typeface="Arial Narrow" panose="020B0606020202030204" pitchFamily="34" charset="0"/>
              </a:rPr>
              <a:t>To je bilo koja grupa koja ima stvarni ili potencijalni interes ili uticaj na sposobnost kompanije da ostvari svoje ciljeve. </a:t>
            </a:r>
          </a:p>
          <a:p>
            <a:pPr marL="0" indent="0">
              <a:spcBef>
                <a:spcPts val="275"/>
              </a:spcBef>
              <a:buFont typeface="Wingdings" panose="05000000000000000000" pitchFamily="2" charset="2"/>
              <a:buChar char="ü"/>
            </a:pPr>
            <a:r>
              <a:rPr lang="sr-Latn-RS" altLang="en-US" sz="2000" i="1" smtClean="0">
                <a:solidFill>
                  <a:srgbClr val="3333FF"/>
                </a:solidFill>
                <a:latin typeface="Arial Narrow" panose="020B0606020202030204" pitchFamily="34" charset="0"/>
              </a:rPr>
              <a:t>Finansijske javnosti</a:t>
            </a:r>
            <a:r>
              <a:rPr lang="sr-Latn-RS" altLang="en-US" sz="2000" smtClean="0">
                <a:solidFill>
                  <a:srgbClr val="3333FF"/>
                </a:solidFill>
                <a:latin typeface="Arial Narrow" panose="020B0606020202030204" pitchFamily="34" charset="0"/>
              </a:rPr>
              <a:t> </a:t>
            </a:r>
            <a:r>
              <a:rPr lang="sr-Latn-RS" altLang="en-US" sz="2000" smtClean="0">
                <a:latin typeface="Arial Narrow" panose="020B0606020202030204" pitchFamily="34" charset="0"/>
              </a:rPr>
              <a:t>(banke, investicioni analitičari i akcionari su glavna finansijska javnost): </a:t>
            </a:r>
            <a:r>
              <a:rPr lang="pl-PL" altLang="en-US" sz="2000" smtClean="0">
                <a:latin typeface="Arial Narrow" panose="020B0606020202030204" pitchFamily="34" charset="0"/>
              </a:rPr>
              <a:t>utiču na sposobnost kompanije da dobije sredstva...</a:t>
            </a:r>
            <a:endParaRPr lang="sr-Latn-RS" altLang="en-US" sz="2000" smtClean="0">
              <a:latin typeface="Arial Narrow" panose="020B0606020202030204" pitchFamily="34" charset="0"/>
            </a:endParaRPr>
          </a:p>
          <a:p>
            <a:pPr marL="0" indent="0">
              <a:spcBef>
                <a:spcPts val="275"/>
              </a:spcBef>
              <a:buFont typeface="Wingdings" panose="05000000000000000000" pitchFamily="2" charset="2"/>
              <a:buChar char="ü"/>
            </a:pPr>
            <a:r>
              <a:rPr lang="sr-Latn-RS" altLang="en-US" sz="2000" smtClean="0">
                <a:latin typeface="Arial Narrow" panose="020B0606020202030204" pitchFamily="34" charset="0"/>
              </a:rPr>
              <a:t> </a:t>
            </a:r>
            <a:r>
              <a:rPr lang="sr-Latn-RS" altLang="en-US" sz="2000" i="1" smtClean="0">
                <a:solidFill>
                  <a:srgbClr val="3333FF"/>
                </a:solidFill>
                <a:latin typeface="Arial Narrow" panose="020B0606020202030204" pitchFamily="34" charset="0"/>
              </a:rPr>
              <a:t>Medijska javnost</a:t>
            </a:r>
            <a:r>
              <a:rPr lang="sr-Latn-RS" altLang="en-US" sz="2000" smtClean="0">
                <a:latin typeface="Arial Narrow" panose="020B0606020202030204" pitchFamily="34" charset="0"/>
              </a:rPr>
              <a:t> (TV stanice, novine, časopisi, blogovi, drugi društveni mediji). </a:t>
            </a:r>
          </a:p>
          <a:p>
            <a:pPr marL="0" indent="0">
              <a:spcBef>
                <a:spcPts val="275"/>
              </a:spcBef>
              <a:buFont typeface="Wingdings" panose="05000000000000000000" pitchFamily="2" charset="2"/>
              <a:buChar char="ü"/>
            </a:pPr>
            <a:r>
              <a:rPr lang="sr-Latn-RS" altLang="en-US" sz="2000" i="1" smtClean="0">
                <a:solidFill>
                  <a:srgbClr val="3333FF"/>
                </a:solidFill>
                <a:latin typeface="Arial Narrow" panose="020B0606020202030204" pitchFamily="34" charset="0"/>
              </a:rPr>
              <a:t>Državna javnost</a:t>
            </a:r>
            <a:r>
              <a:rPr lang="sr-Latn-RS" altLang="en-US" sz="2000" smtClean="0">
                <a:latin typeface="Arial Narrow" panose="020B0606020202030204" pitchFamily="34" charset="0"/>
              </a:rPr>
              <a:t> (vlada, advokati...)</a:t>
            </a:r>
          </a:p>
          <a:p>
            <a:pPr marL="0" indent="0">
              <a:spcBef>
                <a:spcPts val="275"/>
              </a:spcBef>
              <a:buFont typeface="Wingdings" panose="05000000000000000000" pitchFamily="2" charset="2"/>
              <a:buChar char="ü"/>
            </a:pPr>
            <a:r>
              <a:rPr lang="sr-Latn-RS" altLang="en-US" sz="2000" i="1" smtClean="0">
                <a:solidFill>
                  <a:srgbClr val="3333FF"/>
                </a:solidFill>
                <a:latin typeface="Arial Narrow" panose="020B0606020202030204" pitchFamily="34" charset="0"/>
              </a:rPr>
              <a:t>Akcije građana kao javnosti</a:t>
            </a:r>
            <a:r>
              <a:rPr lang="sr-Latn-RS" altLang="en-US" sz="2000" smtClean="0">
                <a:latin typeface="Arial Narrow" panose="020B0606020202030204" pitchFamily="34" charset="0"/>
              </a:rPr>
              <a:t>: Marketinške odluke kompanije mogu biti dovedene u pitanje od strane potrošačkih organizacija, ekoloških grupa, grupa za zagovaranje i drugih. Odeljenje za odnose s javnošću pomaže u održavanju kontakta s potrošačima i građanima.</a:t>
            </a:r>
          </a:p>
          <a:p>
            <a:pPr marL="0" indent="0">
              <a:spcBef>
                <a:spcPts val="275"/>
              </a:spcBef>
              <a:buFont typeface="Wingdings" panose="05000000000000000000" pitchFamily="2" charset="2"/>
              <a:buChar char="ü"/>
            </a:pPr>
            <a:r>
              <a:rPr lang="sr-Latn-RS" altLang="en-US" sz="2000" i="1" smtClean="0">
                <a:solidFill>
                  <a:srgbClr val="3333FF"/>
                </a:solidFill>
                <a:latin typeface="Arial Narrow" panose="020B0606020202030204" pitchFamily="34" charset="0"/>
              </a:rPr>
              <a:t>Interna javnost</a:t>
            </a:r>
            <a:r>
              <a:rPr lang="sr-Latn-RS" altLang="en-US" sz="2000" smtClean="0">
                <a:solidFill>
                  <a:srgbClr val="3333FF"/>
                </a:solidFill>
                <a:latin typeface="Arial Narrow" panose="020B0606020202030204" pitchFamily="34" charset="0"/>
              </a:rPr>
              <a:t> </a:t>
            </a:r>
            <a:r>
              <a:rPr lang="sr-Latn-RS" altLang="en-US" sz="2000" smtClean="0">
                <a:latin typeface="Arial Narrow" panose="020B0606020202030204" pitchFamily="34" charset="0"/>
              </a:rPr>
              <a:t>(radnici, menadžeri, volonteri i upravni odbor): Velike kompanije koriste biltene i druga sredstva da informišu i motivišu svoju internu javnost.</a:t>
            </a:r>
          </a:p>
          <a:p>
            <a:pPr marL="0" indent="0">
              <a:spcBef>
                <a:spcPts val="275"/>
              </a:spcBef>
              <a:buFont typeface="Wingdings" panose="05000000000000000000" pitchFamily="2" charset="2"/>
              <a:buChar char="ü"/>
            </a:pPr>
            <a:r>
              <a:rPr lang="sr-Latn-RS" altLang="en-US" sz="2000" i="1" smtClean="0">
                <a:solidFill>
                  <a:srgbClr val="3333FF"/>
                </a:solidFill>
                <a:latin typeface="Arial Narrow" panose="020B0606020202030204" pitchFamily="34" charset="0"/>
              </a:rPr>
              <a:t>Opšta javnost</a:t>
            </a:r>
            <a:r>
              <a:rPr lang="sr-Latn-RS" altLang="en-US" sz="2000" smtClean="0">
                <a:latin typeface="Arial Narrow" panose="020B0606020202030204" pitchFamily="34" charset="0"/>
              </a:rPr>
              <a:t>: Kompanija se brine za stav javnosti prema njenim proizvodima i aktivnostima. Imidž kompanije na tržištu utiče na ponašanje u kupovini.</a:t>
            </a:r>
          </a:p>
          <a:p>
            <a:pPr marL="0" indent="0">
              <a:spcBef>
                <a:spcPts val="275"/>
              </a:spcBef>
              <a:buFont typeface="Wingdings" panose="05000000000000000000" pitchFamily="2" charset="2"/>
              <a:buChar char="ü"/>
            </a:pPr>
            <a:r>
              <a:rPr lang="sr-Latn-RS" altLang="en-US" sz="2000" i="1" smtClean="0">
                <a:solidFill>
                  <a:srgbClr val="3333FF"/>
                </a:solidFill>
                <a:latin typeface="Arial Narrow" panose="020B0606020202030204" pitchFamily="34" charset="0"/>
              </a:rPr>
              <a:t>Lokalna javnost</a:t>
            </a:r>
            <a:r>
              <a:rPr lang="sr-Latn-RS" altLang="en-US" sz="2000" smtClean="0">
                <a:latin typeface="Arial Narrow" panose="020B0606020202030204" pitchFamily="34" charset="0"/>
              </a:rPr>
              <a:t>. Ova grupa uključuje stanovnike i organizacije</a:t>
            </a:r>
            <a:r>
              <a:rPr lang="sr-Latn-RS" altLang="en-US" sz="2000" smtClean="0">
                <a:solidFill>
                  <a:srgbClr val="000000"/>
                </a:solidFill>
                <a:latin typeface="Arial Narrow" panose="020B0606020202030204" pitchFamily="34" charset="0"/>
              </a:rPr>
              <a:t> lokalne zajednice</a:t>
            </a:r>
            <a:r>
              <a:rPr lang="sr-Latn-RS" altLang="en-US" sz="2000" smtClean="0">
                <a:latin typeface="Arial Narrow" panose="020B0606020202030204" pitchFamily="34" charset="0"/>
              </a:rPr>
              <a:t>. Velike kompanije obično rade na tome da postanu odgovorni članovi lokalnih zajednica u kojima posluju.</a:t>
            </a:r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Akteri iz eksternog okruženja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254000" y="1371600"/>
            <a:ext cx="8128000" cy="41148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400" b="1" smtClean="0">
                <a:solidFill>
                  <a:srgbClr val="3333FF"/>
                </a:solidFill>
                <a:latin typeface="Arial Narrow" panose="020B0606020202030204" pitchFamily="34" charset="0"/>
              </a:rPr>
              <a:t>Kupci/potrošači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40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400" smtClean="0">
                <a:latin typeface="Arial Narrow" panose="020B0606020202030204" pitchFamily="34" charset="0"/>
              </a:rPr>
              <a:t>Oni su najvažniji akteri u mikro-okruženju kompanije.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400" b="1" smtClean="0">
                <a:latin typeface="Arial Narrow" panose="020B0606020202030204" pitchFamily="34" charset="0"/>
              </a:rPr>
              <a:t>Kompanija može targetirati bilo koje ili svih pet tipova tržišta kupaca </a:t>
            </a:r>
            <a:r>
              <a:rPr lang="sr-Latn-RS" altLang="sr-Latn-RS" sz="2400" smtClean="0">
                <a:latin typeface="Arial Narrow" panose="020B0606020202030204" pitchFamily="34" charset="0"/>
              </a:rPr>
              <a:t>(potrošačka tržišta, poslovna tržišta, tržišta preprodavaca, državna i neprofitna tržišta, međunarodna tržišta).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40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400" b="1" i="1" smtClean="0">
                <a:latin typeface="Arial Narrow" panose="020B0606020202030204" pitchFamily="34" charset="0"/>
              </a:rPr>
              <a:t>Svaki tip tržišta ima posebne karakteristike koje zahtevaju pažljivo proučavanje od strane kompanije kao prodavc</a:t>
            </a:r>
            <a:r>
              <a:rPr lang="sr-Latn-RS" altLang="sr-Latn-RS" sz="2200" b="1" i="1" smtClean="0">
                <a:latin typeface="Arial Narrow" panose="020B0606020202030204" pitchFamily="34" charset="0"/>
              </a:rPr>
              <a:t>a.</a:t>
            </a:r>
            <a:endParaRPr lang="sr-Latn-RS" altLang="sr-Latn-RS" sz="2000" b="1" i="1" smtClean="0">
              <a:latin typeface="Arial Narrow" panose="020B0606020202030204" pitchFamily="34" charset="0"/>
            </a:endParaRPr>
          </a:p>
        </p:txBody>
      </p:sp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Akteri iz eksternog okruženja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1472</TotalTime>
  <Words>4749</Words>
  <Application>Microsoft Office PowerPoint</Application>
  <PresentationFormat>On-screen Show (4:3)</PresentationFormat>
  <Paragraphs>378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Calibri</vt:lpstr>
      <vt:lpstr>Arial Narrow</vt:lpstr>
      <vt:lpstr>Wingdings</vt:lpstr>
      <vt:lpstr>Courier New</vt:lpstr>
      <vt:lpstr>Google Sans</vt:lpstr>
      <vt:lpstr>1_Office Theme</vt:lpstr>
      <vt:lpstr>PowerPoint Presentation</vt:lpstr>
      <vt:lpstr>PowerPoint Presentation</vt:lpstr>
      <vt:lpstr>Akteri iz okruženja</vt:lpstr>
      <vt:lpstr>Akteri iz internog okruženja</vt:lpstr>
      <vt:lpstr>Akteri iz eksternog okruženja</vt:lpstr>
      <vt:lpstr>Akteri iz eksternog okruženja</vt:lpstr>
      <vt:lpstr>Akteri iz eksternog okruženja</vt:lpstr>
      <vt:lpstr>Akteri iz eksternog okruženja</vt:lpstr>
      <vt:lpstr>Akteri iz eksternog okruženja</vt:lpstr>
      <vt:lpstr>Akteri iz okruženja </vt:lpstr>
      <vt:lpstr>PowerPoint Presentation</vt:lpstr>
      <vt:lpstr>Faktori iz okruženja </vt:lpstr>
      <vt:lpstr>Demografsko okruženje</vt:lpstr>
      <vt:lpstr>Demografsko okruženje: Bejbi bumeri</vt:lpstr>
      <vt:lpstr>Demografsko okruženje: Generacija X</vt:lpstr>
      <vt:lpstr>Demografsko okruženje: generacija Y</vt:lpstr>
      <vt:lpstr>Demografsko okruženje: generacija Z</vt:lpstr>
      <vt:lpstr>Demografsko okruženje</vt:lpstr>
      <vt:lpstr>Demografsko okruženje: generacija Alfa</vt:lpstr>
      <vt:lpstr>Demografsko okruženje: trendovi</vt:lpstr>
      <vt:lpstr>Ekonomsko okruženje</vt:lpstr>
      <vt:lpstr>Geografsko okruženje</vt:lpstr>
      <vt:lpstr>Prirodno okruženje</vt:lpstr>
      <vt:lpstr>Tehnološko okruženje</vt:lpstr>
      <vt:lpstr>Političko i društveno okruženje?</vt:lpstr>
      <vt:lpstr>Kulturno okruženje</vt:lpstr>
      <vt:lpstr>Kulturno okruženje</vt:lpstr>
      <vt:lpstr>Kulturno okruženje: glavne kulturne vrednosti</vt:lpstr>
      <vt:lpstr>PowerPoint Presentation</vt:lpstr>
      <vt:lpstr>PowerPoint Presentation</vt:lpstr>
      <vt:lpstr>Marketinške informacije i koncept "velikih podataka„ („Big data”)</vt:lpstr>
      <vt:lpstr>Marketinške informacije i koncept "velikih podataka„ </vt:lpstr>
      <vt:lpstr>Razvijanje uvida u kupce i marketinški informacioni ekosistem</vt:lpstr>
      <vt:lpstr>The Marketing Information Ecosystem</vt:lpstr>
      <vt:lpstr>Procena potreba za informacijama i razvoj podataka</vt:lpstr>
      <vt:lpstr>Procena potreba za informacijama i razvoj podataka</vt:lpstr>
      <vt:lpstr>Procena potreba za informacijama i razvoj podataka</vt:lpstr>
      <vt:lpstr>Procena potreba za informacijama i razvoj podataka</vt:lpstr>
      <vt:lpstr>Procena potreba za informacijama i razvoj podataka</vt:lpstr>
      <vt:lpstr>Procena potreba za informacijama i razvoj podataka</vt:lpstr>
      <vt:lpstr>PowerPoint Presentation</vt:lpstr>
      <vt:lpstr>Analiza i korišćenje marketinških informacija</vt:lpstr>
      <vt:lpstr>Analiza i korišćenje marketinških informacija</vt:lpstr>
      <vt:lpstr>Analiza i korišćenje marketinških informacija</vt:lpstr>
      <vt:lpstr>Analiza i korišćenje marketinških informacija</vt:lpstr>
      <vt:lpstr>Distribucija i korišćenje marketinških informacija</vt:lpstr>
      <vt:lpstr>Kontrolna pitanja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Jelena Golubovic</dc:creator>
  <cp:lastModifiedBy>Studentska sluzba 6</cp:lastModifiedBy>
  <cp:revision>100</cp:revision>
  <cp:lastPrinted>1601-01-01T00:00:00Z</cp:lastPrinted>
  <dcterms:created xsi:type="dcterms:W3CDTF">1601-01-01T00:00:00Z</dcterms:created>
  <dcterms:modified xsi:type="dcterms:W3CDTF">2026-04-14T08:16:06Z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