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63" r:id="rId2"/>
  </p:sldMasterIdLst>
  <p:notesMasterIdLst>
    <p:notesMasterId r:id="rId36"/>
  </p:notesMasterIdLst>
  <p:sldIdLst>
    <p:sldId id="401" r:id="rId3"/>
    <p:sldId id="293" r:id="rId4"/>
    <p:sldId id="368" r:id="rId5"/>
    <p:sldId id="363" r:id="rId6"/>
    <p:sldId id="364" r:id="rId7"/>
    <p:sldId id="365" r:id="rId8"/>
    <p:sldId id="362" r:id="rId9"/>
    <p:sldId id="369" r:id="rId10"/>
    <p:sldId id="370" r:id="rId11"/>
    <p:sldId id="372" r:id="rId12"/>
    <p:sldId id="373" r:id="rId13"/>
    <p:sldId id="402" r:id="rId14"/>
    <p:sldId id="307" r:id="rId15"/>
    <p:sldId id="309" r:id="rId16"/>
    <p:sldId id="311" r:id="rId17"/>
    <p:sldId id="389" r:id="rId18"/>
    <p:sldId id="310" r:id="rId19"/>
    <p:sldId id="390" r:id="rId20"/>
    <p:sldId id="391" r:id="rId21"/>
    <p:sldId id="312" r:id="rId22"/>
    <p:sldId id="392" r:id="rId23"/>
    <p:sldId id="393" r:id="rId24"/>
    <p:sldId id="313" r:id="rId25"/>
    <p:sldId id="394" r:id="rId26"/>
    <p:sldId id="314" r:id="rId27"/>
    <p:sldId id="396" r:id="rId28"/>
    <p:sldId id="315" r:id="rId29"/>
    <p:sldId id="316" r:id="rId30"/>
    <p:sldId id="388" r:id="rId31"/>
    <p:sldId id="397" r:id="rId32"/>
    <p:sldId id="398" r:id="rId33"/>
    <p:sldId id="400" r:id="rId34"/>
    <p:sldId id="347"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EEF40C"/>
    <a:srgbClr val="61D41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p:cViewPr varScale="1">
        <p:scale>
          <a:sx n="108" d="100"/>
          <a:sy n="108" d="100"/>
        </p:scale>
        <p:origin x="17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7F2B2D0-2698-4378-8994-774117DBAAE1}" type="datetimeFigureOut">
              <a:rPr lang="sr-Latn-RS"/>
              <a:pPr>
                <a:defRPr/>
              </a:pPr>
              <a:t>27.04.2026.</a:t>
            </a:fld>
            <a:endParaRPr lang="sr-Latn-R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r-Latn-R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r-Latn-RS"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71B8917-DBE2-4FE7-B353-DB2E6C4BDC6C}" type="slidenum">
              <a:rPr lang="sr-Latn-RS"/>
              <a:pPr>
                <a:defRPr/>
              </a:pPr>
              <a:t>‹#›</a:t>
            </a:fld>
            <a:endParaRPr 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C655C27-505D-4143-A2FE-118DAFBBA752}"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0C5B067-17A4-47AE-80B4-4DFC32DB6D5B}" type="slidenum">
              <a:rPr lang="en-US"/>
              <a:pPr>
                <a:defRPr/>
              </a:pPr>
              <a:t>‹#›</a:t>
            </a:fld>
            <a:endParaRPr lang="en-US"/>
          </a:p>
        </p:txBody>
      </p:sp>
    </p:spTree>
    <p:extLst>
      <p:ext uri="{BB962C8B-B14F-4D97-AF65-F5344CB8AC3E}">
        <p14:creationId xmlns:p14="http://schemas.microsoft.com/office/powerpoint/2010/main" val="150667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43469DB-1BD7-477D-8866-FD3473C33A39}"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78F4364-1A4F-447D-B15A-B5130E43D733}" type="slidenum">
              <a:rPr lang="en-US"/>
              <a:pPr>
                <a:defRPr/>
              </a:pPr>
              <a:t>‹#›</a:t>
            </a:fld>
            <a:endParaRPr lang="en-US"/>
          </a:p>
        </p:txBody>
      </p:sp>
    </p:spTree>
    <p:extLst>
      <p:ext uri="{BB962C8B-B14F-4D97-AF65-F5344CB8AC3E}">
        <p14:creationId xmlns:p14="http://schemas.microsoft.com/office/powerpoint/2010/main" val="116113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D0B9AFC-E232-4F92-88A3-8087361BC744}"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18E3343-FD36-470F-AC41-2F2EBAEFD835}" type="slidenum">
              <a:rPr lang="en-US"/>
              <a:pPr>
                <a:defRPr/>
              </a:pPr>
              <a:t>‹#›</a:t>
            </a:fld>
            <a:endParaRPr lang="en-US"/>
          </a:p>
        </p:txBody>
      </p:sp>
    </p:spTree>
    <p:extLst>
      <p:ext uri="{BB962C8B-B14F-4D97-AF65-F5344CB8AC3E}">
        <p14:creationId xmlns:p14="http://schemas.microsoft.com/office/powerpoint/2010/main" val="226779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17D697D-69F0-41BE-A534-F2732284A7D3}"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A434F18-56C5-498D-BE04-DA02C68AD7C2}" type="slidenum">
              <a:rPr lang="en-US"/>
              <a:pPr>
                <a:defRPr/>
              </a:pPr>
              <a:t>‹#›</a:t>
            </a:fld>
            <a:endParaRPr lang="en-US"/>
          </a:p>
        </p:txBody>
      </p:sp>
    </p:spTree>
    <p:extLst>
      <p:ext uri="{BB962C8B-B14F-4D97-AF65-F5344CB8AC3E}">
        <p14:creationId xmlns:p14="http://schemas.microsoft.com/office/powerpoint/2010/main" val="236603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08A2B75-8C4A-404C-AEC6-08AB0517E27B}"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25463CC-A977-46CB-B46B-82830C4410AD}" type="slidenum">
              <a:rPr lang="en-US"/>
              <a:pPr>
                <a:defRPr/>
              </a:pPr>
              <a:t>‹#›</a:t>
            </a:fld>
            <a:endParaRPr lang="en-US"/>
          </a:p>
        </p:txBody>
      </p:sp>
    </p:spTree>
    <p:extLst>
      <p:ext uri="{BB962C8B-B14F-4D97-AF65-F5344CB8AC3E}">
        <p14:creationId xmlns:p14="http://schemas.microsoft.com/office/powerpoint/2010/main" val="129822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9046D43-B911-4447-97A5-1346D682353A}"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C53CC98-9019-4F06-87CA-99511DBAFB66}" type="slidenum">
              <a:rPr lang="en-US"/>
              <a:pPr>
                <a:defRPr/>
              </a:pPr>
              <a:t>‹#›</a:t>
            </a:fld>
            <a:endParaRPr lang="en-US"/>
          </a:p>
        </p:txBody>
      </p:sp>
    </p:spTree>
    <p:extLst>
      <p:ext uri="{BB962C8B-B14F-4D97-AF65-F5344CB8AC3E}">
        <p14:creationId xmlns:p14="http://schemas.microsoft.com/office/powerpoint/2010/main" val="92518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EB6F9F-BA50-41A7-A8CF-82D04B57C900}" type="datetimeFigureOut">
              <a:rPr lang="en-US"/>
              <a:pPr>
                <a:defRPr/>
              </a:pPr>
              <a:t>4/27/2026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FA2EC16-C7E0-48A7-BBD0-243DE4A0DFC7}" type="slidenum">
              <a:rPr lang="en-US"/>
              <a:pPr>
                <a:defRPr/>
              </a:pPr>
              <a:t>‹#›</a:t>
            </a:fld>
            <a:endParaRPr lang="en-US"/>
          </a:p>
        </p:txBody>
      </p:sp>
    </p:spTree>
    <p:extLst>
      <p:ext uri="{BB962C8B-B14F-4D97-AF65-F5344CB8AC3E}">
        <p14:creationId xmlns:p14="http://schemas.microsoft.com/office/powerpoint/2010/main" val="119953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E66FE08-93EA-4DF5-BFC9-AFFC2860B8F3}" type="datetimeFigureOut">
              <a:rPr lang="en-US"/>
              <a:pPr>
                <a:defRPr/>
              </a:pPr>
              <a:t>4/27/2026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362B8D2-F900-4815-8552-BB3EA8A56659}" type="slidenum">
              <a:rPr lang="en-US"/>
              <a:pPr>
                <a:defRPr/>
              </a:pPr>
              <a:t>‹#›</a:t>
            </a:fld>
            <a:endParaRPr lang="en-US"/>
          </a:p>
        </p:txBody>
      </p:sp>
    </p:spTree>
    <p:extLst>
      <p:ext uri="{BB962C8B-B14F-4D97-AF65-F5344CB8AC3E}">
        <p14:creationId xmlns:p14="http://schemas.microsoft.com/office/powerpoint/2010/main" val="108494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FC1B0B0-CA4D-4979-B423-065E74DD09E0}" type="datetimeFigureOut">
              <a:rPr lang="en-US"/>
              <a:pPr>
                <a:defRPr/>
              </a:pPr>
              <a:t>4/27/2026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83C1A0-BD16-415F-BEC5-3BEAD7600153}" type="slidenum">
              <a:rPr lang="en-US"/>
              <a:pPr>
                <a:defRPr/>
              </a:pPr>
              <a:t>‹#›</a:t>
            </a:fld>
            <a:endParaRPr lang="en-US"/>
          </a:p>
        </p:txBody>
      </p:sp>
    </p:spTree>
    <p:extLst>
      <p:ext uri="{BB962C8B-B14F-4D97-AF65-F5344CB8AC3E}">
        <p14:creationId xmlns:p14="http://schemas.microsoft.com/office/powerpoint/2010/main" val="2201342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945FDD6-BA1F-48CE-B061-10A1FA2131F4}" type="datetimeFigureOut">
              <a:rPr lang="en-US"/>
              <a:pPr>
                <a:defRPr/>
              </a:pPr>
              <a:t>4/27/2026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2FB0955-F028-41A8-931E-8541A110A68E}" type="slidenum">
              <a:rPr lang="en-US"/>
              <a:pPr>
                <a:defRPr/>
              </a:pPr>
              <a:t>‹#›</a:t>
            </a:fld>
            <a:endParaRPr lang="en-US"/>
          </a:p>
        </p:txBody>
      </p:sp>
    </p:spTree>
    <p:extLst>
      <p:ext uri="{BB962C8B-B14F-4D97-AF65-F5344CB8AC3E}">
        <p14:creationId xmlns:p14="http://schemas.microsoft.com/office/powerpoint/2010/main" val="3985353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8ABC634-C04C-463D-A56B-AAAA945A7486}" type="datetimeFigureOut">
              <a:rPr lang="en-US"/>
              <a:pPr>
                <a:defRPr/>
              </a:pPr>
              <a:t>4/27/2026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B3910B1-1EAB-4F62-9CDC-BDD017728CBD}" type="slidenum">
              <a:rPr lang="en-US"/>
              <a:pPr>
                <a:defRPr/>
              </a:pPr>
              <a:t>‹#›</a:t>
            </a:fld>
            <a:endParaRPr lang="en-US"/>
          </a:p>
        </p:txBody>
      </p:sp>
    </p:spTree>
    <p:extLst>
      <p:ext uri="{BB962C8B-B14F-4D97-AF65-F5344CB8AC3E}">
        <p14:creationId xmlns:p14="http://schemas.microsoft.com/office/powerpoint/2010/main" val="40836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DA644AE-23C2-4CD6-A2B4-1D555D795C80}"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1AA258D-2A8C-44CA-8763-ECFC8F7C4042}" type="slidenum">
              <a:rPr lang="en-US"/>
              <a:pPr>
                <a:defRPr/>
              </a:pPr>
              <a:t>‹#›</a:t>
            </a:fld>
            <a:endParaRPr lang="en-US"/>
          </a:p>
        </p:txBody>
      </p:sp>
    </p:spTree>
    <p:extLst>
      <p:ext uri="{BB962C8B-B14F-4D97-AF65-F5344CB8AC3E}">
        <p14:creationId xmlns:p14="http://schemas.microsoft.com/office/powerpoint/2010/main" val="2257228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CBC16BE-74E6-48A3-A358-5A24DBDE9B01}" type="datetimeFigureOut">
              <a:rPr lang="en-US"/>
              <a:pPr>
                <a:defRPr/>
              </a:pPr>
              <a:t>4/27/2026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9B15575-F9D9-4B8E-9923-39FAAC320B0F}" type="slidenum">
              <a:rPr lang="en-US"/>
              <a:pPr>
                <a:defRPr/>
              </a:pPr>
              <a:t>‹#›</a:t>
            </a:fld>
            <a:endParaRPr lang="en-US"/>
          </a:p>
        </p:txBody>
      </p:sp>
    </p:spTree>
    <p:extLst>
      <p:ext uri="{BB962C8B-B14F-4D97-AF65-F5344CB8AC3E}">
        <p14:creationId xmlns:p14="http://schemas.microsoft.com/office/powerpoint/2010/main" val="3900071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9A191F7-9528-45DA-8FB6-05C4FD41FD49}"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B13A56E-716F-4816-AB10-45C88D867F42}" type="slidenum">
              <a:rPr lang="en-US"/>
              <a:pPr>
                <a:defRPr/>
              </a:pPr>
              <a:t>‹#›</a:t>
            </a:fld>
            <a:endParaRPr lang="en-US"/>
          </a:p>
        </p:txBody>
      </p:sp>
    </p:spTree>
    <p:extLst>
      <p:ext uri="{BB962C8B-B14F-4D97-AF65-F5344CB8AC3E}">
        <p14:creationId xmlns:p14="http://schemas.microsoft.com/office/powerpoint/2010/main" val="2154064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43F05EB-9A3C-4192-8ABD-885B17A0C5DD}"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84D4FF6-CB98-4891-B82D-8AB9033D7036}" type="slidenum">
              <a:rPr lang="en-US"/>
              <a:pPr>
                <a:defRPr/>
              </a:pPr>
              <a:t>‹#›</a:t>
            </a:fld>
            <a:endParaRPr lang="en-US"/>
          </a:p>
        </p:txBody>
      </p:sp>
    </p:spTree>
    <p:extLst>
      <p:ext uri="{BB962C8B-B14F-4D97-AF65-F5344CB8AC3E}">
        <p14:creationId xmlns:p14="http://schemas.microsoft.com/office/powerpoint/2010/main" val="267012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A334402-DF29-424A-BFCA-FAC69B1C9291}" type="datetimeFigureOut">
              <a:rPr lang="en-US"/>
              <a:pPr>
                <a:defRPr/>
              </a:pPr>
              <a:t>4/27/2026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D533B1-3E1B-46D2-A58F-77BDB4E8449D}" type="slidenum">
              <a:rPr lang="en-US"/>
              <a:pPr>
                <a:defRPr/>
              </a:pPr>
              <a:t>‹#›</a:t>
            </a:fld>
            <a:endParaRPr lang="en-US"/>
          </a:p>
        </p:txBody>
      </p:sp>
    </p:spTree>
    <p:extLst>
      <p:ext uri="{BB962C8B-B14F-4D97-AF65-F5344CB8AC3E}">
        <p14:creationId xmlns:p14="http://schemas.microsoft.com/office/powerpoint/2010/main" val="167543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4C34BD-F9BE-4EE2-9561-F3C64F713ECF}" type="datetimeFigureOut">
              <a:rPr lang="en-US"/>
              <a:pPr>
                <a:defRPr/>
              </a:pPr>
              <a:t>4/27/2026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BA6D3A8-FEDC-46C1-81F6-38D0FEF4C00F}" type="slidenum">
              <a:rPr lang="en-US"/>
              <a:pPr>
                <a:defRPr/>
              </a:pPr>
              <a:t>‹#›</a:t>
            </a:fld>
            <a:endParaRPr lang="en-US"/>
          </a:p>
        </p:txBody>
      </p:sp>
    </p:spTree>
    <p:extLst>
      <p:ext uri="{BB962C8B-B14F-4D97-AF65-F5344CB8AC3E}">
        <p14:creationId xmlns:p14="http://schemas.microsoft.com/office/powerpoint/2010/main" val="187367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AECBF08-9394-4FA3-8393-F65757F2C3A8}" type="datetimeFigureOut">
              <a:rPr lang="en-US"/>
              <a:pPr>
                <a:defRPr/>
              </a:pPr>
              <a:t>4/27/2026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5297DED-B0CD-4C5D-9B07-B194BE787AE3}" type="slidenum">
              <a:rPr lang="en-US"/>
              <a:pPr>
                <a:defRPr/>
              </a:pPr>
              <a:t>‹#›</a:t>
            </a:fld>
            <a:endParaRPr lang="en-US"/>
          </a:p>
        </p:txBody>
      </p:sp>
    </p:spTree>
    <p:extLst>
      <p:ext uri="{BB962C8B-B14F-4D97-AF65-F5344CB8AC3E}">
        <p14:creationId xmlns:p14="http://schemas.microsoft.com/office/powerpoint/2010/main" val="227911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2253411-69CD-4DC4-9C55-04EAFEA4DCDB}" type="datetimeFigureOut">
              <a:rPr lang="en-US"/>
              <a:pPr>
                <a:defRPr/>
              </a:pPr>
              <a:t>4/27/2026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A1969F6-AA4C-45D8-904D-94AB928A575C}" type="slidenum">
              <a:rPr lang="en-US"/>
              <a:pPr>
                <a:defRPr/>
              </a:pPr>
              <a:t>‹#›</a:t>
            </a:fld>
            <a:endParaRPr lang="en-US"/>
          </a:p>
        </p:txBody>
      </p:sp>
    </p:spTree>
    <p:extLst>
      <p:ext uri="{BB962C8B-B14F-4D97-AF65-F5344CB8AC3E}">
        <p14:creationId xmlns:p14="http://schemas.microsoft.com/office/powerpoint/2010/main" val="220288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819A08-0AC4-48DE-A107-B02C22719920}" type="datetimeFigureOut">
              <a:rPr lang="en-US"/>
              <a:pPr>
                <a:defRPr/>
              </a:pPr>
              <a:t>4/27/2026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C0D1A7C-E20F-42D4-95A3-EF81CCEB1233}" type="slidenum">
              <a:rPr lang="en-US"/>
              <a:pPr>
                <a:defRPr/>
              </a:pPr>
              <a:t>‹#›</a:t>
            </a:fld>
            <a:endParaRPr lang="en-US"/>
          </a:p>
        </p:txBody>
      </p:sp>
    </p:spTree>
    <p:extLst>
      <p:ext uri="{BB962C8B-B14F-4D97-AF65-F5344CB8AC3E}">
        <p14:creationId xmlns:p14="http://schemas.microsoft.com/office/powerpoint/2010/main" val="194027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28525D3-CBBC-49E4-A624-605E6859673E}" type="datetimeFigureOut">
              <a:rPr lang="en-US"/>
              <a:pPr>
                <a:defRPr/>
              </a:pPr>
              <a:t>4/27/2026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3CB357A-5647-4628-A4FC-87DD2563A16E}" type="slidenum">
              <a:rPr lang="en-US"/>
              <a:pPr>
                <a:defRPr/>
              </a:pPr>
              <a:t>‹#›</a:t>
            </a:fld>
            <a:endParaRPr lang="en-US"/>
          </a:p>
        </p:txBody>
      </p:sp>
    </p:spTree>
    <p:extLst>
      <p:ext uri="{BB962C8B-B14F-4D97-AF65-F5344CB8AC3E}">
        <p14:creationId xmlns:p14="http://schemas.microsoft.com/office/powerpoint/2010/main" val="400316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2381BF0-7FF9-40C6-8C61-06B531D1410A}" type="datetimeFigureOut">
              <a:rPr lang="en-US"/>
              <a:pPr>
                <a:defRPr/>
              </a:pPr>
              <a:t>4/27/2026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534A9F-F3CD-4355-8A68-8D202736B71B}" type="slidenum">
              <a:rPr lang="en-US"/>
              <a:pPr>
                <a:defRPr/>
              </a:pPr>
              <a:t>‹#›</a:t>
            </a:fld>
            <a:endParaRPr lang="en-US"/>
          </a:p>
        </p:txBody>
      </p:sp>
    </p:spTree>
    <p:extLst>
      <p:ext uri="{BB962C8B-B14F-4D97-AF65-F5344CB8AC3E}">
        <p14:creationId xmlns:p14="http://schemas.microsoft.com/office/powerpoint/2010/main" val="312223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16E071B-3658-4237-B716-B6526FABDB75}" type="datetimeFigureOut">
              <a:rPr lang="en-US"/>
              <a:pPr>
                <a:defRPr/>
              </a:pPr>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F3F33EC4-61EF-43D7-9DDF-4FD5DFA3A0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8CA5D47-FE02-4078-BF96-D50288B190F5}" type="datetimeFigureOut">
              <a:rPr lang="en-US"/>
              <a:pPr>
                <a:defRPr/>
              </a:pPr>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35B6E403-FA75-43C0-993F-DA26956927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2286000"/>
            <a:ext cx="7848600" cy="2108200"/>
          </a:xfrm>
          <a:ln w="19050">
            <a:solidFill>
              <a:srgbClr val="0000FF"/>
            </a:solidFill>
            <a:miter lim="800000"/>
            <a:headEnd/>
            <a:tailEnd/>
          </a:ln>
        </p:spPr>
        <p:txBody>
          <a:bodyPr/>
          <a:lstStyle/>
          <a:p>
            <a:pPr algn="l" eaLnBrk="1" hangingPunct="1">
              <a:spcBef>
                <a:spcPct val="20000"/>
              </a:spcBef>
            </a:pPr>
            <a:r>
              <a:rPr lang="sr-Latn-RS" altLang="sr-Latn-RS" sz="2800" smtClean="0">
                <a:solidFill>
                  <a:srgbClr val="0000FF"/>
                </a:solidFill>
                <a:latin typeface="Arial Narrow" panose="020B0606020202030204" pitchFamily="34" charset="0"/>
              </a:rPr>
              <a:t> </a:t>
            </a:r>
            <a:r>
              <a:rPr lang="sr-Latn-RS" altLang="sr-Latn-RS" sz="4000" b="1" smtClean="0">
                <a:solidFill>
                  <a:srgbClr val="0000FF"/>
                </a:solidFill>
                <a:latin typeface="Arial Narrow" panose="020B0606020202030204" pitchFamily="34" charset="0"/>
              </a:rPr>
              <a:t>Model ponašanja potrošača</a:t>
            </a:r>
            <a:r>
              <a:rPr lang="sr-Latn-RS" altLang="sr-Latn-RS" sz="2800" smtClean="0">
                <a:solidFill>
                  <a:srgbClr val="0000FF"/>
                </a:solidFill>
                <a:latin typeface="Arial Narrow" panose="020B0606020202030204" pitchFamily="34" charset="0"/>
              </a:rPr>
              <a:t>:</a:t>
            </a:r>
            <a:br>
              <a:rPr lang="sr-Latn-RS" altLang="sr-Latn-RS" sz="2800" smtClean="0">
                <a:solidFill>
                  <a:srgbClr val="0000FF"/>
                </a:solidFill>
                <a:latin typeface="Arial Narrow" panose="020B0606020202030204" pitchFamily="34" charset="0"/>
              </a:rPr>
            </a:br>
            <a:r>
              <a:rPr lang="sr-Latn-RS" altLang="sr-Latn-RS" sz="2800" smtClean="0">
                <a:solidFill>
                  <a:srgbClr val="0000FF"/>
                </a:solidFill>
                <a:latin typeface="Arial Narrow" panose="020B0606020202030204" pitchFamily="34" charset="0"/>
              </a:rPr>
              <a:t/>
            </a:r>
            <a:br>
              <a:rPr lang="sr-Latn-RS" altLang="sr-Latn-RS" sz="2800" smtClean="0">
                <a:solidFill>
                  <a:srgbClr val="0000FF"/>
                </a:solidFill>
                <a:latin typeface="Arial Narrow" panose="020B0606020202030204" pitchFamily="34" charset="0"/>
              </a:rPr>
            </a:br>
            <a:r>
              <a:rPr lang="sr-Latn-RS" altLang="sr-Latn-RS" sz="2800" smtClean="0">
                <a:solidFill>
                  <a:srgbClr val="0000FF"/>
                </a:solidFill>
                <a:latin typeface="Arial Narrow" panose="020B0606020202030204" pitchFamily="34" charset="0"/>
              </a:rPr>
              <a:t>III: Osobe koje učestvuju u procesu donošenja odluke o kupovini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325" y="990600"/>
            <a:ext cx="8728075" cy="5257800"/>
          </a:xfrm>
        </p:spPr>
        <p:txBody>
          <a:bodyPr/>
          <a:lstStyle/>
          <a:p>
            <a:pPr marL="0" indent="0" algn="ctr">
              <a:spcBef>
                <a:spcPts val="0"/>
              </a:spcBef>
              <a:buFont typeface="Arial" panose="020B0604020202020204" pitchFamily="34" charset="0"/>
              <a:buNone/>
              <a:defRPr/>
            </a:pPr>
            <a:endParaRPr lang="sr-Latn-RS" sz="2400" b="1" dirty="0" smtClean="0">
              <a:solidFill>
                <a:srgbClr val="0000FF"/>
              </a:solidFill>
              <a:latin typeface="Arial Narrow" panose="020B0606020202030204" pitchFamily="34" charset="0"/>
            </a:endParaRPr>
          </a:p>
          <a:p>
            <a:pPr marL="0" indent="0" algn="ctr">
              <a:spcBef>
                <a:spcPts val="0"/>
              </a:spcBef>
              <a:buFont typeface="Arial" panose="020B0604020202020204" pitchFamily="34" charset="0"/>
              <a:buNone/>
              <a:defRPr/>
            </a:pPr>
            <a:r>
              <a:rPr lang="sr-Latn-RS" sz="2400" b="1" dirty="0" smtClean="0">
                <a:solidFill>
                  <a:srgbClr val="0000FF"/>
                </a:solidFill>
                <a:latin typeface="Arial Narrow" panose="020B0606020202030204" pitchFamily="34" charset="0"/>
              </a:rPr>
              <a:t>Proces kupovine i ponašanje potrošača </a:t>
            </a:r>
          </a:p>
          <a:p>
            <a:pPr marL="0" indent="0" algn="ctr">
              <a:spcBef>
                <a:spcPts val="0"/>
              </a:spcBef>
              <a:buFont typeface="Arial" panose="020B0604020202020204" pitchFamily="34" charset="0"/>
              <a:buNone/>
              <a:defRPr/>
            </a:pPr>
            <a:r>
              <a:rPr lang="sr-Latn-RS" sz="2400" b="1" dirty="0" smtClean="0">
                <a:solidFill>
                  <a:srgbClr val="0000FF"/>
                </a:solidFill>
                <a:latin typeface="Arial Narrow" panose="020B0606020202030204" pitchFamily="34" charset="0"/>
              </a:rPr>
              <a:t>kod KUPOVINE NOVIH PROIZVODA </a:t>
            </a:r>
          </a:p>
          <a:p>
            <a:pPr marL="0" indent="0">
              <a:spcBef>
                <a:spcPts val="0"/>
              </a:spcBef>
              <a:buFont typeface="Arial" panose="020B0604020202020204" pitchFamily="34" charset="0"/>
              <a:buNone/>
              <a:defRPr/>
            </a:pPr>
            <a:endParaRPr lang="sr-Latn-RS" sz="2000" dirty="0" smtClean="0">
              <a:latin typeface="Arial Narrow" panose="020B0606020202030204" pitchFamily="34" charset="0"/>
            </a:endParaRPr>
          </a:p>
          <a:p>
            <a:pPr marL="0" indent="0">
              <a:spcBef>
                <a:spcPts val="0"/>
              </a:spcBef>
              <a:buFont typeface="Arial" panose="020B0604020202020204" pitchFamily="34" charset="0"/>
              <a:buNone/>
              <a:defRPr/>
            </a:pPr>
            <a:r>
              <a:rPr lang="sr-Latn-RS" sz="2400" dirty="0" smtClean="0">
                <a:latin typeface="Arial Narrow" panose="020B0606020202030204" pitchFamily="34" charset="0"/>
              </a:rPr>
              <a:t>Šest </a:t>
            </a:r>
            <a:r>
              <a:rPr lang="sr-Latn-RS" sz="2400" dirty="0">
                <a:latin typeface="Arial Narrow" panose="020B0606020202030204" pitchFamily="34" charset="0"/>
              </a:rPr>
              <a:t>ključnih karakteristika proizvoda </a:t>
            </a:r>
            <a:r>
              <a:rPr lang="sr-Latn-RS" sz="2400" dirty="0" smtClean="0">
                <a:latin typeface="Arial Narrow" panose="020B0606020202030204" pitchFamily="34" charset="0"/>
              </a:rPr>
              <a:t>koje utiču </a:t>
            </a:r>
            <a:r>
              <a:rPr lang="sr-Latn-RS" sz="2400" dirty="0">
                <a:latin typeface="Arial Narrow" panose="020B0606020202030204" pitchFamily="34" charset="0"/>
              </a:rPr>
              <a:t>na stopu usvajanja </a:t>
            </a:r>
            <a:r>
              <a:rPr lang="sr-Latn-RS" sz="2400" dirty="0" smtClean="0">
                <a:latin typeface="Arial Narrow" panose="020B0606020202030204" pitchFamily="34" charset="0"/>
              </a:rPr>
              <a:t>inovacije:</a:t>
            </a:r>
          </a:p>
          <a:p>
            <a:pPr>
              <a:spcBef>
                <a:spcPts val="1200"/>
              </a:spcBef>
              <a:defRPr/>
            </a:pPr>
            <a:r>
              <a:rPr lang="sr-Latn-RS" sz="2400" dirty="0" smtClean="0">
                <a:latin typeface="Arial Narrow" panose="020B0606020202030204" pitchFamily="34" charset="0"/>
              </a:rPr>
              <a:t>relativna prednost inovacije</a:t>
            </a:r>
          </a:p>
          <a:p>
            <a:pPr>
              <a:spcBef>
                <a:spcPts val="0"/>
              </a:spcBef>
              <a:defRPr/>
            </a:pPr>
            <a:r>
              <a:rPr lang="sr-Latn-RS" sz="2400" dirty="0" smtClean="0">
                <a:latin typeface="Arial Narrow" panose="020B0606020202030204" pitchFamily="34" charset="0"/>
              </a:rPr>
              <a:t>kompatibilnost</a:t>
            </a:r>
          </a:p>
          <a:p>
            <a:pPr>
              <a:spcBef>
                <a:spcPts val="0"/>
              </a:spcBef>
              <a:defRPr/>
            </a:pPr>
            <a:r>
              <a:rPr lang="sr-Latn-RS" sz="2400" dirty="0" smtClean="0">
                <a:latin typeface="Arial Narrow" panose="020B0606020202030204" pitchFamily="34" charset="0"/>
              </a:rPr>
              <a:t>složenost*</a:t>
            </a:r>
          </a:p>
          <a:p>
            <a:pPr>
              <a:spcBef>
                <a:spcPts val="0"/>
              </a:spcBef>
              <a:defRPr/>
            </a:pPr>
            <a:r>
              <a:rPr lang="sr-Latn-RS" sz="2400" dirty="0" smtClean="0">
                <a:latin typeface="Arial Narrow" panose="020B0606020202030204" pitchFamily="34" charset="0"/>
              </a:rPr>
              <a:t>probnost</a:t>
            </a:r>
          </a:p>
          <a:p>
            <a:pPr>
              <a:spcBef>
                <a:spcPts val="0"/>
              </a:spcBef>
              <a:defRPr/>
            </a:pPr>
            <a:r>
              <a:rPr lang="sr-Latn-RS" sz="2400" dirty="0" smtClean="0">
                <a:latin typeface="Arial Narrow" panose="020B0606020202030204" pitchFamily="34" charset="0"/>
              </a:rPr>
              <a:t>uočljivost </a:t>
            </a:r>
          </a:p>
          <a:p>
            <a:pPr>
              <a:spcBef>
                <a:spcPts val="0"/>
              </a:spcBef>
              <a:defRPr/>
            </a:pPr>
            <a:r>
              <a:rPr lang="sr-Latn-RS" sz="2400" dirty="0" smtClean="0">
                <a:latin typeface="Arial Narrow" panose="020B0606020202030204" pitchFamily="34" charset="0"/>
              </a:rPr>
              <a:t>rizik</a:t>
            </a:r>
          </a:p>
          <a:p>
            <a:pPr>
              <a:spcBef>
                <a:spcPts val="0"/>
              </a:spcBef>
              <a:defRPr/>
            </a:pPr>
            <a:endParaRPr lang="sr-Latn-RS" sz="2400" dirty="0">
              <a:latin typeface="Arial Narrow" panose="020B0606020202030204" pitchFamily="34" charset="0"/>
            </a:endParaRPr>
          </a:p>
          <a:p>
            <a:pPr marL="0" indent="0">
              <a:spcBef>
                <a:spcPts val="0"/>
              </a:spcBef>
              <a:buFont typeface="Arial" panose="020B0604020202020204" pitchFamily="34" charset="0"/>
              <a:buNone/>
              <a:defRPr/>
            </a:pPr>
            <a:r>
              <a:rPr lang="sr-Latn-RS" sz="2400" dirty="0" smtClean="0">
                <a:latin typeface="Arial Narrow" panose="020B0606020202030204" pitchFamily="34" charset="0"/>
              </a:rPr>
              <a:t>*</a:t>
            </a:r>
            <a:r>
              <a:rPr lang="sr-Latn-RS" sz="2400" dirty="0" smtClean="0">
                <a:solidFill>
                  <a:prstClr val="black"/>
                </a:solidFill>
                <a:latin typeface="Arial Narrow" panose="020B0606020202030204" pitchFamily="34" charset="0"/>
              </a:rPr>
              <a:t> </a:t>
            </a:r>
            <a:r>
              <a:rPr lang="sr-Latn-RS" sz="2400" dirty="0">
                <a:solidFill>
                  <a:prstClr val="black"/>
                </a:solidFill>
                <a:latin typeface="Arial Narrow" panose="020B0606020202030204" pitchFamily="34" charset="0"/>
              </a:rPr>
              <a:t>obrnuto </a:t>
            </a:r>
            <a:r>
              <a:rPr lang="sr-Latn-RS" sz="2400" dirty="0" smtClean="0">
                <a:solidFill>
                  <a:prstClr val="black"/>
                </a:solidFill>
                <a:latin typeface="Arial Narrow" panose="020B0606020202030204" pitchFamily="34" charset="0"/>
              </a:rPr>
              <a:t>proporcionalni </a:t>
            </a:r>
            <a:r>
              <a:rPr lang="sr-Latn-RS" sz="2400" dirty="0">
                <a:solidFill>
                  <a:prstClr val="black"/>
                </a:solidFill>
                <a:latin typeface="Arial Narrow" panose="020B0606020202030204" pitchFamily="34" charset="0"/>
              </a:rPr>
              <a:t>brzini </a:t>
            </a:r>
            <a:r>
              <a:rPr lang="sr-Latn-RS" sz="2400" dirty="0" smtClean="0">
                <a:solidFill>
                  <a:prstClr val="black"/>
                </a:solidFill>
                <a:latin typeface="Arial Narrow" panose="020B0606020202030204" pitchFamily="34" charset="0"/>
              </a:rPr>
              <a:t>usvajanja inovacije</a:t>
            </a:r>
            <a:endParaRPr lang="sr-Latn-RS" sz="2400" dirty="0" smtClean="0">
              <a:latin typeface="Arial Narrow" panose="020B0606020202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728075" cy="5638800"/>
          </a:xfrm>
        </p:spPr>
        <p:txBody>
          <a:bodyPr/>
          <a:lstStyle/>
          <a:p>
            <a:pPr marL="0" indent="0" algn="ctr">
              <a:spcBef>
                <a:spcPts val="0"/>
              </a:spcBef>
              <a:buFont typeface="Arial" panose="020B0604020202020204" pitchFamily="34" charset="0"/>
              <a:buNone/>
              <a:defRPr/>
            </a:pPr>
            <a:r>
              <a:rPr lang="sr-Latn-RS" sz="2400" b="1" dirty="0" smtClean="0">
                <a:solidFill>
                  <a:srgbClr val="0000FF"/>
                </a:solidFill>
                <a:latin typeface="Arial Narrow" panose="020B0606020202030204" pitchFamily="34" charset="0"/>
              </a:rPr>
              <a:t>Kontrolna pitanja</a:t>
            </a:r>
          </a:p>
          <a:p>
            <a:pPr>
              <a:spcBef>
                <a:spcPct val="0"/>
              </a:spcBef>
              <a:buFont typeface="Arial" panose="020B0604020202020204" pitchFamily="34" charset="0"/>
              <a:buAutoNum type="arabicPeriod"/>
              <a:defRPr/>
            </a:pPr>
            <a:r>
              <a:rPr lang="sr-Latn-RS" sz="2400" dirty="0" smtClean="0">
                <a:solidFill>
                  <a:prstClr val="black"/>
                </a:solidFill>
                <a:latin typeface="Arial Narrow" panose="020B0606020202030204" pitchFamily="34" charset="0"/>
              </a:rPr>
              <a:t>Osobe </a:t>
            </a:r>
            <a:r>
              <a:rPr lang="sr-Latn-RS" sz="2400" dirty="0">
                <a:solidFill>
                  <a:prstClr val="black"/>
                </a:solidFill>
                <a:latin typeface="Arial Narrow" panose="020B0606020202030204" pitchFamily="34" charset="0"/>
              </a:rPr>
              <a:t>koje učestvuju u procesu donošenja odluke o </a:t>
            </a:r>
            <a:r>
              <a:rPr lang="sr-Latn-RS" sz="2400" dirty="0" smtClean="0">
                <a:solidFill>
                  <a:prstClr val="black"/>
                </a:solidFill>
                <a:latin typeface="Arial Narrow" panose="020B0606020202030204" pitchFamily="34" charset="0"/>
              </a:rPr>
              <a:t>kupovini?</a:t>
            </a:r>
          </a:p>
          <a:p>
            <a:pPr>
              <a:spcBef>
                <a:spcPct val="0"/>
              </a:spcBef>
              <a:buFont typeface="Arial" panose="020B0604020202020204" pitchFamily="34" charset="0"/>
              <a:buAutoNum type="arabicPeriod"/>
              <a:defRPr/>
            </a:pPr>
            <a:r>
              <a:rPr lang="sr-Latn-RS" sz="2400" dirty="0" smtClean="0">
                <a:latin typeface="Arial Narrow" panose="020B0606020202030204" pitchFamily="34" charset="0"/>
              </a:rPr>
              <a:t>Zašto je važno poznavati sve osobe koje učestvuju u procesu donošenja odluke o kupovini?</a:t>
            </a:r>
          </a:p>
          <a:p>
            <a:pPr>
              <a:spcBef>
                <a:spcPct val="0"/>
              </a:spcBef>
              <a:buFont typeface="Arial" panose="020B0604020202020204" pitchFamily="34" charset="0"/>
              <a:buAutoNum type="arabicPeriod"/>
              <a:defRPr/>
            </a:pPr>
            <a:r>
              <a:rPr lang="sr-Latn-CS" altLang="sr-Latn-RS" sz="2400" dirty="0">
                <a:latin typeface="Arial Narrow" panose="020B0606020202030204" pitchFamily="34" charset="0"/>
              </a:rPr>
              <a:t>Vrste ponašanja </a:t>
            </a:r>
            <a:r>
              <a:rPr lang="sr-Latn-CS" altLang="sr-Latn-RS" sz="2400" dirty="0" smtClean="0">
                <a:latin typeface="Arial Narrow" panose="020B0606020202030204" pitchFamily="34" charset="0"/>
              </a:rPr>
              <a:t>potrošača prilikom </a:t>
            </a:r>
            <a:r>
              <a:rPr lang="sr-Latn-CS" altLang="sr-Latn-RS" sz="2400" dirty="0">
                <a:latin typeface="Arial Narrow" panose="020B0606020202030204" pitchFamily="34" charset="0"/>
              </a:rPr>
              <a:t>odlučivanja o </a:t>
            </a:r>
            <a:r>
              <a:rPr lang="sr-Latn-CS" altLang="sr-Latn-RS" sz="2400" dirty="0" smtClean="0">
                <a:latin typeface="Arial Narrow" panose="020B0606020202030204" pitchFamily="34" charset="0"/>
              </a:rPr>
              <a:t>kupovini?</a:t>
            </a:r>
            <a:endParaRPr lang="sr-Latn-RS" sz="2400" dirty="0" smtClean="0">
              <a:latin typeface="Arial Narrow" panose="020B0606020202030204" pitchFamily="34" charset="0"/>
            </a:endParaRPr>
          </a:p>
          <a:p>
            <a:pPr>
              <a:spcBef>
                <a:spcPct val="0"/>
              </a:spcBef>
              <a:buFont typeface="Arial" panose="020B0604020202020204" pitchFamily="34" charset="0"/>
              <a:buAutoNum type="arabicPeriod"/>
              <a:defRPr/>
            </a:pPr>
            <a:r>
              <a:rPr lang="sr-Latn-RS" sz="2400" dirty="0" smtClean="0">
                <a:latin typeface="Arial Narrow" panose="020B0606020202030204" pitchFamily="34" charset="0"/>
              </a:rPr>
              <a:t>Objasnite složeno ponašanja potrošača u kupovini.</a:t>
            </a:r>
          </a:p>
          <a:p>
            <a:pPr>
              <a:spcBef>
                <a:spcPct val="0"/>
              </a:spcBef>
              <a:buFont typeface="Arial" panose="020B0604020202020204" pitchFamily="34" charset="0"/>
              <a:buAutoNum type="arabicPeriod"/>
              <a:defRPr/>
            </a:pPr>
            <a:r>
              <a:rPr lang="sr-Latn-RS" sz="2400" dirty="0">
                <a:latin typeface="Arial Narrow" panose="020B0606020202030204" pitchFamily="34" charset="0"/>
              </a:rPr>
              <a:t>Objasnite </a:t>
            </a:r>
            <a:r>
              <a:rPr lang="sr-Latn-RS" sz="2400" dirty="0" smtClean="0">
                <a:latin typeface="Arial Narrow" panose="020B0606020202030204" pitchFamily="34" charset="0"/>
              </a:rPr>
              <a:t>jednostavno ponašanja </a:t>
            </a:r>
            <a:r>
              <a:rPr lang="sr-Latn-RS" sz="2400" dirty="0">
                <a:latin typeface="Arial Narrow" panose="020B0606020202030204" pitchFamily="34" charset="0"/>
              </a:rPr>
              <a:t>potrošača u kupovini.</a:t>
            </a:r>
          </a:p>
          <a:p>
            <a:pPr>
              <a:spcBef>
                <a:spcPct val="0"/>
              </a:spcBef>
              <a:buFont typeface="Arial" panose="020B0604020202020204" pitchFamily="34" charset="0"/>
              <a:buAutoNum type="arabicPeriod"/>
              <a:defRPr/>
            </a:pPr>
            <a:r>
              <a:rPr lang="pl-PL" sz="2400" dirty="0" smtClean="0">
                <a:latin typeface="Arial Narrow" panose="020B0606020202030204" pitchFamily="34" charset="0"/>
              </a:rPr>
              <a:t>Objasniti kupovno </a:t>
            </a:r>
            <a:r>
              <a:rPr lang="pl-PL" sz="2400" dirty="0">
                <a:latin typeface="Arial Narrow" panose="020B0606020202030204" pitchFamily="34" charset="0"/>
              </a:rPr>
              <a:t>ponašanje u potrazi za </a:t>
            </a:r>
            <a:r>
              <a:rPr lang="pl-PL" sz="2400" dirty="0" smtClean="0">
                <a:latin typeface="Arial Narrow" panose="020B0606020202030204" pitchFamily="34" charset="0"/>
              </a:rPr>
              <a:t>raznovrsnošću.</a:t>
            </a:r>
            <a:endParaRPr lang="sr-Latn-RS" sz="2400" dirty="0" smtClean="0">
              <a:latin typeface="Arial Narrow" panose="020B0606020202030204" pitchFamily="34" charset="0"/>
            </a:endParaRPr>
          </a:p>
          <a:p>
            <a:pPr>
              <a:spcBef>
                <a:spcPct val="0"/>
              </a:spcBef>
              <a:buFont typeface="Arial" panose="020B0604020202020204" pitchFamily="34" charset="0"/>
              <a:buAutoNum type="arabicPeriod"/>
              <a:defRPr/>
            </a:pPr>
            <a:r>
              <a:rPr lang="sr-Latn-RS" sz="2400" dirty="0" smtClean="0">
                <a:latin typeface="Arial Narrow" panose="020B0606020202030204" pitchFamily="34" charset="0"/>
              </a:rPr>
              <a:t>Objasniti kupovno </a:t>
            </a:r>
            <a:r>
              <a:rPr lang="sr-Latn-RS" sz="2400" dirty="0">
                <a:latin typeface="Arial Narrow" panose="020B0606020202030204" pitchFamily="34" charset="0"/>
              </a:rPr>
              <a:t>ponašanje koje smanjuje nesklad u shvatanju (kognitivna disonanca</a:t>
            </a:r>
            <a:r>
              <a:rPr lang="sr-Latn-RS" sz="2400" dirty="0" smtClean="0">
                <a:latin typeface="Arial Narrow" panose="020B0606020202030204" pitchFamily="34" charset="0"/>
              </a:rPr>
              <a:t>).</a:t>
            </a:r>
          </a:p>
          <a:p>
            <a:pPr>
              <a:spcBef>
                <a:spcPct val="0"/>
              </a:spcBef>
              <a:buFont typeface="Arial" panose="020B0604020202020204" pitchFamily="34" charset="0"/>
              <a:buAutoNum type="arabicPeriod"/>
              <a:defRPr/>
            </a:pPr>
            <a:r>
              <a:rPr lang="sr-Latn-RS" sz="2400" dirty="0" smtClean="0">
                <a:latin typeface="Arial Narrow" panose="020B0606020202030204" pitchFamily="34" charset="0"/>
              </a:rPr>
              <a:t>Koje faze prihvatanja inovacije poznajete?</a:t>
            </a:r>
          </a:p>
          <a:p>
            <a:pPr>
              <a:spcBef>
                <a:spcPct val="0"/>
              </a:spcBef>
              <a:buFont typeface="Arial" panose="020B0604020202020204" pitchFamily="34" charset="0"/>
              <a:buAutoNum type="arabicPeriod"/>
              <a:defRPr/>
            </a:pPr>
            <a:r>
              <a:rPr lang="sr-Latn-RS" sz="2400" dirty="0" smtClean="0">
                <a:latin typeface="Arial Narrow" panose="020B0606020202030204" pitchFamily="34" charset="0"/>
              </a:rPr>
              <a:t>Koje kategorije korisnika (usvojitelja) na osnovu relativnog vremena usvajanja inovacije poznajete?</a:t>
            </a:r>
          </a:p>
          <a:p>
            <a:pPr>
              <a:spcBef>
                <a:spcPct val="0"/>
              </a:spcBef>
              <a:buFont typeface="Arial" panose="020B0604020202020204" pitchFamily="34" charset="0"/>
              <a:buAutoNum type="arabicPeriod"/>
              <a:defRPr/>
            </a:pPr>
            <a:r>
              <a:rPr lang="sr-Latn-RS" sz="2400" dirty="0" smtClean="0">
                <a:latin typeface="Arial Narrow" panose="020B0606020202030204" pitchFamily="34" charset="0"/>
              </a:rPr>
              <a:t>Kojih šest ključnih karakteristika proizvoda utiču na stopu usvajanja inovacije?</a:t>
            </a:r>
          </a:p>
          <a:p>
            <a:pPr>
              <a:spcBef>
                <a:spcPct val="0"/>
              </a:spcBef>
              <a:buFont typeface="Arial" panose="020B0604020202020204" pitchFamily="34" charset="0"/>
              <a:buAutoNum type="arabicPeriod"/>
              <a:defRPr/>
            </a:pPr>
            <a:endParaRPr lang="sr-Latn-RS" sz="2000" b="1" dirty="0" smtClean="0"/>
          </a:p>
          <a:p>
            <a:pPr>
              <a:spcBef>
                <a:spcPct val="0"/>
              </a:spcBef>
              <a:buFont typeface="Arial" panose="020B0604020202020204" pitchFamily="34" charset="0"/>
              <a:buAutoNum type="arabicPeriod"/>
              <a:defRPr/>
            </a:pPr>
            <a:endParaRPr lang="sr-Latn-RS" sz="2000" dirty="0" smtClean="0">
              <a:solidFill>
                <a:prstClr val="black"/>
              </a:solidFill>
              <a:latin typeface="Arial Narrow" panose="020B0606020202030204" pitchFamily="34" charset="0"/>
            </a:endParaRPr>
          </a:p>
          <a:p>
            <a:pPr>
              <a:spcBef>
                <a:spcPct val="0"/>
              </a:spcBef>
              <a:buFont typeface="Arial" panose="020B0604020202020204" pitchFamily="34" charset="0"/>
              <a:buAutoNum type="arabicPeriod"/>
              <a:defRPr/>
            </a:pPr>
            <a:endParaRPr lang="sr-Latn-RS" sz="2000" dirty="0" smtClean="0">
              <a:solidFill>
                <a:prstClr val="black"/>
              </a:solidFill>
              <a:latin typeface="Arial Narrow" panose="020B0606020202030204" pitchFamily="34" charset="0"/>
            </a:endParaRPr>
          </a:p>
          <a:p>
            <a:pPr>
              <a:spcBef>
                <a:spcPct val="0"/>
              </a:spcBef>
              <a:buFont typeface="Arial" panose="020B0604020202020204" pitchFamily="34" charset="0"/>
              <a:buAutoNum type="arabicPeriod"/>
              <a:defRPr/>
            </a:pPr>
            <a:endParaRPr lang="sr-Latn-RS" sz="2000" dirty="0">
              <a:solidFill>
                <a:prstClr val="black"/>
              </a:solidFill>
              <a:latin typeface="Arial Narrow" panose="020B0606020202030204" pitchFamily="34" charset="0"/>
            </a:endParaRPr>
          </a:p>
          <a:p>
            <a:pPr marL="0" indent="0">
              <a:spcBef>
                <a:spcPts val="0"/>
              </a:spcBef>
              <a:buFont typeface="Arial" panose="020B0604020202020204" pitchFamily="34" charset="0"/>
              <a:buNone/>
              <a:defRPr/>
            </a:pPr>
            <a:endParaRPr lang="sr-Latn-RS" sz="2000" dirty="0" smtClean="0">
              <a:latin typeface="Arial Narrow" panose="020B0606020202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2743200"/>
            <a:ext cx="7848600" cy="2108200"/>
          </a:xfrm>
          <a:ln w="19050">
            <a:solidFill>
              <a:srgbClr val="0000FF"/>
            </a:solidFill>
            <a:miter lim="800000"/>
            <a:headEnd/>
            <a:tailEnd/>
          </a:ln>
        </p:spPr>
        <p:txBody>
          <a:bodyPr/>
          <a:lstStyle/>
          <a:p>
            <a:pPr eaLnBrk="1" hangingPunct="1">
              <a:spcBef>
                <a:spcPct val="20000"/>
              </a:spcBef>
            </a:pPr>
            <a:r>
              <a:rPr lang="sr-Latn-RS" altLang="sr-Latn-RS" sz="2800" smtClean="0">
                <a:solidFill>
                  <a:srgbClr val="0000FF"/>
                </a:solidFill>
                <a:latin typeface="Arial Narrow" panose="020B0606020202030204" pitchFamily="34" charset="0"/>
              </a:rPr>
              <a:t> </a:t>
            </a:r>
            <a:r>
              <a:rPr lang="sr-Latn-RS" altLang="sr-Latn-RS" sz="4000" b="1" smtClean="0">
                <a:solidFill>
                  <a:srgbClr val="0000FF"/>
                </a:solidFill>
                <a:latin typeface="Arial Narrow" panose="020B0606020202030204" pitchFamily="34" charset="0"/>
              </a:rPr>
              <a:t>Analiza konkurencije</a:t>
            </a:r>
            <a:r>
              <a:rPr lang="sr-Latn-RS" altLang="sr-Latn-RS" sz="2800" smtClean="0">
                <a:solidFill>
                  <a:srgbClr val="0000FF"/>
                </a:solidFill>
                <a:latin typeface="Arial Narrow" panose="020B0606020202030204" pitchFamily="34" charset="0"/>
              </a:rPr>
              <a:t/>
            </a:r>
            <a:br>
              <a:rPr lang="sr-Latn-RS" altLang="sr-Latn-RS" sz="2800" smtClean="0">
                <a:solidFill>
                  <a:srgbClr val="0000FF"/>
                </a:solidFill>
                <a:latin typeface="Arial Narrow" panose="020B0606020202030204" pitchFamily="34" charset="0"/>
              </a:rPr>
            </a:br>
            <a:r>
              <a:rPr lang="sr-Latn-RS" altLang="sr-Latn-RS" sz="2800" smtClean="0">
                <a:solidFill>
                  <a:srgbClr val="0000FF"/>
                </a:solidFill>
                <a:latin typeface="Arial Narrow" panose="020B0606020202030204" pitchFamily="34" charset="0"/>
              </a:rPr>
              <a:t/>
            </a:r>
            <a:br>
              <a:rPr lang="sr-Latn-RS" altLang="sr-Latn-RS" sz="2800" smtClean="0">
                <a:solidFill>
                  <a:srgbClr val="0000FF"/>
                </a:solidFill>
                <a:latin typeface="Arial Narrow" panose="020B0606020202030204" pitchFamily="34" charset="0"/>
              </a:rPr>
            </a:br>
            <a:endParaRPr lang="sr-Latn-RS" altLang="sr-Latn-RS" sz="2800" smtClean="0">
              <a:solidFill>
                <a:srgbClr val="0000FF"/>
              </a:solidFill>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229600" cy="563563"/>
          </a:xfrm>
        </p:spPr>
        <p:txBody>
          <a:bodyPr/>
          <a:lstStyle/>
          <a:p>
            <a:r>
              <a:rPr lang="sr-Latn-RS" altLang="sr-Latn-RS" sz="2800" smtClean="0">
                <a:solidFill>
                  <a:srgbClr val="0000FF"/>
                </a:solidFill>
                <a:latin typeface="Arial Narrow" panose="020B0606020202030204" pitchFamily="34" charset="0"/>
              </a:rPr>
              <a:t>Konkurentska struktura</a:t>
            </a:r>
          </a:p>
        </p:txBody>
      </p:sp>
      <p:sp>
        <p:nvSpPr>
          <p:cNvPr id="3" name="Content Placeholder 2"/>
          <p:cNvSpPr>
            <a:spLocks noGrp="1"/>
          </p:cNvSpPr>
          <p:nvPr>
            <p:ph idx="1"/>
          </p:nvPr>
        </p:nvSpPr>
        <p:spPr>
          <a:xfrm>
            <a:off x="228600" y="1674813"/>
            <a:ext cx="8534400" cy="4040187"/>
          </a:xfrm>
        </p:spPr>
        <p:txBody>
          <a:bodyPr/>
          <a:lstStyle/>
          <a:p>
            <a:pPr>
              <a:defRPr/>
            </a:pPr>
            <a:r>
              <a:rPr lang="sr-Latn-RS" sz="2400" dirty="0" smtClean="0">
                <a:latin typeface="Arial Narrow" panose="020B0606020202030204" pitchFamily="34" charset="0"/>
              </a:rPr>
              <a:t>Monopol</a:t>
            </a:r>
          </a:p>
          <a:p>
            <a:pPr>
              <a:defRPr/>
            </a:pPr>
            <a:r>
              <a:rPr lang="sr-Latn-RS" sz="2400" dirty="0" smtClean="0">
                <a:latin typeface="Arial Narrow" panose="020B0606020202030204" pitchFamily="34" charset="0"/>
              </a:rPr>
              <a:t>Duopol</a:t>
            </a:r>
          </a:p>
          <a:p>
            <a:pPr>
              <a:defRPr/>
            </a:pPr>
            <a:r>
              <a:rPr lang="sr-Latn-RS" sz="2400" dirty="0" smtClean="0">
                <a:latin typeface="Arial Narrow" panose="020B0606020202030204" pitchFamily="34" charset="0"/>
              </a:rPr>
              <a:t>Oligopol</a:t>
            </a:r>
          </a:p>
          <a:p>
            <a:pPr>
              <a:defRPr/>
            </a:pPr>
            <a:r>
              <a:rPr lang="sr-Latn-RS" sz="2400" dirty="0" smtClean="0">
                <a:latin typeface="Arial Narrow" panose="020B0606020202030204" pitchFamily="34" charset="0"/>
              </a:rPr>
              <a:t>Monopolistička</a:t>
            </a:r>
          </a:p>
          <a:p>
            <a:pPr>
              <a:defRPr/>
            </a:pPr>
            <a:r>
              <a:rPr lang="sr-Latn-RS" sz="2400" dirty="0" smtClean="0">
                <a:latin typeface="Arial Narrow" panose="020B0606020202030204" pitchFamily="34" charset="0"/>
              </a:rPr>
              <a:t>Čista konkurencija</a:t>
            </a:r>
          </a:p>
          <a:p>
            <a:pPr marL="0" indent="0">
              <a:buFont typeface="Arial" panose="020B0604020202020204" pitchFamily="34" charset="0"/>
              <a:buNone/>
              <a:defRPr/>
            </a:pPr>
            <a:endParaRPr lang="sr-Latn-RS" sz="2400" dirty="0" smtClean="0">
              <a:latin typeface="Arial Narrow" panose="020B0606020202030204" pitchFamily="34" charset="0"/>
            </a:endParaRPr>
          </a:p>
          <a:p>
            <a:pPr marL="0" indent="0" algn="r">
              <a:buFont typeface="Arial" panose="020B0604020202020204" pitchFamily="34" charset="0"/>
              <a:buNone/>
              <a:defRPr/>
            </a:pPr>
            <a:r>
              <a:rPr lang="sr-Latn-RS" sz="2400" i="1" dirty="0" smtClean="0">
                <a:latin typeface="Arial Narrow" panose="020B0606020202030204" pitchFamily="34" charset="0"/>
              </a:rPr>
              <a:t>Potrebno je da znate obeležja svake konkurentske strukture. Zašto?</a:t>
            </a:r>
          </a:p>
          <a:p>
            <a:pPr marL="0" indent="0" algn="r">
              <a:buFont typeface="Arial" panose="020B0604020202020204" pitchFamily="34" charset="0"/>
              <a:buNone/>
              <a:defRPr/>
            </a:pPr>
            <a:r>
              <a:rPr lang="sr-Latn-RS" sz="2400" b="1" dirty="0" smtClean="0">
                <a:latin typeface="Arial Narrow" panose="020B0606020202030204" pitchFamily="34" charset="0"/>
              </a:rPr>
              <a:t>Konkurentska struktura grane utiče na snagu konkuren</a:t>
            </a:r>
            <a:r>
              <a:rPr lang="sr-Latn-RS" sz="2400" dirty="0" smtClean="0">
                <a:latin typeface="Arial Narrow" panose="020B0606020202030204" pitchFamily="34" charset="0"/>
              </a:rPr>
              <a:t>ata</a:t>
            </a:r>
            <a:r>
              <a:rPr lang="sr-Latn-RS" sz="2800" dirty="0" smtClean="0">
                <a:latin typeface="Arial Narrow" panose="020B0606020202030204" pitchFamily="34" charset="0"/>
              </a:rPr>
              <a:t>.</a:t>
            </a:r>
          </a:p>
          <a:p>
            <a:pPr marL="0" indent="0">
              <a:buFont typeface="Arial" panose="020B0604020202020204" pitchFamily="34" charset="0"/>
              <a:buNone/>
              <a:defRPr/>
            </a:pPr>
            <a:endParaRPr lang="sr-Latn-R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19200" y="990600"/>
            <a:ext cx="7467600" cy="563563"/>
          </a:xfrm>
        </p:spPr>
        <p:txBody>
          <a:bodyPr/>
          <a:lstStyle/>
          <a:p>
            <a:r>
              <a:rPr lang="sr-Latn-RS" altLang="sr-Latn-RS" sz="2800" smtClean="0">
                <a:solidFill>
                  <a:srgbClr val="0000FF"/>
                </a:solidFill>
                <a:latin typeface="Arial Narrow" panose="020B0606020202030204" pitchFamily="34" charset="0"/>
              </a:rPr>
              <a:t>Porterov koncept konkurentske strukture</a:t>
            </a:r>
          </a:p>
        </p:txBody>
      </p:sp>
      <p:sp>
        <p:nvSpPr>
          <p:cNvPr id="3" name="Content Placeholder 2"/>
          <p:cNvSpPr>
            <a:spLocks noGrp="1"/>
          </p:cNvSpPr>
          <p:nvPr>
            <p:ph idx="1"/>
          </p:nvPr>
        </p:nvSpPr>
        <p:spPr>
          <a:xfrm>
            <a:off x="685800" y="1447800"/>
            <a:ext cx="7848600" cy="4525963"/>
          </a:xfrm>
        </p:spPr>
        <p:txBody>
          <a:bodyPr/>
          <a:lstStyle/>
          <a:p>
            <a:pPr marL="0" indent="0">
              <a:buFont typeface="Arial" panose="020B0604020202020204" pitchFamily="34" charset="0"/>
              <a:buNone/>
            </a:pPr>
            <a:endParaRPr lang="sr-Latn-RS" altLang="en-US" sz="2400" b="1" smtClean="0">
              <a:latin typeface="Arial Narrow" panose="020B0606020202030204" pitchFamily="34" charset="0"/>
            </a:endParaRPr>
          </a:p>
          <a:p>
            <a:pPr marL="0" indent="0">
              <a:buFont typeface="Arial" panose="020B0604020202020204" pitchFamily="34" charset="0"/>
              <a:buNone/>
            </a:pPr>
            <a:r>
              <a:rPr lang="sr-Latn-RS" altLang="en-US" sz="2400" b="1" smtClean="0">
                <a:latin typeface="Arial Narrow" panose="020B0606020202030204" pitchFamily="34" charset="0"/>
              </a:rPr>
              <a:t>Ključne konkurentske snage koje određuju atraktivnost segmenta</a:t>
            </a:r>
            <a:r>
              <a:rPr lang="sr-Latn-RS" altLang="en-US" sz="2400" smtClean="0">
                <a:latin typeface="Arial Narrow" panose="020B0606020202030204" pitchFamily="34" charset="0"/>
              </a:rPr>
              <a:t> su:</a:t>
            </a:r>
          </a:p>
          <a:p>
            <a:pPr marL="0" indent="0">
              <a:buFont typeface="Arial" panose="020B0604020202020204" pitchFamily="34" charset="0"/>
              <a:buNone/>
            </a:pPr>
            <a:endParaRPr lang="sr-Latn-RS" altLang="en-US" sz="2400" smtClean="0">
              <a:latin typeface="Arial Narrow" panose="020B0606020202030204" pitchFamily="34" charset="0"/>
            </a:endParaRPr>
          </a:p>
          <a:p>
            <a:pPr marL="0" indent="0"/>
            <a:r>
              <a:rPr lang="sr-Latn-RS" altLang="en-US" sz="2400" smtClean="0">
                <a:latin typeface="Arial Narrow" panose="020B0606020202030204" pitchFamily="34" charset="0"/>
              </a:rPr>
              <a:t>potencijalno novi konkurenti,</a:t>
            </a:r>
          </a:p>
          <a:p>
            <a:pPr marL="0" indent="0"/>
            <a:r>
              <a:rPr lang="sr-Latn-RS" altLang="en-US" sz="2400" smtClean="0">
                <a:latin typeface="Arial Narrow" panose="020B0606020202030204" pitchFamily="34" charset="0"/>
              </a:rPr>
              <a:t>opasnosti od proizvoda ili usluga – supstituta,</a:t>
            </a:r>
          </a:p>
          <a:p>
            <a:pPr marL="0" indent="0"/>
            <a:r>
              <a:rPr lang="sr-Latn-RS" altLang="en-US" sz="2400" smtClean="0">
                <a:latin typeface="Arial Narrow" panose="020B0606020202030204" pitchFamily="34" charset="0"/>
              </a:rPr>
              <a:t>moć potrošača,</a:t>
            </a:r>
          </a:p>
          <a:p>
            <a:pPr marL="0" indent="0"/>
            <a:r>
              <a:rPr lang="sr-Latn-RS" altLang="en-US" sz="2400" smtClean="0">
                <a:latin typeface="Arial Narrow" panose="020B0606020202030204" pitchFamily="34" charset="0"/>
              </a:rPr>
              <a:t>moć dobavljača, i</a:t>
            </a:r>
          </a:p>
          <a:p>
            <a:pPr marL="0" indent="0"/>
            <a:r>
              <a:rPr lang="sr-Latn-RS" altLang="en-US" sz="2400" smtClean="0">
                <a:latin typeface="Arial Narrow" panose="020B0606020202030204" pitchFamily="34" charset="0"/>
              </a:rPr>
              <a:t>rivalitet izmenu postojećih konkurenata.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447800" y="381000"/>
            <a:ext cx="4953000" cy="563563"/>
          </a:xfrm>
        </p:spPr>
        <p:txBody>
          <a:bodyPr/>
          <a:lstStyle/>
          <a:p>
            <a:r>
              <a:rPr lang="sr-Latn-RS" altLang="sr-Latn-RS" sz="2800" smtClean="0">
                <a:solidFill>
                  <a:srgbClr val="FFFF00"/>
                </a:solidFill>
                <a:latin typeface="Arial Narrow" panose="020B0606020202030204" pitchFamily="34" charset="0"/>
              </a:rPr>
              <a:t>Analiza konkurenata </a:t>
            </a:r>
          </a:p>
        </p:txBody>
      </p:sp>
      <p:sp>
        <p:nvSpPr>
          <p:cNvPr id="3" name="Content Placeholder 2"/>
          <p:cNvSpPr>
            <a:spLocks noGrp="1"/>
          </p:cNvSpPr>
          <p:nvPr>
            <p:ph idx="1"/>
          </p:nvPr>
        </p:nvSpPr>
        <p:spPr>
          <a:xfrm>
            <a:off x="381000" y="1447800"/>
            <a:ext cx="8461375" cy="4267200"/>
          </a:xfrm>
        </p:spPr>
        <p:txBody>
          <a:bodyPr/>
          <a:lstStyle/>
          <a:p>
            <a:pPr marL="0" indent="0">
              <a:buFont typeface="Arial" panose="020B0604020202020204" pitchFamily="34" charset="0"/>
              <a:buNone/>
            </a:pPr>
            <a:endParaRPr lang="sr-Latn-RS" altLang="en-US" sz="2800" smtClean="0">
              <a:latin typeface="Arial Narrow" panose="020B0606020202030204" pitchFamily="34" charset="0"/>
            </a:endParaRPr>
          </a:p>
          <a:p>
            <a:pPr marL="0" indent="0"/>
            <a:r>
              <a:rPr lang="sr-Latn-RS" altLang="en-US" sz="2800" smtClean="0">
                <a:latin typeface="Arial Narrow" panose="020B0606020202030204" pitchFamily="34" charset="0"/>
              </a:rPr>
              <a:t>Identifikovanje konkurenata</a:t>
            </a:r>
          </a:p>
          <a:p>
            <a:pPr marL="0" indent="0"/>
            <a:r>
              <a:rPr lang="sr-Latn-RS" altLang="en-US" sz="2800" smtClean="0">
                <a:latin typeface="Arial Narrow" panose="020B0606020202030204" pitchFamily="34" charset="0"/>
              </a:rPr>
              <a:t>Određivanje njihovih ciljeva</a:t>
            </a:r>
          </a:p>
          <a:p>
            <a:pPr marL="0" indent="0"/>
            <a:r>
              <a:rPr lang="sr-Latn-RS" altLang="en-US" sz="2800" smtClean="0">
                <a:latin typeface="Arial Narrow" panose="020B0606020202030204" pitchFamily="34" charset="0"/>
              </a:rPr>
              <a:t>Identifikovanje konkurentskih strategija</a:t>
            </a:r>
          </a:p>
          <a:p>
            <a:pPr marL="0" indent="0"/>
            <a:r>
              <a:rPr lang="sr-Latn-RS" altLang="en-US" sz="2800" smtClean="0">
                <a:latin typeface="Arial Narrow" panose="020B0606020202030204" pitchFamily="34" charset="0"/>
              </a:rPr>
              <a:t>Identifikovanje prednosti i slabosti konkurenata</a:t>
            </a:r>
          </a:p>
          <a:p>
            <a:pPr marL="0" indent="0"/>
            <a:r>
              <a:rPr lang="sr-Latn-RS" altLang="en-US" sz="2800" smtClean="0">
                <a:latin typeface="Arial Narrow" panose="020B0606020202030204" pitchFamily="34" charset="0"/>
              </a:rPr>
              <a:t>Procenjivanje uobičajenih reakcija konkurenata</a:t>
            </a:r>
          </a:p>
          <a:p>
            <a:pPr marL="0" indent="0"/>
            <a:r>
              <a:rPr lang="sr-Latn-RS" altLang="en-US" sz="2800" smtClean="0">
                <a:latin typeface="Arial Narrow" panose="020B0606020202030204" pitchFamily="34" charset="0"/>
              </a:rPr>
              <a:t>Izbor konkurenta kojeg treba „napasti“ ili od kojeg se treba braniti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97025"/>
            <a:ext cx="8686800" cy="5410200"/>
          </a:xfrm>
        </p:spPr>
        <p:txBody>
          <a:bodyPr/>
          <a:lstStyle/>
          <a:p>
            <a:endParaRPr lang="sr-Latn-RS" altLang="en-US" sz="2400" b="1" smtClean="0">
              <a:latin typeface="Arial Narrow" panose="020B0606020202030204" pitchFamily="34" charset="0"/>
            </a:endParaRPr>
          </a:p>
          <a:p>
            <a:r>
              <a:rPr lang="nb-NO" altLang="en-US" sz="2400" b="1" smtClean="0">
                <a:latin typeface="Arial Narrow" panose="020B0606020202030204" pitchFamily="34" charset="0"/>
              </a:rPr>
              <a:t>Generička</a:t>
            </a:r>
            <a:r>
              <a:rPr lang="sr-Latn-RS" altLang="en-US" sz="2400" b="1" smtClean="0">
                <a:latin typeface="Arial Narrow" panose="020B0606020202030204" pitchFamily="34" charset="0"/>
              </a:rPr>
              <a:t> konkurencija </a:t>
            </a:r>
            <a:r>
              <a:rPr lang="sr-Latn-RS" altLang="en-US" sz="2400" smtClean="0">
                <a:latin typeface="Arial Narrow" panose="020B0606020202030204" pitchFamily="34" charset="0"/>
              </a:rPr>
              <a:t>(generički konkurenti – kompanije na generičkom tržištu, npr. „Bambi“ i „Mlinsko pekarska industrija“)</a:t>
            </a:r>
            <a:endParaRPr lang="nb-NO" altLang="en-US" sz="2400" smtClean="0">
              <a:latin typeface="Arial Narrow" panose="020B0606020202030204" pitchFamily="34" charset="0"/>
            </a:endParaRPr>
          </a:p>
          <a:p>
            <a:r>
              <a:rPr lang="nb-NO" altLang="en-US" sz="2400" b="1" smtClean="0">
                <a:latin typeface="Arial Narrow" panose="020B0606020202030204" pitchFamily="34" charset="0"/>
              </a:rPr>
              <a:t>Konkuren</a:t>
            </a:r>
            <a:r>
              <a:rPr lang="sr-Latn-RS" altLang="en-US" sz="2400" b="1" smtClean="0">
                <a:latin typeface="Arial Narrow" panose="020B0606020202030204" pitchFamily="34" charset="0"/>
              </a:rPr>
              <a:t>cija </a:t>
            </a:r>
            <a:r>
              <a:rPr lang="nb-NO" altLang="en-US" sz="2400" b="1" smtClean="0">
                <a:latin typeface="Arial Narrow" panose="020B0606020202030204" pitchFamily="34" charset="0"/>
              </a:rPr>
              <a:t>proizvod</a:t>
            </a:r>
            <a:r>
              <a:rPr lang="sr-Latn-RS" altLang="en-US" sz="2400" b="1" smtClean="0">
                <a:latin typeface="Arial Narrow" panose="020B0606020202030204" pitchFamily="34" charset="0"/>
              </a:rPr>
              <a:t>om</a:t>
            </a:r>
            <a:r>
              <a:rPr lang="nb-NO" altLang="en-US" sz="2400" b="1" smtClean="0">
                <a:latin typeface="Arial Narrow" panose="020B0606020202030204" pitchFamily="34" charset="0"/>
              </a:rPr>
              <a:t>a</a:t>
            </a:r>
            <a:r>
              <a:rPr lang="sr-Latn-RS" altLang="en-US" sz="2400" smtClean="0">
                <a:latin typeface="Arial Narrow" panose="020B0606020202030204" pitchFamily="34" charset="0"/>
              </a:rPr>
              <a:t> (konkurenti tržišta oblika proizvoda – npr. „Bambi“ i „Svislajon“)</a:t>
            </a:r>
            <a:endParaRPr lang="nb-NO" altLang="en-US" sz="2400" smtClean="0">
              <a:latin typeface="Arial Narrow" panose="020B0606020202030204" pitchFamily="34" charset="0"/>
            </a:endParaRPr>
          </a:p>
          <a:p>
            <a:r>
              <a:rPr lang="nb-NO" altLang="en-US" sz="2400" b="1" smtClean="0">
                <a:latin typeface="Arial Narrow" panose="020B0606020202030204" pitchFamily="34" charset="0"/>
              </a:rPr>
              <a:t>Konkuren</a:t>
            </a:r>
            <a:r>
              <a:rPr lang="sr-Latn-RS" altLang="en-US" sz="2400" b="1" smtClean="0">
                <a:latin typeface="Arial Narrow" panose="020B0606020202030204" pitchFamily="34" charset="0"/>
              </a:rPr>
              <a:t>cija markom ili brendom</a:t>
            </a:r>
            <a:r>
              <a:rPr lang="sr-Latn-RS" altLang="en-US" sz="2400" smtClean="0">
                <a:latin typeface="Arial Narrow" panose="020B0606020202030204" pitchFamily="34" charset="0"/>
              </a:rPr>
              <a:t> (konkurenti tržišta marke – „bambi“ napolitanke, „linea“ napolitanke ili „jaffa“ napolitanke)</a:t>
            </a:r>
            <a:endParaRPr lang="nb-NO" altLang="en-US" sz="2400" smtClean="0">
              <a:latin typeface="Arial Narrow" panose="020B0606020202030204" pitchFamily="34" charset="0"/>
            </a:endParaRPr>
          </a:p>
          <a:p>
            <a:endParaRPr lang="nb-NO" altLang="en-US" sz="2400" smtClean="0">
              <a:latin typeface="Arial Narrow" panose="020B0606020202030204" pitchFamily="34" charset="0"/>
            </a:endParaRPr>
          </a:p>
          <a:p>
            <a:r>
              <a:rPr lang="nb-NO" altLang="en-US" sz="2400" b="1" smtClean="0">
                <a:latin typeface="Arial Narrow" panose="020B0606020202030204" pitchFamily="34" charset="0"/>
              </a:rPr>
              <a:t>Horizontalni konkurenti</a:t>
            </a:r>
            <a:r>
              <a:rPr lang="sr-Latn-RS" altLang="en-US" sz="2400" smtClean="0">
                <a:latin typeface="Arial Narrow" panose="020B0606020202030204" pitchFamily="34" charset="0"/>
              </a:rPr>
              <a:t> (dva trgovca ili dva proizvođača)</a:t>
            </a:r>
            <a:endParaRPr lang="nb-NO" altLang="en-US" sz="2400" smtClean="0">
              <a:latin typeface="Arial Narrow" panose="020B0606020202030204" pitchFamily="34" charset="0"/>
            </a:endParaRPr>
          </a:p>
          <a:p>
            <a:r>
              <a:rPr lang="nb-NO" altLang="en-US" sz="2400" b="1" smtClean="0">
                <a:latin typeface="Arial Narrow" panose="020B0606020202030204" pitchFamily="34" charset="0"/>
              </a:rPr>
              <a:t>Vertikalni konkuren</a:t>
            </a:r>
            <a:r>
              <a:rPr lang="sr-Latn-RS" altLang="en-US" sz="2400" b="1" smtClean="0">
                <a:latin typeface="Arial Narrow" panose="020B0606020202030204" pitchFamily="34" charset="0"/>
              </a:rPr>
              <a:t>ti</a:t>
            </a:r>
            <a:r>
              <a:rPr lang="sr-Latn-RS" altLang="en-US" sz="2400" smtClean="0">
                <a:latin typeface="Arial Narrow" panose="020B0606020202030204" pitchFamily="34" charset="0"/>
              </a:rPr>
              <a:t> (proizvođač i trgovina)</a:t>
            </a:r>
          </a:p>
          <a:p>
            <a:pPr algn="r">
              <a:buFont typeface="Arial" panose="020B0604020202020204" pitchFamily="34" charset="0"/>
              <a:buNone/>
            </a:pPr>
            <a:endParaRPr lang="sr-Latn-RS" altLang="en-US" sz="2000" i="1" smtClean="0">
              <a:latin typeface="Arial Narrow" panose="020B0606020202030204" pitchFamily="34" charset="0"/>
            </a:endParaRPr>
          </a:p>
          <a:p>
            <a:endParaRPr lang="sr-Latn-RS" altLang="en-US" smtClean="0"/>
          </a:p>
        </p:txBody>
      </p:sp>
      <p:sp>
        <p:nvSpPr>
          <p:cNvPr id="41987" name="Title 1"/>
          <p:cNvSpPr>
            <a:spLocks noGrp="1"/>
          </p:cNvSpPr>
          <p:nvPr>
            <p:ph type="title"/>
          </p:nvPr>
        </p:nvSpPr>
        <p:spPr>
          <a:xfrm>
            <a:off x="271463" y="1014413"/>
            <a:ext cx="8229600" cy="561975"/>
          </a:xfrm>
        </p:spPr>
        <p:txBody>
          <a:bodyPr/>
          <a:lstStyle/>
          <a:p>
            <a:r>
              <a:rPr lang="sr-Latn-RS" altLang="sr-Latn-RS" sz="2600" b="1" smtClean="0">
                <a:solidFill>
                  <a:srgbClr val="0000FF"/>
                </a:solidFill>
                <a:latin typeface="Arial Narrow" panose="020B0606020202030204" pitchFamily="34" charset="0"/>
              </a:rPr>
              <a:t>I: Identifikovanje konkurenata kompanije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66800" y="1036638"/>
            <a:ext cx="7467600" cy="563562"/>
          </a:xfrm>
        </p:spPr>
        <p:txBody>
          <a:bodyPr/>
          <a:lstStyle/>
          <a:p>
            <a:r>
              <a:rPr lang="sr-Latn-RS" altLang="sr-Latn-RS" sz="2600" b="1" smtClean="0">
                <a:solidFill>
                  <a:srgbClr val="0000FF"/>
                </a:solidFill>
                <a:latin typeface="Arial Narrow" panose="020B0606020202030204" pitchFamily="34" charset="0"/>
              </a:rPr>
              <a:t>I: Identifikovanje konkurenata kompanije </a:t>
            </a:r>
          </a:p>
        </p:txBody>
      </p:sp>
      <p:sp>
        <p:nvSpPr>
          <p:cNvPr id="43011" name="Content Placeholder 2"/>
          <p:cNvSpPr>
            <a:spLocks noGrp="1"/>
          </p:cNvSpPr>
          <p:nvPr>
            <p:ph idx="1"/>
          </p:nvPr>
        </p:nvSpPr>
        <p:spPr>
          <a:xfrm>
            <a:off x="533400" y="1600200"/>
            <a:ext cx="8153400" cy="4724400"/>
          </a:xfrm>
        </p:spPr>
        <p:txBody>
          <a:bodyPr/>
          <a:lstStyle/>
          <a:p>
            <a:pPr marL="0" indent="0">
              <a:buFont typeface="Arial" panose="020B0604020202020204" pitchFamily="34" charset="0"/>
              <a:buNone/>
            </a:pPr>
            <a:r>
              <a:rPr lang="sr-Latn-RS" altLang="sr-Latn-RS" sz="2400" smtClean="0">
                <a:latin typeface="Arial Narrow" panose="020B0606020202030204" pitchFamily="34" charset="0"/>
              </a:rPr>
              <a:t> </a:t>
            </a:r>
          </a:p>
          <a:p>
            <a:pPr marL="0" indent="0">
              <a:buFont typeface="Arial" panose="020B0604020202020204" pitchFamily="34" charset="0"/>
              <a:buNone/>
            </a:pPr>
            <a:r>
              <a:rPr lang="sr-Latn-RS" altLang="sr-Latn-RS" sz="2400" b="1" smtClean="0">
                <a:latin typeface="Arial Narrow" panose="020B0606020202030204" pitchFamily="34" charset="0"/>
              </a:rPr>
              <a:t>Industrijski koncept konkurencije:</a:t>
            </a:r>
          </a:p>
          <a:p>
            <a:pPr marL="0" indent="0">
              <a:buFont typeface="Arial" panose="020B0604020202020204" pitchFamily="34" charset="0"/>
              <a:buNone/>
            </a:pPr>
            <a:r>
              <a:rPr lang="sr-Latn-RS" altLang="sr-Latn-RS" sz="2400" smtClean="0">
                <a:latin typeface="Arial Narrow" panose="020B0606020202030204" pitchFamily="34" charset="0"/>
              </a:rPr>
              <a:t>Skup svih prodavaca nekog proizvoda ili usluge</a:t>
            </a:r>
          </a:p>
          <a:p>
            <a:pPr marL="0" indent="0">
              <a:buFont typeface="Arial" panose="020B0604020202020204" pitchFamily="34" charset="0"/>
              <a:buNone/>
            </a:pPr>
            <a:r>
              <a:rPr lang="sr-Latn-RS" altLang="sr-Latn-RS" sz="2400" b="1" smtClean="0">
                <a:latin typeface="Arial Narrow" panose="020B0606020202030204" pitchFamily="34" charset="0"/>
              </a:rPr>
              <a:t>Tržišni koncept konkurencije</a:t>
            </a:r>
            <a:r>
              <a:rPr lang="sr-Latn-RS" altLang="sr-Latn-RS" sz="2400" smtClean="0">
                <a:latin typeface="Arial Narrow" panose="020B0606020202030204" pitchFamily="34" charset="0"/>
              </a:rPr>
              <a:t>:  </a:t>
            </a:r>
          </a:p>
          <a:p>
            <a:pPr marL="0" indent="0">
              <a:buFont typeface="Arial" panose="020B0604020202020204" pitchFamily="34" charset="0"/>
              <a:buNone/>
            </a:pPr>
            <a:r>
              <a:rPr lang="sr-Latn-RS" altLang="sr-Latn-RS" sz="2400" smtClean="0">
                <a:latin typeface="Arial Narrow" panose="020B0606020202030204" pitchFamily="34" charset="0"/>
              </a:rPr>
              <a:t>Konkurenti su kompanije koje zadovoljavaju istu potrebu potrošača.</a:t>
            </a:r>
          </a:p>
          <a:p>
            <a:pPr marL="0" indent="0">
              <a:buFont typeface="Arial" panose="020B0604020202020204" pitchFamily="34" charset="0"/>
              <a:buNone/>
            </a:pPr>
            <a:endParaRPr lang="sr-Latn-RS" altLang="sr-Latn-RS" sz="2800" smtClean="0">
              <a:latin typeface="Arial Narrow" panose="020B0606020202030204" pitchFamily="34" charset="0"/>
            </a:endParaRPr>
          </a:p>
          <a:p>
            <a:pPr marL="0" indent="0">
              <a:buFont typeface="Arial" panose="020B0604020202020204" pitchFamily="34" charset="0"/>
              <a:buNone/>
            </a:pPr>
            <a:r>
              <a:rPr lang="sr-Latn-RS" altLang="sr-Latn-RS" sz="2800" smtClean="0">
                <a:latin typeface="Arial Narrow" panose="020B0606020202030204" pitchFamily="34" charset="0"/>
              </a:rPr>
              <a:t>Treba prevazići “konkurentsku kratkovidost” – fokusiranost na aktuelne konkurente, jer se ne uočavaju pritajeni konkurenti.</a:t>
            </a:r>
          </a:p>
          <a:p>
            <a:pPr marL="0" indent="0">
              <a:buFont typeface="Arial" panose="020B0604020202020204" pitchFamily="34" charset="0"/>
              <a:buNone/>
            </a:pPr>
            <a:endParaRPr lang="sr-Latn-RS" altLang="sr-Latn-RS" sz="2800" smtClean="0">
              <a:latin typeface="Arial Narrow" panose="020B0606020202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28600" y="838200"/>
            <a:ext cx="8839200" cy="5562600"/>
          </a:xfrm>
        </p:spPr>
        <p:txBody>
          <a:bodyPr/>
          <a:lstStyle/>
          <a:p>
            <a:pPr marL="0" indent="0" algn="ctr">
              <a:buFont typeface="Arial" panose="020B0604020202020204" pitchFamily="34" charset="0"/>
              <a:buNone/>
            </a:pPr>
            <a:r>
              <a:rPr lang="sr-Latn-RS" altLang="sr-Latn-RS" sz="2600" b="1" smtClean="0">
                <a:solidFill>
                  <a:srgbClr val="0000FF"/>
                </a:solidFill>
                <a:latin typeface="Arial Narrow" panose="020B0606020202030204" pitchFamily="34" charset="0"/>
              </a:rPr>
              <a:t>II: Utvrđivanje ciljeva konkurenata </a:t>
            </a:r>
            <a:endParaRPr lang="sr-Latn-RS" altLang="sr-Latn-RS" sz="2300" smtClean="0">
              <a:latin typeface="Arial Narrow" panose="020B0606020202030204" pitchFamily="34" charset="0"/>
            </a:endParaRPr>
          </a:p>
          <a:p>
            <a:pPr marL="0" indent="0">
              <a:spcBef>
                <a:spcPct val="0"/>
              </a:spcBef>
              <a:buFont typeface="Arial" panose="020B0604020202020204" pitchFamily="34" charset="0"/>
              <a:buNone/>
            </a:pPr>
            <a:r>
              <a:rPr lang="sr-Latn-RS" altLang="sr-Latn-RS" sz="2300" smtClean="0">
                <a:latin typeface="Arial Narrow" panose="020B0606020202030204" pitchFamily="34" charset="0"/>
              </a:rPr>
              <a:t>Da li konkurenti daju primat tekućoj profitabilnosti, rastu tržišnog učešća, toku novca, tehnološkom liderstvu, liderstvu u uslugama, i dr.?</a:t>
            </a:r>
          </a:p>
          <a:p>
            <a:pPr marL="0" indent="0" algn="ctr">
              <a:buFont typeface="Arial" panose="020B0604020202020204" pitchFamily="34" charset="0"/>
              <a:buNone/>
            </a:pPr>
            <a:r>
              <a:rPr lang="sr-Latn-RS" altLang="sr-Latn-RS" sz="2600" b="1" smtClean="0">
                <a:solidFill>
                  <a:srgbClr val="0000FF"/>
                </a:solidFill>
                <a:latin typeface="Arial Narrow" panose="020B0606020202030204" pitchFamily="34" charset="0"/>
              </a:rPr>
              <a:t>III: Identifikovanje konkurentskih strategija</a:t>
            </a:r>
          </a:p>
          <a:p>
            <a:pPr marL="0" indent="0">
              <a:spcBef>
                <a:spcPct val="0"/>
              </a:spcBef>
              <a:buFont typeface="Arial" panose="020B0604020202020204" pitchFamily="34" charset="0"/>
              <a:buNone/>
            </a:pPr>
            <a:r>
              <a:rPr lang="sr-Latn-RS" altLang="sr-Latn-RS" sz="2400" smtClean="0">
                <a:latin typeface="Arial Narrow" panose="020B0606020202030204" pitchFamily="34" charset="0"/>
              </a:rPr>
              <a:t>Strateška grupa je grupa kompanija u jednoj industriji koje koriste istu ili sličnu strategiju na konkretnom ciljnom tržištu.</a:t>
            </a:r>
          </a:p>
          <a:p>
            <a:pPr marL="0" indent="0" algn="ctr">
              <a:buFont typeface="Arial" panose="020B0604020202020204" pitchFamily="34" charset="0"/>
              <a:buNone/>
            </a:pPr>
            <a:r>
              <a:rPr lang="sr-Latn-RS" altLang="sr-Latn-RS" sz="2600" b="1" smtClean="0">
                <a:solidFill>
                  <a:srgbClr val="0000FF"/>
                </a:solidFill>
                <a:latin typeface="Arial Narrow" panose="020B0606020202030204" pitchFamily="34" charset="0"/>
              </a:rPr>
              <a:t>IV: Identifikovanje prednosti i slabosti konkurenata</a:t>
            </a:r>
          </a:p>
          <a:p>
            <a:pPr marL="0" indent="0" algn="just">
              <a:spcBef>
                <a:spcPct val="0"/>
              </a:spcBef>
              <a:buFont typeface="Arial" panose="020B0604020202020204" pitchFamily="34" charset="0"/>
              <a:buNone/>
            </a:pPr>
            <a:r>
              <a:rPr lang="sr-Latn-RS" altLang="sr-Latn-RS" sz="2400" smtClean="0">
                <a:latin typeface="Arial Narrow" panose="020B0606020202030204" pitchFamily="34" charset="0"/>
              </a:rPr>
              <a:t>Prikupljaju se informacije o konkurentima iz raznih izvora; benčmarking</a:t>
            </a:r>
          </a:p>
          <a:p>
            <a:pPr marL="0" indent="0" algn="ctr">
              <a:buFont typeface="Arial" panose="020B0604020202020204" pitchFamily="34" charset="0"/>
              <a:buNone/>
            </a:pPr>
            <a:r>
              <a:rPr lang="sr-Latn-RS" altLang="sr-Latn-RS" sz="2400" b="1" smtClean="0">
                <a:solidFill>
                  <a:srgbClr val="0000FF"/>
                </a:solidFill>
                <a:latin typeface="Arial Narrow" panose="020B0606020202030204" pitchFamily="34" charset="0"/>
              </a:rPr>
              <a:t>V: Procenjivanje uobičajenih reakcija konkurenata</a:t>
            </a:r>
          </a:p>
          <a:p>
            <a:pPr marL="0" indent="0">
              <a:spcBef>
                <a:spcPct val="0"/>
              </a:spcBef>
              <a:buFont typeface="Arial" panose="020B0604020202020204" pitchFamily="34" charset="0"/>
              <a:buNone/>
            </a:pPr>
            <a:r>
              <a:rPr lang="sr-Latn-RS" altLang="sr-Latn-RS" sz="2400" smtClean="0">
                <a:latin typeface="Arial Narrow" panose="020B0606020202030204" pitchFamily="34" charset="0"/>
              </a:rPr>
              <a:t>Da li konkurenti reaguju odmah ili ne na sniženje cena, uvođenje novoh proizvoda i slično...</a:t>
            </a:r>
          </a:p>
          <a:p>
            <a:pPr marL="0" indent="0" algn="ctr">
              <a:buFont typeface="Arial" panose="020B0604020202020204" pitchFamily="34" charset="0"/>
              <a:buNone/>
            </a:pPr>
            <a:r>
              <a:rPr lang="sr-Latn-RS" altLang="sr-Latn-RS" sz="2400" b="1" smtClean="0">
                <a:solidFill>
                  <a:srgbClr val="0000FF"/>
                </a:solidFill>
                <a:latin typeface="Arial Narrow" panose="020B0606020202030204" pitchFamily="34" charset="0"/>
              </a:rPr>
              <a:t>VI: Izbor konkurenata</a:t>
            </a:r>
          </a:p>
          <a:p>
            <a:pPr marL="0" indent="0">
              <a:spcBef>
                <a:spcPct val="0"/>
              </a:spcBef>
              <a:buFont typeface="Arial" panose="020B0604020202020204" pitchFamily="34" charset="0"/>
              <a:buNone/>
            </a:pPr>
            <a:r>
              <a:rPr lang="sr-Latn-RS" altLang="sr-Latn-RS" sz="2400" smtClean="0">
                <a:latin typeface="Arial Narrow" panose="020B0606020202030204" pitchFamily="34" charset="0"/>
              </a:rPr>
              <a:t>Jaki (Coca-cola je jak konkurent za neki slabiji brend) ili Slabi; </a:t>
            </a:r>
          </a:p>
          <a:p>
            <a:pPr marL="0" indent="0">
              <a:spcBef>
                <a:spcPct val="0"/>
              </a:spcBef>
              <a:buFont typeface="Arial" panose="020B0604020202020204" pitchFamily="34" charset="0"/>
              <a:buNone/>
            </a:pPr>
            <a:r>
              <a:rPr lang="sr-Latn-RS" altLang="sr-Latn-RS" sz="2400" smtClean="0">
                <a:latin typeface="Arial Narrow" panose="020B0606020202030204" pitchFamily="34" charset="0"/>
              </a:rPr>
              <a:t>Bliski (npr. Coca-cola/Pepsi) ili Udaljeni?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4953000"/>
          </a:xfrm>
        </p:spPr>
        <p:txBody>
          <a:bodyPr/>
          <a:lstStyle/>
          <a:p>
            <a:pPr marL="457200" lvl="1" indent="0" algn="ctr">
              <a:buFont typeface="Arial" panose="020B0604020202020204" pitchFamily="34" charset="0"/>
              <a:buNone/>
              <a:defRPr/>
            </a:pPr>
            <a:r>
              <a:rPr lang="sr-Latn-RS" sz="2400" b="1" dirty="0" smtClean="0">
                <a:solidFill>
                  <a:srgbClr val="0000FF"/>
                </a:solidFill>
                <a:latin typeface="Arial Narrow" panose="020B0606020202030204" pitchFamily="34" charset="0"/>
              </a:rPr>
              <a:t>Konkurentske strategije</a:t>
            </a:r>
          </a:p>
          <a:p>
            <a:pPr marL="457200" lvl="1" indent="0" algn="ctr">
              <a:buFont typeface="Arial" panose="020B0604020202020204" pitchFamily="34" charset="0"/>
              <a:buNone/>
              <a:defRPr/>
            </a:pPr>
            <a:endParaRPr lang="sr-Latn-RS" sz="2400" b="1" dirty="0" smtClean="0">
              <a:solidFill>
                <a:srgbClr val="0000FF"/>
              </a:solidFill>
              <a:latin typeface="Arial Narrow" panose="020B0606020202030204" pitchFamily="34" charset="0"/>
            </a:endParaRPr>
          </a:p>
          <a:p>
            <a:pPr lvl="1">
              <a:buFontTx/>
              <a:buChar char="-"/>
              <a:defRPr/>
            </a:pPr>
            <a:r>
              <a:rPr lang="sr-Latn-RS" sz="2400" b="1" dirty="0" smtClean="0">
                <a:latin typeface="Arial Narrow" panose="020B0606020202030204" pitchFamily="34" charset="0"/>
              </a:rPr>
              <a:t>Konkurentske pozicije: strategije konkurentskog pozicioniranja</a:t>
            </a:r>
          </a:p>
          <a:p>
            <a:pPr lvl="2">
              <a:buFontTx/>
              <a:buChar char="-"/>
              <a:defRPr/>
            </a:pPr>
            <a:r>
              <a:rPr lang="sr-Latn-RS" dirty="0" smtClean="0">
                <a:latin typeface="Arial Narrow" panose="020B0606020202030204" pitchFamily="34" charset="0"/>
              </a:rPr>
              <a:t>Liderstvo u troškovima</a:t>
            </a:r>
          </a:p>
          <a:p>
            <a:pPr lvl="2">
              <a:buFontTx/>
              <a:buChar char="-"/>
              <a:defRPr/>
            </a:pPr>
            <a:r>
              <a:rPr lang="sr-Latn-RS" dirty="0" smtClean="0">
                <a:latin typeface="Arial Narrow" panose="020B0606020202030204" pitchFamily="34" charset="0"/>
              </a:rPr>
              <a:t>Diferencijacija</a:t>
            </a:r>
          </a:p>
          <a:p>
            <a:pPr lvl="2">
              <a:buFontTx/>
              <a:buChar char="-"/>
              <a:defRPr/>
            </a:pPr>
            <a:r>
              <a:rPr lang="sr-Latn-RS" dirty="0" smtClean="0">
                <a:latin typeface="Arial Narrow" panose="020B0606020202030204" pitchFamily="34" charset="0"/>
              </a:rPr>
              <a:t>Fokusiranje</a:t>
            </a:r>
          </a:p>
          <a:p>
            <a:pPr lvl="1">
              <a:buFontTx/>
              <a:buChar char="-"/>
              <a:defRPr/>
            </a:pPr>
            <a:r>
              <a:rPr lang="sr-Latn-RS" sz="2400" b="1" dirty="0" smtClean="0">
                <a:latin typeface="Arial Narrow" panose="020B0606020202030204" pitchFamily="34" charset="0"/>
              </a:rPr>
              <a:t>Konkurentski potezi</a:t>
            </a:r>
            <a:r>
              <a:rPr lang="sr-Latn-RS" sz="2400" dirty="0" smtClean="0">
                <a:latin typeface="Arial Narrow" panose="020B0606020202030204" pitchFamily="34" charset="0"/>
              </a:rPr>
              <a:t>:</a:t>
            </a:r>
          </a:p>
          <a:p>
            <a:pPr lvl="2">
              <a:spcBef>
                <a:spcPts val="0"/>
              </a:spcBef>
              <a:buFontTx/>
              <a:buChar char="-"/>
              <a:defRPr/>
            </a:pPr>
            <a:r>
              <a:rPr lang="sr-Latn-RS" dirty="0" smtClean="0">
                <a:latin typeface="Arial Narrow" panose="020B0606020202030204" pitchFamily="34" charset="0"/>
              </a:rPr>
              <a:t>Tržišni lider (40% učešče, npr)</a:t>
            </a:r>
          </a:p>
          <a:p>
            <a:pPr lvl="2">
              <a:spcBef>
                <a:spcPts val="0"/>
              </a:spcBef>
              <a:buFontTx/>
              <a:buChar char="-"/>
              <a:defRPr/>
            </a:pPr>
            <a:r>
              <a:rPr lang="sr-Latn-RS" dirty="0" smtClean="0">
                <a:latin typeface="Arial Narrow" panose="020B0606020202030204" pitchFamily="34" charset="0"/>
              </a:rPr>
              <a:t>Tržišni izazivač (30%)</a:t>
            </a:r>
          </a:p>
          <a:p>
            <a:pPr lvl="2">
              <a:spcBef>
                <a:spcPts val="0"/>
              </a:spcBef>
              <a:buFontTx/>
              <a:buChar char="-"/>
              <a:defRPr/>
            </a:pPr>
            <a:r>
              <a:rPr lang="sr-Latn-RS" dirty="0" smtClean="0">
                <a:latin typeface="Arial Narrow" panose="020B0606020202030204" pitchFamily="34" charset="0"/>
              </a:rPr>
              <a:t>Tržišni pratilac (20%)</a:t>
            </a:r>
          </a:p>
          <a:p>
            <a:pPr lvl="2">
              <a:spcBef>
                <a:spcPts val="0"/>
              </a:spcBef>
              <a:buFontTx/>
              <a:buChar char="-"/>
              <a:defRPr/>
            </a:pPr>
            <a:r>
              <a:rPr lang="sr-Latn-RS" dirty="0" smtClean="0">
                <a:latin typeface="Arial Narrow" panose="020B0606020202030204" pitchFamily="34" charset="0"/>
              </a:rPr>
              <a:t>Tržišni nišeri (10%)</a:t>
            </a:r>
          </a:p>
          <a:p>
            <a:pPr lvl="2">
              <a:buFontTx/>
              <a:buChar char="-"/>
              <a:defRPr/>
            </a:pPr>
            <a:endParaRPr lang="sr-Latn-RS" sz="2000" b="1" dirty="0" smtClean="0">
              <a:latin typeface="Arial Narrow" panose="020B0606020202030204" pitchFamily="34" charset="0"/>
            </a:endParaRPr>
          </a:p>
          <a:p>
            <a:pPr marL="0" indent="0">
              <a:buFont typeface="Arial" panose="020B0604020202020204" pitchFamily="34" charset="0"/>
              <a:buNone/>
              <a:defRPr/>
            </a:pPr>
            <a:endParaRPr lang="sr-Latn-RS" sz="2800" dirty="0" smtClean="0">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75" y="1066800"/>
            <a:ext cx="8915400" cy="5638800"/>
          </a:xfrm>
        </p:spPr>
        <p:txBody>
          <a:bodyPr/>
          <a:lstStyle/>
          <a:p>
            <a:pPr marL="0" indent="0" algn="ctr">
              <a:buFont typeface="Arial" panose="020B0604020202020204" pitchFamily="34" charset="0"/>
              <a:buNone/>
              <a:defRPr/>
            </a:pPr>
            <a:r>
              <a:rPr lang="pl-PL" sz="2400" b="1" dirty="0" smtClean="0">
                <a:solidFill>
                  <a:srgbClr val="0000FF"/>
                </a:solidFill>
                <a:latin typeface="Arial Narrow" panose="020B0606020202030204" pitchFamily="34" charset="0"/>
              </a:rPr>
              <a:t>Osobe </a:t>
            </a:r>
            <a:r>
              <a:rPr lang="pl-PL" sz="2400" b="1" dirty="0">
                <a:solidFill>
                  <a:srgbClr val="0000FF"/>
                </a:solidFill>
                <a:latin typeface="Arial Narrow" panose="020B0606020202030204" pitchFamily="34" charset="0"/>
              </a:rPr>
              <a:t>koje učestvuju u procesu donošenja odluke o </a:t>
            </a:r>
            <a:r>
              <a:rPr lang="pl-PL" sz="2400" b="1" dirty="0" smtClean="0">
                <a:solidFill>
                  <a:srgbClr val="0000FF"/>
                </a:solidFill>
                <a:latin typeface="Arial Narrow" panose="020B0606020202030204" pitchFamily="34" charset="0"/>
              </a:rPr>
              <a:t>kupovini</a:t>
            </a:r>
          </a:p>
          <a:p>
            <a:pPr>
              <a:spcBef>
                <a:spcPts val="1200"/>
              </a:spcBef>
              <a:buFont typeface="Wingdings" panose="05000000000000000000" pitchFamily="2" charset="2"/>
              <a:buChar char="ü"/>
              <a:defRPr/>
            </a:pPr>
            <a:r>
              <a:rPr lang="sr-Latn-RS" sz="2200" dirty="0" smtClean="0">
                <a:latin typeface="Arial Narrow" panose="020B0606020202030204" pitchFamily="34" charset="0"/>
              </a:rPr>
              <a:t>inicijator (potrošač ili član porodice npr.),</a:t>
            </a:r>
          </a:p>
          <a:p>
            <a:pPr>
              <a:buFont typeface="Wingdings" panose="05000000000000000000" pitchFamily="2" charset="2"/>
              <a:buChar char="ü"/>
              <a:defRPr/>
            </a:pPr>
            <a:r>
              <a:rPr lang="sr-Latn-RS" sz="2200" dirty="0" smtClean="0">
                <a:latin typeface="Arial Narrow" panose="020B0606020202030204" pitchFamily="34" charset="0"/>
              </a:rPr>
              <a:t>uticajna osoba (najbolji prijatelj ili roditelj, npr.),</a:t>
            </a:r>
          </a:p>
          <a:p>
            <a:pPr>
              <a:buFont typeface="Wingdings" panose="05000000000000000000" pitchFamily="2" charset="2"/>
              <a:buChar char="ü"/>
              <a:defRPr/>
            </a:pPr>
            <a:r>
              <a:rPr lang="sr-Latn-RS" sz="2200" dirty="0" smtClean="0">
                <a:latin typeface="Arial Narrow" panose="020B0606020202030204" pitchFamily="34" charset="0"/>
              </a:rPr>
              <a:t>donosilac odluke (potrošač ili roditelj, npr.),</a:t>
            </a:r>
          </a:p>
          <a:p>
            <a:pPr>
              <a:buFont typeface="Wingdings" panose="05000000000000000000" pitchFamily="2" charset="2"/>
              <a:buChar char="ü"/>
              <a:defRPr/>
            </a:pPr>
            <a:r>
              <a:rPr lang="sr-Latn-RS" sz="2200" dirty="0" smtClean="0">
                <a:latin typeface="Arial Narrow" panose="020B0606020202030204" pitchFamily="34" charset="0"/>
              </a:rPr>
              <a:t>kupac (potrošač ili bilo ko iz njegovog okruženja koji obavi kupovinu),</a:t>
            </a:r>
          </a:p>
          <a:p>
            <a:pPr>
              <a:buFont typeface="Wingdings" panose="05000000000000000000" pitchFamily="2" charset="2"/>
              <a:buChar char="ü"/>
              <a:defRPr/>
            </a:pPr>
            <a:r>
              <a:rPr lang="sr-Latn-RS" sz="2200" dirty="0" smtClean="0">
                <a:latin typeface="Arial Narrow" panose="020B0606020202030204" pitchFamily="34" charset="0"/>
              </a:rPr>
              <a:t>korisnik (potrošač).</a:t>
            </a:r>
          </a:p>
          <a:p>
            <a:pPr marL="0" indent="0" algn="ctr">
              <a:buFont typeface="Arial" panose="020B0604020202020204" pitchFamily="34" charset="0"/>
              <a:buNone/>
              <a:defRPr/>
            </a:pPr>
            <a:endParaRPr lang="sr-Latn-RS" sz="2200" b="1" dirty="0" smtClean="0">
              <a:solidFill>
                <a:srgbClr val="0000FF"/>
              </a:solidFill>
              <a:latin typeface="Arial Narrow" panose="020B0606020202030204" pitchFamily="34" charset="0"/>
            </a:endParaRPr>
          </a:p>
          <a:p>
            <a:pPr marL="0" indent="0" algn="ctr">
              <a:spcBef>
                <a:spcPts val="1200"/>
              </a:spcBef>
              <a:buFont typeface="Arial" panose="020B0604020202020204" pitchFamily="34" charset="0"/>
              <a:buNone/>
              <a:defRPr/>
            </a:pPr>
            <a:r>
              <a:rPr lang="sr-Latn-RS" sz="2200" b="1" dirty="0" smtClean="0">
                <a:solidFill>
                  <a:srgbClr val="0000FF"/>
                </a:solidFill>
                <a:latin typeface="Arial Narrow" panose="020B0606020202030204" pitchFamily="34" charset="0"/>
              </a:rPr>
              <a:t>Zašto </a:t>
            </a:r>
            <a:r>
              <a:rPr lang="sr-Latn-RS" sz="2200" b="1" dirty="0">
                <a:solidFill>
                  <a:srgbClr val="0000FF"/>
                </a:solidFill>
                <a:latin typeface="Arial Narrow" panose="020B0606020202030204" pitchFamily="34" charset="0"/>
              </a:rPr>
              <a:t>je potrebno usmeravati marketing napore i na druge osobe sem </a:t>
            </a:r>
            <a:r>
              <a:rPr lang="sr-Latn-RS" sz="2200" b="1" dirty="0" smtClean="0">
                <a:solidFill>
                  <a:srgbClr val="0000FF"/>
                </a:solidFill>
                <a:latin typeface="Arial Narrow" panose="020B0606020202030204" pitchFamily="34" charset="0"/>
              </a:rPr>
              <a:t>na potrošače?</a:t>
            </a:r>
            <a:endParaRPr lang="sr-Latn-RS" sz="2200" b="1" dirty="0">
              <a:solidFill>
                <a:srgbClr val="0000FF"/>
              </a:solidFill>
              <a:latin typeface="Arial Narrow" panose="020B0606020202030204" pitchFamily="34" charset="0"/>
            </a:endParaRPr>
          </a:p>
          <a:p>
            <a:pPr>
              <a:spcBef>
                <a:spcPts val="1200"/>
              </a:spcBef>
              <a:buFont typeface="Wingdings" panose="05000000000000000000" pitchFamily="2" charset="2"/>
              <a:buChar char="ü"/>
              <a:defRPr/>
            </a:pPr>
            <a:r>
              <a:rPr lang="sr-Latn-RS" sz="2200" dirty="0" smtClean="0">
                <a:solidFill>
                  <a:prstClr val="black"/>
                </a:solidFill>
                <a:latin typeface="Arial Narrow" panose="020B0606020202030204" pitchFamily="34" charset="0"/>
              </a:rPr>
              <a:t>Mogu </a:t>
            </a:r>
            <a:r>
              <a:rPr lang="sr-Latn-RS" sz="2200" dirty="0">
                <a:solidFill>
                  <a:prstClr val="black"/>
                </a:solidFill>
                <a:latin typeface="Arial Narrow" panose="020B0606020202030204" pitchFamily="34" charset="0"/>
              </a:rPr>
              <a:t>značajno opredeliti izbor potrošača – uticati.  </a:t>
            </a:r>
          </a:p>
          <a:p>
            <a:pPr>
              <a:buFont typeface="Wingdings" panose="05000000000000000000" pitchFamily="2" charset="2"/>
              <a:buChar char="ü"/>
              <a:defRPr/>
            </a:pPr>
            <a:r>
              <a:rPr lang="sr-Latn-RS" sz="2200" dirty="0" smtClean="0">
                <a:solidFill>
                  <a:prstClr val="black"/>
                </a:solidFill>
                <a:latin typeface="Arial Narrow" panose="020B0606020202030204" pitchFamily="34" charset="0"/>
              </a:rPr>
              <a:t>Mogu </a:t>
            </a:r>
            <a:r>
              <a:rPr lang="sr-Latn-RS" sz="2200" dirty="0">
                <a:solidFill>
                  <a:prstClr val="black"/>
                </a:solidFill>
                <a:latin typeface="Arial Narrow" panose="020B0606020202030204" pitchFamily="34" charset="0"/>
              </a:rPr>
              <a:t>doneti odluku o izboru (npr. deca kao potrošači).</a:t>
            </a:r>
          </a:p>
          <a:p>
            <a:pPr>
              <a:buFont typeface="Wingdings" panose="05000000000000000000" pitchFamily="2" charset="2"/>
              <a:buChar char="ü"/>
              <a:defRPr/>
            </a:pPr>
            <a:r>
              <a:rPr lang="sr-Latn-RS" sz="2200" dirty="0">
                <a:solidFill>
                  <a:prstClr val="black"/>
                </a:solidFill>
                <a:latin typeface="Arial Narrow" panose="020B0606020202030204" pitchFamily="34" charset="0"/>
              </a:rPr>
              <a:t> Mogu sugerisati stepen zadovoljstva u postkupovnom procesu</a:t>
            </a:r>
            <a:endParaRPr lang="sr-Latn-RS" sz="2200" dirty="0" smtClean="0">
              <a:latin typeface="Arial Narrow" panose="020B0606020202030204" pitchFamily="34" charset="0"/>
            </a:endParaRPr>
          </a:p>
          <a:p>
            <a:pPr marL="0" indent="0" algn="r">
              <a:buFont typeface="Arial" panose="020B0604020202020204" pitchFamily="34" charset="0"/>
              <a:buNone/>
              <a:defRPr/>
            </a:pPr>
            <a:endParaRPr lang="sr-Latn-RS" sz="2000" i="1" dirty="0" smtClean="0">
              <a:latin typeface="Arial Narrow" panose="020B0606020202030204" pitchFamily="34" charset="0"/>
            </a:endParaRPr>
          </a:p>
          <a:p>
            <a:pPr>
              <a:defRPr/>
            </a:pPr>
            <a:endParaRPr lang="sr-Latn-R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447800" y="381000"/>
            <a:ext cx="4572000" cy="563563"/>
          </a:xfrm>
        </p:spPr>
        <p:txBody>
          <a:bodyPr/>
          <a:lstStyle/>
          <a:p>
            <a:r>
              <a:rPr lang="sr-Latn-RS" altLang="sr-Latn-RS" sz="2800" smtClean="0">
                <a:solidFill>
                  <a:srgbClr val="FFFF00"/>
                </a:solidFill>
                <a:latin typeface="Arial Narrow" panose="020B0606020202030204" pitchFamily="34" charset="0"/>
              </a:rPr>
              <a:t>Strategije tržišnih lidera </a:t>
            </a:r>
          </a:p>
        </p:txBody>
      </p:sp>
      <p:sp>
        <p:nvSpPr>
          <p:cNvPr id="3" name="Content Placeholder 2"/>
          <p:cNvSpPr>
            <a:spLocks noGrp="1"/>
          </p:cNvSpPr>
          <p:nvPr>
            <p:ph idx="1"/>
          </p:nvPr>
        </p:nvSpPr>
        <p:spPr>
          <a:xfrm>
            <a:off x="304800" y="1066800"/>
            <a:ext cx="8839200" cy="5334000"/>
          </a:xfrm>
        </p:spPr>
        <p:txBody>
          <a:bodyPr/>
          <a:lstStyle/>
          <a:p>
            <a:pPr>
              <a:buFont typeface="Wingdings" panose="05000000000000000000" pitchFamily="2" charset="2"/>
              <a:buChar char="ü"/>
              <a:defRPr/>
            </a:pPr>
            <a:r>
              <a:rPr lang="sr-Latn-RS" sz="2400" b="1" dirty="0" smtClean="0">
                <a:latin typeface="Arial Narrow" panose="020B0606020202030204" pitchFamily="34" charset="0"/>
              </a:rPr>
              <a:t>Proširivanje ukupnog tržišta (nova tražnja)</a:t>
            </a:r>
          </a:p>
          <a:p>
            <a:pPr>
              <a:spcBef>
                <a:spcPts val="0"/>
              </a:spcBef>
              <a:buFont typeface="Courier New" panose="02070309020205020404" pitchFamily="49" charset="0"/>
              <a:buChar char="o"/>
              <a:defRPr/>
            </a:pPr>
            <a:r>
              <a:rPr lang="sr-Latn-RS" sz="2000" dirty="0" smtClean="0">
                <a:latin typeface="Arial Narrow" panose="020B0606020202030204" pitchFamily="34" charset="0"/>
              </a:rPr>
              <a:t>sticanje novih potrošača (strategijama: penetracija tržišta, osvajanje novog tržišnog segmenta i geografska  ekspanzija)</a:t>
            </a:r>
          </a:p>
          <a:p>
            <a:pPr>
              <a:spcBef>
                <a:spcPts val="0"/>
              </a:spcBef>
              <a:buFont typeface="Courier New" panose="02070309020205020404" pitchFamily="49" charset="0"/>
              <a:buChar char="o"/>
              <a:defRPr/>
            </a:pPr>
            <a:r>
              <a:rPr lang="sr-Latn-RS" sz="2000" dirty="0" smtClean="0">
                <a:latin typeface="Arial Narrow" panose="020B0606020202030204" pitchFamily="34" charset="0"/>
              </a:rPr>
              <a:t>povećanje upotrebe/primene proizvoda (povećanje: količine ili učestalosti potrošnje)</a:t>
            </a:r>
          </a:p>
          <a:p>
            <a:pPr>
              <a:spcBef>
                <a:spcPts val="0"/>
              </a:spcBef>
              <a:buFont typeface="Courier New" panose="02070309020205020404" pitchFamily="49" charset="0"/>
              <a:buChar char="o"/>
              <a:defRPr/>
            </a:pPr>
            <a:r>
              <a:rPr lang="sr-Latn-RS" sz="2000" dirty="0" smtClean="0">
                <a:latin typeface="Arial Narrow" panose="020B0606020202030204" pitchFamily="34" charset="0"/>
              </a:rPr>
              <a:t>nove primene</a:t>
            </a:r>
          </a:p>
          <a:p>
            <a:pPr marL="0" indent="0">
              <a:spcBef>
                <a:spcPts val="0"/>
              </a:spcBef>
              <a:buFont typeface="Arial" panose="020B0604020202020204" pitchFamily="34" charset="0"/>
              <a:buNone/>
              <a:defRPr/>
            </a:pPr>
            <a:r>
              <a:rPr lang="sr-Latn-RS" sz="2000" dirty="0" smtClean="0">
                <a:latin typeface="Arial Narrow" panose="020B0606020202030204" pitchFamily="34" charset="0"/>
              </a:rPr>
              <a:t>Ako </a:t>
            </a:r>
            <a:r>
              <a:rPr lang="sr-Latn-RS" sz="2000" dirty="0">
                <a:latin typeface="Arial Narrow" panose="020B0606020202030204" pitchFamily="34" charset="0"/>
              </a:rPr>
              <a:t>Amerikanci jedu više brze hrane, </a:t>
            </a:r>
            <a:r>
              <a:rPr lang="sr-Latn-RS" sz="2000" i="1" u="sng" dirty="0">
                <a:latin typeface="Arial Narrow" panose="020B0606020202030204" pitchFamily="34" charset="0"/>
              </a:rPr>
              <a:t>McDonald's</a:t>
            </a:r>
            <a:r>
              <a:rPr lang="sr-Latn-RS" sz="2000" dirty="0">
                <a:latin typeface="Arial Narrow" panose="020B0606020202030204" pitchFamily="34" charset="0"/>
              </a:rPr>
              <a:t> će dobiti najviše jer ima mnogo veći udeo na tržištu brze hrane od </a:t>
            </a:r>
            <a:r>
              <a:rPr lang="sr-Latn-RS" sz="2000" dirty="0" smtClean="0">
                <a:latin typeface="Arial Narrow" panose="020B0606020202030204" pitchFamily="34" charset="0"/>
              </a:rPr>
              <a:t>konkurenata.</a:t>
            </a:r>
          </a:p>
          <a:p>
            <a:pPr>
              <a:buFont typeface="Wingdings" panose="05000000000000000000" pitchFamily="2" charset="2"/>
              <a:buChar char="ü"/>
              <a:defRPr/>
            </a:pPr>
            <a:r>
              <a:rPr lang="sr-Latn-RS" sz="2400" b="1" dirty="0" smtClean="0">
                <a:latin typeface="Arial Narrow" panose="020B0606020202030204" pitchFamily="34" charset="0"/>
              </a:rPr>
              <a:t>Povećanje </a:t>
            </a:r>
            <a:r>
              <a:rPr lang="sr-Latn-RS" sz="2400" b="1" dirty="0">
                <a:latin typeface="Arial Narrow" panose="020B0606020202030204" pitchFamily="34" charset="0"/>
              </a:rPr>
              <a:t>tržišnog učešća</a:t>
            </a:r>
          </a:p>
          <a:p>
            <a:pPr>
              <a:spcBef>
                <a:spcPts val="0"/>
              </a:spcBef>
              <a:buFont typeface="Courier New" panose="02070309020205020404" pitchFamily="49" charset="0"/>
              <a:buChar char="o"/>
              <a:defRPr/>
            </a:pPr>
            <a:r>
              <a:rPr lang="sr-Latn-RS" sz="2000" dirty="0">
                <a:latin typeface="Arial Narrow" panose="020B0606020202030204" pitchFamily="34" charset="0"/>
              </a:rPr>
              <a:t>p</a:t>
            </a:r>
            <a:r>
              <a:rPr lang="sr-Latn-RS" sz="2000" dirty="0" smtClean="0">
                <a:latin typeface="Arial Narrow" panose="020B0606020202030204" pitchFamily="34" charset="0"/>
              </a:rPr>
              <a:t>ridobijanje potrošača konkurencije</a:t>
            </a:r>
          </a:p>
          <a:p>
            <a:pPr>
              <a:spcBef>
                <a:spcPts val="0"/>
              </a:spcBef>
              <a:buFont typeface="Courier New" panose="02070309020205020404" pitchFamily="49" charset="0"/>
              <a:buChar char="o"/>
              <a:defRPr/>
            </a:pPr>
            <a:r>
              <a:rPr lang="sr-Latn-RS" sz="2000" dirty="0">
                <a:latin typeface="Arial Narrow" panose="020B0606020202030204" pitchFamily="34" charset="0"/>
              </a:rPr>
              <a:t>p</a:t>
            </a:r>
            <a:r>
              <a:rPr lang="sr-Latn-RS" sz="2000" dirty="0" smtClean="0">
                <a:latin typeface="Arial Narrow" panose="020B0606020202030204" pitchFamily="34" charset="0"/>
              </a:rPr>
              <a:t>ridobiti konkurenciju</a:t>
            </a:r>
          </a:p>
          <a:p>
            <a:pPr>
              <a:spcBef>
                <a:spcPts val="0"/>
              </a:spcBef>
              <a:buFont typeface="Courier New" panose="02070309020205020404" pitchFamily="49" charset="0"/>
              <a:buChar char="o"/>
              <a:defRPr/>
            </a:pPr>
            <a:r>
              <a:rPr lang="sr-Latn-RS" sz="2000" dirty="0">
                <a:latin typeface="Arial Narrow" panose="020B0606020202030204" pitchFamily="34" charset="0"/>
              </a:rPr>
              <a:t>p</a:t>
            </a:r>
            <a:r>
              <a:rPr lang="sr-Latn-RS" sz="2000" dirty="0" smtClean="0">
                <a:latin typeface="Arial Narrow" panose="020B0606020202030204" pitchFamily="34" charset="0"/>
              </a:rPr>
              <a:t>ridobiti lojalnos</a:t>
            </a:r>
            <a:r>
              <a:rPr lang="sr-Latn-RS" sz="2400" dirty="0" smtClean="0">
                <a:latin typeface="Arial Narrow" panose="020B0606020202030204" pitchFamily="34" charset="0"/>
              </a:rPr>
              <a:t>t</a:t>
            </a:r>
          </a:p>
          <a:p>
            <a:pPr>
              <a:buFont typeface="Wingdings" panose="05000000000000000000" pitchFamily="2" charset="2"/>
              <a:buChar char="ü"/>
              <a:defRPr/>
            </a:pPr>
            <a:r>
              <a:rPr lang="sr-Latn-RS" sz="2400" b="1" dirty="0" smtClean="0">
                <a:latin typeface="Arial Narrow" panose="020B0606020202030204" pitchFamily="34" charset="0"/>
              </a:rPr>
              <a:t>Odbrana tržišnog učešća (statički, proaktivno ili reaktivno)</a:t>
            </a:r>
          </a:p>
          <a:p>
            <a:pPr marL="0" indent="0">
              <a:spcBef>
                <a:spcPts val="0"/>
              </a:spcBef>
              <a:buFont typeface="Arial" panose="020B0604020202020204" pitchFamily="34" charset="0"/>
              <a:buNone/>
              <a:defRPr/>
            </a:pPr>
            <a:r>
              <a:rPr lang="sr-Latn-RS" sz="2000" i="1" dirty="0" smtClean="0">
                <a:latin typeface="Arial Narrow" panose="020B0606020202030204" pitchFamily="34" charset="0"/>
              </a:rPr>
              <a:t>Walmart</a:t>
            </a:r>
            <a:r>
              <a:rPr lang="sr-Latn-RS" sz="2000" dirty="0" smtClean="0">
                <a:latin typeface="Arial Narrow" panose="020B0606020202030204" pitchFamily="34" charset="0"/>
              </a:rPr>
              <a:t> </a:t>
            </a:r>
            <a:r>
              <a:rPr lang="sr-Latn-RS" sz="2000" dirty="0">
                <a:latin typeface="Arial Narrow" panose="020B0606020202030204" pitchFamily="34" charset="0"/>
              </a:rPr>
              <a:t>mora stalno da se čuva od </a:t>
            </a:r>
            <a:r>
              <a:rPr lang="sr-Latn-RS" sz="2000" i="1" dirty="0">
                <a:latin typeface="Arial Narrow" panose="020B0606020202030204" pitchFamily="34" charset="0"/>
              </a:rPr>
              <a:t>Amazona</a:t>
            </a:r>
            <a:r>
              <a:rPr lang="sr-Latn-RS" sz="2000" dirty="0">
                <a:latin typeface="Arial Narrow" panose="020B0606020202030204" pitchFamily="34" charset="0"/>
              </a:rPr>
              <a:t>,</a:t>
            </a:r>
            <a:r>
              <a:rPr lang="sr-Latn-RS" sz="2000" i="1" dirty="0">
                <a:latin typeface="Arial Narrow" panose="020B0606020202030204" pitchFamily="34" charset="0"/>
              </a:rPr>
              <a:t>Target</a:t>
            </a:r>
            <a:r>
              <a:rPr lang="sr-Latn-RS" sz="2000" dirty="0">
                <a:latin typeface="Arial Narrow" panose="020B0606020202030204" pitchFamily="34" charset="0"/>
              </a:rPr>
              <a:t> </a:t>
            </a:r>
            <a:r>
              <a:rPr lang="sr-Latn-RS" sz="2000" dirty="0" smtClean="0">
                <a:latin typeface="Arial Narrow" panose="020B0606020202030204" pitchFamily="34" charset="0"/>
              </a:rPr>
              <a:t>od </a:t>
            </a:r>
            <a:r>
              <a:rPr lang="sr-Latn-RS" sz="2000" i="1" dirty="0" err="1" smtClean="0">
                <a:latin typeface="Arial Narrow" panose="020B0606020202030204" pitchFamily="34" charset="0"/>
              </a:rPr>
              <a:t>Costco</a:t>
            </a:r>
            <a:r>
              <a:rPr lang="sr-Latn-RS" sz="2000" i="1" dirty="0" smtClean="0">
                <a:latin typeface="Arial Narrow" panose="020B0606020202030204" pitchFamily="34" charset="0"/>
              </a:rPr>
              <a:t>-a</a:t>
            </a:r>
            <a:r>
              <a:rPr lang="sr-Latn-RS" sz="2000" dirty="0" smtClean="0">
                <a:latin typeface="Arial Narrow" panose="020B0606020202030204" pitchFamily="34" charset="0"/>
              </a:rPr>
              <a:t>; </a:t>
            </a:r>
            <a:r>
              <a:rPr lang="sr-Latn-RS" sz="2000" i="1" dirty="0">
                <a:latin typeface="Arial Narrow" panose="020B0606020202030204" pitchFamily="34" charset="0"/>
              </a:rPr>
              <a:t>Mekdonalds</a:t>
            </a:r>
            <a:r>
              <a:rPr lang="sr-Latn-RS" sz="2000" dirty="0">
                <a:latin typeface="Arial Narrow" panose="020B0606020202030204" pitchFamily="34" charset="0"/>
              </a:rPr>
              <a:t> </a:t>
            </a:r>
            <a:r>
              <a:rPr lang="sr-Latn-RS" sz="2000" dirty="0" smtClean="0">
                <a:latin typeface="Arial Narrow" panose="020B0606020202030204" pitchFamily="34" charset="0"/>
              </a:rPr>
              <a:t>od </a:t>
            </a:r>
            <a:r>
              <a:rPr lang="sr-Latn-RS" sz="2000" i="1" dirty="0" err="1" smtClean="0">
                <a:latin typeface="Arial Narrow" panose="020B0606020202030204" pitchFamily="34" charset="0"/>
              </a:rPr>
              <a:t>Burger</a:t>
            </a:r>
            <a:r>
              <a:rPr lang="sr-Latn-RS" sz="2000" dirty="0" smtClean="0">
                <a:latin typeface="Arial Narrow" panose="020B0606020202030204" pitchFamily="34" charset="0"/>
              </a:rPr>
              <a:t> </a:t>
            </a:r>
            <a:r>
              <a:rPr lang="sr-Latn-RS" sz="2000" i="1" dirty="0">
                <a:latin typeface="Arial Narrow" panose="020B0606020202030204" pitchFamily="34" charset="0"/>
              </a:rPr>
              <a:t>Kinga</a:t>
            </a:r>
            <a:r>
              <a:rPr lang="sr-Latn-RS" sz="2000" dirty="0">
                <a:latin typeface="Arial Narrow" panose="020B0606020202030204" pitchFamily="34" charset="0"/>
              </a:rPr>
              <a:t>; a </a:t>
            </a:r>
            <a:r>
              <a:rPr lang="sr-Latn-RS" sz="2000" i="1" dirty="0" smtClean="0">
                <a:latin typeface="Arial Narrow" panose="020B0606020202030204" pitchFamily="34" charset="0"/>
              </a:rPr>
              <a:t>Nike</a:t>
            </a:r>
            <a:r>
              <a:rPr lang="sr-Latn-RS" sz="2000" dirty="0" smtClean="0">
                <a:latin typeface="Arial Narrow" panose="020B0606020202030204" pitchFamily="34" charset="0"/>
              </a:rPr>
              <a:t> od </a:t>
            </a:r>
            <a:r>
              <a:rPr lang="sr-Latn-RS" sz="2000" i="1" dirty="0" smtClean="0">
                <a:latin typeface="Arial Narrow" panose="020B0606020202030204" pitchFamily="34" charset="0"/>
              </a:rPr>
              <a:t>Adidasa</a:t>
            </a:r>
            <a:r>
              <a:rPr lang="sr-Latn-RS" sz="2400" b="1" dirty="0" smtClean="0">
                <a:latin typeface="Arial Narrow" panose="020B0606020202030204" pitchFamily="34" charset="0"/>
              </a:rPr>
              <a:t>.</a:t>
            </a:r>
            <a:endParaRPr lang="sr-Latn-RS" sz="2400" b="1" dirty="0">
              <a:latin typeface="Arial Narrow" panose="020B0606020202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447800" y="381000"/>
            <a:ext cx="5562600" cy="563563"/>
          </a:xfrm>
        </p:spPr>
        <p:txBody>
          <a:bodyPr/>
          <a:lstStyle/>
          <a:p>
            <a:r>
              <a:rPr lang="sr-Latn-RS" altLang="sr-Latn-RS" sz="2800" smtClean="0">
                <a:solidFill>
                  <a:srgbClr val="FFFF00"/>
                </a:solidFill>
                <a:latin typeface="Arial Narrow" panose="020B0606020202030204" pitchFamily="34" charset="0"/>
              </a:rPr>
              <a:t>Tržišni izazivači i sledbenici </a:t>
            </a:r>
          </a:p>
        </p:txBody>
      </p:sp>
      <p:sp>
        <p:nvSpPr>
          <p:cNvPr id="3" name="Content Placeholder 2"/>
          <p:cNvSpPr>
            <a:spLocks noGrp="1"/>
          </p:cNvSpPr>
          <p:nvPr>
            <p:ph idx="1"/>
          </p:nvPr>
        </p:nvSpPr>
        <p:spPr>
          <a:xfrm>
            <a:off x="381000" y="1371600"/>
            <a:ext cx="8458200" cy="4876800"/>
          </a:xfrm>
        </p:spPr>
        <p:txBody>
          <a:bodyPr/>
          <a:lstStyle/>
          <a:p>
            <a:pPr marL="0" indent="0">
              <a:spcBef>
                <a:spcPts val="600"/>
              </a:spcBef>
              <a:buFont typeface="Arial" panose="020B0604020202020204" pitchFamily="34" charset="0"/>
              <a:buNone/>
              <a:defRPr/>
            </a:pPr>
            <a:r>
              <a:rPr lang="sr-Latn-RS" sz="2400" dirty="0">
                <a:latin typeface="Arial Narrow" panose="020B0606020202030204" pitchFamily="34" charset="0"/>
              </a:rPr>
              <a:t>Firme koje su na drugom, trećem ili nižem mestu u industriji su ponekad prilično velike, kao što su </a:t>
            </a:r>
            <a:r>
              <a:rPr lang="sr-Latn-RS" sz="2400" i="1" dirty="0">
                <a:latin typeface="Arial Narrow" panose="020B0606020202030204" pitchFamily="34" charset="0"/>
              </a:rPr>
              <a:t>PepsiCo, Ford, Love's, Hertz i Target</a:t>
            </a:r>
            <a:r>
              <a:rPr lang="sr-Latn-RS" sz="2400" dirty="0">
                <a:latin typeface="Arial Narrow" panose="020B0606020202030204" pitchFamily="34" charset="0"/>
              </a:rPr>
              <a:t>. </a:t>
            </a:r>
            <a:endParaRPr lang="sr-Latn-RS" sz="2400" dirty="0" smtClean="0">
              <a:latin typeface="Arial Narrow" panose="020B0606020202030204" pitchFamily="34" charset="0"/>
            </a:endParaRPr>
          </a:p>
          <a:p>
            <a:pPr marL="0" indent="0">
              <a:spcBef>
                <a:spcPts val="600"/>
              </a:spcBef>
              <a:buFont typeface="Arial" panose="020B0604020202020204" pitchFamily="34" charset="0"/>
              <a:buNone/>
              <a:defRPr/>
            </a:pPr>
            <a:endParaRPr lang="sr-Latn-RS" sz="2400" dirty="0">
              <a:latin typeface="Arial Narrow" panose="020B0606020202030204" pitchFamily="34" charset="0"/>
            </a:endParaRPr>
          </a:p>
          <a:p>
            <a:pPr marL="0" indent="0">
              <a:spcBef>
                <a:spcPts val="600"/>
              </a:spcBef>
              <a:buFont typeface="Arial" panose="020B0604020202020204" pitchFamily="34" charset="0"/>
              <a:buNone/>
              <a:defRPr/>
            </a:pPr>
            <a:r>
              <a:rPr lang="sr-Latn-RS" sz="2400" dirty="0" smtClean="0">
                <a:latin typeface="Arial Narrow" panose="020B0606020202030204" pitchFamily="34" charset="0"/>
              </a:rPr>
              <a:t>Ove </a:t>
            </a:r>
            <a:r>
              <a:rPr lang="sr-Latn-RS" sz="2400" dirty="0">
                <a:latin typeface="Arial Narrow" panose="020B0606020202030204" pitchFamily="34" charset="0"/>
              </a:rPr>
              <a:t>drugoplasirane firme mogu usvojiti jednu od </a:t>
            </a:r>
            <a:r>
              <a:rPr lang="sr-Latn-RS" sz="2400" dirty="0" smtClean="0">
                <a:latin typeface="Arial Narrow" panose="020B0606020202030204" pitchFamily="34" charset="0"/>
              </a:rPr>
              <a:t>dve konkurentske </a:t>
            </a:r>
            <a:r>
              <a:rPr lang="sr-Latn-RS" sz="2400" dirty="0">
                <a:latin typeface="Arial Narrow" panose="020B0606020202030204" pitchFamily="34" charset="0"/>
              </a:rPr>
              <a:t>strategije: </a:t>
            </a:r>
            <a:endParaRPr lang="sr-Latn-RS" sz="2400" dirty="0" smtClean="0">
              <a:latin typeface="Arial Narrow" panose="020B0606020202030204" pitchFamily="34" charset="0"/>
            </a:endParaRPr>
          </a:p>
          <a:p>
            <a:pPr>
              <a:spcBef>
                <a:spcPts val="600"/>
              </a:spcBef>
              <a:defRPr/>
            </a:pPr>
            <a:r>
              <a:rPr lang="sr-Latn-RS" sz="2400" dirty="0">
                <a:latin typeface="Arial Narrow" panose="020B0606020202030204" pitchFamily="34" charset="0"/>
              </a:rPr>
              <a:t>o</a:t>
            </a:r>
            <a:r>
              <a:rPr lang="sr-Latn-RS" sz="2400" dirty="0" smtClean="0">
                <a:latin typeface="Arial Narrow" panose="020B0606020202030204" pitchFamily="34" charset="0"/>
              </a:rPr>
              <a:t>ni </a:t>
            </a:r>
            <a:r>
              <a:rPr lang="sr-Latn-RS" sz="2400" dirty="0">
                <a:latin typeface="Arial Narrow" panose="020B0606020202030204" pitchFamily="34" charset="0"/>
              </a:rPr>
              <a:t>mogu da izazovu lidera na tržištu i druge konkurente u agresivnoj ponudi za veći udeo na tržištu (</a:t>
            </a:r>
            <a:r>
              <a:rPr lang="sr-Latn-RS" sz="2400" b="1" dirty="0">
                <a:latin typeface="Arial Narrow" panose="020B0606020202030204" pitchFamily="34" charset="0"/>
              </a:rPr>
              <a:t>tržišni izazivači</a:t>
            </a:r>
            <a:r>
              <a:rPr lang="sr-Latn-RS" sz="2400" dirty="0">
                <a:latin typeface="Arial Narrow" panose="020B0606020202030204" pitchFamily="34" charset="0"/>
              </a:rPr>
              <a:t>), ili </a:t>
            </a:r>
            <a:endParaRPr lang="sr-Latn-RS" sz="2400" dirty="0" smtClean="0">
              <a:latin typeface="Arial Narrow" panose="020B0606020202030204" pitchFamily="34" charset="0"/>
            </a:endParaRPr>
          </a:p>
          <a:p>
            <a:pPr>
              <a:spcBef>
                <a:spcPts val="600"/>
              </a:spcBef>
              <a:defRPr/>
            </a:pPr>
            <a:r>
              <a:rPr lang="sr-Latn-RS" sz="2400" dirty="0" smtClean="0">
                <a:latin typeface="Arial Narrow" panose="020B0606020202030204" pitchFamily="34" charset="0"/>
              </a:rPr>
              <a:t>mogu </a:t>
            </a:r>
            <a:r>
              <a:rPr lang="sr-Latn-RS" sz="2400" dirty="0">
                <a:latin typeface="Arial Narrow" panose="020B0606020202030204" pitchFamily="34" charset="0"/>
              </a:rPr>
              <a:t>da igraju zajedno sa konkurentima </a:t>
            </a:r>
            <a:r>
              <a:rPr lang="sr-Latn-RS" sz="2400" dirty="0" smtClean="0">
                <a:latin typeface="Arial Narrow" panose="020B0606020202030204" pitchFamily="34" charset="0"/>
              </a:rPr>
              <a:t>(</a:t>
            </a:r>
            <a:r>
              <a:rPr lang="sr-Latn-RS" sz="2400" b="1" dirty="0">
                <a:latin typeface="Arial Narrow" panose="020B0606020202030204" pitchFamily="34" charset="0"/>
              </a:rPr>
              <a:t>tržišni sledbenici</a:t>
            </a:r>
            <a:r>
              <a:rPr lang="sr-Latn-RS" sz="2400" dirty="0">
                <a:latin typeface="Arial Narrow" panose="020B0606020202030204" pitchFamily="34" charset="0"/>
              </a:rPr>
              <a:t>).</a:t>
            </a:r>
            <a:endParaRPr lang="sr-Latn-RS" sz="2400" dirty="0" smtClean="0">
              <a:latin typeface="Arial Narrow" panose="020B0606020202030204" pitchFamily="34" charset="0"/>
            </a:endParaRPr>
          </a:p>
          <a:p>
            <a:pPr>
              <a:spcBef>
                <a:spcPts val="600"/>
              </a:spcBef>
              <a:buFont typeface="Courier New" panose="02070309020205020404" pitchFamily="49" charset="0"/>
              <a:buChar char="o"/>
              <a:defRPr/>
            </a:pPr>
            <a:endParaRPr lang="sr-Latn-RS" sz="2400" dirty="0">
              <a:latin typeface="Arial Narrow" panose="020B0606020202030204" pitchFamily="34" charset="0"/>
            </a:endParaRPr>
          </a:p>
          <a:p>
            <a:pPr lvl="1">
              <a:buFont typeface="Courier New" panose="02070309020205020404" pitchFamily="49" charset="0"/>
              <a:buChar char="o"/>
              <a:defRPr/>
            </a:pPr>
            <a:endParaRPr lang="sr-Latn-RS" dirty="0" smtClean="0">
              <a:latin typeface="Arial Narrow" panose="020B0606020202030204" pitchFamily="34" charset="0"/>
            </a:endParaRPr>
          </a:p>
          <a:p>
            <a:pPr>
              <a:buFont typeface="Courier New" panose="02070309020205020404" pitchFamily="49" charset="0"/>
              <a:buChar char="o"/>
              <a:defRPr/>
            </a:pPr>
            <a:endParaRPr lang="sr-Latn-RS" sz="2800" dirty="0" smtClean="0">
              <a:latin typeface="Arial Narrow" panose="020B0606020202030204" pitchFamily="34" charset="0"/>
            </a:endParaRPr>
          </a:p>
          <a:p>
            <a:pPr marL="0" indent="0">
              <a:buFont typeface="Arial" panose="020B0604020202020204" pitchFamily="34" charset="0"/>
              <a:buNone/>
              <a:defRPr/>
            </a:pPr>
            <a:endParaRPr lang="sr-Latn-RS" sz="2800" dirty="0" smtClean="0">
              <a:latin typeface="Arial Narrow" panose="020B0606020202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447800" y="381000"/>
            <a:ext cx="5562600" cy="563563"/>
          </a:xfrm>
        </p:spPr>
        <p:txBody>
          <a:bodyPr/>
          <a:lstStyle/>
          <a:p>
            <a:r>
              <a:rPr lang="sr-Latn-RS" altLang="sr-Latn-RS" sz="2800" smtClean="0">
                <a:solidFill>
                  <a:srgbClr val="FFFF00"/>
                </a:solidFill>
                <a:latin typeface="Arial Narrow" panose="020B0606020202030204" pitchFamily="34" charset="0"/>
              </a:rPr>
              <a:t>Strategije tržišnih izazivača </a:t>
            </a:r>
          </a:p>
        </p:txBody>
      </p:sp>
      <p:sp>
        <p:nvSpPr>
          <p:cNvPr id="3" name="Content Placeholder 2"/>
          <p:cNvSpPr>
            <a:spLocks noGrp="1"/>
          </p:cNvSpPr>
          <p:nvPr>
            <p:ph idx="1"/>
          </p:nvPr>
        </p:nvSpPr>
        <p:spPr>
          <a:xfrm>
            <a:off x="76200" y="1143000"/>
            <a:ext cx="9067800" cy="5334000"/>
          </a:xfrm>
        </p:spPr>
        <p:txBody>
          <a:bodyPr/>
          <a:lstStyle/>
          <a:p>
            <a:pPr marL="0" indent="0">
              <a:buFont typeface="Arial" panose="020B0604020202020204" pitchFamily="34" charset="0"/>
              <a:buNone/>
              <a:defRPr/>
            </a:pPr>
            <a:r>
              <a:rPr lang="sr-Latn-RS" sz="2200" dirty="0" smtClean="0">
                <a:latin typeface="Arial Narrow" panose="020B0606020202030204" pitchFamily="34" charset="0"/>
              </a:rPr>
              <a:t>Prvo, </a:t>
            </a:r>
            <a:r>
              <a:rPr lang="sr-Latn-RS" sz="2400" b="1" u="sng" dirty="0" smtClean="0">
                <a:solidFill>
                  <a:srgbClr val="0000FF"/>
                </a:solidFill>
                <a:latin typeface="Arial Narrow" panose="020B0606020202030204" pitchFamily="34" charset="0"/>
              </a:rPr>
              <a:t>izazivači najpre definišu strateške ciljeve i konkurente</a:t>
            </a:r>
            <a:r>
              <a:rPr lang="sr-Latn-RS" sz="2200" dirty="0" smtClean="0">
                <a:latin typeface="Arial Narrow" panose="020B0606020202030204" pitchFamily="34" charset="0"/>
              </a:rPr>
              <a:t>!!!!</a:t>
            </a:r>
          </a:p>
          <a:p>
            <a:pPr>
              <a:buFont typeface="Wingdings" panose="05000000000000000000" pitchFamily="2" charset="2"/>
              <a:buChar char="ü"/>
              <a:defRPr/>
            </a:pPr>
            <a:r>
              <a:rPr lang="sr-Latn-RS" sz="2200" b="1" dirty="0" smtClean="0">
                <a:solidFill>
                  <a:srgbClr val="C00000"/>
                </a:solidFill>
                <a:latin typeface="Arial Narrow" panose="020B0606020202030204" pitchFamily="34" charset="0"/>
              </a:rPr>
              <a:t>Izazivač </a:t>
            </a:r>
            <a:r>
              <a:rPr lang="sr-Latn-RS" sz="2200" b="1" dirty="0">
                <a:solidFill>
                  <a:srgbClr val="C00000"/>
                </a:solidFill>
                <a:latin typeface="Arial Narrow" panose="020B0606020202030204" pitchFamily="34" charset="0"/>
              </a:rPr>
              <a:t>može da napadne </a:t>
            </a:r>
            <a:r>
              <a:rPr lang="sr-Latn-RS" sz="2200" b="1" dirty="0" smtClean="0">
                <a:solidFill>
                  <a:srgbClr val="C00000"/>
                </a:solidFill>
                <a:latin typeface="Arial Narrow" panose="020B0606020202030204" pitchFamily="34" charset="0"/>
              </a:rPr>
              <a:t>lidera</a:t>
            </a:r>
            <a:r>
              <a:rPr lang="sr-Latn-RS" sz="2200" dirty="0" smtClean="0">
                <a:latin typeface="Arial Narrow" panose="020B0606020202030204" pitchFamily="34" charset="0"/>
              </a:rPr>
              <a:t>, </a:t>
            </a:r>
            <a:r>
              <a:rPr lang="sr-Latn-RS" sz="2200" dirty="0">
                <a:latin typeface="Arial Narrow" panose="020B0606020202030204" pitchFamily="34" charset="0"/>
              </a:rPr>
              <a:t>što je strategija visokog rizika, ali potencijalno </a:t>
            </a:r>
            <a:r>
              <a:rPr lang="sr-Latn-RS" sz="2200" dirty="0" smtClean="0">
                <a:latin typeface="Arial Narrow" panose="020B0606020202030204" pitchFamily="34" charset="0"/>
              </a:rPr>
              <a:t>visoke dobiti. </a:t>
            </a:r>
            <a:r>
              <a:rPr lang="sr-Latn-RS" sz="2200" dirty="0">
                <a:latin typeface="Arial Narrow" panose="020B0606020202030204" pitchFamily="34" charset="0"/>
              </a:rPr>
              <a:t>Njegov cilj bi mogao biti </a:t>
            </a:r>
            <a:r>
              <a:rPr lang="sr-Latn-RS" sz="2200" b="1" dirty="0">
                <a:latin typeface="Arial Narrow" panose="020B0606020202030204" pitchFamily="34" charset="0"/>
              </a:rPr>
              <a:t>preuzimanje liderstva </a:t>
            </a:r>
            <a:r>
              <a:rPr lang="sr-Latn-RS" sz="2200" dirty="0">
                <a:latin typeface="Arial Narrow" panose="020B0606020202030204" pitchFamily="34" charset="0"/>
              </a:rPr>
              <a:t>na </a:t>
            </a:r>
            <a:r>
              <a:rPr lang="sr-Latn-RS" sz="2200" dirty="0" smtClean="0">
                <a:latin typeface="Arial Narrow" panose="020B0606020202030204" pitchFamily="34" charset="0"/>
              </a:rPr>
              <a:t>tržištu, odnosno osvajanje </a:t>
            </a:r>
            <a:r>
              <a:rPr lang="sr-Latn-RS" sz="2200" b="1" dirty="0" smtClean="0">
                <a:latin typeface="Arial Narrow" panose="020B0606020202030204" pitchFamily="34" charset="0"/>
              </a:rPr>
              <a:t>većeg učešća </a:t>
            </a:r>
            <a:r>
              <a:rPr lang="sr-Latn-RS" sz="2200" dirty="0" smtClean="0">
                <a:latin typeface="Arial Narrow" panose="020B0606020202030204" pitchFamily="34" charset="0"/>
              </a:rPr>
              <a:t>na tržištu</a:t>
            </a:r>
            <a:r>
              <a:rPr lang="sr-Latn-RS" sz="2200" b="1" dirty="0" smtClean="0">
                <a:latin typeface="Arial Narrow" panose="020B0606020202030204" pitchFamily="34" charset="0"/>
              </a:rPr>
              <a:t>.</a:t>
            </a:r>
            <a:endParaRPr lang="sr-Latn-RS" sz="2200" dirty="0">
              <a:latin typeface="Arial Narrow" panose="020B0606020202030204" pitchFamily="34" charset="0"/>
            </a:endParaRPr>
          </a:p>
          <a:p>
            <a:pPr marL="0" indent="0" algn="ctr">
              <a:spcBef>
                <a:spcPts val="600"/>
              </a:spcBef>
              <a:buFont typeface="Arial" panose="020B0604020202020204" pitchFamily="34" charset="0"/>
              <a:buNone/>
              <a:defRPr/>
            </a:pPr>
            <a:r>
              <a:rPr lang="sr-Latn-RS" sz="2200" b="1" dirty="0" smtClean="0">
                <a:latin typeface="Arial Narrow" panose="020B0606020202030204" pitchFamily="34" charset="0"/>
              </a:rPr>
              <a:t>Izazivači </a:t>
            </a:r>
            <a:r>
              <a:rPr lang="sr-Latn-RS" sz="2200" b="1" dirty="0">
                <a:latin typeface="Arial Narrow" panose="020B0606020202030204" pitchFamily="34" charset="0"/>
              </a:rPr>
              <a:t>često postaju lideri na tržištu tako što imitiraju i poboljšavaju ideje </a:t>
            </a:r>
            <a:r>
              <a:rPr lang="sr-Latn-RS" sz="2200" b="1" dirty="0" smtClean="0">
                <a:latin typeface="Arial Narrow" panose="020B0606020202030204" pitchFamily="34" charset="0"/>
              </a:rPr>
              <a:t>pionirskih poduhvata</a:t>
            </a:r>
            <a:r>
              <a:rPr lang="sr-Latn-RS" sz="2200" dirty="0" smtClean="0">
                <a:latin typeface="Arial Narrow" panose="020B0606020202030204" pitchFamily="34" charset="0"/>
              </a:rPr>
              <a:t>. </a:t>
            </a:r>
          </a:p>
          <a:p>
            <a:pPr marL="0" indent="0" algn="ctr">
              <a:spcBef>
                <a:spcPts val="600"/>
              </a:spcBef>
              <a:buFont typeface="Arial" panose="020B0604020202020204" pitchFamily="34" charset="0"/>
              <a:buNone/>
              <a:defRPr/>
            </a:pPr>
            <a:r>
              <a:rPr lang="sr-Latn-RS" sz="2200" dirty="0" smtClean="0">
                <a:latin typeface="Arial Narrow" panose="020B0606020202030204" pitchFamily="34" charset="0"/>
              </a:rPr>
              <a:t>Na </a:t>
            </a:r>
            <a:r>
              <a:rPr lang="sr-Latn-RS" sz="2200" dirty="0">
                <a:latin typeface="Arial Narrow" panose="020B0606020202030204" pitchFamily="34" charset="0"/>
              </a:rPr>
              <a:t>primer, McDonald's je prvo imitirao, a zatim savladao sistem brze hrane koji je prvi uveo </a:t>
            </a:r>
            <a:r>
              <a:rPr lang="sr-Latn-RS" sz="2200" i="1" dirty="0">
                <a:latin typeface="Arial Narrow" panose="020B0606020202030204" pitchFamily="34" charset="0"/>
              </a:rPr>
              <a:t>White Castle</a:t>
            </a:r>
            <a:r>
              <a:rPr lang="sr-Latn-RS" sz="2200" dirty="0">
                <a:latin typeface="Arial Narrow" panose="020B0606020202030204" pitchFamily="34" charset="0"/>
              </a:rPr>
              <a:t>. </a:t>
            </a:r>
            <a:endParaRPr lang="sr-Latn-RS" sz="2200" dirty="0" smtClean="0">
              <a:latin typeface="Arial Narrow" panose="020B0606020202030204" pitchFamily="34" charset="0"/>
            </a:endParaRPr>
          </a:p>
          <a:p>
            <a:pPr>
              <a:spcBef>
                <a:spcPts val="600"/>
              </a:spcBef>
              <a:buFont typeface="Wingdings" panose="05000000000000000000" pitchFamily="2" charset="2"/>
              <a:buChar char="ü"/>
              <a:defRPr/>
            </a:pPr>
            <a:r>
              <a:rPr lang="sr-Latn-RS" sz="2200" dirty="0">
                <a:latin typeface="Arial Narrow" panose="020B0606020202030204" pitchFamily="34" charset="0"/>
              </a:rPr>
              <a:t>Alternativno, </a:t>
            </a:r>
            <a:r>
              <a:rPr lang="sr-Latn-RS" sz="2200" b="1" dirty="0">
                <a:solidFill>
                  <a:srgbClr val="C00000"/>
                </a:solidFill>
                <a:latin typeface="Arial Narrow" panose="020B0606020202030204" pitchFamily="34" charset="0"/>
              </a:rPr>
              <a:t>izazivač može da izbegne lidera</a:t>
            </a:r>
            <a:r>
              <a:rPr lang="sr-Latn-RS" sz="2200" b="1" dirty="0">
                <a:solidFill>
                  <a:srgbClr val="0000FF"/>
                </a:solidFill>
                <a:latin typeface="Arial Narrow" panose="020B0606020202030204" pitchFamily="34" charset="0"/>
              </a:rPr>
              <a:t> </a:t>
            </a:r>
            <a:r>
              <a:rPr lang="sr-Latn-RS" sz="2200" dirty="0">
                <a:latin typeface="Arial Narrow" panose="020B0606020202030204" pitchFamily="34" charset="0"/>
              </a:rPr>
              <a:t>i umesto toga </a:t>
            </a:r>
            <a:r>
              <a:rPr lang="sr-Latn-RS" sz="2200" dirty="0" smtClean="0">
                <a:latin typeface="Arial Narrow" panose="020B0606020202030204" pitchFamily="34" charset="0"/>
              </a:rPr>
              <a:t>da </a:t>
            </a:r>
            <a:r>
              <a:rPr lang="sr-Latn-RS" sz="2200" b="1" dirty="0" smtClean="0">
                <a:solidFill>
                  <a:srgbClr val="C00000"/>
                </a:solidFill>
                <a:latin typeface="Arial Narrow" panose="020B0606020202030204" pitchFamily="34" charset="0"/>
              </a:rPr>
              <a:t>izazove </a:t>
            </a:r>
            <a:r>
              <a:rPr lang="sr-Latn-RS" sz="2200" b="1" dirty="0">
                <a:solidFill>
                  <a:srgbClr val="C00000"/>
                </a:solidFill>
                <a:latin typeface="Arial Narrow" panose="020B0606020202030204" pitchFamily="34" charset="0"/>
              </a:rPr>
              <a:t>firme sopstvene veličine ili manje lokalne i regionalne firme</a:t>
            </a:r>
            <a:r>
              <a:rPr lang="sr-Latn-RS" sz="2200" dirty="0">
                <a:latin typeface="Arial Narrow" panose="020B0606020202030204" pitchFamily="34" charset="0"/>
              </a:rPr>
              <a:t>. Ove manje firme </a:t>
            </a:r>
            <a:r>
              <a:rPr lang="sr-Latn-RS" sz="2200" dirty="0" smtClean="0">
                <a:latin typeface="Arial Narrow" panose="020B0606020202030204" pitchFamily="34" charset="0"/>
              </a:rPr>
              <a:t>možda ne </a:t>
            </a:r>
            <a:r>
              <a:rPr lang="sr-Latn-RS" sz="2200" dirty="0">
                <a:latin typeface="Arial Narrow" panose="020B0606020202030204" pitchFamily="34" charset="0"/>
              </a:rPr>
              <a:t>opslužuju dobro svoje klijente. Ako izazivač krene na malu lokalnu </a:t>
            </a:r>
            <a:r>
              <a:rPr lang="sr-Latn-RS" sz="2200" dirty="0" smtClean="0">
                <a:latin typeface="Arial Narrow" panose="020B0606020202030204" pitchFamily="34" charset="0"/>
              </a:rPr>
              <a:t>firmu, može doći do prekida njenog </a:t>
            </a:r>
            <a:r>
              <a:rPr lang="sr-Latn-RS" sz="2200" dirty="0" err="1" smtClean="0">
                <a:latin typeface="Arial Narrow" panose="020B0606020202030204" pitchFamily="34" charset="0"/>
              </a:rPr>
              <a:t>poslovana</a:t>
            </a:r>
            <a:r>
              <a:rPr lang="sr-Latn-RS" sz="2200" dirty="0" smtClean="0">
                <a:latin typeface="Arial Narrow" panose="020B0606020202030204" pitchFamily="34" charset="0"/>
              </a:rPr>
              <a:t>. </a:t>
            </a:r>
          </a:p>
          <a:p>
            <a:pPr marL="0" indent="0">
              <a:spcBef>
                <a:spcPts val="600"/>
              </a:spcBef>
              <a:buFont typeface="Arial" panose="020B0604020202020204" pitchFamily="34" charset="0"/>
              <a:buNone/>
              <a:defRPr/>
            </a:pPr>
            <a:r>
              <a:rPr lang="sr-Latn-RS" sz="2200" dirty="0" smtClean="0">
                <a:latin typeface="Arial Narrow" panose="020B0606020202030204" pitchFamily="34" charset="0"/>
              </a:rPr>
              <a:t>Ostaje </a:t>
            </a:r>
            <a:r>
              <a:rPr lang="sr-Latn-RS" sz="2200" dirty="0">
                <a:latin typeface="Arial Narrow" panose="020B0606020202030204" pitchFamily="34" charset="0"/>
              </a:rPr>
              <a:t>važna tačka: </a:t>
            </a:r>
            <a:r>
              <a:rPr lang="sr-Latn-RS" sz="2200" dirty="0" smtClean="0">
                <a:latin typeface="Arial Narrow" panose="020B0606020202030204" pitchFamily="34" charset="0"/>
              </a:rPr>
              <a:t>izazivač </a:t>
            </a:r>
            <a:r>
              <a:rPr lang="sr-Latn-RS" sz="2200" dirty="0">
                <a:latin typeface="Arial Narrow" panose="020B0606020202030204" pitchFamily="34" charset="0"/>
              </a:rPr>
              <a:t>mora pažljivo birati svoje protivnike i imati jasno definisan i dostižan cilj.</a:t>
            </a:r>
            <a:endParaRPr lang="sr-Latn-RS" sz="2200" dirty="0" smtClean="0">
              <a:latin typeface="Arial Narrow" panose="020B0606020202030204" pitchFamily="34" charset="0"/>
            </a:endParaRPr>
          </a:p>
          <a:p>
            <a:pPr marL="0" indent="0">
              <a:buFont typeface="Arial" panose="020B0604020202020204" pitchFamily="34" charset="0"/>
              <a:buNone/>
              <a:defRPr/>
            </a:pPr>
            <a:endParaRPr lang="sr-Latn-RS" sz="2200" dirty="0" smtClean="0">
              <a:latin typeface="Arial Narrow" panose="020B0606020202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447800" y="381000"/>
            <a:ext cx="5562600" cy="563563"/>
          </a:xfrm>
        </p:spPr>
        <p:txBody>
          <a:bodyPr/>
          <a:lstStyle/>
          <a:p>
            <a:r>
              <a:rPr lang="sr-Latn-RS" altLang="sr-Latn-RS" sz="2800" smtClean="0">
                <a:solidFill>
                  <a:srgbClr val="FFFF00"/>
                </a:solidFill>
                <a:latin typeface="Arial Narrow" panose="020B0606020202030204" pitchFamily="34" charset="0"/>
              </a:rPr>
              <a:t>Strategije tržišnih izazivača </a:t>
            </a:r>
          </a:p>
        </p:txBody>
      </p:sp>
      <p:sp>
        <p:nvSpPr>
          <p:cNvPr id="3" name="Content Placeholder 2"/>
          <p:cNvSpPr>
            <a:spLocks noGrp="1"/>
          </p:cNvSpPr>
          <p:nvPr>
            <p:ph idx="1"/>
          </p:nvPr>
        </p:nvSpPr>
        <p:spPr>
          <a:xfrm>
            <a:off x="22225" y="838200"/>
            <a:ext cx="8991600" cy="5791200"/>
          </a:xfrm>
        </p:spPr>
        <p:txBody>
          <a:bodyPr/>
          <a:lstStyle/>
          <a:p>
            <a:pPr marL="0" indent="0" algn="ctr">
              <a:spcBef>
                <a:spcPct val="0"/>
              </a:spcBef>
              <a:buFont typeface="Arial" panose="020B0604020202020204" pitchFamily="34" charset="0"/>
              <a:buNone/>
            </a:pPr>
            <a:r>
              <a:rPr lang="sr-Latn-RS" altLang="en-US" sz="2200" b="1" smtClean="0">
                <a:solidFill>
                  <a:srgbClr val="0000FF"/>
                </a:solidFill>
                <a:latin typeface="Arial Narrow" panose="020B0606020202030204" pitchFamily="34" charset="0"/>
              </a:rPr>
              <a:t>Kako tržišni izazivač može da napadne izabranog konkurenta i ostvari svoje strateške ciljeve? </a:t>
            </a:r>
          </a:p>
          <a:p>
            <a:pPr marL="0" indent="0">
              <a:spcBef>
                <a:spcPct val="0"/>
              </a:spcBef>
              <a:buFont typeface="Arial" panose="020B0604020202020204" pitchFamily="34" charset="0"/>
              <a:buNone/>
            </a:pPr>
            <a:endParaRPr lang="sr-Latn-RS" altLang="en-US" sz="2200" smtClean="0">
              <a:latin typeface="Arial Narrow" panose="020B0606020202030204" pitchFamily="34" charset="0"/>
            </a:endParaRPr>
          </a:p>
          <a:p>
            <a:pPr marL="0" indent="0">
              <a:spcBef>
                <a:spcPct val="0"/>
              </a:spcBef>
              <a:buFont typeface="Wingdings" panose="05000000000000000000" pitchFamily="2" charset="2"/>
              <a:buChar char="ü"/>
            </a:pPr>
            <a:r>
              <a:rPr lang="sr-Latn-RS" altLang="en-US" sz="2200" b="1" u="sng" smtClean="0">
                <a:solidFill>
                  <a:srgbClr val="C00000"/>
                </a:solidFill>
                <a:latin typeface="Arial Narrow" panose="020B0606020202030204" pitchFamily="34" charset="0"/>
              </a:rPr>
              <a:t>Izazivač može pokrenuti potpuni frontalni napad</a:t>
            </a:r>
            <a:r>
              <a:rPr lang="sr-Latn-RS" altLang="en-US" sz="2200" smtClean="0">
                <a:latin typeface="Arial Narrow" panose="020B0606020202030204" pitchFamily="34" charset="0"/>
              </a:rPr>
              <a:t>, parirajući konkurentskim proizvodima, </a:t>
            </a:r>
            <a:r>
              <a:rPr lang="sr-Latn-RS" altLang="en-US" sz="2200" b="1" smtClean="0">
                <a:latin typeface="Arial Narrow" panose="020B0606020202030204" pitchFamily="34" charset="0"/>
              </a:rPr>
              <a:t>reklamiranjem, cenom i distribucijom</a:t>
            </a:r>
            <a:r>
              <a:rPr lang="sr-Latn-RS" altLang="en-US" sz="2200" smtClean="0">
                <a:latin typeface="Arial Narrow" panose="020B0606020202030204" pitchFamily="34" charset="0"/>
              </a:rPr>
              <a:t>. Na ovaj način se </a:t>
            </a:r>
            <a:r>
              <a:rPr lang="sr-Latn-RS" altLang="en-US" sz="2200" b="1" u="sng" smtClean="0">
                <a:latin typeface="Arial Narrow" panose="020B0606020202030204" pitchFamily="34" charset="0"/>
              </a:rPr>
              <a:t>napadaju </a:t>
            </a:r>
            <a:r>
              <a:rPr lang="sr-Latn-RS" altLang="en-US" sz="2200" b="1" u="sng" smtClean="0">
                <a:solidFill>
                  <a:srgbClr val="0000FF"/>
                </a:solidFill>
                <a:latin typeface="Arial Narrow" panose="020B0606020202030204" pitchFamily="34" charset="0"/>
              </a:rPr>
              <a:t>prednosti</a:t>
            </a:r>
            <a:r>
              <a:rPr lang="sr-Latn-RS" altLang="en-US" sz="2200" b="1" u="sng" smtClean="0">
                <a:latin typeface="Arial Narrow" panose="020B0606020202030204" pitchFamily="34" charset="0"/>
              </a:rPr>
              <a:t> konkurenta</a:t>
            </a:r>
            <a:r>
              <a:rPr lang="sr-Latn-RS" altLang="en-US" sz="2200" smtClean="0">
                <a:latin typeface="Arial Narrow" panose="020B0606020202030204" pitchFamily="34" charset="0"/>
              </a:rPr>
              <a:t>. Ishod zavisi od toga ko ima veću snagu i izdržljivost. </a:t>
            </a:r>
          </a:p>
          <a:p>
            <a:pPr marL="0" indent="0" algn="ctr">
              <a:spcBef>
                <a:spcPct val="0"/>
              </a:spcBef>
              <a:buFont typeface="Arial" panose="020B0604020202020204" pitchFamily="34" charset="0"/>
              <a:buNone/>
            </a:pPr>
            <a:endParaRPr lang="sr-Latn-RS" altLang="en-US" sz="2200" i="1" smtClean="0">
              <a:latin typeface="Arial Narrow" panose="020B0606020202030204" pitchFamily="34" charset="0"/>
            </a:endParaRPr>
          </a:p>
          <a:p>
            <a:pPr marL="0" indent="0" algn="ctr">
              <a:spcBef>
                <a:spcPct val="0"/>
              </a:spcBef>
              <a:buFont typeface="Arial" panose="020B0604020202020204" pitchFamily="34" charset="0"/>
              <a:buNone/>
            </a:pPr>
            <a:r>
              <a:rPr lang="sr-Latn-RS" altLang="en-US" sz="2200" i="1" smtClean="0">
                <a:latin typeface="Arial Narrow" panose="020B0606020202030204" pitchFamily="34" charset="0"/>
              </a:rPr>
              <a:t>PepsiCo</a:t>
            </a:r>
            <a:r>
              <a:rPr lang="sr-Latn-RS" altLang="en-US" sz="2200" smtClean="0">
                <a:latin typeface="Arial Narrow" panose="020B0606020202030204" pitchFamily="34" charset="0"/>
              </a:rPr>
              <a:t> izaziva </a:t>
            </a:r>
            <a:r>
              <a:rPr lang="sr-Latn-RS" altLang="en-US" sz="2200" i="1" smtClean="0">
                <a:latin typeface="Arial Narrow" panose="020B0606020202030204" pitchFamily="34" charset="0"/>
              </a:rPr>
              <a:t>Coca-Colu</a:t>
            </a:r>
            <a:r>
              <a:rPr lang="sr-Latn-RS" altLang="en-US" sz="2200" smtClean="0">
                <a:latin typeface="Arial Narrow" panose="020B0606020202030204" pitchFamily="34" charset="0"/>
              </a:rPr>
              <a:t> na ovaj način, </a:t>
            </a:r>
            <a:r>
              <a:rPr lang="sr-Latn-RS" altLang="en-US" sz="2200" i="1" smtClean="0">
                <a:latin typeface="Arial Narrow" panose="020B0606020202030204" pitchFamily="34" charset="0"/>
              </a:rPr>
              <a:t>Ford </a:t>
            </a:r>
            <a:r>
              <a:rPr lang="sr-Latn-RS" altLang="en-US" sz="2200" smtClean="0">
                <a:latin typeface="Arial Narrow" panose="020B0606020202030204" pitchFamily="34" charset="0"/>
              </a:rPr>
              <a:t>frontalno izaziva </a:t>
            </a:r>
            <a:r>
              <a:rPr lang="sr-Latn-RS" altLang="en-US" sz="2200" i="1" smtClean="0">
                <a:latin typeface="Arial Narrow" panose="020B0606020202030204" pitchFamily="34" charset="0"/>
              </a:rPr>
              <a:t>Tojotu</a:t>
            </a:r>
            <a:r>
              <a:rPr lang="sr-Latn-RS" altLang="en-US" sz="2200" smtClean="0">
                <a:latin typeface="Arial Narrow" panose="020B0606020202030204" pitchFamily="34" charset="0"/>
              </a:rPr>
              <a:t>. Međutim, ako tržišni izazivač ima manje resursa od konkurenta, frontalni napad nema smisla.</a:t>
            </a:r>
          </a:p>
          <a:p>
            <a:pPr marL="0" indent="0">
              <a:spcBef>
                <a:spcPct val="0"/>
              </a:spcBef>
              <a:buFont typeface="Arial" panose="020B0604020202020204" pitchFamily="34" charset="0"/>
              <a:buNone/>
            </a:pPr>
            <a:endParaRPr lang="sr-Latn-RS" altLang="en-US" sz="2200" smtClean="0">
              <a:latin typeface="Arial Narrow" panose="020B0606020202030204" pitchFamily="34" charset="0"/>
            </a:endParaRPr>
          </a:p>
          <a:p>
            <a:pPr marL="0" indent="0">
              <a:spcBef>
                <a:spcPct val="0"/>
              </a:spcBef>
              <a:buFont typeface="Wingdings" panose="05000000000000000000" pitchFamily="2" charset="2"/>
              <a:buChar char="ü"/>
            </a:pPr>
            <a:r>
              <a:rPr lang="sr-Latn-RS" altLang="en-US" sz="2200" smtClean="0">
                <a:latin typeface="Arial Narrow" panose="020B0606020202030204" pitchFamily="34" charset="0"/>
              </a:rPr>
              <a:t>Umesto da direktno izazove, </a:t>
            </a:r>
            <a:r>
              <a:rPr lang="sr-Latn-RS" altLang="en-US" sz="2200" b="1" smtClean="0">
                <a:solidFill>
                  <a:srgbClr val="C00000"/>
                </a:solidFill>
                <a:latin typeface="Arial Narrow" panose="020B0606020202030204" pitchFamily="34" charset="0"/>
              </a:rPr>
              <a:t>izazivač može </a:t>
            </a:r>
            <a:r>
              <a:rPr lang="sr-Latn-RS" altLang="en-US" sz="2200" b="1" u="sng" smtClean="0">
                <a:solidFill>
                  <a:srgbClr val="C00000"/>
                </a:solidFill>
                <a:latin typeface="Arial Narrow" panose="020B0606020202030204" pitchFamily="34" charset="0"/>
              </a:rPr>
              <a:t>izvršiti indirektan napad</a:t>
            </a:r>
            <a:r>
              <a:rPr lang="sr-Latn-RS" altLang="en-US" sz="2200" u="sng" smtClean="0">
                <a:solidFill>
                  <a:srgbClr val="C00000"/>
                </a:solidFill>
                <a:latin typeface="Arial Narrow" panose="020B0606020202030204" pitchFamily="34" charset="0"/>
              </a:rPr>
              <a:t> </a:t>
            </a:r>
            <a:r>
              <a:rPr lang="sr-Latn-RS" altLang="en-US" sz="2200" smtClean="0">
                <a:latin typeface="Arial Narrow" panose="020B0606020202030204" pitchFamily="34" charset="0"/>
              </a:rPr>
              <a:t>na </a:t>
            </a:r>
            <a:r>
              <a:rPr lang="sr-Latn-RS" altLang="en-US" sz="2200" b="1" u="sng" smtClean="0">
                <a:solidFill>
                  <a:srgbClr val="0000FF"/>
                </a:solidFill>
                <a:latin typeface="Arial Narrow" panose="020B0606020202030204" pitchFamily="34" charset="0"/>
              </a:rPr>
              <a:t>slabosti</a:t>
            </a:r>
            <a:r>
              <a:rPr lang="sr-Latn-RS" altLang="en-US" sz="2200" b="1" u="sng" smtClean="0">
                <a:latin typeface="Arial Narrow" panose="020B0606020202030204" pitchFamily="34" charset="0"/>
              </a:rPr>
              <a:t> konkurenta ili na praznine u pokrivenost tržišta konkurencije </a:t>
            </a:r>
          </a:p>
          <a:p>
            <a:pPr marL="0" indent="0">
              <a:spcBef>
                <a:spcPct val="0"/>
              </a:spcBef>
              <a:buFont typeface="Arial" panose="020B0604020202020204" pitchFamily="34" charset="0"/>
              <a:buNone/>
            </a:pPr>
            <a:endParaRPr lang="sr-Latn-RS" altLang="en-US" sz="2200" b="1" u="sng" smtClean="0">
              <a:latin typeface="Arial Narrow" panose="020B0606020202030204" pitchFamily="34" charset="0"/>
            </a:endParaRPr>
          </a:p>
          <a:p>
            <a:pPr marL="0" indent="0" algn="ctr">
              <a:spcBef>
                <a:spcPct val="0"/>
              </a:spcBef>
              <a:buFont typeface="Arial" panose="020B0604020202020204" pitchFamily="34" charset="0"/>
              <a:buNone/>
            </a:pPr>
            <a:r>
              <a:rPr lang="en-US" altLang="en-US" sz="2200" i="1" smtClean="0">
                <a:latin typeface="Arial Narrow" panose="020B0606020202030204" pitchFamily="34" charset="0"/>
              </a:rPr>
              <a:t>Coca-Cola </a:t>
            </a:r>
            <a:r>
              <a:rPr lang="sr-Latn-RS" altLang="en-US" sz="2200" i="1" smtClean="0">
                <a:latin typeface="Arial Narrow" panose="020B0606020202030204" pitchFamily="34" charset="0"/>
              </a:rPr>
              <a:t>i</a:t>
            </a:r>
            <a:r>
              <a:rPr lang="en-US" altLang="en-US" sz="2200" i="1" smtClean="0">
                <a:latin typeface="Arial Narrow" panose="020B0606020202030204" pitchFamily="34" charset="0"/>
              </a:rPr>
              <a:t> Pepsi </a:t>
            </a:r>
            <a:r>
              <a:rPr lang="sr-Latn-RS" altLang="en-US" sz="2200" smtClean="0">
                <a:latin typeface="Arial Narrow" panose="020B0606020202030204" pitchFamily="34" charset="0"/>
              </a:rPr>
              <a:t>su indirektno napadnute od strane </a:t>
            </a:r>
            <a:r>
              <a:rPr lang="en-US" altLang="en-US" sz="2200" i="1" smtClean="0">
                <a:latin typeface="Arial Narrow" panose="020B0606020202030204" pitchFamily="34" charset="0"/>
              </a:rPr>
              <a:t>Red Bull</a:t>
            </a:r>
            <a:r>
              <a:rPr lang="sr-Latn-RS" altLang="en-US" sz="2200" smtClean="0">
                <a:latin typeface="Arial Narrow" panose="020B0606020202030204" pitchFamily="34" charset="0"/>
              </a:rPr>
              <a:t>-a na SAD tržištu - prodajom skupog  proizvoda za niše netradicionalnim načinom distribucije. Počelo je prodajom </a:t>
            </a:r>
            <a:r>
              <a:rPr lang="sr-Latn-RS" altLang="en-US" sz="2200" i="1" smtClean="0">
                <a:latin typeface="Arial Narrow" panose="020B0606020202030204" pitchFamily="34" charset="0"/>
              </a:rPr>
              <a:t>Red Bull-</a:t>
            </a:r>
            <a:r>
              <a:rPr lang="sr-Latn-RS" altLang="en-US" sz="2200" smtClean="0">
                <a:latin typeface="Arial Narrow" panose="020B0606020202030204" pitchFamily="34" charset="0"/>
              </a:rPr>
              <a:t>a preko nekonvencionalnih prodajnih mesta kao što su noćni klubovi i barovi...</a:t>
            </a:r>
          </a:p>
          <a:p>
            <a:pPr marL="0" indent="0">
              <a:spcBef>
                <a:spcPct val="0"/>
              </a:spcBef>
              <a:buFont typeface="Arial" panose="020B0604020202020204" pitchFamily="34" charset="0"/>
              <a:buNone/>
            </a:pPr>
            <a:endParaRPr lang="sr-Latn-RS" altLang="en-US" sz="2200" smtClean="0">
              <a:latin typeface="Arial Narrow" panose="020B0606020202030204" pitchFamily="34" charset="0"/>
            </a:endParaRPr>
          </a:p>
          <a:p>
            <a:pPr marL="0" indent="0">
              <a:spcBef>
                <a:spcPct val="0"/>
              </a:spcBef>
              <a:buFont typeface="Arial" panose="020B0604020202020204" pitchFamily="34" charset="0"/>
              <a:buNone/>
            </a:pPr>
            <a:endParaRPr lang="sr-Latn-RS" altLang="en-US" sz="2200" smtClean="0">
              <a:latin typeface="Arial Narrow" panose="020B0606020202030204" pitchFamily="34" charset="0"/>
            </a:endParaRPr>
          </a:p>
          <a:p>
            <a:pPr marL="0" indent="0">
              <a:buFont typeface="Arial" panose="020B0604020202020204" pitchFamily="34" charset="0"/>
              <a:buNone/>
            </a:pPr>
            <a:endParaRPr lang="sr-Latn-RS" altLang="en-US" sz="2800" smtClean="0">
              <a:latin typeface="Arial Narrow" panose="020B0606020202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447800" y="381000"/>
            <a:ext cx="5562600" cy="563563"/>
          </a:xfrm>
        </p:spPr>
        <p:txBody>
          <a:bodyPr/>
          <a:lstStyle/>
          <a:p>
            <a:r>
              <a:rPr lang="sr-Latn-RS" altLang="sr-Latn-RS" sz="2800" smtClean="0">
                <a:solidFill>
                  <a:srgbClr val="FFFF00"/>
                </a:solidFill>
                <a:latin typeface="Arial Narrow" panose="020B0606020202030204" pitchFamily="34" charset="0"/>
              </a:rPr>
              <a:t>Strategije tržišnih izazivača </a:t>
            </a:r>
          </a:p>
        </p:txBody>
      </p:sp>
      <p:sp>
        <p:nvSpPr>
          <p:cNvPr id="3" name="Content Placeholder 2"/>
          <p:cNvSpPr>
            <a:spLocks noGrp="1"/>
          </p:cNvSpPr>
          <p:nvPr>
            <p:ph idx="1"/>
          </p:nvPr>
        </p:nvSpPr>
        <p:spPr>
          <a:xfrm>
            <a:off x="304800" y="1295400"/>
            <a:ext cx="8686800" cy="4572000"/>
          </a:xfrm>
        </p:spPr>
        <p:txBody>
          <a:bodyPr/>
          <a:lstStyle/>
          <a:p>
            <a:pPr marL="0" indent="0">
              <a:spcBef>
                <a:spcPts val="0"/>
              </a:spcBef>
              <a:buFont typeface="Arial" panose="020B0604020202020204" pitchFamily="34" charset="0"/>
              <a:buNone/>
              <a:defRPr/>
            </a:pPr>
            <a:endParaRPr lang="sr-Latn-RS" sz="2000" dirty="0" smtClean="0">
              <a:latin typeface="Arial Narrow" panose="020B0606020202030204" pitchFamily="34" charset="0"/>
            </a:endParaRPr>
          </a:p>
          <a:p>
            <a:pPr>
              <a:spcBef>
                <a:spcPts val="0"/>
              </a:spcBef>
              <a:buFont typeface="Wingdings" panose="05000000000000000000" pitchFamily="2" charset="2"/>
              <a:buChar char="ü"/>
              <a:defRPr/>
            </a:pPr>
            <a:r>
              <a:rPr lang="sr-Latn-RS" sz="2200" dirty="0" smtClean="0">
                <a:latin typeface="Arial Narrow" panose="020B0606020202030204" pitchFamily="34" charset="0"/>
              </a:rPr>
              <a:t>diskontne cene</a:t>
            </a:r>
          </a:p>
          <a:p>
            <a:pPr>
              <a:spcBef>
                <a:spcPts val="0"/>
              </a:spcBef>
              <a:buFont typeface="Wingdings" panose="05000000000000000000" pitchFamily="2" charset="2"/>
              <a:buChar char="ü"/>
              <a:defRPr/>
            </a:pPr>
            <a:r>
              <a:rPr lang="sr-Latn-RS" sz="2200" dirty="0" smtClean="0">
                <a:latin typeface="Arial Narrow" panose="020B0606020202030204" pitchFamily="34" charset="0"/>
              </a:rPr>
              <a:t>niže cene</a:t>
            </a:r>
          </a:p>
          <a:p>
            <a:pPr>
              <a:spcBef>
                <a:spcPts val="0"/>
              </a:spcBef>
              <a:buFont typeface="Wingdings" panose="05000000000000000000" pitchFamily="2" charset="2"/>
              <a:buChar char="ü"/>
              <a:defRPr/>
            </a:pPr>
            <a:r>
              <a:rPr lang="sr-Latn-RS" sz="2200" dirty="0" smtClean="0">
                <a:latin typeface="Arial Narrow" panose="020B0606020202030204" pitchFamily="34" charset="0"/>
              </a:rPr>
              <a:t>cene koje pariraju vrednosti </a:t>
            </a:r>
          </a:p>
          <a:p>
            <a:pPr>
              <a:spcBef>
                <a:spcPts val="0"/>
              </a:spcBef>
              <a:buFont typeface="Wingdings" panose="05000000000000000000" pitchFamily="2" charset="2"/>
              <a:buChar char="ü"/>
              <a:defRPr/>
            </a:pPr>
            <a:r>
              <a:rPr lang="sr-Latn-RS" sz="2200" dirty="0" smtClean="0">
                <a:latin typeface="Arial Narrow" panose="020B0606020202030204" pitchFamily="34" charset="0"/>
              </a:rPr>
              <a:t>prestižni proizvodi</a:t>
            </a:r>
          </a:p>
          <a:p>
            <a:pPr>
              <a:spcBef>
                <a:spcPts val="0"/>
              </a:spcBef>
              <a:buFont typeface="Wingdings" panose="05000000000000000000" pitchFamily="2" charset="2"/>
              <a:buChar char="ü"/>
              <a:defRPr/>
            </a:pPr>
            <a:r>
              <a:rPr lang="sr-Latn-RS" sz="2200" dirty="0" smtClean="0">
                <a:latin typeface="Arial Narrow" panose="020B0606020202030204" pitchFamily="34" charset="0"/>
              </a:rPr>
              <a:t>brojne verzije proizvoda – širi asortiman</a:t>
            </a:r>
          </a:p>
          <a:p>
            <a:pPr>
              <a:spcBef>
                <a:spcPts val="0"/>
              </a:spcBef>
              <a:buFont typeface="Wingdings" panose="05000000000000000000" pitchFamily="2" charset="2"/>
              <a:buChar char="ü"/>
              <a:defRPr/>
            </a:pPr>
            <a:r>
              <a:rPr lang="sr-Latn-RS" sz="2200" dirty="0" smtClean="0">
                <a:latin typeface="Arial Narrow" panose="020B0606020202030204" pitchFamily="34" charset="0"/>
              </a:rPr>
              <a:t>inovativni proizvodi, usluge, distribucija</a:t>
            </a:r>
          </a:p>
          <a:p>
            <a:pPr>
              <a:spcBef>
                <a:spcPts val="0"/>
              </a:spcBef>
              <a:buFont typeface="Wingdings" panose="05000000000000000000" pitchFamily="2" charset="2"/>
              <a:buChar char="ü"/>
              <a:defRPr/>
            </a:pPr>
            <a:r>
              <a:rPr lang="sr-Latn-RS" sz="2200" dirty="0" smtClean="0">
                <a:latin typeface="Arial Narrow" panose="020B0606020202030204" pitchFamily="34" charset="0"/>
              </a:rPr>
              <a:t>niži troškovi proizvodnje</a:t>
            </a:r>
          </a:p>
          <a:p>
            <a:pPr>
              <a:spcBef>
                <a:spcPts val="0"/>
              </a:spcBef>
              <a:buFont typeface="Wingdings" panose="05000000000000000000" pitchFamily="2" charset="2"/>
              <a:buChar char="ü"/>
              <a:defRPr/>
            </a:pPr>
            <a:r>
              <a:rPr lang="sr-Latn-RS" sz="2200" dirty="0" smtClean="0">
                <a:latin typeface="Arial Narrow" panose="020B0606020202030204" pitchFamily="34" charset="0"/>
              </a:rPr>
              <a:t> intenzivna promocija</a:t>
            </a:r>
          </a:p>
          <a:p>
            <a:pPr marL="0" indent="0">
              <a:spcBef>
                <a:spcPts val="0"/>
              </a:spcBef>
              <a:buFont typeface="Arial" panose="020B0604020202020204" pitchFamily="34" charset="0"/>
              <a:buNone/>
              <a:defRPr/>
            </a:pPr>
            <a:endParaRPr lang="sr-Latn-RS" sz="2800" dirty="0">
              <a:latin typeface="Arial Narrow" panose="020B0606020202030204" pitchFamily="34" charset="0"/>
            </a:endParaRPr>
          </a:p>
          <a:p>
            <a:pPr marL="0" indent="0">
              <a:spcBef>
                <a:spcPts val="0"/>
              </a:spcBef>
              <a:buFont typeface="Arial" panose="020B0604020202020204" pitchFamily="34" charset="0"/>
              <a:buNone/>
              <a:defRPr/>
            </a:pPr>
            <a:r>
              <a:rPr lang="sr-Latn-RS" sz="2200" dirty="0">
                <a:latin typeface="Arial Narrow" panose="020B0606020202030204" pitchFamily="34" charset="0"/>
              </a:rPr>
              <a:t>Ako izazivač izaziva </a:t>
            </a:r>
            <a:r>
              <a:rPr lang="sr-Latn-RS" sz="2200" dirty="0" smtClean="0">
                <a:latin typeface="Arial Narrow" panose="020B0606020202030204" pitchFamily="34" charset="0"/>
              </a:rPr>
              <a:t>nižom cenom, poboljšanom uslugom </a:t>
            </a:r>
            <a:r>
              <a:rPr lang="sr-Latn-RS" sz="2200" dirty="0">
                <a:latin typeface="Arial Narrow" panose="020B0606020202030204" pitchFamily="34" charset="0"/>
              </a:rPr>
              <a:t>ili </a:t>
            </a:r>
            <a:r>
              <a:rPr lang="sr-Latn-RS" sz="2200" dirty="0" smtClean="0">
                <a:latin typeface="Arial Narrow" panose="020B0606020202030204" pitchFamily="34" charset="0"/>
              </a:rPr>
              <a:t>dodatnim karakteristikama </a:t>
            </a:r>
            <a:r>
              <a:rPr lang="sr-Latn-RS" sz="2200" dirty="0">
                <a:latin typeface="Arial Narrow" panose="020B0606020202030204" pitchFamily="34" charset="0"/>
              </a:rPr>
              <a:t>proizvoda, lider na tržištu može brzo da </a:t>
            </a:r>
            <a:r>
              <a:rPr lang="sr-Latn-RS" sz="2200" dirty="0" smtClean="0">
                <a:latin typeface="Arial Narrow" panose="020B0606020202030204" pitchFamily="34" charset="0"/>
              </a:rPr>
              <a:t>im parira kako </a:t>
            </a:r>
            <a:r>
              <a:rPr lang="sr-Latn-RS" sz="2200" dirty="0">
                <a:latin typeface="Arial Narrow" panose="020B0606020202030204" pitchFamily="34" charset="0"/>
              </a:rPr>
              <a:t>bi ublažio napad. Stoga, </a:t>
            </a:r>
            <a:r>
              <a:rPr lang="sr-Latn-RS" sz="2200" b="1" dirty="0">
                <a:latin typeface="Arial Narrow" panose="020B0606020202030204" pitchFamily="34" charset="0"/>
              </a:rPr>
              <a:t>mnoge kompanije radije prate tržište, </a:t>
            </a:r>
            <a:r>
              <a:rPr lang="sr-Latn-RS" sz="2200" b="1" dirty="0" smtClean="0">
                <a:latin typeface="Arial Narrow" panose="020B0606020202030204" pitchFamily="34" charset="0"/>
              </a:rPr>
              <a:t>ne izazivajući lidera</a:t>
            </a:r>
            <a:r>
              <a:rPr lang="sr-Latn-RS" sz="2200" dirty="0" smtClean="0">
                <a:latin typeface="Arial Narrow" panose="020B0606020202030204" pitchFamily="34" charset="0"/>
              </a:rPr>
              <a:t>.</a:t>
            </a:r>
            <a:endParaRPr lang="sr-Latn-RS" sz="2200" dirty="0">
              <a:latin typeface="Arial Narrow" panose="020B0606020202030204" pitchFamily="34" charset="0"/>
            </a:endParaRPr>
          </a:p>
          <a:p>
            <a:pPr marL="0" indent="0">
              <a:buFont typeface="Arial" panose="020B0604020202020204" pitchFamily="34" charset="0"/>
              <a:buNone/>
              <a:defRPr/>
            </a:pPr>
            <a:endParaRPr lang="sr-Latn-RS" sz="2800" dirty="0" smtClean="0">
              <a:latin typeface="Arial Narrow" panose="020B0606020202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447800" y="381000"/>
            <a:ext cx="6324600" cy="563563"/>
          </a:xfrm>
        </p:spPr>
        <p:txBody>
          <a:bodyPr/>
          <a:lstStyle/>
          <a:p>
            <a:r>
              <a:rPr lang="sr-Latn-RS" altLang="sr-Latn-RS" sz="2800" smtClean="0">
                <a:solidFill>
                  <a:srgbClr val="FFFF00"/>
                </a:solidFill>
                <a:latin typeface="Arial Narrow" panose="020B0606020202030204" pitchFamily="34" charset="0"/>
              </a:rPr>
              <a:t>Strategije tržišnih sledbenika (pratioca) </a:t>
            </a:r>
          </a:p>
        </p:txBody>
      </p:sp>
      <p:sp>
        <p:nvSpPr>
          <p:cNvPr id="3" name="Content Placeholder 2"/>
          <p:cNvSpPr>
            <a:spLocks noGrp="1"/>
          </p:cNvSpPr>
          <p:nvPr>
            <p:ph idx="1"/>
          </p:nvPr>
        </p:nvSpPr>
        <p:spPr>
          <a:xfrm>
            <a:off x="304800" y="1676400"/>
            <a:ext cx="8686800" cy="4495800"/>
          </a:xfrm>
        </p:spPr>
        <p:txBody>
          <a:bodyPr/>
          <a:lstStyle/>
          <a:p>
            <a:pPr>
              <a:buFont typeface="Wingdings" panose="05000000000000000000" pitchFamily="2" charset="2"/>
              <a:buChar char="ü"/>
            </a:pPr>
            <a:r>
              <a:rPr lang="sr-Latn-RS" altLang="en-US" sz="2800" smtClean="0">
                <a:latin typeface="Arial Narrow" panose="020B0606020202030204" pitchFamily="34" charset="0"/>
              </a:rPr>
              <a:t>“</a:t>
            </a:r>
            <a:r>
              <a:rPr lang="sr-Latn-RS" altLang="en-US" sz="2400" smtClean="0">
                <a:latin typeface="Arial Narrow" panose="020B0606020202030204" pitchFamily="34" charset="0"/>
              </a:rPr>
              <a:t>svesni paralelizam” i</a:t>
            </a:r>
          </a:p>
          <a:p>
            <a:pPr>
              <a:buFont typeface="Arial" panose="020B0604020202020204" pitchFamily="34" charset="0"/>
              <a:buNone/>
            </a:pPr>
            <a:endParaRPr lang="sr-Latn-RS" altLang="en-US" sz="2400" smtClean="0">
              <a:latin typeface="Arial Narrow" panose="020B0606020202030204" pitchFamily="34" charset="0"/>
            </a:endParaRPr>
          </a:p>
          <a:p>
            <a:pPr>
              <a:buFont typeface="Wingdings" panose="05000000000000000000" pitchFamily="2" charset="2"/>
              <a:buChar char="ü"/>
            </a:pPr>
            <a:r>
              <a:rPr lang="sr-Latn-RS" altLang="en-US" sz="2400" smtClean="0">
                <a:latin typeface="Arial Narrow" panose="020B0606020202030204" pitchFamily="34" charset="0"/>
              </a:rPr>
              <a:t>četiri opšte strategije:</a:t>
            </a:r>
          </a:p>
          <a:p>
            <a:pPr lvl="1">
              <a:buFont typeface="Wingdings" panose="05000000000000000000" pitchFamily="2" charset="2"/>
              <a:buChar char="ü"/>
            </a:pPr>
            <a:r>
              <a:rPr lang="sr-Latn-RS" altLang="en-US" sz="2400" smtClean="0">
                <a:latin typeface="Arial Narrow" panose="020B0606020202030204" pitchFamily="34" charset="0"/>
              </a:rPr>
              <a:t>falsifikator – kopira proizvod i pakovanje lidera i prodaju obavlja na “crnom tržištu”</a:t>
            </a:r>
          </a:p>
          <a:p>
            <a:pPr lvl="1">
              <a:buFont typeface="Wingdings" panose="05000000000000000000" pitchFamily="2" charset="2"/>
              <a:buChar char="ü"/>
            </a:pPr>
            <a:r>
              <a:rPr lang="sr-Latn-RS" altLang="en-US" sz="2400" smtClean="0">
                <a:latin typeface="Arial Narrow" panose="020B0606020202030204" pitchFamily="34" charset="0"/>
              </a:rPr>
              <a:t>kloner - imitira proizvod, ime i pakovanje lidera uz manje varijacije</a:t>
            </a:r>
          </a:p>
          <a:p>
            <a:pPr lvl="1">
              <a:buFont typeface="Wingdings" panose="05000000000000000000" pitchFamily="2" charset="2"/>
              <a:buChar char="ü"/>
            </a:pPr>
            <a:r>
              <a:rPr lang="sr-Latn-RS" altLang="en-US" sz="2400" smtClean="0">
                <a:latin typeface="Arial Narrow" panose="020B0606020202030204" pitchFamily="34" charset="0"/>
              </a:rPr>
              <a:t>imitator – kopira pojedine elemente lidera, ali održava diferenciranost u pogledu pakovanja,  oglašavanja, cene, lokacije itd.</a:t>
            </a:r>
          </a:p>
          <a:p>
            <a:pPr lvl="1">
              <a:buFont typeface="Wingdings" panose="05000000000000000000" pitchFamily="2" charset="2"/>
              <a:buChar char="ü"/>
            </a:pPr>
            <a:r>
              <a:rPr lang="sr-Latn-RS" altLang="en-US" sz="2400" smtClean="0">
                <a:latin typeface="Arial Narrow" panose="020B0606020202030204" pitchFamily="34" charset="0"/>
              </a:rPr>
              <a:t>adapter – prilagođava ili poboljšava proizvode lidera.</a:t>
            </a:r>
          </a:p>
          <a:p>
            <a:pPr>
              <a:buFont typeface="Arial" panose="020B0604020202020204" pitchFamily="34" charset="0"/>
              <a:buNone/>
            </a:pPr>
            <a:endParaRPr lang="sr-Latn-RS" altLang="en-US" sz="2800" smtClean="0">
              <a:latin typeface="Arial Narrow" panose="020B0606020202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447800" y="381000"/>
            <a:ext cx="6324600" cy="563563"/>
          </a:xfrm>
        </p:spPr>
        <p:txBody>
          <a:bodyPr/>
          <a:lstStyle/>
          <a:p>
            <a:r>
              <a:rPr lang="sr-Latn-RS" altLang="sr-Latn-RS" sz="2800" smtClean="0">
                <a:solidFill>
                  <a:srgbClr val="FFFF00"/>
                </a:solidFill>
                <a:latin typeface="Arial Narrow" panose="020B0606020202030204" pitchFamily="34" charset="0"/>
              </a:rPr>
              <a:t>Strategije tržišnih sledbenika (pratioca) </a:t>
            </a:r>
          </a:p>
        </p:txBody>
      </p:sp>
      <p:sp>
        <p:nvSpPr>
          <p:cNvPr id="52227" name="Content Placeholder 2"/>
          <p:cNvSpPr>
            <a:spLocks noGrp="1"/>
          </p:cNvSpPr>
          <p:nvPr>
            <p:ph idx="1"/>
          </p:nvPr>
        </p:nvSpPr>
        <p:spPr>
          <a:xfrm>
            <a:off x="381000" y="1143000"/>
            <a:ext cx="8458200" cy="5181600"/>
          </a:xfrm>
        </p:spPr>
        <p:txBody>
          <a:bodyPr/>
          <a:lstStyle/>
          <a:p>
            <a:pPr marL="0" indent="0">
              <a:buFont typeface="Arial" panose="020B0604020202020204" pitchFamily="34" charset="0"/>
              <a:buNone/>
            </a:pPr>
            <a:r>
              <a:rPr lang="sr-Latn-RS" altLang="sr-Latn-RS" sz="2200" smtClean="0">
                <a:latin typeface="Arial Narrow" panose="020B0606020202030204" pitchFamily="34" charset="0"/>
              </a:rPr>
              <a:t>Pratilac može </a:t>
            </a:r>
            <a:r>
              <a:rPr lang="sr-Latn-RS" altLang="sr-Latn-RS" sz="2200" b="1" smtClean="0">
                <a:latin typeface="Arial Narrow" panose="020B0606020202030204" pitchFamily="34" charset="0"/>
              </a:rPr>
              <a:t>kopirati ili poboljšati proizvode </a:t>
            </a:r>
            <a:r>
              <a:rPr lang="sr-Latn-RS" altLang="sr-Latn-RS" sz="2200" smtClean="0">
                <a:latin typeface="Arial Narrow" panose="020B0606020202030204" pitchFamily="34" charset="0"/>
              </a:rPr>
              <a:t>i programe lidera, obično uz mnogo manje ulaganja. </a:t>
            </a:r>
            <a:r>
              <a:rPr lang="sr-Latn-RS" altLang="sr-Latn-RS" sz="2200" b="1" smtClean="0">
                <a:latin typeface="Arial Narrow" panose="020B0606020202030204" pitchFamily="34" charset="0"/>
              </a:rPr>
              <a:t>Iako verovatno neće prestići lidera, to često može biti jednako profitabilno</a:t>
            </a:r>
            <a:r>
              <a:rPr lang="sr-Latn-RS" altLang="sr-Latn-RS" sz="2200" smtClean="0">
                <a:latin typeface="Arial Narrow" panose="020B0606020202030204" pitchFamily="34" charset="0"/>
              </a:rPr>
              <a:t>. Praćenje nije isto što i biti pasivan ili kopirati lidera na tržištu. </a:t>
            </a:r>
          </a:p>
          <a:p>
            <a:pPr marL="0" indent="0">
              <a:buFont typeface="Arial" panose="020B0604020202020204" pitchFamily="34" charset="0"/>
              <a:buNone/>
            </a:pPr>
            <a:endParaRPr lang="sr-Latn-RS" altLang="sr-Latn-RS" sz="2200" smtClean="0">
              <a:latin typeface="Arial Narrow" panose="020B0606020202030204" pitchFamily="34" charset="0"/>
            </a:endParaRPr>
          </a:p>
          <a:p>
            <a:pPr marL="0" indent="0">
              <a:buFont typeface="Arial" panose="020B0604020202020204" pitchFamily="34" charset="0"/>
              <a:buNone/>
            </a:pPr>
            <a:r>
              <a:rPr lang="sr-Latn-RS" altLang="sr-Latn-RS" sz="2200" smtClean="0">
                <a:latin typeface="Arial Narrow" panose="020B0606020202030204" pitchFamily="34" charset="0"/>
              </a:rPr>
              <a:t>Pratilac mora znati </a:t>
            </a:r>
            <a:r>
              <a:rPr lang="sr-Latn-RS" altLang="sr-Latn-RS" sz="2200" b="1" smtClean="0">
                <a:latin typeface="Arial Narrow" panose="020B0606020202030204" pitchFamily="34" charset="0"/>
              </a:rPr>
              <a:t>kako zadržati postojeće kupce i pridobiti dobar deo novih</a:t>
            </a:r>
            <a:r>
              <a:rPr lang="sr-Latn-RS" altLang="sr-Latn-RS" sz="2200" smtClean="0">
                <a:latin typeface="Arial Narrow" panose="020B0606020202030204" pitchFamily="34" charset="0"/>
              </a:rPr>
              <a:t>. Mora pronaći pravi </a:t>
            </a:r>
            <a:r>
              <a:rPr lang="sr-Latn-RS" altLang="sr-Latn-RS" sz="2200" b="1" smtClean="0">
                <a:latin typeface="Arial Narrow" panose="020B0606020202030204" pitchFamily="34" charset="0"/>
              </a:rPr>
              <a:t>balans</a:t>
            </a:r>
            <a:r>
              <a:rPr lang="sr-Latn-RS" altLang="sr-Latn-RS" sz="2200" smtClean="0">
                <a:latin typeface="Arial Narrow" panose="020B0606020202030204" pitchFamily="34" charset="0"/>
              </a:rPr>
              <a:t> između dovoljno bliskog praćenja da bi pridobio kupce od tržišnog lidera i praćenja na dovoljnoj udaljenosti kako bi se izbegla osveta. </a:t>
            </a:r>
          </a:p>
          <a:p>
            <a:pPr marL="0" indent="0">
              <a:buFont typeface="Arial" panose="020B0604020202020204" pitchFamily="34" charset="0"/>
              <a:buNone/>
            </a:pPr>
            <a:r>
              <a:rPr lang="sr-Latn-RS" altLang="sr-Latn-RS" sz="2200" smtClean="0">
                <a:latin typeface="Arial Narrow" panose="020B0606020202030204" pitchFamily="34" charset="0"/>
              </a:rPr>
              <a:t>Svaki sledbenik pokušava doneti </a:t>
            </a:r>
            <a:r>
              <a:rPr lang="sr-Latn-RS" altLang="sr-Latn-RS" sz="2200" b="1" smtClean="0">
                <a:latin typeface="Arial Narrow" panose="020B0606020202030204" pitchFamily="34" charset="0"/>
              </a:rPr>
              <a:t>posebne prednosti svom ciljnom tržištu – lokaciju, usluge, finansiranje</a:t>
            </a:r>
            <a:r>
              <a:rPr lang="sr-Latn-RS" altLang="sr-Latn-RS" sz="2200" smtClean="0">
                <a:latin typeface="Arial Narrow" panose="020B0606020202030204" pitchFamily="34" charset="0"/>
              </a:rPr>
              <a:t>. </a:t>
            </a:r>
            <a:r>
              <a:rPr lang="sr-Latn-RS" altLang="sr-Latn-RS" sz="2200" b="1" smtClean="0">
                <a:latin typeface="Arial Narrow" panose="020B0606020202030204" pitchFamily="34" charset="0"/>
              </a:rPr>
              <a:t>On je često glavna meta napada izazivača</a:t>
            </a:r>
            <a:r>
              <a:rPr lang="sr-Latn-RS" altLang="sr-Latn-RS" sz="2200" smtClean="0">
                <a:latin typeface="Arial Narrow" panose="020B0606020202030204" pitchFamily="34" charset="0"/>
              </a:rPr>
              <a:t>. </a:t>
            </a:r>
          </a:p>
          <a:p>
            <a:pPr marL="0" indent="0">
              <a:buFont typeface="Arial" panose="020B0604020202020204" pitchFamily="34" charset="0"/>
              <a:buNone/>
            </a:pPr>
            <a:r>
              <a:rPr lang="sr-Latn-RS" altLang="sr-Latn-RS" sz="2400" b="1" smtClean="0">
                <a:solidFill>
                  <a:srgbClr val="0000FF"/>
                </a:solidFill>
                <a:latin typeface="Arial Narrow" panose="020B0606020202030204" pitchFamily="34" charset="0"/>
              </a:rPr>
              <a:t>Stoga, pratilac mora održavati vrednost za kupce, bilo </a:t>
            </a:r>
            <a:r>
              <a:rPr lang="sr-Latn-RS" altLang="sr-Latn-RS" sz="2400" b="1" u="sng" smtClean="0">
                <a:solidFill>
                  <a:srgbClr val="0000FF"/>
                </a:solidFill>
                <a:latin typeface="Arial Narrow" panose="020B0606020202030204" pitchFamily="34" charset="0"/>
              </a:rPr>
              <a:t>nižim troškovima i cenama</a:t>
            </a:r>
            <a:r>
              <a:rPr lang="sr-Latn-RS" altLang="sr-Latn-RS" sz="2400" b="1" smtClean="0">
                <a:solidFill>
                  <a:srgbClr val="0000FF"/>
                </a:solidFill>
                <a:latin typeface="Arial Narrow" panose="020B0606020202030204" pitchFamily="34" charset="0"/>
              </a:rPr>
              <a:t> ili </a:t>
            </a:r>
            <a:r>
              <a:rPr lang="sr-Latn-RS" altLang="sr-Latn-RS" sz="2400" b="1" u="sng" smtClean="0">
                <a:solidFill>
                  <a:srgbClr val="0000FF"/>
                </a:solidFill>
                <a:latin typeface="Arial Narrow" panose="020B0606020202030204" pitchFamily="34" charset="0"/>
              </a:rPr>
              <a:t>većim kvalitetom i boljom uslugom </a:t>
            </a:r>
            <a:r>
              <a:rPr lang="sr-Latn-RS" altLang="sr-Latn-RS" sz="2400" b="1" smtClean="0">
                <a:solidFill>
                  <a:srgbClr val="0000FF"/>
                </a:solidFill>
                <a:latin typeface="Arial Narrow" panose="020B0606020202030204" pitchFamily="34" charset="0"/>
              </a:rPr>
              <a:t>koji opravdavaju više cene. Takođe mora ući na nova tržišta.</a:t>
            </a:r>
            <a:r>
              <a:rPr lang="sr-Latn-RS" altLang="sr-Latn-RS" sz="2400" smtClean="0">
                <a:latin typeface="Arial Narrow" panose="020B0606020202030204"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447800" y="381000"/>
            <a:ext cx="5562600" cy="563563"/>
          </a:xfrm>
        </p:spPr>
        <p:txBody>
          <a:bodyPr/>
          <a:lstStyle/>
          <a:p>
            <a:r>
              <a:rPr lang="sr-Latn-RS" altLang="sr-Latn-RS" sz="2800" smtClean="0">
                <a:solidFill>
                  <a:srgbClr val="FFFF00"/>
                </a:solidFill>
                <a:latin typeface="Arial Narrow" panose="020B0606020202030204" pitchFamily="34" charset="0"/>
              </a:rPr>
              <a:t>Strategije tržišnih nišera </a:t>
            </a:r>
          </a:p>
        </p:txBody>
      </p:sp>
      <p:sp>
        <p:nvSpPr>
          <p:cNvPr id="3" name="Content Placeholder 2"/>
          <p:cNvSpPr>
            <a:spLocks noGrp="1"/>
          </p:cNvSpPr>
          <p:nvPr>
            <p:ph idx="1"/>
          </p:nvPr>
        </p:nvSpPr>
        <p:spPr>
          <a:xfrm>
            <a:off x="152400" y="1066800"/>
            <a:ext cx="9067800" cy="5410200"/>
          </a:xfrm>
        </p:spPr>
        <p:txBody>
          <a:bodyPr/>
          <a:lstStyle/>
          <a:p>
            <a:pPr marL="0" indent="0">
              <a:spcBef>
                <a:spcPct val="0"/>
              </a:spcBef>
              <a:buFont typeface="Arial" panose="020B0604020202020204" pitchFamily="34" charset="0"/>
              <a:buNone/>
            </a:pPr>
            <a:r>
              <a:rPr lang="sr-Latn-RS" altLang="en-US" sz="2200" smtClean="0">
                <a:latin typeface="Arial Narrow" panose="020B0606020202030204" pitchFamily="34" charset="0"/>
              </a:rPr>
              <a:t>Nišeri su često manje firme sa ograničenim resursima. Ali manje divizije većih firmi takođe mogu slediti strategije niširanja. </a:t>
            </a:r>
            <a:r>
              <a:rPr lang="sr-Latn-RS" altLang="en-US" sz="2200" b="1" smtClean="0">
                <a:latin typeface="Arial Narrow" panose="020B0606020202030204" pitchFamily="34" charset="0"/>
              </a:rPr>
              <a:t>Firme sa niskim udelom na ukupnom tržištu mogu biti visoko uspešne i profitabilne kroz pametno niširanje</a:t>
            </a:r>
            <a:r>
              <a:rPr lang="sr-Latn-RS" altLang="en-US" sz="2200" smtClean="0">
                <a:latin typeface="Arial Narrow" panose="020B0606020202030204" pitchFamily="34" charset="0"/>
              </a:rPr>
              <a:t>. Dok masovni marketer postiže veliki obim, </a:t>
            </a:r>
            <a:r>
              <a:rPr lang="sr-Latn-RS" altLang="en-US" sz="2200" b="1" smtClean="0">
                <a:latin typeface="Arial Narrow" panose="020B0606020202030204" pitchFamily="34" charset="0"/>
              </a:rPr>
              <a:t>nišer postiže visoke marže</a:t>
            </a:r>
            <a:r>
              <a:rPr lang="sr-Latn-RS" altLang="en-US" sz="2200" smtClean="0">
                <a:latin typeface="Arial Narrow" panose="020B0606020202030204" pitchFamily="34" charset="0"/>
              </a:rPr>
              <a:t>.</a:t>
            </a:r>
            <a:r>
              <a:rPr lang="pl-PL" altLang="en-US" sz="2200" smtClean="0">
                <a:latin typeface="Arial Narrow" panose="020B0606020202030204" pitchFamily="34" charset="0"/>
              </a:rPr>
              <a:t> Možda najvažnije, </a:t>
            </a:r>
            <a:r>
              <a:rPr lang="pl-PL" altLang="en-US" sz="2200" b="1" smtClean="0">
                <a:latin typeface="Arial Narrow" panose="020B0606020202030204" pitchFamily="34" charset="0"/>
              </a:rPr>
              <a:t>niša je od malog interesa za glavne konkurente</a:t>
            </a:r>
            <a:r>
              <a:rPr lang="pl-PL" altLang="en-US" sz="2200" smtClean="0">
                <a:latin typeface="Arial Narrow" panose="020B0606020202030204" pitchFamily="34" charset="0"/>
              </a:rPr>
              <a:t>. Glavna karakteristika nišera je specijalizacija. </a:t>
            </a:r>
            <a:endParaRPr lang="sr-Latn-RS" altLang="en-US" sz="2200" smtClean="0">
              <a:latin typeface="Arial Narrow" panose="020B0606020202030204" pitchFamily="34" charset="0"/>
            </a:endParaRPr>
          </a:p>
          <a:p>
            <a:pPr marL="0" indent="0">
              <a:spcBef>
                <a:spcPct val="0"/>
              </a:spcBef>
              <a:buFont typeface="Arial" panose="020B0604020202020204" pitchFamily="34" charset="0"/>
              <a:buNone/>
            </a:pPr>
            <a:r>
              <a:rPr lang="sr-Latn-RS" altLang="en-US" sz="2000" smtClean="0">
                <a:solidFill>
                  <a:srgbClr val="0000FF"/>
                </a:solidFill>
                <a:latin typeface="Arial Narrow" panose="020B0606020202030204" pitchFamily="34" charset="0"/>
              </a:rPr>
              <a:t>Specijalizuju se za:</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krajnjeg potrošača,</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određeni vertikalni nivo proizvodno-distributivnog lanca,</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kupce određene veličine (male, srednje, velike),</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geografsko područje.</a:t>
            </a:r>
          </a:p>
          <a:p>
            <a:pPr marL="0" indent="0">
              <a:spcBef>
                <a:spcPct val="0"/>
              </a:spcBef>
              <a:buFont typeface="Arial" panose="020B0604020202020204" pitchFamily="34" charset="0"/>
              <a:buNone/>
            </a:pPr>
            <a:r>
              <a:rPr lang="sr-Latn-RS" altLang="en-US" sz="2000" smtClean="0">
                <a:solidFill>
                  <a:srgbClr val="0000FF"/>
                </a:solidFill>
                <a:latin typeface="Arial Narrow" panose="020B0606020202030204" pitchFamily="34" charset="0"/>
              </a:rPr>
              <a:t>Specijalizuju se za</a:t>
            </a:r>
            <a:r>
              <a:rPr lang="sr-Latn-RS" altLang="en-US" sz="2000" smtClean="0">
                <a:latin typeface="Arial Narrow" panose="020B0606020202030204" pitchFamily="34" charset="0"/>
              </a:rPr>
              <a:t>:</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određeni proizvod ili liniju proizvoda,</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neke karakteristike proizvoda,</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odnos kvalitet-cena,</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uslugu,</a:t>
            </a:r>
          </a:p>
          <a:p>
            <a:pPr marL="0" indent="0">
              <a:spcBef>
                <a:spcPct val="0"/>
              </a:spcBef>
              <a:buFont typeface="Wingdings" panose="05000000000000000000" pitchFamily="2" charset="2"/>
              <a:buChar char="ü"/>
            </a:pPr>
            <a:r>
              <a:rPr lang="sr-Latn-RS" altLang="en-US" sz="2000" smtClean="0">
                <a:latin typeface="Arial Narrow" panose="020B0606020202030204" pitchFamily="34" charset="0"/>
              </a:rPr>
              <a:t> kanal.</a:t>
            </a:r>
          </a:p>
          <a:p>
            <a:pPr marL="0" indent="0">
              <a:buFont typeface="Arial" panose="020B0604020202020204" pitchFamily="34" charset="0"/>
              <a:buNone/>
            </a:pPr>
            <a:endParaRPr lang="sr-Latn-RS" altLang="en-US" sz="2800" smtClean="0">
              <a:latin typeface="Arial Narrow" panose="020B0606020202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33400" y="12700"/>
            <a:ext cx="8229600" cy="1143000"/>
          </a:xfrm>
        </p:spPr>
        <p:txBody>
          <a:bodyPr/>
          <a:lstStyle/>
          <a:p>
            <a:r>
              <a:rPr lang="sr-Latn-RS" altLang="sr-Latn-RS" sz="2800" smtClean="0">
                <a:solidFill>
                  <a:srgbClr val="FFFF00"/>
                </a:solidFill>
                <a:latin typeface="Arial Narrow" panose="020B0606020202030204" pitchFamily="34" charset="0"/>
              </a:rPr>
              <a:t>Konkurentsko ponašanje</a:t>
            </a:r>
          </a:p>
        </p:txBody>
      </p:sp>
      <p:sp>
        <p:nvSpPr>
          <p:cNvPr id="3" name="Content Placeholder 2"/>
          <p:cNvSpPr>
            <a:spLocks noGrp="1"/>
          </p:cNvSpPr>
          <p:nvPr>
            <p:ph idx="1"/>
          </p:nvPr>
        </p:nvSpPr>
        <p:spPr>
          <a:xfrm>
            <a:off x="342900" y="1371600"/>
            <a:ext cx="8610600" cy="4572000"/>
          </a:xfrm>
        </p:spPr>
        <p:txBody>
          <a:bodyPr/>
          <a:lstStyle/>
          <a:p>
            <a:endParaRPr lang="pl-PL" altLang="en-US" smtClean="0"/>
          </a:p>
          <a:p>
            <a:r>
              <a:rPr lang="pl-PL" altLang="en-US" sz="2400" smtClean="0">
                <a:latin typeface="Arial Narrow" panose="020B0606020202030204" pitchFamily="34" charset="0"/>
              </a:rPr>
              <a:t>Ponašanje osobeno za globalnog konkurenta</a:t>
            </a:r>
          </a:p>
          <a:p>
            <a:r>
              <a:rPr lang="pl-PL" altLang="en-US" sz="2400" smtClean="0">
                <a:latin typeface="Arial Narrow" panose="020B0606020202030204" pitchFamily="34" charset="0"/>
              </a:rPr>
              <a:t>Ponašanje osobeno za regionalnog konkurenta</a:t>
            </a:r>
          </a:p>
          <a:p>
            <a:r>
              <a:rPr lang="pl-PL" altLang="en-US" sz="2400" smtClean="0">
                <a:latin typeface="Arial Narrow" panose="020B0606020202030204" pitchFamily="34" charset="0"/>
              </a:rPr>
              <a:t>Ponašanje osobeno za lokalnog konkurenta</a:t>
            </a:r>
          </a:p>
          <a:p>
            <a:endParaRPr lang="pl-PL" altLang="en-US" sz="2400" smtClean="0">
              <a:latin typeface="Arial Narrow" panose="020B0606020202030204" pitchFamily="34" charset="0"/>
            </a:endParaRPr>
          </a:p>
          <a:p>
            <a:pPr algn="r">
              <a:buFont typeface="Arial" panose="020B0604020202020204" pitchFamily="34" charset="0"/>
              <a:buNone/>
            </a:pPr>
            <a:r>
              <a:rPr lang="pl-PL" altLang="en-US" sz="2400" i="1" smtClean="0">
                <a:latin typeface="Arial Narrow" panose="020B0606020202030204" pitchFamily="34" charset="0"/>
              </a:rPr>
              <a:t>Razmislite kako se ponašanju pojedini konkurenti u smislu sposobnosti predviđanja trendova i proaktivnosti u reakciji na njih, kreiranja inovativnih strategija, osvajanja novih tržišta, inovacija proizvoda....</a:t>
            </a:r>
          </a:p>
          <a:p>
            <a:endParaRPr lang="sr-Latn-RS"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12700"/>
            <a:ext cx="8229600" cy="1143000"/>
          </a:xfrm>
        </p:spPr>
        <p:txBody>
          <a:bodyPr/>
          <a:lstStyle/>
          <a:p>
            <a:r>
              <a:rPr lang="sr-Latn-RS" altLang="sr-Latn-RS" sz="2800" smtClean="0">
                <a:solidFill>
                  <a:srgbClr val="FFFF00"/>
                </a:solidFill>
                <a:latin typeface="Arial Narrow" panose="020B0606020202030204" pitchFamily="34" charset="0"/>
              </a:rPr>
              <a:t>Kontrolna pitanja</a:t>
            </a:r>
          </a:p>
        </p:txBody>
      </p:sp>
      <p:sp>
        <p:nvSpPr>
          <p:cNvPr id="3" name="Content Placeholder 2"/>
          <p:cNvSpPr>
            <a:spLocks noGrp="1"/>
          </p:cNvSpPr>
          <p:nvPr>
            <p:ph idx="1"/>
          </p:nvPr>
        </p:nvSpPr>
        <p:spPr>
          <a:xfrm>
            <a:off x="342900" y="1600200"/>
            <a:ext cx="8610600" cy="4572000"/>
          </a:xfrm>
        </p:spPr>
        <p:txBody>
          <a:bodyPr/>
          <a:lstStyle/>
          <a:p>
            <a:pPr marL="514350" indent="-514350">
              <a:buFont typeface="Arial" panose="020B0604020202020204" pitchFamily="34" charset="0"/>
              <a:buAutoNum type="arabicPeriod"/>
            </a:pPr>
            <a:r>
              <a:rPr lang="pl-PL" altLang="en-US" sz="2400" smtClean="0">
                <a:latin typeface="Arial Narrow" panose="020B0606020202030204" pitchFamily="34" charset="0"/>
              </a:rPr>
              <a:t>Koje vrste konkurentske strukture poznajete i koje informacije nude marketerima?</a:t>
            </a:r>
          </a:p>
          <a:p>
            <a:pPr marL="514350" indent="-514350">
              <a:buFont typeface="Arial" panose="020B0604020202020204" pitchFamily="34" charset="0"/>
              <a:buAutoNum type="arabicPeriod"/>
            </a:pPr>
            <a:r>
              <a:rPr lang="pl-PL" altLang="en-US" sz="2400" smtClean="0">
                <a:latin typeface="Arial Narrow" panose="020B0606020202030204" pitchFamily="34" charset="0"/>
              </a:rPr>
              <a:t>Koje su k</a:t>
            </a:r>
            <a:r>
              <a:rPr lang="sr-Latn-RS" altLang="en-US" sz="2400" smtClean="0">
                <a:latin typeface="Arial Narrow" panose="020B0606020202030204" pitchFamily="34" charset="0"/>
              </a:rPr>
              <a:t>ljučne konkurentske snage koje određuju atraktivnost tržišta/segmenta?</a:t>
            </a:r>
          </a:p>
          <a:p>
            <a:pPr marL="514350" indent="-514350">
              <a:buFont typeface="Arial" panose="020B0604020202020204" pitchFamily="34" charset="0"/>
              <a:buAutoNum type="arabicPeriod"/>
            </a:pPr>
            <a:r>
              <a:rPr lang="sr-Latn-RS" altLang="en-US" sz="2400" smtClean="0">
                <a:latin typeface="Arial Narrow" panose="020B0606020202030204" pitchFamily="34" charset="0"/>
              </a:rPr>
              <a:t>Koje tipove konkurencije prema njenom karakteru poznajete?</a:t>
            </a:r>
          </a:p>
          <a:p>
            <a:pPr marL="514350" indent="-514350">
              <a:buFont typeface="Arial" panose="020B0604020202020204" pitchFamily="34" charset="0"/>
              <a:buAutoNum type="arabicPeriod"/>
            </a:pPr>
            <a:r>
              <a:rPr lang="sr-Latn-RS" altLang="en-US" sz="2400" smtClean="0">
                <a:latin typeface="Arial Narrow" panose="020B0606020202030204" pitchFamily="34" charset="0"/>
              </a:rPr>
              <a:t>Nabrojte konkurentske strategije lidera, izazivača, pratilaca i nišera.</a:t>
            </a:r>
          </a:p>
          <a:p>
            <a:pPr marL="514350" indent="-514350">
              <a:buFont typeface="Arial" panose="020B0604020202020204" pitchFamily="34" charset="0"/>
              <a:buAutoNum type="arabicPeriod"/>
            </a:pPr>
            <a:r>
              <a:rPr lang="pl-PL" altLang="en-US" sz="2400" smtClean="0">
                <a:latin typeface="Arial Narrow" panose="020B0606020202030204" pitchFamily="34" charset="0"/>
              </a:rPr>
              <a:t>Kakvo ponašanje ispoljavaju globalni konkurenti, kakvo regionalni a kakvo lokalni? </a:t>
            </a:r>
          </a:p>
          <a:p>
            <a:pPr marL="514350" indent="-514350">
              <a:buFont typeface="Arial" panose="020B0604020202020204" pitchFamily="34" charset="0"/>
              <a:buAutoNum type="arabicPeriod"/>
            </a:pPr>
            <a:endParaRPr lang="sr-Latn-RS" altLang="en-US" sz="2200" smtClean="0">
              <a:latin typeface="Arial Narrow" panose="020B0606020202030204" pitchFamily="34" charset="0"/>
            </a:endParaRPr>
          </a:p>
          <a:p>
            <a:pPr marL="514350" indent="-514350">
              <a:buFont typeface="Arial" panose="020B0604020202020204" pitchFamily="34" charset="0"/>
              <a:buAutoNum type="arabicPeriod"/>
            </a:pPr>
            <a:endParaRPr lang="pl-PL" altLang="en-US" sz="2200" smtClean="0">
              <a:latin typeface="Arial Narrow" panose="020B0606020202030204" pitchFamily="34" charset="0"/>
            </a:endParaRPr>
          </a:p>
          <a:p>
            <a:pPr marL="514350" indent="-514350" algn="r">
              <a:buFont typeface="Arial" panose="020B0604020202020204" pitchFamily="34" charset="0"/>
              <a:buNone/>
            </a:pPr>
            <a:r>
              <a:rPr lang="pl-PL" altLang="en-US" sz="2400" i="1" smtClean="0">
                <a:latin typeface="Arial Narrow" panose="020B0606020202030204" pitchFamily="34" charset="0"/>
              </a:rPr>
              <a:t>.</a:t>
            </a:r>
          </a:p>
          <a:p>
            <a:pPr marL="514350" indent="-514350"/>
            <a:endParaRPr lang="sr-Latn-R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2286000"/>
            <a:ext cx="7848600" cy="2108200"/>
          </a:xfrm>
          <a:ln w="19050">
            <a:solidFill>
              <a:srgbClr val="0000FF"/>
            </a:solidFill>
            <a:miter lim="800000"/>
            <a:headEnd/>
            <a:tailEnd/>
          </a:ln>
        </p:spPr>
        <p:txBody>
          <a:bodyPr/>
          <a:lstStyle/>
          <a:p>
            <a:pPr algn="l" eaLnBrk="1" hangingPunct="1">
              <a:spcBef>
                <a:spcPct val="20000"/>
              </a:spcBef>
            </a:pPr>
            <a:r>
              <a:rPr lang="sr-Latn-RS" altLang="sr-Latn-RS" sz="4000" b="1" smtClean="0">
                <a:solidFill>
                  <a:srgbClr val="0000FF"/>
                </a:solidFill>
                <a:latin typeface="Arial Narrow" panose="020B0606020202030204" pitchFamily="34" charset="0"/>
              </a:rPr>
              <a:t>Model ponašanja potrošača: </a:t>
            </a:r>
            <a:br>
              <a:rPr lang="sr-Latn-RS" altLang="sr-Latn-RS" sz="4000" b="1" smtClean="0">
                <a:solidFill>
                  <a:srgbClr val="0000FF"/>
                </a:solidFill>
                <a:latin typeface="Arial Narrow" panose="020B0606020202030204" pitchFamily="34" charset="0"/>
              </a:rPr>
            </a:br>
            <a:r>
              <a:rPr lang="sr-Latn-RS" altLang="sr-Latn-RS" sz="2800" smtClean="0">
                <a:solidFill>
                  <a:srgbClr val="0000FF"/>
                </a:solidFill>
                <a:latin typeface="Arial Narrow" panose="020B0606020202030204" pitchFamily="34" charset="0"/>
              </a:rPr>
              <a:t/>
            </a:r>
            <a:br>
              <a:rPr lang="sr-Latn-RS" altLang="sr-Latn-RS" sz="2800" smtClean="0">
                <a:solidFill>
                  <a:srgbClr val="0000FF"/>
                </a:solidFill>
                <a:latin typeface="Arial Narrow" panose="020B0606020202030204" pitchFamily="34" charset="0"/>
              </a:rPr>
            </a:br>
            <a:r>
              <a:rPr lang="sr-Latn-RS" altLang="sr-Latn-RS" sz="2800" smtClean="0">
                <a:solidFill>
                  <a:srgbClr val="0000FF"/>
                </a:solidFill>
                <a:latin typeface="Arial Narrow" panose="020B0606020202030204" pitchFamily="34" charset="0"/>
              </a:rPr>
              <a:t>IV: </a:t>
            </a:r>
            <a:r>
              <a:rPr lang="sr-Latn-CS" altLang="sr-Latn-RS" sz="2800" smtClean="0">
                <a:solidFill>
                  <a:srgbClr val="0000FF"/>
                </a:solidFill>
                <a:latin typeface="Arial Narrow" panose="020B0606020202030204" pitchFamily="34" charset="0"/>
              </a:rPr>
              <a:t>Vrste ponašanja prilikom odlučivanja o kupovini</a:t>
            </a:r>
            <a:r>
              <a:rPr lang="sr-Latn-RS" altLang="sr-Latn-RS" sz="2800" smtClean="0">
                <a:solidFill>
                  <a:srgbClr val="0000FF"/>
                </a:solidFill>
                <a:latin typeface="Arial Narrow" panose="020B0606020202030204" pitchFamily="34" charset="0"/>
              </a:rPr>
              <a:t/>
            </a:r>
            <a:br>
              <a:rPr lang="sr-Latn-RS" altLang="sr-Latn-RS" sz="2800" smtClean="0">
                <a:solidFill>
                  <a:srgbClr val="0000FF"/>
                </a:solidFill>
                <a:latin typeface="Arial Narrow" panose="020B0606020202030204" pitchFamily="34" charset="0"/>
              </a:rPr>
            </a:br>
            <a:endParaRPr lang="sr-Latn-RS" altLang="sr-Latn-RS" sz="2800" smtClean="0">
              <a:solidFill>
                <a:srgbClr val="0000FF"/>
              </a:solidFill>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533400" y="2667000"/>
            <a:ext cx="7772400" cy="1676400"/>
          </a:xfrm>
          <a:ln w="28575">
            <a:solidFill>
              <a:srgbClr val="0000FF"/>
            </a:solidFill>
            <a:miter lim="800000"/>
            <a:headEnd/>
            <a:tailEnd/>
          </a:ln>
        </p:spPr>
        <p:txBody>
          <a:bodyPr/>
          <a:lstStyle/>
          <a:p>
            <a:pPr marL="0" indent="0" algn="ctr">
              <a:buFont typeface="Arial" panose="020B0604020202020204" pitchFamily="34" charset="0"/>
              <a:buNone/>
            </a:pPr>
            <a:endParaRPr lang="sr-Latn-RS" altLang="sr-Latn-RS" sz="2400" b="1" smtClean="0">
              <a:solidFill>
                <a:srgbClr val="0000FF"/>
              </a:solidFill>
              <a:latin typeface="Arial Narrow" panose="020B0606020202030204" pitchFamily="34" charset="0"/>
            </a:endParaRPr>
          </a:p>
          <a:p>
            <a:pPr marL="0" indent="0">
              <a:buFont typeface="Arial" panose="020B0604020202020204" pitchFamily="34" charset="0"/>
              <a:buNone/>
            </a:pPr>
            <a:r>
              <a:rPr lang="pl-PL" altLang="sr-Latn-RS" sz="2400" b="1" smtClean="0">
                <a:solidFill>
                  <a:srgbClr val="0000FF"/>
                </a:solidFill>
                <a:latin typeface="Arial Narrow" panose="020B0606020202030204" pitchFamily="34" charset="0"/>
              </a:rPr>
              <a:t>Balansiranje orijentacije na kupca i konkurenciju</a:t>
            </a:r>
            <a:endParaRPr lang="sr-Latn-RS" altLang="sr-Latn-RS" sz="2400" b="1" smtClean="0">
              <a:latin typeface="Arial Narrow" panose="020B0606020202030204" pitchFamily="34" charset="0"/>
            </a:endParaRPr>
          </a:p>
          <a:p>
            <a:pPr marL="0" indent="0">
              <a:spcBef>
                <a:spcPct val="0"/>
              </a:spcBef>
              <a:buFont typeface="Arial" panose="020B0604020202020204" pitchFamily="34" charset="0"/>
              <a:buNone/>
            </a:pPr>
            <a:endParaRPr lang="sr-Latn-RS" altLang="sr-Latn-RS" sz="2400" smtClean="0">
              <a:latin typeface="Arial Narrow" panose="020B0606020202030204" pitchFamily="34" charset="0"/>
            </a:endParaRPr>
          </a:p>
          <a:p>
            <a:pPr marL="0" indent="0">
              <a:spcBef>
                <a:spcPct val="0"/>
              </a:spcBef>
              <a:buFont typeface="Arial" panose="020B0604020202020204" pitchFamily="34" charset="0"/>
              <a:buNone/>
            </a:pPr>
            <a:endParaRPr lang="sr-Latn-RS" altLang="sr-Latn-RS" sz="2400" smtClean="0">
              <a:latin typeface="Arial Narrow" panose="020B0606020202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381000" y="1143000"/>
            <a:ext cx="8229600" cy="5105400"/>
          </a:xfrm>
        </p:spPr>
        <p:txBody>
          <a:bodyPr/>
          <a:lstStyle/>
          <a:p>
            <a:pPr marL="0" indent="0">
              <a:buFont typeface="Arial" panose="020B0604020202020204" pitchFamily="34" charset="0"/>
              <a:buNone/>
            </a:pPr>
            <a:r>
              <a:rPr lang="sr-Latn-RS" altLang="sr-Latn-RS" sz="2200" b="1" smtClean="0">
                <a:solidFill>
                  <a:srgbClr val="0000FF"/>
                </a:solidFill>
                <a:latin typeface="Arial Narrow" panose="020B0606020202030204" pitchFamily="34" charset="0"/>
              </a:rPr>
              <a:t>Može li kompanija trošiti previše vremena i energije na praćenje konkurenata, narušavajući svoju orijentaciju na kupca? Odgovor je da. </a:t>
            </a:r>
          </a:p>
          <a:p>
            <a:pPr marL="0" indent="0">
              <a:buFont typeface="Arial" panose="020B0604020202020204" pitchFamily="34" charset="0"/>
              <a:buNone/>
            </a:pPr>
            <a:endParaRPr lang="sr-Latn-RS" altLang="sr-Latn-RS" sz="2200" smtClean="0">
              <a:latin typeface="Arial Narrow" panose="020B0606020202030204" pitchFamily="34" charset="0"/>
            </a:endParaRPr>
          </a:p>
          <a:p>
            <a:pPr marL="0" indent="0">
              <a:buFont typeface="Arial" panose="020B0604020202020204" pitchFamily="34" charset="0"/>
              <a:buNone/>
            </a:pPr>
            <a:r>
              <a:rPr lang="sr-Latn-RS" altLang="sr-Latn-RS" sz="2200" smtClean="0">
                <a:latin typeface="Arial Narrow" panose="020B0606020202030204" pitchFamily="34" charset="0"/>
              </a:rPr>
              <a:t>Kompanija može postati toliko koncentrisana na konkurenciju da izgubi svoj još važniji fokus na održavanje profitabilnih odnosa sa kupcima. Kompanija usmerena na konkurenciju je ona koja većinu svog vremena provodi prateći konkurentske poteze i tržišne udele i pokušavajući pronaći strategije za suprotstavljanje njima. Ovaj pristup ima neke prednosti i mane. </a:t>
            </a:r>
          </a:p>
          <a:p>
            <a:pPr marL="0" indent="0">
              <a:buFont typeface="Arial" panose="020B0604020202020204" pitchFamily="34" charset="0"/>
              <a:buNone/>
            </a:pPr>
            <a:r>
              <a:rPr lang="sr-Latn-RS" altLang="sr-Latn-RS" sz="2200" smtClean="0">
                <a:latin typeface="Arial Narrow" panose="020B0606020202030204" pitchFamily="34" charset="0"/>
              </a:rPr>
              <a:t>Sa pozitivne strane, </a:t>
            </a:r>
            <a:r>
              <a:rPr lang="sr-Latn-RS" altLang="sr-Latn-RS" sz="2200" b="1" smtClean="0">
                <a:latin typeface="Arial Narrow" panose="020B0606020202030204" pitchFamily="34" charset="0"/>
              </a:rPr>
              <a:t>kompanija jača-stvara poziciju borca (fajtera). </a:t>
            </a:r>
            <a:r>
              <a:rPr lang="sr-Latn-RS" altLang="sr-Latn-RS" sz="2200" smtClean="0">
                <a:latin typeface="Arial Narrow" panose="020B0606020202030204" pitchFamily="34" charset="0"/>
              </a:rPr>
              <a:t>Sa negativne strane, kompanija postaje previše reaktivna. Temelji svoje vlastite poteze na potezima konkurenata. </a:t>
            </a:r>
          </a:p>
          <a:p>
            <a:pPr marL="0" indent="0">
              <a:buFont typeface="Arial" panose="020B0604020202020204" pitchFamily="34" charset="0"/>
              <a:buNone/>
            </a:pPr>
            <a:r>
              <a:rPr lang="sr-Latn-RS" altLang="sr-Latn-RS" sz="2200" smtClean="0">
                <a:latin typeface="Arial Narrow" panose="020B0606020202030204" pitchFamily="34" charset="0"/>
              </a:rPr>
              <a:t>Kao rezultat toga, </a:t>
            </a:r>
            <a:r>
              <a:rPr lang="sr-Latn-RS" altLang="sr-Latn-RS" sz="2200" b="1" smtClean="0">
                <a:latin typeface="Arial Narrow" panose="020B0606020202030204" pitchFamily="34" charset="0"/>
              </a:rPr>
              <a:t>može zaostati u traženju inovativnih načina za stvaranje veće vrednosti za kupce</a:t>
            </a:r>
            <a:r>
              <a:rPr lang="sr-Latn-RS" altLang="sr-Latn-RS" sz="2000" b="1" smtClean="0">
                <a:latin typeface="Arial Narrow" panose="020B0606020202030204" pitchFamily="3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381000" y="1143000"/>
            <a:ext cx="8229600" cy="5105400"/>
          </a:xfrm>
        </p:spPr>
        <p:txBody>
          <a:bodyPr/>
          <a:lstStyle/>
          <a:p>
            <a:pPr marL="0" indent="0">
              <a:buFont typeface="Arial" panose="020B0604020202020204" pitchFamily="34" charset="0"/>
              <a:buNone/>
            </a:pPr>
            <a:r>
              <a:rPr lang="sr-Latn-RS" altLang="sr-Latn-RS" sz="2200" b="1" smtClean="0">
                <a:solidFill>
                  <a:srgbClr val="0000FF"/>
                </a:solidFill>
                <a:latin typeface="Arial Narrow" panose="020B0606020202030204" pitchFamily="34" charset="0"/>
              </a:rPr>
              <a:t>Rešenje  </a:t>
            </a:r>
          </a:p>
          <a:p>
            <a:pPr marL="0" indent="0">
              <a:buFont typeface="Arial" panose="020B0604020202020204" pitchFamily="34" charset="0"/>
              <a:buNone/>
            </a:pPr>
            <a:r>
              <a:rPr lang="sr-Latn-RS" altLang="sr-Latn-RS" sz="2000" b="1" smtClean="0">
                <a:solidFill>
                  <a:srgbClr val="0000FF"/>
                </a:solidFill>
                <a:latin typeface="Arial Narrow" panose="020B0606020202030204" pitchFamily="34" charset="0"/>
              </a:rPr>
              <a:t>Kompanija se fokusira na kupca </a:t>
            </a:r>
            <a:r>
              <a:rPr lang="sr-Latn-RS" altLang="sr-Latn-RS" sz="2000" smtClean="0">
                <a:solidFill>
                  <a:srgbClr val="0000FF"/>
                </a:solidFill>
                <a:latin typeface="Arial Narrow" panose="020B0606020202030204" pitchFamily="34" charset="0"/>
              </a:rPr>
              <a:t>u </a:t>
            </a:r>
            <a:r>
              <a:rPr lang="sr-Latn-RS" altLang="sr-Latn-RS" sz="2000" smtClean="0">
                <a:latin typeface="Arial Narrow" panose="020B0606020202030204" pitchFamily="34" charset="0"/>
              </a:rPr>
              <a:t>razvoju i dizajniranju svoje marketing-strategije i isporuci superiorne vrednosti svojim ciljnim kupcima.</a:t>
            </a:r>
          </a:p>
          <a:p>
            <a:pPr marL="0" indent="0">
              <a:buFont typeface="Arial" panose="020B0604020202020204" pitchFamily="34" charset="0"/>
              <a:buNone/>
            </a:pPr>
            <a:r>
              <a:rPr lang="sr-Latn-RS" altLang="sr-Latn-RS" sz="2000" b="1" smtClean="0">
                <a:solidFill>
                  <a:srgbClr val="0000FF"/>
                </a:solidFill>
                <a:latin typeface="Arial Narrow" panose="020B0606020202030204" pitchFamily="34" charset="0"/>
              </a:rPr>
              <a:t>Tržišno orijentisana kompanija</a:t>
            </a:r>
          </a:p>
          <a:p>
            <a:pPr marL="0" indent="0">
              <a:buFont typeface="Arial" panose="020B0604020202020204" pitchFamily="34" charset="0"/>
              <a:buNone/>
            </a:pPr>
            <a:r>
              <a:rPr lang="sr-Latn-RS" altLang="sr-Latn-RS" sz="2000" smtClean="0">
                <a:latin typeface="Arial Narrow" panose="020B0606020202030204" pitchFamily="34" charset="0"/>
              </a:rPr>
              <a:t>Kompanija koja posvećuje uravnoteženu pažnju kako kupcima tako i konkurentima u osmišljavanje svojih marketinških strategija.</a:t>
            </a:r>
          </a:p>
        </p:txBody>
      </p:sp>
      <p:pic>
        <p:nvPicPr>
          <p:cNvPr id="583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70263"/>
            <a:ext cx="5715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685800" y="990600"/>
            <a:ext cx="7772400" cy="5334000"/>
          </a:xfrm>
        </p:spPr>
        <p:txBody>
          <a:bodyPr/>
          <a:lstStyle/>
          <a:p>
            <a:pPr marL="0" indent="0" algn="ctr">
              <a:buFont typeface="Arial" panose="020B0604020202020204" pitchFamily="34" charset="0"/>
              <a:buNone/>
            </a:pPr>
            <a:r>
              <a:rPr lang="sr-Latn-RS" altLang="en-US" sz="2400" smtClean="0">
                <a:solidFill>
                  <a:srgbClr val="0000FF"/>
                </a:solidFill>
                <a:latin typeface="Arial Narrow" panose="020B0606020202030204" pitchFamily="34" charset="0"/>
              </a:rPr>
              <a:t>Lanac vrednosti kao alat za identifikaciju načina za stvaranje veće vrednosti za potrošače/kupce</a:t>
            </a:r>
          </a:p>
          <a:p>
            <a:pPr marL="0" indent="0">
              <a:spcBef>
                <a:spcPct val="0"/>
              </a:spcBef>
              <a:buFont typeface="Arial" panose="020B0604020202020204" pitchFamily="34" charset="0"/>
              <a:buNone/>
            </a:pPr>
            <a:endParaRPr lang="sr-Latn-RS" altLang="en-US" sz="2400" smtClean="0">
              <a:latin typeface="Arial Narrow" panose="020B0606020202030204" pitchFamily="34" charset="0"/>
            </a:endParaRPr>
          </a:p>
          <a:p>
            <a:pPr marL="0" indent="0">
              <a:spcBef>
                <a:spcPct val="0"/>
              </a:spcBef>
              <a:buFont typeface="Arial" panose="020B0604020202020204" pitchFamily="34" charset="0"/>
              <a:buNone/>
            </a:pPr>
            <a:endParaRPr lang="sr-Latn-RS" altLang="en-US" sz="2400" smtClean="0">
              <a:latin typeface="Arial Narrow" panose="020B0606020202030204" pitchFamily="34" charset="0"/>
            </a:endParaRPr>
          </a:p>
          <a:p>
            <a:pPr marL="0" indent="0">
              <a:spcBef>
                <a:spcPct val="0"/>
              </a:spcBef>
              <a:buFont typeface="Arial" panose="020B0604020202020204" pitchFamily="34" charset="0"/>
              <a:buNone/>
            </a:pPr>
            <a:r>
              <a:rPr lang="sr-Latn-RS" altLang="en-US" sz="2400" smtClean="0">
                <a:latin typeface="Arial Narrow" panose="020B0606020202030204" pitchFamily="34" charset="0"/>
              </a:rPr>
              <a:t>Prema </a:t>
            </a:r>
            <a:r>
              <a:rPr lang="sr-Latn-RS" altLang="en-US" sz="2400" b="1" smtClean="0">
                <a:solidFill>
                  <a:srgbClr val="0000FF"/>
                </a:solidFill>
                <a:latin typeface="Arial Narrow" panose="020B0606020202030204" pitchFamily="34" charset="0"/>
              </a:rPr>
              <a:t>modelu lanca vrednosti </a:t>
            </a:r>
            <a:r>
              <a:rPr lang="sr-Latn-RS" altLang="en-US" sz="2400" smtClean="0">
                <a:latin typeface="Arial Narrow" panose="020B0606020202030204" pitchFamily="34" charset="0"/>
              </a:rPr>
              <a:t>Majkla Portera </a:t>
            </a:r>
            <a:r>
              <a:rPr lang="sr-Latn-RS" altLang="en-US" sz="2400" b="1" smtClean="0">
                <a:latin typeface="Arial Narrow" panose="020B0606020202030204" pitchFamily="34" charset="0"/>
              </a:rPr>
              <a:t>svaka kompanija počiva na sintezi aktivnosti koje se obavljaju kako bi kreirala, stvorila, isporučila i podržala svoj proizvod</a:t>
            </a:r>
            <a:r>
              <a:rPr lang="sr-Latn-RS" altLang="en-US" sz="2400" smtClean="0">
                <a:latin typeface="Arial Narrow" panose="020B0606020202030204" pitchFamily="34" charset="0"/>
              </a:rPr>
              <a:t>. </a:t>
            </a:r>
          </a:p>
          <a:p>
            <a:pPr marL="0" indent="0">
              <a:spcBef>
                <a:spcPct val="0"/>
              </a:spcBef>
              <a:buFont typeface="Arial" panose="020B0604020202020204" pitchFamily="34" charset="0"/>
              <a:buNone/>
            </a:pPr>
            <a:endParaRPr lang="sr-Latn-RS" altLang="en-US" sz="2400" smtClean="0">
              <a:latin typeface="Arial Narrow" panose="020B0606020202030204" pitchFamily="34" charset="0"/>
            </a:endParaRPr>
          </a:p>
          <a:p>
            <a:pPr marL="0" indent="0">
              <a:spcBef>
                <a:spcPct val="0"/>
              </a:spcBef>
              <a:buFont typeface="Arial" panose="020B0604020202020204" pitchFamily="34" charset="0"/>
              <a:buNone/>
            </a:pPr>
            <a:r>
              <a:rPr lang="sr-Latn-RS" altLang="en-US" sz="2400" smtClean="0">
                <a:latin typeface="Arial Narrow" panose="020B0606020202030204" pitchFamily="34" charset="0"/>
              </a:rPr>
              <a:t>Devet strateški relevantnih aktivnosti je: </a:t>
            </a:r>
          </a:p>
          <a:p>
            <a:pPr marL="0" indent="0">
              <a:spcBef>
                <a:spcPct val="0"/>
              </a:spcBef>
            </a:pPr>
            <a:r>
              <a:rPr lang="sr-Latn-RS" altLang="en-US" sz="2400" smtClean="0">
                <a:latin typeface="Arial Narrow" panose="020B0606020202030204" pitchFamily="34" charset="0"/>
              </a:rPr>
              <a:t>pet primarnih (direktno doprinose stvaranju vrednosti) i </a:t>
            </a:r>
          </a:p>
          <a:p>
            <a:pPr marL="0" indent="0">
              <a:spcBef>
                <a:spcPct val="0"/>
              </a:spcBef>
            </a:pPr>
            <a:r>
              <a:rPr lang="sr-Latn-RS" altLang="en-US" sz="2400" smtClean="0">
                <a:latin typeface="Arial Narrow" panose="020B0606020202030204" pitchFamily="34" charset="0"/>
              </a:rPr>
              <a:t>četiri prateće aktivnosti (indirektno </a:t>
            </a:r>
            <a:r>
              <a:rPr lang="sr-Latn-RS" altLang="en-US" sz="2400" smtClean="0">
                <a:solidFill>
                  <a:srgbClr val="000000"/>
                </a:solidFill>
                <a:latin typeface="Arial Narrow" panose="020B0606020202030204" pitchFamily="34" charset="0"/>
              </a:rPr>
              <a:t>doprinose stvaranju vrednosti)</a:t>
            </a:r>
            <a:r>
              <a:rPr lang="sr-Latn-RS" altLang="en-US" sz="2400" smtClean="0">
                <a:latin typeface="Arial Narrow" panose="020B0606020202030204" pitchFamily="34" charset="0"/>
              </a:rPr>
              <a:t>.</a:t>
            </a:r>
          </a:p>
          <a:p>
            <a:pPr marL="0" indent="0">
              <a:spcBef>
                <a:spcPct val="0"/>
              </a:spcBef>
              <a:buFont typeface="Arial" panose="020B0604020202020204" pitchFamily="34" charset="0"/>
              <a:buNone/>
            </a:pPr>
            <a:r>
              <a:rPr lang="sr-Latn-RS" altLang="en-US" sz="2400" smtClean="0">
                <a:latin typeface="Arial Narrow" panose="020B0606020202030204" pitchFamily="34" charset="0"/>
              </a:rPr>
              <a:t> </a:t>
            </a:r>
          </a:p>
          <a:p>
            <a:pPr marL="0" indent="0">
              <a:spcBef>
                <a:spcPct val="0"/>
              </a:spcBef>
              <a:buFont typeface="Arial" panose="020B0604020202020204" pitchFamily="34" charset="0"/>
              <a:buNone/>
            </a:pPr>
            <a:r>
              <a:rPr lang="sr-Latn-RS" altLang="en-US" sz="2400" smtClean="0">
                <a:latin typeface="Arial Narrow" panose="020B0606020202030204" pitchFamily="34" charset="0"/>
              </a:rPr>
              <a:t>One stvaraju vrednost i trošak u određenom poslu. </a:t>
            </a:r>
          </a:p>
          <a:p>
            <a:pPr marL="0" indent="0">
              <a:spcBef>
                <a:spcPct val="0"/>
              </a:spcBef>
              <a:buFont typeface="Arial" panose="020B0604020202020204" pitchFamily="34" charset="0"/>
              <a:buNone/>
            </a:pPr>
            <a:endParaRPr lang="sr-Latn-RS" altLang="en-US" sz="2400" smtClean="0">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 y="914400"/>
            <a:ext cx="8974138" cy="5638800"/>
          </a:xfrm>
        </p:spPr>
        <p:txBody>
          <a:bodyPr/>
          <a:lstStyle/>
          <a:p>
            <a:pPr marL="0" indent="0" algn="ctr">
              <a:buFont typeface="Arial" panose="020B0604020202020204" pitchFamily="34" charset="0"/>
              <a:buNone/>
            </a:pPr>
            <a:r>
              <a:rPr lang="sr-Latn-RS" altLang="en-US" sz="2400" b="1" smtClean="0">
                <a:solidFill>
                  <a:srgbClr val="0000FF"/>
                </a:solidFill>
                <a:latin typeface="Arial Narrow" panose="020B0606020202030204" pitchFamily="34" charset="0"/>
              </a:rPr>
              <a:t>Vrste ponašanja prilikom odlučivanja o kupovini</a:t>
            </a:r>
          </a:p>
          <a:p>
            <a:pPr marL="0" indent="0"/>
            <a:endParaRPr lang="sr-Latn-RS" altLang="en-US" sz="2300" b="1" smtClean="0">
              <a:solidFill>
                <a:srgbClr val="0000FF"/>
              </a:solidFill>
              <a:latin typeface="Arial Narrow" panose="020B0606020202030204" pitchFamily="34" charset="0"/>
            </a:endParaRPr>
          </a:p>
          <a:p>
            <a:pPr marL="0" indent="0">
              <a:buFont typeface="Arial" panose="020B0604020202020204" pitchFamily="34" charset="0"/>
              <a:buNone/>
            </a:pPr>
            <a:r>
              <a:rPr lang="sr-Latn-RS" altLang="en-US" sz="2300" b="1" smtClean="0">
                <a:solidFill>
                  <a:srgbClr val="0000FF"/>
                </a:solidFill>
                <a:latin typeface="Arial Narrow" panose="020B0606020202030204" pitchFamily="34" charset="0"/>
              </a:rPr>
              <a:t>Složeno ponašanje</a:t>
            </a:r>
            <a:r>
              <a:rPr lang="sr-Latn-RS" altLang="en-US" sz="2300" smtClean="0">
                <a:solidFill>
                  <a:srgbClr val="0000FF"/>
                </a:solidFill>
                <a:latin typeface="Arial Narrow" panose="020B0606020202030204" pitchFamily="34" charset="0"/>
              </a:rPr>
              <a:t> </a:t>
            </a:r>
            <a:r>
              <a:rPr lang="sr-Latn-RS" altLang="en-US" sz="2300" smtClean="0">
                <a:latin typeface="Arial Narrow" panose="020B0606020202030204" pitchFamily="34" charset="0"/>
              </a:rPr>
              <a:t>– </a:t>
            </a:r>
            <a:r>
              <a:rPr lang="sr-Latn-RS" altLang="en-US" sz="2300" b="1" smtClean="0">
                <a:latin typeface="Arial Narrow" panose="020B0606020202030204" pitchFamily="34" charset="0"/>
              </a:rPr>
              <a:t>potrošač je značajno uključen u kupovinu</a:t>
            </a:r>
            <a:r>
              <a:rPr lang="sr-Latn-RS" altLang="en-US" sz="2300" smtClean="0">
                <a:latin typeface="Arial Narrow" panose="020B0606020202030204" pitchFamily="34" charset="0"/>
              </a:rPr>
              <a:t>; ređa je kupovina; rizik kupovine je veći; porede se kvalitet i cena pri izboru; brend ima značaj; </a:t>
            </a:r>
            <a:r>
              <a:rPr lang="sr-Latn-RS" altLang="en-US" sz="2300" b="1" smtClean="0">
                <a:latin typeface="Arial Narrow" panose="020B0606020202030204" pitchFamily="34" charset="0"/>
              </a:rPr>
              <a:t>uočavaju se značajne razlike među brendovima</a:t>
            </a:r>
            <a:r>
              <a:rPr lang="sr-Latn-RS" altLang="en-US" sz="2300" smtClean="0">
                <a:latin typeface="Arial Narrow" panose="020B0606020202030204" pitchFamily="34" charset="0"/>
              </a:rPr>
              <a:t>; objekat za kupovinu ne mora biti blizu mesta stanovanja...</a:t>
            </a:r>
          </a:p>
          <a:p>
            <a:pPr marL="0" indent="0">
              <a:buFont typeface="Arial" panose="020B0604020202020204" pitchFamily="34" charset="0"/>
              <a:buNone/>
            </a:pPr>
            <a:endParaRPr lang="sr-Latn-RS" altLang="en-US" sz="2000" u="sng" smtClean="0">
              <a:latin typeface="Arial Narrow" panose="020B0606020202030204" pitchFamily="34" charset="0"/>
            </a:endParaRPr>
          </a:p>
          <a:p>
            <a:pPr marL="0" indent="0" algn="just">
              <a:buFont typeface="Arial" panose="020B0604020202020204" pitchFamily="34" charset="0"/>
              <a:buNone/>
            </a:pPr>
            <a:r>
              <a:rPr lang="sr-Latn-RS" altLang="en-US" sz="2000" u="sng" smtClean="0">
                <a:latin typeface="Arial Narrow" panose="020B0606020202030204" pitchFamily="34" charset="0"/>
              </a:rPr>
              <a:t>Na primer</a:t>
            </a:r>
            <a:r>
              <a:rPr lang="sr-Latn-RS" altLang="en-US" sz="2000" smtClean="0">
                <a:latin typeface="Arial Narrow" panose="020B0606020202030204" pitchFamily="34" charset="0"/>
              </a:rPr>
              <a:t>, neko ko kupuje novi automobil možda neće poznavati sve modele, atribute ili dodatnu opremu koje treba uzeti u obzir ili možda koje cene može očekivati. Ovakav kupac/potrošač  će proći kroz proces </a:t>
            </a:r>
            <a:r>
              <a:rPr lang="sr-Latn-RS" altLang="en-US" sz="2000" i="1" u="sng" smtClean="0">
                <a:latin typeface="Arial Narrow" panose="020B0606020202030204" pitchFamily="34" charset="0"/>
              </a:rPr>
              <a:t>učenja</a:t>
            </a:r>
            <a:r>
              <a:rPr lang="sr-Latn-RS" altLang="en-US" sz="2000" smtClean="0">
                <a:latin typeface="Arial Narrow" panose="020B0606020202030204" pitchFamily="34" charset="0"/>
              </a:rPr>
              <a:t>, razvijajući </a:t>
            </a:r>
            <a:r>
              <a:rPr lang="sr-Latn-RS" altLang="en-US" sz="2000" i="1" u="sng" smtClean="0">
                <a:latin typeface="Arial Narrow" panose="020B0606020202030204" pitchFamily="34" charset="0"/>
              </a:rPr>
              <a:t>uverenja</a:t>
            </a:r>
            <a:r>
              <a:rPr lang="sr-Latn-RS" altLang="en-US" sz="2000" smtClean="0">
                <a:latin typeface="Arial Narrow" panose="020B0606020202030204" pitchFamily="34" charset="0"/>
              </a:rPr>
              <a:t> o proizvodu, potom </a:t>
            </a:r>
            <a:r>
              <a:rPr lang="sr-Latn-RS" altLang="en-US" sz="2000" i="1" u="sng" smtClean="0">
                <a:latin typeface="Arial Narrow" panose="020B0606020202030204" pitchFamily="34" charset="0"/>
              </a:rPr>
              <a:t>stavov</a:t>
            </a:r>
            <a:r>
              <a:rPr lang="sr-Latn-RS" altLang="en-US" sz="2000" i="1" smtClean="0">
                <a:latin typeface="Arial Narrow" panose="020B0606020202030204" pitchFamily="34" charset="0"/>
              </a:rPr>
              <a:t>e</a:t>
            </a:r>
            <a:r>
              <a:rPr lang="sr-Latn-RS" altLang="en-US" sz="2000" smtClean="0">
                <a:latin typeface="Arial Narrow" panose="020B0606020202030204" pitchFamily="34" charset="0"/>
              </a:rPr>
              <a:t>, a zatim će promisliti o </a:t>
            </a:r>
            <a:r>
              <a:rPr lang="sr-Latn-RS" altLang="en-US" sz="2000" u="sng" smtClean="0">
                <a:latin typeface="Arial Narrow" panose="020B0606020202030204" pitchFamily="34" charset="0"/>
              </a:rPr>
              <a:t>izboru kupovine</a:t>
            </a:r>
            <a:r>
              <a:rPr lang="sr-Latn-RS" altLang="en-US" sz="2000" smtClean="0">
                <a:latin typeface="Arial Narrow" panose="020B0606020202030204" pitchFamily="34" charset="0"/>
              </a:rPr>
              <a:t>. Marketinški stručnjaci </a:t>
            </a:r>
            <a:r>
              <a:rPr lang="sr-Latn-RS" altLang="en-US" sz="2000" b="1" smtClean="0">
                <a:latin typeface="Arial Narrow" panose="020B0606020202030204" pitchFamily="34" charset="0"/>
              </a:rPr>
              <a:t>moraju razumeti ponašanje ovakvih potrošača u prikupljanju informacija i evaluaciji.</a:t>
            </a:r>
            <a:r>
              <a:rPr lang="sr-Latn-RS" altLang="en-US" sz="2000" smtClean="0">
                <a:latin typeface="Arial Narrow" panose="020B0606020202030204" pitchFamily="34" charset="0"/>
              </a:rPr>
              <a:t> Oni moraju </a:t>
            </a:r>
            <a:r>
              <a:rPr lang="sr-Latn-RS" altLang="en-US" sz="2000" b="1" smtClean="0">
                <a:latin typeface="Arial Narrow" panose="020B0606020202030204" pitchFamily="34" charset="0"/>
              </a:rPr>
              <a:t>pomoći njima </a:t>
            </a:r>
            <a:r>
              <a:rPr lang="sr-Latn-RS" altLang="en-US" sz="2000" smtClean="0">
                <a:latin typeface="Arial Narrow" panose="020B0606020202030204" pitchFamily="34" charset="0"/>
              </a:rPr>
              <a:t>da nauče o atributima konkretnog proizvoda i njihovoj relativnoj važnosti, moraju </a:t>
            </a:r>
            <a:r>
              <a:rPr lang="sr-Latn-RS" altLang="en-US" sz="2000" b="1" smtClean="0">
                <a:latin typeface="Arial Narrow" panose="020B0606020202030204" pitchFamily="34" charset="0"/>
              </a:rPr>
              <a:t>učiniti svoj brend različitim</a:t>
            </a:r>
            <a:r>
              <a:rPr lang="sr-Latn-RS" altLang="en-US" sz="2000" smtClean="0">
                <a:latin typeface="Arial Narrow" panose="020B0606020202030204" pitchFamily="34" charset="0"/>
              </a:rPr>
              <a:t> (možda ga opisati i ilustrovati prednosti brenda kroz štampane materijale ili video zapise na mreži...). Oni moraju </a:t>
            </a:r>
            <a:r>
              <a:rPr lang="sr-Latn-RS" altLang="en-US" sz="2000" b="1" smtClean="0">
                <a:latin typeface="Arial Narrow" panose="020B0606020202030204" pitchFamily="34" charset="0"/>
              </a:rPr>
              <a:t>motivisati prodavce u prodavnicama i poznanike potrošača </a:t>
            </a:r>
            <a:r>
              <a:rPr lang="sr-Latn-RS" altLang="en-US" sz="2000" smtClean="0">
                <a:latin typeface="Arial Narrow" panose="020B0606020202030204" pitchFamily="34" charset="0"/>
              </a:rPr>
              <a:t>da utiču na konačan izbor brenda.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63" y="914400"/>
            <a:ext cx="8974137" cy="5410200"/>
          </a:xfrm>
        </p:spPr>
        <p:txBody>
          <a:bodyPr/>
          <a:lstStyle/>
          <a:p>
            <a:pPr marL="0" indent="0" algn="ctr">
              <a:buFont typeface="Arial" panose="020B0604020202020204" pitchFamily="34" charset="0"/>
              <a:buNone/>
              <a:defRPr/>
            </a:pPr>
            <a:r>
              <a:rPr lang="sr-Latn-RS" sz="2400" b="1" dirty="0">
                <a:solidFill>
                  <a:srgbClr val="0000FF"/>
                </a:solidFill>
                <a:latin typeface="Arial Narrow" panose="020B0606020202030204" pitchFamily="34" charset="0"/>
              </a:rPr>
              <a:t>Vrste ponašanja prilikom odlučivanja o </a:t>
            </a:r>
            <a:r>
              <a:rPr lang="sr-Latn-RS" sz="2400" b="1" dirty="0" smtClean="0">
                <a:solidFill>
                  <a:srgbClr val="0000FF"/>
                </a:solidFill>
                <a:latin typeface="Arial Narrow" panose="020B0606020202030204" pitchFamily="34" charset="0"/>
              </a:rPr>
              <a:t>kupovini</a:t>
            </a:r>
          </a:p>
          <a:p>
            <a:pPr>
              <a:defRPr/>
            </a:pPr>
            <a:endParaRPr lang="sr-Latn-RS" sz="2000" b="1" dirty="0" smtClean="0">
              <a:latin typeface="Arial Narrow" panose="020B0606020202030204" pitchFamily="34" charset="0"/>
            </a:endParaRPr>
          </a:p>
          <a:p>
            <a:pPr marL="0" indent="0">
              <a:buFont typeface="Arial" panose="020B0604020202020204" pitchFamily="34" charset="0"/>
              <a:buNone/>
              <a:defRPr/>
            </a:pPr>
            <a:r>
              <a:rPr lang="sr-Latn-RS" sz="2200" b="1" dirty="0" smtClean="0">
                <a:solidFill>
                  <a:srgbClr val="0000FF"/>
                </a:solidFill>
                <a:latin typeface="Arial Narrow" panose="020B0606020202030204" pitchFamily="34" charset="0"/>
              </a:rPr>
              <a:t>Jednostavno (uobičajeno) ponašanje </a:t>
            </a:r>
            <a:r>
              <a:rPr lang="sr-Latn-RS" sz="2200" dirty="0">
                <a:latin typeface="Arial Narrow" panose="020B0606020202030204" pitchFamily="34" charset="0"/>
              </a:rPr>
              <a:t>– </a:t>
            </a:r>
            <a:r>
              <a:rPr lang="sr-Latn-RS" sz="2200" b="1" dirty="0" smtClean="0">
                <a:latin typeface="Arial Narrow" panose="020B0606020202030204" pitchFamily="34" charset="0"/>
              </a:rPr>
              <a:t>nizak nivo uključenosti potrošača u </a:t>
            </a:r>
            <a:r>
              <a:rPr lang="sr-Latn-RS" sz="2200" b="1" dirty="0">
                <a:latin typeface="Arial Narrow" panose="020B0606020202030204" pitchFamily="34" charset="0"/>
              </a:rPr>
              <a:t>kupovinu; </a:t>
            </a:r>
            <a:r>
              <a:rPr lang="sr-Latn-RS" sz="2200" dirty="0" smtClean="0">
                <a:latin typeface="Arial Narrow" panose="020B0606020202030204" pitchFamily="34" charset="0"/>
              </a:rPr>
              <a:t>male razlike u brendu; česte </a:t>
            </a:r>
            <a:r>
              <a:rPr lang="sr-Latn-RS" sz="2200" dirty="0">
                <a:latin typeface="Arial Narrow" panose="020B0606020202030204" pitchFamily="34" charset="0"/>
              </a:rPr>
              <a:t>su </a:t>
            </a:r>
            <a:r>
              <a:rPr lang="sr-Latn-RS" sz="2200" dirty="0" smtClean="0">
                <a:latin typeface="Arial Narrow" panose="020B0606020202030204" pitchFamily="34" charset="0"/>
              </a:rPr>
              <a:t>kupovine; rizik </a:t>
            </a:r>
            <a:r>
              <a:rPr lang="sr-Latn-RS" sz="2200" dirty="0">
                <a:latin typeface="Arial Narrow" panose="020B0606020202030204" pitchFamily="34" charset="0"/>
              </a:rPr>
              <a:t>kupovine je </a:t>
            </a:r>
            <a:r>
              <a:rPr lang="sr-Latn-RS" sz="2200" dirty="0" smtClean="0">
                <a:latin typeface="Arial Narrow" panose="020B0606020202030204" pitchFamily="34" charset="0"/>
              </a:rPr>
              <a:t>manji; očekivani </a:t>
            </a:r>
            <a:r>
              <a:rPr lang="sr-Latn-RS" sz="2200" dirty="0">
                <a:latin typeface="Arial Narrow" panose="020B0606020202030204" pitchFamily="34" charset="0"/>
              </a:rPr>
              <a:t>su kvalitet i </a:t>
            </a:r>
            <a:r>
              <a:rPr lang="sr-Latn-RS" sz="2200" dirty="0" smtClean="0">
                <a:latin typeface="Arial Narrow" panose="020B0606020202030204" pitchFamily="34" charset="0"/>
              </a:rPr>
              <a:t>cena; poželjna </a:t>
            </a:r>
            <a:r>
              <a:rPr lang="sr-Latn-RS" sz="2200" dirty="0">
                <a:latin typeface="Arial Narrow" panose="020B0606020202030204" pitchFamily="34" charset="0"/>
              </a:rPr>
              <a:t>je blizina objekta kupovine mestu stanovanja ili rada.... </a:t>
            </a:r>
            <a:endParaRPr lang="sr-Latn-RS" sz="2200" dirty="0" smtClean="0">
              <a:latin typeface="Arial Narrow" panose="020B0606020202030204" pitchFamily="34" charset="0"/>
            </a:endParaRPr>
          </a:p>
          <a:p>
            <a:pPr marL="0" indent="0">
              <a:buFont typeface="Arial" panose="020B0604020202020204" pitchFamily="34" charset="0"/>
              <a:buNone/>
              <a:defRPr/>
            </a:pPr>
            <a:endParaRPr lang="sr-Latn-RS" sz="2200" dirty="0" smtClean="0">
              <a:latin typeface="Arial Narrow" panose="020B0606020202030204" pitchFamily="34" charset="0"/>
            </a:endParaRPr>
          </a:p>
          <a:p>
            <a:pPr marL="0" indent="0">
              <a:buFont typeface="Arial" panose="020B0604020202020204" pitchFamily="34" charset="0"/>
              <a:buNone/>
              <a:defRPr/>
            </a:pPr>
            <a:r>
              <a:rPr lang="sr-Latn-RS" sz="2100" dirty="0" smtClean="0">
                <a:latin typeface="Arial Narrow" panose="020B0606020202030204" pitchFamily="34" charset="0"/>
              </a:rPr>
              <a:t>Većina potrošača </a:t>
            </a:r>
            <a:r>
              <a:rPr lang="sr-Latn-RS" sz="2100" dirty="0">
                <a:latin typeface="Arial Narrow" panose="020B0606020202030204" pitchFamily="34" charset="0"/>
              </a:rPr>
              <a:t>jednostavno odu u trgovinu i posegnu za </a:t>
            </a:r>
            <a:r>
              <a:rPr lang="sr-Latn-RS" sz="2100" dirty="0" smtClean="0">
                <a:latin typeface="Arial Narrow" panose="020B0606020202030204" pitchFamily="34" charset="0"/>
              </a:rPr>
              <a:t>brendom. Ako </a:t>
            </a:r>
            <a:r>
              <a:rPr lang="sr-Latn-RS" sz="2100" dirty="0">
                <a:latin typeface="Arial Narrow" panose="020B0606020202030204" pitchFamily="34" charset="0"/>
              </a:rPr>
              <a:t>nastavljaju da posežu za istim brendom, to je </a:t>
            </a:r>
            <a:r>
              <a:rPr lang="sr-Latn-RS" sz="2100" b="1" dirty="0">
                <a:latin typeface="Arial Narrow" panose="020B0606020202030204" pitchFamily="34" charset="0"/>
              </a:rPr>
              <a:t>pre iz navike nego zbog jake lojalnosti </a:t>
            </a:r>
            <a:r>
              <a:rPr lang="sr-Latn-RS" sz="2100" b="1" dirty="0" smtClean="0">
                <a:latin typeface="Arial Narrow" panose="020B0606020202030204" pitchFamily="34" charset="0"/>
              </a:rPr>
              <a:t>brendu</a:t>
            </a:r>
            <a:r>
              <a:rPr lang="sr-Latn-RS" sz="2100" dirty="0" smtClean="0">
                <a:latin typeface="Arial Narrow" panose="020B0606020202030204" pitchFamily="34" charset="0"/>
              </a:rPr>
              <a:t>.</a:t>
            </a:r>
          </a:p>
          <a:p>
            <a:pPr marL="0" indent="0">
              <a:buFont typeface="Arial" panose="020B0604020202020204" pitchFamily="34" charset="0"/>
              <a:buNone/>
              <a:defRPr/>
            </a:pPr>
            <a:r>
              <a:rPr lang="sr-Latn-RS" sz="2100" dirty="0" smtClean="0">
                <a:latin typeface="Arial Narrow" panose="020B0606020202030204" pitchFamily="34" charset="0"/>
              </a:rPr>
              <a:t>U </a:t>
            </a:r>
            <a:r>
              <a:rPr lang="sr-Latn-RS" sz="2100" dirty="0">
                <a:latin typeface="Arial Narrow" panose="020B0606020202030204" pitchFamily="34" charset="0"/>
              </a:rPr>
              <a:t>takvim slučajevima ponašanje potrošača obično </a:t>
            </a:r>
            <a:r>
              <a:rPr lang="sr-Latn-RS" sz="2100" dirty="0">
                <a:solidFill>
                  <a:srgbClr val="C00000"/>
                </a:solidFill>
                <a:latin typeface="Arial Narrow" panose="020B0606020202030204" pitchFamily="34" charset="0"/>
              </a:rPr>
              <a:t>ne prolazi kroz uobičajeni </a:t>
            </a:r>
            <a:r>
              <a:rPr lang="sr-Latn-RS" sz="2100" dirty="0" smtClean="0">
                <a:solidFill>
                  <a:srgbClr val="C00000"/>
                </a:solidFill>
                <a:latin typeface="Arial Narrow" panose="020B0606020202030204" pitchFamily="34" charset="0"/>
              </a:rPr>
              <a:t>sled uverenja-stav-ponašanje</a:t>
            </a:r>
            <a:r>
              <a:rPr lang="sr-Latn-RS" sz="2100" dirty="0">
                <a:latin typeface="Arial Narrow" panose="020B0606020202030204" pitchFamily="34" charset="0"/>
              </a:rPr>
              <a:t>. Potrošači ne pretražuju u velikoj </a:t>
            </a:r>
            <a:r>
              <a:rPr lang="sr-Latn-RS" sz="2100" dirty="0" smtClean="0">
                <a:latin typeface="Arial Narrow" panose="020B0606020202030204" pitchFamily="34" charset="0"/>
              </a:rPr>
              <a:t>meri </a:t>
            </a:r>
            <a:r>
              <a:rPr lang="sr-Latn-RS" sz="2100" dirty="0">
                <a:latin typeface="Arial Narrow" panose="020B0606020202030204" pitchFamily="34" charset="0"/>
              </a:rPr>
              <a:t>informacije o </a:t>
            </a:r>
            <a:r>
              <a:rPr lang="sr-Latn-RS" sz="2100" dirty="0" smtClean="0">
                <a:latin typeface="Arial Narrow" panose="020B0606020202030204" pitchFamily="34" charset="0"/>
              </a:rPr>
              <a:t>brendovima, ne procenjuju </a:t>
            </a:r>
            <a:r>
              <a:rPr lang="sr-Latn-RS" sz="2100" dirty="0">
                <a:latin typeface="Arial Narrow" panose="020B0606020202030204" pitchFamily="34" charset="0"/>
              </a:rPr>
              <a:t>karakteristike brenda i ne donose teške odluke o tome </a:t>
            </a:r>
            <a:r>
              <a:rPr lang="sr-Latn-RS" sz="2100" dirty="0" smtClean="0">
                <a:latin typeface="Arial Narrow" panose="020B0606020202030204" pitchFamily="34" charset="0"/>
              </a:rPr>
              <a:t>koje brendove izabrati. Budući </a:t>
            </a:r>
            <a:r>
              <a:rPr lang="sr-Latn-RS" sz="2100" dirty="0">
                <a:latin typeface="Arial Narrow" panose="020B0606020202030204" pitchFamily="34" charset="0"/>
              </a:rPr>
              <a:t>da nisu u velikoj </a:t>
            </a:r>
            <a:r>
              <a:rPr lang="sr-Latn-RS" sz="2100" dirty="0" smtClean="0">
                <a:latin typeface="Arial Narrow" panose="020B0606020202030204" pitchFamily="34" charset="0"/>
              </a:rPr>
              <a:t>meri </a:t>
            </a:r>
            <a:r>
              <a:rPr lang="sr-Latn-RS" sz="2100" dirty="0">
                <a:latin typeface="Arial Narrow" panose="020B0606020202030204" pitchFamily="34" charset="0"/>
              </a:rPr>
              <a:t>uključeni u proizvod, potrošači </a:t>
            </a:r>
            <a:r>
              <a:rPr lang="sr-Latn-RS" sz="2100" b="1" dirty="0">
                <a:latin typeface="Arial Narrow" panose="020B0606020202030204" pitchFamily="34" charset="0"/>
              </a:rPr>
              <a:t>možda neće </a:t>
            </a:r>
            <a:r>
              <a:rPr lang="sr-Latn-RS" sz="2100" b="1" dirty="0" smtClean="0">
                <a:latin typeface="Arial Narrow" panose="020B0606020202030204" pitchFamily="34" charset="0"/>
              </a:rPr>
              <a:t>proceniti </a:t>
            </a:r>
            <a:r>
              <a:rPr lang="sr-Latn-RS" sz="2100" b="1" dirty="0">
                <a:latin typeface="Arial Narrow" panose="020B0606020202030204" pitchFamily="34" charset="0"/>
              </a:rPr>
              <a:t>izbor, čak ni nakon kupovine.</a:t>
            </a:r>
            <a:r>
              <a:rPr lang="sr-Latn-RS" sz="2100" dirty="0">
                <a:latin typeface="Arial Narrow" panose="020B0606020202030204" pitchFamily="34" charset="0"/>
              </a:rPr>
              <a:t> Dakle, </a:t>
            </a:r>
            <a:r>
              <a:rPr lang="sr-Latn-RS" sz="2100" b="1" u="sng" dirty="0">
                <a:latin typeface="Arial Narrow" panose="020B0606020202030204" pitchFamily="34" charset="0"/>
              </a:rPr>
              <a:t>proces kupovine uključuje </a:t>
            </a:r>
            <a:r>
              <a:rPr lang="sr-Latn-RS" sz="2100" b="1" u="sng" dirty="0" smtClean="0">
                <a:latin typeface="Arial Narrow" panose="020B0606020202030204" pitchFamily="34" charset="0"/>
              </a:rPr>
              <a:t>uverenja </a:t>
            </a:r>
            <a:r>
              <a:rPr lang="sr-Latn-RS" sz="2100" b="1" u="sng" dirty="0">
                <a:latin typeface="Arial Narrow" panose="020B0606020202030204" pitchFamily="34" charset="0"/>
              </a:rPr>
              <a:t>o brendu formirana pasivnim učenjem, </a:t>
            </a:r>
            <a:r>
              <a:rPr lang="sr-Latn-RS" sz="2100" b="1" u="sng" dirty="0" smtClean="0">
                <a:latin typeface="Arial Narrow" panose="020B0606020202030204" pitchFamily="34" charset="0"/>
              </a:rPr>
              <a:t>praćena </a:t>
            </a:r>
            <a:r>
              <a:rPr lang="sr-Latn-RS" sz="2100" b="1" u="sng" dirty="0">
                <a:latin typeface="Arial Narrow" panose="020B0606020202030204" pitchFamily="34" charset="0"/>
              </a:rPr>
              <a:t>ponašanjem pri </a:t>
            </a:r>
            <a:r>
              <a:rPr lang="sr-Latn-RS" sz="2100" b="1" u="sng" dirty="0" smtClean="0">
                <a:latin typeface="Arial Narrow" panose="020B0606020202030204" pitchFamily="34" charset="0"/>
              </a:rPr>
              <a:t>kupovini </a:t>
            </a:r>
            <a:r>
              <a:rPr lang="sr-Latn-RS" sz="2100" b="1" u="sng" dirty="0">
                <a:latin typeface="Arial Narrow" panose="020B0606020202030204" pitchFamily="34" charset="0"/>
              </a:rPr>
              <a:t>koje </a:t>
            </a:r>
            <a:r>
              <a:rPr lang="sr-Latn-RS" sz="2100" b="1" u="sng" dirty="0" smtClean="0">
                <a:latin typeface="Arial Narrow" panose="020B0606020202030204" pitchFamily="34" charset="0"/>
              </a:rPr>
              <a:t>može</a:t>
            </a:r>
            <a:r>
              <a:rPr lang="sr-Latn-RS" sz="2100" b="1" u="sng" dirty="0">
                <a:latin typeface="Arial Narrow" panose="020B0606020202030204" pitchFamily="34" charset="0"/>
              </a:rPr>
              <a:t>, ali i ne mora </a:t>
            </a:r>
            <a:r>
              <a:rPr lang="sr-Latn-RS" sz="2100" b="1" u="sng" dirty="0" smtClean="0">
                <a:latin typeface="Arial Narrow" panose="020B0606020202030204" pitchFamily="34" charset="0"/>
              </a:rPr>
              <a:t>biti praćeno evaluacijom</a:t>
            </a:r>
            <a:r>
              <a:rPr lang="sr-Latn-RS" sz="2100" b="1" u="sng" dirty="0">
                <a:latin typeface="Arial Narrow" panose="020B060602020203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04800" y="990600"/>
            <a:ext cx="8610600" cy="5562600"/>
          </a:xfrm>
        </p:spPr>
        <p:txBody>
          <a:bodyPr/>
          <a:lstStyle/>
          <a:p>
            <a:pPr marL="0" indent="0" algn="ctr">
              <a:buFont typeface="Arial" panose="020B0604020202020204" pitchFamily="34" charset="0"/>
              <a:buNone/>
            </a:pPr>
            <a:r>
              <a:rPr lang="sr-Latn-RS" altLang="sr-Latn-RS" sz="2400" b="1" smtClean="0">
                <a:solidFill>
                  <a:srgbClr val="0000FF"/>
                </a:solidFill>
                <a:latin typeface="Arial Narrow" panose="020B0606020202030204" pitchFamily="34" charset="0"/>
              </a:rPr>
              <a:t>Vrste ponašanja prilikom odlučivanja o kupovini</a:t>
            </a:r>
          </a:p>
          <a:p>
            <a:pPr marL="0" indent="0">
              <a:buFont typeface="Arial" panose="020B0604020202020204" pitchFamily="34" charset="0"/>
              <a:buNone/>
            </a:pPr>
            <a:endParaRPr lang="sr-Latn-RS" altLang="sr-Latn-RS" sz="2000" b="1" smtClean="0">
              <a:latin typeface="Arial Narrow" panose="020B0606020202030204" pitchFamily="34" charset="0"/>
            </a:endParaRPr>
          </a:p>
          <a:p>
            <a:pPr marL="0" indent="0">
              <a:spcBef>
                <a:spcPts val="600"/>
              </a:spcBef>
              <a:buFont typeface="Arial" panose="020B0604020202020204" pitchFamily="34" charset="0"/>
              <a:buNone/>
            </a:pPr>
            <a:r>
              <a:rPr lang="sr-Latn-RS" altLang="sr-Latn-RS" sz="2400" b="1" smtClean="0">
                <a:solidFill>
                  <a:srgbClr val="0000FF"/>
                </a:solidFill>
                <a:latin typeface="Arial Narrow" panose="020B0606020202030204" pitchFamily="34" charset="0"/>
              </a:rPr>
              <a:t>Kupovno ponašanje koje smanjuje nesklad u shvatanju (kognitivna disonanca): </a:t>
            </a:r>
            <a:r>
              <a:rPr lang="sr-Latn-RS" altLang="sr-Latn-RS" sz="2400" b="1" smtClean="0">
                <a:latin typeface="Arial Narrow" panose="020B0606020202030204" pitchFamily="34" charset="0"/>
              </a:rPr>
              <a:t>potrošači su u velikoj meri uključeni u </a:t>
            </a:r>
            <a:r>
              <a:rPr lang="sr-Latn-RS" altLang="sr-Latn-RS" sz="2400" b="1" u="sng" smtClean="0">
                <a:latin typeface="Arial Narrow" panose="020B0606020202030204" pitchFamily="34" charset="0"/>
              </a:rPr>
              <a:t>skupu, retku ili rizičnu kupovinu</a:t>
            </a:r>
            <a:r>
              <a:rPr lang="sr-Latn-RS" altLang="sr-Latn-RS" sz="2400" b="1" smtClean="0">
                <a:latin typeface="Arial Narrow" panose="020B0606020202030204" pitchFamily="34" charset="0"/>
              </a:rPr>
              <a:t>, ali </a:t>
            </a:r>
            <a:r>
              <a:rPr lang="sr-Latn-RS" altLang="sr-Latn-RS" sz="2400" b="1" u="sng" smtClean="0">
                <a:latin typeface="Arial Narrow" panose="020B0606020202030204" pitchFamily="34" charset="0"/>
              </a:rPr>
              <a:t>vide malu razliku između brendova</a:t>
            </a:r>
            <a:r>
              <a:rPr lang="sr-Latn-RS" altLang="sr-Latn-RS" sz="2400" b="1" smtClean="0">
                <a:latin typeface="Arial Narrow" panose="020B0606020202030204" pitchFamily="34" charset="0"/>
              </a:rPr>
              <a:t>. </a:t>
            </a:r>
          </a:p>
          <a:p>
            <a:pPr marL="0" indent="0">
              <a:buFont typeface="Arial" panose="020B0604020202020204" pitchFamily="34" charset="0"/>
              <a:buNone/>
            </a:pPr>
            <a:endParaRPr lang="sr-Latn-RS" altLang="sr-Latn-RS" sz="2000" u="sng" smtClean="0">
              <a:latin typeface="Arial Narrow" panose="020B0606020202030204" pitchFamily="34" charset="0"/>
            </a:endParaRPr>
          </a:p>
          <a:p>
            <a:pPr marL="0" indent="0">
              <a:buFont typeface="Arial" panose="020B0604020202020204" pitchFamily="34" charset="0"/>
              <a:buNone/>
            </a:pPr>
            <a:r>
              <a:rPr lang="sr-Latn-RS" altLang="sr-Latn-RS" sz="2000" u="sng" smtClean="0">
                <a:latin typeface="Arial Narrow" panose="020B0606020202030204" pitchFamily="34" charset="0"/>
              </a:rPr>
              <a:t>Na primer</a:t>
            </a:r>
            <a:r>
              <a:rPr lang="sr-Latn-RS" altLang="sr-Latn-RS" sz="2000" smtClean="0">
                <a:latin typeface="Arial Narrow" panose="020B0606020202030204" pitchFamily="34" charset="0"/>
              </a:rPr>
              <a:t>, potrošači koji kupuju </a:t>
            </a:r>
            <a:r>
              <a:rPr lang="sr-Latn-RS" altLang="sr-Latn-RS" sz="2000" b="1" smtClean="0">
                <a:solidFill>
                  <a:srgbClr val="C00000"/>
                </a:solidFill>
                <a:latin typeface="Arial Narrow" panose="020B0606020202030204" pitchFamily="34" charset="0"/>
              </a:rPr>
              <a:t>tepih</a:t>
            </a:r>
            <a:r>
              <a:rPr lang="sr-Latn-RS" altLang="sr-Latn-RS" sz="2000" smtClean="0">
                <a:latin typeface="Arial Narrow" panose="020B0606020202030204" pitchFamily="34" charset="0"/>
              </a:rPr>
              <a:t> mogu se suočiti s odlukom o velikom angažmanu jer su tepisi skupi ... Ipak mogu uzeti u obzir da je </a:t>
            </a:r>
            <a:r>
              <a:rPr lang="sr-Latn-RS" altLang="sr-Latn-RS" sz="2000" b="1" smtClean="0">
                <a:latin typeface="Arial Narrow" panose="020B0606020202030204" pitchFamily="34" charset="0"/>
              </a:rPr>
              <a:t>većina brendova tepiha u datom rasponu cena ista</a:t>
            </a:r>
            <a:r>
              <a:rPr lang="sr-Latn-RS" altLang="sr-Latn-RS" sz="2000" smtClean="0">
                <a:latin typeface="Arial Narrow" panose="020B0606020202030204" pitchFamily="34" charset="0"/>
              </a:rPr>
              <a:t>. U ovom slučaju razlike u brendovima nisu velike, pa kupci mogu kupovati kako bi saznali šta je dostupno, ali </a:t>
            </a:r>
            <a:r>
              <a:rPr lang="sr-Latn-RS" altLang="sr-Latn-RS" sz="2000" b="1" smtClean="0">
                <a:latin typeface="Arial Narrow" panose="020B0606020202030204" pitchFamily="34" charset="0"/>
              </a:rPr>
              <a:t>kupuju relativno brzo</a:t>
            </a:r>
            <a:r>
              <a:rPr lang="sr-Latn-RS" altLang="sr-Latn-RS" sz="2000" smtClean="0">
                <a:latin typeface="Arial Narrow" panose="020B0606020202030204" pitchFamily="34" charset="0"/>
              </a:rPr>
              <a:t>. </a:t>
            </a:r>
            <a:r>
              <a:rPr lang="sr-Latn-RS" altLang="sr-Latn-RS" sz="2000" b="1" smtClean="0">
                <a:latin typeface="Arial Narrow" panose="020B0606020202030204" pitchFamily="34" charset="0"/>
              </a:rPr>
              <a:t>Oni mogu odgovoriti prvenstveno na dobru cenu ili pogodnost kupovine</a:t>
            </a:r>
            <a:r>
              <a:rPr lang="sr-Latn-RS" altLang="sr-Latn-RS" sz="2000" smtClean="0">
                <a:latin typeface="Arial Narrow" panose="020B0606020202030204" pitchFamily="34" charset="0"/>
              </a:rPr>
              <a:t>. Nakon kupovine, mogu iskusiti </a:t>
            </a:r>
            <a:r>
              <a:rPr lang="sr-Latn-RS" altLang="sr-Latn-RS" sz="2000" b="1" smtClean="0">
                <a:latin typeface="Arial Narrow" panose="020B0606020202030204" pitchFamily="34" charset="0"/>
              </a:rPr>
              <a:t>disonantnost</a:t>
            </a:r>
            <a:r>
              <a:rPr lang="sr-Latn-RS" altLang="sr-Latn-RS" sz="2000" smtClean="0">
                <a:latin typeface="Arial Narrow" panose="020B0606020202030204" pitchFamily="34" charset="0"/>
              </a:rPr>
              <a:t> kada uoče određene nedostatke kupljenog brenda tepiha ili čuju povoljne stvari o brendovima koje nisu kupili. </a:t>
            </a:r>
          </a:p>
          <a:p>
            <a:pPr marL="0" indent="0" algn="ctr">
              <a:buFont typeface="Arial" panose="020B0604020202020204" pitchFamily="34" charset="0"/>
              <a:buNone/>
            </a:pPr>
            <a:r>
              <a:rPr lang="sr-Latn-RS" altLang="sr-Latn-RS" sz="2000" b="1" smtClean="0">
                <a:solidFill>
                  <a:srgbClr val="C00000"/>
                </a:solidFill>
                <a:latin typeface="Arial Narrow" panose="020B0606020202030204" pitchFamily="34" charset="0"/>
              </a:rPr>
              <a:t>Da bi se suprotstavili takvom neskladu, marketinške komunikacije nakon prodaje trebale bi pružiti dokaze i podršku potrošačima kako bi im pomogli da se osećaju dobro u pogledu izbora svog brend</a:t>
            </a:r>
            <a:r>
              <a:rPr lang="sr-Latn-RS" altLang="sr-Latn-RS" sz="2000" smtClean="0">
                <a:solidFill>
                  <a:srgbClr val="C00000"/>
                </a:solidFill>
                <a:latin typeface="Arial Narrow" panose="020B0606020202030204" pitchFamily="34" charset="0"/>
              </a:rPr>
              <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325" y="990600"/>
            <a:ext cx="8974138" cy="5562600"/>
          </a:xfrm>
        </p:spPr>
        <p:txBody>
          <a:bodyPr/>
          <a:lstStyle/>
          <a:p>
            <a:pPr marL="0" indent="0" algn="ctr">
              <a:buFont typeface="Arial" panose="020B0604020202020204" pitchFamily="34" charset="0"/>
              <a:buNone/>
              <a:defRPr/>
            </a:pPr>
            <a:r>
              <a:rPr lang="sr-Latn-RS" sz="2800" b="1" dirty="0">
                <a:solidFill>
                  <a:srgbClr val="0000FF"/>
                </a:solidFill>
                <a:latin typeface="Arial Narrow" panose="020B0606020202030204" pitchFamily="34" charset="0"/>
              </a:rPr>
              <a:t>Vrste ponašanja prilikom odlučivanja o </a:t>
            </a:r>
            <a:r>
              <a:rPr lang="sr-Latn-RS" sz="2800" b="1" dirty="0" smtClean="0">
                <a:solidFill>
                  <a:srgbClr val="0000FF"/>
                </a:solidFill>
                <a:latin typeface="Arial Narrow" panose="020B0606020202030204" pitchFamily="34" charset="0"/>
              </a:rPr>
              <a:t>kupovini</a:t>
            </a:r>
          </a:p>
          <a:p>
            <a:pPr>
              <a:defRPr/>
            </a:pPr>
            <a:endParaRPr lang="sr-Latn-RS" sz="2000" b="1" dirty="0" smtClean="0">
              <a:solidFill>
                <a:srgbClr val="0000FF"/>
              </a:solidFill>
              <a:latin typeface="Arial Narrow" panose="020B0606020202030204" pitchFamily="34" charset="0"/>
            </a:endParaRPr>
          </a:p>
          <a:p>
            <a:pPr marL="0" indent="0">
              <a:buFont typeface="Arial" panose="020B0604020202020204" pitchFamily="34" charset="0"/>
              <a:buNone/>
              <a:defRPr/>
            </a:pPr>
            <a:r>
              <a:rPr lang="sr-Latn-RS" sz="2400" b="1" dirty="0" smtClean="0">
                <a:solidFill>
                  <a:srgbClr val="0000FF"/>
                </a:solidFill>
                <a:latin typeface="Arial Narrow" panose="020B0606020202030204" pitchFamily="34" charset="0"/>
              </a:rPr>
              <a:t>Kupovno </a:t>
            </a:r>
            <a:r>
              <a:rPr lang="sr-Latn-RS" sz="2400" b="1" dirty="0">
                <a:solidFill>
                  <a:srgbClr val="0000FF"/>
                </a:solidFill>
                <a:latin typeface="Arial Narrow" panose="020B0606020202030204" pitchFamily="34" charset="0"/>
              </a:rPr>
              <a:t>ponašanje u potrazi za </a:t>
            </a:r>
            <a:r>
              <a:rPr lang="sr-Latn-RS" sz="2400" b="1" dirty="0" smtClean="0">
                <a:solidFill>
                  <a:srgbClr val="0000FF"/>
                </a:solidFill>
                <a:latin typeface="Arial Narrow" panose="020B0606020202030204" pitchFamily="34" charset="0"/>
              </a:rPr>
              <a:t>raznovrsnošću </a:t>
            </a:r>
            <a:r>
              <a:rPr lang="sr-Latn-RS" sz="2400" b="1" dirty="0" smtClean="0">
                <a:latin typeface="Arial Narrow" panose="020B0606020202030204" pitchFamily="34" charset="0"/>
              </a:rPr>
              <a:t>- niska </a:t>
            </a:r>
            <a:r>
              <a:rPr lang="sr-Latn-RS" sz="2400" b="1" dirty="0">
                <a:latin typeface="Arial Narrow" panose="020B0606020202030204" pitchFamily="34" charset="0"/>
              </a:rPr>
              <a:t>uključenost </a:t>
            </a:r>
            <a:r>
              <a:rPr lang="sr-Latn-RS" sz="2400" dirty="0" smtClean="0">
                <a:latin typeface="Arial Narrow" panose="020B0606020202030204" pitchFamily="34" charset="0"/>
              </a:rPr>
              <a:t>potrošača koji pokazuje </a:t>
            </a:r>
            <a:r>
              <a:rPr lang="sr-Latn-RS" sz="2400" b="1" dirty="0" smtClean="0">
                <a:latin typeface="Arial Narrow" panose="020B0606020202030204" pitchFamily="34" charset="0"/>
              </a:rPr>
              <a:t>značajne </a:t>
            </a:r>
            <a:r>
              <a:rPr lang="sr-Latn-RS" sz="2400" b="1" dirty="0">
                <a:latin typeface="Arial Narrow" panose="020B0606020202030204" pitchFamily="34" charset="0"/>
              </a:rPr>
              <a:t>percipirane razlike u </a:t>
            </a:r>
            <a:r>
              <a:rPr lang="sr-Latn-RS" sz="2400" b="1" dirty="0" smtClean="0">
                <a:latin typeface="Arial Narrow" panose="020B0606020202030204" pitchFamily="34" charset="0"/>
              </a:rPr>
              <a:t>brendovima</a:t>
            </a:r>
            <a:r>
              <a:rPr lang="sr-Latn-RS" sz="2400" dirty="0" smtClean="0">
                <a:latin typeface="Arial Narrow" panose="020B0606020202030204" pitchFamily="34" charset="0"/>
              </a:rPr>
              <a:t>. U </a:t>
            </a:r>
            <a:r>
              <a:rPr lang="sr-Latn-RS" sz="2400" dirty="0">
                <a:latin typeface="Arial Narrow" panose="020B0606020202030204" pitchFamily="34" charset="0"/>
              </a:rPr>
              <a:t>takvim slučajevima potrošači </a:t>
            </a:r>
            <a:r>
              <a:rPr lang="sr-Latn-RS" sz="2400" b="1" dirty="0">
                <a:latin typeface="Arial Narrow" panose="020B0606020202030204" pitchFamily="34" charset="0"/>
              </a:rPr>
              <a:t>često </a:t>
            </a:r>
            <a:r>
              <a:rPr lang="sr-Latn-RS" sz="2400" b="1" dirty="0" smtClean="0">
                <a:latin typeface="Arial Narrow" panose="020B0606020202030204" pitchFamily="34" charset="0"/>
              </a:rPr>
              <a:t>menjaju brend</a:t>
            </a:r>
            <a:r>
              <a:rPr lang="sr-Latn-RS" sz="2400" dirty="0" smtClean="0">
                <a:latin typeface="Arial Narrow" panose="020B0606020202030204" pitchFamily="34" charset="0"/>
              </a:rPr>
              <a:t>. </a:t>
            </a:r>
          </a:p>
          <a:p>
            <a:pPr marL="0" indent="0">
              <a:buFont typeface="Arial" panose="020B0604020202020204" pitchFamily="34" charset="0"/>
              <a:buNone/>
              <a:defRPr/>
            </a:pPr>
            <a:r>
              <a:rPr lang="sr-Latn-RS" sz="2000" u="sng" dirty="0" smtClean="0">
                <a:latin typeface="Arial Narrow" panose="020B0606020202030204" pitchFamily="34" charset="0"/>
              </a:rPr>
              <a:t>Na primer</a:t>
            </a:r>
            <a:r>
              <a:rPr lang="sr-Latn-RS" sz="2000" dirty="0">
                <a:latin typeface="Arial Narrow" panose="020B0606020202030204" pitchFamily="34" charset="0"/>
              </a:rPr>
              <a:t>, kada kupujete </a:t>
            </a:r>
            <a:r>
              <a:rPr lang="sr-Latn-RS" sz="2000" b="1" dirty="0">
                <a:solidFill>
                  <a:srgbClr val="C00000"/>
                </a:solidFill>
                <a:latin typeface="Arial Narrow" panose="020B0606020202030204" pitchFamily="34" charset="0"/>
              </a:rPr>
              <a:t>kolačiće</a:t>
            </a:r>
            <a:r>
              <a:rPr lang="sr-Latn-RS" sz="2000" dirty="0">
                <a:latin typeface="Arial Narrow" panose="020B0606020202030204" pitchFamily="34" charset="0"/>
              </a:rPr>
              <a:t>, </a:t>
            </a:r>
            <a:r>
              <a:rPr lang="sr-Latn-RS" sz="2000" dirty="0" smtClean="0">
                <a:latin typeface="Arial Narrow" panose="020B0606020202030204" pitchFamily="34" charset="0"/>
              </a:rPr>
              <a:t>potrošač </a:t>
            </a:r>
            <a:r>
              <a:rPr lang="sr-Latn-RS" sz="2000" b="1" dirty="0" smtClean="0">
                <a:solidFill>
                  <a:srgbClr val="0000FF"/>
                </a:solidFill>
                <a:latin typeface="Arial Narrow" panose="020B0606020202030204" pitchFamily="34" charset="0"/>
              </a:rPr>
              <a:t>može </a:t>
            </a:r>
            <a:r>
              <a:rPr lang="sr-Latn-RS" sz="2000" b="1" dirty="0">
                <a:solidFill>
                  <a:srgbClr val="0000FF"/>
                </a:solidFill>
                <a:latin typeface="Arial Narrow" panose="020B0606020202030204" pitchFamily="34" charset="0"/>
              </a:rPr>
              <a:t>imati neka </a:t>
            </a:r>
            <a:r>
              <a:rPr lang="sr-Latn-RS" sz="2000" b="1" dirty="0" smtClean="0">
                <a:solidFill>
                  <a:srgbClr val="0000FF"/>
                </a:solidFill>
                <a:latin typeface="Arial Narrow" panose="020B0606020202030204" pitchFamily="34" charset="0"/>
              </a:rPr>
              <a:t>uverenja</a:t>
            </a:r>
            <a:r>
              <a:rPr lang="sr-Latn-RS" sz="2000" b="1" dirty="0">
                <a:solidFill>
                  <a:srgbClr val="0000FF"/>
                </a:solidFill>
                <a:latin typeface="Arial Narrow" panose="020B0606020202030204" pitchFamily="34" charset="0"/>
              </a:rPr>
              <a:t>, odabrati </a:t>
            </a:r>
            <a:r>
              <a:rPr lang="sr-Latn-RS" sz="2000" b="1" dirty="0" smtClean="0">
                <a:solidFill>
                  <a:srgbClr val="0000FF"/>
                </a:solidFill>
                <a:latin typeface="Arial Narrow" panose="020B0606020202030204" pitchFamily="34" charset="0"/>
              </a:rPr>
              <a:t>brend, bez </a:t>
            </a:r>
            <a:r>
              <a:rPr lang="sr-Latn-RS" sz="2000" b="1" dirty="0">
                <a:solidFill>
                  <a:srgbClr val="0000FF"/>
                </a:solidFill>
                <a:latin typeface="Arial Narrow" panose="020B0606020202030204" pitchFamily="34" charset="0"/>
              </a:rPr>
              <a:t>mnogo </a:t>
            </a:r>
            <a:r>
              <a:rPr lang="sr-Latn-RS" sz="2000" b="1" dirty="0" smtClean="0">
                <a:solidFill>
                  <a:srgbClr val="0000FF"/>
                </a:solidFill>
                <a:latin typeface="Arial Narrow" panose="020B0606020202030204" pitchFamily="34" charset="0"/>
              </a:rPr>
              <a:t>procene, a </a:t>
            </a:r>
            <a:r>
              <a:rPr lang="sr-Latn-RS" sz="2000" b="1" dirty="0">
                <a:solidFill>
                  <a:srgbClr val="0000FF"/>
                </a:solidFill>
                <a:latin typeface="Arial Narrow" panose="020B0606020202030204" pitchFamily="34" charset="0"/>
              </a:rPr>
              <a:t>zatim </a:t>
            </a:r>
            <a:r>
              <a:rPr lang="sr-Latn-RS" sz="2000" b="1" dirty="0" smtClean="0">
                <a:solidFill>
                  <a:srgbClr val="0000FF"/>
                </a:solidFill>
                <a:latin typeface="Arial Narrow" panose="020B0606020202030204" pitchFamily="34" charset="0"/>
              </a:rPr>
              <a:t>proceniti ga tokom </a:t>
            </a:r>
            <a:r>
              <a:rPr lang="sr-Latn-RS" sz="2000" b="1" dirty="0">
                <a:solidFill>
                  <a:srgbClr val="0000FF"/>
                </a:solidFill>
                <a:latin typeface="Arial Narrow" panose="020B0606020202030204" pitchFamily="34" charset="0"/>
              </a:rPr>
              <a:t>konzumiranja</a:t>
            </a:r>
            <a:r>
              <a:rPr lang="sr-Latn-RS" sz="2000" dirty="0">
                <a:latin typeface="Arial Narrow" panose="020B0606020202030204" pitchFamily="34" charset="0"/>
              </a:rPr>
              <a:t>. Ali </a:t>
            </a:r>
            <a:r>
              <a:rPr lang="sr-Latn-RS" sz="2000" dirty="0" smtClean="0">
                <a:solidFill>
                  <a:srgbClr val="C00000"/>
                </a:solidFill>
                <a:latin typeface="Arial Narrow" panose="020B0606020202030204" pitchFamily="34" charset="0"/>
              </a:rPr>
              <a:t>sledeći </a:t>
            </a:r>
            <a:r>
              <a:rPr lang="sr-Latn-RS" sz="2000" dirty="0">
                <a:solidFill>
                  <a:srgbClr val="C00000"/>
                </a:solidFill>
                <a:latin typeface="Arial Narrow" panose="020B0606020202030204" pitchFamily="34" charset="0"/>
              </a:rPr>
              <a:t>put potrošač može izabrati </a:t>
            </a:r>
            <a:r>
              <a:rPr lang="sr-Latn-RS" sz="2000" dirty="0" smtClean="0">
                <a:solidFill>
                  <a:srgbClr val="C00000"/>
                </a:solidFill>
                <a:latin typeface="Arial Narrow" panose="020B0606020202030204" pitchFamily="34" charset="0"/>
              </a:rPr>
              <a:t>drugi brend iz </a:t>
            </a:r>
            <a:r>
              <a:rPr lang="sr-Latn-RS" sz="2000" dirty="0">
                <a:solidFill>
                  <a:srgbClr val="C00000"/>
                </a:solidFill>
                <a:latin typeface="Arial Narrow" panose="020B0606020202030204" pitchFamily="34" charset="0"/>
              </a:rPr>
              <a:t>dosade ili jednostavno da proba nešto drugačije</a:t>
            </a:r>
            <a:r>
              <a:rPr lang="sr-Latn-RS" sz="2000" dirty="0">
                <a:latin typeface="Arial Narrow" panose="020B0606020202030204" pitchFamily="34" charset="0"/>
              </a:rPr>
              <a:t>. </a:t>
            </a:r>
            <a:r>
              <a:rPr lang="sr-Latn-RS" sz="2000" b="1" dirty="0" smtClean="0">
                <a:solidFill>
                  <a:srgbClr val="C00000"/>
                </a:solidFill>
                <a:latin typeface="Arial Narrow" panose="020B0606020202030204" pitchFamily="34" charset="0"/>
              </a:rPr>
              <a:t>Zamena brenda se </a:t>
            </a:r>
            <a:r>
              <a:rPr lang="sr-Latn-RS" sz="2000" b="1" dirty="0">
                <a:solidFill>
                  <a:srgbClr val="C00000"/>
                </a:solidFill>
                <a:latin typeface="Arial Narrow" panose="020B0606020202030204" pitchFamily="34" charset="0"/>
              </a:rPr>
              <a:t>dešava </a:t>
            </a:r>
            <a:r>
              <a:rPr lang="sr-Latn-RS" sz="2000" b="1" dirty="0" smtClean="0">
                <a:solidFill>
                  <a:srgbClr val="C00000"/>
                </a:solidFill>
                <a:latin typeface="Arial Narrow" panose="020B0606020202030204" pitchFamily="34" charset="0"/>
              </a:rPr>
              <a:t>radi raznolikosti</a:t>
            </a:r>
            <a:r>
              <a:rPr lang="sr-Latn-RS" sz="2000" dirty="0">
                <a:solidFill>
                  <a:srgbClr val="C00000"/>
                </a:solidFill>
                <a:latin typeface="Arial Narrow" panose="020B0606020202030204" pitchFamily="34" charset="0"/>
              </a:rPr>
              <a:t>, a ne zbog nezadovoljstva ili </a:t>
            </a:r>
            <a:r>
              <a:rPr lang="sr-Latn-RS" sz="2000" dirty="0" smtClean="0">
                <a:solidFill>
                  <a:srgbClr val="C00000"/>
                </a:solidFill>
                <a:latin typeface="Arial Narrow" panose="020B0606020202030204" pitchFamily="34" charset="0"/>
              </a:rPr>
              <a:t>zasnovanosti na </a:t>
            </a:r>
            <a:r>
              <a:rPr lang="sr-Latn-RS" sz="2000" dirty="0">
                <a:solidFill>
                  <a:srgbClr val="C00000"/>
                </a:solidFill>
                <a:latin typeface="Arial Narrow" panose="020B0606020202030204" pitchFamily="34" charset="0"/>
              </a:rPr>
              <a:t>dubokoj </a:t>
            </a:r>
            <a:r>
              <a:rPr lang="sr-Latn-RS" sz="2000" dirty="0" smtClean="0">
                <a:solidFill>
                  <a:srgbClr val="C00000"/>
                </a:solidFill>
                <a:latin typeface="Arial Narrow" panose="020B0606020202030204" pitchFamily="34" charset="0"/>
              </a:rPr>
              <a:t>proceni </a:t>
            </a:r>
            <a:r>
              <a:rPr lang="sr-Latn-RS" sz="2000" dirty="0">
                <a:solidFill>
                  <a:srgbClr val="C00000"/>
                </a:solidFill>
                <a:latin typeface="Arial Narrow" panose="020B0606020202030204" pitchFamily="34" charset="0"/>
              </a:rPr>
              <a:t>razlika i </a:t>
            </a:r>
            <a:r>
              <a:rPr lang="sr-Latn-RS" sz="2000" dirty="0" smtClean="0">
                <a:solidFill>
                  <a:srgbClr val="C00000"/>
                </a:solidFill>
                <a:latin typeface="Arial Narrow" panose="020B0606020202030204" pitchFamily="34" charset="0"/>
              </a:rPr>
              <a:t>vrednosti </a:t>
            </a:r>
            <a:r>
              <a:rPr lang="sr-Latn-RS" sz="2000" dirty="0">
                <a:solidFill>
                  <a:srgbClr val="C00000"/>
                </a:solidFill>
                <a:latin typeface="Arial Narrow" panose="020B0606020202030204" pitchFamily="34" charset="0"/>
              </a:rPr>
              <a:t>proizvoda</a:t>
            </a:r>
            <a:r>
              <a:rPr lang="sr-Latn-RS" sz="2000" dirty="0" smtClean="0">
                <a:solidFill>
                  <a:srgbClr val="C00000"/>
                </a:solidFill>
                <a:latin typeface="Arial Narrow" panose="020B0606020202030204" pitchFamily="34" charset="0"/>
              </a:rPr>
              <a:t>.</a:t>
            </a:r>
          </a:p>
          <a:p>
            <a:pPr marL="0" indent="0" algn="ctr">
              <a:buFont typeface="Arial" panose="020B0604020202020204" pitchFamily="34" charset="0"/>
              <a:buNone/>
              <a:defRPr/>
            </a:pPr>
            <a:endParaRPr lang="sr-Latn-RS" sz="2000" dirty="0" smtClean="0">
              <a:latin typeface="Arial Narrow" panose="020B0606020202030204" pitchFamily="34" charset="0"/>
            </a:endParaRPr>
          </a:p>
          <a:p>
            <a:pPr marL="0" indent="0" algn="ctr">
              <a:buFont typeface="Arial" panose="020B0604020202020204" pitchFamily="34" charset="0"/>
              <a:buNone/>
              <a:defRPr/>
            </a:pPr>
            <a:r>
              <a:rPr lang="sr-Latn-RS" sz="2000" dirty="0" smtClean="0">
                <a:latin typeface="Arial Narrow" panose="020B0606020202030204" pitchFamily="34" charset="0"/>
              </a:rPr>
              <a:t>U </a:t>
            </a:r>
            <a:r>
              <a:rPr lang="sr-Latn-RS" sz="2000" dirty="0">
                <a:latin typeface="Arial Narrow" panose="020B0606020202030204" pitchFamily="34" charset="0"/>
              </a:rPr>
              <a:t>takvim kategorijama proizvoda marketinška strategija može se razlikovati za lidera na tržištu i manje </a:t>
            </a:r>
            <a:r>
              <a:rPr lang="sr-Latn-RS" sz="2000" dirty="0" smtClean="0">
                <a:latin typeface="Arial Narrow" panose="020B0606020202030204" pitchFamily="34" charset="0"/>
              </a:rPr>
              <a:t>brendove</a:t>
            </a:r>
            <a:r>
              <a:rPr lang="sr-Latn-RS" sz="2000" b="1" dirty="0" smtClean="0">
                <a:latin typeface="Arial Narrow" panose="020B0606020202030204" pitchFamily="34" charset="0"/>
              </a:rPr>
              <a:t>. </a:t>
            </a:r>
            <a:r>
              <a:rPr lang="sr-Latn-RS" sz="2000" b="1" dirty="0" smtClean="0">
                <a:solidFill>
                  <a:srgbClr val="C00000"/>
                </a:solidFill>
                <a:latin typeface="Arial Narrow" panose="020B0606020202030204" pitchFamily="34" charset="0"/>
              </a:rPr>
              <a:t>Lider </a:t>
            </a:r>
            <a:r>
              <a:rPr lang="sr-Latn-RS" sz="2000" b="1" dirty="0">
                <a:solidFill>
                  <a:srgbClr val="C00000"/>
                </a:solidFill>
                <a:latin typeface="Arial Narrow" panose="020B0606020202030204" pitchFamily="34" charset="0"/>
              </a:rPr>
              <a:t>na tržištu će pokušati da ohrabri uobičajeno ponašanje pri kupovini tako što će dominirati prostorom na policama</a:t>
            </a:r>
            <a:r>
              <a:rPr lang="sr-Latn-RS" sz="2000" dirty="0">
                <a:solidFill>
                  <a:srgbClr val="C00000"/>
                </a:solidFill>
                <a:latin typeface="Arial Narrow" panose="020B0606020202030204" pitchFamily="34" charset="0"/>
              </a:rPr>
              <a:t>, </a:t>
            </a:r>
            <a:r>
              <a:rPr lang="sr-Latn-RS" sz="2000" b="1" dirty="0" smtClean="0">
                <a:solidFill>
                  <a:srgbClr val="C00000"/>
                </a:solidFill>
                <a:latin typeface="Arial Narrow" panose="020B0606020202030204" pitchFamily="34" charset="0"/>
              </a:rPr>
              <a:t>imati police pune zaliha i </a:t>
            </a:r>
            <a:r>
              <a:rPr lang="sr-Latn-RS" sz="2000" b="1" dirty="0">
                <a:solidFill>
                  <a:srgbClr val="C00000"/>
                </a:solidFill>
                <a:latin typeface="Arial Narrow" panose="020B0606020202030204" pitchFamily="34" charset="0"/>
              </a:rPr>
              <a:t>pokrenuti česte </a:t>
            </a:r>
            <a:r>
              <a:rPr lang="sr-Latn-RS" sz="2000" b="1" dirty="0" smtClean="0">
                <a:solidFill>
                  <a:srgbClr val="C00000"/>
                </a:solidFill>
                <a:latin typeface="Arial Narrow" panose="020B0606020202030204" pitchFamily="34" charset="0"/>
              </a:rPr>
              <a:t>reklamne podsetnike, besplatne </a:t>
            </a:r>
            <a:r>
              <a:rPr lang="sr-Latn-RS" sz="2000" b="1" dirty="0">
                <a:solidFill>
                  <a:srgbClr val="C00000"/>
                </a:solidFill>
                <a:latin typeface="Arial Narrow" panose="020B0606020202030204" pitchFamily="34" charset="0"/>
              </a:rPr>
              <a:t>uzorke </a:t>
            </a:r>
            <a:r>
              <a:rPr lang="sr-Latn-RS" sz="2000" b="1" dirty="0" smtClean="0">
                <a:solidFill>
                  <a:srgbClr val="C00000"/>
                </a:solidFill>
                <a:latin typeface="Arial Narrow" panose="020B0606020202030204" pitchFamily="34" charset="0"/>
              </a:rPr>
              <a:t>i oglašavanje </a:t>
            </a:r>
            <a:r>
              <a:rPr lang="sr-Latn-RS" sz="2000" b="1" dirty="0">
                <a:solidFill>
                  <a:srgbClr val="C00000"/>
                </a:solidFill>
                <a:latin typeface="Arial Narrow" panose="020B0606020202030204" pitchFamily="34" charset="0"/>
              </a:rPr>
              <a:t>koje predstavlja razloge za isprobavanje nečeg novog</a:t>
            </a:r>
            <a:r>
              <a:rPr lang="sr-Latn-RS" sz="2000" b="1" dirty="0" smtClean="0">
                <a:solidFill>
                  <a:srgbClr val="C00000"/>
                </a:solidFill>
                <a:latin typeface="Arial Narrow" panose="020B0606020202030204" pitchFamily="34" charset="0"/>
              </a:rPr>
              <a:t>.</a:t>
            </a:r>
            <a:r>
              <a:rPr lang="sr-Latn-RS" sz="2200" b="1" dirty="0" smtClean="0">
                <a:solidFill>
                  <a:srgbClr val="C00000"/>
                </a:solidFill>
                <a:latin typeface="Arial Narrow" panose="020B060602020203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28075" cy="5486400"/>
          </a:xfrm>
        </p:spPr>
        <p:txBody>
          <a:bodyPr/>
          <a:lstStyle/>
          <a:p>
            <a:pPr marL="0" indent="0" algn="ctr">
              <a:spcBef>
                <a:spcPct val="0"/>
              </a:spcBef>
              <a:buFont typeface="Arial" panose="020B0604020202020204" pitchFamily="34" charset="0"/>
              <a:buNone/>
            </a:pPr>
            <a:r>
              <a:rPr lang="sr-Latn-RS" altLang="en-US" sz="2400" b="1" smtClean="0">
                <a:solidFill>
                  <a:srgbClr val="0000FF"/>
                </a:solidFill>
                <a:latin typeface="Arial Narrow" panose="020B0606020202030204" pitchFamily="34" charset="0"/>
              </a:rPr>
              <a:t>Proces kupovine i ponašanje potrošača kod </a:t>
            </a:r>
          </a:p>
          <a:p>
            <a:pPr marL="0" indent="0" algn="ctr">
              <a:spcBef>
                <a:spcPct val="0"/>
              </a:spcBef>
              <a:buFont typeface="Arial" panose="020B0604020202020204" pitchFamily="34" charset="0"/>
              <a:buNone/>
            </a:pPr>
            <a:r>
              <a:rPr lang="sr-Latn-RS" altLang="en-US" sz="2400" b="1" smtClean="0">
                <a:solidFill>
                  <a:srgbClr val="0000FF"/>
                </a:solidFill>
                <a:latin typeface="Arial Narrow" panose="020B0606020202030204" pitchFamily="34" charset="0"/>
              </a:rPr>
              <a:t>KUPOVINE NOVIH PROIZVODA </a:t>
            </a:r>
          </a:p>
          <a:p>
            <a:pPr marL="0" indent="0">
              <a:spcBef>
                <a:spcPct val="0"/>
              </a:spcBef>
              <a:buFont typeface="Arial" panose="020B0604020202020204" pitchFamily="34" charset="0"/>
              <a:buNone/>
            </a:pPr>
            <a:endParaRPr lang="sr-Latn-RS" altLang="en-US" sz="2000" smtClean="0">
              <a:latin typeface="Arial Narrow" panose="020B0606020202030204" pitchFamily="34" charset="0"/>
            </a:endParaRPr>
          </a:p>
          <a:p>
            <a:pPr marL="0" indent="0">
              <a:spcBef>
                <a:spcPts val="600"/>
              </a:spcBef>
              <a:buFont typeface="Arial" panose="020B0604020202020204" pitchFamily="34" charset="0"/>
              <a:buNone/>
            </a:pPr>
            <a:r>
              <a:rPr lang="sr-Latn-RS" altLang="en-US" sz="2400" b="1" smtClean="0">
                <a:solidFill>
                  <a:srgbClr val="0000FF"/>
                </a:solidFill>
                <a:latin typeface="Arial Narrow" panose="020B0606020202030204" pitchFamily="34" charset="0"/>
              </a:rPr>
              <a:t>Faze u procesu usvajanja novog proizvoda</a:t>
            </a:r>
            <a:r>
              <a:rPr lang="sr-Latn-RS" altLang="en-US" sz="2400" smtClean="0">
                <a:latin typeface="Arial Narrow" panose="020B0606020202030204" pitchFamily="34" charset="0"/>
              </a:rPr>
              <a:t>:</a:t>
            </a:r>
          </a:p>
          <a:p>
            <a:pPr marL="0" indent="0">
              <a:spcBef>
                <a:spcPct val="0"/>
              </a:spcBef>
            </a:pPr>
            <a:r>
              <a:rPr lang="sr-Latn-RS" altLang="en-US" sz="2400" b="1" smtClean="0">
                <a:latin typeface="Arial Narrow" panose="020B0606020202030204" pitchFamily="34" charset="0"/>
              </a:rPr>
              <a:t>Svesnost</a:t>
            </a:r>
            <a:r>
              <a:rPr lang="sr-Latn-RS" altLang="en-US" sz="2400" smtClean="0">
                <a:latin typeface="Arial Narrow" panose="020B0606020202030204" pitchFamily="34" charset="0"/>
              </a:rPr>
              <a:t>: potrošač postaje svestan novog proizvoda, ali mu nedostaju informacije o njemu.</a:t>
            </a:r>
          </a:p>
          <a:p>
            <a:pPr marL="0" indent="0">
              <a:spcBef>
                <a:spcPct val="0"/>
              </a:spcBef>
            </a:pPr>
            <a:r>
              <a:rPr lang="sr-Latn-RS" altLang="en-US" sz="2400" b="1" smtClean="0">
                <a:latin typeface="Arial Narrow" panose="020B0606020202030204" pitchFamily="34" charset="0"/>
              </a:rPr>
              <a:t>Interesovanje</a:t>
            </a:r>
            <a:r>
              <a:rPr lang="sr-Latn-RS" altLang="en-US" sz="2400" smtClean="0">
                <a:latin typeface="Arial Narrow" panose="020B0606020202030204" pitchFamily="34" charset="0"/>
              </a:rPr>
              <a:t>: potrošač traži informacije o novom proizvodu. </a:t>
            </a:r>
          </a:p>
          <a:p>
            <a:pPr marL="0" indent="0">
              <a:spcBef>
                <a:spcPct val="0"/>
              </a:spcBef>
            </a:pPr>
            <a:r>
              <a:rPr lang="sr-Latn-RS" altLang="en-US" sz="2400" b="1" smtClean="0">
                <a:latin typeface="Arial Narrow" panose="020B0606020202030204" pitchFamily="34" charset="0"/>
              </a:rPr>
              <a:t>Procena</a:t>
            </a:r>
            <a:r>
              <a:rPr lang="sr-Latn-RS" altLang="en-US" sz="2400" smtClean="0">
                <a:latin typeface="Arial Narrow" panose="020B0606020202030204" pitchFamily="34" charset="0"/>
              </a:rPr>
              <a:t> (evaluacija): potrošač razmatra da li isprobavanje novog proizvoda ima smisla.</a:t>
            </a:r>
          </a:p>
          <a:p>
            <a:pPr marL="0" indent="0">
              <a:spcBef>
                <a:spcPct val="0"/>
              </a:spcBef>
            </a:pPr>
            <a:r>
              <a:rPr lang="sr-Latn-RS" altLang="en-US" sz="2400" b="1" smtClean="0">
                <a:latin typeface="Arial Narrow" panose="020B0606020202030204" pitchFamily="34" charset="0"/>
              </a:rPr>
              <a:t>Proba</a:t>
            </a:r>
            <a:r>
              <a:rPr lang="sr-Latn-RS" altLang="en-US" sz="2400" smtClean="0">
                <a:latin typeface="Arial Narrow" panose="020B0606020202030204" pitchFamily="34" charset="0"/>
              </a:rPr>
              <a:t>: potrošač isprobava novi proizvod u malom obimu kako bi poboljšao svoju procenu njegove vrednosti.</a:t>
            </a:r>
          </a:p>
          <a:p>
            <a:pPr marL="0" indent="0">
              <a:spcBef>
                <a:spcPct val="0"/>
              </a:spcBef>
            </a:pPr>
            <a:r>
              <a:rPr lang="sr-Latn-RS" altLang="en-US" sz="2400" b="1" smtClean="0">
                <a:latin typeface="Arial Narrow" panose="020B0606020202030204" pitchFamily="34" charset="0"/>
              </a:rPr>
              <a:t>Usvajanje</a:t>
            </a:r>
            <a:r>
              <a:rPr lang="sr-Latn-RS" altLang="en-US" sz="2400" smtClean="0">
                <a:latin typeface="Arial Narrow" panose="020B0606020202030204" pitchFamily="34" charset="0"/>
              </a:rPr>
              <a:t>: potrošač odlučuje da potpuno i redovno koristi novi proizvod.</a:t>
            </a:r>
          </a:p>
          <a:p>
            <a:pPr marL="0" indent="0">
              <a:spcBef>
                <a:spcPts val="600"/>
              </a:spcBef>
              <a:buFont typeface="Arial" panose="020B0604020202020204" pitchFamily="34" charset="0"/>
              <a:buNone/>
            </a:pPr>
            <a:r>
              <a:rPr lang="sr-Latn-RS" altLang="en-US" sz="2400" smtClean="0">
                <a:solidFill>
                  <a:srgbClr val="0000FF"/>
                </a:solidFill>
                <a:latin typeface="Arial Narrow" panose="020B0606020202030204" pitchFamily="34" charset="0"/>
              </a:rPr>
              <a:t>Ovaj model sugeriše da bi marketeri trebali razmisliti o tome kako pomoći potrošačima da prođu kroz ove faze</a:t>
            </a:r>
            <a:r>
              <a:rPr lang="sr-Latn-RS" altLang="en-US" sz="2400" smtClean="0">
                <a:latin typeface="Arial Narrow" panose="020B060602020203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87325" y="990600"/>
            <a:ext cx="8728075" cy="5257800"/>
          </a:xfrm>
        </p:spPr>
        <p:txBody>
          <a:bodyPr/>
          <a:lstStyle/>
          <a:p>
            <a:pPr marL="0" indent="0" algn="ctr">
              <a:spcBef>
                <a:spcPct val="0"/>
              </a:spcBef>
              <a:buFont typeface="Arial" panose="020B0604020202020204" pitchFamily="34" charset="0"/>
              <a:buNone/>
            </a:pPr>
            <a:r>
              <a:rPr lang="sr-Latn-RS" altLang="sr-Latn-RS" sz="2400" b="1" smtClean="0">
                <a:solidFill>
                  <a:srgbClr val="0000FF"/>
                </a:solidFill>
                <a:latin typeface="Arial Narrow" panose="020B0606020202030204" pitchFamily="34" charset="0"/>
              </a:rPr>
              <a:t>Ljudi se jako razlikuju po spremnosti da isprobaju nove proizvode</a:t>
            </a:r>
            <a:endParaRPr lang="sr-Latn-RS" altLang="sr-Latn-RS" sz="2000" smtClean="0">
              <a:latin typeface="Arial Narrow" panose="020B0606020202030204" pitchFamily="34" charset="0"/>
            </a:endParaRPr>
          </a:p>
        </p:txBody>
      </p:sp>
      <p:sp>
        <p:nvSpPr>
          <p:cNvPr id="34819" name="Rectangle 3"/>
          <p:cNvSpPr>
            <a:spLocks noChangeArrowheads="1"/>
          </p:cNvSpPr>
          <p:nvPr/>
        </p:nvSpPr>
        <p:spPr bwMode="auto">
          <a:xfrm>
            <a:off x="6623050" y="2719388"/>
            <a:ext cx="2382838" cy="3294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sr-Latn-RS" altLang="sr-Latn-RS" sz="1800" b="1">
              <a:latin typeface="Arial" panose="020B0604020202020204" pitchFamily="34" charset="0"/>
            </a:endParaRPr>
          </a:p>
          <a:p>
            <a:pPr>
              <a:spcBef>
                <a:spcPct val="0"/>
              </a:spcBef>
              <a:buFontTx/>
              <a:buNone/>
            </a:pPr>
            <a:endParaRPr lang="sr-Latn-RS" altLang="sr-Latn-RS" sz="1800" b="1">
              <a:latin typeface="Arial" panose="020B0604020202020204" pitchFamily="34" charset="0"/>
            </a:endParaRPr>
          </a:p>
          <a:p>
            <a:pPr>
              <a:spcBef>
                <a:spcPct val="0"/>
              </a:spcBef>
              <a:buFontTx/>
              <a:buNone/>
            </a:pPr>
            <a:r>
              <a:rPr lang="sr-Latn-RS" altLang="sr-Latn-RS" sz="2000" b="1">
                <a:solidFill>
                  <a:srgbClr val="C00000"/>
                </a:solidFill>
                <a:latin typeface="Arial" panose="020B0604020202020204" pitchFamily="34" charset="0"/>
              </a:rPr>
              <a:t>Ljudi se jako razlikuju</a:t>
            </a:r>
          </a:p>
          <a:p>
            <a:pPr>
              <a:spcBef>
                <a:spcPct val="0"/>
              </a:spcBef>
              <a:buFontTx/>
              <a:buNone/>
            </a:pPr>
            <a:r>
              <a:rPr lang="sr-Latn-RS" altLang="sr-Latn-RS" sz="2000" b="1">
                <a:solidFill>
                  <a:srgbClr val="C00000"/>
                </a:solidFill>
                <a:latin typeface="Arial" panose="020B0604020202020204" pitchFamily="34" charset="0"/>
              </a:rPr>
              <a:t>po spremnosti da </a:t>
            </a:r>
          </a:p>
          <a:p>
            <a:pPr>
              <a:spcBef>
                <a:spcPct val="0"/>
              </a:spcBef>
              <a:buFontTx/>
              <a:buNone/>
            </a:pPr>
            <a:r>
              <a:rPr lang="sr-Latn-RS" altLang="sr-Latn-RS" sz="2000" b="1">
                <a:solidFill>
                  <a:srgbClr val="C00000"/>
                </a:solidFill>
                <a:latin typeface="Arial" panose="020B0604020202020204" pitchFamily="34" charset="0"/>
              </a:rPr>
              <a:t>isprobaju nove </a:t>
            </a:r>
          </a:p>
          <a:p>
            <a:pPr>
              <a:spcBef>
                <a:spcPct val="0"/>
              </a:spcBef>
              <a:buFontTx/>
              <a:buNone/>
            </a:pPr>
            <a:r>
              <a:rPr lang="sr-Latn-RS" altLang="sr-Latn-RS" sz="2000" b="1">
                <a:solidFill>
                  <a:srgbClr val="C00000"/>
                </a:solidFill>
                <a:latin typeface="Arial" panose="020B0604020202020204" pitchFamily="34" charset="0"/>
              </a:rPr>
              <a:t>proizvode</a:t>
            </a:r>
          </a:p>
          <a:p>
            <a:pPr>
              <a:spcBef>
                <a:spcPct val="0"/>
              </a:spcBef>
              <a:buFontTx/>
              <a:buNone/>
            </a:pPr>
            <a:endParaRPr lang="sr-Latn-RS" altLang="sr-Latn-RS" sz="1800" b="1">
              <a:latin typeface="Arial" panose="020B0604020202020204" pitchFamily="34" charset="0"/>
            </a:endParaRPr>
          </a:p>
          <a:p>
            <a:pPr>
              <a:spcBef>
                <a:spcPct val="0"/>
              </a:spcBef>
              <a:buFontTx/>
              <a:buNone/>
            </a:pPr>
            <a:r>
              <a:rPr lang="sr-Latn-RS" altLang="sr-Latn-RS" sz="1000">
                <a:latin typeface="Arial" panose="020B0604020202020204" pitchFamily="34" charset="0"/>
              </a:rPr>
              <a:t>Kotler et al., 2024</a:t>
            </a:r>
          </a:p>
          <a:p>
            <a:pPr>
              <a:spcBef>
                <a:spcPct val="0"/>
              </a:spcBef>
              <a:buFontTx/>
              <a:buNone/>
            </a:pPr>
            <a:endParaRPr lang="sr-Latn-RS" altLang="sr-Latn-RS" sz="1800" b="1">
              <a:latin typeface="Arial" panose="020B0604020202020204" pitchFamily="34" charset="0"/>
            </a:endParaRPr>
          </a:p>
          <a:p>
            <a:pPr>
              <a:spcBef>
                <a:spcPct val="0"/>
              </a:spcBef>
              <a:buFontTx/>
              <a:buNone/>
            </a:pPr>
            <a:endParaRPr lang="sr-Latn-RS" altLang="sr-Latn-RS" sz="1800" b="1">
              <a:latin typeface="Arial" panose="020B0604020202020204" pitchFamily="34" charset="0"/>
            </a:endParaRPr>
          </a:p>
        </p:txBody>
      </p:sp>
      <p:pic>
        <p:nvPicPr>
          <p:cNvPr id="3482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2457450"/>
            <a:ext cx="63246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9"/>
          <p:cNvSpPr txBox="1">
            <a:spLocks noChangeArrowheads="1"/>
          </p:cNvSpPr>
          <p:nvPr/>
        </p:nvSpPr>
        <p:spPr bwMode="auto">
          <a:xfrm>
            <a:off x="4203700" y="5802313"/>
            <a:ext cx="954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r-Latn-RS" altLang="sr-Latn-RS" sz="1800">
                <a:solidFill>
                  <a:srgbClr val="C00000"/>
                </a:solidFill>
                <a:latin typeface="Arial" panose="020B0604020202020204" pitchFamily="34" charset="0"/>
              </a:rPr>
              <a:t>skeptici</a:t>
            </a:r>
          </a:p>
        </p:txBody>
      </p:sp>
      <p:sp>
        <p:nvSpPr>
          <p:cNvPr id="34822" name="TextBox 10"/>
          <p:cNvSpPr txBox="1">
            <a:spLocks noChangeArrowheads="1"/>
          </p:cNvSpPr>
          <p:nvPr/>
        </p:nvSpPr>
        <p:spPr bwMode="auto">
          <a:xfrm>
            <a:off x="5268913" y="5802313"/>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r-Latn-RS" altLang="sr-Latn-RS" sz="1800">
                <a:solidFill>
                  <a:srgbClr val="C00000"/>
                </a:solidFill>
                <a:latin typeface="Arial" panose="020B0604020202020204" pitchFamily="34" charset="0"/>
              </a:rPr>
              <a:t>sumnjivci</a:t>
            </a:r>
          </a:p>
        </p:txBody>
      </p:sp>
      <p:sp>
        <p:nvSpPr>
          <p:cNvPr id="34823" name="Rectangle 11"/>
          <p:cNvSpPr>
            <a:spLocks noChangeArrowheads="1"/>
          </p:cNvSpPr>
          <p:nvPr/>
        </p:nvSpPr>
        <p:spPr bwMode="auto">
          <a:xfrm>
            <a:off x="550863" y="1809750"/>
            <a:ext cx="8001000"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r-Latn-RS" altLang="sr-Latn-RS" sz="1800" b="1">
                <a:latin typeface="Arial" panose="020B0604020202020204" pitchFamily="34" charset="0"/>
              </a:rPr>
              <a:t>Kategorije korisnika (usvojitelja) na osnovu relativnog vremena usvajanja inovacije</a:t>
            </a:r>
          </a:p>
        </p:txBody>
      </p:sp>
      <p:sp>
        <p:nvSpPr>
          <p:cNvPr id="34824" name="TextBox 12"/>
          <p:cNvSpPr txBox="1">
            <a:spLocks noChangeArrowheads="1"/>
          </p:cNvSpPr>
          <p:nvPr/>
        </p:nvSpPr>
        <p:spPr bwMode="auto">
          <a:xfrm>
            <a:off x="2982913" y="5834063"/>
            <a:ext cx="113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r-Latn-RS" altLang="sr-Latn-RS" sz="1600">
                <a:solidFill>
                  <a:srgbClr val="C00000"/>
                </a:solidFill>
                <a:latin typeface="Arial" panose="020B0604020202020204" pitchFamily="34" charset="0"/>
              </a:rPr>
              <a:t>retko lideri</a:t>
            </a:r>
          </a:p>
        </p:txBody>
      </p:sp>
      <p:sp>
        <p:nvSpPr>
          <p:cNvPr id="34825" name="TextBox 13"/>
          <p:cNvSpPr txBox="1">
            <a:spLocks noChangeArrowheads="1"/>
          </p:cNvSpPr>
          <p:nvPr/>
        </p:nvSpPr>
        <p:spPr bwMode="auto">
          <a:xfrm>
            <a:off x="2116138" y="3146425"/>
            <a:ext cx="615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r-Latn-RS" altLang="sr-Latn-RS" sz="1600">
                <a:solidFill>
                  <a:srgbClr val="C00000"/>
                </a:solidFill>
                <a:latin typeface="Arial" panose="020B0604020202020204" pitchFamily="34" charset="0"/>
              </a:rPr>
              <a:t>lideri</a:t>
            </a:r>
          </a:p>
        </p:txBody>
      </p:sp>
      <p:sp>
        <p:nvSpPr>
          <p:cNvPr id="34826" name="TextBox 14"/>
          <p:cNvSpPr txBox="1">
            <a:spLocks noChangeArrowheads="1"/>
          </p:cNvSpPr>
          <p:nvPr/>
        </p:nvSpPr>
        <p:spPr bwMode="auto">
          <a:xfrm>
            <a:off x="762000" y="3108325"/>
            <a:ext cx="1354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r-Latn-RS" altLang="sr-Latn-RS" sz="1600">
                <a:solidFill>
                  <a:srgbClr val="C00000"/>
                </a:solidFill>
                <a:latin typeface="Arial" panose="020B0604020202020204" pitchFamily="34" charset="0"/>
              </a:rPr>
              <a:t>preduzimljiv</a:t>
            </a:r>
            <a:r>
              <a:rPr lang="sr-Latn-RS" altLang="sr-Latn-RS" sz="1600">
                <a:latin typeface="Arial" panose="020B0604020202020204" pitchFamily="34" charset="0"/>
              </a:rPr>
              <a:t>i</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1296</TotalTime>
  <Words>2662</Words>
  <Application>Microsoft Office PowerPoint</Application>
  <PresentationFormat>On-screen Show (4:3)</PresentationFormat>
  <Paragraphs>267</Paragraphs>
  <Slides>33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Arial Narrow</vt:lpstr>
      <vt:lpstr>Wingdings</vt:lpstr>
      <vt:lpstr>Courier New</vt:lpstr>
      <vt:lpstr>1_Office Theme</vt:lpstr>
      <vt:lpstr>2_Office Theme</vt:lpstr>
      <vt:lpstr> Model ponašanja potrošača:  III: Osobe koje učestvuju u procesu donošenja odluke o kupovini</vt:lpstr>
      <vt:lpstr>PowerPoint Presentation</vt:lpstr>
      <vt:lpstr>Model ponašanja potrošača:   IV: Vrste ponašanja prilikom odlučivanja o kupovini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Analiza konkurencije  </vt:lpstr>
      <vt:lpstr>Konkurentska struktura</vt:lpstr>
      <vt:lpstr>Porterov koncept konkurentske strukture</vt:lpstr>
      <vt:lpstr>Analiza konkurenata </vt:lpstr>
      <vt:lpstr>I: Identifikovanje konkurenata kompanije</vt:lpstr>
      <vt:lpstr>I: Identifikovanje konkurenata kompanije </vt:lpstr>
      <vt:lpstr>PowerPoint Presentation</vt:lpstr>
      <vt:lpstr>PowerPoint Presentation</vt:lpstr>
      <vt:lpstr>Strategije tržišnih lidera </vt:lpstr>
      <vt:lpstr>Tržišni izazivači i sledbenici </vt:lpstr>
      <vt:lpstr>Strategije tržišnih izazivača </vt:lpstr>
      <vt:lpstr>Strategije tržišnih izazivača </vt:lpstr>
      <vt:lpstr>Strategije tržišnih izazivača </vt:lpstr>
      <vt:lpstr>Strategije tržišnih sledbenika (pratioca) </vt:lpstr>
      <vt:lpstr>Strategije tržišnih sledbenika (pratioca) </vt:lpstr>
      <vt:lpstr>Strategije tržišnih nišera </vt:lpstr>
      <vt:lpstr>Konkurentsko ponašanje</vt:lpstr>
      <vt:lpstr>Kontrolna pitanja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Dragan Stankovic</dc:creator>
  <cp:lastModifiedBy>Studentska sluzba 6</cp:lastModifiedBy>
  <cp:revision>114</cp:revision>
  <cp:lastPrinted>1601-01-01T00:00:00Z</cp:lastPrinted>
  <dcterms:created xsi:type="dcterms:W3CDTF">1601-01-01T00:00:00Z</dcterms:created>
  <dcterms:modified xsi:type="dcterms:W3CDTF">2026-04-27T09:32:04Z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