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8" r:id="rId12"/>
    <p:sldId id="269" r:id="rId13"/>
    <p:sldId id="270" r:id="rId14"/>
    <p:sldId id="271" r:id="rId15"/>
    <p:sldId id="272" r:id="rId16"/>
    <p:sldId id="273" r:id="rId17"/>
    <p:sldId id="274" r:id="rId18"/>
    <p:sldId id="275" r:id="rId19"/>
    <p:sldId id="276" r:id="rId20"/>
    <p:sldId id="277" r:id="rId21"/>
    <p:sldId id="280" r:id="rId22"/>
    <p:sldId id="281" r:id="rId23"/>
    <p:sldId id="282" r:id="rId24"/>
    <p:sldId id="283" r:id="rId25"/>
    <p:sldId id="284" r:id="rId26"/>
    <p:sldId id="28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547"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E91191-AA78-42E9-B391-DB8E64E83B05}"/>
              </a:ext>
            </a:extLst>
          </p:cNvPr>
          <p:cNvSpPr>
            <a:spLocks noGrp="1"/>
          </p:cNvSpPr>
          <p:nvPr>
            <p:ph type="ctrTitle"/>
          </p:nvPr>
        </p:nvSpPr>
        <p:spPr>
          <a:xfrm>
            <a:off x="1524000" y="1122363"/>
            <a:ext cx="9144000" cy="2387600"/>
          </a:xfrm>
        </p:spPr>
        <p:txBody>
          <a:bodyPr anchor="b"/>
          <a:lstStyle>
            <a:lvl1pPr algn="ctr">
              <a:defRPr sz="6000"/>
            </a:lvl1pPr>
          </a:lstStyle>
          <a:p>
            <a:r>
              <a:rPr lang="sr-Latn-RS"/>
              <a:t>Kliknite i uredite naslov mastera</a:t>
            </a:r>
            <a:endParaRPr lang="en-US"/>
          </a:p>
        </p:txBody>
      </p:sp>
      <p:sp>
        <p:nvSpPr>
          <p:cNvPr id="3" name="Podnaslov 2">
            <a:extLst>
              <a:ext uri="{FF2B5EF4-FFF2-40B4-BE49-F238E27FC236}">
                <a16:creationId xmlns:a16="http://schemas.microsoft.com/office/drawing/2014/main" id="{032D7D43-3EC1-4C73-BC00-72656C3FE0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Latn-RS"/>
              <a:t>Kliknite da biste uredili stil podnaslova mastera</a:t>
            </a:r>
            <a:endParaRPr lang="en-US"/>
          </a:p>
        </p:txBody>
      </p:sp>
      <p:sp>
        <p:nvSpPr>
          <p:cNvPr id="4" name="Čuvar mesta za datum 3">
            <a:extLst>
              <a:ext uri="{FF2B5EF4-FFF2-40B4-BE49-F238E27FC236}">
                <a16:creationId xmlns:a16="http://schemas.microsoft.com/office/drawing/2014/main" id="{406E87E3-6CC6-4391-B3B9-CE95DA89D21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ED547E52-25F2-4A19-86A1-4B8EF71EE61E}"/>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C071A10-AF31-4224-9F3E-317AD31121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94393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E3D2113-2FEB-4561-A4DC-A3E4A0331FAE}"/>
              </a:ext>
            </a:extLst>
          </p:cNvPr>
          <p:cNvSpPr>
            <a:spLocks noGrp="1"/>
          </p:cNvSpPr>
          <p:nvPr>
            <p:ph type="title"/>
          </p:nvPr>
        </p:nvSpPr>
        <p:spPr/>
        <p:txBody>
          <a:bodyPr/>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0F1E4993-A383-4F46-A0BB-A67228E4CCF8}"/>
              </a:ext>
            </a:extLst>
          </p:cNvPr>
          <p:cNvSpPr>
            <a:spLocks noGrp="1"/>
          </p:cNvSpPr>
          <p:nvPr>
            <p:ph type="body" orient="vert" idx="1"/>
          </p:nvPr>
        </p:nvSpPr>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16FA6248-9022-46A7-BE7D-14DE3234B4AA}"/>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B7CA1643-3772-4B90-A7F7-00556F521023}"/>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E3B85EAF-A3FC-437E-BC1C-C8ED5D9ACE4D}"/>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23531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a:extLst>
              <a:ext uri="{FF2B5EF4-FFF2-40B4-BE49-F238E27FC236}">
                <a16:creationId xmlns:a16="http://schemas.microsoft.com/office/drawing/2014/main" id="{9A77CBA1-6B0E-4BDB-9EC1-B800DBF00A19}"/>
              </a:ext>
            </a:extLst>
          </p:cNvPr>
          <p:cNvSpPr>
            <a:spLocks noGrp="1"/>
          </p:cNvSpPr>
          <p:nvPr>
            <p:ph type="title" orient="vert"/>
          </p:nvPr>
        </p:nvSpPr>
        <p:spPr>
          <a:xfrm>
            <a:off x="8724900" y="365125"/>
            <a:ext cx="2628900" cy="5811838"/>
          </a:xfrm>
        </p:spPr>
        <p:txBody>
          <a:bodyPr vert="eaVert"/>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EF88A537-1433-4ADF-ADED-2D83A47C4BF1}"/>
              </a:ext>
            </a:extLst>
          </p:cNvPr>
          <p:cNvSpPr>
            <a:spLocks noGrp="1"/>
          </p:cNvSpPr>
          <p:nvPr>
            <p:ph type="body" orient="vert" idx="1"/>
          </p:nvPr>
        </p:nvSpPr>
        <p:spPr>
          <a:xfrm>
            <a:off x="838200" y="365125"/>
            <a:ext cx="7734300" cy="5811838"/>
          </a:xfrm>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E92BEFDE-85F2-4D90-88B8-81124C403F2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A06AED5C-29AF-4AFE-BE0E-9431FD11258B}"/>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BB05E697-918F-4AEF-AE19-780A6ECB1D1C}"/>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337270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906F74-CF71-4E11-BB06-0B494012A5E0}"/>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84717FF4-5183-45DD-A5CF-67F805725D5D}"/>
              </a:ext>
            </a:extLst>
          </p:cNvPr>
          <p:cNvSpPr>
            <a:spLocks noGrp="1"/>
          </p:cNvSpPr>
          <p:nvPr>
            <p:ph idx="1"/>
          </p:nvPr>
        </p:nvSpPr>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8ACA4117-74F9-4C75-B69E-E6AC8208B41E}"/>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4AAE4332-7606-4001-8AAB-684152241E6F}"/>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8F1D84E0-6313-4FBB-AA84-10C2B74453A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562950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51E877-4DD3-4C43-A0E4-DF2F111FFFB2}"/>
              </a:ext>
            </a:extLst>
          </p:cNvPr>
          <p:cNvSpPr>
            <a:spLocks noGrp="1"/>
          </p:cNvSpPr>
          <p:nvPr>
            <p:ph type="title"/>
          </p:nvPr>
        </p:nvSpPr>
        <p:spPr>
          <a:xfrm>
            <a:off x="831850" y="1709738"/>
            <a:ext cx="10515600" cy="2852737"/>
          </a:xfrm>
        </p:spPr>
        <p:txBody>
          <a:bodyPr anchor="b"/>
          <a:lstStyle>
            <a:lvl1pPr>
              <a:defRPr sz="6000"/>
            </a:lvl1p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57A0C23-1184-4612-8406-52CDFC15FE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Latn-RS"/>
              <a:t>Kliknite da biste uredili stilove teksta mastera</a:t>
            </a:r>
          </a:p>
        </p:txBody>
      </p:sp>
      <p:sp>
        <p:nvSpPr>
          <p:cNvPr id="4" name="Čuvar mesta za datum 3">
            <a:extLst>
              <a:ext uri="{FF2B5EF4-FFF2-40B4-BE49-F238E27FC236}">
                <a16:creationId xmlns:a16="http://schemas.microsoft.com/office/drawing/2014/main" id="{51CF1C48-3E4D-4B34-B253-2B1622E7A2F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02B84B80-0DAC-402B-8518-E5144986C1F9}"/>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3537100-57F0-4B96-910B-BB561FD4F3F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0116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EBC2C0-D70E-4FFC-848A-6BC61A4F915F}"/>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B9C0A6D7-43A4-435C-AA4C-575C0E4EB4E0}"/>
              </a:ext>
            </a:extLst>
          </p:cNvPr>
          <p:cNvSpPr>
            <a:spLocks noGrp="1"/>
          </p:cNvSpPr>
          <p:nvPr>
            <p:ph sz="half" idx="1"/>
          </p:nvPr>
        </p:nvSpPr>
        <p:spPr>
          <a:xfrm>
            <a:off x="838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sadržaj 3">
            <a:extLst>
              <a:ext uri="{FF2B5EF4-FFF2-40B4-BE49-F238E27FC236}">
                <a16:creationId xmlns:a16="http://schemas.microsoft.com/office/drawing/2014/main" id="{80DDA2E3-C278-403F-8D57-D2143EB038C5}"/>
              </a:ext>
            </a:extLst>
          </p:cNvPr>
          <p:cNvSpPr>
            <a:spLocks noGrp="1"/>
          </p:cNvSpPr>
          <p:nvPr>
            <p:ph sz="half" idx="2"/>
          </p:nvPr>
        </p:nvSpPr>
        <p:spPr>
          <a:xfrm>
            <a:off x="6172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datum 4">
            <a:extLst>
              <a:ext uri="{FF2B5EF4-FFF2-40B4-BE49-F238E27FC236}">
                <a16:creationId xmlns:a16="http://schemas.microsoft.com/office/drawing/2014/main" id="{1AA5E1B7-DBAA-4BF4-9C9D-CF292232AA0D}"/>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AF044BA3-325C-44A3-8D01-9E34B2EB2823}"/>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7EE4A707-CF93-42AA-ACFE-9EB66461C2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4005517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A5667C-3ADD-41AD-91CC-21E4F5775482}"/>
              </a:ext>
            </a:extLst>
          </p:cNvPr>
          <p:cNvSpPr>
            <a:spLocks noGrp="1"/>
          </p:cNvSpPr>
          <p:nvPr>
            <p:ph type="title"/>
          </p:nvPr>
        </p:nvSpPr>
        <p:spPr>
          <a:xfrm>
            <a:off x="839788" y="365125"/>
            <a:ext cx="10515600" cy="1325563"/>
          </a:xfrm>
        </p:spPr>
        <p:txBody>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1C3FDF19-BB07-4304-A902-188E0143DD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4" name="Čuvar mesta za sadržaj 3">
            <a:extLst>
              <a:ext uri="{FF2B5EF4-FFF2-40B4-BE49-F238E27FC236}">
                <a16:creationId xmlns:a16="http://schemas.microsoft.com/office/drawing/2014/main" id="{9381C14D-6CF5-4327-8422-3483F5A434C7}"/>
              </a:ext>
            </a:extLst>
          </p:cNvPr>
          <p:cNvSpPr>
            <a:spLocks noGrp="1"/>
          </p:cNvSpPr>
          <p:nvPr>
            <p:ph sz="half" idx="2"/>
          </p:nvPr>
        </p:nvSpPr>
        <p:spPr>
          <a:xfrm>
            <a:off x="839788" y="2505075"/>
            <a:ext cx="5157787"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tekst 4">
            <a:extLst>
              <a:ext uri="{FF2B5EF4-FFF2-40B4-BE49-F238E27FC236}">
                <a16:creationId xmlns:a16="http://schemas.microsoft.com/office/drawing/2014/main" id="{636AE1F5-15A6-43AB-8E89-001F150B51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6" name="Čuvar mesta za sadržaj 5">
            <a:extLst>
              <a:ext uri="{FF2B5EF4-FFF2-40B4-BE49-F238E27FC236}">
                <a16:creationId xmlns:a16="http://schemas.microsoft.com/office/drawing/2014/main" id="{44B85BDB-E94C-471D-A985-441E9CDB98BA}"/>
              </a:ext>
            </a:extLst>
          </p:cNvPr>
          <p:cNvSpPr>
            <a:spLocks noGrp="1"/>
          </p:cNvSpPr>
          <p:nvPr>
            <p:ph sz="quarter" idx="4"/>
          </p:nvPr>
        </p:nvSpPr>
        <p:spPr>
          <a:xfrm>
            <a:off x="6172200" y="2505075"/>
            <a:ext cx="5183188"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7" name="Čuvar mesta za datum 6">
            <a:extLst>
              <a:ext uri="{FF2B5EF4-FFF2-40B4-BE49-F238E27FC236}">
                <a16:creationId xmlns:a16="http://schemas.microsoft.com/office/drawing/2014/main" id="{3433D378-19D4-40FE-BC4D-F9DACD0C35CC}"/>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8" name="Čuvar mesta za podnožje 7">
            <a:extLst>
              <a:ext uri="{FF2B5EF4-FFF2-40B4-BE49-F238E27FC236}">
                <a16:creationId xmlns:a16="http://schemas.microsoft.com/office/drawing/2014/main" id="{7D4FBC65-F9DB-449D-B799-7A30D214A740}"/>
              </a:ext>
            </a:extLst>
          </p:cNvPr>
          <p:cNvSpPr>
            <a:spLocks noGrp="1"/>
          </p:cNvSpPr>
          <p:nvPr>
            <p:ph type="ftr" sz="quarter" idx="11"/>
          </p:nvPr>
        </p:nvSpPr>
        <p:spPr/>
        <p:txBody>
          <a:bodyPr/>
          <a:lstStyle/>
          <a:p>
            <a:endParaRPr lang="en-US"/>
          </a:p>
        </p:txBody>
      </p:sp>
      <p:sp>
        <p:nvSpPr>
          <p:cNvPr id="9" name="Čuvar mesta za broj slajda 8">
            <a:extLst>
              <a:ext uri="{FF2B5EF4-FFF2-40B4-BE49-F238E27FC236}">
                <a16:creationId xmlns:a16="http://schemas.microsoft.com/office/drawing/2014/main" id="{AB77D667-4F7D-48FE-B357-362F6B980B8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75418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C11717-9EF5-4A97-B0A6-A8C76ABF3E82}"/>
              </a:ext>
            </a:extLst>
          </p:cNvPr>
          <p:cNvSpPr>
            <a:spLocks noGrp="1"/>
          </p:cNvSpPr>
          <p:nvPr>
            <p:ph type="title"/>
          </p:nvPr>
        </p:nvSpPr>
        <p:spPr/>
        <p:txBody>
          <a:bodyPr/>
          <a:lstStyle/>
          <a:p>
            <a:r>
              <a:rPr lang="sr-Latn-RS"/>
              <a:t>Kliknite i uredite naslov mastera</a:t>
            </a:r>
            <a:endParaRPr lang="en-US"/>
          </a:p>
        </p:txBody>
      </p:sp>
      <p:sp>
        <p:nvSpPr>
          <p:cNvPr id="3" name="Čuvar mesta za datum 2">
            <a:extLst>
              <a:ext uri="{FF2B5EF4-FFF2-40B4-BE49-F238E27FC236}">
                <a16:creationId xmlns:a16="http://schemas.microsoft.com/office/drawing/2014/main" id="{38514A6C-5339-4385-A4B3-2AEDE0FC782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4" name="Čuvar mesta za podnožje 3">
            <a:extLst>
              <a:ext uri="{FF2B5EF4-FFF2-40B4-BE49-F238E27FC236}">
                <a16:creationId xmlns:a16="http://schemas.microsoft.com/office/drawing/2014/main" id="{17AB4A55-BE0B-45D6-8C30-F1612E9490CF}"/>
              </a:ext>
            </a:extLst>
          </p:cNvPr>
          <p:cNvSpPr>
            <a:spLocks noGrp="1"/>
          </p:cNvSpPr>
          <p:nvPr>
            <p:ph type="ftr" sz="quarter" idx="11"/>
          </p:nvPr>
        </p:nvSpPr>
        <p:spPr/>
        <p:txBody>
          <a:bodyPr/>
          <a:lstStyle/>
          <a:p>
            <a:endParaRPr lang="en-US"/>
          </a:p>
        </p:txBody>
      </p:sp>
      <p:sp>
        <p:nvSpPr>
          <p:cNvPr id="5" name="Čuvar mesta za broj slajda 4">
            <a:extLst>
              <a:ext uri="{FF2B5EF4-FFF2-40B4-BE49-F238E27FC236}">
                <a16:creationId xmlns:a16="http://schemas.microsoft.com/office/drawing/2014/main" id="{FCB70088-D3CB-473F-9C4A-B5BB5531C57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329484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a:extLst>
              <a:ext uri="{FF2B5EF4-FFF2-40B4-BE49-F238E27FC236}">
                <a16:creationId xmlns:a16="http://schemas.microsoft.com/office/drawing/2014/main" id="{CA9F624B-8671-492D-BF5E-44381574DE51}"/>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3" name="Čuvar mesta za podnožje 2">
            <a:extLst>
              <a:ext uri="{FF2B5EF4-FFF2-40B4-BE49-F238E27FC236}">
                <a16:creationId xmlns:a16="http://schemas.microsoft.com/office/drawing/2014/main" id="{05687ACD-3B32-474D-A2BC-E6EFE907AF02}"/>
              </a:ext>
            </a:extLst>
          </p:cNvPr>
          <p:cNvSpPr>
            <a:spLocks noGrp="1"/>
          </p:cNvSpPr>
          <p:nvPr>
            <p:ph type="ftr" sz="quarter" idx="11"/>
          </p:nvPr>
        </p:nvSpPr>
        <p:spPr/>
        <p:txBody>
          <a:bodyPr/>
          <a:lstStyle/>
          <a:p>
            <a:endParaRPr lang="en-US"/>
          </a:p>
        </p:txBody>
      </p:sp>
      <p:sp>
        <p:nvSpPr>
          <p:cNvPr id="4" name="Čuvar mesta za broj slajda 3">
            <a:extLst>
              <a:ext uri="{FF2B5EF4-FFF2-40B4-BE49-F238E27FC236}">
                <a16:creationId xmlns:a16="http://schemas.microsoft.com/office/drawing/2014/main" id="{978ADDAB-950E-4AD3-9826-187F5735CD3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573996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9409074-9C73-4B3C-A2AD-B3244C13B8DF}"/>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F6AB2DFE-D74C-4836-A304-C22C23252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tekst 3">
            <a:extLst>
              <a:ext uri="{FF2B5EF4-FFF2-40B4-BE49-F238E27FC236}">
                <a16:creationId xmlns:a16="http://schemas.microsoft.com/office/drawing/2014/main" id="{F8018217-1718-4A2C-9767-449826C0E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EB877DC6-39D1-4420-A393-D8323B0BCF1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DF36F2A6-703C-4FD2-932E-36392E089299}"/>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D9062999-25DB-498B-9098-25DBA07C5821}"/>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17468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6CB5643-99B2-4576-8E4A-FAB31A471A8A}"/>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liku 2">
            <a:extLst>
              <a:ext uri="{FF2B5EF4-FFF2-40B4-BE49-F238E27FC236}">
                <a16:creationId xmlns:a16="http://schemas.microsoft.com/office/drawing/2014/main" id="{790800EF-D861-4712-9F82-B73FE03604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Čuvar mesta za tekst 3">
            <a:extLst>
              <a:ext uri="{FF2B5EF4-FFF2-40B4-BE49-F238E27FC236}">
                <a16:creationId xmlns:a16="http://schemas.microsoft.com/office/drawing/2014/main" id="{D1E64E9F-3DFC-4463-8479-B0294C5295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C9090B2A-F55E-48D2-BBD2-8D4B33642F0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45D65890-F74F-4DA0-8C1F-51143D1823A8}"/>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F0DEA8C1-2616-41B4-B1E9-B3FC47FD05EF}"/>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690443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naslov 1">
            <a:extLst>
              <a:ext uri="{FF2B5EF4-FFF2-40B4-BE49-F238E27FC236}">
                <a16:creationId xmlns:a16="http://schemas.microsoft.com/office/drawing/2014/main" id="{2F3655D9-DF11-4254-BB6C-FFF9565664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6749AAB-85EF-4106-A6A0-CEE3F79FD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A165E010-D0D4-48F5-9DD9-FA3B9977C0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947DB938-0763-46F0-B7AA-9CD98CDDE8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Čuvar mesta za broj slajda 5">
            <a:extLst>
              <a:ext uri="{FF2B5EF4-FFF2-40B4-BE49-F238E27FC236}">
                <a16:creationId xmlns:a16="http://schemas.microsoft.com/office/drawing/2014/main" id="{FEC9CF22-CF25-4D45-9E00-D11EC6508C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2B277-BF31-4BB0-BCEF-E2B9781C1E42}" type="slidenum">
              <a:rPr lang="en-US" smtClean="0"/>
              <a:pPr/>
              <a:t>‹#›</a:t>
            </a:fld>
            <a:endParaRPr lang="en-US"/>
          </a:p>
        </p:txBody>
      </p:sp>
    </p:spTree>
    <p:extLst>
      <p:ext uri="{BB962C8B-B14F-4D97-AF65-F5344CB8AC3E}">
        <p14:creationId xmlns:p14="http://schemas.microsoft.com/office/powerpoint/2010/main" val="1823066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95175D6-1AB8-4EE3-BC7E-003F957B25A8}"/>
              </a:ext>
            </a:extLst>
          </p:cNvPr>
          <p:cNvSpPr>
            <a:spLocks noGrp="1"/>
          </p:cNvSpPr>
          <p:nvPr>
            <p:ph type="ctrTitle"/>
          </p:nvPr>
        </p:nvSpPr>
        <p:spPr>
          <a:xfrm>
            <a:off x="1524000" y="1122363"/>
            <a:ext cx="9144000" cy="2678928"/>
          </a:xfrm>
        </p:spPr>
        <p:txBody>
          <a:bodyPr>
            <a:normAutofit/>
          </a:bodyPr>
          <a:lstStyle/>
          <a:p>
            <a:r>
              <a:rPr lang="sr-Latn-RS" dirty="0"/>
              <a:t>Međunarodn</a:t>
            </a:r>
            <a:r>
              <a:rPr lang="en-US" dirty="0"/>
              <a:t>a</a:t>
            </a:r>
            <a:r>
              <a:rPr lang="sr-Latn-RS" dirty="0"/>
              <a:t>  ljudsk</a:t>
            </a:r>
            <a:r>
              <a:rPr lang="en-US"/>
              <a:t>a</a:t>
            </a:r>
            <a:r>
              <a:rPr lang="sr-Latn-RS"/>
              <a:t> </a:t>
            </a:r>
            <a:r>
              <a:rPr lang="sr-Latn-RS" dirty="0"/>
              <a:t>prava</a:t>
            </a:r>
            <a:endParaRPr lang="en-US" dirty="0"/>
          </a:p>
        </p:txBody>
      </p:sp>
      <p:sp>
        <p:nvSpPr>
          <p:cNvPr id="3" name="Podnaslov 2">
            <a:extLst>
              <a:ext uri="{FF2B5EF4-FFF2-40B4-BE49-F238E27FC236}">
                <a16:creationId xmlns:a16="http://schemas.microsoft.com/office/drawing/2014/main" id="{9E8C7450-6969-4158-856B-C5DB96BE8DE1}"/>
              </a:ext>
            </a:extLst>
          </p:cNvPr>
          <p:cNvSpPr>
            <a:spLocks noGrp="1"/>
          </p:cNvSpPr>
          <p:nvPr>
            <p:ph type="subTitle" idx="1"/>
          </p:nvPr>
        </p:nvSpPr>
        <p:spPr>
          <a:xfrm>
            <a:off x="1524000" y="3971108"/>
            <a:ext cx="9144000" cy="919673"/>
          </a:xfrm>
        </p:spPr>
        <p:txBody>
          <a:bodyPr>
            <a:normAutofit/>
          </a:bodyPr>
          <a:lstStyle/>
          <a:p>
            <a:r>
              <a:rPr lang="sr-Latn-RS" sz="3200" b="1" dirty="0"/>
              <a:t> Pravo na pravnu sigurnost i pravedno postupanje</a:t>
            </a:r>
            <a:endParaRPr lang="en-US" sz="3200" b="1" dirty="0"/>
          </a:p>
          <a:p>
            <a:endParaRPr lang="sr-Latn-RS" sz="3200" b="1" dirty="0">
              <a:solidFill>
                <a:prstClr val="black"/>
              </a:solidFill>
              <a:latin typeface="Calibri Light"/>
              <a:ea typeface="+mj-ea"/>
              <a:cs typeface="+mj-cs"/>
            </a:endParaRPr>
          </a:p>
          <a:p>
            <a:endParaRPr lang="en-US" sz="3200" dirty="0"/>
          </a:p>
        </p:txBody>
      </p:sp>
    </p:spTree>
    <p:extLst>
      <p:ext uri="{BB962C8B-B14F-4D97-AF65-F5344CB8AC3E}">
        <p14:creationId xmlns:p14="http://schemas.microsoft.com/office/powerpoint/2010/main" val="1284345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24D619-D2F1-4412-B065-E702FB0DD490}"/>
              </a:ext>
            </a:extLst>
          </p:cNvPr>
          <p:cNvSpPr>
            <a:spLocks noGrp="1"/>
          </p:cNvSpPr>
          <p:nvPr>
            <p:ph type="title"/>
          </p:nvPr>
        </p:nvSpPr>
        <p:spPr>
          <a:xfrm>
            <a:off x="838200" y="156755"/>
            <a:ext cx="10515600" cy="613954"/>
          </a:xfrm>
        </p:spPr>
        <p:txBody>
          <a:bodyPr>
            <a:normAutofit fontScale="90000"/>
          </a:bodyPr>
          <a:lstStyle/>
          <a:p>
            <a:pPr algn="ctr"/>
            <a:br>
              <a:rPr lang="en-US" sz="3100" dirty="0"/>
            </a:br>
            <a:r>
              <a:rPr lang="sr-Latn-RS" sz="2800" dirty="0"/>
              <a:t> </a:t>
            </a:r>
            <a:r>
              <a:rPr lang="sr-Latn-RS" sz="3100" dirty="0"/>
              <a:t>Pravo na pravedno postupanje</a:t>
            </a:r>
            <a:br>
              <a:rPr lang="sr-Latn-RS" sz="2700" b="1" dirty="0"/>
            </a:br>
            <a:endParaRPr lang="en-US" sz="2700" b="1" dirty="0"/>
          </a:p>
        </p:txBody>
      </p:sp>
      <p:sp>
        <p:nvSpPr>
          <p:cNvPr id="3" name="Čuvar mesta za sadržaj 2">
            <a:extLst>
              <a:ext uri="{FF2B5EF4-FFF2-40B4-BE49-F238E27FC236}">
                <a16:creationId xmlns:a16="http://schemas.microsoft.com/office/drawing/2014/main" id="{4ABD2971-BAD2-48CD-8A01-7BACD7EE1418}"/>
              </a:ext>
            </a:extLst>
          </p:cNvPr>
          <p:cNvSpPr>
            <a:spLocks noGrp="1"/>
          </p:cNvSpPr>
          <p:nvPr>
            <p:ph idx="1"/>
          </p:nvPr>
        </p:nvSpPr>
        <p:spPr>
          <a:xfrm>
            <a:off x="838200" y="1097279"/>
            <a:ext cx="10515600" cy="5538651"/>
          </a:xfrm>
        </p:spPr>
        <p:txBody>
          <a:bodyPr>
            <a:normAutofit/>
          </a:bodyPr>
          <a:lstStyle/>
          <a:p>
            <a:pPr algn="just">
              <a:spcBef>
                <a:spcPts val="0"/>
              </a:spcBef>
            </a:pPr>
            <a:r>
              <a:rPr lang="sr-Latn-RS" sz="2200" dirty="0"/>
              <a:t>Pravo na pravedno postupanje obuhvata više prava čiji je cilj da se obezbedi pristup sudu i pošteno suđenje</a:t>
            </a:r>
          </a:p>
          <a:p>
            <a:pPr algn="just">
              <a:spcBef>
                <a:spcPts val="0"/>
              </a:spcBef>
            </a:pPr>
            <a:r>
              <a:rPr lang="sr-Latn-RS" sz="2200" dirty="0"/>
              <a:t>Tu spadaju </a:t>
            </a:r>
            <a:r>
              <a:rPr lang="sr-Latn-RS" sz="2200" u="sng" dirty="0"/>
              <a:t>pravo na ravnopravan pristup sudu, pravo na pošteno suđenje pred nezavisnim i nepristrasnim sudom</a:t>
            </a:r>
            <a:r>
              <a:rPr lang="sr-Latn-RS" sz="2200" dirty="0"/>
              <a:t>, zatim neka načela sudskog postupka kao što su </a:t>
            </a:r>
            <a:r>
              <a:rPr lang="sr-Latn-RS" sz="2200" u="sng" dirty="0"/>
              <a:t>načelo javnosti i pretpostavka nevinosti</a:t>
            </a:r>
            <a:r>
              <a:rPr lang="sr-Latn-RS" sz="2200" dirty="0"/>
              <a:t>, </a:t>
            </a:r>
            <a:r>
              <a:rPr lang="sr-Latn-RS" sz="2200" u="sng" dirty="0"/>
              <a:t>pravo na žalbu, posebna pravila maloletnika </a:t>
            </a:r>
            <a:r>
              <a:rPr lang="sr-Latn-RS" sz="2200" dirty="0"/>
              <a:t>i sl. (čl.</a:t>
            </a:r>
            <a:r>
              <a:rPr lang="en-US" sz="2200" dirty="0"/>
              <a:t> </a:t>
            </a:r>
            <a:r>
              <a:rPr lang="sr-Latn-RS" sz="2200" dirty="0"/>
              <a:t>8 UDP, čl.</a:t>
            </a:r>
            <a:r>
              <a:rPr lang="en-US" sz="2200" dirty="0"/>
              <a:t> </a:t>
            </a:r>
            <a:r>
              <a:rPr lang="sr-Latn-RS" sz="2200" dirty="0"/>
              <a:t>14 PGP, čl.</a:t>
            </a:r>
            <a:r>
              <a:rPr lang="en-US" sz="2200" dirty="0"/>
              <a:t> </a:t>
            </a:r>
            <a:r>
              <a:rPr lang="sr-Latn-RS" sz="2200" dirty="0"/>
              <a:t>6 i 7 EK)</a:t>
            </a:r>
          </a:p>
          <a:p>
            <a:pPr algn="just">
              <a:spcBef>
                <a:spcPts val="0"/>
              </a:spcBef>
            </a:pPr>
            <a:r>
              <a:rPr lang="sr-Latn-RS" sz="2200" dirty="0"/>
              <a:t> EK pruža procesna jemstva svakom ,,tokom odlučivanja o njegovim građanskim pravima  i obavezama ili o krivičnoj odgovornosti protiv njega”</a:t>
            </a:r>
          </a:p>
          <a:p>
            <a:pPr algn="just">
              <a:spcBef>
                <a:spcPts val="0"/>
              </a:spcBef>
            </a:pPr>
            <a:r>
              <a:rPr lang="sr-Latn-RS" sz="2200" dirty="0"/>
              <a:t>Evropski sud za ljudska prava smatra da odlučivanje o građanskim pravima postoji uvek kad se u jednom postupku odlučuje o imovinskim pravima ili kad je ishod postupka odlučujući za privatna prava i obaveze</a:t>
            </a:r>
          </a:p>
          <a:p>
            <a:pPr algn="just">
              <a:spcBef>
                <a:spcPts val="0"/>
              </a:spcBef>
            </a:pPr>
            <a:r>
              <a:rPr lang="sr-Latn-RS" sz="2200" dirty="0"/>
              <a:t>Doktrina danas smatra da su potrebna 3 uslova za postojanje krivične optužbe u smislu čl</a:t>
            </a:r>
            <a:r>
              <a:rPr lang="en-US" sz="2200" dirty="0"/>
              <a:t>.</a:t>
            </a:r>
            <a:r>
              <a:rPr lang="sr-Latn-RS" sz="2200" dirty="0"/>
              <a:t> 6 EK i to:</a:t>
            </a:r>
          </a:p>
          <a:p>
            <a:pPr algn="just">
              <a:spcBef>
                <a:spcPts val="0"/>
              </a:spcBef>
              <a:buFont typeface="Wingdings" pitchFamily="2" charset="2"/>
              <a:buChar char="ü"/>
            </a:pPr>
            <a:r>
              <a:rPr lang="en-US" sz="2200" dirty="0"/>
              <a:t>K</a:t>
            </a:r>
            <a:r>
              <a:rPr lang="sr-Latn-RS" sz="2200" dirty="0"/>
              <a:t>valifikacija krivičnog dela po unutašnjem pravu</a:t>
            </a:r>
          </a:p>
          <a:p>
            <a:pPr algn="just">
              <a:spcBef>
                <a:spcPts val="0"/>
              </a:spcBef>
              <a:buFont typeface="Wingdings" pitchFamily="2" charset="2"/>
              <a:buChar char="ü"/>
            </a:pPr>
            <a:r>
              <a:rPr lang="en-US" sz="2200" dirty="0"/>
              <a:t>P</a:t>
            </a:r>
            <a:r>
              <a:rPr lang="sr-Latn-RS" sz="2200" dirty="0"/>
              <a:t>riroda samog dela koje mora predstavljati kršenje jedne opšte norme prinudnog karaktera</a:t>
            </a:r>
          </a:p>
          <a:p>
            <a:pPr algn="just">
              <a:spcBef>
                <a:spcPts val="0"/>
              </a:spcBef>
              <a:buFont typeface="Wingdings" pitchFamily="2" charset="2"/>
              <a:buChar char="ü"/>
            </a:pPr>
            <a:r>
              <a:rPr lang="sr-Latn-RS" sz="2200" dirty="0"/>
              <a:t>Težina sankcije predviđene za kršenje norme</a:t>
            </a:r>
          </a:p>
          <a:p>
            <a:pPr algn="just">
              <a:buFont typeface="Wingdings" pitchFamily="2" charset="2"/>
              <a:buChar char="ü"/>
            </a:pPr>
            <a:endParaRPr lang="sr-Latn-RS" sz="2400" dirty="0"/>
          </a:p>
          <a:p>
            <a:pPr marL="109728" lvl="0" indent="0" algn="just">
              <a:lnSpc>
                <a:spcPct val="100000"/>
              </a:lnSpc>
              <a:spcBef>
                <a:spcPts val="300"/>
              </a:spcBef>
              <a:buClr>
                <a:srgbClr val="FF953E"/>
              </a:buClr>
              <a:buNone/>
              <a:defRPr/>
            </a:pPr>
            <a:endParaRPr lang="sr-Latn-CS" sz="2400" dirty="0">
              <a:solidFill>
                <a:prstClr val="black"/>
              </a:solidFill>
              <a:latin typeface="Georgia"/>
            </a:endParaRPr>
          </a:p>
          <a:p>
            <a:pPr algn="just"/>
            <a:endParaRPr lang="sr-Latn-RS" sz="2000" dirty="0"/>
          </a:p>
          <a:p>
            <a:pPr algn="just"/>
            <a:endParaRPr lang="sr-Latn-RS" dirty="0"/>
          </a:p>
        </p:txBody>
      </p:sp>
    </p:spTree>
    <p:extLst>
      <p:ext uri="{BB962C8B-B14F-4D97-AF65-F5344CB8AC3E}">
        <p14:creationId xmlns:p14="http://schemas.microsoft.com/office/powerpoint/2010/main" val="1691778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8194"/>
            <a:ext cx="10515600" cy="718457"/>
          </a:xfrm>
        </p:spPr>
        <p:txBody>
          <a:bodyPr>
            <a:noAutofit/>
          </a:bodyPr>
          <a:lstStyle/>
          <a:p>
            <a:pPr algn="ctr"/>
            <a:br>
              <a:rPr lang="sr-Latn-RS" sz="2800" dirty="0"/>
            </a:br>
            <a:br>
              <a:rPr lang="sr-Latn-RS" sz="2800" dirty="0"/>
            </a:br>
            <a:br>
              <a:rPr lang="sr-Latn-RS" sz="2800" dirty="0"/>
            </a:br>
            <a:r>
              <a:rPr lang="sr-Latn-RS" sz="2800" dirty="0"/>
              <a:t>Pravo na nezavisan i nepristrasan sud ustanovljen zakonom</a:t>
            </a:r>
            <a:br>
              <a:rPr lang="sr-Latn-RS" sz="2800" dirty="0"/>
            </a:br>
            <a:br>
              <a:rPr lang="sr-Latn-RS" sz="2800" dirty="0"/>
            </a:br>
            <a:br>
              <a:rPr lang="sr-Latn-RS" sz="2800" dirty="0"/>
            </a:br>
            <a:endParaRPr lang="en-US" sz="2800" dirty="0"/>
          </a:p>
        </p:txBody>
      </p:sp>
      <p:sp>
        <p:nvSpPr>
          <p:cNvPr id="3" name="Content Placeholder 2"/>
          <p:cNvSpPr>
            <a:spLocks noGrp="1"/>
          </p:cNvSpPr>
          <p:nvPr>
            <p:ph idx="1"/>
          </p:nvPr>
        </p:nvSpPr>
        <p:spPr>
          <a:xfrm>
            <a:off x="838200" y="1058091"/>
            <a:ext cx="10515600" cy="5434783"/>
          </a:xfrm>
        </p:spPr>
        <p:txBody>
          <a:bodyPr>
            <a:normAutofit fontScale="85000" lnSpcReduction="20000"/>
          </a:bodyPr>
          <a:lstStyle/>
          <a:p>
            <a:pPr algn="just"/>
            <a:r>
              <a:rPr lang="sr-Latn-RS" dirty="0"/>
              <a:t>Iz modernog uređenja demokratske države koja počiva na načelu podele vlasti proističe ustanovljenost suda zakonom</a:t>
            </a:r>
          </a:p>
          <a:p>
            <a:pPr algn="just"/>
            <a:r>
              <a:rPr lang="sr-Latn-RS" dirty="0"/>
              <a:t>Sud mora biti ustanovljnen zakonom, mora imati ovlašćenje da vrši punu kontrolu zakonitosti, odnosno da se izjašnjava kako o činjenicama tako i o pravu. Sud mora biti dostupan strankama i ovlašćen da spor reši, odnosno da donese presudu koja obavezuje stranke u sporu</a:t>
            </a:r>
          </a:p>
          <a:p>
            <a:pPr algn="just"/>
            <a:r>
              <a:rPr lang="sr-Latn-RS" dirty="0"/>
              <a:t>Sud mora biti nezavistan u odnosu na izvršnu vlast i od uticaja samih stranaka</a:t>
            </a:r>
          </a:p>
          <a:p>
            <a:pPr algn="just"/>
            <a:r>
              <a:rPr lang="sr-Latn-RS" dirty="0"/>
              <a:t>Nezavisnost suda se pre svega procenjuje s obzirom na način izbora sudija tj.  dužinu sudijskog mandata ili trajanje funkcije, kao i na jemstva protiv spoljnih uticaja na sud kakva postoje u unutrašnjem pravu</a:t>
            </a:r>
          </a:p>
          <a:p>
            <a:pPr algn="just"/>
            <a:r>
              <a:rPr lang="sr-Latn-RS" dirty="0"/>
              <a:t>Sudija mora biti slobodan u odlučivanju o sudskim predmetima i ne sme se pozivati na odgovornost za mišljenje izraženo tokom suđenja ili većanja ili u sudskoj odluci</a:t>
            </a:r>
          </a:p>
          <a:p>
            <a:pPr algn="just"/>
            <a:r>
              <a:rPr lang="sr-Latn-RS" dirty="0"/>
              <a:t>Nepristrasnost suda ceni se po subjektivnom merilu (sudija nema razloga da jednu od stranaka u sporu stavi u povlašćen ili podređen položaj) i objektivnom merilu (pojavni oblik sudijskog ponašanja koje podrazumeva da, na primer ne može istražni sudija kasnije da presuđuje u krivičnoj stvari ili da isti sudija sudi u krivičnom postupku u prvom i drugom stepenu)</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131"/>
            <a:ext cx="10515600" cy="496389"/>
          </a:xfrm>
        </p:spPr>
        <p:txBody>
          <a:bodyPr>
            <a:noAutofit/>
          </a:bodyPr>
          <a:lstStyle/>
          <a:p>
            <a:pPr algn="ctr"/>
            <a:br>
              <a:rPr lang="sr-Latn-RS" sz="2800" dirty="0"/>
            </a:br>
            <a:br>
              <a:rPr lang="sr-Latn-RS" sz="2800" dirty="0"/>
            </a:br>
            <a:br>
              <a:rPr lang="sr-Latn-RS" sz="2800" dirty="0"/>
            </a:br>
            <a:r>
              <a:rPr lang="sr-Latn-RS" sz="2800" dirty="0"/>
              <a:t>Pravo na ravnopravan pristup sudu</a:t>
            </a:r>
            <a:br>
              <a:rPr lang="sr-Latn-RS" sz="2800" dirty="0"/>
            </a:br>
            <a:br>
              <a:rPr lang="sr-Latn-RS" sz="2800" dirty="0"/>
            </a:br>
            <a:endParaRPr lang="en-US" sz="2800" dirty="0"/>
          </a:p>
        </p:txBody>
      </p:sp>
      <p:sp>
        <p:nvSpPr>
          <p:cNvPr id="3" name="Content Placeholder 2"/>
          <p:cNvSpPr>
            <a:spLocks noGrp="1"/>
          </p:cNvSpPr>
          <p:nvPr>
            <p:ph idx="1"/>
          </p:nvPr>
        </p:nvSpPr>
        <p:spPr>
          <a:xfrm>
            <a:off x="838200" y="1515291"/>
            <a:ext cx="10515600" cy="4911635"/>
          </a:xfrm>
        </p:spPr>
        <p:txBody>
          <a:bodyPr>
            <a:normAutofit/>
          </a:bodyPr>
          <a:lstStyle/>
          <a:p>
            <a:pPr algn="just"/>
            <a:r>
              <a:rPr lang="sr-Latn-RS" sz="2400" dirty="0"/>
              <a:t>Pravo na ravnopravan pristup sudu je u tesnoj vezi sa jemstvima sudijske nezavisnosti i nepristrasnosti</a:t>
            </a:r>
          </a:p>
          <a:p>
            <a:pPr algn="just"/>
            <a:r>
              <a:rPr lang="sr-Latn-RS" sz="2400" dirty="0"/>
              <a:t>Pravo na pristup sudu u suštini se ne sme ograničiti, a pojedina ograničenja se javljaju kao izuzetak od pravila. Ograničenja mogu dopuštena samo radi ostvarenja legitimnog cilja</a:t>
            </a:r>
          </a:p>
          <a:p>
            <a:pPr algn="just"/>
            <a:r>
              <a:rPr lang="sr-Latn-RS" sz="2400" dirty="0"/>
              <a:t>Pristup sudu može u nekim slučajevima sprečiti imunitet koji potiče iz međunarodnog javnog prava, prema čijim normama imunitet mogu uživati država, međunarodna organizacija, kao i pojedinac kada se javlja kao organ za održavanje međunarodnih odnosa</a:t>
            </a:r>
          </a:p>
          <a:p>
            <a:pPr algn="just"/>
            <a:r>
              <a:rPr lang="sr-Latn-RS" sz="2400" dirty="0"/>
              <a:t>Iz unutrašnjeg prava potiče parlamentarni imunitet, koji uživaju narodni poslanici</a:t>
            </a:r>
          </a:p>
          <a:p>
            <a:pPr algn="just"/>
            <a:r>
              <a:rPr lang="sr-Latn-RS" sz="2400" dirty="0"/>
              <a:t>U nauci je nesporno da se svi imuniteti moraju ciljno tumačiti i prihvatljivi su jedino ako služe tačno određenoj i dopuštenoj svrsi</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6657"/>
          </a:xfrm>
        </p:spPr>
        <p:txBody>
          <a:bodyPr>
            <a:normAutofit/>
          </a:bodyPr>
          <a:lstStyle/>
          <a:p>
            <a:pPr marL="228600" lvl="0" indent="-228600" algn="ctr">
              <a:spcBef>
                <a:spcPts val="1000"/>
              </a:spcBef>
            </a:pPr>
            <a:r>
              <a:rPr lang="sr-Latn-RS" sz="2800" dirty="0">
                <a:solidFill>
                  <a:prstClr val="black"/>
                </a:solidFill>
                <a:latin typeface="Calibri"/>
                <a:ea typeface="+mn-ea"/>
                <a:cs typeface="+mn-cs"/>
              </a:rPr>
              <a:t>Pravo na pravično suđenje i jednakost stranaka</a:t>
            </a:r>
            <a:endParaRPr lang="en-US" sz="2800" dirty="0"/>
          </a:p>
        </p:txBody>
      </p:sp>
      <p:sp>
        <p:nvSpPr>
          <p:cNvPr id="3" name="Content Placeholder 2"/>
          <p:cNvSpPr>
            <a:spLocks noGrp="1"/>
          </p:cNvSpPr>
          <p:nvPr>
            <p:ph idx="1"/>
          </p:nvPr>
        </p:nvSpPr>
        <p:spPr>
          <a:xfrm>
            <a:off x="838200" y="1484852"/>
            <a:ext cx="10515600" cy="5046578"/>
          </a:xfrm>
        </p:spPr>
        <p:txBody>
          <a:bodyPr>
            <a:normAutofit/>
          </a:bodyPr>
          <a:lstStyle/>
          <a:p>
            <a:pPr algn="just"/>
            <a:r>
              <a:rPr lang="sr-Latn-RS" sz="2600" dirty="0"/>
              <a:t>Procesna jemstva postoje da bi se obezbedila pravičnost suđenja</a:t>
            </a:r>
          </a:p>
          <a:p>
            <a:pPr algn="just"/>
            <a:r>
              <a:rPr lang="sr-Latn-RS" sz="2600" dirty="0"/>
              <a:t>Garancije pravičnosti postupka su tehničke prirode i obuhvataju čitav niz ustanova, kakve su, </a:t>
            </a:r>
            <a:r>
              <a:rPr lang="sr-Latn-RS" sz="2600" u="sng" dirty="0"/>
              <a:t>pravo na uvid u spise sudskog predmeta ili pravo stranke da bude saslušana pred sudom,</a:t>
            </a:r>
            <a:r>
              <a:rPr lang="sr-Latn-RS" sz="2600" dirty="0"/>
              <a:t> kao i </a:t>
            </a:r>
            <a:r>
              <a:rPr lang="sr-Latn-RS" sz="2600" u="sng" dirty="0"/>
              <a:t>obavezu suda da obrazloži presudu i svaku drugu svoju odluku</a:t>
            </a:r>
          </a:p>
          <a:p>
            <a:pPr algn="just"/>
            <a:r>
              <a:rPr lang="sr-Latn-RS" sz="2600" dirty="0"/>
              <a:t>Za pravičnost sudskog postupka posebno je značajan zahtev za poštovanje jednakosti stranaka ili kako se još u literaturi naziva pravo na ,,jednakost oružja“</a:t>
            </a:r>
          </a:p>
          <a:p>
            <a:pPr algn="just"/>
            <a:r>
              <a:rPr lang="sr-Latn-RS" sz="2600" dirty="0"/>
              <a:t>Pomenuto načelo znači postojanje mogućnosti za svaku stranu u sudskom postupku da svoja tvrđenja i dokaze, saopšti </a:t>
            </a:r>
            <a:r>
              <a:rPr lang="sr-Latn-RS" sz="2600" u="sng" dirty="0"/>
              <a:t>na način koji je neće dovesti u položaj nepovoljniji od njenog protivnika</a:t>
            </a:r>
          </a:p>
          <a:p>
            <a:pPr algn="just"/>
            <a:endParaRPr lang="en-US"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7384"/>
            <a:ext cx="10515600" cy="679268"/>
          </a:xfrm>
        </p:spPr>
        <p:txBody>
          <a:bodyPr>
            <a:noAutofit/>
          </a:bodyPr>
          <a:lstStyle/>
          <a:p>
            <a:pPr algn="ctr"/>
            <a:r>
              <a:rPr lang="sr-Latn-RS" sz="2800" dirty="0"/>
              <a:t>Načelo javnosti</a:t>
            </a:r>
            <a:endParaRPr lang="en-US" sz="2800" dirty="0"/>
          </a:p>
        </p:txBody>
      </p:sp>
      <p:sp>
        <p:nvSpPr>
          <p:cNvPr id="3" name="Content Placeholder 2"/>
          <p:cNvSpPr>
            <a:spLocks noGrp="1"/>
          </p:cNvSpPr>
          <p:nvPr>
            <p:ph idx="1"/>
          </p:nvPr>
        </p:nvSpPr>
        <p:spPr>
          <a:xfrm>
            <a:off x="838200" y="927463"/>
            <a:ext cx="10515600" cy="5760719"/>
          </a:xfrm>
        </p:spPr>
        <p:txBody>
          <a:bodyPr>
            <a:normAutofit/>
          </a:bodyPr>
          <a:lstStyle/>
          <a:p>
            <a:pPr algn="just"/>
            <a:r>
              <a:rPr lang="sr-Latn-RS" sz="2400" dirty="0"/>
              <a:t>Načelo javnosti štiti od arbitrernosti, ali istovremeno stvara i opšte poverenje u postupanje suda, jer javnost ima uvid u postupanje pred sudom i izricanje pravde</a:t>
            </a:r>
          </a:p>
          <a:p>
            <a:pPr algn="just"/>
            <a:r>
              <a:rPr lang="sr-Latn-RS" sz="2400" dirty="0"/>
              <a:t>Njego poštovanje procenjuje se s obzirom na celinu postupka, pa se često </a:t>
            </a:r>
            <a:r>
              <a:rPr lang="sr-Latn-RS" sz="2400" u="sng" dirty="0"/>
              <a:t>neobaveznost rasprave suda sa strankama</a:t>
            </a:r>
            <a:r>
              <a:rPr lang="sr-Latn-RS" sz="2400" dirty="0"/>
              <a:t> u drugom i trećem stepenu ne smatra kao kršenje načela javnosti</a:t>
            </a:r>
          </a:p>
          <a:p>
            <a:pPr algn="just"/>
            <a:r>
              <a:rPr lang="sr-Latn-RS" sz="2400" dirty="0"/>
              <a:t>Postoje i izuzeci (koji se moraju usko tumačiti) od načela javnosti koje EK </a:t>
            </a:r>
            <a:r>
              <a:rPr lang="sr-Latn-RS" sz="2400" u="sng" dirty="0"/>
              <a:t>dopušta iz razloga morala, javnog reda, nacionalne bezbednosti u demokratskom društvu, kao i u interesu maloletnika u postupku i zaštite privatnosti stranaka</a:t>
            </a:r>
          </a:p>
          <a:p>
            <a:pPr algn="just"/>
            <a:r>
              <a:rPr lang="sr-Latn-RS" sz="2400" dirty="0"/>
              <a:t>Sud od načela javosti može odstupiti samo kada je to neophodno i ako bi javnost ometala vršenje pravde</a:t>
            </a:r>
          </a:p>
          <a:p>
            <a:pPr algn="just"/>
            <a:r>
              <a:rPr lang="sr-Latn-RS" sz="2400" dirty="0"/>
              <a:t>Isključenje javnosti može biti izazvano okolnostima koje se odnose na ličnosti u postupku, kao i prirodom predmeta postupka, a može biti potpuno i delimično</a:t>
            </a:r>
          </a:p>
          <a:p>
            <a:pPr algn="just"/>
            <a:r>
              <a:rPr lang="sr-Latn-RS" sz="2400" dirty="0"/>
              <a:t>Važno je pri utvrđivanju razloga isključenja javnosti proceniti da li se cilj isključenja javnosti može postići drugim sredstvima, jer načelo javnosti je opšteg  društvenog značaja i može uticati na poverenje društva u postupanje sudova </a:t>
            </a:r>
          </a:p>
          <a:p>
            <a:pPr algn="just"/>
            <a:endParaRPr lang="sr-Latn-RS" dirty="0"/>
          </a:p>
          <a:p>
            <a:pPr algn="just"/>
            <a:endParaRPr lang="sr-Latn-RS" dirty="0"/>
          </a:p>
          <a:p>
            <a:pPr algn="just"/>
            <a:endParaRPr lang="sr-Latn-R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829"/>
          </a:xfrm>
        </p:spPr>
        <p:txBody>
          <a:bodyPr>
            <a:noAutofit/>
          </a:bodyPr>
          <a:lstStyle/>
          <a:p>
            <a:pPr algn="ctr"/>
            <a:r>
              <a:rPr lang="sr-Latn-RS" sz="2800" dirty="0"/>
              <a:t>Načelo postupanja u razumnom roku</a:t>
            </a:r>
            <a:endParaRPr lang="en-US" sz="2800" dirty="0"/>
          </a:p>
        </p:txBody>
      </p:sp>
      <p:sp>
        <p:nvSpPr>
          <p:cNvPr id="3" name="Content Placeholder 2"/>
          <p:cNvSpPr>
            <a:spLocks noGrp="1"/>
          </p:cNvSpPr>
          <p:nvPr>
            <p:ph idx="1"/>
          </p:nvPr>
        </p:nvSpPr>
        <p:spPr>
          <a:xfrm>
            <a:off x="692332" y="992776"/>
            <a:ext cx="10972800" cy="5865223"/>
          </a:xfrm>
        </p:spPr>
        <p:txBody>
          <a:bodyPr>
            <a:normAutofit fontScale="92500" lnSpcReduction="20000"/>
          </a:bodyPr>
          <a:lstStyle/>
          <a:p>
            <a:pPr algn="just"/>
            <a:r>
              <a:rPr lang="sr-Latn-RS" dirty="0"/>
              <a:t>Posebnu garanciju prava optuženog lica predstavlja načelo odlučivanja u razumnom roku, mada nijedan međunarodni instrument o ljudskim pravima ne sadrži koliki se protek vremena smatra razumnim rokom</a:t>
            </a:r>
          </a:p>
          <a:p>
            <a:pPr algn="just"/>
            <a:r>
              <a:rPr lang="sr-Latn-RS" dirty="0"/>
              <a:t>Potrebno je praviti razliku između </a:t>
            </a:r>
            <a:r>
              <a:rPr lang="sr-Latn-RS" u="sng" dirty="0"/>
              <a:t>građanskog </a:t>
            </a:r>
            <a:r>
              <a:rPr lang="sr-Latn-RS" dirty="0"/>
              <a:t>(gde se rok po pravilu računa od trenutka dostavljanja tužbe tuženom) i </a:t>
            </a:r>
            <a:r>
              <a:rPr lang="sr-Latn-RS" u="sng" dirty="0"/>
              <a:t>krivičnog postupka </a:t>
            </a:r>
            <a:r>
              <a:rPr lang="sr-Latn-RS" dirty="0"/>
              <a:t>jer u zavisnosti od toga se procenjuje šta je razuman rok</a:t>
            </a:r>
          </a:p>
          <a:p>
            <a:pPr algn="just"/>
            <a:r>
              <a:rPr lang="sr-Latn-RS" dirty="0"/>
              <a:t>U krivičnom postupku ovaj rok se računa </a:t>
            </a:r>
            <a:r>
              <a:rPr lang="sr-Latn-RS" u="sng" dirty="0"/>
              <a:t>od trenutka kada je okrivljeni službenim putem obavešten o postojanju krivične optužbe, odnosno od trenutka formalnog podizanja optužnice</a:t>
            </a:r>
            <a:r>
              <a:rPr lang="sr-Latn-RS" dirty="0"/>
              <a:t>. Na primer, moguće je da se početak roka računa od trenutka lišenja slobode ili od trenutka kada je nekome uručeno zvanično obaveštenje o otvaranju istrage</a:t>
            </a:r>
          </a:p>
          <a:p>
            <a:pPr algn="just"/>
            <a:r>
              <a:rPr lang="sr-Latn-RS" dirty="0"/>
              <a:t>Iako ne postoji izgrađen stav kroz sudsku praksu Evropskog suda za ljudska prava, jedna vrsta formule za razumnost roka postupanja sadržana je u obrascu 3+2+1</a:t>
            </a:r>
          </a:p>
          <a:p>
            <a:pPr algn="just"/>
            <a:r>
              <a:rPr lang="sr-Latn-RS" dirty="0"/>
              <a:t>To znači da se, ako postupak nije posebno komplikovan, uzima da prvostepeni sud treba da donese odluku najdocnije za 3 godine od početka postupka, drugostepeni u roku od dve godine od kako mu je predmet dostavljen, a sud trećeg stepena u roku od jedne godine</a:t>
            </a:r>
          </a:p>
          <a:p>
            <a:pPr algn="just"/>
            <a:endParaRPr lang="sr-Latn-R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26A84-BCB7-4D33-AD24-D67701A2093C}"/>
              </a:ext>
            </a:extLst>
          </p:cNvPr>
          <p:cNvSpPr>
            <a:spLocks noGrp="1"/>
          </p:cNvSpPr>
          <p:nvPr>
            <p:ph type="title"/>
          </p:nvPr>
        </p:nvSpPr>
        <p:spPr>
          <a:xfrm>
            <a:off x="838200" y="248193"/>
            <a:ext cx="10515600" cy="522515"/>
          </a:xfrm>
        </p:spPr>
        <p:txBody>
          <a:bodyPr>
            <a:normAutofit/>
          </a:bodyPr>
          <a:lstStyle/>
          <a:p>
            <a:pPr algn="ctr"/>
            <a:r>
              <a:rPr lang="sr-Latn-RS" sz="2800" dirty="0"/>
              <a:t>Posebna jemstva u krivičnom postupku</a:t>
            </a:r>
          </a:p>
        </p:txBody>
      </p:sp>
      <p:sp>
        <p:nvSpPr>
          <p:cNvPr id="3" name="Content Placeholder 2">
            <a:extLst>
              <a:ext uri="{FF2B5EF4-FFF2-40B4-BE49-F238E27FC236}">
                <a16:creationId xmlns:a16="http://schemas.microsoft.com/office/drawing/2014/main" id="{8598BD96-F4F1-45E4-BD42-88096719503B}"/>
              </a:ext>
            </a:extLst>
          </p:cNvPr>
          <p:cNvSpPr>
            <a:spLocks noGrp="1"/>
          </p:cNvSpPr>
          <p:nvPr>
            <p:ph idx="1"/>
          </p:nvPr>
        </p:nvSpPr>
        <p:spPr>
          <a:xfrm>
            <a:off x="838200" y="1005839"/>
            <a:ext cx="10515600" cy="5171123"/>
          </a:xfrm>
        </p:spPr>
        <p:txBody>
          <a:bodyPr>
            <a:normAutofit lnSpcReduction="10000"/>
          </a:bodyPr>
          <a:lstStyle/>
          <a:p>
            <a:pPr algn="just"/>
            <a:r>
              <a:rPr lang="sr-Latn-RS" sz="2000" dirty="0"/>
              <a:t>Najvažnije jemstvo u krivičnom postupku predstavlja prezumpcija odnosno pretpostavka nevinosti</a:t>
            </a:r>
          </a:p>
          <a:p>
            <a:pPr algn="just">
              <a:buFont typeface="Wingdings" panose="05000000000000000000" pitchFamily="2" charset="2"/>
              <a:buChar char="ü"/>
            </a:pPr>
            <a:r>
              <a:rPr lang="sr-Latn-RS" sz="2000" i="1" dirty="0"/>
              <a:t>Svako ko je optužen za krivično delo se mora smatrati nevinim, sve dok se njegova krivica ne dokaže na osnovu zakona (čl.</a:t>
            </a:r>
            <a:r>
              <a:rPr lang="en-US" sz="2000" i="1" dirty="0"/>
              <a:t> </a:t>
            </a:r>
            <a:r>
              <a:rPr lang="sr-Latn-RS" sz="2000" i="1" dirty="0"/>
              <a:t>6. st.</a:t>
            </a:r>
            <a:r>
              <a:rPr lang="en-US" sz="2000" i="1" dirty="0"/>
              <a:t> </a:t>
            </a:r>
            <a:r>
              <a:rPr lang="sr-Latn-RS" sz="2000" i="1" dirty="0"/>
              <a:t>2 EK)</a:t>
            </a:r>
          </a:p>
          <a:p>
            <a:pPr algn="just"/>
            <a:r>
              <a:rPr lang="sr-Latn-RS" sz="2000" dirty="0"/>
              <a:t>Pred Evropskim sudom za ljudska prava polje primene pretpostavke nevinosti se vremenom proširivalo </a:t>
            </a:r>
          </a:p>
          <a:p>
            <a:pPr algn="just"/>
            <a:r>
              <a:rPr lang="sr-Latn-RS" sz="2000" dirty="0"/>
              <a:t>U početku je značila da se ne može tvrditi kako je neko lice učinilac krivičnog dela pre nego što se donese presuda, kasnije je prošireno tako da državni organi moraju ispoljiti neutralnost postupanja prema osumnjičenom, da bi se danas prezumpcija nevinosti primenjivala i izvan procesnog prava</a:t>
            </a:r>
          </a:p>
          <a:p>
            <a:pPr algn="just"/>
            <a:r>
              <a:rPr lang="sr-Latn-RS" sz="2000" dirty="0"/>
              <a:t>Druge posebne garancije su: </a:t>
            </a:r>
            <a:r>
              <a:rPr lang="sr-Latn-RS" sz="2000" u="sng" dirty="0"/>
              <a:t>pravo na obaveštenje o karakteru i osnovu optužbe, pravo na vreme i mogućnosti pripreme odbrane, pravo da se optuženi brani lično ili da uzme branioca, pravo na pravnu pomoć i besplatnu odbranu, pravo na besplatnu pomoć prevodioca</a:t>
            </a:r>
          </a:p>
          <a:p>
            <a:pPr algn="just"/>
            <a:r>
              <a:rPr lang="sr-Latn-RS" sz="2000" dirty="0"/>
              <a:t>Pravo na žalbu krivičnim stvarima je pravo lica koje je sudskom odlukom osuđeno za krivično delo ,,da njegovu osudu ili kaznu ispita viši sud“</a:t>
            </a:r>
          </a:p>
          <a:p>
            <a:pPr algn="just"/>
            <a:r>
              <a:rPr lang="sr-Latn-RS" sz="2000" dirty="0"/>
              <a:t>Pravo na naknadu štete zbog neosnovane osude je pravo neosnovano osuđenom licu, koje je izdržalo kaznu, da mu se pravično nadoknadi šteta kako moralna tako i materijalna, ako presuda kojom je osuđeno, bude naknadno ukinuta</a:t>
            </a:r>
          </a:p>
          <a:p>
            <a:pPr algn="just"/>
            <a:endParaRPr lang="sr-Latn-RS" sz="2000" dirty="0"/>
          </a:p>
          <a:p>
            <a:endParaRPr lang="sr-Latn-RS" dirty="0"/>
          </a:p>
          <a:p>
            <a:endParaRPr lang="sr-Latn-RS" dirty="0"/>
          </a:p>
        </p:txBody>
      </p:sp>
    </p:spTree>
    <p:extLst>
      <p:ext uri="{BB962C8B-B14F-4D97-AF65-F5344CB8AC3E}">
        <p14:creationId xmlns:p14="http://schemas.microsoft.com/office/powerpoint/2010/main" val="2213387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E7099-DA9B-4E21-9C69-80CFD7F0F96C}"/>
              </a:ext>
            </a:extLst>
          </p:cNvPr>
          <p:cNvSpPr>
            <a:spLocks noGrp="1"/>
          </p:cNvSpPr>
          <p:nvPr>
            <p:ph type="title"/>
          </p:nvPr>
        </p:nvSpPr>
        <p:spPr/>
        <p:txBody>
          <a:bodyPr>
            <a:normAutofit/>
          </a:bodyPr>
          <a:lstStyle/>
          <a:p>
            <a:pPr algn="ctr"/>
            <a:r>
              <a:rPr lang="sr-Latn-RS" sz="2800" dirty="0"/>
              <a:t>Zabrana ponovnog suđenja u istoj stvari</a:t>
            </a:r>
            <a:br>
              <a:rPr lang="sr-Latn-RS" sz="2800" dirty="0"/>
            </a:br>
            <a:r>
              <a:rPr lang="sr-Latn-RS" sz="2800" dirty="0"/>
              <a:t>(</a:t>
            </a:r>
            <a:r>
              <a:rPr lang="sr-Latn-RS" sz="2800" i="1" dirty="0"/>
              <a:t>ne bis in idem</a:t>
            </a:r>
            <a:r>
              <a:rPr lang="sr-Latn-RS" sz="2800" dirty="0"/>
              <a:t>)</a:t>
            </a:r>
          </a:p>
        </p:txBody>
      </p:sp>
      <p:sp>
        <p:nvSpPr>
          <p:cNvPr id="3" name="Content Placeholder 2">
            <a:extLst>
              <a:ext uri="{FF2B5EF4-FFF2-40B4-BE49-F238E27FC236}">
                <a16:creationId xmlns:a16="http://schemas.microsoft.com/office/drawing/2014/main" id="{F1C234C7-B2BB-41AC-B9C9-C01C228A4F21}"/>
              </a:ext>
            </a:extLst>
          </p:cNvPr>
          <p:cNvSpPr>
            <a:spLocks noGrp="1"/>
          </p:cNvSpPr>
          <p:nvPr>
            <p:ph idx="1"/>
          </p:nvPr>
        </p:nvSpPr>
        <p:spPr>
          <a:xfrm>
            <a:off x="838200" y="1946365"/>
            <a:ext cx="10515600" cy="4230597"/>
          </a:xfrm>
        </p:spPr>
        <p:txBody>
          <a:bodyPr>
            <a:normAutofit/>
          </a:bodyPr>
          <a:lstStyle/>
          <a:p>
            <a:pPr algn="just"/>
            <a:r>
              <a:rPr lang="sr-Latn-RS" sz="2600" i="1" dirty="0"/>
              <a:t>Nikome se ne sme ponovo suditi, niti sme biti ponovo kažnjen u krivičnom postupku u nadležnosti iste države, za delo zbog kojeg je već bio pravosnažno oslobođen ili osuđen u skladu sa zakonom </a:t>
            </a:r>
            <a:r>
              <a:rPr lang="sr-Latn-RS" sz="2600" dirty="0"/>
              <a:t>(čl.</a:t>
            </a:r>
            <a:r>
              <a:rPr lang="en-US" sz="2600" dirty="0"/>
              <a:t> </a:t>
            </a:r>
            <a:r>
              <a:rPr lang="sr-Latn-RS" sz="2600" dirty="0"/>
              <a:t>4 protokol br. 7 EK)</a:t>
            </a:r>
          </a:p>
          <a:p>
            <a:pPr algn="just"/>
            <a:r>
              <a:rPr lang="sr-Latn-RS" sz="2600" dirty="0"/>
              <a:t>Zabrana ponovnog suđenja za isto delo se ne primenjuje u pojedinim slučajevima kada su ispunjeni određeni uslovi, a posebno u situaciji otkrivanja novih okolnosti ili činjenica koje nisu bile poznate tokom prvog suđenja</a:t>
            </a:r>
          </a:p>
          <a:p>
            <a:pPr algn="just"/>
            <a:r>
              <a:rPr lang="sr-Latn-RS" sz="2600" dirty="0"/>
              <a:t>U takvim situacijama ne postoji kršenje pravila </a:t>
            </a:r>
            <a:r>
              <a:rPr lang="sr-Latn-RS" sz="2600" i="1" dirty="0"/>
              <a:t>ne bis in idem </a:t>
            </a:r>
          </a:p>
        </p:txBody>
      </p:sp>
    </p:spTree>
    <p:extLst>
      <p:ext uri="{BB962C8B-B14F-4D97-AF65-F5344CB8AC3E}">
        <p14:creationId xmlns:p14="http://schemas.microsoft.com/office/powerpoint/2010/main" val="3130675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EAA86-345F-4CD5-9890-92919A806779}"/>
              </a:ext>
            </a:extLst>
          </p:cNvPr>
          <p:cNvSpPr>
            <a:spLocks noGrp="1"/>
          </p:cNvSpPr>
          <p:nvPr>
            <p:ph type="title"/>
          </p:nvPr>
        </p:nvSpPr>
        <p:spPr>
          <a:xfrm>
            <a:off x="838200" y="261257"/>
            <a:ext cx="10515600" cy="854479"/>
          </a:xfrm>
        </p:spPr>
        <p:txBody>
          <a:bodyPr>
            <a:normAutofit/>
          </a:bodyPr>
          <a:lstStyle/>
          <a:p>
            <a:pPr algn="ctr"/>
            <a:r>
              <a:rPr lang="sr-Latn-RS" sz="3200" b="1" dirty="0"/>
              <a:t>4. Zaštita privatne sfere</a:t>
            </a:r>
          </a:p>
        </p:txBody>
      </p:sp>
      <p:sp>
        <p:nvSpPr>
          <p:cNvPr id="3" name="Content Placeholder 2">
            <a:extLst>
              <a:ext uri="{FF2B5EF4-FFF2-40B4-BE49-F238E27FC236}">
                <a16:creationId xmlns:a16="http://schemas.microsoft.com/office/drawing/2014/main" id="{8CA3AD1B-EE41-4019-8F90-D68A077205E1}"/>
              </a:ext>
            </a:extLst>
          </p:cNvPr>
          <p:cNvSpPr>
            <a:spLocks noGrp="1"/>
          </p:cNvSpPr>
          <p:nvPr>
            <p:ph idx="1"/>
          </p:nvPr>
        </p:nvSpPr>
        <p:spPr>
          <a:xfrm>
            <a:off x="838200" y="1515291"/>
            <a:ext cx="10515600" cy="4661672"/>
          </a:xfrm>
        </p:spPr>
        <p:txBody>
          <a:bodyPr>
            <a:normAutofit/>
          </a:bodyPr>
          <a:lstStyle/>
          <a:p>
            <a:pPr>
              <a:buFont typeface="Wingdings" panose="05000000000000000000" pitchFamily="2" charset="2"/>
              <a:buChar char="Ø"/>
            </a:pPr>
            <a:r>
              <a:rPr lang="sr-Latn-RS" sz="2600" dirty="0"/>
              <a:t>Opseg prava privatnosti</a:t>
            </a:r>
          </a:p>
          <a:p>
            <a:pPr>
              <a:buFont typeface="Wingdings" panose="05000000000000000000" pitchFamily="2" charset="2"/>
              <a:buChar char="Ø"/>
            </a:pPr>
            <a:r>
              <a:rPr lang="sr-Latn-RS" sz="2600" dirty="0"/>
              <a:t>Pravo na privatni život</a:t>
            </a:r>
          </a:p>
          <a:p>
            <a:pPr>
              <a:buFont typeface="Wingdings" panose="05000000000000000000" pitchFamily="2" charset="2"/>
              <a:buChar char="ü"/>
            </a:pPr>
            <a:r>
              <a:rPr lang="sr-Latn-RS" sz="2600" dirty="0"/>
              <a:t> Identitet i integritet</a:t>
            </a:r>
          </a:p>
          <a:p>
            <a:pPr>
              <a:buFont typeface="Wingdings" panose="05000000000000000000" pitchFamily="2" charset="2"/>
              <a:buChar char="ü"/>
            </a:pPr>
            <a:r>
              <a:rPr lang="sr-Latn-RS" sz="2600" dirty="0"/>
              <a:t> Intima</a:t>
            </a:r>
          </a:p>
          <a:p>
            <a:pPr>
              <a:buFont typeface="Wingdings" panose="05000000000000000000" pitchFamily="2" charset="2"/>
              <a:buChar char="Ø"/>
            </a:pPr>
            <a:r>
              <a:rPr lang="sr-Latn-RS" sz="2600" dirty="0"/>
              <a:t>Pravo na poštovanje doma</a:t>
            </a:r>
          </a:p>
          <a:p>
            <a:pPr>
              <a:buFont typeface="Wingdings" panose="05000000000000000000" pitchFamily="2" charset="2"/>
              <a:buChar char="Ø"/>
            </a:pPr>
            <a:r>
              <a:rPr lang="sr-Latn-RS" sz="2600" dirty="0"/>
              <a:t> Pravo na nepovredivost prepiske</a:t>
            </a:r>
          </a:p>
          <a:p>
            <a:pPr>
              <a:buFont typeface="Wingdings" panose="05000000000000000000" pitchFamily="2" charset="2"/>
              <a:buChar char="Ø"/>
            </a:pPr>
            <a:r>
              <a:rPr lang="sr-Latn-RS" sz="2600" dirty="0"/>
              <a:t>Pravo na poštovanje porodičnog života</a:t>
            </a:r>
          </a:p>
          <a:p>
            <a:pPr>
              <a:buFont typeface="Wingdings" panose="05000000000000000000" pitchFamily="2" charset="2"/>
              <a:buChar char="Ø"/>
            </a:pPr>
            <a:r>
              <a:rPr lang="sr-Latn-RS" sz="2600" dirty="0"/>
              <a:t>Pravo na poštovanje ugleda i časti</a:t>
            </a:r>
          </a:p>
          <a:p>
            <a:pPr marL="0" indent="0">
              <a:buNone/>
            </a:pPr>
            <a:endParaRPr lang="sr-Latn-RS" dirty="0"/>
          </a:p>
        </p:txBody>
      </p:sp>
    </p:spTree>
    <p:extLst>
      <p:ext uri="{BB962C8B-B14F-4D97-AF65-F5344CB8AC3E}">
        <p14:creationId xmlns:p14="http://schemas.microsoft.com/office/powerpoint/2010/main" val="4105448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9D62-D2A6-4D50-AAF1-46D5B5794CF5}"/>
              </a:ext>
            </a:extLst>
          </p:cNvPr>
          <p:cNvSpPr>
            <a:spLocks noGrp="1"/>
          </p:cNvSpPr>
          <p:nvPr>
            <p:ph type="title"/>
          </p:nvPr>
        </p:nvSpPr>
        <p:spPr>
          <a:xfrm>
            <a:off x="838200" y="496389"/>
            <a:ext cx="10515600" cy="367677"/>
          </a:xfrm>
        </p:spPr>
        <p:txBody>
          <a:bodyPr>
            <a:noAutofit/>
          </a:bodyPr>
          <a:lstStyle/>
          <a:p>
            <a:pPr algn="ctr"/>
            <a:r>
              <a:rPr lang="sr-Latn-RS" sz="2800" b="1" dirty="0"/>
              <a:t>Zaštita privatne sfere</a:t>
            </a:r>
            <a:br>
              <a:rPr lang="sr-Latn-RS" sz="2800" dirty="0"/>
            </a:br>
            <a:endParaRPr lang="sr-Latn-RS" sz="2800" dirty="0"/>
          </a:p>
        </p:txBody>
      </p:sp>
      <p:sp>
        <p:nvSpPr>
          <p:cNvPr id="3" name="Content Placeholder 2">
            <a:extLst>
              <a:ext uri="{FF2B5EF4-FFF2-40B4-BE49-F238E27FC236}">
                <a16:creationId xmlns:a16="http://schemas.microsoft.com/office/drawing/2014/main" id="{943F1C81-F95A-4571-9A93-6A914FAF2983}"/>
              </a:ext>
            </a:extLst>
          </p:cNvPr>
          <p:cNvSpPr>
            <a:spLocks noGrp="1"/>
          </p:cNvSpPr>
          <p:nvPr>
            <p:ph idx="1"/>
          </p:nvPr>
        </p:nvSpPr>
        <p:spPr>
          <a:xfrm>
            <a:off x="838200" y="1071154"/>
            <a:ext cx="10515600" cy="5665206"/>
          </a:xfrm>
        </p:spPr>
        <p:txBody>
          <a:bodyPr>
            <a:normAutofit fontScale="92500"/>
          </a:bodyPr>
          <a:lstStyle/>
          <a:p>
            <a:pPr algn="just"/>
            <a:r>
              <a:rPr lang="sr-Latn-RS" dirty="0"/>
              <a:t>Ideja ljudskih prava počiva na poštovanju urođenog dostojanstva pojedinca i njegovog integriteta</a:t>
            </a:r>
          </a:p>
          <a:p>
            <a:pPr algn="just"/>
            <a:r>
              <a:rPr lang="sr-Latn-RS" dirty="0"/>
              <a:t>Liberalni koncept slobode počiva na pojedincu kao autonomnoj jedinci koja slobodno i neometano upravlja svojim životom i svojim postupcima, osim kada se oni kose sa pravima drugih i najvažnijim interesima zajednice</a:t>
            </a:r>
          </a:p>
          <a:p>
            <a:pPr algn="just"/>
            <a:r>
              <a:rPr lang="sr-Latn-RS" dirty="0"/>
              <a:t>Prava privatnosti štite suverenu privatnu sferu života pojedinca i omogućavaju mu da živi i razvija se bez proizvoljnih mešanja države i drugih lica</a:t>
            </a:r>
          </a:p>
          <a:p>
            <a:pPr algn="just"/>
            <a:r>
              <a:rPr lang="sr-Latn-RS" dirty="0"/>
              <a:t>Većina ovih prava je nastala kao otpor totalitarnim i autoritarnim režimima koji su oduvek hteli da kontrolišu najintimnije sfere čovekovog života</a:t>
            </a:r>
          </a:p>
          <a:p>
            <a:pPr algn="just"/>
            <a:r>
              <a:rPr lang="sr-Latn-RS" dirty="0"/>
              <a:t>Danas, nasrtaji na čovekov intimni život dolaze i od moćnih društvenih činilaca kao što su mediji i inovacije u oblasti informacionih tehnologija posebno razvojem globalizacije, interneta i društvenih mreža kojima upravljaju velike moćne tehnološke kompanije</a:t>
            </a:r>
          </a:p>
          <a:p>
            <a:endParaRPr lang="sr-Latn-RS" dirty="0"/>
          </a:p>
        </p:txBody>
      </p:sp>
    </p:spTree>
    <p:extLst>
      <p:ext uri="{BB962C8B-B14F-4D97-AF65-F5344CB8AC3E}">
        <p14:creationId xmlns:p14="http://schemas.microsoft.com/office/powerpoint/2010/main" val="269757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6B2AE25-5063-4F0D-804C-CFBFC542EA66}"/>
              </a:ext>
            </a:extLst>
          </p:cNvPr>
          <p:cNvSpPr>
            <a:spLocks noGrp="1"/>
          </p:cNvSpPr>
          <p:nvPr>
            <p:ph type="title"/>
          </p:nvPr>
        </p:nvSpPr>
        <p:spPr>
          <a:xfrm>
            <a:off x="838200" y="365126"/>
            <a:ext cx="10515600" cy="79491"/>
          </a:xfrm>
        </p:spPr>
        <p:txBody>
          <a:bodyPr>
            <a:normAutofit fontScale="90000"/>
          </a:bodyPr>
          <a:lstStyle/>
          <a:p>
            <a:pPr lvl="0" algn="ctr">
              <a:spcBef>
                <a:spcPts val="1000"/>
              </a:spcBef>
            </a:pPr>
            <a:br>
              <a:rPr lang="sr-Latn-RS" sz="3200" dirty="0">
                <a:solidFill>
                  <a:prstClr val="black"/>
                </a:solidFill>
                <a:latin typeface="Calibri" panose="020F0502020204030204"/>
                <a:ea typeface="+mn-ea"/>
                <a:cs typeface="+mn-cs"/>
              </a:rPr>
            </a:br>
            <a:br>
              <a:rPr lang="sr-Latn-RS" sz="3200" dirty="0">
                <a:solidFill>
                  <a:prstClr val="black"/>
                </a:solidFill>
                <a:latin typeface="Calibri" panose="020F0502020204030204"/>
                <a:ea typeface="+mn-ea"/>
                <a:cs typeface="+mn-cs"/>
              </a:rPr>
            </a:br>
            <a:r>
              <a:rPr lang="sr-Latn-RS" sz="3200" b="1" dirty="0">
                <a:solidFill>
                  <a:prstClr val="black"/>
                </a:solidFill>
                <a:latin typeface="Calibri"/>
                <a:ea typeface="+mn-ea"/>
                <a:cs typeface="+mn-cs"/>
              </a:rPr>
              <a:t>3. Pravo na pravnu sigurnost i pravedno postupanje</a:t>
            </a:r>
            <a:br>
              <a:rPr lang="en-US" sz="3200" b="1" dirty="0">
                <a:solidFill>
                  <a:prstClr val="black"/>
                </a:solidFill>
                <a:latin typeface="Calibri"/>
                <a:ea typeface="+mn-ea"/>
                <a:cs typeface="+mn-cs"/>
              </a:rPr>
            </a:br>
            <a:br>
              <a:rPr lang="sr-Latn-RS" sz="3200" b="1" dirty="0">
                <a:solidFill>
                  <a:prstClr val="black"/>
                </a:solidFill>
                <a:ea typeface="+mn-ea"/>
                <a:cs typeface="+mn-cs"/>
              </a:rPr>
            </a:br>
            <a:endParaRPr lang="en-US" dirty="0"/>
          </a:p>
        </p:txBody>
      </p:sp>
      <p:sp>
        <p:nvSpPr>
          <p:cNvPr id="3" name="Čuvar mesta za sadržaj 2">
            <a:extLst>
              <a:ext uri="{FF2B5EF4-FFF2-40B4-BE49-F238E27FC236}">
                <a16:creationId xmlns:a16="http://schemas.microsoft.com/office/drawing/2014/main" id="{24DB3EC8-8D47-4775-A728-90B9A1C18630}"/>
              </a:ext>
            </a:extLst>
          </p:cNvPr>
          <p:cNvSpPr>
            <a:spLocks noGrp="1"/>
          </p:cNvSpPr>
          <p:nvPr>
            <p:ph idx="1"/>
          </p:nvPr>
        </p:nvSpPr>
        <p:spPr>
          <a:xfrm>
            <a:off x="838200" y="545284"/>
            <a:ext cx="10515600" cy="6312716"/>
          </a:xfrm>
        </p:spPr>
        <p:txBody>
          <a:bodyPr>
            <a:normAutofit fontScale="77500" lnSpcReduction="20000"/>
          </a:bodyPr>
          <a:lstStyle/>
          <a:p>
            <a:pPr marL="0" lvl="0" indent="0">
              <a:buNone/>
            </a:pPr>
            <a:r>
              <a:rPr lang="sr-Latn-RS" sz="2600" dirty="0">
                <a:solidFill>
                  <a:prstClr val="black"/>
                </a:solidFill>
              </a:rPr>
              <a:t>2.3. Sloboda kretanja i zabrana ograničenja slobode kretanja</a:t>
            </a:r>
          </a:p>
          <a:p>
            <a:pPr lvl="0">
              <a:buFont typeface="Wingdings" panose="05000000000000000000" pitchFamily="2" charset="2"/>
              <a:buChar char="Ø"/>
            </a:pPr>
            <a:r>
              <a:rPr lang="sr-Latn-RS" sz="2600" dirty="0">
                <a:solidFill>
                  <a:prstClr val="black"/>
                </a:solidFill>
              </a:rPr>
              <a:t>Zabrana proterivanja sopstvenih državljana</a:t>
            </a:r>
          </a:p>
          <a:p>
            <a:pPr lvl="0">
              <a:buFont typeface="Wingdings" panose="05000000000000000000" pitchFamily="2" charset="2"/>
              <a:buChar char="Ø"/>
            </a:pPr>
            <a:r>
              <a:rPr lang="sr-Latn-RS" sz="2600" dirty="0">
                <a:solidFill>
                  <a:prstClr val="black"/>
                </a:solidFill>
              </a:rPr>
              <a:t>Proterivanje stranaca</a:t>
            </a:r>
          </a:p>
          <a:p>
            <a:pPr lvl="0">
              <a:buFont typeface="Wingdings" panose="05000000000000000000" pitchFamily="2" charset="2"/>
              <a:buChar char="Ø"/>
            </a:pPr>
            <a:r>
              <a:rPr lang="sr-Latn-RS" sz="2600" dirty="0">
                <a:solidFill>
                  <a:prstClr val="black"/>
                </a:solidFill>
              </a:rPr>
              <a:t>Ekstradicija</a:t>
            </a:r>
          </a:p>
          <a:p>
            <a:pPr lvl="0">
              <a:buFont typeface="Wingdings" panose="05000000000000000000" pitchFamily="2" charset="2"/>
              <a:buChar char="Ø"/>
            </a:pPr>
            <a:r>
              <a:rPr lang="sr-Latn-RS" sz="2600" dirty="0">
                <a:solidFill>
                  <a:prstClr val="black"/>
                </a:solidFill>
              </a:rPr>
              <a:t>Azil</a:t>
            </a:r>
            <a:endParaRPr lang="sr-Latn-RS" sz="2600" dirty="0"/>
          </a:p>
          <a:p>
            <a:pPr>
              <a:buNone/>
            </a:pPr>
            <a:r>
              <a:rPr lang="sr-Latn-RS" sz="2600" dirty="0">
                <a:solidFill>
                  <a:prstClr val="black"/>
                </a:solidFill>
                <a:ea typeface="+mj-ea"/>
                <a:cs typeface="+mj-cs"/>
              </a:rPr>
              <a:t>3. Pravo na pravnu sigurnost i pravedno postupanje </a:t>
            </a:r>
            <a:endParaRPr lang="sr-Latn-RS" sz="2600" dirty="0"/>
          </a:p>
          <a:p>
            <a:pPr>
              <a:buFont typeface="Wingdings" panose="05000000000000000000" pitchFamily="2" charset="2"/>
              <a:buChar char="Ø"/>
            </a:pPr>
            <a:r>
              <a:rPr lang="sr-Latn-RS" sz="2600" dirty="0"/>
              <a:t>Načelo zakonitosti</a:t>
            </a:r>
          </a:p>
          <a:p>
            <a:pPr>
              <a:buFont typeface="Wingdings" panose="05000000000000000000" pitchFamily="2" charset="2"/>
              <a:buChar char="ü"/>
            </a:pPr>
            <a:r>
              <a:rPr lang="sr-Latn-RS" sz="2600" dirty="0"/>
              <a:t>Određenost krivičnog dela u zakonu</a:t>
            </a:r>
          </a:p>
          <a:p>
            <a:pPr>
              <a:buFont typeface="Wingdings" panose="05000000000000000000" pitchFamily="2" charset="2"/>
              <a:buChar char="ü"/>
            </a:pPr>
            <a:r>
              <a:rPr lang="sr-Latn-RS" sz="2600" dirty="0"/>
              <a:t>Određenost kazne u zakonu</a:t>
            </a:r>
          </a:p>
          <a:p>
            <a:pPr>
              <a:buFont typeface="Wingdings" panose="05000000000000000000" pitchFamily="2" charset="2"/>
              <a:buChar char="Ø"/>
            </a:pPr>
            <a:r>
              <a:rPr lang="sr-Latn-RS" sz="2600" dirty="0"/>
              <a:t>Pravo na pravedno postupanje</a:t>
            </a:r>
          </a:p>
          <a:p>
            <a:pPr>
              <a:buFont typeface="Wingdings" panose="05000000000000000000" pitchFamily="2" charset="2"/>
              <a:buChar char="ü"/>
            </a:pPr>
            <a:r>
              <a:rPr lang="sr-Latn-RS" sz="2600" dirty="0"/>
              <a:t>Pravo na nezavisan i nepristrasan sud ustanovljen zakonom</a:t>
            </a:r>
          </a:p>
          <a:p>
            <a:pPr>
              <a:buFont typeface="Wingdings" panose="05000000000000000000" pitchFamily="2" charset="2"/>
              <a:buChar char="Ø"/>
            </a:pPr>
            <a:r>
              <a:rPr lang="sr-Latn-RS" sz="2600" dirty="0"/>
              <a:t>Pravo na ravnopravan pristup sudu</a:t>
            </a:r>
          </a:p>
          <a:p>
            <a:pPr>
              <a:buFont typeface="Wingdings" panose="05000000000000000000" pitchFamily="2" charset="2"/>
              <a:buChar char="Ø"/>
            </a:pPr>
            <a:r>
              <a:rPr lang="sr-Latn-RS" sz="2600" dirty="0"/>
              <a:t>Pravo na pravično suđenje</a:t>
            </a:r>
          </a:p>
          <a:p>
            <a:pPr>
              <a:buFont typeface="Wingdings" panose="05000000000000000000" pitchFamily="2" charset="2"/>
              <a:buChar char="Ø"/>
            </a:pPr>
            <a:r>
              <a:rPr lang="sr-Latn-RS" sz="2600" dirty="0"/>
              <a:t>Načelo javnosti</a:t>
            </a:r>
          </a:p>
          <a:p>
            <a:pPr>
              <a:buFont typeface="Wingdings" panose="05000000000000000000" pitchFamily="2" charset="2"/>
              <a:buChar char="Ø"/>
            </a:pPr>
            <a:r>
              <a:rPr lang="sr-Latn-RS" sz="2600" dirty="0"/>
              <a:t>Načelo postupanja u razumnom roku</a:t>
            </a:r>
          </a:p>
          <a:p>
            <a:pPr>
              <a:buFont typeface="Wingdings" panose="05000000000000000000" pitchFamily="2" charset="2"/>
              <a:buChar char="Ø"/>
            </a:pPr>
            <a:r>
              <a:rPr lang="sr-Latn-RS" sz="2600" dirty="0"/>
              <a:t>Posebna jemstva u krivičnom postupku</a:t>
            </a:r>
          </a:p>
          <a:p>
            <a:pPr>
              <a:buFont typeface="Wingdings" panose="05000000000000000000" pitchFamily="2" charset="2"/>
              <a:buChar char="Ø"/>
            </a:pPr>
            <a:r>
              <a:rPr lang="sr-Latn-RS" sz="2600" dirty="0"/>
              <a:t>Pravo na žalbu u krivičnim stvarima</a:t>
            </a:r>
          </a:p>
          <a:p>
            <a:pPr>
              <a:buFont typeface="Wingdings" panose="05000000000000000000" pitchFamily="2" charset="2"/>
              <a:buChar char="Ø"/>
            </a:pPr>
            <a:r>
              <a:rPr lang="sr-Latn-RS" sz="2600" dirty="0"/>
              <a:t>Zabrana ponovnog suđenja u istoj stvari (</a:t>
            </a:r>
            <a:r>
              <a:rPr lang="sr-Latn-RS" sz="2600" i="1" dirty="0"/>
              <a:t>ne bis in idem</a:t>
            </a:r>
            <a:r>
              <a:rPr lang="sr-Latn-RS" sz="2600" dirty="0"/>
              <a:t>)</a:t>
            </a:r>
          </a:p>
          <a:p>
            <a:pPr>
              <a:buFont typeface="Wingdings" panose="05000000000000000000" pitchFamily="2" charset="2"/>
              <a:buChar char="Ø"/>
            </a:pPr>
            <a:endParaRPr lang="sr-Latn-RS" dirty="0"/>
          </a:p>
          <a:p>
            <a:pPr marL="0" indent="0">
              <a:buNone/>
            </a:pPr>
            <a:endParaRPr lang="sr-Latn-RS" dirty="0"/>
          </a:p>
          <a:p>
            <a:pPr marL="0" indent="0">
              <a:buNone/>
            </a:pPr>
            <a:endParaRPr lang="sr-Latn-RS" dirty="0"/>
          </a:p>
          <a:p>
            <a:pPr>
              <a:buFont typeface="Wingdings" panose="05000000000000000000" pitchFamily="2" charset="2"/>
              <a:buChar char="Ø"/>
            </a:pPr>
            <a:endParaRPr lang="sr-Latn-RS" dirty="0"/>
          </a:p>
          <a:p>
            <a:pPr marL="0" indent="0">
              <a:buNone/>
            </a:pPr>
            <a:endParaRPr lang="en-US" dirty="0"/>
          </a:p>
        </p:txBody>
      </p:sp>
    </p:spTree>
    <p:extLst>
      <p:ext uri="{BB962C8B-B14F-4D97-AF65-F5344CB8AC3E}">
        <p14:creationId xmlns:p14="http://schemas.microsoft.com/office/powerpoint/2010/main" val="1276482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F128B-BCD9-4D8D-9706-A2CCAA787253}"/>
              </a:ext>
            </a:extLst>
          </p:cNvPr>
          <p:cNvSpPr>
            <a:spLocks noGrp="1"/>
          </p:cNvSpPr>
          <p:nvPr>
            <p:ph type="title"/>
          </p:nvPr>
        </p:nvSpPr>
        <p:spPr>
          <a:xfrm>
            <a:off x="838200" y="109057"/>
            <a:ext cx="10515600" cy="622463"/>
          </a:xfrm>
        </p:spPr>
        <p:txBody>
          <a:bodyPr>
            <a:normAutofit fontScale="90000"/>
          </a:bodyPr>
          <a:lstStyle/>
          <a:p>
            <a:pPr algn="ctr"/>
            <a:br>
              <a:rPr lang="sr-Latn-RS" sz="2800" dirty="0"/>
            </a:br>
            <a:br>
              <a:rPr lang="sr-Latn-RS" sz="2800" dirty="0"/>
            </a:br>
            <a:r>
              <a:rPr lang="sr-Latn-RS" sz="3100" dirty="0"/>
              <a:t>Opseg prava privatnosti</a:t>
            </a:r>
            <a:br>
              <a:rPr lang="sr-Latn-RS" dirty="0"/>
            </a:br>
            <a:endParaRPr lang="sr-Latn-RS" dirty="0"/>
          </a:p>
        </p:txBody>
      </p:sp>
      <p:sp>
        <p:nvSpPr>
          <p:cNvPr id="3" name="Content Placeholder 2">
            <a:extLst>
              <a:ext uri="{FF2B5EF4-FFF2-40B4-BE49-F238E27FC236}">
                <a16:creationId xmlns:a16="http://schemas.microsoft.com/office/drawing/2014/main" id="{436FCDC0-F92D-40B2-BD72-C778B97ACC82}"/>
              </a:ext>
            </a:extLst>
          </p:cNvPr>
          <p:cNvSpPr>
            <a:spLocks noGrp="1"/>
          </p:cNvSpPr>
          <p:nvPr>
            <p:ph idx="1"/>
          </p:nvPr>
        </p:nvSpPr>
        <p:spPr>
          <a:xfrm>
            <a:off x="838200" y="940526"/>
            <a:ext cx="10515600" cy="5808416"/>
          </a:xfrm>
        </p:spPr>
        <p:txBody>
          <a:bodyPr>
            <a:normAutofit fontScale="70000" lnSpcReduction="20000"/>
          </a:bodyPr>
          <a:lstStyle/>
          <a:p>
            <a:pPr algn="just"/>
            <a:r>
              <a:rPr lang="sr-Latn-RS" sz="3000" dirty="0"/>
              <a:t>Prava privatnosti obuhvataju širok krug prava kao što su: </a:t>
            </a:r>
            <a:r>
              <a:rPr lang="sr-Latn-RS" sz="3000" u="sng" dirty="0"/>
              <a:t>pravo na poštovanje privatnog i porodičnog života, pravo na poštovanje nepovredivosti doma, pravo na poštovanje nepovredivosti prepiske, kao i pravo na poštovanje nepovredivosti časti i ugleda</a:t>
            </a:r>
          </a:p>
          <a:p>
            <a:pPr algn="just"/>
            <a:r>
              <a:rPr lang="sr-Latn-RS" sz="3000" dirty="0"/>
              <a:t>Pravo privatnosti potiče od nekadašnje podele života na privatni i javni. Javni život se shvatao kao oblast u kojoj je individualnost pojedinca ograničena jasnim pravnim, moralnim i društvenim pravilima, dok se njegov privatni život posmatrao u okviru njegova ,,četiri zida“</a:t>
            </a:r>
          </a:p>
          <a:p>
            <a:pPr algn="just"/>
            <a:r>
              <a:rPr lang="sr-Latn-RS" sz="3000" dirty="0"/>
              <a:t>Međunarodni instrumenti o ljudskim pravima štite prava privatnosti zabranjujući državi da se proizvoljno i nezakonito meša u njihovo uživanje (čl.</a:t>
            </a:r>
            <a:r>
              <a:rPr lang="en-US" sz="3000" dirty="0"/>
              <a:t> </a:t>
            </a:r>
            <a:r>
              <a:rPr lang="sr-Latn-RS" sz="3000" dirty="0"/>
              <a:t>17 PGP, čl.</a:t>
            </a:r>
            <a:r>
              <a:rPr lang="en-US" sz="3000" dirty="0"/>
              <a:t> </a:t>
            </a:r>
            <a:r>
              <a:rPr lang="sr-Latn-RS" sz="3000" dirty="0"/>
              <a:t>8 EK)</a:t>
            </a:r>
          </a:p>
          <a:p>
            <a:pPr algn="just"/>
            <a:r>
              <a:rPr lang="sr-Latn-RS" sz="3000" dirty="0"/>
              <a:t>Opasnost po privatnost pojedinca ne preti samo od države, već i od društva uopšte, privatnih kompanija i drugih pojedinaca</a:t>
            </a:r>
          </a:p>
          <a:p>
            <a:pPr algn="just"/>
            <a:r>
              <a:rPr lang="sr-Latn-RS" sz="3000" dirty="0"/>
              <a:t>Stoga država ima dvostruku obavezu: </a:t>
            </a:r>
            <a:r>
              <a:rPr lang="sr-Latn-RS" sz="3000" i="1" u="sng" dirty="0"/>
              <a:t>negativnu</a:t>
            </a:r>
            <a:r>
              <a:rPr lang="sr-Latn-RS" sz="3000" dirty="0"/>
              <a:t> – da se uzdrži od mešanja u privatnost i </a:t>
            </a:r>
            <a:r>
              <a:rPr lang="sr-Latn-RS" sz="3000" i="1" u="sng" dirty="0"/>
              <a:t>pozitivnu</a:t>
            </a:r>
            <a:r>
              <a:rPr lang="sr-Latn-RS" sz="3000" dirty="0"/>
              <a:t> – da pruži zaštitu privatnosti i obezbedi pravni okvir i zaštitu od napada drugih pojedinaca</a:t>
            </a:r>
          </a:p>
          <a:p>
            <a:pPr algn="just"/>
            <a:r>
              <a:rPr lang="sr-Latn-RS" sz="3000" i="1" dirty="0"/>
              <a:t>Svako ima pravo na poštovanje privatnog i porodičnog života, doma, prepiske ili zaštitu ugleda i časti (čl.</a:t>
            </a:r>
            <a:r>
              <a:rPr lang="en-US" sz="3000" i="1" dirty="0"/>
              <a:t> </a:t>
            </a:r>
            <a:r>
              <a:rPr lang="sr-Latn-RS" sz="3000" i="1" dirty="0"/>
              <a:t>17, st.</a:t>
            </a:r>
            <a:r>
              <a:rPr lang="en-US" sz="3000" i="1" dirty="0"/>
              <a:t> </a:t>
            </a:r>
            <a:r>
              <a:rPr lang="sr-Latn-RS" sz="3000" i="1" dirty="0"/>
              <a:t>2 PGP), </a:t>
            </a:r>
            <a:r>
              <a:rPr lang="sr-Latn-RS" sz="3000" dirty="0"/>
              <a:t>a EK i PGP predviđaju da svako ima pravo i na zakonsku zaštitu navedenih prava</a:t>
            </a:r>
          </a:p>
          <a:p>
            <a:pPr algn="just"/>
            <a:r>
              <a:rPr lang="sr-Latn-RS" sz="3000" dirty="0"/>
              <a:t>Zakonska zaštita podrazumeva donošenje propisa koji će inkriminisati mešanje u privatnost pojedinca, kao i postojanje sudskih i administrativnih mehanizama da se privatnost zaštiti</a:t>
            </a:r>
          </a:p>
          <a:p>
            <a:pPr algn="just"/>
            <a:r>
              <a:rPr lang="sr-Latn-RS" sz="3000" dirty="0"/>
              <a:t>Zakonodavstvo svake države mora detaljno da predvidi situacije u kojima je mešanje u privatnost pojedinca dopušteno </a:t>
            </a:r>
          </a:p>
          <a:p>
            <a:endParaRPr lang="sr-Latn-RS" dirty="0"/>
          </a:p>
        </p:txBody>
      </p:sp>
    </p:spTree>
    <p:extLst>
      <p:ext uri="{BB962C8B-B14F-4D97-AF65-F5344CB8AC3E}">
        <p14:creationId xmlns:p14="http://schemas.microsoft.com/office/powerpoint/2010/main" val="198378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34C2B-92D7-430D-9F03-DF033C34AA05}"/>
              </a:ext>
            </a:extLst>
          </p:cNvPr>
          <p:cNvSpPr>
            <a:spLocks noGrp="1"/>
          </p:cNvSpPr>
          <p:nvPr>
            <p:ph type="title"/>
          </p:nvPr>
        </p:nvSpPr>
        <p:spPr>
          <a:xfrm>
            <a:off x="838200" y="326570"/>
            <a:ext cx="10515600" cy="431075"/>
          </a:xfrm>
        </p:spPr>
        <p:txBody>
          <a:bodyPr>
            <a:noAutofit/>
          </a:bodyPr>
          <a:lstStyle/>
          <a:p>
            <a:pPr algn="ctr"/>
            <a:r>
              <a:rPr lang="sr-Latn-RS" sz="2800" dirty="0"/>
              <a:t>Pravo na privatni život</a:t>
            </a:r>
          </a:p>
        </p:txBody>
      </p:sp>
      <p:sp>
        <p:nvSpPr>
          <p:cNvPr id="3" name="Content Placeholder 2">
            <a:extLst>
              <a:ext uri="{FF2B5EF4-FFF2-40B4-BE49-F238E27FC236}">
                <a16:creationId xmlns:a16="http://schemas.microsoft.com/office/drawing/2014/main" id="{C423164E-395D-4E1E-B7C8-E6CBBFA6C86B}"/>
              </a:ext>
            </a:extLst>
          </p:cNvPr>
          <p:cNvSpPr>
            <a:spLocks noGrp="1"/>
          </p:cNvSpPr>
          <p:nvPr>
            <p:ph idx="1"/>
          </p:nvPr>
        </p:nvSpPr>
        <p:spPr>
          <a:xfrm>
            <a:off x="838200" y="953588"/>
            <a:ext cx="10515600" cy="5904411"/>
          </a:xfrm>
        </p:spPr>
        <p:txBody>
          <a:bodyPr>
            <a:noAutofit/>
          </a:bodyPr>
          <a:lstStyle/>
          <a:p>
            <a:pPr algn="just"/>
            <a:r>
              <a:rPr lang="sr-Latn-RS" sz="2400" dirty="0"/>
              <a:t>Svi međunarodni instrumenti za zaštitu ljudskih prava garantuju pravo na poštovanje privatnog života</a:t>
            </a:r>
          </a:p>
          <a:p>
            <a:pPr algn="just"/>
            <a:r>
              <a:rPr lang="sr-Latn-RS" sz="2400" dirty="0"/>
              <a:t>Pravo na privatni život štiti autonomiju pojedinca i podrazumeva pravo čoveka da živi kao želi, zaštićen od nedozvoljenih mešanja</a:t>
            </a:r>
          </a:p>
          <a:p>
            <a:pPr algn="just"/>
            <a:r>
              <a:rPr lang="sr-Latn-RS" sz="2400" dirty="0"/>
              <a:t>Opseg zaštite prava na privatni život obuhvata identitet i integritet osobe, njenu intimu, komunikacije i seksualnost</a:t>
            </a:r>
          </a:p>
          <a:p>
            <a:pPr marL="0" indent="0" algn="ctr">
              <a:buNone/>
            </a:pPr>
            <a:r>
              <a:rPr lang="sr-Latn-RS" sz="2600" dirty="0"/>
              <a:t>Identitet i integitet</a:t>
            </a:r>
          </a:p>
          <a:p>
            <a:pPr algn="just"/>
            <a:r>
              <a:rPr lang="sr-Latn-RS" sz="2400" dirty="0"/>
              <a:t>Pravo na privatni život štiti lični identitet osobe, od njenog imena preko pojave u stvarnosti, do osećanja, misli i veroispovesti</a:t>
            </a:r>
          </a:p>
          <a:p>
            <a:pPr algn="just"/>
            <a:r>
              <a:rPr lang="sr-Latn-RS" sz="2400" dirty="0"/>
              <a:t>Takođe pravo na privatni život štiti i lični integritet odnosno zabranjuje narušavanje fizičkog i moralnog integriteta</a:t>
            </a:r>
          </a:p>
          <a:p>
            <a:pPr algn="just"/>
            <a:r>
              <a:rPr lang="sr-Latn-RS" sz="2400" dirty="0"/>
              <a:t>Kada je narušavanje manjeg intenzizeta predstavlja povredu privatnosti i ne može se podvesti pod kršenje zabrane mučenja, nečovečnog i ponižavajućeg postupanja</a:t>
            </a:r>
          </a:p>
        </p:txBody>
      </p:sp>
    </p:spTree>
    <p:extLst>
      <p:ext uri="{BB962C8B-B14F-4D97-AF65-F5344CB8AC3E}">
        <p14:creationId xmlns:p14="http://schemas.microsoft.com/office/powerpoint/2010/main" val="1535164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321F8-B7B3-4BFD-BFFF-9E52BC0A4B69}"/>
              </a:ext>
            </a:extLst>
          </p:cNvPr>
          <p:cNvSpPr>
            <a:spLocks noGrp="1"/>
          </p:cNvSpPr>
          <p:nvPr>
            <p:ph type="title"/>
          </p:nvPr>
        </p:nvSpPr>
        <p:spPr>
          <a:xfrm>
            <a:off x="838200" y="365125"/>
            <a:ext cx="10515600" cy="532497"/>
          </a:xfrm>
        </p:spPr>
        <p:txBody>
          <a:bodyPr>
            <a:normAutofit/>
          </a:bodyPr>
          <a:lstStyle/>
          <a:p>
            <a:pPr algn="ctr"/>
            <a:r>
              <a:rPr lang="sr-Latn-RS" sz="2800" dirty="0"/>
              <a:t>Intima</a:t>
            </a:r>
          </a:p>
        </p:txBody>
      </p:sp>
      <p:sp>
        <p:nvSpPr>
          <p:cNvPr id="3" name="Content Placeholder 2">
            <a:extLst>
              <a:ext uri="{FF2B5EF4-FFF2-40B4-BE49-F238E27FC236}">
                <a16:creationId xmlns:a16="http://schemas.microsoft.com/office/drawing/2014/main" id="{C9D973CE-14CD-4CC2-A4F3-E7C5FA7C832E}"/>
              </a:ext>
            </a:extLst>
          </p:cNvPr>
          <p:cNvSpPr>
            <a:spLocks noGrp="1"/>
          </p:cNvSpPr>
          <p:nvPr>
            <p:ph idx="1"/>
          </p:nvPr>
        </p:nvSpPr>
        <p:spPr>
          <a:xfrm>
            <a:off x="838200" y="897622"/>
            <a:ext cx="10515600" cy="5855516"/>
          </a:xfrm>
        </p:spPr>
        <p:txBody>
          <a:bodyPr>
            <a:normAutofit lnSpcReduction="10000"/>
          </a:bodyPr>
          <a:lstStyle/>
          <a:p>
            <a:pPr algn="just"/>
            <a:r>
              <a:rPr lang="sr-Latn-RS" sz="2400" dirty="0"/>
              <a:t>Intima podrazumeva skup privatnih obeležja čoveka, njegovih postupaka i podataka o njemu</a:t>
            </a:r>
          </a:p>
          <a:p>
            <a:pPr algn="just"/>
            <a:r>
              <a:rPr lang="sr-Latn-RS" sz="2400" dirty="0"/>
              <a:t>Ulazak u intimu pojedinca protiv njegove volje kao i objavljivanje ličnih podataka predstavlja narušavanje privatnosti</a:t>
            </a:r>
          </a:p>
          <a:p>
            <a:pPr algn="just"/>
            <a:r>
              <a:rPr lang="sr-Latn-RS" sz="2400" dirty="0"/>
              <a:t>Opasnost od zadiranja u privatni život posebno je izražena prilikom prikupljanja, čuvanja i korišćenja ličnih podataka i svaka ova aktivnost bilo organa javne vlasti, bilo privatnih lica, mora biti regulisana zakonom, neophodna, proporcionalna i potrebna radi zaštite neke vrednosti u demokratskom društvu</a:t>
            </a:r>
          </a:p>
          <a:p>
            <a:pPr algn="just"/>
            <a:r>
              <a:rPr lang="sr-Latn-RS" sz="2400" dirty="0"/>
              <a:t>U tom smislu svaki pojedinac mora imati pravo da zna koja javna ustanova ili privatno lice kontroliše njegove lične podatke (pravo na informaciju) kao što mora imati pravo ispravke i brisanja podataka</a:t>
            </a:r>
          </a:p>
          <a:p>
            <a:pPr algn="just"/>
            <a:r>
              <a:rPr lang="sr-Latn-RS" sz="2400" dirty="0"/>
              <a:t>Mora biti predviđena i mogućnost pokretanja delotvornih postupaka nadzora nad zaštitom ličnih podataka</a:t>
            </a:r>
          </a:p>
          <a:p>
            <a:pPr algn="just"/>
            <a:r>
              <a:rPr lang="sr-Latn-RS" sz="2400" dirty="0"/>
              <a:t>Pojam privatnosti obuhvata i pravo na uspostavljanje i održavanje odnosa sa drugim licima i može uključivati profesionalne i privatne aktivnosti</a:t>
            </a:r>
          </a:p>
          <a:p>
            <a:pPr algn="just"/>
            <a:r>
              <a:rPr lang="sr-Latn-RS" sz="2400" dirty="0"/>
              <a:t>Seksualna orjentacija takođe ulazi u opseg prava na privatnost </a:t>
            </a:r>
          </a:p>
          <a:p>
            <a:pPr algn="just"/>
            <a:endParaRPr lang="sr-Latn-RS" dirty="0"/>
          </a:p>
        </p:txBody>
      </p:sp>
    </p:spTree>
    <p:extLst>
      <p:ext uri="{BB962C8B-B14F-4D97-AF65-F5344CB8AC3E}">
        <p14:creationId xmlns:p14="http://schemas.microsoft.com/office/powerpoint/2010/main" val="3970715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3BD00-A9C9-4B1E-BD07-53F910FD132A}"/>
              </a:ext>
            </a:extLst>
          </p:cNvPr>
          <p:cNvSpPr>
            <a:spLocks noGrp="1"/>
          </p:cNvSpPr>
          <p:nvPr>
            <p:ph type="title"/>
          </p:nvPr>
        </p:nvSpPr>
        <p:spPr>
          <a:xfrm>
            <a:off x="838200" y="365125"/>
            <a:ext cx="10515600" cy="1124041"/>
          </a:xfrm>
        </p:spPr>
        <p:txBody>
          <a:bodyPr>
            <a:normAutofit/>
          </a:bodyPr>
          <a:lstStyle/>
          <a:p>
            <a:pPr algn="ctr"/>
            <a:r>
              <a:rPr lang="sr-Latn-RS" sz="2800" dirty="0"/>
              <a:t>Pravo na poštovanje doma</a:t>
            </a:r>
          </a:p>
        </p:txBody>
      </p:sp>
      <p:sp>
        <p:nvSpPr>
          <p:cNvPr id="3" name="Content Placeholder 2">
            <a:extLst>
              <a:ext uri="{FF2B5EF4-FFF2-40B4-BE49-F238E27FC236}">
                <a16:creationId xmlns:a16="http://schemas.microsoft.com/office/drawing/2014/main" id="{5A82C12C-C6B7-45E4-8D03-56244E7B2554}"/>
              </a:ext>
            </a:extLst>
          </p:cNvPr>
          <p:cNvSpPr>
            <a:spLocks noGrp="1"/>
          </p:cNvSpPr>
          <p:nvPr>
            <p:ph idx="1"/>
          </p:nvPr>
        </p:nvSpPr>
        <p:spPr>
          <a:xfrm>
            <a:off x="838200" y="1567543"/>
            <a:ext cx="10515600" cy="4609420"/>
          </a:xfrm>
        </p:spPr>
        <p:txBody>
          <a:bodyPr>
            <a:normAutofit fontScale="85000" lnSpcReduction="10000"/>
          </a:bodyPr>
          <a:lstStyle/>
          <a:p>
            <a:pPr algn="just"/>
            <a:r>
              <a:rPr lang="en-US" dirty="0"/>
              <a:t>Dom </a:t>
            </a:r>
            <a:r>
              <a:rPr lang="en-US" dirty="0" err="1"/>
              <a:t>predstavlja</a:t>
            </a:r>
            <a:r>
              <a:rPr lang="en-US" dirty="0"/>
              <a:t> mesto </a:t>
            </a:r>
            <a:r>
              <a:rPr lang="en-US" dirty="0" err="1"/>
              <a:t>gde</a:t>
            </a:r>
            <a:r>
              <a:rPr lang="en-US" dirty="0"/>
              <a:t> </a:t>
            </a:r>
            <a:r>
              <a:rPr lang="en-US" dirty="0" err="1"/>
              <a:t>osoba</a:t>
            </a:r>
            <a:r>
              <a:rPr lang="en-US" dirty="0"/>
              <a:t> </a:t>
            </a:r>
            <a:r>
              <a:rPr lang="en-US" dirty="0" err="1"/>
              <a:t>stanuje</a:t>
            </a:r>
            <a:r>
              <a:rPr lang="en-US" dirty="0"/>
              <a:t> </a:t>
            </a:r>
            <a:r>
              <a:rPr lang="en-US" dirty="0" err="1"/>
              <a:t>ili</a:t>
            </a:r>
            <a:r>
              <a:rPr lang="en-US" dirty="0"/>
              <a:t> </a:t>
            </a:r>
            <a:r>
              <a:rPr lang="en-US" dirty="0" err="1"/>
              <a:t>obavlja</a:t>
            </a:r>
            <a:r>
              <a:rPr lang="en-US" dirty="0"/>
              <a:t> </a:t>
            </a:r>
            <a:r>
              <a:rPr lang="en-US" dirty="0" err="1"/>
              <a:t>svoj</a:t>
            </a:r>
            <a:r>
              <a:rPr lang="en-US" dirty="0"/>
              <a:t> </a:t>
            </a:r>
            <a:r>
              <a:rPr lang="en-US" dirty="0" err="1"/>
              <a:t>uobi</a:t>
            </a:r>
            <a:r>
              <a:rPr lang="sr-Latn-RS" dirty="0"/>
              <a:t>č</a:t>
            </a:r>
            <a:r>
              <a:rPr lang="en-US" dirty="0" err="1"/>
              <a:t>ajen</a:t>
            </a:r>
            <a:r>
              <a:rPr lang="sr-Latn-RS" dirty="0"/>
              <a:t>i</a:t>
            </a:r>
            <a:r>
              <a:rPr lang="en-US" dirty="0"/>
              <a:t> </a:t>
            </a:r>
            <a:r>
              <a:rPr lang="en-US" dirty="0" err="1"/>
              <a:t>posao</a:t>
            </a:r>
            <a:endParaRPr lang="sr-Latn-RS" dirty="0"/>
          </a:p>
          <a:p>
            <a:pPr algn="just"/>
            <a:r>
              <a:rPr lang="sr-Latn-RS" dirty="0"/>
              <a:t>Odgovor na pitanje hoće li neki prostor predstavljati dom zavisi od faktičkih okolnosti tj. od toga da li postoje nečije dovoljne, jake i stalne veze sa tim prostorom</a:t>
            </a:r>
          </a:p>
          <a:p>
            <a:pPr algn="just"/>
            <a:r>
              <a:rPr lang="sr-Latn-RS" dirty="0"/>
              <a:t>Hotelske sobe i zatvorske ćelije se ne smatraju domom, ali one ipak predstavljaju privatni prostor i uživaju zaštitu putem prava na privatni život</a:t>
            </a:r>
          </a:p>
          <a:p>
            <a:pPr algn="just"/>
            <a:r>
              <a:rPr lang="sr-Latn-RS" dirty="0"/>
              <a:t>Svako narušavnje doma koje se događa bez saglasnosti osobe koja u njemu živi predstavlja moguće kršenje prava na poštovanja doma</a:t>
            </a:r>
          </a:p>
          <a:p>
            <a:pPr algn="just"/>
            <a:r>
              <a:rPr lang="sr-Latn-RS" dirty="0"/>
              <a:t>To može biti neposredni, fizički ulazak u nečiji dom kao i posredni ulazak koji se manifestuje postavljanjem kamera, uređaja za prisluškivanje itd.</a:t>
            </a:r>
          </a:p>
          <a:p>
            <a:pPr algn="just"/>
            <a:r>
              <a:rPr lang="sr-Latn-RS" dirty="0"/>
              <a:t>Međutim dozvoljena su ograničenja ovog prava u slučajevima postojanja naloga za ulazak ili pretres doma, koji mora biti jasan i određen. Ako je nalog preširok i daje obimna ovlašćenja to bi predstavljalo kršenje prava na poštovanje doma </a:t>
            </a:r>
          </a:p>
        </p:txBody>
      </p:sp>
    </p:spTree>
    <p:extLst>
      <p:ext uri="{BB962C8B-B14F-4D97-AF65-F5344CB8AC3E}">
        <p14:creationId xmlns:p14="http://schemas.microsoft.com/office/powerpoint/2010/main" val="874110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52279-1150-452B-8EEF-1B7674861B42}"/>
              </a:ext>
            </a:extLst>
          </p:cNvPr>
          <p:cNvSpPr>
            <a:spLocks noGrp="1"/>
          </p:cNvSpPr>
          <p:nvPr>
            <p:ph type="title"/>
          </p:nvPr>
        </p:nvSpPr>
        <p:spPr>
          <a:xfrm>
            <a:off x="838200" y="365126"/>
            <a:ext cx="10515600" cy="1019537"/>
          </a:xfrm>
        </p:spPr>
        <p:txBody>
          <a:bodyPr>
            <a:normAutofit/>
          </a:bodyPr>
          <a:lstStyle/>
          <a:p>
            <a:pPr algn="ctr"/>
            <a:r>
              <a:rPr lang="sr-Latn-RS" sz="2800" dirty="0"/>
              <a:t>Pravo na nepovredivost prepiske</a:t>
            </a:r>
          </a:p>
        </p:txBody>
      </p:sp>
      <p:sp>
        <p:nvSpPr>
          <p:cNvPr id="3" name="Content Placeholder 2">
            <a:extLst>
              <a:ext uri="{FF2B5EF4-FFF2-40B4-BE49-F238E27FC236}">
                <a16:creationId xmlns:a16="http://schemas.microsoft.com/office/drawing/2014/main" id="{86A29965-1990-43CE-88DA-28BA4ADEF4B0}"/>
              </a:ext>
            </a:extLst>
          </p:cNvPr>
          <p:cNvSpPr>
            <a:spLocks noGrp="1"/>
          </p:cNvSpPr>
          <p:nvPr>
            <p:ph idx="1"/>
          </p:nvPr>
        </p:nvSpPr>
        <p:spPr>
          <a:xfrm>
            <a:off x="838200" y="1502229"/>
            <a:ext cx="10515600" cy="4674734"/>
          </a:xfrm>
        </p:spPr>
        <p:txBody>
          <a:bodyPr>
            <a:normAutofit fontScale="77500" lnSpcReduction="20000"/>
          </a:bodyPr>
          <a:lstStyle/>
          <a:p>
            <a:pPr algn="just"/>
            <a:r>
              <a:rPr lang="sr-Latn-RS" dirty="0"/>
              <a:t>Prepiska (korespodencija) podrazumeva komunikaciju pisanjem, ali se može odnositi i na telefonske razgovore, kao i telekomunikacijski prenos informacija (faks, elektronska pošta)</a:t>
            </a:r>
          </a:p>
          <a:p>
            <a:pPr algn="just"/>
            <a:r>
              <a:rPr lang="sr-Latn-RS" dirty="0"/>
              <a:t>Iako neka sredstva komunikacije nisu postojala kada su donošeni međunarodni instrumenti o ljudskim pravima, pojam prepiske obuhvata i njih</a:t>
            </a:r>
          </a:p>
          <a:p>
            <a:pPr algn="just"/>
            <a:r>
              <a:rPr lang="sr-Latn-RS" dirty="0"/>
              <a:t>Država je dužna da obezbedi zakonsku zaštitu na privatnost prepiske pojedinca od nedozvoljenog mešanja, osim ako ne postoji neki od dozvoljenih razloga, neophodnih  u demokratskom društvu na primer prisluškivanje od strane policije radi  zaštita društva od kriminala</a:t>
            </a:r>
          </a:p>
          <a:p>
            <a:pPr algn="just"/>
            <a:r>
              <a:rPr lang="sr-Latn-RS" dirty="0"/>
              <a:t>Uslovi pod kojim je moguće prisluškivanje pojedinaca moraju biti precizno propisani zakonom uz istovremeno obezbeđivanje zaštite od zloupotrebe</a:t>
            </a:r>
          </a:p>
          <a:p>
            <a:pPr algn="just"/>
            <a:r>
              <a:rPr lang="sr-Latn-RS" dirty="0"/>
              <a:t>Posebno pitanje je pravo na prepisku zatvorenika koji načelno uživaju zaštitu ovog prava osim u slučajevima zloupotrebe kada se može očekivati da će upozoriti saučesnike ili uništiti dokaze ili kada se veruje da pošilka ima nedozvoljeni sadržaj (opijate)</a:t>
            </a:r>
          </a:p>
          <a:p>
            <a:pPr algn="just"/>
            <a:r>
              <a:rPr lang="sr-Latn-RS" dirty="0"/>
              <a:t>Pravo na necenzurisanu prepisku sa advokatom ili sudom uživa posebnu zaštitu, jer je povezano sa pravom na pravično suđenje odnosno, pravom na odbranu</a:t>
            </a:r>
          </a:p>
          <a:p>
            <a:endParaRPr lang="sr-Latn-RS" dirty="0"/>
          </a:p>
        </p:txBody>
      </p:sp>
    </p:spTree>
    <p:extLst>
      <p:ext uri="{BB962C8B-B14F-4D97-AF65-F5344CB8AC3E}">
        <p14:creationId xmlns:p14="http://schemas.microsoft.com/office/powerpoint/2010/main" val="924712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9C2D7-5476-4757-93A0-8528994A8DE6}"/>
              </a:ext>
            </a:extLst>
          </p:cNvPr>
          <p:cNvSpPr>
            <a:spLocks noGrp="1"/>
          </p:cNvSpPr>
          <p:nvPr>
            <p:ph type="title"/>
          </p:nvPr>
        </p:nvSpPr>
        <p:spPr/>
        <p:txBody>
          <a:bodyPr>
            <a:normAutofit/>
          </a:bodyPr>
          <a:lstStyle/>
          <a:p>
            <a:pPr algn="ctr"/>
            <a:r>
              <a:rPr lang="sr-Latn-RS" sz="2800" dirty="0"/>
              <a:t>Pravo na poštovanje porodičnog života</a:t>
            </a:r>
          </a:p>
        </p:txBody>
      </p:sp>
      <p:sp>
        <p:nvSpPr>
          <p:cNvPr id="3" name="Content Placeholder 2">
            <a:extLst>
              <a:ext uri="{FF2B5EF4-FFF2-40B4-BE49-F238E27FC236}">
                <a16:creationId xmlns:a16="http://schemas.microsoft.com/office/drawing/2014/main" id="{EECEFD24-2680-47DA-97E5-B5C5C1D76E77}"/>
              </a:ext>
            </a:extLst>
          </p:cNvPr>
          <p:cNvSpPr>
            <a:spLocks noGrp="1"/>
          </p:cNvSpPr>
          <p:nvPr>
            <p:ph idx="1"/>
          </p:nvPr>
        </p:nvSpPr>
        <p:spPr>
          <a:xfrm>
            <a:off x="838200" y="1619793"/>
            <a:ext cx="10515600" cy="4557169"/>
          </a:xfrm>
        </p:spPr>
        <p:txBody>
          <a:bodyPr>
            <a:normAutofit fontScale="92500" lnSpcReduction="20000"/>
          </a:bodyPr>
          <a:lstStyle/>
          <a:p>
            <a:pPr algn="just"/>
            <a:r>
              <a:rPr lang="sr-Latn-RS" dirty="0"/>
              <a:t>Proizvoljno i nezakonito mešanje u privatni život je zabranjeno posebno mešanje javne vlasti ako to nije u skladu sa propisanim ograničenjima ovog prava (čl. 8 EK)</a:t>
            </a:r>
          </a:p>
          <a:p>
            <a:pPr algn="just"/>
            <a:r>
              <a:rPr lang="sr-Latn-RS" dirty="0"/>
              <a:t>Ovo pravo nije isto, ali je usko povezano sa pravom na sklapanje braka i zasnivanje porodice i sa zaštitom deteta</a:t>
            </a:r>
          </a:p>
          <a:p>
            <a:pPr algn="just"/>
            <a:r>
              <a:rPr lang="sr-Latn-RS" dirty="0"/>
              <a:t>Pod porodicom se podrazumeva postojeća zajednica muškarca i žene, njihove maloletne dece, uključujući vanbračnu i usvojenu</a:t>
            </a:r>
          </a:p>
          <a:p>
            <a:pPr algn="just"/>
            <a:r>
              <a:rPr lang="sr-Latn-RS" dirty="0"/>
              <a:t>Pojam porodice može da uključi i dalje rođake (baba, deda, unuk)</a:t>
            </a:r>
          </a:p>
          <a:p>
            <a:pPr algn="just"/>
            <a:r>
              <a:rPr lang="sr-Latn-RS" dirty="0"/>
              <a:t>Svako mešanje u život roditelja i deteta mora biti zakonito i opravdano kao legitimno potrebno i proporcionalno</a:t>
            </a:r>
          </a:p>
          <a:p>
            <a:pPr algn="just"/>
            <a:r>
              <a:rPr lang="sr-Latn-RS" dirty="0"/>
              <a:t>Pravo na poštovanje porodičnog života uključuje i pravo roditelja sa kojim dete ne živi na kontakt sa detetom, osim ako postoje jaki razlozi koji opravdavaju ograničenje tog kontakta</a:t>
            </a:r>
          </a:p>
          <a:p>
            <a:pPr algn="just"/>
            <a:endParaRPr lang="sr-Latn-RS" dirty="0"/>
          </a:p>
          <a:p>
            <a:endParaRPr lang="sr-Latn-RS" dirty="0"/>
          </a:p>
        </p:txBody>
      </p:sp>
    </p:spTree>
    <p:extLst>
      <p:ext uri="{BB962C8B-B14F-4D97-AF65-F5344CB8AC3E}">
        <p14:creationId xmlns:p14="http://schemas.microsoft.com/office/powerpoint/2010/main" val="1294989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94CB7-CE03-4574-8697-7AC81E33E4CB}"/>
              </a:ext>
            </a:extLst>
          </p:cNvPr>
          <p:cNvSpPr>
            <a:spLocks noGrp="1"/>
          </p:cNvSpPr>
          <p:nvPr>
            <p:ph type="title"/>
          </p:nvPr>
        </p:nvSpPr>
        <p:spPr>
          <a:xfrm>
            <a:off x="838200" y="483325"/>
            <a:ext cx="10515600" cy="718457"/>
          </a:xfrm>
        </p:spPr>
        <p:txBody>
          <a:bodyPr>
            <a:normAutofit/>
          </a:bodyPr>
          <a:lstStyle/>
          <a:p>
            <a:pPr algn="ctr"/>
            <a:r>
              <a:rPr lang="sr-Latn-RS" sz="2800" dirty="0"/>
              <a:t>Pravo na poštovanje časti i ugleda</a:t>
            </a:r>
          </a:p>
        </p:txBody>
      </p:sp>
      <p:sp>
        <p:nvSpPr>
          <p:cNvPr id="3" name="Content Placeholder 2">
            <a:extLst>
              <a:ext uri="{FF2B5EF4-FFF2-40B4-BE49-F238E27FC236}">
                <a16:creationId xmlns:a16="http://schemas.microsoft.com/office/drawing/2014/main" id="{1CBC16B4-BD6F-49CB-9F29-B43A549A2DDD}"/>
              </a:ext>
            </a:extLst>
          </p:cNvPr>
          <p:cNvSpPr>
            <a:spLocks noGrp="1"/>
          </p:cNvSpPr>
          <p:nvPr>
            <p:ph idx="1"/>
          </p:nvPr>
        </p:nvSpPr>
        <p:spPr>
          <a:xfrm>
            <a:off x="838200" y="1803633"/>
            <a:ext cx="10515600" cy="4373330"/>
          </a:xfrm>
        </p:spPr>
        <p:txBody>
          <a:bodyPr>
            <a:normAutofit/>
          </a:bodyPr>
          <a:lstStyle/>
          <a:p>
            <a:pPr algn="just"/>
            <a:r>
              <a:rPr lang="sr-Latn-RS" sz="2600" dirty="0"/>
              <a:t>Pravo privatnosti uključuje i zaštitu časti i ugleda pojedinca</a:t>
            </a:r>
          </a:p>
          <a:p>
            <a:pPr algn="just"/>
            <a:r>
              <a:rPr lang="sr-Latn-RS" sz="2600" dirty="0"/>
              <a:t>Čast je subjektivno mišljenje pojedinca o samom sebi, dok je ugled utisak koji o njemu imaju drugi</a:t>
            </a:r>
          </a:p>
          <a:p>
            <a:pPr algn="just"/>
            <a:r>
              <a:rPr lang="sr-Latn-RS" sz="2600" dirty="0"/>
              <a:t>EK jednako štiti sve aspekte prava privatnosti, dok PGP pruža slabiju zaštitu časti i ugledu pojedinca jer zabranjuje samo nezakonito narušavanje časti i ugleda od strane državnih organa ili privatnih lica, počinjeno namerno i zasnovano na neistinitim činjenicama</a:t>
            </a:r>
          </a:p>
          <a:p>
            <a:pPr algn="just"/>
            <a:r>
              <a:rPr lang="sr-Latn-RS" sz="2600" dirty="0"/>
              <a:t>Države su dužne da donesu odgovarajuće zakone kako bi obezbedile zaštitu lične časti i ugleda</a:t>
            </a:r>
          </a:p>
        </p:txBody>
      </p:sp>
    </p:spTree>
    <p:extLst>
      <p:ext uri="{BB962C8B-B14F-4D97-AF65-F5344CB8AC3E}">
        <p14:creationId xmlns:p14="http://schemas.microsoft.com/office/powerpoint/2010/main" val="4126910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F241D2-7556-4292-BC4B-36749CD6F248}"/>
              </a:ext>
            </a:extLst>
          </p:cNvPr>
          <p:cNvSpPr>
            <a:spLocks noGrp="1"/>
          </p:cNvSpPr>
          <p:nvPr>
            <p:ph type="title"/>
          </p:nvPr>
        </p:nvSpPr>
        <p:spPr>
          <a:xfrm>
            <a:off x="809897" y="300446"/>
            <a:ext cx="10543903" cy="705394"/>
          </a:xfrm>
        </p:spPr>
        <p:txBody>
          <a:bodyPr>
            <a:noAutofit/>
          </a:bodyPr>
          <a:lstStyle/>
          <a:p>
            <a:pPr algn="ctr"/>
            <a:r>
              <a:rPr lang="sr-Latn-RS" sz="2800" dirty="0">
                <a:solidFill>
                  <a:prstClr val="black"/>
                </a:solidFill>
              </a:rPr>
              <a:t>Sloboda kretanja i zabrana ograničenja slobode kretanja</a:t>
            </a:r>
            <a:endParaRPr lang="sr-Latn-RS" sz="2800" dirty="0"/>
          </a:p>
        </p:txBody>
      </p:sp>
      <p:sp>
        <p:nvSpPr>
          <p:cNvPr id="3" name="Čuvar mesta za sadržaj 2">
            <a:extLst>
              <a:ext uri="{FF2B5EF4-FFF2-40B4-BE49-F238E27FC236}">
                <a16:creationId xmlns:a16="http://schemas.microsoft.com/office/drawing/2014/main" id="{397E03A1-4294-4103-98B9-4FA12F0AEE76}"/>
              </a:ext>
            </a:extLst>
          </p:cNvPr>
          <p:cNvSpPr>
            <a:spLocks noGrp="1"/>
          </p:cNvSpPr>
          <p:nvPr>
            <p:ph idx="1"/>
          </p:nvPr>
        </p:nvSpPr>
        <p:spPr>
          <a:xfrm>
            <a:off x="838200" y="1162594"/>
            <a:ext cx="10515600" cy="5368835"/>
          </a:xfrm>
        </p:spPr>
        <p:txBody>
          <a:bodyPr>
            <a:normAutofit lnSpcReduction="10000"/>
          </a:bodyPr>
          <a:lstStyle/>
          <a:p>
            <a:pPr algn="just"/>
            <a:r>
              <a:rPr lang="sr-Latn-RS" sz="2200" dirty="0"/>
              <a:t>Slobodu kretanja i nastan</a:t>
            </a:r>
            <a:r>
              <a:rPr lang="en-US" sz="2200" dirty="0"/>
              <a:t>j</a:t>
            </a:r>
            <a:r>
              <a:rPr lang="sr-Latn-RS" sz="2200" dirty="0"/>
              <a:t>ivanja, kao i pravo na napuštanje zemlje uključujući i sopstvenu, garantuju svi univerzalni i regionalni ugovori o zaštiti ljudskih prava (čl.13 UD, čl.</a:t>
            </a:r>
            <a:r>
              <a:rPr lang="en-US" sz="2200" dirty="0"/>
              <a:t> </a:t>
            </a:r>
            <a:r>
              <a:rPr lang="sr-Latn-RS" sz="2200" dirty="0"/>
              <a:t>12 PGP, čl.</a:t>
            </a:r>
            <a:r>
              <a:rPr lang="en-US" sz="2200" dirty="0"/>
              <a:t> </a:t>
            </a:r>
            <a:r>
              <a:rPr lang="sr-Latn-RS" sz="2200" dirty="0"/>
              <a:t>2 Protokola </a:t>
            </a:r>
            <a:r>
              <a:rPr lang="en-US" sz="2200" dirty="0"/>
              <a:t>br. </a:t>
            </a:r>
            <a:r>
              <a:rPr lang="sr-Latn-RS" sz="2200" dirty="0"/>
              <a:t>4 EK)</a:t>
            </a:r>
          </a:p>
          <a:p>
            <a:pPr algn="just"/>
            <a:r>
              <a:rPr lang="sr-Latn-RS" sz="2200" dirty="0"/>
              <a:t>Pravo na slobodu kretanja po EK </a:t>
            </a:r>
            <a:r>
              <a:rPr lang="en-US" sz="2200" dirty="0" err="1"/>
              <a:t>obuhvata</a:t>
            </a:r>
            <a:r>
              <a:rPr lang="sr-Latn-RS" sz="2200" dirty="0"/>
              <a:t>:</a:t>
            </a:r>
          </a:p>
          <a:p>
            <a:pPr algn="just">
              <a:buFont typeface="Wingdings" panose="05000000000000000000" pitchFamily="2" charset="2"/>
              <a:buChar char="v"/>
            </a:pPr>
            <a:r>
              <a:rPr lang="sr-Latn-RS" sz="2200" dirty="0"/>
              <a:t> pravo na slobodu kretanja na teritoriji države u kojoj se lice zakonito nalazi</a:t>
            </a:r>
          </a:p>
          <a:p>
            <a:pPr algn="just">
              <a:buFont typeface="Wingdings" panose="05000000000000000000" pitchFamily="2" charset="2"/>
              <a:buChar char="v"/>
            </a:pPr>
            <a:r>
              <a:rPr lang="sr-Latn-RS" sz="2200" dirty="0"/>
              <a:t> sloboda izbora boravišta na teritoriji države u kojoj se lice zakonito nalazi</a:t>
            </a:r>
          </a:p>
          <a:p>
            <a:pPr algn="just">
              <a:buFont typeface="Wingdings" panose="05000000000000000000" pitchFamily="2" charset="2"/>
              <a:buChar char="v"/>
            </a:pPr>
            <a:r>
              <a:rPr lang="sr-Latn-RS" sz="2200" dirty="0"/>
              <a:t> prava svakog lica da napusti svaku zemlju uključujući sopstvenu</a:t>
            </a:r>
          </a:p>
          <a:p>
            <a:pPr algn="just"/>
            <a:r>
              <a:rPr lang="sr-Latn-RS" sz="2200" dirty="0"/>
              <a:t>Uslov za uživanje ovog prava odnosno slobode je zahtev da je lice ako je stranac, stupilo na teritoriju države potpisnice EK na način predviđen unutrašnjim pravom te države. </a:t>
            </a:r>
            <a:r>
              <a:rPr lang="sr-Latn-RS" sz="2200" u="sng" dirty="0"/>
              <a:t>To znači da se zahteva zakonitost ulaska stranca na teritoriju suverene države </a:t>
            </a:r>
          </a:p>
          <a:p>
            <a:pPr algn="just"/>
            <a:r>
              <a:rPr lang="sr-Latn-RS" sz="2200" dirty="0"/>
              <a:t>Domaćem državljaninu se ne može uskratiti sloboda kretanja odnosno </a:t>
            </a:r>
            <a:r>
              <a:rPr lang="sr-Latn-RS" sz="2200" u="sng" dirty="0"/>
              <a:t>načelno</a:t>
            </a:r>
            <a:r>
              <a:rPr lang="sr-Latn-RS" sz="2200" dirty="0"/>
              <a:t> se ne mogu postavljati ograničenja za uživanje prava na slobodu kretanja</a:t>
            </a:r>
          </a:p>
          <a:p>
            <a:pPr algn="just"/>
            <a:r>
              <a:rPr lang="sr-Latn-RS" sz="2200" dirty="0"/>
              <a:t>Izuzetak mogu biti ograničenja </a:t>
            </a:r>
            <a:r>
              <a:rPr lang="sr-Latn-RS" sz="2200" u="sng" dirty="0"/>
              <a:t>uvedena zakonom i neophodna u demokratskom društvu u interesu nacionalne i javne bezbednosti, radi očuvanja javnog poretka, za sprečavanje vršenja krivičnih dela ili u svrhu zaštite zdravlja ili morala ili radi zaštite sloboda i prava drugih</a:t>
            </a:r>
          </a:p>
        </p:txBody>
      </p:sp>
    </p:spTree>
    <p:extLst>
      <p:ext uri="{BB962C8B-B14F-4D97-AF65-F5344CB8AC3E}">
        <p14:creationId xmlns:p14="http://schemas.microsoft.com/office/powerpoint/2010/main" val="140292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E84D9B3-B5E7-4CDD-9BF7-6F241E37744C}"/>
              </a:ext>
            </a:extLst>
          </p:cNvPr>
          <p:cNvSpPr>
            <a:spLocks noGrp="1"/>
          </p:cNvSpPr>
          <p:nvPr>
            <p:ph type="title"/>
          </p:nvPr>
        </p:nvSpPr>
        <p:spPr>
          <a:xfrm>
            <a:off x="838200" y="151002"/>
            <a:ext cx="10515600" cy="385894"/>
          </a:xfrm>
        </p:spPr>
        <p:txBody>
          <a:bodyPr>
            <a:normAutofit fontScale="90000"/>
          </a:bodyPr>
          <a:lstStyle/>
          <a:p>
            <a:pPr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100" dirty="0">
                <a:solidFill>
                  <a:prstClr val="black"/>
                </a:solidFill>
              </a:rPr>
              <a:t>Zabrana proterivanja sopstvenih državljana</a:t>
            </a:r>
            <a:br>
              <a:rPr lang="sr-Latn-RS" sz="3200" dirty="0">
                <a:solidFill>
                  <a:prstClr val="black"/>
                </a:solidFill>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5E9FD801-F34D-4A70-BEA5-D5E4DFBDB09D}"/>
              </a:ext>
            </a:extLst>
          </p:cNvPr>
          <p:cNvSpPr>
            <a:spLocks noGrp="1"/>
          </p:cNvSpPr>
          <p:nvPr>
            <p:ph idx="1"/>
          </p:nvPr>
        </p:nvSpPr>
        <p:spPr>
          <a:xfrm>
            <a:off x="838200" y="718456"/>
            <a:ext cx="10515600" cy="5988541"/>
          </a:xfrm>
        </p:spPr>
        <p:txBody>
          <a:bodyPr>
            <a:noAutofit/>
          </a:bodyPr>
          <a:lstStyle/>
          <a:p>
            <a:pPr algn="just"/>
            <a:r>
              <a:rPr lang="sr-Latn-RS" sz="2000" dirty="0"/>
              <a:t>Niko ne može biti proteran sa teritorije države čiji je državljanin, bilo na osnovu pojedinačnog akta, bilo na osnovu kolektivne mere (čl.</a:t>
            </a:r>
            <a:r>
              <a:rPr lang="en-US" sz="2000" dirty="0"/>
              <a:t> </a:t>
            </a:r>
            <a:r>
              <a:rPr lang="sr-Latn-RS" sz="2000" dirty="0"/>
              <a:t>3 Protokola br. 4 EK). Takođe državlaninu je garantovano pravo na ulazak u državu čiji je državljanin</a:t>
            </a:r>
          </a:p>
          <a:p>
            <a:pPr algn="just"/>
            <a:r>
              <a:rPr lang="sr-Latn-RS" sz="2000" dirty="0"/>
              <a:t>Pravo da se napusti svaka država uključujući i sopstvena ne može se tumačiti kao pravo na posedovanje pasoša koje je podvrgnuto unutrašnjim propisima suverenih država</a:t>
            </a:r>
          </a:p>
          <a:p>
            <a:pPr algn="just"/>
            <a:r>
              <a:rPr lang="sr-Latn-RS" sz="2000" dirty="0"/>
              <a:t>Suštinski posedovanje važećeg pasoša predstavlja neophodan uslov za uživanje prava na slobodu kretanja i tu se nalazi veza između ova dva prava</a:t>
            </a:r>
          </a:p>
          <a:p>
            <a:pPr marL="0" indent="0" algn="ctr">
              <a:buNone/>
            </a:pPr>
            <a:r>
              <a:rPr lang="sr-Latn-RS" sz="2000" b="1" dirty="0"/>
              <a:t>Proterivanje stranaca</a:t>
            </a:r>
          </a:p>
          <a:p>
            <a:pPr algn="just"/>
            <a:r>
              <a:rPr lang="sr-Latn-RS" sz="2000" dirty="0"/>
              <a:t>Stranac koji zakonito boravi na teritoriji neke države može se proterati jedino u zakonitom postupku i ako to zahtevaju razlozi nacionalne bezbednosti (čl.</a:t>
            </a:r>
            <a:r>
              <a:rPr lang="en-US" sz="2000" dirty="0"/>
              <a:t> </a:t>
            </a:r>
            <a:r>
              <a:rPr lang="sr-Latn-RS" sz="2000" dirty="0"/>
              <a:t>13 PGP)</a:t>
            </a:r>
          </a:p>
          <a:p>
            <a:pPr algn="just"/>
            <a:r>
              <a:rPr lang="sr-Latn-RS" sz="2000" dirty="0"/>
              <a:t>Lice koje se proteruje mora imati mogućnosti da se legalno suprotstavi proterivanju pred vlastima i da ima zastupnika u tom postupku</a:t>
            </a:r>
          </a:p>
          <a:p>
            <a:pPr algn="just"/>
            <a:r>
              <a:rPr lang="sr-Latn-RS" sz="2000" dirty="0"/>
              <a:t>Po EK zabranjeno je kolektivno proterivanje stranaca (čl.</a:t>
            </a:r>
            <a:r>
              <a:rPr lang="en-US" sz="2000" dirty="0"/>
              <a:t> </a:t>
            </a:r>
            <a:r>
              <a:rPr lang="sr-Latn-RS" sz="2000" dirty="0"/>
              <a:t>4 Protokola br. 4 EK)</a:t>
            </a:r>
          </a:p>
          <a:p>
            <a:pPr algn="just"/>
            <a:r>
              <a:rPr lang="sr-Latn-RS" sz="2000" dirty="0"/>
              <a:t>Iako ovo pravo izgleda kao kolektivno ono je u suštini pojedinačno jer štiti pojedinca odnosno fizičko lice od proterivanja u grupi</a:t>
            </a:r>
          </a:p>
          <a:p>
            <a:pPr algn="just"/>
            <a:r>
              <a:rPr lang="sr-Latn-RS" sz="2000" dirty="0"/>
              <a:t>Postoje mišljenja da je ono uspostavljeno kao odgovor na masovno proterivanje pripadnika nemačkog i italijanskog naroda u Evropi nakon Drugog svetskog rata zbog saradnje sa okupacionim vlastima </a:t>
            </a:r>
          </a:p>
          <a:p>
            <a:pPr algn="just"/>
            <a:endParaRPr lang="sr-Latn-RS" sz="2200" dirty="0"/>
          </a:p>
          <a:p>
            <a:pPr algn="just"/>
            <a:endParaRPr lang="sr-Latn-RS" sz="2200" dirty="0"/>
          </a:p>
          <a:p>
            <a:pPr algn="just"/>
            <a:endParaRPr lang="sr-Latn-RS" sz="2200" u="sng" dirty="0"/>
          </a:p>
        </p:txBody>
      </p:sp>
    </p:spTree>
    <p:extLst>
      <p:ext uri="{BB962C8B-B14F-4D97-AF65-F5344CB8AC3E}">
        <p14:creationId xmlns:p14="http://schemas.microsoft.com/office/powerpoint/2010/main" val="2755584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33E41C-AB9B-419E-B9DF-381137FBBBF5}"/>
              </a:ext>
            </a:extLst>
          </p:cNvPr>
          <p:cNvSpPr>
            <a:spLocks noGrp="1"/>
          </p:cNvSpPr>
          <p:nvPr>
            <p:ph type="title"/>
          </p:nvPr>
        </p:nvSpPr>
        <p:spPr>
          <a:xfrm>
            <a:off x="838200" y="222069"/>
            <a:ext cx="10515600" cy="587828"/>
          </a:xfrm>
        </p:spPr>
        <p:txBody>
          <a:bodyPr>
            <a:normAutofit fontScale="90000"/>
          </a:bodyPr>
          <a:lstStyle/>
          <a:p>
            <a:pPr algn="ctr"/>
            <a:br>
              <a:rPr lang="sr-Latn-RS" sz="3100" dirty="0"/>
            </a:br>
            <a:br>
              <a:rPr lang="sr-Latn-RS" sz="3100" dirty="0"/>
            </a:br>
            <a:r>
              <a:rPr lang="sr-Latn-RS" sz="3100" dirty="0"/>
              <a:t>Ekstradicija</a:t>
            </a:r>
            <a:br>
              <a:rPr lang="sr-Latn-RS" sz="3200" dirty="0"/>
            </a:br>
            <a:br>
              <a:rPr lang="sr-Latn-RS" sz="3200" dirty="0"/>
            </a:br>
            <a:endParaRPr lang="en-US" sz="3200" b="1" dirty="0"/>
          </a:p>
        </p:txBody>
      </p:sp>
      <p:sp>
        <p:nvSpPr>
          <p:cNvPr id="3" name="Čuvar mesta za sadržaj 2">
            <a:extLst>
              <a:ext uri="{FF2B5EF4-FFF2-40B4-BE49-F238E27FC236}">
                <a16:creationId xmlns:a16="http://schemas.microsoft.com/office/drawing/2014/main" id="{95B3F950-CA88-4542-B99C-3627D00C41EA}"/>
              </a:ext>
            </a:extLst>
          </p:cNvPr>
          <p:cNvSpPr>
            <a:spLocks noGrp="1"/>
          </p:cNvSpPr>
          <p:nvPr>
            <p:ph idx="1"/>
          </p:nvPr>
        </p:nvSpPr>
        <p:spPr>
          <a:xfrm>
            <a:off x="838200" y="875211"/>
            <a:ext cx="10515600" cy="5617664"/>
          </a:xfrm>
        </p:spPr>
        <p:txBody>
          <a:bodyPr>
            <a:noAutofit/>
          </a:bodyPr>
          <a:lstStyle/>
          <a:p>
            <a:pPr algn="just"/>
            <a:r>
              <a:rPr lang="sr-Latn-RS" sz="1800" dirty="0"/>
              <a:t>Ekstradicija je naročiti vid udaljavanja pojedinca iz zemlje. Ona predstavlja izdavanje drugoj državi lica optuženog za izvršenje krivičnog dela na osnovu zahteva organa strane države, a u svrhu njegovog izvođenja pred sud</a:t>
            </a:r>
          </a:p>
          <a:p>
            <a:pPr algn="just"/>
            <a:r>
              <a:rPr lang="sr-Latn-RS" sz="1800" dirty="0"/>
              <a:t>Izvor normi o ekstradiciji nalazi se najčešće u dvostranim međunarodnim ugovorima, a ukoliko nema ugovora među državama, zamoljena država po pravilu postupa po načelu reciprociteta</a:t>
            </a:r>
          </a:p>
          <a:p>
            <a:pPr algn="just"/>
            <a:r>
              <a:rPr lang="sr-Latn-RS" sz="1800" dirty="0"/>
              <a:t>Ekstradicija je danas sastavni deo krivično procesnog zakonodavstva država i utvrđena su određena ograničenja kao što su:</a:t>
            </a:r>
          </a:p>
          <a:p>
            <a:pPr algn="just">
              <a:buFont typeface="Wingdings" panose="05000000000000000000" pitchFamily="2" charset="2"/>
              <a:buChar char="ü"/>
            </a:pPr>
            <a:r>
              <a:rPr lang="sr-Latn-RS" sz="1800" dirty="0"/>
              <a:t>Država koja je tražila ekstradiciju može izručenom licu da sudi samo za delo zbog kojeg je tražena ekstradicija</a:t>
            </a:r>
          </a:p>
          <a:p>
            <a:pPr algn="just">
              <a:buFont typeface="Wingdings" panose="05000000000000000000" pitchFamily="2" charset="2"/>
              <a:buChar char="ü"/>
            </a:pPr>
            <a:r>
              <a:rPr lang="sr-Latn-RS" sz="1800" dirty="0"/>
              <a:t>Zamoljena država može odbiti ekstradiciju ako postoji osnov za sumnju u pravičnost postupka u državi koja traži ekstradiciju</a:t>
            </a:r>
          </a:p>
          <a:p>
            <a:pPr algn="just">
              <a:buFont typeface="Wingdings" panose="05000000000000000000" pitchFamily="2" charset="2"/>
              <a:buChar char="ü"/>
            </a:pPr>
            <a:r>
              <a:rPr lang="sr-Latn-RS" sz="1800" dirty="0"/>
              <a:t>Na osnovu ustavnih odredbi upostavljena je zabrana izručenja sopstvenih državljana drugim državama</a:t>
            </a:r>
          </a:p>
          <a:p>
            <a:pPr algn="just"/>
            <a:r>
              <a:rPr lang="sr-Latn-RS" sz="1800" dirty="0"/>
              <a:t>Poslednje ograničenje sve više postaje neodrživo zbog saradnje država u borbi protiv teških krivičnih dela sa međunarodnom dimenzijom. Primer za to je Evropska unija</a:t>
            </a:r>
          </a:p>
          <a:p>
            <a:pPr algn="just"/>
            <a:r>
              <a:rPr lang="sr-Latn-RS" sz="1800" dirty="0"/>
              <a:t>Takođe, potrebno je praviti razliku između izručenja sopstvenih državljanina organu međunarodnog pravosuđa što je obaveza države i klasične ekstradicije</a:t>
            </a:r>
          </a:p>
          <a:p>
            <a:pPr algn="just"/>
            <a:r>
              <a:rPr lang="sr-Latn-RS" sz="1800" dirty="0"/>
              <a:t>Iako EK ne poznaje pojam ekstradicije to nije bilo prepreka za Evropski sud za ljudska prava da u svojoj sudskoj praksi ustanovi presedan da je izručenje jednog lica drugoj državi nedopušteno ako pojedincu preti opasnost od mučenja </a:t>
            </a:r>
          </a:p>
          <a:p>
            <a:pPr algn="just"/>
            <a:endParaRPr lang="sr-Latn-RS" sz="1600" dirty="0"/>
          </a:p>
          <a:p>
            <a:pPr marL="342900" indent="-342900" algn="just">
              <a:buFont typeface="+mj-lt"/>
              <a:buAutoNum type="alphaLcParenR"/>
            </a:pPr>
            <a:endParaRPr lang="sr-Latn-RS" sz="1800" dirty="0"/>
          </a:p>
          <a:p>
            <a:pPr marL="342900" indent="-342900" algn="just">
              <a:buFont typeface="+mj-lt"/>
              <a:buAutoNum type="alphaLcParenR"/>
            </a:pPr>
            <a:endParaRPr lang="sr-Latn-RS" sz="1800" dirty="0"/>
          </a:p>
          <a:p>
            <a:pPr marL="0" indent="0">
              <a:buNone/>
            </a:pPr>
            <a:endParaRPr lang="en-US" sz="2400" u="sng" dirty="0"/>
          </a:p>
        </p:txBody>
      </p:sp>
    </p:spTree>
    <p:extLst>
      <p:ext uri="{BB962C8B-B14F-4D97-AF65-F5344CB8AC3E}">
        <p14:creationId xmlns:p14="http://schemas.microsoft.com/office/powerpoint/2010/main" val="1925298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990603-FB95-4A3E-AFBE-91B9A3FA03EA}"/>
              </a:ext>
            </a:extLst>
          </p:cNvPr>
          <p:cNvSpPr>
            <a:spLocks noGrp="1"/>
          </p:cNvSpPr>
          <p:nvPr>
            <p:ph type="title"/>
          </p:nvPr>
        </p:nvSpPr>
        <p:spPr>
          <a:xfrm>
            <a:off x="838200" y="195943"/>
            <a:ext cx="10515600" cy="522514"/>
          </a:xfrm>
        </p:spPr>
        <p:txBody>
          <a:bodyPr>
            <a:normAutofit fontScale="90000"/>
          </a:bodyPr>
          <a:lstStyle/>
          <a:p>
            <a:pPr marL="228600" lvl="0" indent="-228600"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100" dirty="0">
                <a:solidFill>
                  <a:prstClr val="black"/>
                </a:solidFill>
                <a:latin typeface="Calibri"/>
                <a:ea typeface="+mn-ea"/>
                <a:cs typeface="+mn-cs"/>
              </a:rPr>
              <a:t>Azil (utočište) </a:t>
            </a: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E18DDA46-BCB5-4717-815F-73CDB1E5FB5E}"/>
              </a:ext>
            </a:extLst>
          </p:cNvPr>
          <p:cNvSpPr>
            <a:spLocks noGrp="1"/>
          </p:cNvSpPr>
          <p:nvPr>
            <p:ph idx="1"/>
          </p:nvPr>
        </p:nvSpPr>
        <p:spPr>
          <a:xfrm>
            <a:off x="838200" y="1045029"/>
            <a:ext cx="10515600" cy="5342708"/>
          </a:xfrm>
        </p:spPr>
        <p:txBody>
          <a:bodyPr>
            <a:normAutofit fontScale="55000" lnSpcReduction="20000"/>
          </a:bodyPr>
          <a:lstStyle/>
          <a:p>
            <a:pPr algn="just"/>
            <a:r>
              <a:rPr lang="sr-Latn-RS" sz="3200" dirty="0"/>
              <a:t>Suverenitet jedne države tradicionalno se ogleda u pravu da prihvati ili protera stranca sa svoje teritorije</a:t>
            </a:r>
          </a:p>
          <a:p>
            <a:pPr algn="just"/>
            <a:r>
              <a:rPr lang="sr-Latn-RS" sz="3200" dirty="0"/>
              <a:t>Azil se može posmatrati na dva načina: kao pravo države da da utočište licu koje ga traži i kao pravo pojedinca da azil traži i uživa</a:t>
            </a:r>
          </a:p>
          <a:p>
            <a:pPr algn="just"/>
            <a:r>
              <a:rPr lang="sr-Latn-RS" sz="3200" dirty="0"/>
              <a:t>U međunarodnom pravu se pod pravom azila podrazumeva pravo države da na svojoj teritoriji ili na mestu koje je na drugi način pod njenom kontrolom (diplomatsko predstavništvo, ratni brod) pruži utočište strancu koga smatra ugroženim od proganjanja ili neke ozbiljne opasnosti</a:t>
            </a:r>
          </a:p>
          <a:p>
            <a:pPr algn="just"/>
            <a:r>
              <a:rPr lang="sr-Latn-RS" sz="3200" dirty="0"/>
              <a:t>Pružanje teritorijalnog azila je suvereno pravo države i ona svojim unutrašnjim pravom određuje uslove pod kojima stranac dobija ovu vrstu zaštite</a:t>
            </a:r>
          </a:p>
          <a:p>
            <a:pPr algn="just"/>
            <a:r>
              <a:rPr lang="sr-Latn-RS" sz="3200" dirty="0"/>
              <a:t>Pravo na azil ne postoji kao izričito priznato individualno pravo pojedinca, već je država ta koja ima diskreciono pravo da pruži azil. Ovo je stav država koje su izbegle obavezu garantovanja ovog prava koja postoji u UD ali ono nije unešeno niti u PGP niti u EK. Smatralo se da je Konvencija UN o statusu izbeglica </a:t>
            </a:r>
            <a:r>
              <a:rPr lang="sr-Latn-RS" sz="3200" i="1" dirty="0"/>
              <a:t>lex specialis </a:t>
            </a:r>
            <a:r>
              <a:rPr lang="sr-Latn-RS" sz="3200" dirty="0"/>
              <a:t>i da ona garantuje sva prava prognanim licima</a:t>
            </a:r>
          </a:p>
          <a:p>
            <a:pPr algn="just"/>
            <a:r>
              <a:rPr lang="sr-Latn-RS" sz="3200" dirty="0"/>
              <a:t>Izbeglički status je i danas merilo za davanje azila ili zabrane proterivanja jer su mnoge države posle 1951. godine, svojim unutrašnjim propisima uspostavile pravo stranca da dobije azil ako ispunjava potrebne uslove za sticanje statusa izbeglice po navedenoj Konvenciji</a:t>
            </a:r>
          </a:p>
          <a:p>
            <a:pPr algn="just"/>
            <a:r>
              <a:rPr lang="sr-Latn-RS" sz="3200" dirty="0"/>
              <a:t>Azil obuhvata razne elemente, uključujući </a:t>
            </a:r>
            <a:r>
              <a:rPr lang="sr-Latn-RS" sz="3200" u="sng" dirty="0"/>
              <a:t>zaštitu od prisilnog povratka, dozvolu boravka na teritoriji zemlje azila, standarde čovečnog postupanja kao i pravo na rad  pod određenim uslovima</a:t>
            </a:r>
            <a:r>
              <a:rPr lang="sr-Latn-RS" sz="3200" dirty="0"/>
              <a:t>. Savremeno shvatanje prava na azil uključuje supsidijarnu ili komplementarnu zaštitu koja se daje pojednincu koji ne ispunjava izbeglički status</a:t>
            </a:r>
          </a:p>
          <a:p>
            <a:pPr algn="just"/>
            <a:r>
              <a:rPr lang="sr-Latn-RS" sz="3200" dirty="0"/>
              <a:t>Pravo na azil je uskraćeno za sve izvršioce međunarodnih krivičnih dela pre svega za zločin protiv mira, zločin protiv čovečnosti i ratni zločin</a:t>
            </a:r>
            <a:endParaRPr lang="en-US" dirty="0"/>
          </a:p>
        </p:txBody>
      </p:sp>
    </p:spTree>
    <p:extLst>
      <p:ext uri="{BB962C8B-B14F-4D97-AF65-F5344CB8AC3E}">
        <p14:creationId xmlns:p14="http://schemas.microsoft.com/office/powerpoint/2010/main" val="3031710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56C7F8-01A5-4D84-B563-77E1D6AB1C8F}"/>
              </a:ext>
            </a:extLst>
          </p:cNvPr>
          <p:cNvSpPr>
            <a:spLocks noGrp="1"/>
          </p:cNvSpPr>
          <p:nvPr>
            <p:ph type="title"/>
          </p:nvPr>
        </p:nvSpPr>
        <p:spPr>
          <a:xfrm>
            <a:off x="838200" y="326571"/>
            <a:ext cx="10515600" cy="940526"/>
          </a:xfrm>
        </p:spPr>
        <p:txBody>
          <a:bodyPr>
            <a:normAutofit fontScale="90000"/>
          </a:bodyPr>
          <a:lstStyle/>
          <a:p>
            <a:pPr algn="ct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200" dirty="0">
                <a:solidFill>
                  <a:prstClr val="black"/>
                </a:solidFill>
              </a:rPr>
              <a:t>Pravo na pravnu sigurnost i pravedno postupanje </a:t>
            </a:r>
            <a:br>
              <a:rPr lang="sr-Latn-RS" sz="3200" dirty="0">
                <a:solidFill>
                  <a:prstClr val="black"/>
                </a:solidFill>
              </a:rPr>
            </a:br>
            <a:r>
              <a:rPr lang="sr-Latn-RS" sz="3200" dirty="0"/>
              <a:t> Načelo zakonitosti </a:t>
            </a:r>
            <a:br>
              <a:rPr lang="sr-Latn-RS" sz="3200" dirty="0"/>
            </a:br>
            <a:br>
              <a:rPr lang="sr-Latn-RS" sz="3200" dirty="0"/>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0F0DDAE7-0FDC-4ABD-AF96-A803834A555B}"/>
              </a:ext>
            </a:extLst>
          </p:cNvPr>
          <p:cNvSpPr>
            <a:spLocks noGrp="1"/>
          </p:cNvSpPr>
          <p:nvPr>
            <p:ph idx="1"/>
          </p:nvPr>
        </p:nvSpPr>
        <p:spPr>
          <a:xfrm>
            <a:off x="838200" y="1254034"/>
            <a:ext cx="10515600" cy="4922929"/>
          </a:xfrm>
        </p:spPr>
        <p:txBody>
          <a:bodyPr>
            <a:normAutofit/>
          </a:bodyPr>
          <a:lstStyle/>
          <a:p>
            <a:pPr algn="just"/>
            <a:endParaRPr lang="sr-Latn-RS" sz="2400" dirty="0"/>
          </a:p>
          <a:p>
            <a:pPr algn="just"/>
            <a:endParaRPr lang="sr-Latn-RS" sz="2400" dirty="0"/>
          </a:p>
          <a:p>
            <a:pPr algn="just"/>
            <a:r>
              <a:rPr lang="en-US" sz="2600" dirty="0" err="1"/>
              <a:t>Svako</a:t>
            </a:r>
            <a:r>
              <a:rPr lang="en-US" sz="2600" dirty="0"/>
              <a:t> </a:t>
            </a:r>
            <a:r>
              <a:rPr lang="en-US" sz="2600" dirty="0" err="1"/>
              <a:t>ljudsko</a:t>
            </a:r>
            <a:r>
              <a:rPr lang="en-US" sz="2600" dirty="0"/>
              <a:t> bi</a:t>
            </a:r>
            <a:r>
              <a:rPr lang="sr-Latn-RS" sz="2600" dirty="0"/>
              <a:t>će ima pravo da uživa bezbednost ili sigurnost koju mu pružaju pravni poredak i vladavina prava</a:t>
            </a:r>
          </a:p>
          <a:p>
            <a:pPr algn="just"/>
            <a:r>
              <a:rPr lang="sr-Latn-RS" sz="2600" dirty="0"/>
              <a:t>Ljudska prava ove vrste su proceduralna i često se nazivaju pravo na pravdu</a:t>
            </a:r>
          </a:p>
          <a:p>
            <a:pPr algn="just"/>
            <a:r>
              <a:rPr lang="sr-Latn-RS" sz="2600" dirty="0"/>
              <a:t>Načelo zakonitosti proizilazi iz srednjevekovne pravne maksime koja u prevodu znači zakon mora biti jasan, pisan, pravičan i poznat učiniocu pre izvršenja dela za koje mu se sudi</a:t>
            </a:r>
          </a:p>
          <a:p>
            <a:pPr algn="just"/>
            <a:r>
              <a:rPr lang="sr-Latn-RS" sz="2600" dirty="0"/>
              <a:t>Takav zakon se mora odnositi i na krivično delo i na kaznu odnosno krivično delo i kazna moraju unapred biti određeni zakonom </a:t>
            </a:r>
          </a:p>
          <a:p>
            <a:pPr algn="just">
              <a:buNone/>
            </a:pPr>
            <a:r>
              <a:rPr lang="sr-Latn-RS" sz="2400" dirty="0"/>
              <a:t> </a:t>
            </a:r>
          </a:p>
        </p:txBody>
      </p:sp>
    </p:spTree>
    <p:extLst>
      <p:ext uri="{BB962C8B-B14F-4D97-AF65-F5344CB8AC3E}">
        <p14:creationId xmlns:p14="http://schemas.microsoft.com/office/powerpoint/2010/main" val="291788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C1D29-400F-4FA7-9356-8ED069B6E1FC}"/>
              </a:ext>
            </a:extLst>
          </p:cNvPr>
          <p:cNvSpPr>
            <a:spLocks noGrp="1"/>
          </p:cNvSpPr>
          <p:nvPr>
            <p:ph type="title"/>
          </p:nvPr>
        </p:nvSpPr>
        <p:spPr>
          <a:xfrm>
            <a:off x="877389" y="261256"/>
            <a:ext cx="10515600" cy="627017"/>
          </a:xfrm>
        </p:spPr>
        <p:txBody>
          <a:bodyPr>
            <a:normAutofit fontScale="90000"/>
          </a:bodyPr>
          <a:lstStyle/>
          <a:p>
            <a:pPr marL="228600" indent="-228600" algn="ctr">
              <a:spcBef>
                <a:spcPts val="1000"/>
              </a:spcBef>
            </a:pPr>
            <a:br>
              <a:rPr lang="sr-Latn-RS" sz="2800" dirty="0">
                <a:solidFill>
                  <a:prstClr val="black"/>
                </a:solidFill>
                <a:latin typeface="Calibri" panose="020F0502020204030204"/>
                <a:ea typeface="+mn-ea"/>
                <a:cs typeface="+mn-cs"/>
              </a:rPr>
            </a:br>
            <a:r>
              <a:rPr lang="sr-Latn-RS" sz="3200" dirty="0"/>
              <a:t> </a:t>
            </a:r>
            <a:r>
              <a:rPr lang="sr-Latn-RS" sz="2700" dirty="0"/>
              <a:t>Određenost krivičnog dela u zakonu</a:t>
            </a:r>
            <a:br>
              <a:rPr lang="sr-Latn-RS" sz="2700" dirty="0"/>
            </a:br>
            <a:r>
              <a:rPr lang="sr-Latn-RS" sz="2400" dirty="0"/>
              <a:t>(</a:t>
            </a:r>
            <a:r>
              <a:rPr lang="sr-Latn-RS" sz="2400" i="1" dirty="0"/>
              <a:t>nullum crimen sine lege</a:t>
            </a:r>
            <a:r>
              <a:rPr lang="sr-Latn-RS" sz="2400" dirty="0"/>
              <a:t>)</a:t>
            </a:r>
            <a:br>
              <a:rPr lang="sr-Latn-RS" sz="2700" dirty="0"/>
            </a:br>
            <a:endParaRPr lang="en-US" sz="2700" dirty="0"/>
          </a:p>
        </p:txBody>
      </p:sp>
      <p:sp>
        <p:nvSpPr>
          <p:cNvPr id="3" name="Čuvar mesta za sadržaj 2">
            <a:extLst>
              <a:ext uri="{FF2B5EF4-FFF2-40B4-BE49-F238E27FC236}">
                <a16:creationId xmlns:a16="http://schemas.microsoft.com/office/drawing/2014/main" id="{055F4E61-9BCA-486F-AF24-716C5B761581}"/>
              </a:ext>
            </a:extLst>
          </p:cNvPr>
          <p:cNvSpPr>
            <a:spLocks noGrp="1"/>
          </p:cNvSpPr>
          <p:nvPr>
            <p:ph idx="1"/>
          </p:nvPr>
        </p:nvSpPr>
        <p:spPr>
          <a:xfrm>
            <a:off x="838200" y="1358537"/>
            <a:ext cx="10515600" cy="5172892"/>
          </a:xfrm>
        </p:spPr>
        <p:txBody>
          <a:bodyPr>
            <a:normAutofit/>
          </a:bodyPr>
          <a:lstStyle/>
          <a:p>
            <a:pPr algn="just"/>
            <a:r>
              <a:rPr lang="sr-Latn-RS" sz="2400" dirty="0"/>
              <a:t>Međunarodni instrumenti poznaju načelo zakonitosti na univerzalnom i regionalnom nivou (čl. 11 st.</a:t>
            </a:r>
            <a:r>
              <a:rPr lang="en-US" sz="2400" dirty="0"/>
              <a:t> </a:t>
            </a:r>
            <a:r>
              <a:rPr lang="sr-Latn-RS" sz="2400" dirty="0"/>
              <a:t>2 UDP, čl. 15 PGP, čl.</a:t>
            </a:r>
            <a:r>
              <a:rPr lang="en-US" sz="2400" dirty="0"/>
              <a:t> </a:t>
            </a:r>
            <a:r>
              <a:rPr lang="sr-Latn-RS" sz="2400" dirty="0"/>
              <a:t>7 EK)</a:t>
            </a:r>
          </a:p>
          <a:p>
            <a:pPr algn="just">
              <a:buFont typeface="Wingdings" pitchFamily="2" charset="2"/>
              <a:buChar char="ü"/>
            </a:pPr>
            <a:r>
              <a:rPr lang="sr-Latn-RS" sz="2400" i="1" dirty="0"/>
              <a:t>Niko se neće smatrati krivim za dela ili propuštanja, koja nisu predstavljala krivično delo prema domaćem ili međunarodnom pravu u vreme kada su bila počinjena</a:t>
            </a:r>
          </a:p>
          <a:p>
            <a:pPr algn="just"/>
            <a:r>
              <a:rPr lang="sr-Latn-RS" sz="2400" dirty="0"/>
              <a:t>Evropski sud za ljudska prava kroz svoju sudsku praksu potvrdio je da određenost krivičnog dela u zakonu ,,predstavlja suštinski deo vladavine prava”, koji obezbeđuje delotvornu zaštitu od samovoljnog progona</a:t>
            </a:r>
          </a:p>
          <a:p>
            <a:pPr algn="just"/>
            <a:r>
              <a:rPr lang="sr-Latn-RS" sz="2400" dirty="0"/>
              <a:t>U smislu čl</a:t>
            </a:r>
            <a:r>
              <a:rPr lang="en-US" sz="2400" dirty="0"/>
              <a:t>.</a:t>
            </a:r>
            <a:r>
              <a:rPr lang="sr-Latn-RS" sz="2400" dirty="0"/>
              <a:t> 7 EK posebno se obraća pažnja na pojam ,,zakon” zbog razlika koje postoje u dva velika pravna sistema u Evropi - anglosaksonskog i kontinentalnog</a:t>
            </a:r>
          </a:p>
          <a:p>
            <a:pPr algn="just"/>
            <a:r>
              <a:rPr lang="sr-Latn-RS" sz="2400" dirty="0"/>
              <a:t>Evropski sud je prihvatio šire tumačenje pojma zakon i stao na stanovište da se pod zakonom može razumeti i norma običajnog prava ako ispunjava dva uslova odnosno ako je norma unapred </a:t>
            </a:r>
            <a:r>
              <a:rPr lang="sr-Latn-RS" sz="2400" u="sng" dirty="0"/>
              <a:t>uspostavljena</a:t>
            </a:r>
            <a:r>
              <a:rPr lang="sr-Latn-RS" sz="2400" dirty="0"/>
              <a:t> i </a:t>
            </a:r>
            <a:r>
              <a:rPr lang="sr-Latn-RS" sz="2400" u="sng" dirty="0"/>
              <a:t>dostupna </a:t>
            </a:r>
          </a:p>
        </p:txBody>
      </p:sp>
    </p:spTree>
    <p:extLst>
      <p:ext uri="{BB962C8B-B14F-4D97-AF65-F5344CB8AC3E}">
        <p14:creationId xmlns:p14="http://schemas.microsoft.com/office/powerpoint/2010/main" val="428033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B0732F-2BCC-4DAD-B784-DF5A94D0F993}"/>
              </a:ext>
            </a:extLst>
          </p:cNvPr>
          <p:cNvSpPr>
            <a:spLocks noGrp="1"/>
          </p:cNvSpPr>
          <p:nvPr>
            <p:ph type="title"/>
          </p:nvPr>
        </p:nvSpPr>
        <p:spPr>
          <a:xfrm>
            <a:off x="838200" y="326571"/>
            <a:ext cx="10515600" cy="822960"/>
          </a:xfrm>
        </p:spPr>
        <p:txBody>
          <a:bodyPr>
            <a:normAutofit fontScale="90000"/>
          </a:bodyPr>
          <a:lstStyle/>
          <a:p>
            <a:pPr marL="228600" indent="-228600" algn="ctr">
              <a:spcBef>
                <a:spcPts val="1000"/>
              </a:spcBef>
            </a:pPr>
            <a:br>
              <a:rPr lang="sr-Latn-RS" sz="3200" dirty="0"/>
            </a:br>
            <a:r>
              <a:rPr lang="sr-Latn-RS" sz="3200" dirty="0"/>
              <a:t> </a:t>
            </a:r>
            <a:r>
              <a:rPr lang="sr-Latn-RS" sz="3100" dirty="0"/>
              <a:t>Određenost kazne u zakonu</a:t>
            </a:r>
            <a:br>
              <a:rPr lang="sr-Latn-RS" sz="3100" dirty="0"/>
            </a:br>
            <a:r>
              <a:rPr lang="sr-Latn-RS" sz="3100" dirty="0"/>
              <a:t>(</a:t>
            </a:r>
            <a:r>
              <a:rPr lang="sr-Latn-RS" sz="3100" i="1" dirty="0"/>
              <a:t>nulla poena sine lege</a:t>
            </a:r>
            <a:r>
              <a:rPr lang="sr-Latn-RS" sz="3100" dirty="0"/>
              <a:t>) </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A0670050-8CE1-41FB-AB5D-8538BF79E0B4}"/>
              </a:ext>
            </a:extLst>
          </p:cNvPr>
          <p:cNvSpPr>
            <a:spLocks noGrp="1"/>
          </p:cNvSpPr>
          <p:nvPr>
            <p:ph idx="1"/>
          </p:nvPr>
        </p:nvSpPr>
        <p:spPr>
          <a:xfrm>
            <a:off x="838199" y="1658983"/>
            <a:ext cx="10696303" cy="5003074"/>
          </a:xfrm>
        </p:spPr>
        <p:txBody>
          <a:bodyPr>
            <a:normAutofit/>
          </a:bodyPr>
          <a:lstStyle/>
          <a:p>
            <a:pPr algn="just"/>
            <a:r>
              <a:rPr lang="sr-Latn-RS" sz="2600" dirty="0"/>
              <a:t>Međunarodno pravo ljudskih prava predviđa i obaveznu određenost kazne u zakonu (čl. 11 st.</a:t>
            </a:r>
            <a:r>
              <a:rPr lang="en-US" sz="2600" dirty="0"/>
              <a:t> </a:t>
            </a:r>
            <a:r>
              <a:rPr lang="sr-Latn-RS" sz="2600" dirty="0"/>
              <a:t>2 UDP, čl. 15 st.</a:t>
            </a:r>
            <a:r>
              <a:rPr lang="en-US" sz="2600" dirty="0"/>
              <a:t> </a:t>
            </a:r>
            <a:r>
              <a:rPr lang="sr-Latn-RS" sz="2600" dirty="0"/>
              <a:t>1 PGP, čl.</a:t>
            </a:r>
            <a:r>
              <a:rPr lang="en-US" sz="2600" dirty="0"/>
              <a:t> </a:t>
            </a:r>
            <a:r>
              <a:rPr lang="sr-Latn-RS" sz="2600" dirty="0"/>
              <a:t>7 st.</a:t>
            </a:r>
            <a:r>
              <a:rPr lang="en-US" sz="2600" dirty="0"/>
              <a:t> </a:t>
            </a:r>
            <a:r>
              <a:rPr lang="sr-Latn-RS" sz="2600" dirty="0"/>
              <a:t>2 EK)</a:t>
            </a:r>
          </a:p>
          <a:p>
            <a:pPr algn="just"/>
            <a:r>
              <a:rPr lang="sr-Latn-RS" sz="2600" dirty="0"/>
              <a:t>Da bi se jedna konkretna mera smatrala kaznom, ona mora biti izrečena kao osuda za krivično delo</a:t>
            </a:r>
          </a:p>
          <a:p>
            <a:pPr algn="just"/>
            <a:r>
              <a:rPr lang="en-US" sz="2600" dirty="0"/>
              <a:t>P</a:t>
            </a:r>
            <a:r>
              <a:rPr lang="sr-Latn-RS" sz="2600" dirty="0"/>
              <a:t>ostoji 5 uslova za postojanje kazne u smisu čl</a:t>
            </a:r>
            <a:r>
              <a:rPr lang="en-US" sz="2600" dirty="0"/>
              <a:t>.</a:t>
            </a:r>
            <a:r>
              <a:rPr lang="sr-Latn-RS" sz="2600" dirty="0"/>
              <a:t> 7 EK i to:</a:t>
            </a:r>
          </a:p>
          <a:p>
            <a:pPr algn="just">
              <a:buFont typeface="Wingdings" pitchFamily="2" charset="2"/>
              <a:buChar char="ü"/>
            </a:pPr>
            <a:r>
              <a:rPr lang="en-US" sz="2600" dirty="0"/>
              <a:t>K</a:t>
            </a:r>
            <a:r>
              <a:rPr lang="sr-Latn-RS" sz="2600" dirty="0"/>
              <a:t>valifikacija kazne u unutrašnjem pravu</a:t>
            </a:r>
          </a:p>
          <a:p>
            <a:pPr algn="just">
              <a:buFont typeface="Wingdings" pitchFamily="2" charset="2"/>
              <a:buChar char="ü"/>
            </a:pPr>
            <a:r>
              <a:rPr lang="en-US" sz="2600" dirty="0"/>
              <a:t>P</a:t>
            </a:r>
            <a:r>
              <a:rPr lang="sr-Latn-RS" sz="2600" dirty="0"/>
              <a:t>riroda kazne</a:t>
            </a:r>
          </a:p>
          <a:p>
            <a:pPr algn="just">
              <a:buFont typeface="Wingdings" pitchFamily="2" charset="2"/>
              <a:buChar char="ü"/>
            </a:pPr>
            <a:r>
              <a:rPr lang="en-US" sz="2600" dirty="0"/>
              <a:t>C</a:t>
            </a:r>
            <a:r>
              <a:rPr lang="sr-Latn-RS" sz="2600" dirty="0"/>
              <a:t>ilj kazne</a:t>
            </a:r>
          </a:p>
          <a:p>
            <a:pPr algn="just">
              <a:buFont typeface="Wingdings" pitchFamily="2" charset="2"/>
              <a:buChar char="ü"/>
            </a:pPr>
            <a:r>
              <a:rPr lang="sr-Latn-RS" sz="2600" dirty="0"/>
              <a:t> Način izvršenja kazne</a:t>
            </a:r>
          </a:p>
          <a:p>
            <a:pPr algn="just">
              <a:buFont typeface="Wingdings" pitchFamily="2" charset="2"/>
              <a:buChar char="ü"/>
            </a:pPr>
            <a:r>
              <a:rPr lang="sr-Latn-RS" sz="2600" dirty="0"/>
              <a:t>Težina kazne</a:t>
            </a:r>
          </a:p>
          <a:p>
            <a:pPr>
              <a:buFont typeface="Wingdings" pitchFamily="2" charset="2"/>
              <a:buChar char="ü"/>
            </a:pPr>
            <a:endParaRPr lang="en-US" dirty="0"/>
          </a:p>
        </p:txBody>
      </p:sp>
    </p:spTree>
    <p:extLst>
      <p:ext uri="{BB962C8B-B14F-4D97-AF65-F5344CB8AC3E}">
        <p14:creationId xmlns:p14="http://schemas.microsoft.com/office/powerpoint/2010/main" val="1734745457"/>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2386</TotalTime>
  <Words>3998</Words>
  <Application>Microsoft Office PowerPoint</Application>
  <PresentationFormat>Widescreen</PresentationFormat>
  <Paragraphs>211</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Georgia</vt:lpstr>
      <vt:lpstr>Wingdings</vt:lpstr>
      <vt:lpstr>Tema Office</vt:lpstr>
      <vt:lpstr>Međunarodna  ljudska prava</vt:lpstr>
      <vt:lpstr>  3. Pravo na pravnu sigurnost i pravedno postupanje  </vt:lpstr>
      <vt:lpstr>Sloboda kretanja i zabrana ograničenja slobode kretanja</vt:lpstr>
      <vt:lpstr>   Zabrana proterivanja sopstvenih državljana  </vt:lpstr>
      <vt:lpstr>  Ekstradicija  </vt:lpstr>
      <vt:lpstr>   Azil (utočište)   </vt:lpstr>
      <vt:lpstr>    Pravo na pravnu sigurnost i pravedno postupanje   Načelo zakonitosti    </vt:lpstr>
      <vt:lpstr>  Određenost krivičnog dela u zakonu (nullum crimen sine lege) </vt:lpstr>
      <vt:lpstr>  Određenost kazne u zakonu (nulla poena sine lege)  </vt:lpstr>
      <vt:lpstr>  Pravo na pravedno postupanje </vt:lpstr>
      <vt:lpstr>   Pravo na nezavisan i nepristrasan sud ustanovljen zakonom   </vt:lpstr>
      <vt:lpstr>   Pravo na ravnopravan pristup sudu  </vt:lpstr>
      <vt:lpstr>Pravo na pravično suđenje i jednakost stranaka</vt:lpstr>
      <vt:lpstr>Načelo javnosti</vt:lpstr>
      <vt:lpstr>Načelo postupanja u razumnom roku</vt:lpstr>
      <vt:lpstr>Posebna jemstva u krivičnom postupku</vt:lpstr>
      <vt:lpstr>Zabrana ponovnog suđenja u istoj stvari (ne bis in idem)</vt:lpstr>
      <vt:lpstr>4. Zaštita privatne sfere</vt:lpstr>
      <vt:lpstr>Zaštita privatne sfere </vt:lpstr>
      <vt:lpstr>  Opseg prava privatnosti </vt:lpstr>
      <vt:lpstr>Pravo na privatni život</vt:lpstr>
      <vt:lpstr>Intima</vt:lpstr>
      <vt:lpstr>Pravo na poštovanje doma</vt:lpstr>
      <vt:lpstr>Pravo na nepovredivost prepiske</vt:lpstr>
      <vt:lpstr>Pravo na poštovanje porodičnog života</vt:lpstr>
      <vt:lpstr>Pravo na poštovanje časti i ugleda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Medjunarodna zaštita ljudskih prava</dc:title>
  <dc:creator>andri</dc:creator>
  <cp:lastModifiedBy>HP</cp:lastModifiedBy>
  <cp:revision>221</cp:revision>
  <dcterms:created xsi:type="dcterms:W3CDTF">2019-10-23T10:41:19Z</dcterms:created>
  <dcterms:modified xsi:type="dcterms:W3CDTF">2026-03-17T08:01:24Z</dcterms:modified>
</cp:coreProperties>
</file>