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5" d="100"/>
          <a:sy n="85" d="100"/>
        </p:scale>
        <p:origin x="547"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 slajd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3E91191-AA78-42E9-B391-DB8E64E83B05}"/>
              </a:ext>
            </a:extLst>
          </p:cNvPr>
          <p:cNvSpPr>
            <a:spLocks noGrp="1"/>
          </p:cNvSpPr>
          <p:nvPr>
            <p:ph type="ctrTitle"/>
          </p:nvPr>
        </p:nvSpPr>
        <p:spPr>
          <a:xfrm>
            <a:off x="1524000" y="1122363"/>
            <a:ext cx="9144000" cy="2387600"/>
          </a:xfrm>
        </p:spPr>
        <p:txBody>
          <a:bodyPr anchor="b"/>
          <a:lstStyle>
            <a:lvl1pPr algn="ctr">
              <a:defRPr sz="6000"/>
            </a:lvl1pPr>
          </a:lstStyle>
          <a:p>
            <a:r>
              <a:rPr lang="sr-Latn-RS"/>
              <a:t>Kliknite i uredite naslov mastera</a:t>
            </a:r>
            <a:endParaRPr lang="en-US"/>
          </a:p>
        </p:txBody>
      </p:sp>
      <p:sp>
        <p:nvSpPr>
          <p:cNvPr id="3" name="Podnaslov 2">
            <a:extLst>
              <a:ext uri="{FF2B5EF4-FFF2-40B4-BE49-F238E27FC236}">
                <a16:creationId xmlns:a16="http://schemas.microsoft.com/office/drawing/2014/main" id="{032D7D43-3EC1-4C73-BC00-72656C3FE0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r-Latn-RS"/>
              <a:t>Kliknite da biste uredili stil podnaslova mastera</a:t>
            </a:r>
            <a:endParaRPr lang="en-US"/>
          </a:p>
        </p:txBody>
      </p:sp>
      <p:sp>
        <p:nvSpPr>
          <p:cNvPr id="4" name="Čuvar mesta za datum 3">
            <a:extLst>
              <a:ext uri="{FF2B5EF4-FFF2-40B4-BE49-F238E27FC236}">
                <a16:creationId xmlns:a16="http://schemas.microsoft.com/office/drawing/2014/main" id="{406E87E3-6CC6-4391-B3B9-CE95DA89D215}"/>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ED547E52-25F2-4A19-86A1-4B8EF71EE61E}"/>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0C071A10-AF31-4224-9F3E-317AD31121D3}"/>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994393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E3D2113-2FEB-4561-A4DC-A3E4A0331FAE}"/>
              </a:ext>
            </a:extLst>
          </p:cNvPr>
          <p:cNvSpPr>
            <a:spLocks noGrp="1"/>
          </p:cNvSpPr>
          <p:nvPr>
            <p:ph type="title"/>
          </p:nvPr>
        </p:nvSpPr>
        <p:spPr/>
        <p:txBody>
          <a:bodyPr/>
          <a:lstStyle/>
          <a:p>
            <a:r>
              <a:rPr lang="sr-Latn-RS"/>
              <a:t>Kliknite i uredite naslov mastera</a:t>
            </a:r>
            <a:endParaRPr lang="en-US"/>
          </a:p>
        </p:txBody>
      </p:sp>
      <p:sp>
        <p:nvSpPr>
          <p:cNvPr id="3" name="Čuvar mesta za vertikalni tekst 2">
            <a:extLst>
              <a:ext uri="{FF2B5EF4-FFF2-40B4-BE49-F238E27FC236}">
                <a16:creationId xmlns:a16="http://schemas.microsoft.com/office/drawing/2014/main" id="{0F1E4993-A383-4F46-A0BB-A67228E4CCF8}"/>
              </a:ext>
            </a:extLst>
          </p:cNvPr>
          <p:cNvSpPr>
            <a:spLocks noGrp="1"/>
          </p:cNvSpPr>
          <p:nvPr>
            <p:ph type="body" orient="vert" idx="1"/>
          </p:nvPr>
        </p:nvSpPr>
        <p:spPr/>
        <p:txBody>
          <a:bodyPr vert="eaVert"/>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datum 3">
            <a:extLst>
              <a:ext uri="{FF2B5EF4-FFF2-40B4-BE49-F238E27FC236}">
                <a16:creationId xmlns:a16="http://schemas.microsoft.com/office/drawing/2014/main" id="{16FA6248-9022-46A7-BE7D-14DE3234B4AA}"/>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B7CA1643-3772-4B90-A7F7-00556F521023}"/>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E3B85EAF-A3FC-437E-BC1C-C8ED5D9ACE4D}"/>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235314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a:extLst>
              <a:ext uri="{FF2B5EF4-FFF2-40B4-BE49-F238E27FC236}">
                <a16:creationId xmlns:a16="http://schemas.microsoft.com/office/drawing/2014/main" id="{9A77CBA1-6B0E-4BDB-9EC1-B800DBF00A19}"/>
              </a:ext>
            </a:extLst>
          </p:cNvPr>
          <p:cNvSpPr>
            <a:spLocks noGrp="1"/>
          </p:cNvSpPr>
          <p:nvPr>
            <p:ph type="title" orient="vert"/>
          </p:nvPr>
        </p:nvSpPr>
        <p:spPr>
          <a:xfrm>
            <a:off x="8724900" y="365125"/>
            <a:ext cx="2628900" cy="5811838"/>
          </a:xfrm>
        </p:spPr>
        <p:txBody>
          <a:bodyPr vert="eaVert"/>
          <a:lstStyle/>
          <a:p>
            <a:r>
              <a:rPr lang="sr-Latn-RS"/>
              <a:t>Kliknite i uredite naslov mastera</a:t>
            </a:r>
            <a:endParaRPr lang="en-US"/>
          </a:p>
        </p:txBody>
      </p:sp>
      <p:sp>
        <p:nvSpPr>
          <p:cNvPr id="3" name="Čuvar mesta za vertikalni tekst 2">
            <a:extLst>
              <a:ext uri="{FF2B5EF4-FFF2-40B4-BE49-F238E27FC236}">
                <a16:creationId xmlns:a16="http://schemas.microsoft.com/office/drawing/2014/main" id="{EF88A537-1433-4ADF-ADED-2D83A47C4BF1}"/>
              </a:ext>
            </a:extLst>
          </p:cNvPr>
          <p:cNvSpPr>
            <a:spLocks noGrp="1"/>
          </p:cNvSpPr>
          <p:nvPr>
            <p:ph type="body" orient="vert" idx="1"/>
          </p:nvPr>
        </p:nvSpPr>
        <p:spPr>
          <a:xfrm>
            <a:off x="838200" y="365125"/>
            <a:ext cx="7734300" cy="5811838"/>
          </a:xfrm>
        </p:spPr>
        <p:txBody>
          <a:bodyPr vert="eaVert"/>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datum 3">
            <a:extLst>
              <a:ext uri="{FF2B5EF4-FFF2-40B4-BE49-F238E27FC236}">
                <a16:creationId xmlns:a16="http://schemas.microsoft.com/office/drawing/2014/main" id="{E92BEFDE-85F2-4D90-88B8-81124C403F24}"/>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A06AED5C-29AF-4AFE-BE0E-9431FD11258B}"/>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BB05E697-918F-4AEF-AE19-780A6ECB1D1C}"/>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337270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C906F74-CF71-4E11-BB06-0B494012A5E0}"/>
              </a:ext>
            </a:extLst>
          </p:cNvPr>
          <p:cNvSpPr>
            <a:spLocks noGrp="1"/>
          </p:cNvSpPr>
          <p:nvPr>
            <p:ph type="title"/>
          </p:nvPr>
        </p:nvSpPr>
        <p:spPr/>
        <p:txBody>
          <a:bodyPr/>
          <a:lstStyle/>
          <a:p>
            <a:r>
              <a:rPr lang="sr-Latn-RS"/>
              <a:t>Kliknite i uredite naslov mastera</a:t>
            </a:r>
            <a:endParaRPr lang="en-US"/>
          </a:p>
        </p:txBody>
      </p:sp>
      <p:sp>
        <p:nvSpPr>
          <p:cNvPr id="3" name="Čuvar mesta za sadržaj 2">
            <a:extLst>
              <a:ext uri="{FF2B5EF4-FFF2-40B4-BE49-F238E27FC236}">
                <a16:creationId xmlns:a16="http://schemas.microsoft.com/office/drawing/2014/main" id="{84717FF4-5183-45DD-A5CF-67F805725D5D}"/>
              </a:ext>
            </a:extLst>
          </p:cNvPr>
          <p:cNvSpPr>
            <a:spLocks noGrp="1"/>
          </p:cNvSpPr>
          <p:nvPr>
            <p:ph idx="1"/>
          </p:nvPr>
        </p:nvSpPr>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datum 3">
            <a:extLst>
              <a:ext uri="{FF2B5EF4-FFF2-40B4-BE49-F238E27FC236}">
                <a16:creationId xmlns:a16="http://schemas.microsoft.com/office/drawing/2014/main" id="{8ACA4117-74F9-4C75-B69E-E6AC8208B41E}"/>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4AAE4332-7606-4001-8AAB-684152241E6F}"/>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8F1D84E0-6313-4FBB-AA84-10C2B74453A8}"/>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2562950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51E877-4DD3-4C43-A0E4-DF2F111FFFB2}"/>
              </a:ext>
            </a:extLst>
          </p:cNvPr>
          <p:cNvSpPr>
            <a:spLocks noGrp="1"/>
          </p:cNvSpPr>
          <p:nvPr>
            <p:ph type="title"/>
          </p:nvPr>
        </p:nvSpPr>
        <p:spPr>
          <a:xfrm>
            <a:off x="831850" y="1709738"/>
            <a:ext cx="10515600" cy="2852737"/>
          </a:xfrm>
        </p:spPr>
        <p:txBody>
          <a:bodyPr anchor="b"/>
          <a:lstStyle>
            <a:lvl1pPr>
              <a:defRPr sz="6000"/>
            </a:lvl1pPr>
          </a:lstStyle>
          <a:p>
            <a:r>
              <a:rPr lang="sr-Latn-RS"/>
              <a:t>Kliknite i uredite naslov mastera</a:t>
            </a:r>
            <a:endParaRPr lang="en-US"/>
          </a:p>
        </p:txBody>
      </p:sp>
      <p:sp>
        <p:nvSpPr>
          <p:cNvPr id="3" name="Čuvar mesta za tekst 2">
            <a:extLst>
              <a:ext uri="{FF2B5EF4-FFF2-40B4-BE49-F238E27FC236}">
                <a16:creationId xmlns:a16="http://schemas.microsoft.com/office/drawing/2014/main" id="{857A0C23-1184-4612-8406-52CDFC15FE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r-Latn-RS"/>
              <a:t>Kliknite da biste uredili stilove teksta mastera</a:t>
            </a:r>
          </a:p>
        </p:txBody>
      </p:sp>
      <p:sp>
        <p:nvSpPr>
          <p:cNvPr id="4" name="Čuvar mesta za datum 3">
            <a:extLst>
              <a:ext uri="{FF2B5EF4-FFF2-40B4-BE49-F238E27FC236}">
                <a16:creationId xmlns:a16="http://schemas.microsoft.com/office/drawing/2014/main" id="{51CF1C48-3E4D-4B34-B253-2B1622E7A2F0}"/>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02B84B80-0DAC-402B-8518-E5144986C1F9}"/>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03537100-57F0-4B96-910B-BB561FD4F3F2}"/>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901160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CEBC2C0-D70E-4FFC-848A-6BC61A4F915F}"/>
              </a:ext>
            </a:extLst>
          </p:cNvPr>
          <p:cNvSpPr>
            <a:spLocks noGrp="1"/>
          </p:cNvSpPr>
          <p:nvPr>
            <p:ph type="title"/>
          </p:nvPr>
        </p:nvSpPr>
        <p:spPr/>
        <p:txBody>
          <a:bodyPr/>
          <a:lstStyle/>
          <a:p>
            <a:r>
              <a:rPr lang="sr-Latn-RS"/>
              <a:t>Kliknite i uredite naslov mastera</a:t>
            </a:r>
            <a:endParaRPr lang="en-US"/>
          </a:p>
        </p:txBody>
      </p:sp>
      <p:sp>
        <p:nvSpPr>
          <p:cNvPr id="3" name="Čuvar mesta za sadržaj 2">
            <a:extLst>
              <a:ext uri="{FF2B5EF4-FFF2-40B4-BE49-F238E27FC236}">
                <a16:creationId xmlns:a16="http://schemas.microsoft.com/office/drawing/2014/main" id="{B9C0A6D7-43A4-435C-AA4C-575C0E4EB4E0}"/>
              </a:ext>
            </a:extLst>
          </p:cNvPr>
          <p:cNvSpPr>
            <a:spLocks noGrp="1"/>
          </p:cNvSpPr>
          <p:nvPr>
            <p:ph sz="half" idx="1"/>
          </p:nvPr>
        </p:nvSpPr>
        <p:spPr>
          <a:xfrm>
            <a:off x="838200" y="1825625"/>
            <a:ext cx="5181600" cy="435133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sadržaj 3">
            <a:extLst>
              <a:ext uri="{FF2B5EF4-FFF2-40B4-BE49-F238E27FC236}">
                <a16:creationId xmlns:a16="http://schemas.microsoft.com/office/drawing/2014/main" id="{80DDA2E3-C278-403F-8D57-D2143EB038C5}"/>
              </a:ext>
            </a:extLst>
          </p:cNvPr>
          <p:cNvSpPr>
            <a:spLocks noGrp="1"/>
          </p:cNvSpPr>
          <p:nvPr>
            <p:ph sz="half" idx="2"/>
          </p:nvPr>
        </p:nvSpPr>
        <p:spPr>
          <a:xfrm>
            <a:off x="6172200" y="1825625"/>
            <a:ext cx="5181600" cy="435133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5" name="Čuvar mesta za datum 4">
            <a:extLst>
              <a:ext uri="{FF2B5EF4-FFF2-40B4-BE49-F238E27FC236}">
                <a16:creationId xmlns:a16="http://schemas.microsoft.com/office/drawing/2014/main" id="{1AA5E1B7-DBAA-4BF4-9C9D-CF292232AA0D}"/>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6" name="Čuvar mesta za podnožje 5">
            <a:extLst>
              <a:ext uri="{FF2B5EF4-FFF2-40B4-BE49-F238E27FC236}">
                <a16:creationId xmlns:a16="http://schemas.microsoft.com/office/drawing/2014/main" id="{AF044BA3-325C-44A3-8D01-9E34B2EB2823}"/>
              </a:ext>
            </a:extLst>
          </p:cNvPr>
          <p:cNvSpPr>
            <a:spLocks noGrp="1"/>
          </p:cNvSpPr>
          <p:nvPr>
            <p:ph type="ftr" sz="quarter" idx="11"/>
          </p:nvPr>
        </p:nvSpPr>
        <p:spPr/>
        <p:txBody>
          <a:bodyPr/>
          <a:lstStyle/>
          <a:p>
            <a:endParaRPr lang="en-US"/>
          </a:p>
        </p:txBody>
      </p:sp>
      <p:sp>
        <p:nvSpPr>
          <p:cNvPr id="7" name="Čuvar mesta za broj slajda 6">
            <a:extLst>
              <a:ext uri="{FF2B5EF4-FFF2-40B4-BE49-F238E27FC236}">
                <a16:creationId xmlns:a16="http://schemas.microsoft.com/office/drawing/2014/main" id="{7EE4A707-CF93-42AA-ACFE-9EB66461C2D3}"/>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4005517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4A5667C-3ADD-41AD-91CC-21E4F5775482}"/>
              </a:ext>
            </a:extLst>
          </p:cNvPr>
          <p:cNvSpPr>
            <a:spLocks noGrp="1"/>
          </p:cNvSpPr>
          <p:nvPr>
            <p:ph type="title"/>
          </p:nvPr>
        </p:nvSpPr>
        <p:spPr>
          <a:xfrm>
            <a:off x="839788" y="365125"/>
            <a:ext cx="10515600" cy="1325563"/>
          </a:xfrm>
        </p:spPr>
        <p:txBody>
          <a:bodyPr/>
          <a:lstStyle/>
          <a:p>
            <a:r>
              <a:rPr lang="sr-Latn-RS"/>
              <a:t>Kliknite i uredite naslov mastera</a:t>
            </a:r>
            <a:endParaRPr lang="en-US"/>
          </a:p>
        </p:txBody>
      </p:sp>
      <p:sp>
        <p:nvSpPr>
          <p:cNvPr id="3" name="Čuvar mesta za tekst 2">
            <a:extLst>
              <a:ext uri="{FF2B5EF4-FFF2-40B4-BE49-F238E27FC236}">
                <a16:creationId xmlns:a16="http://schemas.microsoft.com/office/drawing/2014/main" id="{1C3FDF19-BB07-4304-A902-188E0143DD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a:t>Kliknite da biste uredili stilove teksta mastera</a:t>
            </a:r>
          </a:p>
        </p:txBody>
      </p:sp>
      <p:sp>
        <p:nvSpPr>
          <p:cNvPr id="4" name="Čuvar mesta za sadržaj 3">
            <a:extLst>
              <a:ext uri="{FF2B5EF4-FFF2-40B4-BE49-F238E27FC236}">
                <a16:creationId xmlns:a16="http://schemas.microsoft.com/office/drawing/2014/main" id="{9381C14D-6CF5-4327-8422-3483F5A434C7}"/>
              </a:ext>
            </a:extLst>
          </p:cNvPr>
          <p:cNvSpPr>
            <a:spLocks noGrp="1"/>
          </p:cNvSpPr>
          <p:nvPr>
            <p:ph sz="half" idx="2"/>
          </p:nvPr>
        </p:nvSpPr>
        <p:spPr>
          <a:xfrm>
            <a:off x="839788" y="2505075"/>
            <a:ext cx="5157787" cy="368458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5" name="Čuvar mesta za tekst 4">
            <a:extLst>
              <a:ext uri="{FF2B5EF4-FFF2-40B4-BE49-F238E27FC236}">
                <a16:creationId xmlns:a16="http://schemas.microsoft.com/office/drawing/2014/main" id="{636AE1F5-15A6-43AB-8E89-001F150B51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a:t>Kliknite da biste uredili stilove teksta mastera</a:t>
            </a:r>
          </a:p>
        </p:txBody>
      </p:sp>
      <p:sp>
        <p:nvSpPr>
          <p:cNvPr id="6" name="Čuvar mesta za sadržaj 5">
            <a:extLst>
              <a:ext uri="{FF2B5EF4-FFF2-40B4-BE49-F238E27FC236}">
                <a16:creationId xmlns:a16="http://schemas.microsoft.com/office/drawing/2014/main" id="{44B85BDB-E94C-471D-A985-441E9CDB98BA}"/>
              </a:ext>
            </a:extLst>
          </p:cNvPr>
          <p:cNvSpPr>
            <a:spLocks noGrp="1"/>
          </p:cNvSpPr>
          <p:nvPr>
            <p:ph sz="quarter" idx="4"/>
          </p:nvPr>
        </p:nvSpPr>
        <p:spPr>
          <a:xfrm>
            <a:off x="6172200" y="2505075"/>
            <a:ext cx="5183188" cy="368458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7" name="Čuvar mesta za datum 6">
            <a:extLst>
              <a:ext uri="{FF2B5EF4-FFF2-40B4-BE49-F238E27FC236}">
                <a16:creationId xmlns:a16="http://schemas.microsoft.com/office/drawing/2014/main" id="{3433D378-19D4-40FE-BC4D-F9DACD0C35CC}"/>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8" name="Čuvar mesta za podnožje 7">
            <a:extLst>
              <a:ext uri="{FF2B5EF4-FFF2-40B4-BE49-F238E27FC236}">
                <a16:creationId xmlns:a16="http://schemas.microsoft.com/office/drawing/2014/main" id="{7D4FBC65-F9DB-449D-B799-7A30D214A740}"/>
              </a:ext>
            </a:extLst>
          </p:cNvPr>
          <p:cNvSpPr>
            <a:spLocks noGrp="1"/>
          </p:cNvSpPr>
          <p:nvPr>
            <p:ph type="ftr" sz="quarter" idx="11"/>
          </p:nvPr>
        </p:nvSpPr>
        <p:spPr/>
        <p:txBody>
          <a:bodyPr/>
          <a:lstStyle/>
          <a:p>
            <a:endParaRPr lang="en-US"/>
          </a:p>
        </p:txBody>
      </p:sp>
      <p:sp>
        <p:nvSpPr>
          <p:cNvPr id="9" name="Čuvar mesta za broj slajda 8">
            <a:extLst>
              <a:ext uri="{FF2B5EF4-FFF2-40B4-BE49-F238E27FC236}">
                <a16:creationId xmlns:a16="http://schemas.microsoft.com/office/drawing/2014/main" id="{AB77D667-4F7D-48FE-B357-362F6B980B83}"/>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275418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2C11717-9EF5-4A97-B0A6-A8C76ABF3E82}"/>
              </a:ext>
            </a:extLst>
          </p:cNvPr>
          <p:cNvSpPr>
            <a:spLocks noGrp="1"/>
          </p:cNvSpPr>
          <p:nvPr>
            <p:ph type="title"/>
          </p:nvPr>
        </p:nvSpPr>
        <p:spPr/>
        <p:txBody>
          <a:bodyPr/>
          <a:lstStyle/>
          <a:p>
            <a:r>
              <a:rPr lang="sr-Latn-RS"/>
              <a:t>Kliknite i uredite naslov mastera</a:t>
            </a:r>
            <a:endParaRPr lang="en-US"/>
          </a:p>
        </p:txBody>
      </p:sp>
      <p:sp>
        <p:nvSpPr>
          <p:cNvPr id="3" name="Čuvar mesta za datum 2">
            <a:extLst>
              <a:ext uri="{FF2B5EF4-FFF2-40B4-BE49-F238E27FC236}">
                <a16:creationId xmlns:a16="http://schemas.microsoft.com/office/drawing/2014/main" id="{38514A6C-5339-4385-A4B3-2AEDE0FC7825}"/>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4" name="Čuvar mesta za podnožje 3">
            <a:extLst>
              <a:ext uri="{FF2B5EF4-FFF2-40B4-BE49-F238E27FC236}">
                <a16:creationId xmlns:a16="http://schemas.microsoft.com/office/drawing/2014/main" id="{17AB4A55-BE0B-45D6-8C30-F1612E9490CF}"/>
              </a:ext>
            </a:extLst>
          </p:cNvPr>
          <p:cNvSpPr>
            <a:spLocks noGrp="1"/>
          </p:cNvSpPr>
          <p:nvPr>
            <p:ph type="ftr" sz="quarter" idx="11"/>
          </p:nvPr>
        </p:nvSpPr>
        <p:spPr/>
        <p:txBody>
          <a:bodyPr/>
          <a:lstStyle/>
          <a:p>
            <a:endParaRPr lang="en-US"/>
          </a:p>
        </p:txBody>
      </p:sp>
      <p:sp>
        <p:nvSpPr>
          <p:cNvPr id="5" name="Čuvar mesta za broj slajda 4">
            <a:extLst>
              <a:ext uri="{FF2B5EF4-FFF2-40B4-BE49-F238E27FC236}">
                <a16:creationId xmlns:a16="http://schemas.microsoft.com/office/drawing/2014/main" id="{FCB70088-D3CB-473F-9C4A-B5BB5531C572}"/>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3294848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a:extLst>
              <a:ext uri="{FF2B5EF4-FFF2-40B4-BE49-F238E27FC236}">
                <a16:creationId xmlns:a16="http://schemas.microsoft.com/office/drawing/2014/main" id="{CA9F624B-8671-492D-BF5E-44381574DE51}"/>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3" name="Čuvar mesta za podnožje 2">
            <a:extLst>
              <a:ext uri="{FF2B5EF4-FFF2-40B4-BE49-F238E27FC236}">
                <a16:creationId xmlns:a16="http://schemas.microsoft.com/office/drawing/2014/main" id="{05687ACD-3B32-474D-A2BC-E6EFE907AF02}"/>
              </a:ext>
            </a:extLst>
          </p:cNvPr>
          <p:cNvSpPr>
            <a:spLocks noGrp="1"/>
          </p:cNvSpPr>
          <p:nvPr>
            <p:ph type="ftr" sz="quarter" idx="11"/>
          </p:nvPr>
        </p:nvSpPr>
        <p:spPr/>
        <p:txBody>
          <a:bodyPr/>
          <a:lstStyle/>
          <a:p>
            <a:endParaRPr lang="en-US"/>
          </a:p>
        </p:txBody>
      </p:sp>
      <p:sp>
        <p:nvSpPr>
          <p:cNvPr id="4" name="Čuvar mesta za broj slajda 3">
            <a:extLst>
              <a:ext uri="{FF2B5EF4-FFF2-40B4-BE49-F238E27FC236}">
                <a16:creationId xmlns:a16="http://schemas.microsoft.com/office/drawing/2014/main" id="{978ADDAB-950E-4AD3-9826-187F5735CD38}"/>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573996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9409074-9C73-4B3C-A2AD-B3244C13B8DF}"/>
              </a:ext>
            </a:extLst>
          </p:cNvPr>
          <p:cNvSpPr>
            <a:spLocks noGrp="1"/>
          </p:cNvSpPr>
          <p:nvPr>
            <p:ph type="title"/>
          </p:nvPr>
        </p:nvSpPr>
        <p:spPr>
          <a:xfrm>
            <a:off x="839788" y="457200"/>
            <a:ext cx="3932237" cy="1600200"/>
          </a:xfrm>
        </p:spPr>
        <p:txBody>
          <a:bodyPr anchor="b"/>
          <a:lstStyle>
            <a:lvl1pPr>
              <a:defRPr sz="3200"/>
            </a:lvl1pPr>
          </a:lstStyle>
          <a:p>
            <a:r>
              <a:rPr lang="sr-Latn-RS"/>
              <a:t>Kliknite i uredite naslov mastera</a:t>
            </a:r>
            <a:endParaRPr lang="en-US"/>
          </a:p>
        </p:txBody>
      </p:sp>
      <p:sp>
        <p:nvSpPr>
          <p:cNvPr id="3" name="Čuvar mesta za sadržaj 2">
            <a:extLst>
              <a:ext uri="{FF2B5EF4-FFF2-40B4-BE49-F238E27FC236}">
                <a16:creationId xmlns:a16="http://schemas.microsoft.com/office/drawing/2014/main" id="{F6AB2DFE-D74C-4836-A304-C22C232521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tekst 3">
            <a:extLst>
              <a:ext uri="{FF2B5EF4-FFF2-40B4-BE49-F238E27FC236}">
                <a16:creationId xmlns:a16="http://schemas.microsoft.com/office/drawing/2014/main" id="{F8018217-1718-4A2C-9767-449826C0EE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a:t>Kliknite da biste uredili stilove teksta mastera</a:t>
            </a:r>
          </a:p>
        </p:txBody>
      </p:sp>
      <p:sp>
        <p:nvSpPr>
          <p:cNvPr id="5" name="Čuvar mesta za datum 4">
            <a:extLst>
              <a:ext uri="{FF2B5EF4-FFF2-40B4-BE49-F238E27FC236}">
                <a16:creationId xmlns:a16="http://schemas.microsoft.com/office/drawing/2014/main" id="{EB877DC6-39D1-4420-A393-D8323B0BCF14}"/>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6" name="Čuvar mesta za podnožje 5">
            <a:extLst>
              <a:ext uri="{FF2B5EF4-FFF2-40B4-BE49-F238E27FC236}">
                <a16:creationId xmlns:a16="http://schemas.microsoft.com/office/drawing/2014/main" id="{DF36F2A6-703C-4FD2-932E-36392E089299}"/>
              </a:ext>
            </a:extLst>
          </p:cNvPr>
          <p:cNvSpPr>
            <a:spLocks noGrp="1"/>
          </p:cNvSpPr>
          <p:nvPr>
            <p:ph type="ftr" sz="quarter" idx="11"/>
          </p:nvPr>
        </p:nvSpPr>
        <p:spPr/>
        <p:txBody>
          <a:bodyPr/>
          <a:lstStyle/>
          <a:p>
            <a:endParaRPr lang="en-US"/>
          </a:p>
        </p:txBody>
      </p:sp>
      <p:sp>
        <p:nvSpPr>
          <p:cNvPr id="7" name="Čuvar mesta za broj slajda 6">
            <a:extLst>
              <a:ext uri="{FF2B5EF4-FFF2-40B4-BE49-F238E27FC236}">
                <a16:creationId xmlns:a16="http://schemas.microsoft.com/office/drawing/2014/main" id="{D9062999-25DB-498B-9098-25DBA07C5821}"/>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174686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6CB5643-99B2-4576-8E4A-FAB31A471A8A}"/>
              </a:ext>
            </a:extLst>
          </p:cNvPr>
          <p:cNvSpPr>
            <a:spLocks noGrp="1"/>
          </p:cNvSpPr>
          <p:nvPr>
            <p:ph type="title"/>
          </p:nvPr>
        </p:nvSpPr>
        <p:spPr>
          <a:xfrm>
            <a:off x="839788" y="457200"/>
            <a:ext cx="3932237" cy="1600200"/>
          </a:xfrm>
        </p:spPr>
        <p:txBody>
          <a:bodyPr anchor="b"/>
          <a:lstStyle>
            <a:lvl1pPr>
              <a:defRPr sz="3200"/>
            </a:lvl1pPr>
          </a:lstStyle>
          <a:p>
            <a:r>
              <a:rPr lang="sr-Latn-RS"/>
              <a:t>Kliknite i uredite naslov mastera</a:t>
            </a:r>
            <a:endParaRPr lang="en-US"/>
          </a:p>
        </p:txBody>
      </p:sp>
      <p:sp>
        <p:nvSpPr>
          <p:cNvPr id="3" name="Čuvar mesta za sliku 2">
            <a:extLst>
              <a:ext uri="{FF2B5EF4-FFF2-40B4-BE49-F238E27FC236}">
                <a16:creationId xmlns:a16="http://schemas.microsoft.com/office/drawing/2014/main" id="{790800EF-D861-4712-9F82-B73FE03604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Čuvar mesta za tekst 3">
            <a:extLst>
              <a:ext uri="{FF2B5EF4-FFF2-40B4-BE49-F238E27FC236}">
                <a16:creationId xmlns:a16="http://schemas.microsoft.com/office/drawing/2014/main" id="{D1E64E9F-3DFC-4463-8479-B0294C5295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a:t>Kliknite da biste uredili stilove teksta mastera</a:t>
            </a:r>
          </a:p>
        </p:txBody>
      </p:sp>
      <p:sp>
        <p:nvSpPr>
          <p:cNvPr id="5" name="Čuvar mesta za datum 4">
            <a:extLst>
              <a:ext uri="{FF2B5EF4-FFF2-40B4-BE49-F238E27FC236}">
                <a16:creationId xmlns:a16="http://schemas.microsoft.com/office/drawing/2014/main" id="{C9090B2A-F55E-48D2-BBD2-8D4B33642F00}"/>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6" name="Čuvar mesta za podnožje 5">
            <a:extLst>
              <a:ext uri="{FF2B5EF4-FFF2-40B4-BE49-F238E27FC236}">
                <a16:creationId xmlns:a16="http://schemas.microsoft.com/office/drawing/2014/main" id="{45D65890-F74F-4DA0-8C1F-51143D1823A8}"/>
              </a:ext>
            </a:extLst>
          </p:cNvPr>
          <p:cNvSpPr>
            <a:spLocks noGrp="1"/>
          </p:cNvSpPr>
          <p:nvPr>
            <p:ph type="ftr" sz="quarter" idx="11"/>
          </p:nvPr>
        </p:nvSpPr>
        <p:spPr/>
        <p:txBody>
          <a:bodyPr/>
          <a:lstStyle/>
          <a:p>
            <a:endParaRPr lang="en-US"/>
          </a:p>
        </p:txBody>
      </p:sp>
      <p:sp>
        <p:nvSpPr>
          <p:cNvPr id="7" name="Čuvar mesta za broj slajda 6">
            <a:extLst>
              <a:ext uri="{FF2B5EF4-FFF2-40B4-BE49-F238E27FC236}">
                <a16:creationId xmlns:a16="http://schemas.microsoft.com/office/drawing/2014/main" id="{F0DEA8C1-2616-41B4-B1E9-B3FC47FD05EF}"/>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2690443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Čuvar mesta za naslov 1">
            <a:extLst>
              <a:ext uri="{FF2B5EF4-FFF2-40B4-BE49-F238E27FC236}">
                <a16:creationId xmlns:a16="http://schemas.microsoft.com/office/drawing/2014/main" id="{2F3655D9-DF11-4254-BB6C-FFF9565664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r-Latn-RS"/>
              <a:t>Kliknite i uredite naslov mastera</a:t>
            </a:r>
            <a:endParaRPr lang="en-US"/>
          </a:p>
        </p:txBody>
      </p:sp>
      <p:sp>
        <p:nvSpPr>
          <p:cNvPr id="3" name="Čuvar mesta za tekst 2">
            <a:extLst>
              <a:ext uri="{FF2B5EF4-FFF2-40B4-BE49-F238E27FC236}">
                <a16:creationId xmlns:a16="http://schemas.microsoft.com/office/drawing/2014/main" id="{86749AAB-85EF-4106-A6A0-CEE3F79FD6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datum 3">
            <a:extLst>
              <a:ext uri="{FF2B5EF4-FFF2-40B4-BE49-F238E27FC236}">
                <a16:creationId xmlns:a16="http://schemas.microsoft.com/office/drawing/2014/main" id="{A165E010-D0D4-48F5-9DD9-FA3B9977C0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947DB938-0763-46F0-B7AA-9CD98CDDE8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Čuvar mesta za broj slajda 5">
            <a:extLst>
              <a:ext uri="{FF2B5EF4-FFF2-40B4-BE49-F238E27FC236}">
                <a16:creationId xmlns:a16="http://schemas.microsoft.com/office/drawing/2014/main" id="{FEC9CF22-CF25-4D45-9E00-D11EC6508C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82B277-BF31-4BB0-BCEF-E2B9781C1E42}" type="slidenum">
              <a:rPr lang="en-US" smtClean="0"/>
              <a:pPr/>
              <a:t>‹#›</a:t>
            </a:fld>
            <a:endParaRPr lang="en-US"/>
          </a:p>
        </p:txBody>
      </p:sp>
    </p:spTree>
    <p:extLst>
      <p:ext uri="{BB962C8B-B14F-4D97-AF65-F5344CB8AC3E}">
        <p14:creationId xmlns:p14="http://schemas.microsoft.com/office/powerpoint/2010/main" val="1823066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95175D6-1AB8-4EE3-BC7E-003F957B25A8}"/>
              </a:ext>
            </a:extLst>
          </p:cNvPr>
          <p:cNvSpPr>
            <a:spLocks noGrp="1"/>
          </p:cNvSpPr>
          <p:nvPr>
            <p:ph type="ctrTitle"/>
          </p:nvPr>
        </p:nvSpPr>
        <p:spPr/>
        <p:txBody>
          <a:bodyPr>
            <a:normAutofit/>
          </a:bodyPr>
          <a:lstStyle/>
          <a:p>
            <a:r>
              <a:rPr lang="sr-Latn-RS" dirty="0"/>
              <a:t>Međunarod</a:t>
            </a:r>
            <a:r>
              <a:rPr lang="en-US" dirty="0" err="1"/>
              <a:t>na</a:t>
            </a:r>
            <a:r>
              <a:rPr lang="sr-Latn-RS" dirty="0"/>
              <a:t> ljudsk</a:t>
            </a:r>
            <a:r>
              <a:rPr lang="en-US"/>
              <a:t>a</a:t>
            </a:r>
            <a:r>
              <a:rPr lang="sr-Latn-RS"/>
              <a:t> </a:t>
            </a:r>
            <a:r>
              <a:rPr lang="sr-Latn-RS" dirty="0"/>
              <a:t>prava</a:t>
            </a:r>
            <a:endParaRPr lang="en-US" dirty="0"/>
          </a:p>
        </p:txBody>
      </p:sp>
      <p:sp>
        <p:nvSpPr>
          <p:cNvPr id="3" name="Podnaslov 2">
            <a:extLst>
              <a:ext uri="{FF2B5EF4-FFF2-40B4-BE49-F238E27FC236}">
                <a16:creationId xmlns:a16="http://schemas.microsoft.com/office/drawing/2014/main" id="{9E8C7450-6969-4158-856B-C5DB96BE8DE1}"/>
              </a:ext>
            </a:extLst>
          </p:cNvPr>
          <p:cNvSpPr>
            <a:spLocks noGrp="1"/>
          </p:cNvSpPr>
          <p:nvPr>
            <p:ph type="subTitle" idx="1"/>
          </p:nvPr>
        </p:nvSpPr>
        <p:spPr>
          <a:xfrm>
            <a:off x="1524000" y="3602038"/>
            <a:ext cx="9144000" cy="1288744"/>
          </a:xfrm>
        </p:spPr>
        <p:txBody>
          <a:bodyPr>
            <a:normAutofit/>
          </a:bodyPr>
          <a:lstStyle/>
          <a:p>
            <a:r>
              <a:rPr lang="sr-Latn-RS" sz="3200" b="1" dirty="0"/>
              <a:t>II Pojedina prava i slobode</a:t>
            </a:r>
          </a:p>
          <a:p>
            <a:r>
              <a:rPr lang="sr-Latn-RS" sz="3200" b="1" dirty="0"/>
              <a:t>Pravo na život i sloboda ličnosti</a:t>
            </a:r>
            <a:endParaRPr lang="en-US" sz="3200" b="1" dirty="0"/>
          </a:p>
          <a:p>
            <a:endParaRPr lang="sr-Latn-RS" sz="3200" b="1" dirty="0">
              <a:solidFill>
                <a:prstClr val="black"/>
              </a:solidFill>
              <a:latin typeface="Calibri Light"/>
              <a:ea typeface="+mj-ea"/>
              <a:cs typeface="+mj-cs"/>
            </a:endParaRPr>
          </a:p>
          <a:p>
            <a:endParaRPr lang="en-US" sz="3200" dirty="0"/>
          </a:p>
        </p:txBody>
      </p:sp>
    </p:spTree>
    <p:extLst>
      <p:ext uri="{BB962C8B-B14F-4D97-AF65-F5344CB8AC3E}">
        <p14:creationId xmlns:p14="http://schemas.microsoft.com/office/powerpoint/2010/main" val="1284345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052E34D-55D1-47E3-9EA6-2080A274576A}"/>
              </a:ext>
            </a:extLst>
          </p:cNvPr>
          <p:cNvSpPr>
            <a:spLocks noGrp="1"/>
          </p:cNvSpPr>
          <p:nvPr>
            <p:ph type="title"/>
          </p:nvPr>
        </p:nvSpPr>
        <p:spPr>
          <a:xfrm>
            <a:off x="838200" y="182880"/>
            <a:ext cx="10515600" cy="509451"/>
          </a:xfrm>
        </p:spPr>
        <p:txBody>
          <a:bodyPr>
            <a:normAutofit/>
          </a:bodyPr>
          <a:lstStyle/>
          <a:p>
            <a:pPr algn="ctr"/>
            <a:r>
              <a:rPr lang="sr-Latn-RS" sz="2800" b="1" dirty="0"/>
              <a:t>2. Sloboda ličnosti</a:t>
            </a:r>
            <a:endParaRPr lang="en-US" sz="2800" b="1" dirty="0"/>
          </a:p>
        </p:txBody>
      </p:sp>
      <p:sp>
        <p:nvSpPr>
          <p:cNvPr id="3" name="Čuvar mesta za sadržaj 2">
            <a:extLst>
              <a:ext uri="{FF2B5EF4-FFF2-40B4-BE49-F238E27FC236}">
                <a16:creationId xmlns:a16="http://schemas.microsoft.com/office/drawing/2014/main" id="{C7192F88-4614-456E-B5D3-4299D64D76E4}"/>
              </a:ext>
            </a:extLst>
          </p:cNvPr>
          <p:cNvSpPr>
            <a:spLocks noGrp="1"/>
          </p:cNvSpPr>
          <p:nvPr>
            <p:ph idx="1"/>
          </p:nvPr>
        </p:nvSpPr>
        <p:spPr>
          <a:xfrm>
            <a:off x="838200" y="1110343"/>
            <a:ext cx="10515600" cy="5355771"/>
          </a:xfrm>
        </p:spPr>
        <p:txBody>
          <a:bodyPr>
            <a:normAutofit/>
          </a:bodyPr>
          <a:lstStyle/>
          <a:p>
            <a:pPr marL="0" indent="0">
              <a:buNone/>
            </a:pPr>
            <a:r>
              <a:rPr lang="sr-Latn-RS" sz="3400" dirty="0"/>
              <a:t>1</a:t>
            </a:r>
            <a:r>
              <a:rPr lang="sr-Latn-RS" sz="3100" dirty="0"/>
              <a:t>. Zabrana ropstva i sličnih oblika poricanja slobode</a:t>
            </a:r>
          </a:p>
          <a:p>
            <a:pPr>
              <a:buFont typeface="Wingdings" panose="05000000000000000000" pitchFamily="2" charset="2"/>
              <a:buChar char="Ø"/>
            </a:pPr>
            <a:r>
              <a:rPr lang="sr-Latn-RS" sz="3100" dirty="0"/>
              <a:t>Zabrana ropstva</a:t>
            </a:r>
          </a:p>
          <a:p>
            <a:pPr>
              <a:buFont typeface="Wingdings" panose="05000000000000000000" pitchFamily="2" charset="2"/>
              <a:buChar char="Ø"/>
            </a:pPr>
            <a:r>
              <a:rPr lang="sr-Latn-RS" sz="3100" dirty="0"/>
              <a:t>Zabrana položaja sličnog ropstvu</a:t>
            </a:r>
          </a:p>
          <a:p>
            <a:pPr>
              <a:buFont typeface="Wingdings" panose="05000000000000000000" pitchFamily="2" charset="2"/>
              <a:buChar char="Ø"/>
            </a:pPr>
            <a:r>
              <a:rPr lang="sr-Latn-RS" sz="3100" dirty="0"/>
              <a:t>Zabrana prinudnog rada</a:t>
            </a:r>
          </a:p>
          <a:p>
            <a:pPr marL="0" indent="0">
              <a:buNone/>
            </a:pPr>
            <a:r>
              <a:rPr lang="sr-Latn-RS" sz="3100" dirty="0"/>
              <a:t>2. Zabrana nezakonitog i samovoljnog lišenja slobode</a:t>
            </a:r>
          </a:p>
          <a:p>
            <a:pPr>
              <a:buFont typeface="Wingdings" panose="05000000000000000000" pitchFamily="2" charset="2"/>
              <a:buChar char="Ø"/>
            </a:pPr>
            <a:r>
              <a:rPr lang="sr-Latn-RS" sz="3100" dirty="0"/>
              <a:t>Posebna prava lica lišenog slobode</a:t>
            </a:r>
          </a:p>
          <a:p>
            <a:pPr marL="0" indent="0">
              <a:buNone/>
            </a:pPr>
            <a:endParaRPr lang="sr-Latn-RS" sz="3100" dirty="0"/>
          </a:p>
        </p:txBody>
      </p:sp>
    </p:spTree>
    <p:extLst>
      <p:ext uri="{BB962C8B-B14F-4D97-AF65-F5344CB8AC3E}">
        <p14:creationId xmlns:p14="http://schemas.microsoft.com/office/powerpoint/2010/main" val="34084011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F24D619-D2F1-4412-B065-E702FB0DD490}"/>
              </a:ext>
            </a:extLst>
          </p:cNvPr>
          <p:cNvSpPr>
            <a:spLocks noGrp="1"/>
          </p:cNvSpPr>
          <p:nvPr>
            <p:ph type="title"/>
          </p:nvPr>
        </p:nvSpPr>
        <p:spPr>
          <a:xfrm>
            <a:off x="838200" y="365759"/>
            <a:ext cx="10515600" cy="640081"/>
          </a:xfrm>
        </p:spPr>
        <p:txBody>
          <a:bodyPr>
            <a:normAutofit fontScale="90000"/>
          </a:bodyPr>
          <a:lstStyle/>
          <a:p>
            <a:pPr algn="ctr"/>
            <a:br>
              <a:rPr lang="en-US" sz="3100" dirty="0"/>
            </a:br>
            <a:r>
              <a:rPr lang="sr-Latn-RS" sz="2800" dirty="0"/>
              <a:t> </a:t>
            </a:r>
            <a:r>
              <a:rPr lang="sr-Latn-RS" sz="3100" dirty="0"/>
              <a:t>Zabrana ropstva i sličnih oblika poricanja slobode </a:t>
            </a:r>
            <a:br>
              <a:rPr lang="sr-Latn-RS" b="1" dirty="0"/>
            </a:br>
            <a:endParaRPr lang="en-US" b="1" dirty="0"/>
          </a:p>
        </p:txBody>
      </p:sp>
      <p:sp>
        <p:nvSpPr>
          <p:cNvPr id="3" name="Čuvar mesta za sadržaj 2">
            <a:extLst>
              <a:ext uri="{FF2B5EF4-FFF2-40B4-BE49-F238E27FC236}">
                <a16:creationId xmlns:a16="http://schemas.microsoft.com/office/drawing/2014/main" id="{4ABD2971-BAD2-48CD-8A01-7BACD7EE1418}"/>
              </a:ext>
            </a:extLst>
          </p:cNvPr>
          <p:cNvSpPr>
            <a:spLocks noGrp="1"/>
          </p:cNvSpPr>
          <p:nvPr>
            <p:ph idx="1"/>
          </p:nvPr>
        </p:nvSpPr>
        <p:spPr>
          <a:xfrm>
            <a:off x="838200" y="1423852"/>
            <a:ext cx="10515600" cy="4754880"/>
          </a:xfrm>
        </p:spPr>
        <p:txBody>
          <a:bodyPr>
            <a:normAutofit/>
          </a:bodyPr>
          <a:lstStyle/>
          <a:p>
            <a:pPr algn="just"/>
            <a:r>
              <a:rPr lang="sr-Latn-RS" sz="2400" dirty="0"/>
              <a:t>Pojam slobode je predmet rasprava u ljudskom društvu još od vremena antičke Grčke i tada je počivao na zamisli o samoodređenju odnosno autonomiji. Ljudska sloboda se smatrala mogućnošću sopstvenog ispoljavanja i činjenja</a:t>
            </a:r>
          </a:p>
          <a:p>
            <a:pPr algn="just"/>
            <a:r>
              <a:rPr lang="sr-Latn-RS" sz="2400" dirty="0"/>
              <a:t>Ljudsko biće ne prima naloge ni od prirode ni od božanstva nego deluje na osnovu sopstvenog razuma i volje</a:t>
            </a:r>
          </a:p>
          <a:p>
            <a:pPr algn="just"/>
            <a:r>
              <a:rPr lang="sr-Latn-RS" sz="2400" dirty="0"/>
              <a:t>Sloboda se međutim ne može smatrati neograničenom jer njenu granicu predstavlja sloboda drugih u koju pojedinac ne sme zadirati. Delaracija o pravima čoveka i građana iz 1789, proizašla iz Francuske revolucije definiše slobodu kao ,,mogućnost da se čini sve što ne škodi drugom”</a:t>
            </a:r>
          </a:p>
          <a:p>
            <a:pPr algn="just"/>
            <a:r>
              <a:rPr lang="sr-Latn-RS" sz="2400" dirty="0"/>
              <a:t>Pored ograničenja u korist slobode drugih ljudi, sloboda se može ograničiti i u javnom interesu pa je pomenuta Deklaracija predvidela ograničavanje slobode građanina na osnovu zakona</a:t>
            </a:r>
          </a:p>
          <a:p>
            <a:pPr algn="just"/>
            <a:endParaRPr lang="sr-Latn-RS" sz="2400" dirty="0"/>
          </a:p>
          <a:p>
            <a:pPr marL="109728" lvl="0" indent="0" algn="just">
              <a:lnSpc>
                <a:spcPct val="100000"/>
              </a:lnSpc>
              <a:spcBef>
                <a:spcPts val="300"/>
              </a:spcBef>
              <a:buClr>
                <a:srgbClr val="FF953E"/>
              </a:buClr>
              <a:buNone/>
              <a:defRPr/>
            </a:pPr>
            <a:endParaRPr lang="sr-Latn-CS" sz="2400" dirty="0">
              <a:solidFill>
                <a:prstClr val="black"/>
              </a:solidFill>
              <a:latin typeface="Georgia"/>
            </a:endParaRPr>
          </a:p>
          <a:p>
            <a:pPr algn="just"/>
            <a:endParaRPr lang="sr-Latn-RS" sz="2000" dirty="0"/>
          </a:p>
          <a:p>
            <a:pPr algn="just"/>
            <a:endParaRPr lang="sr-Latn-RS" dirty="0"/>
          </a:p>
        </p:txBody>
      </p:sp>
    </p:spTree>
    <p:extLst>
      <p:ext uri="{BB962C8B-B14F-4D97-AF65-F5344CB8AC3E}">
        <p14:creationId xmlns:p14="http://schemas.microsoft.com/office/powerpoint/2010/main" val="1691778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70897"/>
          </a:xfrm>
        </p:spPr>
        <p:txBody>
          <a:bodyPr>
            <a:noAutofit/>
          </a:bodyPr>
          <a:lstStyle/>
          <a:p>
            <a:pPr algn="ctr"/>
            <a:br>
              <a:rPr lang="sr-Latn-RS" sz="2800" dirty="0"/>
            </a:br>
            <a:br>
              <a:rPr lang="sr-Latn-RS" sz="2800" dirty="0"/>
            </a:br>
            <a:r>
              <a:rPr lang="sr-Latn-RS" sz="2800" dirty="0"/>
              <a:t>Zabrana ropstva</a:t>
            </a:r>
            <a:br>
              <a:rPr lang="sr-Latn-RS" sz="2800" dirty="0"/>
            </a:br>
            <a:br>
              <a:rPr lang="sr-Latn-RS" sz="2800" dirty="0"/>
            </a:br>
            <a:endParaRPr lang="en-US" sz="2800" dirty="0"/>
          </a:p>
        </p:txBody>
      </p:sp>
      <p:sp>
        <p:nvSpPr>
          <p:cNvPr id="3" name="Content Placeholder 2"/>
          <p:cNvSpPr>
            <a:spLocks noGrp="1"/>
          </p:cNvSpPr>
          <p:nvPr>
            <p:ph idx="1"/>
          </p:nvPr>
        </p:nvSpPr>
        <p:spPr>
          <a:xfrm>
            <a:off x="838200" y="1254034"/>
            <a:ext cx="10515600" cy="4937759"/>
          </a:xfrm>
        </p:spPr>
        <p:txBody>
          <a:bodyPr>
            <a:normAutofit lnSpcReduction="10000"/>
          </a:bodyPr>
          <a:lstStyle/>
          <a:p>
            <a:pPr algn="just"/>
            <a:r>
              <a:rPr lang="sr-Latn-RS" sz="2600" dirty="0"/>
              <a:t>Ropstvo je pojam suprotan slobodi. Rob je onaj ko je trajno potčinjen drugom ljudskom biću kao gospodaru koji je imao pravo da roba fizički kažnjava pa čak i da mu oduzme život</a:t>
            </a:r>
          </a:p>
          <a:p>
            <a:pPr algn="just"/>
            <a:r>
              <a:rPr lang="sr-Latn-RS" sz="2600" dirty="0"/>
              <a:t>Pravno određenje pojma ropstva je sadržano u Konvenciji (Društva naroda) o ukidanju ropstva i trgovine robljem od 1926. godine, gde je rob ljudsko biće nad kojim postoji nečije pravo svoine</a:t>
            </a:r>
          </a:p>
          <a:p>
            <a:pPr algn="just"/>
            <a:r>
              <a:rPr lang="sr-Latn-RS" sz="2600" dirty="0"/>
              <a:t>Međunarodno pravo je srazmerno kasno uvelo zabranu ropstva, 1890. godine u Briselu je potpisan Akt protiv ropstva, pomenuta Konvencija u okviru Društva naroda, da bi 1956.</a:t>
            </a:r>
            <a:r>
              <a:rPr lang="en-US" sz="2600" dirty="0"/>
              <a:t> </a:t>
            </a:r>
            <a:r>
              <a:rPr lang="sr-Latn-RS" sz="2600" dirty="0"/>
              <a:t>godine bila potpisana Dopunska konvencija o ukidanju ropstva, trgovine robljem i ustanova i prakse sličnim ropstvu</a:t>
            </a:r>
          </a:p>
          <a:p>
            <a:pPr algn="just"/>
            <a:r>
              <a:rPr lang="sr-Latn-RS" sz="2600" dirty="0"/>
              <a:t>Svi međunarodni instrumenti danas zabranjuju ropstvo i položaj sličan ropstvu</a:t>
            </a:r>
            <a:endParaRPr lang="en-US" sz="2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627016"/>
          </a:xfrm>
        </p:spPr>
        <p:txBody>
          <a:bodyPr>
            <a:noAutofit/>
          </a:bodyPr>
          <a:lstStyle/>
          <a:p>
            <a:pPr algn="ctr"/>
            <a:br>
              <a:rPr lang="sr-Latn-RS" sz="2800" dirty="0"/>
            </a:br>
            <a:br>
              <a:rPr lang="sr-Latn-RS" sz="2800" dirty="0"/>
            </a:br>
            <a:br>
              <a:rPr lang="sr-Latn-RS" sz="2800" dirty="0"/>
            </a:br>
            <a:r>
              <a:rPr lang="sr-Latn-RS" sz="2800" dirty="0"/>
              <a:t>Zabrana položaja sličnog ropstvu</a:t>
            </a:r>
            <a:br>
              <a:rPr lang="sr-Latn-RS" sz="2800" dirty="0"/>
            </a:br>
            <a:br>
              <a:rPr lang="sr-Latn-RS" sz="2800" dirty="0"/>
            </a:br>
            <a:endParaRPr lang="en-US" sz="2800" dirty="0"/>
          </a:p>
        </p:txBody>
      </p:sp>
      <p:sp>
        <p:nvSpPr>
          <p:cNvPr id="3" name="Content Placeholder 2"/>
          <p:cNvSpPr>
            <a:spLocks noGrp="1"/>
          </p:cNvSpPr>
          <p:nvPr>
            <p:ph idx="1"/>
          </p:nvPr>
        </p:nvSpPr>
        <p:spPr>
          <a:xfrm>
            <a:off x="838200" y="1254034"/>
            <a:ext cx="10515600" cy="4702630"/>
          </a:xfrm>
        </p:spPr>
        <p:txBody>
          <a:bodyPr>
            <a:normAutofit/>
          </a:bodyPr>
          <a:lstStyle/>
          <a:p>
            <a:pPr algn="just"/>
            <a:r>
              <a:rPr lang="sr-Latn-RS" sz="2600" dirty="0"/>
              <a:t>Položaj sličan ropstvu se određuje kao lična zavisnost</a:t>
            </a:r>
          </a:p>
          <a:p>
            <a:pPr algn="just"/>
            <a:r>
              <a:rPr lang="sr-Latn-RS" sz="2600" dirty="0"/>
              <a:t>Međunarodno pravo zabranjuje postojanje svakog odnosa lične zavisnosti</a:t>
            </a:r>
          </a:p>
          <a:p>
            <a:pPr algn="just"/>
            <a:r>
              <a:rPr lang="sr-Latn-RS" sz="2600" dirty="0"/>
              <a:t>Međunarodni instrumenti ne definišu položaj sličan ropstvu, odnosno lične zavisnosti sem pomenute Dopunske konvencije o ukidanju ropstva</a:t>
            </a:r>
          </a:p>
          <a:p>
            <a:pPr algn="just"/>
            <a:r>
              <a:rPr lang="sr-Latn-RS" sz="2600" dirty="0"/>
              <a:t>Prema njoj, lična zavisnost ne znači postojanje svojinskog prava nad ljudskim bićem, nego da je ljudsko biće prinuđeno na obavljanje poslova ili pružanje usluga protivno sopstvenoj volji</a:t>
            </a:r>
          </a:p>
          <a:p>
            <a:pPr algn="just"/>
            <a:r>
              <a:rPr lang="sr-Latn-RS" sz="2600" dirty="0"/>
              <a:t>Tokom XX veka je bilo mnogo primera masovnog podvrgavanja ljudi ropskom ili sličnom položaju kao što su bili logori za vreme nacizma u Nemačkoj, logori u Sovjetskom Savezu i noviji primer zatočenih lica za koje se sumnja da su teroristi u vojnoj bazi SAD u Gvantanamu na Kubi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10085"/>
          </a:xfrm>
        </p:spPr>
        <p:txBody>
          <a:bodyPr>
            <a:normAutofit fontScale="90000"/>
          </a:bodyPr>
          <a:lstStyle/>
          <a:p>
            <a:pPr marL="228600" lvl="0" indent="-228600" algn="ctr">
              <a:spcBef>
                <a:spcPts val="1000"/>
              </a:spcBef>
            </a:pPr>
            <a:br>
              <a:rPr lang="sr-Latn-RS" sz="2800" dirty="0">
                <a:solidFill>
                  <a:prstClr val="black"/>
                </a:solidFill>
                <a:latin typeface="Calibri"/>
                <a:ea typeface="+mn-ea"/>
                <a:cs typeface="+mn-cs"/>
              </a:rPr>
            </a:br>
            <a:r>
              <a:rPr lang="sr-Latn-RS" sz="3100" dirty="0"/>
              <a:t>Zabrana</a:t>
            </a:r>
            <a:r>
              <a:rPr lang="sr-Latn-RS" sz="3100" dirty="0">
                <a:solidFill>
                  <a:prstClr val="black"/>
                </a:solidFill>
                <a:latin typeface="Calibri"/>
                <a:ea typeface="+mn-ea"/>
                <a:cs typeface="+mn-cs"/>
              </a:rPr>
              <a:t> </a:t>
            </a:r>
            <a:r>
              <a:rPr lang="sr-Latn-RS" sz="3100" dirty="0"/>
              <a:t>prinudnog</a:t>
            </a:r>
            <a:r>
              <a:rPr lang="sr-Latn-RS" sz="3100" dirty="0">
                <a:solidFill>
                  <a:prstClr val="black"/>
                </a:solidFill>
                <a:latin typeface="Calibri"/>
                <a:ea typeface="+mn-ea"/>
                <a:cs typeface="+mn-cs"/>
              </a:rPr>
              <a:t> </a:t>
            </a:r>
            <a:r>
              <a:rPr lang="sr-Latn-RS" sz="3100" dirty="0"/>
              <a:t>rada</a:t>
            </a:r>
            <a:br>
              <a:rPr lang="sr-Latn-RS" sz="2800" dirty="0">
                <a:solidFill>
                  <a:prstClr val="black"/>
                </a:solidFill>
                <a:latin typeface="Calibri"/>
                <a:ea typeface="+mn-ea"/>
                <a:cs typeface="+mn-cs"/>
              </a:rPr>
            </a:br>
            <a:endParaRPr lang="en-US" sz="2800" dirty="0"/>
          </a:p>
        </p:txBody>
      </p:sp>
      <p:sp>
        <p:nvSpPr>
          <p:cNvPr id="3" name="Content Placeholder 2"/>
          <p:cNvSpPr>
            <a:spLocks noGrp="1"/>
          </p:cNvSpPr>
          <p:nvPr>
            <p:ph idx="1"/>
          </p:nvPr>
        </p:nvSpPr>
        <p:spPr>
          <a:xfrm>
            <a:off x="838200" y="1319348"/>
            <a:ext cx="10515600" cy="5068389"/>
          </a:xfrm>
        </p:spPr>
        <p:txBody>
          <a:bodyPr>
            <a:normAutofit/>
          </a:bodyPr>
          <a:lstStyle/>
          <a:p>
            <a:pPr algn="just"/>
            <a:r>
              <a:rPr lang="sr-Latn-RS" sz="2600" dirty="0"/>
              <a:t>Pojam prinudnog rada je jasno definisan još 1930.</a:t>
            </a:r>
            <a:r>
              <a:rPr lang="en-US" sz="2600" dirty="0"/>
              <a:t> </a:t>
            </a:r>
            <a:r>
              <a:rPr lang="sr-Latn-RS" sz="2600" dirty="0"/>
              <a:t>godine u Konvenciji MOR br. 29 o prinudnom radu</a:t>
            </a:r>
          </a:p>
          <a:p>
            <a:pPr algn="just"/>
            <a:r>
              <a:rPr lang="sr-Latn-RS" sz="2600" dirty="0"/>
              <a:t>U članu 2. ove Konvencije prinudni rad se definiše kao </a:t>
            </a:r>
            <a:r>
              <a:rPr lang="sr-Latn-RS" sz="2600" u="sng" dirty="0"/>
              <a:t>svaki rad ili usluga koji se od nekog iziskuju bez njegovog pristanka i pod pretnjom kazne</a:t>
            </a:r>
          </a:p>
          <a:p>
            <a:pPr algn="just"/>
            <a:r>
              <a:rPr lang="sr-Latn-RS" sz="2600" dirty="0"/>
              <a:t>EK propisuje da se ,,ni od koga ne sme zahtevati da obavlja prinudni ili obavezni rad”</a:t>
            </a:r>
          </a:p>
          <a:p>
            <a:pPr algn="just"/>
            <a:r>
              <a:rPr lang="sr-Latn-RS" sz="2600" dirty="0"/>
              <a:t>Pod prinudnim radom se ne smatra ,,</a:t>
            </a:r>
            <a:r>
              <a:rPr lang="sr-Latn-RS" sz="2600" u="sng" dirty="0"/>
              <a:t>rad uobičajen u sklopu lišenja slobode ili tokom uslovnog otpusta”,</a:t>
            </a:r>
            <a:r>
              <a:rPr lang="sr-Latn-RS" sz="2600" dirty="0"/>
              <a:t> kao ni </a:t>
            </a:r>
            <a:r>
              <a:rPr lang="sr-Latn-RS" sz="2600" u="sng" dirty="0"/>
              <a:t>služba vojne prirode ili služba čije se vršenje zahteva umesto odsluženja vojne obaveze, rad koji se zahteva u slučaju krize ili nesreće koja preti opstanku zajednice i rad koji čini sastavni deo uobičajenih građanskih dužnosti</a:t>
            </a:r>
          </a:p>
          <a:p>
            <a:pPr algn="just"/>
            <a:endParaRPr lang="en-US" sz="2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96388"/>
            <a:ext cx="10515600" cy="470263"/>
          </a:xfrm>
        </p:spPr>
        <p:txBody>
          <a:bodyPr>
            <a:noAutofit/>
          </a:bodyPr>
          <a:lstStyle/>
          <a:p>
            <a:pPr algn="ctr"/>
            <a:r>
              <a:rPr lang="sr-Latn-RS" sz="2800" dirty="0"/>
              <a:t>Zabrana nezakonitog i samovoljnog lišenja slobode</a:t>
            </a:r>
            <a:endParaRPr lang="en-US" sz="2800" dirty="0"/>
          </a:p>
        </p:txBody>
      </p:sp>
      <p:sp>
        <p:nvSpPr>
          <p:cNvPr id="3" name="Content Placeholder 2"/>
          <p:cNvSpPr>
            <a:spLocks noGrp="1"/>
          </p:cNvSpPr>
          <p:nvPr>
            <p:ph idx="1"/>
          </p:nvPr>
        </p:nvSpPr>
        <p:spPr>
          <a:xfrm>
            <a:off x="838200" y="1319349"/>
            <a:ext cx="10515600" cy="5003074"/>
          </a:xfrm>
        </p:spPr>
        <p:txBody>
          <a:bodyPr>
            <a:normAutofit fontScale="62500" lnSpcReduction="20000"/>
          </a:bodyPr>
          <a:lstStyle/>
          <a:p>
            <a:pPr algn="just"/>
            <a:r>
              <a:rPr lang="sr-Latn-RS" sz="3100" dirty="0"/>
              <a:t>Zabranu nezakonitog i samovoljnog lišenja slobode definišu svi međunarodni instrumenti o ljudskim pravima</a:t>
            </a:r>
          </a:p>
          <a:p>
            <a:pPr algn="just"/>
            <a:r>
              <a:rPr lang="sr-Latn-RS" sz="3100" dirty="0"/>
              <a:t>UDP (čl.</a:t>
            </a:r>
            <a:r>
              <a:rPr lang="en-US" sz="3100" dirty="0"/>
              <a:t> </a:t>
            </a:r>
            <a:r>
              <a:rPr lang="sr-Latn-RS" sz="3100" dirty="0"/>
              <a:t>9) zabranjuje samovoljno lišenje slobode, zadržavanje u pritvoru ili proterivanje dok PGP (čl.9) načelno predviđa pravo na slobodu i bezbednost ličnosti, zabranjujući istovremeno samovoljno lišenje slobode i zadržavanje u pritvoru</a:t>
            </a:r>
          </a:p>
          <a:p>
            <a:pPr algn="just"/>
            <a:r>
              <a:rPr lang="sr-Latn-RS" sz="3100" dirty="0"/>
              <a:t>EK (čl.</a:t>
            </a:r>
            <a:r>
              <a:rPr lang="en-US" sz="3100" dirty="0"/>
              <a:t> </a:t>
            </a:r>
            <a:r>
              <a:rPr lang="sr-Latn-RS" sz="3100" dirty="0"/>
              <a:t>5) takođe garantuje pravo na slobodu i bezbednost ličnosti i navodi šest slučajeva odnosno izuzetaka u kojima se smatra da je lišenje slobode nekog lica zakonito:</a:t>
            </a:r>
          </a:p>
          <a:p>
            <a:pPr marL="514350" indent="-514350" algn="just">
              <a:buNone/>
            </a:pPr>
            <a:r>
              <a:rPr lang="sr-Latn-RS" sz="3100" dirty="0"/>
              <a:t>	1) ako postoji na osnovu presude nadležnog suda, </a:t>
            </a:r>
          </a:p>
          <a:p>
            <a:pPr marL="514350" indent="-514350" algn="just">
              <a:buNone/>
            </a:pPr>
            <a:r>
              <a:rPr lang="sr-Latn-RS" sz="3100" dirty="0"/>
              <a:t>	2) zbog neizvršenja zakonite sudske odluke ili radi obezbeđenja obaveze propisane zakonom, </a:t>
            </a:r>
          </a:p>
          <a:p>
            <a:pPr marL="514350" indent="-514350" algn="just">
              <a:buNone/>
            </a:pPr>
            <a:r>
              <a:rPr lang="sr-Latn-RS" sz="3100" dirty="0"/>
              <a:t>	3) ako je do njega došlo radi privođenja lica lišenog slobode pred nadležnu sudsku vlast zbog opravdane sumnje da je izvšilo krivično delo ili kako bi se predupredilo izvršenje krivičnog dela ili bekstvo po njegovom izvršenju, </a:t>
            </a:r>
          </a:p>
          <a:p>
            <a:pPr marL="514350" indent="-514350" algn="just">
              <a:buNone/>
            </a:pPr>
            <a:r>
              <a:rPr lang="sr-Latn-RS" sz="3100" dirty="0"/>
              <a:t>	4) kada je reč o maloletniku lišenom slobode na osnovu sudske odluke u svrhu vaspitnog nadzora, </a:t>
            </a:r>
          </a:p>
          <a:p>
            <a:pPr marL="514350" indent="-514350" algn="just">
              <a:buNone/>
            </a:pPr>
            <a:r>
              <a:rPr lang="sr-Latn-RS" sz="3100" dirty="0"/>
              <a:t>	5) radi sprečavanja širenja zarazne bolesti, privođenje duševno poremećenog lica ili alkoholičara ili uživaoca droge, i </a:t>
            </a:r>
          </a:p>
          <a:p>
            <a:pPr marL="514350" indent="-514350" algn="just">
              <a:buNone/>
            </a:pPr>
            <a:r>
              <a:rPr lang="sr-Latn-RS" sz="3100" dirty="0"/>
              <a:t>	6) radi sprečavanja neovlašćenog ulaska lica u zemlju i kada se primenjuju mere proterivanja ili ekstradicije </a:t>
            </a:r>
          </a:p>
          <a:p>
            <a:r>
              <a:rPr lang="sr-Latn-RS" sz="3100" dirty="0"/>
              <a:t>Svako lišenje slobode van ovih 6 razloga je nezakonito i nedopusteno</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1829"/>
          </a:xfrm>
        </p:spPr>
        <p:txBody>
          <a:bodyPr>
            <a:noAutofit/>
          </a:bodyPr>
          <a:lstStyle/>
          <a:p>
            <a:pPr algn="ctr"/>
            <a:r>
              <a:rPr lang="sr-Latn-RS" sz="2800" dirty="0"/>
              <a:t>Posebna prava lica lišenog slobode</a:t>
            </a:r>
            <a:endParaRPr lang="en-US" sz="2800" dirty="0"/>
          </a:p>
        </p:txBody>
      </p:sp>
      <p:sp>
        <p:nvSpPr>
          <p:cNvPr id="3" name="Content Placeholder 2"/>
          <p:cNvSpPr>
            <a:spLocks noGrp="1"/>
          </p:cNvSpPr>
          <p:nvPr>
            <p:ph idx="1"/>
          </p:nvPr>
        </p:nvSpPr>
        <p:spPr>
          <a:xfrm>
            <a:off x="838200" y="1201783"/>
            <a:ext cx="10515600" cy="4702628"/>
          </a:xfrm>
        </p:spPr>
        <p:txBody>
          <a:bodyPr>
            <a:normAutofit fontScale="70000" lnSpcReduction="20000"/>
          </a:bodyPr>
          <a:lstStyle/>
          <a:p>
            <a:pPr algn="just"/>
            <a:r>
              <a:rPr lang="sr-Latn-RS" sz="3400" dirty="0"/>
              <a:t>Lice lišeno slobode se uvek nalazi u nezavidnom položaju u kojem mu mogu biti povređena ljudska prava. Zato su u svim međunarodnim ugovorima o ljudskim pravima uspostavljene posebne garancije i prava za lica lišena slobode</a:t>
            </a:r>
          </a:p>
          <a:p>
            <a:pPr algn="just"/>
            <a:r>
              <a:rPr lang="sr-Latn-RS" sz="3400" dirty="0"/>
              <a:t>Lice lišeno slobode ima pravo da o razlozima lišenja slobode i o svakoj optužbi protiv sebe bude obavešteno bez odlaganja i na jeziku koji razume</a:t>
            </a:r>
          </a:p>
          <a:p>
            <a:pPr algn="just"/>
            <a:r>
              <a:rPr lang="sr-Latn-RS" sz="3400" dirty="0"/>
              <a:t>Lice lišeno slobode mora biti bez odlaganja izvedeno pred sudiju i mora imati pravo da mu se u razumnom roku sudi ili da bude pusteno na slobodu. Ovde je uključeno i pravo da se po hitnom postupku ispita zakonitost lišenja slobode</a:t>
            </a:r>
          </a:p>
          <a:p>
            <a:pPr algn="just"/>
            <a:r>
              <a:rPr lang="sr-Latn-RS" sz="3400" dirty="0"/>
              <a:t>Lice lišeno slobode ima pravo da o njegovom hapšenju budu obavesteni porodica, bliski ljudi, lice koje on označi ili branilac</a:t>
            </a:r>
          </a:p>
          <a:p>
            <a:pPr algn="just"/>
            <a:r>
              <a:rPr lang="sr-Latn-RS" sz="3400" dirty="0"/>
              <a:t>Lice koje je bilo protivpravno lišeno slobode ima pravo na naknadu koju pojedinac može ostvariti pred nacionalnim sudom</a:t>
            </a:r>
          </a:p>
          <a:p>
            <a:pPr algn="just"/>
            <a:r>
              <a:rPr lang="sr-Latn-RS" sz="3400" dirty="0"/>
              <a:t>EK je stvorila obavezu prema svim stranama ugovornicama da u nacionalnom zakonodavstvu predvide naknadu štete pričinjene pojedincu nezakonitim hapšenjem</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6B2AE25-5063-4F0D-804C-CFBFC542EA66}"/>
              </a:ext>
            </a:extLst>
          </p:cNvPr>
          <p:cNvSpPr>
            <a:spLocks noGrp="1"/>
          </p:cNvSpPr>
          <p:nvPr>
            <p:ph type="title"/>
          </p:nvPr>
        </p:nvSpPr>
        <p:spPr>
          <a:xfrm>
            <a:off x="838200" y="365126"/>
            <a:ext cx="10515600" cy="1052614"/>
          </a:xfrm>
        </p:spPr>
        <p:txBody>
          <a:bodyPr>
            <a:normAutofit/>
          </a:bodyPr>
          <a:lstStyle/>
          <a:p>
            <a:pPr lvl="0" algn="ctr">
              <a:spcBef>
                <a:spcPts val="1000"/>
              </a:spcBef>
            </a:pPr>
            <a:r>
              <a:rPr lang="sr-Latn-RS" sz="3200" b="1" dirty="0">
                <a:solidFill>
                  <a:prstClr val="black"/>
                </a:solidFill>
                <a:latin typeface="Calibri" panose="020F0502020204030204"/>
                <a:ea typeface="+mn-ea"/>
                <a:cs typeface="+mn-cs"/>
              </a:rPr>
              <a:t>II Pojedina prava i slobode</a:t>
            </a:r>
            <a:endParaRPr lang="en-US" dirty="0"/>
          </a:p>
        </p:txBody>
      </p:sp>
      <p:sp>
        <p:nvSpPr>
          <p:cNvPr id="3" name="Čuvar mesta za sadržaj 2">
            <a:extLst>
              <a:ext uri="{FF2B5EF4-FFF2-40B4-BE49-F238E27FC236}">
                <a16:creationId xmlns:a16="http://schemas.microsoft.com/office/drawing/2014/main" id="{24DB3EC8-8D47-4775-A728-90B9A1C18630}"/>
              </a:ext>
            </a:extLst>
          </p:cNvPr>
          <p:cNvSpPr>
            <a:spLocks noGrp="1"/>
          </p:cNvSpPr>
          <p:nvPr>
            <p:ph idx="1"/>
          </p:nvPr>
        </p:nvSpPr>
        <p:spPr>
          <a:xfrm>
            <a:off x="838200" y="1332410"/>
            <a:ext cx="10515600" cy="5320059"/>
          </a:xfrm>
        </p:spPr>
        <p:txBody>
          <a:bodyPr>
            <a:normAutofit fontScale="92500" lnSpcReduction="10000"/>
          </a:bodyPr>
          <a:lstStyle/>
          <a:p>
            <a:pPr marL="514350" indent="-514350">
              <a:buAutoNum type="arabicPeriod"/>
            </a:pPr>
            <a:r>
              <a:rPr lang="sr-Latn-RS" dirty="0"/>
              <a:t>Pravo na život</a:t>
            </a:r>
          </a:p>
          <a:p>
            <a:pPr>
              <a:buFont typeface="Wingdings" panose="05000000000000000000" pitchFamily="2" charset="2"/>
              <a:buChar char="Ø"/>
            </a:pPr>
            <a:r>
              <a:rPr lang="sr-Latn-RS" dirty="0"/>
              <a:t>Život kao osnovno dobro</a:t>
            </a:r>
          </a:p>
          <a:p>
            <a:pPr>
              <a:buFont typeface="Wingdings" panose="05000000000000000000" pitchFamily="2" charset="2"/>
              <a:buChar char="Ø"/>
            </a:pPr>
            <a:r>
              <a:rPr lang="sr-Latn-RS" dirty="0"/>
              <a:t>Lišavanje života u policijskim akcijama</a:t>
            </a:r>
          </a:p>
          <a:p>
            <a:pPr>
              <a:buFont typeface="Wingdings" panose="05000000000000000000" pitchFamily="2" charset="2"/>
              <a:buChar char="Ø"/>
            </a:pPr>
            <a:r>
              <a:rPr lang="sr-Latn-RS" dirty="0"/>
              <a:t>Smrtna kazna</a:t>
            </a:r>
          </a:p>
          <a:p>
            <a:pPr>
              <a:buFont typeface="Wingdings" panose="05000000000000000000" pitchFamily="2" charset="2"/>
              <a:buChar char="Ø"/>
            </a:pPr>
            <a:r>
              <a:rPr lang="sr-Latn-RS" dirty="0"/>
              <a:t>Pobačaj i eutanazija</a:t>
            </a:r>
          </a:p>
          <a:p>
            <a:pPr marL="0" indent="0">
              <a:buNone/>
            </a:pPr>
            <a:endParaRPr lang="sr-Latn-RS" dirty="0"/>
          </a:p>
          <a:p>
            <a:pPr>
              <a:buNone/>
            </a:pPr>
            <a:r>
              <a:rPr lang="sr-Latn-RS" dirty="0"/>
              <a:t>1.2. Zabrana mučenja i svirepih, nečovečnih ili ponižavajućih postupaka i kazni</a:t>
            </a:r>
          </a:p>
          <a:p>
            <a:pPr>
              <a:buFont typeface="Wingdings" panose="05000000000000000000" pitchFamily="2" charset="2"/>
              <a:buChar char="Ø"/>
            </a:pPr>
            <a:r>
              <a:rPr lang="sr-Latn-RS" dirty="0"/>
              <a:t>Zlostavljanje</a:t>
            </a:r>
          </a:p>
          <a:p>
            <a:pPr>
              <a:buFont typeface="Wingdings" panose="05000000000000000000" pitchFamily="2" charset="2"/>
              <a:buChar char="Ø"/>
            </a:pPr>
            <a:r>
              <a:rPr lang="sr-Latn-RS" dirty="0"/>
              <a:t>Mučenje (tortura)</a:t>
            </a:r>
          </a:p>
          <a:p>
            <a:pPr>
              <a:buFont typeface="Wingdings" panose="05000000000000000000" pitchFamily="2" charset="2"/>
              <a:buChar char="Ø"/>
            </a:pPr>
            <a:r>
              <a:rPr lang="sr-Latn-RS" dirty="0"/>
              <a:t>Svirepo, nečovečno ili ponižavajuće postupanje i kažnjavanje</a:t>
            </a:r>
          </a:p>
          <a:p>
            <a:pPr>
              <a:buFont typeface="Wingdings" panose="05000000000000000000" pitchFamily="2" charset="2"/>
              <a:buChar char="Ø"/>
            </a:pPr>
            <a:r>
              <a:rPr lang="sr-Latn-RS" dirty="0"/>
              <a:t>Postupanje sa licima lišenim slobode</a:t>
            </a:r>
          </a:p>
          <a:p>
            <a:pPr marL="0" indent="0">
              <a:buNone/>
            </a:pPr>
            <a:endParaRPr lang="sr-Latn-RS" dirty="0"/>
          </a:p>
          <a:p>
            <a:pPr>
              <a:buFont typeface="Wingdings" panose="05000000000000000000" pitchFamily="2" charset="2"/>
              <a:buChar char="Ø"/>
            </a:pPr>
            <a:endParaRPr lang="sr-Latn-RS" dirty="0"/>
          </a:p>
          <a:p>
            <a:pPr marL="0" indent="0">
              <a:buNone/>
            </a:pPr>
            <a:endParaRPr lang="en-US" dirty="0"/>
          </a:p>
        </p:txBody>
      </p:sp>
    </p:spTree>
    <p:extLst>
      <p:ext uri="{BB962C8B-B14F-4D97-AF65-F5344CB8AC3E}">
        <p14:creationId xmlns:p14="http://schemas.microsoft.com/office/powerpoint/2010/main" val="1276482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4F241D2-7556-4292-BC4B-36749CD6F248}"/>
              </a:ext>
            </a:extLst>
          </p:cNvPr>
          <p:cNvSpPr>
            <a:spLocks noGrp="1"/>
          </p:cNvSpPr>
          <p:nvPr>
            <p:ph type="title"/>
          </p:nvPr>
        </p:nvSpPr>
        <p:spPr>
          <a:xfrm>
            <a:off x="809897" y="96474"/>
            <a:ext cx="10543903" cy="440421"/>
          </a:xfrm>
        </p:spPr>
        <p:txBody>
          <a:bodyPr>
            <a:noAutofit/>
          </a:bodyPr>
          <a:lstStyle/>
          <a:p>
            <a:pPr algn="ctr"/>
            <a:r>
              <a:rPr lang="sr-Latn-RS" sz="2800" dirty="0"/>
              <a:t>Život kao osnovno dobro</a:t>
            </a:r>
          </a:p>
        </p:txBody>
      </p:sp>
      <p:sp>
        <p:nvSpPr>
          <p:cNvPr id="3" name="Čuvar mesta za sadržaj 2">
            <a:extLst>
              <a:ext uri="{FF2B5EF4-FFF2-40B4-BE49-F238E27FC236}">
                <a16:creationId xmlns:a16="http://schemas.microsoft.com/office/drawing/2014/main" id="{397E03A1-4294-4103-98B9-4FA12F0AEE76}"/>
              </a:ext>
            </a:extLst>
          </p:cNvPr>
          <p:cNvSpPr>
            <a:spLocks noGrp="1"/>
          </p:cNvSpPr>
          <p:nvPr>
            <p:ph idx="1"/>
          </p:nvPr>
        </p:nvSpPr>
        <p:spPr>
          <a:xfrm>
            <a:off x="838200" y="536895"/>
            <a:ext cx="10515600" cy="6224631"/>
          </a:xfrm>
        </p:spPr>
        <p:txBody>
          <a:bodyPr>
            <a:normAutofit fontScale="92500"/>
          </a:bodyPr>
          <a:lstStyle/>
          <a:p>
            <a:pPr algn="just"/>
            <a:r>
              <a:rPr lang="sr-Latn-RS" sz="2400" dirty="0"/>
              <a:t>Pravo na život je najvažnije ljudsko pravo jer bez žaštite života uživanje drugih prava je nemoguće</a:t>
            </a:r>
          </a:p>
          <a:p>
            <a:pPr algn="just"/>
            <a:r>
              <a:rPr lang="sr-Latn-RS" sz="2400" dirty="0"/>
              <a:t>Ono je prirodno, urođeno, neprikosnoveno pravo i ne može se obustaviti (derogirati) ili ograničiti ni u ratnom ili vanrednom stanju</a:t>
            </a:r>
          </a:p>
          <a:p>
            <a:pPr algn="just">
              <a:buFont typeface="Wingdings" panose="05000000000000000000" pitchFamily="2" charset="2"/>
              <a:buChar char="ü"/>
            </a:pPr>
            <a:r>
              <a:rPr lang="sr-Latn-RS" sz="2400" i="1" u="sng" dirty="0"/>
              <a:t>Svako ljudsko biće ima urođeno pravo na život. Ovo pravo mora biti zaštićeno zakonom. Niko ne može biti samovoljno lišen života. (čl.</a:t>
            </a:r>
            <a:r>
              <a:rPr lang="en-US" sz="2400" i="1" u="sng" dirty="0"/>
              <a:t> </a:t>
            </a:r>
            <a:r>
              <a:rPr lang="sr-Latn-RS" sz="2400" i="1" u="sng" dirty="0"/>
              <a:t>6 st.</a:t>
            </a:r>
            <a:r>
              <a:rPr lang="en-US" sz="2400" i="1" u="sng" dirty="0"/>
              <a:t> </a:t>
            </a:r>
            <a:r>
              <a:rPr lang="sr-Latn-RS" sz="2400" i="1" u="sng" dirty="0"/>
              <a:t>1 PGP)</a:t>
            </a:r>
          </a:p>
          <a:p>
            <a:pPr algn="just"/>
            <a:r>
              <a:rPr lang="sr-Latn-RS" sz="2400" dirty="0"/>
              <a:t>Države moraju pravo na život garantovati zakonom i zabraniti samovoljno lišenje života od strane državnog aparata prinude</a:t>
            </a:r>
          </a:p>
          <a:p>
            <a:pPr algn="just"/>
            <a:r>
              <a:rPr lang="sr-Latn-RS" sz="2400" dirty="0"/>
              <a:t>EK u čl.</a:t>
            </a:r>
            <a:r>
              <a:rPr lang="en-US" sz="2400" dirty="0"/>
              <a:t> </a:t>
            </a:r>
            <a:r>
              <a:rPr lang="sr-Latn-RS" sz="2400" dirty="0"/>
              <a:t>2 st.2 predviđa da se lišenje zivota koje proistekne iz upotrebe sile koja je </a:t>
            </a:r>
            <a:r>
              <a:rPr lang="sr-Latn-RS" sz="2400" i="1" dirty="0"/>
              <a:t>apsolutno nužna</a:t>
            </a:r>
            <a:r>
              <a:rPr lang="sr-Latn-RS" sz="2400" dirty="0"/>
              <a:t> u tačno određenim situacijama neće smatrati kršenjem prava na život</a:t>
            </a:r>
          </a:p>
          <a:p>
            <a:pPr algn="just"/>
            <a:r>
              <a:rPr lang="sr-Latn-RS" sz="2400" dirty="0"/>
              <a:t>Osim negativne obaveze uzdržavanja od kršenja prava na život država ima i pozitivne obaveze. Prva je primena krivičnog zakonodavstva koje će štititi pravo na život od državnih organa, trećih lica ili drugih opasnosti po život</a:t>
            </a:r>
          </a:p>
          <a:p>
            <a:pPr algn="just"/>
            <a:r>
              <a:rPr lang="sr-Latn-RS" sz="2400" dirty="0"/>
              <a:t>Druga je sprovođenje delotvorne istrage koja vodi utvrđivanju, gonjenju i kažnjavanju odgovornih lica kada dođe do kršenja prava na život</a:t>
            </a:r>
          </a:p>
          <a:p>
            <a:pPr algn="just"/>
            <a:r>
              <a:rPr lang="sr-Latn-RS" sz="2400" dirty="0"/>
              <a:t>Istraga koju država treba da sprovede u slučaju eventualnog kršenja prava na život mora biti nezavisna, detaljna, hitna i javna  </a:t>
            </a:r>
          </a:p>
        </p:txBody>
      </p:sp>
    </p:spTree>
    <p:extLst>
      <p:ext uri="{BB962C8B-B14F-4D97-AF65-F5344CB8AC3E}">
        <p14:creationId xmlns:p14="http://schemas.microsoft.com/office/powerpoint/2010/main" val="1402929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E84D9B3-B5E7-4CDD-9BF7-6F241E37744C}"/>
              </a:ext>
            </a:extLst>
          </p:cNvPr>
          <p:cNvSpPr>
            <a:spLocks noGrp="1"/>
          </p:cNvSpPr>
          <p:nvPr>
            <p:ph type="title"/>
          </p:nvPr>
        </p:nvSpPr>
        <p:spPr>
          <a:xfrm>
            <a:off x="838200" y="151002"/>
            <a:ext cx="10515600" cy="478172"/>
          </a:xfrm>
        </p:spPr>
        <p:txBody>
          <a:bodyPr>
            <a:normAutofit fontScale="90000"/>
          </a:bodyPr>
          <a:lstStyle/>
          <a:p>
            <a:pPr algn="ctr">
              <a:spcBef>
                <a:spcPts val="1000"/>
              </a:spcBef>
            </a:pP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r>
              <a:rPr lang="sr-Latn-RS" sz="3100" dirty="0"/>
              <a:t>Lišavanje života u policijskim akcijama</a:t>
            </a:r>
            <a:br>
              <a:rPr lang="sr-Latn-RS" sz="3200" dirty="0"/>
            </a:b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5E9FD801-F34D-4A70-BEA5-D5E4DFBDB09D}"/>
              </a:ext>
            </a:extLst>
          </p:cNvPr>
          <p:cNvSpPr>
            <a:spLocks noGrp="1"/>
          </p:cNvSpPr>
          <p:nvPr>
            <p:ph idx="1"/>
          </p:nvPr>
        </p:nvSpPr>
        <p:spPr>
          <a:xfrm>
            <a:off x="838200" y="627016"/>
            <a:ext cx="10515600" cy="5786847"/>
          </a:xfrm>
        </p:spPr>
        <p:txBody>
          <a:bodyPr>
            <a:noAutofit/>
          </a:bodyPr>
          <a:lstStyle/>
          <a:p>
            <a:pPr algn="just"/>
            <a:r>
              <a:rPr lang="sr-Latn-RS" sz="2200" dirty="0"/>
              <a:t>U određenim situacijama državnim organima je dozvoljeno da primenom sile odnosno oružja ugroze život pojedinca. U tom pogledu je najizričitija EK koja čl. 2 st.2 predviđa:</a:t>
            </a:r>
          </a:p>
          <a:p>
            <a:pPr algn="just">
              <a:buFont typeface="Wingdings" panose="05000000000000000000" pitchFamily="2" charset="2"/>
              <a:buChar char="ü"/>
            </a:pPr>
            <a:r>
              <a:rPr lang="sr-Latn-RS" sz="2200" i="1" u="sng" dirty="0"/>
              <a:t>Ne smatra se kršenjem prava na život lišavanje života koje nastaje upotrebom sile koja ne premašuje apsolutno nužan obim:</a:t>
            </a:r>
          </a:p>
          <a:p>
            <a:pPr marL="342900" indent="-342900" algn="just">
              <a:buFont typeface="+mj-lt"/>
              <a:buAutoNum type="alphaLcParenR"/>
            </a:pPr>
            <a:r>
              <a:rPr lang="sr-Latn-RS" sz="2200" i="1" u="sng" dirty="0"/>
              <a:t>Radi odbrane lica od nezakonitog nasilja;</a:t>
            </a:r>
          </a:p>
          <a:p>
            <a:pPr marL="342900" indent="-342900" algn="just">
              <a:buFont typeface="+mj-lt"/>
              <a:buAutoNum type="alphaLcParenR"/>
            </a:pPr>
            <a:r>
              <a:rPr lang="sr-Latn-RS" sz="2200" i="1" u="sng" dirty="0"/>
              <a:t>Da bi se izvršilo zakonito hapšenje ili da bi se sprečilo bekstvo lica zakonito lišenog slobode;</a:t>
            </a:r>
          </a:p>
          <a:p>
            <a:pPr marL="342900" indent="-342900" algn="just">
              <a:buFont typeface="+mj-lt"/>
              <a:buAutoNum type="alphaLcParenR"/>
            </a:pPr>
            <a:r>
              <a:rPr lang="sr-Latn-RS" sz="2200" i="1" u="sng" dirty="0"/>
              <a:t>Tokom zakonito preduzete akcije radi suzbijanja pobune ili ustanka.</a:t>
            </a:r>
          </a:p>
          <a:p>
            <a:pPr algn="just"/>
            <a:r>
              <a:rPr lang="sr-Latn-RS" sz="2200" dirty="0"/>
              <a:t>Upotreba sile ne sme premašiti obim koji je ,,apsolutno potreban i srazmeran“ za postizanje cilja (a,</a:t>
            </a:r>
            <a:r>
              <a:rPr lang="en-US" sz="2200" dirty="0"/>
              <a:t> </a:t>
            </a:r>
            <a:r>
              <a:rPr lang="sr-Latn-RS" sz="2200" dirty="0"/>
              <a:t>b,</a:t>
            </a:r>
            <a:r>
              <a:rPr lang="en-US" sz="2200" dirty="0"/>
              <a:t> </a:t>
            </a:r>
            <a:r>
              <a:rPr lang="sr-Latn-RS" sz="2200" dirty="0"/>
              <a:t>c). U tom smislu će Evropski sud za ljudska prava, kada je to moguće, razmatrati sve činjenice vezane za neko ubistvo, uključujući i pitanja planiranja, komandovanja i kontrole bezbednosnih snaga </a:t>
            </a:r>
          </a:p>
          <a:p>
            <a:pPr algn="just"/>
            <a:r>
              <a:rPr lang="sr-Latn-RS" sz="2200" dirty="0"/>
              <a:t>Tekst člana 2 EK, tumačen u celini, ukazuje da njegov st.</a:t>
            </a:r>
            <a:r>
              <a:rPr lang="en-US" sz="2200" dirty="0"/>
              <a:t> </a:t>
            </a:r>
            <a:r>
              <a:rPr lang="sr-Latn-RS" sz="2200" dirty="0"/>
              <a:t>2 </a:t>
            </a:r>
            <a:r>
              <a:rPr lang="sr-Latn-RS" sz="2200" u="sng" dirty="0"/>
              <a:t>ne opisuje situacije u kojima je dopušteno namerno ubiti neko lice, već prevashodno definiše situacije kada je dozvoljeno ,,upotrebiti silu“ koja za ishod može imati lišavanje života kao nenamernu posledicu primene sile</a:t>
            </a:r>
          </a:p>
        </p:txBody>
      </p:sp>
    </p:spTree>
    <p:extLst>
      <p:ext uri="{BB962C8B-B14F-4D97-AF65-F5344CB8AC3E}">
        <p14:creationId xmlns:p14="http://schemas.microsoft.com/office/powerpoint/2010/main" val="2755584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633E41C-AB9B-419E-B9DF-381137FBBBF5}"/>
              </a:ext>
            </a:extLst>
          </p:cNvPr>
          <p:cNvSpPr>
            <a:spLocks noGrp="1"/>
          </p:cNvSpPr>
          <p:nvPr>
            <p:ph type="title"/>
          </p:nvPr>
        </p:nvSpPr>
        <p:spPr>
          <a:xfrm>
            <a:off x="838200" y="0"/>
            <a:ext cx="10515600" cy="453007"/>
          </a:xfrm>
        </p:spPr>
        <p:txBody>
          <a:bodyPr>
            <a:normAutofit fontScale="90000"/>
          </a:bodyPr>
          <a:lstStyle/>
          <a:p>
            <a:pPr algn="ctr"/>
            <a:br>
              <a:rPr lang="sr-Latn-RS" sz="3100" dirty="0"/>
            </a:br>
            <a:br>
              <a:rPr lang="sr-Latn-RS" sz="3100" dirty="0"/>
            </a:br>
            <a:r>
              <a:rPr lang="sr-Latn-RS" sz="3100" dirty="0"/>
              <a:t>Smrtna kazna</a:t>
            </a:r>
            <a:br>
              <a:rPr lang="sr-Latn-RS" sz="3200" dirty="0"/>
            </a:br>
            <a:br>
              <a:rPr lang="sr-Latn-RS" sz="3200" dirty="0"/>
            </a:br>
            <a:endParaRPr lang="en-US" sz="3200" b="1" dirty="0"/>
          </a:p>
        </p:txBody>
      </p:sp>
      <p:sp>
        <p:nvSpPr>
          <p:cNvPr id="3" name="Čuvar mesta za sadržaj 2">
            <a:extLst>
              <a:ext uri="{FF2B5EF4-FFF2-40B4-BE49-F238E27FC236}">
                <a16:creationId xmlns:a16="http://schemas.microsoft.com/office/drawing/2014/main" id="{95B3F950-CA88-4542-B99C-3627D00C41EA}"/>
              </a:ext>
            </a:extLst>
          </p:cNvPr>
          <p:cNvSpPr>
            <a:spLocks noGrp="1"/>
          </p:cNvSpPr>
          <p:nvPr>
            <p:ph idx="1"/>
          </p:nvPr>
        </p:nvSpPr>
        <p:spPr>
          <a:xfrm>
            <a:off x="838200" y="404949"/>
            <a:ext cx="10515600" cy="6087926"/>
          </a:xfrm>
        </p:spPr>
        <p:txBody>
          <a:bodyPr>
            <a:noAutofit/>
          </a:bodyPr>
          <a:lstStyle/>
          <a:p>
            <a:pPr algn="just"/>
            <a:r>
              <a:rPr lang="sr-Latn-RS" sz="1600" dirty="0"/>
              <a:t>Smrtna kazna je najteža kazna koja u nekim državama i danas može biti izrečena pojedincu i u potpunoj je suprotnosti sa dostignutim nivoom zaštite ljudskih prava i razvoja ljudske civilizacije uopšte</a:t>
            </a:r>
          </a:p>
          <a:p>
            <a:pPr algn="just"/>
            <a:r>
              <a:rPr lang="sr-Latn-RS" sz="1600" dirty="0"/>
              <a:t>Ne samo što ugrožava pravo na život i što je nepopravljiva u slučaju sudske greške, već se pokazalo da nema nikakava dejstva na smanjivanje kriminaliteta u društvu</a:t>
            </a:r>
          </a:p>
          <a:p>
            <a:pPr algn="just"/>
            <a:r>
              <a:rPr lang="sr-Latn-RS" sz="1600" dirty="0"/>
              <a:t>Do danas smrtna kazna je ukinuta u preko 125 država sveta, ali zato još uvek opstaje u Belorusiji (jedina država u Evropi) nekim azijskim, afričkim i američkim državama kao i u Kini, Japanu i SAD</a:t>
            </a:r>
          </a:p>
          <a:p>
            <a:pPr algn="just"/>
            <a:r>
              <a:rPr lang="sr-Latn-RS" sz="1600" dirty="0"/>
              <a:t>Protokolom br. 13 uz EK iz 2002. godine, bez izuzetaka, potpuno se ukida smrtna kazna na evropskom kontinentu</a:t>
            </a:r>
          </a:p>
          <a:p>
            <a:pPr algn="just"/>
            <a:r>
              <a:rPr lang="sr-Latn-RS" sz="1600" dirty="0"/>
              <a:t>Generalna skupština UN je 1989. godine usvojila Drugi fakultativni protokol uz PGP kojim se države potpisnice obavezuju da neće izvršavati presude o smrtnim kaznama i da će preduzeti mere da ovu sankciju uklone iz svojih zakona.              Jedina rezerva koja se može staviti uz ovaj protokol je izricanje smrtne kazne u doba rata za najteža krivična dela vojne prirode izvršena za vreme rata</a:t>
            </a:r>
          </a:p>
          <a:p>
            <a:pPr algn="just"/>
            <a:r>
              <a:rPr lang="sr-Latn-RS" sz="1600" dirty="0"/>
              <a:t>Za države koje i dalje zadržavaju smrtnu kaznu u svom zakonodavstvu PGP je u članu 6 predvideo važna ograničenja:</a:t>
            </a:r>
          </a:p>
          <a:p>
            <a:pPr marL="342900" indent="-342900" algn="just">
              <a:buFont typeface="+mj-lt"/>
              <a:buAutoNum type="alphaLcParenR"/>
            </a:pPr>
            <a:r>
              <a:rPr lang="sr-Latn-RS" sz="1600" dirty="0"/>
              <a:t>Smrtna kazna se može izreći samo za najteža krivična dela (sa smrtnim i krajnje teškim posledicama učinjena sa umišljajem)</a:t>
            </a:r>
          </a:p>
          <a:p>
            <a:pPr marL="342900" indent="-342900" algn="just">
              <a:buFont typeface="+mj-lt"/>
              <a:buAutoNum type="alphaLcParenR"/>
            </a:pPr>
            <a:r>
              <a:rPr lang="sr-Latn-RS" sz="1600" dirty="0"/>
              <a:t>Smrtna kazna može biti izrečena u skladu sa zakonom koji je važio u trenutku kada je krivično delo izvršeno (načelo zakonitosti – </a:t>
            </a:r>
            <a:r>
              <a:rPr lang="sr-Latn-RS" sz="1600" i="1" dirty="0"/>
              <a:t>nullum crimen, nulla poena sine lege</a:t>
            </a:r>
            <a:r>
              <a:rPr lang="sr-Latn-RS" sz="1600" dirty="0"/>
              <a:t>)</a:t>
            </a:r>
          </a:p>
          <a:p>
            <a:pPr marL="342900" indent="-342900" algn="just">
              <a:buFont typeface="+mj-lt"/>
              <a:buAutoNum type="alphaLcParenR"/>
            </a:pPr>
            <a:r>
              <a:rPr lang="sr-Latn-RS" sz="1600" dirty="0"/>
              <a:t>Smrtna kazna se ne može izreći a da se pri </a:t>
            </a:r>
            <a:r>
              <a:rPr lang="sr-Latn-RS" sz="1600"/>
              <a:t>tom povredi </a:t>
            </a:r>
            <a:r>
              <a:rPr lang="sr-Latn-RS" sz="1600" dirty="0"/>
              <a:t>neko drugo pravo zaštićeno PGP ili Konvencijom o genocidu</a:t>
            </a:r>
          </a:p>
          <a:p>
            <a:pPr marL="342900" indent="-342900" algn="just">
              <a:buFont typeface="+mj-lt"/>
              <a:buAutoNum type="alphaLcParenR"/>
            </a:pPr>
            <a:r>
              <a:rPr lang="sr-Latn-RS" sz="1600" dirty="0"/>
              <a:t>Apsolutno je zabranjeno izricanje smrtne kazne licu mlađem od 18 godina</a:t>
            </a:r>
          </a:p>
          <a:p>
            <a:pPr marL="342900" indent="-342900" algn="just">
              <a:buFont typeface="+mj-lt"/>
              <a:buAutoNum type="alphaLcParenR"/>
            </a:pPr>
            <a:r>
              <a:rPr lang="sr-Latn-RS" sz="1600" dirty="0"/>
              <a:t>Smrtna kazna se ne može izvršiti nad trudnom ženom</a:t>
            </a:r>
          </a:p>
          <a:p>
            <a:pPr algn="just"/>
            <a:r>
              <a:rPr lang="sr-Latn-RS" sz="1600" dirty="0"/>
              <a:t>Danas su veoma aktuelna razmatranja i tumačenja koja su povezana sa smrtnom kaznom a odnose se na pobačaj (abortus) i eutanaziju (ubistvo iz milosrđa)</a:t>
            </a:r>
          </a:p>
          <a:p>
            <a:pPr marL="342900" indent="-342900" algn="just">
              <a:buFont typeface="+mj-lt"/>
              <a:buAutoNum type="alphaLcParenR"/>
            </a:pPr>
            <a:endParaRPr lang="sr-Latn-RS" sz="1800" dirty="0"/>
          </a:p>
          <a:p>
            <a:pPr marL="342900" indent="-342900" algn="just">
              <a:buFont typeface="+mj-lt"/>
              <a:buAutoNum type="alphaLcParenR"/>
            </a:pPr>
            <a:endParaRPr lang="sr-Latn-RS" sz="1800" dirty="0"/>
          </a:p>
          <a:p>
            <a:pPr marL="0" indent="0">
              <a:buNone/>
            </a:pPr>
            <a:endParaRPr lang="en-US" sz="2400" u="sng" dirty="0"/>
          </a:p>
        </p:txBody>
      </p:sp>
    </p:spTree>
    <p:extLst>
      <p:ext uri="{BB962C8B-B14F-4D97-AF65-F5344CB8AC3E}">
        <p14:creationId xmlns:p14="http://schemas.microsoft.com/office/powerpoint/2010/main" val="1925298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7990603-FB95-4A3E-AFBE-91B9A3FA03EA}"/>
              </a:ext>
            </a:extLst>
          </p:cNvPr>
          <p:cNvSpPr>
            <a:spLocks noGrp="1"/>
          </p:cNvSpPr>
          <p:nvPr>
            <p:ph type="title"/>
          </p:nvPr>
        </p:nvSpPr>
        <p:spPr>
          <a:xfrm>
            <a:off x="838200" y="0"/>
            <a:ext cx="10515600" cy="1073792"/>
          </a:xfrm>
        </p:spPr>
        <p:txBody>
          <a:bodyPr>
            <a:normAutofit fontScale="90000"/>
          </a:bodyPr>
          <a:lstStyle/>
          <a:p>
            <a:pPr marL="228600" lvl="0" indent="-228600" algn="ctr">
              <a:spcBef>
                <a:spcPts val="1000"/>
              </a:spcBef>
            </a:pP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r>
              <a:rPr lang="sr-Latn-RS" sz="2700" dirty="0">
                <a:solidFill>
                  <a:prstClr val="black"/>
                </a:solidFill>
                <a:latin typeface="Calibri"/>
                <a:ea typeface="+mn-ea"/>
                <a:cs typeface="+mn-cs"/>
              </a:rPr>
              <a:t>1.2. Zabrana mučenja i svirepih, nečovečnih ili ponižavajućih postupaka i kazni</a:t>
            </a:r>
            <a:br>
              <a:rPr lang="sr-Latn-RS" sz="2700" dirty="0">
                <a:solidFill>
                  <a:prstClr val="black"/>
                </a:solidFill>
                <a:latin typeface="Calibri"/>
                <a:ea typeface="+mn-ea"/>
                <a:cs typeface="+mn-cs"/>
              </a:rPr>
            </a:br>
            <a:r>
              <a:rPr lang="sr-Latn-RS" sz="2700" dirty="0">
                <a:solidFill>
                  <a:prstClr val="black"/>
                </a:solidFill>
                <a:latin typeface="Calibri"/>
                <a:ea typeface="+mn-ea"/>
                <a:cs typeface="+mn-cs"/>
              </a:rPr>
              <a:t>Zlostavljanje</a:t>
            </a:r>
            <a:br>
              <a:rPr lang="sr-Latn-RS" sz="2700" dirty="0">
                <a:solidFill>
                  <a:prstClr val="black"/>
                </a:solidFill>
                <a:latin typeface="Calibri"/>
                <a:ea typeface="+mn-ea"/>
                <a:cs typeface="+mn-cs"/>
              </a:rPr>
            </a:b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E18DDA46-BCB5-4717-815F-73CDB1E5FB5E}"/>
              </a:ext>
            </a:extLst>
          </p:cNvPr>
          <p:cNvSpPr>
            <a:spLocks noGrp="1"/>
          </p:cNvSpPr>
          <p:nvPr>
            <p:ph idx="1"/>
          </p:nvPr>
        </p:nvSpPr>
        <p:spPr>
          <a:xfrm>
            <a:off x="838200" y="864066"/>
            <a:ext cx="10515600" cy="5905850"/>
          </a:xfrm>
        </p:spPr>
        <p:txBody>
          <a:bodyPr>
            <a:normAutofit fontScale="70000" lnSpcReduction="20000"/>
          </a:bodyPr>
          <a:lstStyle/>
          <a:p>
            <a:pPr algn="just"/>
            <a:r>
              <a:rPr lang="sr-Latn-RS" sz="2600" dirty="0"/>
              <a:t>Zlostavljanje predstavlja jedan od najstarijih i danas najrasprostranjenijih vidova povrede ljudskih prava i unižavanja ljudskog dostojanstva</a:t>
            </a:r>
          </a:p>
          <a:p>
            <a:pPr algn="just"/>
            <a:r>
              <a:rPr lang="sr-Latn-RS" sz="2600" dirty="0"/>
              <a:t>Ono se ispoljavalo kao sklonost da se ljudima koji ne sarađuju slomi volja time što im se nanose teško podnošljivi fizički i psihički bolovi u želji da se dođe do priznanja okrivljenog</a:t>
            </a:r>
          </a:p>
          <a:p>
            <a:pPr algn="just"/>
            <a:r>
              <a:rPr lang="sr-Latn-RS" sz="2600" dirty="0"/>
              <a:t>Zlostavljanje se dugo priznavalo kao zakonit deo istražnog postupka i ukinuto je u razvijenim evropskim zemljama u XIX veku </a:t>
            </a:r>
          </a:p>
          <a:p>
            <a:pPr algn="just"/>
            <a:r>
              <a:rPr lang="sr-Latn-RS" sz="2600" dirty="0"/>
              <a:t>Svi međunarodni ugovori o ljudskim pravima zabranjuju zlostavljanje i predviđaju njegove različite oblike kao: mučenje, svirepo/nečovečno ponižavajuće postupanje ili kažnjavanje. Formulacija je slična i glasi: </a:t>
            </a:r>
            <a:r>
              <a:rPr lang="sr-Latn-RS" sz="2600" u="sng" dirty="0"/>
              <a:t>niko ne može biti podvrgnut mučenju, svirepom/nečovečnom i ponižavajućem postupanju i kažnjavanju</a:t>
            </a:r>
            <a:r>
              <a:rPr lang="sr-Latn-RS" sz="2600" dirty="0"/>
              <a:t> (čl.7 PGP, čl.3 EK)</a:t>
            </a:r>
          </a:p>
          <a:p>
            <a:pPr algn="just"/>
            <a:r>
              <a:rPr lang="sr-Latn-RS" sz="2600" dirty="0"/>
              <a:t>Mučenje je najjači oblik zlostavljanja, zatim po intenzitetu sledi svirepo/nečovečno postupanje, dok je ponižavajuće postupanje najblaži oblik zlostavljanja sa naglašenom psihičkom patnjom pojedinca</a:t>
            </a:r>
          </a:p>
          <a:p>
            <a:pPr algn="just"/>
            <a:r>
              <a:rPr lang="sr-Latn-RS" sz="2600" dirty="0"/>
              <a:t>Pod okriljem UN usvojena je i Konvencija protiv mučenja, svirepih, nečovečnih i ponižavajućih kazni ili postupaka koja sveobuhvatno reguliše obaveze države u pogledu zabrane zlostavljanja</a:t>
            </a:r>
          </a:p>
          <a:p>
            <a:pPr algn="just"/>
            <a:r>
              <a:rPr lang="sr-Latn-RS" sz="2600" dirty="0"/>
              <a:t>Zabranom zlostavljanja se apsolutno štiti fizički  i mentalni integritet pojedinca, čak više i od života. Dok je smrtna kazna još uvek dozvoljena u nekim državama, telesna kazna se ni u kom slučaju ne može primeniti</a:t>
            </a:r>
          </a:p>
          <a:p>
            <a:pPr algn="just"/>
            <a:r>
              <a:rPr lang="sr-Latn-RS" sz="2600" dirty="0"/>
              <a:t>Zabrana zlostavljanja je apsolutna i samim tim predstavlja neprikosnoveno pravo koje se po PGP i EK </a:t>
            </a:r>
            <a:r>
              <a:rPr lang="sr-Latn-RS" sz="2600" u="sng" dirty="0"/>
              <a:t>ne sme ukinuti ni u slučajevima rata i vanrednog stanja</a:t>
            </a:r>
          </a:p>
          <a:p>
            <a:pPr algn="just"/>
            <a:r>
              <a:rPr lang="sr-Latn-RS" sz="2600" dirty="0"/>
              <a:t>U pogledu zabrane zlostavljanja država ima dve vrste obaveza: negativne – da se uzdrži od zlostavljanja pojedinca, i trostruke pozitivne obaveze: 1) da inkriminiše zlostavljanje, 2) da sprovede hitnu, temeljnu i delotvornu istragu koja vodi gonjenju i kažnjavanju počinilaca i 3) da prevencijom spreči zlostavljanje</a:t>
            </a:r>
          </a:p>
          <a:p>
            <a:pPr algn="just"/>
            <a:r>
              <a:rPr lang="sr-Latn-RS" sz="2600" dirty="0"/>
              <a:t>Zlostavljanje mora da dosegne izvesni prag okrutnosti da bi potpalo pod kršenje zabrane zlostavljanja a procena tog praga je relativna. Ona zavisi od svih okolnosti slučaja kao što su trajanje, fizičke i psihičke posledice i u nekim slučajevima, pol, starost i zdravstveni slučaj žrtve </a:t>
            </a:r>
          </a:p>
          <a:p>
            <a:pPr algn="just"/>
            <a:endParaRPr lang="sr-Latn-RS" sz="2600" dirty="0"/>
          </a:p>
          <a:p>
            <a:endParaRPr lang="en-US" dirty="0"/>
          </a:p>
        </p:txBody>
      </p:sp>
    </p:spTree>
    <p:extLst>
      <p:ext uri="{BB962C8B-B14F-4D97-AF65-F5344CB8AC3E}">
        <p14:creationId xmlns:p14="http://schemas.microsoft.com/office/powerpoint/2010/main" val="3031710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56C7F8-01A5-4D84-B563-77E1D6AB1C8F}"/>
              </a:ext>
            </a:extLst>
          </p:cNvPr>
          <p:cNvSpPr>
            <a:spLocks noGrp="1"/>
          </p:cNvSpPr>
          <p:nvPr>
            <p:ph type="title"/>
          </p:nvPr>
        </p:nvSpPr>
        <p:spPr>
          <a:xfrm>
            <a:off x="838200" y="365125"/>
            <a:ext cx="10515600" cy="682279"/>
          </a:xfrm>
        </p:spPr>
        <p:txBody>
          <a:bodyPr>
            <a:normAutofit fontScale="90000"/>
          </a:bodyPr>
          <a:lstStyle/>
          <a:p>
            <a:pPr lvl="0" algn="ctr">
              <a:spcBef>
                <a:spcPts val="1000"/>
              </a:spcBef>
            </a:pP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r>
              <a:rPr lang="sr-Latn-RS" sz="3200" dirty="0">
                <a:solidFill>
                  <a:prstClr val="black"/>
                </a:solidFill>
                <a:latin typeface="Calibri" panose="020F0502020204030204"/>
                <a:ea typeface="+mn-ea"/>
                <a:cs typeface="+mn-cs"/>
              </a:rPr>
              <a:t>Mučenje (tortura)</a:t>
            </a: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0F0DDAE7-0FDC-4ABD-AF96-A803834A555B}"/>
              </a:ext>
            </a:extLst>
          </p:cNvPr>
          <p:cNvSpPr>
            <a:spLocks noGrp="1"/>
          </p:cNvSpPr>
          <p:nvPr>
            <p:ph idx="1"/>
          </p:nvPr>
        </p:nvSpPr>
        <p:spPr>
          <a:xfrm>
            <a:off x="838200" y="1254034"/>
            <a:ext cx="10515600" cy="4922929"/>
          </a:xfrm>
        </p:spPr>
        <p:txBody>
          <a:bodyPr>
            <a:normAutofit lnSpcReduction="10000"/>
          </a:bodyPr>
          <a:lstStyle/>
          <a:p>
            <a:pPr algn="just"/>
            <a:r>
              <a:rPr lang="sr-Latn-RS" sz="2400" dirty="0"/>
              <a:t>Mučenje predstavlja najteži oblik narušavanja telesnog i mentalnog integriteta pojedinca</a:t>
            </a:r>
          </a:p>
          <a:p>
            <a:pPr algn="just"/>
            <a:r>
              <a:rPr lang="sr-Latn-RS" sz="2400" dirty="0"/>
              <a:t>Zabrana mučenja se u međunarodnom pravu smatra peremptornom normom (jus cogens), tj. onom od koje ni u kom slučaju nema odstupanja</a:t>
            </a:r>
          </a:p>
          <a:p>
            <a:pPr algn="just"/>
            <a:r>
              <a:rPr lang="sr-Latn-RS" sz="2400" dirty="0"/>
              <a:t>Kod kažnjavanja akta mučenja primenjuje se načelo univerzalne nadležnosti – država može suditi počiniocu mučenja bez obzira gde je on počinio to delo i kog su državljanstva počinilac i žrtva. Dakle, država mora da izruči počinioca mučenja državi koja želi da mu sudi ili da mu sama sudi i kazni ga</a:t>
            </a:r>
          </a:p>
          <a:p>
            <a:pPr algn="just"/>
            <a:r>
              <a:rPr lang="sr-Latn-RS" sz="2400" dirty="0"/>
              <a:t>Definicija mučenja je data u članu 1 st.1 Konvencije UN protiv mučenja, svirepih, nečovečnih i ponižavajućih kazni ili postupaka</a:t>
            </a:r>
          </a:p>
          <a:p>
            <a:pPr algn="just"/>
            <a:r>
              <a:rPr lang="sr-Latn-RS" sz="2400" dirty="0"/>
              <a:t>Konvencija o mučenju izričito zahteva od država da mučenje inkriminišu kao posebno krivično delo</a:t>
            </a:r>
          </a:p>
          <a:p>
            <a:pPr algn="just"/>
            <a:r>
              <a:rPr lang="sr-Latn-RS" sz="2400" dirty="0"/>
              <a:t>Međunarodni instumenti i pomenuta konvencija pretezno se odnose na postupke državnih organa bilo u slučaju da su ih sami izvršili ili propustili da ih spreče</a:t>
            </a:r>
          </a:p>
        </p:txBody>
      </p:sp>
    </p:spTree>
    <p:extLst>
      <p:ext uri="{BB962C8B-B14F-4D97-AF65-F5344CB8AC3E}">
        <p14:creationId xmlns:p14="http://schemas.microsoft.com/office/powerpoint/2010/main" val="2917880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0C1D29-400F-4FA7-9356-8ED069B6E1FC}"/>
              </a:ext>
            </a:extLst>
          </p:cNvPr>
          <p:cNvSpPr>
            <a:spLocks noGrp="1"/>
          </p:cNvSpPr>
          <p:nvPr>
            <p:ph type="title"/>
          </p:nvPr>
        </p:nvSpPr>
        <p:spPr>
          <a:xfrm>
            <a:off x="877389" y="167781"/>
            <a:ext cx="10515600" cy="511728"/>
          </a:xfrm>
        </p:spPr>
        <p:txBody>
          <a:bodyPr>
            <a:normAutofit fontScale="90000"/>
          </a:bodyPr>
          <a:lstStyle/>
          <a:p>
            <a:pPr marL="228600" indent="-228600" algn="ctr">
              <a:spcBef>
                <a:spcPts val="1000"/>
              </a:spcBef>
            </a:pPr>
            <a:br>
              <a:rPr lang="sr-Latn-RS" sz="2800" dirty="0">
                <a:solidFill>
                  <a:prstClr val="black"/>
                </a:solidFill>
                <a:latin typeface="Calibri" panose="020F0502020204030204"/>
                <a:ea typeface="+mn-ea"/>
                <a:cs typeface="+mn-cs"/>
              </a:rPr>
            </a:br>
            <a:r>
              <a:rPr lang="sr-Latn-RS" sz="3100" dirty="0"/>
              <a:t>Svirepo, nečovečno ili ponižavajuće postupanje i kažnjavanje</a:t>
            </a:r>
            <a:br>
              <a:rPr lang="sr-Latn-RS" sz="3100" dirty="0"/>
            </a:br>
            <a:endParaRPr lang="en-US" sz="3100" dirty="0"/>
          </a:p>
        </p:txBody>
      </p:sp>
      <p:sp>
        <p:nvSpPr>
          <p:cNvPr id="3" name="Čuvar mesta za sadržaj 2">
            <a:extLst>
              <a:ext uri="{FF2B5EF4-FFF2-40B4-BE49-F238E27FC236}">
                <a16:creationId xmlns:a16="http://schemas.microsoft.com/office/drawing/2014/main" id="{055F4E61-9BCA-486F-AF24-716C5B761581}"/>
              </a:ext>
            </a:extLst>
          </p:cNvPr>
          <p:cNvSpPr>
            <a:spLocks noGrp="1"/>
          </p:cNvSpPr>
          <p:nvPr>
            <p:ph idx="1"/>
          </p:nvPr>
        </p:nvSpPr>
        <p:spPr>
          <a:xfrm>
            <a:off x="838200" y="830510"/>
            <a:ext cx="10515600" cy="5700919"/>
          </a:xfrm>
        </p:spPr>
        <p:txBody>
          <a:bodyPr>
            <a:normAutofit/>
          </a:bodyPr>
          <a:lstStyle/>
          <a:p>
            <a:pPr algn="just"/>
            <a:r>
              <a:rPr lang="sr-Latn-RS" sz="2200" dirty="0"/>
              <a:t>Svirepo, nečovečno ili ponižavajuće postupanje i kažnjavanje su oblici zlostavljanja iste prirode kao i mučenje ali je nanet bol manjeg intenziteta, a kad je ponižavanje u pitanju, naglasak je više na psihičkom trpljenju zbog povrede dostojanstva nego na fizičkoj patnji</a:t>
            </a:r>
          </a:p>
          <a:p>
            <a:pPr algn="just"/>
            <a:r>
              <a:rPr lang="sr-Latn-RS" sz="2000" i="1" dirty="0"/>
              <a:t>Primer Irska protiv Ujedinjenog kraljevstva zbog ponašanja policije u Severnoj Irskoj prema osumnjičenima za pripadnost oružanim pokretima za njeno otcepljenje. Pripadnici bezbednosnih snaga UK su u intenzivnom saslušavanju primenili tzv. Pet tehnika dezorjentacije i lišavanja čulnih nadražaja: stavljanje kapuljača na glavu, izlaganje dugotrajnim neprijatnim zvukovima, lišavanje sna, ograničavanje ishrane i primoravanje osumnjičenih da satima stoje uza zid</a:t>
            </a:r>
          </a:p>
          <a:p>
            <a:pPr algn="just"/>
            <a:r>
              <a:rPr lang="sr-Latn-RS" sz="2200" dirty="0"/>
              <a:t>Evropski sud je našao da je u pitanju nečovečno i ponižavajuće postupanje jer izazvane patnje nisu bile toliko jake i svirepe kakve se podrazumevaju kod mučenja. Za sud je odlučujuće bilo to što islednici nisu bili u fizičkom kontaktu sa osumnjičenima i nisu neposredno primenjivali nasilje</a:t>
            </a:r>
          </a:p>
          <a:p>
            <a:pPr algn="just"/>
            <a:r>
              <a:rPr lang="sr-Latn-RS" sz="2200" dirty="0"/>
              <a:t>Zabrana zlostavljanja se krši i kada su patnje isključivo psihičke i tada je reč o ponižavajućem postupanju, primer lažna pogubljenja ili duševne patnje koje nastaju kada se prisustvuje mučenju bliske osobe</a:t>
            </a:r>
          </a:p>
          <a:p>
            <a:pPr algn="just"/>
            <a:r>
              <a:rPr lang="sr-Latn-RS" sz="2200" dirty="0"/>
              <a:t>Patnje i neugodnosti koje su sastavni deo izvršavanja zakonitih i prihvaćenih krivičnih sankcija nisu obuhvaćene zabranom mučenja</a:t>
            </a:r>
          </a:p>
          <a:p>
            <a:endParaRPr lang="sr-Latn-RS" sz="2400" dirty="0"/>
          </a:p>
          <a:p>
            <a:endParaRPr lang="sr-Latn-RS" sz="2400" dirty="0"/>
          </a:p>
        </p:txBody>
      </p:sp>
    </p:spTree>
    <p:extLst>
      <p:ext uri="{BB962C8B-B14F-4D97-AF65-F5344CB8AC3E}">
        <p14:creationId xmlns:p14="http://schemas.microsoft.com/office/powerpoint/2010/main" val="4280337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8B0732F-2BCC-4DAD-B784-DF5A94D0F993}"/>
              </a:ext>
            </a:extLst>
          </p:cNvPr>
          <p:cNvSpPr>
            <a:spLocks noGrp="1"/>
          </p:cNvSpPr>
          <p:nvPr>
            <p:ph type="title"/>
          </p:nvPr>
        </p:nvSpPr>
        <p:spPr>
          <a:xfrm>
            <a:off x="838200" y="195944"/>
            <a:ext cx="10515600" cy="525510"/>
          </a:xfrm>
        </p:spPr>
        <p:txBody>
          <a:bodyPr>
            <a:normAutofit fontScale="90000"/>
          </a:bodyPr>
          <a:lstStyle/>
          <a:p>
            <a:pPr marL="228600" indent="-228600" algn="ctr">
              <a:spcBef>
                <a:spcPts val="1000"/>
              </a:spcBef>
            </a:pPr>
            <a:br>
              <a:rPr lang="sr-Latn-RS" sz="3200" dirty="0"/>
            </a:br>
            <a:r>
              <a:rPr lang="sr-Latn-RS" sz="3100" dirty="0"/>
              <a:t>Postupanje sa licima lišenim slobode </a:t>
            </a:r>
            <a:br>
              <a:rPr lang="sr-Latn-R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A0670050-8CE1-41FB-AB5D-8538BF79E0B4}"/>
              </a:ext>
            </a:extLst>
          </p:cNvPr>
          <p:cNvSpPr>
            <a:spLocks noGrp="1"/>
          </p:cNvSpPr>
          <p:nvPr>
            <p:ph idx="1"/>
          </p:nvPr>
        </p:nvSpPr>
        <p:spPr>
          <a:xfrm>
            <a:off x="838199" y="705394"/>
            <a:ext cx="10696303" cy="5956663"/>
          </a:xfrm>
        </p:spPr>
        <p:txBody>
          <a:bodyPr>
            <a:normAutofit fontScale="92500" lnSpcReduction="10000"/>
          </a:bodyPr>
          <a:lstStyle/>
          <a:p>
            <a:pPr algn="just"/>
            <a:r>
              <a:rPr lang="sr-Latn-RS" sz="2300" dirty="0"/>
              <a:t>Prvi sati nakon lišenja slobode dok je uhapšeni u rukama policije i dok nisu uključeni sudski ili tužilački organi su sa najvećim stepenom verovatnoće da se može pribeći mučenju ili sličnim postupcima</a:t>
            </a:r>
          </a:p>
          <a:p>
            <a:pPr algn="just"/>
            <a:r>
              <a:rPr lang="sr-Latn-RS" sz="2300" dirty="0"/>
              <a:t>Licima lišenim slobode ne smatraju se samo oni čija je sloboda uskraćena u toku krivičnog postupka ili kao posledica osude za krivično delo već i bolesnici u psihijatriskim ustanovama, azilanti u prihvatnim centrima, vojna lica u pritvorskim jedinicama u kasarnama, maloletnici u kazneno popravnim domovima itd.</a:t>
            </a:r>
          </a:p>
          <a:p>
            <a:pPr algn="just"/>
            <a:r>
              <a:rPr lang="sr-Latn-RS" sz="2300" dirty="0"/>
              <a:t>Međunarodni instrumenti obraćaju naročitu pažnju na lica lišena slobode pa tako PGP (čl.10, st.1) predviđa da se sa njima ima postupati čovečno i s poštovanjem urođenog dostojanstva ljudske ličnosti</a:t>
            </a:r>
          </a:p>
          <a:p>
            <a:pPr algn="just"/>
            <a:r>
              <a:rPr lang="sr-Latn-RS" sz="2300" dirty="0"/>
              <a:t>Za lica lišena slobode na evropskom kontinentu posebno je važna Evropska konvencija o sprečavanju mučenja i nečovečnih i ponižavajućih postupaka sačinjena pod okriljem Sveta Evrope</a:t>
            </a:r>
          </a:p>
          <a:p>
            <a:pPr algn="just"/>
            <a:r>
              <a:rPr lang="sr-Latn-RS" sz="2300" dirty="0"/>
              <a:t>Ova Konvencija ustanovljava poseban Komitet koji ima mandat samo na osnovu obaveštenja ugovorne strane ove Konvencije, da poseti sve ustanove u kojima se nalaze lica koja je vlast lišila slobode </a:t>
            </a:r>
            <a:r>
              <a:rPr lang="sr-Latn-RS" sz="2300" i="1" dirty="0"/>
              <a:t>u </a:t>
            </a:r>
            <a:r>
              <a:rPr lang="sr-Latn-RS" sz="2300" i="1" u="sng" dirty="0"/>
              <a:t>svakom mestu koje je u okviru njene nadležnosti</a:t>
            </a:r>
          </a:p>
          <a:p>
            <a:pPr algn="just"/>
            <a:r>
              <a:rPr lang="sr-Latn-RS" sz="2300" dirty="0"/>
              <a:t>Evropski sud za ljudska prava je u nekoliko slučajeva utvrdio da uslovi u zatvorima predstavljaju kršenje zabrane mučenja, nečovečnog i ponižavajučeg postupanja. Na primer, preveliki broj zatvorenika u ćelijama, neadekvatni toaleti i grejanje, lišavanje hrane, vode, i medicinske nege  se mogu smatrati kao ponižavajuće postupanje</a:t>
            </a:r>
          </a:p>
          <a:p>
            <a:endParaRPr lang="sr-Latn-RS" dirty="0"/>
          </a:p>
          <a:p>
            <a:endParaRPr lang="en-US" dirty="0"/>
          </a:p>
        </p:txBody>
      </p:sp>
    </p:spTree>
    <p:extLst>
      <p:ext uri="{BB962C8B-B14F-4D97-AF65-F5344CB8AC3E}">
        <p14:creationId xmlns:p14="http://schemas.microsoft.com/office/powerpoint/2010/main" val="1734745457"/>
      </p:ext>
    </p:extLst>
  </p:cSld>
  <p:clrMapOvr>
    <a:masterClrMapping/>
  </p:clrMapOvr>
</p:sld>
</file>

<file path=ppt/theme/theme1.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1598</TotalTime>
  <Words>2727</Words>
  <Application>Microsoft Office PowerPoint</Application>
  <PresentationFormat>Widescreen</PresentationFormat>
  <Paragraphs>126</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Georgia</vt:lpstr>
      <vt:lpstr>Wingdings</vt:lpstr>
      <vt:lpstr>Tema Office</vt:lpstr>
      <vt:lpstr>Međunarodna ljudska prava</vt:lpstr>
      <vt:lpstr>II Pojedina prava i slobode</vt:lpstr>
      <vt:lpstr>Život kao osnovno dobro</vt:lpstr>
      <vt:lpstr>   Lišavanje života u policijskim akcijama   </vt:lpstr>
      <vt:lpstr>  Smrtna kazna  </vt:lpstr>
      <vt:lpstr>    1.2. Zabrana mučenja i svirepih, nečovečnih ili ponižavajućih postupaka i kazni Zlostavljanje   </vt:lpstr>
      <vt:lpstr>   Mučenje (tortura)  </vt:lpstr>
      <vt:lpstr> Svirepo, nečovečno ili ponižavajuće postupanje i kažnjavanje </vt:lpstr>
      <vt:lpstr> Postupanje sa licima lišenim slobode  </vt:lpstr>
      <vt:lpstr>2. Sloboda ličnosti</vt:lpstr>
      <vt:lpstr>  Zabrana ropstva i sličnih oblika poricanja slobode  </vt:lpstr>
      <vt:lpstr>  Zabrana ropstva  </vt:lpstr>
      <vt:lpstr>   Zabrana položaja sličnog ropstvu  </vt:lpstr>
      <vt:lpstr> Zabrana prinudnog rada </vt:lpstr>
      <vt:lpstr>Zabrana nezakonitog i samovoljnog lišenja slobode</vt:lpstr>
      <vt:lpstr>Posebna prava lica lišenog slobode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Medjunarodna zaštita ljudskih prava</dc:title>
  <dc:creator>andri</dc:creator>
  <cp:lastModifiedBy>HP</cp:lastModifiedBy>
  <cp:revision>153</cp:revision>
  <dcterms:created xsi:type="dcterms:W3CDTF">2019-10-23T10:41:19Z</dcterms:created>
  <dcterms:modified xsi:type="dcterms:W3CDTF">2026-03-17T08:01:51Z</dcterms:modified>
</cp:coreProperties>
</file>