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6"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E91191-AA78-42E9-B391-DB8E64E83B05}"/>
              </a:ext>
            </a:extLst>
          </p:cNvPr>
          <p:cNvSpPr>
            <a:spLocks noGrp="1"/>
          </p:cNvSpPr>
          <p:nvPr>
            <p:ph type="ctrTitle"/>
          </p:nvPr>
        </p:nvSpPr>
        <p:spPr>
          <a:xfrm>
            <a:off x="1524000" y="1122363"/>
            <a:ext cx="9144000" cy="2387600"/>
          </a:xfrm>
        </p:spPr>
        <p:txBody>
          <a:bodyPr anchor="b"/>
          <a:lstStyle>
            <a:lvl1pPr algn="ctr">
              <a:defRPr sz="6000"/>
            </a:lvl1pPr>
          </a:lstStyle>
          <a:p>
            <a:r>
              <a:rPr lang="sr-Latn-RS"/>
              <a:t>Kliknite i uredite naslov mastera</a:t>
            </a:r>
            <a:endParaRPr lang="en-US"/>
          </a:p>
        </p:txBody>
      </p:sp>
      <p:sp>
        <p:nvSpPr>
          <p:cNvPr id="3" name="Podnaslov 2">
            <a:extLst>
              <a:ext uri="{FF2B5EF4-FFF2-40B4-BE49-F238E27FC236}">
                <a16:creationId xmlns:a16="http://schemas.microsoft.com/office/drawing/2014/main" id="{032D7D43-3EC1-4C73-BC00-72656C3FE0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r-Latn-RS"/>
              <a:t>Kliknite da biste uredili stil podnaslova mastera</a:t>
            </a:r>
            <a:endParaRPr lang="en-US"/>
          </a:p>
        </p:txBody>
      </p:sp>
      <p:sp>
        <p:nvSpPr>
          <p:cNvPr id="4" name="Čuvar mesta za datum 3">
            <a:extLst>
              <a:ext uri="{FF2B5EF4-FFF2-40B4-BE49-F238E27FC236}">
                <a16:creationId xmlns:a16="http://schemas.microsoft.com/office/drawing/2014/main" id="{406E87E3-6CC6-4391-B3B9-CE95DA89D21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ED547E52-25F2-4A19-86A1-4B8EF71EE61E}"/>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C071A10-AF31-4224-9F3E-317AD31121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94393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E3D2113-2FEB-4561-A4DC-A3E4A0331FAE}"/>
              </a:ext>
            </a:extLst>
          </p:cNvPr>
          <p:cNvSpPr>
            <a:spLocks noGrp="1"/>
          </p:cNvSpPr>
          <p:nvPr>
            <p:ph type="title"/>
          </p:nvPr>
        </p:nvSpPr>
        <p:spPr/>
        <p:txBody>
          <a:bodyPr/>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0F1E4993-A383-4F46-A0BB-A67228E4CCF8}"/>
              </a:ext>
            </a:extLst>
          </p:cNvPr>
          <p:cNvSpPr>
            <a:spLocks noGrp="1"/>
          </p:cNvSpPr>
          <p:nvPr>
            <p:ph type="body" orient="vert" idx="1"/>
          </p:nvPr>
        </p:nvSpPr>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16FA6248-9022-46A7-BE7D-14DE3234B4AA}"/>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B7CA1643-3772-4B90-A7F7-00556F521023}"/>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E3B85EAF-A3FC-437E-BC1C-C8ED5D9ACE4D}"/>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23531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kalni naslov 1">
            <a:extLst>
              <a:ext uri="{FF2B5EF4-FFF2-40B4-BE49-F238E27FC236}">
                <a16:creationId xmlns:a16="http://schemas.microsoft.com/office/drawing/2014/main" id="{9A77CBA1-6B0E-4BDB-9EC1-B800DBF00A19}"/>
              </a:ext>
            </a:extLst>
          </p:cNvPr>
          <p:cNvSpPr>
            <a:spLocks noGrp="1"/>
          </p:cNvSpPr>
          <p:nvPr>
            <p:ph type="title" orient="vert"/>
          </p:nvPr>
        </p:nvSpPr>
        <p:spPr>
          <a:xfrm>
            <a:off x="8724900" y="365125"/>
            <a:ext cx="2628900" cy="5811838"/>
          </a:xfrm>
        </p:spPr>
        <p:txBody>
          <a:bodyPr vert="eaVert"/>
          <a:lstStyle/>
          <a:p>
            <a:r>
              <a:rPr lang="sr-Latn-RS"/>
              <a:t>Kliknite i uredite naslov mastera</a:t>
            </a:r>
            <a:endParaRPr lang="en-US"/>
          </a:p>
        </p:txBody>
      </p:sp>
      <p:sp>
        <p:nvSpPr>
          <p:cNvPr id="3" name="Čuvar mesta za vertikalni tekst 2">
            <a:extLst>
              <a:ext uri="{FF2B5EF4-FFF2-40B4-BE49-F238E27FC236}">
                <a16:creationId xmlns:a16="http://schemas.microsoft.com/office/drawing/2014/main" id="{EF88A537-1433-4ADF-ADED-2D83A47C4BF1}"/>
              </a:ext>
            </a:extLst>
          </p:cNvPr>
          <p:cNvSpPr>
            <a:spLocks noGrp="1"/>
          </p:cNvSpPr>
          <p:nvPr>
            <p:ph type="body" orient="vert" idx="1"/>
          </p:nvPr>
        </p:nvSpPr>
        <p:spPr>
          <a:xfrm>
            <a:off x="838200" y="365125"/>
            <a:ext cx="7734300" cy="5811838"/>
          </a:xfrm>
        </p:spPr>
        <p:txBody>
          <a:bodyPr vert="eaVert"/>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E92BEFDE-85F2-4D90-88B8-81124C403F2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A06AED5C-29AF-4AFE-BE0E-9431FD11258B}"/>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BB05E697-918F-4AEF-AE19-780A6ECB1D1C}"/>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33727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906F74-CF71-4E11-BB06-0B494012A5E0}"/>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84717FF4-5183-45DD-A5CF-67F805725D5D}"/>
              </a:ext>
            </a:extLst>
          </p:cNvPr>
          <p:cNvSpPr>
            <a:spLocks noGrp="1"/>
          </p:cNvSpPr>
          <p:nvPr>
            <p:ph idx="1"/>
          </p:nvPr>
        </p:nvSpPr>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8ACA4117-74F9-4C75-B69E-E6AC8208B41E}"/>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4AAE4332-7606-4001-8AAB-684152241E6F}"/>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8F1D84E0-6313-4FBB-AA84-10C2B74453A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562950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51E877-4DD3-4C43-A0E4-DF2F111FFFB2}"/>
              </a:ext>
            </a:extLst>
          </p:cNvPr>
          <p:cNvSpPr>
            <a:spLocks noGrp="1"/>
          </p:cNvSpPr>
          <p:nvPr>
            <p:ph type="title"/>
          </p:nvPr>
        </p:nvSpPr>
        <p:spPr>
          <a:xfrm>
            <a:off x="831850" y="1709738"/>
            <a:ext cx="10515600" cy="2852737"/>
          </a:xfrm>
        </p:spPr>
        <p:txBody>
          <a:bodyPr anchor="b"/>
          <a:lstStyle>
            <a:lvl1pPr>
              <a:defRPr sz="6000"/>
            </a:lvl1p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57A0C23-1184-4612-8406-52CDFC15FE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r-Latn-RS"/>
              <a:t>Kliknite da biste uredili stilove teksta mastera</a:t>
            </a:r>
          </a:p>
        </p:txBody>
      </p:sp>
      <p:sp>
        <p:nvSpPr>
          <p:cNvPr id="4" name="Čuvar mesta za datum 3">
            <a:extLst>
              <a:ext uri="{FF2B5EF4-FFF2-40B4-BE49-F238E27FC236}">
                <a16:creationId xmlns:a16="http://schemas.microsoft.com/office/drawing/2014/main" id="{51CF1C48-3E4D-4B34-B253-2B1622E7A2F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02B84B80-0DAC-402B-8518-E5144986C1F9}"/>
              </a:ext>
            </a:extLst>
          </p:cNvPr>
          <p:cNvSpPr>
            <a:spLocks noGrp="1"/>
          </p:cNvSpPr>
          <p:nvPr>
            <p:ph type="ftr" sz="quarter" idx="11"/>
          </p:nvPr>
        </p:nvSpPr>
        <p:spPr/>
        <p:txBody>
          <a:bodyPr/>
          <a:lstStyle/>
          <a:p>
            <a:endParaRPr lang="en-US"/>
          </a:p>
        </p:txBody>
      </p:sp>
      <p:sp>
        <p:nvSpPr>
          <p:cNvPr id="6" name="Čuvar mesta za broj slajda 5">
            <a:extLst>
              <a:ext uri="{FF2B5EF4-FFF2-40B4-BE49-F238E27FC236}">
                <a16:creationId xmlns:a16="http://schemas.microsoft.com/office/drawing/2014/main" id="{03537100-57F0-4B96-910B-BB561FD4F3F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90116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CEBC2C0-D70E-4FFC-848A-6BC61A4F915F}"/>
              </a:ext>
            </a:extLst>
          </p:cNvPr>
          <p:cNvSpPr>
            <a:spLocks noGrp="1"/>
          </p:cNvSpPr>
          <p:nvPr>
            <p:ph type="title"/>
          </p:nvPr>
        </p:nvSpPr>
        <p:spPr/>
        <p:txBody>
          <a:body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B9C0A6D7-43A4-435C-AA4C-575C0E4EB4E0}"/>
              </a:ext>
            </a:extLst>
          </p:cNvPr>
          <p:cNvSpPr>
            <a:spLocks noGrp="1"/>
          </p:cNvSpPr>
          <p:nvPr>
            <p:ph sz="half" idx="1"/>
          </p:nvPr>
        </p:nvSpPr>
        <p:spPr>
          <a:xfrm>
            <a:off x="838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sadržaj 3">
            <a:extLst>
              <a:ext uri="{FF2B5EF4-FFF2-40B4-BE49-F238E27FC236}">
                <a16:creationId xmlns:a16="http://schemas.microsoft.com/office/drawing/2014/main" id="{80DDA2E3-C278-403F-8D57-D2143EB038C5}"/>
              </a:ext>
            </a:extLst>
          </p:cNvPr>
          <p:cNvSpPr>
            <a:spLocks noGrp="1"/>
          </p:cNvSpPr>
          <p:nvPr>
            <p:ph sz="half" idx="2"/>
          </p:nvPr>
        </p:nvSpPr>
        <p:spPr>
          <a:xfrm>
            <a:off x="6172200" y="1825625"/>
            <a:ext cx="5181600" cy="435133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datum 4">
            <a:extLst>
              <a:ext uri="{FF2B5EF4-FFF2-40B4-BE49-F238E27FC236}">
                <a16:creationId xmlns:a16="http://schemas.microsoft.com/office/drawing/2014/main" id="{1AA5E1B7-DBAA-4BF4-9C9D-CF292232AA0D}"/>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AF044BA3-325C-44A3-8D01-9E34B2EB2823}"/>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7EE4A707-CF93-42AA-ACFE-9EB66461C2D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400551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4A5667C-3ADD-41AD-91CC-21E4F5775482}"/>
              </a:ext>
            </a:extLst>
          </p:cNvPr>
          <p:cNvSpPr>
            <a:spLocks noGrp="1"/>
          </p:cNvSpPr>
          <p:nvPr>
            <p:ph type="title"/>
          </p:nvPr>
        </p:nvSpPr>
        <p:spPr>
          <a:xfrm>
            <a:off x="839788" y="365125"/>
            <a:ext cx="10515600" cy="1325563"/>
          </a:xfrm>
        </p:spPr>
        <p:txBody>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1C3FDF19-BB07-4304-A902-188E0143DD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4" name="Čuvar mesta za sadržaj 3">
            <a:extLst>
              <a:ext uri="{FF2B5EF4-FFF2-40B4-BE49-F238E27FC236}">
                <a16:creationId xmlns:a16="http://schemas.microsoft.com/office/drawing/2014/main" id="{9381C14D-6CF5-4327-8422-3483F5A434C7}"/>
              </a:ext>
            </a:extLst>
          </p:cNvPr>
          <p:cNvSpPr>
            <a:spLocks noGrp="1"/>
          </p:cNvSpPr>
          <p:nvPr>
            <p:ph sz="half" idx="2"/>
          </p:nvPr>
        </p:nvSpPr>
        <p:spPr>
          <a:xfrm>
            <a:off x="839788" y="2505075"/>
            <a:ext cx="5157787"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5" name="Čuvar mesta za tekst 4">
            <a:extLst>
              <a:ext uri="{FF2B5EF4-FFF2-40B4-BE49-F238E27FC236}">
                <a16:creationId xmlns:a16="http://schemas.microsoft.com/office/drawing/2014/main" id="{636AE1F5-15A6-43AB-8E89-001F150B51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RS"/>
              <a:t>Kliknite da biste uredili stilove teksta mastera</a:t>
            </a:r>
          </a:p>
        </p:txBody>
      </p:sp>
      <p:sp>
        <p:nvSpPr>
          <p:cNvPr id="6" name="Čuvar mesta za sadržaj 5">
            <a:extLst>
              <a:ext uri="{FF2B5EF4-FFF2-40B4-BE49-F238E27FC236}">
                <a16:creationId xmlns:a16="http://schemas.microsoft.com/office/drawing/2014/main" id="{44B85BDB-E94C-471D-A985-441E9CDB98BA}"/>
              </a:ext>
            </a:extLst>
          </p:cNvPr>
          <p:cNvSpPr>
            <a:spLocks noGrp="1"/>
          </p:cNvSpPr>
          <p:nvPr>
            <p:ph sz="quarter" idx="4"/>
          </p:nvPr>
        </p:nvSpPr>
        <p:spPr>
          <a:xfrm>
            <a:off x="6172200" y="2505075"/>
            <a:ext cx="5183188" cy="3684588"/>
          </a:xfrm>
        </p:spPr>
        <p:txBody>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7" name="Čuvar mesta za datum 6">
            <a:extLst>
              <a:ext uri="{FF2B5EF4-FFF2-40B4-BE49-F238E27FC236}">
                <a16:creationId xmlns:a16="http://schemas.microsoft.com/office/drawing/2014/main" id="{3433D378-19D4-40FE-BC4D-F9DACD0C35CC}"/>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8" name="Čuvar mesta za podnožje 7">
            <a:extLst>
              <a:ext uri="{FF2B5EF4-FFF2-40B4-BE49-F238E27FC236}">
                <a16:creationId xmlns:a16="http://schemas.microsoft.com/office/drawing/2014/main" id="{7D4FBC65-F9DB-449D-B799-7A30D214A740}"/>
              </a:ext>
            </a:extLst>
          </p:cNvPr>
          <p:cNvSpPr>
            <a:spLocks noGrp="1"/>
          </p:cNvSpPr>
          <p:nvPr>
            <p:ph type="ftr" sz="quarter" idx="11"/>
          </p:nvPr>
        </p:nvSpPr>
        <p:spPr/>
        <p:txBody>
          <a:bodyPr/>
          <a:lstStyle/>
          <a:p>
            <a:endParaRPr lang="en-US"/>
          </a:p>
        </p:txBody>
      </p:sp>
      <p:sp>
        <p:nvSpPr>
          <p:cNvPr id="9" name="Čuvar mesta za broj slajda 8">
            <a:extLst>
              <a:ext uri="{FF2B5EF4-FFF2-40B4-BE49-F238E27FC236}">
                <a16:creationId xmlns:a16="http://schemas.microsoft.com/office/drawing/2014/main" id="{AB77D667-4F7D-48FE-B357-362F6B980B83}"/>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75418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2C11717-9EF5-4A97-B0A6-A8C76ABF3E82}"/>
              </a:ext>
            </a:extLst>
          </p:cNvPr>
          <p:cNvSpPr>
            <a:spLocks noGrp="1"/>
          </p:cNvSpPr>
          <p:nvPr>
            <p:ph type="title"/>
          </p:nvPr>
        </p:nvSpPr>
        <p:spPr/>
        <p:txBody>
          <a:bodyPr/>
          <a:lstStyle/>
          <a:p>
            <a:r>
              <a:rPr lang="sr-Latn-RS"/>
              <a:t>Kliknite i uredite naslov mastera</a:t>
            </a:r>
            <a:endParaRPr lang="en-US"/>
          </a:p>
        </p:txBody>
      </p:sp>
      <p:sp>
        <p:nvSpPr>
          <p:cNvPr id="3" name="Čuvar mesta za datum 2">
            <a:extLst>
              <a:ext uri="{FF2B5EF4-FFF2-40B4-BE49-F238E27FC236}">
                <a16:creationId xmlns:a16="http://schemas.microsoft.com/office/drawing/2014/main" id="{38514A6C-5339-4385-A4B3-2AEDE0FC7825}"/>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4" name="Čuvar mesta za podnožje 3">
            <a:extLst>
              <a:ext uri="{FF2B5EF4-FFF2-40B4-BE49-F238E27FC236}">
                <a16:creationId xmlns:a16="http://schemas.microsoft.com/office/drawing/2014/main" id="{17AB4A55-BE0B-45D6-8C30-F1612E9490CF}"/>
              </a:ext>
            </a:extLst>
          </p:cNvPr>
          <p:cNvSpPr>
            <a:spLocks noGrp="1"/>
          </p:cNvSpPr>
          <p:nvPr>
            <p:ph type="ftr" sz="quarter" idx="11"/>
          </p:nvPr>
        </p:nvSpPr>
        <p:spPr/>
        <p:txBody>
          <a:bodyPr/>
          <a:lstStyle/>
          <a:p>
            <a:endParaRPr lang="en-US"/>
          </a:p>
        </p:txBody>
      </p:sp>
      <p:sp>
        <p:nvSpPr>
          <p:cNvPr id="5" name="Čuvar mesta za broj slajda 4">
            <a:extLst>
              <a:ext uri="{FF2B5EF4-FFF2-40B4-BE49-F238E27FC236}">
                <a16:creationId xmlns:a16="http://schemas.microsoft.com/office/drawing/2014/main" id="{FCB70088-D3CB-473F-9C4A-B5BB5531C572}"/>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329484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Čuvar mesta za datum 1">
            <a:extLst>
              <a:ext uri="{FF2B5EF4-FFF2-40B4-BE49-F238E27FC236}">
                <a16:creationId xmlns:a16="http://schemas.microsoft.com/office/drawing/2014/main" id="{CA9F624B-8671-492D-BF5E-44381574DE51}"/>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3" name="Čuvar mesta za podnožje 2">
            <a:extLst>
              <a:ext uri="{FF2B5EF4-FFF2-40B4-BE49-F238E27FC236}">
                <a16:creationId xmlns:a16="http://schemas.microsoft.com/office/drawing/2014/main" id="{05687ACD-3B32-474D-A2BC-E6EFE907AF02}"/>
              </a:ext>
            </a:extLst>
          </p:cNvPr>
          <p:cNvSpPr>
            <a:spLocks noGrp="1"/>
          </p:cNvSpPr>
          <p:nvPr>
            <p:ph type="ftr" sz="quarter" idx="11"/>
          </p:nvPr>
        </p:nvSpPr>
        <p:spPr/>
        <p:txBody>
          <a:bodyPr/>
          <a:lstStyle/>
          <a:p>
            <a:endParaRPr lang="en-US"/>
          </a:p>
        </p:txBody>
      </p:sp>
      <p:sp>
        <p:nvSpPr>
          <p:cNvPr id="4" name="Čuvar mesta za broj slajda 3">
            <a:extLst>
              <a:ext uri="{FF2B5EF4-FFF2-40B4-BE49-F238E27FC236}">
                <a16:creationId xmlns:a16="http://schemas.microsoft.com/office/drawing/2014/main" id="{978ADDAB-950E-4AD3-9826-187F5735CD38}"/>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573996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9409074-9C73-4B3C-A2AD-B3244C13B8DF}"/>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adržaj 2">
            <a:extLst>
              <a:ext uri="{FF2B5EF4-FFF2-40B4-BE49-F238E27FC236}">
                <a16:creationId xmlns:a16="http://schemas.microsoft.com/office/drawing/2014/main" id="{F6AB2DFE-D74C-4836-A304-C22C23252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tekst 3">
            <a:extLst>
              <a:ext uri="{FF2B5EF4-FFF2-40B4-BE49-F238E27FC236}">
                <a16:creationId xmlns:a16="http://schemas.microsoft.com/office/drawing/2014/main" id="{F8018217-1718-4A2C-9767-449826C0E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EB877DC6-39D1-4420-A393-D8323B0BCF14}"/>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DF36F2A6-703C-4FD2-932E-36392E089299}"/>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D9062999-25DB-498B-9098-25DBA07C5821}"/>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117468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6CB5643-99B2-4576-8E4A-FAB31A471A8A}"/>
              </a:ext>
            </a:extLst>
          </p:cNvPr>
          <p:cNvSpPr>
            <a:spLocks noGrp="1"/>
          </p:cNvSpPr>
          <p:nvPr>
            <p:ph type="title"/>
          </p:nvPr>
        </p:nvSpPr>
        <p:spPr>
          <a:xfrm>
            <a:off x="839788" y="457200"/>
            <a:ext cx="3932237" cy="1600200"/>
          </a:xfrm>
        </p:spPr>
        <p:txBody>
          <a:bodyPr anchor="b"/>
          <a:lstStyle>
            <a:lvl1pPr>
              <a:defRPr sz="3200"/>
            </a:lvl1pPr>
          </a:lstStyle>
          <a:p>
            <a:r>
              <a:rPr lang="sr-Latn-RS"/>
              <a:t>Kliknite i uredite naslov mastera</a:t>
            </a:r>
            <a:endParaRPr lang="en-US"/>
          </a:p>
        </p:txBody>
      </p:sp>
      <p:sp>
        <p:nvSpPr>
          <p:cNvPr id="3" name="Čuvar mesta za sliku 2">
            <a:extLst>
              <a:ext uri="{FF2B5EF4-FFF2-40B4-BE49-F238E27FC236}">
                <a16:creationId xmlns:a16="http://schemas.microsoft.com/office/drawing/2014/main" id="{790800EF-D861-4712-9F82-B73FE03604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Čuvar mesta za tekst 3">
            <a:extLst>
              <a:ext uri="{FF2B5EF4-FFF2-40B4-BE49-F238E27FC236}">
                <a16:creationId xmlns:a16="http://schemas.microsoft.com/office/drawing/2014/main" id="{D1E64E9F-3DFC-4463-8479-B0294C529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r-Latn-RS"/>
              <a:t>Kliknite da biste uredili stilove teksta mastera</a:t>
            </a:r>
          </a:p>
        </p:txBody>
      </p:sp>
      <p:sp>
        <p:nvSpPr>
          <p:cNvPr id="5" name="Čuvar mesta za datum 4">
            <a:extLst>
              <a:ext uri="{FF2B5EF4-FFF2-40B4-BE49-F238E27FC236}">
                <a16:creationId xmlns:a16="http://schemas.microsoft.com/office/drawing/2014/main" id="{C9090B2A-F55E-48D2-BBD2-8D4B33642F00}"/>
              </a:ext>
            </a:extLst>
          </p:cNvPr>
          <p:cNvSpPr>
            <a:spLocks noGrp="1"/>
          </p:cNvSpPr>
          <p:nvPr>
            <p:ph type="dt" sz="half" idx="10"/>
          </p:nvPr>
        </p:nvSpPr>
        <p:spPr/>
        <p:txBody>
          <a:bodyPr/>
          <a:lstStyle/>
          <a:p>
            <a:fld id="{504A7356-77A0-4472-8F06-09FD2B8F1B0E}" type="datetimeFigureOut">
              <a:rPr lang="en-US" smtClean="0"/>
              <a:pPr/>
              <a:t>3/17/2026</a:t>
            </a:fld>
            <a:endParaRPr lang="en-US"/>
          </a:p>
        </p:txBody>
      </p:sp>
      <p:sp>
        <p:nvSpPr>
          <p:cNvPr id="6" name="Čuvar mesta za podnožje 5">
            <a:extLst>
              <a:ext uri="{FF2B5EF4-FFF2-40B4-BE49-F238E27FC236}">
                <a16:creationId xmlns:a16="http://schemas.microsoft.com/office/drawing/2014/main" id="{45D65890-F74F-4DA0-8C1F-51143D1823A8}"/>
              </a:ext>
            </a:extLst>
          </p:cNvPr>
          <p:cNvSpPr>
            <a:spLocks noGrp="1"/>
          </p:cNvSpPr>
          <p:nvPr>
            <p:ph type="ftr" sz="quarter" idx="11"/>
          </p:nvPr>
        </p:nvSpPr>
        <p:spPr/>
        <p:txBody>
          <a:bodyPr/>
          <a:lstStyle/>
          <a:p>
            <a:endParaRPr lang="en-US"/>
          </a:p>
        </p:txBody>
      </p:sp>
      <p:sp>
        <p:nvSpPr>
          <p:cNvPr id="7" name="Čuvar mesta za broj slajda 6">
            <a:extLst>
              <a:ext uri="{FF2B5EF4-FFF2-40B4-BE49-F238E27FC236}">
                <a16:creationId xmlns:a16="http://schemas.microsoft.com/office/drawing/2014/main" id="{F0DEA8C1-2616-41B4-B1E9-B3FC47FD05EF}"/>
              </a:ext>
            </a:extLst>
          </p:cNvPr>
          <p:cNvSpPr>
            <a:spLocks noGrp="1"/>
          </p:cNvSpPr>
          <p:nvPr>
            <p:ph type="sldNum" sz="quarter" idx="12"/>
          </p:nvPr>
        </p:nvSpPr>
        <p:spPr/>
        <p:txBody>
          <a:bodyPr/>
          <a:lstStyle/>
          <a:p>
            <a:fld id="{E982B277-BF31-4BB0-BCEF-E2B9781C1E42}" type="slidenum">
              <a:rPr lang="en-US" smtClean="0"/>
              <a:pPr/>
              <a:t>‹#›</a:t>
            </a:fld>
            <a:endParaRPr lang="en-US"/>
          </a:p>
        </p:txBody>
      </p:sp>
    </p:spTree>
    <p:extLst>
      <p:ext uri="{BB962C8B-B14F-4D97-AF65-F5344CB8AC3E}">
        <p14:creationId xmlns:p14="http://schemas.microsoft.com/office/powerpoint/2010/main" val="2690443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Čuvar mesta za naslov 1">
            <a:extLst>
              <a:ext uri="{FF2B5EF4-FFF2-40B4-BE49-F238E27FC236}">
                <a16:creationId xmlns:a16="http://schemas.microsoft.com/office/drawing/2014/main" id="{2F3655D9-DF11-4254-BB6C-FFF9565664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r-Latn-RS"/>
              <a:t>Kliknite i uredite naslov mastera</a:t>
            </a:r>
            <a:endParaRPr lang="en-US"/>
          </a:p>
        </p:txBody>
      </p:sp>
      <p:sp>
        <p:nvSpPr>
          <p:cNvPr id="3" name="Čuvar mesta za tekst 2">
            <a:extLst>
              <a:ext uri="{FF2B5EF4-FFF2-40B4-BE49-F238E27FC236}">
                <a16:creationId xmlns:a16="http://schemas.microsoft.com/office/drawing/2014/main" id="{86749AAB-85EF-4106-A6A0-CEE3F79FD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r-Latn-RS"/>
              <a:t>Kliknite da biste uredili stilove teksta mastera</a:t>
            </a:r>
          </a:p>
          <a:p>
            <a:pPr lvl="1"/>
            <a:r>
              <a:rPr lang="sr-Latn-RS"/>
              <a:t>Drugi nivo</a:t>
            </a:r>
          </a:p>
          <a:p>
            <a:pPr lvl="2"/>
            <a:r>
              <a:rPr lang="sr-Latn-RS"/>
              <a:t>Treći nivo</a:t>
            </a:r>
          </a:p>
          <a:p>
            <a:pPr lvl="3"/>
            <a:r>
              <a:rPr lang="sr-Latn-RS"/>
              <a:t>Četvrti nivo</a:t>
            </a:r>
          </a:p>
          <a:p>
            <a:pPr lvl="4"/>
            <a:r>
              <a:rPr lang="sr-Latn-RS"/>
              <a:t>Peti nivo</a:t>
            </a:r>
            <a:endParaRPr lang="en-US"/>
          </a:p>
        </p:txBody>
      </p:sp>
      <p:sp>
        <p:nvSpPr>
          <p:cNvPr id="4" name="Čuvar mesta za datum 3">
            <a:extLst>
              <a:ext uri="{FF2B5EF4-FFF2-40B4-BE49-F238E27FC236}">
                <a16:creationId xmlns:a16="http://schemas.microsoft.com/office/drawing/2014/main" id="{A165E010-D0D4-48F5-9DD9-FA3B9977C0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4A7356-77A0-4472-8F06-09FD2B8F1B0E}" type="datetimeFigureOut">
              <a:rPr lang="en-US" smtClean="0"/>
              <a:pPr/>
              <a:t>3/17/2026</a:t>
            </a:fld>
            <a:endParaRPr lang="en-US"/>
          </a:p>
        </p:txBody>
      </p:sp>
      <p:sp>
        <p:nvSpPr>
          <p:cNvPr id="5" name="Čuvar mesta za podnožje 4">
            <a:extLst>
              <a:ext uri="{FF2B5EF4-FFF2-40B4-BE49-F238E27FC236}">
                <a16:creationId xmlns:a16="http://schemas.microsoft.com/office/drawing/2014/main" id="{947DB938-0763-46F0-B7AA-9CD98CDDE8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Čuvar mesta za broj slajda 5">
            <a:extLst>
              <a:ext uri="{FF2B5EF4-FFF2-40B4-BE49-F238E27FC236}">
                <a16:creationId xmlns:a16="http://schemas.microsoft.com/office/drawing/2014/main" id="{FEC9CF22-CF25-4D45-9E00-D11EC6508C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82B277-BF31-4BB0-BCEF-E2B9781C1E42}" type="slidenum">
              <a:rPr lang="en-US" smtClean="0"/>
              <a:pPr/>
              <a:t>‹#›</a:t>
            </a:fld>
            <a:endParaRPr lang="en-US"/>
          </a:p>
        </p:txBody>
      </p:sp>
    </p:spTree>
    <p:extLst>
      <p:ext uri="{BB962C8B-B14F-4D97-AF65-F5344CB8AC3E}">
        <p14:creationId xmlns:p14="http://schemas.microsoft.com/office/powerpoint/2010/main" val="1823066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p:txBody>
          <a:bodyPr>
            <a:normAutofit/>
          </a:bodyPr>
          <a:lstStyle/>
          <a:p>
            <a:r>
              <a:rPr lang="sr-Latn-RS" dirty="0"/>
              <a:t>Međunarodn</a:t>
            </a:r>
            <a:r>
              <a:rPr lang="en-US" dirty="0"/>
              <a:t>a </a:t>
            </a:r>
            <a:r>
              <a:rPr lang="sr-Latn-RS" dirty="0"/>
              <a:t>ljudsk</a:t>
            </a:r>
            <a:r>
              <a:rPr lang="en-US"/>
              <a:t>a</a:t>
            </a:r>
            <a:r>
              <a:rPr lang="sr-Latn-RS"/>
              <a:t> </a:t>
            </a:r>
            <a:r>
              <a:rPr lang="sr-Latn-RS" dirty="0"/>
              <a:t>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p:txBody>
          <a:bodyPr>
            <a:normAutofit/>
          </a:bodyPr>
          <a:lstStyle/>
          <a:p>
            <a:r>
              <a:rPr lang="sr-Latn-RS" sz="3200" b="1" dirty="0"/>
              <a:t>Opšta načela uživanja ljudskih prava</a:t>
            </a:r>
            <a:endParaRPr lang="en-US" sz="3200" b="1" dirty="0"/>
          </a:p>
          <a:p>
            <a:endParaRPr lang="en-US" sz="3200" b="1" dirty="0"/>
          </a:p>
          <a:p>
            <a:endParaRPr lang="en-US" sz="3200" dirty="0"/>
          </a:p>
        </p:txBody>
      </p:sp>
    </p:spTree>
    <p:extLst>
      <p:ext uri="{BB962C8B-B14F-4D97-AF65-F5344CB8AC3E}">
        <p14:creationId xmlns:p14="http://schemas.microsoft.com/office/powerpoint/2010/main" val="1284345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49F1004-505A-4A1F-91BE-6BEFB3870FDA}"/>
              </a:ext>
            </a:extLst>
          </p:cNvPr>
          <p:cNvSpPr>
            <a:spLocks noGrp="1"/>
          </p:cNvSpPr>
          <p:nvPr>
            <p:ph type="title"/>
          </p:nvPr>
        </p:nvSpPr>
        <p:spPr/>
        <p:txBody>
          <a:bodyPr/>
          <a:lstStyle/>
          <a:p>
            <a:pPr marL="228600" lvl="0" indent="-228600" algn="ctr">
              <a:spcBef>
                <a:spcPts val="1000"/>
              </a:spcBef>
            </a:pPr>
            <a:r>
              <a:rPr lang="sr-Latn-RS" sz="2900" b="1" dirty="0">
                <a:solidFill>
                  <a:prstClr val="black"/>
                </a:solidFill>
                <a:latin typeface="Calibri" panose="020F0502020204030204"/>
                <a:ea typeface="+mn-ea"/>
                <a:cs typeface="+mn-cs"/>
              </a:rPr>
              <a:t>2. Zabrana zloupotrebe ljudskih prava</a:t>
            </a:r>
            <a:br>
              <a:rPr lang="en-U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FF371D8F-80AC-4608-8EEB-53F9E6B3ABA9}"/>
              </a:ext>
            </a:extLst>
          </p:cNvPr>
          <p:cNvSpPr>
            <a:spLocks noGrp="1"/>
          </p:cNvSpPr>
          <p:nvPr>
            <p:ph idx="1"/>
          </p:nvPr>
        </p:nvSpPr>
        <p:spPr>
          <a:xfrm>
            <a:off x="838200" y="1136469"/>
            <a:ext cx="10515600" cy="5342708"/>
          </a:xfrm>
        </p:spPr>
        <p:txBody>
          <a:bodyPr>
            <a:normAutofit lnSpcReduction="10000"/>
          </a:bodyPr>
          <a:lstStyle/>
          <a:p>
            <a:pPr algn="just"/>
            <a:r>
              <a:rPr lang="sr-Latn-RS" sz="2200" u="sng" dirty="0"/>
              <a:t>Postoji nažalost mogućnost da se ljudska prava iskoriste u destruktivne svrhe, za napad na demokratsko društvo, pravnu državu i za poništenje ljudskih prava uopšte</a:t>
            </a:r>
          </a:p>
          <a:p>
            <a:pPr algn="just"/>
            <a:r>
              <a:rPr lang="sr-Latn-RS" sz="2200" b="1" dirty="0"/>
              <a:t>Zloupotreba predstavlja korišćenje jednog nespornog prava u zabranjene svrhe</a:t>
            </a:r>
          </a:p>
          <a:p>
            <a:pPr algn="just"/>
            <a:r>
              <a:rPr lang="sr-Latn-RS" sz="2200" u="sng" dirty="0"/>
              <a:t>Primer su političke stranke i pokreti koji koriste sva raspoloživa politička prava, slobodu udruživanja, slobodu okupljanja, slobodu izražavanja i pravo na učešće u izborima stavljajući pri tom jasno na znanje da će ako dođu na vlast ukinuti demokratiju i sve te slobode. To se jasno videlo na primeru nacističke Nemačke, ali i na novijim primerima nekih država sa muslimanskim stanovništvom gde se islamski fundamentalisti zaklinju u teokratiju i diktaturu </a:t>
            </a:r>
            <a:r>
              <a:rPr lang="en-US" sz="2200" u="sng" dirty="0"/>
              <a:t>u</a:t>
            </a:r>
            <a:r>
              <a:rPr lang="sr-Latn-RS" sz="2200" u="sng" dirty="0"/>
              <a:t> ime boga</a:t>
            </a:r>
          </a:p>
          <a:p>
            <a:pPr algn="just"/>
            <a:r>
              <a:rPr lang="sr-Latn-RS" sz="2200" dirty="0"/>
              <a:t>O ovoj opasnosti vode računa svi međunarodni ugovori o ljudskim pravima gde se ističe zabrana zloupotrebe ljudskih prava, odnosno </a:t>
            </a:r>
            <a:r>
              <a:rPr lang="sr-Latn-RS" sz="2200" u="sng" dirty="0"/>
              <a:t>zabranjuje se svaka ,,delatnost ili radnja usmerena na poništavanje ljudskih prava i sloboda”</a:t>
            </a:r>
          </a:p>
          <a:p>
            <a:pPr algn="just"/>
            <a:r>
              <a:rPr lang="sr-Latn-RS" sz="2200" b="1" dirty="0"/>
              <a:t>Zabrana zloupotrebe se odnosi na državu, grupu ili pojedinca</a:t>
            </a:r>
          </a:p>
          <a:p>
            <a:pPr algn="just"/>
            <a:r>
              <a:rPr lang="sr-Latn-RS" sz="2200" b="1" dirty="0"/>
              <a:t>PGP zabranjuje državama da se pozivaju na druge međunarodne ugovore da bi ukinule postojeća prava pravdajući se da ona u njima nisu pomenuta.</a:t>
            </a:r>
            <a:r>
              <a:rPr lang="sr-Latn-RS" sz="2200" u="sng" dirty="0"/>
              <a:t> Primer, ustavna prava manjina se ne mogu smanjiti ako su pre donošenja međunarodnog ugovora o manjinskim pravima, priznata ustavna prava manjina bila iznad međunarodnog standarda</a:t>
            </a:r>
          </a:p>
          <a:p>
            <a:endParaRPr lang="en-US" dirty="0"/>
          </a:p>
        </p:txBody>
      </p:sp>
    </p:spTree>
    <p:extLst>
      <p:ext uri="{BB962C8B-B14F-4D97-AF65-F5344CB8AC3E}">
        <p14:creationId xmlns:p14="http://schemas.microsoft.com/office/powerpoint/2010/main" val="3495116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95175D6-1AB8-4EE3-BC7E-003F957B25A8}"/>
              </a:ext>
            </a:extLst>
          </p:cNvPr>
          <p:cNvSpPr>
            <a:spLocks noGrp="1"/>
          </p:cNvSpPr>
          <p:nvPr>
            <p:ph type="ctrTitle"/>
          </p:nvPr>
        </p:nvSpPr>
        <p:spPr/>
        <p:txBody>
          <a:bodyPr>
            <a:normAutofit/>
          </a:bodyPr>
          <a:lstStyle/>
          <a:p>
            <a:r>
              <a:rPr lang="sr-Latn-RS" dirty="0"/>
              <a:t>Međunarodn</a:t>
            </a:r>
            <a:r>
              <a:rPr lang="en-US" dirty="0"/>
              <a:t>o </a:t>
            </a:r>
            <a:r>
              <a:rPr lang="en-US" dirty="0" err="1"/>
              <a:t>pravo</a:t>
            </a:r>
            <a:r>
              <a:rPr lang="sr-Latn-RS" dirty="0"/>
              <a:t> ljudskih prava</a:t>
            </a:r>
            <a:endParaRPr lang="en-US" dirty="0"/>
          </a:p>
        </p:txBody>
      </p:sp>
      <p:sp>
        <p:nvSpPr>
          <p:cNvPr id="3" name="Podnaslov 2">
            <a:extLst>
              <a:ext uri="{FF2B5EF4-FFF2-40B4-BE49-F238E27FC236}">
                <a16:creationId xmlns:a16="http://schemas.microsoft.com/office/drawing/2014/main" id="{9E8C7450-6969-4158-856B-C5DB96BE8DE1}"/>
              </a:ext>
            </a:extLst>
          </p:cNvPr>
          <p:cNvSpPr>
            <a:spLocks noGrp="1"/>
          </p:cNvSpPr>
          <p:nvPr>
            <p:ph type="subTitle" idx="1"/>
          </p:nvPr>
        </p:nvSpPr>
        <p:spPr>
          <a:xfrm>
            <a:off x="1524000" y="3622088"/>
            <a:ext cx="9144000" cy="1635711"/>
          </a:xfrm>
        </p:spPr>
        <p:txBody>
          <a:bodyPr>
            <a:normAutofit/>
          </a:bodyPr>
          <a:lstStyle/>
          <a:p>
            <a:endParaRPr lang="sr-Latn-RS" sz="3200" b="1" dirty="0">
              <a:solidFill>
                <a:prstClr val="black"/>
              </a:solidFill>
              <a:latin typeface="Calibri Light"/>
              <a:ea typeface="+mj-ea"/>
              <a:cs typeface="+mj-cs"/>
            </a:endParaRPr>
          </a:p>
          <a:p>
            <a:r>
              <a:rPr lang="sr-Latn-RS" sz="3200" b="1" dirty="0">
                <a:solidFill>
                  <a:prstClr val="black"/>
                </a:solidFill>
                <a:latin typeface="Calibri Light"/>
                <a:ea typeface="+mj-ea"/>
                <a:cs typeface="+mj-cs"/>
              </a:rPr>
              <a:t>Derogacija i ograničavanje ljudskih prava</a:t>
            </a:r>
            <a:endParaRPr lang="en-US" sz="3200" b="1" dirty="0"/>
          </a:p>
          <a:p>
            <a:endParaRPr lang="en-US" sz="3200" dirty="0"/>
          </a:p>
        </p:txBody>
      </p:sp>
    </p:spTree>
    <p:extLst>
      <p:ext uri="{BB962C8B-B14F-4D97-AF65-F5344CB8AC3E}">
        <p14:creationId xmlns:p14="http://schemas.microsoft.com/office/powerpoint/2010/main" val="3447076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52E34D-55D1-47E3-9EA6-2080A274576A}"/>
              </a:ext>
            </a:extLst>
          </p:cNvPr>
          <p:cNvSpPr>
            <a:spLocks noGrp="1"/>
          </p:cNvSpPr>
          <p:nvPr>
            <p:ph type="title"/>
          </p:nvPr>
        </p:nvSpPr>
        <p:spPr/>
        <p:txBody>
          <a:bodyPr>
            <a:normAutofit/>
          </a:bodyPr>
          <a:lstStyle/>
          <a:p>
            <a:pPr algn="ctr"/>
            <a:r>
              <a:rPr lang="sr-Latn-RS" sz="2800" b="1" dirty="0"/>
              <a:t>Derogacija i ograničavanje ljudskih prava</a:t>
            </a:r>
            <a:endParaRPr lang="en-US" sz="2800" b="1" dirty="0"/>
          </a:p>
        </p:txBody>
      </p:sp>
      <p:sp>
        <p:nvSpPr>
          <p:cNvPr id="3" name="Čuvar mesta za sadržaj 2">
            <a:extLst>
              <a:ext uri="{FF2B5EF4-FFF2-40B4-BE49-F238E27FC236}">
                <a16:creationId xmlns:a16="http://schemas.microsoft.com/office/drawing/2014/main" id="{C7192F88-4614-456E-B5D3-4299D64D76E4}"/>
              </a:ext>
            </a:extLst>
          </p:cNvPr>
          <p:cNvSpPr>
            <a:spLocks noGrp="1"/>
          </p:cNvSpPr>
          <p:nvPr>
            <p:ph idx="1"/>
          </p:nvPr>
        </p:nvSpPr>
        <p:spPr/>
        <p:txBody>
          <a:bodyPr>
            <a:normAutofit/>
          </a:bodyPr>
          <a:lstStyle/>
          <a:p>
            <a:pPr>
              <a:buFont typeface="Wingdings" panose="05000000000000000000" pitchFamily="2" charset="2"/>
              <a:buChar char="Ø"/>
            </a:pPr>
            <a:r>
              <a:rPr lang="sr-Latn-RS" dirty="0"/>
              <a:t>Potreba za ograničenjima i njihova priroda</a:t>
            </a:r>
          </a:p>
          <a:p>
            <a:pPr>
              <a:buFont typeface="Wingdings" panose="05000000000000000000" pitchFamily="2" charset="2"/>
              <a:buChar char="Ø"/>
            </a:pPr>
            <a:r>
              <a:rPr lang="sr-Latn-RS" dirty="0"/>
              <a:t>Neprikosnovena prava</a:t>
            </a:r>
          </a:p>
          <a:p>
            <a:pPr>
              <a:buFont typeface="Wingdings" panose="05000000000000000000" pitchFamily="2" charset="2"/>
              <a:buChar char="Ø"/>
            </a:pPr>
            <a:r>
              <a:rPr lang="sr-Latn-RS" dirty="0"/>
              <a:t>Opozivanje (derogacija) ljudskih prava</a:t>
            </a:r>
          </a:p>
          <a:p>
            <a:pPr>
              <a:buFont typeface="Wingdings" panose="05000000000000000000" pitchFamily="2" charset="2"/>
              <a:buChar char="Ø"/>
            </a:pPr>
            <a:r>
              <a:rPr lang="sr-Latn-RS" dirty="0"/>
              <a:t>Fakultativna ograničenja</a:t>
            </a:r>
          </a:p>
          <a:p>
            <a:pPr marL="0" indent="0">
              <a:buNone/>
            </a:pPr>
            <a:r>
              <a:rPr lang="sr-Latn-RS" dirty="0"/>
              <a:t>    - Zakonitost (legalnost) ograničenja</a:t>
            </a:r>
          </a:p>
          <a:p>
            <a:pPr marL="0" indent="0">
              <a:buNone/>
            </a:pPr>
            <a:r>
              <a:rPr lang="sr-Latn-RS" dirty="0"/>
              <a:t>    - Legitimnost ograničenja</a:t>
            </a:r>
          </a:p>
          <a:p>
            <a:pPr marL="0" indent="0">
              <a:buNone/>
            </a:pPr>
            <a:r>
              <a:rPr lang="sr-Latn-RS" dirty="0"/>
              <a:t>    - Postojanje opravdane potrebe (nužnosti, neophodnosti) ograničenja</a:t>
            </a:r>
          </a:p>
          <a:p>
            <a:pPr>
              <a:buNone/>
            </a:pPr>
            <a:r>
              <a:rPr lang="sr-Latn-RS" dirty="0"/>
              <a:t>    - Mere za zaštitu demokratije</a:t>
            </a:r>
          </a:p>
        </p:txBody>
      </p:sp>
    </p:spTree>
    <p:extLst>
      <p:ext uri="{BB962C8B-B14F-4D97-AF65-F5344CB8AC3E}">
        <p14:creationId xmlns:p14="http://schemas.microsoft.com/office/powerpoint/2010/main" val="3408401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24D619-D2F1-4412-B065-E702FB0DD490}"/>
              </a:ext>
            </a:extLst>
          </p:cNvPr>
          <p:cNvSpPr>
            <a:spLocks noGrp="1"/>
          </p:cNvSpPr>
          <p:nvPr>
            <p:ph type="title"/>
          </p:nvPr>
        </p:nvSpPr>
        <p:spPr>
          <a:xfrm>
            <a:off x="838200" y="156755"/>
            <a:ext cx="10515600" cy="914400"/>
          </a:xfrm>
        </p:spPr>
        <p:txBody>
          <a:bodyPr>
            <a:normAutofit fontScale="90000"/>
          </a:bodyPr>
          <a:lstStyle/>
          <a:p>
            <a:pPr algn="ctr"/>
            <a:br>
              <a:rPr lang="en-US" sz="3100" dirty="0"/>
            </a:br>
            <a:r>
              <a:rPr lang="sr-Latn-RS" sz="3100" dirty="0"/>
              <a:t>Potreba za ograničenjima i njihova priroda</a:t>
            </a:r>
            <a:br>
              <a:rPr lang="sr-Latn-RS" b="1" dirty="0"/>
            </a:br>
            <a:endParaRPr lang="en-US" b="1" dirty="0"/>
          </a:p>
        </p:txBody>
      </p:sp>
      <p:sp>
        <p:nvSpPr>
          <p:cNvPr id="3" name="Čuvar mesta za sadržaj 2">
            <a:extLst>
              <a:ext uri="{FF2B5EF4-FFF2-40B4-BE49-F238E27FC236}">
                <a16:creationId xmlns:a16="http://schemas.microsoft.com/office/drawing/2014/main" id="{4ABD2971-BAD2-48CD-8A01-7BACD7EE1418}"/>
              </a:ext>
            </a:extLst>
          </p:cNvPr>
          <p:cNvSpPr>
            <a:spLocks noGrp="1"/>
          </p:cNvSpPr>
          <p:nvPr>
            <p:ph idx="1"/>
          </p:nvPr>
        </p:nvSpPr>
        <p:spPr>
          <a:xfrm>
            <a:off x="838200" y="770709"/>
            <a:ext cx="10515600" cy="5865222"/>
          </a:xfrm>
        </p:spPr>
        <p:txBody>
          <a:bodyPr>
            <a:normAutofit fontScale="85000" lnSpcReduction="10000"/>
          </a:bodyPr>
          <a:lstStyle/>
          <a:p>
            <a:pPr algn="just"/>
            <a:r>
              <a:rPr lang="sr-Latn-RS" sz="2400" dirty="0"/>
              <a:t>U savremenim društvima i državama pojedina ljudska prava se ne mogu uživati u potpunosti, jer neograničeno uživanje može da dovede do sukoba sa interesima društva ili sa dobrima i pravima drugih ljudi (vrednostima) koje takođe treba štititi</a:t>
            </a:r>
          </a:p>
          <a:p>
            <a:pPr algn="just"/>
            <a:r>
              <a:rPr lang="sr-Latn-RS" sz="2400" u="sng" dirty="0"/>
              <a:t>Zato međunarodni instrumenti o zaštiti ljudskih prava dozvoljavaju da se neka prava pod određenim uslovima ograničavaju, čak i budu sasvim suspendovana u vanrednim situacijama</a:t>
            </a:r>
          </a:p>
          <a:p>
            <a:pPr algn="just"/>
            <a:r>
              <a:rPr lang="sr-Latn-CS" sz="2400" dirty="0">
                <a:solidFill>
                  <a:prstClr val="black"/>
                </a:solidFill>
              </a:rPr>
              <a:t>Neka prava i slobode su inherentno ograničene odnosno stalno, samom formulacijom zajemčenog prava.</a:t>
            </a:r>
            <a:r>
              <a:rPr lang="sr-Latn-CS" sz="2400" u="sng" dirty="0">
                <a:solidFill>
                  <a:prstClr val="black"/>
                </a:solidFill>
              </a:rPr>
              <a:t> primer:</a:t>
            </a:r>
            <a:r>
              <a:rPr lang="sr-Latn-CS" sz="2400" dirty="0">
                <a:solidFill>
                  <a:prstClr val="black"/>
                </a:solidFill>
              </a:rPr>
              <a:t> </a:t>
            </a:r>
            <a:r>
              <a:rPr lang="sr-Latn-CS" sz="2400" b="1" dirty="0">
                <a:solidFill>
                  <a:prstClr val="black"/>
                </a:solidFill>
              </a:rPr>
              <a:t>sloboda čoveka </a:t>
            </a:r>
            <a:r>
              <a:rPr lang="sr-Latn-CS" sz="2400" dirty="0">
                <a:solidFill>
                  <a:prstClr val="black"/>
                </a:solidFill>
              </a:rPr>
              <a:t>je neprikosnovena vrednost, ali u slučajevima koji su zakonom precizirani neka lica mogu biti lišena slobode i tada ona trpe posledice što su svojim ponašanjem povredila neki opšti interes. EK – čl. 2 – </a:t>
            </a:r>
            <a:r>
              <a:rPr lang="sr-Latn-CS" sz="2400" b="1" dirty="0">
                <a:solidFill>
                  <a:prstClr val="black"/>
                </a:solidFill>
              </a:rPr>
              <a:t>pravo na život </a:t>
            </a:r>
            <a:r>
              <a:rPr lang="sr-Latn-CS" sz="2400" dirty="0">
                <a:solidFill>
                  <a:prstClr val="black"/>
                </a:solidFill>
              </a:rPr>
              <a:t>(lišavanje života usled upotrebe sile koja je apsolutno neophodna u nekim situacijama), čl. 4 - </a:t>
            </a:r>
            <a:r>
              <a:rPr lang="sr-Latn-CS" sz="2400" b="1" dirty="0">
                <a:solidFill>
                  <a:prstClr val="black"/>
                </a:solidFill>
              </a:rPr>
              <a:t>prinudni rad </a:t>
            </a:r>
            <a:r>
              <a:rPr lang="sr-Latn-CS" sz="2400" dirty="0">
                <a:solidFill>
                  <a:prstClr val="black"/>
                </a:solidFill>
              </a:rPr>
              <a:t>(postoji rad koji se ne smatra prinudnim, kao što je rad uobičajen u sklopu lišenja slobode), čl. 5 </a:t>
            </a:r>
            <a:r>
              <a:rPr lang="sr-Latn-CS" sz="2400" b="1" dirty="0">
                <a:solidFill>
                  <a:prstClr val="black"/>
                </a:solidFill>
              </a:rPr>
              <a:t>garantuje slobodu i bezbednost ličnosti </a:t>
            </a:r>
            <a:r>
              <a:rPr lang="sr-Latn-CS" sz="2400" dirty="0">
                <a:solidFill>
                  <a:prstClr val="black"/>
                </a:solidFill>
              </a:rPr>
              <a:t>(do lišenja slobode može doći u tačno navedenim situacijama)</a:t>
            </a:r>
          </a:p>
          <a:p>
            <a:pPr algn="just"/>
            <a:r>
              <a:rPr lang="sr-Latn-RS" sz="2400" u="sng" dirty="0"/>
              <a:t>Pojedina ljudska prava su inherentno ograničena samim tim što ih ne mogu uživati svi ljudi, već samo državljani dotične države (građanska prava u užem smislu reči) primer je biračko pravo. </a:t>
            </a:r>
          </a:p>
          <a:p>
            <a:pPr algn="just"/>
            <a:r>
              <a:rPr lang="sr-Latn-RS" sz="2400" dirty="0"/>
              <a:t>Neka prava nisu ograničena samo tekstom odredbi koje ih propisuju već i pojmovno, suštinski. </a:t>
            </a:r>
            <a:r>
              <a:rPr lang="sr-Latn-RS" sz="2400" u="sng" dirty="0"/>
              <a:t>Na primer, sloboda izražavanja se nikad nije smatrala apsolutnim pravom da se kaže i ispolji sve što se misli, za razliku od slobode misli i veroispovesti koje su neograničene</a:t>
            </a:r>
          </a:p>
          <a:p>
            <a:pPr algn="just"/>
            <a:r>
              <a:rPr lang="sr-Latn-RS" sz="2400" b="1" dirty="0"/>
              <a:t>Sloboda izražavanja je omeđena time što se ne sme zloupotrebiti radi napada na suštinske vrednosti društva. Ona je definisana na primer članom 19. PGP, a narednim članom je ograničena zabranom propagiranja rata i izazivanja rasne, verske i nacionalne mržnje</a:t>
            </a:r>
          </a:p>
          <a:p>
            <a:pPr marL="109728" lvl="0" indent="0" algn="just">
              <a:lnSpc>
                <a:spcPct val="100000"/>
              </a:lnSpc>
              <a:spcBef>
                <a:spcPts val="300"/>
              </a:spcBef>
              <a:buClr>
                <a:srgbClr val="FF953E"/>
              </a:buClr>
              <a:buNone/>
              <a:defRPr/>
            </a:pPr>
            <a:endParaRPr lang="sr-Latn-CS" sz="2400" dirty="0">
              <a:solidFill>
                <a:prstClr val="black"/>
              </a:solidFill>
              <a:latin typeface="Georgia"/>
            </a:endParaRPr>
          </a:p>
          <a:p>
            <a:pPr algn="just"/>
            <a:endParaRPr lang="sr-Latn-RS" sz="2000" dirty="0"/>
          </a:p>
          <a:p>
            <a:pPr algn="just"/>
            <a:endParaRPr lang="sr-Latn-RS" dirty="0"/>
          </a:p>
        </p:txBody>
      </p:sp>
    </p:spTree>
    <p:extLst>
      <p:ext uri="{BB962C8B-B14F-4D97-AF65-F5344CB8AC3E}">
        <p14:creationId xmlns:p14="http://schemas.microsoft.com/office/powerpoint/2010/main" val="1691778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0532"/>
          </a:xfrm>
        </p:spPr>
        <p:txBody>
          <a:bodyPr>
            <a:noAutofit/>
          </a:bodyPr>
          <a:lstStyle/>
          <a:p>
            <a:pPr algn="ctr"/>
            <a:r>
              <a:rPr lang="sr-Latn-RS" sz="2800" dirty="0"/>
              <a:t>Neprikosnovena prava</a:t>
            </a:r>
            <a:br>
              <a:rPr lang="sr-Latn-RS" sz="2800" dirty="0"/>
            </a:br>
            <a:endParaRPr lang="en-US" sz="2800" dirty="0"/>
          </a:p>
        </p:txBody>
      </p:sp>
      <p:sp>
        <p:nvSpPr>
          <p:cNvPr id="3" name="Content Placeholder 2"/>
          <p:cNvSpPr>
            <a:spLocks noGrp="1"/>
          </p:cNvSpPr>
          <p:nvPr>
            <p:ph idx="1"/>
          </p:nvPr>
        </p:nvSpPr>
        <p:spPr>
          <a:xfrm>
            <a:off x="838200" y="855677"/>
            <a:ext cx="10515600" cy="5637197"/>
          </a:xfrm>
        </p:spPr>
        <p:txBody>
          <a:bodyPr>
            <a:normAutofit fontScale="85000" lnSpcReduction="20000"/>
          </a:bodyPr>
          <a:lstStyle/>
          <a:p>
            <a:pPr algn="just"/>
            <a:r>
              <a:rPr lang="sr-Latn-RS" b="1" dirty="0"/>
              <a:t>Postoje prava koja se ni pod kojim uslovima ne mogu ograničiti i nazivaju se neprikosnovena prava ili osnovna (fundamentalna) prava</a:t>
            </a:r>
          </a:p>
          <a:p>
            <a:pPr algn="just"/>
            <a:r>
              <a:rPr lang="sr-Latn-RS" dirty="0"/>
              <a:t>Ona su neprikosnovena jer se </a:t>
            </a:r>
            <a:r>
              <a:rPr lang="sr-Latn-RS" u="sng" dirty="0"/>
              <a:t>smatra da bi svako njihovo ograničavanje ili opozivanje predstavljalo napad na sistem vrednosti na kojima počivaju civilizacijske tekovine ljudskih prava</a:t>
            </a:r>
          </a:p>
          <a:p>
            <a:pPr marL="566737" indent="-457200" algn="just" fontAlgn="base">
              <a:spcAft>
                <a:spcPct val="0"/>
              </a:spcAft>
              <a:buClr>
                <a:schemeClr val="tx1"/>
              </a:buClr>
              <a:buFont typeface="Wingdings" panose="05000000000000000000" pitchFamily="2" charset="2"/>
              <a:buChar char="Ø"/>
            </a:pPr>
            <a:r>
              <a:rPr lang="sr-Latn-RS" dirty="0"/>
              <a:t>I pored razlika u pojedinim ugovorima o ljudskim pravima, katalog neprikosnovenih prava koja se ne mogu ukidati i ograničavati čine: </a:t>
            </a:r>
            <a:r>
              <a:rPr lang="sr-Latn-RS" u="sng" dirty="0"/>
              <a:t>pravo na život, zabrana ropstva i držanja ljudi u ropskom položaju, zabrana torture, zabrana dužničkog zatvora, pravilo zakonitosti, </a:t>
            </a:r>
            <a:r>
              <a:rPr lang="sr-Latn-CS" altLang="sr-Latn-RS" u="sng" dirty="0"/>
              <a:t>zabrana retroaktivnog krivičnog zakonodavstva, zabrana ponovnog suđenja licima već osuđenim ili oslobođenim povodom istog krivičnog dela, zabrana izricanja smrtne kazne (EK)</a:t>
            </a:r>
            <a:r>
              <a:rPr lang="sr-Latn-RS" u="sng" dirty="0"/>
              <a:t> i sloboda savesti i veroispovesti</a:t>
            </a:r>
          </a:p>
          <a:p>
            <a:pPr marL="566737" indent="-457200" algn="just" fontAlgn="base">
              <a:spcAft>
                <a:spcPct val="0"/>
              </a:spcAft>
              <a:buClr>
                <a:schemeClr val="tx1"/>
              </a:buClr>
            </a:pPr>
            <a:r>
              <a:rPr lang="sr-Latn-RS" b="1" dirty="0"/>
              <a:t>Zabrana diranja u neprikosnovena ljudska prava je apsolutna i ne može se ukinuti čak iz razloga koji za državu mogu izgledati veoma značajni i koji su dozvoljeni u odnosu na prava koja se mogu ograničiti</a:t>
            </a:r>
          </a:p>
          <a:p>
            <a:pPr algn="just"/>
            <a:r>
              <a:rPr lang="sr-Latn-RS" dirty="0"/>
              <a:t>Na primer u slučajevima suzbijanja terorizma i suđenjima izvršiocima terorističkih akata, Evropski sud za ljudska prava je zaključio da Evropska konvencija apsolutno zabranjuje torturu i nečovečno ili ponižavajuče postupanje ili kažnjavanje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285225"/>
          </a:xfrm>
        </p:spPr>
        <p:txBody>
          <a:bodyPr>
            <a:noAutofit/>
          </a:bodyPr>
          <a:lstStyle/>
          <a:p>
            <a:pPr algn="ctr"/>
            <a:br>
              <a:rPr lang="sr-Latn-RS" sz="2800" dirty="0"/>
            </a:br>
            <a:r>
              <a:rPr lang="sr-Latn-RS" sz="2800" dirty="0"/>
              <a:t>Opozivanje (derogacija) ljudskih prava</a:t>
            </a:r>
            <a:br>
              <a:rPr lang="sr-Latn-RS" sz="2800" dirty="0"/>
            </a:br>
            <a:endParaRPr lang="en-US" sz="2800" dirty="0"/>
          </a:p>
        </p:txBody>
      </p:sp>
      <p:sp>
        <p:nvSpPr>
          <p:cNvPr id="3" name="Content Placeholder 2"/>
          <p:cNvSpPr>
            <a:spLocks noGrp="1"/>
          </p:cNvSpPr>
          <p:nvPr>
            <p:ph idx="1"/>
          </p:nvPr>
        </p:nvSpPr>
        <p:spPr>
          <a:xfrm>
            <a:off x="838200" y="600635"/>
            <a:ext cx="10515600" cy="6257366"/>
          </a:xfrm>
        </p:spPr>
        <p:txBody>
          <a:bodyPr>
            <a:normAutofit fontScale="25000" lnSpcReduction="20000"/>
          </a:bodyPr>
          <a:lstStyle/>
          <a:p>
            <a:pPr algn="just"/>
            <a:r>
              <a:rPr lang="sr-Latn-RS" sz="7600" b="1" dirty="0"/>
              <a:t>Međunarodni ugovori o ljudskim pravima dopuštaju opozivanje (derogaciju) nekih ljudskih prava kao izuzetnu meru koja se može preduzimati u vanrednim okolnostima </a:t>
            </a:r>
            <a:r>
              <a:rPr lang="sr-Latn-RS" sz="7600" dirty="0"/>
              <a:t>(okolnosti pod kojima demokratska društva moraju da se brane od velikih opasnosti)</a:t>
            </a:r>
          </a:p>
          <a:p>
            <a:pPr algn="just"/>
            <a:r>
              <a:rPr lang="sr-Latn-RS" sz="7600" u="sng" dirty="0"/>
              <a:t>Opozivanje može biti samo privremeno i istovremeno mora biti srazmerno (proporcionalno) legitimnom cilju. To praktično znači da se određeno pravo ne ukida, već</a:t>
            </a:r>
            <a:r>
              <a:rPr lang="en-US" sz="7600" u="sng" dirty="0"/>
              <a:t> </a:t>
            </a:r>
            <a:r>
              <a:rPr lang="sr-Latn-RS" sz="7600" u="sng" dirty="0"/>
              <a:t>za vreme trajanja derogacije, privremeno se ne može koristiti</a:t>
            </a:r>
          </a:p>
          <a:p>
            <a:pPr algn="just"/>
            <a:r>
              <a:rPr lang="sr-Latn-RS" sz="7600" dirty="0"/>
              <a:t>Međunarodni instrumenti o ljuskim pravima sadrže precizne odredbe o opozivanju ljudskih prava (čl.4 PGP i čl.15 EK). </a:t>
            </a:r>
            <a:r>
              <a:rPr lang="sr-Latn-RS" sz="7600" b="1" dirty="0"/>
              <a:t>Opozivanje je moguće ,,u doba rata (EK) ili druge javne opasnosti koja preti opstanku nacije(PGP)” ali to mora biti učinjeno ,,u najnužnijoj meri koja iziskuje hitnost situacije”, a te mere ne smeju biti u neskladu sa drugim obavezama države po međunarodnom pravu</a:t>
            </a:r>
          </a:p>
          <a:p>
            <a:pPr algn="just"/>
            <a:r>
              <a:rPr lang="sr-Latn-RS" sz="7600" u="sng" dirty="0"/>
              <a:t>Stanja javne opasnosti i </a:t>
            </a:r>
            <a:r>
              <a:rPr lang="sr-Latn-CS" sz="7600" u="sng" dirty="0">
                <a:solidFill>
                  <a:prstClr val="black"/>
                </a:solidFill>
              </a:rPr>
              <a:t>vanredne okolnosti su: rat, unutrašnji neredi i pobune većih razmera, prirodne katastrofe ili situacije u kojima postoji ugrožavanje života i opstanka nacije. </a:t>
            </a:r>
          </a:p>
          <a:p>
            <a:pPr algn="just"/>
            <a:r>
              <a:rPr lang="sr-Latn-RS" sz="7600" b="1" dirty="0"/>
              <a:t>Država koja derogira neko pravo mora da dokaže: 1) da postoji vanredna i op</a:t>
            </a:r>
            <a:r>
              <a:rPr lang="en-US" sz="7600" b="1" dirty="0"/>
              <a:t>a</a:t>
            </a:r>
            <a:r>
              <a:rPr lang="sr-Latn-RS" sz="7600" b="1" dirty="0"/>
              <a:t>sana situacija, 2) da su mere koje uvodi stvarno neophodne</a:t>
            </a:r>
          </a:p>
          <a:p>
            <a:pPr algn="just"/>
            <a:r>
              <a:rPr lang="sr-Latn-RS" sz="7600" u="sng" dirty="0"/>
              <a:t>Evropska komisja za ljudska prava je ustanovila merila na osnovu kojih se utvrđuje da li postoji ,,javna opasnost koja preti opstanku nacije”. Ta merila su</a:t>
            </a:r>
            <a:r>
              <a:rPr lang="sr-Latn-RS" sz="7600" dirty="0"/>
              <a:t>: </a:t>
            </a:r>
            <a:r>
              <a:rPr lang="sr-Latn-RS" sz="7600" b="1" u="sng" dirty="0"/>
              <a:t>opasnost mora biti neposredna, opasnost mora pretiti celoj državi, mora biti ugrožen nastavak organizovanog života zajednice i opasnost mora imati izuzetan karakter tako da dozvoljena ograničenja očigledno ne postižu cilj. </a:t>
            </a:r>
            <a:r>
              <a:rPr lang="sr-Latn-RS" sz="7600" dirty="0"/>
              <a:t>Ovim se ovlašćenje države da slobodno procenjuje (polje slobodne procene) da li su ovi uslovi ispunjeni veoma sužava, odnosno vlada mora da dokaže da je takva opasnost stvarno postojala </a:t>
            </a:r>
          </a:p>
          <a:p>
            <a:pPr algn="just">
              <a:spcBef>
                <a:spcPts val="600"/>
              </a:spcBef>
            </a:pPr>
            <a:r>
              <a:rPr lang="sr-Latn-RS" sz="7600" u="sng" dirty="0"/>
              <a:t>U takvim situacijama se zahteva da se stanja opasnosti proglase od strane državnog organa odnosno opozivanje prava mora proglasiti zvaničnim putem </a:t>
            </a:r>
            <a:r>
              <a:rPr lang="sr-Latn-RS" sz="7600" dirty="0"/>
              <a:t>(PGP), moraju se obavestiti druge strane ugovornice preko Generalnog sekretara UN ili Generalnog sekretara SE i država je dužna da obavesti međunarodne organe o tome kada takve mere prestaju da deluju i kada ugovor počinje ponovo da se primenjuje u potpunosti</a:t>
            </a:r>
          </a:p>
          <a:p>
            <a:pPr algn="just">
              <a:spcBef>
                <a:spcPts val="600"/>
              </a:spcBef>
            </a:pPr>
            <a:r>
              <a:rPr lang="sr-Latn-RS" sz="7600" dirty="0"/>
              <a:t>Opozivanjem se ne može kršiti običajno pravo, a naročito ne njegove imperativne norme (</a:t>
            </a:r>
            <a:r>
              <a:rPr lang="sr-Latn-RS" sz="7600" i="1" dirty="0"/>
              <a:t>ius cogens</a:t>
            </a:r>
            <a:r>
              <a:rPr lang="sr-Latn-RS" sz="7600" dirty="0"/>
              <a:t>) </a:t>
            </a:r>
          </a:p>
          <a:p>
            <a:pPr algn="just"/>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10085"/>
          </a:xfrm>
        </p:spPr>
        <p:txBody>
          <a:bodyPr>
            <a:normAutofit fontScale="90000"/>
          </a:bodyPr>
          <a:lstStyle/>
          <a:p>
            <a:pPr marL="228600" lvl="0" indent="-228600" algn="ctr">
              <a:spcBef>
                <a:spcPts val="1000"/>
              </a:spcBef>
            </a:pPr>
            <a:br>
              <a:rPr lang="sr-Latn-RS" sz="2800" dirty="0">
                <a:solidFill>
                  <a:prstClr val="black"/>
                </a:solidFill>
                <a:latin typeface="Calibri"/>
                <a:ea typeface="+mn-ea"/>
                <a:cs typeface="+mn-cs"/>
              </a:rPr>
            </a:br>
            <a:r>
              <a:rPr lang="sr-Latn-RS" sz="3100" dirty="0"/>
              <a:t>Fakultativna</a:t>
            </a:r>
            <a:r>
              <a:rPr lang="sr-Latn-RS" sz="3100" dirty="0">
                <a:solidFill>
                  <a:prstClr val="black"/>
                </a:solidFill>
                <a:latin typeface="Calibri"/>
                <a:ea typeface="+mn-ea"/>
                <a:cs typeface="+mn-cs"/>
              </a:rPr>
              <a:t> </a:t>
            </a:r>
            <a:r>
              <a:rPr lang="sr-Latn-RS" sz="3100" dirty="0"/>
              <a:t>ograničenja</a:t>
            </a:r>
            <a:br>
              <a:rPr lang="sr-Latn-RS" sz="2800" dirty="0">
                <a:solidFill>
                  <a:prstClr val="black"/>
                </a:solidFill>
                <a:latin typeface="Calibri"/>
                <a:ea typeface="+mn-ea"/>
                <a:cs typeface="+mn-cs"/>
              </a:rPr>
            </a:br>
            <a:endParaRPr lang="en-US" sz="2800" dirty="0"/>
          </a:p>
        </p:txBody>
      </p:sp>
      <p:sp>
        <p:nvSpPr>
          <p:cNvPr id="3" name="Content Placeholder 2"/>
          <p:cNvSpPr>
            <a:spLocks noGrp="1"/>
          </p:cNvSpPr>
          <p:nvPr>
            <p:ph idx="1"/>
          </p:nvPr>
        </p:nvSpPr>
        <p:spPr>
          <a:xfrm>
            <a:off x="838200" y="1332411"/>
            <a:ext cx="10515600" cy="5395559"/>
          </a:xfrm>
        </p:spPr>
        <p:txBody>
          <a:bodyPr>
            <a:normAutofit fontScale="92500" lnSpcReduction="10000"/>
          </a:bodyPr>
          <a:lstStyle/>
          <a:p>
            <a:pPr algn="just"/>
            <a:r>
              <a:rPr lang="sr-Latn-RS" sz="2600" dirty="0"/>
              <a:t>Pored toga što se prava mogu privremeno opozvati (derogirati), neka od njih se </a:t>
            </a:r>
            <a:r>
              <a:rPr lang="sr-Latn-RS" sz="2600" u="sng" dirty="0"/>
              <a:t>smeju ograničiti u skladu sa potrebama i interesima</a:t>
            </a:r>
            <a:r>
              <a:rPr lang="sr-Latn-RS" sz="2600" dirty="0"/>
              <a:t> pojedinih potpisnica međunarodnih ugovora o ljudskim pravima</a:t>
            </a:r>
          </a:p>
          <a:p>
            <a:pPr marL="365760" indent="-256032" algn="just">
              <a:lnSpc>
                <a:spcPct val="100000"/>
              </a:lnSpc>
              <a:spcBef>
                <a:spcPts val="300"/>
              </a:spcBef>
              <a:defRPr/>
            </a:pPr>
            <a:r>
              <a:rPr lang="sr-Latn-RS" sz="2600" dirty="0"/>
              <a:t>U odredbama kojima se garantuju neka ljudska prava mogu postojati klauzule o mogućnosti njihovog ograničavanja. U PGP i EK postoje odredbe da  se  mogu ograničiti: </a:t>
            </a:r>
            <a:r>
              <a:rPr lang="sr-Latn-CS" sz="2600" dirty="0">
                <a:solidFill>
                  <a:prstClr val="black"/>
                </a:solidFill>
              </a:rPr>
              <a:t>sloboda kretanja, sloboda misli, savesti i </a:t>
            </a:r>
            <a:r>
              <a:rPr lang="sr-Latn-CS" sz="2600" u="sng" dirty="0">
                <a:solidFill>
                  <a:prstClr val="black"/>
                </a:solidFill>
              </a:rPr>
              <a:t>veroispovesti</a:t>
            </a:r>
            <a:r>
              <a:rPr lang="sr-Latn-CS" sz="2600" dirty="0">
                <a:solidFill>
                  <a:prstClr val="black"/>
                </a:solidFill>
              </a:rPr>
              <a:t>, sloboda izražavanja, sloboda mirnog okupljanja, sloboda udruživanja</a:t>
            </a:r>
            <a:r>
              <a:rPr lang="en-US" sz="2600" dirty="0">
                <a:solidFill>
                  <a:prstClr val="black"/>
                </a:solidFill>
              </a:rPr>
              <a:t>,</a:t>
            </a:r>
            <a:r>
              <a:rPr lang="sr-Latn-CS" sz="2600" dirty="0">
                <a:solidFill>
                  <a:prstClr val="black"/>
                </a:solidFill>
              </a:rPr>
              <a:t> pravo na poštovanje privatnog i porodičnog života</a:t>
            </a:r>
            <a:endParaRPr lang="sr-Latn-RS" sz="2600" u="sng" dirty="0"/>
          </a:p>
          <a:p>
            <a:pPr algn="just"/>
            <a:r>
              <a:rPr lang="sr-Latn-RS" sz="2600" dirty="0"/>
              <a:t>One ostavljaju državama na volju da ta prava ograniče u opštem društvenom interesu, </a:t>
            </a:r>
            <a:r>
              <a:rPr lang="sr-Latn-RS" sz="2600" u="sng" dirty="0"/>
              <a:t>ali im u tom pogledu ne dopuštaju veliku slobodu, jer postavljaju stroge uslove koji treba da budu ispunjeni kako bi se neko pravo ograničilo. </a:t>
            </a:r>
            <a:r>
              <a:rPr lang="sr-Latn-CS" sz="2600" dirty="0">
                <a:solidFill>
                  <a:prstClr val="black"/>
                </a:solidFill>
              </a:rPr>
              <a:t>Država odlučuje samo o </a:t>
            </a:r>
            <a:r>
              <a:rPr lang="sr-Latn-CS" sz="2600" u="sng" dirty="0">
                <a:solidFill>
                  <a:prstClr val="black"/>
                </a:solidFill>
              </a:rPr>
              <a:t>obimu primene </a:t>
            </a:r>
            <a:r>
              <a:rPr lang="sr-Latn-CS" sz="2600" dirty="0">
                <a:solidFill>
                  <a:prstClr val="black"/>
                </a:solidFill>
              </a:rPr>
              <a:t>konkretnog prava.</a:t>
            </a:r>
          </a:p>
          <a:p>
            <a:pPr algn="just"/>
            <a:r>
              <a:rPr lang="sr-Latn-RS" sz="2600" dirty="0"/>
              <a:t>Uslovi nisu istovetni za svako pravo, ali su neki od njih zajednički za sva prava</a:t>
            </a:r>
          </a:p>
          <a:p>
            <a:pPr algn="just"/>
            <a:r>
              <a:rPr lang="sr-Latn-RS" sz="2600" dirty="0"/>
              <a:t>Dozvoljena ograničenja uvek su uslovljena </a:t>
            </a:r>
            <a:r>
              <a:rPr lang="sr-Latn-RS" sz="2600" i="1" u="sng" dirty="0"/>
              <a:t>zakonitošću, legitimnošću i opravdanošću</a:t>
            </a:r>
            <a:endParaRPr lang="en-US" sz="2600" i="1" u="sn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96388"/>
            <a:ext cx="10515600" cy="470263"/>
          </a:xfrm>
        </p:spPr>
        <p:txBody>
          <a:bodyPr>
            <a:noAutofit/>
          </a:bodyPr>
          <a:lstStyle/>
          <a:p>
            <a:pPr algn="ctr"/>
            <a:r>
              <a:rPr lang="sr-Latn-RS" sz="2800" dirty="0"/>
              <a:t>Zakonitost (legalnost) ograničenja</a:t>
            </a:r>
            <a:endParaRPr lang="en-US" sz="2800" dirty="0"/>
          </a:p>
        </p:txBody>
      </p:sp>
      <p:sp>
        <p:nvSpPr>
          <p:cNvPr id="3" name="Content Placeholder 2"/>
          <p:cNvSpPr>
            <a:spLocks noGrp="1"/>
          </p:cNvSpPr>
          <p:nvPr>
            <p:ph idx="1"/>
          </p:nvPr>
        </p:nvSpPr>
        <p:spPr>
          <a:xfrm>
            <a:off x="838200" y="1254034"/>
            <a:ext cx="10515600" cy="4922929"/>
          </a:xfrm>
        </p:spPr>
        <p:txBody>
          <a:bodyPr>
            <a:normAutofit fontScale="85000" lnSpcReduction="20000"/>
          </a:bodyPr>
          <a:lstStyle/>
          <a:p>
            <a:pPr algn="just"/>
            <a:r>
              <a:rPr lang="sr-Latn-RS" dirty="0"/>
              <a:t>Uslov zakonitosti ograničenja znači da ograničenje ljudskog prava u pitanju mora biti regulisano zakonom</a:t>
            </a:r>
          </a:p>
          <a:p>
            <a:pPr algn="just"/>
            <a:r>
              <a:rPr lang="sr-Latn-RS" dirty="0"/>
              <a:t>Svuda gde je dozvoljeno ograničenje ljudskih prava, PGP i EK propisuju da ono mora biti ,,zakonito“ ili ,,u skladu sa zakonom“</a:t>
            </a:r>
          </a:p>
          <a:p>
            <a:pPr algn="just"/>
            <a:r>
              <a:rPr lang="sr-Latn-RS" dirty="0"/>
              <a:t>Prema praksi Evropskog suda za ljudska prava to znači da država ima pravo da uvede ograničenje samo opštom pravnom normom koja u njenom ustavnom poretku ima visok rang. Pored toga, izvor u kome se uvodi ograničenje mora da bude ,,</a:t>
            </a:r>
            <a:r>
              <a:rPr lang="sr-Latn-RS" u="sng" dirty="0"/>
              <a:t>pristupačan</a:t>
            </a:r>
            <a:r>
              <a:rPr lang="sr-Latn-RS" dirty="0"/>
              <a:t>“ što znači da svi zainteresovani mogu da se obaveste o postojanju ograničenja. Konačno ograničenje mora biti ,,</a:t>
            </a:r>
            <a:r>
              <a:rPr lang="sr-Latn-RS" u="sng" dirty="0"/>
              <a:t>predvidljivo</a:t>
            </a:r>
            <a:r>
              <a:rPr lang="sr-Latn-RS" dirty="0"/>
              <a:t>“ tj. propis mora da bude dovoljno jasan da bi onima na koje se može odnositi, odnosno onima čija se prava ograničavaju bio dovoljno razumljiv</a:t>
            </a:r>
          </a:p>
          <a:p>
            <a:pPr algn="just"/>
            <a:r>
              <a:rPr lang="sr-Latn-RS" dirty="0"/>
              <a:t>Kao što se vidi, u interesu vladavine prava koja znači potpunu izvesnost za sve građane, Sud ne prihvata apsolutno važenje tradicionalnog pravila </a:t>
            </a:r>
            <a:r>
              <a:rPr lang="sr-Latn-RS" i="1" dirty="0"/>
              <a:t>ignorantia legis neminem excusat</a:t>
            </a:r>
            <a:r>
              <a:rPr lang="sr-Latn-RS" dirty="0"/>
              <a:t> (nepoznavanje zakona nikoga ne izvinjava)</a:t>
            </a:r>
          </a:p>
          <a:p>
            <a:pPr algn="just"/>
            <a:r>
              <a:rPr lang="sr-Latn-RS" dirty="0"/>
              <a:t>Veoma je bitno da se u zakonu kojim se ograničava određeno pravo, garantuje da neće doći do zloupotrebe ograničenja   </a:t>
            </a:r>
          </a:p>
          <a:p>
            <a:endParaRPr lang="sr-Latn-R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1829"/>
          </a:xfrm>
        </p:spPr>
        <p:txBody>
          <a:bodyPr>
            <a:noAutofit/>
          </a:bodyPr>
          <a:lstStyle/>
          <a:p>
            <a:pPr algn="ctr"/>
            <a:r>
              <a:rPr lang="sr-Latn-RS" sz="2800" dirty="0"/>
              <a:t>Legitimnost ograničenja</a:t>
            </a:r>
            <a:endParaRPr lang="en-US" sz="2800" dirty="0"/>
          </a:p>
        </p:txBody>
      </p:sp>
      <p:sp>
        <p:nvSpPr>
          <p:cNvPr id="3" name="Content Placeholder 2"/>
          <p:cNvSpPr>
            <a:spLocks noGrp="1"/>
          </p:cNvSpPr>
          <p:nvPr>
            <p:ph idx="1"/>
          </p:nvPr>
        </p:nvSpPr>
        <p:spPr>
          <a:xfrm>
            <a:off x="838200" y="1254034"/>
            <a:ext cx="10515600" cy="4922929"/>
          </a:xfrm>
        </p:spPr>
        <p:txBody>
          <a:bodyPr>
            <a:normAutofit lnSpcReduction="10000"/>
          </a:bodyPr>
          <a:lstStyle/>
          <a:p>
            <a:pPr algn="just"/>
            <a:r>
              <a:rPr lang="sr-Latn-RS" dirty="0"/>
              <a:t>Ograničenja pored toga što su usvojena zakonom moraju biti i suštinski opravdana, legitimna</a:t>
            </a:r>
          </a:p>
          <a:p>
            <a:pPr algn="just"/>
            <a:r>
              <a:rPr lang="sr-Latn-RS" dirty="0"/>
              <a:t>Ograničenja se mogu uvesti samo radi ispunjenja dopuštenih ciljeva  koji su određeni društvenim interesima i koji se izričito navode u odredbi kojom se ograničenje uvodi</a:t>
            </a:r>
          </a:p>
          <a:p>
            <a:pPr algn="just"/>
            <a:r>
              <a:rPr lang="sr-Latn-RS" dirty="0"/>
              <a:t>Ti ciljevi odnosno svrhe ogriničavanja nekih prava prema PGP i EK su: </a:t>
            </a:r>
            <a:r>
              <a:rPr lang="sr-Latn-RS" u="sng" dirty="0"/>
              <a:t>zaštita nacionalne bezbednosti, teritorijalnog integriteta države, javne bezbednosti, zdravlja i morala, ekonomske dobrobiti zemlje, autoriteta i nepristasnosti sudstva, prava i slobode drugih lica, kao i sprečavanje nereda i kriminala</a:t>
            </a:r>
          </a:p>
          <a:p>
            <a:pPr algn="just"/>
            <a:r>
              <a:rPr lang="sr-Latn-RS" dirty="0"/>
              <a:t>Ovlaščenje države da ograničava ne odnosi se na sva zajamčena prava, pa ni na grupe prava, već pojedinačna prava u zavisnosti od celishodnosti u odnosu na dozvoljeni cilj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2800" dirty="0"/>
              <a:t>Postojanje opravdane potrebe (nužnosti, neophodnosti) ograničenja</a:t>
            </a:r>
            <a:endParaRPr lang="en-US" sz="2800" dirty="0"/>
          </a:p>
        </p:txBody>
      </p:sp>
      <p:sp>
        <p:nvSpPr>
          <p:cNvPr id="3" name="Content Placeholder 2"/>
          <p:cNvSpPr>
            <a:spLocks noGrp="1"/>
          </p:cNvSpPr>
          <p:nvPr>
            <p:ph idx="1"/>
          </p:nvPr>
        </p:nvSpPr>
        <p:spPr/>
        <p:txBody>
          <a:bodyPr/>
          <a:lstStyle/>
          <a:p>
            <a:pPr algn="just"/>
            <a:r>
              <a:rPr lang="sr-Latn-RS" dirty="0"/>
              <a:t>Ograničenje mora biti neohodno, odnosno država je dužna da pokaže da je postojala stvarna i ozbiljna potreba za njim</a:t>
            </a:r>
          </a:p>
          <a:p>
            <a:pPr algn="just"/>
            <a:r>
              <a:rPr lang="sr-Latn-RS" dirty="0"/>
              <a:t>Ograničenje nije neophodno ako postoje blaže i pogodne mere koje mogu poslužiti istoj svrsi, </a:t>
            </a:r>
            <a:r>
              <a:rPr lang="sr-Latn-RS" u="sng" dirty="0"/>
              <a:t>primer pritvor i kučni pritvor</a:t>
            </a:r>
          </a:p>
          <a:p>
            <a:pPr algn="just"/>
            <a:r>
              <a:rPr lang="sr-Latn-RS" dirty="0"/>
              <a:t>U ugovorima o ljudskim pravima postavlja se specifični, dopunski uslov da ograničenje bude ,,</a:t>
            </a:r>
            <a:r>
              <a:rPr lang="sr-Latn-RS" u="sng" dirty="0"/>
              <a:t>neophodno u demokratskom društvu</a:t>
            </a:r>
            <a:r>
              <a:rPr lang="sr-Latn-RS" dirty="0"/>
              <a:t>”. To po Evropskom sudu za ljudska prava znači ,,...da pogledi večine ne moraju da nadjačaju ili prevladaju...mora se naći ravnoteža koja osigurava ispravno postupanje sa manjinama, gde se izbegava svaka zloupotreba dominantnog položaja..“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6B2AE25-5063-4F0D-804C-CFBFC542EA66}"/>
              </a:ext>
            </a:extLst>
          </p:cNvPr>
          <p:cNvSpPr>
            <a:spLocks noGrp="1"/>
          </p:cNvSpPr>
          <p:nvPr>
            <p:ph type="title"/>
          </p:nvPr>
        </p:nvSpPr>
        <p:spPr>
          <a:xfrm>
            <a:off x="838200" y="365126"/>
            <a:ext cx="10515600" cy="1052614"/>
          </a:xfrm>
        </p:spPr>
        <p:txBody>
          <a:bodyPr>
            <a:normAutofit fontScale="90000"/>
          </a:bodyPr>
          <a:lstStyle/>
          <a:p>
            <a:pPr lvl="0" algn="ctr">
              <a:spcBef>
                <a:spcPts val="1000"/>
              </a:spcBef>
            </a:pPr>
            <a:br>
              <a:rPr lang="sr-Latn-RS" sz="3200" dirty="0">
                <a:solidFill>
                  <a:prstClr val="black"/>
                </a:solidFill>
                <a:latin typeface="Calibri" panose="020F0502020204030204"/>
                <a:ea typeface="+mn-ea"/>
                <a:cs typeface="+mn-cs"/>
              </a:rPr>
            </a:br>
            <a:r>
              <a:rPr lang="sr-Latn-RS" sz="3200" b="1" dirty="0">
                <a:solidFill>
                  <a:prstClr val="black"/>
                </a:solidFill>
                <a:latin typeface="Calibri" panose="020F0502020204030204"/>
                <a:ea typeface="+mn-ea"/>
                <a:cs typeface="+mn-cs"/>
              </a:rPr>
              <a:t>Opšta načela uživanja ljudskih prava</a:t>
            </a:r>
            <a:br>
              <a:rPr lang="en-US" sz="3200" dirty="0">
                <a:solidFill>
                  <a:prstClr val="black"/>
                </a:solidFill>
                <a:latin typeface="Calibri" panose="020F0502020204030204"/>
                <a:ea typeface="+mn-ea"/>
                <a:cs typeface="+mn-cs"/>
              </a:rPr>
            </a:br>
            <a:br>
              <a:rPr lang="en-US" sz="32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24DB3EC8-8D47-4775-A728-90B9A1C18630}"/>
              </a:ext>
            </a:extLst>
          </p:cNvPr>
          <p:cNvSpPr>
            <a:spLocks noGrp="1"/>
          </p:cNvSpPr>
          <p:nvPr>
            <p:ph idx="1"/>
          </p:nvPr>
        </p:nvSpPr>
        <p:spPr>
          <a:xfrm>
            <a:off x="838200" y="1332411"/>
            <a:ext cx="10515600" cy="4844552"/>
          </a:xfrm>
        </p:spPr>
        <p:txBody>
          <a:bodyPr>
            <a:normAutofit/>
          </a:bodyPr>
          <a:lstStyle/>
          <a:p>
            <a:pPr marL="514350" indent="-514350">
              <a:buAutoNum type="arabicPeriod"/>
            </a:pPr>
            <a:r>
              <a:rPr lang="sr-Latn-RS" dirty="0"/>
              <a:t>Jednakost ljudi</a:t>
            </a:r>
          </a:p>
          <a:p>
            <a:pPr>
              <a:buFont typeface="Wingdings" panose="05000000000000000000" pitchFamily="2" charset="2"/>
              <a:buChar char="Ø"/>
            </a:pPr>
            <a:r>
              <a:rPr lang="sr-Latn-RS" dirty="0"/>
              <a:t>Načela jednakosti i ravnopravnosti</a:t>
            </a:r>
          </a:p>
          <a:p>
            <a:pPr>
              <a:buFont typeface="Wingdings" panose="05000000000000000000" pitchFamily="2" charset="2"/>
              <a:buChar char="Ø"/>
            </a:pPr>
            <a:r>
              <a:rPr lang="sr-Latn-RS" dirty="0"/>
              <a:t>Zabrana diskriminacije</a:t>
            </a:r>
          </a:p>
          <a:p>
            <a:pPr>
              <a:buFont typeface="Wingdings" panose="05000000000000000000" pitchFamily="2" charset="2"/>
              <a:buChar char="Ø"/>
            </a:pPr>
            <a:r>
              <a:rPr lang="sr-Latn-RS" dirty="0"/>
              <a:t>Pojam diskriminacije</a:t>
            </a:r>
          </a:p>
          <a:p>
            <a:pPr>
              <a:buFont typeface="Wingdings" panose="05000000000000000000" pitchFamily="2" charset="2"/>
              <a:buChar char="Ø"/>
            </a:pPr>
            <a:r>
              <a:rPr lang="sr-Latn-RS" dirty="0"/>
              <a:t>Državljanstvo i diskriminacija</a:t>
            </a:r>
          </a:p>
          <a:p>
            <a:pPr>
              <a:buFont typeface="Wingdings" panose="05000000000000000000" pitchFamily="2" charset="2"/>
              <a:buChar char="Ø"/>
            </a:pPr>
            <a:r>
              <a:rPr lang="sr-Latn-RS" dirty="0"/>
              <a:t>Način razlikovanja</a:t>
            </a:r>
          </a:p>
          <a:p>
            <a:pPr>
              <a:buFont typeface="Wingdings" panose="05000000000000000000" pitchFamily="2" charset="2"/>
              <a:buChar char="Ø"/>
            </a:pPr>
            <a:r>
              <a:rPr lang="sr-Latn-RS" dirty="0"/>
              <a:t>Tradicionalni stavovi prema drugima i drukčijima i njihovo menjanje</a:t>
            </a:r>
          </a:p>
          <a:p>
            <a:pPr>
              <a:buFont typeface="Wingdings" panose="05000000000000000000" pitchFamily="2" charset="2"/>
              <a:buChar char="Ø"/>
            </a:pPr>
            <a:r>
              <a:rPr lang="sr-Latn-RS" dirty="0"/>
              <a:t>Mere za ispravljanje posledica ranije diskriminacije</a:t>
            </a:r>
          </a:p>
          <a:p>
            <a:pPr>
              <a:buNone/>
            </a:pPr>
            <a:r>
              <a:rPr lang="sr-Latn-RS" dirty="0"/>
              <a:t>2. Zabrana zloupotrebe ljudskih prava</a:t>
            </a:r>
          </a:p>
          <a:p>
            <a:pPr marL="0" indent="0">
              <a:buNone/>
            </a:pPr>
            <a:endParaRPr lang="en-US" dirty="0"/>
          </a:p>
        </p:txBody>
      </p:sp>
    </p:spTree>
    <p:extLst>
      <p:ext uri="{BB962C8B-B14F-4D97-AF65-F5344CB8AC3E}">
        <p14:creationId xmlns:p14="http://schemas.microsoft.com/office/powerpoint/2010/main" val="12764823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RS" sz="2800" dirty="0"/>
              <a:t>Mere za zaštitu demokratije</a:t>
            </a:r>
            <a:endParaRPr lang="en-US" sz="2800" dirty="0"/>
          </a:p>
        </p:txBody>
      </p:sp>
      <p:sp>
        <p:nvSpPr>
          <p:cNvPr id="3" name="Content Placeholder 2"/>
          <p:cNvSpPr>
            <a:spLocks noGrp="1"/>
          </p:cNvSpPr>
          <p:nvPr>
            <p:ph idx="1"/>
          </p:nvPr>
        </p:nvSpPr>
        <p:spPr/>
        <p:txBody>
          <a:bodyPr/>
          <a:lstStyle/>
          <a:p>
            <a:pPr algn="just"/>
            <a:r>
              <a:rPr lang="sr-Latn-RS" dirty="0"/>
              <a:t>U interesu demokratskih vrednosti države ponekad smeju da ograniče prava koje se odnose na političko delovanje</a:t>
            </a:r>
          </a:p>
          <a:p>
            <a:pPr algn="just"/>
            <a:r>
              <a:rPr lang="en-US" dirty="0"/>
              <a:t>T</a:t>
            </a:r>
            <a:r>
              <a:rPr lang="sr-Latn-RS" dirty="0"/>
              <a:t>o se odnosi na političke pokrete i partije koje imaju jaku političku podršku a koji bi osvajanjem vlasti ukinuli sva ljudska prava i demokratska načela. Najčeće se radi o fundamentalističkim verskim pokretima koje su u poslednjih 15 godina aktivne u Turskoj i zemljama Bliskog Istoka</a:t>
            </a:r>
          </a:p>
          <a:p>
            <a:pPr algn="just"/>
            <a:r>
              <a:rPr lang="sr-Latn-RS" dirty="0"/>
              <a:t>Smatra se da to ne sme da se dozvoli zbog sećanja na civilizacijsku katastrofu i genocid sa kojima se suočio svet za vreme fašističke Nemačke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6B62F-1083-4DC2-94B0-A877A0F73F22}"/>
              </a:ext>
            </a:extLst>
          </p:cNvPr>
          <p:cNvSpPr>
            <a:spLocks noGrp="1"/>
          </p:cNvSpPr>
          <p:nvPr>
            <p:ph idx="1"/>
          </p:nvPr>
        </p:nvSpPr>
        <p:spPr/>
        <p:txBody>
          <a:bodyPr>
            <a:normAutofit/>
          </a:bodyPr>
          <a:lstStyle/>
          <a:p>
            <a:pPr marL="0" indent="0" algn="ctr">
              <a:buNone/>
            </a:pPr>
            <a:r>
              <a:rPr lang="en-US" sz="4000" dirty="0"/>
              <a:t>HVALA NA PA</a:t>
            </a:r>
            <a:r>
              <a:rPr lang="sr-Latn-RS" sz="4000" dirty="0"/>
              <a:t>ŽNJI</a:t>
            </a:r>
          </a:p>
          <a:p>
            <a:pPr marL="0" indent="0">
              <a:buNone/>
            </a:pPr>
            <a:endParaRPr lang="sr-Latn-RS" sz="4000" dirty="0"/>
          </a:p>
          <a:p>
            <a:pPr marL="0" indent="0">
              <a:buNone/>
            </a:pPr>
            <a:endParaRPr lang="sr-Latn-RS" sz="4000" dirty="0"/>
          </a:p>
          <a:p>
            <a:pPr marL="0" indent="0" algn="ctr">
              <a:buNone/>
            </a:pPr>
            <a:r>
              <a:rPr lang="sr-Latn-RS" sz="4000" dirty="0"/>
              <a:t>PITANJA</a:t>
            </a:r>
            <a:endParaRPr lang="en-US" sz="4000" dirty="0"/>
          </a:p>
        </p:txBody>
      </p:sp>
    </p:spTree>
    <p:extLst>
      <p:ext uri="{BB962C8B-B14F-4D97-AF65-F5344CB8AC3E}">
        <p14:creationId xmlns:p14="http://schemas.microsoft.com/office/powerpoint/2010/main" val="28364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4F241D2-7556-4292-BC4B-36749CD6F248}"/>
              </a:ext>
            </a:extLst>
          </p:cNvPr>
          <p:cNvSpPr>
            <a:spLocks noGrp="1"/>
          </p:cNvSpPr>
          <p:nvPr>
            <p:ph type="title"/>
          </p:nvPr>
        </p:nvSpPr>
        <p:spPr>
          <a:xfrm>
            <a:off x="809897" y="470262"/>
            <a:ext cx="10543903" cy="535577"/>
          </a:xfrm>
        </p:spPr>
        <p:txBody>
          <a:bodyPr>
            <a:normAutofit/>
          </a:bodyPr>
          <a:lstStyle/>
          <a:p>
            <a:pPr lvl="0" algn="ctr">
              <a:spcBef>
                <a:spcPts val="1000"/>
              </a:spcBef>
            </a:pPr>
            <a:r>
              <a:rPr lang="sr-Latn-RS" sz="2800" dirty="0">
                <a:solidFill>
                  <a:prstClr val="black"/>
                </a:solidFill>
                <a:latin typeface="Calibri" panose="020F0502020204030204"/>
                <a:ea typeface="+mn-ea"/>
                <a:cs typeface="+mn-cs"/>
              </a:rPr>
              <a:t>Načela jednakosti i ravnopravnosti</a:t>
            </a:r>
          </a:p>
        </p:txBody>
      </p:sp>
      <p:sp>
        <p:nvSpPr>
          <p:cNvPr id="3" name="Čuvar mesta za sadržaj 2">
            <a:extLst>
              <a:ext uri="{FF2B5EF4-FFF2-40B4-BE49-F238E27FC236}">
                <a16:creationId xmlns:a16="http://schemas.microsoft.com/office/drawing/2014/main" id="{397E03A1-4294-4103-98B9-4FA12F0AEE76}"/>
              </a:ext>
            </a:extLst>
          </p:cNvPr>
          <p:cNvSpPr>
            <a:spLocks noGrp="1"/>
          </p:cNvSpPr>
          <p:nvPr>
            <p:ph idx="1"/>
          </p:nvPr>
        </p:nvSpPr>
        <p:spPr>
          <a:xfrm>
            <a:off x="838200" y="1293222"/>
            <a:ext cx="10515600" cy="4973353"/>
          </a:xfrm>
        </p:spPr>
        <p:txBody>
          <a:bodyPr>
            <a:normAutofit fontScale="92500" lnSpcReduction="10000"/>
          </a:bodyPr>
          <a:lstStyle/>
          <a:p>
            <a:pPr algn="just"/>
            <a:r>
              <a:rPr lang="sr-Latn-RS" dirty="0"/>
              <a:t>Načelo koje prožima sva pravila o po</a:t>
            </a:r>
            <a:r>
              <a:rPr lang="en-US" dirty="0" err="1"/>
              <a:t>stojanju</a:t>
            </a:r>
            <a:r>
              <a:rPr lang="sr-Latn-RS" dirty="0"/>
              <a:t> i uživanju ljudskih prava jeste </a:t>
            </a:r>
            <a:r>
              <a:rPr lang="sr-Latn-RS" u="sng" dirty="0"/>
              <a:t>da su svi ljudi jednaki i ravnopravni</a:t>
            </a:r>
          </a:p>
          <a:p>
            <a:pPr algn="just"/>
            <a:r>
              <a:rPr lang="sr-Latn-RS" dirty="0"/>
              <a:t>U tome se savremena shvatanja razlikuju od ranijih pokušaja da se samo nekim (višim) grupama i slojevima priznaju pojedina prava. To je bio slučaj sa</a:t>
            </a:r>
            <a:r>
              <a:rPr lang="en-US" dirty="0"/>
              <a:t> </a:t>
            </a:r>
            <a:r>
              <a:rPr lang="en-US" dirty="0" err="1"/>
              <a:t>prvim</a:t>
            </a:r>
            <a:r>
              <a:rPr lang="en-US" dirty="0"/>
              <a:t> </a:t>
            </a:r>
            <a:r>
              <a:rPr lang="en-US" dirty="0" err="1"/>
              <a:t>dokumentom</a:t>
            </a:r>
            <a:r>
              <a:rPr lang="en-US" dirty="0"/>
              <a:t> o </a:t>
            </a:r>
            <a:r>
              <a:rPr lang="en-US" dirty="0" err="1"/>
              <a:t>ljudskim</a:t>
            </a:r>
            <a:r>
              <a:rPr lang="en-US" dirty="0"/>
              <a:t> </a:t>
            </a:r>
            <a:r>
              <a:rPr lang="en-US" dirty="0" err="1"/>
              <a:t>pravima</a:t>
            </a:r>
            <a:r>
              <a:rPr lang="en-US" dirty="0"/>
              <a:t> pod </a:t>
            </a:r>
            <a:r>
              <a:rPr lang="en-US" dirty="0" err="1"/>
              <a:t>nazivom</a:t>
            </a:r>
            <a:r>
              <a:rPr lang="sr-Latn-RS" dirty="0"/>
              <a:t> </a:t>
            </a:r>
            <a:r>
              <a:rPr lang="en-US" dirty="0"/>
              <a:t>,,</a:t>
            </a:r>
            <a:r>
              <a:rPr lang="sr-Latn-RS" dirty="0"/>
              <a:t>Magna Carta“ iz 1215. godine, kada je engleski kralj priznao pojedina prava plemstvu</a:t>
            </a:r>
          </a:p>
          <a:p>
            <a:pPr algn="just"/>
            <a:r>
              <a:rPr lang="sr-Latn-RS" dirty="0"/>
              <a:t>Ni u novije vreme krajem 19</a:t>
            </a:r>
            <a:r>
              <a:rPr lang="en-US" dirty="0"/>
              <a:t>-tog</a:t>
            </a:r>
            <a:r>
              <a:rPr lang="sr-Latn-RS" dirty="0"/>
              <a:t> i početkom 20-tog veka u relativno razvijenim demokratijama neka ljudska prava nisu bila priznata svim pojedincima, na pr</a:t>
            </a:r>
            <a:r>
              <a:rPr lang="en-US" dirty="0" err="1"/>
              <a:t>imer</a:t>
            </a:r>
            <a:r>
              <a:rPr lang="sr-Latn-RS" dirty="0"/>
              <a:t> biračko pravo je bilo nedostupno siromašnim građanima (imovinski cenzus i plaćanje poreza), nepismenima i ženama</a:t>
            </a:r>
          </a:p>
          <a:p>
            <a:pPr algn="just"/>
            <a:r>
              <a:rPr lang="sr-Latn-RS" dirty="0"/>
              <a:t>U savremenom međunarodnom pravu ljudskih prava izbrisane su razllike i ne postoji nikakva mogućnost prihvatanja rasne, nacionalne, rodne i druge nejednakosti i diskriminacije</a:t>
            </a:r>
            <a:endParaRPr lang="sr-Latn-RS" sz="2400" dirty="0"/>
          </a:p>
        </p:txBody>
      </p:sp>
    </p:spTree>
    <p:extLst>
      <p:ext uri="{BB962C8B-B14F-4D97-AF65-F5344CB8AC3E}">
        <p14:creationId xmlns:p14="http://schemas.microsoft.com/office/powerpoint/2010/main" val="140292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E84D9B3-B5E7-4CDD-9BF7-6F241E37744C}"/>
              </a:ext>
            </a:extLst>
          </p:cNvPr>
          <p:cNvSpPr>
            <a:spLocks noGrp="1"/>
          </p:cNvSpPr>
          <p:nvPr>
            <p:ph type="title"/>
          </p:nvPr>
        </p:nvSpPr>
        <p:spPr>
          <a:xfrm>
            <a:off x="838200" y="151002"/>
            <a:ext cx="10515600" cy="838214"/>
          </a:xfrm>
        </p:spPr>
        <p:txBody>
          <a:bodyPr>
            <a:normAutofit fontScale="90000"/>
          </a:bodyPr>
          <a:lstStyle/>
          <a:p>
            <a:pPr lvl="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200" dirty="0">
                <a:solidFill>
                  <a:prstClr val="black"/>
                </a:solidFill>
                <a:latin typeface="Calibri" panose="020F0502020204030204"/>
                <a:ea typeface="+mn-ea"/>
                <a:cs typeface="+mn-cs"/>
              </a:rPr>
              <a:t>Zabrana diskriminacije</a:t>
            </a: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5E9FD801-F34D-4A70-BEA5-D5E4DFBDB09D}"/>
              </a:ext>
            </a:extLst>
          </p:cNvPr>
          <p:cNvSpPr>
            <a:spLocks noGrp="1"/>
          </p:cNvSpPr>
          <p:nvPr>
            <p:ph idx="1"/>
          </p:nvPr>
        </p:nvSpPr>
        <p:spPr>
          <a:xfrm>
            <a:off x="838200" y="849086"/>
            <a:ext cx="10515600" cy="5564777"/>
          </a:xfrm>
        </p:spPr>
        <p:txBody>
          <a:bodyPr>
            <a:normAutofit/>
          </a:bodyPr>
          <a:lstStyle/>
          <a:p>
            <a:pPr algn="just"/>
            <a:r>
              <a:rPr lang="sr-Latn-RS" sz="2000" dirty="0"/>
              <a:t>Načelo jednakosti se najčeće izražava kao </a:t>
            </a:r>
            <a:r>
              <a:rPr lang="sr-Latn-RS" sz="2000" b="1" dirty="0"/>
              <a:t>načelo nediskriminacije, tj. kao zabrana diskriminacije (neopravdanog razlikovanja) među ljudima</a:t>
            </a:r>
          </a:p>
          <a:p>
            <a:pPr algn="just"/>
            <a:r>
              <a:rPr lang="sr-Latn-RS" sz="2000" dirty="0"/>
              <a:t>Zabrana diskriminacije je sadržana u svim savremenim instrumentima o ljudskim pravima i definisana na skoro istovetan način, počevši od Univerzalne deklaracije o ljudskim pravima UN, preko Paktova do Evropske konvencije o ljudskim pravima i osnovnim slobodama</a:t>
            </a:r>
          </a:p>
          <a:p>
            <a:pPr algn="just">
              <a:buFont typeface="Wingdings" panose="05000000000000000000" pitchFamily="2" charset="2"/>
              <a:buChar char="ü"/>
            </a:pPr>
            <a:r>
              <a:rPr lang="sr-Latn-RS" sz="1800" i="1" u="sng" dirty="0"/>
              <a:t>Svakome pripaduju sva prava i slobode proglašene u ovoj Deklaraciji bez ikakvih razlika u pogledu rase, boje, pola, jezika, veroispovesti, političkog ili drugog mišljenja, nacionalnog ili društvenog porekla, imovine, rođenja ili drugih okolnosti (član 2, UD</a:t>
            </a:r>
            <a:r>
              <a:rPr lang="en-US" sz="1800" i="1" u="sng" dirty="0"/>
              <a:t>LJ</a:t>
            </a:r>
            <a:r>
              <a:rPr lang="sr-Latn-RS" sz="1800" i="1" u="sng" dirty="0"/>
              <a:t>P)</a:t>
            </a:r>
          </a:p>
          <a:p>
            <a:pPr algn="just">
              <a:buFont typeface="Wingdings" panose="05000000000000000000" pitchFamily="2" charset="2"/>
              <a:buChar char="ü"/>
            </a:pPr>
            <a:r>
              <a:rPr lang="sr-Latn-RS" sz="1800" i="1" u="sng" dirty="0"/>
              <a:t>Svi su pred zakonom jednaki i imaju pravo bez ikave razlike na podjednaku zaštitu zakona...jednaku zaštitu protiv bilo kakve diskriminacije...i protiv podsticaja na diskriminaciju...(član 7, UD</a:t>
            </a:r>
            <a:r>
              <a:rPr lang="en-US" sz="1800" i="1" u="sng" dirty="0"/>
              <a:t>LJ</a:t>
            </a:r>
            <a:r>
              <a:rPr lang="sr-Latn-RS" sz="1800" i="1" u="sng" dirty="0"/>
              <a:t>P)</a:t>
            </a:r>
          </a:p>
          <a:p>
            <a:pPr algn="just"/>
            <a:r>
              <a:rPr lang="sr-Latn-RS" sz="2000" dirty="0"/>
              <a:t>Svaka država je </a:t>
            </a:r>
            <a:r>
              <a:rPr lang="sr-Latn-RS" sz="2000" b="1" dirty="0"/>
              <a:t>dužna da sprečava i procesuira diskriminaciju u obezbeđivanju međunarodno zajamčenih, odnosno garantovanih ljudskih prava, kako u pogledu propisa koje donosi, tako i u pogledu njihove praktične primene od bilo kog subjekta</a:t>
            </a:r>
            <a:r>
              <a:rPr lang="sr-Latn-RS" sz="2000" dirty="0"/>
              <a:t>, uključujući tu i privatna lica</a:t>
            </a:r>
          </a:p>
          <a:p>
            <a:pPr algn="just"/>
            <a:r>
              <a:rPr lang="sr-Latn-RS" sz="2000" dirty="0"/>
              <a:t>Diskriminacija je vrlo stara, žilava pojava i predstavlja ozbiljan međunarodni problem. Zato pored opštih instrumenata </a:t>
            </a:r>
            <a:r>
              <a:rPr lang="sr-Latn-RS" sz="2000" u="sng" dirty="0"/>
              <a:t>postoje i posebni ugovori kojima se zabranjuju specifični oblici diskriminacije, kao što su: Konvencija o rasnoj diskriminaciji, Konvencija o diskriminaciji žena, Konvencija MOR-a o diskriminaciji u pogledu zapošljavanja, Konvencija UNESCO protiv diskriminacije u oblasti obrazovanja </a:t>
            </a:r>
          </a:p>
        </p:txBody>
      </p:sp>
    </p:spTree>
    <p:extLst>
      <p:ext uri="{BB962C8B-B14F-4D97-AF65-F5344CB8AC3E}">
        <p14:creationId xmlns:p14="http://schemas.microsoft.com/office/powerpoint/2010/main" val="2755584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33E41C-AB9B-419E-B9DF-381137FBBBF5}"/>
              </a:ext>
            </a:extLst>
          </p:cNvPr>
          <p:cNvSpPr>
            <a:spLocks noGrp="1"/>
          </p:cNvSpPr>
          <p:nvPr>
            <p:ph type="title"/>
          </p:nvPr>
        </p:nvSpPr>
        <p:spPr>
          <a:xfrm>
            <a:off x="838200" y="483326"/>
            <a:ext cx="10515600" cy="391885"/>
          </a:xfrm>
        </p:spPr>
        <p:txBody>
          <a:bodyPr>
            <a:normAutofit fontScale="90000"/>
          </a:bodyPr>
          <a:lstStyle/>
          <a:p>
            <a:pPr algn="ctr"/>
            <a:r>
              <a:rPr lang="sr-Latn-RS" sz="3100" dirty="0"/>
              <a:t>Pojam diskriminacije</a:t>
            </a:r>
            <a:br>
              <a:rPr lang="sr-Latn-RS" sz="3200" dirty="0"/>
            </a:br>
            <a:endParaRPr lang="en-US" sz="3200" b="1" dirty="0"/>
          </a:p>
        </p:txBody>
      </p:sp>
      <p:sp>
        <p:nvSpPr>
          <p:cNvPr id="3" name="Čuvar mesta za sadržaj 2">
            <a:extLst>
              <a:ext uri="{FF2B5EF4-FFF2-40B4-BE49-F238E27FC236}">
                <a16:creationId xmlns:a16="http://schemas.microsoft.com/office/drawing/2014/main" id="{95B3F950-CA88-4542-B99C-3627D00C41EA}"/>
              </a:ext>
            </a:extLst>
          </p:cNvPr>
          <p:cNvSpPr>
            <a:spLocks noGrp="1"/>
          </p:cNvSpPr>
          <p:nvPr>
            <p:ph idx="1"/>
          </p:nvPr>
        </p:nvSpPr>
        <p:spPr>
          <a:xfrm>
            <a:off x="838200" y="862149"/>
            <a:ext cx="10515600" cy="5630725"/>
          </a:xfrm>
        </p:spPr>
        <p:txBody>
          <a:bodyPr>
            <a:noAutofit/>
          </a:bodyPr>
          <a:lstStyle/>
          <a:p>
            <a:pPr algn="just"/>
            <a:r>
              <a:rPr lang="sr-Latn-RS" sz="2200" dirty="0"/>
              <a:t>Reč diskriminacija je latinskog porekla i znači </a:t>
            </a:r>
            <a:r>
              <a:rPr lang="sr-Latn-RS" sz="2200" b="1" dirty="0"/>
              <a:t>razlikovanje</a:t>
            </a:r>
            <a:r>
              <a:rPr lang="sr-Latn-RS" sz="2200" dirty="0"/>
              <a:t>. </a:t>
            </a:r>
            <a:r>
              <a:rPr lang="sr-Latn-RS" sz="2200" b="1" dirty="0"/>
              <a:t>U pravu je ovaj termin izgubio neutralnost i dobio negativno značenje, odnosno označava nedozvoljeno razlikovanje</a:t>
            </a:r>
          </a:p>
          <a:p>
            <a:pPr algn="just"/>
            <a:r>
              <a:rPr lang="sr-Latn-RS" sz="2200" dirty="0"/>
              <a:t>Opšti instrumenti o ljudskim pravima ne definisu u potpunosti diskriminaciju. Zato se pojam diskriminacije gradi na osnovu ranije pomenutih posebnih ugovora kojima se zabranjuje diskriminacija</a:t>
            </a:r>
          </a:p>
          <a:p>
            <a:pPr algn="just"/>
            <a:r>
              <a:rPr lang="sr-Latn-RS" sz="2200" dirty="0"/>
              <a:t>Tako iz Konvencije o rasnoj diskriminaciji i Konvencije o diskriminaciji žena, proizlazi da je </a:t>
            </a:r>
            <a:r>
              <a:rPr lang="sr-Latn-RS" sz="2200" b="1" u="sng" dirty="0"/>
              <a:t>diskriminacija svako razlikovanje, ograničavanje ili davanje prvenstva koje se zasniva na nekom nedozvoljenom razlogu i ima za cilj ili posledicu ugrožavanje ili onemogućavanje uživanja ljudskih prava i osnovnih sloboda</a:t>
            </a:r>
          </a:p>
          <a:p>
            <a:pPr algn="just"/>
            <a:r>
              <a:rPr lang="sr-Latn-RS" sz="2200" dirty="0"/>
              <a:t>Diskriminacija se odnosi na </a:t>
            </a:r>
            <a:r>
              <a:rPr lang="sr-Latn-RS" sz="2200" b="1" u="sng" dirty="0"/>
              <a:t>osobine ljudskog bića koje ono uglavnom ne stiče svojom voljom (već na primer rođenjem) i koje ga čine pripadnikom neke šire grupe </a:t>
            </a:r>
            <a:r>
              <a:rPr lang="sr-Latn-RS" sz="2200" dirty="0"/>
              <a:t>(protiv koje je diskriminacija u suštini usmerena). To je očigledno kod urođenih obeležja kao što su rasa, boja kože, pol, nacionalno i socijalno poreklo, rođenje, jezik, religija itd.</a:t>
            </a:r>
            <a:r>
              <a:rPr lang="sr-Latn-RS" sz="2400" u="sng" dirty="0"/>
              <a:t> </a:t>
            </a:r>
          </a:p>
          <a:p>
            <a:pPr algn="just"/>
            <a:r>
              <a:rPr lang="sr-Latn-RS" sz="2200" dirty="0"/>
              <a:t>Sa druge strane, </a:t>
            </a:r>
            <a:r>
              <a:rPr lang="sr-Latn-RS" sz="2200" u="sng" dirty="0"/>
              <a:t>razlikovanje zbog nekih čovekovih ličnih osobina bez obzira jesu li urođene ili stečene ne bi smelo da se shvata kao diskriminacija. Ako neko dobija prednost zato što je talentovan, sposoban, inteligentan, spretan, obrazovan itd, niko se na to ne može žaliti</a:t>
            </a:r>
          </a:p>
          <a:p>
            <a:endParaRPr lang="en-US" sz="2400" u="sng" dirty="0"/>
          </a:p>
        </p:txBody>
      </p:sp>
    </p:spTree>
    <p:extLst>
      <p:ext uri="{BB962C8B-B14F-4D97-AF65-F5344CB8AC3E}">
        <p14:creationId xmlns:p14="http://schemas.microsoft.com/office/powerpoint/2010/main" val="1925298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7990603-FB95-4A3E-AFBE-91B9A3FA03EA}"/>
              </a:ext>
            </a:extLst>
          </p:cNvPr>
          <p:cNvSpPr>
            <a:spLocks noGrp="1"/>
          </p:cNvSpPr>
          <p:nvPr>
            <p:ph type="title"/>
          </p:nvPr>
        </p:nvSpPr>
        <p:spPr>
          <a:xfrm>
            <a:off x="838200" y="365126"/>
            <a:ext cx="10515600" cy="708666"/>
          </a:xfrm>
        </p:spPr>
        <p:txBody>
          <a:bodyPr>
            <a:normAutofit fontScale="90000"/>
          </a:bodyPr>
          <a:lstStyle/>
          <a:p>
            <a:pPr lvl="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200" dirty="0">
                <a:solidFill>
                  <a:prstClr val="black"/>
                </a:solidFill>
                <a:latin typeface="Calibri" panose="020F0502020204030204"/>
                <a:ea typeface="+mn-ea"/>
                <a:cs typeface="+mn-cs"/>
              </a:rPr>
              <a:t>Državljanstvo i diskriminacija</a:t>
            </a: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E18DDA46-BCB5-4717-815F-73CDB1E5FB5E}"/>
              </a:ext>
            </a:extLst>
          </p:cNvPr>
          <p:cNvSpPr>
            <a:spLocks noGrp="1"/>
          </p:cNvSpPr>
          <p:nvPr>
            <p:ph idx="1"/>
          </p:nvPr>
        </p:nvSpPr>
        <p:spPr>
          <a:xfrm>
            <a:off x="838200" y="1201783"/>
            <a:ext cx="10515600" cy="4975180"/>
          </a:xfrm>
        </p:spPr>
        <p:txBody>
          <a:bodyPr>
            <a:normAutofit lnSpcReduction="10000"/>
          </a:bodyPr>
          <a:lstStyle/>
          <a:p>
            <a:pPr algn="just"/>
            <a:r>
              <a:rPr lang="sr-Latn-RS" sz="2600" dirty="0"/>
              <a:t>Državljanstvo kao osobina koja se sitiče bez sopstvenog uticaja (poreklom ili mestom rođenja) </a:t>
            </a:r>
            <a:r>
              <a:rPr lang="sr-Latn-RS" sz="2600" u="sng" dirty="0"/>
              <a:t>je često osnov razlikovanja koji se izuzima iz zabrane razlikovanja, tačnije dopušta razlikovanje</a:t>
            </a:r>
          </a:p>
          <a:p>
            <a:pPr algn="just"/>
            <a:r>
              <a:rPr lang="sr-Latn-RS" sz="2600" u="sng" dirty="0"/>
              <a:t>Njime se pravi razlika između državljanina i nedržavljanina ili stranca za koje neka prava ne moraju biti zagarantovana.</a:t>
            </a:r>
            <a:r>
              <a:rPr lang="sr-Latn-RS" sz="2600" dirty="0"/>
              <a:t> Univerzalnost se zato u međunarodnim instrumentima o ljudskim pravima često sreće u formulaciji  ,,svako“ ili ,,svi građanini“ (znači bez obzira na državljanstvo)</a:t>
            </a:r>
          </a:p>
          <a:p>
            <a:pPr algn="just"/>
            <a:r>
              <a:rPr lang="sr-Latn-RS" sz="2600" b="1" dirty="0"/>
              <a:t>Državljanstvo je u pravu veza pojedinca sa državom, ali ne sa nacijom ili narodom</a:t>
            </a:r>
          </a:p>
          <a:p>
            <a:pPr algn="just"/>
            <a:r>
              <a:rPr lang="sr-Latn-RS" sz="2600" dirty="0"/>
              <a:t>Države jednostavno, </a:t>
            </a:r>
            <a:r>
              <a:rPr lang="sr-Latn-RS" sz="2600" u="sng" dirty="0"/>
              <a:t>ne žele da se odreknu prava da slobodno odlučuju ko će im biti državljanin, ko će ulaziti i boraviti na njihovoj teritoriji, ko će učestvovati u političkom životu i raspodeli kolektivno stvorenog bogatstva </a:t>
            </a:r>
            <a:r>
              <a:rPr lang="sr-Latn-RS" sz="2600" dirty="0"/>
              <a:t>itd.</a:t>
            </a:r>
          </a:p>
          <a:p>
            <a:endParaRPr lang="en-US" dirty="0"/>
          </a:p>
        </p:txBody>
      </p:sp>
    </p:spTree>
    <p:extLst>
      <p:ext uri="{BB962C8B-B14F-4D97-AF65-F5344CB8AC3E}">
        <p14:creationId xmlns:p14="http://schemas.microsoft.com/office/powerpoint/2010/main" val="303171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56C7F8-01A5-4D84-B563-77E1D6AB1C8F}"/>
              </a:ext>
            </a:extLst>
          </p:cNvPr>
          <p:cNvSpPr>
            <a:spLocks noGrp="1"/>
          </p:cNvSpPr>
          <p:nvPr>
            <p:ph type="title"/>
          </p:nvPr>
        </p:nvSpPr>
        <p:spPr>
          <a:xfrm>
            <a:off x="838200" y="365125"/>
            <a:ext cx="10515600" cy="682279"/>
          </a:xfrm>
        </p:spPr>
        <p:txBody>
          <a:bodyPr>
            <a:normAutofit fontScale="90000"/>
          </a:bodyPr>
          <a:lstStyle/>
          <a:p>
            <a:pPr lvl="0" algn="ctr">
              <a:spcBef>
                <a:spcPts val="1000"/>
              </a:spcBef>
            </a:pP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r>
              <a:rPr lang="sr-Latn-RS" sz="3200" dirty="0">
                <a:solidFill>
                  <a:prstClr val="black"/>
                </a:solidFill>
                <a:latin typeface="Calibri" panose="020F0502020204030204"/>
                <a:ea typeface="+mn-ea"/>
                <a:cs typeface="+mn-cs"/>
              </a:rPr>
              <a:t>Načini </a:t>
            </a:r>
            <a:r>
              <a:rPr lang="en-US" sz="3200" dirty="0">
                <a:solidFill>
                  <a:prstClr val="black"/>
                </a:solidFill>
                <a:latin typeface="Calibri" panose="020F0502020204030204"/>
                <a:ea typeface="+mn-ea"/>
                <a:cs typeface="+mn-cs"/>
              </a:rPr>
              <a:t> </a:t>
            </a:r>
            <a:r>
              <a:rPr lang="en-US" sz="3200" dirty="0" err="1">
                <a:solidFill>
                  <a:prstClr val="black"/>
                </a:solidFill>
                <a:latin typeface="Calibri" panose="020F0502020204030204"/>
                <a:ea typeface="+mn-ea"/>
                <a:cs typeface="+mn-cs"/>
              </a:rPr>
              <a:t>dopu</a:t>
            </a:r>
            <a:r>
              <a:rPr lang="sr-Latn-RS" sz="3200" dirty="0">
                <a:solidFill>
                  <a:prstClr val="black"/>
                </a:solidFill>
                <a:latin typeface="Calibri" panose="020F0502020204030204"/>
                <a:ea typeface="+mn-ea"/>
                <a:cs typeface="+mn-cs"/>
              </a:rPr>
              <a:t>š</a:t>
            </a:r>
            <a:r>
              <a:rPr lang="en-US" sz="3200" dirty="0" err="1">
                <a:solidFill>
                  <a:prstClr val="black"/>
                </a:solidFill>
                <a:latin typeface="Calibri" panose="020F0502020204030204"/>
                <a:ea typeface="+mn-ea"/>
                <a:cs typeface="+mn-cs"/>
              </a:rPr>
              <a:t>tenog</a:t>
            </a:r>
            <a:r>
              <a:rPr lang="en-US" sz="3200" dirty="0">
                <a:solidFill>
                  <a:prstClr val="black"/>
                </a:solidFill>
                <a:latin typeface="Calibri" panose="020F0502020204030204"/>
                <a:ea typeface="+mn-ea"/>
                <a:cs typeface="+mn-cs"/>
              </a:rPr>
              <a:t> </a:t>
            </a:r>
            <a:r>
              <a:rPr lang="sr-Latn-RS" sz="3200" dirty="0">
                <a:solidFill>
                  <a:prstClr val="black"/>
                </a:solidFill>
                <a:latin typeface="Calibri" panose="020F0502020204030204"/>
                <a:ea typeface="+mn-ea"/>
                <a:cs typeface="+mn-cs"/>
              </a:rPr>
              <a:t>razlikovanja</a:t>
            </a:r>
            <a:br>
              <a:rPr lang="sr-Latn-RS" sz="2800" dirty="0">
                <a:solidFill>
                  <a:prstClr val="black"/>
                </a:solidFill>
                <a:latin typeface="Calibri" panose="020F0502020204030204"/>
                <a:ea typeface="+mn-ea"/>
                <a:cs typeface="+mn-cs"/>
              </a:rPr>
            </a:b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0F0DDAE7-0FDC-4ABD-AF96-A803834A555B}"/>
              </a:ext>
            </a:extLst>
          </p:cNvPr>
          <p:cNvSpPr>
            <a:spLocks noGrp="1"/>
          </p:cNvSpPr>
          <p:nvPr>
            <p:ph idx="1"/>
          </p:nvPr>
        </p:nvSpPr>
        <p:spPr>
          <a:xfrm>
            <a:off x="838200" y="1254034"/>
            <a:ext cx="10515600" cy="5308131"/>
          </a:xfrm>
        </p:spPr>
        <p:txBody>
          <a:bodyPr>
            <a:normAutofit lnSpcReduction="10000"/>
          </a:bodyPr>
          <a:lstStyle/>
          <a:p>
            <a:pPr algn="just"/>
            <a:r>
              <a:rPr lang="sr-Latn-RS" sz="2400" b="1" dirty="0"/>
              <a:t>U većini pravnih sistema smatra se da mogu biti dopuštena pojedina razlikovanja ako su ona objektivna i umesna</a:t>
            </a:r>
          </a:p>
          <a:p>
            <a:pPr algn="just"/>
            <a:r>
              <a:rPr lang="sr-Latn-RS" sz="2400" u="sng" dirty="0"/>
              <a:t>Različita postupanja se porede sa ciljem koji se želi postići. Tako na primer za populaciju ispod 18 godina (maloletnici), međunarodni instrumenti o ljudskim pravima i nacionalna zakonodavstva predviđaju da se ne mogu osuditi na smrtnu kaznu, da se za njih predvidi posebno postupanje u slučajevama izvršenja krivičnih dela, da se izdržavaje kazne vrši u posebnim popravnim ustanovama ili odvojeno od punoletnih osuđenika </a:t>
            </a:r>
            <a:r>
              <a:rPr lang="sr-Latn-RS" sz="2400" dirty="0"/>
              <a:t>itd.</a:t>
            </a:r>
          </a:p>
          <a:p>
            <a:pPr algn="just"/>
            <a:r>
              <a:rPr lang="sr-Latn-RS" sz="2400" dirty="0"/>
              <a:t>Zabranjeno razlikovanje, odnosno </a:t>
            </a:r>
            <a:r>
              <a:rPr lang="sr-Latn-RS" sz="2400" b="1" dirty="0"/>
              <a:t>diskriminacija se ne može opravdati ostvarivanjem određenog cilja</a:t>
            </a:r>
          </a:p>
          <a:p>
            <a:pPr algn="just"/>
            <a:r>
              <a:rPr lang="sr-Latn-RS" sz="2400" b="1" dirty="0"/>
              <a:t>Praksa zakonodavaca koji su pokušavali da diskriminišu ljude putem na izgled neutralnih propisa je prilično bogata</a:t>
            </a:r>
            <a:r>
              <a:rPr lang="sr-Latn-RS" sz="2400" u="sng" dirty="0"/>
              <a:t>. Primer za to su južne države SAD koje su pokušale da upis u birački spisak vežu za pismenost, poznavanje ustavnog sistema SAD i federalne jedinice u kojoj glasači žive.</a:t>
            </a:r>
            <a:r>
              <a:rPr lang="sr-Latn-RS" sz="2400" dirty="0"/>
              <a:t> Pri tome se unapred znalo da crnci zbog socijalnog i obrazovnog statusa ne mogu da polože pomenute testove i samim tim da budu upisani u birački spisak  </a:t>
            </a:r>
          </a:p>
        </p:txBody>
      </p:sp>
    </p:spTree>
    <p:extLst>
      <p:ext uri="{BB962C8B-B14F-4D97-AF65-F5344CB8AC3E}">
        <p14:creationId xmlns:p14="http://schemas.microsoft.com/office/powerpoint/2010/main" val="2917880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0C1D29-400F-4FA7-9356-8ED069B6E1FC}"/>
              </a:ext>
            </a:extLst>
          </p:cNvPr>
          <p:cNvSpPr>
            <a:spLocks noGrp="1"/>
          </p:cNvSpPr>
          <p:nvPr>
            <p:ph type="title"/>
          </p:nvPr>
        </p:nvSpPr>
        <p:spPr>
          <a:xfrm>
            <a:off x="877389" y="470263"/>
            <a:ext cx="10515600" cy="666206"/>
          </a:xfrm>
        </p:spPr>
        <p:txBody>
          <a:bodyPr>
            <a:normAutofit fontScale="90000"/>
          </a:bodyPr>
          <a:lstStyle/>
          <a:p>
            <a:pPr marL="228600" indent="-228600" algn="ctr">
              <a:spcBef>
                <a:spcPts val="1000"/>
              </a:spcBef>
            </a:pPr>
            <a:br>
              <a:rPr lang="sr-Latn-RS" sz="2800" dirty="0">
                <a:solidFill>
                  <a:prstClr val="black"/>
                </a:solidFill>
                <a:latin typeface="Calibri" panose="020F0502020204030204"/>
                <a:ea typeface="+mn-ea"/>
                <a:cs typeface="+mn-cs"/>
              </a:rPr>
            </a:br>
            <a:r>
              <a:rPr lang="sr-Latn-RS" sz="3000" dirty="0"/>
              <a:t>Tradicionalni stavovi prema drugima i drukčijima i njihovo menjanje</a:t>
            </a:r>
            <a:br>
              <a:rPr lang="sr-Latn-RS" dirty="0"/>
            </a:br>
            <a:endParaRPr lang="en-US" dirty="0"/>
          </a:p>
        </p:txBody>
      </p:sp>
      <p:sp>
        <p:nvSpPr>
          <p:cNvPr id="3" name="Čuvar mesta za sadržaj 2">
            <a:extLst>
              <a:ext uri="{FF2B5EF4-FFF2-40B4-BE49-F238E27FC236}">
                <a16:creationId xmlns:a16="http://schemas.microsoft.com/office/drawing/2014/main" id="{055F4E61-9BCA-486F-AF24-716C5B761581}"/>
              </a:ext>
            </a:extLst>
          </p:cNvPr>
          <p:cNvSpPr>
            <a:spLocks noGrp="1"/>
          </p:cNvSpPr>
          <p:nvPr>
            <p:ph idx="1"/>
          </p:nvPr>
        </p:nvSpPr>
        <p:spPr>
          <a:xfrm>
            <a:off x="838200" y="1293223"/>
            <a:ext cx="10515600" cy="5238206"/>
          </a:xfrm>
        </p:spPr>
        <p:txBody>
          <a:bodyPr>
            <a:normAutofit fontScale="85000" lnSpcReduction="10000"/>
          </a:bodyPr>
          <a:lstStyle/>
          <a:p>
            <a:pPr algn="just"/>
            <a:r>
              <a:rPr lang="sr-Latn-RS" sz="2400" b="1" dirty="0"/>
              <a:t>Evropski sud za ljudska prava je u novije vreme svojim presudama nametnuo tumačenje odredbi EK kao ,,žive materije”, koja </a:t>
            </a:r>
            <a:r>
              <a:rPr lang="en-US" sz="2400" b="1" dirty="0" err="1"/>
              <a:t>obuhvata</a:t>
            </a:r>
            <a:r>
              <a:rPr lang="en-US" sz="2400" b="1" dirty="0"/>
              <a:t> </a:t>
            </a:r>
            <a:r>
              <a:rPr lang="en-US" sz="2400" b="1" dirty="0" err="1"/>
              <a:t>prava</a:t>
            </a:r>
            <a:r>
              <a:rPr lang="en-US" sz="2400" b="1" dirty="0"/>
              <a:t> </a:t>
            </a:r>
            <a:r>
              <a:rPr lang="en-US" sz="2400" b="1" dirty="0" err="1"/>
              <a:t>koja</a:t>
            </a:r>
            <a:r>
              <a:rPr lang="en-US" sz="2400" b="1" dirty="0"/>
              <a:t> </a:t>
            </a:r>
            <a:r>
              <a:rPr lang="en-US" sz="2400" b="1" dirty="0" err="1"/>
              <a:t>nisa</a:t>
            </a:r>
            <a:r>
              <a:rPr lang="en-US" sz="2400" b="1" dirty="0"/>
              <a:t> </a:t>
            </a:r>
            <a:r>
              <a:rPr lang="en-US" sz="2400" b="1" dirty="0" err="1"/>
              <a:t>bila</a:t>
            </a:r>
            <a:r>
              <a:rPr lang="en-US" sz="2400" b="1" dirty="0"/>
              <a:t> </a:t>
            </a:r>
            <a:r>
              <a:rPr lang="en-US" sz="2400" b="1" dirty="0" err="1"/>
              <a:t>predvidjena</a:t>
            </a:r>
            <a:r>
              <a:rPr lang="en-US" sz="2400" b="1" dirty="0"/>
              <a:t> </a:t>
            </a:r>
            <a:r>
              <a:rPr lang="en-US" sz="2400" b="1" dirty="0" err="1"/>
              <a:t>njenim</a:t>
            </a:r>
            <a:r>
              <a:rPr lang="en-US" sz="2400" b="1" dirty="0"/>
              <a:t> </a:t>
            </a:r>
            <a:r>
              <a:rPr lang="en-US" sz="2400" b="1" dirty="0" err="1"/>
              <a:t>usvajanjem</a:t>
            </a:r>
            <a:endParaRPr lang="sr-Latn-RS" sz="2400" b="1" dirty="0"/>
          </a:p>
          <a:p>
            <a:pPr algn="just"/>
            <a:r>
              <a:rPr lang="sr-Latn-RS" sz="2400" dirty="0"/>
              <a:t>Neki tradicionalni stavovi su sve češće izloženi sumnji i preispitivanjima, na primer organizacije za zaštitu položaja žena istrajavaju </a:t>
            </a:r>
            <a:r>
              <a:rPr lang="en-US" sz="2400" dirty="0"/>
              <a:t>u </a:t>
            </a:r>
            <a:r>
              <a:rPr lang="en-US" sz="2400" dirty="0" err="1"/>
              <a:t>borbi</a:t>
            </a:r>
            <a:r>
              <a:rPr lang="en-US" sz="2400" dirty="0"/>
              <a:t> </a:t>
            </a:r>
            <a:r>
              <a:rPr lang="en-US" sz="2400" dirty="0" err="1"/>
              <a:t>protiv</a:t>
            </a:r>
            <a:r>
              <a:rPr lang="en-US" sz="2400" dirty="0"/>
              <a:t> </a:t>
            </a:r>
            <a:r>
              <a:rPr lang="sr-Latn-RS" sz="2400" dirty="0"/>
              <a:t>elemenata patrijarhalnog društva, odnosno </a:t>
            </a:r>
            <a:r>
              <a:rPr lang="sr-Latn-RS" sz="2400" u="sng" dirty="0"/>
              <a:t>podele na muške i ženske poslove i zanimanja</a:t>
            </a:r>
          </a:p>
          <a:p>
            <a:pPr algn="just"/>
            <a:r>
              <a:rPr lang="sr-Latn-RS" sz="2400" dirty="0"/>
              <a:t>Svedoci smo evolucije položaja ljudi drugačije seksualne orijentacije koji su u ranije u skoro svim zemljama bili izloženi napadima, diskriminaciji i gonjenju</a:t>
            </a:r>
          </a:p>
          <a:p>
            <a:pPr algn="just"/>
            <a:r>
              <a:rPr lang="sr-Latn-RS" sz="2400" dirty="0"/>
              <a:t>Do skora u većini zemalja seksualni odnos između osoba istog pola smatrao se krivičnim delom, zatim su proglašavani za bolesnim osobama koje treba lečiti i bili su isključeni iz svih sfera društvenog života</a:t>
            </a:r>
          </a:p>
          <a:p>
            <a:pPr algn="just"/>
            <a:r>
              <a:rPr lang="sr-Latn-RS" sz="2400" dirty="0"/>
              <a:t>Danas preovladava mišljenje da je reč o urođenoj osobini i da zbog takve osobine nijedan čovek ne sme da trpi. Ovo mišljenje je potkrepljeno i sudskom praksom Evropskog suda za ljudska prava</a:t>
            </a:r>
          </a:p>
          <a:p>
            <a:pPr algn="just"/>
            <a:r>
              <a:rPr lang="sr-Latn-RS" sz="2400" dirty="0"/>
              <a:t>To praktično znači da je diskriminacija na osnovu seksualne orijentacije zabranjena odredbama o diskriminaciji u PGP, EK i drugim instrumentima o ljudskim pravima</a:t>
            </a:r>
          </a:p>
          <a:p>
            <a:pPr algn="just"/>
            <a:r>
              <a:rPr lang="sr-Latn-RS" sz="2400" dirty="0"/>
              <a:t>Savremeni razvoj društvenih odnosa </a:t>
            </a:r>
            <a:r>
              <a:rPr lang="sr-Latn-RS" sz="2400" b="1" dirty="0"/>
              <a:t>postavlja pitanja o opravdanosti drugih oblika diskriminacije, kao što su prednosti koje se daju zbog godina starosti ili fizičke spoljašnosti </a:t>
            </a:r>
          </a:p>
          <a:p>
            <a:endParaRPr lang="sr-Latn-RS" sz="2400" dirty="0"/>
          </a:p>
          <a:p>
            <a:endParaRPr lang="sr-Latn-RS" sz="2400" dirty="0"/>
          </a:p>
        </p:txBody>
      </p:sp>
    </p:spTree>
    <p:extLst>
      <p:ext uri="{BB962C8B-B14F-4D97-AF65-F5344CB8AC3E}">
        <p14:creationId xmlns:p14="http://schemas.microsoft.com/office/powerpoint/2010/main" val="4280337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B0732F-2BCC-4DAD-B784-DF5A94D0F993}"/>
              </a:ext>
            </a:extLst>
          </p:cNvPr>
          <p:cNvSpPr>
            <a:spLocks noGrp="1"/>
          </p:cNvSpPr>
          <p:nvPr>
            <p:ph type="title"/>
          </p:nvPr>
        </p:nvSpPr>
        <p:spPr>
          <a:xfrm>
            <a:off x="838200" y="365125"/>
            <a:ext cx="10515600" cy="1124041"/>
          </a:xfrm>
        </p:spPr>
        <p:txBody>
          <a:bodyPr>
            <a:normAutofit fontScale="90000"/>
          </a:bodyPr>
          <a:lstStyle/>
          <a:p>
            <a:pPr marL="228600" lvl="0" indent="-228600" algn="ctr">
              <a:spcBef>
                <a:spcPts val="1000"/>
              </a:spcBef>
            </a:pPr>
            <a:r>
              <a:rPr lang="sr-Latn-RS" sz="3100" dirty="0"/>
              <a:t>Mere za ispravljanje posledica ranije diskriminacije</a:t>
            </a:r>
            <a:br>
              <a:rPr lang="sr-Latn-RS" sz="3100" dirty="0"/>
            </a:br>
            <a:r>
              <a:rPr lang="sr-Latn-RS" sz="3100" dirty="0"/>
              <a:t>(pozitivna diskriminacija) </a:t>
            </a:r>
            <a:br>
              <a:rPr lang="sr-Latn-RS" sz="2800" dirty="0">
                <a:solidFill>
                  <a:prstClr val="black"/>
                </a:solidFill>
                <a:latin typeface="Calibri" panose="020F0502020204030204"/>
                <a:ea typeface="+mn-ea"/>
                <a:cs typeface="+mn-cs"/>
              </a:rPr>
            </a:br>
            <a:endParaRPr lang="en-US" dirty="0"/>
          </a:p>
        </p:txBody>
      </p:sp>
      <p:sp>
        <p:nvSpPr>
          <p:cNvPr id="3" name="Čuvar mesta za sadržaj 2">
            <a:extLst>
              <a:ext uri="{FF2B5EF4-FFF2-40B4-BE49-F238E27FC236}">
                <a16:creationId xmlns:a16="http://schemas.microsoft.com/office/drawing/2014/main" id="{A0670050-8CE1-41FB-AB5D-8538BF79E0B4}"/>
              </a:ext>
            </a:extLst>
          </p:cNvPr>
          <p:cNvSpPr>
            <a:spLocks noGrp="1"/>
          </p:cNvSpPr>
          <p:nvPr>
            <p:ph idx="1"/>
          </p:nvPr>
        </p:nvSpPr>
        <p:spPr>
          <a:xfrm>
            <a:off x="838199" y="1136468"/>
            <a:ext cx="10696303" cy="5525589"/>
          </a:xfrm>
        </p:spPr>
        <p:txBody>
          <a:bodyPr>
            <a:normAutofit fontScale="92500" lnSpcReduction="20000"/>
          </a:bodyPr>
          <a:lstStyle/>
          <a:p>
            <a:pPr algn="just"/>
            <a:r>
              <a:rPr lang="sr-Latn-RS" sz="2300" dirty="0"/>
              <a:t>Neke društvene grupe ulaze u eru nediskriminacije sa značajnim teretom prošlosti. </a:t>
            </a:r>
            <a:r>
              <a:rPr lang="en-US" sz="2300" dirty="0"/>
              <a:t>K</a:t>
            </a:r>
            <a:r>
              <a:rPr lang="sr-Latn-RS" sz="2300" dirty="0"/>
              <a:t>ao posledica ranije diskriminicaje i pored formalne jednakosti, stvarna nejednakost i dalje opstaje </a:t>
            </a:r>
          </a:p>
          <a:p>
            <a:pPr algn="just"/>
            <a:r>
              <a:rPr lang="sr-Latn-RS" sz="2300" dirty="0"/>
              <a:t>Zato su </a:t>
            </a:r>
            <a:r>
              <a:rPr lang="sr-Latn-RS" sz="2300" u="sng" dirty="0"/>
              <a:t>države ovlašćene da u korist istorijski zapostavljenih grupa preduzimaju pozitivne mere koje se često nazivaju preferencijalni tretman ili afirmativna akcija</a:t>
            </a:r>
          </a:p>
          <a:p>
            <a:pPr algn="just"/>
            <a:r>
              <a:rPr lang="sr-Latn-RS" sz="2300" dirty="0"/>
              <a:t>One se ispoljavaju kao </a:t>
            </a:r>
            <a:r>
              <a:rPr lang="sr-Latn-RS" sz="2300" b="1" dirty="0"/>
              <a:t>privremeno favorizovanje pripadnika grupa za koje se objektivno zna da su sistematski zapostavljane u prošlosti</a:t>
            </a:r>
          </a:p>
          <a:p>
            <a:pPr algn="just"/>
            <a:r>
              <a:rPr lang="sr-Latn-RS" sz="2300" u="sng" dirty="0"/>
              <a:t>Na primer u SAD visoke škole i univerziteti se primoravaju da prime izvestan procenat studenata iz redova crnačke, meksikanske, indijanske i drugih ranije obespravljenih populacija, makar oni pokazali i gori uspeh od belaca na prijemnim ispitama</a:t>
            </a:r>
          </a:p>
          <a:p>
            <a:pPr algn="just"/>
            <a:r>
              <a:rPr lang="sr-Latn-RS" sz="2300" u="sng" dirty="0"/>
              <a:t>Drugi primer je privilegovano zapošljavanje žena u mnogim zemljama gde poslodavci moraju da zaposle određeni postotak žena</a:t>
            </a:r>
            <a:r>
              <a:rPr lang="sr-Latn-RS" sz="2300" dirty="0"/>
              <a:t> ili bar da se između dva jednaka kandidata opredele za ženskog. U nekim zemljama se propisuje udeo žena u parlamentu</a:t>
            </a:r>
          </a:p>
          <a:p>
            <a:pPr algn="just"/>
            <a:r>
              <a:rPr lang="sr-Latn-RS" sz="2300" b="1" dirty="0"/>
              <a:t>Mere pozitivne diskriminacije moraju biti privremene, tj. da traju dok se pripadnici zanemarene grupe u proseku ne izjednače sa ostalima</a:t>
            </a:r>
          </a:p>
          <a:p>
            <a:pPr algn="just"/>
            <a:r>
              <a:rPr lang="sr-Latn-RS" sz="2300" u="sng" dirty="0"/>
              <a:t>Preferencijalni tretman nikada ne sme ići dotle da privilegije dobijaju potpuno nekvalifikovani kandidati koje ne zadovoljavaju minimalne uslove</a:t>
            </a:r>
          </a:p>
          <a:p>
            <a:pPr algn="just"/>
            <a:r>
              <a:rPr lang="sr-Latn-RS" sz="2300" u="sng" dirty="0"/>
              <a:t>Pozitivna diskriminacija se od strane nekada privilegovanih grupa kritikuje kao zloupotreba i nova diskriminacija, koju sada zbog istorijske nepravde trpe sadašnji pripadnici nekada privilegovanih grupa, na primer muškarci i belci</a:t>
            </a:r>
          </a:p>
          <a:p>
            <a:endParaRPr lang="sr-Latn-RS" dirty="0"/>
          </a:p>
          <a:p>
            <a:endParaRPr lang="en-US" dirty="0"/>
          </a:p>
        </p:txBody>
      </p:sp>
    </p:spTree>
    <p:extLst>
      <p:ext uri="{BB962C8B-B14F-4D97-AF65-F5344CB8AC3E}">
        <p14:creationId xmlns:p14="http://schemas.microsoft.com/office/powerpoint/2010/main" val="1734745457"/>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1114</TotalTime>
  <Words>3274</Words>
  <Application>Microsoft Office PowerPoint</Application>
  <PresentationFormat>Widescreen</PresentationFormat>
  <Paragraphs>128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Georgia</vt:lpstr>
      <vt:lpstr>Wingdings</vt:lpstr>
      <vt:lpstr>Tema Office</vt:lpstr>
      <vt:lpstr>Međunarodna ljudska prava</vt:lpstr>
      <vt:lpstr> Opšta načela uživanja ljudskih prava  </vt:lpstr>
      <vt:lpstr>Načela jednakosti i ravnopravnosti</vt:lpstr>
      <vt:lpstr>  Zabrana diskriminacije  </vt:lpstr>
      <vt:lpstr>Pojam diskriminacije </vt:lpstr>
      <vt:lpstr>  Državljanstvo i diskriminacija  </vt:lpstr>
      <vt:lpstr>   Načini  dopuštenog razlikovanja  </vt:lpstr>
      <vt:lpstr> Tradicionalni stavovi prema drugima i drukčijima i njihovo menjanje </vt:lpstr>
      <vt:lpstr>Mere za ispravljanje posledica ranije diskriminacije (pozitivna diskriminacija)  </vt:lpstr>
      <vt:lpstr>2. Zabrana zloupotrebe ljudskih prava </vt:lpstr>
      <vt:lpstr>Međunarodno pravo ljudskih prava</vt:lpstr>
      <vt:lpstr>Derogacija i ograničavanje ljudskih prava</vt:lpstr>
      <vt:lpstr> Potreba za ograničenjima i njihova priroda </vt:lpstr>
      <vt:lpstr>Neprikosnovena prava </vt:lpstr>
      <vt:lpstr> Opozivanje (derogacija) ljudskih prava </vt:lpstr>
      <vt:lpstr> Fakultativna ograničenja </vt:lpstr>
      <vt:lpstr>Zakonitost (legalnost) ograničenja</vt:lpstr>
      <vt:lpstr>Legitimnost ograničenja</vt:lpstr>
      <vt:lpstr>Postojanje opravdane potrebe (nužnosti, neophodnosti) ograničenja</vt:lpstr>
      <vt:lpstr>Mere za zaštitu demokratije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Medjunarodna zaštita ljudskih prava</dc:title>
  <dc:creator>andri</dc:creator>
  <cp:lastModifiedBy>HP</cp:lastModifiedBy>
  <cp:revision>114</cp:revision>
  <dcterms:created xsi:type="dcterms:W3CDTF">2019-10-23T10:41:19Z</dcterms:created>
  <dcterms:modified xsi:type="dcterms:W3CDTF">2026-03-17T08:02:55Z</dcterms:modified>
</cp:coreProperties>
</file>