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4" r:id="rId11"/>
    <p:sldId id="266" r:id="rId12"/>
    <p:sldId id="267" r:id="rId13"/>
    <p:sldId id="268" r:id="rId14"/>
    <p:sldId id="269" r:id="rId15"/>
    <p:sldId id="270"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E91191-AA78-42E9-B391-DB8E64E83B05}"/>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endParaRPr lang="en-US"/>
          </a:p>
        </p:txBody>
      </p:sp>
      <p:sp>
        <p:nvSpPr>
          <p:cNvPr id="3" name="Podnaslov 2">
            <a:extLst>
              <a:ext uri="{FF2B5EF4-FFF2-40B4-BE49-F238E27FC236}">
                <a16:creationId xmlns:a16="http://schemas.microsoft.com/office/drawing/2014/main" id="{032D7D43-3EC1-4C73-BC00-72656C3FE0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endParaRPr lang="en-US"/>
          </a:p>
        </p:txBody>
      </p:sp>
      <p:sp>
        <p:nvSpPr>
          <p:cNvPr id="4" name="Čuvar mesta za datum 3">
            <a:extLst>
              <a:ext uri="{FF2B5EF4-FFF2-40B4-BE49-F238E27FC236}">
                <a16:creationId xmlns:a16="http://schemas.microsoft.com/office/drawing/2014/main" id="{406E87E3-6CC6-4391-B3B9-CE95DA89D21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ED547E52-25F2-4A19-86A1-4B8EF71EE61E}"/>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C071A10-AF31-4224-9F3E-317AD31121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9439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3D2113-2FEB-4561-A4DC-A3E4A0331FAE}"/>
              </a:ext>
            </a:extLst>
          </p:cNvPr>
          <p:cNvSpPr>
            <a:spLocks noGrp="1"/>
          </p:cNvSpPr>
          <p:nvPr>
            <p:ph type="title"/>
          </p:nvPr>
        </p:nvSpPr>
        <p:spPr/>
        <p:txBody>
          <a:bodyPr/>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0F1E4993-A383-4F46-A0BB-A67228E4CCF8}"/>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16FA6248-9022-46A7-BE7D-14DE3234B4AA}"/>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B7CA1643-3772-4B90-A7F7-00556F521023}"/>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E3B85EAF-A3FC-437E-BC1C-C8ED5D9ACE4D}"/>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23531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9A77CBA1-6B0E-4BDB-9EC1-B800DBF00A19}"/>
              </a:ext>
            </a:extLst>
          </p:cNvPr>
          <p:cNvSpPr>
            <a:spLocks noGrp="1"/>
          </p:cNvSpPr>
          <p:nvPr>
            <p:ph type="title" orient="vert"/>
          </p:nvPr>
        </p:nvSpPr>
        <p:spPr>
          <a:xfrm>
            <a:off x="8724900" y="365125"/>
            <a:ext cx="2628900" cy="5811838"/>
          </a:xfrm>
        </p:spPr>
        <p:txBody>
          <a:bodyPr vert="eaVert"/>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EF88A537-1433-4ADF-ADED-2D83A47C4BF1}"/>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E92BEFDE-85F2-4D90-88B8-81124C403F2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A06AED5C-29AF-4AFE-BE0E-9431FD11258B}"/>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BB05E697-918F-4AEF-AE19-780A6ECB1D1C}"/>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33727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906F74-CF71-4E11-BB06-0B494012A5E0}"/>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84717FF4-5183-45DD-A5CF-67F805725D5D}"/>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8ACA4117-74F9-4C75-B69E-E6AC8208B41E}"/>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4AAE4332-7606-4001-8AAB-684152241E6F}"/>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8F1D84E0-6313-4FBB-AA84-10C2B74453A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56295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51E877-4DD3-4C43-A0E4-DF2F111FFFB2}"/>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57A0C23-1184-4612-8406-52CDFC15FE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51CF1C48-3E4D-4B34-B253-2B1622E7A2F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02B84B80-0DAC-402B-8518-E5144986C1F9}"/>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3537100-57F0-4B96-910B-BB561FD4F3F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0116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EBC2C0-D70E-4FFC-848A-6BC61A4F915F}"/>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B9C0A6D7-43A4-435C-AA4C-575C0E4EB4E0}"/>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sadržaj 3">
            <a:extLst>
              <a:ext uri="{FF2B5EF4-FFF2-40B4-BE49-F238E27FC236}">
                <a16:creationId xmlns:a16="http://schemas.microsoft.com/office/drawing/2014/main" id="{80DDA2E3-C278-403F-8D57-D2143EB038C5}"/>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datum 4">
            <a:extLst>
              <a:ext uri="{FF2B5EF4-FFF2-40B4-BE49-F238E27FC236}">
                <a16:creationId xmlns:a16="http://schemas.microsoft.com/office/drawing/2014/main" id="{1AA5E1B7-DBAA-4BF4-9C9D-CF292232AA0D}"/>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AF044BA3-325C-44A3-8D01-9E34B2EB2823}"/>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7EE4A707-CF93-42AA-ACFE-9EB66461C2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400551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A5667C-3ADD-41AD-91CC-21E4F5775482}"/>
              </a:ext>
            </a:extLst>
          </p:cNvPr>
          <p:cNvSpPr>
            <a:spLocks noGrp="1"/>
          </p:cNvSpPr>
          <p:nvPr>
            <p:ph type="title"/>
          </p:nvPr>
        </p:nvSpPr>
        <p:spPr>
          <a:xfrm>
            <a:off x="839788" y="365125"/>
            <a:ext cx="10515600" cy="1325563"/>
          </a:xfrm>
        </p:spPr>
        <p:txBody>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1C3FDF19-BB07-4304-A902-188E0143D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9381C14D-6CF5-4327-8422-3483F5A434C7}"/>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tekst 4">
            <a:extLst>
              <a:ext uri="{FF2B5EF4-FFF2-40B4-BE49-F238E27FC236}">
                <a16:creationId xmlns:a16="http://schemas.microsoft.com/office/drawing/2014/main" id="{636AE1F5-15A6-43AB-8E89-001F150B51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44B85BDB-E94C-471D-A985-441E9CDB98BA}"/>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7" name="Čuvar mesta za datum 6">
            <a:extLst>
              <a:ext uri="{FF2B5EF4-FFF2-40B4-BE49-F238E27FC236}">
                <a16:creationId xmlns:a16="http://schemas.microsoft.com/office/drawing/2014/main" id="{3433D378-19D4-40FE-BC4D-F9DACD0C35CC}"/>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8" name="Čuvar mesta za podnožje 7">
            <a:extLst>
              <a:ext uri="{FF2B5EF4-FFF2-40B4-BE49-F238E27FC236}">
                <a16:creationId xmlns:a16="http://schemas.microsoft.com/office/drawing/2014/main" id="{7D4FBC65-F9DB-449D-B799-7A30D214A740}"/>
              </a:ext>
            </a:extLst>
          </p:cNvPr>
          <p:cNvSpPr>
            <a:spLocks noGrp="1"/>
          </p:cNvSpPr>
          <p:nvPr>
            <p:ph type="ftr" sz="quarter" idx="11"/>
          </p:nvPr>
        </p:nvSpPr>
        <p:spPr/>
        <p:txBody>
          <a:bodyPr/>
          <a:lstStyle/>
          <a:p>
            <a:endParaRPr lang="en-US"/>
          </a:p>
        </p:txBody>
      </p:sp>
      <p:sp>
        <p:nvSpPr>
          <p:cNvPr id="9" name="Čuvar mesta za broj slajda 8">
            <a:extLst>
              <a:ext uri="{FF2B5EF4-FFF2-40B4-BE49-F238E27FC236}">
                <a16:creationId xmlns:a16="http://schemas.microsoft.com/office/drawing/2014/main" id="{AB77D667-4F7D-48FE-B357-362F6B980B8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75418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C11717-9EF5-4A97-B0A6-A8C76ABF3E82}"/>
              </a:ext>
            </a:extLst>
          </p:cNvPr>
          <p:cNvSpPr>
            <a:spLocks noGrp="1"/>
          </p:cNvSpPr>
          <p:nvPr>
            <p:ph type="title"/>
          </p:nvPr>
        </p:nvSpPr>
        <p:spPr/>
        <p:txBody>
          <a:bodyPr/>
          <a:lstStyle/>
          <a:p>
            <a:r>
              <a:rPr lang="sr-Latn-RS"/>
              <a:t>Kliknite i uredite naslov mastera</a:t>
            </a:r>
            <a:endParaRPr lang="en-US"/>
          </a:p>
        </p:txBody>
      </p:sp>
      <p:sp>
        <p:nvSpPr>
          <p:cNvPr id="3" name="Čuvar mesta za datum 2">
            <a:extLst>
              <a:ext uri="{FF2B5EF4-FFF2-40B4-BE49-F238E27FC236}">
                <a16:creationId xmlns:a16="http://schemas.microsoft.com/office/drawing/2014/main" id="{38514A6C-5339-4385-A4B3-2AEDE0FC782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4" name="Čuvar mesta za podnožje 3">
            <a:extLst>
              <a:ext uri="{FF2B5EF4-FFF2-40B4-BE49-F238E27FC236}">
                <a16:creationId xmlns:a16="http://schemas.microsoft.com/office/drawing/2014/main" id="{17AB4A55-BE0B-45D6-8C30-F1612E9490CF}"/>
              </a:ext>
            </a:extLst>
          </p:cNvPr>
          <p:cNvSpPr>
            <a:spLocks noGrp="1"/>
          </p:cNvSpPr>
          <p:nvPr>
            <p:ph type="ftr" sz="quarter" idx="11"/>
          </p:nvPr>
        </p:nvSpPr>
        <p:spPr/>
        <p:txBody>
          <a:bodyPr/>
          <a:lstStyle/>
          <a:p>
            <a:endParaRPr lang="en-US"/>
          </a:p>
        </p:txBody>
      </p:sp>
      <p:sp>
        <p:nvSpPr>
          <p:cNvPr id="5" name="Čuvar mesta za broj slajda 4">
            <a:extLst>
              <a:ext uri="{FF2B5EF4-FFF2-40B4-BE49-F238E27FC236}">
                <a16:creationId xmlns:a16="http://schemas.microsoft.com/office/drawing/2014/main" id="{FCB70088-D3CB-473F-9C4A-B5BB5531C57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329484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CA9F624B-8671-492D-BF5E-44381574DE51}"/>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3" name="Čuvar mesta za podnožje 2">
            <a:extLst>
              <a:ext uri="{FF2B5EF4-FFF2-40B4-BE49-F238E27FC236}">
                <a16:creationId xmlns:a16="http://schemas.microsoft.com/office/drawing/2014/main" id="{05687ACD-3B32-474D-A2BC-E6EFE907AF02}"/>
              </a:ext>
            </a:extLst>
          </p:cNvPr>
          <p:cNvSpPr>
            <a:spLocks noGrp="1"/>
          </p:cNvSpPr>
          <p:nvPr>
            <p:ph type="ftr" sz="quarter" idx="11"/>
          </p:nvPr>
        </p:nvSpPr>
        <p:spPr/>
        <p:txBody>
          <a:bodyPr/>
          <a:lstStyle/>
          <a:p>
            <a:endParaRPr lang="en-US"/>
          </a:p>
        </p:txBody>
      </p:sp>
      <p:sp>
        <p:nvSpPr>
          <p:cNvPr id="4" name="Čuvar mesta za broj slajda 3">
            <a:extLst>
              <a:ext uri="{FF2B5EF4-FFF2-40B4-BE49-F238E27FC236}">
                <a16:creationId xmlns:a16="http://schemas.microsoft.com/office/drawing/2014/main" id="{978ADDAB-950E-4AD3-9826-187F5735CD3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573996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409074-9C73-4B3C-A2AD-B3244C13B8DF}"/>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F6AB2DFE-D74C-4836-A304-C22C23252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tekst 3">
            <a:extLst>
              <a:ext uri="{FF2B5EF4-FFF2-40B4-BE49-F238E27FC236}">
                <a16:creationId xmlns:a16="http://schemas.microsoft.com/office/drawing/2014/main" id="{F8018217-1718-4A2C-9767-449826C0E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EB877DC6-39D1-4420-A393-D8323B0BCF1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DF36F2A6-703C-4FD2-932E-36392E089299}"/>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D9062999-25DB-498B-9098-25DBA07C5821}"/>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17468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CB5643-99B2-4576-8E4A-FAB31A471A8A}"/>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liku 2">
            <a:extLst>
              <a:ext uri="{FF2B5EF4-FFF2-40B4-BE49-F238E27FC236}">
                <a16:creationId xmlns:a16="http://schemas.microsoft.com/office/drawing/2014/main" id="{790800EF-D861-4712-9F82-B73FE0360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Čuvar mesta za tekst 3">
            <a:extLst>
              <a:ext uri="{FF2B5EF4-FFF2-40B4-BE49-F238E27FC236}">
                <a16:creationId xmlns:a16="http://schemas.microsoft.com/office/drawing/2014/main" id="{D1E64E9F-3DFC-4463-8479-B0294C529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C9090B2A-F55E-48D2-BBD2-8D4B33642F0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45D65890-F74F-4DA0-8C1F-51143D1823A8}"/>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F0DEA8C1-2616-41B4-B1E9-B3FC47FD05EF}"/>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69044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2F3655D9-DF11-4254-BB6C-FFF956566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6749AAB-85EF-4106-A6A0-CEE3F79FD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A165E010-D0D4-48F5-9DD9-FA3B9977C0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947DB938-0763-46F0-B7AA-9CD98CDDE8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Čuvar mesta za broj slajda 5">
            <a:extLst>
              <a:ext uri="{FF2B5EF4-FFF2-40B4-BE49-F238E27FC236}">
                <a16:creationId xmlns:a16="http://schemas.microsoft.com/office/drawing/2014/main" id="{FEC9CF22-CF25-4D45-9E00-D11EC6508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2B277-BF31-4BB0-BCEF-E2B9781C1E42}" type="slidenum">
              <a:rPr lang="en-US" smtClean="0"/>
              <a:pPr/>
              <a:t>‹#›</a:t>
            </a:fld>
            <a:endParaRPr lang="en-US"/>
          </a:p>
        </p:txBody>
      </p:sp>
    </p:spTree>
    <p:extLst>
      <p:ext uri="{BB962C8B-B14F-4D97-AF65-F5344CB8AC3E}">
        <p14:creationId xmlns:p14="http://schemas.microsoft.com/office/powerpoint/2010/main" val="1823066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p:txBody>
          <a:bodyPr>
            <a:normAutofit/>
          </a:bodyPr>
          <a:lstStyle/>
          <a:p>
            <a:r>
              <a:rPr lang="sr-Latn-RS" dirty="0"/>
              <a:t> Međunarodn</a:t>
            </a:r>
            <a:r>
              <a:rPr lang="en-US" dirty="0"/>
              <a:t>a</a:t>
            </a:r>
            <a:r>
              <a:rPr lang="sr-Latn-RS" dirty="0"/>
              <a:t> ljudsk</a:t>
            </a:r>
            <a:r>
              <a:rPr lang="en-US"/>
              <a:t>a</a:t>
            </a:r>
            <a:r>
              <a:rPr lang="sr-Latn-RS"/>
              <a:t> </a:t>
            </a:r>
            <a:r>
              <a:rPr lang="sr-Latn-RS" dirty="0"/>
              <a:t>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p:txBody>
          <a:bodyPr>
            <a:normAutofit/>
          </a:bodyPr>
          <a:lstStyle/>
          <a:p>
            <a:r>
              <a:rPr lang="en-US" sz="3200" dirty="0"/>
              <a:t>Mesto </a:t>
            </a:r>
            <a:r>
              <a:rPr lang="en-US" sz="3200" dirty="0" err="1"/>
              <a:t>lj</a:t>
            </a:r>
            <a:r>
              <a:rPr lang="sr-Latn-RS" sz="3200" dirty="0"/>
              <a:t>udsk</a:t>
            </a:r>
            <a:r>
              <a:rPr lang="en-US" sz="3200" dirty="0" err="1"/>
              <a:t>ih</a:t>
            </a:r>
            <a:r>
              <a:rPr lang="sr-Latn-RS" sz="3200" dirty="0"/>
              <a:t> prava u pravnom poretku</a:t>
            </a:r>
            <a:endParaRPr lang="en-US" sz="3200" dirty="0"/>
          </a:p>
        </p:txBody>
      </p:sp>
    </p:spTree>
    <p:extLst>
      <p:ext uri="{BB962C8B-B14F-4D97-AF65-F5344CB8AC3E}">
        <p14:creationId xmlns:p14="http://schemas.microsoft.com/office/powerpoint/2010/main" val="128434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p:txBody>
          <a:bodyPr>
            <a:normAutofit/>
          </a:bodyPr>
          <a:lstStyle/>
          <a:p>
            <a:r>
              <a:rPr lang="sr-Latn-RS" dirty="0"/>
              <a:t> Međunarodn</a:t>
            </a:r>
            <a:r>
              <a:rPr lang="en-US" dirty="0"/>
              <a:t>o </a:t>
            </a:r>
            <a:r>
              <a:rPr lang="en-US" dirty="0" err="1"/>
              <a:t>pravo</a:t>
            </a:r>
            <a:r>
              <a:rPr lang="sr-Latn-RS" dirty="0"/>
              <a:t> ljudskih 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p:txBody>
          <a:bodyPr>
            <a:normAutofit/>
          </a:bodyPr>
          <a:lstStyle/>
          <a:p>
            <a:r>
              <a:rPr lang="en-US" sz="3200" dirty="0" err="1"/>
              <a:t>Implementacija</a:t>
            </a:r>
            <a:r>
              <a:rPr lang="en-US" sz="3200" dirty="0"/>
              <a:t> </a:t>
            </a:r>
            <a:r>
              <a:rPr lang="en-US" sz="3200" dirty="0" err="1"/>
              <a:t>normi</a:t>
            </a:r>
            <a:r>
              <a:rPr lang="en-US" sz="3200" dirty="0"/>
              <a:t> o </a:t>
            </a:r>
            <a:r>
              <a:rPr lang="en-US" sz="3200" dirty="0" err="1"/>
              <a:t>ljudskim</a:t>
            </a:r>
            <a:r>
              <a:rPr lang="en-US" sz="3200" dirty="0"/>
              <a:t> </a:t>
            </a:r>
            <a:r>
              <a:rPr lang="en-US" sz="3200" dirty="0" err="1"/>
              <a:t>pravima</a:t>
            </a:r>
            <a:endParaRPr lang="en-US" sz="3200" dirty="0"/>
          </a:p>
        </p:txBody>
      </p:sp>
    </p:spTree>
    <p:extLst>
      <p:ext uri="{BB962C8B-B14F-4D97-AF65-F5344CB8AC3E}">
        <p14:creationId xmlns:p14="http://schemas.microsoft.com/office/powerpoint/2010/main" val="3693544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52E34D-55D1-47E3-9EA6-2080A274576A}"/>
              </a:ext>
            </a:extLst>
          </p:cNvPr>
          <p:cNvSpPr>
            <a:spLocks noGrp="1"/>
          </p:cNvSpPr>
          <p:nvPr>
            <p:ph type="title"/>
          </p:nvPr>
        </p:nvSpPr>
        <p:spPr/>
        <p:txBody>
          <a:bodyPr>
            <a:normAutofit/>
          </a:bodyPr>
          <a:lstStyle/>
          <a:p>
            <a:r>
              <a:rPr lang="sr-Latn-RS" sz="3200" b="1" dirty="0"/>
              <a:t>2.Implementacija normi o ljudskim pravima</a:t>
            </a:r>
            <a:endParaRPr lang="en-US" sz="3200" b="1" dirty="0"/>
          </a:p>
        </p:txBody>
      </p:sp>
      <p:sp>
        <p:nvSpPr>
          <p:cNvPr id="3" name="Čuvar mesta za sadržaj 2">
            <a:extLst>
              <a:ext uri="{FF2B5EF4-FFF2-40B4-BE49-F238E27FC236}">
                <a16:creationId xmlns:a16="http://schemas.microsoft.com/office/drawing/2014/main" id="{C7192F88-4614-456E-B5D3-4299D64D76E4}"/>
              </a:ext>
            </a:extLst>
          </p:cNvPr>
          <p:cNvSpPr>
            <a:spLocks noGrp="1"/>
          </p:cNvSpPr>
          <p:nvPr>
            <p:ph idx="1"/>
          </p:nvPr>
        </p:nvSpPr>
        <p:spPr/>
        <p:txBody>
          <a:bodyPr/>
          <a:lstStyle/>
          <a:p>
            <a:pPr>
              <a:buFont typeface="Wingdings" panose="05000000000000000000" pitchFamily="2" charset="2"/>
              <a:buChar char="Ø"/>
            </a:pPr>
            <a:r>
              <a:rPr lang="sr-Latn-RS" dirty="0"/>
              <a:t>Imaoci prava</a:t>
            </a:r>
          </a:p>
          <a:p>
            <a:pPr>
              <a:buFont typeface="Wingdings" panose="05000000000000000000" pitchFamily="2" charset="2"/>
              <a:buChar char="Ø"/>
            </a:pPr>
            <a:r>
              <a:rPr lang="sr-Latn-RS" dirty="0"/>
              <a:t>Unošenje obaveza u unutrašnje pravo</a:t>
            </a:r>
          </a:p>
          <a:p>
            <a:pPr>
              <a:buFont typeface="Wingdings" panose="05000000000000000000" pitchFamily="2" charset="2"/>
              <a:buChar char="Ø"/>
            </a:pPr>
            <a:r>
              <a:rPr lang="sr-Latn-RS" dirty="0"/>
              <a:t>Osnovna načela tumačenja obaveza</a:t>
            </a:r>
          </a:p>
          <a:p>
            <a:pPr marL="0" indent="0">
              <a:buNone/>
            </a:pPr>
            <a:r>
              <a:rPr lang="sr-Latn-RS" dirty="0"/>
              <a:t> - Načelo proporcionalnosti</a:t>
            </a:r>
          </a:p>
          <a:p>
            <a:pPr marL="0" indent="0">
              <a:buNone/>
            </a:pPr>
            <a:r>
              <a:rPr lang="sr-Latn-RS" dirty="0"/>
              <a:t> - Polje slobodne procene</a:t>
            </a:r>
          </a:p>
          <a:p>
            <a:pPr>
              <a:buFont typeface="Wingdings" panose="05000000000000000000" pitchFamily="2" charset="2"/>
              <a:buChar char="Ø"/>
            </a:pPr>
            <a:r>
              <a:rPr lang="sr-Latn-RS" dirty="0"/>
              <a:t>Trenutna </a:t>
            </a:r>
            <a:r>
              <a:rPr lang="en-US" dirty="0" err="1"/>
              <a:t>i</a:t>
            </a:r>
            <a:r>
              <a:rPr lang="sr-Latn-RS" dirty="0"/>
              <a:t> postepena implementacija</a:t>
            </a:r>
          </a:p>
          <a:p>
            <a:pPr>
              <a:buFont typeface="Wingdings" panose="05000000000000000000" pitchFamily="2" charset="2"/>
              <a:buChar char="Ø"/>
            </a:pPr>
            <a:r>
              <a:rPr lang="sr-Latn-RS" dirty="0"/>
              <a:t>Pravni lekovi</a:t>
            </a:r>
          </a:p>
        </p:txBody>
      </p:sp>
    </p:spTree>
    <p:extLst>
      <p:ext uri="{BB962C8B-B14F-4D97-AF65-F5344CB8AC3E}">
        <p14:creationId xmlns:p14="http://schemas.microsoft.com/office/powerpoint/2010/main" val="3408401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24D619-D2F1-4412-B065-E702FB0DD490}"/>
              </a:ext>
            </a:extLst>
          </p:cNvPr>
          <p:cNvSpPr>
            <a:spLocks noGrp="1"/>
          </p:cNvSpPr>
          <p:nvPr>
            <p:ph type="title"/>
          </p:nvPr>
        </p:nvSpPr>
        <p:spPr/>
        <p:txBody>
          <a:bodyPr>
            <a:normAutofit/>
          </a:bodyPr>
          <a:lstStyle/>
          <a:p>
            <a:pPr algn="ctr"/>
            <a:r>
              <a:rPr lang="sr-Latn-RS" sz="2800" b="1" dirty="0"/>
              <a:t>Imaoci prava</a:t>
            </a:r>
            <a:br>
              <a:rPr lang="sr-Latn-RS" sz="2800" b="1" dirty="0"/>
            </a:br>
            <a:endParaRPr lang="en-US" sz="2800" b="1" dirty="0"/>
          </a:p>
        </p:txBody>
      </p:sp>
      <p:sp>
        <p:nvSpPr>
          <p:cNvPr id="3" name="Čuvar mesta za sadržaj 2">
            <a:extLst>
              <a:ext uri="{FF2B5EF4-FFF2-40B4-BE49-F238E27FC236}">
                <a16:creationId xmlns:a16="http://schemas.microsoft.com/office/drawing/2014/main" id="{4ABD2971-BAD2-48CD-8A01-7BACD7EE1418}"/>
              </a:ext>
            </a:extLst>
          </p:cNvPr>
          <p:cNvSpPr>
            <a:spLocks noGrp="1"/>
          </p:cNvSpPr>
          <p:nvPr>
            <p:ph idx="1"/>
          </p:nvPr>
        </p:nvSpPr>
        <p:spPr/>
        <p:txBody>
          <a:bodyPr/>
          <a:lstStyle/>
          <a:p>
            <a:pPr algn="just"/>
            <a:r>
              <a:rPr lang="sr-Latn-RS" dirty="0"/>
              <a:t>Država je dužna da osigura ljudska prava svim licima u svojoj nadležnosti (pod svojom jurisdikcijom)</a:t>
            </a:r>
          </a:p>
          <a:p>
            <a:pPr algn="just"/>
            <a:r>
              <a:rPr lang="sr-Latn-RS" dirty="0"/>
              <a:t>Na povredu svoga prava može se žaliti i nedržavljanin koji se nalazi fizički veoma daleko bez obzira što država čiji je državljanin nije prihvatila iste međunarodne obaveze</a:t>
            </a:r>
          </a:p>
          <a:p>
            <a:pPr algn="just"/>
            <a:r>
              <a:rPr lang="sr-Latn-RS" dirty="0"/>
              <a:t>Primer, državljanin Kine na teritoriji Srbije ima sva prava iz Pakta o građanskim i političkim pravima iako Kina nije rarifikovala PGP, kao i iz Evropske konvencije o ljudskim pravima i osnovnom slobodama koju Kina uopšte ne može da potpiše jer nije evropska država i ne može biti članica Saveta Evrope</a:t>
            </a:r>
            <a:endParaRPr lang="en-US" dirty="0"/>
          </a:p>
        </p:txBody>
      </p:sp>
    </p:spTree>
    <p:extLst>
      <p:ext uri="{BB962C8B-B14F-4D97-AF65-F5344CB8AC3E}">
        <p14:creationId xmlns:p14="http://schemas.microsoft.com/office/powerpoint/2010/main" val="1691778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sz="2800" b="1" dirty="0"/>
              <a:t>Unošenje obaveza u unutrašnje pravo</a:t>
            </a:r>
            <a:br>
              <a:rPr lang="sr-Latn-RS" dirty="0"/>
            </a:br>
            <a:endParaRPr lang="en-US" dirty="0"/>
          </a:p>
        </p:txBody>
      </p:sp>
      <p:sp>
        <p:nvSpPr>
          <p:cNvPr id="3" name="Content Placeholder 2"/>
          <p:cNvSpPr>
            <a:spLocks noGrp="1"/>
          </p:cNvSpPr>
          <p:nvPr>
            <p:ph idx="1"/>
          </p:nvPr>
        </p:nvSpPr>
        <p:spPr>
          <a:xfrm>
            <a:off x="838200" y="1136469"/>
            <a:ext cx="10515600" cy="5564776"/>
          </a:xfrm>
        </p:spPr>
        <p:txBody>
          <a:bodyPr>
            <a:normAutofit lnSpcReduction="10000"/>
          </a:bodyPr>
          <a:lstStyle/>
          <a:p>
            <a:pPr algn="just"/>
            <a:r>
              <a:rPr lang="sr-Latn-RS" sz="2400" dirty="0"/>
              <a:t>Međunarodno pravo se u načelu ne odnosi neposredno na pojedince</a:t>
            </a:r>
          </a:p>
          <a:p>
            <a:pPr algn="just"/>
            <a:r>
              <a:rPr lang="sr-Latn-RS" sz="2400" dirty="0"/>
              <a:t>Međunarodne norme ljudskih prava da bi bile dostupne pojedincima, fizičkim licima moraju da postanu deo unutrašnjeg prava</a:t>
            </a:r>
          </a:p>
          <a:p>
            <a:pPr algn="just"/>
            <a:r>
              <a:rPr lang="sr-Latn-RS" sz="2400" dirty="0"/>
              <a:t>Unošenje međunarodnih normi u unutrašnje pravo zavisi od ustavnog poretka države, odnosno da li se prihvata monistički ili dualistički sistem u odnosu na međunarodno pravo (primat međunarodnog ili nacionalnog prava)</a:t>
            </a:r>
          </a:p>
          <a:p>
            <a:pPr algn="just"/>
            <a:r>
              <a:rPr lang="sr-Latn-RS" sz="2400" dirty="0"/>
              <a:t>Monistički sistem podrazumeva da sve ili bar neke norme međunarodnog prava neposredno važe i da su iznad unutrašnjih pravnih normi, bez potrebe da se posebno utvrđuju nacionalnim propisom</a:t>
            </a:r>
          </a:p>
          <a:p>
            <a:pPr algn="just"/>
            <a:r>
              <a:rPr lang="sr-Latn-RS" sz="2400" dirty="0"/>
              <a:t>Dualistički sistem strogo odvaja međunarodno od unutrašnjeg prava i po njemu međunarodne norme ne mogu neposredno da se primenjuju osim ako nisu na ustavom propisan način unešene u domače zakonodavstvo</a:t>
            </a:r>
          </a:p>
          <a:p>
            <a:pPr algn="just"/>
            <a:r>
              <a:rPr lang="sr-Latn-RS" sz="2400" dirty="0"/>
              <a:t>Večina međunarodnih ugovora o ljudskim pravima nisu sami po sebi izvršni već ostavljaju državama ugovornicama izbor sredstava kako će zabraniti i okončati kršenje konkretnog ljuskog prava (najčešće donošenjem odgovarajučeg krivičnog propisa)  </a:t>
            </a:r>
          </a:p>
          <a:p>
            <a:pPr algn="just"/>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45664"/>
          </a:xfrm>
        </p:spPr>
        <p:txBody>
          <a:bodyPr/>
          <a:lstStyle/>
          <a:p>
            <a:pPr marL="228600" lvl="0" indent="-228600" algn="ctr">
              <a:spcBef>
                <a:spcPts val="1000"/>
              </a:spcBef>
            </a:pPr>
            <a:r>
              <a:rPr lang="sr-Latn-RS" sz="2800" b="1" dirty="0"/>
              <a:t>Osnovna</a:t>
            </a:r>
            <a:r>
              <a:rPr lang="sr-Latn-RS" sz="2800" dirty="0">
                <a:solidFill>
                  <a:prstClr val="black"/>
                </a:solidFill>
                <a:latin typeface="Calibri"/>
                <a:ea typeface="+mn-ea"/>
                <a:cs typeface="+mn-cs"/>
              </a:rPr>
              <a:t> </a:t>
            </a:r>
            <a:r>
              <a:rPr lang="sr-Latn-RS" sz="2800" b="1" dirty="0"/>
              <a:t>načela tumačenja obaveza</a:t>
            </a:r>
            <a:endParaRPr lang="en-US" sz="2800" b="1" dirty="0"/>
          </a:p>
        </p:txBody>
      </p:sp>
      <p:sp>
        <p:nvSpPr>
          <p:cNvPr id="3" name="Content Placeholder 2"/>
          <p:cNvSpPr>
            <a:spLocks noGrp="1"/>
          </p:cNvSpPr>
          <p:nvPr>
            <p:ph idx="1"/>
          </p:nvPr>
        </p:nvSpPr>
        <p:spPr>
          <a:xfrm>
            <a:off x="838200" y="1501628"/>
            <a:ext cx="10515600" cy="5083729"/>
          </a:xfrm>
        </p:spPr>
        <p:txBody>
          <a:bodyPr>
            <a:normAutofit fontScale="92500" lnSpcReduction="20000"/>
          </a:bodyPr>
          <a:lstStyle/>
          <a:p>
            <a:pPr algn="just"/>
            <a:r>
              <a:rPr lang="sr-Latn-RS" dirty="0"/>
              <a:t>Pored opštih pravila tumačenja međunarodnog prava, postoje i neka specifična načela tumačenja vezana za osobenosti i prirode obaveza koja proizlaze iz oblasti ljudskih prava</a:t>
            </a:r>
          </a:p>
          <a:p>
            <a:pPr algn="just"/>
            <a:r>
              <a:rPr lang="sr-Latn-RS" dirty="0"/>
              <a:t>Načelo proporcionalnosti (srazmernosti) se nalazi skoro u svim međunarodnim ugovorima o ljudskim pravima i o njemu moraju da vode računa svi državni organi, međunarodni sudovi i druga tela za nadzor nad poštovanjem ljudskih prava</a:t>
            </a:r>
          </a:p>
          <a:p>
            <a:pPr algn="just"/>
            <a:r>
              <a:rPr lang="sr-Latn-RS" dirty="0"/>
              <a:t>Načelo proporcionalnosti je naročito jasno postavljeno u odredbama kojima se dozvoljava opozivanje ili ograničivanje ljudskih prava</a:t>
            </a:r>
          </a:p>
          <a:p>
            <a:pPr algn="just"/>
            <a:r>
              <a:rPr lang="sr-Latn-RS" dirty="0"/>
              <a:t>Država ipak, mora da vodi računa o dozvoljenoj meri zadiranja u individualna prava i potrebe da se stara da ona budu,,neophodna u demokratskom društvu“, ,,strogo potrebna u datoj situaciji“, da za njih postoji ,,hitna društvena potreba“ itd.</a:t>
            </a:r>
          </a:p>
          <a:p>
            <a:pPr algn="just"/>
            <a:r>
              <a:rPr lang="sr-Latn-RS" dirty="0"/>
              <a:t>Na primer, Evropski sud za ljudska prava smatra da se ,,ravnoteža između potrebe društva i zahteva osnovnih prava pojedinaca“ podrazumeva prilikom primene svih odredbi EK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8195"/>
            <a:ext cx="10515600" cy="1149531"/>
          </a:xfrm>
        </p:spPr>
        <p:txBody>
          <a:bodyPr>
            <a:normAutofit/>
          </a:bodyPr>
          <a:lstStyle/>
          <a:p>
            <a:pPr algn="ctr"/>
            <a:r>
              <a:rPr lang="sr-Latn-RS" sz="2800" b="1" dirty="0"/>
              <a:t>Polje slobodne procene</a:t>
            </a:r>
            <a:endParaRPr lang="en-US" sz="2800" b="1" dirty="0"/>
          </a:p>
        </p:txBody>
      </p:sp>
      <p:sp>
        <p:nvSpPr>
          <p:cNvPr id="3" name="Content Placeholder 2"/>
          <p:cNvSpPr>
            <a:spLocks noGrp="1"/>
          </p:cNvSpPr>
          <p:nvPr>
            <p:ph idx="1"/>
          </p:nvPr>
        </p:nvSpPr>
        <p:spPr>
          <a:xfrm>
            <a:off x="838200" y="1308682"/>
            <a:ext cx="10515600" cy="5549317"/>
          </a:xfrm>
        </p:spPr>
        <p:txBody>
          <a:bodyPr/>
          <a:lstStyle/>
          <a:p>
            <a:pPr algn="just"/>
            <a:r>
              <a:rPr lang="sr-Latn-RS" sz="2400" dirty="0"/>
              <a:t>Polje slobodne procene se odnosi na slobodu državnih organa da u skladu sa specifičnim društvenim okolnostima tumače međunarodne obaveze države, da unapređuju i štite ljudska prava</a:t>
            </a:r>
          </a:p>
          <a:p>
            <a:pPr algn="just"/>
            <a:r>
              <a:rPr lang="sr-Latn-RS" sz="2400" dirty="0"/>
              <a:t>Pitanje slobodne procene se mora rešavati traženjem ravnoteže između slobode i gipkosti državnih organa (koji postupaju u dobroj veri) i univerzalnosti ljudskih prava</a:t>
            </a:r>
          </a:p>
          <a:p>
            <a:pPr algn="just"/>
            <a:r>
              <a:rPr lang="sr-Latn-RS" sz="2400" dirty="0"/>
              <a:t>Po Evropskom sudu za ljudska prava polje slobodne procene podrazumeva </a:t>
            </a:r>
            <a:r>
              <a:rPr lang="sr-Latn-RS" sz="2400" u="sng" dirty="0"/>
              <a:t>dozvoljeni obim ograničavanje prava na osnovu merila koja nisu sasvim precizno definisana</a:t>
            </a:r>
            <a:r>
              <a:rPr lang="sr-Latn-RS" sz="2400" dirty="0"/>
              <a:t> kao što su: javna bezbednost, ekonomska dobrobit, javni moral, demokratija itd.</a:t>
            </a:r>
          </a:p>
          <a:p>
            <a:pPr algn="just"/>
            <a:r>
              <a:rPr lang="sr-Latn-RS" sz="2400" dirty="0"/>
              <a:t>Međutim u kasnijoj praksi Suda, polje slobodne procene se ne posmatra samo kao pravo države da ograničava ljudska prava već kao </a:t>
            </a:r>
            <a:r>
              <a:rPr lang="sr-Latn-RS" sz="2400" u="sng" dirty="0"/>
              <a:t>tumačenje vrste i obima obaveza</a:t>
            </a:r>
            <a:r>
              <a:rPr lang="sr-Latn-RS" sz="2400" dirty="0"/>
              <a:t> koje su države preuzele. Ona se ne može primenjivati na pravo na slobodu i sigurnost i pravo na pravično suđenje</a:t>
            </a:r>
          </a:p>
          <a:p>
            <a:pPr marL="0" indent="0" algn="just">
              <a:buNone/>
            </a:pPr>
            <a:endParaRPr lang="sr-Latn-RS" sz="2400" dirty="0"/>
          </a:p>
          <a:p>
            <a:pPr algn="just"/>
            <a:endParaRPr lang="sr-Latn-RS" sz="2400"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587829"/>
            <a:ext cx="10515600" cy="1102859"/>
          </a:xfrm>
        </p:spPr>
        <p:txBody>
          <a:bodyPr/>
          <a:lstStyle/>
          <a:p>
            <a:pPr marL="228600" lvl="0" indent="-228600" algn="ctr">
              <a:spcBef>
                <a:spcPts val="1000"/>
              </a:spcBef>
            </a:pPr>
            <a:r>
              <a:rPr lang="sr-Latn-RS" sz="2800" b="1" dirty="0">
                <a:solidFill>
                  <a:prstClr val="black"/>
                </a:solidFill>
                <a:latin typeface="Calibri"/>
                <a:ea typeface="+mn-ea"/>
                <a:cs typeface="+mn-cs"/>
              </a:rPr>
              <a:t>Trenutna </a:t>
            </a:r>
            <a:r>
              <a:rPr lang="en-US" sz="2800" b="1" dirty="0" err="1">
                <a:solidFill>
                  <a:prstClr val="black"/>
                </a:solidFill>
                <a:latin typeface="Calibri"/>
                <a:ea typeface="+mn-ea"/>
                <a:cs typeface="+mn-cs"/>
              </a:rPr>
              <a:t>i</a:t>
            </a:r>
            <a:r>
              <a:rPr lang="sr-Latn-RS" sz="2800" b="1" dirty="0">
                <a:solidFill>
                  <a:prstClr val="black"/>
                </a:solidFill>
                <a:latin typeface="Calibri"/>
                <a:ea typeface="+mn-ea"/>
                <a:cs typeface="+mn-cs"/>
              </a:rPr>
              <a:t> postepena implementacija</a:t>
            </a:r>
            <a:br>
              <a:rPr lang="sr-Latn-RS" sz="2800" dirty="0">
                <a:solidFill>
                  <a:prstClr val="black"/>
                </a:solidFill>
                <a:latin typeface="Calibri"/>
                <a:ea typeface="+mn-ea"/>
                <a:cs typeface="+mn-cs"/>
              </a:rPr>
            </a:br>
            <a:endParaRPr lang="en-US" dirty="0"/>
          </a:p>
        </p:txBody>
      </p:sp>
      <p:sp>
        <p:nvSpPr>
          <p:cNvPr id="3" name="Content Placeholder 2"/>
          <p:cNvSpPr>
            <a:spLocks noGrp="1"/>
          </p:cNvSpPr>
          <p:nvPr>
            <p:ph idx="1"/>
          </p:nvPr>
        </p:nvSpPr>
        <p:spPr>
          <a:xfrm>
            <a:off x="838200" y="1567543"/>
            <a:ext cx="10515600" cy="4609420"/>
          </a:xfrm>
        </p:spPr>
        <p:txBody>
          <a:bodyPr>
            <a:normAutofit fontScale="92500" lnSpcReduction="10000"/>
          </a:bodyPr>
          <a:lstStyle/>
          <a:p>
            <a:pPr algn="just"/>
            <a:r>
              <a:rPr lang="sr-Latn-RS" dirty="0"/>
              <a:t>Međunarodni ugovori o ljdskim pravima razlikuju se po tome da li se države obavezuju da predviđena prava garantuju od trenutka stupanja na snagu ugovora ili da ih postepeno uvode i proširuju</a:t>
            </a:r>
          </a:p>
          <a:p>
            <a:pPr algn="just"/>
            <a:r>
              <a:rPr lang="sr-Latn-RS" dirty="0"/>
              <a:t>To se posebno odnosi na prava za čije potpuno garantovanje treba da budu ispunjeni neki društveni i ekonomski preduslovi</a:t>
            </a:r>
          </a:p>
          <a:p>
            <a:pPr algn="just"/>
            <a:r>
              <a:rPr lang="sr-Latn-RS" dirty="0"/>
              <a:t>Prava iz korpusa ekonomskih i socijalnih prava kao što su pravo na socijalno osiguranje, primeren životni standard i plačeni godišnji odmor u mnogome zavise od sredstava kojima država i društvo raspolažu. Sa druge strane to ne bi smeo da bude izgovor za uskračivanje prava koja ništa ne koštaju, kao što je na primer, pravo na jednaku nadoknadu za jednak rad</a:t>
            </a:r>
          </a:p>
          <a:p>
            <a:pPr algn="just"/>
            <a:r>
              <a:rPr lang="sr-Latn-RS" dirty="0"/>
              <a:t>Postepenost u uvođenju prava ne sme biti diskriminatorna, tj. da bez ikakvih stvarnih razloga u primeni ljudskih prava se proizvoljno povlašćuju neke kategorije ljudi</a:t>
            </a:r>
          </a:p>
          <a:p>
            <a:endParaRPr lang="en-US" dirty="0"/>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22771"/>
          </a:xfrm>
        </p:spPr>
        <p:txBody>
          <a:bodyPr>
            <a:normAutofit fontScale="90000"/>
          </a:bodyPr>
          <a:lstStyle/>
          <a:p>
            <a:pPr algn="ctr"/>
            <a:r>
              <a:rPr lang="sr-Latn-RS" sz="2800" b="1" dirty="0"/>
              <a:t>Pravni lekovi</a:t>
            </a:r>
            <a:endParaRPr lang="en-US" sz="2800" b="1" dirty="0"/>
          </a:p>
        </p:txBody>
      </p:sp>
      <p:sp>
        <p:nvSpPr>
          <p:cNvPr id="3" name="Content Placeholder 2"/>
          <p:cNvSpPr>
            <a:spLocks noGrp="1"/>
          </p:cNvSpPr>
          <p:nvPr>
            <p:ph idx="1"/>
          </p:nvPr>
        </p:nvSpPr>
        <p:spPr>
          <a:xfrm>
            <a:off x="838200" y="746620"/>
            <a:ext cx="10515600" cy="6111379"/>
          </a:xfrm>
        </p:spPr>
        <p:txBody>
          <a:bodyPr>
            <a:normAutofit fontScale="77500" lnSpcReduction="20000"/>
          </a:bodyPr>
          <a:lstStyle/>
          <a:p>
            <a:pPr algn="just"/>
            <a:r>
              <a:rPr lang="sr-Latn-RS" dirty="0"/>
              <a:t>Da bi se ljudska  prava stvarno uživala, država mora da propiše delotvorne pravne lekove (</a:t>
            </a:r>
            <a:r>
              <a:rPr lang="sr-Latn-RS" i="1" dirty="0"/>
              <a:t>effective remedy</a:t>
            </a:r>
            <a:r>
              <a:rPr lang="sr-Latn-RS" dirty="0"/>
              <a:t>)</a:t>
            </a:r>
          </a:p>
          <a:p>
            <a:pPr algn="just"/>
            <a:r>
              <a:rPr lang="sr-Latn-RS" dirty="0"/>
              <a:t>Dejstvo svakog pravnog leka treba da dovede do povraćaja u predhodno stanje ili do naknade štete</a:t>
            </a:r>
          </a:p>
          <a:p>
            <a:pPr algn="just"/>
            <a:r>
              <a:rPr lang="sr-Latn-RS" u="sng" dirty="0"/>
              <a:t>Niko se ne može obratit</a:t>
            </a:r>
            <a:r>
              <a:rPr lang="en-US" u="sng" dirty="0" err="1"/>
              <a:t>i</a:t>
            </a:r>
            <a:r>
              <a:rPr lang="sr-Latn-RS" u="sng" dirty="0"/>
              <a:t> nekom od međunarodnih organa za zaštitu ljudskih prava a da pre toga nije iscrpio sva raspoloživa unutrašnja pravna sredstva za ostvarenje svog prava</a:t>
            </a:r>
          </a:p>
          <a:p>
            <a:pPr algn="just"/>
            <a:r>
              <a:rPr lang="sr-Latn-RS" dirty="0"/>
              <a:t>Ljudska prava se mogu podeliti na utuživa i neutuživa </a:t>
            </a:r>
          </a:p>
          <a:p>
            <a:pPr algn="just"/>
            <a:r>
              <a:rPr lang="sr-Latn-RS" dirty="0"/>
              <a:t>Većina ekonomskih i socijalnih prava su neu</a:t>
            </a:r>
            <a:r>
              <a:rPr lang="en-US" dirty="0"/>
              <a:t>t</a:t>
            </a:r>
            <a:r>
              <a:rPr lang="sr-Latn-RS" dirty="0"/>
              <a:t>uživa kao  na pr. pravo na rad, ali ne i pravo na jednaku nadoknadu za jednaki rad ili pravo na osnivanje sindikata koja su utuživa</a:t>
            </a:r>
          </a:p>
          <a:p>
            <a:pPr algn="just"/>
            <a:r>
              <a:rPr lang="sr-Latn-RS" dirty="0"/>
              <a:t>Pravni lekovi moraju biti dostupni odnosno države moraju da obezbede delotvorne pravne lekove koje su u nadležnosti sudskih, upravnih ili zakonodavnih organa</a:t>
            </a:r>
          </a:p>
          <a:p>
            <a:pPr algn="just"/>
            <a:r>
              <a:rPr lang="sr-Latn-RS" dirty="0"/>
              <a:t>Delotvornost pravnog leka podrazumeva postojanje mogućnosti da se objektivno utvrdi da li je pravo prekršeno i da se donese obavezna i primenjiva odluka kojom se ono uspostavlja ili otklanja šteta. </a:t>
            </a:r>
            <a:r>
              <a:rPr lang="sr-Latn-RS" u="sng" dirty="0"/>
              <a:t>Primenjiva odluka znači da se presuda izvrši</a:t>
            </a:r>
            <a:r>
              <a:rPr lang="sr-Latn-RS" dirty="0"/>
              <a:t> jer postoje i slučajevi da zbog korupcije, bojazni zameranja močnim ljudima, itd. nema izvršenja presude a samim tim i delotvornosti pravnog leka</a:t>
            </a:r>
          </a:p>
          <a:p>
            <a:pPr algn="just"/>
            <a:r>
              <a:rPr lang="sr-Latn-RS" dirty="0"/>
              <a:t>Pravni lek nije dostupan ako iziskuje velike troškove, na primer obavezno angažovanje kvalifikovanog zastupnika (advokata) bez koga se ne može voditi postupak sa bilo kakvim izgledom na uspeh</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2800" b="1" dirty="0"/>
              <a:t>3. Ljudska prava i međunarodne organizacije</a:t>
            </a:r>
            <a:endParaRPr lang="en-US" sz="2800" b="1" dirty="0"/>
          </a:p>
        </p:txBody>
      </p:sp>
      <p:sp>
        <p:nvSpPr>
          <p:cNvPr id="3" name="Content Placeholder 2"/>
          <p:cNvSpPr>
            <a:spLocks noGrp="1"/>
          </p:cNvSpPr>
          <p:nvPr>
            <p:ph idx="1"/>
          </p:nvPr>
        </p:nvSpPr>
        <p:spPr/>
        <p:txBody>
          <a:bodyPr/>
          <a:lstStyle/>
          <a:p>
            <a:r>
              <a:rPr lang="sr-Latn-RS" dirty="0"/>
              <a:t>Uloga međunarodne zajednice u unapređenju i zaštiti ljudskih prava</a:t>
            </a:r>
          </a:p>
          <a:p>
            <a:r>
              <a:rPr lang="sr-Latn-RS" dirty="0"/>
              <a:t>Ujedinjene nacije</a:t>
            </a:r>
          </a:p>
          <a:p>
            <a:r>
              <a:rPr lang="sr-Latn-RS" dirty="0"/>
              <a:t>Specijalizovane agencije UN – Međunarodna organizacija rada (MOR) i Organizacija UN za prosvetu, nauku i kulturu (UNESKO)</a:t>
            </a:r>
          </a:p>
          <a:p>
            <a:r>
              <a:rPr lang="sr-Latn-RS" dirty="0"/>
              <a:t>Evropske organizacije – Savet Evrope (SE), Organizacija za evropsku bezbednost i saradnju (OEBS), Evropska unija (EU)</a:t>
            </a:r>
          </a:p>
          <a:p>
            <a:r>
              <a:rPr lang="sr-Latn-RS" dirty="0"/>
              <a:t>Organizacija američkih država</a:t>
            </a:r>
          </a:p>
          <a:p>
            <a:r>
              <a:rPr lang="sr-Latn-RS" dirty="0"/>
              <a:t>Organizacija afričkog jedinstva</a:t>
            </a:r>
          </a:p>
          <a:p>
            <a:r>
              <a:rPr lang="sr-Latn-RS" dirty="0"/>
              <a:t>Međunarodne nevladine organizacije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6B62F-1083-4DC2-94B0-A877A0F73F22}"/>
              </a:ext>
            </a:extLst>
          </p:cNvPr>
          <p:cNvSpPr>
            <a:spLocks noGrp="1"/>
          </p:cNvSpPr>
          <p:nvPr>
            <p:ph idx="1"/>
          </p:nvPr>
        </p:nvSpPr>
        <p:spPr/>
        <p:txBody>
          <a:bodyPr>
            <a:normAutofit/>
          </a:bodyPr>
          <a:lstStyle/>
          <a:p>
            <a:pPr marL="0" indent="0" algn="ctr">
              <a:buNone/>
            </a:pPr>
            <a:r>
              <a:rPr lang="en-US" sz="4000" dirty="0"/>
              <a:t>HVALA NA PA</a:t>
            </a:r>
            <a:r>
              <a:rPr lang="sr-Latn-RS" sz="4000" dirty="0"/>
              <a:t>ŽNJI</a:t>
            </a:r>
          </a:p>
          <a:p>
            <a:pPr marL="0" indent="0">
              <a:buNone/>
            </a:pPr>
            <a:endParaRPr lang="sr-Latn-RS" sz="4000" dirty="0"/>
          </a:p>
          <a:p>
            <a:pPr marL="0" indent="0">
              <a:buNone/>
            </a:pPr>
            <a:endParaRPr lang="sr-Latn-RS" sz="4000" dirty="0"/>
          </a:p>
          <a:p>
            <a:pPr marL="0" indent="0" algn="ctr">
              <a:buNone/>
            </a:pPr>
            <a:r>
              <a:rPr lang="sr-Latn-RS" sz="4000" dirty="0"/>
              <a:t>PITANJA</a:t>
            </a:r>
            <a:endParaRPr lang="en-US" sz="4000" dirty="0"/>
          </a:p>
        </p:txBody>
      </p:sp>
    </p:spTree>
    <p:extLst>
      <p:ext uri="{BB962C8B-B14F-4D97-AF65-F5344CB8AC3E}">
        <p14:creationId xmlns:p14="http://schemas.microsoft.com/office/powerpoint/2010/main" val="283640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6B2AE25-5063-4F0D-804C-CFBFC542EA66}"/>
              </a:ext>
            </a:extLst>
          </p:cNvPr>
          <p:cNvSpPr>
            <a:spLocks noGrp="1"/>
          </p:cNvSpPr>
          <p:nvPr>
            <p:ph type="title"/>
          </p:nvPr>
        </p:nvSpPr>
        <p:spPr>
          <a:xfrm>
            <a:off x="838200" y="365126"/>
            <a:ext cx="10515600" cy="1052614"/>
          </a:xfrm>
        </p:spPr>
        <p:txBody>
          <a:bodyPr>
            <a:normAutofit fontScale="90000"/>
          </a:bodyPr>
          <a:lstStyle/>
          <a:p>
            <a:pPr lvl="0" algn="ctr">
              <a:spcBef>
                <a:spcPts val="1000"/>
              </a:spcBef>
            </a:pPr>
            <a:r>
              <a:rPr lang="sr-Latn-RS" sz="4000" dirty="0">
                <a:solidFill>
                  <a:prstClr val="black"/>
                </a:solidFill>
                <a:latin typeface="Calibri" panose="020F0502020204030204"/>
                <a:ea typeface="+mn-ea"/>
                <a:cs typeface="+mn-cs"/>
              </a:rPr>
              <a:t>Ljudska prava u pravnom poretku</a:t>
            </a:r>
            <a:br>
              <a:rPr lang="en-US" sz="32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24DB3EC8-8D47-4775-A728-90B9A1C18630}"/>
              </a:ext>
            </a:extLst>
          </p:cNvPr>
          <p:cNvSpPr>
            <a:spLocks noGrp="1"/>
          </p:cNvSpPr>
          <p:nvPr>
            <p:ph idx="1"/>
          </p:nvPr>
        </p:nvSpPr>
        <p:spPr/>
        <p:txBody>
          <a:bodyPr>
            <a:normAutofit lnSpcReduction="10000"/>
          </a:bodyPr>
          <a:lstStyle/>
          <a:p>
            <a:pPr marL="514350" indent="-514350">
              <a:buAutoNum type="arabicPeriod"/>
            </a:pPr>
            <a:r>
              <a:rPr lang="sr-Latn-RS" dirty="0"/>
              <a:t>Izvori međunarodnog prava o ljudskim pravima</a:t>
            </a:r>
          </a:p>
          <a:p>
            <a:pPr>
              <a:buFont typeface="Wingdings" panose="05000000000000000000" pitchFamily="2" charset="2"/>
              <a:buChar char="Ø"/>
            </a:pPr>
            <a:r>
              <a:rPr lang="sr-Latn-RS" dirty="0"/>
              <a:t>Međunarodni ugovori</a:t>
            </a:r>
          </a:p>
          <a:p>
            <a:pPr>
              <a:buFont typeface="Wingdings" panose="05000000000000000000" pitchFamily="2" charset="2"/>
              <a:buChar char="Ø"/>
            </a:pPr>
            <a:r>
              <a:rPr lang="sr-Latn-RS" dirty="0"/>
              <a:t>Politički sporazumi</a:t>
            </a:r>
          </a:p>
          <a:p>
            <a:pPr>
              <a:buFont typeface="Wingdings" panose="05000000000000000000" pitchFamily="2" charset="2"/>
              <a:buChar char="Ø"/>
            </a:pPr>
            <a:r>
              <a:rPr lang="sr-Latn-RS" dirty="0"/>
              <a:t>Međunarodni običaj</a:t>
            </a:r>
          </a:p>
          <a:p>
            <a:pPr>
              <a:buFont typeface="Wingdings" panose="05000000000000000000" pitchFamily="2" charset="2"/>
              <a:buChar char="Ø"/>
            </a:pPr>
            <a:r>
              <a:rPr lang="sr-Latn-RS" dirty="0"/>
              <a:t>Opšta pravna načela koja priznaju prosvećeni narodi</a:t>
            </a:r>
          </a:p>
          <a:p>
            <a:pPr>
              <a:buFont typeface="Wingdings" panose="05000000000000000000" pitchFamily="2" charset="2"/>
              <a:buChar char="Ø"/>
            </a:pPr>
            <a:r>
              <a:rPr lang="sr-Latn-RS" dirty="0"/>
              <a:t>Uporedno pravo</a:t>
            </a:r>
          </a:p>
          <a:p>
            <a:pPr>
              <a:buFont typeface="Wingdings" panose="05000000000000000000" pitchFamily="2" charset="2"/>
              <a:buChar char="Ø"/>
            </a:pPr>
            <a:r>
              <a:rPr lang="sr-Latn-RS" dirty="0"/>
              <a:t>Demokratska načela – dobra praksa, dobro upravljanje</a:t>
            </a:r>
          </a:p>
          <a:p>
            <a:pPr>
              <a:buFont typeface="Wingdings" panose="05000000000000000000" pitchFamily="2" charset="2"/>
              <a:buChar char="Ø"/>
            </a:pPr>
            <a:r>
              <a:rPr lang="sr-Latn-RS" dirty="0"/>
              <a:t>Odluke međunarodnih organizacija</a:t>
            </a:r>
          </a:p>
          <a:p>
            <a:pPr>
              <a:buFont typeface="Wingdings" panose="05000000000000000000" pitchFamily="2" charset="2"/>
              <a:buChar char="Ø"/>
            </a:pPr>
            <a:r>
              <a:rPr lang="sr-Latn-RS" dirty="0"/>
              <a:t>Jednostrani akti</a:t>
            </a:r>
            <a:endParaRPr lang="en-US" dirty="0"/>
          </a:p>
        </p:txBody>
      </p:sp>
    </p:spTree>
    <p:extLst>
      <p:ext uri="{BB962C8B-B14F-4D97-AF65-F5344CB8AC3E}">
        <p14:creationId xmlns:p14="http://schemas.microsoft.com/office/powerpoint/2010/main" val="1276482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F241D2-7556-4292-BC4B-36749CD6F248}"/>
              </a:ext>
            </a:extLst>
          </p:cNvPr>
          <p:cNvSpPr>
            <a:spLocks noGrp="1"/>
          </p:cNvSpPr>
          <p:nvPr>
            <p:ph type="title"/>
          </p:nvPr>
        </p:nvSpPr>
        <p:spPr>
          <a:xfrm>
            <a:off x="838200" y="0"/>
            <a:ext cx="10515600" cy="532015"/>
          </a:xfrm>
        </p:spPr>
        <p:txBody>
          <a:bodyPr>
            <a:normAutofit/>
          </a:bodyPr>
          <a:lstStyle/>
          <a:p>
            <a:pPr algn="ctr"/>
            <a:r>
              <a:rPr lang="sr-Latn-RS" sz="3200" b="1" dirty="0"/>
              <a:t>Međunarodni ugovori</a:t>
            </a:r>
            <a:endParaRPr lang="en-US" sz="3200" b="1" dirty="0"/>
          </a:p>
        </p:txBody>
      </p:sp>
      <p:sp>
        <p:nvSpPr>
          <p:cNvPr id="3" name="Čuvar mesta za sadržaj 2">
            <a:extLst>
              <a:ext uri="{FF2B5EF4-FFF2-40B4-BE49-F238E27FC236}">
                <a16:creationId xmlns:a16="http://schemas.microsoft.com/office/drawing/2014/main" id="{397E03A1-4294-4103-98B9-4FA12F0AEE76}"/>
              </a:ext>
            </a:extLst>
          </p:cNvPr>
          <p:cNvSpPr>
            <a:spLocks noGrp="1"/>
          </p:cNvSpPr>
          <p:nvPr>
            <p:ph idx="1"/>
          </p:nvPr>
        </p:nvSpPr>
        <p:spPr>
          <a:xfrm>
            <a:off x="838200" y="532015"/>
            <a:ext cx="10515600" cy="6325985"/>
          </a:xfrm>
        </p:spPr>
        <p:txBody>
          <a:bodyPr>
            <a:normAutofit lnSpcReduction="10000"/>
          </a:bodyPr>
          <a:lstStyle/>
          <a:p>
            <a:pPr algn="just"/>
            <a:r>
              <a:rPr lang="sr-Latn-RS" sz="2000" dirty="0"/>
              <a:t>Glavni izvori savremenog međunarodnog prava o ljudskim pravima su međunarodni (multilateralni) ugovori odnosno pisani izvori međunarodnog javnog prava stvoreni saglašnošću </a:t>
            </a:r>
            <a:r>
              <a:rPr lang="en-US" sz="2000" dirty="0" err="1"/>
              <a:t>volja</a:t>
            </a:r>
            <a:r>
              <a:rPr lang="en-US" sz="2000" dirty="0"/>
              <a:t> </a:t>
            </a:r>
            <a:r>
              <a:rPr lang="sr-Latn-RS" sz="2000" dirty="0"/>
              <a:t>država</a:t>
            </a:r>
          </a:p>
          <a:p>
            <a:pPr algn="just"/>
            <a:r>
              <a:rPr lang="sr-Latn-RS" sz="2000" dirty="0"/>
              <a:t>Mogu biti univerzalni, tj. otvoreni za sve države, pripremljeni i </a:t>
            </a:r>
            <a:r>
              <a:rPr lang="en-US" sz="2000" dirty="0" err="1"/>
              <a:t>usvojeni</a:t>
            </a:r>
            <a:r>
              <a:rPr lang="sr-Latn-RS" sz="2000" dirty="0"/>
              <a:t> </a:t>
            </a:r>
            <a:r>
              <a:rPr lang="en-US" sz="2000" dirty="0"/>
              <a:t>u</a:t>
            </a:r>
            <a:r>
              <a:rPr lang="sr-Latn-RS" sz="2000" dirty="0"/>
              <a:t> UN sa ciljem uspostavljanja </a:t>
            </a:r>
            <a:r>
              <a:rPr lang="en-US" sz="2000" dirty="0" err="1"/>
              <a:t>globalnog</a:t>
            </a:r>
            <a:r>
              <a:rPr lang="sr-Latn-RS" sz="2000" dirty="0"/>
              <a:t> </a:t>
            </a:r>
            <a:r>
              <a:rPr lang="en-US" sz="2000" dirty="0" err="1"/>
              <a:t>sistema</a:t>
            </a:r>
            <a:r>
              <a:rPr lang="sr-Latn-RS" sz="2000" dirty="0"/>
              <a:t> ljudskih prava</a:t>
            </a:r>
          </a:p>
          <a:p>
            <a:pPr algn="just"/>
            <a:r>
              <a:rPr lang="sr-Latn-RS" sz="2000" dirty="0"/>
              <a:t>Postoje i regionalni višestrani ugovori otvoreni za pristupanje država jednog kontinenta kojima se stvara regionalni sistemi zaštite ljudskih prava. Takvi sistemi su evropski sistem zaštite ljudskih prava uspostavljen usvajanjem Evropske konvencije o ljudskim pravima i osnovnim slobodama 1950. godine, američki uspostavljen Američkom konvencijom o ljudskim pravima 1969. godine, kao i afrički nastao usvajanjem Afričke povelje o ljudskim i narodnim pravima 1981. godine</a:t>
            </a:r>
          </a:p>
          <a:p>
            <a:pPr algn="just"/>
            <a:r>
              <a:rPr lang="sr-Latn-RS" sz="2000" dirty="0"/>
              <a:t>Svi ovi ugovori su sklopljeni između država kao subjekata međunarodnog prava, ali u korist individualnih korisnika </a:t>
            </a:r>
          </a:p>
          <a:p>
            <a:pPr algn="just"/>
            <a:r>
              <a:rPr lang="sr-Latn-RS" sz="2000" dirty="0"/>
              <a:t>Oni nameću međunarodne obaveze državama potpisnicima koje se odnose na garantovanje, poštovanje i zaštitu ugovorom definisanih prava korisnika, odnosno uspostavljaju se subjektivna prava koja garantuju sve države ugovornice </a:t>
            </a:r>
          </a:p>
          <a:p>
            <a:pPr algn="just"/>
            <a:r>
              <a:rPr lang="sr-Latn-RS" sz="2000" dirty="0"/>
              <a:t>Međunarodni ugovori o ljudskim pravima su u pravom smislu ugovori –zakoni  koji garantuju prava koja čovek ima samim rođenjem i svojstvom ljudskog bića i postiže se da ljudska prava prestanu da budu unutrašnja stvar države</a:t>
            </a:r>
          </a:p>
          <a:p>
            <a:pPr algn="just"/>
            <a:r>
              <a:rPr lang="sr-Latn-RS" sz="2000" dirty="0"/>
              <a:t>Po Međunarodnom sudu pravde, ugovori o ljudskim pravima deluju i van kruga saugovornica, uspostavljajući obaveze </a:t>
            </a:r>
            <a:r>
              <a:rPr lang="sr-Latn-RS" sz="2000" dirty="0">
                <a:solidFill>
                  <a:prstClr val="black"/>
                </a:solidFill>
              </a:rPr>
              <a:t>(</a:t>
            </a:r>
            <a:r>
              <a:rPr lang="sr-Latn-RS" sz="2000" i="1" u="sng" dirty="0">
                <a:solidFill>
                  <a:prstClr val="black"/>
                </a:solidFill>
              </a:rPr>
              <a:t>erga omnes</a:t>
            </a:r>
            <a:r>
              <a:rPr lang="sr-Latn-RS" sz="2000" dirty="0">
                <a:solidFill>
                  <a:prstClr val="black"/>
                </a:solidFill>
              </a:rPr>
              <a:t>) </a:t>
            </a:r>
            <a:r>
              <a:rPr lang="sr-Latn-RS" sz="2000" dirty="0"/>
              <a:t>prema svakome</a:t>
            </a:r>
          </a:p>
          <a:p>
            <a:pPr algn="just"/>
            <a:endParaRPr lang="sr-Latn-RS" sz="2000" dirty="0"/>
          </a:p>
        </p:txBody>
      </p:sp>
    </p:spTree>
    <p:extLst>
      <p:ext uri="{BB962C8B-B14F-4D97-AF65-F5344CB8AC3E}">
        <p14:creationId xmlns:p14="http://schemas.microsoft.com/office/powerpoint/2010/main" val="14029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84D9B3-B5E7-4CDD-9BF7-6F241E37744C}"/>
              </a:ext>
            </a:extLst>
          </p:cNvPr>
          <p:cNvSpPr>
            <a:spLocks noGrp="1"/>
          </p:cNvSpPr>
          <p:nvPr>
            <p:ph type="title"/>
          </p:nvPr>
        </p:nvSpPr>
        <p:spPr>
          <a:xfrm>
            <a:off x="838200" y="1"/>
            <a:ext cx="10515600" cy="1690688"/>
          </a:xfrm>
        </p:spPr>
        <p:txBody>
          <a:bodyPr/>
          <a:lstStyle/>
          <a:p>
            <a:pPr marL="228600" lvl="0" indent="-228600" algn="ctr">
              <a:spcBef>
                <a:spcPts val="1000"/>
              </a:spcBef>
            </a:pPr>
            <a:r>
              <a:rPr lang="sr-Latn-RS" sz="3200" b="1" dirty="0"/>
              <a:t>Politički</a:t>
            </a:r>
            <a:r>
              <a:rPr lang="sr-Latn-RS" sz="3200" dirty="0">
                <a:solidFill>
                  <a:prstClr val="black"/>
                </a:solidFill>
                <a:latin typeface="Calibri" panose="020F0502020204030204"/>
                <a:ea typeface="+mn-ea"/>
                <a:cs typeface="+mn-cs"/>
              </a:rPr>
              <a:t> </a:t>
            </a:r>
            <a:r>
              <a:rPr lang="sr-Latn-RS" sz="3200" b="1" dirty="0"/>
              <a:t>sporazumi</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5E9FD801-F34D-4A70-BEA5-D5E4DFBDB09D}"/>
              </a:ext>
            </a:extLst>
          </p:cNvPr>
          <p:cNvSpPr>
            <a:spLocks noGrp="1"/>
          </p:cNvSpPr>
          <p:nvPr>
            <p:ph idx="1"/>
          </p:nvPr>
        </p:nvSpPr>
        <p:spPr>
          <a:xfrm>
            <a:off x="838200" y="989215"/>
            <a:ext cx="10515600" cy="5187748"/>
          </a:xfrm>
        </p:spPr>
        <p:txBody>
          <a:bodyPr>
            <a:normAutofit lnSpcReduction="10000"/>
          </a:bodyPr>
          <a:lstStyle/>
          <a:p>
            <a:pPr algn="just"/>
            <a:r>
              <a:rPr lang="sr-Latn-RS" sz="2400" dirty="0"/>
              <a:t>Savremeni međunarodni odnosi i međunarodno pravo su preplavljeni međunarodnim sporazumama političke prirode</a:t>
            </a:r>
          </a:p>
          <a:p>
            <a:pPr algn="just"/>
            <a:r>
              <a:rPr lang="sr-Latn-RS" sz="2400" dirty="0"/>
              <a:t>Njih sklapaju politički organi vlade ili šefovi država, ali oni u državama u čije ime su sklopljeni ne prolaze kroz postupak usvajanja međunarodnih ugovora tj. ne podležu ratifikaciji, pa samim tim nisu međunarodni ugovori u pravom smislu reči</a:t>
            </a:r>
          </a:p>
          <a:p>
            <a:pPr algn="just"/>
            <a:r>
              <a:rPr lang="sr-Latn-RS" sz="2400" dirty="0"/>
              <a:t>Obaveze koje iz njih proizlaze nisu pravne već političke prirode što između ostalog znači da i sankcije nisu pravne već političke</a:t>
            </a:r>
          </a:p>
          <a:p>
            <a:pPr algn="just"/>
            <a:r>
              <a:rPr lang="sr-Latn-RS" sz="2400" dirty="0"/>
              <a:t>U savremenom međunarodnom pravu se sve norme bez pravnih sankcija pa i one iz političkih sporuzamu, nazivaju </a:t>
            </a:r>
            <a:r>
              <a:rPr lang="sr-Latn-RS" sz="2400" i="1" dirty="0"/>
              <a:t>meko pravo </a:t>
            </a:r>
            <a:r>
              <a:rPr lang="sr-Latn-RS" sz="2400" dirty="0"/>
              <a:t>(</a:t>
            </a:r>
            <a:r>
              <a:rPr lang="sr-Latn-RS" sz="2400" i="1" dirty="0"/>
              <a:t>soft law</a:t>
            </a:r>
            <a:r>
              <a:rPr lang="sr-Latn-RS" sz="2400" dirty="0"/>
              <a:t>)</a:t>
            </a:r>
          </a:p>
          <a:p>
            <a:pPr algn="just"/>
            <a:r>
              <a:rPr lang="sr-Latn-RS" sz="2400" dirty="0"/>
              <a:t>Primer prava koja proizlaze iz ovakvih sporazuma su pravila sadržana u raznim dokumentima usvojenim na sastancima Konferencije o evropskoj bezbednosti i saradnji (KEPS) sada Organizacije za evropsku bezbednost i saradnje</a:t>
            </a:r>
            <a:r>
              <a:rPr lang="en-US" sz="2400" dirty="0"/>
              <a:t>(OEBS)</a:t>
            </a:r>
            <a:r>
              <a:rPr lang="sr-Latn-RS" sz="2400" dirty="0"/>
              <a:t>. Autoritet odluka i pravila</a:t>
            </a:r>
            <a:r>
              <a:rPr lang="sr-Latn-RS" dirty="0"/>
              <a:t> </a:t>
            </a:r>
            <a:r>
              <a:rPr lang="sr-Latn-RS" sz="2400" dirty="0"/>
              <a:t>iz dokumenata ove organizacije počivaju na tome što se donose na osnovu saglasnošću (konsezusa) svih učesnika</a:t>
            </a:r>
          </a:p>
        </p:txBody>
      </p:sp>
    </p:spTree>
    <p:extLst>
      <p:ext uri="{BB962C8B-B14F-4D97-AF65-F5344CB8AC3E}">
        <p14:creationId xmlns:p14="http://schemas.microsoft.com/office/powerpoint/2010/main" val="2755584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33E41C-AB9B-419E-B9DF-381137FBBBF5}"/>
              </a:ext>
            </a:extLst>
          </p:cNvPr>
          <p:cNvSpPr>
            <a:spLocks noGrp="1"/>
          </p:cNvSpPr>
          <p:nvPr>
            <p:ph type="title"/>
          </p:nvPr>
        </p:nvSpPr>
        <p:spPr/>
        <p:txBody>
          <a:bodyPr>
            <a:normAutofit/>
          </a:bodyPr>
          <a:lstStyle/>
          <a:p>
            <a:pPr algn="ctr"/>
            <a:r>
              <a:rPr lang="sr-Latn-RS" sz="3200" b="1" dirty="0"/>
              <a:t>Međunarodni običaj</a:t>
            </a:r>
            <a:endParaRPr lang="en-US" sz="3200" b="1" dirty="0"/>
          </a:p>
        </p:txBody>
      </p:sp>
      <p:sp>
        <p:nvSpPr>
          <p:cNvPr id="3" name="Čuvar mesta za sadržaj 2">
            <a:extLst>
              <a:ext uri="{FF2B5EF4-FFF2-40B4-BE49-F238E27FC236}">
                <a16:creationId xmlns:a16="http://schemas.microsoft.com/office/drawing/2014/main" id="{95B3F950-CA88-4542-B99C-3627D00C41EA}"/>
              </a:ext>
            </a:extLst>
          </p:cNvPr>
          <p:cNvSpPr>
            <a:spLocks noGrp="1"/>
          </p:cNvSpPr>
          <p:nvPr>
            <p:ph idx="1"/>
          </p:nvPr>
        </p:nvSpPr>
        <p:spPr/>
        <p:txBody>
          <a:bodyPr/>
          <a:lstStyle/>
          <a:p>
            <a:pPr algn="just"/>
            <a:r>
              <a:rPr lang="sr-Latn-RS" sz="2400" dirty="0"/>
              <a:t>Običaj je nepisan izvor prava, koji svoje važenje nalazi u neprotivrečnoj praksi subjekata i njihovom uverenju da su dužni da postupaju na određeni način</a:t>
            </a:r>
          </a:p>
          <a:p>
            <a:pPr algn="just"/>
            <a:r>
              <a:rPr lang="sr-Latn-RS" sz="2400" dirty="0"/>
              <a:t>S obzirom na to da međunarodno pravo u pogledu obaveznosti običajnim normama ne pravi razliku između priznatih i nepriznatih subjekata </a:t>
            </a:r>
            <a:r>
              <a:rPr lang="sr-Latn-RS" sz="2400" i="1" dirty="0"/>
              <a:t>de facto </a:t>
            </a:r>
            <a:r>
              <a:rPr lang="sr-Latn-RS" sz="2400" dirty="0"/>
              <a:t>i </a:t>
            </a:r>
            <a:r>
              <a:rPr lang="sr-Latn-RS" sz="2400" i="1" dirty="0"/>
              <a:t>de jure</a:t>
            </a:r>
            <a:r>
              <a:rPr lang="sr-Latn-RS" sz="2400" dirty="0"/>
              <a:t>, sve države vezane su i običajima koji štite ljudska prava</a:t>
            </a:r>
          </a:p>
          <a:p>
            <a:pPr algn="just"/>
            <a:r>
              <a:rPr lang="sr-Latn-RS" sz="2400" dirty="0"/>
              <a:t>Važenje međunarodnog običaja za jednu državu ne zavisi od njene volje, običajna pravila u punoj meri stupaju na snagu za svaku državu samim njenim nastankom</a:t>
            </a:r>
          </a:p>
          <a:p>
            <a:pPr algn="just"/>
            <a:r>
              <a:rPr lang="sr-Latn-RS" sz="2400" dirty="0"/>
              <a:t>Primeri, apsolutna zaštita čovekovog telesnog integriteta (zabrana torture), zabrana genocida, ropstva i rasne diskriminacije</a:t>
            </a:r>
          </a:p>
          <a:p>
            <a:endParaRPr lang="sr-Latn-RS" dirty="0"/>
          </a:p>
          <a:p>
            <a:endParaRPr lang="en-US" dirty="0"/>
          </a:p>
        </p:txBody>
      </p:sp>
    </p:spTree>
    <p:extLst>
      <p:ext uri="{BB962C8B-B14F-4D97-AF65-F5344CB8AC3E}">
        <p14:creationId xmlns:p14="http://schemas.microsoft.com/office/powerpoint/2010/main" val="192529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990603-FB95-4A3E-AFBE-91B9A3FA03EA}"/>
              </a:ext>
            </a:extLst>
          </p:cNvPr>
          <p:cNvSpPr>
            <a:spLocks noGrp="1"/>
          </p:cNvSpPr>
          <p:nvPr>
            <p:ph type="title"/>
          </p:nvPr>
        </p:nvSpPr>
        <p:spPr>
          <a:xfrm>
            <a:off x="838200" y="561703"/>
            <a:ext cx="10515600" cy="1128985"/>
          </a:xfrm>
        </p:spPr>
        <p:txBody>
          <a:bodyPr>
            <a:normAutofit fontScale="90000"/>
          </a:bodyPr>
          <a:lstStyle/>
          <a:p>
            <a:pPr marL="228600" lvl="0" indent="-228600" algn="ctr">
              <a:spcBef>
                <a:spcPts val="1000"/>
              </a:spcBef>
            </a:pPr>
            <a:r>
              <a:rPr lang="sr-Latn-RS" sz="3200" b="1" dirty="0"/>
              <a:t>Opšta</a:t>
            </a:r>
            <a:r>
              <a:rPr lang="sr-Latn-RS" sz="2800" dirty="0">
                <a:solidFill>
                  <a:prstClr val="black"/>
                </a:solidFill>
                <a:latin typeface="Calibri" panose="020F0502020204030204"/>
                <a:ea typeface="+mn-ea"/>
                <a:cs typeface="+mn-cs"/>
              </a:rPr>
              <a:t> </a:t>
            </a:r>
            <a:r>
              <a:rPr lang="sr-Latn-RS" sz="3200" b="1" dirty="0"/>
              <a:t>pravna</a:t>
            </a:r>
            <a:r>
              <a:rPr lang="sr-Latn-RS" sz="2800" dirty="0">
                <a:solidFill>
                  <a:prstClr val="black"/>
                </a:solidFill>
                <a:latin typeface="Calibri" panose="020F0502020204030204"/>
                <a:ea typeface="+mn-ea"/>
                <a:cs typeface="+mn-cs"/>
              </a:rPr>
              <a:t> </a:t>
            </a:r>
            <a:r>
              <a:rPr lang="sr-Latn-RS" sz="3200" b="1" dirty="0"/>
              <a:t>načela</a:t>
            </a:r>
            <a:r>
              <a:rPr lang="sr-Latn-RS" sz="2800" dirty="0">
                <a:solidFill>
                  <a:prstClr val="black"/>
                </a:solidFill>
                <a:latin typeface="Calibri" panose="020F0502020204030204"/>
                <a:ea typeface="+mn-ea"/>
                <a:cs typeface="+mn-cs"/>
              </a:rPr>
              <a:t> </a:t>
            </a:r>
            <a:r>
              <a:rPr lang="sr-Latn-RS" sz="3200" b="1" dirty="0"/>
              <a:t>koja</a:t>
            </a:r>
            <a:r>
              <a:rPr lang="sr-Latn-RS" sz="2800" dirty="0">
                <a:solidFill>
                  <a:prstClr val="black"/>
                </a:solidFill>
                <a:latin typeface="Calibri" panose="020F0502020204030204"/>
                <a:ea typeface="+mn-ea"/>
                <a:cs typeface="+mn-cs"/>
              </a:rPr>
              <a:t> </a:t>
            </a:r>
            <a:r>
              <a:rPr lang="sr-Latn-RS" sz="3200" b="1" dirty="0"/>
              <a:t>priznaju</a:t>
            </a:r>
            <a:r>
              <a:rPr lang="sr-Latn-RS" sz="2800" dirty="0">
                <a:solidFill>
                  <a:prstClr val="black"/>
                </a:solidFill>
                <a:latin typeface="Calibri" panose="020F0502020204030204"/>
                <a:ea typeface="+mn-ea"/>
                <a:cs typeface="+mn-cs"/>
              </a:rPr>
              <a:t> </a:t>
            </a:r>
            <a:r>
              <a:rPr lang="sr-Latn-RS" sz="3200" b="1" dirty="0"/>
              <a:t>prosvećeni</a:t>
            </a:r>
            <a:r>
              <a:rPr lang="sr-Latn-RS" sz="2800" dirty="0">
                <a:solidFill>
                  <a:prstClr val="black"/>
                </a:solidFill>
                <a:latin typeface="Calibri" panose="020F0502020204030204"/>
                <a:ea typeface="+mn-ea"/>
                <a:cs typeface="+mn-cs"/>
              </a:rPr>
              <a:t> </a:t>
            </a:r>
            <a:r>
              <a:rPr lang="sr-Latn-RS" sz="3200" b="1" dirty="0"/>
              <a:t>narodi</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E18DDA46-BCB5-4717-815F-73CDB1E5FB5E}"/>
              </a:ext>
            </a:extLst>
          </p:cNvPr>
          <p:cNvSpPr>
            <a:spLocks noGrp="1"/>
          </p:cNvSpPr>
          <p:nvPr>
            <p:ph idx="1"/>
          </p:nvPr>
        </p:nvSpPr>
        <p:spPr/>
        <p:txBody>
          <a:bodyPr>
            <a:normAutofit lnSpcReduction="10000"/>
          </a:bodyPr>
          <a:lstStyle/>
          <a:p>
            <a:pPr algn="just"/>
            <a:r>
              <a:rPr lang="sr-Latn-RS" dirty="0"/>
              <a:t>Ovaj izvor međunarodnog prava je opšte prirode jer ne sadrži konkretna pravila nego načela koja treba primenjivati ako konkretnijih pravila nema</a:t>
            </a:r>
          </a:p>
          <a:p>
            <a:pPr algn="just"/>
            <a:r>
              <a:rPr lang="sr-Latn-RS" dirty="0"/>
              <a:t>Opšta pravna načela služe i za tumačenje drugih normi i izvode se iz principa zajedničkih svim ili većini priznatih pravnih sistema sveta</a:t>
            </a:r>
          </a:p>
          <a:p>
            <a:pPr algn="just"/>
            <a:r>
              <a:rPr lang="sr-Latn-RS" dirty="0"/>
              <a:t>Ova načela se naročito često sreću kada je reč o procesnim pravima</a:t>
            </a:r>
          </a:p>
          <a:p>
            <a:pPr algn="just"/>
            <a:r>
              <a:rPr lang="sr-Latn-RS" dirty="0"/>
              <a:t>Iako se postupci u raznim zemljama razlikuju u pogledu uloge suduja, tužilaštva, odbrane itd., pravično suđenje svuda podrazumeva neke osnovne elemente kao što su ravnopravnost stranaka, pravo da se bude saslušan i da se podnesu dokazi, dostupnost dokaza i svedoka svim stranama itd.</a:t>
            </a:r>
            <a:endParaRPr lang="en-US" dirty="0"/>
          </a:p>
        </p:txBody>
      </p:sp>
    </p:spTree>
    <p:extLst>
      <p:ext uri="{BB962C8B-B14F-4D97-AF65-F5344CB8AC3E}">
        <p14:creationId xmlns:p14="http://schemas.microsoft.com/office/powerpoint/2010/main" val="303171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56C7F8-01A5-4D84-B563-77E1D6AB1C8F}"/>
              </a:ext>
            </a:extLst>
          </p:cNvPr>
          <p:cNvSpPr>
            <a:spLocks noGrp="1"/>
          </p:cNvSpPr>
          <p:nvPr>
            <p:ph type="title"/>
          </p:nvPr>
        </p:nvSpPr>
        <p:spPr/>
        <p:txBody>
          <a:bodyPr/>
          <a:lstStyle/>
          <a:p>
            <a:pPr marL="228600" lvl="0" indent="-228600" algn="ctr">
              <a:spcBef>
                <a:spcPts val="1000"/>
              </a:spcBef>
            </a:pPr>
            <a:r>
              <a:rPr lang="sr-Latn-RS" sz="2900" b="1" dirty="0"/>
              <a:t>Uporedno</a:t>
            </a:r>
            <a:r>
              <a:rPr lang="sr-Latn-RS" sz="2800" dirty="0">
                <a:solidFill>
                  <a:prstClr val="black"/>
                </a:solidFill>
                <a:latin typeface="Calibri" panose="020F0502020204030204"/>
                <a:ea typeface="+mn-ea"/>
                <a:cs typeface="+mn-cs"/>
              </a:rPr>
              <a:t> </a:t>
            </a:r>
            <a:r>
              <a:rPr lang="sr-Latn-RS" sz="2900" b="1" dirty="0"/>
              <a:t>pravo</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0F0DDAE7-0FDC-4ABD-AF96-A803834A555B}"/>
              </a:ext>
            </a:extLst>
          </p:cNvPr>
          <p:cNvSpPr>
            <a:spLocks noGrp="1"/>
          </p:cNvSpPr>
          <p:nvPr>
            <p:ph idx="1"/>
          </p:nvPr>
        </p:nvSpPr>
        <p:spPr>
          <a:xfrm>
            <a:off x="838200" y="1047404"/>
            <a:ext cx="10515600" cy="5129559"/>
          </a:xfrm>
        </p:spPr>
        <p:txBody>
          <a:bodyPr>
            <a:normAutofit lnSpcReduction="10000"/>
          </a:bodyPr>
          <a:lstStyle/>
          <a:p>
            <a:pPr algn="just"/>
            <a:r>
              <a:rPr lang="sr-Latn-RS" sz="2400" dirty="0"/>
              <a:t>Na tumačenje i primenu međunarodnih normi o ljudskim pravima utiču i pravo i praksa demokratskih država</a:t>
            </a:r>
          </a:p>
          <a:p>
            <a:pPr algn="just"/>
            <a:r>
              <a:rPr lang="sr-Latn-RS" sz="2400" dirty="0"/>
              <a:t>Međunarodni i nacionalni organi za zaštitu ljudskih prava ne retko se pozivaju na ustavna načela, zakone i odluke visokih sudskih instanci u drugim zemljama u kojima su po opštem mišljenju, dobro izražena savremena civilizacijska stremljenja i dostignuća</a:t>
            </a:r>
          </a:p>
          <a:p>
            <a:pPr algn="just"/>
            <a:r>
              <a:rPr lang="sr-Latn-RS" sz="2400" dirty="0"/>
              <a:t>U skoro svim savremenim državama ljudska prava se opisuju i garantuju u ustavu jer se njime obezbeđiju prava pojedinica i manjina i time onemogućuje da većina bilo u stanovništvu ili u parlamentu obespravljuje ili ograničava ljudska prava pripadnika manjine</a:t>
            </a:r>
          </a:p>
          <a:p>
            <a:pPr algn="just"/>
            <a:r>
              <a:rPr lang="sr-Latn-RS" sz="2400" dirty="0"/>
              <a:t>U onim zemljama u kojima ustavi ne sadrže odredbe o ljudskim pravima, ona se mogu garantovati posebnim zakonima (povelje o ljudskim pravima) višeg ranga od običnih ili zakonima ustavnog ranga</a:t>
            </a:r>
          </a:p>
          <a:p>
            <a:pPr algn="just"/>
            <a:r>
              <a:rPr lang="sr-Latn-RS" sz="2400" dirty="0"/>
              <a:t>U sukobu zakona ustavnog ranga i običnog zakona prevagu ima zakon ustavnog ranga</a:t>
            </a:r>
            <a:endParaRPr lang="en-US" sz="2400" dirty="0"/>
          </a:p>
        </p:txBody>
      </p:sp>
    </p:spTree>
    <p:extLst>
      <p:ext uri="{BB962C8B-B14F-4D97-AF65-F5344CB8AC3E}">
        <p14:creationId xmlns:p14="http://schemas.microsoft.com/office/powerpoint/2010/main" val="291788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C1D29-400F-4FA7-9356-8ED069B6E1FC}"/>
              </a:ext>
            </a:extLst>
          </p:cNvPr>
          <p:cNvSpPr>
            <a:spLocks noGrp="1"/>
          </p:cNvSpPr>
          <p:nvPr>
            <p:ph type="title"/>
          </p:nvPr>
        </p:nvSpPr>
        <p:spPr>
          <a:xfrm>
            <a:off x="838200" y="156755"/>
            <a:ext cx="10515600" cy="1293222"/>
          </a:xfrm>
        </p:spPr>
        <p:txBody>
          <a:bodyPr/>
          <a:lstStyle/>
          <a:p>
            <a:pPr marL="228600" lvl="0" indent="-228600" algn="ctr">
              <a:spcBef>
                <a:spcPts val="1000"/>
              </a:spcBef>
            </a:pPr>
            <a:r>
              <a:rPr lang="sr-Latn-RS" sz="2900" b="1" dirty="0"/>
              <a:t>Demokratska</a:t>
            </a:r>
            <a:r>
              <a:rPr lang="sr-Latn-RS" sz="2800" dirty="0">
                <a:solidFill>
                  <a:prstClr val="black"/>
                </a:solidFill>
                <a:latin typeface="Calibri" panose="020F0502020204030204"/>
                <a:ea typeface="+mn-ea"/>
                <a:cs typeface="+mn-cs"/>
              </a:rPr>
              <a:t> </a:t>
            </a:r>
            <a:r>
              <a:rPr lang="sr-Latn-RS" sz="2900" b="1" dirty="0"/>
              <a:t>načela</a:t>
            </a:r>
            <a:r>
              <a:rPr lang="sr-Latn-RS" sz="2800" dirty="0">
                <a:solidFill>
                  <a:prstClr val="black"/>
                </a:solidFill>
                <a:latin typeface="Calibri" panose="020F0502020204030204"/>
                <a:ea typeface="+mn-ea"/>
                <a:cs typeface="+mn-cs"/>
              </a:rPr>
              <a:t> – </a:t>
            </a:r>
            <a:r>
              <a:rPr lang="sr-Latn-RS" sz="2900" b="1" dirty="0"/>
              <a:t>dobra</a:t>
            </a:r>
            <a:r>
              <a:rPr lang="sr-Latn-RS" sz="2800" dirty="0">
                <a:solidFill>
                  <a:prstClr val="black"/>
                </a:solidFill>
                <a:latin typeface="Calibri" panose="020F0502020204030204"/>
                <a:ea typeface="+mn-ea"/>
                <a:cs typeface="+mn-cs"/>
              </a:rPr>
              <a:t> </a:t>
            </a:r>
            <a:r>
              <a:rPr lang="sr-Latn-RS" sz="2900" b="1" dirty="0"/>
              <a:t>praksa</a:t>
            </a:r>
            <a:r>
              <a:rPr lang="sr-Latn-RS" sz="2800" dirty="0">
                <a:solidFill>
                  <a:prstClr val="black"/>
                </a:solidFill>
                <a:latin typeface="Calibri" panose="020F0502020204030204"/>
                <a:ea typeface="+mn-ea"/>
                <a:cs typeface="+mn-cs"/>
              </a:rPr>
              <a:t>, </a:t>
            </a:r>
            <a:r>
              <a:rPr lang="sr-Latn-RS" sz="2900" b="1" dirty="0"/>
              <a:t>dobro</a:t>
            </a:r>
            <a:r>
              <a:rPr lang="sr-Latn-RS" sz="2800" dirty="0">
                <a:solidFill>
                  <a:prstClr val="black"/>
                </a:solidFill>
                <a:latin typeface="Calibri" panose="020F0502020204030204"/>
                <a:ea typeface="+mn-ea"/>
                <a:cs typeface="+mn-cs"/>
              </a:rPr>
              <a:t> </a:t>
            </a:r>
            <a:r>
              <a:rPr lang="sr-Latn-RS" sz="2900" b="1" dirty="0"/>
              <a:t>upravljanje</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055F4E61-9BCA-486F-AF24-716C5B761581}"/>
              </a:ext>
            </a:extLst>
          </p:cNvPr>
          <p:cNvSpPr>
            <a:spLocks noGrp="1"/>
          </p:cNvSpPr>
          <p:nvPr>
            <p:ph idx="1"/>
          </p:nvPr>
        </p:nvSpPr>
        <p:spPr>
          <a:xfrm>
            <a:off x="838200" y="939338"/>
            <a:ext cx="10515600" cy="5918662"/>
          </a:xfrm>
        </p:spPr>
        <p:txBody>
          <a:bodyPr>
            <a:normAutofit lnSpcReduction="10000"/>
          </a:bodyPr>
          <a:lstStyle/>
          <a:p>
            <a:pPr algn="just"/>
            <a:r>
              <a:rPr lang="sr-Latn-RS" sz="2400" dirty="0"/>
              <a:t>Iskustvo demokratskih država u raznim oblastima vezanim za poštovanje ljudskih prava u novije vreme naziva se i dobrom praksom</a:t>
            </a:r>
          </a:p>
          <a:p>
            <a:pPr algn="just"/>
            <a:r>
              <a:rPr lang="sr-Latn-RS" sz="2400" dirty="0"/>
              <a:t>Pozivanje na ovakvu praksu najčešće se nalazi u savetodavnim mišljenjima ograna koji nisu sudski</a:t>
            </a:r>
          </a:p>
          <a:p>
            <a:pPr algn="just"/>
            <a:r>
              <a:rPr lang="sr-Latn-RS" sz="2400" dirty="0"/>
              <a:t>Primer dobre prakse je delovanje Komisije </a:t>
            </a:r>
            <a:r>
              <a:rPr lang="en-US" sz="2400" dirty="0"/>
              <a:t>S</a:t>
            </a:r>
            <a:r>
              <a:rPr lang="sr-Latn-RS" sz="2400" dirty="0"/>
              <a:t>aveta Evrope za demokratiju putem prava ili tzv. Venecijanska komisija. U svojim mišljenjima po raznim pitanjima, koja nisu obavezna ali imaju veliki autoritet, Komisija se poziva na međunarodno pravo, uporedno ustavno pravo i kad u tim izvorima nema dovoljno oslonca, na praksu demokratskih država</a:t>
            </a:r>
          </a:p>
          <a:p>
            <a:pPr algn="just"/>
            <a:r>
              <a:rPr lang="sr-Latn-RS" sz="2400" dirty="0"/>
              <a:t>Pojam dobro upravljanje se pretežno odnosi na opštu politiku vlasti</a:t>
            </a:r>
          </a:p>
          <a:p>
            <a:pPr algn="just"/>
            <a:r>
              <a:rPr lang="sr-Latn-RS" sz="2400" dirty="0"/>
              <a:t>U početku je pojam bio vezan za međunarodne finansijske institucije odnosno koristio se u izveštajima Svetske banke</a:t>
            </a:r>
          </a:p>
          <a:p>
            <a:pPr algn="just"/>
            <a:r>
              <a:rPr lang="sr-Latn-RS" sz="2400" dirty="0"/>
              <a:t>Dobro upravljanje počiva na vladavini prava i u tom okviru podrazumeva predvidljivo, otvoreno i prosvećeno donošenje političkih odluka, državnu službu koja poštuje etičke norme, izvršnu vlast odgovornu za svoje postupke i učešće civilnog društva u vođenju javnih poslova </a:t>
            </a:r>
          </a:p>
          <a:p>
            <a:endParaRPr lang="sr-Latn-RS" sz="2400" dirty="0"/>
          </a:p>
        </p:txBody>
      </p:sp>
    </p:spTree>
    <p:extLst>
      <p:ext uri="{BB962C8B-B14F-4D97-AF65-F5344CB8AC3E}">
        <p14:creationId xmlns:p14="http://schemas.microsoft.com/office/powerpoint/2010/main" val="428033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B0732F-2BCC-4DAD-B784-DF5A94D0F993}"/>
              </a:ext>
            </a:extLst>
          </p:cNvPr>
          <p:cNvSpPr>
            <a:spLocks noGrp="1"/>
          </p:cNvSpPr>
          <p:nvPr>
            <p:ph type="title"/>
          </p:nvPr>
        </p:nvSpPr>
        <p:spPr>
          <a:xfrm>
            <a:off x="838200" y="182880"/>
            <a:ext cx="10515600" cy="1319350"/>
          </a:xfrm>
        </p:spPr>
        <p:txBody>
          <a:bodyPr/>
          <a:lstStyle/>
          <a:p>
            <a:pPr marL="228600" lvl="0" indent="-228600" algn="ctr">
              <a:spcBef>
                <a:spcPts val="1000"/>
              </a:spcBef>
            </a:pPr>
            <a:r>
              <a:rPr lang="sr-Latn-RS" sz="2900" b="1" dirty="0"/>
              <a:t>Odluke</a:t>
            </a:r>
            <a:r>
              <a:rPr lang="sr-Latn-RS" sz="2800" dirty="0">
                <a:solidFill>
                  <a:prstClr val="black"/>
                </a:solidFill>
                <a:latin typeface="Calibri" panose="020F0502020204030204"/>
                <a:ea typeface="+mn-ea"/>
                <a:cs typeface="+mn-cs"/>
              </a:rPr>
              <a:t> </a:t>
            </a:r>
            <a:r>
              <a:rPr lang="sr-Latn-RS" sz="2900" b="1" dirty="0"/>
              <a:t>međunarodnih</a:t>
            </a:r>
            <a:r>
              <a:rPr lang="sr-Latn-RS" sz="2800" dirty="0">
                <a:solidFill>
                  <a:prstClr val="black"/>
                </a:solidFill>
                <a:latin typeface="Calibri" panose="020F0502020204030204"/>
                <a:ea typeface="+mn-ea"/>
                <a:cs typeface="+mn-cs"/>
              </a:rPr>
              <a:t> </a:t>
            </a:r>
            <a:r>
              <a:rPr lang="sr-Latn-RS" sz="2900" b="1" dirty="0"/>
              <a:t>organizacija i jednostrani akti</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A0670050-8CE1-41FB-AB5D-8538BF79E0B4}"/>
              </a:ext>
            </a:extLst>
          </p:cNvPr>
          <p:cNvSpPr>
            <a:spLocks noGrp="1"/>
          </p:cNvSpPr>
          <p:nvPr>
            <p:ph idx="1"/>
          </p:nvPr>
        </p:nvSpPr>
        <p:spPr>
          <a:xfrm>
            <a:off x="838200" y="992777"/>
            <a:ext cx="10515600" cy="5184186"/>
          </a:xfrm>
        </p:spPr>
        <p:txBody>
          <a:bodyPr>
            <a:normAutofit lnSpcReduction="10000"/>
          </a:bodyPr>
          <a:lstStyle/>
          <a:p>
            <a:pPr algn="just"/>
            <a:r>
              <a:rPr lang="en-US" sz="2400" dirty="0" err="1"/>
              <a:t>Odluke</a:t>
            </a:r>
            <a:r>
              <a:rPr lang="en-US" sz="2400" dirty="0"/>
              <a:t> me</a:t>
            </a:r>
            <a:r>
              <a:rPr lang="sr-Latn-RS" sz="2400" dirty="0"/>
              <a:t>đunarodnih organizacija se u novije vreme smatraju izvorima prava u oblasti ljudskih prava</a:t>
            </a:r>
          </a:p>
          <a:p>
            <a:pPr algn="just"/>
            <a:r>
              <a:rPr lang="sr-Latn-RS" sz="2400" dirty="0"/>
              <a:t>Tipičan primer je Univerzalna deklaracija o ljudskim pravima koja se smatra jednim od najvažnijih dokumenata XX veka</a:t>
            </a:r>
          </a:p>
          <a:p>
            <a:pPr algn="just"/>
            <a:r>
              <a:rPr lang="sr-Latn-RS" sz="2400" dirty="0"/>
              <a:t>Ako je usvojena velikom i reprezentativnom većinom i ako joj je rečnik kategoričan, deklaracija se može smatrati kao izraz uverenja članica UN da su neka pravila već deo opšteg tj. običajnog prava</a:t>
            </a:r>
          </a:p>
          <a:p>
            <a:pPr algn="just"/>
            <a:r>
              <a:rPr lang="sr-Latn-RS" sz="2400" dirty="0"/>
              <a:t>U praksi UN, ugovorima o ljudskim pravima obično predhode deklaracije o istoj materiji. Tako je pre Konvencije o rasnoj diskriminaciji usvojena Deklaracija o ukidanju svih oblika rasne diskriminacije</a:t>
            </a:r>
          </a:p>
          <a:p>
            <a:pPr algn="just"/>
            <a:r>
              <a:rPr lang="sr-Latn-RS" sz="2400" dirty="0"/>
              <a:t>Jednostrani akti se odnose na preuzimanje međunarodnopravnih obaveza iz oblasti ljudskih prava od strane države davanjem odgovarajuće izjave</a:t>
            </a:r>
          </a:p>
          <a:p>
            <a:pPr algn="just"/>
            <a:r>
              <a:rPr lang="sr-Latn-RS" sz="2400" dirty="0"/>
              <a:t>Na primer, odlukama Berlinskog kongresa od 1878. godine, priznanje Srbije bilo je između ostalog uslovljeno prihvatanjem obaveze da će štititi verske manjine na njenoj teritoriji</a:t>
            </a:r>
            <a:endParaRPr lang="en-US" sz="2400" dirty="0"/>
          </a:p>
        </p:txBody>
      </p:sp>
    </p:spTree>
    <p:extLst>
      <p:ext uri="{BB962C8B-B14F-4D97-AF65-F5344CB8AC3E}">
        <p14:creationId xmlns:p14="http://schemas.microsoft.com/office/powerpoint/2010/main" val="1734745457"/>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467</TotalTime>
  <Words>2161</Words>
  <Application>Microsoft Office PowerPoint</Application>
  <PresentationFormat>Widescreen</PresentationFormat>
  <Paragraphs>115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Tema Office</vt:lpstr>
      <vt:lpstr> Međunarodna ljudska prava</vt:lpstr>
      <vt:lpstr>Ljudska prava u pravnom poretku </vt:lpstr>
      <vt:lpstr>Međunarodni ugovori</vt:lpstr>
      <vt:lpstr>Politički sporazumi </vt:lpstr>
      <vt:lpstr>Međunarodni običaj</vt:lpstr>
      <vt:lpstr>Opšta pravna načela koja priznaju prosvećeni narodi </vt:lpstr>
      <vt:lpstr>Uporedno pravo </vt:lpstr>
      <vt:lpstr>Demokratska načela – dobra praksa, dobro upravljanje </vt:lpstr>
      <vt:lpstr>Odluke međunarodnih organizacija i jednostrani akti </vt:lpstr>
      <vt:lpstr> Međunarodno pravo ljudskih prava</vt:lpstr>
      <vt:lpstr>2.Implementacija normi o ljudskim pravima</vt:lpstr>
      <vt:lpstr>Imaoci prava </vt:lpstr>
      <vt:lpstr>Unošenje obaveza u unutrašnje pravo </vt:lpstr>
      <vt:lpstr>Osnovna načela tumačenja obaveza</vt:lpstr>
      <vt:lpstr>Polje slobodne procene</vt:lpstr>
      <vt:lpstr>Trenutna i postepena implementacija </vt:lpstr>
      <vt:lpstr>Pravni lekovi</vt:lpstr>
      <vt:lpstr>3. Ljudska prava i međunarodne organizacije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Medjunarodna zaštita ljudskih prava</dc:title>
  <dc:creator>andri</dc:creator>
  <cp:lastModifiedBy>HP</cp:lastModifiedBy>
  <cp:revision>49</cp:revision>
  <dcterms:created xsi:type="dcterms:W3CDTF">2019-10-23T10:41:19Z</dcterms:created>
  <dcterms:modified xsi:type="dcterms:W3CDTF">2026-03-17T08:02:17Z</dcterms:modified>
</cp:coreProperties>
</file>