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4" r:id="rId1"/>
    <p:sldMasterId id="2147484006" r:id="rId2"/>
  </p:sldMasterIdLst>
  <p:notesMasterIdLst>
    <p:notesMasterId r:id="rId46"/>
  </p:notesMasterIdLst>
  <p:handoutMasterIdLst>
    <p:handoutMasterId r:id="rId47"/>
  </p:handoutMasterIdLst>
  <p:sldIdLst>
    <p:sldId id="437" r:id="rId3"/>
    <p:sldId id="363" r:id="rId4"/>
    <p:sldId id="476" r:id="rId5"/>
    <p:sldId id="453" r:id="rId6"/>
    <p:sldId id="403" r:id="rId7"/>
    <p:sldId id="404" r:id="rId8"/>
    <p:sldId id="406" r:id="rId9"/>
    <p:sldId id="454" r:id="rId10"/>
    <p:sldId id="407" r:id="rId11"/>
    <p:sldId id="408" r:id="rId12"/>
    <p:sldId id="455" r:id="rId13"/>
    <p:sldId id="456" r:id="rId14"/>
    <p:sldId id="458" r:id="rId15"/>
    <p:sldId id="459" r:id="rId16"/>
    <p:sldId id="411" r:id="rId17"/>
    <p:sldId id="430" r:id="rId18"/>
    <p:sldId id="460" r:id="rId19"/>
    <p:sldId id="461" r:id="rId20"/>
    <p:sldId id="412" r:id="rId21"/>
    <p:sldId id="499" r:id="rId22"/>
    <p:sldId id="415" r:id="rId23"/>
    <p:sldId id="418" r:id="rId24"/>
    <p:sldId id="417" r:id="rId25"/>
    <p:sldId id="435" r:id="rId26"/>
    <p:sldId id="419" r:id="rId27"/>
    <p:sldId id="421" r:id="rId28"/>
    <p:sldId id="416" r:id="rId29"/>
    <p:sldId id="451" r:id="rId30"/>
    <p:sldId id="492" r:id="rId31"/>
    <p:sldId id="423" r:id="rId32"/>
    <p:sldId id="424" r:id="rId33"/>
    <p:sldId id="449" r:id="rId34"/>
    <p:sldId id="425" r:id="rId35"/>
    <p:sldId id="448" r:id="rId36"/>
    <p:sldId id="447" r:id="rId37"/>
    <p:sldId id="426" r:id="rId38"/>
    <p:sldId id="450" r:id="rId39"/>
    <p:sldId id="427" r:id="rId40"/>
    <p:sldId id="500" r:id="rId41"/>
    <p:sldId id="445" r:id="rId42"/>
    <p:sldId id="428" r:id="rId43"/>
    <p:sldId id="446" r:id="rId44"/>
    <p:sldId id="496"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9E7"/>
    <a:srgbClr val="0000FF"/>
    <a:srgbClr val="1B06BA"/>
    <a:srgbClr val="FFFFFF"/>
    <a:srgbClr val="FFCCFF"/>
    <a:srgbClr val="CCCCFF"/>
    <a:srgbClr val="FF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ila, bez koordinatne mrež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vetli stil 1 – Naglašavanj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Bez stila, koordinatna mreža tabel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94660"/>
  </p:normalViewPr>
  <p:slideViewPr>
    <p:cSldViewPr>
      <p:cViewPr varScale="1">
        <p:scale>
          <a:sx n="108" d="100"/>
          <a:sy n="108" d="100"/>
        </p:scale>
        <p:origin x="214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93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93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93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05DDA57-01BD-4633-934E-CB22ABCD6BF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56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A039B0C-20A0-4B4A-88BA-F0F58205B1C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F708719-8C80-4DC6-A000-3A1D9D869647}" type="datetimeFigureOut">
              <a:rPr lang="en-US"/>
              <a:pPr>
                <a:defRPr/>
              </a:pPr>
              <a:t>3/17/2026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A241906-4C2A-4246-95B3-357D1ABEED7C}" type="slidenum">
              <a:rPr lang="en-US"/>
              <a:pPr>
                <a:defRPr/>
              </a:pPr>
              <a:t>‹#›</a:t>
            </a:fld>
            <a:endParaRPr lang="en-US"/>
          </a:p>
        </p:txBody>
      </p:sp>
    </p:spTree>
    <p:extLst>
      <p:ext uri="{BB962C8B-B14F-4D97-AF65-F5344CB8AC3E}">
        <p14:creationId xmlns:p14="http://schemas.microsoft.com/office/powerpoint/2010/main" val="189208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60CE861-9BB2-4F14-AE64-462E4A8735F7}" type="datetimeFigureOut">
              <a:rPr lang="en-US"/>
              <a:pPr>
                <a:defRPr/>
              </a:pPr>
              <a:t>3/17/2026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341F79F-88C8-4326-868E-F1EBF63BAE22}" type="slidenum">
              <a:rPr lang="en-US"/>
              <a:pPr>
                <a:defRPr/>
              </a:pPr>
              <a:t>‹#›</a:t>
            </a:fld>
            <a:endParaRPr lang="en-US"/>
          </a:p>
        </p:txBody>
      </p:sp>
    </p:spTree>
    <p:extLst>
      <p:ext uri="{BB962C8B-B14F-4D97-AF65-F5344CB8AC3E}">
        <p14:creationId xmlns:p14="http://schemas.microsoft.com/office/powerpoint/2010/main" val="3561118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73A5850-F23C-49EB-937A-D0E7C4DB7328}" type="datetimeFigureOut">
              <a:rPr lang="en-US"/>
              <a:pPr>
                <a:defRPr/>
              </a:pPr>
              <a:t>3/17/2026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1AFF6CD-8BD5-47E4-B85E-C2989F44D6A6}" type="slidenum">
              <a:rPr lang="en-US"/>
              <a:pPr>
                <a:defRPr/>
              </a:pPr>
              <a:t>‹#›</a:t>
            </a:fld>
            <a:endParaRPr lang="en-US"/>
          </a:p>
        </p:txBody>
      </p:sp>
    </p:spTree>
    <p:extLst>
      <p:ext uri="{BB962C8B-B14F-4D97-AF65-F5344CB8AC3E}">
        <p14:creationId xmlns:p14="http://schemas.microsoft.com/office/powerpoint/2010/main" val="225872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147EB2A-4EA4-4C71-932D-A9DB16516550}" type="datetimeFigureOut">
              <a:rPr lang="en-US"/>
              <a:pPr>
                <a:defRPr/>
              </a:pPr>
              <a:t>3/17/2026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7837C61-7B80-4F2A-978D-23911C222FA4}" type="slidenum">
              <a:rPr lang="en-US"/>
              <a:pPr>
                <a:defRPr/>
              </a:pPr>
              <a:t>‹#›</a:t>
            </a:fld>
            <a:endParaRPr lang="en-US"/>
          </a:p>
        </p:txBody>
      </p:sp>
    </p:spTree>
    <p:extLst>
      <p:ext uri="{BB962C8B-B14F-4D97-AF65-F5344CB8AC3E}">
        <p14:creationId xmlns:p14="http://schemas.microsoft.com/office/powerpoint/2010/main" val="1109349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10F270D-8CBC-499A-8672-24DEDDA44A37}" type="datetimeFigureOut">
              <a:rPr lang="en-US"/>
              <a:pPr>
                <a:defRPr/>
              </a:pPr>
              <a:t>3/17/2026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B92C93D-FE96-40F8-85B9-FF1B6ECB17E6}" type="slidenum">
              <a:rPr lang="en-US"/>
              <a:pPr>
                <a:defRPr/>
              </a:pPr>
              <a:t>‹#›</a:t>
            </a:fld>
            <a:endParaRPr lang="en-US"/>
          </a:p>
        </p:txBody>
      </p:sp>
    </p:spTree>
    <p:extLst>
      <p:ext uri="{BB962C8B-B14F-4D97-AF65-F5344CB8AC3E}">
        <p14:creationId xmlns:p14="http://schemas.microsoft.com/office/powerpoint/2010/main" val="518172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6A35C42-3AE1-41C2-8820-3799DBFE325F}" type="datetimeFigureOut">
              <a:rPr lang="en-US"/>
              <a:pPr>
                <a:defRPr/>
              </a:pPr>
              <a:t>3/17/2026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EF02063-78BE-4930-AC6A-AFB344E81B77}" type="slidenum">
              <a:rPr lang="en-US"/>
              <a:pPr>
                <a:defRPr/>
              </a:pPr>
              <a:t>‹#›</a:t>
            </a:fld>
            <a:endParaRPr lang="en-US"/>
          </a:p>
        </p:txBody>
      </p:sp>
    </p:spTree>
    <p:extLst>
      <p:ext uri="{BB962C8B-B14F-4D97-AF65-F5344CB8AC3E}">
        <p14:creationId xmlns:p14="http://schemas.microsoft.com/office/powerpoint/2010/main" val="3886397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1545C4D-594B-4B19-9FE6-68C42F3615D4}" type="datetimeFigureOut">
              <a:rPr lang="en-US"/>
              <a:pPr>
                <a:defRPr/>
              </a:pPr>
              <a:t>3/17/2026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8C3504F-86C4-485E-A0FD-E2F22D2D3944}" type="slidenum">
              <a:rPr lang="en-US"/>
              <a:pPr>
                <a:defRPr/>
              </a:pPr>
              <a:t>‹#›</a:t>
            </a:fld>
            <a:endParaRPr lang="en-US"/>
          </a:p>
        </p:txBody>
      </p:sp>
    </p:spTree>
    <p:extLst>
      <p:ext uri="{BB962C8B-B14F-4D97-AF65-F5344CB8AC3E}">
        <p14:creationId xmlns:p14="http://schemas.microsoft.com/office/powerpoint/2010/main" val="3750554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83F3636-FA90-4C66-A1C7-E3C29456F269}" type="datetimeFigureOut">
              <a:rPr lang="en-US"/>
              <a:pPr>
                <a:defRPr/>
              </a:pPr>
              <a:t>3/17/2026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1ED8368-4602-4A4B-B198-3DB11184C7F3}" type="slidenum">
              <a:rPr lang="en-US"/>
              <a:pPr>
                <a:defRPr/>
              </a:pPr>
              <a:t>‹#›</a:t>
            </a:fld>
            <a:endParaRPr lang="en-US"/>
          </a:p>
        </p:txBody>
      </p:sp>
    </p:spTree>
    <p:extLst>
      <p:ext uri="{BB962C8B-B14F-4D97-AF65-F5344CB8AC3E}">
        <p14:creationId xmlns:p14="http://schemas.microsoft.com/office/powerpoint/2010/main" val="541943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B0FD976-6610-4F63-8D76-EF860C56B0D8}" type="datetimeFigureOut">
              <a:rPr lang="en-US"/>
              <a:pPr>
                <a:defRPr/>
              </a:pPr>
              <a:t>3/17/2026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C34D409-254C-4FFA-86ED-8275755E8E3A}" type="slidenum">
              <a:rPr lang="en-US"/>
              <a:pPr>
                <a:defRPr/>
              </a:pPr>
              <a:t>‹#›</a:t>
            </a:fld>
            <a:endParaRPr lang="en-US"/>
          </a:p>
        </p:txBody>
      </p:sp>
    </p:spTree>
    <p:extLst>
      <p:ext uri="{BB962C8B-B14F-4D97-AF65-F5344CB8AC3E}">
        <p14:creationId xmlns:p14="http://schemas.microsoft.com/office/powerpoint/2010/main" val="4159818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50F13DD-1F77-4AE9-828E-A22DD87CA586}" type="datetimeFigureOut">
              <a:rPr lang="en-US"/>
              <a:pPr>
                <a:defRPr/>
              </a:pPr>
              <a:t>3/17/2026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349A63E-68BF-4165-9C9B-8E9675E1F4AD}" type="slidenum">
              <a:rPr lang="en-US"/>
              <a:pPr>
                <a:defRPr/>
              </a:pPr>
              <a:t>‹#›</a:t>
            </a:fld>
            <a:endParaRPr lang="en-US"/>
          </a:p>
        </p:txBody>
      </p:sp>
    </p:spTree>
    <p:extLst>
      <p:ext uri="{BB962C8B-B14F-4D97-AF65-F5344CB8AC3E}">
        <p14:creationId xmlns:p14="http://schemas.microsoft.com/office/powerpoint/2010/main" val="333564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F598955-44DB-44D4-AED0-DFEBC66EEB54}" type="datetimeFigureOut">
              <a:rPr lang="en-US"/>
              <a:pPr>
                <a:defRPr/>
              </a:pPr>
              <a:t>3/17/2026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FD2B681-1805-4712-983F-A2725F95A19C}" type="slidenum">
              <a:rPr lang="en-US"/>
              <a:pPr>
                <a:defRPr/>
              </a:pPr>
              <a:t>‹#›</a:t>
            </a:fld>
            <a:endParaRPr lang="en-US"/>
          </a:p>
        </p:txBody>
      </p:sp>
    </p:spTree>
    <p:extLst>
      <p:ext uri="{BB962C8B-B14F-4D97-AF65-F5344CB8AC3E}">
        <p14:creationId xmlns:p14="http://schemas.microsoft.com/office/powerpoint/2010/main" val="142960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ED4B298-26AC-41F8-B0EC-CCA1B66FA856}" type="datetimeFigureOut">
              <a:rPr lang="en-US"/>
              <a:pPr>
                <a:defRPr/>
              </a:pPr>
              <a:t>3/17/2026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56EDDA8-0FD9-46BC-81CF-316A7CDD8498}" type="slidenum">
              <a:rPr lang="en-US"/>
              <a:pPr>
                <a:defRPr/>
              </a:pPr>
              <a:t>‹#›</a:t>
            </a:fld>
            <a:endParaRPr lang="en-US"/>
          </a:p>
        </p:txBody>
      </p:sp>
    </p:spTree>
    <p:extLst>
      <p:ext uri="{BB962C8B-B14F-4D97-AF65-F5344CB8AC3E}">
        <p14:creationId xmlns:p14="http://schemas.microsoft.com/office/powerpoint/2010/main" val="1407893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B706A7E-4117-4E31-A7DF-51C390791E9E}" type="datetimeFigureOut">
              <a:rPr lang="en-US"/>
              <a:pPr>
                <a:defRPr/>
              </a:pPr>
              <a:t>3/17/2026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71CB8CC-0993-4DFB-904D-951C81916AFE}" type="slidenum">
              <a:rPr lang="en-US"/>
              <a:pPr>
                <a:defRPr/>
              </a:pPr>
              <a:t>‹#›</a:t>
            </a:fld>
            <a:endParaRPr lang="en-US"/>
          </a:p>
        </p:txBody>
      </p:sp>
    </p:spTree>
    <p:extLst>
      <p:ext uri="{BB962C8B-B14F-4D97-AF65-F5344CB8AC3E}">
        <p14:creationId xmlns:p14="http://schemas.microsoft.com/office/powerpoint/2010/main" val="4009356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E4C2397-2F30-4072-8B5B-F366B47D2D4E}" type="datetimeFigureOut">
              <a:rPr lang="en-US"/>
              <a:pPr>
                <a:defRPr/>
              </a:pPr>
              <a:t>3/17/2026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CA0B2BB-BB77-4839-B649-D62B4BF0F3E3}" type="slidenum">
              <a:rPr lang="en-US"/>
              <a:pPr>
                <a:defRPr/>
              </a:pPr>
              <a:t>‹#›</a:t>
            </a:fld>
            <a:endParaRPr lang="en-US"/>
          </a:p>
        </p:txBody>
      </p:sp>
    </p:spTree>
    <p:extLst>
      <p:ext uri="{BB962C8B-B14F-4D97-AF65-F5344CB8AC3E}">
        <p14:creationId xmlns:p14="http://schemas.microsoft.com/office/powerpoint/2010/main" val="3168389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929B1F2-EAF5-4C8D-B9CA-882690BB6A51}" type="datetimeFigureOut">
              <a:rPr lang="en-US"/>
              <a:pPr>
                <a:defRPr/>
              </a:pPr>
              <a:t>3/17/2026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96DBB57-E776-4FF2-8D93-6512E5673B44}" type="slidenum">
              <a:rPr lang="en-US"/>
              <a:pPr>
                <a:defRPr/>
              </a:pPr>
              <a:t>‹#›</a:t>
            </a:fld>
            <a:endParaRPr lang="en-US"/>
          </a:p>
        </p:txBody>
      </p:sp>
    </p:spTree>
    <p:extLst>
      <p:ext uri="{BB962C8B-B14F-4D97-AF65-F5344CB8AC3E}">
        <p14:creationId xmlns:p14="http://schemas.microsoft.com/office/powerpoint/2010/main" val="192339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90D42F1-1754-41CC-8159-29C94C09D5EF}" type="datetimeFigureOut">
              <a:rPr lang="en-US"/>
              <a:pPr>
                <a:defRPr/>
              </a:pPr>
              <a:t>3/17/2026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F8D3A32-9336-4BBB-8E51-C3676D2FB8DF}" type="slidenum">
              <a:rPr lang="en-US"/>
              <a:pPr>
                <a:defRPr/>
              </a:pPr>
              <a:t>‹#›</a:t>
            </a:fld>
            <a:endParaRPr lang="en-US"/>
          </a:p>
        </p:txBody>
      </p:sp>
    </p:spTree>
    <p:extLst>
      <p:ext uri="{BB962C8B-B14F-4D97-AF65-F5344CB8AC3E}">
        <p14:creationId xmlns:p14="http://schemas.microsoft.com/office/powerpoint/2010/main" val="342647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649F72B-ED72-4173-A9AA-BF85412AC98F}" type="datetimeFigureOut">
              <a:rPr lang="en-US"/>
              <a:pPr>
                <a:defRPr/>
              </a:pPr>
              <a:t>3/17/2026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59FBFBC-FFEC-4F3D-9D26-440BE9A1B7FA}" type="slidenum">
              <a:rPr lang="en-US"/>
              <a:pPr>
                <a:defRPr/>
              </a:pPr>
              <a:t>‹#›</a:t>
            </a:fld>
            <a:endParaRPr lang="en-US"/>
          </a:p>
        </p:txBody>
      </p:sp>
    </p:spTree>
    <p:extLst>
      <p:ext uri="{BB962C8B-B14F-4D97-AF65-F5344CB8AC3E}">
        <p14:creationId xmlns:p14="http://schemas.microsoft.com/office/powerpoint/2010/main" val="1071254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E8057A3-1946-4408-9A49-609B8B134A3B}" type="datetimeFigureOut">
              <a:rPr lang="en-US"/>
              <a:pPr>
                <a:defRPr/>
              </a:pPr>
              <a:t>3/17/2026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62D8B37-5CE5-43A2-83FE-6EFCB65102C3}" type="slidenum">
              <a:rPr lang="en-US"/>
              <a:pPr>
                <a:defRPr/>
              </a:pPr>
              <a:t>‹#›</a:t>
            </a:fld>
            <a:endParaRPr lang="en-US"/>
          </a:p>
        </p:txBody>
      </p:sp>
    </p:spTree>
    <p:extLst>
      <p:ext uri="{BB962C8B-B14F-4D97-AF65-F5344CB8AC3E}">
        <p14:creationId xmlns:p14="http://schemas.microsoft.com/office/powerpoint/2010/main" val="184652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493BC8A-E74F-4D44-8FA6-297156685212}" type="datetimeFigureOut">
              <a:rPr lang="en-US"/>
              <a:pPr>
                <a:defRPr/>
              </a:pPr>
              <a:t>3/17/2026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197C70C-DC72-4D58-8BC0-73F509B6ED2D}" type="slidenum">
              <a:rPr lang="en-US"/>
              <a:pPr>
                <a:defRPr/>
              </a:pPr>
              <a:t>‹#›</a:t>
            </a:fld>
            <a:endParaRPr lang="en-US"/>
          </a:p>
        </p:txBody>
      </p:sp>
    </p:spTree>
    <p:extLst>
      <p:ext uri="{BB962C8B-B14F-4D97-AF65-F5344CB8AC3E}">
        <p14:creationId xmlns:p14="http://schemas.microsoft.com/office/powerpoint/2010/main" val="624238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FA5CF0D-9C9F-4B52-8B24-6CA562A39E0B}" type="datetimeFigureOut">
              <a:rPr lang="en-US"/>
              <a:pPr>
                <a:defRPr/>
              </a:pPr>
              <a:t>3/17/2026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A7A6D34-4E08-4589-BBFC-0E7F557EA2A6}" type="slidenum">
              <a:rPr lang="en-US"/>
              <a:pPr>
                <a:defRPr/>
              </a:pPr>
              <a:t>‹#›</a:t>
            </a:fld>
            <a:endParaRPr lang="en-US"/>
          </a:p>
        </p:txBody>
      </p:sp>
    </p:spTree>
    <p:extLst>
      <p:ext uri="{BB962C8B-B14F-4D97-AF65-F5344CB8AC3E}">
        <p14:creationId xmlns:p14="http://schemas.microsoft.com/office/powerpoint/2010/main" val="1634281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3AD9F13-915E-488F-9FF0-17D17406EC7D}" type="datetimeFigureOut">
              <a:rPr lang="en-US"/>
              <a:pPr>
                <a:defRPr/>
              </a:pPr>
              <a:t>3/17/2026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EF6EFC1-CEB9-4AFF-9220-C4727CE72281}" type="slidenum">
              <a:rPr lang="en-US"/>
              <a:pPr>
                <a:defRPr/>
              </a:pPr>
              <a:t>‹#›</a:t>
            </a:fld>
            <a:endParaRPr lang="en-US"/>
          </a:p>
        </p:txBody>
      </p:sp>
    </p:spTree>
    <p:extLst>
      <p:ext uri="{BB962C8B-B14F-4D97-AF65-F5344CB8AC3E}">
        <p14:creationId xmlns:p14="http://schemas.microsoft.com/office/powerpoint/2010/main" val="3705152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C07CB5E-4C7B-447E-A9E7-012FC9EA5951}" type="datetimeFigureOut">
              <a:rPr lang="en-US"/>
              <a:pPr>
                <a:defRPr/>
              </a:pPr>
              <a:t>3/17/2026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F1EADE2-03E7-49CD-A642-B08069041790}" type="slidenum">
              <a:rPr lang="en-US"/>
              <a:pPr>
                <a:defRPr/>
              </a:pPr>
              <a:t>‹#›</a:t>
            </a:fld>
            <a:endParaRPr lang="en-US"/>
          </a:p>
        </p:txBody>
      </p:sp>
    </p:spTree>
    <p:extLst>
      <p:ext uri="{BB962C8B-B14F-4D97-AF65-F5344CB8AC3E}">
        <p14:creationId xmlns:p14="http://schemas.microsoft.com/office/powerpoint/2010/main" val="1183133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smtClean="0"/>
              <a:t>Click to edit Master text styles</a:t>
            </a:r>
          </a:p>
          <a:p>
            <a:pPr lvl="1"/>
            <a:r>
              <a:rPr lang="en-US" altLang="sr-Latn-RS" smtClean="0"/>
              <a:t>Second level</a:t>
            </a:r>
          </a:p>
          <a:p>
            <a:pPr lvl="2"/>
            <a:r>
              <a:rPr lang="en-US" altLang="sr-Latn-RS" smtClean="0"/>
              <a:t>Third level</a:t>
            </a:r>
          </a:p>
          <a:p>
            <a:pPr lvl="3"/>
            <a:r>
              <a:rPr lang="en-US" altLang="sr-Latn-RS" smtClean="0"/>
              <a:t>Fourth level</a:t>
            </a:r>
          </a:p>
          <a:p>
            <a:pPr lvl="4"/>
            <a:r>
              <a:rPr lang="en-US" altLang="sr-Latn-R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0DDCE9A1-BCC7-4B6A-B649-F6C9F718AE5A}" type="datetimeFigureOut">
              <a:rPr lang="en-US"/>
              <a:pPr>
                <a:defRPr/>
              </a:pPr>
              <a:t>3/17/2026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41ECC355-6EF1-476E-9F75-73C748C1EE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89" r:id="rId1"/>
    <p:sldLayoutId id="2147485290" r:id="rId2"/>
    <p:sldLayoutId id="2147485291" r:id="rId3"/>
    <p:sldLayoutId id="2147485292" r:id="rId4"/>
    <p:sldLayoutId id="2147485293" r:id="rId5"/>
    <p:sldLayoutId id="2147485294" r:id="rId6"/>
    <p:sldLayoutId id="2147485295" r:id="rId7"/>
    <p:sldLayoutId id="2147485296" r:id="rId8"/>
    <p:sldLayoutId id="2147485297" r:id="rId9"/>
    <p:sldLayoutId id="2147485298" r:id="rId10"/>
    <p:sldLayoutId id="214748529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smtClean="0"/>
              <a:t>Click to edit Master text styles</a:t>
            </a:r>
          </a:p>
          <a:p>
            <a:pPr lvl="1"/>
            <a:r>
              <a:rPr lang="en-US" altLang="sr-Latn-RS" smtClean="0"/>
              <a:t>Second level</a:t>
            </a:r>
          </a:p>
          <a:p>
            <a:pPr lvl="2"/>
            <a:r>
              <a:rPr lang="en-US" altLang="sr-Latn-RS" smtClean="0"/>
              <a:t>Third level</a:t>
            </a:r>
          </a:p>
          <a:p>
            <a:pPr lvl="3"/>
            <a:r>
              <a:rPr lang="en-US" altLang="sr-Latn-RS" smtClean="0"/>
              <a:t>Fourth level</a:t>
            </a:r>
          </a:p>
          <a:p>
            <a:pPr lvl="4"/>
            <a:r>
              <a:rPr lang="en-US" altLang="sr-Latn-R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F8D9DEE1-E5C4-40FD-A8D5-3C9A18DACC2A}" type="datetimeFigureOut">
              <a:rPr lang="en-US"/>
              <a:pPr>
                <a:defRPr/>
              </a:pPr>
              <a:t>3/17/2026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87F1C8AB-0FBD-4357-8805-1A353D4F5A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00" r:id="rId1"/>
    <p:sldLayoutId id="2147485301" r:id="rId2"/>
    <p:sldLayoutId id="2147485302" r:id="rId3"/>
    <p:sldLayoutId id="2147485303" r:id="rId4"/>
    <p:sldLayoutId id="2147485304" r:id="rId5"/>
    <p:sldLayoutId id="2147485305" r:id="rId6"/>
    <p:sldLayoutId id="2147485306" r:id="rId7"/>
    <p:sldLayoutId id="2147485307" r:id="rId8"/>
    <p:sldLayoutId id="2147485308" r:id="rId9"/>
    <p:sldLayoutId id="2147485309" r:id="rId10"/>
    <p:sldLayoutId id="21474853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838200" y="2362200"/>
            <a:ext cx="7543800" cy="2057400"/>
          </a:xfrm>
          <a:ln w="38100">
            <a:solidFill>
              <a:srgbClr val="1B06BA"/>
            </a:solidFill>
            <a:miter lim="800000"/>
            <a:headEnd/>
            <a:tailEnd/>
          </a:ln>
        </p:spPr>
        <p:txBody>
          <a:bodyPr/>
          <a:lstStyle/>
          <a:p>
            <a:r>
              <a:rPr lang="sr-Latn-RS" altLang="sr-Latn-RS" sz="2800" smtClean="0">
                <a:solidFill>
                  <a:srgbClr val="1409E7"/>
                </a:solidFill>
                <a:latin typeface="Arial Narrow" panose="020B0606020202030204" pitchFamily="34" charset="0"/>
              </a:rPr>
              <a:t>Nastavak - Marketing:</a:t>
            </a:r>
            <a:br>
              <a:rPr lang="sr-Latn-RS" altLang="sr-Latn-RS" sz="2800" smtClean="0">
                <a:solidFill>
                  <a:srgbClr val="1409E7"/>
                </a:solidFill>
                <a:latin typeface="Arial Narrow" panose="020B0606020202030204" pitchFamily="34" charset="0"/>
              </a:rPr>
            </a:br>
            <a:r>
              <a:rPr lang="sr-Latn-RS" altLang="sr-Latn-RS" sz="2800" smtClean="0">
                <a:solidFill>
                  <a:srgbClr val="1409E7"/>
                </a:solidFill>
                <a:latin typeface="Arial Narrow" panose="020B0606020202030204" pitchFamily="34" charset="0"/>
              </a:rPr>
              <a:t> </a:t>
            </a:r>
            <a:br>
              <a:rPr lang="sr-Latn-RS" altLang="sr-Latn-RS" sz="2800" smtClean="0">
                <a:solidFill>
                  <a:srgbClr val="1409E7"/>
                </a:solidFill>
                <a:latin typeface="Arial Narrow" panose="020B0606020202030204" pitchFamily="34" charset="0"/>
              </a:rPr>
            </a:br>
            <a:r>
              <a:rPr lang="sr-Latn-RS" altLang="sr-Latn-RS" sz="2800" i="1" smtClean="0">
                <a:solidFill>
                  <a:srgbClr val="1409E7"/>
                </a:solidFill>
                <a:latin typeface="Arial Narrow" panose="020B0606020202030204" pitchFamily="34" charset="0"/>
              </a:rPr>
              <a:t>stvaranje (kreiranje) vrednosti i angažovanje kupaca</a:t>
            </a:r>
            <a:br>
              <a:rPr lang="sr-Latn-RS" altLang="sr-Latn-RS" sz="2800" i="1" smtClean="0">
                <a:solidFill>
                  <a:srgbClr val="1409E7"/>
                </a:solidFill>
                <a:latin typeface="Arial Narrow" panose="020B0606020202030204" pitchFamily="34" charset="0"/>
              </a:rPr>
            </a:br>
            <a:r>
              <a:rPr lang="sr-Latn-RS" altLang="sr-Latn-RS" sz="2800" i="1" smtClean="0">
                <a:solidFill>
                  <a:srgbClr val="1409E7"/>
                </a:solidFill>
                <a:latin typeface="Arial Narrow" panose="020B0606020202030204" pitchFamily="34" charset="0"/>
              </a:rPr>
              <a:t>(upoznavanje sa procesom....)</a:t>
            </a:r>
            <a:r>
              <a:rPr lang="sr-Latn-RS" altLang="sr-Latn-RS" sz="1800" smtClean="0">
                <a:solidFill>
                  <a:srgbClr val="1409E7"/>
                </a:solidFill>
                <a:latin typeface="Arial" panose="020B0604020202020204" pitchFamily="34" charset="0"/>
              </a:rPr>
              <a:t/>
            </a:r>
            <a:br>
              <a:rPr lang="sr-Latn-RS" altLang="sr-Latn-RS" sz="1800" smtClean="0">
                <a:solidFill>
                  <a:srgbClr val="1409E7"/>
                </a:solidFill>
                <a:latin typeface="Arial" panose="020B0604020202020204" pitchFamily="34" charset="0"/>
              </a:rPr>
            </a:br>
            <a:endParaRPr lang="sr-Latn-RS" altLang="sr-Latn-RS" sz="2800" i="1" smtClean="0">
              <a:solidFill>
                <a:srgbClr val="1409E7"/>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304800" y="1066800"/>
            <a:ext cx="8458200" cy="5257800"/>
          </a:xfrm>
          <a:ln>
            <a:solidFill>
              <a:srgbClr val="1B06BA"/>
            </a:solidFill>
            <a:miter lim="800000"/>
            <a:headEnd/>
            <a:tailEnd/>
          </a:ln>
        </p:spPr>
        <p:txBody>
          <a:bodyPr/>
          <a:lstStyle/>
          <a:p>
            <a:pPr marL="0" indent="0" algn="just">
              <a:buFont typeface="Arial" panose="020B0604020202020204" pitchFamily="34" charset="0"/>
              <a:buNone/>
            </a:pPr>
            <a:endParaRPr lang="sr-Latn-RS" altLang="sr-Latn-RS" sz="2200" b="1" i="1" smtClean="0">
              <a:solidFill>
                <a:srgbClr val="002060"/>
              </a:solidFill>
              <a:latin typeface="Arial Narrow" panose="020B0606020202030204" pitchFamily="34" charset="0"/>
            </a:endParaRPr>
          </a:p>
          <a:p>
            <a:pPr marL="0" indent="0" algn="just">
              <a:buFont typeface="Arial" panose="020B0604020202020204" pitchFamily="34" charset="0"/>
              <a:buNone/>
            </a:pPr>
            <a:r>
              <a:rPr lang="sr-Latn-RS" altLang="sr-Latn-RS" sz="2200" b="1" i="1" smtClean="0">
                <a:solidFill>
                  <a:srgbClr val="002060"/>
                </a:solidFill>
                <a:latin typeface="Arial Narrow" panose="020B0606020202030204" pitchFamily="34" charset="0"/>
              </a:rPr>
              <a:t>Marketing-koncept</a:t>
            </a:r>
          </a:p>
          <a:p>
            <a:pPr marL="0" indent="0" algn="just">
              <a:buFont typeface="Arial" panose="020B0604020202020204" pitchFamily="34" charset="0"/>
              <a:buNone/>
            </a:pPr>
            <a:endParaRPr lang="sr-Latn-RS" altLang="sr-Latn-RS" sz="2200" smtClean="0">
              <a:latin typeface="Arial Narrow" panose="020B0606020202030204" pitchFamily="34" charset="0"/>
            </a:endParaRPr>
          </a:p>
          <a:p>
            <a:pPr marL="0" indent="0" algn="just">
              <a:buFont typeface="Arial" panose="020B0604020202020204" pitchFamily="34" charset="0"/>
              <a:buNone/>
            </a:pPr>
            <a:r>
              <a:rPr lang="sr-Latn-RS" altLang="sr-Latn-RS" sz="2400" b="1" smtClean="0">
                <a:solidFill>
                  <a:srgbClr val="C00000"/>
                </a:solidFill>
                <a:latin typeface="Arial Narrow" panose="020B0606020202030204" pitchFamily="34" charset="0"/>
              </a:rPr>
              <a:t>„Posao nije pronaći prave kupce za vaš proizvod već pronaći prave proizvode za vaše kupce</a:t>
            </a:r>
            <a:r>
              <a:rPr lang="sr-Latn-RS" altLang="sr-Latn-RS" sz="2200" smtClean="0">
                <a:solidFill>
                  <a:srgbClr val="1B06BA"/>
                </a:solidFill>
                <a:latin typeface="Arial Narrow" panose="020B0606020202030204" pitchFamily="34" charset="0"/>
              </a:rPr>
              <a:t>“ </a:t>
            </a:r>
            <a:r>
              <a:rPr lang="sr-Latn-RS" altLang="sr-Latn-RS" sz="1000" smtClean="0">
                <a:latin typeface="Arial Narrow" panose="020B0606020202030204" pitchFamily="34" charset="0"/>
              </a:rPr>
              <a:t>(Kotler </a:t>
            </a:r>
            <a:r>
              <a:rPr lang="sr-Latn-RS" altLang="sr-Latn-RS" sz="1000" i="1" smtClean="0">
                <a:latin typeface="Arial Narrow" panose="020B0606020202030204" pitchFamily="34" charset="0"/>
              </a:rPr>
              <a:t>et al</a:t>
            </a:r>
            <a:r>
              <a:rPr lang="sr-Latn-RS" altLang="sr-Latn-RS" sz="1000" smtClean="0">
                <a:latin typeface="Arial Narrow" panose="020B0606020202030204" pitchFamily="34" charset="0"/>
              </a:rPr>
              <a:t>., 2020, str. 12). </a:t>
            </a:r>
          </a:p>
          <a:p>
            <a:pPr marL="0" indent="0" algn="just">
              <a:buFont typeface="Arial" panose="020B0604020202020204" pitchFamily="34" charset="0"/>
              <a:buNone/>
            </a:pPr>
            <a:endParaRPr lang="sr-Latn-RS" altLang="sr-Latn-RS" sz="1000" smtClean="0">
              <a:latin typeface="Arial Narrow" panose="020B0606020202030204" pitchFamily="34" charset="0"/>
            </a:endParaRPr>
          </a:p>
          <a:p>
            <a:pPr marL="0" indent="0" algn="just">
              <a:buFont typeface="Arial" panose="020B0604020202020204" pitchFamily="34" charset="0"/>
              <a:buNone/>
            </a:pPr>
            <a:endParaRPr lang="sr-Latn-RS" altLang="sr-Latn-RS" sz="2400" i="1" smtClean="0">
              <a:solidFill>
                <a:srgbClr val="1B06BA"/>
              </a:solidFill>
              <a:latin typeface="Arial Narrow" panose="020B0606020202030204" pitchFamily="34" charset="0"/>
            </a:endParaRPr>
          </a:p>
          <a:p>
            <a:pPr marL="0" indent="0" algn="just">
              <a:buFont typeface="Arial" panose="020B0604020202020204" pitchFamily="34" charset="0"/>
              <a:buNone/>
            </a:pPr>
            <a:r>
              <a:rPr lang="sr-Latn-RS" altLang="sr-Latn-RS" sz="2400" b="1" i="1" smtClean="0">
                <a:solidFill>
                  <a:srgbClr val="1B06BA"/>
                </a:solidFill>
                <a:latin typeface="Arial Narrow" panose="020B0606020202030204" pitchFamily="34" charset="0"/>
              </a:rPr>
              <a:t>Marketing vođen kupcima obično dobro funkcioniše kada postoji jasna potreba i kada kupci </a:t>
            </a:r>
            <a:r>
              <a:rPr lang="sr-Latn-RS" altLang="sr-Latn-RS" sz="2400" b="1" i="1" u="sng" smtClean="0">
                <a:solidFill>
                  <a:srgbClr val="1B06BA"/>
                </a:solidFill>
                <a:latin typeface="Arial Narrow" panose="020B0606020202030204" pitchFamily="34" charset="0"/>
              </a:rPr>
              <a:t>znaju šta žele</a:t>
            </a:r>
            <a:r>
              <a:rPr lang="sr-Latn-RS" altLang="sr-Latn-RS" sz="2400" b="1" i="1" smtClean="0">
                <a:solidFill>
                  <a:srgbClr val="1B06BA"/>
                </a:solidFill>
                <a:latin typeface="Arial Narrow" panose="020B0606020202030204" pitchFamily="34" charset="0"/>
              </a:rPr>
              <a:t>!</a:t>
            </a:r>
          </a:p>
          <a:p>
            <a:pPr marL="0" indent="0" algn="just">
              <a:buFont typeface="Arial" panose="020B0604020202020204" pitchFamily="34" charset="0"/>
              <a:buNone/>
            </a:pPr>
            <a:endParaRPr lang="sr-Latn-RS" altLang="sr-Latn-RS" sz="2400" b="1" i="1" smtClean="0">
              <a:solidFill>
                <a:srgbClr val="1B06BA"/>
              </a:solidFill>
              <a:latin typeface="Arial Narrow" panose="020B0606020202030204" pitchFamily="34" charset="0"/>
            </a:endParaRPr>
          </a:p>
          <a:p>
            <a:pPr marL="0" indent="0" algn="r">
              <a:buFont typeface="Arial" panose="020B0604020202020204" pitchFamily="34" charset="0"/>
              <a:buNone/>
            </a:pPr>
            <a:r>
              <a:rPr lang="sr-Latn-RS" altLang="sr-Latn-RS" sz="2400" b="1" i="1" smtClean="0">
                <a:solidFill>
                  <a:srgbClr val="1B06BA"/>
                </a:solidFill>
                <a:latin typeface="Arial Narrow" panose="020B0606020202030204" pitchFamily="34" charset="0"/>
              </a:rPr>
              <a:t>Da li kupci uvek znaju šta žele?</a:t>
            </a:r>
          </a:p>
        </p:txBody>
      </p:sp>
      <p:sp>
        <p:nvSpPr>
          <p:cNvPr id="36867" name="Title 1"/>
          <p:cNvSpPr>
            <a:spLocks noGrp="1"/>
          </p:cNvSpPr>
          <p:nvPr>
            <p:ph type="title"/>
          </p:nvPr>
        </p:nvSpPr>
        <p:spPr>
          <a:xfrm>
            <a:off x="1143000" y="381000"/>
            <a:ext cx="7010400" cy="487363"/>
          </a:xfrm>
        </p:spPr>
        <p:txBody>
          <a:bodyPr/>
          <a:lstStyle/>
          <a:p>
            <a:r>
              <a:rPr lang="sr-Latn-RS" altLang="sr-Latn-RS" sz="2400" smtClean="0">
                <a:solidFill>
                  <a:srgbClr val="FFFF00"/>
                </a:solidFill>
                <a:latin typeface="Arial Narrow" panose="020B0606020202030204" pitchFamily="34" charset="0"/>
              </a:rPr>
              <a:t>II: Kreiranje MS: izbor filozofije za kreiranu MS</a:t>
            </a:r>
            <a:endParaRPr lang="sr-Latn-RS" altLang="sr-Latn-RS" sz="2800" smtClean="0">
              <a:solidFill>
                <a:srgbClr val="FFFF00"/>
              </a:solidFill>
              <a:latin typeface="Arial Narrow" panose="020B0606020202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0" y="977900"/>
            <a:ext cx="6705600" cy="5592763"/>
          </a:xfrm>
        </p:spPr>
        <p:txBody>
          <a:bodyPr/>
          <a:lstStyle/>
          <a:p>
            <a:pPr marL="0" indent="0" algn="just">
              <a:buFont typeface="Arial" panose="020B0604020202020204" pitchFamily="34" charset="0"/>
              <a:buNone/>
            </a:pPr>
            <a:r>
              <a:rPr lang="sr-Latn-RS" altLang="sr-Latn-RS" sz="2200" b="1" i="1" smtClean="0">
                <a:solidFill>
                  <a:srgbClr val="002060"/>
                </a:solidFill>
                <a:latin typeface="Arial Narrow" panose="020B0606020202030204" pitchFamily="34" charset="0"/>
              </a:rPr>
              <a:t>Marketing-koncept</a:t>
            </a:r>
          </a:p>
          <a:p>
            <a:pPr marL="0" indent="0" algn="just">
              <a:spcBef>
                <a:spcPct val="0"/>
              </a:spcBef>
              <a:buFont typeface="Arial" panose="020B0604020202020204" pitchFamily="34" charset="0"/>
              <a:buNone/>
            </a:pPr>
            <a:endParaRPr lang="sr-Latn-RS" altLang="sr-Latn-RS" sz="2200" smtClean="0">
              <a:latin typeface="Arial Narrow" panose="020B0606020202030204" pitchFamily="34" charset="0"/>
            </a:endParaRPr>
          </a:p>
          <a:p>
            <a:pPr marL="0" indent="0" algn="just">
              <a:spcBef>
                <a:spcPct val="0"/>
              </a:spcBef>
              <a:buFont typeface="Arial" panose="020B0604020202020204" pitchFamily="34" charset="0"/>
              <a:buNone/>
            </a:pPr>
            <a:r>
              <a:rPr lang="sr-Latn-RS" altLang="sr-Latn-RS" sz="2200" smtClean="0">
                <a:latin typeface="Arial Narrow" panose="020B0606020202030204" pitchFamily="34" charset="0"/>
              </a:rPr>
              <a:t>U mnogim slučajevima, </a:t>
            </a:r>
            <a:r>
              <a:rPr lang="sr-Latn-RS" altLang="sr-Latn-RS" sz="2200" b="1" smtClean="0">
                <a:solidFill>
                  <a:srgbClr val="C00000"/>
                </a:solidFill>
                <a:latin typeface="Arial Narrow" panose="020B0606020202030204" pitchFamily="34" charset="0"/>
              </a:rPr>
              <a:t>kupci ne znaju šta žele, pa čak ni šta je moguće. </a:t>
            </a:r>
          </a:p>
          <a:p>
            <a:pPr marL="0" indent="0" algn="just">
              <a:spcBef>
                <a:spcPct val="0"/>
              </a:spcBef>
              <a:buFont typeface="Arial" panose="020B0604020202020204" pitchFamily="34" charset="0"/>
              <a:buNone/>
            </a:pPr>
            <a:endParaRPr lang="sr-Latn-RS" altLang="sr-Latn-RS" sz="2000" smtClean="0">
              <a:latin typeface="Arial Narrow" panose="020B0606020202030204" pitchFamily="34" charset="0"/>
            </a:endParaRPr>
          </a:p>
          <a:p>
            <a:pPr marL="0" indent="0" algn="just">
              <a:spcBef>
                <a:spcPct val="0"/>
              </a:spcBef>
              <a:buFont typeface="Arial" panose="020B0604020202020204" pitchFamily="34" charset="0"/>
              <a:buNone/>
            </a:pPr>
            <a:r>
              <a:rPr lang="sr-Latn-RS" altLang="sr-Latn-RS" sz="2000" smtClean="0">
                <a:latin typeface="Arial Narrow" panose="020B0606020202030204" pitchFamily="34" charset="0"/>
              </a:rPr>
              <a:t>Na primer, čak i pre 20 godina, koliko bi kupaca pomislilo da zatraže sada uobičajene proizvode kao što su tablet računari, pametni telefoni, digitalni fotoaparati, 24-satna kupovina na mreži, digitalni video i muzički </a:t>
            </a:r>
            <a:r>
              <a:rPr lang="sr-Latn-RS" altLang="sr-Latn-RS" sz="2000" i="1" smtClean="0">
                <a:latin typeface="Arial Narrow" panose="020B0606020202030204" pitchFamily="34" charset="0"/>
              </a:rPr>
              <a:t>streaming</a:t>
            </a:r>
            <a:r>
              <a:rPr lang="sr-Latn-RS" altLang="sr-Latn-RS" sz="2000" smtClean="0">
                <a:latin typeface="Arial Narrow" panose="020B0606020202030204" pitchFamily="34" charset="0"/>
              </a:rPr>
              <a:t>, te GPS sisteme u svojim automobilima i telefone? </a:t>
            </a:r>
          </a:p>
          <a:p>
            <a:pPr marL="0" indent="0" algn="just">
              <a:spcBef>
                <a:spcPct val="0"/>
              </a:spcBef>
              <a:buFont typeface="Arial" panose="020B0604020202020204" pitchFamily="34" charset="0"/>
              <a:buNone/>
            </a:pPr>
            <a:endParaRPr lang="sr-Latn-RS" altLang="sr-Latn-RS" sz="2200" smtClean="0">
              <a:latin typeface="Arial Narrow" panose="020B0606020202030204" pitchFamily="34" charset="0"/>
            </a:endParaRPr>
          </a:p>
          <a:p>
            <a:pPr marL="0" indent="0" algn="just">
              <a:lnSpc>
                <a:spcPct val="150000"/>
              </a:lnSpc>
              <a:spcBef>
                <a:spcPct val="0"/>
              </a:spcBef>
              <a:buFont typeface="Arial" panose="020B0604020202020204" pitchFamily="34" charset="0"/>
              <a:buNone/>
            </a:pPr>
            <a:r>
              <a:rPr lang="sr-Latn-RS" altLang="sr-Latn-RS" sz="2200" b="1" smtClean="0">
                <a:solidFill>
                  <a:srgbClr val="C00000"/>
                </a:solidFill>
                <a:latin typeface="Arial Narrow" panose="020B0606020202030204" pitchFamily="34" charset="0"/>
              </a:rPr>
              <a:t>Takve situacije zahtevaju marketing koji je vođen kupcima </a:t>
            </a:r>
            <a:r>
              <a:rPr lang="sr-Latn-RS" altLang="sr-Latn-RS" sz="2200" smtClean="0">
                <a:latin typeface="Arial Narrow" panose="020B0606020202030204" pitchFamily="34" charset="0"/>
              </a:rPr>
              <a:t>–</a:t>
            </a:r>
            <a:r>
              <a:rPr lang="sr-Latn-RS" altLang="sr-Latn-RS" sz="2200" i="1" smtClean="0">
                <a:solidFill>
                  <a:srgbClr val="1B06BA"/>
                </a:solidFill>
                <a:latin typeface="Arial Narrow" panose="020B0606020202030204" pitchFamily="34" charset="0"/>
              </a:rPr>
              <a:t>bolje razumevanje potreba kupaca </a:t>
            </a:r>
            <a:r>
              <a:rPr lang="sr-Latn-RS" altLang="sr-Latn-RS" sz="2200" b="1" i="1" smtClean="0">
                <a:solidFill>
                  <a:srgbClr val="1B06BA"/>
                </a:solidFill>
                <a:latin typeface="Arial Narrow" panose="020B0606020202030204" pitchFamily="34" charset="0"/>
              </a:rPr>
              <a:t>čak bolje od samih kupaca </a:t>
            </a:r>
            <a:r>
              <a:rPr lang="sr-Latn-RS" altLang="sr-Latn-RS" sz="2200" i="1" smtClean="0">
                <a:solidFill>
                  <a:srgbClr val="1B06BA"/>
                </a:solidFill>
                <a:latin typeface="Arial Narrow" panose="020B0606020202030204" pitchFamily="34" charset="0"/>
              </a:rPr>
              <a:t>i stvaranje proizvoda i usluga koji zadovoljavaju </a:t>
            </a:r>
          </a:p>
          <a:p>
            <a:pPr marL="0" indent="0" algn="just">
              <a:lnSpc>
                <a:spcPct val="150000"/>
              </a:lnSpc>
              <a:spcBef>
                <a:spcPct val="0"/>
              </a:spcBef>
              <a:buFont typeface="Arial" panose="020B0604020202020204" pitchFamily="34" charset="0"/>
              <a:buNone/>
            </a:pPr>
            <a:r>
              <a:rPr lang="sr-Latn-RS" altLang="sr-Latn-RS" sz="2200" b="1" i="1" u="sng" smtClean="0">
                <a:solidFill>
                  <a:srgbClr val="1B06BA"/>
                </a:solidFill>
                <a:latin typeface="Arial Narrow" panose="020B0606020202030204" pitchFamily="34" charset="0"/>
              </a:rPr>
              <a:t>postojeće i latentne potrebe, sada i u budućnosti</a:t>
            </a:r>
            <a:r>
              <a:rPr lang="sr-Latn-RS" altLang="sr-Latn-RS" sz="2200" smtClean="0">
                <a:latin typeface="Arial Narrow" panose="020B0606020202030204" pitchFamily="34" charset="0"/>
              </a:rPr>
              <a:t>. </a:t>
            </a:r>
          </a:p>
          <a:p>
            <a:pPr marL="0" indent="0" algn="just">
              <a:spcBef>
                <a:spcPct val="0"/>
              </a:spcBef>
              <a:buFont typeface="Arial" panose="020B0604020202020204" pitchFamily="34" charset="0"/>
              <a:buNone/>
            </a:pPr>
            <a:endParaRPr lang="sr-Latn-RS" altLang="sr-Latn-RS" sz="2200" smtClean="0">
              <a:latin typeface="Arial Narrow" panose="020B0606020202030204" pitchFamily="34" charset="0"/>
            </a:endParaRPr>
          </a:p>
          <a:p>
            <a:pPr marL="0" indent="0" algn="just">
              <a:spcBef>
                <a:spcPct val="0"/>
              </a:spcBef>
              <a:buFont typeface="Arial" panose="020B0604020202020204" pitchFamily="34" charset="0"/>
              <a:buNone/>
            </a:pPr>
            <a:endParaRPr lang="sr-Latn-RS" altLang="sr-Latn-RS" sz="2200" smtClean="0">
              <a:latin typeface="Arial Narrow" panose="020B0606020202030204" pitchFamily="34" charset="0"/>
            </a:endParaRPr>
          </a:p>
          <a:p>
            <a:pPr marL="0" indent="0" algn="just">
              <a:spcBef>
                <a:spcPct val="0"/>
              </a:spcBef>
              <a:buFont typeface="Arial" panose="020B0604020202020204" pitchFamily="34" charset="0"/>
              <a:buNone/>
            </a:pPr>
            <a:endParaRPr lang="sr-Latn-RS" altLang="sr-Latn-RS" sz="2200" smtClean="0">
              <a:latin typeface="Arial Narrow" panose="020B0606020202030204" pitchFamily="34" charset="0"/>
            </a:endParaRPr>
          </a:p>
          <a:p>
            <a:pPr marL="0" indent="0" algn="just">
              <a:spcBef>
                <a:spcPct val="0"/>
              </a:spcBef>
              <a:buFont typeface="Arial" panose="020B0604020202020204" pitchFamily="34" charset="0"/>
              <a:buNone/>
            </a:pPr>
            <a:r>
              <a:rPr lang="sr-Latn-RS" altLang="sr-Latn-RS" sz="1400" smtClean="0">
                <a:latin typeface="Arial Narrow" panose="020B0606020202030204" pitchFamily="34" charset="0"/>
              </a:rPr>
              <a:t>(Kotler </a:t>
            </a:r>
            <a:r>
              <a:rPr lang="sr-Latn-RS" altLang="sr-Latn-RS" sz="1400" i="1" smtClean="0">
                <a:latin typeface="Arial Narrow" panose="020B0606020202030204" pitchFamily="34" charset="0"/>
              </a:rPr>
              <a:t>et al</a:t>
            </a:r>
            <a:r>
              <a:rPr lang="sr-Latn-RS" altLang="sr-Latn-RS" sz="1400" smtClean="0">
                <a:latin typeface="Arial Narrow" panose="020B0606020202030204" pitchFamily="34" charset="0"/>
              </a:rPr>
              <a:t>., 2020, str 12 i 13).</a:t>
            </a:r>
          </a:p>
        </p:txBody>
      </p:sp>
      <p:sp>
        <p:nvSpPr>
          <p:cNvPr id="37891" name="Title 1"/>
          <p:cNvSpPr>
            <a:spLocks noGrp="1"/>
          </p:cNvSpPr>
          <p:nvPr>
            <p:ph type="title"/>
          </p:nvPr>
        </p:nvSpPr>
        <p:spPr>
          <a:xfrm>
            <a:off x="1143000" y="381000"/>
            <a:ext cx="7010400" cy="487363"/>
          </a:xfrm>
        </p:spPr>
        <p:txBody>
          <a:bodyPr/>
          <a:lstStyle/>
          <a:p>
            <a:r>
              <a:rPr lang="sr-Latn-RS" altLang="sr-Latn-RS" sz="2400" smtClean="0">
                <a:solidFill>
                  <a:srgbClr val="FFFF00"/>
                </a:solidFill>
                <a:latin typeface="Arial Narrow" panose="020B0606020202030204" pitchFamily="34" charset="0"/>
              </a:rPr>
              <a:t>II: Kreiranje MS: izbor filozofije za kreiranu MS</a:t>
            </a:r>
            <a:endParaRPr lang="sr-Latn-RS" altLang="sr-Latn-RS" sz="2800" smtClean="0">
              <a:solidFill>
                <a:srgbClr val="FFFF00"/>
              </a:solidFill>
              <a:latin typeface="Arial Narrow" panose="020B0606020202030204" pitchFamily="34" charset="0"/>
            </a:endParaRPr>
          </a:p>
        </p:txBody>
      </p:sp>
      <p:pic>
        <p:nvPicPr>
          <p:cNvPr id="378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818803">
            <a:off x="6621463" y="657225"/>
            <a:ext cx="2582862"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2"/>
          <p:cNvSpPr>
            <a:spLocks noChangeArrowheads="1"/>
          </p:cNvSpPr>
          <p:nvPr/>
        </p:nvSpPr>
        <p:spPr bwMode="auto">
          <a:xfrm>
            <a:off x="6770688" y="1225550"/>
            <a:ext cx="23733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r-Latn-RS" altLang="sr-Latn-RS" sz="2000">
                <a:solidFill>
                  <a:srgbClr val="000000"/>
                </a:solidFill>
                <a:latin typeface="Arial Narrow" panose="020B0606020202030204" pitchFamily="34" charset="0"/>
              </a:rPr>
              <a:t>Kao što je Henri Ford </a:t>
            </a:r>
          </a:p>
          <a:p>
            <a:pPr>
              <a:spcBef>
                <a:spcPct val="0"/>
              </a:spcBef>
              <a:buFontTx/>
              <a:buNone/>
            </a:pPr>
            <a:r>
              <a:rPr lang="sr-Latn-RS" altLang="sr-Latn-RS" sz="2000">
                <a:solidFill>
                  <a:srgbClr val="000000"/>
                </a:solidFill>
                <a:latin typeface="Arial Narrow" panose="020B0606020202030204" pitchFamily="34" charset="0"/>
              </a:rPr>
              <a:t>jednom primetio:</a:t>
            </a:r>
          </a:p>
          <a:p>
            <a:pPr>
              <a:spcBef>
                <a:spcPct val="0"/>
              </a:spcBef>
              <a:buFontTx/>
              <a:buNone/>
            </a:pPr>
            <a:r>
              <a:rPr lang="sr-Latn-RS" altLang="sr-Latn-RS" sz="2000" b="1" u="sng">
                <a:solidFill>
                  <a:srgbClr val="1B06BA"/>
                </a:solidFill>
                <a:latin typeface="Arial Narrow" panose="020B0606020202030204" pitchFamily="34" charset="0"/>
              </a:rPr>
              <a:t>„Da sam pitao ljude </a:t>
            </a:r>
          </a:p>
          <a:p>
            <a:pPr>
              <a:spcBef>
                <a:spcPct val="0"/>
              </a:spcBef>
              <a:buFontTx/>
              <a:buNone/>
            </a:pPr>
            <a:r>
              <a:rPr lang="sr-Latn-RS" altLang="sr-Latn-RS" sz="2000" b="1" u="sng">
                <a:solidFill>
                  <a:srgbClr val="1B06BA"/>
                </a:solidFill>
                <a:latin typeface="Arial Narrow" panose="020B0606020202030204" pitchFamily="34" charset="0"/>
              </a:rPr>
              <a:t>šta žele, </a:t>
            </a:r>
          </a:p>
          <a:p>
            <a:pPr>
              <a:spcBef>
                <a:spcPct val="0"/>
              </a:spcBef>
              <a:buFontTx/>
              <a:buNone/>
            </a:pPr>
            <a:r>
              <a:rPr lang="sr-Latn-RS" altLang="sr-Latn-RS" sz="2000" b="1" u="sng">
                <a:solidFill>
                  <a:srgbClr val="1B06BA"/>
                </a:solidFill>
                <a:latin typeface="Arial Narrow" panose="020B0606020202030204" pitchFamily="34" charset="0"/>
              </a:rPr>
              <a:t>rekli bi brže konje“.</a:t>
            </a:r>
            <a:r>
              <a:rPr lang="sr-Latn-RS" altLang="sr-Latn-RS" sz="2000" b="1">
                <a:solidFill>
                  <a:srgbClr val="1B06BA"/>
                </a:solidFill>
                <a:latin typeface="Arial Narrow" panose="020B0606020202030204" pitchFamily="34" charset="0"/>
              </a:rPr>
              <a:t> </a:t>
            </a:r>
            <a:endParaRPr lang="sr-Latn-RS" altLang="sr-Latn-RS" sz="2000" b="1">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228600" y="1524000"/>
            <a:ext cx="5867400" cy="3505200"/>
          </a:xfrm>
          <a:ln>
            <a:solidFill>
              <a:srgbClr val="1B06BA"/>
            </a:solidFill>
            <a:miter lim="800000"/>
            <a:headEnd/>
            <a:tailEnd/>
          </a:ln>
        </p:spPr>
        <p:txBody>
          <a:bodyPr/>
          <a:lstStyle/>
          <a:p>
            <a:pPr marL="0" indent="0" algn="just">
              <a:buFont typeface="Arial" panose="020B0604020202020204" pitchFamily="34" charset="0"/>
              <a:buNone/>
              <a:defRPr/>
            </a:pPr>
            <a:r>
              <a:rPr lang="sr-Latn-RS" altLang="sr-Latn-RS" sz="2200" b="1" i="1" dirty="0" smtClean="0">
                <a:solidFill>
                  <a:srgbClr val="002060"/>
                </a:solidFill>
                <a:latin typeface="Arial Narrow" panose="020B0606020202030204" pitchFamily="34" charset="0"/>
              </a:rPr>
              <a:t>Društveni koncept marketinga</a:t>
            </a:r>
          </a:p>
          <a:p>
            <a:pPr marL="0" indent="0" algn="just">
              <a:buFont typeface="Arial" panose="020B0604020202020204" pitchFamily="34" charset="0"/>
              <a:buNone/>
              <a:defRPr/>
            </a:pPr>
            <a:endParaRPr lang="sr-Latn-RS" altLang="sr-Latn-RS" sz="2200" b="1" i="1" dirty="0" smtClean="0">
              <a:solidFill>
                <a:srgbClr val="002060"/>
              </a:solidFill>
              <a:latin typeface="Arial Narrow" panose="020B0606020202030204" pitchFamily="34" charset="0"/>
            </a:endParaRPr>
          </a:p>
          <a:p>
            <a:pPr marL="0" indent="0" algn="just">
              <a:buFont typeface="Arial" panose="020B0604020202020204" pitchFamily="34" charset="0"/>
              <a:buNone/>
              <a:defRPr/>
            </a:pPr>
            <a:r>
              <a:rPr lang="sr-Latn-RS" altLang="sr-Latn-RS" sz="2400" i="1" dirty="0" smtClean="0">
                <a:latin typeface="Arial Narrow" panose="020B0606020202030204" pitchFamily="34" charset="0"/>
              </a:rPr>
              <a:t>Počiva na ideji da kompanija u donošenju marketing-odluka treba da uzme u obzir </a:t>
            </a:r>
          </a:p>
          <a:p>
            <a:pPr algn="just">
              <a:defRPr/>
            </a:pPr>
            <a:r>
              <a:rPr lang="sr-Latn-RS" altLang="sr-Latn-RS" sz="2400" i="1" dirty="0" smtClean="0">
                <a:latin typeface="Arial Narrow" panose="020B0606020202030204" pitchFamily="34" charset="0"/>
              </a:rPr>
              <a:t>želje potrošača, </a:t>
            </a:r>
          </a:p>
          <a:p>
            <a:pPr algn="just">
              <a:defRPr/>
            </a:pPr>
            <a:r>
              <a:rPr lang="sr-Latn-RS" altLang="sr-Latn-RS" sz="2400" i="1" dirty="0" smtClean="0">
                <a:latin typeface="Arial Narrow" panose="020B0606020202030204" pitchFamily="34" charset="0"/>
              </a:rPr>
              <a:t>zahteve kompanije ,</a:t>
            </a:r>
          </a:p>
          <a:p>
            <a:pPr algn="just">
              <a:defRPr/>
            </a:pPr>
            <a:r>
              <a:rPr lang="sr-Latn-RS" altLang="sr-Latn-RS" sz="2400" i="1" dirty="0" smtClean="0">
                <a:latin typeface="Arial Narrow" panose="020B0606020202030204" pitchFamily="34" charset="0"/>
              </a:rPr>
              <a:t>i dugoročne interese potrošača i društva.</a:t>
            </a:r>
          </a:p>
        </p:txBody>
      </p:sp>
      <p:sp>
        <p:nvSpPr>
          <p:cNvPr id="38915" name="Title 1"/>
          <p:cNvSpPr>
            <a:spLocks noGrp="1"/>
          </p:cNvSpPr>
          <p:nvPr>
            <p:ph type="title"/>
          </p:nvPr>
        </p:nvSpPr>
        <p:spPr>
          <a:xfrm>
            <a:off x="1143000" y="381000"/>
            <a:ext cx="7010400" cy="487363"/>
          </a:xfrm>
        </p:spPr>
        <p:txBody>
          <a:bodyPr/>
          <a:lstStyle/>
          <a:p>
            <a:r>
              <a:rPr lang="sr-Latn-RS" altLang="sr-Latn-RS" sz="2400" smtClean="0">
                <a:solidFill>
                  <a:srgbClr val="FFFF00"/>
                </a:solidFill>
                <a:latin typeface="Arial Narrow" panose="020B0606020202030204" pitchFamily="34" charset="0"/>
              </a:rPr>
              <a:t>II: Kreiranje MS: izbor filozofije za kreiranu MS</a:t>
            </a:r>
            <a:endParaRPr lang="sr-Latn-RS" altLang="sr-Latn-RS" sz="2800" smtClean="0">
              <a:solidFill>
                <a:srgbClr val="FFFF00"/>
              </a:solidFill>
              <a:latin typeface="Arial Narrow" panose="020B0606020202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28600" y="1066800"/>
            <a:ext cx="8839200" cy="5181600"/>
          </a:xfrm>
          <a:ln>
            <a:solidFill>
              <a:srgbClr val="1B06BA"/>
            </a:solidFill>
            <a:miter lim="800000"/>
            <a:headEnd/>
            <a:tailEnd/>
          </a:ln>
        </p:spPr>
        <p:txBody>
          <a:bodyPr/>
          <a:lstStyle/>
          <a:p>
            <a:pPr marL="0" indent="0" algn="just">
              <a:buFont typeface="Arial" panose="020B0604020202020204" pitchFamily="34" charset="0"/>
              <a:buNone/>
            </a:pPr>
            <a:r>
              <a:rPr lang="sr-Latn-RS" altLang="sr-Latn-RS" sz="2200" b="1" i="1" smtClean="0">
                <a:solidFill>
                  <a:srgbClr val="002060"/>
                </a:solidFill>
                <a:latin typeface="Arial Narrow" panose="020B0606020202030204" pitchFamily="34" charset="0"/>
              </a:rPr>
              <a:t>Društveni koncept: </a:t>
            </a:r>
            <a:r>
              <a:rPr lang="sr-Latn-RS" altLang="sr-Latn-RS" sz="2000" i="1" smtClean="0">
                <a:solidFill>
                  <a:srgbClr val="1B06BA"/>
                </a:solidFill>
                <a:latin typeface="Arial Narrow" panose="020B0606020202030204" pitchFamily="34" charset="0"/>
              </a:rPr>
              <a:t>Transakcioni, društveni i marketing 3.0</a:t>
            </a:r>
          </a:p>
          <a:p>
            <a:pPr marL="0" indent="0" algn="just">
              <a:buFont typeface="Arial" panose="020B0604020202020204" pitchFamily="34" charset="0"/>
              <a:buNone/>
            </a:pPr>
            <a:endParaRPr lang="sr-Latn-RS" altLang="sr-Latn-RS" sz="2000" i="1" smtClean="0">
              <a:solidFill>
                <a:srgbClr val="1B06BA"/>
              </a:solidFill>
              <a:latin typeface="Arial Narrow" panose="020B0606020202030204" pitchFamily="34" charset="0"/>
            </a:endParaRPr>
          </a:p>
          <a:p>
            <a:pPr marL="0" indent="0">
              <a:spcBef>
                <a:spcPct val="0"/>
              </a:spcBef>
              <a:buFont typeface="Arial" panose="020B0604020202020204" pitchFamily="34" charset="0"/>
              <a:buNone/>
            </a:pPr>
            <a:r>
              <a:rPr lang="sr-Latn-RS" altLang="sr-Latn-RS" sz="2000" i="1" smtClean="0">
                <a:solidFill>
                  <a:srgbClr val="1B06BA"/>
                </a:solidFill>
                <a:latin typeface="Arial Narrow" panose="020B0606020202030204" pitchFamily="34" charset="0"/>
              </a:rPr>
              <a:t> </a:t>
            </a:r>
            <a:r>
              <a:rPr lang="sr-Latn-RS" altLang="sr-Latn-RS" sz="2400" smtClean="0">
                <a:solidFill>
                  <a:srgbClr val="000000"/>
                </a:solidFill>
                <a:latin typeface="Arial Narrow" panose="020B0606020202030204" pitchFamily="34" charset="0"/>
              </a:rPr>
              <a:t>Ako </a:t>
            </a:r>
            <a:r>
              <a:rPr lang="sr-Latn-RS" altLang="sr-Latn-RS" sz="2400" b="1" i="1" smtClean="0">
                <a:solidFill>
                  <a:srgbClr val="1B06BA"/>
                </a:solidFill>
                <a:latin typeface="Arial Narrow" panose="020B0606020202030204" pitchFamily="34" charset="0"/>
              </a:rPr>
              <a:t>transakcioni marketing </a:t>
            </a:r>
            <a:r>
              <a:rPr lang="sr-Latn-RS" altLang="sr-Latn-RS" sz="2400" smtClean="0">
                <a:solidFill>
                  <a:srgbClr val="000000"/>
                </a:solidFill>
                <a:latin typeface="Arial Narrow" panose="020B0606020202030204" pitchFamily="34" charset="0"/>
              </a:rPr>
              <a:t>zahteva odgovor na pitanje</a:t>
            </a:r>
          </a:p>
          <a:p>
            <a:pPr marL="0" indent="0">
              <a:spcBef>
                <a:spcPct val="0"/>
              </a:spcBef>
              <a:buFont typeface="Arial" panose="020B0604020202020204" pitchFamily="34" charset="0"/>
              <a:buNone/>
            </a:pPr>
            <a:r>
              <a:rPr lang="sr-Latn-RS" altLang="sr-Latn-RS" sz="2400" smtClean="0">
                <a:solidFill>
                  <a:srgbClr val="000000"/>
                </a:solidFill>
                <a:latin typeface="Arial Narrow" panose="020B0606020202030204" pitchFamily="34" charset="0"/>
              </a:rPr>
              <a:t>„</a:t>
            </a:r>
            <a:r>
              <a:rPr lang="sr-Latn-RS" altLang="sr-Latn-RS" sz="2400" smtClean="0">
                <a:solidFill>
                  <a:srgbClr val="C00000"/>
                </a:solidFill>
                <a:latin typeface="Arial Narrow" panose="020B0606020202030204" pitchFamily="34" charset="0"/>
              </a:rPr>
              <a:t>Da li kompanija može biti uspešna u prodaji određenog proizvoda</a:t>
            </a:r>
            <a:r>
              <a:rPr lang="sr-Latn-RS" altLang="sr-Latn-RS" sz="2400" smtClean="0">
                <a:solidFill>
                  <a:srgbClr val="000000"/>
                </a:solidFill>
                <a:latin typeface="Arial Narrow" panose="020B0606020202030204" pitchFamily="34" charset="0"/>
              </a:rPr>
              <a:t>“, onda </a:t>
            </a:r>
          </a:p>
          <a:p>
            <a:pPr marL="0" indent="0">
              <a:spcBef>
                <a:spcPct val="0"/>
              </a:spcBef>
              <a:buFont typeface="Arial" panose="020B0604020202020204" pitchFamily="34" charset="0"/>
              <a:buNone/>
            </a:pPr>
            <a:r>
              <a:rPr lang="sr-Latn-RS" altLang="sr-Latn-RS" sz="2400" b="1" i="1" smtClean="0">
                <a:solidFill>
                  <a:srgbClr val="1B06BA"/>
                </a:solidFill>
                <a:latin typeface="Arial Narrow" panose="020B0606020202030204" pitchFamily="34" charset="0"/>
              </a:rPr>
              <a:t>društveni marketing</a:t>
            </a:r>
            <a:r>
              <a:rPr lang="sr-Latn-RS" altLang="sr-Latn-RS" sz="2400" b="1" smtClean="0">
                <a:solidFill>
                  <a:srgbClr val="1B06BA"/>
                </a:solidFill>
                <a:latin typeface="Arial Narrow" panose="020B0606020202030204" pitchFamily="34" charset="0"/>
              </a:rPr>
              <a:t> </a:t>
            </a:r>
            <a:r>
              <a:rPr lang="sr-Latn-RS" altLang="sr-Latn-RS" sz="2400" smtClean="0">
                <a:solidFill>
                  <a:srgbClr val="000000"/>
                </a:solidFill>
                <a:latin typeface="Arial Narrow" panose="020B0606020202030204" pitchFamily="34" charset="0"/>
              </a:rPr>
              <a:t>zahteva da se odgovori na pitanje: </a:t>
            </a:r>
          </a:p>
          <a:p>
            <a:pPr marL="0" indent="0">
              <a:spcBef>
                <a:spcPct val="0"/>
              </a:spcBef>
              <a:buFont typeface="Arial" panose="020B0604020202020204" pitchFamily="34" charset="0"/>
              <a:buNone/>
            </a:pPr>
            <a:r>
              <a:rPr lang="sr-Latn-RS" altLang="sr-Latn-RS" sz="2400" smtClean="0">
                <a:solidFill>
                  <a:srgbClr val="C00000"/>
                </a:solidFill>
                <a:latin typeface="Arial Narrow" panose="020B0606020202030204" pitchFamily="34" charset="0"/>
              </a:rPr>
              <a:t>Da li kompanija uopšte i treba da prodaje takav proi</a:t>
            </a:r>
            <a:r>
              <a:rPr lang="sr-Latn-RS" altLang="sr-Latn-RS" sz="2400" i="1" smtClean="0">
                <a:solidFill>
                  <a:srgbClr val="C00000"/>
                </a:solidFill>
                <a:latin typeface="Arial Narrow" panose="020B0606020202030204" pitchFamily="34" charset="0"/>
              </a:rPr>
              <a:t>zvod</a:t>
            </a:r>
            <a:r>
              <a:rPr lang="sr-Latn-RS" altLang="sr-Latn-RS" sz="2400" smtClean="0">
                <a:solidFill>
                  <a:srgbClr val="000000"/>
                </a:solidFill>
                <a:latin typeface="Arial Narrow" panose="020B0606020202030204" pitchFamily="34" charset="0"/>
              </a:rPr>
              <a:t>“? </a:t>
            </a:r>
          </a:p>
          <a:p>
            <a:pPr marL="0" indent="0">
              <a:spcBef>
                <a:spcPct val="0"/>
              </a:spcBef>
              <a:buFont typeface="Arial" panose="020B0604020202020204" pitchFamily="34" charset="0"/>
              <a:buNone/>
            </a:pPr>
            <a:r>
              <a:rPr lang="sr-Latn-RS" altLang="sr-Latn-RS" sz="2400" smtClean="0">
                <a:solidFill>
                  <a:srgbClr val="000000"/>
                </a:solidFill>
                <a:latin typeface="Arial Narrow" panose="020B0606020202030204" pitchFamily="34" charset="0"/>
              </a:rPr>
              <a:t>Naime, da li takav proizvod </a:t>
            </a:r>
            <a:r>
              <a:rPr lang="sr-Latn-RS" altLang="sr-Latn-RS" sz="2400" i="1" u="sng" smtClean="0">
                <a:solidFill>
                  <a:srgbClr val="000000"/>
                </a:solidFill>
                <a:latin typeface="Arial Narrow" panose="020B0606020202030204" pitchFamily="34" charset="0"/>
              </a:rPr>
              <a:t>šteti zdravlju kupaca ili životnoj sredini, kakve i kolike društvene troškove izaziva i kakva je korist od njegove upotrebe?</a:t>
            </a:r>
          </a:p>
          <a:p>
            <a:pPr marL="0" indent="0">
              <a:spcBef>
                <a:spcPct val="0"/>
              </a:spcBef>
              <a:buFont typeface="Arial" panose="020B0604020202020204" pitchFamily="34" charset="0"/>
              <a:buNone/>
            </a:pPr>
            <a:endParaRPr lang="sr-Latn-RS" altLang="sr-Latn-RS" sz="2400" smtClean="0">
              <a:solidFill>
                <a:srgbClr val="000000"/>
              </a:solidFill>
              <a:latin typeface="Arial Narrow" panose="020B0606020202030204" pitchFamily="34" charset="0"/>
            </a:endParaRPr>
          </a:p>
          <a:p>
            <a:pPr marL="0" indent="0">
              <a:spcBef>
                <a:spcPct val="0"/>
              </a:spcBef>
              <a:buFont typeface="Arial" panose="020B0604020202020204" pitchFamily="34" charset="0"/>
              <a:buNone/>
            </a:pPr>
            <a:r>
              <a:rPr lang="sr-Latn-RS" altLang="sr-Latn-RS" sz="2400" smtClean="0">
                <a:solidFill>
                  <a:srgbClr val="000000"/>
                </a:solidFill>
                <a:latin typeface="Arial Narrow" panose="020B0606020202030204" pitchFamily="34" charset="0"/>
              </a:rPr>
              <a:t>Dakle, </a:t>
            </a:r>
            <a:r>
              <a:rPr lang="pl-PL" altLang="sr-Latn-RS" sz="2400" smtClean="0">
                <a:solidFill>
                  <a:srgbClr val="000000"/>
                </a:solidFill>
                <a:latin typeface="Arial Narrow" panose="020B0606020202030204" pitchFamily="34" charset="0"/>
              </a:rPr>
              <a:t>potrošači sve više zahtevaju </a:t>
            </a:r>
            <a:r>
              <a:rPr lang="pl-PL" altLang="sr-Latn-RS" sz="2400" b="1" i="1" smtClean="0">
                <a:solidFill>
                  <a:srgbClr val="C00000"/>
                </a:solidFill>
                <a:latin typeface="Arial Narrow" panose="020B0606020202030204" pitchFamily="34" charset="0"/>
              </a:rPr>
              <a:t>duhovnu komponentu </a:t>
            </a:r>
            <a:r>
              <a:rPr lang="pl-PL" altLang="sr-Latn-RS" sz="2400" b="1" smtClean="0">
                <a:solidFill>
                  <a:srgbClr val="C00000"/>
                </a:solidFill>
                <a:latin typeface="Arial Narrow" panose="020B0606020202030204" pitchFamily="34" charset="0"/>
              </a:rPr>
              <a:t>– </a:t>
            </a:r>
            <a:r>
              <a:rPr lang="pl-PL" altLang="sr-Latn-RS" sz="2400" b="1" i="1" smtClean="0">
                <a:solidFill>
                  <a:srgbClr val="C00000"/>
                </a:solidFill>
                <a:latin typeface="Arial Narrow" panose="020B0606020202030204" pitchFamily="34" charset="0"/>
              </a:rPr>
              <a:t>duhovno ispunjenje a ne samo funkcionalno i emocionalno</a:t>
            </a:r>
            <a:r>
              <a:rPr lang="pl-PL" altLang="sr-Latn-RS" sz="2400" b="1" smtClean="0">
                <a:solidFill>
                  <a:srgbClr val="C00000"/>
                </a:solidFill>
                <a:latin typeface="Arial Narrow" panose="020B0606020202030204" pitchFamily="34" charset="0"/>
              </a:rPr>
              <a:t>, </a:t>
            </a:r>
            <a:r>
              <a:rPr lang="sr-Latn-RS" altLang="sr-Latn-RS" sz="2400" smtClean="0">
                <a:solidFill>
                  <a:srgbClr val="C00000"/>
                </a:solidFill>
                <a:latin typeface="Arial Narrow" panose="020B0606020202030204" pitchFamily="34" charset="0"/>
              </a:rPr>
              <a:t>čime značajno utiču na </a:t>
            </a:r>
            <a:r>
              <a:rPr lang="sr-Latn-RS" altLang="sr-Latn-RS" sz="2400" u="sng" smtClean="0">
                <a:solidFill>
                  <a:srgbClr val="C00000"/>
                </a:solidFill>
                <a:latin typeface="Arial Narrow" panose="020B0606020202030204" pitchFamily="34" charset="0"/>
              </a:rPr>
              <a:t>poboljšanje kvaliteta života</a:t>
            </a:r>
            <a:r>
              <a:rPr lang="sr-Latn-RS" altLang="sr-Latn-RS" sz="2400" u="sng" smtClean="0">
                <a:solidFill>
                  <a:srgbClr val="000000"/>
                </a:solidFill>
                <a:latin typeface="Arial Narrow" panose="020B0606020202030204" pitchFamily="34" charset="0"/>
              </a:rPr>
              <a:t> </a:t>
            </a:r>
            <a:r>
              <a:rPr lang="sr-Latn-RS" altLang="sr-Latn-RS" sz="2400" smtClean="0">
                <a:solidFill>
                  <a:srgbClr val="1B06BA"/>
                </a:solidFill>
                <a:latin typeface="Arial Narrow" panose="020B0606020202030204" pitchFamily="34" charset="0"/>
              </a:rPr>
              <a:t>(</a:t>
            </a:r>
            <a:r>
              <a:rPr lang="sr-Latn-RS" altLang="sr-Latn-RS" sz="2400" b="1" smtClean="0">
                <a:solidFill>
                  <a:srgbClr val="1B06BA"/>
                </a:solidFill>
                <a:latin typeface="Arial Narrow" panose="020B0606020202030204" pitchFamily="34" charset="0"/>
              </a:rPr>
              <a:t>Marketing 3.0</a:t>
            </a:r>
            <a:r>
              <a:rPr lang="sr-Latn-RS" altLang="sr-Latn-RS" sz="2400" smtClean="0">
                <a:solidFill>
                  <a:srgbClr val="1B06BA"/>
                </a:solidFill>
                <a:latin typeface="Arial Narrow" panose="020B0606020202030204" pitchFamily="34" charset="0"/>
              </a:rPr>
              <a:t>.).</a:t>
            </a:r>
          </a:p>
          <a:p>
            <a:pPr marL="0" indent="0">
              <a:spcBef>
                <a:spcPct val="0"/>
              </a:spcBef>
              <a:buFont typeface="Arial" panose="020B0604020202020204" pitchFamily="34" charset="0"/>
              <a:buNone/>
            </a:pPr>
            <a:endParaRPr lang="sr-Latn-RS" altLang="sr-Latn-RS" sz="2400" smtClean="0">
              <a:solidFill>
                <a:srgbClr val="1B06BA"/>
              </a:solidFill>
              <a:latin typeface="Arial Narrow" panose="020B0606020202030204" pitchFamily="34" charset="0"/>
            </a:endParaRPr>
          </a:p>
          <a:p>
            <a:pPr marL="0" indent="0">
              <a:spcBef>
                <a:spcPct val="0"/>
              </a:spcBef>
              <a:buFont typeface="Arial" panose="020B0604020202020204" pitchFamily="34" charset="0"/>
              <a:buNone/>
            </a:pPr>
            <a:endParaRPr lang="sr-Latn-RS" altLang="sr-Latn-RS" sz="2400" smtClean="0">
              <a:solidFill>
                <a:srgbClr val="1B06BA"/>
              </a:solidFill>
              <a:latin typeface="Arial Narrow" panose="020B0606020202030204" pitchFamily="34" charset="0"/>
            </a:endParaRPr>
          </a:p>
          <a:p>
            <a:pPr marL="0" indent="0">
              <a:spcBef>
                <a:spcPct val="0"/>
              </a:spcBef>
              <a:buFont typeface="Arial" panose="020B0604020202020204" pitchFamily="34" charset="0"/>
              <a:buNone/>
            </a:pPr>
            <a:endParaRPr lang="sr-Latn-RS" altLang="sr-Latn-RS" sz="2400" smtClean="0">
              <a:solidFill>
                <a:srgbClr val="1B06BA"/>
              </a:solidFill>
              <a:latin typeface="Arial Narrow" panose="020B0606020202030204" pitchFamily="34" charset="0"/>
            </a:endParaRPr>
          </a:p>
          <a:p>
            <a:pPr marL="0" indent="0" algn="just">
              <a:buFont typeface="Arial" panose="020B0604020202020204" pitchFamily="34" charset="0"/>
              <a:buNone/>
            </a:pPr>
            <a:endParaRPr lang="sr-Latn-RS" altLang="sr-Latn-RS" sz="2200" i="1" smtClean="0">
              <a:solidFill>
                <a:srgbClr val="1B06BA"/>
              </a:solidFill>
              <a:latin typeface="Arial Narrow" panose="020B0606020202030204" pitchFamily="34" charset="0"/>
            </a:endParaRPr>
          </a:p>
        </p:txBody>
      </p:sp>
      <p:sp>
        <p:nvSpPr>
          <p:cNvPr id="39939" name="Title 1"/>
          <p:cNvSpPr>
            <a:spLocks noGrp="1"/>
          </p:cNvSpPr>
          <p:nvPr>
            <p:ph type="title"/>
          </p:nvPr>
        </p:nvSpPr>
        <p:spPr>
          <a:xfrm>
            <a:off x="1143000" y="381000"/>
            <a:ext cx="7010400" cy="487363"/>
          </a:xfrm>
        </p:spPr>
        <p:txBody>
          <a:bodyPr/>
          <a:lstStyle/>
          <a:p>
            <a:r>
              <a:rPr lang="sr-Latn-RS" altLang="sr-Latn-RS" sz="2400" smtClean="0">
                <a:solidFill>
                  <a:srgbClr val="FFFF00"/>
                </a:solidFill>
                <a:latin typeface="Arial Narrow" panose="020B0606020202030204" pitchFamily="34" charset="0"/>
              </a:rPr>
              <a:t>II: Kreiranje MS: izbor filozofije za kreiranu MS</a:t>
            </a:r>
            <a:endParaRPr lang="sr-Latn-RS" altLang="sr-Latn-RS" sz="2800" smtClean="0">
              <a:solidFill>
                <a:srgbClr val="FFFF00"/>
              </a:solidFill>
              <a:latin typeface="Arial Narrow" panose="020B0606020202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a:xfrm>
            <a:off x="228600" y="1981200"/>
            <a:ext cx="7848600" cy="2209800"/>
          </a:xfrm>
          <a:solidFill>
            <a:schemeClr val="accent6">
              <a:lumMod val="20000"/>
              <a:lumOff val="80000"/>
            </a:schemeClr>
          </a:solidFill>
          <a:ln w="38100">
            <a:solidFill>
              <a:srgbClr val="1B06BA"/>
            </a:solidFill>
            <a:miter lim="800000"/>
            <a:headEnd/>
            <a:tailEnd/>
          </a:ln>
        </p:spPr>
        <p:txBody>
          <a:bodyPr/>
          <a:lstStyle/>
          <a:p>
            <a:pPr marL="0" indent="0" algn="just">
              <a:buFont typeface="Arial" panose="020B0604020202020204" pitchFamily="34" charset="0"/>
              <a:buNone/>
              <a:defRPr/>
            </a:pPr>
            <a:endParaRPr lang="sr-Latn-CS" sz="2400" dirty="0" smtClean="0">
              <a:solidFill>
                <a:srgbClr val="FFFF00"/>
              </a:solidFill>
              <a:latin typeface="Arial Narrow" panose="020B0606020202030204" pitchFamily="34" charset="0"/>
            </a:endParaRPr>
          </a:p>
          <a:p>
            <a:pPr marL="0" indent="0" algn="just">
              <a:buFont typeface="Arial" panose="020B0604020202020204" pitchFamily="34" charset="0"/>
              <a:buNone/>
              <a:defRPr/>
            </a:pPr>
            <a:endParaRPr lang="sr-Latn-CS" sz="2400" dirty="0" smtClean="0">
              <a:solidFill>
                <a:srgbClr val="FFFF00"/>
              </a:solidFill>
              <a:latin typeface="Arial Narrow" panose="020B0606020202030204" pitchFamily="34" charset="0"/>
            </a:endParaRPr>
          </a:p>
          <a:p>
            <a:pPr marL="0" indent="0" algn="just">
              <a:buFont typeface="Arial" panose="020B0604020202020204" pitchFamily="34" charset="0"/>
              <a:buNone/>
              <a:defRPr/>
            </a:pPr>
            <a:r>
              <a:rPr lang="sr-Latn-CS" sz="2800" b="1" dirty="0" smtClean="0">
                <a:solidFill>
                  <a:srgbClr val="1409E7"/>
                </a:solidFill>
                <a:latin typeface="Arial Narrow" panose="020B0606020202030204" pitchFamily="34" charset="0"/>
              </a:rPr>
              <a:t>III: Razvijanje integrisanog marketing-programa</a:t>
            </a:r>
            <a:endParaRPr lang="sr-Latn-RS" sz="2800" b="1" dirty="0" smtClean="0">
              <a:solidFill>
                <a:srgbClr val="1409E7"/>
              </a:solidFill>
              <a:latin typeface="Arial Narrow" panose="020B0606020202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219200" y="457200"/>
            <a:ext cx="7315200" cy="457200"/>
          </a:xfrm>
        </p:spPr>
        <p:txBody>
          <a:bodyPr/>
          <a:lstStyle/>
          <a:p>
            <a:r>
              <a:rPr lang="sr-Latn-CS" altLang="sr-Latn-RS" sz="2800" smtClean="0">
                <a:solidFill>
                  <a:srgbClr val="FFFF00"/>
                </a:solidFill>
                <a:latin typeface="Arial Narrow" panose="020B0606020202030204" pitchFamily="34" charset="0"/>
              </a:rPr>
              <a:t/>
            </a:r>
            <a:br>
              <a:rPr lang="sr-Latn-CS" altLang="sr-Latn-RS" sz="2800" smtClean="0">
                <a:solidFill>
                  <a:srgbClr val="FFFF00"/>
                </a:solidFill>
                <a:latin typeface="Arial Narrow" panose="020B0606020202030204" pitchFamily="34" charset="0"/>
              </a:rPr>
            </a:br>
            <a:r>
              <a:rPr lang="sr-Latn-CS" altLang="sr-Latn-RS" sz="2800" smtClean="0">
                <a:solidFill>
                  <a:srgbClr val="FFFF00"/>
                </a:solidFill>
                <a:latin typeface="Arial Narrow" panose="020B0606020202030204" pitchFamily="34" charset="0"/>
              </a:rPr>
              <a:t>III: Razvijanje integrisanog marketing-programa </a:t>
            </a:r>
            <a:br>
              <a:rPr lang="sr-Latn-CS" altLang="sr-Latn-RS" sz="2800" smtClean="0">
                <a:solidFill>
                  <a:srgbClr val="FFFF00"/>
                </a:solidFill>
                <a:latin typeface="Arial Narrow" panose="020B0606020202030204" pitchFamily="34" charset="0"/>
              </a:rPr>
            </a:br>
            <a:endParaRPr lang="sr-Latn-RS" altLang="sr-Latn-RS" sz="2800" smtClean="0">
              <a:solidFill>
                <a:srgbClr val="FFFF00"/>
              </a:solidFill>
            </a:endParaRPr>
          </a:p>
        </p:txBody>
      </p:sp>
      <p:sp>
        <p:nvSpPr>
          <p:cNvPr id="49155" name="Content Placeholder 2"/>
          <p:cNvSpPr>
            <a:spLocks noGrp="1"/>
          </p:cNvSpPr>
          <p:nvPr>
            <p:ph idx="1"/>
          </p:nvPr>
        </p:nvSpPr>
        <p:spPr>
          <a:xfrm>
            <a:off x="304800" y="1295400"/>
            <a:ext cx="8610600" cy="4953000"/>
          </a:xfrm>
          <a:ln>
            <a:solidFill>
              <a:srgbClr val="00B0F0"/>
            </a:solidFill>
          </a:ln>
        </p:spPr>
        <p:txBody>
          <a:bodyPr/>
          <a:lstStyle/>
          <a:p>
            <a:pPr marL="0" indent="0" algn="just">
              <a:buFont typeface="Arial" panose="020B0604020202020204" pitchFamily="34" charset="0"/>
              <a:buNone/>
              <a:defRPr/>
            </a:pPr>
            <a:r>
              <a:rPr lang="sr-Latn-RS" sz="2400" dirty="0" smtClean="0">
                <a:latin typeface="Arial Narrow" panose="020B0606020202030204" pitchFamily="34" charset="0"/>
              </a:rPr>
              <a:t>Prisetimo se: </a:t>
            </a:r>
          </a:p>
          <a:p>
            <a:pPr marL="0" indent="0" algn="just">
              <a:buFont typeface="Arial" panose="020B0604020202020204" pitchFamily="34" charset="0"/>
              <a:buNone/>
              <a:defRPr/>
            </a:pPr>
            <a:r>
              <a:rPr lang="sr-Latn-RS" sz="2400" b="1" dirty="0" smtClean="0">
                <a:solidFill>
                  <a:srgbClr val="C00000"/>
                </a:solidFill>
                <a:latin typeface="Arial Narrow" panose="020B0606020202030204" pitchFamily="34" charset="0"/>
              </a:rPr>
              <a:t>MS kompanije</a:t>
            </a:r>
            <a:r>
              <a:rPr lang="sr-Latn-RS" sz="2400" dirty="0">
                <a:latin typeface="Arial Narrow" panose="020B0606020202030204" pitchFamily="34" charset="0"/>
              </a:rPr>
              <a:t> </a:t>
            </a:r>
            <a:r>
              <a:rPr lang="sr-Latn-RS" sz="2400" dirty="0" smtClean="0">
                <a:latin typeface="Arial Narrow" panose="020B0606020202030204" pitchFamily="34" charset="0"/>
              </a:rPr>
              <a:t>opisuje </a:t>
            </a:r>
            <a:r>
              <a:rPr lang="sr-Latn-RS" sz="2400" b="1" i="1" dirty="0" smtClean="0">
                <a:latin typeface="Arial Narrow" panose="020B0606020202030204" pitchFamily="34" charset="0"/>
              </a:rPr>
              <a:t>koje će kupce </a:t>
            </a:r>
            <a:r>
              <a:rPr lang="sr-Latn-RS" sz="2400" i="1" dirty="0" smtClean="0">
                <a:latin typeface="Arial Narrow" panose="020B0606020202030204" pitchFamily="34" charset="0"/>
              </a:rPr>
              <a:t>kompanija opsluživati ​​i </a:t>
            </a:r>
          </a:p>
          <a:p>
            <a:pPr marL="0" indent="0" algn="just">
              <a:buFont typeface="Arial" panose="020B0604020202020204" pitchFamily="34" charset="0"/>
              <a:buNone/>
              <a:defRPr/>
            </a:pPr>
            <a:r>
              <a:rPr lang="sr-Latn-RS" sz="2400" b="1" i="1" dirty="0" smtClean="0">
                <a:latin typeface="Arial Narrow" panose="020B0606020202030204" pitchFamily="34" charset="0"/>
              </a:rPr>
              <a:t>kako će stvoriti vrednosti za te kupce</a:t>
            </a:r>
            <a:r>
              <a:rPr lang="sr-Latn-RS" sz="2400" dirty="0" smtClean="0">
                <a:latin typeface="Arial Narrow" panose="020B0606020202030204" pitchFamily="34" charset="0"/>
              </a:rPr>
              <a:t>. </a:t>
            </a:r>
          </a:p>
          <a:p>
            <a:pPr marL="0" indent="0" algn="just">
              <a:buFont typeface="Arial" panose="020B0604020202020204" pitchFamily="34" charset="0"/>
              <a:buNone/>
              <a:defRPr/>
            </a:pPr>
            <a:endParaRPr lang="sr-Latn-RS" sz="2400" dirty="0">
              <a:latin typeface="Arial Narrow" panose="020B0606020202030204" pitchFamily="34" charset="0"/>
            </a:endParaRPr>
          </a:p>
          <a:p>
            <a:pPr marL="0" indent="0" algn="just">
              <a:buFont typeface="Arial" panose="020B0604020202020204" pitchFamily="34" charset="0"/>
              <a:buNone/>
              <a:defRPr/>
            </a:pPr>
            <a:r>
              <a:rPr lang="sr-Latn-RS" sz="2400" dirty="0" smtClean="0">
                <a:latin typeface="Arial Narrow" panose="020B0606020202030204" pitchFamily="34" charset="0"/>
              </a:rPr>
              <a:t>Nakon toga, </a:t>
            </a:r>
          </a:p>
          <a:p>
            <a:pPr marL="0" indent="0" algn="just">
              <a:buFont typeface="Arial" panose="020B0604020202020204" pitchFamily="34" charset="0"/>
              <a:buNone/>
              <a:defRPr/>
            </a:pPr>
            <a:r>
              <a:rPr lang="sr-Latn-RS" sz="2400" dirty="0" err="1" smtClean="0">
                <a:latin typeface="Arial Narrow" panose="020B0606020202030204" pitchFamily="34" charset="0"/>
              </a:rPr>
              <a:t>marketer</a:t>
            </a:r>
            <a:r>
              <a:rPr lang="sr-Latn-RS" sz="2400" dirty="0" smtClean="0">
                <a:latin typeface="Arial Narrow" panose="020B0606020202030204" pitchFamily="34" charset="0"/>
              </a:rPr>
              <a:t> razvija </a:t>
            </a:r>
            <a:r>
              <a:rPr lang="sr-Latn-RS" sz="2400" b="1" dirty="0" smtClean="0">
                <a:solidFill>
                  <a:srgbClr val="C00000"/>
                </a:solidFill>
                <a:latin typeface="Arial Narrow" panose="020B0606020202030204" pitchFamily="34" charset="0"/>
              </a:rPr>
              <a:t>integrisani marketinški program (marketing-miks) </a:t>
            </a:r>
            <a:r>
              <a:rPr lang="sr-Latn-RS" sz="2400" dirty="0" smtClean="0">
                <a:latin typeface="Arial Narrow" panose="020B0606020202030204" pitchFamily="34" charset="0"/>
              </a:rPr>
              <a:t>koji će </a:t>
            </a:r>
            <a:r>
              <a:rPr lang="sr-Latn-RS" sz="2400" i="1" dirty="0" smtClean="0">
                <a:latin typeface="Arial Narrow" panose="020B0606020202030204" pitchFamily="34" charset="0"/>
              </a:rPr>
              <a:t>zapravo:</a:t>
            </a:r>
          </a:p>
          <a:p>
            <a:pPr algn="just">
              <a:defRPr/>
            </a:pPr>
            <a:r>
              <a:rPr lang="sr-Latn-RS" sz="2400" i="1" dirty="0" smtClean="0">
                <a:latin typeface="Arial Narrow" panose="020B0606020202030204" pitchFamily="34" charset="0"/>
              </a:rPr>
              <a:t> </a:t>
            </a:r>
            <a:r>
              <a:rPr lang="sr-Latn-RS" sz="2400" b="1" i="1" dirty="0" smtClean="0">
                <a:solidFill>
                  <a:srgbClr val="1B06BA"/>
                </a:solidFill>
                <a:latin typeface="Arial Narrow" panose="020B0606020202030204" pitchFamily="34" charset="0"/>
              </a:rPr>
              <a:t>isporučiti</a:t>
            </a:r>
            <a:r>
              <a:rPr lang="sr-Latn-RS" sz="2400" b="1" i="1" dirty="0" smtClean="0">
                <a:latin typeface="Arial Narrow" panose="020B0606020202030204" pitchFamily="34" charset="0"/>
              </a:rPr>
              <a:t> željenu (superiornu) </a:t>
            </a:r>
            <a:r>
              <a:rPr lang="sr-Latn-RS" sz="2400" b="1" i="1" dirty="0" smtClean="0">
                <a:solidFill>
                  <a:srgbClr val="1B06BA"/>
                </a:solidFill>
                <a:latin typeface="Arial Narrow" panose="020B0606020202030204" pitchFamily="34" charset="0"/>
              </a:rPr>
              <a:t>vrednost</a:t>
            </a:r>
            <a:r>
              <a:rPr lang="sr-Latn-RS" sz="2400" b="1" i="1" dirty="0" smtClean="0">
                <a:latin typeface="Arial Narrow" panose="020B0606020202030204" pitchFamily="34" charset="0"/>
              </a:rPr>
              <a:t> ciljnim kupcima, i</a:t>
            </a:r>
          </a:p>
          <a:p>
            <a:pPr algn="just">
              <a:defRPr/>
            </a:pPr>
            <a:r>
              <a:rPr lang="sr-Latn-RS" sz="2400" b="1" i="1" dirty="0" smtClean="0">
                <a:solidFill>
                  <a:srgbClr val="1B06BA"/>
                </a:solidFill>
                <a:latin typeface="Arial Narrow" panose="020B0606020202030204" pitchFamily="34" charset="0"/>
              </a:rPr>
              <a:t>graditi odnose </a:t>
            </a:r>
            <a:r>
              <a:rPr lang="sr-Latn-RS" sz="2400" b="1" i="1" dirty="0" smtClean="0">
                <a:solidFill>
                  <a:srgbClr val="1409E7"/>
                </a:solidFill>
                <a:latin typeface="Arial Narrow" panose="020B0606020202030204" pitchFamily="34" charset="0"/>
              </a:rPr>
              <a:t>s kupcima pretvarajući marketinšku strategiju u akciju.</a:t>
            </a:r>
          </a:p>
          <a:p>
            <a:pPr marL="0" indent="0" algn="just">
              <a:buFont typeface="Arial" panose="020B0604020202020204" pitchFamily="34" charset="0"/>
              <a:buNone/>
              <a:defRPr/>
            </a:pPr>
            <a:endParaRPr lang="sr-Latn-RS" sz="2400" dirty="0" smtClean="0">
              <a:latin typeface="Arial Narrow" panose="020B0606020202030204" pitchFamily="34" charset="0"/>
            </a:endParaRPr>
          </a:p>
          <a:p>
            <a:pPr marL="0" indent="0" algn="just">
              <a:buFont typeface="Arial" panose="020B0604020202020204" pitchFamily="34" charset="0"/>
              <a:buNone/>
              <a:defRPr/>
            </a:pPr>
            <a:endParaRPr lang="sr-Latn-RS" sz="2400" dirty="0" smtClean="0">
              <a:latin typeface="Arial Narrow" panose="020B0606020202030204" pitchFamily="34" charset="0"/>
            </a:endParaRPr>
          </a:p>
          <a:p>
            <a:pPr marL="0" indent="0">
              <a:buFont typeface="Arial" panose="020B0604020202020204" pitchFamily="34" charset="0"/>
              <a:buNone/>
              <a:defRPr/>
            </a:pPr>
            <a:endParaRPr lang="sr-Latn-RS" sz="2200" dirty="0" smtClean="0">
              <a:latin typeface="Arial Narrow" panose="020B0606020202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752600" y="-152400"/>
            <a:ext cx="7315200" cy="990600"/>
          </a:xfrm>
        </p:spPr>
        <p:txBody>
          <a:bodyPr/>
          <a:lstStyle/>
          <a:p>
            <a:r>
              <a:rPr lang="sr-Latn-CS" altLang="sr-Latn-RS" sz="2800" smtClean="0">
                <a:solidFill>
                  <a:srgbClr val="FFFF00"/>
                </a:solidFill>
                <a:latin typeface="Arial Narrow" panose="020B0606020202030204" pitchFamily="34" charset="0"/>
              </a:rPr>
              <a:t/>
            </a:r>
            <a:br>
              <a:rPr lang="sr-Latn-CS" altLang="sr-Latn-RS" sz="2800" smtClean="0">
                <a:solidFill>
                  <a:srgbClr val="FFFF00"/>
                </a:solidFill>
                <a:latin typeface="Arial Narrow" panose="020B0606020202030204" pitchFamily="34" charset="0"/>
              </a:rPr>
            </a:br>
            <a:r>
              <a:rPr lang="sr-Latn-CS" altLang="sr-Latn-RS" sz="2800" smtClean="0">
                <a:solidFill>
                  <a:srgbClr val="FFFF00"/>
                </a:solidFill>
                <a:latin typeface="Arial Narrow" panose="020B0606020202030204" pitchFamily="34" charset="0"/>
              </a:rPr>
              <a:t/>
            </a:r>
            <a:br>
              <a:rPr lang="sr-Latn-CS" altLang="sr-Latn-RS" sz="2800" smtClean="0">
                <a:solidFill>
                  <a:srgbClr val="FFFF00"/>
                </a:solidFill>
                <a:latin typeface="Arial Narrow" panose="020B0606020202030204" pitchFamily="34" charset="0"/>
              </a:rPr>
            </a:br>
            <a:r>
              <a:rPr lang="sr-Latn-CS" altLang="sr-Latn-RS" sz="2400" smtClean="0">
                <a:solidFill>
                  <a:srgbClr val="FFFF00"/>
                </a:solidFill>
                <a:latin typeface="Arial Narrow" panose="020B0606020202030204" pitchFamily="34" charset="0"/>
              </a:rPr>
              <a:t>III: Razvijanje integrisanog marketing programa </a:t>
            </a:r>
            <a:r>
              <a:rPr lang="sr-Latn-CS" altLang="sr-Latn-RS" sz="2800" smtClean="0">
                <a:solidFill>
                  <a:srgbClr val="FFFF00"/>
                </a:solidFill>
                <a:latin typeface="Arial Narrow" panose="020B0606020202030204" pitchFamily="34" charset="0"/>
              </a:rPr>
              <a:t/>
            </a:r>
            <a:br>
              <a:rPr lang="sr-Latn-CS" altLang="sr-Latn-RS" sz="2800" smtClean="0">
                <a:solidFill>
                  <a:srgbClr val="FFFF00"/>
                </a:solidFill>
                <a:latin typeface="Arial Narrow" panose="020B0606020202030204" pitchFamily="34" charset="0"/>
              </a:rPr>
            </a:br>
            <a:endParaRPr lang="sr-Latn-RS" altLang="sr-Latn-RS" sz="2800" smtClean="0">
              <a:solidFill>
                <a:srgbClr val="FFFF00"/>
              </a:solidFill>
            </a:endParaRPr>
          </a:p>
        </p:txBody>
      </p:sp>
      <p:sp>
        <p:nvSpPr>
          <p:cNvPr id="43011" name="Content Placeholder 2"/>
          <p:cNvSpPr>
            <a:spLocks noGrp="1"/>
          </p:cNvSpPr>
          <p:nvPr>
            <p:ph idx="1"/>
          </p:nvPr>
        </p:nvSpPr>
        <p:spPr>
          <a:xfrm>
            <a:off x="304800" y="914400"/>
            <a:ext cx="8686800" cy="5334000"/>
          </a:xfrm>
        </p:spPr>
        <p:txBody>
          <a:bodyPr/>
          <a:lstStyle/>
          <a:p>
            <a:pPr marL="0" indent="0">
              <a:spcBef>
                <a:spcPct val="0"/>
              </a:spcBef>
              <a:buFont typeface="Arial" panose="020B0604020202020204" pitchFamily="34" charset="0"/>
              <a:buNone/>
              <a:defRPr/>
            </a:pPr>
            <a:endParaRPr lang="sr-Latn-RS" altLang="sr-Latn-RS" sz="2200" dirty="0" smtClean="0">
              <a:latin typeface="Arial Narrow" panose="020B0606020202030204" pitchFamily="34" charset="0"/>
            </a:endParaRPr>
          </a:p>
          <a:p>
            <a:pPr marL="0" indent="0">
              <a:spcBef>
                <a:spcPct val="0"/>
              </a:spcBef>
              <a:buFont typeface="Arial" panose="020B0604020202020204" pitchFamily="34" charset="0"/>
              <a:buNone/>
              <a:defRPr/>
            </a:pPr>
            <a:r>
              <a:rPr lang="sr-Latn-RS" altLang="sr-Latn-RS" sz="2200" dirty="0" smtClean="0">
                <a:latin typeface="Arial Narrow" panose="020B0606020202030204" pitchFamily="34" charset="0"/>
              </a:rPr>
              <a:t>Glavni alati marketing-miksa klasifikovani su u četiri široke grupe, nazvane </a:t>
            </a:r>
          </a:p>
          <a:p>
            <a:pPr marL="0" indent="0">
              <a:spcBef>
                <a:spcPct val="0"/>
              </a:spcBef>
              <a:buFont typeface="Arial" panose="020B0604020202020204" pitchFamily="34" charset="0"/>
              <a:buNone/>
              <a:defRPr/>
            </a:pPr>
            <a:r>
              <a:rPr lang="sr-Latn-RS" altLang="sr-Latn-RS" sz="2200" b="1" dirty="0" smtClean="0">
                <a:solidFill>
                  <a:srgbClr val="1B06BA"/>
                </a:solidFill>
                <a:latin typeface="Arial Narrow" panose="020B0606020202030204" pitchFamily="34" charset="0"/>
              </a:rPr>
              <a:t>4P marketinga</a:t>
            </a:r>
            <a:r>
              <a:rPr lang="sr-Latn-RS" altLang="sr-Latn-RS" sz="2200" dirty="0" smtClean="0">
                <a:latin typeface="Arial Narrow" panose="020B0606020202030204" pitchFamily="34" charset="0"/>
              </a:rPr>
              <a:t> koji čine </a:t>
            </a:r>
            <a:r>
              <a:rPr lang="sr-Latn-RS" altLang="sr-Latn-RS" sz="2200" b="1" dirty="0" smtClean="0">
                <a:solidFill>
                  <a:srgbClr val="1B06BA"/>
                </a:solidFill>
                <a:latin typeface="Arial Narrow" panose="020B0606020202030204" pitchFamily="34" charset="0"/>
              </a:rPr>
              <a:t>transakcioni marketing</a:t>
            </a:r>
            <a:r>
              <a:rPr lang="sr-Latn-RS" altLang="sr-Latn-RS" sz="2200" dirty="0" smtClean="0">
                <a:latin typeface="Arial Narrow" panose="020B0606020202030204" pitchFamily="34" charset="0"/>
              </a:rPr>
              <a:t>: </a:t>
            </a:r>
          </a:p>
          <a:p>
            <a:pPr>
              <a:spcBef>
                <a:spcPct val="0"/>
              </a:spcBef>
              <a:defRPr/>
            </a:pPr>
            <a:r>
              <a:rPr lang="sr-Latn-RS" altLang="sr-Latn-RS" sz="2200" b="1" dirty="0" smtClean="0">
                <a:solidFill>
                  <a:srgbClr val="1409E7"/>
                </a:solidFill>
                <a:latin typeface="Arial Narrow" panose="020B0606020202030204" pitchFamily="34" charset="0"/>
              </a:rPr>
              <a:t>proizvod, </a:t>
            </a:r>
          </a:p>
          <a:p>
            <a:pPr>
              <a:spcBef>
                <a:spcPct val="0"/>
              </a:spcBef>
              <a:defRPr/>
            </a:pPr>
            <a:r>
              <a:rPr lang="sr-Latn-RS" altLang="sr-Latn-RS" sz="2200" b="1" dirty="0" smtClean="0">
                <a:solidFill>
                  <a:srgbClr val="1409E7"/>
                </a:solidFill>
                <a:latin typeface="Arial Narrow" panose="020B0606020202030204" pitchFamily="34" charset="0"/>
              </a:rPr>
              <a:t>cena, </a:t>
            </a:r>
          </a:p>
          <a:p>
            <a:pPr>
              <a:spcBef>
                <a:spcPct val="0"/>
              </a:spcBef>
              <a:defRPr/>
            </a:pPr>
            <a:r>
              <a:rPr lang="sr-Latn-RS" altLang="sr-Latn-RS" sz="2200" b="1" dirty="0" smtClean="0">
                <a:solidFill>
                  <a:srgbClr val="1409E7"/>
                </a:solidFill>
                <a:latin typeface="Arial Narrow" panose="020B0606020202030204" pitchFamily="34" charset="0"/>
              </a:rPr>
              <a:t>mesto (distribucija, kanali distribucije/prodaje) i </a:t>
            </a:r>
          </a:p>
          <a:p>
            <a:pPr>
              <a:spcBef>
                <a:spcPct val="0"/>
              </a:spcBef>
              <a:defRPr/>
            </a:pPr>
            <a:r>
              <a:rPr lang="sr-Latn-RS" altLang="sr-Latn-RS" sz="2200" b="1" dirty="0" smtClean="0">
                <a:solidFill>
                  <a:srgbClr val="1409E7"/>
                </a:solidFill>
                <a:latin typeface="Arial Narrow" panose="020B0606020202030204" pitchFamily="34" charset="0"/>
              </a:rPr>
              <a:t>Promocija (integrisane marketing komunikacije). </a:t>
            </a:r>
          </a:p>
          <a:p>
            <a:pPr marL="0" indent="0">
              <a:buFont typeface="Arial" panose="020B0604020202020204" pitchFamily="34" charset="0"/>
              <a:buNone/>
              <a:defRPr/>
            </a:pPr>
            <a:endParaRPr lang="sr-Latn-RS" altLang="sr-Latn-RS" sz="2200" dirty="0" smtClean="0">
              <a:latin typeface="Arial Narrow" panose="020B0606020202030204" pitchFamily="34" charset="0"/>
            </a:endParaRPr>
          </a:p>
          <a:p>
            <a:pPr marL="0" indent="0">
              <a:buFont typeface="Arial" panose="020B0604020202020204" pitchFamily="34" charset="0"/>
              <a:buNone/>
              <a:defRPr/>
            </a:pPr>
            <a:r>
              <a:rPr lang="sr-Latn-RS" altLang="sr-Latn-RS" sz="2200" dirty="0" smtClean="0">
                <a:latin typeface="Arial Narrow" panose="020B0606020202030204" pitchFamily="34" charset="0"/>
              </a:rPr>
              <a:t>Kompanija mora spojiti svaki marketinški miks alat u </a:t>
            </a:r>
            <a:r>
              <a:rPr lang="sr-Latn-RS" altLang="sr-Latn-RS" sz="2200" b="1" dirty="0" smtClean="0">
                <a:latin typeface="Arial Narrow" panose="020B0606020202030204" pitchFamily="34" charset="0"/>
              </a:rPr>
              <a:t>sveobuhvatan integrisani marketinški program </a:t>
            </a:r>
            <a:r>
              <a:rPr lang="sr-Latn-RS" altLang="sr-Latn-RS" sz="2200" dirty="0" smtClean="0">
                <a:latin typeface="Arial Narrow" panose="020B0606020202030204" pitchFamily="34" charset="0"/>
              </a:rPr>
              <a:t>koji komunicira i isporučuje nameravane vrednosti odabranim kupcima (</a:t>
            </a:r>
            <a:r>
              <a:rPr lang="sr-Latn-RS" altLang="sr-Latn-RS" sz="2200" b="1" dirty="0" smtClean="0">
                <a:solidFill>
                  <a:srgbClr val="1409E7"/>
                </a:solidFill>
                <a:latin typeface="Arial Narrow" panose="020B0606020202030204" pitchFamily="34" charset="0"/>
              </a:rPr>
              <a:t>optimalna kombinacija miksa</a:t>
            </a:r>
            <a:r>
              <a:rPr lang="sr-Latn-RS" altLang="sr-Latn-RS" sz="2200" dirty="0" smtClean="0">
                <a:latin typeface="Arial Narrow" panose="020B0606020202030204" pitchFamily="34" charset="0"/>
              </a:rPr>
              <a:t>). </a:t>
            </a:r>
          </a:p>
          <a:p>
            <a:pPr marL="0" indent="0">
              <a:buFont typeface="Arial" panose="020B0604020202020204" pitchFamily="34" charset="0"/>
              <a:buNone/>
              <a:defRPr/>
            </a:pPr>
            <a:endParaRPr lang="sr-Latn-RS" altLang="sr-Latn-RS" sz="2200" dirty="0">
              <a:latin typeface="Arial Narrow" panose="020B0606020202030204" pitchFamily="34" charset="0"/>
            </a:endParaRPr>
          </a:p>
          <a:p>
            <a:pPr marL="0" indent="0" algn="r">
              <a:buFont typeface="Arial" panose="020B0604020202020204" pitchFamily="34" charset="0"/>
              <a:buNone/>
              <a:defRPr/>
            </a:pPr>
            <a:r>
              <a:rPr lang="sr-Latn-RS" altLang="sr-Latn-RS" sz="2200" dirty="0" smtClean="0">
                <a:latin typeface="Arial Narrow" panose="020B0606020202030204" pitchFamily="34" charset="0"/>
              </a:rPr>
              <a:t>Marketing miks je vaše treće ispitno pitanje!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1"/>
          </p:nvPr>
        </p:nvSpPr>
        <p:spPr>
          <a:xfrm>
            <a:off x="533400" y="2057400"/>
            <a:ext cx="8001000" cy="2209800"/>
          </a:xfrm>
          <a:solidFill>
            <a:schemeClr val="accent6">
              <a:lumMod val="20000"/>
              <a:lumOff val="80000"/>
            </a:schemeClr>
          </a:solidFill>
          <a:ln w="38100">
            <a:solidFill>
              <a:srgbClr val="1B06BA"/>
            </a:solidFill>
            <a:miter lim="800000"/>
            <a:headEnd/>
            <a:tailEnd/>
          </a:ln>
        </p:spPr>
        <p:txBody>
          <a:bodyPr/>
          <a:lstStyle/>
          <a:p>
            <a:pPr marL="0" indent="0" algn="just">
              <a:buFont typeface="Arial" panose="020B0604020202020204" pitchFamily="34" charset="0"/>
              <a:buNone/>
              <a:defRPr/>
            </a:pPr>
            <a:endParaRPr lang="sr-Latn-CS" sz="2400" dirty="0" smtClean="0">
              <a:solidFill>
                <a:srgbClr val="FFFF00"/>
              </a:solidFill>
              <a:latin typeface="Arial Narrow" panose="020B0606020202030204" pitchFamily="34" charset="0"/>
            </a:endParaRPr>
          </a:p>
          <a:p>
            <a:pPr marL="0" indent="0" algn="just">
              <a:buFont typeface="Arial" panose="020B0604020202020204" pitchFamily="34" charset="0"/>
              <a:buNone/>
              <a:defRPr/>
            </a:pPr>
            <a:endParaRPr lang="sr-Latn-CS" sz="2400" dirty="0" smtClean="0">
              <a:solidFill>
                <a:srgbClr val="FFFF00"/>
              </a:solidFill>
              <a:latin typeface="Arial Narrow" panose="020B0606020202030204" pitchFamily="34" charset="0"/>
            </a:endParaRPr>
          </a:p>
          <a:p>
            <a:pPr marL="0" indent="0" algn="just">
              <a:buFont typeface="Arial" panose="020B0604020202020204" pitchFamily="34" charset="0"/>
              <a:buNone/>
              <a:defRPr/>
            </a:pPr>
            <a:r>
              <a:rPr lang="sr-Latn-CS" sz="2800" b="1" dirty="0" smtClean="0">
                <a:solidFill>
                  <a:srgbClr val="1B06BA"/>
                </a:solidFill>
                <a:latin typeface="Arial Narrow" panose="020B0606020202030204" pitchFamily="34" charset="0"/>
              </a:rPr>
              <a:t>IV: Izgradnja profitabilnih odnosa sa kupcima i  upravljanje odnosima s kupcima </a:t>
            </a:r>
            <a:endParaRPr lang="sr-Latn-RS" sz="2800" b="1" dirty="0" smtClean="0">
              <a:solidFill>
                <a:srgbClr val="1B06BA"/>
              </a:solidFill>
              <a:latin typeface="Arial Narrow" panose="020B0606020202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152400" y="990600"/>
            <a:ext cx="8458200" cy="5486400"/>
          </a:xfrm>
        </p:spPr>
        <p:txBody>
          <a:bodyPr/>
          <a:lstStyle/>
          <a:p>
            <a:pPr marL="0" indent="0" algn="just">
              <a:buFont typeface="Arial" panose="020B0604020202020204" pitchFamily="34" charset="0"/>
              <a:buNone/>
            </a:pPr>
            <a:r>
              <a:rPr lang="sr-Latn-RS" altLang="sr-Latn-RS" sz="2400" i="1" smtClean="0">
                <a:solidFill>
                  <a:srgbClr val="1B06BA"/>
                </a:solidFill>
                <a:latin typeface="Arial Narrow" panose="020B0606020202030204" pitchFamily="34" charset="0"/>
              </a:rPr>
              <a:t>IVa: </a:t>
            </a:r>
            <a:r>
              <a:rPr lang="sr-Latn-RS" altLang="sr-Latn-RS" sz="2400" b="1" i="1" smtClean="0">
                <a:solidFill>
                  <a:srgbClr val="1B06BA"/>
                </a:solidFill>
                <a:latin typeface="Arial Narrow" panose="020B0606020202030204" pitchFamily="34" charset="0"/>
              </a:rPr>
              <a:t>Upravljanje odnosima s kupcima</a:t>
            </a:r>
          </a:p>
          <a:p>
            <a:pPr marL="0" indent="0" algn="just">
              <a:buFont typeface="Arial" panose="020B0604020202020204" pitchFamily="34" charset="0"/>
              <a:buNone/>
            </a:pPr>
            <a:endParaRPr lang="sr-Latn-RS" altLang="sr-Latn-RS" sz="2400" smtClean="0">
              <a:solidFill>
                <a:srgbClr val="002060"/>
              </a:solidFill>
              <a:latin typeface="Arial Narrow" panose="020B0606020202030204" pitchFamily="34" charset="0"/>
            </a:endParaRPr>
          </a:p>
          <a:p>
            <a:pPr marL="0" indent="0" algn="just">
              <a:lnSpc>
                <a:spcPct val="150000"/>
              </a:lnSpc>
              <a:buFont typeface="Arial" panose="020B0604020202020204" pitchFamily="34" charset="0"/>
              <a:buNone/>
            </a:pPr>
            <a:r>
              <a:rPr lang="sr-Latn-RS" altLang="sr-Latn-RS" sz="2400" smtClean="0">
                <a:latin typeface="Arial Narrow" panose="020B0606020202030204" pitchFamily="34" charset="0"/>
              </a:rPr>
              <a:t>Upravljanje odnosima s kupcima (Customer Relationship Management: CRM) je možda najvažniji koncept modernog marketinga.</a:t>
            </a:r>
          </a:p>
          <a:p>
            <a:pPr marL="0" indent="0">
              <a:lnSpc>
                <a:spcPct val="150000"/>
              </a:lnSpc>
              <a:buFont typeface="Arial" panose="020B0604020202020204" pitchFamily="34" charset="0"/>
              <a:buNone/>
            </a:pPr>
            <a:r>
              <a:rPr lang="sr-Latn-RS" altLang="sr-Latn-RS" sz="2400" smtClean="0">
                <a:latin typeface="Arial Narrow" panose="020B0606020202030204" pitchFamily="34" charset="0"/>
              </a:rPr>
              <a:t>U najširem smislu, CRM je celokupn</a:t>
            </a:r>
            <a:r>
              <a:rPr lang="sr-Latn-RS" altLang="sr-Latn-RS" sz="2400" smtClean="0">
                <a:solidFill>
                  <a:srgbClr val="002060"/>
                </a:solidFill>
                <a:latin typeface="Arial Narrow" panose="020B0606020202030204" pitchFamily="34" charset="0"/>
              </a:rPr>
              <a:t>i </a:t>
            </a:r>
            <a:r>
              <a:rPr lang="sr-Latn-RS" altLang="sr-Latn-RS" sz="2400" smtClean="0">
                <a:solidFill>
                  <a:srgbClr val="1B06BA"/>
                </a:solidFill>
                <a:latin typeface="Arial Narrow" panose="020B0606020202030204" pitchFamily="34" charset="0"/>
              </a:rPr>
              <a:t>proces izgradnje i održavanja profitabilnih odnosa s kupcima isporukom superiorne vrednosti i zadovoljstva kupaca. </a:t>
            </a:r>
          </a:p>
          <a:p>
            <a:pPr marL="0" indent="0" algn="just">
              <a:lnSpc>
                <a:spcPct val="150000"/>
              </a:lnSpc>
              <a:buFont typeface="Arial" panose="020B0604020202020204" pitchFamily="34" charset="0"/>
              <a:buNone/>
            </a:pPr>
            <a:r>
              <a:rPr lang="sr-Latn-RS" altLang="sr-Latn-RS" sz="2400" smtClean="0">
                <a:latin typeface="Arial Narrow" panose="020B0606020202030204" pitchFamily="34" charset="0"/>
              </a:rPr>
              <a:t>CRM se bavi svim aspektima </a:t>
            </a:r>
            <a:r>
              <a:rPr lang="sr-Latn-RS" altLang="sr-Latn-RS" sz="2400" i="1" smtClean="0">
                <a:latin typeface="Arial Narrow" panose="020B0606020202030204" pitchFamily="34" charset="0"/>
              </a:rPr>
              <a:t>sticanja, angažovanja i rasta kupaca.</a:t>
            </a:r>
          </a:p>
        </p:txBody>
      </p:sp>
      <p:sp>
        <p:nvSpPr>
          <p:cNvPr id="45059" name="Title 1"/>
          <p:cNvSpPr>
            <a:spLocks noGrp="1"/>
          </p:cNvSpPr>
          <p:nvPr>
            <p:ph type="title"/>
          </p:nvPr>
        </p:nvSpPr>
        <p:spPr>
          <a:xfrm>
            <a:off x="609600" y="381000"/>
            <a:ext cx="7315200" cy="533400"/>
          </a:xfrm>
        </p:spPr>
        <p:txBody>
          <a:bodyPr/>
          <a:lstStyle/>
          <a:p>
            <a:r>
              <a:rPr lang="sr-Latn-CS" altLang="sr-Latn-RS" sz="2800" smtClean="0">
                <a:solidFill>
                  <a:srgbClr val="FFFF00"/>
                </a:solidFill>
                <a:latin typeface="Arial Narrow" panose="020B0606020202030204" pitchFamily="34" charset="0"/>
              </a:rPr>
              <a:t>IV: Izgradnja odnosa s kupcima</a:t>
            </a:r>
            <a:endParaRPr lang="sr-Latn-RS" altLang="sr-Latn-RS" sz="2800" smtClean="0">
              <a:solidFill>
                <a:srgbClr val="FF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304800" y="990600"/>
            <a:ext cx="8991600" cy="5486400"/>
          </a:xfrm>
        </p:spPr>
        <p:txBody>
          <a:bodyPr/>
          <a:lstStyle/>
          <a:p>
            <a:pPr marL="0" indent="0">
              <a:spcBef>
                <a:spcPct val="0"/>
              </a:spcBef>
              <a:buFont typeface="Arial" panose="020B0604020202020204" pitchFamily="34" charset="0"/>
              <a:buNone/>
            </a:pPr>
            <a:r>
              <a:rPr lang="sr-Latn-CS" altLang="sr-Latn-RS" sz="2200" i="1" smtClean="0">
                <a:solidFill>
                  <a:srgbClr val="1B06BA"/>
                </a:solidFill>
                <a:latin typeface="Arial Narrow" panose="020B0606020202030204" pitchFamily="34" charset="0"/>
              </a:rPr>
              <a:t>IVb: Vrednost i zadovoljstvo kupaca kao elementi izgradnje odnosa s kupcima</a:t>
            </a:r>
          </a:p>
          <a:p>
            <a:pPr marL="0" indent="0">
              <a:spcBef>
                <a:spcPct val="0"/>
              </a:spcBef>
              <a:buFont typeface="Arial" panose="020B0604020202020204" pitchFamily="34" charset="0"/>
              <a:buNone/>
            </a:pPr>
            <a:endParaRPr lang="sr-Latn-CS" altLang="sr-Latn-RS" sz="2200" smtClean="0">
              <a:latin typeface="Arial Narrow" panose="020B0606020202030204" pitchFamily="34" charset="0"/>
            </a:endParaRPr>
          </a:p>
          <a:p>
            <a:pPr marL="0" indent="0">
              <a:lnSpc>
                <a:spcPct val="150000"/>
              </a:lnSpc>
              <a:buFont typeface="Arial" panose="020B0604020202020204" pitchFamily="34" charset="0"/>
              <a:buNone/>
            </a:pPr>
            <a:r>
              <a:rPr lang="sr-Latn-CS" altLang="sr-Latn-RS" sz="2400" smtClean="0">
                <a:latin typeface="Arial Narrow" panose="020B0606020202030204" pitchFamily="34" charset="0"/>
              </a:rPr>
              <a:t>Veća je verovatnoća da će zadovoljni kupci biti lojalni kupci. </a:t>
            </a:r>
          </a:p>
          <a:p>
            <a:pPr marL="0" indent="0">
              <a:lnSpc>
                <a:spcPct val="150000"/>
              </a:lnSpc>
              <a:buFont typeface="Arial" panose="020B0604020202020204" pitchFamily="34" charset="0"/>
              <a:buNone/>
            </a:pPr>
            <a:r>
              <a:rPr lang="sr-Latn-CS" altLang="sr-Latn-RS" sz="2400" b="1" smtClean="0">
                <a:latin typeface="Arial Narrow" panose="020B0606020202030204" pitchFamily="34" charset="0"/>
              </a:rPr>
              <a:t>Privlačenje i zadržavanje kupaca </a:t>
            </a:r>
            <a:r>
              <a:rPr lang="sr-Latn-CS" altLang="sr-Latn-RS" sz="2400" smtClean="0">
                <a:latin typeface="Arial Narrow" panose="020B0606020202030204" pitchFamily="34" charset="0"/>
              </a:rPr>
              <a:t>može biti težak zadatak. Kupac kupuje od kompanije koja nudi </a:t>
            </a:r>
            <a:r>
              <a:rPr lang="sr-Latn-CS" altLang="sr-Latn-RS" sz="2400" b="1" i="1" smtClean="0">
                <a:solidFill>
                  <a:srgbClr val="1409E7"/>
                </a:solidFill>
                <a:latin typeface="Arial Narrow" panose="020B0606020202030204" pitchFamily="34" charset="0"/>
              </a:rPr>
              <a:t>najveću vrednost koju kupac percipir</a:t>
            </a:r>
            <a:r>
              <a:rPr lang="sr-Latn-CS" altLang="sr-Latn-RS" sz="2400" b="1" i="1" smtClean="0">
                <a:solidFill>
                  <a:srgbClr val="1B06BA"/>
                </a:solidFill>
                <a:latin typeface="Arial Narrow" panose="020B0606020202030204" pitchFamily="34" charset="0"/>
              </a:rPr>
              <a:t>a </a:t>
            </a:r>
            <a:r>
              <a:rPr lang="sr-Latn-CS" altLang="sr-Latn-RS" sz="2400" smtClean="0">
                <a:latin typeface="Arial Narrow" panose="020B0606020202030204" pitchFamily="34" charset="0"/>
              </a:rPr>
              <a:t>(kupčeva procena razlike između svih koristi i svih troškova tržišne ponude u odnosu na konkurentske ponude). Važno je da kupci često ne procenjuju vrednosti i troškove 'precizno' ili 'objektivno’ jer deluju na percipiranu vrednost. </a:t>
            </a:r>
          </a:p>
          <a:p>
            <a:pPr marL="0" indent="0">
              <a:lnSpc>
                <a:spcPct val="150000"/>
              </a:lnSpc>
              <a:buFont typeface="Arial" panose="020B0604020202020204" pitchFamily="34" charset="0"/>
              <a:buNone/>
            </a:pPr>
            <a:r>
              <a:rPr lang="sr-Latn-CS" altLang="sr-Latn-RS" sz="2400" smtClean="0">
                <a:latin typeface="Arial Narrow" panose="020B0606020202030204" pitchFamily="34" charset="0"/>
              </a:rPr>
              <a:t>Za nekog kupca je vrednost u visokom kvalitetu po dobrim cenama, za drugog u višoj ceni da bi dobili više...</a:t>
            </a:r>
          </a:p>
          <a:p>
            <a:pPr marL="0" indent="0" algn="just">
              <a:buFont typeface="Arial" panose="020B0604020202020204" pitchFamily="34" charset="0"/>
              <a:buNone/>
            </a:pPr>
            <a:endParaRPr lang="sr-Latn-RS" altLang="sr-Latn-RS" sz="2000" b="1" i="1" smtClean="0">
              <a:solidFill>
                <a:srgbClr val="002060"/>
              </a:solidFill>
              <a:latin typeface="Arial Narrow" panose="020B0606020202030204" pitchFamily="34" charset="0"/>
            </a:endParaRPr>
          </a:p>
        </p:txBody>
      </p:sp>
      <p:sp>
        <p:nvSpPr>
          <p:cNvPr id="46083" name="Title 1"/>
          <p:cNvSpPr>
            <a:spLocks noGrp="1"/>
          </p:cNvSpPr>
          <p:nvPr>
            <p:ph type="title"/>
          </p:nvPr>
        </p:nvSpPr>
        <p:spPr>
          <a:xfrm>
            <a:off x="914400" y="381000"/>
            <a:ext cx="7315200" cy="533400"/>
          </a:xfrm>
        </p:spPr>
        <p:txBody>
          <a:bodyPr/>
          <a:lstStyle/>
          <a:p>
            <a:r>
              <a:rPr lang="sr-Latn-CS" altLang="sr-Latn-RS" sz="2800" smtClean="0">
                <a:solidFill>
                  <a:srgbClr val="FFFF00"/>
                </a:solidFill>
                <a:latin typeface="Arial Narrow" panose="020B0606020202030204" pitchFamily="34" charset="0"/>
              </a:rPr>
              <a:t>IV: Izgradnja odnosa s kupcima</a:t>
            </a:r>
            <a:endParaRPr lang="sr-Latn-RS" altLang="sr-Latn-RS" sz="2800" smtClean="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457200" y="381000"/>
            <a:ext cx="8534400" cy="533400"/>
          </a:xfrm>
        </p:spPr>
        <p:txBody>
          <a:bodyPr/>
          <a:lstStyle/>
          <a:p>
            <a:pPr algn="l" eaLnBrk="1" hangingPunct="1"/>
            <a:r>
              <a:rPr lang="sr-Latn-RS" altLang="sr-Latn-RS" sz="2800" smtClean="0">
                <a:solidFill>
                  <a:srgbClr val="FFFF00"/>
                </a:solidFill>
                <a:latin typeface="Arial Narrow" panose="020B0606020202030204" pitchFamily="34" charset="0"/>
              </a:rPr>
              <a:t>Marketing: stvaranje (kreiranje) vrednosti i angažovanje kupaca</a:t>
            </a:r>
            <a:endParaRPr lang="en-US" altLang="sr-Latn-RS" sz="2800" smtClean="0">
              <a:solidFill>
                <a:srgbClr val="FFFF00"/>
              </a:solidFill>
              <a:latin typeface="Arial Narrow" panose="020B0606020202030204" pitchFamily="34" charset="0"/>
            </a:endParaRPr>
          </a:p>
        </p:txBody>
      </p:sp>
      <p:sp>
        <p:nvSpPr>
          <p:cNvPr id="28675" name="Rectangle 3"/>
          <p:cNvSpPr>
            <a:spLocks noGrp="1" noChangeArrowheads="1"/>
          </p:cNvSpPr>
          <p:nvPr>
            <p:ph type="subTitle" idx="1"/>
          </p:nvPr>
        </p:nvSpPr>
        <p:spPr>
          <a:xfrm>
            <a:off x="0" y="838200"/>
            <a:ext cx="8991600" cy="5854700"/>
          </a:xfrm>
        </p:spPr>
        <p:txBody>
          <a:bodyPr/>
          <a:lstStyle/>
          <a:p>
            <a:pPr algn="l" eaLnBrk="1" hangingPunct="1"/>
            <a:r>
              <a:rPr lang="sr-Latn-CS" altLang="sr-Latn-RS" sz="2400" smtClean="0">
                <a:solidFill>
                  <a:schemeClr val="tx1"/>
                </a:solidFill>
                <a:latin typeface="Arial Narrow" panose="020B0606020202030204" pitchFamily="34" charset="0"/>
              </a:rPr>
              <a:t>Počiva na </a:t>
            </a:r>
            <a:r>
              <a:rPr lang="sr-Latn-CS" altLang="sr-Latn-RS" sz="2400" smtClean="0">
                <a:solidFill>
                  <a:srgbClr val="0000FF"/>
                </a:solidFill>
                <a:latin typeface="Arial Narrow" panose="020B0606020202030204" pitchFamily="34" charset="0"/>
              </a:rPr>
              <a:t>procesu</a:t>
            </a:r>
            <a:r>
              <a:rPr lang="sr-Latn-CS" altLang="sr-Latn-RS" sz="2400" smtClean="0">
                <a:solidFill>
                  <a:schemeClr val="tx1"/>
                </a:solidFill>
                <a:latin typeface="Arial Narrow" panose="020B0606020202030204" pitchFamily="34" charset="0"/>
              </a:rPr>
              <a:t> kojeg čine sledeći koraci (prezentovani na narednim slajdovima):</a:t>
            </a:r>
          </a:p>
          <a:p>
            <a:pPr algn="l" eaLnBrk="1" hangingPunct="1"/>
            <a:r>
              <a:rPr lang="sr-Latn-CS" altLang="sr-Latn-RS" sz="2400" smtClean="0">
                <a:solidFill>
                  <a:schemeClr val="tx1"/>
                </a:solidFill>
                <a:latin typeface="Arial Narrow" panose="020B0606020202030204" pitchFamily="34" charset="0"/>
              </a:rPr>
              <a:t>I:   </a:t>
            </a:r>
            <a:r>
              <a:rPr lang="sr-Latn-CS" altLang="sr-Latn-RS" sz="2400" b="1" smtClean="0">
                <a:solidFill>
                  <a:schemeClr val="tx1"/>
                </a:solidFill>
                <a:latin typeface="Arial Narrow" panose="020B0606020202030204" pitchFamily="34" charset="0"/>
              </a:rPr>
              <a:t>razumevanje tržišta i potreba kupaca/potrošača (prezentacija 4) </a:t>
            </a:r>
          </a:p>
          <a:p>
            <a:pPr algn="l" eaLnBrk="1" hangingPunct="1"/>
            <a:endParaRPr lang="sr-Latn-CS" altLang="sr-Latn-RS" sz="2400" b="1" smtClean="0">
              <a:solidFill>
                <a:schemeClr val="tx1"/>
              </a:solidFill>
              <a:latin typeface="Arial Narrow" panose="020B0606020202030204" pitchFamily="34" charset="0"/>
            </a:endParaRPr>
          </a:p>
          <a:p>
            <a:pPr algn="l" eaLnBrk="1" hangingPunct="1"/>
            <a:r>
              <a:rPr lang="sr-Latn-CS" altLang="sr-Latn-RS" sz="2400" smtClean="0">
                <a:solidFill>
                  <a:schemeClr val="tx1"/>
                </a:solidFill>
                <a:latin typeface="Arial Narrow" panose="020B0606020202030204" pitchFamily="34" charset="0"/>
              </a:rPr>
              <a:t>II:  kreiranje </a:t>
            </a:r>
            <a:r>
              <a:rPr lang="sr-Latn-CS" altLang="sr-Latn-RS" sz="2400" u="sng" smtClean="0">
                <a:solidFill>
                  <a:schemeClr val="tx1"/>
                </a:solidFill>
                <a:latin typeface="Arial Narrow" panose="020B0606020202030204" pitchFamily="34" charset="0"/>
              </a:rPr>
              <a:t>marketing-strategije  - MS </a:t>
            </a:r>
            <a:r>
              <a:rPr lang="sr-Latn-CS" altLang="sr-Latn-RS" sz="2400" smtClean="0">
                <a:solidFill>
                  <a:schemeClr val="tx1"/>
                </a:solidFill>
                <a:latin typeface="Arial Narrow" panose="020B0606020202030204" pitchFamily="34" charset="0"/>
              </a:rPr>
              <a:t>(slajdovi od 1 do 13)</a:t>
            </a:r>
          </a:p>
          <a:p>
            <a:pPr algn="l" eaLnBrk="1" hangingPunct="1"/>
            <a:endParaRPr lang="sr-Latn-CS" altLang="sr-Latn-RS" sz="2400" smtClean="0">
              <a:solidFill>
                <a:schemeClr val="tx1"/>
              </a:solidFill>
              <a:latin typeface="Arial Narrow" panose="020B0606020202030204" pitchFamily="34" charset="0"/>
            </a:endParaRPr>
          </a:p>
          <a:p>
            <a:pPr algn="l"/>
            <a:r>
              <a:rPr lang="sr-Latn-CS" altLang="sr-Latn-RS" sz="2400" smtClean="0">
                <a:solidFill>
                  <a:schemeClr val="tx1"/>
                </a:solidFill>
                <a:latin typeface="Arial Narrow" panose="020B0606020202030204" pitchFamily="34" charset="0"/>
              </a:rPr>
              <a:t>III: razvijanje </a:t>
            </a:r>
            <a:r>
              <a:rPr lang="sr-Latn-CS" altLang="sr-Latn-RS" sz="2400" u="sng" smtClean="0">
                <a:solidFill>
                  <a:schemeClr val="tx1"/>
                </a:solidFill>
                <a:latin typeface="Arial Narrow" panose="020B0606020202030204" pitchFamily="34" charset="0"/>
              </a:rPr>
              <a:t>integrisanog marketing programa </a:t>
            </a:r>
            <a:r>
              <a:rPr lang="sr-Latn-CS" altLang="sr-Latn-RS" sz="2400" smtClean="0">
                <a:solidFill>
                  <a:schemeClr val="tx1"/>
                </a:solidFill>
                <a:latin typeface="Arial Narrow" panose="020B0606020202030204" pitchFamily="34" charset="0"/>
              </a:rPr>
              <a:t>– Miks ili 4 P (slajdovi od 14 do 16)</a:t>
            </a:r>
          </a:p>
          <a:p>
            <a:pPr algn="l"/>
            <a:endParaRPr lang="sr-Latn-CS" altLang="sr-Latn-RS" sz="2400" smtClean="0">
              <a:solidFill>
                <a:schemeClr val="tx1"/>
              </a:solidFill>
              <a:latin typeface="Arial Narrow" panose="020B0606020202030204" pitchFamily="34" charset="0"/>
            </a:endParaRPr>
          </a:p>
          <a:p>
            <a:pPr algn="l" eaLnBrk="1" hangingPunct="1"/>
            <a:r>
              <a:rPr lang="sr-Latn-CS" altLang="sr-Latn-RS" sz="2400" smtClean="0">
                <a:solidFill>
                  <a:schemeClr val="tx1"/>
                </a:solidFill>
                <a:latin typeface="Arial Narrow" panose="020B0606020202030204" pitchFamily="34" charset="0"/>
              </a:rPr>
              <a:t>IV: izgradnja </a:t>
            </a:r>
            <a:r>
              <a:rPr lang="sr-Latn-CS" altLang="sr-Latn-RS" sz="2400" u="sng" smtClean="0">
                <a:solidFill>
                  <a:schemeClr val="tx1"/>
                </a:solidFill>
                <a:latin typeface="Arial Narrow" panose="020B0606020202030204" pitchFamily="34" charset="0"/>
              </a:rPr>
              <a:t>profitabilnih odnosa s kupcima i kreiranje njihovog zadovoljstva: CRM; PRM </a:t>
            </a:r>
            <a:r>
              <a:rPr lang="sr-Latn-CS" altLang="sr-Latn-RS" sz="2400" smtClean="0">
                <a:solidFill>
                  <a:schemeClr val="tx1"/>
                </a:solidFill>
                <a:latin typeface="Arial Narrow" panose="020B0606020202030204" pitchFamily="34" charset="0"/>
              </a:rPr>
              <a:t>(slajdovi od 17 do 27)</a:t>
            </a:r>
          </a:p>
          <a:p>
            <a:pPr algn="l" eaLnBrk="1" hangingPunct="1"/>
            <a:endParaRPr lang="sr-Latn-CS" altLang="sr-Latn-RS" sz="2400" smtClean="0">
              <a:solidFill>
                <a:schemeClr val="tx1"/>
              </a:solidFill>
              <a:latin typeface="Arial Narrow" panose="020B0606020202030204" pitchFamily="34" charset="0"/>
            </a:endParaRPr>
          </a:p>
          <a:p>
            <a:pPr algn="l" eaLnBrk="1" hangingPunct="1"/>
            <a:r>
              <a:rPr lang="sr-Latn-CS" altLang="sr-Latn-RS" sz="2400" smtClean="0">
                <a:solidFill>
                  <a:schemeClr val="tx1"/>
                </a:solidFill>
                <a:latin typeface="Arial Narrow" panose="020B0606020202030204" pitchFamily="34" charset="0"/>
              </a:rPr>
              <a:t>V:  stvaranje </a:t>
            </a:r>
            <a:r>
              <a:rPr lang="sr-Latn-CS" altLang="sr-Latn-RS" sz="2400" u="sng" smtClean="0">
                <a:solidFill>
                  <a:schemeClr val="tx1"/>
                </a:solidFill>
                <a:latin typeface="Arial Narrow" panose="020B0606020202030204" pitchFamily="34" charset="0"/>
              </a:rPr>
              <a:t>profita i vrednosti kupaca </a:t>
            </a:r>
            <a:r>
              <a:rPr lang="sr-Latn-CS" altLang="sr-Latn-RS" sz="2400" smtClean="0">
                <a:solidFill>
                  <a:schemeClr val="tx1"/>
                </a:solidFill>
                <a:latin typeface="Arial Narrow" panose="020B0606020202030204" pitchFamily="34" charset="0"/>
              </a:rPr>
              <a:t>(engl. </a:t>
            </a:r>
            <a:r>
              <a:rPr lang="sr-Latn-CS" altLang="sr-Latn-RS" sz="2400" i="1" smtClean="0">
                <a:solidFill>
                  <a:schemeClr val="tx1"/>
                </a:solidFill>
                <a:latin typeface="Arial Narrow" panose="020B0606020202030204" pitchFamily="34" charset="0"/>
              </a:rPr>
              <a:t>customer equity</a:t>
            </a:r>
            <a:r>
              <a:rPr lang="sr-Latn-CS" altLang="sr-Latn-RS" sz="2400" smtClean="0">
                <a:solidFill>
                  <a:schemeClr val="tx1"/>
                </a:solidFill>
                <a:latin typeface="Arial Narrow" panose="020B0606020202030204" pitchFamily="34" charset="0"/>
              </a:rPr>
              <a:t>, CE), slajdovi od 28 do kraja</a:t>
            </a:r>
          </a:p>
          <a:p>
            <a:pPr algn="r" eaLnBrk="1" hangingPunct="1"/>
            <a:endParaRPr lang="sr-Latn-RS" altLang="sr-Latn-RS" sz="2400" smtClean="0">
              <a:solidFill>
                <a:schemeClr val="tx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19100" y="930275"/>
            <a:ext cx="8305800" cy="5486400"/>
          </a:xfrm>
        </p:spPr>
        <p:txBody>
          <a:bodyPr/>
          <a:lstStyle/>
          <a:p>
            <a:pPr marL="0" indent="0">
              <a:spcBef>
                <a:spcPct val="0"/>
              </a:spcBef>
              <a:buFont typeface="Arial" panose="020B0604020202020204" pitchFamily="34" charset="0"/>
              <a:buNone/>
            </a:pPr>
            <a:r>
              <a:rPr lang="sr-Latn-CS" altLang="sr-Latn-RS" sz="2200" i="1" smtClean="0">
                <a:solidFill>
                  <a:srgbClr val="1B06BA"/>
                </a:solidFill>
                <a:latin typeface="Arial Narrow" panose="020B0606020202030204" pitchFamily="34" charset="0"/>
              </a:rPr>
              <a:t>IVb: Vrednost i zadovoljstvo kupaca kao elementi izgradnje odnosa s kupcima</a:t>
            </a:r>
          </a:p>
          <a:p>
            <a:pPr marL="0" indent="0">
              <a:spcBef>
                <a:spcPct val="0"/>
              </a:spcBef>
              <a:buFont typeface="Arial" panose="020B0604020202020204" pitchFamily="34" charset="0"/>
              <a:buNone/>
            </a:pPr>
            <a:endParaRPr lang="sr-Latn-CS" altLang="sr-Latn-RS" sz="2200" smtClean="0">
              <a:latin typeface="Arial Narrow" panose="020B0606020202030204" pitchFamily="34" charset="0"/>
            </a:endParaRPr>
          </a:p>
          <a:p>
            <a:pPr marL="0" indent="0" algn="just">
              <a:lnSpc>
                <a:spcPct val="150000"/>
              </a:lnSpc>
              <a:buFont typeface="Arial" panose="020B0604020202020204" pitchFamily="34" charset="0"/>
              <a:buNone/>
            </a:pPr>
            <a:r>
              <a:rPr lang="sr-Latn-RS" altLang="sr-Latn-RS" sz="2400" b="1" i="1" smtClean="0">
                <a:solidFill>
                  <a:srgbClr val="1B06BA"/>
                </a:solidFill>
                <a:latin typeface="Arial Narrow" panose="020B0606020202030204" pitchFamily="34" charset="0"/>
              </a:rPr>
              <a:t>Zadovoljstvo kupaca </a:t>
            </a:r>
            <a:r>
              <a:rPr lang="sr-Latn-RS" altLang="sr-Latn-RS" sz="2400" smtClean="0">
                <a:latin typeface="Arial Narrow" panose="020B0606020202030204" pitchFamily="34" charset="0"/>
              </a:rPr>
              <a:t>zavisi od </a:t>
            </a:r>
            <a:r>
              <a:rPr lang="sr-Latn-RS" altLang="sr-Latn-RS" sz="2400" b="1" smtClean="0">
                <a:solidFill>
                  <a:srgbClr val="1409E7"/>
                </a:solidFill>
                <a:latin typeface="Arial Narrow" panose="020B0606020202030204" pitchFamily="34" charset="0"/>
              </a:rPr>
              <a:t>percipiranih performansi </a:t>
            </a:r>
            <a:r>
              <a:rPr lang="sr-Latn-RS" altLang="sr-Latn-RS" sz="2400" smtClean="0">
                <a:latin typeface="Arial Narrow" panose="020B0606020202030204" pitchFamily="34" charset="0"/>
              </a:rPr>
              <a:t>proizvoda u odnosu na njegova </a:t>
            </a:r>
            <a:r>
              <a:rPr lang="sr-Latn-RS" altLang="sr-Latn-RS" sz="2400" b="1" smtClean="0">
                <a:solidFill>
                  <a:srgbClr val="1409E7"/>
                </a:solidFill>
                <a:latin typeface="Arial Narrow" panose="020B0606020202030204" pitchFamily="34" charset="0"/>
              </a:rPr>
              <a:t>očekivanja</a:t>
            </a:r>
            <a:r>
              <a:rPr lang="sr-Latn-RS" altLang="sr-Latn-RS" sz="2400" smtClean="0">
                <a:latin typeface="Arial Narrow" panose="020B0606020202030204" pitchFamily="34" charset="0"/>
              </a:rPr>
              <a:t>. </a:t>
            </a:r>
          </a:p>
          <a:p>
            <a:pPr marL="0" indent="0" algn="just">
              <a:lnSpc>
                <a:spcPct val="150000"/>
              </a:lnSpc>
              <a:buFont typeface="Arial" panose="020B0604020202020204" pitchFamily="34" charset="0"/>
              <a:buNone/>
            </a:pPr>
            <a:r>
              <a:rPr lang="sr-Latn-RS" altLang="sr-Latn-RS" sz="2400" smtClean="0">
                <a:latin typeface="Arial Narrow" panose="020B0606020202030204" pitchFamily="34" charset="0"/>
              </a:rPr>
              <a:t>Ako performanse premašuju očekivanja, kupac je veoma zadovoljan. </a:t>
            </a:r>
            <a:r>
              <a:rPr lang="sr-Latn-RS" altLang="sr-Latn-RS" sz="2400" b="1" i="1" smtClean="0">
                <a:solidFill>
                  <a:srgbClr val="1409E7"/>
                </a:solidFill>
                <a:latin typeface="Arial Narrow" panose="020B0606020202030204" pitchFamily="34" charset="0"/>
              </a:rPr>
              <a:t>Kompanije imaju za cilj oduševiti kupce obećavajući samo ono što mogu isporučiti, a zatim isporučujući više nego što obećavaju. </a:t>
            </a:r>
            <a:r>
              <a:rPr lang="sr-Latn-RS" altLang="sr-Latn-RS" sz="2400" smtClean="0">
                <a:solidFill>
                  <a:srgbClr val="002060"/>
                </a:solidFill>
                <a:latin typeface="Arial Narrow" panose="020B0606020202030204" pitchFamily="34" charset="0"/>
              </a:rPr>
              <a:t>Oduševljeni kupci ne samo da ponavljaju kupovinu već i postaju voljni marketinški partneri i 'evanđelisti kupaca' koji šire vest o svojim dobrim iskustvima drugima </a:t>
            </a:r>
            <a:r>
              <a:rPr lang="sr-Latn-RS" altLang="sr-Latn-RS" sz="1000" smtClean="0">
                <a:solidFill>
                  <a:srgbClr val="002060"/>
                </a:solidFill>
                <a:latin typeface="Arial Narrow" panose="020B0606020202030204" pitchFamily="34" charset="0"/>
              </a:rPr>
              <a:t>(Kotler </a:t>
            </a:r>
            <a:r>
              <a:rPr lang="sr-Latn-RS" altLang="sr-Latn-RS" sz="1000" i="1" smtClean="0">
                <a:solidFill>
                  <a:srgbClr val="002060"/>
                </a:solidFill>
                <a:latin typeface="Arial Narrow" panose="020B0606020202030204" pitchFamily="34" charset="0"/>
              </a:rPr>
              <a:t>et al., </a:t>
            </a:r>
            <a:r>
              <a:rPr lang="sr-Latn-RS" altLang="sr-Latn-RS" sz="1000" smtClean="0">
                <a:solidFill>
                  <a:srgbClr val="002060"/>
                </a:solidFill>
                <a:latin typeface="Arial Narrow" panose="020B0606020202030204" pitchFamily="34" charset="0"/>
              </a:rPr>
              <a:t>2020).</a:t>
            </a:r>
          </a:p>
          <a:p>
            <a:pPr marL="0" indent="0" algn="just">
              <a:lnSpc>
                <a:spcPct val="150000"/>
              </a:lnSpc>
              <a:buFont typeface="Arial" panose="020B0604020202020204" pitchFamily="34" charset="0"/>
              <a:buNone/>
            </a:pPr>
            <a:endParaRPr lang="sr-Latn-RS" altLang="sr-Latn-RS" sz="2400" smtClean="0">
              <a:solidFill>
                <a:srgbClr val="002060"/>
              </a:solidFill>
              <a:latin typeface="Arial Narrow" panose="020B0606020202030204" pitchFamily="34" charset="0"/>
            </a:endParaRPr>
          </a:p>
        </p:txBody>
      </p:sp>
      <p:sp>
        <p:nvSpPr>
          <p:cNvPr id="47107" name="Title 1"/>
          <p:cNvSpPr>
            <a:spLocks noGrp="1"/>
          </p:cNvSpPr>
          <p:nvPr>
            <p:ph type="title"/>
          </p:nvPr>
        </p:nvSpPr>
        <p:spPr>
          <a:xfrm>
            <a:off x="914400" y="381000"/>
            <a:ext cx="7315200" cy="533400"/>
          </a:xfrm>
        </p:spPr>
        <p:txBody>
          <a:bodyPr/>
          <a:lstStyle/>
          <a:p>
            <a:r>
              <a:rPr lang="sr-Latn-CS" altLang="sr-Latn-RS" sz="2800" smtClean="0">
                <a:solidFill>
                  <a:srgbClr val="FFFF00"/>
                </a:solidFill>
                <a:latin typeface="Arial Narrow" panose="020B0606020202030204" pitchFamily="34" charset="0"/>
              </a:rPr>
              <a:t>IV: Izgradnja odnosa s kupcima</a:t>
            </a:r>
            <a:endParaRPr lang="sr-Latn-RS" altLang="sr-Latn-RS" sz="2800" smtClean="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152400" y="1066800"/>
            <a:ext cx="8763000" cy="5029200"/>
          </a:xfrm>
        </p:spPr>
        <p:txBody>
          <a:bodyPr/>
          <a:lstStyle/>
          <a:p>
            <a:pPr marL="0" indent="0" algn="just">
              <a:buFont typeface="Arial" panose="020B0604020202020204" pitchFamily="34" charset="0"/>
              <a:buNone/>
            </a:pPr>
            <a:r>
              <a:rPr lang="sr-Latn-CS" altLang="sr-Latn-RS" sz="2200" i="1" smtClean="0">
                <a:solidFill>
                  <a:srgbClr val="1B06BA"/>
                </a:solidFill>
                <a:latin typeface="Arial Narrow" panose="020B0606020202030204" pitchFamily="34" charset="0"/>
              </a:rPr>
              <a:t>IVb: Vrednost i zadovoljstvo kupaca kao elementi izgradnje odnosa s kupcima</a:t>
            </a:r>
          </a:p>
          <a:p>
            <a:pPr marL="0" indent="0" algn="just">
              <a:buFont typeface="Arial" panose="020B0604020202020204" pitchFamily="34" charset="0"/>
              <a:buNone/>
            </a:pPr>
            <a:endParaRPr lang="sr-Latn-RS" altLang="sr-Latn-RS" sz="2200" smtClean="0">
              <a:latin typeface="Arial Narrow" panose="020B0606020202030204" pitchFamily="34" charset="0"/>
            </a:endParaRPr>
          </a:p>
          <a:p>
            <a:pPr marL="0" indent="0" algn="just">
              <a:buFont typeface="Arial" panose="020B0604020202020204" pitchFamily="34" charset="0"/>
              <a:buNone/>
            </a:pPr>
            <a:endParaRPr lang="sr-Latn-RS" altLang="sr-Latn-RS" sz="2200" smtClean="0">
              <a:latin typeface="Arial Narrow" panose="020B0606020202030204" pitchFamily="34" charset="0"/>
            </a:endParaRPr>
          </a:p>
          <a:p>
            <a:pPr marL="0" indent="0" algn="just">
              <a:buFont typeface="Arial" panose="020B0604020202020204" pitchFamily="34" charset="0"/>
              <a:buNone/>
            </a:pPr>
            <a:r>
              <a:rPr lang="sr-Latn-RS" altLang="sr-Latn-RS" sz="2200" smtClean="0">
                <a:latin typeface="Arial Narrow" panose="020B0606020202030204" pitchFamily="34" charset="0"/>
              </a:rPr>
              <a:t>Iako kompanija usmerena na kupca nastoji pružiti visoko zadovoljstvo kupcima u odnosu na konkurente, </a:t>
            </a:r>
            <a:r>
              <a:rPr lang="sr-Latn-RS" altLang="sr-Latn-RS" sz="2200" b="1" smtClean="0">
                <a:latin typeface="Arial Narrow" panose="020B0606020202030204" pitchFamily="34" charset="0"/>
              </a:rPr>
              <a:t>ona ne pokušava maksimizirati zadovoljstvo kupaca</a:t>
            </a:r>
            <a:r>
              <a:rPr lang="sr-Latn-RS" altLang="sr-Latn-RS" sz="2400" smtClean="0">
                <a:solidFill>
                  <a:srgbClr val="002060"/>
                </a:solidFill>
                <a:latin typeface="Arial Narrow" panose="020B0606020202030204" pitchFamily="34" charset="0"/>
              </a:rPr>
              <a:t>. </a:t>
            </a:r>
            <a:r>
              <a:rPr lang="sr-Latn-RS" altLang="sr-Latn-RS" sz="2200" b="1" i="1" smtClean="0">
                <a:solidFill>
                  <a:srgbClr val="1409E7"/>
                </a:solidFill>
                <a:latin typeface="Arial Narrow" panose="020B0606020202030204" pitchFamily="34" charset="0"/>
              </a:rPr>
              <a:t>Kompanija uvek može povećati zadovoljstvo kupaca snižavanjem cena ili povećanjem usluga. Ali to može rezultirati nižim profitom. </a:t>
            </a:r>
          </a:p>
          <a:p>
            <a:pPr marL="0" indent="0" algn="just">
              <a:buFont typeface="Arial" panose="020B0604020202020204" pitchFamily="34" charset="0"/>
              <a:buNone/>
            </a:pPr>
            <a:endParaRPr lang="sr-Latn-RS" altLang="sr-Latn-RS" sz="2200" smtClean="0">
              <a:latin typeface="Arial Narrow" panose="020B0606020202030204" pitchFamily="34" charset="0"/>
            </a:endParaRPr>
          </a:p>
          <a:p>
            <a:pPr marL="0" indent="0" algn="just">
              <a:buFont typeface="Arial" panose="020B0604020202020204" pitchFamily="34" charset="0"/>
              <a:buNone/>
            </a:pPr>
            <a:r>
              <a:rPr lang="sr-Latn-RS" altLang="sr-Latn-RS" sz="2400" smtClean="0">
                <a:latin typeface="Arial Narrow" panose="020B0606020202030204" pitchFamily="34" charset="0"/>
              </a:rPr>
              <a:t>Dakle, </a:t>
            </a:r>
            <a:r>
              <a:rPr lang="sr-Latn-RS" altLang="sr-Latn-RS" sz="2400" b="1" smtClean="0">
                <a:latin typeface="Arial Narrow" panose="020B0606020202030204" pitchFamily="34" charset="0"/>
              </a:rPr>
              <a:t>svrha marketinga je </a:t>
            </a:r>
            <a:r>
              <a:rPr lang="sr-Latn-RS" altLang="sr-Latn-RS" sz="2400" b="1" i="1" smtClean="0">
                <a:solidFill>
                  <a:srgbClr val="1B06BA"/>
                </a:solidFill>
                <a:latin typeface="Arial Narrow" panose="020B0606020202030204" pitchFamily="34" charset="0"/>
              </a:rPr>
              <a:t>profitabilno generisanje vrednosti kupaca</a:t>
            </a:r>
            <a:r>
              <a:rPr lang="sr-Latn-RS" altLang="sr-Latn-RS" sz="2400" smtClean="0">
                <a:latin typeface="Arial Narrow" panose="020B0606020202030204" pitchFamily="34" charset="0"/>
              </a:rPr>
              <a:t>. </a:t>
            </a:r>
          </a:p>
          <a:p>
            <a:pPr marL="0" indent="0" algn="just">
              <a:buFont typeface="Arial" panose="020B0604020202020204" pitchFamily="34" charset="0"/>
              <a:buNone/>
            </a:pPr>
            <a:r>
              <a:rPr lang="sr-Latn-RS" altLang="sr-Latn-RS" sz="2400" smtClean="0">
                <a:latin typeface="Arial Narrow" panose="020B0606020202030204" pitchFamily="34" charset="0"/>
              </a:rPr>
              <a:t>Ovo zahteva vrlo delikatan balans: </a:t>
            </a:r>
            <a:r>
              <a:rPr lang="sr-Latn-RS" altLang="sr-Latn-RS" sz="2400" i="1" smtClean="0">
                <a:solidFill>
                  <a:srgbClr val="1B06BA"/>
                </a:solidFill>
                <a:latin typeface="Arial Narrow" panose="020B0606020202030204" pitchFamily="34" charset="0"/>
              </a:rPr>
              <a:t>marketinški stručnjak mora nastaviti stvarati veću vrednost i zadovoljstvo kupaca, ali ne i „poklanjati kuću“.</a:t>
            </a:r>
          </a:p>
          <a:p>
            <a:pPr marL="0" indent="0" algn="just">
              <a:buFont typeface="Arial" panose="020B0604020202020204" pitchFamily="34" charset="0"/>
              <a:buNone/>
            </a:pPr>
            <a:endParaRPr lang="sr-Latn-RS" altLang="sr-Latn-RS" sz="2400" smtClean="0">
              <a:solidFill>
                <a:srgbClr val="002060"/>
              </a:solidFill>
              <a:latin typeface="Arial Narrow" panose="020B0606020202030204" pitchFamily="34" charset="0"/>
            </a:endParaRPr>
          </a:p>
          <a:p>
            <a:pPr marL="0" indent="0" algn="just">
              <a:buFont typeface="Arial" panose="020B0604020202020204" pitchFamily="34" charset="0"/>
              <a:buNone/>
            </a:pPr>
            <a:endParaRPr lang="sr-Latn-RS" altLang="sr-Latn-RS" sz="2200" smtClean="0">
              <a:latin typeface="Arial Narrow" panose="020B0606020202030204" pitchFamily="34" charset="0"/>
            </a:endParaRPr>
          </a:p>
        </p:txBody>
      </p:sp>
      <p:sp>
        <p:nvSpPr>
          <p:cNvPr id="48131" name="Title 1"/>
          <p:cNvSpPr>
            <a:spLocks noGrp="1"/>
          </p:cNvSpPr>
          <p:nvPr>
            <p:ph type="title"/>
          </p:nvPr>
        </p:nvSpPr>
        <p:spPr>
          <a:xfrm>
            <a:off x="1752600" y="304800"/>
            <a:ext cx="7315200" cy="533400"/>
          </a:xfrm>
        </p:spPr>
        <p:txBody>
          <a:bodyPr/>
          <a:lstStyle/>
          <a:p>
            <a:r>
              <a:rPr lang="sr-Latn-CS" altLang="sr-Latn-RS" sz="2800" smtClean="0">
                <a:solidFill>
                  <a:srgbClr val="FFFF00"/>
                </a:solidFill>
                <a:latin typeface="Arial Narrow" panose="020B0606020202030204" pitchFamily="34" charset="0"/>
              </a:rPr>
              <a:t>IV: Izgradnja odnosa s kupcima</a:t>
            </a:r>
            <a:endParaRPr lang="sr-Latn-RS" altLang="sr-Latn-RS" sz="2800" smtClean="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228600" y="914400"/>
            <a:ext cx="8610600" cy="5181600"/>
          </a:xfrm>
        </p:spPr>
        <p:txBody>
          <a:bodyPr/>
          <a:lstStyle/>
          <a:p>
            <a:pPr marL="0" indent="0">
              <a:buFont typeface="Arial" panose="020B0604020202020204" pitchFamily="34" charset="0"/>
              <a:buNone/>
            </a:pPr>
            <a:r>
              <a:rPr lang="sr-Latn-RS" altLang="sr-Latn-RS" sz="2400" i="1" smtClean="0">
                <a:solidFill>
                  <a:srgbClr val="1B06BA"/>
                </a:solidFill>
                <a:latin typeface="Arial Narrow" panose="020B0606020202030204" pitchFamily="34" charset="0"/>
              </a:rPr>
              <a:t>IVc: Nivoi i alati odnosa s kupcima</a:t>
            </a:r>
          </a:p>
          <a:p>
            <a:pPr marL="0" indent="0">
              <a:buFont typeface="Arial" panose="020B0604020202020204" pitchFamily="34" charset="0"/>
              <a:buNone/>
            </a:pPr>
            <a:r>
              <a:rPr lang="sr-Latn-RS" altLang="sr-Latn-RS" sz="2000" smtClean="0">
                <a:latin typeface="Arial Narrow" panose="020B0606020202030204" pitchFamily="34" charset="0"/>
              </a:rPr>
              <a:t>Kompanije mogu izgraditi odnose s kupcima na više nivoa. </a:t>
            </a:r>
          </a:p>
          <a:p>
            <a:pPr marL="0" indent="0">
              <a:buFont typeface="Arial" panose="020B0604020202020204" pitchFamily="34" charset="0"/>
              <a:buNone/>
            </a:pPr>
            <a:endParaRPr lang="sr-Latn-RS" altLang="sr-Latn-RS" sz="2000" smtClean="0">
              <a:latin typeface="Arial Narrow" panose="020B0606020202030204" pitchFamily="34" charset="0"/>
            </a:endParaRPr>
          </a:p>
          <a:p>
            <a:pPr marL="0" indent="0">
              <a:buFont typeface="Arial" panose="020B0604020202020204" pitchFamily="34" charset="0"/>
              <a:buNone/>
            </a:pPr>
            <a:r>
              <a:rPr lang="sr-Latn-RS" altLang="sr-Latn-RS" sz="2000" smtClean="0">
                <a:latin typeface="Arial Narrow" panose="020B0606020202030204" pitchFamily="34" charset="0"/>
              </a:rPr>
              <a:t>U jednom slučaju, </a:t>
            </a:r>
            <a:r>
              <a:rPr lang="sr-Latn-RS" altLang="sr-Latn-RS" sz="2000" b="1" smtClean="0">
                <a:solidFill>
                  <a:srgbClr val="1409E7"/>
                </a:solidFill>
                <a:latin typeface="Arial Narrow" panose="020B0606020202030204" pitchFamily="34" charset="0"/>
              </a:rPr>
              <a:t>kompanija s mnogo kupaca s niskom maržom</a:t>
            </a:r>
            <a:r>
              <a:rPr lang="sr-Latn-RS" altLang="sr-Latn-RS" sz="2000" b="1" smtClean="0">
                <a:latin typeface="Arial Narrow" panose="020B0606020202030204" pitchFamily="34" charset="0"/>
              </a:rPr>
              <a:t> </a:t>
            </a:r>
            <a:r>
              <a:rPr lang="sr-Latn-RS" altLang="sr-Latn-RS" sz="2000" smtClean="0">
                <a:latin typeface="Arial Narrow" panose="020B0606020202030204" pitchFamily="34" charset="0"/>
              </a:rPr>
              <a:t>može nastojati razviti </a:t>
            </a:r>
            <a:r>
              <a:rPr lang="sr-Latn-RS" altLang="sr-Latn-RS" sz="2000" u="sng" smtClean="0">
                <a:latin typeface="Arial Narrow" panose="020B0606020202030204" pitchFamily="34" charset="0"/>
              </a:rPr>
              <a:t>osnovne odnose s njima</a:t>
            </a:r>
            <a:r>
              <a:rPr lang="sr-Latn-RS" altLang="sr-Latn-RS" sz="2000" smtClean="0">
                <a:latin typeface="Arial Narrow" panose="020B0606020202030204" pitchFamily="34" charset="0"/>
              </a:rPr>
              <a:t>. Na primer, neće telefonirati niti pozivati </a:t>
            </a:r>
            <a:r>
              <a:rPr lang="sr-Latn-RS" altLang="sr-Latn-RS" sz="2000" u="sng" smtClean="0">
                <a:latin typeface="Arial Narrow" panose="020B0606020202030204" pitchFamily="34" charset="0"/>
              </a:rPr>
              <a:t>sve svoje kupce </a:t>
            </a:r>
            <a:r>
              <a:rPr lang="sr-Latn-RS" altLang="sr-Latn-RS" sz="2000" smtClean="0">
                <a:latin typeface="Arial Narrow" panose="020B0606020202030204" pitchFamily="34" charset="0"/>
              </a:rPr>
              <a:t>da ih lično upozna. Umesto toga, </a:t>
            </a:r>
            <a:r>
              <a:rPr lang="sr-Latn-RS" altLang="sr-Latn-RS" sz="2000" b="1" smtClean="0">
                <a:solidFill>
                  <a:srgbClr val="1409E7"/>
                </a:solidFill>
                <a:latin typeface="Arial Narrow" panose="020B0606020202030204" pitchFamily="34" charset="0"/>
              </a:rPr>
              <a:t>stvaraće odnose putem oglašavanja za izgradnju brenda, odnosa s javnošću, svog biltena, web stranice, putem Fejsbuk pratilaca. </a:t>
            </a:r>
          </a:p>
          <a:p>
            <a:pPr marL="0" indent="0">
              <a:buFont typeface="Arial" panose="020B0604020202020204" pitchFamily="34" charset="0"/>
              <a:buNone/>
            </a:pPr>
            <a:endParaRPr lang="sr-Latn-RS" altLang="sr-Latn-RS" sz="2000" smtClean="0">
              <a:latin typeface="Arial Narrow" panose="020B0606020202030204" pitchFamily="34" charset="0"/>
            </a:endParaRPr>
          </a:p>
          <a:p>
            <a:pPr marL="0" indent="0">
              <a:buFont typeface="Arial" panose="020B0604020202020204" pitchFamily="34" charset="0"/>
              <a:buNone/>
            </a:pPr>
            <a:r>
              <a:rPr lang="sr-Latn-RS" altLang="sr-Latn-RS" sz="2000" smtClean="0">
                <a:latin typeface="Arial Narrow" panose="020B0606020202030204" pitchFamily="34" charset="0"/>
              </a:rPr>
              <a:t>S druge strane, </a:t>
            </a:r>
            <a:r>
              <a:rPr lang="sr-Latn-RS" altLang="sr-Latn-RS" sz="2000" smtClean="0">
                <a:solidFill>
                  <a:srgbClr val="C00000"/>
                </a:solidFill>
                <a:latin typeface="Arial Narrow" panose="020B0606020202030204" pitchFamily="34" charset="0"/>
              </a:rPr>
              <a:t>na tržištima s </a:t>
            </a:r>
            <a:r>
              <a:rPr lang="sr-Latn-RS" altLang="sr-Latn-RS" sz="2000" b="1" smtClean="0">
                <a:solidFill>
                  <a:srgbClr val="C00000"/>
                </a:solidFill>
                <a:latin typeface="Arial Narrow" panose="020B0606020202030204" pitchFamily="34" charset="0"/>
              </a:rPr>
              <a:t>malo kupaca i visokim maržama</a:t>
            </a:r>
            <a:r>
              <a:rPr lang="sr-Latn-RS" altLang="sr-Latn-RS" sz="2000" smtClean="0">
                <a:latin typeface="Arial Narrow" panose="020B0606020202030204" pitchFamily="34" charset="0"/>
              </a:rPr>
              <a:t>, prodavci žele </a:t>
            </a:r>
            <a:r>
              <a:rPr lang="sr-Latn-RS" altLang="sr-Latn-RS" sz="2000" u="sng" smtClean="0">
                <a:latin typeface="Arial Narrow" panose="020B0606020202030204" pitchFamily="34" charset="0"/>
              </a:rPr>
              <a:t>stvoriti puna partnerstva s ključnim kupcima</a:t>
            </a:r>
            <a:r>
              <a:rPr lang="sr-Latn-RS" altLang="sr-Latn-RS" sz="2000" smtClean="0">
                <a:latin typeface="Arial Narrow" panose="020B0606020202030204" pitchFamily="34" charset="0"/>
              </a:rPr>
              <a:t>. Na primer, </a:t>
            </a:r>
            <a:r>
              <a:rPr lang="sr-Latn-RS" altLang="sr-Latn-RS" sz="2000" b="1" smtClean="0">
                <a:solidFill>
                  <a:srgbClr val="C00000"/>
                </a:solidFill>
                <a:latin typeface="Arial Narrow" panose="020B0606020202030204" pitchFamily="34" charset="0"/>
              </a:rPr>
              <a:t>prodajni predstavnici će blisko sarađivati s velikim trgovcima na malo.</a:t>
            </a:r>
            <a:r>
              <a:rPr lang="sr-Latn-RS" altLang="sr-Latn-RS" sz="2000" smtClean="0">
                <a:latin typeface="Arial Narrow" panose="020B0606020202030204" pitchFamily="34" charset="0"/>
              </a:rPr>
              <a:t> Između ova dva ekstrema, postoje i drugi nivoi odnosa s kupcima. </a:t>
            </a:r>
          </a:p>
          <a:p>
            <a:pPr marL="0" indent="0">
              <a:buFont typeface="Arial" panose="020B0604020202020204" pitchFamily="34" charset="0"/>
              <a:buNone/>
            </a:pPr>
            <a:endParaRPr lang="sr-Latn-RS" altLang="sr-Latn-RS" sz="2000" smtClean="0">
              <a:latin typeface="Arial Narrow" panose="020B0606020202030204" pitchFamily="34" charset="0"/>
            </a:endParaRPr>
          </a:p>
          <a:p>
            <a:pPr marL="0" indent="0">
              <a:buFont typeface="Arial" panose="020B0604020202020204" pitchFamily="34" charset="0"/>
              <a:buNone/>
            </a:pPr>
            <a:r>
              <a:rPr lang="sr-Latn-RS" altLang="sr-Latn-RS" sz="2000" smtClean="0">
                <a:latin typeface="Arial Narrow" panose="020B0606020202030204" pitchFamily="34" charset="0"/>
              </a:rPr>
              <a:t>Mnoge kompanije nude marketing-programe koji </a:t>
            </a:r>
            <a:r>
              <a:rPr lang="sr-Latn-RS" altLang="sr-Latn-RS" sz="2000" b="1" smtClean="0">
                <a:latin typeface="Arial Narrow" panose="020B0606020202030204" pitchFamily="34" charset="0"/>
              </a:rPr>
              <a:t>nagrađuju kupce </a:t>
            </a:r>
            <a:r>
              <a:rPr lang="sr-Latn-RS" altLang="sr-Latn-RS" sz="2000" smtClean="0">
                <a:latin typeface="Arial Narrow" panose="020B0606020202030204" pitchFamily="34" charset="0"/>
              </a:rPr>
              <a:t>koji kupuju često ili u velikim količinama (aviokompanije, hoteli, supermarketi).</a:t>
            </a:r>
          </a:p>
        </p:txBody>
      </p:sp>
      <p:sp>
        <p:nvSpPr>
          <p:cNvPr id="49155" name="Title 1"/>
          <p:cNvSpPr>
            <a:spLocks noGrp="1"/>
          </p:cNvSpPr>
          <p:nvPr>
            <p:ph type="title"/>
          </p:nvPr>
        </p:nvSpPr>
        <p:spPr>
          <a:xfrm>
            <a:off x="1752600" y="304800"/>
            <a:ext cx="7315200" cy="533400"/>
          </a:xfrm>
        </p:spPr>
        <p:txBody>
          <a:bodyPr/>
          <a:lstStyle/>
          <a:p>
            <a:r>
              <a:rPr lang="sr-Latn-CS" altLang="sr-Latn-RS" sz="2800" smtClean="0">
                <a:solidFill>
                  <a:srgbClr val="FFFF00"/>
                </a:solidFill>
                <a:latin typeface="Arial Narrow" panose="020B0606020202030204" pitchFamily="34" charset="0"/>
              </a:rPr>
              <a:t>IV: Izgradnja odnosa s kupcima</a:t>
            </a:r>
            <a:endParaRPr lang="sr-Latn-RS" altLang="sr-Latn-RS" sz="2800" smtClean="0">
              <a:solidFill>
                <a:srgbClr val="FFFF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152400" y="1219200"/>
            <a:ext cx="8991600" cy="5486400"/>
          </a:xfrm>
        </p:spPr>
        <p:txBody>
          <a:bodyPr/>
          <a:lstStyle/>
          <a:p>
            <a:pPr marL="0" indent="0" algn="just">
              <a:buFont typeface="Arial" panose="020B0604020202020204" pitchFamily="34" charset="0"/>
              <a:buNone/>
            </a:pPr>
            <a:r>
              <a:rPr lang="sr-Latn-RS" altLang="sr-Latn-RS" sz="2400" i="1" smtClean="0">
                <a:solidFill>
                  <a:srgbClr val="1B06BA"/>
                </a:solidFill>
                <a:latin typeface="Arial Narrow" panose="020B0606020202030204" pitchFamily="34" charset="0"/>
              </a:rPr>
              <a:t>IVd: Angažovanje (angažman) kupaca i današnji digitalni i društveni mediji</a:t>
            </a:r>
          </a:p>
          <a:p>
            <a:pPr marL="0" indent="0" algn="just">
              <a:buFont typeface="Arial" panose="020B0604020202020204" pitchFamily="34" charset="0"/>
              <a:buNone/>
            </a:pPr>
            <a:endParaRPr lang="sr-Latn-RS" altLang="sr-Latn-RS" sz="2000" smtClean="0">
              <a:solidFill>
                <a:srgbClr val="002060"/>
              </a:solidFill>
              <a:latin typeface="Arial Narrow" panose="020B0606020202030204" pitchFamily="34" charset="0"/>
            </a:endParaRPr>
          </a:p>
          <a:p>
            <a:pPr marL="0" indent="0" algn="just">
              <a:buFont typeface="Arial" panose="020B0604020202020204" pitchFamily="34" charset="0"/>
              <a:buNone/>
            </a:pPr>
            <a:r>
              <a:rPr lang="sr-Latn-RS" altLang="sr-Latn-RS" sz="2400" smtClean="0">
                <a:latin typeface="Arial Narrow" panose="020B0606020202030204" pitchFamily="34" charset="0"/>
              </a:rPr>
              <a:t>Kako kompanije pokušavaju da angažuju kupce na dubljem nivou u ovom dobu digitalnog i društvenog marketinga? </a:t>
            </a:r>
          </a:p>
          <a:p>
            <a:pPr marL="0" indent="0" algn="just">
              <a:buFont typeface="Arial" panose="020B0604020202020204" pitchFamily="34" charset="0"/>
              <a:buNone/>
            </a:pPr>
            <a:endParaRPr lang="sr-Latn-RS" altLang="sr-Latn-RS" sz="2400" smtClean="0">
              <a:solidFill>
                <a:srgbClr val="002060"/>
              </a:solidFill>
              <a:latin typeface="Arial Narrow" panose="020B0606020202030204" pitchFamily="34" charset="0"/>
            </a:endParaRPr>
          </a:p>
          <a:p>
            <a:pPr marL="0" indent="0">
              <a:buFont typeface="Arial" panose="020B0604020202020204" pitchFamily="34" charset="0"/>
              <a:buNone/>
            </a:pPr>
            <a:r>
              <a:rPr lang="sr-Latn-RS" altLang="sr-Latn-RS" sz="2400" smtClean="0">
                <a:latin typeface="Arial Narrow" panose="020B0606020202030204" pitchFamily="34" charset="0"/>
              </a:rPr>
              <a:t>Stari marketing je uključivao marketing brendova.  </a:t>
            </a:r>
          </a:p>
          <a:p>
            <a:pPr marL="0" indent="0">
              <a:buFont typeface="Arial" panose="020B0604020202020204" pitchFamily="34" charset="0"/>
              <a:buNone/>
            </a:pPr>
            <a:r>
              <a:rPr lang="sr-Latn-RS" altLang="sr-Latn-RS" sz="2400" smtClean="0">
                <a:latin typeface="Arial Narrow" panose="020B0606020202030204" pitchFamily="34" charset="0"/>
              </a:rPr>
              <a:t>Novi marketing je </a:t>
            </a:r>
            <a:r>
              <a:rPr lang="sr-Latn-RS" altLang="sr-Latn-RS" sz="2400" b="1" i="1" smtClean="0">
                <a:solidFill>
                  <a:srgbClr val="1B06BA"/>
                </a:solidFill>
                <a:latin typeface="Arial Narrow" panose="020B0606020202030204" pitchFamily="34" charset="0"/>
              </a:rPr>
              <a:t>marketing angažovanja kupaca</a:t>
            </a:r>
            <a:r>
              <a:rPr lang="sr-Latn-RS" altLang="sr-Latn-RS" sz="2400" b="1" smtClean="0">
                <a:latin typeface="Arial Narrow" panose="020B0606020202030204" pitchFamily="34" charset="0"/>
              </a:rPr>
              <a:t>, </a:t>
            </a:r>
            <a:r>
              <a:rPr lang="sr-Latn-RS" altLang="sr-Latn-RS" sz="2400" smtClean="0">
                <a:latin typeface="Arial Narrow" panose="020B0606020202030204" pitchFamily="34" charset="0"/>
              </a:rPr>
              <a:t>koji podstiče direktno i kontinuirano učešće kupaca u oblikovanju razgovora o brendu, iskustva s brendom i zajednice brenda. </a:t>
            </a:r>
          </a:p>
          <a:p>
            <a:pPr marL="0" indent="0">
              <a:buFont typeface="Arial" panose="020B0604020202020204" pitchFamily="34" charset="0"/>
              <a:buNone/>
            </a:pPr>
            <a:r>
              <a:rPr lang="sr-Latn-RS" altLang="sr-Latn-RS" sz="2400" i="1" smtClean="0">
                <a:solidFill>
                  <a:srgbClr val="002060"/>
                </a:solidFill>
                <a:latin typeface="Arial Narrow" panose="020B0606020202030204" pitchFamily="34" charset="0"/>
              </a:rPr>
              <a:t>Marketing angažovanja kupaca prevazilazi </a:t>
            </a:r>
            <a:r>
              <a:rPr lang="sr-Latn-RS" altLang="sr-Latn-RS" sz="2400" smtClean="0">
                <a:solidFill>
                  <a:srgbClr val="002060"/>
                </a:solidFill>
                <a:latin typeface="Arial Narrow" panose="020B0606020202030204" pitchFamily="34" charset="0"/>
              </a:rPr>
              <a:t>prodaju brenda kupcima</a:t>
            </a:r>
            <a:r>
              <a:rPr lang="sr-Latn-RS" altLang="sr-Latn-RS" sz="2400" smtClean="0">
                <a:latin typeface="Arial Narrow" panose="020B0606020202030204" pitchFamily="34" charset="0"/>
              </a:rPr>
              <a:t>. Njegov cilj je da </a:t>
            </a:r>
            <a:r>
              <a:rPr lang="sr-Latn-RS" altLang="sr-Latn-RS" sz="2400" smtClean="0">
                <a:solidFill>
                  <a:srgbClr val="002060"/>
                </a:solidFill>
                <a:latin typeface="Arial Narrow" panose="020B0606020202030204" pitchFamily="34" charset="0"/>
              </a:rPr>
              <a:t>brend učini značajnim delom razgovora i života kupaca</a:t>
            </a:r>
            <a:r>
              <a:rPr lang="sr-Latn-RS" altLang="sr-Latn-RS" sz="2400" smtClean="0">
                <a:solidFill>
                  <a:srgbClr val="3C4043"/>
                </a:solidFill>
                <a:latin typeface="Arial Narrow" panose="020B0606020202030204" pitchFamily="34" charset="0"/>
              </a:rPr>
              <a:t>.</a:t>
            </a:r>
          </a:p>
          <a:p>
            <a:pPr marL="0" indent="0" algn="just">
              <a:buFont typeface="Arial" panose="020B0604020202020204" pitchFamily="34" charset="0"/>
              <a:buNone/>
            </a:pPr>
            <a:endParaRPr lang="sr-Latn-RS" altLang="sr-Latn-RS" sz="2200" smtClean="0">
              <a:latin typeface="Arial Narrow" panose="020B0606020202030204" pitchFamily="34" charset="0"/>
            </a:endParaRPr>
          </a:p>
        </p:txBody>
      </p:sp>
      <p:sp>
        <p:nvSpPr>
          <p:cNvPr id="50179" name="Title 1"/>
          <p:cNvSpPr>
            <a:spLocks noGrp="1"/>
          </p:cNvSpPr>
          <p:nvPr>
            <p:ph type="title"/>
          </p:nvPr>
        </p:nvSpPr>
        <p:spPr>
          <a:xfrm>
            <a:off x="1752600" y="304800"/>
            <a:ext cx="7315200" cy="533400"/>
          </a:xfrm>
        </p:spPr>
        <p:txBody>
          <a:bodyPr/>
          <a:lstStyle/>
          <a:p>
            <a:r>
              <a:rPr lang="sr-Latn-CS" altLang="sr-Latn-RS" sz="2800" smtClean="0">
                <a:solidFill>
                  <a:srgbClr val="FFFF00"/>
                </a:solidFill>
                <a:latin typeface="Arial Narrow" panose="020B0606020202030204" pitchFamily="34" charset="0"/>
              </a:rPr>
              <a:t>IV: Izgradnja odnosa s kupcima</a:t>
            </a:r>
            <a:endParaRPr lang="sr-Latn-RS" altLang="sr-Latn-RS" sz="2800" smtClean="0">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152400" y="914400"/>
            <a:ext cx="8991600" cy="5562600"/>
          </a:xfrm>
        </p:spPr>
        <p:txBody>
          <a:bodyPr/>
          <a:lstStyle/>
          <a:p>
            <a:pPr marL="0" indent="0" algn="just">
              <a:buFont typeface="Arial" panose="020B0604020202020204" pitchFamily="34" charset="0"/>
              <a:buNone/>
            </a:pPr>
            <a:r>
              <a:rPr lang="sr-Latn-RS" altLang="sr-Latn-RS" sz="2400" i="1" smtClean="0">
                <a:solidFill>
                  <a:srgbClr val="0000FF"/>
                </a:solidFill>
                <a:latin typeface="Arial Narrow" panose="020B0606020202030204" pitchFamily="34" charset="0"/>
              </a:rPr>
              <a:t>IVd: Angažman kupaca i današnji digitalni i društveni mediji</a:t>
            </a:r>
          </a:p>
          <a:p>
            <a:pPr marL="0" indent="0">
              <a:buFont typeface="Arial" panose="020B0604020202020204" pitchFamily="34" charset="0"/>
              <a:buNone/>
            </a:pPr>
            <a:endParaRPr lang="sr-Latn-RS" altLang="sr-Latn-RS" sz="1800" smtClean="0">
              <a:latin typeface="Arial Narrow" panose="020B0606020202030204" pitchFamily="34" charset="0"/>
            </a:endParaRPr>
          </a:p>
          <a:p>
            <a:pPr marL="0" indent="0">
              <a:buFont typeface="Arial" panose="020B0604020202020204" pitchFamily="34" charset="0"/>
              <a:buNone/>
            </a:pPr>
            <a:r>
              <a:rPr lang="sr-Latn-RS" altLang="sr-Latn-RS" sz="2200" smtClean="0">
                <a:latin typeface="Arial Narrow" panose="020B0606020202030204" pitchFamily="34" charset="0"/>
              </a:rPr>
              <a:t>Današnji kupci su bolje informisani, povezaniji i moćniji od pre. Novi osnaženi </a:t>
            </a:r>
            <a:r>
              <a:rPr lang="sr-Latn-RS" altLang="sr-Latn-RS" sz="2200" smtClean="0">
                <a:solidFill>
                  <a:srgbClr val="000000"/>
                </a:solidFill>
                <a:latin typeface="Arial Narrow" panose="020B0606020202030204" pitchFamily="34" charset="0"/>
              </a:rPr>
              <a:t>kupci </a:t>
            </a:r>
            <a:r>
              <a:rPr lang="sr-Latn-RS" altLang="sr-Latn-RS" sz="2200" smtClean="0">
                <a:latin typeface="Arial Narrow" panose="020B0606020202030204" pitchFamily="34" charset="0"/>
              </a:rPr>
              <a:t>imaju više informacija o brendovima i ima</a:t>
            </a:r>
            <a:r>
              <a:rPr lang="sr-Latn-RS" altLang="sr-Latn-RS" sz="2200" smtClean="0">
                <a:solidFill>
                  <a:srgbClr val="3C4043"/>
                </a:solidFill>
                <a:latin typeface="Arial Narrow" panose="020B0606020202030204" pitchFamily="34" charset="0"/>
              </a:rPr>
              <a:t>ju </a:t>
            </a:r>
            <a:r>
              <a:rPr lang="sr-Latn-RS" altLang="sr-Latn-RS" sz="2200" smtClean="0">
                <a:solidFill>
                  <a:srgbClr val="002060"/>
                </a:solidFill>
                <a:latin typeface="Arial Narrow" panose="020B0606020202030204" pitchFamily="34" charset="0"/>
              </a:rPr>
              <a:t>mnoštvo digitalnih platformi za emitovanje i deljenje stavova o brendu s drugima.</a:t>
            </a:r>
            <a:r>
              <a:rPr lang="sr-Latn-RS" altLang="sr-Latn-RS" sz="2200" smtClean="0">
                <a:solidFill>
                  <a:srgbClr val="3C4043"/>
                </a:solidFill>
                <a:latin typeface="Arial Narrow" panose="020B0606020202030204" pitchFamily="34" charset="0"/>
              </a:rPr>
              <a:t> </a:t>
            </a:r>
            <a:r>
              <a:rPr lang="sr-Latn-RS" altLang="sr-Latn-RS" sz="2200" smtClean="0">
                <a:latin typeface="Arial Narrow" panose="020B0606020202030204" pitchFamily="34" charset="0"/>
              </a:rPr>
              <a:t>Stoga merketeri </a:t>
            </a:r>
            <a:r>
              <a:rPr lang="sr-Latn-RS" altLang="sr-Latn-RS" sz="2200" b="1" smtClean="0">
                <a:solidFill>
                  <a:srgbClr val="C00000"/>
                </a:solidFill>
                <a:latin typeface="Arial Narrow" panose="020B0606020202030204" pitchFamily="34" charset="0"/>
              </a:rPr>
              <a:t>upravljaju odnosima s kupcima, ali i odnosima kojima upravljaju kupci</a:t>
            </a:r>
            <a:r>
              <a:rPr lang="sr-Latn-RS" altLang="sr-Latn-RS" sz="2200" smtClean="0">
                <a:solidFill>
                  <a:srgbClr val="002060"/>
                </a:solidFill>
                <a:latin typeface="Arial Narrow" panose="020B0606020202030204" pitchFamily="34" charset="0"/>
              </a:rPr>
              <a:t> </a:t>
            </a:r>
            <a:r>
              <a:rPr lang="sr-Latn-RS" altLang="sr-Latn-RS" sz="2200" smtClean="0">
                <a:solidFill>
                  <a:srgbClr val="3C4043"/>
                </a:solidFill>
                <a:latin typeface="Arial Narrow" panose="020B0606020202030204" pitchFamily="34" charset="0"/>
              </a:rPr>
              <a:t>u </a:t>
            </a:r>
            <a:r>
              <a:rPr lang="sr-Latn-RS" altLang="sr-Latn-RS" sz="2200" smtClean="0">
                <a:latin typeface="Arial Narrow" panose="020B0606020202030204" pitchFamily="34" charset="0"/>
              </a:rPr>
              <a:t>kojima se </a:t>
            </a:r>
            <a:r>
              <a:rPr lang="sr-Latn-RS" altLang="sr-Latn-RS" sz="2200" smtClean="0">
                <a:solidFill>
                  <a:srgbClr val="000000"/>
                </a:solidFill>
                <a:latin typeface="Arial Narrow" panose="020B0606020202030204" pitchFamily="34" charset="0"/>
              </a:rPr>
              <a:t>kupci </a:t>
            </a:r>
            <a:r>
              <a:rPr lang="sr-Latn-RS" altLang="sr-Latn-RS" sz="2200" smtClean="0">
                <a:latin typeface="Arial Narrow" panose="020B0606020202030204" pitchFamily="34" charset="0"/>
              </a:rPr>
              <a:t>povezuju s kompanijama i jedni s drugima kako bi pomogli u stvaranju i deljenju vlastitog iskustva brenda. Veće osnaživanje znači da kompanije stvaraju tržišne ponude i poruke koje privlače </a:t>
            </a:r>
            <a:r>
              <a:rPr lang="sr-Latn-RS" altLang="sr-Latn-RS" sz="2200" smtClean="0">
                <a:solidFill>
                  <a:srgbClr val="000000"/>
                </a:solidFill>
                <a:latin typeface="Arial Narrow" panose="020B0606020202030204" pitchFamily="34" charset="0"/>
              </a:rPr>
              <a:t>kupce. </a:t>
            </a:r>
            <a:r>
              <a:rPr lang="sr-Latn-RS" altLang="sr-Latn-RS" sz="2200" smtClean="0">
                <a:latin typeface="Arial Narrow" panose="020B0606020202030204" pitchFamily="34" charset="0"/>
              </a:rPr>
              <a:t>Stoga većina marketinških stručnjaka sada kombinuje svoje napore u masovnim medijima s bogatom mešavinom internetskog, mobilnog i marketinga na društvenim mrežama </a:t>
            </a:r>
            <a:r>
              <a:rPr lang="sr-Latn-RS" altLang="sr-Latn-RS" sz="2200" b="1" smtClean="0">
                <a:solidFill>
                  <a:srgbClr val="C00000"/>
                </a:solidFill>
                <a:latin typeface="Arial Narrow" panose="020B0606020202030204" pitchFamily="34" charset="0"/>
              </a:rPr>
              <a:t>koji promoviše angažman brenda i kupaca, razgovore o brendu i zagovaranje brenda među kupcima. </a:t>
            </a:r>
          </a:p>
          <a:p>
            <a:pPr marL="0" indent="0">
              <a:buFont typeface="Arial" panose="020B0604020202020204" pitchFamily="34" charset="0"/>
              <a:buNone/>
            </a:pPr>
            <a:r>
              <a:rPr lang="sr-Latn-RS" altLang="sr-Latn-RS" sz="2000" smtClean="0">
                <a:latin typeface="Arial Narrow" panose="020B0606020202030204" pitchFamily="34" charset="0"/>
              </a:rPr>
              <a:t>Na primer, kompanije objavljuju svoje najnovije oglase i video zapise na stranicama društvenih medija, nadajući se da će postati viralni. Pokreću vlastite blogove, mobilne aplikacije, internetske mikrostranice i sisteme za recenzije koje stvaraju kupci a sve s ciljem angažovanja kupaca na ličnom interaktivnom nivou.</a:t>
            </a:r>
          </a:p>
          <a:p>
            <a:pPr marL="0" indent="0" algn="just">
              <a:buFont typeface="Arial" panose="020B0604020202020204" pitchFamily="34" charset="0"/>
              <a:buNone/>
            </a:pPr>
            <a:endParaRPr lang="sr-Latn-RS" altLang="sr-Latn-RS" sz="2200" smtClean="0">
              <a:latin typeface="Arial Narrow" panose="020B0606020202030204" pitchFamily="34" charset="0"/>
            </a:endParaRPr>
          </a:p>
        </p:txBody>
      </p:sp>
      <p:sp>
        <p:nvSpPr>
          <p:cNvPr id="51203" name="Title 1"/>
          <p:cNvSpPr>
            <a:spLocks noGrp="1"/>
          </p:cNvSpPr>
          <p:nvPr>
            <p:ph type="title"/>
          </p:nvPr>
        </p:nvSpPr>
        <p:spPr>
          <a:xfrm>
            <a:off x="1806575" y="228600"/>
            <a:ext cx="7315200" cy="533400"/>
          </a:xfrm>
        </p:spPr>
        <p:txBody>
          <a:bodyPr/>
          <a:lstStyle/>
          <a:p>
            <a:r>
              <a:rPr lang="sr-Latn-CS" altLang="sr-Latn-RS" sz="2800" smtClean="0">
                <a:solidFill>
                  <a:srgbClr val="FFFF00"/>
                </a:solidFill>
                <a:latin typeface="Arial Narrow" panose="020B0606020202030204" pitchFamily="34" charset="0"/>
              </a:rPr>
              <a:t>IV: Izgradnja odnosa s kupcima</a:t>
            </a:r>
            <a:endParaRPr lang="sr-Latn-RS" altLang="sr-Latn-RS" sz="2800" smtClean="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946150" y="304800"/>
            <a:ext cx="8229600" cy="563563"/>
          </a:xfrm>
        </p:spPr>
        <p:txBody>
          <a:bodyPr/>
          <a:lstStyle/>
          <a:p>
            <a:r>
              <a:rPr lang="sr-Latn-RS" altLang="sr-Latn-RS" sz="2800" smtClean="0">
                <a:solidFill>
                  <a:srgbClr val="FFFF00"/>
                </a:solidFill>
                <a:latin typeface="Arial Narrow" panose="020B0606020202030204" pitchFamily="34" charset="0"/>
              </a:rPr>
              <a:t>IVd: Marketing generisan od strane kupaca</a:t>
            </a:r>
            <a:endParaRPr lang="sr-Latn-RS" altLang="sr-Latn-RS" smtClean="0"/>
          </a:p>
        </p:txBody>
      </p:sp>
      <p:sp>
        <p:nvSpPr>
          <p:cNvPr id="52227" name="Content Placeholder 2"/>
          <p:cNvSpPr>
            <a:spLocks noGrp="1"/>
          </p:cNvSpPr>
          <p:nvPr>
            <p:ph idx="1"/>
          </p:nvPr>
        </p:nvSpPr>
        <p:spPr>
          <a:xfrm>
            <a:off x="0" y="1066800"/>
            <a:ext cx="9144000" cy="5638800"/>
          </a:xfrm>
        </p:spPr>
        <p:txBody>
          <a:bodyPr/>
          <a:lstStyle/>
          <a:p>
            <a:pPr marL="0" indent="0">
              <a:buFont typeface="Arial" panose="020B0604020202020204" pitchFamily="34" charset="0"/>
              <a:buNone/>
            </a:pPr>
            <a:r>
              <a:rPr lang="sr-Latn-RS" altLang="sr-Latn-RS" sz="2400" smtClean="0">
                <a:solidFill>
                  <a:srgbClr val="002060"/>
                </a:solidFill>
                <a:latin typeface="Arial Narrow" panose="020B0606020202030204" pitchFamily="34" charset="0"/>
              </a:rPr>
              <a:t>Jedan oblik marketinga za angažovanje kupaca je </a:t>
            </a:r>
            <a:r>
              <a:rPr lang="sr-Latn-RS" altLang="sr-Latn-RS" sz="2400" b="1" smtClean="0">
                <a:solidFill>
                  <a:srgbClr val="C00000"/>
                </a:solidFill>
                <a:latin typeface="Arial Narrow" panose="020B0606020202030204" pitchFamily="34" charset="0"/>
              </a:rPr>
              <a:t>marketing generisan od strane kupaca, gde sami kupci igraju značajnu ulogu u oblikovanju vlastitog iskustva brenda i iskustava drugih s brendom.</a:t>
            </a:r>
          </a:p>
          <a:p>
            <a:pPr marL="0" indent="0">
              <a:buFont typeface="Arial" panose="020B0604020202020204" pitchFamily="34" charset="0"/>
              <a:buNone/>
            </a:pPr>
            <a:endParaRPr lang="sr-Latn-RS" altLang="sr-Latn-RS" sz="2000" smtClean="0">
              <a:latin typeface="Arial Narrow" panose="020B0606020202030204" pitchFamily="34" charset="0"/>
            </a:endParaRPr>
          </a:p>
          <a:p>
            <a:pPr marL="0" indent="0">
              <a:buFont typeface="Arial" panose="020B0604020202020204" pitchFamily="34" charset="0"/>
              <a:buNone/>
            </a:pPr>
            <a:r>
              <a:rPr lang="sr-Latn-RS" altLang="sr-Latn-RS" sz="2000" smtClean="0">
                <a:latin typeface="Arial Narrow" panose="020B0606020202030204" pitchFamily="34" charset="0"/>
              </a:rPr>
              <a:t>Na primer, </a:t>
            </a:r>
            <a:r>
              <a:rPr lang="sr-Latn-RS" altLang="sr-Latn-RS" sz="2000" smtClean="0">
                <a:solidFill>
                  <a:srgbClr val="1B06BA"/>
                </a:solidFill>
                <a:latin typeface="Arial Narrow" panose="020B0606020202030204" pitchFamily="34" charset="0"/>
              </a:rPr>
              <a:t>web stranica </a:t>
            </a:r>
            <a:r>
              <a:rPr lang="sr-Latn-RS" altLang="sr-Latn-RS" sz="2000" i="1" smtClean="0">
                <a:solidFill>
                  <a:srgbClr val="1B06BA"/>
                </a:solidFill>
                <a:latin typeface="Arial Narrow" panose="020B0606020202030204" pitchFamily="34" charset="0"/>
              </a:rPr>
              <a:t>LEGO Ideas </a:t>
            </a:r>
            <a:r>
              <a:rPr lang="sr-Latn-RS" altLang="sr-Latn-RS" sz="2000" smtClean="0">
                <a:latin typeface="Arial Narrow" panose="020B0606020202030204" pitchFamily="34" charset="0"/>
              </a:rPr>
              <a:t>poziva kupce da predaju ideje i glasaju za ideje za nove LEGO komplete. </a:t>
            </a:r>
          </a:p>
          <a:p>
            <a:pPr marL="0" indent="0">
              <a:buFont typeface="Arial" panose="020B0604020202020204" pitchFamily="34" charset="0"/>
              <a:buNone/>
            </a:pPr>
            <a:r>
              <a:rPr lang="sr-Latn-RS" altLang="sr-Latn-RS" sz="2000" smtClean="0">
                <a:latin typeface="Arial Narrow" panose="020B0606020202030204" pitchFamily="34" charset="0"/>
              </a:rPr>
              <a:t>Druge kompanije pozivaju kupce da igraju aktivnu ulogu u oblikovanju oglasa. Na primer, </a:t>
            </a:r>
            <a:r>
              <a:rPr lang="sr-Latn-RS" altLang="sr-Latn-RS" sz="2000" i="1" smtClean="0">
                <a:solidFill>
                  <a:srgbClr val="1B06BA"/>
                </a:solidFill>
                <a:latin typeface="Arial Narrow" panose="020B0606020202030204" pitchFamily="34" charset="0"/>
              </a:rPr>
              <a:t>Redrow, T-Mobile, L’Oréal, MasterCard, Unilever, H.J. Heinz</a:t>
            </a:r>
            <a:r>
              <a:rPr lang="sr-Latn-RS" altLang="sr-Latn-RS" sz="2000" smtClean="0">
                <a:solidFill>
                  <a:srgbClr val="1B06BA"/>
                </a:solidFill>
                <a:latin typeface="Arial Narrow" panose="020B0606020202030204" pitchFamily="34" charset="0"/>
              </a:rPr>
              <a:t> </a:t>
            </a:r>
            <a:r>
              <a:rPr lang="sr-Latn-RS" altLang="sr-Latn-RS" sz="2000" smtClean="0">
                <a:latin typeface="Arial Narrow" panose="020B0606020202030204" pitchFamily="34" charset="0"/>
              </a:rPr>
              <a:t>i mnoge druge kompanije su pokrenule konkurse za reklame koje su kreirali korisnici i koje su emitovane na nacionalnoj televiziji. </a:t>
            </a:r>
          </a:p>
          <a:p>
            <a:pPr marL="0" indent="0">
              <a:buFont typeface="Arial" panose="020B0604020202020204" pitchFamily="34" charset="0"/>
              <a:buNone/>
            </a:pPr>
            <a:r>
              <a:rPr lang="sr-Latn-RS" altLang="sr-Latn-RS" sz="2000" smtClean="0">
                <a:latin typeface="Arial Narrow" panose="020B0606020202030204" pitchFamily="34" charset="0"/>
              </a:rPr>
              <a:t>Već godinama u SAD-u, </a:t>
            </a:r>
            <a:r>
              <a:rPr lang="sr-Latn-RS" altLang="sr-Latn-RS" sz="2000" i="1" smtClean="0">
                <a:solidFill>
                  <a:srgbClr val="1B06BA"/>
                </a:solidFill>
                <a:latin typeface="Arial Narrow" panose="020B0606020202030204" pitchFamily="34" charset="0"/>
              </a:rPr>
              <a:t>PepsiCo</a:t>
            </a:r>
            <a:r>
              <a:rPr lang="sr-Latn-RS" altLang="sr-Latn-RS" sz="2000" smtClean="0">
                <a:solidFill>
                  <a:srgbClr val="1B06BA"/>
                </a:solidFill>
                <a:latin typeface="Arial Narrow" panose="020B0606020202030204" pitchFamily="34" charset="0"/>
              </a:rPr>
              <a:t>-ov brend </a:t>
            </a:r>
            <a:r>
              <a:rPr lang="sr-Latn-RS" altLang="sr-Latn-RS" sz="2000" i="1" smtClean="0">
                <a:solidFill>
                  <a:srgbClr val="1B06BA"/>
                </a:solidFill>
                <a:latin typeface="Arial Narrow" panose="020B0606020202030204" pitchFamily="34" charset="0"/>
              </a:rPr>
              <a:t>Doritos</a:t>
            </a:r>
            <a:r>
              <a:rPr lang="sr-Latn-RS" altLang="sr-Latn-RS" sz="2000" smtClean="0">
                <a:solidFill>
                  <a:srgbClr val="1B06BA"/>
                </a:solidFill>
                <a:latin typeface="Arial Narrow" panose="020B0606020202030204" pitchFamily="34" charset="0"/>
              </a:rPr>
              <a:t> održava takmičenje </a:t>
            </a:r>
            <a:r>
              <a:rPr lang="sr-Latn-RS" altLang="sr-Latn-RS" sz="2000" i="1" smtClean="0">
                <a:solidFill>
                  <a:srgbClr val="1B06BA"/>
                </a:solidFill>
                <a:latin typeface="Arial Narrow" panose="020B0606020202030204" pitchFamily="34" charset="0"/>
              </a:rPr>
              <a:t>'Crash the Super Bowl</a:t>
            </a:r>
            <a:r>
              <a:rPr lang="sr-Latn-RS" altLang="sr-Latn-RS" sz="2000" smtClean="0">
                <a:solidFill>
                  <a:srgbClr val="1B06BA"/>
                </a:solidFill>
                <a:latin typeface="Arial Narrow" panose="020B0606020202030204" pitchFamily="34" charset="0"/>
              </a:rPr>
              <a:t>' </a:t>
            </a:r>
            <a:r>
              <a:rPr lang="sr-Latn-RS" altLang="sr-Latn-RS" sz="2000" smtClean="0">
                <a:latin typeface="Arial Narrow" panose="020B0606020202030204" pitchFamily="34" charset="0"/>
              </a:rPr>
              <a:t>koje je pozivalo potrošače na oglase od 30 sekundi i prikazivalo one najbolje tokom igre. Takmičenje je privuklo hiljade prijava iz celog sveta (ne samo iz SAD-a!), a izuzetno popularni oglasi koje su generisali kupci završili su među prvih pet na rang listi. Na osnovu uspeha </a:t>
            </a:r>
            <a:r>
              <a:rPr lang="sr-Latn-RS" altLang="sr-Latn-RS" sz="2000" i="1" smtClean="0">
                <a:latin typeface="Arial Narrow" panose="020B0606020202030204" pitchFamily="34" charset="0"/>
              </a:rPr>
              <a:t>'Crash the Super Bowl</a:t>
            </a:r>
            <a:r>
              <a:rPr lang="sr-Latn-RS" altLang="sr-Latn-RS" sz="2000" smtClean="0">
                <a:latin typeface="Arial Narrow" panose="020B0606020202030204" pitchFamily="34" charset="0"/>
              </a:rPr>
              <a:t>', </a:t>
            </a:r>
            <a:r>
              <a:rPr lang="sr-Latn-RS" altLang="sr-Latn-RS" sz="2000" i="1" smtClean="0">
                <a:latin typeface="Arial Narrow" panose="020B0606020202030204" pitchFamily="34" charset="0"/>
              </a:rPr>
              <a:t>Dorito</a:t>
            </a:r>
            <a:r>
              <a:rPr lang="sr-Latn-RS" altLang="sr-Latn-RS" sz="2000" smtClean="0">
                <a:latin typeface="Arial Narrow" panose="020B0606020202030204" pitchFamily="34" charset="0"/>
              </a:rPr>
              <a:t>s sada vodi nove kampanje koje stvaraju zabavne reklame koje su napravili obožavatelji i druge sadržaje tokom cele godine</a:t>
            </a:r>
            <a:r>
              <a:rPr lang="sr-Latn-RS" altLang="sr-Latn-RS" sz="2000" smtClean="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990600" y="304800"/>
            <a:ext cx="8229600" cy="563563"/>
          </a:xfrm>
        </p:spPr>
        <p:txBody>
          <a:bodyPr/>
          <a:lstStyle/>
          <a:p>
            <a:r>
              <a:rPr lang="sr-Latn-RS" altLang="sr-Latn-RS" sz="2800" smtClean="0">
                <a:solidFill>
                  <a:srgbClr val="FFFF00"/>
                </a:solidFill>
                <a:latin typeface="Arial Narrow" panose="020B0606020202030204" pitchFamily="34" charset="0"/>
              </a:rPr>
              <a:t>IVd: Marketing generisan od strane kupaca</a:t>
            </a:r>
            <a:endParaRPr lang="sr-Latn-RS" altLang="sr-Latn-RS" smtClean="0"/>
          </a:p>
        </p:txBody>
      </p:sp>
      <p:sp>
        <p:nvSpPr>
          <p:cNvPr id="53251" name="Content Placeholder 2"/>
          <p:cNvSpPr>
            <a:spLocks noGrp="1"/>
          </p:cNvSpPr>
          <p:nvPr>
            <p:ph idx="1"/>
          </p:nvPr>
        </p:nvSpPr>
        <p:spPr>
          <a:xfrm>
            <a:off x="228600" y="990600"/>
            <a:ext cx="8915400" cy="5638800"/>
          </a:xfrm>
        </p:spPr>
        <p:txBody>
          <a:bodyPr/>
          <a:lstStyle/>
          <a:p>
            <a:pPr marL="0" indent="0">
              <a:buFont typeface="Arial" panose="020B0604020202020204" pitchFamily="34" charset="0"/>
              <a:buNone/>
            </a:pPr>
            <a:r>
              <a:rPr lang="sr-Latn-RS" altLang="sr-Latn-RS" sz="2200" b="1" smtClean="0">
                <a:solidFill>
                  <a:srgbClr val="1409E7"/>
                </a:solidFill>
                <a:latin typeface="Arial Narrow" panose="020B0606020202030204" pitchFamily="34" charset="0"/>
              </a:rPr>
              <a:t>Pošto kupci imaju toliku kontrolu nad društvenim medijima, pozivanje na njihov doprinos ponekad može imati suprotne rezultate</a:t>
            </a:r>
            <a:r>
              <a:rPr lang="sr-Latn-RS" altLang="sr-Latn-RS" sz="2200" b="1" smtClean="0">
                <a:solidFill>
                  <a:srgbClr val="002060"/>
                </a:solidFill>
                <a:latin typeface="Arial Narrow" panose="020B0606020202030204" pitchFamily="34" charset="0"/>
              </a:rPr>
              <a:t>. </a:t>
            </a:r>
          </a:p>
          <a:p>
            <a:pPr marL="0" indent="0">
              <a:buFont typeface="Arial" panose="020B0604020202020204" pitchFamily="34" charset="0"/>
              <a:buNone/>
            </a:pPr>
            <a:endParaRPr lang="sr-Latn-RS" altLang="sr-Latn-RS" sz="2000" smtClean="0">
              <a:latin typeface="Arial Narrow" panose="020B0606020202030204" pitchFamily="34" charset="0"/>
            </a:endParaRPr>
          </a:p>
          <a:p>
            <a:pPr marL="0" indent="0">
              <a:buFont typeface="Arial" panose="020B0604020202020204" pitchFamily="34" charset="0"/>
              <a:buNone/>
            </a:pPr>
            <a:r>
              <a:rPr lang="sr-Latn-RS" altLang="sr-Latn-RS" sz="2000" smtClean="0">
                <a:latin typeface="Arial Narrow" panose="020B0606020202030204" pitchFamily="34" charset="0"/>
              </a:rPr>
              <a:t>Na primer, </a:t>
            </a:r>
            <a:r>
              <a:rPr lang="sr-Latn-RS" altLang="sr-Latn-RS" sz="2000" i="1" smtClean="0">
                <a:solidFill>
                  <a:srgbClr val="1B06BA"/>
                </a:solidFill>
                <a:latin typeface="Arial Narrow" panose="020B0606020202030204" pitchFamily="34" charset="0"/>
              </a:rPr>
              <a:t>McDonald's</a:t>
            </a:r>
            <a:r>
              <a:rPr lang="sr-Latn-RS" altLang="sr-Latn-RS" sz="2000" smtClean="0">
                <a:solidFill>
                  <a:srgbClr val="1B06BA"/>
                </a:solidFill>
                <a:latin typeface="Arial Narrow" panose="020B0606020202030204" pitchFamily="34" charset="0"/>
              </a:rPr>
              <a:t> j</a:t>
            </a:r>
            <a:r>
              <a:rPr lang="sr-Latn-RS" altLang="sr-Latn-RS" sz="2000" smtClean="0">
                <a:latin typeface="Arial Narrow" panose="020B0606020202030204" pitchFamily="34" charset="0"/>
              </a:rPr>
              <a:t>e pokrenuo </a:t>
            </a:r>
            <a:r>
              <a:rPr lang="sr-Latn-RS" altLang="sr-Latn-RS" sz="2000" i="1" smtClean="0">
                <a:latin typeface="Arial Narrow" panose="020B0606020202030204" pitchFamily="34" charset="0"/>
              </a:rPr>
              <a:t>Twitte</a:t>
            </a:r>
            <a:r>
              <a:rPr lang="sr-Latn-RS" altLang="sr-Latn-RS" sz="2000" smtClean="0">
                <a:latin typeface="Arial Narrow" panose="020B0606020202030204" pitchFamily="34" charset="0"/>
              </a:rPr>
              <a:t>r kampanju koristeći </a:t>
            </a:r>
            <a:r>
              <a:rPr lang="sr-Latn-RS" altLang="sr-Latn-RS" sz="2000" i="1" smtClean="0">
                <a:latin typeface="Arial Narrow" panose="020B0606020202030204" pitchFamily="34" charset="0"/>
              </a:rPr>
              <a:t>hashtag #McDStories, </a:t>
            </a:r>
            <a:r>
              <a:rPr lang="sr-Latn-RS" altLang="sr-Latn-RS" sz="2000" smtClean="0">
                <a:latin typeface="Arial Narrow" panose="020B0606020202030204" pitchFamily="34" charset="0"/>
              </a:rPr>
              <a:t>nadajući se da će to inspirisati priče o sretnim obrocima koje zagrevaju srce. Umesto toga, mnogi korisnici Twittera su </a:t>
            </a:r>
            <a:r>
              <a:rPr lang="sr-Latn-RS" altLang="sr-Latn-RS" sz="2000" i="1" smtClean="0">
                <a:latin typeface="Arial Narrow" panose="020B0606020202030204" pitchFamily="34" charset="0"/>
              </a:rPr>
              <a:t>hashtag</a:t>
            </a:r>
            <a:r>
              <a:rPr lang="sr-Latn-RS" altLang="sr-Latn-RS" sz="2000" smtClean="0">
                <a:latin typeface="Arial Narrow" panose="020B0606020202030204" pitchFamily="34" charset="0"/>
              </a:rPr>
              <a:t> pretvorili u '</a:t>
            </a:r>
            <a:r>
              <a:rPr lang="sr-Latn-RS" altLang="sr-Latn-RS" sz="2000" i="1" smtClean="0">
                <a:latin typeface="Arial Narrow" panose="020B0606020202030204" pitchFamily="34" charset="0"/>
              </a:rPr>
              <a:t>baštag</a:t>
            </a:r>
            <a:r>
              <a:rPr lang="sr-Latn-RS" altLang="sr-Latn-RS" sz="2000" smtClean="0">
                <a:latin typeface="Arial Narrow" panose="020B0606020202030204" pitchFamily="34" charset="0"/>
              </a:rPr>
              <a:t>' objavljivanjem manje privlačnih poruka o svojim lošim iskustvima s lancem brze hrane. McDonald's je povukao kampanju u roku od samo dva sata, ali </a:t>
            </a:r>
            <a:r>
              <a:rPr lang="sr-Latn-RS" altLang="sr-Latn-RS" sz="2000" i="1" smtClean="0">
                <a:latin typeface="Arial Narrow" panose="020B0606020202030204" pitchFamily="34" charset="0"/>
              </a:rPr>
              <a:t>hashtag</a:t>
            </a:r>
            <a:r>
              <a:rPr lang="sr-Latn-RS" altLang="sr-Latn-RS" sz="2000" smtClean="0">
                <a:latin typeface="Arial Narrow" panose="020B0606020202030204" pitchFamily="34" charset="0"/>
              </a:rPr>
              <a:t> je i dalje rastao sedmicama, čak i mesecima kasnije. </a:t>
            </a:r>
          </a:p>
          <a:p>
            <a:pPr marL="0" indent="0">
              <a:buFont typeface="Arial" panose="020B0604020202020204" pitchFamily="34" charset="0"/>
              <a:buNone/>
            </a:pPr>
            <a:r>
              <a:rPr lang="sr-Latn-RS" altLang="sr-Latn-RS" sz="2000" smtClean="0">
                <a:latin typeface="Arial Narrow" panose="020B0606020202030204" pitchFamily="34" charset="0"/>
              </a:rPr>
              <a:t>Kako kupci postaju sve povezaniji i osnaženiji, i kako se digitalne i društvene medijske tehnologije i dalje razvijaju, angažman kupaca na brendu – bilo da su pozvani od strane marketera ili ne – biće sve važnija marketinška snaga. Kroz obilje generisanih video zapisa, zajedničkih recenzija, blogova, mobilnih aplikacija i web stranica, </a:t>
            </a:r>
            <a:r>
              <a:rPr lang="sr-Latn-RS" altLang="sr-Latn-RS" sz="2000" i="1" smtClean="0">
                <a:solidFill>
                  <a:srgbClr val="002060"/>
                </a:solidFill>
                <a:latin typeface="Arial Narrow" panose="020B0606020202030204" pitchFamily="34" charset="0"/>
              </a:rPr>
              <a:t>kupci igraju sve veću ulogu u oblikovanjue vlastitog iskustva i iskustva s brendom drugih kupaca</a:t>
            </a:r>
            <a:r>
              <a:rPr lang="sr-Latn-RS" altLang="sr-Latn-RS" sz="2000" smtClean="0">
                <a:latin typeface="Arial Narrow" panose="020B0606020202030204" pitchFamily="34" charset="0"/>
              </a:rPr>
              <a:t>. </a:t>
            </a:r>
            <a:r>
              <a:rPr lang="sr-Latn-RS" altLang="sr-Latn-RS" sz="2000" smtClean="0">
                <a:solidFill>
                  <a:srgbClr val="002060"/>
                </a:solidFill>
                <a:latin typeface="Arial Narrow" panose="020B0606020202030204" pitchFamily="34" charset="0"/>
              </a:rPr>
              <a:t>Angažovani kupci sada imaju reč u svemu, od dizajna proizvoda, upotrebe i pakovanja, do poruka o brendu, cena i distribucije.</a:t>
            </a:r>
            <a:r>
              <a:rPr lang="sr-Latn-RS" altLang="sr-Latn-RS" sz="2000" smtClean="0">
                <a:latin typeface="Arial Narrow" panose="020B0606020202030204" pitchFamily="34" charset="0"/>
              </a:rPr>
              <a:t> Brendovi moraju prihvatiti ovo novo osnaživanje kupaca i ovladati novim digitalnim alatima za odnose na društvenim mrežama ili će rizikovati da budu ostavljeni.</a:t>
            </a:r>
            <a:endParaRPr lang="sr-Latn-RS" altLang="sr-Latn-RS" sz="20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524000" y="457200"/>
            <a:ext cx="7315200" cy="304800"/>
          </a:xfrm>
        </p:spPr>
        <p:txBody>
          <a:bodyPr/>
          <a:lstStyle/>
          <a:p>
            <a:pPr eaLnBrk="1" hangingPunct="1">
              <a:spcBef>
                <a:spcPct val="20000"/>
              </a:spcBef>
            </a:pP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800" smtClean="0">
                <a:solidFill>
                  <a:srgbClr val="FFFF00"/>
                </a:solidFill>
                <a:latin typeface="Arial Narrow" panose="020B0606020202030204" pitchFamily="34" charset="0"/>
              </a:rPr>
              <a:t>IVe: Izgradnja profitabilnih odnosa s partnerima - PRM</a:t>
            </a:r>
            <a:r>
              <a:rPr lang="sr-Latn-CS" altLang="sr-Latn-RS" sz="2400" smtClean="0">
                <a:solidFill>
                  <a:srgbClr val="FFFF00"/>
                </a:solidFill>
                <a:latin typeface="Arial Narrow" panose="020B0606020202030204" pitchFamily="34" charset="0"/>
              </a:rPr>
              <a:t/>
            </a:r>
            <a:br>
              <a:rPr lang="sr-Latn-CS" altLang="sr-Latn-RS" sz="2400" smtClean="0">
                <a:solidFill>
                  <a:srgbClr val="FFFF00"/>
                </a:solidFill>
                <a:latin typeface="Arial Narrow" panose="020B0606020202030204" pitchFamily="34" charset="0"/>
              </a:rPr>
            </a:br>
            <a:endParaRPr lang="sr-Latn-RS" altLang="sr-Latn-RS" smtClean="0">
              <a:solidFill>
                <a:srgbClr val="FFFF00"/>
              </a:solidFill>
            </a:endParaRPr>
          </a:p>
        </p:txBody>
      </p:sp>
      <p:sp>
        <p:nvSpPr>
          <p:cNvPr id="54275" name="Content Placeholder 2"/>
          <p:cNvSpPr>
            <a:spLocks noGrp="1"/>
          </p:cNvSpPr>
          <p:nvPr>
            <p:ph idx="1"/>
          </p:nvPr>
        </p:nvSpPr>
        <p:spPr>
          <a:xfrm>
            <a:off x="228600" y="914400"/>
            <a:ext cx="8839200" cy="5562600"/>
          </a:xfrm>
        </p:spPr>
        <p:txBody>
          <a:bodyPr/>
          <a:lstStyle/>
          <a:p>
            <a:pPr marL="0" indent="0" algn="just">
              <a:buFont typeface="Arial" panose="020B0604020202020204" pitchFamily="34" charset="0"/>
              <a:buNone/>
            </a:pPr>
            <a:endParaRPr lang="sr-Latn-RS" altLang="sr-Latn-RS" sz="2200" smtClean="0">
              <a:latin typeface="Arial Narrow" panose="020B0606020202030204" pitchFamily="34" charset="0"/>
            </a:endParaRPr>
          </a:p>
          <a:p>
            <a:pPr marL="0" indent="0" algn="just">
              <a:buFont typeface="Arial" panose="020B0604020202020204" pitchFamily="34" charset="0"/>
              <a:buNone/>
            </a:pPr>
            <a:r>
              <a:rPr lang="sr-Latn-RS" altLang="sr-Latn-RS" sz="2200" smtClean="0">
                <a:latin typeface="Arial Narrow" panose="020B0606020202030204" pitchFamily="34" charset="0"/>
              </a:rPr>
              <a:t>Kada je u pitanju stvaranje vrednosti za kupce i izgradnja jakih odnosa s kupcima, današnji marketeri znaju da to ne mogu sami. </a:t>
            </a:r>
            <a:r>
              <a:rPr lang="sr-Latn-RS" altLang="sr-Latn-RS" sz="2200" b="1" smtClean="0">
                <a:solidFill>
                  <a:srgbClr val="C00000"/>
                </a:solidFill>
                <a:latin typeface="Arial Narrow" panose="020B0606020202030204" pitchFamily="34" charset="0"/>
              </a:rPr>
              <a:t>Moraju blisko sarađivati ​​sa različitim marketing-partnerima.</a:t>
            </a:r>
            <a:r>
              <a:rPr lang="sr-Latn-RS" altLang="sr-Latn-RS" sz="2200" smtClean="0">
                <a:latin typeface="Arial Narrow" panose="020B0606020202030204" pitchFamily="34" charset="0"/>
              </a:rPr>
              <a:t> Osim što su dobri u upravljanju odnosima s kupcima, moraju biti dobri i u upravljanju odnosima s partnerima – </a:t>
            </a:r>
            <a:r>
              <a:rPr lang="sr-Latn-RS" altLang="sr-Latn-RS" sz="2200" b="1" smtClean="0">
                <a:solidFill>
                  <a:srgbClr val="C00000"/>
                </a:solidFill>
                <a:latin typeface="Arial Narrow" panose="020B0606020202030204" pitchFamily="34" charset="0"/>
              </a:rPr>
              <a:t>blisko sarađujući s drugima iznutra i izvan kompanije.</a:t>
            </a:r>
          </a:p>
          <a:p>
            <a:pPr marL="0" indent="0" algn="just">
              <a:buFont typeface="Arial" panose="020B0604020202020204" pitchFamily="34" charset="0"/>
              <a:buNone/>
            </a:pPr>
            <a:r>
              <a:rPr lang="sr-Latn-RS" altLang="sr-Latn-RS" sz="2200" smtClean="0">
                <a:latin typeface="Arial Narrow" panose="020B0606020202030204" pitchFamily="34" charset="0"/>
              </a:rPr>
              <a:t>Tradicionalno, marketinški stručnjaci su zaduženi za razumevanje kupaca i predstavljanje potreba kupaca različitim odeljenjima kompanije. Međutim, u današnjem više povezanom svetu, svako funkcionalno područje u organizaciji može komunicirati s kupcima. Novo razmišljanje je da – bez obzira koji je vaš posao u kompaniji – </a:t>
            </a:r>
            <a:r>
              <a:rPr lang="sr-Latn-RS" altLang="sr-Latn-RS" sz="2200" i="1" smtClean="0">
                <a:latin typeface="Arial Narrow" panose="020B0606020202030204" pitchFamily="34" charset="0"/>
              </a:rPr>
              <a:t>morate razumeti marketing i biti fokusirani na kupca</a:t>
            </a:r>
            <a:r>
              <a:rPr lang="sr-Latn-RS" altLang="sr-Latn-RS" sz="2200" smtClean="0">
                <a:latin typeface="Arial Narrow" panose="020B0606020202030204" pitchFamily="34" charset="0"/>
              </a:rPr>
              <a:t>. Umesto da puste svako odeljenje „ide svojim putem“, </a:t>
            </a:r>
            <a:r>
              <a:rPr lang="sr-Latn-RS" altLang="sr-Latn-RS" sz="2200" b="1" i="1" smtClean="0">
                <a:solidFill>
                  <a:srgbClr val="1409E7"/>
                </a:solidFill>
                <a:latin typeface="Arial Narrow" panose="020B0606020202030204" pitchFamily="34" charset="0"/>
              </a:rPr>
              <a:t>kompanije moraju povezati sva odeljenja u cilju stvaranja vrednosti za kupca. </a:t>
            </a:r>
          </a:p>
          <a:p>
            <a:pPr marL="0" indent="0" algn="just">
              <a:buFont typeface="Arial" panose="020B0604020202020204" pitchFamily="34" charset="0"/>
              <a:buNone/>
            </a:pPr>
            <a:r>
              <a:rPr lang="sr-Latn-RS" altLang="sr-Latn-RS" sz="2200" smtClean="0">
                <a:solidFill>
                  <a:srgbClr val="1409E7"/>
                </a:solidFill>
                <a:latin typeface="Arial Narrow" panose="020B0606020202030204" pitchFamily="34" charset="0"/>
              </a:rPr>
              <a:t>Kroz upravljanje lancem snabdevanja, kompanije danas jačaju svoje veze sa partnerima u celom lancu snabdevanja.</a:t>
            </a:r>
          </a:p>
          <a:p>
            <a:pPr marL="0" indent="0" algn="just">
              <a:buFont typeface="Arial" panose="020B0604020202020204" pitchFamily="34" charset="0"/>
              <a:buNone/>
            </a:pPr>
            <a:endParaRPr lang="sr-Latn-RS" altLang="sr-Latn-RS" sz="2200" smtClean="0">
              <a:solidFill>
                <a:srgbClr val="002060"/>
              </a:solidFill>
              <a:latin typeface="Arial Narrow" panose="020B0606020202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228600" y="2362200"/>
            <a:ext cx="7086600" cy="1905000"/>
          </a:xfrm>
          <a:solidFill>
            <a:schemeClr val="accent6">
              <a:lumMod val="20000"/>
              <a:lumOff val="80000"/>
            </a:schemeClr>
          </a:solidFill>
          <a:ln w="38100">
            <a:solidFill>
              <a:srgbClr val="1B06BA"/>
            </a:solidFill>
            <a:miter lim="800000"/>
            <a:headEnd/>
            <a:tailEnd/>
          </a:ln>
        </p:spPr>
        <p:txBody>
          <a:bodyPr/>
          <a:lstStyle/>
          <a:p>
            <a:pPr marL="0" indent="0" algn="just">
              <a:buFont typeface="Arial" panose="020B0604020202020204" pitchFamily="34" charset="0"/>
              <a:buNone/>
              <a:defRPr/>
            </a:pPr>
            <a:endParaRPr lang="sr-Latn-CS" sz="2400" dirty="0" smtClean="0">
              <a:solidFill>
                <a:srgbClr val="FFFF00"/>
              </a:solidFill>
              <a:latin typeface="Arial Narrow" panose="020B0606020202030204" pitchFamily="34" charset="0"/>
            </a:endParaRPr>
          </a:p>
          <a:p>
            <a:pPr marL="0" indent="0" algn="just">
              <a:buFont typeface="Arial" panose="020B0604020202020204" pitchFamily="34" charset="0"/>
              <a:buNone/>
              <a:defRPr/>
            </a:pPr>
            <a:endParaRPr lang="sr-Latn-CS" sz="2800" dirty="0" smtClean="0">
              <a:solidFill>
                <a:srgbClr val="FFFF00"/>
              </a:solidFill>
              <a:latin typeface="Arial Narrow" panose="020B0606020202030204" pitchFamily="34" charset="0"/>
            </a:endParaRPr>
          </a:p>
          <a:p>
            <a:pPr marL="0" indent="0" algn="just">
              <a:buFont typeface="Arial" panose="020B0604020202020204" pitchFamily="34" charset="0"/>
              <a:buNone/>
              <a:defRPr/>
            </a:pPr>
            <a:r>
              <a:rPr lang="sr-Latn-CS" sz="2800" b="1" dirty="0" smtClean="0">
                <a:solidFill>
                  <a:srgbClr val="1B06BA"/>
                </a:solidFill>
                <a:latin typeface="Arial Narrow" panose="020B0606020202030204" pitchFamily="34" charset="0"/>
              </a:rPr>
              <a:t>V: Stvaranje profita i vrednosti; razvoj odnosa  </a:t>
            </a:r>
            <a:endParaRPr lang="sr-Latn-RS" sz="2800" b="1" dirty="0" smtClean="0">
              <a:solidFill>
                <a:srgbClr val="1B06BA"/>
              </a:solidFill>
              <a:latin typeface="Arial Narrow" panose="020B0606020202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228600" y="2819400"/>
            <a:ext cx="7086600" cy="1066800"/>
          </a:xfrm>
          <a:ln w="19050">
            <a:solidFill>
              <a:srgbClr val="1B06BA"/>
            </a:solidFill>
            <a:miter lim="800000"/>
            <a:headEnd/>
            <a:tailEnd/>
          </a:ln>
        </p:spPr>
        <p:txBody>
          <a:bodyPr/>
          <a:lstStyle/>
          <a:p>
            <a:pPr marL="0" indent="0" algn="just">
              <a:buFont typeface="Arial" panose="020B0604020202020204" pitchFamily="34" charset="0"/>
              <a:buNone/>
            </a:pPr>
            <a:endParaRPr lang="sr-Latn-CS" altLang="sr-Latn-RS" sz="2800" smtClean="0">
              <a:solidFill>
                <a:srgbClr val="FFFF00"/>
              </a:solidFill>
              <a:latin typeface="Arial Narrow" panose="020B0606020202030204" pitchFamily="34" charset="0"/>
            </a:endParaRPr>
          </a:p>
          <a:p>
            <a:pPr marL="0" indent="0" algn="just">
              <a:buFont typeface="Arial" panose="020B0604020202020204" pitchFamily="34" charset="0"/>
              <a:buNone/>
            </a:pPr>
            <a:r>
              <a:rPr lang="sr-Latn-CS" altLang="sr-Latn-RS" sz="2800" smtClean="0">
                <a:solidFill>
                  <a:srgbClr val="1B06BA"/>
                </a:solidFill>
                <a:latin typeface="Arial Narrow" panose="020B0606020202030204" pitchFamily="34" charset="0"/>
              </a:rPr>
              <a:t>V1: Stvaranje profita i vrednosti</a:t>
            </a:r>
            <a:endParaRPr lang="sr-Latn-RS" altLang="sr-Latn-RS" sz="2800" smtClean="0">
              <a:solidFill>
                <a:srgbClr val="1B06BA"/>
              </a:solidFill>
              <a:latin typeface="Arial Narrow" panose="020B0606020202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438400"/>
            <a:ext cx="8534400" cy="2133600"/>
          </a:xfrm>
          <a:solidFill>
            <a:schemeClr val="accent6">
              <a:lumMod val="20000"/>
              <a:lumOff val="80000"/>
            </a:schemeClr>
          </a:solidFill>
          <a:ln w="38100">
            <a:solidFill>
              <a:srgbClr val="1B06BA"/>
            </a:solidFill>
          </a:ln>
        </p:spPr>
        <p:txBody>
          <a:bodyPr/>
          <a:lstStyle/>
          <a:p>
            <a:pPr marL="0" indent="0" eaLnBrk="1" hangingPunct="1">
              <a:buFont typeface="Arial" panose="020B0604020202020204" pitchFamily="34" charset="0"/>
              <a:buNone/>
              <a:defRPr/>
            </a:pPr>
            <a:endParaRPr lang="sr-Latn-CS" sz="2400" dirty="0" smtClean="0">
              <a:solidFill>
                <a:prstClr val="black"/>
              </a:solidFill>
              <a:latin typeface="Arial Narrow" panose="020B0606020202030204" pitchFamily="34" charset="0"/>
            </a:endParaRPr>
          </a:p>
          <a:p>
            <a:pPr marL="0" indent="0" eaLnBrk="1" hangingPunct="1">
              <a:buFont typeface="Arial" panose="020B0604020202020204" pitchFamily="34" charset="0"/>
              <a:buNone/>
              <a:defRPr/>
            </a:pPr>
            <a:endParaRPr lang="sr-Latn-CS" sz="2400" dirty="0">
              <a:solidFill>
                <a:prstClr val="black"/>
              </a:solidFill>
              <a:latin typeface="Arial Narrow" panose="020B0606020202030204" pitchFamily="34" charset="0"/>
            </a:endParaRPr>
          </a:p>
          <a:p>
            <a:pPr marL="0" indent="0" eaLnBrk="1" hangingPunct="1">
              <a:buFont typeface="Arial" panose="020B0604020202020204" pitchFamily="34" charset="0"/>
              <a:buNone/>
              <a:defRPr/>
            </a:pPr>
            <a:r>
              <a:rPr lang="sr-Latn-CS" sz="2800" b="1" dirty="0" smtClean="0">
                <a:solidFill>
                  <a:srgbClr val="1B06BA"/>
                </a:solidFill>
                <a:latin typeface="Arial Narrow" panose="020B0606020202030204" pitchFamily="34" charset="0"/>
              </a:rPr>
              <a:t>II</a:t>
            </a:r>
            <a:r>
              <a:rPr lang="sr-Latn-CS" sz="2800" b="1" dirty="0">
                <a:solidFill>
                  <a:srgbClr val="1B06BA"/>
                </a:solidFill>
                <a:latin typeface="Arial Narrow" panose="020B0606020202030204" pitchFamily="34" charset="0"/>
              </a:rPr>
              <a:t>: </a:t>
            </a:r>
            <a:r>
              <a:rPr lang="sr-Latn-CS" sz="2800" b="1" dirty="0" smtClean="0">
                <a:solidFill>
                  <a:srgbClr val="1B06BA"/>
                </a:solidFill>
                <a:latin typeface="Arial Narrow" panose="020B0606020202030204" pitchFamily="34" charset="0"/>
              </a:rPr>
              <a:t>Kreiranje </a:t>
            </a:r>
            <a:r>
              <a:rPr lang="sr-Latn-CS" sz="2800" b="1" dirty="0">
                <a:solidFill>
                  <a:srgbClr val="1B06BA"/>
                </a:solidFill>
                <a:latin typeface="Arial Narrow" panose="020B0606020202030204" pitchFamily="34" charset="0"/>
              </a:rPr>
              <a:t>marketing-strategije </a:t>
            </a:r>
            <a:r>
              <a:rPr lang="sr-Latn-CS" sz="2800" b="1" dirty="0" smtClean="0">
                <a:solidFill>
                  <a:srgbClr val="1B06BA"/>
                </a:solidFill>
                <a:latin typeface="Arial Narrow" panose="020B0606020202030204" pitchFamily="34" charset="0"/>
              </a:rPr>
              <a:t>i plana </a:t>
            </a:r>
          </a:p>
          <a:p>
            <a:pPr marL="0" indent="0" eaLnBrk="1" hangingPunct="1">
              <a:buFont typeface="Arial" panose="020B0604020202020204" pitchFamily="34" charset="0"/>
              <a:buNone/>
              <a:defRPr/>
            </a:pPr>
            <a:r>
              <a:rPr lang="sr-Latn-CS" sz="2800" b="1" dirty="0">
                <a:solidFill>
                  <a:srgbClr val="1B06BA"/>
                </a:solidFill>
                <a:latin typeface="Arial Narrow" panose="020B0606020202030204" pitchFamily="34" charset="0"/>
              </a:rPr>
              <a:t> </a:t>
            </a:r>
            <a:r>
              <a:rPr lang="sr-Latn-CS" sz="2800" b="1" dirty="0" smtClean="0">
                <a:solidFill>
                  <a:srgbClr val="1B06BA"/>
                </a:solidFill>
                <a:latin typeface="Arial Narrow" panose="020B0606020202030204" pitchFamily="34" charset="0"/>
              </a:rPr>
              <a:t>    zasnovanih na </a:t>
            </a:r>
            <a:r>
              <a:rPr lang="sr-Latn-CS" sz="2800" b="1" dirty="0">
                <a:solidFill>
                  <a:srgbClr val="1B06BA"/>
                </a:solidFill>
                <a:latin typeface="Arial Narrow" panose="020B0606020202030204" pitchFamily="34" charset="0"/>
              </a:rPr>
              <a:t>vrednosti kupaca </a:t>
            </a:r>
          </a:p>
          <a:p>
            <a:pPr>
              <a:defRPr/>
            </a:pPr>
            <a:endParaRPr lang="sr-Latn-RS" dirty="0"/>
          </a:p>
        </p:txBody>
      </p:sp>
      <p:sp>
        <p:nvSpPr>
          <p:cNvPr id="2" name="Cloud Callout 1"/>
          <p:cNvSpPr/>
          <p:nvPr/>
        </p:nvSpPr>
        <p:spPr>
          <a:xfrm>
            <a:off x="4953000" y="152400"/>
            <a:ext cx="5105400" cy="3810000"/>
          </a:xfrm>
          <a:prstGeom prst="cloudCallout">
            <a:avLst>
              <a:gd name="adj1" fmla="val -34251"/>
              <a:gd name="adj2" fmla="val 56900"/>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sr-Latn-RS" sz="2200" dirty="0">
                <a:solidFill>
                  <a:srgbClr val="1409E7"/>
                </a:solidFill>
                <a:latin typeface="Arial Narrow" panose="020B0606020202030204" pitchFamily="34" charset="0"/>
              </a:rPr>
              <a:t>Identifikujte ključne elemente marketinške strategije zasnovanih na vrednosti kupaca i razgovarajte o orijentacijama upravljanja marketingom koje vode marketinšku strategiju.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124200" y="381000"/>
            <a:ext cx="3505200" cy="609600"/>
          </a:xfrm>
        </p:spPr>
        <p:txBody>
          <a:bodyPr/>
          <a:lstStyle/>
          <a:p>
            <a:pPr algn="l" eaLnBrk="1" hangingPunct="1">
              <a:spcBef>
                <a:spcPct val="20000"/>
              </a:spcBef>
            </a:pP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t>
            </a:r>
            <a:r>
              <a:rPr lang="sr-Latn-CS" altLang="sr-Latn-RS" sz="2800" smtClean="0">
                <a:solidFill>
                  <a:srgbClr val="FFFF00"/>
                </a:solidFill>
                <a:latin typeface="Arial Narrow" panose="020B0606020202030204" pitchFamily="34" charset="0"/>
              </a:rPr>
              <a:t>V: Vrednost od kupaca</a:t>
            </a:r>
            <a:br>
              <a:rPr lang="sr-Latn-CS" altLang="sr-Latn-RS" sz="2800" smtClean="0">
                <a:solidFill>
                  <a:srgbClr val="FFFF00"/>
                </a:solidFill>
                <a:latin typeface="Arial Narrow" panose="020B0606020202030204" pitchFamily="34" charset="0"/>
              </a:rPr>
            </a:br>
            <a:endParaRPr lang="sr-Latn-RS" altLang="sr-Latn-RS" sz="2800" smtClean="0">
              <a:solidFill>
                <a:srgbClr val="FFFF00"/>
              </a:solidFill>
            </a:endParaRPr>
          </a:p>
        </p:txBody>
      </p:sp>
      <p:sp>
        <p:nvSpPr>
          <p:cNvPr id="3" name="Content Placeholder 2"/>
          <p:cNvSpPr>
            <a:spLocks noGrp="1"/>
          </p:cNvSpPr>
          <p:nvPr>
            <p:ph idx="1"/>
          </p:nvPr>
        </p:nvSpPr>
        <p:spPr>
          <a:xfrm>
            <a:off x="381000" y="1143000"/>
            <a:ext cx="8229600" cy="4800600"/>
          </a:xfrm>
        </p:spPr>
        <p:txBody>
          <a:bodyPr/>
          <a:lstStyle/>
          <a:p>
            <a:pPr marL="0" indent="0" algn="just">
              <a:buFont typeface="Arial" panose="020B0604020202020204" pitchFamily="34" charset="0"/>
              <a:buNone/>
              <a:defRPr/>
            </a:pPr>
            <a:endParaRPr lang="sr-Latn-RS" sz="2200" dirty="0" smtClean="0">
              <a:latin typeface="Arial Narrow" panose="020B0606020202030204" pitchFamily="34" charset="0"/>
            </a:endParaRPr>
          </a:p>
          <a:p>
            <a:pPr marL="0" indent="0" algn="just">
              <a:buFont typeface="Arial" panose="020B0604020202020204" pitchFamily="34" charset="0"/>
              <a:buNone/>
              <a:defRPr/>
            </a:pPr>
            <a:endParaRPr lang="sr-Latn-RS" sz="2200" dirty="0" smtClean="0">
              <a:latin typeface="Arial Narrow" panose="020B0606020202030204" pitchFamily="34" charset="0"/>
            </a:endParaRPr>
          </a:p>
          <a:p>
            <a:pPr marL="0" indent="0" algn="just">
              <a:buFont typeface="Arial" panose="020B0604020202020204" pitchFamily="34" charset="0"/>
              <a:buNone/>
              <a:defRPr/>
            </a:pPr>
            <a:r>
              <a:rPr lang="sr-Latn-RS" sz="2200" dirty="0" smtClean="0">
                <a:latin typeface="Arial Narrow" panose="020B0606020202030204" pitchFamily="34" charset="0"/>
              </a:rPr>
              <a:t>Posljednji korak uključuje prikupljanje vrednosti od kupaca u obliku </a:t>
            </a:r>
          </a:p>
          <a:p>
            <a:pPr marL="0" indent="0" algn="just">
              <a:buFont typeface="Arial" panose="020B0604020202020204" pitchFamily="34" charset="0"/>
              <a:buNone/>
              <a:defRPr/>
            </a:pPr>
            <a:r>
              <a:rPr lang="sr-Latn-RS" sz="2200" b="1" dirty="0" smtClean="0">
                <a:solidFill>
                  <a:srgbClr val="C00000"/>
                </a:solidFill>
                <a:latin typeface="Arial Narrow" panose="020B0606020202030204" pitchFamily="34" charset="0"/>
              </a:rPr>
              <a:t>prodaje, tržišnog učešća i profita</a:t>
            </a:r>
            <a:r>
              <a:rPr lang="sr-Latn-RS" sz="2200" dirty="0" smtClean="0">
                <a:latin typeface="Arial Narrow" panose="020B0606020202030204" pitchFamily="34" charset="0"/>
              </a:rPr>
              <a:t>.</a:t>
            </a:r>
          </a:p>
          <a:p>
            <a:pPr marL="0" indent="0" algn="just">
              <a:buFont typeface="Arial" panose="020B0604020202020204" pitchFamily="34" charset="0"/>
              <a:buNone/>
              <a:defRPr/>
            </a:pPr>
            <a:endParaRPr lang="sr-Latn-RS" sz="2200" dirty="0" smtClean="0">
              <a:latin typeface="Arial Narrow" panose="020B0606020202030204" pitchFamily="34" charset="0"/>
            </a:endParaRPr>
          </a:p>
          <a:p>
            <a:pPr marL="0" indent="0" algn="just">
              <a:buFont typeface="Arial" panose="020B0604020202020204" pitchFamily="34" charset="0"/>
              <a:buNone/>
              <a:defRPr/>
            </a:pPr>
            <a:r>
              <a:rPr lang="sr-Latn-RS" sz="2200" dirty="0" smtClean="0">
                <a:latin typeface="Arial Narrow" panose="020B0606020202030204" pitchFamily="34" charset="0"/>
              </a:rPr>
              <a:t>Ishodi stvaranja vrednosti za kupca su: </a:t>
            </a:r>
          </a:p>
          <a:p>
            <a:pPr algn="just">
              <a:buFont typeface="Courier New" panose="02070309020205020404" pitchFamily="49" charset="0"/>
              <a:buChar char="o"/>
              <a:defRPr/>
            </a:pPr>
            <a:r>
              <a:rPr lang="sr-Latn-RS" sz="2200" b="1" dirty="0" smtClean="0">
                <a:solidFill>
                  <a:srgbClr val="C00000"/>
                </a:solidFill>
                <a:latin typeface="Arial Narrow" panose="020B0606020202030204" pitchFamily="34" charset="0"/>
              </a:rPr>
              <a:t>lojalnost i zadržavanje kupaca,</a:t>
            </a:r>
          </a:p>
          <a:p>
            <a:pPr algn="just">
              <a:buFont typeface="Courier New" panose="02070309020205020404" pitchFamily="49" charset="0"/>
              <a:buChar char="o"/>
              <a:defRPr/>
            </a:pPr>
            <a:r>
              <a:rPr lang="sr-Latn-RS" sz="2200" b="1" dirty="0" smtClean="0">
                <a:solidFill>
                  <a:srgbClr val="C00000"/>
                </a:solidFill>
                <a:latin typeface="Arial Narrow" panose="020B0606020202030204" pitchFamily="34" charset="0"/>
              </a:rPr>
              <a:t>učešće na tržištu i učešće kod kupaca, i </a:t>
            </a:r>
          </a:p>
          <a:p>
            <a:pPr algn="just">
              <a:buFont typeface="Courier New" panose="02070309020205020404" pitchFamily="49" charset="0"/>
              <a:buChar char="o"/>
              <a:defRPr/>
            </a:pPr>
            <a:r>
              <a:rPr lang="sr-Latn-RS" sz="2200" b="1" dirty="0" smtClean="0">
                <a:solidFill>
                  <a:srgbClr val="C00000"/>
                </a:solidFill>
                <a:latin typeface="Arial Narrow" panose="020B0606020202030204" pitchFamily="34" charset="0"/>
              </a:rPr>
              <a:t>vrednost kupaca (</a:t>
            </a:r>
            <a:r>
              <a:rPr lang="sr-Latn-RS" sz="2200" b="1" u="sng" dirty="0" smtClean="0">
                <a:solidFill>
                  <a:srgbClr val="C00000"/>
                </a:solidFill>
                <a:latin typeface="Arial Narrow" panose="020B0606020202030204" pitchFamily="34" charset="0"/>
              </a:rPr>
              <a:t>prezentovano na sledećim slajdovima</a:t>
            </a:r>
            <a:r>
              <a:rPr lang="sr-Latn-RS" sz="2200" b="1" dirty="0" smtClean="0">
                <a:solidFill>
                  <a:srgbClr val="C00000"/>
                </a:solidFill>
                <a:latin typeface="Arial Narrow" panose="020B0606020202030204" pitchFamily="34" charset="0"/>
              </a:rPr>
              <a:t>).</a:t>
            </a:r>
            <a:endParaRPr lang="sr-Latn-RS" sz="2200" b="1" dirty="0">
              <a:solidFill>
                <a:srgbClr val="C00000"/>
              </a:solidFill>
              <a:latin typeface="Arial Narrow" panose="020B0606020202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143000" y="381000"/>
            <a:ext cx="7848600" cy="457200"/>
          </a:xfrm>
        </p:spPr>
        <p:txBody>
          <a:bodyPr/>
          <a:lstStyle/>
          <a:p>
            <a:pPr algn="l" eaLnBrk="1" hangingPunct="1">
              <a:spcBef>
                <a:spcPct val="20000"/>
              </a:spcBef>
            </a:pP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t>
            </a:r>
            <a:br>
              <a:rPr lang="sr-Latn-CS" altLang="sr-Latn-RS" sz="2400" b="1" smtClean="0">
                <a:solidFill>
                  <a:srgbClr val="FFFF00"/>
                </a:solidFill>
                <a:latin typeface="Arial Narrow" panose="020B0606020202030204" pitchFamily="34" charset="0"/>
              </a:rPr>
            </a:br>
            <a:r>
              <a:rPr lang="sr-Latn-CS" altLang="sr-Latn-RS" sz="2400" smtClean="0">
                <a:solidFill>
                  <a:srgbClr val="FFFF00"/>
                </a:solidFill>
                <a:latin typeface="Arial Narrow" panose="020B0606020202030204" pitchFamily="34" charset="0"/>
              </a:rPr>
              <a:t>V: </a:t>
            </a:r>
            <a:r>
              <a:rPr lang="sr-Latn-RS" altLang="sr-Latn-RS" sz="2400" smtClean="0">
                <a:solidFill>
                  <a:srgbClr val="FFFF00"/>
                </a:solidFill>
                <a:latin typeface="Arial Narrow" panose="020B0606020202030204" pitchFamily="34" charset="0"/>
              </a:rPr>
              <a:t>Ishodi kreiranja vrednosti za kupca: lojalnost i zadržavanje kupaca </a:t>
            </a:r>
            <a:r>
              <a:rPr lang="sr-Latn-CS" altLang="sr-Latn-RS" sz="2800" smtClean="0">
                <a:solidFill>
                  <a:srgbClr val="FFFF00"/>
                </a:solidFill>
                <a:latin typeface="Arial Narrow" panose="020B0606020202030204" pitchFamily="34" charset="0"/>
              </a:rPr>
              <a:t/>
            </a:r>
            <a:br>
              <a:rPr lang="sr-Latn-CS" altLang="sr-Latn-RS" sz="2800" smtClean="0">
                <a:solidFill>
                  <a:srgbClr val="FFFF00"/>
                </a:solidFill>
                <a:latin typeface="Arial Narrow" panose="020B0606020202030204" pitchFamily="34" charset="0"/>
              </a:rPr>
            </a:br>
            <a:r>
              <a:rPr lang="sr-Latn-CS" altLang="sr-Latn-RS" sz="2400" smtClean="0">
                <a:solidFill>
                  <a:srgbClr val="FFFF00"/>
                </a:solidFill>
                <a:latin typeface="Arial Narrow" panose="020B0606020202030204" pitchFamily="34" charset="0"/>
              </a:rPr>
              <a:t/>
            </a:r>
            <a:br>
              <a:rPr lang="sr-Latn-CS" altLang="sr-Latn-RS" sz="2400" smtClean="0">
                <a:solidFill>
                  <a:srgbClr val="FFFF00"/>
                </a:solidFill>
                <a:latin typeface="Arial Narrow" panose="020B0606020202030204" pitchFamily="34" charset="0"/>
              </a:rPr>
            </a:br>
            <a:endParaRPr lang="sr-Latn-RS" altLang="sr-Latn-RS" smtClean="0">
              <a:solidFill>
                <a:srgbClr val="FFFF00"/>
              </a:solidFill>
            </a:endParaRPr>
          </a:p>
        </p:txBody>
      </p:sp>
      <p:sp>
        <p:nvSpPr>
          <p:cNvPr id="58371" name="Content Placeholder 2"/>
          <p:cNvSpPr>
            <a:spLocks noGrp="1"/>
          </p:cNvSpPr>
          <p:nvPr>
            <p:ph idx="1"/>
          </p:nvPr>
        </p:nvSpPr>
        <p:spPr>
          <a:xfrm>
            <a:off x="152400" y="1143000"/>
            <a:ext cx="8305800" cy="5029200"/>
          </a:xfrm>
        </p:spPr>
        <p:txBody>
          <a:bodyPr/>
          <a:lstStyle/>
          <a:p>
            <a:pPr marL="0" indent="0" algn="just">
              <a:buFont typeface="Arial" panose="020B0604020202020204" pitchFamily="34" charset="0"/>
              <a:buNone/>
            </a:pPr>
            <a:r>
              <a:rPr lang="sr-Latn-RS" altLang="sr-Latn-RS" sz="2400" b="1" i="1" smtClean="0">
                <a:solidFill>
                  <a:srgbClr val="1409E7"/>
                </a:solidFill>
                <a:latin typeface="Arial Narrow" panose="020B0606020202030204" pitchFamily="34" charset="0"/>
              </a:rPr>
              <a:t>I: Lojalnost i zadržavanje kupaca </a:t>
            </a:r>
          </a:p>
          <a:p>
            <a:pPr marL="0" indent="0" algn="just">
              <a:buFont typeface="Arial" panose="020B0604020202020204" pitchFamily="34" charset="0"/>
              <a:buNone/>
            </a:pPr>
            <a:endParaRPr lang="sr-Latn-RS" altLang="sr-Latn-RS" sz="2200" smtClean="0">
              <a:latin typeface="Arial Narrow" panose="020B0606020202030204" pitchFamily="34" charset="0"/>
            </a:endParaRPr>
          </a:p>
          <a:p>
            <a:pPr marL="0" indent="0" algn="just">
              <a:buFont typeface="Arial" panose="020B0604020202020204" pitchFamily="34" charset="0"/>
              <a:buNone/>
            </a:pPr>
            <a:endParaRPr lang="sr-Latn-RS" altLang="sr-Latn-RS" sz="2200" smtClean="0">
              <a:latin typeface="Arial Narrow" panose="020B0606020202030204" pitchFamily="34" charset="0"/>
            </a:endParaRPr>
          </a:p>
          <a:p>
            <a:pPr marL="0" indent="0" algn="just">
              <a:buFont typeface="Arial" panose="020B0604020202020204" pitchFamily="34" charset="0"/>
              <a:buNone/>
            </a:pPr>
            <a:r>
              <a:rPr lang="sr-Latn-RS" altLang="sr-Latn-RS" sz="2200" smtClean="0">
                <a:latin typeface="Arial Narrow" panose="020B0606020202030204" pitchFamily="34" charset="0"/>
              </a:rPr>
              <a:t>Dobro upravljanje odnosima s kupcima stvara </a:t>
            </a:r>
            <a:r>
              <a:rPr lang="sr-Latn-RS" altLang="sr-Latn-RS" sz="2200" i="1" u="sng" smtClean="0">
                <a:solidFill>
                  <a:srgbClr val="1B06BA"/>
                </a:solidFill>
                <a:latin typeface="Arial Narrow" panose="020B0606020202030204" pitchFamily="34" charset="0"/>
              </a:rPr>
              <a:t>zadovoljstvo kupaca</a:t>
            </a:r>
            <a:r>
              <a:rPr lang="sr-Latn-RS" altLang="sr-Latn-RS" sz="2200" smtClean="0">
                <a:latin typeface="Arial Narrow" panose="020B0606020202030204" pitchFamily="34" charset="0"/>
              </a:rPr>
              <a:t>. </a:t>
            </a:r>
          </a:p>
          <a:p>
            <a:pPr marL="0" indent="0" algn="just">
              <a:buFont typeface="Arial" panose="020B0604020202020204" pitchFamily="34" charset="0"/>
              <a:buNone/>
            </a:pPr>
            <a:r>
              <a:rPr lang="sr-Latn-RS" altLang="sr-Latn-RS" sz="2200" smtClean="0">
                <a:latin typeface="Arial Narrow" panose="020B0606020202030204" pitchFamily="34" charset="0"/>
              </a:rPr>
              <a:t>Zauzvrat, </a:t>
            </a:r>
            <a:r>
              <a:rPr lang="sr-Latn-RS" altLang="sr-Latn-RS" sz="2200" i="1" u="sng" smtClean="0">
                <a:solidFill>
                  <a:srgbClr val="1409E7"/>
                </a:solidFill>
                <a:latin typeface="Arial Narrow" panose="020B0606020202030204" pitchFamily="34" charset="0"/>
              </a:rPr>
              <a:t>zadovoljni kupci ostaju lojalni </a:t>
            </a:r>
            <a:r>
              <a:rPr lang="sr-Latn-RS" altLang="sr-Latn-RS" sz="2200" smtClean="0">
                <a:latin typeface="Arial Narrow" panose="020B0606020202030204" pitchFamily="34" charset="0"/>
              </a:rPr>
              <a:t>i blagonaklono govore drugima o kompaniji i njenim proizvodima. </a:t>
            </a:r>
          </a:p>
          <a:p>
            <a:pPr marL="0" indent="0" algn="just">
              <a:buFont typeface="Arial" panose="020B0604020202020204" pitchFamily="34" charset="0"/>
              <a:buNone/>
            </a:pPr>
            <a:endParaRPr lang="sr-Latn-RS" altLang="sr-Latn-RS" sz="2200" smtClean="0">
              <a:latin typeface="Arial Narrow" panose="020B0606020202030204" pitchFamily="34" charset="0"/>
            </a:endParaRPr>
          </a:p>
          <a:p>
            <a:pPr marL="0" indent="0" algn="just">
              <a:buFont typeface="Arial" panose="020B0604020202020204" pitchFamily="34" charset="0"/>
              <a:buNone/>
            </a:pPr>
            <a:r>
              <a:rPr lang="sr-Latn-RS" altLang="sr-Latn-RS" sz="2200" smtClean="0">
                <a:latin typeface="Arial Narrow" panose="020B0606020202030204" pitchFamily="34" charset="0"/>
              </a:rPr>
              <a:t>Studije pokazuju velike razlike u lojalnosti između zadovoljnih i nezadovoljnih kupaca. </a:t>
            </a:r>
            <a:r>
              <a:rPr lang="sr-Latn-RS" altLang="sr-Latn-RS" sz="2200" b="1" smtClean="0">
                <a:solidFill>
                  <a:srgbClr val="1409E7"/>
                </a:solidFill>
                <a:latin typeface="Arial Narrow" panose="020B0606020202030204" pitchFamily="34" charset="0"/>
              </a:rPr>
              <a:t>Čak i neznatno nezadovoljstvo može dovesti do enormnog pada lojalnosti. </a:t>
            </a:r>
          </a:p>
          <a:p>
            <a:pPr marL="0" indent="0" algn="just">
              <a:buFont typeface="Arial" panose="020B0604020202020204" pitchFamily="34" charset="0"/>
              <a:buNone/>
            </a:pPr>
            <a:endParaRPr lang="sr-Latn-RS" altLang="sr-Latn-RS" sz="2200" smtClean="0">
              <a:latin typeface="Arial Narrow" panose="020B0606020202030204" pitchFamily="34" charset="0"/>
            </a:endParaRPr>
          </a:p>
          <a:p>
            <a:pPr marL="0" indent="0" algn="just">
              <a:buFont typeface="Arial" panose="020B0604020202020204" pitchFamily="34" charset="0"/>
              <a:buNone/>
            </a:pPr>
            <a:r>
              <a:rPr lang="sr-Latn-RS" altLang="sr-Latn-RS" sz="2200" smtClean="0">
                <a:latin typeface="Arial Narrow" panose="020B0606020202030204" pitchFamily="34" charset="0"/>
              </a:rPr>
              <a:t>Dakle, </a:t>
            </a:r>
            <a:r>
              <a:rPr lang="sr-Latn-RS" altLang="sr-Latn-RS" sz="2200" smtClean="0">
                <a:solidFill>
                  <a:srgbClr val="C00000"/>
                </a:solidFill>
                <a:latin typeface="Arial Narrow" panose="020B0606020202030204" pitchFamily="34" charset="0"/>
              </a:rPr>
              <a:t>cilj menadžmenta odnosa s kupcima je da stvori ne samo </a:t>
            </a:r>
            <a:r>
              <a:rPr lang="sr-Latn-RS" altLang="sr-Latn-RS" sz="2200" b="1" i="1" u="sng" smtClean="0">
                <a:solidFill>
                  <a:srgbClr val="C00000"/>
                </a:solidFill>
                <a:latin typeface="Arial Narrow" panose="020B0606020202030204" pitchFamily="34" charset="0"/>
              </a:rPr>
              <a:t>zadovoljstvo kupaca</a:t>
            </a:r>
            <a:r>
              <a:rPr lang="sr-Latn-RS" altLang="sr-Latn-RS" sz="2200" b="1" i="1" smtClean="0">
                <a:solidFill>
                  <a:srgbClr val="C00000"/>
                </a:solidFill>
                <a:latin typeface="Arial Narrow" panose="020B0606020202030204" pitchFamily="34" charset="0"/>
              </a:rPr>
              <a:t>, već i njihovo </a:t>
            </a:r>
            <a:r>
              <a:rPr lang="sr-Latn-RS" altLang="sr-Latn-RS" sz="2200" b="1" i="1" u="sng" smtClean="0">
                <a:solidFill>
                  <a:srgbClr val="C00000"/>
                </a:solidFill>
                <a:latin typeface="Arial Narrow" panose="020B0606020202030204" pitchFamily="34" charset="0"/>
              </a:rPr>
              <a:t>oduševljenje</a:t>
            </a:r>
            <a:r>
              <a:rPr lang="sr-Latn-RS" altLang="sr-Latn-RS" sz="2200" u="sng" smtClean="0">
                <a:solidFill>
                  <a:srgbClr val="1B06BA"/>
                </a:solidFill>
                <a:latin typeface="Arial Narrow" panose="020B0606020202030204" pitchFamily="34" charset="0"/>
              </a:rPr>
              <a:t>.</a:t>
            </a:r>
          </a:p>
          <a:p>
            <a:pPr marL="0" indent="0" algn="just">
              <a:buFont typeface="Arial" panose="020B0604020202020204" pitchFamily="34" charset="0"/>
              <a:buNone/>
            </a:pPr>
            <a:endParaRPr lang="sr-Latn-RS" altLang="sr-Latn-RS" sz="2000" smtClean="0">
              <a:latin typeface="Arial Narrow" panose="020B0606020202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219200" y="381000"/>
            <a:ext cx="7772400" cy="457200"/>
          </a:xfrm>
        </p:spPr>
        <p:txBody>
          <a:bodyPr/>
          <a:lstStyle/>
          <a:p>
            <a:pPr algn="l" eaLnBrk="1" hangingPunct="1">
              <a:spcBef>
                <a:spcPct val="20000"/>
              </a:spcBef>
            </a:pP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t>
            </a:r>
            <a:br>
              <a:rPr lang="sr-Latn-CS" altLang="sr-Latn-RS" sz="2400" b="1" smtClean="0">
                <a:solidFill>
                  <a:srgbClr val="FFFF00"/>
                </a:solidFill>
                <a:latin typeface="Arial Narrow" panose="020B0606020202030204" pitchFamily="34" charset="0"/>
              </a:rPr>
            </a:br>
            <a:r>
              <a:rPr lang="sr-Latn-CS" altLang="sr-Latn-RS" sz="2400" smtClean="0">
                <a:solidFill>
                  <a:srgbClr val="FFFF00"/>
                </a:solidFill>
                <a:latin typeface="Arial Narrow" panose="020B0606020202030204" pitchFamily="34" charset="0"/>
              </a:rPr>
              <a:t>V </a:t>
            </a:r>
            <a:r>
              <a:rPr lang="sr-Latn-RS" altLang="sr-Latn-RS" sz="2400" smtClean="0">
                <a:solidFill>
                  <a:srgbClr val="FFFF00"/>
                </a:solidFill>
                <a:latin typeface="Arial Narrow" panose="020B0606020202030204" pitchFamily="34" charset="0"/>
              </a:rPr>
              <a:t>Ishodi kreiranja vrednosti za kupca: lojalnost i zadržavanje kupaca </a:t>
            </a:r>
            <a:r>
              <a:rPr lang="sr-Latn-CS" altLang="sr-Latn-RS" sz="2800" smtClean="0">
                <a:solidFill>
                  <a:srgbClr val="FFFF00"/>
                </a:solidFill>
                <a:latin typeface="Arial Narrow" panose="020B0606020202030204" pitchFamily="34" charset="0"/>
              </a:rPr>
              <a:t/>
            </a:r>
            <a:br>
              <a:rPr lang="sr-Latn-CS" altLang="sr-Latn-RS" sz="2800" smtClean="0">
                <a:solidFill>
                  <a:srgbClr val="FFFF00"/>
                </a:solidFill>
                <a:latin typeface="Arial Narrow" panose="020B0606020202030204" pitchFamily="34" charset="0"/>
              </a:rPr>
            </a:br>
            <a:r>
              <a:rPr lang="sr-Latn-CS" altLang="sr-Latn-RS" sz="2400" smtClean="0">
                <a:solidFill>
                  <a:srgbClr val="FFFF00"/>
                </a:solidFill>
                <a:latin typeface="Arial Narrow" panose="020B0606020202030204" pitchFamily="34" charset="0"/>
              </a:rPr>
              <a:t/>
            </a:r>
            <a:br>
              <a:rPr lang="sr-Latn-CS" altLang="sr-Latn-RS" sz="2400" smtClean="0">
                <a:solidFill>
                  <a:srgbClr val="FFFF00"/>
                </a:solidFill>
                <a:latin typeface="Arial Narrow" panose="020B0606020202030204" pitchFamily="34" charset="0"/>
              </a:rPr>
            </a:br>
            <a:endParaRPr lang="sr-Latn-RS" altLang="sr-Latn-RS" smtClean="0">
              <a:solidFill>
                <a:srgbClr val="FFFF00"/>
              </a:solidFill>
            </a:endParaRPr>
          </a:p>
        </p:txBody>
      </p:sp>
      <p:sp>
        <p:nvSpPr>
          <p:cNvPr id="59395" name="Content Placeholder 2"/>
          <p:cNvSpPr>
            <a:spLocks noGrp="1"/>
          </p:cNvSpPr>
          <p:nvPr>
            <p:ph idx="1"/>
          </p:nvPr>
        </p:nvSpPr>
        <p:spPr>
          <a:xfrm>
            <a:off x="228600" y="1066800"/>
            <a:ext cx="5638800" cy="5562600"/>
          </a:xfrm>
        </p:spPr>
        <p:txBody>
          <a:bodyPr/>
          <a:lstStyle/>
          <a:p>
            <a:pPr marL="0" indent="0" algn="just">
              <a:buFont typeface="Arial" panose="020B0604020202020204" pitchFamily="34" charset="0"/>
              <a:buNone/>
            </a:pPr>
            <a:r>
              <a:rPr lang="sr-Latn-RS" altLang="sr-Latn-RS" sz="2200" b="1" i="1" smtClean="0">
                <a:solidFill>
                  <a:srgbClr val="1409E7"/>
                </a:solidFill>
                <a:latin typeface="Arial Narrow" panose="020B0606020202030204" pitchFamily="34" charset="0"/>
              </a:rPr>
              <a:t>I: Lojalnost i zadržavanje kupaca</a:t>
            </a:r>
          </a:p>
          <a:p>
            <a:pPr marL="0" indent="0" algn="just">
              <a:buFont typeface="Arial" panose="020B0604020202020204" pitchFamily="34" charset="0"/>
              <a:buNone/>
            </a:pPr>
            <a:endParaRPr lang="sr-Latn-RS" altLang="sr-Latn-RS" sz="2000" b="1" i="1" smtClean="0">
              <a:solidFill>
                <a:srgbClr val="1B06BA"/>
              </a:solidFill>
              <a:latin typeface="Arial Narrow" panose="020B0606020202030204" pitchFamily="34" charset="0"/>
            </a:endParaRPr>
          </a:p>
          <a:p>
            <a:pPr marL="0" indent="0" algn="just">
              <a:buFont typeface="Arial" panose="020B0604020202020204" pitchFamily="34" charset="0"/>
              <a:buNone/>
            </a:pPr>
            <a:r>
              <a:rPr lang="sr-Latn-RS" altLang="sr-Latn-RS" sz="2000" i="1" smtClean="0">
                <a:solidFill>
                  <a:srgbClr val="1B06BA"/>
                </a:solidFill>
                <a:latin typeface="Arial Narrow" panose="020B0606020202030204" pitchFamily="34" charset="0"/>
              </a:rPr>
              <a:t>Lojalni kupci </a:t>
            </a:r>
            <a:r>
              <a:rPr lang="sr-Latn-RS" altLang="sr-Latn-RS" sz="2000" smtClean="0">
                <a:latin typeface="Arial Narrow" panose="020B0606020202030204" pitchFamily="34" charset="0"/>
              </a:rPr>
              <a:t>troše više i ostaju duže kupci kompanije. Istraživanja pokazuju da je pet puta jeftinije </a:t>
            </a:r>
            <a:r>
              <a:rPr lang="sr-Latn-RS" altLang="sr-Latn-RS" sz="2000" i="1" smtClean="0">
                <a:solidFill>
                  <a:srgbClr val="1B06BA"/>
                </a:solidFill>
                <a:latin typeface="Arial Narrow" panose="020B0606020202030204" pitchFamily="34" charset="0"/>
              </a:rPr>
              <a:t>zadržati starog kupca</a:t>
            </a:r>
            <a:r>
              <a:rPr lang="sr-Latn-RS" altLang="sr-Latn-RS" sz="2000" smtClean="0">
                <a:latin typeface="Arial Narrow" panose="020B0606020202030204" pitchFamily="34" charset="0"/>
              </a:rPr>
              <a:t> nego stvoriti novog. Suprotno tome, „prebeg“ kupaca kod konkurencije može biti skup. Gubitak kupca znači izgubiti više od jedne prodaje. To znači gubitak čitavog niza kupovina koje kupac čini tokom života. U stvari, kompanija može izgubiti novac na određenoj transakciji, ali i dalje ima velike koristi od dugotrajnog odnosa. </a:t>
            </a:r>
            <a:r>
              <a:rPr lang="sr-Latn-RS" altLang="sr-Latn-RS" sz="2000" u="sng" smtClean="0">
                <a:latin typeface="Arial Narrow" panose="020B0606020202030204" pitchFamily="34" charset="0"/>
              </a:rPr>
              <a:t>To znači da kompanije moraju imati visoke ciljeve u izgradnji odnosa s kupcima</a:t>
            </a:r>
            <a:r>
              <a:rPr lang="sr-Latn-RS" altLang="sr-Latn-RS" sz="2000" smtClean="0">
                <a:latin typeface="Arial Narrow" panose="020B0606020202030204" pitchFamily="34" charset="0"/>
              </a:rPr>
              <a:t>. </a:t>
            </a:r>
          </a:p>
          <a:p>
            <a:pPr marL="0" indent="0" algn="just">
              <a:buFont typeface="Arial" panose="020B0604020202020204" pitchFamily="34" charset="0"/>
              <a:buNone/>
            </a:pPr>
            <a:endParaRPr lang="sr-Latn-RS" altLang="sr-Latn-RS" sz="2000" smtClean="0">
              <a:solidFill>
                <a:srgbClr val="C00000"/>
              </a:solidFill>
              <a:latin typeface="Arial Narrow" panose="020B0606020202030204" pitchFamily="34" charset="0"/>
            </a:endParaRPr>
          </a:p>
          <a:p>
            <a:pPr marL="0" indent="0" algn="just">
              <a:buFont typeface="Arial" panose="020B0604020202020204" pitchFamily="34" charset="0"/>
              <a:buNone/>
            </a:pPr>
            <a:r>
              <a:rPr lang="sr-Latn-RS" altLang="sr-Latn-RS" sz="2000" smtClean="0">
                <a:solidFill>
                  <a:srgbClr val="C00000"/>
                </a:solidFill>
                <a:latin typeface="Arial Narrow" panose="020B0606020202030204" pitchFamily="34" charset="0"/>
              </a:rPr>
              <a:t>Oduševljenje kupaca stvara emocionalni odnos sa brendom</a:t>
            </a:r>
            <a:r>
              <a:rPr lang="sr-Latn-RS" altLang="sr-Latn-RS" sz="2000" smtClean="0">
                <a:latin typeface="Arial Narrow" panose="020B0606020202030204" pitchFamily="34" charset="0"/>
              </a:rPr>
              <a:t>. </a:t>
            </a:r>
            <a:r>
              <a:rPr lang="sr-Latn-RS" altLang="sr-Latn-RS" sz="2000" smtClean="0">
                <a:solidFill>
                  <a:srgbClr val="C00000"/>
                </a:solidFill>
                <a:latin typeface="Arial Narrow" panose="020B0606020202030204" pitchFamily="34" charset="0"/>
              </a:rPr>
              <a:t>I taj odnos tera kupce da se vraćaju.</a:t>
            </a:r>
          </a:p>
        </p:txBody>
      </p:sp>
      <p:sp>
        <p:nvSpPr>
          <p:cNvPr id="5" name="Oval Callout 4"/>
          <p:cNvSpPr/>
          <p:nvPr/>
        </p:nvSpPr>
        <p:spPr>
          <a:xfrm rot="976601">
            <a:off x="5788025" y="830263"/>
            <a:ext cx="3736975" cy="3227387"/>
          </a:xfrm>
          <a:prstGeom prst="wedgeEllipseCallout">
            <a:avLst/>
          </a:prstGeom>
        </p:spPr>
        <p:style>
          <a:lnRef idx="2">
            <a:schemeClr val="accent4"/>
          </a:lnRef>
          <a:fillRef idx="1">
            <a:schemeClr val="lt1"/>
          </a:fillRef>
          <a:effectRef idx="0">
            <a:schemeClr val="accent4"/>
          </a:effectRef>
          <a:fontRef idx="minor">
            <a:schemeClr val="dk1"/>
          </a:fontRef>
        </p:style>
        <p:txBody>
          <a:bodyPr anchor="ctr"/>
          <a:lstStyle/>
          <a:p>
            <a:pPr algn="just">
              <a:spcBef>
                <a:spcPts val="0"/>
              </a:spcBef>
              <a:defRPr/>
            </a:pPr>
            <a:r>
              <a:rPr lang="sr-Latn-RS" dirty="0">
                <a:solidFill>
                  <a:prstClr val="black"/>
                </a:solidFill>
                <a:latin typeface="Arial Narrow" panose="020B0606020202030204" pitchFamily="34" charset="0"/>
              </a:rPr>
              <a:t> Na primer, </a:t>
            </a:r>
          </a:p>
          <a:p>
            <a:pPr algn="just">
              <a:spcBef>
                <a:spcPts val="0"/>
              </a:spcBef>
              <a:defRPr/>
            </a:pPr>
            <a:r>
              <a:rPr lang="sr-Latn-RS" b="1" i="1" dirty="0">
                <a:solidFill>
                  <a:prstClr val="black"/>
                </a:solidFill>
                <a:latin typeface="Arial Narrow" panose="020B0606020202030204" pitchFamily="34" charset="0"/>
              </a:rPr>
              <a:t>Lexus</a:t>
            </a:r>
            <a:r>
              <a:rPr lang="sr-Latn-RS" b="1" dirty="0">
                <a:solidFill>
                  <a:prstClr val="black"/>
                </a:solidFill>
                <a:latin typeface="Arial Narrow" panose="020B0606020202030204" pitchFamily="34" charset="0"/>
              </a:rPr>
              <a:t> procenjuje da jedan zadovoljan i lojalan kupac vredi više od 800.000 eura u celoj prodaji, dok je procenjena životna vrednost mladog korisnika mobilnog telefona oko 34.000 eura.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28600" y="381000"/>
            <a:ext cx="6477000" cy="457200"/>
          </a:xfrm>
        </p:spPr>
        <p:txBody>
          <a:bodyPr/>
          <a:lstStyle/>
          <a:p>
            <a:pPr algn="l" eaLnBrk="1" hangingPunct="1">
              <a:spcBef>
                <a:spcPct val="20000"/>
              </a:spcBef>
            </a:pP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200" smtClean="0">
                <a:solidFill>
                  <a:srgbClr val="FFFF00"/>
                </a:solidFill>
                <a:latin typeface="Arial Narrow" panose="020B0606020202030204" pitchFamily="34" charset="0"/>
              </a:rPr>
              <a:t>V: </a:t>
            </a:r>
            <a:r>
              <a:rPr lang="sr-Latn-RS" altLang="sr-Latn-RS" sz="2200" smtClean="0">
                <a:solidFill>
                  <a:srgbClr val="FFFF00"/>
                </a:solidFill>
                <a:latin typeface="Arial Narrow" panose="020B0606020202030204" pitchFamily="34" charset="0"/>
              </a:rPr>
              <a:t>Ishodi kreiranja vrednosti za kupca: učešće kod kupaca </a:t>
            </a:r>
            <a:r>
              <a:rPr lang="sr-Latn-CS" altLang="sr-Latn-RS" sz="2800" smtClean="0">
                <a:solidFill>
                  <a:srgbClr val="FFFF00"/>
                </a:solidFill>
                <a:latin typeface="Arial Narrow" panose="020B0606020202030204" pitchFamily="34" charset="0"/>
              </a:rPr>
              <a:t/>
            </a:r>
            <a:br>
              <a:rPr lang="sr-Latn-CS" altLang="sr-Latn-RS" sz="2800" smtClean="0">
                <a:solidFill>
                  <a:srgbClr val="FFFF00"/>
                </a:solidFill>
                <a:latin typeface="Arial Narrow" panose="020B0606020202030204" pitchFamily="34" charset="0"/>
              </a:rPr>
            </a:br>
            <a:r>
              <a:rPr lang="sr-Latn-CS" altLang="sr-Latn-RS" sz="2400" smtClean="0">
                <a:solidFill>
                  <a:srgbClr val="FFFF00"/>
                </a:solidFill>
                <a:latin typeface="Arial Narrow" panose="020B0606020202030204" pitchFamily="34" charset="0"/>
              </a:rPr>
              <a:t/>
            </a:r>
            <a:br>
              <a:rPr lang="sr-Latn-CS" altLang="sr-Latn-RS" sz="2400" smtClean="0">
                <a:solidFill>
                  <a:srgbClr val="FFFF00"/>
                </a:solidFill>
                <a:latin typeface="Arial Narrow" panose="020B0606020202030204" pitchFamily="34" charset="0"/>
              </a:rPr>
            </a:br>
            <a:r>
              <a:rPr lang="sr-Latn-CS" altLang="sr-Latn-RS" sz="2400" smtClean="0">
                <a:solidFill>
                  <a:srgbClr val="FFFF00"/>
                </a:solidFill>
                <a:latin typeface="Arial Narrow" panose="020B0606020202030204" pitchFamily="34" charset="0"/>
              </a:rPr>
              <a:t/>
            </a:r>
            <a:br>
              <a:rPr lang="sr-Latn-CS" altLang="sr-Latn-RS" sz="2400" smtClean="0">
                <a:solidFill>
                  <a:srgbClr val="FFFF00"/>
                </a:solidFill>
                <a:latin typeface="Arial Narrow" panose="020B0606020202030204" pitchFamily="34" charset="0"/>
              </a:rPr>
            </a:br>
            <a:endParaRPr lang="sr-Latn-RS" altLang="sr-Latn-RS" smtClean="0">
              <a:solidFill>
                <a:srgbClr val="FFFF00"/>
              </a:solidFill>
            </a:endParaRPr>
          </a:p>
        </p:txBody>
      </p:sp>
      <p:sp>
        <p:nvSpPr>
          <p:cNvPr id="59395" name="Content Placeholder 2"/>
          <p:cNvSpPr>
            <a:spLocks noGrp="1"/>
          </p:cNvSpPr>
          <p:nvPr>
            <p:ph idx="1"/>
          </p:nvPr>
        </p:nvSpPr>
        <p:spPr>
          <a:xfrm>
            <a:off x="6350" y="865188"/>
            <a:ext cx="5175250" cy="5638800"/>
          </a:xfrm>
        </p:spPr>
        <p:txBody>
          <a:bodyPr/>
          <a:lstStyle/>
          <a:p>
            <a:pPr marL="0" indent="0" algn="just">
              <a:buFont typeface="Arial" panose="020B0604020202020204" pitchFamily="34" charset="0"/>
              <a:buNone/>
              <a:defRPr/>
            </a:pPr>
            <a:endParaRPr lang="sr-Latn-RS" altLang="sr-Latn-RS" sz="2200" b="1" i="1" dirty="0" smtClean="0">
              <a:solidFill>
                <a:srgbClr val="1409E7"/>
              </a:solidFill>
              <a:latin typeface="Arial Narrow" panose="020B0606020202030204" pitchFamily="34" charset="0"/>
            </a:endParaRPr>
          </a:p>
          <a:p>
            <a:pPr marL="0" indent="0" algn="just">
              <a:buFont typeface="Arial" panose="020B0604020202020204" pitchFamily="34" charset="0"/>
              <a:buNone/>
              <a:defRPr/>
            </a:pPr>
            <a:r>
              <a:rPr lang="sr-Latn-RS" altLang="sr-Latn-RS" sz="2200" b="1" i="1" dirty="0" smtClean="0">
                <a:solidFill>
                  <a:srgbClr val="1409E7"/>
                </a:solidFill>
                <a:latin typeface="Arial Narrow" panose="020B0606020202030204" pitchFamily="34" charset="0"/>
              </a:rPr>
              <a:t>II: Povećanje učešća kod kupaca</a:t>
            </a:r>
          </a:p>
          <a:p>
            <a:pPr marL="0" indent="0" algn="just">
              <a:buFont typeface="Arial" panose="020B0604020202020204" pitchFamily="34" charset="0"/>
              <a:buNone/>
              <a:defRPr/>
            </a:pPr>
            <a:endParaRPr lang="sr-Latn-RS" altLang="sr-Latn-RS" sz="2200" dirty="0" smtClean="0">
              <a:latin typeface="Arial Narrow" panose="020B0606020202030204" pitchFamily="34" charset="0"/>
            </a:endParaRPr>
          </a:p>
          <a:p>
            <a:pPr marL="0" indent="0" algn="just">
              <a:spcBef>
                <a:spcPct val="0"/>
              </a:spcBef>
              <a:buFont typeface="Arial" panose="020B0604020202020204" pitchFamily="34" charset="0"/>
              <a:buNone/>
              <a:defRPr/>
            </a:pPr>
            <a:r>
              <a:rPr lang="sr-Latn-RS" altLang="sr-Latn-RS" sz="2200" dirty="0" smtClean="0">
                <a:latin typeface="Arial Narrow" panose="020B0606020202030204" pitchFamily="34" charset="0"/>
              </a:rPr>
              <a:t>Dobro upravljanje odnosima s kupcima može pomoći </a:t>
            </a:r>
            <a:r>
              <a:rPr lang="sr-Latn-RS" altLang="sr-Latn-RS" sz="2200" dirty="0" err="1" smtClean="0">
                <a:latin typeface="Arial Narrow" panose="020B0606020202030204" pitchFamily="34" charset="0"/>
              </a:rPr>
              <a:t>marketerima</a:t>
            </a:r>
            <a:r>
              <a:rPr lang="sr-Latn-RS" altLang="sr-Latn-RS" sz="2200" dirty="0" smtClean="0">
                <a:latin typeface="Arial Narrow" panose="020B0606020202030204" pitchFamily="34" charset="0"/>
              </a:rPr>
              <a:t> da </a:t>
            </a:r>
            <a:r>
              <a:rPr lang="sr-Latn-RS" altLang="sr-Latn-RS" sz="2200" b="1" dirty="0" smtClean="0">
                <a:solidFill>
                  <a:srgbClr val="1B06BA"/>
                </a:solidFill>
                <a:latin typeface="Arial Narrow" panose="020B0606020202030204" pitchFamily="34" charset="0"/>
              </a:rPr>
              <a:t>povećaju učešće kompanije kod kupaca.</a:t>
            </a:r>
            <a:endParaRPr lang="sr-Latn-RS" altLang="sr-Latn-RS" sz="2200" dirty="0" smtClean="0">
              <a:solidFill>
                <a:srgbClr val="1409E7"/>
              </a:solidFill>
              <a:latin typeface="Arial Narrow" panose="020B0606020202030204" pitchFamily="34" charset="0"/>
            </a:endParaRPr>
          </a:p>
          <a:p>
            <a:pPr marL="0" indent="0" algn="just">
              <a:spcBef>
                <a:spcPct val="0"/>
              </a:spcBef>
              <a:buFont typeface="Arial" panose="020B0604020202020204" pitchFamily="34" charset="0"/>
              <a:buNone/>
              <a:defRPr/>
            </a:pPr>
            <a:endParaRPr lang="sr-Latn-RS" altLang="sr-Latn-RS" sz="2200" dirty="0" smtClean="0">
              <a:latin typeface="Arial Narrow" panose="020B0606020202030204" pitchFamily="34" charset="0"/>
            </a:endParaRPr>
          </a:p>
          <a:p>
            <a:pPr marL="0" indent="0" algn="just">
              <a:spcBef>
                <a:spcPct val="0"/>
              </a:spcBef>
              <a:buFont typeface="Arial" panose="020B0604020202020204" pitchFamily="34" charset="0"/>
              <a:buNone/>
              <a:defRPr/>
            </a:pPr>
            <a:r>
              <a:rPr lang="sr-Latn-RS" altLang="sr-Latn-RS" sz="2200" dirty="0" smtClean="0">
                <a:latin typeface="Arial Narrow" panose="020B0606020202030204" pitchFamily="34" charset="0"/>
              </a:rPr>
              <a:t>Da bi povećale učešće kod kupaca, kompanije </a:t>
            </a:r>
          </a:p>
          <a:p>
            <a:pPr marL="0" indent="0" algn="just">
              <a:spcBef>
                <a:spcPct val="0"/>
              </a:spcBef>
              <a:buFont typeface="Arial" panose="020B0604020202020204" pitchFamily="34" charset="0"/>
              <a:buNone/>
              <a:defRPr/>
            </a:pPr>
            <a:r>
              <a:rPr lang="sr-Latn-RS" altLang="sr-Latn-RS" sz="2200" dirty="0" smtClean="0">
                <a:latin typeface="Arial Narrow" panose="020B0606020202030204" pitchFamily="34" charset="0"/>
              </a:rPr>
              <a:t>mogu </a:t>
            </a:r>
          </a:p>
          <a:p>
            <a:pPr algn="just">
              <a:spcBef>
                <a:spcPct val="0"/>
              </a:spcBef>
              <a:defRPr/>
            </a:pPr>
            <a:r>
              <a:rPr lang="sr-Latn-RS" altLang="sr-Latn-RS" sz="2200" b="1" dirty="0" smtClean="0">
                <a:latin typeface="Arial Narrow" panose="020B0606020202030204" pitchFamily="34" charset="0"/>
              </a:rPr>
              <a:t>ponuditi veću raznolikost postojećim kupcima </a:t>
            </a:r>
          </a:p>
          <a:p>
            <a:pPr algn="just">
              <a:spcBef>
                <a:spcPct val="0"/>
              </a:spcBef>
              <a:defRPr/>
            </a:pPr>
            <a:r>
              <a:rPr lang="sr-Latn-RS" altLang="sr-Latn-RS" sz="2200" b="1" dirty="0" smtClean="0">
                <a:latin typeface="Arial Narrow" panose="020B0606020202030204" pitchFamily="34" charset="0"/>
              </a:rPr>
              <a:t>kreirati programe za unakrsnu prodaju i </a:t>
            </a:r>
          </a:p>
          <a:p>
            <a:pPr algn="just">
              <a:spcBef>
                <a:spcPct val="0"/>
              </a:spcBef>
              <a:defRPr/>
            </a:pPr>
            <a:r>
              <a:rPr lang="sr-Latn-RS" altLang="sr-Latn-RS" sz="2200" b="1" dirty="0" smtClean="0">
                <a:latin typeface="Arial Narrow" panose="020B0606020202030204" pitchFamily="34" charset="0"/>
              </a:rPr>
              <a:t>programe za dodatnu prodaju. </a:t>
            </a:r>
          </a:p>
        </p:txBody>
      </p:sp>
      <p:sp>
        <p:nvSpPr>
          <p:cNvPr id="2" name="Oval Callout 1"/>
          <p:cNvSpPr/>
          <p:nvPr/>
        </p:nvSpPr>
        <p:spPr>
          <a:xfrm rot="1470689">
            <a:off x="5073650" y="314325"/>
            <a:ext cx="3989388" cy="2916238"/>
          </a:xfrm>
          <a:prstGeom prst="wedgeEllipseCallout">
            <a:avLst/>
          </a:prstGeom>
        </p:spPr>
        <p:style>
          <a:lnRef idx="2">
            <a:schemeClr val="accent4"/>
          </a:lnRef>
          <a:fillRef idx="1">
            <a:schemeClr val="lt1"/>
          </a:fillRef>
          <a:effectRef idx="0">
            <a:schemeClr val="accent4"/>
          </a:effectRef>
          <a:fontRef idx="minor">
            <a:schemeClr val="dk1"/>
          </a:fontRef>
        </p:style>
        <p:txBody>
          <a:bodyPr anchor="ctr"/>
          <a:lstStyle/>
          <a:p>
            <a:pPr algn="just">
              <a:spcBef>
                <a:spcPct val="20000"/>
              </a:spcBef>
              <a:defRPr/>
            </a:pPr>
            <a:r>
              <a:rPr lang="sr-Latn-RS" b="1" dirty="0">
                <a:solidFill>
                  <a:prstClr val="black"/>
                </a:solidFill>
                <a:latin typeface="Arial Narrow" panose="020B0606020202030204" pitchFamily="34" charset="0"/>
              </a:rPr>
              <a:t>Tako banke žele povećati 'udeo u novčaniku’ klijenta. Supermarketi i restorani žele dobiti više 'udela u želucu'. Automobilske kompanije žele povećati 'udeo u garažama', a aviokompanije žele veći 'udeo u putovanjima'.</a:t>
            </a:r>
          </a:p>
        </p:txBody>
      </p:sp>
      <p:sp>
        <p:nvSpPr>
          <p:cNvPr id="5" name="Oval Callout 4"/>
          <p:cNvSpPr/>
          <p:nvPr/>
        </p:nvSpPr>
        <p:spPr>
          <a:xfrm rot="788204">
            <a:off x="5048250" y="3452813"/>
            <a:ext cx="4016375" cy="2889250"/>
          </a:xfrm>
          <a:prstGeom prst="wedgeEllipseCallout">
            <a:avLst>
              <a:gd name="adj1" fmla="val -61481"/>
              <a:gd name="adj2" fmla="val 37529"/>
            </a:avLst>
          </a:prstGeom>
        </p:spPr>
        <p:style>
          <a:lnRef idx="2">
            <a:schemeClr val="accent4"/>
          </a:lnRef>
          <a:fillRef idx="1">
            <a:schemeClr val="lt1"/>
          </a:fillRef>
          <a:effectRef idx="0">
            <a:schemeClr val="accent4"/>
          </a:effectRef>
          <a:fontRef idx="minor">
            <a:schemeClr val="dk1"/>
          </a:fontRef>
        </p:style>
        <p:txBody>
          <a:bodyPr anchor="ctr"/>
          <a:lstStyle/>
          <a:p>
            <a:pPr algn="just">
              <a:spcBef>
                <a:spcPts val="0"/>
              </a:spcBef>
              <a:defRPr/>
            </a:pPr>
            <a:r>
              <a:rPr lang="sr-Latn-RS" sz="2000" b="1" dirty="0">
                <a:solidFill>
                  <a:prstClr val="black"/>
                </a:solidFill>
                <a:latin typeface="Arial Narrow" panose="020B0606020202030204" pitchFamily="34" charset="0"/>
              </a:rPr>
              <a:t>Na primer, Amazon je vrlo vešt u jačanju odnosa sa svojih 304 miliona kupaca širom sveta u povećanju svog udela u budžetu potrošnje svakog od njih.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981200" y="381000"/>
            <a:ext cx="6477000" cy="457200"/>
          </a:xfrm>
        </p:spPr>
        <p:txBody>
          <a:bodyPr/>
          <a:lstStyle/>
          <a:p>
            <a:pPr algn="l" eaLnBrk="1" hangingPunct="1">
              <a:spcBef>
                <a:spcPct val="20000"/>
              </a:spcBef>
            </a:pP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t>
            </a:r>
            <a:br>
              <a:rPr lang="sr-Latn-CS" altLang="sr-Latn-RS" sz="2400" b="1" smtClean="0">
                <a:solidFill>
                  <a:srgbClr val="FFFF00"/>
                </a:solidFill>
                <a:latin typeface="Arial Narrow" panose="020B0606020202030204" pitchFamily="34" charset="0"/>
              </a:rPr>
            </a:br>
            <a:r>
              <a:rPr lang="sr-Latn-CS" altLang="sr-Latn-RS" sz="2400" smtClean="0">
                <a:solidFill>
                  <a:srgbClr val="000000"/>
                </a:solidFill>
                <a:latin typeface="Arial Narrow" panose="020B0606020202030204" pitchFamily="34" charset="0"/>
              </a:rPr>
              <a:t/>
            </a:r>
            <a:br>
              <a:rPr lang="sr-Latn-CS" altLang="sr-Latn-RS" sz="2400" smtClean="0">
                <a:solidFill>
                  <a:srgbClr val="000000"/>
                </a:solidFill>
                <a:latin typeface="Arial Narrow" panose="020B0606020202030204" pitchFamily="34" charset="0"/>
              </a:rPr>
            </a:br>
            <a:r>
              <a:rPr lang="sr-Latn-CS" altLang="sr-Latn-RS" sz="2400" smtClean="0">
                <a:solidFill>
                  <a:srgbClr val="FFFF00"/>
                </a:solidFill>
                <a:latin typeface="Arial Narrow" panose="020B0606020202030204" pitchFamily="34" charset="0"/>
              </a:rPr>
              <a:t/>
            </a:r>
            <a:br>
              <a:rPr lang="sr-Latn-CS" altLang="sr-Latn-RS" sz="2400" smtClean="0">
                <a:solidFill>
                  <a:srgbClr val="FFFF00"/>
                </a:solidFill>
                <a:latin typeface="Arial Narrow" panose="020B0606020202030204" pitchFamily="34" charset="0"/>
              </a:rPr>
            </a:br>
            <a:endParaRPr lang="sr-Latn-RS" altLang="sr-Latn-RS" smtClean="0">
              <a:solidFill>
                <a:srgbClr val="FFFF00"/>
              </a:solidFill>
            </a:endParaRPr>
          </a:p>
        </p:txBody>
      </p:sp>
      <p:sp>
        <p:nvSpPr>
          <p:cNvPr id="61443" name="Content Placeholder 2"/>
          <p:cNvSpPr>
            <a:spLocks noGrp="1"/>
          </p:cNvSpPr>
          <p:nvPr>
            <p:ph idx="1"/>
          </p:nvPr>
        </p:nvSpPr>
        <p:spPr>
          <a:xfrm>
            <a:off x="152400" y="1484313"/>
            <a:ext cx="8839200" cy="4114800"/>
          </a:xfrm>
          <a:ln>
            <a:solidFill>
              <a:srgbClr val="1B06BA"/>
            </a:solidFill>
            <a:miter lim="800000"/>
            <a:headEnd/>
            <a:tailEnd/>
          </a:ln>
        </p:spPr>
        <p:txBody>
          <a:bodyPr/>
          <a:lstStyle/>
          <a:p>
            <a:pPr marL="0" indent="0" algn="just">
              <a:spcBef>
                <a:spcPct val="0"/>
              </a:spcBef>
              <a:buFont typeface="Arial" panose="020B0604020202020204" pitchFamily="34" charset="0"/>
              <a:buNone/>
            </a:pPr>
            <a:endParaRPr lang="sr-Latn-RS" altLang="sr-Latn-RS" sz="2200" b="1" i="1" smtClean="0">
              <a:solidFill>
                <a:srgbClr val="002060"/>
              </a:solidFill>
              <a:latin typeface="Arial Narrow" panose="020B0606020202030204" pitchFamily="34" charset="0"/>
            </a:endParaRPr>
          </a:p>
          <a:p>
            <a:pPr marL="0" indent="0" algn="just">
              <a:spcBef>
                <a:spcPct val="0"/>
              </a:spcBef>
              <a:buFont typeface="Arial" panose="020B0604020202020204" pitchFamily="34" charset="0"/>
              <a:buNone/>
            </a:pPr>
            <a:r>
              <a:rPr lang="sr-Latn-RS" altLang="sr-Latn-RS" sz="2200" b="1" i="1" smtClean="0">
                <a:solidFill>
                  <a:srgbClr val="1409E7"/>
                </a:solidFill>
                <a:latin typeface="Arial Narrow" panose="020B0606020202030204" pitchFamily="34" charset="0"/>
              </a:rPr>
              <a:t>III: Stvaranje vrednosti kupaca - CE </a:t>
            </a:r>
          </a:p>
          <a:p>
            <a:pPr marL="0" indent="0" algn="just">
              <a:spcBef>
                <a:spcPct val="0"/>
              </a:spcBef>
              <a:buFont typeface="Arial" panose="020B0604020202020204" pitchFamily="34" charset="0"/>
              <a:buNone/>
            </a:pPr>
            <a:endParaRPr lang="sr-Latn-RS" altLang="sr-Latn-RS" sz="2000" smtClean="0">
              <a:latin typeface="Arial Narrow" panose="020B0606020202030204" pitchFamily="34" charset="0"/>
            </a:endParaRPr>
          </a:p>
          <a:p>
            <a:pPr marL="0" indent="0">
              <a:lnSpc>
                <a:spcPct val="150000"/>
              </a:lnSpc>
              <a:spcBef>
                <a:spcPct val="0"/>
              </a:spcBef>
              <a:buFont typeface="Arial" panose="020B0604020202020204" pitchFamily="34" charset="0"/>
              <a:buNone/>
            </a:pPr>
            <a:r>
              <a:rPr lang="sr-Latn-CS" altLang="sr-Latn-RS" sz="2400" smtClean="0">
                <a:latin typeface="Arial Narrow" panose="020B0606020202030204" pitchFamily="34" charset="0"/>
              </a:rPr>
              <a:t>Sticanje</a:t>
            </a:r>
            <a:r>
              <a:rPr lang="sr-Latn-RS" altLang="sr-Latn-RS" sz="2400" i="1" smtClean="0">
                <a:latin typeface="Arial Narrow" panose="020B0606020202030204" pitchFamily="34" charset="0"/>
              </a:rPr>
              <a:t> </a:t>
            </a:r>
            <a:r>
              <a:rPr lang="sr-Latn-CS" altLang="sr-Latn-RS" sz="2400" smtClean="0">
                <a:latin typeface="Arial Narrow" panose="020B0606020202030204" pitchFamily="34" charset="0"/>
              </a:rPr>
              <a:t>+ zadržavanje</a:t>
            </a:r>
            <a:r>
              <a:rPr lang="en-US" altLang="sr-Latn-RS" sz="2400" i="1" smtClean="0">
                <a:latin typeface="Arial Narrow" panose="020B0606020202030204" pitchFamily="34" charset="0"/>
              </a:rPr>
              <a:t> </a:t>
            </a:r>
            <a:r>
              <a:rPr lang="sr-Latn-CS" altLang="sr-Latn-RS" sz="2400" smtClean="0">
                <a:latin typeface="Arial Narrow" panose="020B0606020202030204" pitchFamily="34" charset="0"/>
              </a:rPr>
              <a:t>+ povećanje prodaje (rast kupaca</a:t>
            </a:r>
            <a:r>
              <a:rPr lang="sr-Latn-RS" altLang="sr-Latn-RS" sz="2400" smtClean="0">
                <a:solidFill>
                  <a:srgbClr val="000000"/>
                </a:solidFill>
                <a:latin typeface="Arial Narrow" panose="020B0606020202030204" pitchFamily="34" charset="0"/>
              </a:rPr>
              <a:t>)</a:t>
            </a:r>
            <a:r>
              <a:rPr lang="sr-Latn-CS" altLang="sr-Latn-RS" sz="2400" smtClean="0">
                <a:solidFill>
                  <a:srgbClr val="000000"/>
                </a:solidFill>
                <a:latin typeface="Arial Narrow" panose="020B0606020202030204" pitchFamily="34" charset="0"/>
              </a:rPr>
              <a:t> doprinose rastu </a:t>
            </a:r>
            <a:r>
              <a:rPr lang="sr-Latn-CS" altLang="sr-Latn-RS" sz="2400" b="1" smtClean="0">
                <a:solidFill>
                  <a:srgbClr val="1B06BA"/>
                </a:solidFill>
                <a:latin typeface="Arial Narrow" panose="020B0606020202030204" pitchFamily="34" charset="0"/>
              </a:rPr>
              <a:t>CLV &amp; CE. </a:t>
            </a:r>
            <a:r>
              <a:rPr lang="sr-Latn-CS" altLang="sr-Latn-RS" sz="2400" smtClean="0">
                <a:solidFill>
                  <a:srgbClr val="000000"/>
                </a:solidFill>
                <a:latin typeface="Arial Narrow" panose="020B0606020202030204" pitchFamily="34" charset="0"/>
              </a:rPr>
              <a:t> </a:t>
            </a:r>
          </a:p>
          <a:p>
            <a:pPr marL="0" indent="0">
              <a:spcBef>
                <a:spcPct val="0"/>
              </a:spcBef>
              <a:buFont typeface="Arial" panose="020B0604020202020204" pitchFamily="34" charset="0"/>
              <a:buNone/>
            </a:pPr>
            <a:endParaRPr lang="sr-Latn-CS" altLang="sr-Latn-RS" sz="2200" smtClean="0">
              <a:solidFill>
                <a:srgbClr val="000000"/>
              </a:solidFill>
              <a:latin typeface="Arial Narrow" panose="020B0606020202030204" pitchFamily="34" charset="0"/>
            </a:endParaRPr>
          </a:p>
          <a:p>
            <a:pPr marL="0" indent="0">
              <a:spcBef>
                <a:spcPct val="0"/>
              </a:spcBef>
              <a:buFont typeface="Arial" panose="020B0604020202020204" pitchFamily="34" charset="0"/>
              <a:buNone/>
            </a:pPr>
            <a:endParaRPr lang="sr-Latn-RS" altLang="sr-Latn-RS" sz="2200" smtClean="0">
              <a:latin typeface="Arial Narrow" panose="020B0606020202030204" pitchFamily="34" charset="0"/>
            </a:endParaRPr>
          </a:p>
          <a:p>
            <a:pPr marL="0" indent="0">
              <a:spcBef>
                <a:spcPct val="0"/>
              </a:spcBef>
              <a:buFont typeface="Arial" panose="020B0604020202020204" pitchFamily="34" charset="0"/>
              <a:buNone/>
            </a:pPr>
            <a:endParaRPr lang="sr-Latn-RS" altLang="sr-Latn-RS" sz="2400" smtClean="0">
              <a:latin typeface="Arial Narrow" panose="020B0606020202030204" pitchFamily="34" charset="0"/>
            </a:endParaRPr>
          </a:p>
          <a:p>
            <a:pPr marL="0" indent="0">
              <a:spcBef>
                <a:spcPct val="0"/>
              </a:spcBef>
              <a:buFont typeface="Arial" panose="020B0604020202020204" pitchFamily="34" charset="0"/>
              <a:buNone/>
            </a:pPr>
            <a:endParaRPr lang="sr-Latn-RS" altLang="sr-Latn-RS" sz="2400" smtClean="0">
              <a:latin typeface="Arial Narrow" panose="020B0606020202030204" pitchFamily="34" charset="0"/>
            </a:endParaRPr>
          </a:p>
          <a:p>
            <a:pPr marL="0" indent="0">
              <a:spcBef>
                <a:spcPct val="0"/>
              </a:spcBef>
              <a:buFont typeface="Arial" panose="020B0604020202020204" pitchFamily="34" charset="0"/>
              <a:buNone/>
            </a:pPr>
            <a:r>
              <a:rPr lang="sr-Latn-RS" altLang="sr-Latn-RS" sz="2400" smtClean="0">
                <a:latin typeface="Arial Narrow" panose="020B0606020202030204" pitchFamily="34" charset="0"/>
              </a:rPr>
              <a:t> </a:t>
            </a:r>
          </a:p>
          <a:p>
            <a:pPr marL="0" indent="0">
              <a:spcBef>
                <a:spcPct val="0"/>
              </a:spcBef>
              <a:buFont typeface="Arial" panose="020B0604020202020204" pitchFamily="34" charset="0"/>
              <a:buNone/>
            </a:pPr>
            <a:endParaRPr lang="sr-Latn-RS" altLang="sr-Latn-RS" sz="2000" smtClean="0">
              <a:latin typeface="Arial Narrow" panose="020B0606020202030204" pitchFamily="34" charset="0"/>
            </a:endParaRPr>
          </a:p>
          <a:p>
            <a:pPr marL="0" indent="0" algn="just">
              <a:buFont typeface="Arial" panose="020B0604020202020204" pitchFamily="34" charset="0"/>
              <a:buNone/>
            </a:pPr>
            <a:endParaRPr lang="sr-Latn-RS" altLang="sr-Latn-RS" sz="2200" b="1" i="1" smtClean="0">
              <a:solidFill>
                <a:srgbClr val="002060"/>
              </a:solidFill>
              <a:latin typeface="Arial Narrow" panose="020B0606020202030204" pitchFamily="34" charset="0"/>
            </a:endParaRPr>
          </a:p>
        </p:txBody>
      </p:sp>
      <p:sp>
        <p:nvSpPr>
          <p:cNvPr id="61444" name="Title 1"/>
          <p:cNvSpPr txBox="1">
            <a:spLocks/>
          </p:cNvSpPr>
          <p:nvPr/>
        </p:nvSpPr>
        <p:spPr bwMode="auto">
          <a:xfrm>
            <a:off x="2133600" y="3810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sr-Latn-CS" altLang="sr-Latn-RS" sz="2400" b="1">
                <a:solidFill>
                  <a:srgbClr val="FFFF00"/>
                </a:solidFill>
                <a:latin typeface="Arial Narrow" panose="020B0606020202030204" pitchFamily="34" charset="0"/>
              </a:rPr>
              <a:t/>
            </a:r>
            <a:br>
              <a:rPr lang="sr-Latn-CS" altLang="sr-Latn-RS" sz="2400" b="1">
                <a:solidFill>
                  <a:srgbClr val="FFFF00"/>
                </a:solidFill>
                <a:latin typeface="Arial Narrow" panose="020B0606020202030204" pitchFamily="34" charset="0"/>
              </a:rPr>
            </a:br>
            <a:r>
              <a:rPr lang="sr-Latn-CS" altLang="sr-Latn-RS" sz="2400" b="1">
                <a:solidFill>
                  <a:srgbClr val="FFFF00"/>
                </a:solidFill>
                <a:latin typeface="Arial Narrow" panose="020B0606020202030204" pitchFamily="34" charset="0"/>
              </a:rPr>
              <a:t/>
            </a:r>
            <a:br>
              <a:rPr lang="sr-Latn-CS" altLang="sr-Latn-RS" sz="2400" b="1">
                <a:solidFill>
                  <a:srgbClr val="FFFF00"/>
                </a:solidFill>
                <a:latin typeface="Arial Narrow" panose="020B0606020202030204" pitchFamily="34" charset="0"/>
              </a:rPr>
            </a:br>
            <a:r>
              <a:rPr lang="sr-Latn-CS" altLang="sr-Latn-RS" sz="2400" b="1">
                <a:solidFill>
                  <a:srgbClr val="FFFF00"/>
                </a:solidFill>
                <a:latin typeface="Arial Narrow" panose="020B0606020202030204" pitchFamily="34" charset="0"/>
              </a:rPr>
              <a:t> </a:t>
            </a:r>
            <a:br>
              <a:rPr lang="sr-Latn-CS" altLang="sr-Latn-RS" sz="2400" b="1">
                <a:solidFill>
                  <a:srgbClr val="FFFF00"/>
                </a:solidFill>
                <a:latin typeface="Arial Narrow" panose="020B0606020202030204" pitchFamily="34" charset="0"/>
              </a:rPr>
            </a:br>
            <a:r>
              <a:rPr lang="sr-Latn-CS" altLang="sr-Latn-RS" sz="2400">
                <a:solidFill>
                  <a:srgbClr val="FFFF00"/>
                </a:solidFill>
                <a:latin typeface="Arial Narrow" panose="020B0606020202030204" pitchFamily="34" charset="0"/>
              </a:rPr>
              <a:t>V</a:t>
            </a:r>
            <a:r>
              <a:rPr lang="sr-Latn-CS" altLang="sr-Latn-RS" sz="2800">
                <a:solidFill>
                  <a:srgbClr val="FFFF00"/>
                </a:solidFill>
                <a:latin typeface="Arial Narrow" panose="020B0606020202030204" pitchFamily="34" charset="0"/>
              </a:rPr>
              <a:t>: </a:t>
            </a:r>
            <a:r>
              <a:rPr lang="sr-Latn-RS" altLang="sr-Latn-RS" sz="2800">
                <a:solidFill>
                  <a:srgbClr val="FFFF00"/>
                </a:solidFill>
                <a:latin typeface="Arial Narrow" panose="020B0606020202030204" pitchFamily="34" charset="0"/>
              </a:rPr>
              <a:t>Ishodi kreiranja vrednosti za kupca: CE </a:t>
            </a:r>
            <a:r>
              <a:rPr lang="sr-Latn-CS" altLang="sr-Latn-RS" sz="2800">
                <a:solidFill>
                  <a:srgbClr val="FFFF00"/>
                </a:solidFill>
                <a:latin typeface="Arial Narrow" panose="020B0606020202030204" pitchFamily="34" charset="0"/>
              </a:rPr>
              <a:t/>
            </a:r>
            <a:br>
              <a:rPr lang="sr-Latn-CS" altLang="sr-Latn-RS" sz="2800">
                <a:solidFill>
                  <a:srgbClr val="FFFF00"/>
                </a:solidFill>
                <a:latin typeface="Arial Narrow" panose="020B0606020202030204" pitchFamily="34" charset="0"/>
              </a:rPr>
            </a:br>
            <a:r>
              <a:rPr lang="sr-Latn-CS" altLang="sr-Latn-RS" sz="2400">
                <a:solidFill>
                  <a:srgbClr val="FFFF00"/>
                </a:solidFill>
                <a:latin typeface="Arial Narrow" panose="020B0606020202030204" pitchFamily="34" charset="0"/>
              </a:rPr>
              <a:t/>
            </a:r>
            <a:br>
              <a:rPr lang="sr-Latn-CS" altLang="sr-Latn-RS" sz="2400">
                <a:solidFill>
                  <a:srgbClr val="FFFF00"/>
                </a:solidFill>
                <a:latin typeface="Arial Narrow" panose="020B0606020202030204" pitchFamily="34" charset="0"/>
              </a:rPr>
            </a:br>
            <a:endParaRPr lang="sr-Latn-RS" altLang="sr-Latn-RS" sz="4400">
              <a:solidFill>
                <a:srgbClr val="FFFF00"/>
              </a:solidFill>
            </a:endParaRPr>
          </a:p>
        </p:txBody>
      </p:sp>
      <p:sp>
        <p:nvSpPr>
          <p:cNvPr id="61445" name="Rectangle 1"/>
          <p:cNvSpPr>
            <a:spLocks noChangeArrowheads="1"/>
          </p:cNvSpPr>
          <p:nvPr/>
        </p:nvSpPr>
        <p:spPr bwMode="auto">
          <a:xfrm>
            <a:off x="685800" y="4038600"/>
            <a:ext cx="5405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sr-Latn-RS" altLang="sr-Latn-RS" sz="2400">
                <a:solidFill>
                  <a:srgbClr val="000000"/>
                </a:solidFill>
                <a:latin typeface="Arial Narrow" panose="020B0606020202030204" pitchFamily="34" charset="0"/>
              </a:rPr>
              <a:t>CLV</a:t>
            </a:r>
            <a:r>
              <a:rPr lang="sr-Latn-RS" altLang="sr-Latn-RS" sz="2400" b="1">
                <a:solidFill>
                  <a:srgbClr val="000000"/>
                </a:solidFill>
                <a:latin typeface="Arial Narrow" panose="020B0606020202030204" pitchFamily="34" charset="0"/>
              </a:rPr>
              <a:t> </a:t>
            </a:r>
            <a:r>
              <a:rPr lang="sr-Latn-RS" altLang="sr-Latn-RS" sz="2400">
                <a:solidFill>
                  <a:srgbClr val="000000"/>
                </a:solidFill>
                <a:latin typeface="Arial Narrow" panose="020B0606020202030204" pitchFamily="34" charset="0"/>
              </a:rPr>
              <a:t>postojećih i potencijalnih kupaca čini CE.</a:t>
            </a:r>
            <a:endParaRPr lang="sr-Latn-RS" altLang="sr-Latn-RS" sz="2400" i="1">
              <a:solidFill>
                <a:srgbClr val="002060"/>
              </a:solidFill>
              <a:latin typeface="Arial Narrow" panose="020B0606020202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981200" y="381000"/>
            <a:ext cx="6477000" cy="457200"/>
          </a:xfrm>
        </p:spPr>
        <p:txBody>
          <a:bodyPr/>
          <a:lstStyle/>
          <a:p>
            <a:pPr algn="l" eaLnBrk="1" hangingPunct="1">
              <a:spcBef>
                <a:spcPct val="20000"/>
              </a:spcBef>
            </a:pP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t>
            </a:r>
            <a:br>
              <a:rPr lang="sr-Latn-CS" altLang="sr-Latn-RS" sz="2400" b="1" smtClean="0">
                <a:solidFill>
                  <a:srgbClr val="FFFF00"/>
                </a:solidFill>
                <a:latin typeface="Arial Narrow" panose="020B0606020202030204" pitchFamily="34" charset="0"/>
              </a:rPr>
            </a:br>
            <a:r>
              <a:rPr lang="sr-Latn-CS" altLang="sr-Latn-RS" sz="2400" smtClean="0">
                <a:solidFill>
                  <a:srgbClr val="000000"/>
                </a:solidFill>
                <a:latin typeface="Arial Narrow" panose="020B0606020202030204" pitchFamily="34" charset="0"/>
              </a:rPr>
              <a:t/>
            </a:r>
            <a:br>
              <a:rPr lang="sr-Latn-CS" altLang="sr-Latn-RS" sz="2400" smtClean="0">
                <a:solidFill>
                  <a:srgbClr val="000000"/>
                </a:solidFill>
                <a:latin typeface="Arial Narrow" panose="020B0606020202030204" pitchFamily="34" charset="0"/>
              </a:rPr>
            </a:br>
            <a:r>
              <a:rPr lang="sr-Latn-CS" altLang="sr-Latn-RS" sz="2400" smtClean="0">
                <a:solidFill>
                  <a:srgbClr val="FFFF00"/>
                </a:solidFill>
                <a:latin typeface="Arial Narrow" panose="020B0606020202030204" pitchFamily="34" charset="0"/>
              </a:rPr>
              <a:t/>
            </a:r>
            <a:br>
              <a:rPr lang="sr-Latn-CS" altLang="sr-Latn-RS" sz="2400" smtClean="0">
                <a:solidFill>
                  <a:srgbClr val="FFFF00"/>
                </a:solidFill>
                <a:latin typeface="Arial Narrow" panose="020B0606020202030204" pitchFamily="34" charset="0"/>
              </a:rPr>
            </a:br>
            <a:endParaRPr lang="sr-Latn-RS" altLang="sr-Latn-RS" smtClean="0">
              <a:solidFill>
                <a:srgbClr val="FFFF00"/>
              </a:solidFill>
            </a:endParaRPr>
          </a:p>
        </p:txBody>
      </p:sp>
      <p:sp>
        <p:nvSpPr>
          <p:cNvPr id="106499" name="Content Placeholder 2"/>
          <p:cNvSpPr>
            <a:spLocks noGrp="1"/>
          </p:cNvSpPr>
          <p:nvPr>
            <p:ph idx="1"/>
          </p:nvPr>
        </p:nvSpPr>
        <p:spPr>
          <a:xfrm>
            <a:off x="152400" y="1066800"/>
            <a:ext cx="4267200" cy="5334000"/>
          </a:xfrm>
        </p:spPr>
        <p:txBody>
          <a:bodyPr/>
          <a:lstStyle/>
          <a:p>
            <a:pPr marL="0" indent="0" algn="just">
              <a:spcBef>
                <a:spcPct val="0"/>
              </a:spcBef>
              <a:buFont typeface="Arial" panose="020B0604020202020204" pitchFamily="34" charset="0"/>
              <a:buNone/>
              <a:defRPr/>
            </a:pPr>
            <a:endParaRPr lang="sr-Latn-RS" altLang="sr-Latn-RS" sz="2200" b="1" i="1" dirty="0" smtClean="0">
              <a:solidFill>
                <a:srgbClr val="1409E7"/>
              </a:solidFill>
              <a:latin typeface="Arial Narrow" panose="020B0606020202030204" pitchFamily="34" charset="0"/>
            </a:endParaRPr>
          </a:p>
          <a:p>
            <a:pPr marL="0" indent="0" algn="just">
              <a:spcBef>
                <a:spcPct val="0"/>
              </a:spcBef>
              <a:buFont typeface="Arial" panose="020B0604020202020204" pitchFamily="34" charset="0"/>
              <a:buNone/>
              <a:defRPr/>
            </a:pPr>
            <a:r>
              <a:rPr lang="sr-Latn-RS" altLang="sr-Latn-RS" sz="2200" b="1" i="1" dirty="0" smtClean="0">
                <a:solidFill>
                  <a:srgbClr val="1409E7"/>
                </a:solidFill>
                <a:latin typeface="Arial Narrow" panose="020B0606020202030204" pitchFamily="34" charset="0"/>
              </a:rPr>
              <a:t>III: Stvaranje vrednosti kupaca - CE </a:t>
            </a:r>
          </a:p>
          <a:p>
            <a:pPr marL="0" indent="0">
              <a:spcBef>
                <a:spcPct val="0"/>
              </a:spcBef>
              <a:buFont typeface="Arial" panose="020B0604020202020204" pitchFamily="34" charset="0"/>
              <a:buNone/>
              <a:defRPr/>
            </a:pPr>
            <a:endParaRPr lang="sr-Latn-RS" altLang="sr-Latn-RS" sz="2000" dirty="0" smtClean="0">
              <a:latin typeface="Arial Narrow" panose="020B0606020202030204" pitchFamily="34" charset="0"/>
            </a:endParaRPr>
          </a:p>
          <a:p>
            <a:pPr marL="0" indent="0">
              <a:spcBef>
                <a:spcPct val="0"/>
              </a:spcBef>
              <a:buFont typeface="Arial" panose="020B0604020202020204" pitchFamily="34" charset="0"/>
              <a:buNone/>
              <a:defRPr/>
            </a:pPr>
            <a:r>
              <a:rPr lang="sr-Latn-RS" altLang="sr-Latn-RS" sz="2400" dirty="0" smtClean="0">
                <a:latin typeface="Arial Narrow" panose="020B0606020202030204" pitchFamily="34" charset="0"/>
              </a:rPr>
              <a:t>Kompanije  žele </a:t>
            </a:r>
            <a:r>
              <a:rPr lang="sr-Latn-RS" altLang="sr-Latn-RS" sz="2400" i="1" dirty="0" smtClean="0">
                <a:solidFill>
                  <a:srgbClr val="C00000"/>
                </a:solidFill>
                <a:latin typeface="Arial Narrow" panose="020B0606020202030204" pitchFamily="34" charset="0"/>
              </a:rPr>
              <a:t>profitabilne kupce</a:t>
            </a:r>
            <a:r>
              <a:rPr lang="sr-Latn-RS" altLang="sr-Latn-RS" sz="2400" dirty="0" smtClean="0">
                <a:solidFill>
                  <a:srgbClr val="C00000"/>
                </a:solidFill>
                <a:latin typeface="Arial Narrow" panose="020B0606020202030204" pitchFamily="34" charset="0"/>
              </a:rPr>
              <a:t>,</a:t>
            </a:r>
            <a:r>
              <a:rPr lang="sr-Latn-RS" altLang="sr-Latn-RS" sz="2400" dirty="0" smtClean="0">
                <a:latin typeface="Arial Narrow" panose="020B0606020202030204" pitchFamily="34" charset="0"/>
              </a:rPr>
              <a:t> ali i  </a:t>
            </a:r>
          </a:p>
          <a:p>
            <a:pPr marL="0" indent="0">
              <a:spcBef>
                <a:spcPct val="0"/>
              </a:spcBef>
              <a:buFont typeface="Arial" panose="020B0604020202020204" pitchFamily="34" charset="0"/>
              <a:buNone/>
              <a:defRPr/>
            </a:pPr>
            <a:endParaRPr lang="sr-Latn-RS" altLang="sr-Latn-RS" sz="2400" dirty="0" smtClean="0">
              <a:latin typeface="Arial Narrow" panose="020B0606020202030204" pitchFamily="34" charset="0"/>
            </a:endParaRPr>
          </a:p>
          <a:p>
            <a:pPr>
              <a:spcBef>
                <a:spcPct val="0"/>
              </a:spcBef>
              <a:defRPr/>
            </a:pPr>
            <a:r>
              <a:rPr lang="sr-Latn-RS" altLang="sr-Latn-RS" sz="2400" dirty="0" smtClean="0">
                <a:latin typeface="Arial Narrow" panose="020B0606020202030204" pitchFamily="34" charset="0"/>
              </a:rPr>
              <a:t>da ih „poseduju“ doživotno, </a:t>
            </a:r>
          </a:p>
          <a:p>
            <a:pPr>
              <a:spcBef>
                <a:spcPct val="0"/>
              </a:spcBef>
              <a:defRPr/>
            </a:pPr>
            <a:r>
              <a:rPr lang="sr-Latn-RS" altLang="sr-Latn-RS" sz="2400" dirty="0" smtClean="0">
                <a:latin typeface="Arial Narrow" panose="020B0606020202030204" pitchFamily="34" charset="0"/>
              </a:rPr>
              <a:t>da povećavaju učešće u njihovim kupovinama i </a:t>
            </a:r>
          </a:p>
          <a:p>
            <a:pPr>
              <a:spcBef>
                <a:spcPct val="0"/>
              </a:spcBef>
              <a:defRPr/>
            </a:pPr>
            <a:r>
              <a:rPr lang="sr-Latn-RS" altLang="sr-Latn-RS" sz="2400" dirty="0" smtClean="0">
                <a:latin typeface="Arial Narrow" panose="020B0606020202030204" pitchFamily="34" charset="0"/>
              </a:rPr>
              <a:t>da dostignu životnu vrednost kupaca (</a:t>
            </a:r>
            <a:r>
              <a:rPr lang="sr-Latn-RS" altLang="sr-Latn-RS" sz="2400" b="1" dirty="0" smtClean="0">
                <a:latin typeface="Arial Narrow" panose="020B0606020202030204" pitchFamily="34" charset="0"/>
              </a:rPr>
              <a:t>CLV</a:t>
            </a:r>
            <a:r>
              <a:rPr lang="sr-Latn-RS" altLang="sr-Latn-RS" sz="2400" dirty="0" smtClean="0">
                <a:latin typeface="Arial Narrow" panose="020B0606020202030204" pitchFamily="34" charset="0"/>
              </a:rPr>
              <a:t>)**. </a:t>
            </a:r>
          </a:p>
          <a:p>
            <a:pPr marL="0" indent="0">
              <a:spcBef>
                <a:spcPct val="0"/>
              </a:spcBef>
              <a:buFont typeface="Arial" panose="020B0604020202020204" pitchFamily="34" charset="0"/>
              <a:buNone/>
              <a:defRPr/>
            </a:pPr>
            <a:endParaRPr lang="sr-Latn-RS" altLang="sr-Latn-RS" sz="2000" b="1" dirty="0" smtClean="0">
              <a:solidFill>
                <a:srgbClr val="000000"/>
              </a:solidFill>
              <a:latin typeface="Arial Narrow" panose="020B0606020202030204" pitchFamily="34" charset="0"/>
            </a:endParaRPr>
          </a:p>
          <a:p>
            <a:pPr marL="0" indent="0">
              <a:spcBef>
                <a:spcPct val="0"/>
              </a:spcBef>
              <a:buFont typeface="Arial" panose="020B0604020202020204" pitchFamily="34" charset="0"/>
              <a:buNone/>
              <a:defRPr/>
            </a:pPr>
            <a:endParaRPr lang="sr-Latn-RS" altLang="sr-Latn-RS" sz="2000" dirty="0" smtClean="0">
              <a:solidFill>
                <a:srgbClr val="000000"/>
              </a:solidFill>
              <a:latin typeface="Arial Narrow" panose="020B0606020202030204" pitchFamily="34" charset="0"/>
            </a:endParaRPr>
          </a:p>
          <a:p>
            <a:pPr marL="0" indent="0" algn="just">
              <a:buFont typeface="Arial" panose="020B0604020202020204" pitchFamily="34" charset="0"/>
              <a:buNone/>
              <a:defRPr/>
            </a:pPr>
            <a:endParaRPr lang="sr-Latn-RS" altLang="sr-Latn-RS" sz="2200" b="1" i="1" dirty="0" smtClean="0">
              <a:solidFill>
                <a:srgbClr val="002060"/>
              </a:solidFill>
              <a:latin typeface="Arial Narrow" panose="020B0606020202030204" pitchFamily="34" charset="0"/>
            </a:endParaRPr>
          </a:p>
        </p:txBody>
      </p:sp>
      <p:sp>
        <p:nvSpPr>
          <p:cNvPr id="62468" name="Title 1"/>
          <p:cNvSpPr txBox="1">
            <a:spLocks/>
          </p:cNvSpPr>
          <p:nvPr/>
        </p:nvSpPr>
        <p:spPr bwMode="auto">
          <a:xfrm>
            <a:off x="2133600" y="3810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sr-Latn-CS" altLang="sr-Latn-RS" sz="2400" b="1">
                <a:solidFill>
                  <a:srgbClr val="FFFF00"/>
                </a:solidFill>
                <a:latin typeface="Arial Narrow" panose="020B0606020202030204" pitchFamily="34" charset="0"/>
              </a:rPr>
              <a:t/>
            </a:r>
            <a:br>
              <a:rPr lang="sr-Latn-CS" altLang="sr-Latn-RS" sz="2400" b="1">
                <a:solidFill>
                  <a:srgbClr val="FFFF00"/>
                </a:solidFill>
                <a:latin typeface="Arial Narrow" panose="020B0606020202030204" pitchFamily="34" charset="0"/>
              </a:rPr>
            </a:br>
            <a:r>
              <a:rPr lang="sr-Latn-CS" altLang="sr-Latn-RS" sz="2400" b="1">
                <a:solidFill>
                  <a:srgbClr val="FFFF00"/>
                </a:solidFill>
                <a:latin typeface="Arial Narrow" panose="020B0606020202030204" pitchFamily="34" charset="0"/>
              </a:rPr>
              <a:t/>
            </a:r>
            <a:br>
              <a:rPr lang="sr-Latn-CS" altLang="sr-Latn-RS" sz="2400" b="1">
                <a:solidFill>
                  <a:srgbClr val="FFFF00"/>
                </a:solidFill>
                <a:latin typeface="Arial Narrow" panose="020B0606020202030204" pitchFamily="34" charset="0"/>
              </a:rPr>
            </a:br>
            <a:r>
              <a:rPr lang="sr-Latn-CS" altLang="sr-Latn-RS" sz="2400" b="1">
                <a:solidFill>
                  <a:srgbClr val="FFFF00"/>
                </a:solidFill>
                <a:latin typeface="Arial Narrow" panose="020B0606020202030204" pitchFamily="34" charset="0"/>
              </a:rPr>
              <a:t> </a:t>
            </a:r>
            <a:br>
              <a:rPr lang="sr-Latn-CS" altLang="sr-Latn-RS" sz="2400" b="1">
                <a:solidFill>
                  <a:srgbClr val="FFFF00"/>
                </a:solidFill>
                <a:latin typeface="Arial Narrow" panose="020B0606020202030204" pitchFamily="34" charset="0"/>
              </a:rPr>
            </a:br>
            <a:r>
              <a:rPr lang="sr-Latn-CS" altLang="sr-Latn-RS" sz="2400">
                <a:solidFill>
                  <a:srgbClr val="FFFF00"/>
                </a:solidFill>
                <a:latin typeface="Arial Narrow" panose="020B0606020202030204" pitchFamily="34" charset="0"/>
              </a:rPr>
              <a:t>V</a:t>
            </a:r>
            <a:r>
              <a:rPr lang="sr-Latn-CS" altLang="sr-Latn-RS" sz="2800">
                <a:solidFill>
                  <a:srgbClr val="FFFF00"/>
                </a:solidFill>
                <a:latin typeface="Arial Narrow" panose="020B0606020202030204" pitchFamily="34" charset="0"/>
              </a:rPr>
              <a:t>: </a:t>
            </a:r>
            <a:r>
              <a:rPr lang="sr-Latn-RS" altLang="sr-Latn-RS" sz="2800">
                <a:solidFill>
                  <a:srgbClr val="FFFF00"/>
                </a:solidFill>
                <a:latin typeface="Arial Narrow" panose="020B0606020202030204" pitchFamily="34" charset="0"/>
              </a:rPr>
              <a:t>Ishodi kreiranja vrednosti za kupca: CE </a:t>
            </a:r>
            <a:r>
              <a:rPr lang="sr-Latn-CS" altLang="sr-Latn-RS" sz="2800">
                <a:solidFill>
                  <a:srgbClr val="FFFF00"/>
                </a:solidFill>
                <a:latin typeface="Arial Narrow" panose="020B0606020202030204" pitchFamily="34" charset="0"/>
              </a:rPr>
              <a:t/>
            </a:r>
            <a:br>
              <a:rPr lang="sr-Latn-CS" altLang="sr-Latn-RS" sz="2800">
                <a:solidFill>
                  <a:srgbClr val="FFFF00"/>
                </a:solidFill>
                <a:latin typeface="Arial Narrow" panose="020B0606020202030204" pitchFamily="34" charset="0"/>
              </a:rPr>
            </a:br>
            <a:r>
              <a:rPr lang="sr-Latn-CS" altLang="sr-Latn-RS" sz="2400">
                <a:solidFill>
                  <a:srgbClr val="FFFF00"/>
                </a:solidFill>
                <a:latin typeface="Arial Narrow" panose="020B0606020202030204" pitchFamily="34" charset="0"/>
              </a:rPr>
              <a:t/>
            </a:r>
            <a:br>
              <a:rPr lang="sr-Latn-CS" altLang="sr-Latn-RS" sz="2400">
                <a:solidFill>
                  <a:srgbClr val="FFFF00"/>
                </a:solidFill>
                <a:latin typeface="Arial Narrow" panose="020B0606020202030204" pitchFamily="34" charset="0"/>
              </a:rPr>
            </a:br>
            <a:endParaRPr lang="sr-Latn-RS" altLang="sr-Latn-RS" sz="4400">
              <a:solidFill>
                <a:srgbClr val="FFFF00"/>
              </a:solidFill>
            </a:endParaRPr>
          </a:p>
        </p:txBody>
      </p:sp>
      <p:sp>
        <p:nvSpPr>
          <p:cNvPr id="62469" name="Content Placeholder 2"/>
          <p:cNvSpPr txBox="1">
            <a:spLocks/>
          </p:cNvSpPr>
          <p:nvPr/>
        </p:nvSpPr>
        <p:spPr bwMode="auto">
          <a:xfrm>
            <a:off x="4495800" y="1143000"/>
            <a:ext cx="4495800" cy="518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endParaRPr lang="sr-Latn-RS" altLang="sr-Latn-RS" sz="2000" b="1">
              <a:solidFill>
                <a:srgbClr val="000000"/>
              </a:solidFill>
              <a:latin typeface="Arial Narrow" panose="020B0606020202030204" pitchFamily="34" charset="0"/>
            </a:endParaRPr>
          </a:p>
          <a:p>
            <a:pPr>
              <a:spcBef>
                <a:spcPct val="0"/>
              </a:spcBef>
              <a:buFont typeface="Arial" panose="020B0604020202020204" pitchFamily="34" charset="0"/>
              <a:buNone/>
            </a:pPr>
            <a:endParaRPr lang="sr-Latn-RS" altLang="sr-Latn-RS" sz="2000">
              <a:solidFill>
                <a:srgbClr val="000000"/>
              </a:solidFill>
              <a:latin typeface="Arial Narrow" panose="020B0606020202030204" pitchFamily="34" charset="0"/>
            </a:endParaRPr>
          </a:p>
          <a:p>
            <a:pPr>
              <a:spcBef>
                <a:spcPct val="0"/>
              </a:spcBef>
              <a:buFont typeface="Arial" panose="020B0604020202020204" pitchFamily="34" charset="0"/>
              <a:buNone/>
            </a:pPr>
            <a:r>
              <a:rPr lang="sr-Latn-RS" altLang="sr-Latn-RS" sz="2200" b="1" i="1">
                <a:solidFill>
                  <a:srgbClr val="C00000"/>
                </a:solidFill>
                <a:latin typeface="Arial Narrow" panose="020B0606020202030204" pitchFamily="34" charset="0"/>
              </a:rPr>
              <a:t>Profitabilni kupac </a:t>
            </a:r>
            <a:r>
              <a:rPr lang="sr-Latn-RS" altLang="sr-Latn-RS" sz="2200" b="1">
                <a:solidFill>
                  <a:srgbClr val="000000"/>
                </a:solidFill>
                <a:latin typeface="Arial Narrow" panose="020B0606020202030204" pitchFamily="34" charset="0"/>
              </a:rPr>
              <a:t>obezbeđuje kompaniji veće prihode od troškova </a:t>
            </a:r>
            <a:r>
              <a:rPr lang="sr-Latn-RS" altLang="sr-Latn-RS" sz="2200">
                <a:solidFill>
                  <a:srgbClr val="000000"/>
                </a:solidFill>
                <a:latin typeface="Arial Narrow" panose="020B0606020202030204" pitchFamily="34" charset="0"/>
              </a:rPr>
              <a:t>koje izaziva (troškovi privlačenja, prodaje i opsluživanja kupca/potrošača)-</a:t>
            </a:r>
          </a:p>
          <a:p>
            <a:pPr>
              <a:spcBef>
                <a:spcPct val="0"/>
              </a:spcBef>
              <a:buFont typeface="Arial" panose="020B0604020202020204" pitchFamily="34" charset="0"/>
              <a:buNone/>
            </a:pPr>
            <a:endParaRPr lang="sr-Latn-RS" altLang="sr-Latn-RS" sz="2000">
              <a:solidFill>
                <a:srgbClr val="000000"/>
              </a:solidFill>
              <a:latin typeface="Arial Narrow" panose="020B0606020202030204" pitchFamily="34" charset="0"/>
            </a:endParaRPr>
          </a:p>
          <a:p>
            <a:pPr>
              <a:buFont typeface="Arial" panose="020B0604020202020204" pitchFamily="34" charset="0"/>
              <a:buNone/>
            </a:pPr>
            <a:r>
              <a:rPr lang="sr-Latn-RS" altLang="sr-Latn-RS" sz="2200" b="1">
                <a:solidFill>
                  <a:srgbClr val="C00000"/>
                </a:solidFill>
                <a:latin typeface="Arial Narrow" panose="020B0606020202030204" pitchFamily="34" charset="0"/>
              </a:rPr>
              <a:t>** CLV je </a:t>
            </a:r>
            <a:r>
              <a:rPr lang="sr-Latn-RS" altLang="sr-Latn-RS" sz="2200" b="1" i="1">
                <a:solidFill>
                  <a:srgbClr val="C00000"/>
                </a:solidFill>
                <a:latin typeface="Arial Narrow" panose="020B0606020202030204" pitchFamily="34" charset="0"/>
              </a:rPr>
              <a:t>neto sadašnja vrednost </a:t>
            </a:r>
            <a:r>
              <a:rPr lang="sr-Latn-RS" altLang="sr-Latn-RS" sz="2200" b="1">
                <a:solidFill>
                  <a:srgbClr val="C00000"/>
                </a:solidFill>
                <a:latin typeface="Arial Narrow" panose="020B0606020202030204" pitchFamily="34" charset="0"/>
              </a:rPr>
              <a:t>toka </a:t>
            </a:r>
            <a:r>
              <a:rPr lang="sr-Latn-RS" altLang="sr-Latn-RS" sz="2200" b="1" i="1">
                <a:solidFill>
                  <a:srgbClr val="C00000"/>
                </a:solidFill>
                <a:latin typeface="Arial Narrow" panose="020B0606020202030204" pitchFamily="34" charset="0"/>
              </a:rPr>
              <a:t>budućih profita</a:t>
            </a:r>
            <a:r>
              <a:rPr lang="sr-Latn-RS" altLang="sr-Latn-RS" sz="2200" b="1" i="1">
                <a:solidFill>
                  <a:srgbClr val="1B06BA"/>
                </a:solidFill>
                <a:latin typeface="Arial Narrow" panose="020B0606020202030204" pitchFamily="34" charset="0"/>
              </a:rPr>
              <a:t> </a:t>
            </a:r>
            <a:r>
              <a:rPr lang="sr-Latn-RS" altLang="sr-Latn-RS" sz="2200" b="1">
                <a:solidFill>
                  <a:srgbClr val="000000"/>
                </a:solidFill>
                <a:latin typeface="Arial Narrow" panose="020B0606020202030204" pitchFamily="34" charset="0"/>
              </a:rPr>
              <a:t>koji se očekuju od dugoročne kupovine jednog kupca/potrošača.</a:t>
            </a:r>
          </a:p>
          <a:p>
            <a:pPr>
              <a:buFont typeface="Arial" panose="020B0604020202020204" pitchFamily="34" charset="0"/>
              <a:buNone/>
            </a:pPr>
            <a:endParaRPr lang="sr-Latn-RS" altLang="sr-Latn-RS" sz="2200" b="1">
              <a:solidFill>
                <a:srgbClr val="000000"/>
              </a:solidFill>
              <a:latin typeface="Arial Narrow" panose="020B0606020202030204" pitchFamily="34" charset="0"/>
            </a:endParaRPr>
          </a:p>
          <a:p>
            <a:pPr>
              <a:buFont typeface="Arial" panose="020B0604020202020204" pitchFamily="34" charset="0"/>
              <a:buNone/>
            </a:pPr>
            <a:r>
              <a:rPr lang="sr-Latn-RS" altLang="sr-Latn-RS" sz="2000" b="1">
                <a:solidFill>
                  <a:srgbClr val="000000"/>
                </a:solidFill>
                <a:latin typeface="Arial Narrow" panose="020B0606020202030204" pitchFamily="34" charset="0"/>
              </a:rPr>
              <a:t>CLV: </a:t>
            </a:r>
            <a:r>
              <a:rPr lang="sr-Latn-RS" altLang="sr-Latn-RS" sz="2000">
                <a:solidFill>
                  <a:srgbClr val="000000"/>
                </a:solidFill>
                <a:latin typeface="Arial Narrow" panose="020B0606020202030204" pitchFamily="34" charset="0"/>
              </a:rPr>
              <a:t>20% potrošača donosi 80% profita kompaniji.</a:t>
            </a:r>
            <a:endParaRPr lang="sr-Latn-RS" altLang="sr-Latn-RS" sz="2200" b="1" i="1">
              <a:solidFill>
                <a:srgbClr val="002060"/>
              </a:solidFill>
              <a:latin typeface="Arial Narrow" panose="020B0606020202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981200" y="381000"/>
            <a:ext cx="6477000" cy="457200"/>
          </a:xfrm>
        </p:spPr>
        <p:txBody>
          <a:bodyPr/>
          <a:lstStyle/>
          <a:p>
            <a:pPr algn="l" eaLnBrk="1" hangingPunct="1">
              <a:spcBef>
                <a:spcPct val="20000"/>
              </a:spcBef>
            </a:pP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t>
            </a:r>
            <a:br>
              <a:rPr lang="sr-Latn-CS" altLang="sr-Latn-RS" sz="2400" b="1" smtClean="0">
                <a:solidFill>
                  <a:srgbClr val="FFFF00"/>
                </a:solidFill>
                <a:latin typeface="Arial Narrow" panose="020B0606020202030204" pitchFamily="34" charset="0"/>
              </a:rPr>
            </a:br>
            <a:r>
              <a:rPr lang="sr-Latn-CS" altLang="sr-Latn-RS" sz="2400" smtClean="0">
                <a:solidFill>
                  <a:srgbClr val="000000"/>
                </a:solidFill>
                <a:latin typeface="Arial Narrow" panose="020B0606020202030204" pitchFamily="34" charset="0"/>
              </a:rPr>
              <a:t/>
            </a:r>
            <a:br>
              <a:rPr lang="sr-Latn-CS" altLang="sr-Latn-RS" sz="2400" smtClean="0">
                <a:solidFill>
                  <a:srgbClr val="000000"/>
                </a:solidFill>
                <a:latin typeface="Arial Narrow" panose="020B0606020202030204" pitchFamily="34" charset="0"/>
              </a:rPr>
            </a:br>
            <a:r>
              <a:rPr lang="sr-Latn-CS" altLang="sr-Latn-RS" sz="2400" smtClean="0">
                <a:solidFill>
                  <a:srgbClr val="FFFF00"/>
                </a:solidFill>
                <a:latin typeface="Arial Narrow" panose="020B0606020202030204" pitchFamily="34" charset="0"/>
              </a:rPr>
              <a:t/>
            </a:r>
            <a:br>
              <a:rPr lang="sr-Latn-CS" altLang="sr-Latn-RS" sz="2400" smtClean="0">
                <a:solidFill>
                  <a:srgbClr val="FFFF00"/>
                </a:solidFill>
                <a:latin typeface="Arial Narrow" panose="020B0606020202030204" pitchFamily="34" charset="0"/>
              </a:rPr>
            </a:br>
            <a:endParaRPr lang="sr-Latn-RS" altLang="sr-Latn-RS" smtClean="0">
              <a:solidFill>
                <a:srgbClr val="FFFF00"/>
              </a:solidFill>
            </a:endParaRPr>
          </a:p>
        </p:txBody>
      </p:sp>
      <p:sp>
        <p:nvSpPr>
          <p:cNvPr id="63491" name="Content Placeholder 2"/>
          <p:cNvSpPr>
            <a:spLocks noGrp="1"/>
          </p:cNvSpPr>
          <p:nvPr>
            <p:ph idx="1"/>
          </p:nvPr>
        </p:nvSpPr>
        <p:spPr>
          <a:xfrm>
            <a:off x="228600" y="1143000"/>
            <a:ext cx="8610600" cy="4800600"/>
          </a:xfrm>
        </p:spPr>
        <p:txBody>
          <a:bodyPr/>
          <a:lstStyle/>
          <a:p>
            <a:pPr marL="0" indent="0" algn="just">
              <a:spcBef>
                <a:spcPct val="0"/>
              </a:spcBef>
              <a:buFont typeface="Arial" panose="020B0604020202020204" pitchFamily="34" charset="0"/>
              <a:buNone/>
            </a:pPr>
            <a:r>
              <a:rPr lang="sr-Latn-RS" altLang="sr-Latn-RS" sz="2200" b="1" i="1" smtClean="0">
                <a:solidFill>
                  <a:srgbClr val="1409E7"/>
                </a:solidFill>
                <a:latin typeface="Arial Narrow" panose="020B0606020202030204" pitchFamily="34" charset="0"/>
              </a:rPr>
              <a:t>III: Stvaranje vrednosti kupaca - CE </a:t>
            </a:r>
          </a:p>
          <a:p>
            <a:pPr marL="0" indent="0" algn="just">
              <a:buFont typeface="Arial" panose="020B0604020202020204" pitchFamily="34" charset="0"/>
              <a:buNone/>
            </a:pPr>
            <a:endParaRPr lang="sr-Latn-RS" altLang="sr-Latn-RS" sz="2200" smtClean="0">
              <a:latin typeface="Arial Narrow" panose="020B0606020202030204" pitchFamily="34" charset="0"/>
            </a:endParaRPr>
          </a:p>
          <a:p>
            <a:pPr marL="0" indent="0" algn="just">
              <a:buFont typeface="Arial" panose="020B0604020202020204" pitchFamily="34" charset="0"/>
              <a:buNone/>
            </a:pPr>
            <a:r>
              <a:rPr lang="sr-Latn-RS" altLang="sr-Latn-RS" sz="2200" smtClean="0">
                <a:latin typeface="Arial Narrow" panose="020B0606020202030204" pitchFamily="34" charset="0"/>
              </a:rPr>
              <a:t>Krajnji cilj upravljanja odnosima s kupcima je </a:t>
            </a:r>
            <a:r>
              <a:rPr lang="sr-Latn-RS" altLang="sr-Latn-RS" sz="2200" b="1" i="1" smtClean="0">
                <a:solidFill>
                  <a:srgbClr val="C00000"/>
                </a:solidFill>
                <a:latin typeface="Arial Narrow" panose="020B0606020202030204" pitchFamily="34" charset="0"/>
              </a:rPr>
              <a:t>postizanje visoke vrednosti kupaca </a:t>
            </a:r>
            <a:r>
              <a:rPr lang="sr-Latn-RS" altLang="sr-Latn-RS" sz="2200" smtClean="0">
                <a:solidFill>
                  <a:srgbClr val="C00000"/>
                </a:solidFill>
                <a:latin typeface="Arial Narrow" panose="020B0606020202030204" pitchFamily="34" charset="0"/>
              </a:rPr>
              <a:t>(CE:</a:t>
            </a:r>
            <a:r>
              <a:rPr lang="sr-Latn-RS" altLang="sr-Latn-RS" sz="2200" i="1" smtClean="0">
                <a:solidFill>
                  <a:srgbClr val="C00000"/>
                </a:solidFill>
                <a:latin typeface="Arial Narrow" panose="020B0606020202030204" pitchFamily="34" charset="0"/>
              </a:rPr>
              <a:t> customer equity</a:t>
            </a:r>
            <a:r>
              <a:rPr lang="sr-Latn-RS" altLang="sr-Latn-RS" sz="2200" smtClean="0">
                <a:solidFill>
                  <a:srgbClr val="C00000"/>
                </a:solidFill>
                <a:latin typeface="Arial Narrow" panose="020B0606020202030204" pitchFamily="34" charset="0"/>
              </a:rPr>
              <a:t>). </a:t>
            </a:r>
          </a:p>
          <a:p>
            <a:pPr marL="0" indent="0" algn="just">
              <a:buFont typeface="Arial" panose="020B0604020202020204" pitchFamily="34" charset="0"/>
              <a:buNone/>
            </a:pPr>
            <a:endParaRPr lang="sr-Latn-RS" altLang="sr-Latn-RS" sz="2000" b="1" smtClean="0">
              <a:latin typeface="Arial Narrow" panose="020B0606020202030204" pitchFamily="34" charset="0"/>
            </a:endParaRPr>
          </a:p>
          <a:p>
            <a:pPr marL="0" indent="0" algn="just">
              <a:buFont typeface="Arial" panose="020B0604020202020204" pitchFamily="34" charset="0"/>
              <a:buNone/>
            </a:pPr>
            <a:r>
              <a:rPr lang="sr-Latn-RS" altLang="sr-Latn-RS" sz="2200" smtClean="0">
                <a:solidFill>
                  <a:srgbClr val="1B06BA"/>
                </a:solidFill>
                <a:latin typeface="Arial Narrow" panose="020B0606020202030204" pitchFamily="34" charset="0"/>
              </a:rPr>
              <a:t>CE </a:t>
            </a:r>
            <a:r>
              <a:rPr lang="sr-Latn-RS" altLang="sr-Latn-RS" sz="2200" smtClean="0">
                <a:solidFill>
                  <a:srgbClr val="000000"/>
                </a:solidFill>
                <a:latin typeface="Arial Narrow" panose="020B0606020202030204" pitchFamily="34" charset="0"/>
              </a:rPr>
              <a:t>je ukupna diskontovana vrednost (neto sadašnja vrednost) veka trajanja (postojanja kao kupca kompanije) svih kupaca – </a:t>
            </a:r>
            <a:r>
              <a:rPr lang="sr-Latn-RS" altLang="sr-Latn-RS" sz="2200" u="sng" smtClean="0">
                <a:solidFill>
                  <a:srgbClr val="000000"/>
                </a:solidFill>
                <a:latin typeface="Arial Narrow" panose="020B0606020202030204" pitchFamily="34" charset="0"/>
              </a:rPr>
              <a:t>postojećih i potencijalnih</a:t>
            </a:r>
            <a:r>
              <a:rPr lang="sr-Latn-RS" altLang="sr-Latn-RS" sz="2000" u="sng" smtClean="0">
                <a:solidFill>
                  <a:srgbClr val="000000"/>
                </a:solidFill>
                <a:latin typeface="Arial Narrow" panose="020B0606020202030204" pitchFamily="34" charset="0"/>
              </a:rPr>
              <a:t>. </a:t>
            </a:r>
            <a:r>
              <a:rPr lang="sr-Latn-RS" altLang="sr-Latn-RS" sz="2200" smtClean="0">
                <a:latin typeface="Arial Narrow" panose="020B0606020202030204" pitchFamily="34" charset="0"/>
              </a:rPr>
              <a:t>Kao takav, mera je buduće vrednosti baze kupaca kompanije.</a:t>
            </a:r>
            <a:r>
              <a:rPr lang="sr-Latn-RS" altLang="sr-Latn-RS" sz="2200" smtClean="0">
                <a:solidFill>
                  <a:srgbClr val="000000"/>
                </a:solidFill>
                <a:latin typeface="Arial Narrow" panose="020B0606020202030204" pitchFamily="34" charset="0"/>
              </a:rPr>
              <a:t> Jasno je da što su profitabilniji, kupci su lojalniji, a njihova vrednost je veća. </a:t>
            </a:r>
          </a:p>
          <a:p>
            <a:pPr marL="0" indent="0" algn="just">
              <a:buFont typeface="Arial" panose="020B0604020202020204" pitchFamily="34" charset="0"/>
              <a:buNone/>
            </a:pPr>
            <a:endParaRPr lang="sr-Latn-RS" altLang="sr-Latn-RS" sz="2200" smtClean="0">
              <a:solidFill>
                <a:srgbClr val="1B06BA"/>
              </a:solidFill>
              <a:latin typeface="Arial Narrow" panose="020B0606020202030204" pitchFamily="34" charset="0"/>
            </a:endParaRPr>
          </a:p>
          <a:p>
            <a:pPr marL="0" indent="0" algn="just">
              <a:buFont typeface="Arial" panose="020B0604020202020204" pitchFamily="34" charset="0"/>
              <a:buNone/>
            </a:pPr>
            <a:r>
              <a:rPr lang="sr-Latn-RS" altLang="sr-Latn-RS" sz="2200" smtClean="0">
                <a:solidFill>
                  <a:srgbClr val="1B06BA"/>
                </a:solidFill>
                <a:latin typeface="Arial Narrow" panose="020B0606020202030204" pitchFamily="34" charset="0"/>
              </a:rPr>
              <a:t>CE</a:t>
            </a:r>
            <a:r>
              <a:rPr lang="sr-Latn-RS" altLang="sr-Latn-RS" sz="2200" smtClean="0">
                <a:solidFill>
                  <a:srgbClr val="002060"/>
                </a:solidFill>
                <a:latin typeface="Arial Narrow" panose="020B0606020202030204" pitchFamily="34" charset="0"/>
              </a:rPr>
              <a:t> </a:t>
            </a:r>
            <a:r>
              <a:rPr lang="sr-Latn-RS" altLang="sr-Latn-RS" sz="2200" smtClean="0">
                <a:latin typeface="Arial Narrow" panose="020B0606020202030204" pitchFamily="34" charset="0"/>
              </a:rPr>
              <a:t>može biti bolja mera performansi (uspeha) kompanije od trenutne prodaje ili tržišnog učešća. Dok prodaja i tržišno učešće odražavaju prošlost, </a:t>
            </a:r>
            <a:r>
              <a:rPr lang="sr-Latn-RS" altLang="sr-Latn-RS" sz="2200" b="1" smtClean="0">
                <a:solidFill>
                  <a:srgbClr val="C00000"/>
                </a:solidFill>
                <a:latin typeface="Arial Narrow" panose="020B0606020202030204" pitchFamily="34" charset="0"/>
              </a:rPr>
              <a:t>CE sugeriše budućnost. </a:t>
            </a:r>
          </a:p>
          <a:p>
            <a:pPr marL="0" indent="0">
              <a:spcBef>
                <a:spcPct val="0"/>
              </a:spcBef>
              <a:buFont typeface="Arial" panose="020B0604020202020204" pitchFamily="34" charset="0"/>
              <a:buNone/>
            </a:pPr>
            <a:endParaRPr lang="sr-Latn-RS" altLang="sr-Latn-RS" sz="2000" smtClean="0">
              <a:solidFill>
                <a:srgbClr val="000000"/>
              </a:solidFill>
              <a:latin typeface="Arial Narrow" panose="020B0606020202030204" pitchFamily="34" charset="0"/>
            </a:endParaRPr>
          </a:p>
          <a:p>
            <a:pPr marL="0" indent="0">
              <a:spcBef>
                <a:spcPct val="0"/>
              </a:spcBef>
              <a:buFont typeface="Arial" panose="020B0604020202020204" pitchFamily="34" charset="0"/>
              <a:buNone/>
            </a:pPr>
            <a:r>
              <a:rPr lang="sr-Latn-RS" altLang="sr-Latn-RS" sz="2000" smtClean="0">
                <a:solidFill>
                  <a:srgbClr val="000000"/>
                </a:solidFill>
                <a:latin typeface="Arial Narrow" panose="020B0606020202030204" pitchFamily="34" charset="0"/>
              </a:rPr>
              <a:t> </a:t>
            </a:r>
          </a:p>
        </p:txBody>
      </p:sp>
      <p:sp>
        <p:nvSpPr>
          <p:cNvPr id="63492" name="Title 1"/>
          <p:cNvSpPr txBox="1">
            <a:spLocks/>
          </p:cNvSpPr>
          <p:nvPr/>
        </p:nvSpPr>
        <p:spPr bwMode="auto">
          <a:xfrm>
            <a:off x="2133600" y="3810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sr-Latn-CS" altLang="sr-Latn-RS" sz="2400" b="1">
                <a:solidFill>
                  <a:srgbClr val="FFFF00"/>
                </a:solidFill>
                <a:latin typeface="Arial Narrow" panose="020B0606020202030204" pitchFamily="34" charset="0"/>
              </a:rPr>
              <a:t/>
            </a:r>
            <a:br>
              <a:rPr lang="sr-Latn-CS" altLang="sr-Latn-RS" sz="2400" b="1">
                <a:solidFill>
                  <a:srgbClr val="FFFF00"/>
                </a:solidFill>
                <a:latin typeface="Arial Narrow" panose="020B0606020202030204" pitchFamily="34" charset="0"/>
              </a:rPr>
            </a:br>
            <a:r>
              <a:rPr lang="sr-Latn-CS" altLang="sr-Latn-RS" sz="2400" b="1">
                <a:solidFill>
                  <a:srgbClr val="FFFF00"/>
                </a:solidFill>
                <a:latin typeface="Arial Narrow" panose="020B0606020202030204" pitchFamily="34" charset="0"/>
              </a:rPr>
              <a:t/>
            </a:r>
            <a:br>
              <a:rPr lang="sr-Latn-CS" altLang="sr-Latn-RS" sz="2400" b="1">
                <a:solidFill>
                  <a:srgbClr val="FFFF00"/>
                </a:solidFill>
                <a:latin typeface="Arial Narrow" panose="020B0606020202030204" pitchFamily="34" charset="0"/>
              </a:rPr>
            </a:br>
            <a:r>
              <a:rPr lang="sr-Latn-CS" altLang="sr-Latn-RS" sz="2400" b="1">
                <a:solidFill>
                  <a:srgbClr val="FFFF00"/>
                </a:solidFill>
                <a:latin typeface="Arial Narrow" panose="020B0606020202030204" pitchFamily="34" charset="0"/>
              </a:rPr>
              <a:t> </a:t>
            </a:r>
            <a:br>
              <a:rPr lang="sr-Latn-CS" altLang="sr-Latn-RS" sz="2400" b="1">
                <a:solidFill>
                  <a:srgbClr val="FFFF00"/>
                </a:solidFill>
                <a:latin typeface="Arial Narrow" panose="020B0606020202030204" pitchFamily="34" charset="0"/>
              </a:rPr>
            </a:br>
            <a:r>
              <a:rPr lang="sr-Latn-CS" altLang="sr-Latn-RS" sz="2400">
                <a:solidFill>
                  <a:srgbClr val="FFFF00"/>
                </a:solidFill>
                <a:latin typeface="Arial Narrow" panose="020B0606020202030204" pitchFamily="34" charset="0"/>
              </a:rPr>
              <a:t>V</a:t>
            </a:r>
            <a:r>
              <a:rPr lang="sr-Latn-CS" altLang="sr-Latn-RS" sz="2800">
                <a:solidFill>
                  <a:srgbClr val="FFFF00"/>
                </a:solidFill>
                <a:latin typeface="Arial Narrow" panose="020B0606020202030204" pitchFamily="34" charset="0"/>
              </a:rPr>
              <a:t>: </a:t>
            </a:r>
            <a:r>
              <a:rPr lang="sr-Latn-RS" altLang="sr-Latn-RS" sz="2800">
                <a:solidFill>
                  <a:srgbClr val="FFFF00"/>
                </a:solidFill>
                <a:latin typeface="Arial Narrow" panose="020B0606020202030204" pitchFamily="34" charset="0"/>
              </a:rPr>
              <a:t>Ishodi kreiranja vrednosti za kupca: CE </a:t>
            </a:r>
            <a:r>
              <a:rPr lang="sr-Latn-CS" altLang="sr-Latn-RS" sz="2800">
                <a:solidFill>
                  <a:srgbClr val="FFFF00"/>
                </a:solidFill>
                <a:latin typeface="Arial Narrow" panose="020B0606020202030204" pitchFamily="34" charset="0"/>
              </a:rPr>
              <a:t/>
            </a:r>
            <a:br>
              <a:rPr lang="sr-Latn-CS" altLang="sr-Latn-RS" sz="2800">
                <a:solidFill>
                  <a:srgbClr val="FFFF00"/>
                </a:solidFill>
                <a:latin typeface="Arial Narrow" panose="020B0606020202030204" pitchFamily="34" charset="0"/>
              </a:rPr>
            </a:br>
            <a:r>
              <a:rPr lang="sr-Latn-CS" altLang="sr-Latn-RS" sz="2400">
                <a:solidFill>
                  <a:srgbClr val="FFFF00"/>
                </a:solidFill>
                <a:latin typeface="Arial Narrow" panose="020B0606020202030204" pitchFamily="34" charset="0"/>
              </a:rPr>
              <a:t/>
            </a:r>
            <a:br>
              <a:rPr lang="sr-Latn-CS" altLang="sr-Latn-RS" sz="2400">
                <a:solidFill>
                  <a:srgbClr val="FFFF00"/>
                </a:solidFill>
                <a:latin typeface="Arial Narrow" panose="020B0606020202030204" pitchFamily="34" charset="0"/>
              </a:rPr>
            </a:br>
            <a:endParaRPr lang="sr-Latn-RS" altLang="sr-Latn-RS" sz="4400">
              <a:solidFill>
                <a:srgbClr val="FFFF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304800" y="3886200"/>
            <a:ext cx="7086600" cy="838200"/>
          </a:xfrm>
          <a:ln w="19050">
            <a:solidFill>
              <a:srgbClr val="1B06BA"/>
            </a:solidFill>
            <a:miter lim="800000"/>
            <a:headEnd/>
            <a:tailEnd/>
          </a:ln>
        </p:spPr>
        <p:txBody>
          <a:bodyPr/>
          <a:lstStyle/>
          <a:p>
            <a:pPr marL="0" indent="0" algn="just">
              <a:buFont typeface="Arial" panose="020B0604020202020204" pitchFamily="34" charset="0"/>
              <a:buNone/>
            </a:pPr>
            <a:r>
              <a:rPr lang="sr-Latn-CS" altLang="sr-Latn-RS" sz="2800" smtClean="0">
                <a:solidFill>
                  <a:srgbClr val="1B06BA"/>
                </a:solidFill>
                <a:latin typeface="Arial Narrow" panose="020B0606020202030204" pitchFamily="34" charset="0"/>
              </a:rPr>
              <a:t>V2: Izgradnja pravih odnosa s pravim kupcima</a:t>
            </a:r>
            <a:endParaRPr lang="sr-Latn-RS" altLang="sr-Latn-RS" sz="2800" smtClean="0">
              <a:solidFill>
                <a:srgbClr val="1B06BA"/>
              </a:solidFill>
              <a:latin typeface="Arial Narrow" panose="020B0606020202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981200" y="381000"/>
            <a:ext cx="6477000" cy="457200"/>
          </a:xfrm>
        </p:spPr>
        <p:txBody>
          <a:bodyPr/>
          <a:lstStyle/>
          <a:p>
            <a:pPr algn="l" eaLnBrk="1" hangingPunct="1">
              <a:spcBef>
                <a:spcPct val="20000"/>
              </a:spcBef>
            </a:pP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t>
            </a:r>
            <a:br>
              <a:rPr lang="sr-Latn-CS" altLang="sr-Latn-RS" sz="2400" b="1" smtClean="0">
                <a:solidFill>
                  <a:srgbClr val="FFFF00"/>
                </a:solidFill>
                <a:latin typeface="Arial Narrow" panose="020B0606020202030204" pitchFamily="34" charset="0"/>
              </a:rPr>
            </a:br>
            <a:r>
              <a:rPr lang="sr-Latn-CS" altLang="sr-Latn-RS" sz="2400" smtClean="0">
                <a:solidFill>
                  <a:srgbClr val="FFFF00"/>
                </a:solidFill>
                <a:latin typeface="Arial Narrow" panose="020B0606020202030204" pitchFamily="34" charset="0"/>
              </a:rPr>
              <a:t>V: </a:t>
            </a:r>
            <a:r>
              <a:rPr lang="sr-Latn-CS" altLang="sr-Latn-RS" sz="2400" b="1" smtClean="0">
                <a:solidFill>
                  <a:srgbClr val="FFFF00"/>
                </a:solidFill>
                <a:latin typeface="Arial Narrow" panose="020B0606020202030204" pitchFamily="34" charset="0"/>
              </a:rPr>
              <a:t>Izgradnja pravih odnosa s pravim kupcima </a:t>
            </a:r>
            <a:r>
              <a:rPr lang="sr-Latn-CS" altLang="sr-Latn-RS" sz="2400" b="1" smtClean="0">
                <a:solidFill>
                  <a:srgbClr val="000000"/>
                </a:solidFill>
                <a:latin typeface="Arial Narrow" panose="020B0606020202030204" pitchFamily="34" charset="0"/>
              </a:rPr>
              <a:t/>
            </a:r>
            <a:br>
              <a:rPr lang="sr-Latn-CS" altLang="sr-Latn-RS" sz="2400" b="1" smtClean="0">
                <a:solidFill>
                  <a:srgbClr val="0000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endParaRPr lang="sr-Latn-RS" altLang="sr-Latn-RS" b="1" smtClean="0">
              <a:solidFill>
                <a:srgbClr val="FFFF00"/>
              </a:solidFill>
            </a:endParaRPr>
          </a:p>
        </p:txBody>
      </p:sp>
      <p:sp>
        <p:nvSpPr>
          <p:cNvPr id="65539" name="Content Placeholder 2"/>
          <p:cNvSpPr>
            <a:spLocks noGrp="1"/>
          </p:cNvSpPr>
          <p:nvPr>
            <p:ph idx="1"/>
          </p:nvPr>
        </p:nvSpPr>
        <p:spPr>
          <a:xfrm>
            <a:off x="152400" y="1066800"/>
            <a:ext cx="8839200" cy="5562600"/>
          </a:xfrm>
        </p:spPr>
        <p:txBody>
          <a:bodyPr/>
          <a:lstStyle/>
          <a:p>
            <a:pPr marL="0" indent="0" algn="just">
              <a:buFont typeface="Arial" panose="020B0604020202020204" pitchFamily="34" charset="0"/>
              <a:buNone/>
            </a:pPr>
            <a:r>
              <a:rPr lang="sr-Latn-RS" altLang="sr-Latn-RS" sz="2200" b="1" i="1" smtClean="0">
                <a:solidFill>
                  <a:srgbClr val="C00000"/>
                </a:solidFill>
                <a:latin typeface="Arial Narrow" panose="020B0606020202030204" pitchFamily="34" charset="0"/>
              </a:rPr>
              <a:t>Koje kupce kompanija treba da stekne i zadrži?</a:t>
            </a:r>
            <a:r>
              <a:rPr lang="sr-Latn-RS" altLang="sr-Latn-RS" sz="2200" i="1" smtClean="0">
                <a:solidFill>
                  <a:srgbClr val="1409E7"/>
                </a:solidFill>
                <a:latin typeface="Arial Narrow" panose="020B0606020202030204" pitchFamily="34" charset="0"/>
              </a:rPr>
              <a:t> </a:t>
            </a:r>
          </a:p>
          <a:p>
            <a:pPr marL="0" indent="0" algn="just">
              <a:spcBef>
                <a:spcPct val="0"/>
              </a:spcBef>
              <a:buFont typeface="Arial" panose="020B0604020202020204" pitchFamily="34" charset="0"/>
              <a:buNone/>
            </a:pPr>
            <a:endParaRPr lang="sr-Latn-RS" altLang="sr-Latn-RS" sz="2000" smtClean="0">
              <a:latin typeface="Arial Narrow" panose="020B0606020202030204" pitchFamily="34" charset="0"/>
            </a:endParaRPr>
          </a:p>
          <a:p>
            <a:pPr marL="0" indent="0" algn="just">
              <a:spcBef>
                <a:spcPct val="0"/>
              </a:spcBef>
              <a:buFont typeface="Arial" panose="020B0604020202020204" pitchFamily="34" charset="0"/>
              <a:buNone/>
            </a:pPr>
            <a:r>
              <a:rPr lang="sr-Latn-RS" altLang="sr-Latn-RS" sz="2200" smtClean="0">
                <a:latin typeface="Arial Narrow" panose="020B0606020202030204" pitchFamily="34" charset="0"/>
              </a:rPr>
              <a:t>Prema profitabilnosti i projektovanoj lojalnosti kupaca, kupci se mogu svrstati u četiri grupe (stranci, leptiri, pravi prijatelji „školjke“). </a:t>
            </a:r>
          </a:p>
          <a:p>
            <a:pPr marL="0" indent="0" algn="just">
              <a:spcBef>
                <a:spcPct val="0"/>
              </a:spcBef>
              <a:buFont typeface="Arial" panose="020B0604020202020204" pitchFamily="34" charset="0"/>
              <a:buNone/>
            </a:pPr>
            <a:endParaRPr lang="sr-Latn-RS" altLang="sr-Latn-RS" sz="2200" smtClean="0">
              <a:latin typeface="Arial Narrow" panose="020B0606020202030204" pitchFamily="34" charset="0"/>
            </a:endParaRPr>
          </a:p>
          <a:p>
            <a:pPr marL="0" indent="0" algn="just">
              <a:spcBef>
                <a:spcPct val="0"/>
              </a:spcBef>
              <a:buFont typeface="Arial" panose="020B0604020202020204" pitchFamily="34" charset="0"/>
              <a:buNone/>
            </a:pPr>
            <a:endParaRPr lang="sr-Latn-RS" altLang="sr-Latn-RS" sz="2200" smtClean="0">
              <a:latin typeface="Arial Narrow" panose="020B0606020202030204" pitchFamily="34" charset="0"/>
            </a:endParaRPr>
          </a:p>
          <a:p>
            <a:pPr marL="0" indent="0" algn="just">
              <a:spcBef>
                <a:spcPct val="0"/>
              </a:spcBef>
              <a:buFont typeface="Arial" panose="020B0604020202020204" pitchFamily="34" charset="0"/>
              <a:buNone/>
            </a:pPr>
            <a:endParaRPr lang="sr-Latn-RS" altLang="sr-Latn-RS" sz="2200" smtClean="0">
              <a:latin typeface="Arial Narrow" panose="020B0606020202030204" pitchFamily="34" charset="0"/>
            </a:endParaRPr>
          </a:p>
          <a:p>
            <a:pPr marL="0" indent="0" algn="just">
              <a:spcBef>
                <a:spcPct val="0"/>
              </a:spcBef>
              <a:buFont typeface="Arial" panose="020B0604020202020204" pitchFamily="34" charset="0"/>
              <a:buNone/>
            </a:pPr>
            <a:endParaRPr lang="sr-Latn-RS" altLang="sr-Latn-RS" sz="2200" smtClean="0">
              <a:latin typeface="Arial Narrow" panose="020B0606020202030204" pitchFamily="34" charset="0"/>
            </a:endParaRPr>
          </a:p>
          <a:p>
            <a:pPr marL="0" indent="0" algn="just">
              <a:spcBef>
                <a:spcPct val="0"/>
              </a:spcBef>
              <a:buFont typeface="Arial" panose="020B0604020202020204" pitchFamily="34" charset="0"/>
              <a:buNone/>
            </a:pPr>
            <a:endParaRPr lang="sr-Latn-RS" altLang="sr-Latn-RS" sz="2200" smtClean="0">
              <a:latin typeface="Arial Narrow" panose="020B0606020202030204" pitchFamily="34" charset="0"/>
            </a:endParaRPr>
          </a:p>
          <a:p>
            <a:pPr marL="0" indent="0" algn="just">
              <a:spcBef>
                <a:spcPct val="0"/>
              </a:spcBef>
              <a:buFont typeface="Arial" panose="020B0604020202020204" pitchFamily="34" charset="0"/>
              <a:buNone/>
            </a:pPr>
            <a:endParaRPr lang="sr-Latn-RS" altLang="sr-Latn-RS" sz="2200" smtClean="0">
              <a:latin typeface="Arial Narrow" panose="020B0606020202030204" pitchFamily="34" charset="0"/>
            </a:endParaRPr>
          </a:p>
          <a:p>
            <a:pPr marL="0" indent="0" algn="just">
              <a:spcBef>
                <a:spcPct val="0"/>
              </a:spcBef>
              <a:buFont typeface="Arial" panose="020B0604020202020204" pitchFamily="34" charset="0"/>
              <a:buNone/>
            </a:pPr>
            <a:endParaRPr lang="sr-Latn-RS" altLang="sr-Latn-RS" sz="2200" smtClean="0">
              <a:latin typeface="Arial Narrow" panose="020B0606020202030204" pitchFamily="34" charset="0"/>
            </a:endParaRPr>
          </a:p>
          <a:p>
            <a:pPr marL="0" indent="0" algn="just">
              <a:spcBef>
                <a:spcPct val="0"/>
              </a:spcBef>
              <a:buFont typeface="Arial" panose="020B0604020202020204" pitchFamily="34" charset="0"/>
              <a:buNone/>
            </a:pPr>
            <a:r>
              <a:rPr lang="sr-Latn-RS" altLang="sr-Latn-RS" sz="2200" smtClean="0">
                <a:latin typeface="Arial Narrow" panose="020B0606020202030204" pitchFamily="34" charset="0"/>
              </a:rPr>
              <a:t>Svaka grupa zahteva </a:t>
            </a:r>
            <a:r>
              <a:rPr lang="sr-Latn-RS" altLang="sr-Latn-RS" sz="2200" i="1" smtClean="0">
                <a:solidFill>
                  <a:srgbClr val="0070C0"/>
                </a:solidFill>
                <a:latin typeface="Arial Narrow" panose="020B0606020202030204" pitchFamily="34" charset="0"/>
              </a:rPr>
              <a:t>drugačiju strategiju upravljanja odnosima s njima.</a:t>
            </a:r>
          </a:p>
          <a:p>
            <a:pPr marL="0" indent="0" algn="just">
              <a:buFont typeface="Arial" panose="020B0604020202020204" pitchFamily="34" charset="0"/>
              <a:buNone/>
            </a:pPr>
            <a:endParaRPr lang="sr-Latn-RS" altLang="sr-Latn-RS" sz="2200" i="1" smtClean="0">
              <a:solidFill>
                <a:srgbClr val="0070C0"/>
              </a:solidFill>
              <a:latin typeface="Arial Narrow" panose="020B0606020202030204" pitchFamily="34" charset="0"/>
            </a:endParaRPr>
          </a:p>
          <a:p>
            <a:pPr marL="0" indent="0" algn="just">
              <a:buFont typeface="Arial" panose="020B0604020202020204" pitchFamily="34" charset="0"/>
              <a:buNone/>
            </a:pPr>
            <a:r>
              <a:rPr lang="sr-Latn-RS" altLang="sr-Latn-RS" sz="2200" b="1" i="1" smtClean="0">
                <a:solidFill>
                  <a:srgbClr val="C00000"/>
                </a:solidFill>
                <a:latin typeface="Arial Narrow" panose="020B0606020202030204" pitchFamily="34" charset="0"/>
              </a:rPr>
              <a:t>Poenta: različite vrste kupaca zahtevaju različite strategije upravljanja odnosima. Cilj je izgraditi prave odnose s pravim kupcima.</a:t>
            </a:r>
          </a:p>
          <a:p>
            <a:pPr marL="0" indent="0" algn="just">
              <a:spcBef>
                <a:spcPct val="0"/>
              </a:spcBef>
              <a:buFont typeface="Arial" panose="020B0604020202020204" pitchFamily="34" charset="0"/>
              <a:buNone/>
            </a:pPr>
            <a:endParaRPr lang="sr-Latn-RS" altLang="sr-Latn-RS" sz="2200" i="1" smtClean="0">
              <a:solidFill>
                <a:srgbClr val="0070C0"/>
              </a:solidFill>
              <a:latin typeface="Arial Narrow" panose="020B0606020202030204" pitchFamily="34" charset="0"/>
            </a:endParaRPr>
          </a:p>
          <a:p>
            <a:pPr marL="0" indent="0" algn="just">
              <a:buFont typeface="Arial" panose="020B0604020202020204" pitchFamily="34" charset="0"/>
              <a:buNone/>
            </a:pPr>
            <a:endParaRPr lang="sr-Latn-RS" altLang="sr-Latn-RS" sz="2200" smtClean="0">
              <a:latin typeface="Arial Narrow" panose="020B0606020202030204" pitchFamily="34" charset="0"/>
            </a:endParaRPr>
          </a:p>
        </p:txBody>
      </p:sp>
      <p:graphicFrame>
        <p:nvGraphicFramePr>
          <p:cNvPr id="2" name="Tabela 1"/>
          <p:cNvGraphicFramePr>
            <a:graphicFrameLocks noGrp="1"/>
          </p:cNvGraphicFramePr>
          <p:nvPr/>
        </p:nvGraphicFramePr>
        <p:xfrm>
          <a:off x="1143000" y="2895600"/>
          <a:ext cx="6096000" cy="1493838"/>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701189">
                <a:tc>
                  <a:txBody>
                    <a:bodyPr/>
                    <a:lstStyle/>
                    <a:p>
                      <a:endParaRPr lang="sr-Latn-RS" sz="2000" dirty="0">
                        <a:latin typeface="Arial" panose="020B0604020202020204" pitchFamily="34" charset="0"/>
                        <a:cs typeface="Arial" panose="020B0604020202020204" pitchFamily="34" charset="0"/>
                      </a:endParaRPr>
                    </a:p>
                  </a:txBody>
                  <a:tcPr marT="45730" marB="45730"/>
                </a:tc>
                <a:tc>
                  <a:txBody>
                    <a:bodyPr/>
                    <a:lstStyle/>
                    <a:p>
                      <a:r>
                        <a:rPr lang="sr-Latn-RS" sz="2000" dirty="0" smtClean="0">
                          <a:latin typeface="Arial" panose="020B0604020202020204" pitchFamily="34" charset="0"/>
                          <a:cs typeface="Arial" panose="020B0604020202020204" pitchFamily="34" charset="0"/>
                        </a:rPr>
                        <a:t>Niska </a:t>
                      </a:r>
                      <a:r>
                        <a:rPr lang="sr-Latn-RS" sz="2000" dirty="0" err="1" smtClean="0">
                          <a:latin typeface="Arial" panose="020B0604020202020204" pitchFamily="34" charset="0"/>
                          <a:cs typeface="Arial" panose="020B0604020202020204" pitchFamily="34" charset="0"/>
                        </a:rPr>
                        <a:t>potenc</a:t>
                      </a:r>
                      <a:r>
                        <a:rPr lang="sr-Latn-RS" sz="2000" dirty="0" smtClean="0">
                          <a:latin typeface="Arial" panose="020B0604020202020204" pitchFamily="34" charset="0"/>
                          <a:cs typeface="Arial" panose="020B0604020202020204" pitchFamily="34" charset="0"/>
                        </a:rPr>
                        <a:t>. profitabilnost</a:t>
                      </a:r>
                      <a:endParaRPr lang="sr-Latn-RS" sz="2000" dirty="0">
                        <a:latin typeface="Arial" panose="020B0604020202020204" pitchFamily="34" charset="0"/>
                        <a:cs typeface="Arial" panose="020B0604020202020204" pitchFamily="34" charset="0"/>
                      </a:endParaRPr>
                    </a:p>
                  </a:txBody>
                  <a:tcPr marT="45730" marB="45730"/>
                </a:tc>
                <a:tc>
                  <a:txBody>
                    <a:bodyPr/>
                    <a:lstStyle/>
                    <a:p>
                      <a:pPr algn="l"/>
                      <a:r>
                        <a:rPr lang="sr-Latn-RS" sz="2000" dirty="0" smtClean="0">
                          <a:latin typeface="Arial" panose="020B0604020202020204" pitchFamily="34" charset="0"/>
                          <a:cs typeface="Arial" panose="020B0604020202020204" pitchFamily="34" charset="0"/>
                        </a:rPr>
                        <a:t>Visoka </a:t>
                      </a:r>
                      <a:r>
                        <a:rPr lang="sr-Latn-RS" sz="2000" dirty="0" err="1" smtClean="0">
                          <a:latin typeface="Arial" panose="020B0604020202020204" pitchFamily="34" charset="0"/>
                          <a:cs typeface="Arial" panose="020B0604020202020204" pitchFamily="34" charset="0"/>
                        </a:rPr>
                        <a:t>potenc</a:t>
                      </a:r>
                      <a:r>
                        <a:rPr lang="sr-Latn-RS" sz="2000" dirty="0" smtClean="0">
                          <a:latin typeface="Arial" panose="020B0604020202020204" pitchFamily="34" charset="0"/>
                          <a:cs typeface="Arial" panose="020B0604020202020204" pitchFamily="34" charset="0"/>
                        </a:rPr>
                        <a:t>. profitabilnost</a:t>
                      </a:r>
                      <a:endParaRPr lang="sr-Latn-RS" sz="2000" dirty="0">
                        <a:latin typeface="Arial" panose="020B0604020202020204" pitchFamily="34" charset="0"/>
                        <a:cs typeface="Arial" panose="020B0604020202020204" pitchFamily="34" charset="0"/>
                      </a:endParaRPr>
                    </a:p>
                  </a:txBody>
                  <a:tcPr marT="45730" marB="45730"/>
                </a:tc>
                <a:extLst>
                  <a:ext uri="{0D108BD9-81ED-4DB2-BD59-A6C34878D82A}">
                    <a16:rowId xmlns:a16="http://schemas.microsoft.com/office/drawing/2014/main" val="10000"/>
                  </a:ext>
                </a:extLst>
              </a:tr>
              <a:tr h="396324">
                <a:tc>
                  <a:txBody>
                    <a:bodyPr/>
                    <a:lstStyle/>
                    <a:p>
                      <a:r>
                        <a:rPr lang="sr-Latn-RS" sz="2000" dirty="0" smtClean="0">
                          <a:latin typeface="Arial" panose="020B0604020202020204" pitchFamily="34" charset="0"/>
                          <a:cs typeface="Arial" panose="020B0604020202020204" pitchFamily="34" charset="0"/>
                        </a:rPr>
                        <a:t>Niska lojalnost</a:t>
                      </a:r>
                      <a:endParaRPr lang="sr-Latn-RS" sz="2000" dirty="0">
                        <a:latin typeface="Arial" panose="020B0604020202020204" pitchFamily="34" charset="0"/>
                        <a:cs typeface="Arial" panose="020B0604020202020204" pitchFamily="34" charset="0"/>
                      </a:endParaRPr>
                    </a:p>
                  </a:txBody>
                  <a:tcPr marT="45730" marB="45730"/>
                </a:tc>
                <a:tc>
                  <a:txBody>
                    <a:bodyPr/>
                    <a:lstStyle/>
                    <a:p>
                      <a:pPr algn="ctr"/>
                      <a:r>
                        <a:rPr lang="sr-Latn-RS" sz="2000" dirty="0" smtClean="0">
                          <a:latin typeface="Arial" panose="020B0604020202020204" pitchFamily="34" charset="0"/>
                          <a:cs typeface="Arial" panose="020B0604020202020204" pitchFamily="34" charset="0"/>
                        </a:rPr>
                        <a:t>Stranci</a:t>
                      </a:r>
                      <a:endParaRPr lang="sr-Latn-RS" sz="2000" dirty="0">
                        <a:latin typeface="Arial" panose="020B0604020202020204" pitchFamily="34" charset="0"/>
                        <a:cs typeface="Arial" panose="020B0604020202020204" pitchFamily="34" charset="0"/>
                      </a:endParaRPr>
                    </a:p>
                  </a:txBody>
                  <a:tcPr marT="45730" marB="45730"/>
                </a:tc>
                <a:tc>
                  <a:txBody>
                    <a:bodyPr/>
                    <a:lstStyle/>
                    <a:p>
                      <a:pPr algn="ctr"/>
                      <a:r>
                        <a:rPr lang="sr-Latn-RS" sz="2000" dirty="0" smtClean="0">
                          <a:latin typeface="Arial" panose="020B0604020202020204" pitchFamily="34" charset="0"/>
                          <a:cs typeface="Arial" panose="020B0604020202020204" pitchFamily="34" charset="0"/>
                        </a:rPr>
                        <a:t>Leptiri </a:t>
                      </a:r>
                      <a:endParaRPr lang="sr-Latn-RS" sz="2000" dirty="0">
                        <a:latin typeface="Arial" panose="020B0604020202020204" pitchFamily="34" charset="0"/>
                        <a:cs typeface="Arial" panose="020B0604020202020204" pitchFamily="34" charset="0"/>
                      </a:endParaRPr>
                    </a:p>
                  </a:txBody>
                  <a:tcPr marT="45730" marB="45730"/>
                </a:tc>
                <a:extLst>
                  <a:ext uri="{0D108BD9-81ED-4DB2-BD59-A6C34878D82A}">
                    <a16:rowId xmlns:a16="http://schemas.microsoft.com/office/drawing/2014/main" val="10001"/>
                  </a:ext>
                </a:extLst>
              </a:tr>
              <a:tr h="396324">
                <a:tc>
                  <a:txBody>
                    <a:bodyPr/>
                    <a:lstStyle/>
                    <a:p>
                      <a:r>
                        <a:rPr lang="sr-Latn-RS" sz="2000" dirty="0" smtClean="0">
                          <a:latin typeface="Arial" panose="020B0604020202020204" pitchFamily="34" charset="0"/>
                          <a:cs typeface="Arial" panose="020B0604020202020204" pitchFamily="34" charset="0"/>
                        </a:rPr>
                        <a:t>Visoka lojalnost</a:t>
                      </a:r>
                      <a:endParaRPr lang="sr-Latn-RS" sz="2000" dirty="0">
                        <a:latin typeface="Arial" panose="020B0604020202020204" pitchFamily="34" charset="0"/>
                        <a:cs typeface="Arial" panose="020B0604020202020204" pitchFamily="34" charset="0"/>
                      </a:endParaRPr>
                    </a:p>
                  </a:txBody>
                  <a:tcPr marT="45730" marB="45730"/>
                </a:tc>
                <a:tc>
                  <a:txBody>
                    <a:bodyPr/>
                    <a:lstStyle/>
                    <a:p>
                      <a:pPr algn="ctr"/>
                      <a:r>
                        <a:rPr lang="sr-Latn-RS" sz="2000" dirty="0" smtClean="0">
                          <a:latin typeface="Arial" panose="020B0604020202020204" pitchFamily="34" charset="0"/>
                          <a:cs typeface="Arial" panose="020B0604020202020204" pitchFamily="34" charset="0"/>
                        </a:rPr>
                        <a:t>Školjke </a:t>
                      </a:r>
                      <a:endParaRPr lang="sr-Latn-RS" sz="2000" dirty="0">
                        <a:latin typeface="Arial" panose="020B0604020202020204" pitchFamily="34" charset="0"/>
                        <a:cs typeface="Arial" panose="020B0604020202020204" pitchFamily="34" charset="0"/>
                      </a:endParaRPr>
                    </a:p>
                  </a:txBody>
                  <a:tcPr marT="45730" marB="45730"/>
                </a:tc>
                <a:tc>
                  <a:txBody>
                    <a:bodyPr/>
                    <a:lstStyle/>
                    <a:p>
                      <a:pPr algn="ctr"/>
                      <a:r>
                        <a:rPr lang="sr-Latn-RS" sz="2000" b="1" dirty="0" smtClean="0">
                          <a:latin typeface="Arial" panose="020B0604020202020204" pitchFamily="34" charset="0"/>
                          <a:cs typeface="Arial" panose="020B0604020202020204" pitchFamily="34" charset="0"/>
                        </a:rPr>
                        <a:t>Pravi prijatelji</a:t>
                      </a:r>
                      <a:endParaRPr lang="sr-Latn-RS" sz="2000" b="1" dirty="0">
                        <a:latin typeface="Arial" panose="020B0604020202020204" pitchFamily="34" charset="0"/>
                        <a:cs typeface="Arial" panose="020B0604020202020204" pitchFamily="34" charset="0"/>
                      </a:endParaRPr>
                    </a:p>
                  </a:txBody>
                  <a:tcPr marT="45730" marB="45730"/>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981200" y="381000"/>
            <a:ext cx="6477000" cy="457200"/>
          </a:xfrm>
        </p:spPr>
        <p:txBody>
          <a:bodyPr/>
          <a:lstStyle/>
          <a:p>
            <a:pPr algn="l" eaLnBrk="1" hangingPunct="1">
              <a:spcBef>
                <a:spcPct val="20000"/>
              </a:spcBef>
            </a:pP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t>
            </a:r>
            <a:br>
              <a:rPr lang="sr-Latn-CS" altLang="sr-Latn-RS" sz="2400" b="1" smtClean="0">
                <a:solidFill>
                  <a:srgbClr val="FFFF00"/>
                </a:solidFill>
                <a:latin typeface="Arial Narrow" panose="020B0606020202030204" pitchFamily="34" charset="0"/>
              </a:rPr>
            </a:br>
            <a:r>
              <a:rPr lang="sr-Latn-CS" altLang="sr-Latn-RS" sz="2400" smtClean="0">
                <a:solidFill>
                  <a:srgbClr val="FFFF00"/>
                </a:solidFill>
                <a:latin typeface="Arial Narrow" panose="020B0606020202030204" pitchFamily="34" charset="0"/>
              </a:rPr>
              <a:t>V: Izgradnja pravih odnosa s pravim kupcima </a:t>
            </a:r>
            <a:r>
              <a:rPr lang="sr-Latn-CS" altLang="sr-Latn-RS" sz="2400" smtClean="0">
                <a:solidFill>
                  <a:srgbClr val="000000"/>
                </a:solidFill>
                <a:latin typeface="Arial Narrow" panose="020B0606020202030204" pitchFamily="34" charset="0"/>
              </a:rPr>
              <a:t/>
            </a:r>
            <a:br>
              <a:rPr lang="sr-Latn-CS" altLang="sr-Latn-RS" sz="2400" smtClean="0">
                <a:solidFill>
                  <a:srgbClr val="000000"/>
                </a:solidFill>
                <a:latin typeface="Arial Narrow" panose="020B0606020202030204" pitchFamily="34" charset="0"/>
              </a:rPr>
            </a:br>
            <a:r>
              <a:rPr lang="sr-Latn-CS" altLang="sr-Latn-RS" sz="2400" smtClean="0">
                <a:solidFill>
                  <a:srgbClr val="FFFF00"/>
                </a:solidFill>
                <a:latin typeface="Arial Narrow" panose="020B0606020202030204" pitchFamily="34" charset="0"/>
              </a:rPr>
              <a:t/>
            </a:r>
            <a:br>
              <a:rPr lang="sr-Latn-CS" altLang="sr-Latn-RS" sz="2400" smtClean="0">
                <a:solidFill>
                  <a:srgbClr val="FFFF00"/>
                </a:solidFill>
                <a:latin typeface="Arial Narrow" panose="020B0606020202030204" pitchFamily="34" charset="0"/>
              </a:rPr>
            </a:br>
            <a:endParaRPr lang="sr-Latn-RS" altLang="sr-Latn-RS" smtClean="0">
              <a:solidFill>
                <a:srgbClr val="FFFF00"/>
              </a:solidFill>
            </a:endParaRPr>
          </a:p>
        </p:txBody>
      </p:sp>
      <p:sp>
        <p:nvSpPr>
          <p:cNvPr id="66563" name="Content Placeholder 2"/>
          <p:cNvSpPr>
            <a:spLocks noGrp="1"/>
          </p:cNvSpPr>
          <p:nvPr>
            <p:ph idx="1"/>
          </p:nvPr>
        </p:nvSpPr>
        <p:spPr>
          <a:xfrm>
            <a:off x="228600" y="1295400"/>
            <a:ext cx="8534400" cy="4724400"/>
          </a:xfrm>
        </p:spPr>
        <p:txBody>
          <a:bodyPr/>
          <a:lstStyle/>
          <a:p>
            <a:pPr marL="0" indent="0" algn="just">
              <a:buFont typeface="Arial" panose="020B0604020202020204" pitchFamily="34" charset="0"/>
              <a:buNone/>
            </a:pPr>
            <a:r>
              <a:rPr lang="sr-Latn-RS" altLang="sr-Latn-RS" sz="2200" b="1" i="1" smtClean="0">
                <a:solidFill>
                  <a:srgbClr val="C00000"/>
                </a:solidFill>
                <a:latin typeface="Arial Narrow" panose="020B0606020202030204" pitchFamily="34" charset="0"/>
              </a:rPr>
              <a:t>Koje kupce kompanija treba da stekne i zadrži?</a:t>
            </a:r>
            <a:r>
              <a:rPr lang="sr-Latn-RS" altLang="sr-Latn-RS" sz="2200" i="1" smtClean="0">
                <a:solidFill>
                  <a:srgbClr val="1409E7"/>
                </a:solidFill>
                <a:latin typeface="Arial Narrow" panose="020B0606020202030204" pitchFamily="34" charset="0"/>
              </a:rPr>
              <a:t> </a:t>
            </a:r>
          </a:p>
          <a:p>
            <a:pPr marL="0" indent="0" algn="just">
              <a:spcBef>
                <a:spcPct val="0"/>
              </a:spcBef>
              <a:buFont typeface="Arial" panose="020B0604020202020204" pitchFamily="34" charset="0"/>
              <a:buNone/>
            </a:pPr>
            <a:endParaRPr lang="sr-Latn-RS" altLang="sr-Latn-RS" sz="2000" smtClean="0">
              <a:latin typeface="Arial Narrow" panose="020B0606020202030204" pitchFamily="34" charset="0"/>
            </a:endParaRPr>
          </a:p>
          <a:p>
            <a:pPr marL="0" indent="0" algn="just">
              <a:buFont typeface="Arial" panose="020B0604020202020204" pitchFamily="34" charset="0"/>
              <a:buNone/>
            </a:pPr>
            <a:endParaRPr lang="sr-Latn-RS" altLang="sr-Latn-RS" sz="2200" b="1" smtClean="0">
              <a:solidFill>
                <a:srgbClr val="002060"/>
              </a:solidFill>
              <a:latin typeface="Arial Narrow" panose="020B0606020202030204" pitchFamily="34" charset="0"/>
            </a:endParaRPr>
          </a:p>
          <a:p>
            <a:pPr marL="0" indent="0" algn="just">
              <a:buFont typeface="Arial" panose="020B0604020202020204" pitchFamily="34" charset="0"/>
              <a:buNone/>
            </a:pPr>
            <a:r>
              <a:rPr lang="sr-Latn-RS" altLang="sr-Latn-RS" sz="2400" b="1" smtClean="0">
                <a:solidFill>
                  <a:srgbClr val="002060"/>
                </a:solidFill>
                <a:latin typeface="Arial Narrow" panose="020B0606020202030204" pitchFamily="34" charset="0"/>
              </a:rPr>
              <a:t>I: Stranci</a:t>
            </a:r>
            <a:r>
              <a:rPr lang="sr-Latn-RS" altLang="sr-Latn-RS" sz="2400" smtClean="0">
                <a:solidFill>
                  <a:srgbClr val="002060"/>
                </a:solidFill>
                <a:latin typeface="Arial Narrow" panose="020B0606020202030204" pitchFamily="34" charset="0"/>
              </a:rPr>
              <a:t> </a:t>
            </a:r>
            <a:r>
              <a:rPr lang="sr-Latn-RS" altLang="sr-Latn-RS" sz="2400" smtClean="0">
                <a:latin typeface="Arial Narrow" panose="020B0606020202030204" pitchFamily="34" charset="0"/>
              </a:rPr>
              <a:t>pokazuju nisku potencijalnu profitabilnost i malu projektovanu lojalnost. </a:t>
            </a:r>
          </a:p>
          <a:p>
            <a:pPr marL="0" indent="0" algn="just">
              <a:buFont typeface="Arial" panose="020B0604020202020204" pitchFamily="34" charset="0"/>
              <a:buNone/>
            </a:pPr>
            <a:endParaRPr lang="sr-Latn-RS" altLang="sr-Latn-RS" sz="2400" smtClean="0">
              <a:latin typeface="Arial Narrow" panose="020B0606020202030204" pitchFamily="34" charset="0"/>
            </a:endParaRPr>
          </a:p>
          <a:p>
            <a:pPr marL="0" indent="0" algn="just">
              <a:buFont typeface="Arial" panose="020B0604020202020204" pitchFamily="34" charset="0"/>
              <a:buNone/>
            </a:pPr>
            <a:r>
              <a:rPr lang="sr-Latn-RS" altLang="sr-Latn-RS" sz="2400" smtClean="0">
                <a:latin typeface="Arial Narrow" panose="020B0606020202030204" pitchFamily="34" charset="0"/>
              </a:rPr>
              <a:t>Mala je usklađenost između ponude kompanije i njihovih potreba. </a:t>
            </a:r>
          </a:p>
          <a:p>
            <a:pPr marL="0" indent="0" algn="just">
              <a:buFont typeface="Arial" panose="020B0604020202020204" pitchFamily="34" charset="0"/>
              <a:buNone/>
            </a:pPr>
            <a:endParaRPr lang="sr-Latn-RS" altLang="sr-Latn-RS" sz="2400" smtClean="0">
              <a:latin typeface="Arial Narrow" panose="020B0606020202030204" pitchFamily="34" charset="0"/>
            </a:endParaRPr>
          </a:p>
          <a:p>
            <a:pPr marL="0" indent="0" algn="just">
              <a:buFont typeface="Arial" panose="020B0604020202020204" pitchFamily="34" charset="0"/>
              <a:buNone/>
            </a:pPr>
            <a:r>
              <a:rPr lang="sr-Latn-RS" altLang="sr-Latn-RS" sz="2400" smtClean="0">
                <a:latin typeface="Arial Narrow" panose="020B0606020202030204" pitchFamily="34" charset="0"/>
              </a:rPr>
              <a:t>Strategija upravljanja odnosima za ove kupce je jednostavna: </a:t>
            </a:r>
            <a:r>
              <a:rPr lang="sr-Latn-RS" altLang="sr-Latn-RS" sz="2400" b="1" smtClean="0">
                <a:solidFill>
                  <a:srgbClr val="C00000"/>
                </a:solidFill>
                <a:latin typeface="Arial Narrow" panose="020B0606020202030204" pitchFamily="34" charset="0"/>
              </a:rPr>
              <a:t>ne ulagati u njih; zaraditi na svakoj transakciji.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228600" y="1511300"/>
            <a:ext cx="4191000" cy="4525963"/>
          </a:xfrm>
        </p:spPr>
        <p:txBody>
          <a:bodyPr/>
          <a:lstStyle/>
          <a:p>
            <a:pPr marL="0" indent="0">
              <a:buFont typeface="Arial" panose="020B0604020202020204" pitchFamily="34" charset="0"/>
              <a:buNone/>
            </a:pPr>
            <a:endParaRPr lang="sr-Latn-RS" altLang="sr-Latn-RS" sz="2400" smtClean="0">
              <a:latin typeface="Arial Narrow" panose="020B0606020202030204" pitchFamily="34" charset="0"/>
            </a:endParaRPr>
          </a:p>
          <a:p>
            <a:pPr marL="0" indent="0">
              <a:buFont typeface="Arial" panose="020B0604020202020204" pitchFamily="34" charset="0"/>
              <a:buNone/>
            </a:pPr>
            <a:r>
              <a:rPr lang="sr-Latn-RS" altLang="sr-Latn-RS" sz="2400" smtClean="0">
                <a:latin typeface="Arial Narrow" panose="020B0606020202030204" pitchFamily="34" charset="0"/>
              </a:rPr>
              <a:t>Kada kompanija u potpunosti razume svoje kupce/potrošače i tržište, tada donosi odluku </a:t>
            </a:r>
            <a:r>
              <a:rPr lang="sr-Latn-RS" altLang="sr-Latn-RS" sz="2400" b="1" i="1" smtClean="0">
                <a:solidFill>
                  <a:srgbClr val="1B06BA"/>
                </a:solidFill>
                <a:latin typeface="Arial Narrow" panose="020B0606020202030204" pitchFamily="34" charset="0"/>
              </a:rPr>
              <a:t>koje kupce će opsluživati </a:t>
            </a:r>
            <a:r>
              <a:rPr lang="sr-Latn-RS" altLang="sr-Latn-RS" sz="2400" smtClean="0">
                <a:latin typeface="Arial Narrow" panose="020B0606020202030204" pitchFamily="34" charset="0"/>
              </a:rPr>
              <a:t>(</a:t>
            </a:r>
            <a:r>
              <a:rPr lang="sr-Latn-RS" altLang="sr-Latn-RS" sz="2400" b="1" u="sng" smtClean="0">
                <a:solidFill>
                  <a:srgbClr val="FF0000"/>
                </a:solidFill>
                <a:latin typeface="Arial Narrow" panose="020B0606020202030204" pitchFamily="34" charset="0"/>
              </a:rPr>
              <a:t>definisati svoje ciljno tržište</a:t>
            </a:r>
            <a:r>
              <a:rPr lang="sr-Latn-RS" altLang="sr-Latn-RS" sz="2400" smtClean="0">
                <a:latin typeface="Arial Narrow" panose="020B0606020202030204" pitchFamily="34" charset="0"/>
              </a:rPr>
              <a:t>) i </a:t>
            </a:r>
          </a:p>
          <a:p>
            <a:pPr marL="0" indent="0">
              <a:buFont typeface="Arial" panose="020B0604020202020204" pitchFamily="34" charset="0"/>
              <a:buNone/>
            </a:pPr>
            <a:r>
              <a:rPr lang="sr-Latn-RS" altLang="sr-Latn-RS" sz="2400" b="1" i="1" smtClean="0">
                <a:solidFill>
                  <a:srgbClr val="1B06BA"/>
                </a:solidFill>
                <a:latin typeface="Arial Narrow" panose="020B0606020202030204" pitchFamily="34" charset="0"/>
              </a:rPr>
              <a:t>kako će im to doneti vrednost </a:t>
            </a:r>
            <a:r>
              <a:rPr lang="sr-Latn-RS" altLang="sr-Latn-RS" sz="2000" smtClean="0">
                <a:latin typeface="Arial Narrow" panose="020B0606020202030204" pitchFamily="34" charset="0"/>
              </a:rPr>
              <a:t>('Zašto bih trebao kupiti vaš brend, a ne konkurentski?' Kompanije moraju dizajnirati snažne ponude vrednosti koje im daju najveću prednost na njihovim ciljnim tržištima).</a:t>
            </a:r>
          </a:p>
          <a:p>
            <a:pPr marL="0" indent="0">
              <a:buFont typeface="Arial" panose="020B0604020202020204" pitchFamily="34" charset="0"/>
              <a:buNone/>
            </a:pPr>
            <a:endParaRPr lang="sr-Latn-RS" altLang="sr-Latn-RS" sz="2400" smtClean="0">
              <a:latin typeface="Arial Narrow" panose="020B0606020202030204" pitchFamily="34" charset="0"/>
            </a:endParaRPr>
          </a:p>
          <a:p>
            <a:pPr marL="0" indent="0">
              <a:buFont typeface="Arial" panose="020B0604020202020204" pitchFamily="34" charset="0"/>
              <a:buNone/>
            </a:pPr>
            <a:endParaRPr lang="sr-Latn-RS" altLang="sr-Latn-RS" sz="2400" smtClean="0">
              <a:latin typeface="Arial Narrow" panose="020B0606020202030204" pitchFamily="34" charset="0"/>
            </a:endParaRPr>
          </a:p>
          <a:p>
            <a:pPr marL="0" indent="0">
              <a:buFont typeface="Arial" panose="020B0604020202020204" pitchFamily="34" charset="0"/>
              <a:buNone/>
            </a:pPr>
            <a:endParaRPr lang="sr-Latn-RS" altLang="sr-Latn-RS" sz="2400" smtClean="0">
              <a:latin typeface="Arial Narrow" panose="020B0606020202030204" pitchFamily="34" charset="0"/>
            </a:endParaRPr>
          </a:p>
          <a:p>
            <a:pPr marL="0" indent="0">
              <a:buFont typeface="Arial" panose="020B0604020202020204" pitchFamily="34" charset="0"/>
              <a:buNone/>
            </a:pPr>
            <a:r>
              <a:rPr lang="sr-Latn-RS" altLang="sr-Latn-RS" sz="1800" smtClean="0">
                <a:latin typeface="Arial Narrow" panose="020B0606020202030204" pitchFamily="34" charset="0"/>
              </a:rPr>
              <a:t>(Kotler et al., 2020, str.10)</a:t>
            </a:r>
          </a:p>
          <a:p>
            <a:pPr marL="0" indent="0">
              <a:buFont typeface="Arial" panose="020B0604020202020204" pitchFamily="34" charset="0"/>
              <a:buNone/>
            </a:pPr>
            <a:endParaRPr lang="sr-Latn-RS" altLang="sr-Latn-RS" sz="1800" smtClean="0">
              <a:latin typeface="Arial Narrow" panose="020B0606020202030204" pitchFamily="34" charset="0"/>
            </a:endParaRPr>
          </a:p>
        </p:txBody>
      </p:sp>
      <p:sp>
        <p:nvSpPr>
          <p:cNvPr id="4" name="Oval Callout 3"/>
          <p:cNvSpPr/>
          <p:nvPr/>
        </p:nvSpPr>
        <p:spPr>
          <a:xfrm rot="1085644">
            <a:off x="5191125" y="1177925"/>
            <a:ext cx="3786188" cy="3228975"/>
          </a:xfrm>
          <a:prstGeom prst="wedgeEllipseCallou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sr-Latn-RS" sz="2400" dirty="0">
                <a:solidFill>
                  <a:schemeClr val="tx1"/>
                </a:solidFill>
                <a:latin typeface="Arial Narrow" panose="020B0606020202030204" pitchFamily="34" charset="0"/>
              </a:rPr>
              <a:t>Marketing uključuje </a:t>
            </a:r>
            <a:r>
              <a:rPr lang="sr-Latn-RS" sz="2400" b="1" dirty="0">
                <a:solidFill>
                  <a:srgbClr val="FF0000"/>
                </a:solidFill>
                <a:latin typeface="Arial Narrow" panose="020B0606020202030204" pitchFamily="34" charset="0"/>
              </a:rPr>
              <a:t>izbor ciljnih tržišta i izgradnju profitabilnih odnosa s njima</a:t>
            </a:r>
            <a:r>
              <a:rPr lang="sr-Latn-RS" sz="2400" dirty="0">
                <a:solidFill>
                  <a:schemeClr val="tx1"/>
                </a:solidFill>
                <a:latin typeface="Arial Narrow" panose="020B0606020202030204" pitchFamily="34" charset="0"/>
              </a:rPr>
              <a:t>.</a:t>
            </a:r>
            <a:endParaRPr lang="sr-Latn-RS" sz="2400" dirty="0">
              <a:solidFill>
                <a:schemeClr val="tx1"/>
              </a:solidFill>
              <a:latin typeface="Arial Narrow" panose="020B0606020202030204" pitchFamily="34" charset="0"/>
            </a:endParaRPr>
          </a:p>
          <a:p>
            <a:pPr>
              <a:defRPr/>
            </a:pPr>
            <a:r>
              <a:rPr lang="sr-Latn-RS" sz="1000" dirty="0">
                <a:solidFill>
                  <a:schemeClr val="tx1"/>
                </a:solidFill>
                <a:latin typeface="Arial Narrow" panose="020B0606020202030204" pitchFamily="34" charset="0"/>
              </a:rPr>
              <a:t>(Kotler et al., 2024, str. 32)</a:t>
            </a:r>
          </a:p>
        </p:txBody>
      </p:sp>
      <p:sp>
        <p:nvSpPr>
          <p:cNvPr id="30724" name="Rectangle 4"/>
          <p:cNvSpPr>
            <a:spLocks noChangeArrowheads="1"/>
          </p:cNvSpPr>
          <p:nvPr/>
        </p:nvSpPr>
        <p:spPr bwMode="auto">
          <a:xfrm>
            <a:off x="3733800" y="5711825"/>
            <a:ext cx="5494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r-Latn-RS" altLang="sr-Latn-RS" sz="2800" b="1">
                <a:solidFill>
                  <a:srgbClr val="1B06BA"/>
                </a:solidFill>
                <a:latin typeface="Arial Narrow" panose="020B0606020202030204" pitchFamily="34" charset="0"/>
              </a:rPr>
              <a:t>II: </a:t>
            </a:r>
            <a:r>
              <a:rPr lang="sr-Latn-RS" altLang="sr-Latn-RS" sz="2800" b="1">
                <a:solidFill>
                  <a:srgbClr val="FF0000"/>
                </a:solidFill>
                <a:latin typeface="Arial Narrow" panose="020B0606020202030204" pitchFamily="34" charset="0"/>
              </a:rPr>
              <a:t>Kreiranje marketing-strategije (MS) </a:t>
            </a:r>
            <a:endParaRPr lang="sr-Latn-RS" altLang="sr-Latn-RS" sz="1800" b="1">
              <a:solidFill>
                <a:srgbClr val="FF0000"/>
              </a:solidFill>
              <a:latin typeface="Arial" panose="020B0604020202020204" pitchFamily="34" charset="0"/>
            </a:endParaRPr>
          </a:p>
        </p:txBody>
      </p:sp>
      <p:sp>
        <p:nvSpPr>
          <p:cNvPr id="6" name="Right Arrow 5"/>
          <p:cNvSpPr/>
          <p:nvPr/>
        </p:nvSpPr>
        <p:spPr>
          <a:xfrm>
            <a:off x="1143000" y="5856288"/>
            <a:ext cx="2362200" cy="165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RS"/>
          </a:p>
        </p:txBody>
      </p:sp>
      <p:sp>
        <p:nvSpPr>
          <p:cNvPr id="7" name="Right Arrow 6"/>
          <p:cNvSpPr/>
          <p:nvPr/>
        </p:nvSpPr>
        <p:spPr>
          <a:xfrm>
            <a:off x="6629400" y="6324600"/>
            <a:ext cx="2362200" cy="165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R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981200" y="381000"/>
            <a:ext cx="6477000" cy="457200"/>
          </a:xfrm>
        </p:spPr>
        <p:txBody>
          <a:bodyPr/>
          <a:lstStyle/>
          <a:p>
            <a:pPr algn="l" eaLnBrk="1" hangingPunct="1">
              <a:spcBef>
                <a:spcPct val="20000"/>
              </a:spcBef>
            </a:pP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t>
            </a:r>
            <a:br>
              <a:rPr lang="sr-Latn-CS" altLang="sr-Latn-RS" sz="2400" b="1" smtClean="0">
                <a:solidFill>
                  <a:srgbClr val="FFFF00"/>
                </a:solidFill>
                <a:latin typeface="Arial Narrow" panose="020B0606020202030204" pitchFamily="34" charset="0"/>
              </a:rPr>
            </a:br>
            <a:r>
              <a:rPr lang="sr-Latn-CS" altLang="sr-Latn-RS" sz="2400" smtClean="0">
                <a:solidFill>
                  <a:srgbClr val="FFFF00"/>
                </a:solidFill>
                <a:latin typeface="Arial Narrow" panose="020B0606020202030204" pitchFamily="34" charset="0"/>
              </a:rPr>
              <a:t>V: Izgradnja pravih odnosa s pravim kupcima </a:t>
            </a:r>
            <a:r>
              <a:rPr lang="sr-Latn-CS" altLang="sr-Latn-RS" sz="2400" smtClean="0">
                <a:solidFill>
                  <a:srgbClr val="000000"/>
                </a:solidFill>
                <a:latin typeface="Arial Narrow" panose="020B0606020202030204" pitchFamily="34" charset="0"/>
              </a:rPr>
              <a:t/>
            </a:r>
            <a:br>
              <a:rPr lang="sr-Latn-CS" altLang="sr-Latn-RS" sz="2400" smtClean="0">
                <a:solidFill>
                  <a:srgbClr val="000000"/>
                </a:solidFill>
                <a:latin typeface="Arial Narrow" panose="020B0606020202030204" pitchFamily="34" charset="0"/>
              </a:rPr>
            </a:br>
            <a:r>
              <a:rPr lang="sr-Latn-CS" altLang="sr-Latn-RS" sz="2400" smtClean="0">
                <a:solidFill>
                  <a:srgbClr val="FFFF00"/>
                </a:solidFill>
                <a:latin typeface="Arial Narrow" panose="020B0606020202030204" pitchFamily="34" charset="0"/>
              </a:rPr>
              <a:t/>
            </a:r>
            <a:br>
              <a:rPr lang="sr-Latn-CS" altLang="sr-Latn-RS" sz="2400" smtClean="0">
                <a:solidFill>
                  <a:srgbClr val="FFFF00"/>
                </a:solidFill>
                <a:latin typeface="Arial Narrow" panose="020B0606020202030204" pitchFamily="34" charset="0"/>
              </a:rPr>
            </a:br>
            <a:endParaRPr lang="sr-Latn-RS" altLang="sr-Latn-RS" smtClean="0">
              <a:solidFill>
                <a:srgbClr val="FFFF00"/>
              </a:solidFill>
            </a:endParaRPr>
          </a:p>
        </p:txBody>
      </p:sp>
      <p:sp>
        <p:nvSpPr>
          <p:cNvPr id="67587" name="Content Placeholder 2"/>
          <p:cNvSpPr>
            <a:spLocks noGrp="1"/>
          </p:cNvSpPr>
          <p:nvPr>
            <p:ph idx="1"/>
          </p:nvPr>
        </p:nvSpPr>
        <p:spPr>
          <a:xfrm>
            <a:off x="228600" y="990600"/>
            <a:ext cx="8458200" cy="5105400"/>
          </a:xfrm>
        </p:spPr>
        <p:txBody>
          <a:bodyPr/>
          <a:lstStyle/>
          <a:p>
            <a:pPr marL="0" indent="0" algn="just">
              <a:buFont typeface="Arial" panose="020B0604020202020204" pitchFamily="34" charset="0"/>
              <a:buNone/>
            </a:pPr>
            <a:r>
              <a:rPr lang="sr-Latn-RS" altLang="sr-Latn-RS" sz="2200" i="1" smtClean="0">
                <a:solidFill>
                  <a:srgbClr val="1409E7"/>
                </a:solidFill>
                <a:latin typeface="Arial Narrow" panose="020B0606020202030204" pitchFamily="34" charset="0"/>
              </a:rPr>
              <a:t>Koje kupce kompanija treba da stekne i zadrži? </a:t>
            </a:r>
          </a:p>
          <a:p>
            <a:pPr marL="0" indent="0" algn="just">
              <a:buFont typeface="Arial" panose="020B0604020202020204" pitchFamily="34" charset="0"/>
              <a:buNone/>
            </a:pPr>
            <a:endParaRPr lang="sr-Latn-RS" altLang="sr-Latn-RS" sz="2200" b="1" smtClean="0">
              <a:solidFill>
                <a:srgbClr val="002060"/>
              </a:solidFill>
              <a:latin typeface="Arial Narrow" panose="020B0606020202030204" pitchFamily="34" charset="0"/>
            </a:endParaRPr>
          </a:p>
          <a:p>
            <a:pPr marL="0" indent="0" algn="just">
              <a:buFont typeface="Arial" panose="020B0604020202020204" pitchFamily="34" charset="0"/>
              <a:buNone/>
            </a:pPr>
            <a:r>
              <a:rPr lang="sr-Latn-RS" altLang="sr-Latn-RS" sz="2200" b="1" smtClean="0">
                <a:solidFill>
                  <a:srgbClr val="002060"/>
                </a:solidFill>
                <a:latin typeface="Arial Narrow" panose="020B0606020202030204" pitchFamily="34" charset="0"/>
              </a:rPr>
              <a:t>II: Leptiri </a:t>
            </a:r>
            <a:r>
              <a:rPr lang="sr-Latn-RS" altLang="sr-Latn-RS" sz="2200" smtClean="0">
                <a:latin typeface="Arial Narrow" panose="020B0606020202030204" pitchFamily="34" charset="0"/>
              </a:rPr>
              <a:t>su potencijalno profitabilni, ali </a:t>
            </a:r>
            <a:r>
              <a:rPr lang="sr-Latn-RS" altLang="sr-Latn-RS" sz="2200" b="1" smtClean="0">
                <a:solidFill>
                  <a:srgbClr val="C00000"/>
                </a:solidFill>
                <a:latin typeface="Arial Narrow" panose="020B0606020202030204" pitchFamily="34" charset="0"/>
              </a:rPr>
              <a:t>nisu lojalni</a:t>
            </a:r>
            <a:r>
              <a:rPr lang="sr-Latn-RS" altLang="sr-Latn-RS" sz="2200" smtClean="0">
                <a:solidFill>
                  <a:srgbClr val="002060"/>
                </a:solidFill>
                <a:latin typeface="Arial Narrow" panose="020B0606020202030204" pitchFamily="34" charset="0"/>
              </a:rPr>
              <a:t>. </a:t>
            </a:r>
          </a:p>
          <a:p>
            <a:pPr marL="0" indent="0" algn="just">
              <a:buFont typeface="Arial" panose="020B0604020202020204" pitchFamily="34" charset="0"/>
              <a:buNone/>
            </a:pPr>
            <a:r>
              <a:rPr lang="sr-Latn-RS" altLang="sr-Latn-RS" sz="2200" smtClean="0">
                <a:latin typeface="Arial Narrow" panose="020B0606020202030204" pitchFamily="34" charset="0"/>
              </a:rPr>
              <a:t>Postoji dobra usklađenost između ponude kompanije i njihovih potreba. Međutim, nepostojani su. </a:t>
            </a:r>
          </a:p>
          <a:p>
            <a:pPr marL="0" indent="0" algn="just">
              <a:buFont typeface="Arial" panose="020B0604020202020204" pitchFamily="34" charset="0"/>
              <a:buNone/>
            </a:pPr>
            <a:endParaRPr lang="sr-Latn-RS" altLang="sr-Latn-RS" sz="2200" smtClean="0">
              <a:solidFill>
                <a:srgbClr val="002060"/>
              </a:solidFill>
              <a:latin typeface="Arial Narrow" panose="020B0606020202030204" pitchFamily="34" charset="0"/>
            </a:endParaRPr>
          </a:p>
          <a:p>
            <a:pPr marL="0" indent="0" algn="just">
              <a:buFont typeface="Arial" panose="020B0604020202020204" pitchFamily="34" charset="0"/>
              <a:buNone/>
            </a:pPr>
            <a:r>
              <a:rPr lang="sr-Latn-RS" altLang="sr-Latn-RS" sz="2200" u="sng" smtClean="0">
                <a:solidFill>
                  <a:srgbClr val="1409E7"/>
                </a:solidFill>
                <a:latin typeface="Arial Narrow" panose="020B0606020202030204" pitchFamily="34" charset="0"/>
              </a:rPr>
              <a:t>Napori da se leptiri pretvore u lojalne kupce retko su uspešni. </a:t>
            </a:r>
          </a:p>
          <a:p>
            <a:pPr marL="0" indent="0" algn="just">
              <a:buFont typeface="Arial" panose="020B0604020202020204" pitchFamily="34" charset="0"/>
              <a:buNone/>
            </a:pPr>
            <a:r>
              <a:rPr lang="sr-Latn-RS" altLang="sr-Latn-RS" sz="2200" smtClean="0">
                <a:latin typeface="Arial Narrow" panose="020B0606020202030204" pitchFamily="34" charset="0"/>
              </a:rPr>
              <a:t>Umesto toga, kompanija bi trenutno trebala uživati ​​u leptirima. </a:t>
            </a:r>
          </a:p>
          <a:p>
            <a:pPr marL="0" indent="0" algn="just">
              <a:buFont typeface="Arial" panose="020B0604020202020204" pitchFamily="34" charset="0"/>
              <a:buNone/>
            </a:pPr>
            <a:r>
              <a:rPr lang="sr-Latn-RS" altLang="sr-Latn-RS" sz="2200" smtClean="0">
                <a:latin typeface="Arial Narrow" panose="020B0606020202030204" pitchFamily="34" charset="0"/>
              </a:rPr>
              <a:t>To bi trebalo da stvori zadovoljavajuće i profitabilne transakcije s njima, obuhvatajući </a:t>
            </a:r>
            <a:r>
              <a:rPr lang="sr-Latn-RS" altLang="sr-Latn-RS" sz="2200" b="1" smtClean="0">
                <a:solidFill>
                  <a:srgbClr val="C00000"/>
                </a:solidFill>
                <a:latin typeface="Arial Narrow" panose="020B0606020202030204" pitchFamily="34" charset="0"/>
              </a:rPr>
              <a:t>što je moguće više njihovog poslovanja u kratkom vremenu tokom kojeg kupuju od kompanije</a:t>
            </a:r>
            <a:r>
              <a:rPr lang="sr-Latn-RS" altLang="sr-Latn-RS" sz="2200" smtClean="0">
                <a:latin typeface="Arial Narrow" panose="020B0606020202030204" pitchFamily="34" charset="0"/>
              </a:rPr>
              <a:t>. Onda bi trebalo krenuti dalje i prestati ulagati u njih do sledećeg puta.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981200" y="381000"/>
            <a:ext cx="6477000" cy="457200"/>
          </a:xfrm>
        </p:spPr>
        <p:txBody>
          <a:bodyPr/>
          <a:lstStyle/>
          <a:p>
            <a:pPr algn="l" eaLnBrk="1" hangingPunct="1">
              <a:spcBef>
                <a:spcPct val="20000"/>
              </a:spcBef>
            </a:pP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t>
            </a:r>
            <a:br>
              <a:rPr lang="sr-Latn-CS" altLang="sr-Latn-RS" sz="2400" b="1" smtClean="0">
                <a:solidFill>
                  <a:srgbClr val="FFFF00"/>
                </a:solidFill>
                <a:latin typeface="Arial Narrow" panose="020B0606020202030204" pitchFamily="34" charset="0"/>
              </a:rPr>
            </a:br>
            <a:r>
              <a:rPr lang="sr-Latn-CS" altLang="sr-Latn-RS" sz="2400" smtClean="0">
                <a:solidFill>
                  <a:srgbClr val="FFFF00"/>
                </a:solidFill>
                <a:latin typeface="Arial Narrow" panose="020B0606020202030204" pitchFamily="34" charset="0"/>
              </a:rPr>
              <a:t>V: Izgradnja pravih odnosa s pravim kupcima </a:t>
            </a:r>
            <a:r>
              <a:rPr lang="sr-Latn-CS" altLang="sr-Latn-RS" sz="2400" smtClean="0">
                <a:solidFill>
                  <a:srgbClr val="000000"/>
                </a:solidFill>
                <a:latin typeface="Arial Narrow" panose="020B0606020202030204" pitchFamily="34" charset="0"/>
              </a:rPr>
              <a:t/>
            </a:r>
            <a:br>
              <a:rPr lang="sr-Latn-CS" altLang="sr-Latn-RS" sz="2400" smtClean="0">
                <a:solidFill>
                  <a:srgbClr val="000000"/>
                </a:solidFill>
                <a:latin typeface="Arial Narrow" panose="020B0606020202030204" pitchFamily="34" charset="0"/>
              </a:rPr>
            </a:br>
            <a:r>
              <a:rPr lang="sr-Latn-CS" altLang="sr-Latn-RS" sz="2400" smtClean="0">
                <a:solidFill>
                  <a:srgbClr val="FFFF00"/>
                </a:solidFill>
                <a:latin typeface="Arial Narrow" panose="020B0606020202030204" pitchFamily="34" charset="0"/>
              </a:rPr>
              <a:t/>
            </a:r>
            <a:br>
              <a:rPr lang="sr-Latn-CS" altLang="sr-Latn-RS" sz="2400" smtClean="0">
                <a:solidFill>
                  <a:srgbClr val="FFFF00"/>
                </a:solidFill>
                <a:latin typeface="Arial Narrow" panose="020B0606020202030204" pitchFamily="34" charset="0"/>
              </a:rPr>
            </a:br>
            <a:endParaRPr lang="sr-Latn-RS" altLang="sr-Latn-RS" smtClean="0">
              <a:solidFill>
                <a:srgbClr val="FFFF00"/>
              </a:solidFill>
            </a:endParaRPr>
          </a:p>
        </p:txBody>
      </p:sp>
      <p:sp>
        <p:nvSpPr>
          <p:cNvPr id="68611" name="Content Placeholder 2"/>
          <p:cNvSpPr>
            <a:spLocks noGrp="1"/>
          </p:cNvSpPr>
          <p:nvPr>
            <p:ph idx="1"/>
          </p:nvPr>
        </p:nvSpPr>
        <p:spPr>
          <a:xfrm>
            <a:off x="685800" y="1219200"/>
            <a:ext cx="7696200" cy="4953000"/>
          </a:xfrm>
        </p:spPr>
        <p:txBody>
          <a:bodyPr/>
          <a:lstStyle/>
          <a:p>
            <a:pPr marL="0" indent="0" algn="just">
              <a:buFont typeface="Arial" panose="020B0604020202020204" pitchFamily="34" charset="0"/>
              <a:buNone/>
            </a:pPr>
            <a:endParaRPr lang="sr-Latn-RS" altLang="sr-Latn-RS" sz="2200" i="1" smtClean="0">
              <a:solidFill>
                <a:srgbClr val="002060"/>
              </a:solidFill>
              <a:latin typeface="Arial Narrow" panose="020B0606020202030204" pitchFamily="34" charset="0"/>
            </a:endParaRPr>
          </a:p>
          <a:p>
            <a:pPr marL="0" indent="0" algn="just">
              <a:buFont typeface="Arial" panose="020B0604020202020204" pitchFamily="34" charset="0"/>
              <a:buNone/>
            </a:pPr>
            <a:r>
              <a:rPr lang="sr-Latn-RS" altLang="sr-Latn-RS" sz="2200" i="1" smtClean="0">
                <a:solidFill>
                  <a:srgbClr val="1409E7"/>
                </a:solidFill>
                <a:latin typeface="Arial Narrow" panose="020B0606020202030204" pitchFamily="34" charset="0"/>
              </a:rPr>
              <a:t>Koje kupce kompanija treba da stekne i zadrži? </a:t>
            </a:r>
          </a:p>
          <a:p>
            <a:pPr marL="0" indent="0" algn="just">
              <a:buFont typeface="Arial" panose="020B0604020202020204" pitchFamily="34" charset="0"/>
              <a:buNone/>
            </a:pPr>
            <a:r>
              <a:rPr lang="sr-Latn-RS" altLang="sr-Latn-RS" sz="2200" b="1" i="1" smtClean="0">
                <a:solidFill>
                  <a:srgbClr val="1409E7"/>
                </a:solidFill>
                <a:latin typeface="Arial Narrow" panose="020B0606020202030204" pitchFamily="34" charset="0"/>
              </a:rPr>
              <a:t>Prave prijatelje!!!!</a:t>
            </a:r>
          </a:p>
          <a:p>
            <a:pPr marL="0" indent="0" algn="just">
              <a:spcBef>
                <a:spcPts val="325"/>
              </a:spcBef>
              <a:buFont typeface="Arial" panose="020B0604020202020204" pitchFamily="34" charset="0"/>
              <a:buNone/>
            </a:pPr>
            <a:endParaRPr lang="sr-Latn-RS" altLang="sr-Latn-RS" sz="2200" b="1" smtClean="0">
              <a:solidFill>
                <a:srgbClr val="002060"/>
              </a:solidFill>
              <a:latin typeface="Arial Narrow" panose="020B0606020202030204" pitchFamily="34" charset="0"/>
            </a:endParaRPr>
          </a:p>
          <a:p>
            <a:pPr marL="0" indent="0" algn="just">
              <a:spcBef>
                <a:spcPts val="325"/>
              </a:spcBef>
              <a:buFont typeface="Arial" panose="020B0604020202020204" pitchFamily="34" charset="0"/>
              <a:buNone/>
            </a:pPr>
            <a:r>
              <a:rPr lang="sr-Latn-RS" altLang="sr-Latn-RS" sz="2200" b="1" smtClean="0">
                <a:solidFill>
                  <a:srgbClr val="002060"/>
                </a:solidFill>
                <a:latin typeface="Arial Narrow" panose="020B0606020202030204" pitchFamily="34" charset="0"/>
              </a:rPr>
              <a:t>III: Pravi prijatelji </a:t>
            </a:r>
            <a:r>
              <a:rPr lang="sr-Latn-RS" altLang="sr-Latn-RS" sz="2200" smtClean="0">
                <a:latin typeface="Arial Narrow" panose="020B0606020202030204" pitchFamily="34" charset="0"/>
              </a:rPr>
              <a:t>su i </a:t>
            </a:r>
            <a:r>
              <a:rPr lang="sr-Latn-RS" altLang="sr-Latn-RS" sz="2200" u="sng" smtClean="0">
                <a:latin typeface="Arial Narrow" panose="020B0606020202030204" pitchFamily="34" charset="0"/>
              </a:rPr>
              <a:t>profitabilni i odani kupci</a:t>
            </a:r>
            <a:r>
              <a:rPr lang="sr-Latn-RS" altLang="sr-Latn-RS" sz="2200" smtClean="0">
                <a:latin typeface="Arial Narrow" panose="020B0606020202030204" pitchFamily="34" charset="0"/>
              </a:rPr>
              <a:t>. </a:t>
            </a:r>
          </a:p>
          <a:p>
            <a:pPr marL="0" indent="0" algn="just">
              <a:spcBef>
                <a:spcPts val="325"/>
              </a:spcBef>
              <a:buFont typeface="Arial" panose="020B0604020202020204" pitchFamily="34" charset="0"/>
              <a:buNone/>
            </a:pPr>
            <a:endParaRPr lang="sr-Latn-RS" altLang="sr-Latn-RS" sz="2200" smtClean="0">
              <a:latin typeface="Arial Narrow" panose="020B0606020202030204" pitchFamily="34" charset="0"/>
            </a:endParaRPr>
          </a:p>
          <a:p>
            <a:pPr marL="0" indent="0" algn="just">
              <a:spcBef>
                <a:spcPts val="325"/>
              </a:spcBef>
              <a:buFont typeface="Arial" panose="020B0604020202020204" pitchFamily="34" charset="0"/>
              <a:buNone/>
            </a:pPr>
            <a:r>
              <a:rPr lang="sr-Latn-RS" altLang="sr-Latn-RS" sz="2200" smtClean="0">
                <a:latin typeface="Arial Narrow" panose="020B0606020202030204" pitchFamily="34" charset="0"/>
              </a:rPr>
              <a:t>Postoji </a:t>
            </a:r>
            <a:r>
              <a:rPr lang="sr-Latn-RS" altLang="sr-Latn-RS" sz="2200" i="1" smtClean="0">
                <a:latin typeface="Arial Narrow" panose="020B0606020202030204" pitchFamily="34" charset="0"/>
              </a:rPr>
              <a:t>snažna usklađenost </a:t>
            </a:r>
            <a:r>
              <a:rPr lang="sr-Latn-RS" altLang="sr-Latn-RS" sz="2200" smtClean="0">
                <a:latin typeface="Arial Narrow" panose="020B0606020202030204" pitchFamily="34" charset="0"/>
              </a:rPr>
              <a:t>između njihovih potreba i ponude kompanije.</a:t>
            </a:r>
          </a:p>
          <a:p>
            <a:pPr marL="0" indent="0" algn="just">
              <a:spcBef>
                <a:spcPts val="325"/>
              </a:spcBef>
              <a:buFont typeface="Arial" panose="020B0604020202020204" pitchFamily="34" charset="0"/>
              <a:buNone/>
            </a:pPr>
            <a:endParaRPr lang="sr-Latn-RS" altLang="sr-Latn-RS" sz="2200" smtClean="0">
              <a:latin typeface="Arial Narrow" panose="020B0606020202030204" pitchFamily="34" charset="0"/>
            </a:endParaRPr>
          </a:p>
          <a:p>
            <a:pPr marL="0" indent="0" algn="just">
              <a:spcBef>
                <a:spcPts val="325"/>
              </a:spcBef>
              <a:buFont typeface="Arial" panose="020B0604020202020204" pitchFamily="34" charset="0"/>
              <a:buNone/>
            </a:pPr>
            <a:r>
              <a:rPr lang="sr-Latn-RS" altLang="sr-Latn-RS" sz="2200" b="1" smtClean="0">
                <a:solidFill>
                  <a:srgbClr val="C00000"/>
                </a:solidFill>
                <a:latin typeface="Arial Narrow" panose="020B0606020202030204" pitchFamily="34" charset="0"/>
              </a:rPr>
              <a:t>Kompanija želi kontinuirano ulagati u odnose kako bi oduševila ove kupce i uključila ih, negovala, zadržala i razvijala. Želi da ih pretvori u prave prijatelje, koji se redovno vraćaju i pričaju drugima o svojim dobrim iskustvima sa kompanijom.</a:t>
            </a:r>
          </a:p>
          <a:p>
            <a:pPr marL="0" indent="0" algn="just">
              <a:buFont typeface="Arial" panose="020B0604020202020204" pitchFamily="34" charset="0"/>
              <a:buNone/>
            </a:pPr>
            <a:endParaRPr lang="sr-Latn-RS" altLang="sr-Latn-RS" sz="2000" i="1" smtClean="0">
              <a:solidFill>
                <a:srgbClr val="0070C0"/>
              </a:solidFill>
              <a:latin typeface="Arial Narrow" panose="020B0606020202030204" pitchFamily="34" charset="0"/>
            </a:endParaRPr>
          </a:p>
          <a:p>
            <a:pPr marL="0" indent="0" algn="just">
              <a:buFont typeface="Arial" panose="020B0604020202020204" pitchFamily="34" charset="0"/>
              <a:buNone/>
            </a:pPr>
            <a:endParaRPr lang="sr-Latn-RS" altLang="sr-Latn-RS" sz="2200" smtClean="0">
              <a:latin typeface="Arial Narrow" panose="020B0606020202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981200" y="381000"/>
            <a:ext cx="6477000" cy="457200"/>
          </a:xfrm>
        </p:spPr>
        <p:txBody>
          <a:bodyPr/>
          <a:lstStyle/>
          <a:p>
            <a:pPr algn="l" eaLnBrk="1" hangingPunct="1">
              <a:spcBef>
                <a:spcPct val="20000"/>
              </a:spcBef>
            </a:pP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r>
            <a:br>
              <a:rPr lang="sr-Latn-CS" altLang="sr-Latn-RS" sz="2400" b="1" smtClean="0">
                <a:solidFill>
                  <a:srgbClr val="FFFF00"/>
                </a:solidFill>
                <a:latin typeface="Arial Narrow" panose="020B0606020202030204" pitchFamily="34" charset="0"/>
              </a:rPr>
            </a:br>
            <a:r>
              <a:rPr lang="sr-Latn-CS" altLang="sr-Latn-RS" sz="2400" b="1" smtClean="0">
                <a:solidFill>
                  <a:srgbClr val="FFFF00"/>
                </a:solidFill>
                <a:latin typeface="Arial Narrow" panose="020B0606020202030204" pitchFamily="34" charset="0"/>
              </a:rPr>
              <a:t> </a:t>
            </a:r>
            <a:br>
              <a:rPr lang="sr-Latn-CS" altLang="sr-Latn-RS" sz="2400" b="1" smtClean="0">
                <a:solidFill>
                  <a:srgbClr val="FFFF00"/>
                </a:solidFill>
                <a:latin typeface="Arial Narrow" panose="020B0606020202030204" pitchFamily="34" charset="0"/>
              </a:rPr>
            </a:br>
            <a:r>
              <a:rPr lang="sr-Latn-CS" altLang="sr-Latn-RS" sz="2400" smtClean="0">
                <a:solidFill>
                  <a:srgbClr val="FFFF00"/>
                </a:solidFill>
                <a:latin typeface="Arial Narrow" panose="020B0606020202030204" pitchFamily="34" charset="0"/>
              </a:rPr>
              <a:t>V: Izgradnja pravih odnosa s pravim kupcima </a:t>
            </a:r>
            <a:r>
              <a:rPr lang="sr-Latn-CS" altLang="sr-Latn-RS" sz="2400" smtClean="0">
                <a:solidFill>
                  <a:srgbClr val="000000"/>
                </a:solidFill>
                <a:latin typeface="Arial Narrow" panose="020B0606020202030204" pitchFamily="34" charset="0"/>
              </a:rPr>
              <a:t/>
            </a:r>
            <a:br>
              <a:rPr lang="sr-Latn-CS" altLang="sr-Latn-RS" sz="2400" smtClean="0">
                <a:solidFill>
                  <a:srgbClr val="000000"/>
                </a:solidFill>
                <a:latin typeface="Arial Narrow" panose="020B0606020202030204" pitchFamily="34" charset="0"/>
              </a:rPr>
            </a:br>
            <a:r>
              <a:rPr lang="sr-Latn-CS" altLang="sr-Latn-RS" sz="2400" smtClean="0">
                <a:solidFill>
                  <a:srgbClr val="FFFF00"/>
                </a:solidFill>
                <a:latin typeface="Arial Narrow" panose="020B0606020202030204" pitchFamily="34" charset="0"/>
              </a:rPr>
              <a:t/>
            </a:r>
            <a:br>
              <a:rPr lang="sr-Latn-CS" altLang="sr-Latn-RS" sz="2400" smtClean="0">
                <a:solidFill>
                  <a:srgbClr val="FFFF00"/>
                </a:solidFill>
                <a:latin typeface="Arial Narrow" panose="020B0606020202030204" pitchFamily="34" charset="0"/>
              </a:rPr>
            </a:br>
            <a:endParaRPr lang="sr-Latn-RS" altLang="sr-Latn-RS" smtClean="0">
              <a:solidFill>
                <a:srgbClr val="FFFF00"/>
              </a:solidFill>
            </a:endParaRPr>
          </a:p>
        </p:txBody>
      </p:sp>
      <p:sp>
        <p:nvSpPr>
          <p:cNvPr id="69635" name="Content Placeholder 2"/>
          <p:cNvSpPr>
            <a:spLocks noGrp="1"/>
          </p:cNvSpPr>
          <p:nvPr>
            <p:ph idx="1"/>
          </p:nvPr>
        </p:nvSpPr>
        <p:spPr>
          <a:xfrm>
            <a:off x="152400" y="1143000"/>
            <a:ext cx="8534400" cy="4953000"/>
          </a:xfrm>
        </p:spPr>
        <p:txBody>
          <a:bodyPr/>
          <a:lstStyle/>
          <a:p>
            <a:pPr marL="0" indent="0" algn="just">
              <a:buFont typeface="Arial" panose="020B0604020202020204" pitchFamily="34" charset="0"/>
              <a:buNone/>
            </a:pPr>
            <a:r>
              <a:rPr lang="sr-Latn-RS" altLang="sr-Latn-RS" sz="2200" i="1" smtClean="0">
                <a:solidFill>
                  <a:srgbClr val="1409E7"/>
                </a:solidFill>
                <a:latin typeface="Arial Narrow" panose="020B0606020202030204" pitchFamily="34" charset="0"/>
              </a:rPr>
              <a:t>Koje kupce kompanija treba da stekne i zadrži? </a:t>
            </a:r>
          </a:p>
          <a:p>
            <a:pPr marL="0" indent="0" algn="just">
              <a:spcBef>
                <a:spcPts val="325"/>
              </a:spcBef>
              <a:buFont typeface="Arial" panose="020B0604020202020204" pitchFamily="34" charset="0"/>
              <a:buNone/>
            </a:pPr>
            <a:endParaRPr lang="sr-Latn-RS" altLang="sr-Latn-RS" sz="2200" b="1" smtClean="0">
              <a:solidFill>
                <a:srgbClr val="002060"/>
              </a:solidFill>
              <a:latin typeface="Arial Narrow" panose="020B0606020202030204" pitchFamily="34" charset="0"/>
            </a:endParaRPr>
          </a:p>
          <a:p>
            <a:pPr marL="0" indent="0" algn="just">
              <a:spcBef>
                <a:spcPts val="325"/>
              </a:spcBef>
              <a:buFont typeface="Arial" panose="020B0604020202020204" pitchFamily="34" charset="0"/>
              <a:buNone/>
            </a:pPr>
            <a:r>
              <a:rPr lang="sr-Latn-RS" altLang="sr-Latn-RS" sz="2200" b="1" smtClean="0">
                <a:solidFill>
                  <a:srgbClr val="1409E7"/>
                </a:solidFill>
                <a:latin typeface="Arial Narrow" panose="020B0606020202030204" pitchFamily="34" charset="0"/>
              </a:rPr>
              <a:t>IV: Školjke (</a:t>
            </a:r>
            <a:r>
              <a:rPr lang="sr-Latn-RS" altLang="sr-Latn-RS" sz="2200" b="1" i="1" smtClean="0">
                <a:solidFill>
                  <a:srgbClr val="1409E7"/>
                </a:solidFill>
                <a:latin typeface="Arial Narrow" panose="020B0606020202030204" pitchFamily="34" charset="0"/>
              </a:rPr>
              <a:t>barnacles</a:t>
            </a:r>
            <a:r>
              <a:rPr lang="sr-Latn-RS" altLang="sr-Latn-RS" sz="2200" b="1" smtClean="0">
                <a:solidFill>
                  <a:srgbClr val="1409E7"/>
                </a:solidFill>
                <a:latin typeface="Arial Narrow" panose="020B0606020202030204" pitchFamily="34" charset="0"/>
              </a:rPr>
              <a:t>) su veoma </a:t>
            </a:r>
            <a:r>
              <a:rPr lang="sr-Latn-RS" altLang="sr-Latn-RS" sz="2200" b="1" u="sng" smtClean="0">
                <a:solidFill>
                  <a:srgbClr val="1409E7"/>
                </a:solidFill>
                <a:latin typeface="Arial Narrow" panose="020B0606020202030204" pitchFamily="34" charset="0"/>
              </a:rPr>
              <a:t>lojalni, ali ne baš profitabilni kupci</a:t>
            </a:r>
            <a:r>
              <a:rPr lang="sr-Latn-RS" altLang="sr-Latn-RS" sz="2200" b="1" smtClean="0">
                <a:solidFill>
                  <a:srgbClr val="1409E7"/>
                </a:solidFill>
                <a:latin typeface="Arial Narrow" panose="020B0606020202030204" pitchFamily="34" charset="0"/>
              </a:rPr>
              <a:t>. </a:t>
            </a:r>
          </a:p>
          <a:p>
            <a:pPr marL="0" indent="0" algn="just">
              <a:spcBef>
                <a:spcPts val="325"/>
              </a:spcBef>
              <a:buFont typeface="Arial" panose="020B0604020202020204" pitchFamily="34" charset="0"/>
              <a:buNone/>
            </a:pPr>
            <a:endParaRPr lang="sr-Latn-RS" altLang="sr-Latn-RS" sz="2200" smtClean="0">
              <a:latin typeface="Arial Narrow" panose="020B0606020202030204" pitchFamily="34" charset="0"/>
            </a:endParaRPr>
          </a:p>
          <a:p>
            <a:pPr marL="0" indent="0" algn="just">
              <a:spcBef>
                <a:spcPts val="325"/>
              </a:spcBef>
              <a:buFont typeface="Arial" panose="020B0604020202020204" pitchFamily="34" charset="0"/>
              <a:buNone/>
            </a:pPr>
            <a:r>
              <a:rPr lang="sr-Latn-RS" altLang="sr-Latn-RS" sz="2200" smtClean="0">
                <a:latin typeface="Arial Narrow" panose="020B0606020202030204" pitchFamily="34" charset="0"/>
              </a:rPr>
              <a:t>Postoji </a:t>
            </a:r>
            <a:r>
              <a:rPr lang="sr-Latn-RS" altLang="sr-Latn-RS" sz="2200" i="1" smtClean="0">
                <a:latin typeface="Arial Narrow" panose="020B0606020202030204" pitchFamily="34" charset="0"/>
              </a:rPr>
              <a:t>ograničeno uklapanje </a:t>
            </a:r>
            <a:r>
              <a:rPr lang="sr-Latn-RS" altLang="sr-Latn-RS" sz="2200" smtClean="0">
                <a:latin typeface="Arial Narrow" panose="020B0606020202030204" pitchFamily="34" charset="0"/>
              </a:rPr>
              <a:t>između njihovih potreba i ponude kompanije. </a:t>
            </a:r>
          </a:p>
          <a:p>
            <a:pPr marL="0" indent="0" algn="just">
              <a:spcBef>
                <a:spcPts val="325"/>
              </a:spcBef>
              <a:buFont typeface="Arial" panose="020B0604020202020204" pitchFamily="34" charset="0"/>
              <a:buNone/>
            </a:pPr>
            <a:endParaRPr lang="sr-Latn-RS" altLang="sr-Latn-RS" sz="2200" smtClean="0">
              <a:latin typeface="Arial Narrow" panose="020B0606020202030204" pitchFamily="34" charset="0"/>
            </a:endParaRPr>
          </a:p>
          <a:p>
            <a:pPr marL="0" indent="0" algn="just">
              <a:spcBef>
                <a:spcPts val="325"/>
              </a:spcBef>
              <a:buFont typeface="Arial" panose="020B0604020202020204" pitchFamily="34" charset="0"/>
              <a:buNone/>
            </a:pPr>
            <a:r>
              <a:rPr lang="sr-Latn-RS" altLang="sr-Latn-RS" sz="2200" smtClean="0">
                <a:latin typeface="Arial Narrow" panose="020B0606020202030204" pitchFamily="34" charset="0"/>
              </a:rPr>
              <a:t>Primer su manji klijenti banaka koji su redovni kod banke, ali ne ostvaruju dovoljno povrata da pokriju troškove održavanja svojih računa. Poput školjki na trupu broda, stvaraju otpor. Možda su najproblematičniji kupci. Kompanija bi mogla da poboljša svoju profitabilnost tako što će im </a:t>
            </a:r>
            <a:r>
              <a:rPr lang="sr-Latn-RS" altLang="sr-Latn-RS" sz="2200" i="1" smtClean="0">
                <a:latin typeface="Arial Narrow" panose="020B0606020202030204" pitchFamily="34" charset="0"/>
              </a:rPr>
              <a:t>više prodati, podižući njihove naknade ili smanjujući usluge koje im pružaju</a:t>
            </a:r>
            <a:r>
              <a:rPr lang="sr-Latn-RS" altLang="sr-Latn-RS" sz="2200" smtClean="0">
                <a:solidFill>
                  <a:srgbClr val="1409E7"/>
                </a:solidFill>
                <a:latin typeface="Arial Narrow" panose="020B0606020202030204" pitchFamily="34" charset="0"/>
              </a:rPr>
              <a:t>. </a:t>
            </a:r>
            <a:r>
              <a:rPr lang="sr-Latn-RS" altLang="sr-Latn-RS" sz="2200" b="1" smtClean="0">
                <a:solidFill>
                  <a:srgbClr val="C00000"/>
                </a:solidFill>
                <a:latin typeface="Arial Narrow" panose="020B0606020202030204" pitchFamily="34" charset="0"/>
              </a:rPr>
              <a:t>Međutim, ako se ne mogu učiniti profitabilnim, treba ih „napustiti“</a:t>
            </a:r>
            <a:r>
              <a:rPr lang="sr-Latn-RS" altLang="sr-Latn-RS" sz="2200" smtClean="0">
                <a:latin typeface="Arial Narrow" panose="020B0606020202030204" pitchFamily="34" charset="0"/>
              </a:rPr>
              <a:t> </a:t>
            </a:r>
            <a:r>
              <a:rPr lang="sr-Latn-RS" altLang="sr-Latn-RS" sz="1400" smtClean="0">
                <a:latin typeface="Arial Narrow" panose="020B0606020202030204" pitchFamily="34" charset="0"/>
              </a:rPr>
              <a:t>(Kotler et al., 2020).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274638"/>
            <a:ext cx="8229600" cy="639762"/>
          </a:xfrm>
        </p:spPr>
        <p:txBody>
          <a:bodyPr/>
          <a:lstStyle/>
          <a:p>
            <a:r>
              <a:rPr lang="sr-Latn-RS" altLang="sr-Latn-RS" sz="2800" smtClean="0">
                <a:solidFill>
                  <a:srgbClr val="FFFF00"/>
                </a:solidFill>
                <a:latin typeface="Arial Narrow" panose="020B0606020202030204" pitchFamily="34" charset="0"/>
              </a:rPr>
              <a:t>Pitanja</a:t>
            </a:r>
          </a:p>
        </p:txBody>
      </p:sp>
      <p:sp>
        <p:nvSpPr>
          <p:cNvPr id="70659" name="Content Placeholder 2"/>
          <p:cNvSpPr>
            <a:spLocks noGrp="1"/>
          </p:cNvSpPr>
          <p:nvPr>
            <p:ph idx="1"/>
          </p:nvPr>
        </p:nvSpPr>
        <p:spPr>
          <a:xfrm>
            <a:off x="152400" y="914400"/>
            <a:ext cx="8763000" cy="5562600"/>
          </a:xfrm>
        </p:spPr>
        <p:txBody>
          <a:bodyPr/>
          <a:lstStyle/>
          <a:p>
            <a:pPr marL="0" indent="0">
              <a:spcBef>
                <a:spcPct val="0"/>
              </a:spcBef>
              <a:buFont typeface="Arial" panose="020B0604020202020204" pitchFamily="34" charset="0"/>
              <a:buNone/>
            </a:pPr>
            <a:endParaRPr lang="sr-Latn-RS" altLang="sr-Latn-RS" sz="2000" smtClean="0">
              <a:latin typeface="Arial Narrow" panose="020B0606020202030204" pitchFamily="34" charset="0"/>
            </a:endParaRPr>
          </a:p>
          <a:p>
            <a:pPr marL="0" indent="0">
              <a:spcBef>
                <a:spcPct val="0"/>
              </a:spcBef>
              <a:buFont typeface="Arial" panose="020B0604020202020204" pitchFamily="34" charset="0"/>
              <a:buNone/>
            </a:pPr>
            <a:r>
              <a:rPr lang="sr-Latn-RS" altLang="sr-Latn-RS" sz="2000" smtClean="0">
                <a:latin typeface="Arial Narrow" panose="020B0606020202030204" pitchFamily="34" charset="0"/>
              </a:rPr>
              <a:t>1</a:t>
            </a:r>
            <a:r>
              <a:rPr lang="sr-Latn-RS" altLang="sr-Latn-RS" sz="2400" smtClean="0">
                <a:latin typeface="Arial Narrow" panose="020B0606020202030204" pitchFamily="34" charset="0"/>
              </a:rPr>
              <a:t>. Kreiranje marketing strategije (MS) vođene vrednošću kupaca: cilj marketing strategije je...? Uloga marketing-koncepta u ovom poslu odnosno marketinga vođenog kupcima je....?</a:t>
            </a:r>
          </a:p>
          <a:p>
            <a:pPr marL="0" indent="0">
              <a:spcBef>
                <a:spcPct val="0"/>
              </a:spcBef>
              <a:buFont typeface="Arial" panose="020B0604020202020204" pitchFamily="34" charset="0"/>
              <a:buNone/>
            </a:pPr>
            <a:r>
              <a:rPr lang="sr-Latn-RS" altLang="sr-Latn-RS" sz="2400" smtClean="0">
                <a:latin typeface="Arial Narrow" panose="020B0606020202030204" pitchFamily="34" charset="0"/>
              </a:rPr>
              <a:t>2. Šta se podrazumeva pod kreiranjem marketing-programa?</a:t>
            </a:r>
          </a:p>
          <a:p>
            <a:pPr marL="0" indent="0">
              <a:spcBef>
                <a:spcPct val="0"/>
              </a:spcBef>
              <a:buFont typeface="Arial" panose="020B0604020202020204" pitchFamily="34" charset="0"/>
              <a:buNone/>
            </a:pPr>
            <a:r>
              <a:rPr lang="sr-Latn-CS" altLang="sr-Latn-RS" sz="2400" smtClean="0">
                <a:latin typeface="Arial Narrow" panose="020B0606020202030204" pitchFamily="34" charset="0"/>
              </a:rPr>
              <a:t>3. Objasnite vrednost i zadovoljstvo kupaca kao elemente izgradnje odnosa s kupcima.</a:t>
            </a:r>
          </a:p>
          <a:p>
            <a:pPr marL="0" indent="0">
              <a:spcBef>
                <a:spcPct val="0"/>
              </a:spcBef>
              <a:buFont typeface="Arial" panose="020B0604020202020204" pitchFamily="34" charset="0"/>
              <a:buNone/>
            </a:pPr>
            <a:r>
              <a:rPr lang="sr-Latn-CS" altLang="sr-Latn-RS" sz="2400" smtClean="0">
                <a:latin typeface="Arial Narrow" panose="020B0606020202030204" pitchFamily="34" charset="0"/>
              </a:rPr>
              <a:t>4. Šta se podrazumeva pod marketingom angažovanja kupaca? </a:t>
            </a:r>
          </a:p>
          <a:p>
            <a:pPr marL="0" indent="0">
              <a:spcBef>
                <a:spcPct val="0"/>
              </a:spcBef>
              <a:buFont typeface="Arial" panose="020B0604020202020204" pitchFamily="34" charset="0"/>
              <a:buNone/>
            </a:pPr>
            <a:r>
              <a:rPr lang="sr-Latn-CS" altLang="sr-Latn-RS" sz="2400" smtClean="0">
                <a:latin typeface="Arial Narrow" panose="020B0606020202030204" pitchFamily="34" charset="0"/>
              </a:rPr>
              <a:t>5. Šta se podrazumeva pod marketingom generisanim od strane kupaca?</a:t>
            </a:r>
          </a:p>
          <a:p>
            <a:pPr marL="0" indent="0">
              <a:spcBef>
                <a:spcPct val="0"/>
              </a:spcBef>
              <a:buFont typeface="Arial" panose="020B0604020202020204" pitchFamily="34" charset="0"/>
              <a:buNone/>
            </a:pPr>
            <a:r>
              <a:rPr lang="sr-Latn-CS" altLang="sr-Latn-RS" sz="2400" smtClean="0">
                <a:latin typeface="Arial Narrow" panose="020B0606020202030204" pitchFamily="34" charset="0"/>
              </a:rPr>
              <a:t>6. Šta se podrazumeva pod odnosom kompanije s partnerima (PRM)?</a:t>
            </a:r>
          </a:p>
          <a:p>
            <a:pPr marL="0" indent="0">
              <a:spcBef>
                <a:spcPct val="0"/>
              </a:spcBef>
              <a:buFont typeface="Arial" panose="020B0604020202020204" pitchFamily="34" charset="0"/>
              <a:buNone/>
            </a:pPr>
            <a:r>
              <a:rPr lang="sr-Latn-CS" altLang="sr-Latn-RS" sz="2400" smtClean="0">
                <a:latin typeface="Arial Narrow" panose="020B0606020202030204" pitchFamily="34" charset="0"/>
              </a:rPr>
              <a:t>7. Koja tri ishoda stvaranja vrednosti za kupca poznajete? Kako se stvaraju lojalni kupci i zašto je važno zadržati kupce (ne izgubiti ih)? Kako povećati učešće kod kupca? Šta se podrazumeva pod vrednosti kupaca – CE? </a:t>
            </a:r>
          </a:p>
          <a:p>
            <a:pPr marL="0" indent="0">
              <a:spcBef>
                <a:spcPct val="0"/>
              </a:spcBef>
              <a:buFont typeface="Arial" panose="020B0604020202020204" pitchFamily="34" charset="0"/>
              <a:buNone/>
            </a:pPr>
            <a:r>
              <a:rPr lang="sr-Latn-CS" altLang="sr-Latn-RS" sz="2400" smtClean="0">
                <a:solidFill>
                  <a:srgbClr val="000000"/>
                </a:solidFill>
                <a:latin typeface="Arial Narrow" panose="020B0606020202030204" pitchFamily="34" charset="0"/>
              </a:rPr>
              <a:t>8. </a:t>
            </a:r>
            <a:r>
              <a:rPr lang="sr-Latn-RS" altLang="sr-Latn-RS" sz="2400" smtClean="0">
                <a:solidFill>
                  <a:srgbClr val="000000"/>
                </a:solidFill>
                <a:latin typeface="Arial Narrow" panose="020B0606020202030204" pitchFamily="34" charset="0"/>
              </a:rPr>
              <a:t>Koje kupce kompanija treba da zadrži (leptire ili...)?</a:t>
            </a:r>
          </a:p>
          <a:p>
            <a:pPr marL="0" indent="0">
              <a:spcBef>
                <a:spcPct val="0"/>
              </a:spcBef>
              <a:buFont typeface="Arial" panose="020B0604020202020204" pitchFamily="34" charset="0"/>
              <a:buNone/>
            </a:pPr>
            <a:endParaRPr lang="sr-Latn-RS" altLang="sr-Latn-RS" sz="2000" smtClean="0">
              <a:latin typeface="Arial Narrow" panose="020B0606020202030204" pitchFamily="34" charset="0"/>
            </a:endParaRPr>
          </a:p>
          <a:p>
            <a:pPr marL="0" indent="0">
              <a:spcBef>
                <a:spcPct val="0"/>
              </a:spcBef>
              <a:buFont typeface="Arial" panose="020B0604020202020204" pitchFamily="34" charset="0"/>
              <a:buNone/>
            </a:pPr>
            <a:endParaRPr lang="sr-Latn-RS" altLang="sr-Latn-RS" sz="2000" smtClean="0">
              <a:latin typeface="Arial Narrow" panose="020B0606020202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638800"/>
          </a:xfrm>
        </p:spPr>
        <p:txBody>
          <a:bodyPr/>
          <a:lstStyle/>
          <a:p>
            <a:pPr marL="0" indent="0">
              <a:buFont typeface="Arial" panose="020B0604020202020204" pitchFamily="34" charset="0"/>
              <a:buNone/>
              <a:defRPr/>
            </a:pPr>
            <a:r>
              <a:rPr lang="sr-Latn-RS" sz="2200" dirty="0" smtClean="0">
                <a:latin typeface="Arial Narrow" panose="020B0606020202030204" pitchFamily="34" charset="0"/>
              </a:rPr>
              <a:t>Kreiranju marketing strategije (MS) se pristupa </a:t>
            </a:r>
            <a:r>
              <a:rPr lang="sr-Latn-RS" sz="2200" i="1" u="sng" dirty="0" smtClean="0">
                <a:latin typeface="Arial Narrow" panose="020B0606020202030204" pitchFamily="34" charset="0"/>
              </a:rPr>
              <a:t>nakon što se u potpunosti razumeju kupci i tržište</a:t>
            </a:r>
            <a:r>
              <a:rPr lang="sr-Latn-RS" sz="2200" dirty="0" smtClean="0">
                <a:latin typeface="Arial Narrow" panose="020B0606020202030204" pitchFamily="34" charset="0"/>
              </a:rPr>
              <a:t>. Ovo je u nadležnosti marketing-menadžera (marketing menadžment je umetnost i nauka izbora ciljnih tržišta i izgradnje profitabilnih odnosa s njima)</a:t>
            </a:r>
            <a:r>
              <a:rPr lang="sr-Latn-RS" sz="2200" dirty="0" smtClean="0">
                <a:solidFill>
                  <a:srgbClr val="002060"/>
                </a:solidFill>
                <a:latin typeface="Arial Narrow" panose="020B0606020202030204" pitchFamily="34" charset="0"/>
              </a:rPr>
              <a:t>. </a:t>
            </a:r>
          </a:p>
          <a:p>
            <a:pPr marL="0" indent="0">
              <a:buFont typeface="Arial" panose="020B0604020202020204" pitchFamily="34" charset="0"/>
              <a:buNone/>
              <a:defRPr/>
            </a:pPr>
            <a:r>
              <a:rPr lang="sr-Latn-RS" sz="2200" dirty="0" smtClean="0">
                <a:latin typeface="Arial Narrow" panose="020B0606020202030204" pitchFamily="34" charset="0"/>
              </a:rPr>
              <a:t>Cilj marketing-menadžera je </a:t>
            </a:r>
            <a:r>
              <a:rPr lang="sr-Latn-RS" sz="2200" b="1" i="1" u="sng" dirty="0">
                <a:solidFill>
                  <a:srgbClr val="1B06BA"/>
                </a:solidFill>
                <a:latin typeface="Arial Narrow" panose="020B0606020202030204" pitchFamily="34" charset="0"/>
              </a:rPr>
              <a:t>sticanje</a:t>
            </a:r>
            <a:r>
              <a:rPr lang="sr-Latn-RS" sz="2200" b="1" dirty="0">
                <a:solidFill>
                  <a:srgbClr val="1B06BA"/>
                </a:solidFill>
                <a:latin typeface="Arial Narrow" panose="020B0606020202030204" pitchFamily="34" charset="0"/>
              </a:rPr>
              <a:t> </a:t>
            </a:r>
            <a:r>
              <a:rPr lang="sr-Latn-RS" sz="2200" b="1" dirty="0" smtClean="0">
                <a:solidFill>
                  <a:srgbClr val="1B06BA"/>
                </a:solidFill>
                <a:latin typeface="Arial Narrow" panose="020B0606020202030204" pitchFamily="34" charset="0"/>
              </a:rPr>
              <a:t>(acquisition),</a:t>
            </a:r>
            <a:r>
              <a:rPr lang="sr-Latn-RS" sz="2200" dirty="0" smtClean="0">
                <a:solidFill>
                  <a:srgbClr val="1B06BA"/>
                </a:solidFill>
                <a:latin typeface="Arial Narrow" panose="020B0606020202030204" pitchFamily="34" charset="0"/>
              </a:rPr>
              <a:t> </a:t>
            </a:r>
            <a:r>
              <a:rPr lang="sr-Latn-RS" sz="2200" b="1" i="1" u="sng" dirty="0" smtClean="0">
                <a:solidFill>
                  <a:srgbClr val="1B06BA"/>
                </a:solidFill>
                <a:latin typeface="Arial Narrow" panose="020B0606020202030204" pitchFamily="34" charset="0"/>
              </a:rPr>
              <a:t>zadržavanje</a:t>
            </a:r>
            <a:r>
              <a:rPr lang="sr-Latn-RS" sz="2200" b="1" dirty="0" smtClean="0">
                <a:solidFill>
                  <a:srgbClr val="1B06BA"/>
                </a:solidFill>
                <a:latin typeface="Arial Narrow" panose="020B0606020202030204" pitchFamily="34" charset="0"/>
              </a:rPr>
              <a:t> (retention)  </a:t>
            </a:r>
            <a:r>
              <a:rPr lang="sr-Latn-RS" sz="2200" dirty="0" smtClean="0">
                <a:solidFill>
                  <a:srgbClr val="1B06BA"/>
                </a:solidFill>
                <a:latin typeface="Arial Narrow" panose="020B0606020202030204" pitchFamily="34" charset="0"/>
              </a:rPr>
              <a:t>i </a:t>
            </a:r>
            <a:r>
              <a:rPr lang="sr-Latn-RS" sz="2200" b="1" i="1" dirty="0" smtClean="0">
                <a:solidFill>
                  <a:srgbClr val="1B06BA"/>
                </a:solidFill>
                <a:latin typeface="Arial Narrow" panose="020B0606020202030204" pitchFamily="34" charset="0"/>
              </a:rPr>
              <a:t>povećanje prodaje </a:t>
            </a:r>
            <a:r>
              <a:rPr lang="sr-Latn-RS" sz="2200" dirty="0" smtClean="0">
                <a:latin typeface="Arial Narrow" panose="020B0606020202030204" pitchFamily="34" charset="0"/>
              </a:rPr>
              <a:t>odnosno </a:t>
            </a:r>
            <a:r>
              <a:rPr lang="sr-Latn-RS" sz="2200" i="1" u="sng" dirty="0" smtClean="0">
                <a:latin typeface="Arial Narrow" panose="020B0606020202030204" pitchFamily="34" charset="0"/>
              </a:rPr>
              <a:t>rast</a:t>
            </a:r>
            <a:r>
              <a:rPr lang="sr-Latn-RS" sz="2200" u="sng" dirty="0" smtClean="0">
                <a:latin typeface="Arial Narrow" panose="020B0606020202030204" pitchFamily="34" charset="0"/>
              </a:rPr>
              <a:t> </a:t>
            </a:r>
            <a:r>
              <a:rPr lang="sr-Latn-RS" sz="2200" i="1" dirty="0" smtClean="0">
                <a:latin typeface="Arial Narrow" panose="020B0606020202030204" pitchFamily="34" charset="0"/>
              </a:rPr>
              <a:t>ciljnih kupaca/potrošača </a:t>
            </a:r>
            <a:r>
              <a:rPr lang="sr-Latn-RS" sz="2200" dirty="0" smtClean="0">
                <a:latin typeface="Arial Narrow" panose="020B0606020202030204" pitchFamily="34" charset="0"/>
              </a:rPr>
              <a:t>i to </a:t>
            </a:r>
            <a:r>
              <a:rPr lang="sr-Latn-RS" sz="2200" b="1" u="sng" dirty="0" smtClean="0">
                <a:solidFill>
                  <a:srgbClr val="FF0000"/>
                </a:solidFill>
                <a:latin typeface="Arial Narrow" panose="020B0606020202030204" pitchFamily="34" charset="0"/>
              </a:rPr>
              <a:t>stvaranjem</a:t>
            </a:r>
            <a:r>
              <a:rPr lang="sr-Latn-RS" sz="2200" b="1" dirty="0" smtClean="0">
                <a:solidFill>
                  <a:srgbClr val="FF0000"/>
                </a:solidFill>
                <a:latin typeface="Arial Narrow" panose="020B0606020202030204" pitchFamily="34" charset="0"/>
              </a:rPr>
              <a:t>, </a:t>
            </a:r>
            <a:r>
              <a:rPr lang="sr-Latn-RS" sz="2200" b="1" u="sng" dirty="0" smtClean="0">
                <a:solidFill>
                  <a:srgbClr val="FF0000"/>
                </a:solidFill>
                <a:latin typeface="Arial Narrow" panose="020B0606020202030204" pitchFamily="34" charset="0"/>
              </a:rPr>
              <a:t>isporukom</a:t>
            </a:r>
            <a:r>
              <a:rPr lang="sr-Latn-RS" sz="2200" b="1" dirty="0" smtClean="0">
                <a:solidFill>
                  <a:srgbClr val="FF0000"/>
                </a:solidFill>
                <a:latin typeface="Arial Narrow" panose="020B0606020202030204" pitchFamily="34" charset="0"/>
              </a:rPr>
              <a:t> i </a:t>
            </a:r>
            <a:r>
              <a:rPr lang="sr-Latn-RS" sz="2200" b="1" u="sng" dirty="0" smtClean="0">
                <a:solidFill>
                  <a:srgbClr val="FF0000"/>
                </a:solidFill>
                <a:latin typeface="Arial Narrow" panose="020B0606020202030204" pitchFamily="34" charset="0"/>
              </a:rPr>
              <a:t>komuniciranjem</a:t>
            </a:r>
            <a:r>
              <a:rPr lang="sr-Latn-RS" sz="2200" b="1" dirty="0" smtClean="0">
                <a:solidFill>
                  <a:srgbClr val="FF0000"/>
                </a:solidFill>
                <a:latin typeface="Arial Narrow" panose="020B0606020202030204" pitchFamily="34" charset="0"/>
              </a:rPr>
              <a:t> vrhunske </a:t>
            </a:r>
            <a:r>
              <a:rPr lang="sr-Latn-RS" sz="2200" b="1" u="sng" dirty="0" smtClean="0">
                <a:solidFill>
                  <a:srgbClr val="FF0000"/>
                </a:solidFill>
                <a:latin typeface="Arial Narrow" panose="020B0606020202030204" pitchFamily="34" charset="0"/>
              </a:rPr>
              <a:t>vrednosti</a:t>
            </a:r>
            <a:r>
              <a:rPr lang="sr-Latn-RS" sz="2200" b="1" dirty="0" smtClean="0">
                <a:solidFill>
                  <a:srgbClr val="FF0000"/>
                </a:solidFill>
                <a:latin typeface="Arial Narrow" panose="020B0606020202030204" pitchFamily="34" charset="0"/>
              </a:rPr>
              <a:t> za njih.</a:t>
            </a:r>
          </a:p>
          <a:p>
            <a:pPr marL="0" indent="0">
              <a:buFont typeface="Arial" panose="020B0604020202020204" pitchFamily="34" charset="0"/>
              <a:buNone/>
              <a:defRPr/>
            </a:pPr>
            <a:endParaRPr lang="sr-Latn-RS" sz="2200" dirty="0" smtClean="0">
              <a:latin typeface="Arial Narrow" panose="020B0606020202030204" pitchFamily="34" charset="0"/>
            </a:endParaRPr>
          </a:p>
          <a:p>
            <a:pPr marL="0" indent="0">
              <a:buFont typeface="Arial" panose="020B0604020202020204" pitchFamily="34" charset="0"/>
              <a:buNone/>
              <a:defRPr/>
            </a:pPr>
            <a:r>
              <a:rPr lang="sr-Latn-RS" sz="2200" b="1" dirty="0" smtClean="0">
                <a:solidFill>
                  <a:srgbClr val="0000FF"/>
                </a:solidFill>
                <a:latin typeface="Arial Narrow" panose="020B0606020202030204" pitchFamily="34" charset="0"/>
              </a:rPr>
              <a:t>Da bi osmislio pobedničku MS</a:t>
            </a:r>
            <a:r>
              <a:rPr lang="sr-Latn-RS" sz="2200" dirty="0" smtClean="0">
                <a:latin typeface="Arial Narrow" panose="020B0606020202030204" pitchFamily="34" charset="0"/>
              </a:rPr>
              <a:t>, marketing-menadžer mora </a:t>
            </a:r>
          </a:p>
          <a:p>
            <a:pPr marL="0" indent="0">
              <a:buFont typeface="Arial" panose="020B0604020202020204" pitchFamily="34" charset="0"/>
              <a:buNone/>
              <a:defRPr/>
            </a:pPr>
            <a:r>
              <a:rPr lang="sr-Latn-RS" sz="2200" dirty="0" smtClean="0">
                <a:latin typeface="Arial Narrow" panose="020B0606020202030204" pitchFamily="34" charset="0"/>
              </a:rPr>
              <a:t>odgovoriti na dva važna pitanja: </a:t>
            </a:r>
          </a:p>
          <a:p>
            <a:pPr>
              <a:buFont typeface="Wingdings" panose="05000000000000000000" pitchFamily="2" charset="2"/>
              <a:buChar char="ü"/>
              <a:defRPr/>
            </a:pPr>
            <a:r>
              <a:rPr lang="sr-Latn-RS" sz="2200" dirty="0" smtClean="0">
                <a:latin typeface="Arial Narrow" panose="020B0606020202030204" pitchFamily="34" charset="0"/>
              </a:rPr>
              <a:t>Koje potrošače/kupce će kompanija „uslužiti“? (</a:t>
            </a:r>
            <a:r>
              <a:rPr lang="sr-Latn-RS" sz="2200" b="1" dirty="0" smtClean="0">
                <a:solidFill>
                  <a:srgbClr val="1B06BA"/>
                </a:solidFill>
                <a:latin typeface="Arial Narrow" panose="020B0606020202030204" pitchFamily="34" charset="0"/>
              </a:rPr>
              <a:t>koje je njeno ciljno tržište</a:t>
            </a:r>
            <a:r>
              <a:rPr lang="sr-Latn-RS" sz="2200" dirty="0" smtClean="0">
                <a:latin typeface="Arial Narrow" panose="020B0606020202030204" pitchFamily="34" charset="0"/>
              </a:rPr>
              <a:t>?): </a:t>
            </a:r>
          </a:p>
          <a:p>
            <a:pPr lvl="1">
              <a:buFont typeface="Wingdings" panose="05000000000000000000" pitchFamily="2" charset="2"/>
              <a:buChar char="ü"/>
              <a:defRPr/>
            </a:pPr>
            <a:r>
              <a:rPr lang="sr-Latn-RS" sz="1800" dirty="0" smtClean="0">
                <a:latin typeface="Arial Narrow" panose="020B0606020202030204" pitchFamily="34" charset="0"/>
              </a:rPr>
              <a:t>segmentacija i </a:t>
            </a:r>
          </a:p>
          <a:p>
            <a:pPr lvl="1">
              <a:buFont typeface="Wingdings" panose="05000000000000000000" pitchFamily="2" charset="2"/>
              <a:buChar char="ü"/>
              <a:defRPr/>
            </a:pPr>
            <a:r>
              <a:rPr lang="sr-Latn-RS" sz="1800" dirty="0" smtClean="0">
                <a:latin typeface="Arial Narrow" panose="020B0606020202030204" pitchFamily="34" charset="0"/>
              </a:rPr>
              <a:t>ciljni marketing (o čemu kasnije...) i</a:t>
            </a:r>
          </a:p>
          <a:p>
            <a:pPr>
              <a:buFont typeface="Wingdings" panose="05000000000000000000" pitchFamily="2" charset="2"/>
              <a:buChar char="ü"/>
              <a:defRPr/>
            </a:pPr>
            <a:r>
              <a:rPr lang="sr-Latn-RS" sz="2200" dirty="0" smtClean="0">
                <a:latin typeface="Arial Narrow" panose="020B0606020202030204" pitchFamily="34" charset="0"/>
              </a:rPr>
              <a:t>Kako ih može najbolje uslužiti? (</a:t>
            </a:r>
            <a:r>
              <a:rPr lang="sr-Latn-RS" sz="2200" b="1" dirty="0" smtClean="0">
                <a:solidFill>
                  <a:srgbClr val="1B06BA"/>
                </a:solidFill>
                <a:latin typeface="Arial Narrow" panose="020B0606020202030204" pitchFamily="34" charset="0"/>
              </a:rPr>
              <a:t>koja je vrednost njene ponude</a:t>
            </a:r>
            <a:r>
              <a:rPr lang="sr-Latn-RS" sz="2200" dirty="0" smtClean="0">
                <a:latin typeface="Arial Narrow" panose="020B0606020202030204" pitchFamily="34" charset="0"/>
              </a:rPr>
              <a:t>?): </a:t>
            </a:r>
          </a:p>
          <a:p>
            <a:pPr lvl="1">
              <a:buFont typeface="Wingdings" panose="05000000000000000000" pitchFamily="2" charset="2"/>
              <a:buChar char="ü"/>
              <a:defRPr/>
            </a:pPr>
            <a:r>
              <a:rPr lang="sr-Latn-RS" sz="1800" dirty="0" smtClean="0">
                <a:latin typeface="Arial Narrow" panose="020B0606020202030204" pitchFamily="34" charset="0"/>
              </a:rPr>
              <a:t>diferenciranje i </a:t>
            </a:r>
          </a:p>
          <a:p>
            <a:pPr lvl="1">
              <a:buFont typeface="Wingdings" panose="05000000000000000000" pitchFamily="2" charset="2"/>
              <a:buChar char="ü"/>
              <a:defRPr/>
            </a:pPr>
            <a:r>
              <a:rPr lang="sr-Latn-RS" sz="1800" dirty="0" err="1" smtClean="0">
                <a:latin typeface="Arial Narrow" panose="020B0606020202030204" pitchFamily="34" charset="0"/>
              </a:rPr>
              <a:t>pozicioniranje</a:t>
            </a:r>
            <a:r>
              <a:rPr lang="sr-Latn-RS" sz="1800" dirty="0" smtClean="0">
                <a:latin typeface="Arial Narrow" panose="020B0606020202030204" pitchFamily="34" charset="0"/>
              </a:rPr>
              <a:t> (o čemu kasnije...).</a:t>
            </a:r>
          </a:p>
        </p:txBody>
      </p:sp>
      <p:sp>
        <p:nvSpPr>
          <p:cNvPr id="31747" name="Title 1"/>
          <p:cNvSpPr>
            <a:spLocks noGrp="1"/>
          </p:cNvSpPr>
          <p:nvPr>
            <p:ph type="title"/>
          </p:nvPr>
        </p:nvSpPr>
        <p:spPr>
          <a:xfrm>
            <a:off x="1143000" y="381000"/>
            <a:ext cx="6096000" cy="487363"/>
          </a:xfrm>
        </p:spPr>
        <p:txBody>
          <a:bodyPr/>
          <a:lstStyle/>
          <a:p>
            <a:r>
              <a:rPr lang="sr-Latn-RS" altLang="sr-Latn-RS" sz="2800" smtClean="0">
                <a:solidFill>
                  <a:srgbClr val="FFFF00"/>
                </a:solidFill>
                <a:latin typeface="Arial Narrow" panose="020B0606020202030204" pitchFamily="34" charset="0"/>
              </a:rPr>
              <a:t>II: Kreiranje MS: dva ključna pitanja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28600" y="868363"/>
            <a:ext cx="8915400" cy="5684837"/>
          </a:xfrm>
        </p:spPr>
        <p:txBody>
          <a:bodyPr/>
          <a:lstStyle/>
          <a:p>
            <a:pPr marL="0" indent="0">
              <a:buFont typeface="Arial" panose="020B0604020202020204" pitchFamily="34" charset="0"/>
              <a:buNone/>
              <a:defRPr/>
            </a:pPr>
            <a:endParaRPr lang="sr-Latn-RS" sz="2000" dirty="0" smtClean="0">
              <a:latin typeface="Arial Narrow" panose="020B0606020202030204" pitchFamily="34" charset="0"/>
            </a:endParaRPr>
          </a:p>
          <a:p>
            <a:pPr marL="0" indent="0">
              <a:spcBef>
                <a:spcPts val="0"/>
              </a:spcBef>
              <a:buFont typeface="Arial" panose="020B0604020202020204" pitchFamily="34" charset="0"/>
              <a:buNone/>
              <a:defRPr/>
            </a:pPr>
            <a:r>
              <a:rPr lang="sr-Latn-RS" sz="2400" dirty="0" smtClean="0">
                <a:latin typeface="Arial Narrow" panose="020B0606020202030204" pitchFamily="34" charset="0"/>
              </a:rPr>
              <a:t>Marketing-menadžeri žele </a:t>
            </a:r>
            <a:r>
              <a:rPr lang="sr-Latn-RS" sz="2400" b="1" dirty="0" smtClean="0">
                <a:solidFill>
                  <a:srgbClr val="0000FF"/>
                </a:solidFill>
                <a:latin typeface="Arial Narrow" panose="020B0606020202030204" pitchFamily="34" charset="0"/>
              </a:rPr>
              <a:t>osmisliti MS za ciljne potrošače i izgraditi profitabilne odnose s njima. </a:t>
            </a:r>
          </a:p>
          <a:p>
            <a:pPr marL="0" indent="0">
              <a:spcBef>
                <a:spcPts val="0"/>
              </a:spcBef>
              <a:buFont typeface="Arial" panose="020B0604020202020204" pitchFamily="34" charset="0"/>
              <a:buNone/>
              <a:defRPr/>
            </a:pPr>
            <a:r>
              <a:rPr lang="sr-Latn-RS" sz="2400" dirty="0" smtClean="0">
                <a:latin typeface="Arial Narrow" panose="020B0606020202030204" pitchFamily="34" charset="0"/>
              </a:rPr>
              <a:t>Ali </a:t>
            </a:r>
            <a:r>
              <a:rPr lang="sr-Latn-RS" sz="2400" b="1" dirty="0" smtClean="0">
                <a:solidFill>
                  <a:srgbClr val="C00000"/>
                </a:solidFill>
                <a:latin typeface="Arial Narrow" panose="020B0606020202030204" pitchFamily="34" charset="0"/>
              </a:rPr>
              <a:t>koja bi filozofija trebala voditi ovu MS? </a:t>
            </a:r>
            <a:r>
              <a:rPr lang="sr-Latn-RS" sz="2400" dirty="0" smtClean="0">
                <a:latin typeface="Arial Narrow" panose="020B0606020202030204" pitchFamily="34" charset="0"/>
              </a:rPr>
              <a:t>Koju težinu treba dati interesima kupaca, organizacije i društva? Vrlo često se ti interesi sukobljavaju. </a:t>
            </a:r>
          </a:p>
          <a:p>
            <a:pPr marL="0" indent="0">
              <a:spcBef>
                <a:spcPts val="0"/>
              </a:spcBef>
              <a:buFont typeface="Arial" panose="020B0604020202020204" pitchFamily="34" charset="0"/>
              <a:buNone/>
              <a:defRPr/>
            </a:pPr>
            <a:endParaRPr lang="sr-Latn-RS" sz="2400" dirty="0" smtClean="0">
              <a:latin typeface="Arial Narrow" panose="020B0606020202030204" pitchFamily="34" charset="0"/>
            </a:endParaRPr>
          </a:p>
          <a:p>
            <a:pPr marL="0" indent="0">
              <a:spcBef>
                <a:spcPts val="0"/>
              </a:spcBef>
              <a:buFont typeface="Arial" panose="020B0604020202020204" pitchFamily="34" charset="0"/>
              <a:buNone/>
              <a:defRPr/>
            </a:pPr>
            <a:r>
              <a:rPr lang="sr-Latn-RS" sz="2400" dirty="0" smtClean="0">
                <a:latin typeface="Arial Narrow" panose="020B0606020202030204" pitchFamily="34" charset="0"/>
              </a:rPr>
              <a:t>U vezi s navedenim, postoji </a:t>
            </a:r>
            <a:r>
              <a:rPr lang="sr-Latn-RS" sz="2400" dirty="0" smtClean="0">
                <a:solidFill>
                  <a:srgbClr val="1B06BA"/>
                </a:solidFill>
                <a:latin typeface="Arial Narrow" panose="020B0606020202030204" pitchFamily="34" charset="0"/>
              </a:rPr>
              <a:t>pet alternativnih koncepata (filozofija) </a:t>
            </a:r>
            <a:r>
              <a:rPr lang="sr-Latn-RS" sz="2400" dirty="0" smtClean="0">
                <a:latin typeface="Arial Narrow" panose="020B0606020202030204" pitchFamily="34" charset="0"/>
              </a:rPr>
              <a:t>prema kojima organizacije dizajniraju i provode svoje MS (prezentacija3): </a:t>
            </a:r>
          </a:p>
          <a:p>
            <a:pPr>
              <a:spcBef>
                <a:spcPts val="0"/>
              </a:spcBef>
              <a:defRPr/>
            </a:pPr>
            <a:r>
              <a:rPr lang="sr-Latn-RS" sz="2400" dirty="0" smtClean="0">
                <a:latin typeface="Arial Narrow" panose="020B0606020202030204" pitchFamily="34" charset="0"/>
              </a:rPr>
              <a:t>koncept proizvodnje, </a:t>
            </a:r>
          </a:p>
          <a:p>
            <a:pPr>
              <a:spcBef>
                <a:spcPts val="0"/>
              </a:spcBef>
              <a:defRPr/>
            </a:pPr>
            <a:r>
              <a:rPr lang="sr-Latn-RS" sz="2400" dirty="0">
                <a:latin typeface="Arial Narrow" panose="020B0606020202030204" pitchFamily="34" charset="0"/>
              </a:rPr>
              <a:t>koncept </a:t>
            </a:r>
            <a:r>
              <a:rPr lang="sr-Latn-RS" sz="2400" dirty="0" smtClean="0">
                <a:latin typeface="Arial Narrow" panose="020B0606020202030204" pitchFamily="34" charset="0"/>
              </a:rPr>
              <a:t>proizvoda, </a:t>
            </a:r>
          </a:p>
          <a:p>
            <a:pPr>
              <a:spcBef>
                <a:spcPts val="0"/>
              </a:spcBef>
              <a:defRPr/>
            </a:pPr>
            <a:r>
              <a:rPr lang="sr-Latn-RS" sz="2400" dirty="0">
                <a:latin typeface="Arial Narrow" panose="020B0606020202030204" pitchFamily="34" charset="0"/>
              </a:rPr>
              <a:t>koncept </a:t>
            </a:r>
            <a:r>
              <a:rPr lang="sr-Latn-RS" sz="2400" dirty="0" smtClean="0">
                <a:latin typeface="Arial Narrow" panose="020B0606020202030204" pitchFamily="34" charset="0"/>
              </a:rPr>
              <a:t>prodaje, </a:t>
            </a:r>
          </a:p>
          <a:p>
            <a:pPr>
              <a:spcBef>
                <a:spcPts val="0"/>
              </a:spcBef>
              <a:defRPr/>
            </a:pPr>
            <a:r>
              <a:rPr lang="sr-Latn-RS" sz="2400" dirty="0">
                <a:latin typeface="Arial Narrow" panose="020B0606020202030204" pitchFamily="34" charset="0"/>
              </a:rPr>
              <a:t>koncept </a:t>
            </a:r>
            <a:r>
              <a:rPr lang="sr-Latn-RS" sz="2400" dirty="0" smtClean="0">
                <a:latin typeface="Arial Narrow" panose="020B0606020202030204" pitchFamily="34" charset="0"/>
              </a:rPr>
              <a:t>marketinga i </a:t>
            </a:r>
          </a:p>
          <a:p>
            <a:pPr>
              <a:spcBef>
                <a:spcPts val="0"/>
              </a:spcBef>
              <a:defRPr/>
            </a:pPr>
            <a:r>
              <a:rPr lang="sr-Latn-RS" sz="2400" dirty="0" smtClean="0">
                <a:latin typeface="Arial Narrow" panose="020B0606020202030204" pitchFamily="34" charset="0"/>
              </a:rPr>
              <a:t>koncept društvenog marketinga</a:t>
            </a:r>
            <a:r>
              <a:rPr lang="sr-Latn-RS" sz="2000" dirty="0" smtClean="0">
                <a:latin typeface="Arial Narrow" panose="020B0606020202030204" pitchFamily="34" charset="0"/>
              </a:rPr>
              <a:t>.</a:t>
            </a:r>
          </a:p>
        </p:txBody>
      </p:sp>
      <p:sp>
        <p:nvSpPr>
          <p:cNvPr id="32771" name="Title 1"/>
          <p:cNvSpPr>
            <a:spLocks noGrp="1"/>
          </p:cNvSpPr>
          <p:nvPr>
            <p:ph type="title"/>
          </p:nvPr>
        </p:nvSpPr>
        <p:spPr>
          <a:xfrm>
            <a:off x="-49213" y="381000"/>
            <a:ext cx="8431213" cy="487363"/>
          </a:xfrm>
        </p:spPr>
        <p:txBody>
          <a:bodyPr/>
          <a:lstStyle/>
          <a:p>
            <a:r>
              <a:rPr lang="sr-Latn-RS" altLang="sr-Latn-RS" sz="2400" smtClean="0">
                <a:solidFill>
                  <a:srgbClr val="FFFF00"/>
                </a:solidFill>
                <a:latin typeface="Arial Narrow" panose="020B0606020202030204" pitchFamily="34" charset="0"/>
              </a:rPr>
              <a:t>II: Kreiranje MS: izbor filozofije za kreiranu 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152400" y="1066800"/>
            <a:ext cx="8915400" cy="5486400"/>
          </a:xfrm>
          <a:ln>
            <a:solidFill>
              <a:srgbClr val="1B06BA"/>
            </a:solidFill>
            <a:miter lim="800000"/>
            <a:headEnd/>
            <a:tailEnd/>
          </a:ln>
        </p:spPr>
        <p:txBody>
          <a:bodyPr/>
          <a:lstStyle/>
          <a:p>
            <a:pPr marL="0" indent="0">
              <a:buFont typeface="Arial" panose="020B0604020202020204" pitchFamily="34" charset="0"/>
              <a:buNone/>
            </a:pPr>
            <a:r>
              <a:rPr lang="sr-Latn-RS" altLang="sr-Latn-RS" sz="2200" b="1" i="1" smtClean="0">
                <a:solidFill>
                  <a:srgbClr val="002060"/>
                </a:solidFill>
                <a:latin typeface="Arial Narrow" panose="020B0606020202030204" pitchFamily="34" charset="0"/>
              </a:rPr>
              <a:t>Koncept proizvodnje</a:t>
            </a:r>
          </a:p>
          <a:p>
            <a:pPr marL="0" indent="0">
              <a:buFont typeface="Arial" panose="020B0604020202020204" pitchFamily="34" charset="0"/>
              <a:buNone/>
            </a:pPr>
            <a:endParaRPr lang="sr-Latn-RS" altLang="sr-Latn-RS" sz="2400" b="1" i="1" smtClean="0">
              <a:solidFill>
                <a:srgbClr val="002060"/>
              </a:solidFill>
              <a:latin typeface="Arial Narrow" panose="020B0606020202030204" pitchFamily="34" charset="0"/>
            </a:endParaRPr>
          </a:p>
          <a:p>
            <a:pPr marL="0" indent="0">
              <a:spcBef>
                <a:spcPct val="0"/>
              </a:spcBef>
              <a:buFont typeface="Arial" panose="020B0604020202020204" pitchFamily="34" charset="0"/>
              <a:buNone/>
            </a:pPr>
            <a:r>
              <a:rPr lang="sr-Latn-RS" altLang="sr-Latn-RS" sz="2200" b="1" i="1" smtClean="0">
                <a:solidFill>
                  <a:srgbClr val="1B06BA"/>
                </a:solidFill>
                <a:latin typeface="Arial Narrow" panose="020B0606020202030204" pitchFamily="34" charset="0"/>
              </a:rPr>
              <a:t>Koncept proizvodnje </a:t>
            </a:r>
            <a:r>
              <a:rPr lang="sr-Latn-RS" altLang="sr-Latn-RS" sz="2200" smtClean="0">
                <a:latin typeface="Arial Narrow" panose="020B0606020202030204" pitchFamily="34" charset="0"/>
              </a:rPr>
              <a:t>je i dalje korisna filozofija u nekim situacijama. Npr. i </a:t>
            </a:r>
            <a:r>
              <a:rPr lang="sr-Latn-RS" altLang="sr-Latn-RS" sz="2200" smtClean="0">
                <a:solidFill>
                  <a:srgbClr val="C00000"/>
                </a:solidFill>
                <a:latin typeface="Arial Narrow" panose="020B0606020202030204" pitchFamily="34" charset="0"/>
              </a:rPr>
              <a:t>proizvođač personalnih računara </a:t>
            </a:r>
            <a:r>
              <a:rPr lang="sr-Latn-RS" altLang="sr-Latn-RS" sz="2200" i="1" smtClean="0">
                <a:solidFill>
                  <a:srgbClr val="C00000"/>
                </a:solidFill>
                <a:latin typeface="Arial Narrow" panose="020B0606020202030204" pitchFamily="34" charset="0"/>
              </a:rPr>
              <a:t>Lenovo</a:t>
            </a:r>
            <a:r>
              <a:rPr lang="sr-Latn-RS" altLang="sr-Latn-RS" sz="2200" smtClean="0">
                <a:solidFill>
                  <a:srgbClr val="C00000"/>
                </a:solidFill>
                <a:latin typeface="Arial Narrow" panose="020B0606020202030204" pitchFamily="34" charset="0"/>
              </a:rPr>
              <a:t> </a:t>
            </a:r>
            <a:r>
              <a:rPr lang="sr-Latn-RS" altLang="sr-Latn-RS" sz="2200" smtClean="0">
                <a:latin typeface="Arial Narrow" panose="020B0606020202030204" pitchFamily="34" charset="0"/>
              </a:rPr>
              <a:t>i proizvođač kućnih aparata </a:t>
            </a:r>
            <a:r>
              <a:rPr lang="sr-Latn-RS" altLang="sr-Latn-RS" sz="2200" i="1" smtClean="0">
                <a:latin typeface="Arial Narrow" panose="020B0606020202030204" pitchFamily="34" charset="0"/>
              </a:rPr>
              <a:t>Haier</a:t>
            </a:r>
            <a:r>
              <a:rPr lang="sr-Latn-RS" altLang="sr-Latn-RS" sz="2200" smtClean="0">
                <a:latin typeface="Arial Narrow" panose="020B0606020202030204" pitchFamily="34" charset="0"/>
              </a:rPr>
              <a:t> dominiraju na visoko konkurentnom i cenovno osetljivom kineskom tržištu putem niskih troškova rada, visoko efikasne proizvodnje i masovne distribucije.</a:t>
            </a:r>
          </a:p>
          <a:p>
            <a:pPr marL="0" indent="0">
              <a:spcBef>
                <a:spcPct val="0"/>
              </a:spcBef>
              <a:buFont typeface="Arial" panose="020B0604020202020204" pitchFamily="34" charset="0"/>
              <a:buNone/>
            </a:pPr>
            <a:endParaRPr lang="sr-Latn-RS" altLang="sr-Latn-RS" sz="2200" smtClean="0">
              <a:latin typeface="Arial Narrow" panose="020B0606020202030204" pitchFamily="34" charset="0"/>
            </a:endParaRPr>
          </a:p>
          <a:p>
            <a:pPr marL="0" indent="0">
              <a:spcBef>
                <a:spcPct val="0"/>
              </a:spcBef>
              <a:buFont typeface="Arial" panose="020B0604020202020204" pitchFamily="34" charset="0"/>
              <a:buNone/>
            </a:pPr>
            <a:endParaRPr lang="sr-Latn-RS" altLang="sr-Latn-RS" sz="2200" smtClean="0">
              <a:latin typeface="Arial Narrow" panose="020B0606020202030204" pitchFamily="34" charset="0"/>
            </a:endParaRPr>
          </a:p>
          <a:p>
            <a:pPr marL="0" indent="0">
              <a:spcBef>
                <a:spcPct val="0"/>
              </a:spcBef>
              <a:buFont typeface="Arial" panose="020B0604020202020204" pitchFamily="34" charset="0"/>
              <a:buNone/>
            </a:pPr>
            <a:r>
              <a:rPr lang="sr-Latn-RS" altLang="sr-Latn-RS" sz="2200" smtClean="0">
                <a:latin typeface="Arial Narrow" panose="020B0606020202030204" pitchFamily="34" charset="0"/>
              </a:rPr>
              <a:t>Međutim, </a:t>
            </a:r>
            <a:r>
              <a:rPr lang="sr-Latn-RS" altLang="sr-Latn-RS" sz="2200" i="1" smtClean="0">
                <a:latin typeface="Arial Narrow" panose="020B0606020202030204" pitchFamily="34" charset="0"/>
              </a:rPr>
              <a:t>koncept proizvodnje može dovesti do marketinške kratkovidnosti</a:t>
            </a:r>
            <a:r>
              <a:rPr lang="sr-Latn-RS" altLang="sr-Latn-RS" sz="2200" smtClean="0">
                <a:latin typeface="Arial Narrow" panose="020B0606020202030204" pitchFamily="34" charset="0"/>
              </a:rPr>
              <a:t>: </a:t>
            </a:r>
            <a:r>
              <a:rPr lang="sr-Latn-RS" altLang="sr-Latn-RS" sz="2200" b="1" smtClean="0">
                <a:solidFill>
                  <a:srgbClr val="1409E7"/>
                </a:solidFill>
                <a:latin typeface="Arial Narrow" panose="020B0606020202030204" pitchFamily="34" charset="0"/>
              </a:rPr>
              <a:t>kompanije koje usvajaju ovu orijentaciju izložene su velikom riziku da se preusko fokusiraju na svoje poslovanje i izgube iz vida pravi cilj – zadovoljavanje potreba kupaca i izgradnju odnosa s kupcima.</a:t>
            </a:r>
          </a:p>
        </p:txBody>
      </p:sp>
      <p:sp>
        <p:nvSpPr>
          <p:cNvPr id="33795" name="Title 1"/>
          <p:cNvSpPr>
            <a:spLocks noGrp="1"/>
          </p:cNvSpPr>
          <p:nvPr>
            <p:ph type="title"/>
          </p:nvPr>
        </p:nvSpPr>
        <p:spPr>
          <a:xfrm>
            <a:off x="1143000" y="381000"/>
            <a:ext cx="7010400" cy="487363"/>
          </a:xfrm>
        </p:spPr>
        <p:txBody>
          <a:bodyPr/>
          <a:lstStyle/>
          <a:p>
            <a:r>
              <a:rPr lang="sr-Latn-RS" altLang="sr-Latn-RS" sz="2400" smtClean="0">
                <a:solidFill>
                  <a:srgbClr val="FFFF00"/>
                </a:solidFill>
                <a:latin typeface="Arial Narrow" panose="020B0606020202030204" pitchFamily="34" charset="0"/>
              </a:rPr>
              <a:t>II: Kreiranje MS: izbor filozofije za kreiranu MS</a:t>
            </a:r>
            <a:endParaRPr lang="sr-Latn-RS" altLang="sr-Latn-RS" sz="2800" smtClean="0">
              <a:solidFill>
                <a:srgbClr val="FFFF00"/>
              </a:solidFill>
              <a:latin typeface="Arial Narrow" panose="020B0606020202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304800" y="1066800"/>
            <a:ext cx="8686800" cy="5334000"/>
          </a:xfrm>
          <a:ln>
            <a:solidFill>
              <a:srgbClr val="1B06BA"/>
            </a:solidFill>
            <a:miter lim="800000"/>
            <a:headEnd/>
            <a:tailEnd/>
          </a:ln>
        </p:spPr>
        <p:txBody>
          <a:bodyPr/>
          <a:lstStyle/>
          <a:p>
            <a:pPr marL="0" indent="0">
              <a:buFont typeface="Arial" panose="020B0604020202020204" pitchFamily="34" charset="0"/>
              <a:buNone/>
            </a:pPr>
            <a:r>
              <a:rPr lang="sr-Latn-RS" altLang="sr-Latn-RS" sz="2200" b="1" i="1" smtClean="0">
                <a:solidFill>
                  <a:srgbClr val="002060"/>
                </a:solidFill>
                <a:latin typeface="Arial Narrow" panose="020B0606020202030204" pitchFamily="34" charset="0"/>
              </a:rPr>
              <a:t>Koncept proizvoda</a:t>
            </a:r>
            <a:r>
              <a:rPr lang="sr-Latn-RS" altLang="sr-Latn-RS" sz="2200" smtClean="0">
                <a:latin typeface="Arial Narrow" panose="020B0606020202030204" pitchFamily="34" charset="0"/>
              </a:rPr>
              <a:t> </a:t>
            </a:r>
          </a:p>
          <a:p>
            <a:pPr marL="0" indent="0">
              <a:buFont typeface="Arial" panose="020B0604020202020204" pitchFamily="34" charset="0"/>
              <a:buNone/>
            </a:pPr>
            <a:endParaRPr lang="sr-Latn-RS" altLang="sr-Latn-RS" sz="2200" b="1" i="1" smtClean="0">
              <a:solidFill>
                <a:srgbClr val="002060"/>
              </a:solidFill>
              <a:latin typeface="Arial Narrow" panose="020B0606020202030204" pitchFamily="34" charset="0"/>
            </a:endParaRPr>
          </a:p>
          <a:p>
            <a:pPr marL="0" indent="0">
              <a:buFont typeface="Arial" panose="020B0604020202020204" pitchFamily="34" charset="0"/>
              <a:buNone/>
            </a:pPr>
            <a:r>
              <a:rPr lang="sr-Latn-RS" altLang="sr-Latn-RS" sz="2200" b="1" i="1" smtClean="0">
                <a:solidFill>
                  <a:srgbClr val="002060"/>
                </a:solidFill>
                <a:latin typeface="Arial Narrow" panose="020B0606020202030204" pitchFamily="34" charset="0"/>
              </a:rPr>
              <a:t>Koncepcija proizvoda </a:t>
            </a:r>
            <a:r>
              <a:rPr lang="sr-Latn-RS" altLang="sr-Latn-RS" sz="2200" smtClean="0">
                <a:latin typeface="Arial Narrow" panose="020B0606020202030204" pitchFamily="34" charset="0"/>
              </a:rPr>
              <a:t>takođe može dovesti do </a:t>
            </a:r>
            <a:r>
              <a:rPr lang="sr-Latn-RS" altLang="sr-Latn-RS" sz="2200" smtClean="0">
                <a:solidFill>
                  <a:srgbClr val="002060"/>
                </a:solidFill>
                <a:latin typeface="Arial Narrow" panose="020B0606020202030204" pitchFamily="34" charset="0"/>
              </a:rPr>
              <a:t>marketinške kratkovidnosti</a:t>
            </a:r>
            <a:r>
              <a:rPr lang="sr-Latn-RS" altLang="sr-Latn-RS" sz="2200" smtClean="0">
                <a:latin typeface="Arial Narrow" panose="020B0606020202030204" pitchFamily="34" charset="0"/>
              </a:rPr>
              <a:t>. </a:t>
            </a:r>
          </a:p>
          <a:p>
            <a:pPr marL="0" indent="0">
              <a:buFont typeface="Arial" panose="020B0604020202020204" pitchFamily="34" charset="0"/>
              <a:buNone/>
            </a:pPr>
            <a:r>
              <a:rPr lang="sr-Latn-RS" altLang="sr-Latn-RS" sz="2200" smtClean="0">
                <a:latin typeface="Arial Narrow" panose="020B0606020202030204" pitchFamily="34" charset="0"/>
              </a:rPr>
              <a:t>Primera radi, neki proizvođači veruju </a:t>
            </a:r>
            <a:r>
              <a:rPr lang="sr-Latn-RS" altLang="sr-Latn-RS" sz="2200" b="1" i="1" smtClean="0">
                <a:solidFill>
                  <a:srgbClr val="1B06BA"/>
                </a:solidFill>
                <a:latin typeface="Arial Narrow" panose="020B0606020202030204" pitchFamily="34" charset="0"/>
              </a:rPr>
              <a:t>da ako naprave bolji proizvod </a:t>
            </a:r>
            <a:r>
              <a:rPr lang="sr-Latn-RS" altLang="sr-Latn-RS" sz="2200" i="1" smtClean="0">
                <a:solidFill>
                  <a:srgbClr val="1B06BA"/>
                </a:solidFill>
                <a:latin typeface="Arial Narrow" panose="020B0606020202030204" pitchFamily="34" charset="0"/>
              </a:rPr>
              <a:t>(</a:t>
            </a:r>
            <a:r>
              <a:rPr lang="sr-Latn-RS" altLang="sr-Latn-RS" sz="2200" smtClean="0">
                <a:latin typeface="Arial Narrow" panose="020B0606020202030204" pitchFamily="34" charset="0"/>
              </a:rPr>
              <a:t>mišolovku, npr.) otvoriće put ka uspehu. Ali često budu iznenađeni. </a:t>
            </a:r>
          </a:p>
          <a:p>
            <a:pPr marL="0" indent="0">
              <a:buFont typeface="Arial" panose="020B0604020202020204" pitchFamily="34" charset="0"/>
              <a:buNone/>
            </a:pPr>
            <a:r>
              <a:rPr lang="sr-Latn-RS" altLang="sr-Latn-RS" sz="2200" b="1" i="1" u="sng" smtClean="0">
                <a:solidFill>
                  <a:srgbClr val="C00000"/>
                </a:solidFill>
                <a:latin typeface="Arial Narrow" panose="020B0606020202030204" pitchFamily="34" charset="0"/>
              </a:rPr>
              <a:t>Kupci možda traže bolje rešenje za problem</a:t>
            </a:r>
            <a:r>
              <a:rPr lang="sr-Latn-RS" altLang="sr-Latn-RS" sz="2200" b="1" u="sng" smtClean="0">
                <a:solidFill>
                  <a:srgbClr val="C00000"/>
                </a:solidFill>
                <a:latin typeface="Arial Narrow" panose="020B0606020202030204" pitchFamily="34" charset="0"/>
              </a:rPr>
              <a:t> (s mišem) </a:t>
            </a:r>
            <a:r>
              <a:rPr lang="sr-Latn-RS" altLang="sr-Latn-RS" sz="2200" b="1" i="1" u="sng" smtClean="0">
                <a:solidFill>
                  <a:srgbClr val="C00000"/>
                </a:solidFill>
                <a:latin typeface="Arial Narrow" panose="020B0606020202030204" pitchFamily="34" charset="0"/>
              </a:rPr>
              <a:t>koje nije nužno u vezi s boljim proizvodom </a:t>
            </a:r>
            <a:r>
              <a:rPr lang="sr-Latn-RS" altLang="sr-Latn-RS" sz="2200" b="1" u="sng" smtClean="0">
                <a:solidFill>
                  <a:srgbClr val="C00000"/>
                </a:solidFill>
                <a:latin typeface="Arial Narrow" panose="020B0606020202030204" pitchFamily="34" charset="0"/>
              </a:rPr>
              <a:t>(boljom mišolovkom). </a:t>
            </a:r>
          </a:p>
          <a:p>
            <a:pPr marL="0" indent="0">
              <a:buFont typeface="Arial" panose="020B0604020202020204" pitchFamily="34" charset="0"/>
              <a:buNone/>
            </a:pPr>
            <a:r>
              <a:rPr lang="sr-Latn-RS" altLang="sr-Latn-RS" sz="2200" smtClean="0">
                <a:latin typeface="Arial Narrow" panose="020B0606020202030204" pitchFamily="34" charset="0"/>
              </a:rPr>
              <a:t>Primera radi, </a:t>
            </a:r>
            <a:r>
              <a:rPr lang="sr-Latn-RS" altLang="sr-Latn-RS" sz="2200" b="1" smtClean="0">
                <a:solidFill>
                  <a:srgbClr val="C00000"/>
                </a:solidFill>
                <a:latin typeface="Arial Narrow" panose="020B0606020202030204" pitchFamily="34" charset="0"/>
              </a:rPr>
              <a:t>bolje rešenje može biti hemijski sprej, služba za uništavanje, kućna mačka ili nešto drugo, možda i bolje od mišolovke. </a:t>
            </a:r>
          </a:p>
          <a:p>
            <a:pPr marL="0" indent="0">
              <a:buFont typeface="Arial" panose="020B0604020202020204" pitchFamily="34" charset="0"/>
              <a:buNone/>
            </a:pPr>
            <a:endParaRPr lang="sr-Latn-RS" altLang="sr-Latn-RS" sz="2200" b="1" smtClean="0">
              <a:solidFill>
                <a:srgbClr val="C00000"/>
              </a:solidFill>
              <a:latin typeface="Arial Narrow" panose="020B0606020202030204" pitchFamily="34" charset="0"/>
            </a:endParaRPr>
          </a:p>
          <a:p>
            <a:pPr marL="0" indent="0">
              <a:buFont typeface="Arial" panose="020B0604020202020204" pitchFamily="34" charset="0"/>
              <a:buNone/>
            </a:pPr>
            <a:r>
              <a:rPr lang="sr-Latn-RS" altLang="sr-Latn-RS" sz="2200" smtClean="0">
                <a:latin typeface="Arial Narrow" panose="020B0606020202030204" pitchFamily="34" charset="0"/>
              </a:rPr>
              <a:t>Nadalje, </a:t>
            </a:r>
            <a:r>
              <a:rPr lang="sr-Latn-RS" altLang="sr-Latn-RS" sz="2200" smtClean="0">
                <a:solidFill>
                  <a:srgbClr val="1409E7"/>
                </a:solidFill>
                <a:latin typeface="Arial Narrow" panose="020B0606020202030204" pitchFamily="34" charset="0"/>
              </a:rPr>
              <a:t>bolja mišolovka se neće prodavati osim ako je proizvođač ne dizajnira i pakuje atraktivno, te prodaje po atraktivnoj ceni, postavlja u pogodne kanale distribucije, skreće pažnju ljudima kojima je potrebna i uverava ih da je to bolji proizvod</a:t>
            </a:r>
            <a:r>
              <a:rPr lang="sr-Latn-RS" altLang="sr-Latn-RS" sz="2200" smtClean="0">
                <a:latin typeface="Arial Narrow" panose="020B0606020202030204" pitchFamily="34" charset="0"/>
              </a:rPr>
              <a:t> </a:t>
            </a:r>
            <a:r>
              <a:rPr lang="sr-Latn-RS" altLang="sr-Latn-RS" sz="1000" smtClean="0">
                <a:latin typeface="Arial Narrow" panose="020B0606020202030204" pitchFamily="34" charset="0"/>
              </a:rPr>
              <a:t>(Kotler </a:t>
            </a:r>
            <a:r>
              <a:rPr lang="sr-Latn-RS" altLang="sr-Latn-RS" sz="1000" i="1" smtClean="0">
                <a:latin typeface="Arial Narrow" panose="020B0606020202030204" pitchFamily="34" charset="0"/>
              </a:rPr>
              <a:t>et al</a:t>
            </a:r>
            <a:r>
              <a:rPr lang="sr-Latn-RS" altLang="sr-Latn-RS" sz="1000" smtClean="0">
                <a:latin typeface="Arial Narrow" panose="020B0606020202030204" pitchFamily="34" charset="0"/>
              </a:rPr>
              <a:t>., 2020).</a:t>
            </a:r>
          </a:p>
        </p:txBody>
      </p:sp>
      <p:sp>
        <p:nvSpPr>
          <p:cNvPr id="34819" name="Title 1"/>
          <p:cNvSpPr>
            <a:spLocks noGrp="1"/>
          </p:cNvSpPr>
          <p:nvPr>
            <p:ph type="title"/>
          </p:nvPr>
        </p:nvSpPr>
        <p:spPr>
          <a:xfrm>
            <a:off x="1143000" y="381000"/>
            <a:ext cx="7010400" cy="487363"/>
          </a:xfrm>
        </p:spPr>
        <p:txBody>
          <a:bodyPr/>
          <a:lstStyle/>
          <a:p>
            <a:r>
              <a:rPr lang="sr-Latn-RS" altLang="sr-Latn-RS" sz="2400" smtClean="0">
                <a:solidFill>
                  <a:srgbClr val="FFFF00"/>
                </a:solidFill>
                <a:latin typeface="Arial Narrow" panose="020B0606020202030204" pitchFamily="34" charset="0"/>
              </a:rPr>
              <a:t>II: Kreiranje MS: izbor filozofije za kreiranu MS</a:t>
            </a:r>
            <a:endParaRPr lang="sr-Latn-RS" altLang="sr-Latn-RS" sz="2800" smtClean="0">
              <a:solidFill>
                <a:srgbClr val="FFFF00"/>
              </a:solidFill>
              <a:latin typeface="Arial Narrow" panose="020B0606020202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457200" y="1219200"/>
            <a:ext cx="8458200" cy="4876800"/>
          </a:xfrm>
          <a:ln>
            <a:solidFill>
              <a:srgbClr val="1B06BA"/>
            </a:solidFill>
            <a:miter lim="800000"/>
            <a:headEnd/>
            <a:tailEnd/>
          </a:ln>
        </p:spPr>
        <p:txBody>
          <a:bodyPr/>
          <a:lstStyle/>
          <a:p>
            <a:pPr marL="0" indent="0" algn="just">
              <a:buFont typeface="Arial" panose="020B0604020202020204" pitchFamily="34" charset="0"/>
              <a:buNone/>
            </a:pPr>
            <a:r>
              <a:rPr lang="sr-Latn-RS" altLang="sr-Latn-RS" sz="2400" b="1" i="1" smtClean="0">
                <a:solidFill>
                  <a:srgbClr val="002060"/>
                </a:solidFill>
                <a:latin typeface="Arial Narrow" panose="020B0606020202030204" pitchFamily="34" charset="0"/>
              </a:rPr>
              <a:t>Koncept prodaje</a:t>
            </a:r>
          </a:p>
          <a:p>
            <a:pPr marL="0" indent="0">
              <a:buFont typeface="Arial" panose="020B0604020202020204" pitchFamily="34" charset="0"/>
              <a:buNone/>
            </a:pPr>
            <a:endParaRPr lang="sr-Latn-RS" altLang="sr-Latn-RS" sz="2200" smtClean="0">
              <a:latin typeface="Arial Narrow" panose="020B0606020202030204" pitchFamily="34" charset="0"/>
            </a:endParaRPr>
          </a:p>
          <a:p>
            <a:pPr marL="0" indent="0">
              <a:spcBef>
                <a:spcPct val="0"/>
              </a:spcBef>
              <a:buFont typeface="Arial" panose="020B0604020202020204" pitchFamily="34" charset="0"/>
              <a:buNone/>
            </a:pPr>
            <a:r>
              <a:rPr lang="sr-Latn-RS" altLang="sr-Latn-RS" sz="2200" smtClean="0">
                <a:solidFill>
                  <a:srgbClr val="002060"/>
                </a:solidFill>
                <a:latin typeface="Arial Narrow" panose="020B0606020202030204" pitchFamily="34" charset="0"/>
              </a:rPr>
              <a:t>Agresivna prodaja</a:t>
            </a:r>
            <a:r>
              <a:rPr lang="sr-Latn-RS" altLang="sr-Latn-RS" sz="2200" smtClean="0">
                <a:latin typeface="Arial Narrow" panose="020B0606020202030204" pitchFamily="34" charset="0"/>
              </a:rPr>
              <a:t>, na kojoj se zasniva, </a:t>
            </a:r>
            <a:r>
              <a:rPr lang="sr-Latn-RS" altLang="sr-Latn-RS" sz="2200" smtClean="0">
                <a:solidFill>
                  <a:srgbClr val="002060"/>
                </a:solidFill>
                <a:latin typeface="Arial Narrow" panose="020B0606020202030204" pitchFamily="34" charset="0"/>
              </a:rPr>
              <a:t>nosi visoke rizike</a:t>
            </a:r>
            <a:r>
              <a:rPr lang="sr-Latn-RS" altLang="sr-Latn-RS" sz="2200" smtClean="0">
                <a:latin typeface="Arial Narrow" panose="020B0606020202030204" pitchFamily="34" charset="0"/>
              </a:rPr>
              <a:t>. </a:t>
            </a:r>
          </a:p>
          <a:p>
            <a:pPr marL="0" indent="0">
              <a:spcBef>
                <a:spcPct val="0"/>
              </a:spcBef>
              <a:buFont typeface="Arial" panose="020B0604020202020204" pitchFamily="34" charset="0"/>
              <a:buNone/>
            </a:pPr>
            <a:endParaRPr lang="sr-Latn-RS" altLang="sr-Latn-RS" sz="2200" i="1" smtClean="0">
              <a:solidFill>
                <a:srgbClr val="1B06BA"/>
              </a:solidFill>
              <a:latin typeface="Arial Narrow" panose="020B0606020202030204" pitchFamily="34" charset="0"/>
            </a:endParaRPr>
          </a:p>
          <a:p>
            <a:pPr marL="0" indent="0">
              <a:spcBef>
                <a:spcPct val="0"/>
              </a:spcBef>
              <a:buFont typeface="Arial" panose="020B0604020202020204" pitchFamily="34" charset="0"/>
              <a:buNone/>
            </a:pPr>
            <a:r>
              <a:rPr lang="sr-Latn-RS" altLang="sr-Latn-RS" sz="2400" b="1" i="1" smtClean="0">
                <a:solidFill>
                  <a:srgbClr val="1B06BA"/>
                </a:solidFill>
                <a:latin typeface="Arial Narrow" panose="020B0606020202030204" pitchFamily="34" charset="0"/>
              </a:rPr>
              <a:t>Fokusira se na kreiranje prodajnih transakcija, a ne na izgradnju dugoročnih, profitabilnih odnosa s kupcim</a:t>
            </a:r>
            <a:r>
              <a:rPr lang="sr-Latn-RS" altLang="sr-Latn-RS" sz="2400" b="1" i="1" smtClean="0">
                <a:solidFill>
                  <a:srgbClr val="002060"/>
                </a:solidFill>
                <a:latin typeface="Arial Narrow" panose="020B0606020202030204" pitchFamily="34" charset="0"/>
              </a:rPr>
              <a:t>a</a:t>
            </a:r>
            <a:r>
              <a:rPr lang="sr-Latn-RS" altLang="sr-Latn-RS" sz="2400" b="1" smtClean="0">
                <a:latin typeface="Arial Narrow" panose="020B0606020202030204" pitchFamily="34" charset="0"/>
              </a:rPr>
              <a:t>. </a:t>
            </a:r>
          </a:p>
          <a:p>
            <a:pPr marL="0" indent="0">
              <a:spcBef>
                <a:spcPct val="0"/>
              </a:spcBef>
              <a:buFont typeface="Arial" panose="020B0604020202020204" pitchFamily="34" charset="0"/>
              <a:buNone/>
            </a:pPr>
            <a:endParaRPr lang="sr-Latn-RS" altLang="sr-Latn-RS" sz="2200" b="1" smtClean="0">
              <a:latin typeface="Arial Narrow" panose="020B0606020202030204" pitchFamily="34" charset="0"/>
            </a:endParaRPr>
          </a:p>
          <a:p>
            <a:pPr marL="0" indent="0">
              <a:spcBef>
                <a:spcPct val="0"/>
              </a:spcBef>
              <a:buFont typeface="Arial" panose="020B0604020202020204" pitchFamily="34" charset="0"/>
              <a:buNone/>
            </a:pPr>
            <a:r>
              <a:rPr lang="sr-Latn-RS" altLang="sr-Latn-RS" sz="2400" b="1" smtClean="0">
                <a:latin typeface="Arial Narrow" panose="020B0606020202030204" pitchFamily="34" charset="0"/>
              </a:rPr>
              <a:t>Pretpostavlja se da će se kupcima koji su „naterani“ da kupe proizvod isti i svideti. Ili, ako im se ne sviđa, možda će zaboraviti svoje razočaranje i kasnije ga ponovo kupiti. To su obično loše pretpostavke</a:t>
            </a:r>
            <a:r>
              <a:rPr lang="sr-Latn-RS" altLang="sr-Latn-RS" sz="2400" smtClean="0">
                <a:latin typeface="Arial Narrow" panose="020B0606020202030204" pitchFamily="34" charset="0"/>
              </a:rPr>
              <a:t>.</a:t>
            </a:r>
          </a:p>
          <a:p>
            <a:pPr marL="0" indent="0">
              <a:buFont typeface="Arial" panose="020B0604020202020204" pitchFamily="34" charset="0"/>
              <a:buNone/>
            </a:pPr>
            <a:endParaRPr lang="sr-Latn-RS" altLang="sr-Latn-RS" sz="2000" smtClean="0">
              <a:latin typeface="Arial Narrow" panose="020B0606020202030204" pitchFamily="34" charset="0"/>
            </a:endParaRPr>
          </a:p>
        </p:txBody>
      </p:sp>
      <p:sp>
        <p:nvSpPr>
          <p:cNvPr id="35843" name="Title 1"/>
          <p:cNvSpPr>
            <a:spLocks noGrp="1"/>
          </p:cNvSpPr>
          <p:nvPr>
            <p:ph type="title"/>
          </p:nvPr>
        </p:nvSpPr>
        <p:spPr>
          <a:xfrm>
            <a:off x="1143000" y="381000"/>
            <a:ext cx="7010400" cy="487363"/>
          </a:xfrm>
        </p:spPr>
        <p:txBody>
          <a:bodyPr/>
          <a:lstStyle/>
          <a:p>
            <a:r>
              <a:rPr lang="sr-Latn-RS" altLang="sr-Latn-RS" sz="2400" smtClean="0">
                <a:solidFill>
                  <a:srgbClr val="FFFF00"/>
                </a:solidFill>
                <a:latin typeface="Arial Narrow" panose="020B0606020202030204" pitchFamily="34" charset="0"/>
              </a:rPr>
              <a:t>II: Kreiranje MS: izbor filozofije za kreiranu MS</a:t>
            </a:r>
            <a:r>
              <a:rPr lang="sr-Latn-RS" altLang="sr-Latn-RS" sz="2800" smtClean="0">
                <a:solidFill>
                  <a:srgbClr val="FFFF00"/>
                </a:solidFill>
                <a:latin typeface="Arial Narrow" panose="020B0606020202030204" pitchFamily="34" charset="0"/>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4037</TotalTime>
  <Words>3866</Words>
  <Application>Microsoft Office PowerPoint</Application>
  <PresentationFormat>On-screen Show (4:3)</PresentationFormat>
  <Paragraphs>368</Paragraphs>
  <Slides>43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Calibri</vt:lpstr>
      <vt:lpstr>Arial Narrow</vt:lpstr>
      <vt:lpstr>Wingdings</vt:lpstr>
      <vt:lpstr>Courier New</vt:lpstr>
      <vt:lpstr>Office Theme</vt:lpstr>
      <vt:lpstr>1_Office Theme</vt:lpstr>
      <vt:lpstr>Nastavak - Marketing:   stvaranje (kreiranje) vrednosti i angažovanje kupaca (upoznavanje sa procesom....) </vt:lpstr>
      <vt:lpstr>Marketing: stvaranje (kreiranje) vrednosti i angažovanje kupaca</vt:lpstr>
      <vt:lpstr>PowerPoint Presentation</vt:lpstr>
      <vt:lpstr>PowerPoint Presentation</vt:lpstr>
      <vt:lpstr>II: Kreiranje MS: dva ključna pitanja </vt:lpstr>
      <vt:lpstr>II: Kreiranje MS: izbor filozofije za kreiranu MS</vt:lpstr>
      <vt:lpstr>II: Kreiranje MS: izbor filozofije za kreiranu MS</vt:lpstr>
      <vt:lpstr>II: Kreiranje MS: izbor filozofije za kreiranu MS</vt:lpstr>
      <vt:lpstr>II: Kreiranje MS: izbor filozofije za kreiranu MS </vt:lpstr>
      <vt:lpstr>II: Kreiranje MS: izbor filozofije za kreiranu MS</vt:lpstr>
      <vt:lpstr>II: Kreiranje MS: izbor filozofije za kreiranu MS</vt:lpstr>
      <vt:lpstr>II: Kreiranje MS: izbor filozofije za kreiranu MS</vt:lpstr>
      <vt:lpstr>II: Kreiranje MS: izbor filozofije za kreiranu MS</vt:lpstr>
      <vt:lpstr>PowerPoint Presentation</vt:lpstr>
      <vt:lpstr> III: Razvijanje integrisanog marketing-programa  </vt:lpstr>
      <vt:lpstr>  III: Razvijanje integrisanog marketing programa  </vt:lpstr>
      <vt:lpstr>PowerPoint Presentation</vt:lpstr>
      <vt:lpstr>IV: Izgradnja odnosa s kupcima</vt:lpstr>
      <vt:lpstr>IV: Izgradnja odnosa s kupcima</vt:lpstr>
      <vt:lpstr>IV: Izgradnja odnosa s kupcima</vt:lpstr>
      <vt:lpstr>IV: Izgradnja odnosa s kupcima</vt:lpstr>
      <vt:lpstr>IV: Izgradnja odnosa s kupcima</vt:lpstr>
      <vt:lpstr>IV: Izgradnja odnosa s kupcima</vt:lpstr>
      <vt:lpstr>IV: Izgradnja odnosa s kupcima</vt:lpstr>
      <vt:lpstr>IVd: Marketing generisan od strane kupaca</vt:lpstr>
      <vt:lpstr>IVd: Marketing generisan od strane kupaca</vt:lpstr>
      <vt:lpstr>  IVe: Izgradnja profitabilnih odnosa s partnerima - PRM </vt:lpstr>
      <vt:lpstr>PowerPoint Presentation</vt:lpstr>
      <vt:lpstr>PowerPoint Presentation</vt:lpstr>
      <vt:lpstr>  V: Vrednost od kupaca </vt:lpstr>
      <vt:lpstr>    V: Ishodi kreiranja vrednosti za kupca: lojalnost i zadržavanje kupaca   </vt:lpstr>
      <vt:lpstr>    V Ishodi kreiranja vrednosti za kupca: lojalnost i zadržavanje kupaca   </vt:lpstr>
      <vt:lpstr>     V: Ishodi kreiranja vrednosti za kupca: učešće kod kupaca    </vt:lpstr>
      <vt:lpstr>      </vt:lpstr>
      <vt:lpstr>      </vt:lpstr>
      <vt:lpstr>      </vt:lpstr>
      <vt:lpstr>PowerPoint Presentation</vt:lpstr>
      <vt:lpstr>    V: Izgradnja pravih odnosa s pravim kupcima   </vt:lpstr>
      <vt:lpstr>    V: Izgradnja pravih odnosa s pravim kupcima   </vt:lpstr>
      <vt:lpstr>    V: Izgradnja pravih odnosa s pravim kupcima   </vt:lpstr>
      <vt:lpstr>    V: Izgradnja pravih odnosa s pravim kupcima   </vt:lpstr>
      <vt:lpstr>    V: Izgradnja pravih odnosa s pravim kupcima   </vt:lpstr>
      <vt:lpstr>Pitanja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Vesna</dc:creator>
  <cp:lastModifiedBy>Studentska sluzba 6</cp:lastModifiedBy>
  <cp:revision>251</cp:revision>
  <cp:lastPrinted>1601-01-01T00:00:00Z</cp:lastPrinted>
  <dcterms:created xsi:type="dcterms:W3CDTF">1601-01-01T00:00:00Z</dcterms:created>
  <dcterms:modified xsi:type="dcterms:W3CDTF">2026-03-17T08:29:35Z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