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  <p:sldMasterId id="2147484006" r:id="rId2"/>
    <p:sldMasterId id="2147484546" r:id="rId3"/>
  </p:sldMasterIdLst>
  <p:notesMasterIdLst>
    <p:notesMasterId r:id="rId41"/>
  </p:notesMasterIdLst>
  <p:handoutMasterIdLst>
    <p:handoutMasterId r:id="rId42"/>
  </p:handoutMasterIdLst>
  <p:sldIdLst>
    <p:sldId id="437" r:id="rId4"/>
    <p:sldId id="363" r:id="rId5"/>
    <p:sldId id="477" r:id="rId6"/>
    <p:sldId id="432" r:id="rId7"/>
    <p:sldId id="452" r:id="rId8"/>
    <p:sldId id="397" r:id="rId9"/>
    <p:sldId id="499" r:id="rId10"/>
    <p:sldId id="482" r:id="rId11"/>
    <p:sldId id="462" r:id="rId12"/>
    <p:sldId id="398" r:id="rId13"/>
    <p:sldId id="494" r:id="rId14"/>
    <p:sldId id="463" r:id="rId15"/>
    <p:sldId id="472" r:id="rId16"/>
    <p:sldId id="431" r:id="rId17"/>
    <p:sldId id="478" r:id="rId18"/>
    <p:sldId id="480" r:id="rId19"/>
    <p:sldId id="479" r:id="rId20"/>
    <p:sldId id="481" r:id="rId21"/>
    <p:sldId id="483" r:id="rId22"/>
    <p:sldId id="473" r:id="rId23"/>
    <p:sldId id="484" r:id="rId24"/>
    <p:sldId id="442" r:id="rId25"/>
    <p:sldId id="433" r:id="rId26"/>
    <p:sldId id="441" r:id="rId27"/>
    <p:sldId id="474" r:id="rId28"/>
    <p:sldId id="434" r:id="rId29"/>
    <p:sldId id="475" r:id="rId30"/>
    <p:sldId id="399" r:id="rId31"/>
    <p:sldId id="468" r:id="rId32"/>
    <p:sldId id="469" r:id="rId33"/>
    <p:sldId id="470" r:id="rId34"/>
    <p:sldId id="471" r:id="rId35"/>
    <p:sldId id="467" r:id="rId36"/>
    <p:sldId id="401" r:id="rId37"/>
    <p:sldId id="402" r:id="rId38"/>
    <p:sldId id="495" r:id="rId39"/>
    <p:sldId id="496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409E7"/>
    <a:srgbClr val="FFFFFF"/>
    <a:srgbClr val="FFCCFF"/>
    <a:srgbClr val="CCCCFF"/>
    <a:srgbClr val="FF0000"/>
    <a:srgbClr val="FF33CC"/>
    <a:srgbClr val="1B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4660"/>
  </p:normalViewPr>
  <p:slideViewPr>
    <p:cSldViewPr>
      <p:cViewPr varScale="1">
        <p:scale>
          <a:sx n="108" d="100"/>
          <a:sy n="108" d="100"/>
        </p:scale>
        <p:origin x="21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D4C6F8-F7BF-469D-A179-534760F26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2AE0E0E-6AA4-4881-8705-C86BC1C1F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smtClean="0">
              <a:latin typeface="Arial" panose="020B0604020202020204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A4F2E6-9B1F-444F-ADEB-84B9D79609D9}" type="slidenum">
              <a:rPr lang="en-US" altLang="sr-Latn-RS" smtClean="0">
                <a:solidFill>
                  <a:srgbClr val="000000"/>
                </a:solidFill>
              </a:rPr>
              <a:pPr/>
              <a:t>31</a:t>
            </a:fld>
            <a:endParaRPr lang="en-US" altLang="sr-Latn-R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B900DB-CB07-467B-A191-6294C66BBBBB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008A5B-70E3-49CC-9AFB-0A878C94F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0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8E02E9-C3D5-4BE9-9DFE-7F94F7D51B57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D32F27-66F6-4459-A63D-C7455F062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0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A370E4-3F2C-4D5C-B3BA-6C9C4F3B9C71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0DC59A-20A6-4B54-B75B-8AFF0C7A1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54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81DF0F-5124-4BC9-9364-3D753AB8F965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519942-9066-485A-A522-24CA47A0C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86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993056-F37C-447E-A8A7-D34B8A13F707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E8D4F8-BFF5-4945-AD43-70A97C151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73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5F514E-CA8B-43EC-996C-3C18C3A2B7CB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B64F89-2B10-4686-B342-E7E365796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2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1F75D7-04A8-4A2B-8511-0C8BCCE2DE47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CB5519-7D2B-4A73-95F4-585408556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31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04241D-1B25-4642-B403-6663F1AF13D5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C4E2E7-2815-4D53-A8E9-9E19B7A0F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98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3BC8B6-BBCD-446C-9A97-3C8AB76CE16A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F804AB-17D2-4670-8F4D-CF1633AC3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35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33F56A-A37F-410D-9621-A08C3A009EEF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EB9205-C30C-4A8F-BDA4-5542B08EE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87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9E0D6A-AD23-401B-89CB-C10B5FE9B602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0B061D-C936-4F4C-AB20-9AD834CFC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1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0E1F6D-93D8-4795-9A59-C44F32F5CDC6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3F715C-CEE8-4238-B782-641BD18F3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98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F27BD8-072E-456F-B8C8-7E096273E1D8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4E1FF6-451A-4F62-B09B-B72591513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77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218E68-7E7A-4CD0-AC00-D317A33814C3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BBA84D-21FC-4CC4-921D-032ED7C0F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30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D08548-28B1-412A-9785-762440CF17F2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4A527C-3371-4E39-9EAD-7E1D8645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52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EA496-6097-46F7-A817-1B3ED8B13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6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410D5-8CEE-49D6-A99F-30BE4896A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42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91D0-3FE6-4814-9E30-3FB861E70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15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63A61-3165-423F-9F80-731B38EDC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40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DCC7D-5F40-4308-84CB-F78046A54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89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47AAF-4485-4170-A4FA-AE1FB1F47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52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2FD2-BAAF-4254-98DC-DA620A409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0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62446E-3238-4DAF-8FA6-936D9A25B330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1E4014-BC46-4CFA-A42F-D1D86E12F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59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rgbClr val="63705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37052"/>
                </a:solidFill>
              </a:defRPr>
            </a:lvl1pPr>
          </a:lstStyle>
          <a:p>
            <a:pPr>
              <a:defRPr/>
            </a:pPr>
            <a:fld id="{72DBF26F-8FEE-4EF2-9CE0-25D63401B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35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C9F5C-F8FC-4D96-AE25-BDDA5CD1A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42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2F34-527C-4E11-849A-950120B8C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53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61A2C-D2E5-4E8C-880C-184877C6D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3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18A893-680D-49CA-A339-0EE80BC8E8B3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30C271-8816-45AE-8F25-279F220D1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0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F6422A-BEE5-4B74-86CC-B03C2F28335F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201BC6-E1D7-4F50-B9B9-581680CD2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0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EB2CD8-D871-4184-92E0-A0A05EA92E31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DDB43D-2367-4490-8B8A-CBDDE8327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5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8E2FA2-A9DC-4EBF-A4F4-69E73ED6BA9B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09D432-4C8B-4D8E-A77F-9DDAE67CE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6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9EA0FB-B29A-4C83-B8BA-5E119958532A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77F536-7471-4A4C-8366-0E0C2C4B5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8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BC69D8-F123-4ECE-A7A0-1967045F9FA2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6B91EA-E379-405A-9A59-9D86632B8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6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CF0EA0E-127A-402C-9706-77EB5C707BAE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851A98C-1482-450D-A761-B3EDE23E3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3" r:id="rId1"/>
    <p:sldLayoutId id="2147485324" r:id="rId2"/>
    <p:sldLayoutId id="2147485325" r:id="rId3"/>
    <p:sldLayoutId id="2147485326" r:id="rId4"/>
    <p:sldLayoutId id="2147485327" r:id="rId5"/>
    <p:sldLayoutId id="2147485328" r:id="rId6"/>
    <p:sldLayoutId id="2147485329" r:id="rId7"/>
    <p:sldLayoutId id="2147485330" r:id="rId8"/>
    <p:sldLayoutId id="2147485331" r:id="rId9"/>
    <p:sldLayoutId id="2147485332" r:id="rId10"/>
    <p:sldLayoutId id="21474853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091F88D-8505-4611-A600-40EE076FEC27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99588E5-B334-46AC-BC2D-EF85FA326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4" r:id="rId1"/>
    <p:sldLayoutId id="2147485335" r:id="rId2"/>
    <p:sldLayoutId id="2147485336" r:id="rId3"/>
    <p:sldLayoutId id="2147485337" r:id="rId4"/>
    <p:sldLayoutId id="2147485338" r:id="rId5"/>
    <p:sldLayoutId id="2147485339" r:id="rId6"/>
    <p:sldLayoutId id="2147485340" r:id="rId7"/>
    <p:sldLayoutId id="2147485341" r:id="rId8"/>
    <p:sldLayoutId id="2147485342" r:id="rId9"/>
    <p:sldLayoutId id="2147485343" r:id="rId10"/>
    <p:sldLayoutId id="21474853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B43F6B1-F8EE-4C19-9C8B-0F41A257B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18" r:id="rId2"/>
    <p:sldLayoutId id="2147485346" r:id="rId3"/>
    <p:sldLayoutId id="2147485319" r:id="rId4"/>
    <p:sldLayoutId id="2147485320" r:id="rId5"/>
    <p:sldLayoutId id="2147485321" r:id="rId6"/>
    <p:sldLayoutId id="2147485347" r:id="rId7"/>
    <p:sldLayoutId id="2147485348" r:id="rId8"/>
    <p:sldLayoutId id="2147485349" r:id="rId9"/>
    <p:sldLayoutId id="2147485322" r:id="rId10"/>
    <p:sldLayoutId id="2147485350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838200" y="2362200"/>
            <a:ext cx="7543800" cy="2057400"/>
          </a:xfrm>
          <a:ln w="38100">
            <a:solidFill>
              <a:srgbClr val="1B06BA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r-Latn-RS" altLang="sr-Latn-RS" sz="2800" smtClean="0">
                <a:solidFill>
                  <a:srgbClr val="1409E7"/>
                </a:solidFill>
                <a:latin typeface="Arial Narrow" panose="020B0606020202030204" pitchFamily="34" charset="0"/>
              </a:rPr>
              <a:t>Marketing:</a:t>
            </a:r>
            <a:br>
              <a:rPr lang="sr-Latn-RS" altLang="sr-Latn-RS" sz="2800" smtClean="0">
                <a:solidFill>
                  <a:srgbClr val="1409E7"/>
                </a:solidFill>
                <a:latin typeface="Arial Narrow" panose="020B0606020202030204" pitchFamily="34" charset="0"/>
              </a:rPr>
            </a:br>
            <a:r>
              <a:rPr lang="sr-Latn-RS" altLang="sr-Latn-RS" sz="2800" smtClean="0">
                <a:solidFill>
                  <a:srgbClr val="1409E7"/>
                </a:solidFill>
                <a:latin typeface="Arial Narrow" panose="020B0606020202030204" pitchFamily="34" charset="0"/>
              </a:rPr>
              <a:t> </a:t>
            </a:r>
            <a:br>
              <a:rPr lang="sr-Latn-RS" altLang="sr-Latn-RS" sz="2800" smtClean="0">
                <a:solidFill>
                  <a:srgbClr val="1409E7"/>
                </a:solidFill>
                <a:latin typeface="Arial Narrow" panose="020B0606020202030204" pitchFamily="34" charset="0"/>
              </a:rPr>
            </a:br>
            <a:r>
              <a:rPr lang="sr-Latn-RS" altLang="sr-Latn-RS" sz="2800" i="1" smtClean="0">
                <a:solidFill>
                  <a:srgbClr val="1409E7"/>
                </a:solidFill>
                <a:latin typeface="Arial Narrow" panose="020B0606020202030204" pitchFamily="34" charset="0"/>
              </a:rPr>
              <a:t>stvaranje (kreiranje) vrednosti i angažovanje kupaca</a:t>
            </a:r>
            <a:br>
              <a:rPr lang="sr-Latn-RS" altLang="sr-Latn-RS" sz="2800" i="1" smtClean="0">
                <a:solidFill>
                  <a:srgbClr val="1409E7"/>
                </a:solidFill>
                <a:latin typeface="Arial Narrow" panose="020B0606020202030204" pitchFamily="34" charset="0"/>
              </a:rPr>
            </a:br>
            <a:r>
              <a:rPr lang="sr-Latn-RS" altLang="sr-Latn-RS" sz="2800" i="1" smtClean="0">
                <a:solidFill>
                  <a:srgbClr val="1409E7"/>
                </a:solidFill>
                <a:latin typeface="Arial Narrow" panose="020B0606020202030204" pitchFamily="34" charset="0"/>
              </a:rPr>
              <a:t>(upoznavanje sa procesom....)</a:t>
            </a:r>
            <a:r>
              <a:rPr lang="sr-Latn-RS" altLang="sr-Latn-RS" sz="1800" smtClean="0">
                <a:solidFill>
                  <a:srgbClr val="1409E7"/>
                </a:solidFill>
                <a:latin typeface="Arial" panose="020B0604020202020204" pitchFamily="34" charset="0"/>
              </a:rPr>
              <a:t/>
            </a:r>
            <a:br>
              <a:rPr lang="sr-Latn-RS" altLang="sr-Latn-RS" sz="1800" smtClean="0">
                <a:solidFill>
                  <a:srgbClr val="1409E7"/>
                </a:solidFill>
                <a:latin typeface="Arial" panose="020B0604020202020204" pitchFamily="34" charset="0"/>
              </a:rPr>
            </a:br>
            <a:endParaRPr lang="sr-Latn-RS" altLang="sr-Latn-RS" sz="2800" i="1" smtClean="0">
              <a:solidFill>
                <a:srgbClr val="1409E7"/>
              </a:solidFill>
              <a:latin typeface="Arial Narrow" panose="020B0606020202030204" pitchFamily="34" charset="0"/>
            </a:endParaRP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152400" y="5105400"/>
            <a:ext cx="6769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>
                <a:latin typeface="Arial Narrow" panose="020B0606020202030204" pitchFamily="34" charset="0"/>
              </a:rPr>
              <a:t>Napomena: Na slajdovima će se koristiti termini </a:t>
            </a:r>
            <a:r>
              <a:rPr lang="sr-Latn-RS" altLang="sr-Latn-RS" sz="1800" u="sng">
                <a:latin typeface="Arial Narrow" panose="020B0606020202030204" pitchFamily="34" charset="0"/>
              </a:rPr>
              <a:t>kupac i potrošač </a:t>
            </a:r>
            <a:r>
              <a:rPr lang="sr-Latn-RS" altLang="sr-Latn-RS" sz="1800">
                <a:latin typeface="Arial Narrow" panose="020B0606020202030204" pitchFamily="34" charset="0"/>
              </a:rPr>
              <a:t>kao sinonimi.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>
                <a:latin typeface="Arial Narrow" panose="020B0606020202030204" pitchFamily="34" charset="0"/>
              </a:rPr>
              <a:t>Takođe, reči </a:t>
            </a:r>
            <a:r>
              <a:rPr lang="sr-Latn-RS" altLang="sr-Latn-RS" sz="1800" u="sng">
                <a:latin typeface="Arial Narrow" panose="020B0606020202030204" pitchFamily="34" charset="0"/>
              </a:rPr>
              <a:t>marketing- </a:t>
            </a:r>
            <a:r>
              <a:rPr lang="sr-Latn-RS" altLang="sr-Latn-RS" sz="1800">
                <a:latin typeface="Arial Narrow" panose="020B0606020202030204" pitchFamily="34" charset="0"/>
              </a:rPr>
              <a:t>i </a:t>
            </a:r>
            <a:r>
              <a:rPr lang="sr-Latn-RS" altLang="sr-Latn-RS" sz="1800" u="sng">
                <a:latin typeface="Arial Narrow" panose="020B0606020202030204" pitchFamily="34" charset="0"/>
              </a:rPr>
              <a:t>marketinški</a:t>
            </a:r>
            <a:r>
              <a:rPr lang="sr-Latn-RS" altLang="sr-Latn-RS" sz="1800">
                <a:latin typeface="Arial Narrow" panose="020B0606020202030204" pitchFamily="34" charset="0"/>
              </a:rPr>
              <a:t> (marketinška, marketinšku..)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>
                <a:latin typeface="Arial Narrow" panose="020B0606020202030204" pitchFamily="34" charset="0"/>
              </a:rPr>
              <a:t>su korišćeni kao sinonimi, npr. marketing-strategija ili marketinška strategija.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22238" y="1074738"/>
            <a:ext cx="5135562" cy="54784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I1 Prvi koncept: Potrebe, želje i </a:t>
            </a:r>
            <a:r>
              <a:rPr lang="sr-Latn-RS" altLang="sr-Latn-RS" sz="24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tražnja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0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000" smtClean="0">
                <a:latin typeface="Arial Narrow" panose="020B0606020202030204" pitchFamily="34" charset="0"/>
              </a:rPr>
              <a:t>Tražnja, dakle, predstavlja želje za određenim proizvodima koje su podržane sposobnošcću plaćanja. </a:t>
            </a:r>
            <a:r>
              <a:rPr lang="sr-Latn-RS" altLang="sr-Latn-RS" sz="2000" i="1" smtClean="0">
                <a:latin typeface="Arial Narrow" panose="020B0606020202030204" pitchFamily="34" charset="0"/>
              </a:rPr>
              <a:t>Mnogi ljudi žele Mercedes; samo nekoliko njih mogu i da ga kupe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. </a:t>
            </a:r>
            <a:r>
              <a:rPr lang="sr-Latn-RS" altLang="sr-Latn-RS" sz="20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Kompanije moraju da mere ne samo koliko ljudi želi njihov proizvod, već i koliko ih je voljno i u mogućnosti je da ga kupi</a:t>
            </a:r>
            <a:r>
              <a:rPr lang="sr-Latn-RS" altLang="sr-Latn-RS" sz="20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i="1" smtClean="0">
              <a:solidFill>
                <a:srgbClr val="1B06BA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0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Kompanije se mnogo trude da prepoznaju i razumeju potrebe, želje i tražnju kupa</a:t>
            </a:r>
            <a:r>
              <a:rPr lang="sr-Latn-RS" altLang="sr-Latn-RS" sz="2000" smtClean="0">
                <a:solidFill>
                  <a:srgbClr val="0000FF"/>
                </a:solidFill>
                <a:latin typeface="Arial Narrow" panose="020B0606020202030204" pitchFamily="34" charset="0"/>
              </a:rPr>
              <a:t>ca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. One sprovode istraživanje kupaca, analiziraju brdo podataka o kupcima i posmatraju kupce dok kupuju i komuniciraju, van mreže i na mreži. Ljudi na svim nivoima kompanije – uključujući top menadžment – ​​</a:t>
            </a:r>
            <a:r>
              <a:rPr lang="sr-Latn-RS" altLang="sr-Latn-RS" sz="2000" b="1" i="1" smtClean="0">
                <a:solidFill>
                  <a:srgbClr val="0000FF"/>
                </a:solidFill>
                <a:latin typeface="Arial Narrow" panose="020B0606020202030204" pitchFamily="34" charset="0"/>
              </a:rPr>
              <a:t>ostaju blizu kupaca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4572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 i potreba kupaca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5105400" y="914400"/>
            <a:ext cx="4572000" cy="3524250"/>
          </a:xfrm>
          <a:prstGeom prst="wedgeEllipseCallout">
            <a:avLst>
              <a:gd name="adj1" fmla="val -59114"/>
              <a:gd name="adj2" fmla="val 889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U P&amp;G-u, izvršni direktori provode vreme s kupcima u hjihovim domovima i na šoping putovanjima. </a:t>
            </a:r>
            <a:r>
              <a:rPr lang="sr-Latn-RS" dirty="0">
                <a:solidFill>
                  <a:srgbClr val="0000FF"/>
                </a:solidFill>
                <a:latin typeface="Arial Narrow" panose="020B0606020202030204" pitchFamily="34" charset="0"/>
              </a:rPr>
              <a:t>Menadžeri brendova P&amp;G provedu nedelju ili dve živeći na budžetu kupaca za koje se nude niske cene kako bi stekli uvid u to što mogu učiniti da poboljšaju njihov život </a:t>
            </a:r>
            <a:r>
              <a:rPr lang="sr-Latn-R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(Kotler </a:t>
            </a:r>
            <a:r>
              <a:rPr lang="sr-Latn-RS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et al</a:t>
            </a:r>
            <a:r>
              <a:rPr lang="sr-Latn-R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., Principles of marketing, 2020).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-76200" y="76200"/>
            <a:ext cx="5486400" cy="6400800"/>
          </a:xfrm>
          <a:prstGeom prst="star6">
            <a:avLst>
              <a:gd name="adj" fmla="val 29085"/>
              <a:gd name="hf" fmla="val 1154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2000" dirty="0">
                <a:latin typeface="Arial Narrow" panose="020B0606020202030204" pitchFamily="34" charset="0"/>
              </a:rPr>
              <a:t>Na primer, izvršni direktor </a:t>
            </a:r>
            <a:r>
              <a:rPr lang="sr-Latn-RS" sz="2000" i="1" dirty="0">
                <a:latin typeface="Arial Narrow" panose="020B0606020202030204" pitchFamily="34" charset="0"/>
              </a:rPr>
              <a:t>Starbaks</a:t>
            </a:r>
            <a:r>
              <a:rPr lang="sr-Latn-RS" sz="2000" dirty="0">
                <a:latin typeface="Arial Narrow" panose="020B0606020202030204" pitchFamily="34" charset="0"/>
              </a:rPr>
              <a:t>-a Kevin Džonson redovno provodi vreme u </a:t>
            </a:r>
            <a:r>
              <a:rPr lang="sr-Latn-RS" sz="2000" i="1" dirty="0">
                <a:latin typeface="Arial Narrow" panose="020B0606020202030204" pitchFamily="34" charset="0"/>
              </a:rPr>
              <a:t>Starbaks</a:t>
            </a:r>
            <a:r>
              <a:rPr lang="sr-Latn-RS" sz="2000" dirty="0">
                <a:latin typeface="Arial Narrow" panose="020B0606020202030204" pitchFamily="34" charset="0"/>
              </a:rPr>
              <a:t>-ovim prodavnicama, radi na „šanku“, kuva kafu, uzima i daje narudžbe, briše stolove i ćaska sa kupcima. </a:t>
            </a:r>
          </a:p>
          <a:p>
            <a:pPr algn="ctr">
              <a:defRPr/>
            </a:pPr>
            <a:r>
              <a:rPr lang="sr-Latn-RS" sz="2000" dirty="0">
                <a:latin typeface="Arial Narrow" panose="020B0606020202030204" pitchFamily="34" charset="0"/>
              </a:rPr>
              <a:t>Džonson želi da bude siguran da razume „šta znači biti čovek u digitalnom dobu i šta to znači za budućnost</a:t>
            </a:r>
            <a:r>
              <a:rPr lang="sr-Latn-RS" sz="2000" i="1" dirty="0">
                <a:latin typeface="Arial Narrow" panose="020B0606020202030204" pitchFamily="34" charset="0"/>
              </a:rPr>
              <a:t> Starbucks-a</a:t>
            </a:r>
            <a:r>
              <a:rPr lang="sr-Latn-RS" sz="2000" dirty="0">
                <a:latin typeface="Arial Narrow" panose="020B0606020202030204" pitchFamily="34" charset="0"/>
              </a:rPr>
              <a:t>.”</a:t>
            </a:r>
          </a:p>
          <a:p>
            <a:pPr algn="ctr">
              <a:defRPr/>
            </a:pPr>
            <a:r>
              <a:rPr lang="sr-Latn-RS" sz="1400" dirty="0">
                <a:latin typeface="Arial Narrow" panose="020B0606020202030204" pitchFamily="34" charset="0"/>
              </a:rPr>
              <a:t>Kotler et al., 2024.</a:t>
            </a:r>
          </a:p>
        </p:txBody>
      </p:sp>
      <p:pic>
        <p:nvPicPr>
          <p:cNvPr id="4505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5664200" y="4191000"/>
            <a:ext cx="329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RS" altLang="sr-Latn-RS" sz="1800">
                <a:solidFill>
                  <a:srgbClr val="000000"/>
                </a:solidFill>
                <a:latin typeface="Arial Narrow" panose="020B0606020202030204" pitchFamily="34" charset="0"/>
              </a:rPr>
              <a:t>Slika preuzeta od Kotler et al., 2024.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52400" y="893763"/>
            <a:ext cx="9067800" cy="5761037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2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I1 Prvi koncept: Potrebe, želje i </a:t>
            </a:r>
            <a:r>
              <a:rPr lang="sr-Latn-RS" altLang="en-US" sz="22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tražnja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sr-Latn-CS" altLang="en-US" sz="2000" b="1" i="1" smtClean="0">
              <a:solidFill>
                <a:srgbClr val="1B06BA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en-US" sz="20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Marketinški stručnjaci </a:t>
            </a:r>
            <a:r>
              <a:rPr lang="sr-Latn-CS" altLang="en-U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su vešti u stimulisanju tražnje za svojim proizvodima. Oni, takođe, nastoje da utiču na </a:t>
            </a:r>
            <a:r>
              <a:rPr lang="sr-Latn-CS" altLang="en-US" sz="2000" u="sng" smtClean="0">
                <a:solidFill>
                  <a:srgbClr val="000000"/>
                </a:solidFill>
                <a:latin typeface="Arial Narrow" panose="020B0606020202030204" pitchFamily="34" charset="0"/>
              </a:rPr>
              <a:t>nivo, tajming i sastav tražnje </a:t>
            </a:r>
            <a:r>
              <a:rPr lang="sr-Latn-CS" altLang="en-U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kako bi se ispunili ciljevi organizacije. Osam je mogućih stanja tražnje: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AutoNum type="arabicParenBoth"/>
            </a:pPr>
            <a:r>
              <a:rPr lang="sr-Latn-CS" altLang="en-US" sz="18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Negativna tražnja</a:t>
            </a:r>
            <a:r>
              <a:rPr lang="sr-Latn-CS" altLang="en-US" sz="1800" smtClean="0">
                <a:solidFill>
                  <a:srgbClr val="000000"/>
                </a:solidFill>
                <a:latin typeface="Arial Narrow" panose="020B0606020202030204" pitchFamily="34" charset="0"/>
              </a:rPr>
              <a:t>: potrošači ne vole proizvod (npr. zubarske usluge) i mogu čak platiti da ga izbegnu.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AutoNum type="arabicParenBoth"/>
            </a:pPr>
            <a:r>
              <a:rPr lang="sr-Latn-CS" altLang="en-US" sz="18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Nepostojeća tražnja</a:t>
            </a:r>
            <a:r>
              <a:rPr lang="sr-Latn-CS" altLang="en-US" sz="1800" smtClean="0">
                <a:solidFill>
                  <a:srgbClr val="000000"/>
                </a:solidFill>
                <a:latin typeface="Arial Narrow" panose="020B0606020202030204" pitchFamily="34" charset="0"/>
              </a:rPr>
              <a:t>: potrošači možda nisu svesni ili su nezainteresovani za proizvod (npr. za savremenim IT u manje razvijenim društvima).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AutoNum type="arabicParenBoth"/>
            </a:pPr>
            <a:r>
              <a:rPr lang="sr-Latn-CS" altLang="en-US" sz="18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Latentna tražnja: </a:t>
            </a:r>
            <a:r>
              <a:rPr lang="sr-Latn-CS" altLang="en-US" sz="1800" i="1" smtClean="0">
                <a:latin typeface="Arial Narrow" panose="020B0606020202030204" pitchFamily="34" charset="0"/>
              </a:rPr>
              <a:t>potrošači </a:t>
            </a:r>
            <a:r>
              <a:rPr lang="sr-Latn-CS" altLang="en-US" sz="1800" smtClean="0">
                <a:latin typeface="Arial Narrow" panose="020B0606020202030204" pitchFamily="34" charset="0"/>
              </a:rPr>
              <a:t>m</a:t>
            </a:r>
            <a:r>
              <a:rPr lang="sr-Latn-CS" altLang="en-US" sz="1800" smtClean="0">
                <a:solidFill>
                  <a:srgbClr val="000000"/>
                </a:solidFill>
                <a:latin typeface="Arial Narrow" panose="020B0606020202030204" pitchFamily="34" charset="0"/>
              </a:rPr>
              <a:t>ogu deliti snažnu potrebu koja se ne može zadovoljiti postojećim proizvodom (tražnja za „zdravim“ cigaretama).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AutoNum type="arabicParenBoth"/>
            </a:pPr>
            <a:r>
              <a:rPr lang="sr-Latn-CS" altLang="en-US" sz="18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Opadajuća tražnja</a:t>
            </a:r>
            <a:r>
              <a:rPr lang="sr-Latn-CS" altLang="en-US" sz="1800" i="1" smtClean="0">
                <a:solidFill>
                  <a:srgbClr val="000000"/>
                </a:solidFill>
                <a:latin typeface="Arial Narrow" panose="020B0606020202030204" pitchFamily="34" charset="0"/>
              </a:rPr>
              <a:t>: potrošači </a:t>
            </a:r>
            <a:r>
              <a:rPr lang="sr-Latn-CS" altLang="en-US" sz="1800" smtClean="0">
                <a:solidFill>
                  <a:srgbClr val="000000"/>
                </a:solidFill>
                <a:latin typeface="Arial Narrow" panose="020B0606020202030204" pitchFamily="34" charset="0"/>
              </a:rPr>
              <a:t>počinju da ređe kupuju proizvod ređe ga uopšte ne kupuju.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AutoNum type="arabicParenBoth"/>
            </a:pPr>
            <a:r>
              <a:rPr lang="sr-Latn-CS" altLang="en-US" sz="18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Neujednačena tražnja: </a:t>
            </a:r>
            <a:r>
              <a:rPr lang="sr-Latn-CS" altLang="en-US" sz="1800" smtClean="0">
                <a:solidFill>
                  <a:srgbClr val="000000"/>
                </a:solidFill>
                <a:latin typeface="Arial Narrow" panose="020B0606020202030204" pitchFamily="34" charset="0"/>
              </a:rPr>
              <a:t>Kupovine potrošača variraju na sezonskoj, mesečnoj, nedeljnoj, dnevnoj ili čak satnoj osnovi.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AutoNum type="arabicParenBoth"/>
            </a:pPr>
            <a:r>
              <a:rPr lang="sr-Latn-CS" altLang="en-US" sz="18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Potpuna (puna) potražnja: </a:t>
            </a:r>
            <a:r>
              <a:rPr lang="sr-Latn-CS" altLang="en-US" sz="1800" smtClean="0">
                <a:latin typeface="Arial Narrow" panose="020B0606020202030204" pitchFamily="34" charset="0"/>
              </a:rPr>
              <a:t>potrošači na adekvatan </a:t>
            </a:r>
            <a:r>
              <a:rPr lang="sr-Latn-CS" altLang="en-US" sz="1800" smtClean="0">
                <a:solidFill>
                  <a:srgbClr val="000000"/>
                </a:solidFill>
                <a:latin typeface="Arial Narrow" panose="020B0606020202030204" pitchFamily="34" charset="0"/>
              </a:rPr>
              <a:t>način kupuju proizvode.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AutoNum type="arabicParenBoth"/>
            </a:pPr>
            <a:r>
              <a:rPr lang="sr-Latn-CS" altLang="en-US" sz="18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Prekomerna tražnja</a:t>
            </a:r>
            <a:r>
              <a:rPr lang="sr-Latn-CS" altLang="en-US" sz="1800" smtClean="0">
                <a:solidFill>
                  <a:srgbClr val="000000"/>
                </a:solidFill>
                <a:latin typeface="Arial Narrow" panose="020B0606020202030204" pitchFamily="34" charset="0"/>
              </a:rPr>
              <a:t>: više potrošača želi da kupi proizvod nego što može biti isporučeno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AutoNum type="arabicParenBoth"/>
            </a:pPr>
            <a:r>
              <a:rPr lang="sr-Latn-CS" altLang="en-US" sz="18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Štetna tražnja</a:t>
            </a:r>
            <a:r>
              <a:rPr lang="sr-Latn-CS" altLang="en-US" sz="1800" smtClean="0">
                <a:solidFill>
                  <a:srgbClr val="000000"/>
                </a:solidFill>
                <a:latin typeface="Arial Narrow" panose="020B0606020202030204" pitchFamily="34" charset="0"/>
              </a:rPr>
              <a:t>: potrošače mogu privući proizvodi koji imaju nepoželjne društvene veze i posledice.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sr-Latn-CS" altLang="en-US" sz="20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en-U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U svakom slučaju, marketinški stručnjaci moraju da identifikuju </a:t>
            </a:r>
            <a:r>
              <a:rPr lang="sr-Latn-CS" altLang="en-US" sz="20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osnovni uzrok(e</a:t>
            </a:r>
            <a:r>
              <a:rPr lang="sr-Latn-CS" altLang="en-U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) stanja tražnje i da </a:t>
            </a:r>
            <a:r>
              <a:rPr lang="sr-Latn-CS" altLang="en-US" sz="20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odrede plan akcije za prebacivanje tražnje u poželjnije stanje</a:t>
            </a:r>
            <a:r>
              <a:rPr lang="sr-Latn-CS" altLang="en-U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en-U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</a:p>
          <a:p>
            <a:pPr marL="0" indent="0" eaLnBrk="1" hangingPunct="1">
              <a:buFont typeface="Courier New" panose="02070309020205020404" pitchFamily="49" charset="0"/>
              <a:buChar char="o"/>
            </a:pPr>
            <a:endParaRPr lang="sr-Latn-CS" altLang="en-U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000" smtClean="0">
              <a:latin typeface="Arial Narrow" panose="020B0606020202030204" pitchFamily="34" charset="0"/>
            </a:endParaRPr>
          </a:p>
        </p:txBody>
      </p:sp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0" y="436563"/>
            <a:ext cx="8839200" cy="4572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 i potreba kupaca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362200"/>
            <a:ext cx="8077200" cy="2209800"/>
          </a:xfrm>
          <a:ln w="19050">
            <a:solidFill>
              <a:srgbClr val="1B06BA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sr-Latn-C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 eaLnBrk="1" hangingPunct="1"/>
            <a:r>
              <a:rPr lang="sr-Latn-CS" altLang="sr-Latn-RS" sz="2800" smtClean="0">
                <a:solidFill>
                  <a:srgbClr val="0000FF"/>
                </a:solidFill>
                <a:latin typeface="Arial Narrow" panose="020B0606020202030204" pitchFamily="34" charset="0"/>
              </a:rPr>
              <a:t>I: Razumevanje tržišta i potreba kupaca</a:t>
            </a:r>
          </a:p>
          <a:p>
            <a:pPr algn="l" eaLnBrk="1" hangingPunct="1"/>
            <a:endParaRPr lang="sr-Latn-CS" altLang="sr-Latn-RS" sz="28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algn="l"/>
            <a:r>
              <a:rPr lang="sr-Latn-CS" altLang="sr-Latn-RS" sz="280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I2 Drugi koncept: </a:t>
            </a:r>
            <a:r>
              <a:rPr lang="sr-Latn-RS" altLang="sr-Latn-RS" sz="24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Tržišna ponuda </a:t>
            </a:r>
            <a:r>
              <a:rPr lang="sr-Latn-RS" altLang="sr-Latn-R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– proizvodi, usluge, iskustva...</a:t>
            </a:r>
          </a:p>
          <a:p>
            <a:pPr algn="l" eaLnBrk="1" hangingPunct="1"/>
            <a:endParaRPr lang="sr-Latn-CS" altLang="sr-Latn-RS" sz="280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086600" cy="5029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I2 Drugi koncept: </a:t>
            </a:r>
            <a:r>
              <a:rPr lang="sr-Latn-RS" altLang="sr-Latn-RS" sz="24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Tržišna ponuda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i="1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Potrebe i želje kupaca se podmiruju tržišnom ponudom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nekom </a:t>
            </a:r>
            <a:r>
              <a:rPr lang="sr-Latn-RS" altLang="sr-Latn-RS" sz="2200" i="1" smtClean="0">
                <a:solidFill>
                  <a:srgbClr val="0000FF"/>
                </a:solidFill>
                <a:latin typeface="Arial Narrow" panose="020B0606020202030204" pitchFamily="34" charset="0"/>
              </a:rPr>
              <a:t>kombinacijom proizvoda, usluga, informacija ili iskustava koja se nude tržištu da bi se zadovoljila potreba ili želja.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i="1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Ponuda na tržištu nije ograničena na </a:t>
            </a:r>
            <a:r>
              <a:rPr lang="sr-Latn-RS" altLang="sr-Latn-RS" sz="22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fizičke proizvode </a:t>
            </a:r>
            <a:r>
              <a:rPr lang="sr-Latn-RS" altLang="sr-Latn-RS" sz="2200" smtClean="0">
                <a:solidFill>
                  <a:srgbClr val="1B06BA"/>
                </a:solidFill>
                <a:latin typeface="Arial Narrow" panose="020B0606020202030204" pitchFamily="34" charset="0"/>
              </a:rPr>
              <a:t>(1)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Oni takođe uključuju </a:t>
            </a:r>
            <a:r>
              <a:rPr lang="sr-Latn-RS" altLang="sr-Latn-RS" sz="22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usluge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</a:t>
            </a:r>
            <a:r>
              <a:rPr lang="sr-Latn-RS" altLang="sr-Latn-RS" sz="2200" smtClean="0">
                <a:solidFill>
                  <a:srgbClr val="1409E7"/>
                </a:solidFill>
                <a:latin typeface="Arial Narrow" panose="020B0606020202030204" pitchFamily="34" charset="0"/>
              </a:rPr>
              <a:t>(2)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– aktivnosti ili pogodnosti koje se nude na prodaju koje su u suštini nematerijalne i ne rezultiraju vlasništvom nad bilo čim.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Primeri uključuju bankarske usluge, usluge avio-kompanija, hotelske, maloprodajne usluge, kućne popravke...</a:t>
            </a:r>
          </a:p>
        </p:txBody>
      </p:sp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4572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 i potreba kupaca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6477000" y="685800"/>
            <a:ext cx="3200400" cy="3352800"/>
          </a:xfrm>
          <a:prstGeom prst="cloudCallout">
            <a:avLst>
              <a:gd name="adj1" fmla="val -61152"/>
              <a:gd name="adj2" fmla="val -35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r-Latn-RS" b="1" dirty="0"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sr-Latn-RS" b="1" dirty="0">
                <a:solidFill>
                  <a:srgbClr val="0000FF"/>
                </a:solidFill>
                <a:latin typeface="Arial Narrow" panose="020B0606020202030204" pitchFamily="34" charset="0"/>
              </a:rPr>
              <a:t>Marketinška miopija:</a:t>
            </a:r>
          </a:p>
          <a:p>
            <a:pPr algn="ctr">
              <a:defRPr/>
            </a:pPr>
            <a:r>
              <a:rPr lang="sr-Latn-RS" dirty="0">
                <a:latin typeface="Arial Narrow" panose="020B0606020202030204" pitchFamily="34" charset="0"/>
              </a:rPr>
              <a:t>Greška usled obrać́anja više pažnje na </a:t>
            </a:r>
            <a:r>
              <a:rPr lang="sr-Latn-RS" b="1" dirty="0">
                <a:solidFill>
                  <a:srgbClr val="1409E7"/>
                </a:solidFill>
                <a:latin typeface="Arial Narrow" panose="020B0606020202030204" pitchFamily="34" charset="0"/>
              </a:rPr>
              <a:t>specifičnost proizvoda </a:t>
            </a:r>
            <a:r>
              <a:rPr lang="sr-Latn-RS" dirty="0">
                <a:latin typeface="Arial Narrow" panose="020B0606020202030204" pitchFamily="34" charset="0"/>
              </a:rPr>
              <a:t>koje kompanija nudi umesto na </a:t>
            </a:r>
            <a:r>
              <a:rPr lang="sr-Latn-RS" b="1" dirty="0">
                <a:solidFill>
                  <a:srgbClr val="0000FF"/>
                </a:solidFill>
                <a:latin typeface="Arial Narrow" panose="020B0606020202030204" pitchFamily="34" charset="0"/>
              </a:rPr>
              <a:t>koristi i iskustva koje onu nude.</a:t>
            </a:r>
            <a:endParaRPr lang="sr-Latn-RS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153400" cy="52578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I2 Drugi koncept: </a:t>
            </a:r>
            <a:r>
              <a:rPr lang="sr-Latn-RS" altLang="sr-Latn-RS" sz="22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Tržišna ponuda</a:t>
            </a:r>
            <a:endParaRPr lang="sr-Latn-RS" altLang="sr-Latn-RS" sz="2200" i="1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Prema Kotleru i Keleru (2016), pored </a:t>
            </a:r>
            <a:r>
              <a:rPr lang="sr-Latn-RS" altLang="sr-Latn-RS" sz="22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proizvoda i usluga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to su i: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(3) Događaji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: Marketinški stručnjaci promovišu vremenski definisana događanja, kao što su veliki sajmovi, umetnički nastupi, godišnjice kompanija. </a:t>
            </a:r>
            <a:r>
              <a:rPr lang="sr-Latn-RS" altLang="sr-Latn-RS" sz="2200" i="1" smtClean="0">
                <a:latin typeface="Arial Narrow" panose="020B0606020202030204" pitchFamily="34" charset="0"/>
              </a:rPr>
              <a:t>Globalni sportski događaji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(Olimpijske igre, svetska prvenstva) se agresivno promovišu kompanijama i obožavaocima. </a:t>
            </a:r>
            <a:r>
              <a:rPr lang="sr-Latn-RS" altLang="sr-Latn-RS" sz="2200" i="1" smtClean="0">
                <a:latin typeface="Arial Narrow" panose="020B0606020202030204" pitchFamily="34" charset="0"/>
              </a:rPr>
              <a:t>Lokalni događaji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uključuju sajmove zanata, farmerske pijace. (Postaju važne osobe koje su planeri događaja)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(4) Iskustva</a:t>
            </a:r>
            <a:r>
              <a:rPr lang="sr-Latn-RS" altLang="sr-Latn-RS" sz="2200" smtClean="0">
                <a:solidFill>
                  <a:srgbClr val="1B06BA"/>
                </a:solidFill>
                <a:latin typeface="Arial Narrow" panose="020B0606020202030204" pitchFamily="34" charset="0"/>
              </a:rPr>
              <a:t>: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Dobrim skladom nekoliko usluga i dobara, kompanija može da stvori i predstavi iskustva. Volt Dizni (</a:t>
            </a:r>
            <a:r>
              <a:rPr lang="en-US" altLang="sr-Latn-RS" sz="2200" i="1" smtClean="0">
                <a:latin typeface="Arial Narrow" panose="020B0606020202030204" pitchFamily="34" charset="0"/>
              </a:rPr>
              <a:t>Walt Disney World’s Magic Kingdom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) predstavlja marketing iskustva. Oomoguć́ava kupcima da posete kraljevstvo vila, gusarski brod ili ukletu kuću.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4572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 i potreba kupaca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0" y="933450"/>
            <a:ext cx="9144000" cy="54864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I2 Drugi koncept: </a:t>
            </a:r>
            <a:r>
              <a:rPr lang="sr-Latn-RS" altLang="sr-Latn-RS" sz="22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Tržišna ponuda</a:t>
            </a:r>
            <a:endParaRPr lang="sr-Latn-RS" altLang="sr-Latn-RS" sz="2200" i="1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0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(</a:t>
            </a:r>
            <a:r>
              <a:rPr lang="sr-Latn-RS" altLang="sr-Latn-RS" sz="22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5) Osobe/ličnosti: 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Marketing poznatih ličnosti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: umetnici, muzičari, lekari, advokati, direktori i drugi profesionalci često dobijaju odnosno traže pomoć od poznatih stručnjaka za marketing.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b="1" smtClean="0">
                <a:latin typeface="Arial Narrow" panose="020B0606020202030204" pitchFamily="34" charset="0"/>
              </a:rPr>
              <a:t>Mnogi sportisti i zabavljači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su uradili maestralan posao ličnog marketinga Opra Vinfri (</a:t>
            </a:r>
            <a:r>
              <a:rPr lang="sr-Latn-RS" altLang="sr-Latn-RS" sz="2200" i="1" smtClean="0">
                <a:latin typeface="Arial Narrow" panose="020B0606020202030204" pitchFamily="34" charset="0"/>
              </a:rPr>
              <a:t>Oprah Winfrey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), Rolingstonsi (</a:t>
            </a:r>
            <a:r>
              <a:rPr lang="sr-Latn-RS" altLang="sr-Latn-RS" sz="2200" i="1" smtClean="0">
                <a:latin typeface="Arial Narrow" panose="020B0606020202030204" pitchFamily="34" charset="0"/>
              </a:rPr>
              <a:t>The Rolling Stones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)... Menadžment konsultant </a:t>
            </a:r>
            <a:r>
              <a:rPr lang="sr-Latn-RS" altLang="sr-Latn-RS" sz="2200" i="1" smtClean="0">
                <a:latin typeface="Arial Narrow" panose="020B0606020202030204" pitchFamily="34" charset="0"/>
              </a:rPr>
              <a:t>Tom Peters je majstor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samobrendiranja, svakome savetuje da postane "brend".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(6) Mesta: </a:t>
            </a: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Gradovi, države, regioni i cele nacije se takmiče u privlačenju turista, stanovnika, fabrika, sedišta kompanija i novih stanovnika.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U marketere mesta spadaju stručnjaci za ekonomski razvoj, agenti za nekretnine, komercijalne banke, lokalna poslovna udruženja i agencije za oglašavanje i odnose sa javnošću (Las Vegas, Pariz- Ajfelov toranj,...npr.).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000" smtClean="0">
              <a:latin typeface="Arial Narrow" panose="020B0606020202030204" pitchFamily="34" charset="0"/>
            </a:endParaRPr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4572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 i potreba kupaca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i="1" smtClean="0">
              <a:solidFill>
                <a:srgbClr val="1B06BA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I2 Drugi koncept: </a:t>
            </a:r>
            <a:r>
              <a:rPr lang="sr-Latn-RS" altLang="sr-Latn-RS" sz="22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Tržišna ponuda </a:t>
            </a:r>
            <a:r>
              <a:rPr lang="sr-Latn-RS" altLang="sr-Latn-RS" sz="22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– proizvodi, usluge i iskustva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(7) Imovina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: Imovina predstavlja nematerijalna prava svojine na nepokretnostima (nekretninama) ili na finansijskim sredstvima kao tipu imovine (akcije i obveznice). </a:t>
            </a:r>
            <a:r>
              <a:rPr lang="sr-Latn-RS" altLang="sr-Latn-RS" sz="2200" smtClean="0">
                <a:solidFill>
                  <a:srgbClr val="1409E7"/>
                </a:solidFill>
                <a:latin typeface="Arial Narrow" panose="020B0606020202030204" pitchFamily="34" charset="0"/>
              </a:rPr>
              <a:t>Oni se kupuju i prodaju, pa i ova razmena zahteva marketing. Na značaju dobijaju agenti za nekretnine ili investicione organizacije i banke.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(8) Organizacije: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Muzeji, organizacije izvođačkih umetnosti, korporacije i neprofitne organizacije koriste marketing kako bi unapredili svoj korporativni imidž i takmičili se za publiku i sredstva.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Neki univerziteti su kreirali pozicije glavnog direktora za marketing (CMO) kako bi bolje upravljali svojim identitetom i imidžom, preko svega, od brošura o prijemu i </a:t>
            </a:r>
            <a:r>
              <a:rPr lang="sr-Latn-RS" altLang="sr-Latn-RS" sz="2200" i="1" smtClean="0">
                <a:latin typeface="Arial Narrow" panose="020B0606020202030204" pitchFamily="34" charset="0"/>
              </a:rPr>
              <a:t>Twitter feed-ova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do strategije brenda.</a:t>
            </a:r>
          </a:p>
        </p:txBody>
      </p:sp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4572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 i potreba kupaca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3340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I2 Drugi koncept: </a:t>
            </a:r>
            <a:r>
              <a:rPr lang="sr-Latn-RS" altLang="sr-Latn-RS" sz="22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Tržišna ponuda</a:t>
            </a:r>
            <a:endParaRPr lang="sr-Latn-RS" altLang="sr-Latn-RS" sz="2200" i="1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0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(9) Informacije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: Informacije su u suštini ono što knjige, škole i univerziteti stvaraju, prodaju i distribuirati roditeljima, učenicima i zajednicama.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000" smtClean="0">
                <a:latin typeface="Arial Narrow" panose="020B0606020202030204" pitchFamily="34" charset="0"/>
              </a:rPr>
              <a:t>Kompanije donose poslovne odluke koristeći informacije koje obezbeđuju organizacije poput </a:t>
            </a:r>
            <a:r>
              <a:rPr lang="sr-Latn-RS" altLang="sr-Latn-RS" sz="2000" i="1" smtClean="0">
                <a:latin typeface="Arial Narrow" panose="020B0606020202030204" pitchFamily="34" charset="0"/>
              </a:rPr>
              <a:t>Thomson Reuters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: „Mi kombinujemo stručnost u industriji sa inovativnom tehnologijom za isporuku kritičnih informacija vodećim donosiocima odluka u finansijskoj, pravnoj, poreskoj i računovodstvenoj sferi, zdravstvenoj zaštiti, nauci i medijskom tržištu, koje pokreće svetska novinska organizacija od najvećeg poverenja” </a:t>
            </a:r>
            <a:r>
              <a:rPr lang="sr-Latn-RS" altLang="sr-Latn-RS" sz="900" smtClean="0">
                <a:latin typeface="Arial Narrow" panose="020B0606020202030204" pitchFamily="34" charset="0"/>
              </a:rPr>
              <a:t>(Kotler i Keller, 2016, str. 29).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0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0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(10) Ideje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: Svaka ponuda na tržištu uključuje osnovnu ideju.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000" smtClean="0">
                <a:latin typeface="Arial Narrow" panose="020B0606020202030204" pitchFamily="34" charset="0"/>
              </a:rPr>
              <a:t>Čarls Revson (</a:t>
            </a:r>
            <a:r>
              <a:rPr lang="sr-Latn-RS" altLang="sr-Latn-RS" sz="2000" i="1" smtClean="0">
                <a:latin typeface="Arial Narrow" panose="020B0606020202030204" pitchFamily="34" charset="0"/>
              </a:rPr>
              <a:t>Charles Revson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) iz Revlona je jednom primetio: </a:t>
            </a:r>
            <a:r>
              <a:rPr lang="sr-Latn-RS" altLang="sr-Latn-RS" sz="2000" smtClean="0">
                <a:solidFill>
                  <a:srgbClr val="1B06BA"/>
                </a:solidFill>
                <a:latin typeface="Arial Narrow" panose="020B0606020202030204" pitchFamily="34" charset="0"/>
              </a:rPr>
              <a:t>„U fabrici pravimo kozmetiku; u drogeriji prodajemo nadu“. Proizvodi i usluge su platforme za isporuku neke ideje ili koris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ti.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000" u="sng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000" u="sng" smtClean="0">
                <a:latin typeface="Arial Narrow" panose="020B0606020202030204" pitchFamily="34" charset="0"/>
              </a:rPr>
              <a:t>Društveni marketeri 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promovišu ideje kao što su </a:t>
            </a:r>
            <a:r>
              <a:rPr lang="sr-Latn-RS" altLang="sr-Latn-RS" sz="2000" smtClean="0">
                <a:solidFill>
                  <a:srgbClr val="1B06BA"/>
                </a:solidFill>
                <a:latin typeface="Arial Narrow" panose="020B0606020202030204" pitchFamily="34" charset="0"/>
              </a:rPr>
              <a:t>„Prijatelji ne daju prijateljima da voze pijani“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 </a:t>
            </a:r>
            <a:r>
              <a:rPr lang="sr-Latn-RS" altLang="sr-Latn-RS" sz="900" smtClean="0">
                <a:solidFill>
                  <a:srgbClr val="000000"/>
                </a:solidFill>
                <a:latin typeface="Arial Narrow" panose="020B0606020202030204" pitchFamily="34" charset="0"/>
              </a:rPr>
              <a:t>(Kotler &amp; Keller, 2016, str. 29).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000" smtClean="0">
              <a:latin typeface="Arial Narrow" panose="020B0606020202030204" pitchFamily="34" charset="0"/>
            </a:endParaRPr>
          </a:p>
        </p:txBody>
      </p:sp>
      <p:sp>
        <p:nvSpPr>
          <p:cNvPr id="5222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4572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 i potreba kupaca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001000" cy="44196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I2 Drugi koncept: </a:t>
            </a:r>
            <a:r>
              <a:rPr lang="sr-Latn-RS" altLang="sr-Latn-RS" sz="22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Tržišna ponuda</a:t>
            </a:r>
            <a:endParaRPr lang="sr-Latn-RS" altLang="sr-Latn-RS" sz="2200" i="1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Teži se ponudi </a:t>
            </a:r>
            <a:r>
              <a:rPr lang="sr-Latn-RS" altLang="sr-Latn-RS" sz="22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brenda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Ime brenda nosi mnogo različitih vrsta asocijacija koje čine njegov imidž. Primera radi, brend </a:t>
            </a:r>
            <a:r>
              <a:rPr lang="sr-Latn-RS" altLang="sr-Latn-RS" sz="2200" i="1" smtClean="0">
                <a:latin typeface="Arial Narrow" panose="020B0606020202030204" pitchFamily="34" charset="0"/>
              </a:rPr>
              <a:t>Apple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asocira na kreativnost,  inovativnost, jednostavnost za korišć́enje, na zabavu, nešto što je </a:t>
            </a:r>
            <a:r>
              <a:rPr lang="sr-Latn-RS" altLang="sr-Latn-RS" sz="2200" i="1" smtClean="0">
                <a:latin typeface="Arial Narrow" panose="020B0606020202030204" pitchFamily="34" charset="0"/>
              </a:rPr>
              <a:t>cool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, na </a:t>
            </a:r>
            <a:r>
              <a:rPr lang="sr-Latn-RS" altLang="sr-Latn-RS" sz="2200" i="1" smtClean="0">
                <a:latin typeface="Arial Narrow" panose="020B0606020202030204" pitchFamily="34" charset="0"/>
              </a:rPr>
              <a:t>iPod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, </a:t>
            </a:r>
            <a:r>
              <a:rPr lang="sr-Latn-RS" altLang="sr-Latn-RS" sz="2200" i="1" smtClean="0">
                <a:latin typeface="Arial Narrow" panose="020B0606020202030204" pitchFamily="34" charset="0"/>
              </a:rPr>
              <a:t>iPhone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i </a:t>
            </a:r>
            <a:r>
              <a:rPr lang="sr-Latn-RS" altLang="sr-Latn-RS" sz="2200" i="1" smtClean="0">
                <a:latin typeface="Arial Narrow" panose="020B0606020202030204" pitchFamily="34" charset="0"/>
              </a:rPr>
              <a:t>iPad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...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Sve kompanije nastoje da izgrade imidž brenda sa što više jakih, povoljnih i jedinstvenih asocijacije na brend koliko god je to moguće.</a:t>
            </a:r>
            <a:endParaRPr lang="sr-Latn-RS" altLang="sr-Latn-RS" sz="2000" smtClean="0">
              <a:latin typeface="Arial Narrow" panose="020B0606020202030204" pitchFamily="34" charset="0"/>
            </a:endParaRPr>
          </a:p>
        </p:txBody>
      </p:sp>
      <p:sp>
        <p:nvSpPr>
          <p:cNvPr id="53251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4572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 i potreba kupaca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534400" cy="533400"/>
          </a:xfrm>
        </p:spPr>
        <p:txBody>
          <a:bodyPr/>
          <a:lstStyle/>
          <a:p>
            <a:pPr algn="l" eaLnBrk="1" hangingPunct="1"/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Marketing: stvaranje (kreiranje) vrednosti i angažovanje kupaca</a:t>
            </a:r>
            <a:endParaRPr lang="en-US" altLang="sr-Latn-RS" sz="280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838200"/>
            <a:ext cx="8991600" cy="5854700"/>
          </a:xfrm>
        </p:spPr>
        <p:txBody>
          <a:bodyPr/>
          <a:lstStyle/>
          <a:p>
            <a:pPr algn="l" eaLnBrk="1" hangingPunct="1"/>
            <a:endParaRPr lang="sr-Latn-C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 eaLnBrk="1" hangingPunct="1"/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Počiva na </a:t>
            </a:r>
            <a:r>
              <a:rPr lang="sr-Latn-CS" altLang="sr-Latn-RS" sz="2400" smtClean="0">
                <a:solidFill>
                  <a:srgbClr val="0000FF"/>
                </a:solidFill>
                <a:latin typeface="Arial Narrow" panose="020B0606020202030204" pitchFamily="34" charset="0"/>
              </a:rPr>
              <a:t>procesu</a:t>
            </a:r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 kojeg čine sledeći koraci (prezentovani na narednim slajdovima):</a:t>
            </a:r>
          </a:p>
          <a:p>
            <a:pPr algn="l" eaLnBrk="1" hangingPunct="1"/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I:   razumevanje tržišta i potreba kupaca/potrošača </a:t>
            </a:r>
          </a:p>
          <a:p>
            <a:pPr algn="l" eaLnBrk="1" hangingPunct="1"/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II:  kreiranje marketing-strategije i plana zasnovanih na vrednosti kupaca </a:t>
            </a:r>
          </a:p>
          <a:p>
            <a:pPr algn="l"/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III: razvijanje integrisanog marketing-plana i programa za isporuku superiorne </a:t>
            </a:r>
          </a:p>
          <a:p>
            <a:pPr algn="l"/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     vrednosti kupcima</a:t>
            </a:r>
          </a:p>
          <a:p>
            <a:pPr algn="l" eaLnBrk="1" hangingPunct="1"/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IV: izgradnja profitabilnih odnosa s kupcima i kreiranje njihovog zadovoljstva</a:t>
            </a:r>
          </a:p>
          <a:p>
            <a:pPr algn="l" eaLnBrk="1" hangingPunct="1"/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V:  stvaranje profita i vrednosti kupaca (engl. </a:t>
            </a:r>
            <a:r>
              <a:rPr lang="sr-Latn-CS" altLang="sr-Latn-RS" sz="2400" i="1" smtClean="0">
                <a:solidFill>
                  <a:schemeClr val="tx1"/>
                </a:solidFill>
                <a:latin typeface="Arial Narrow" panose="020B0606020202030204" pitchFamily="34" charset="0"/>
              </a:rPr>
              <a:t>customer equity</a:t>
            </a:r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, CE). </a:t>
            </a:r>
          </a:p>
          <a:p>
            <a:pPr algn="r" eaLnBrk="1" hangingPunct="1"/>
            <a:endParaRPr lang="sr-Latn-R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r" eaLnBrk="1" hangingPunct="1"/>
            <a:r>
              <a:rPr lang="en-US" altLang="sr-Latn-RS" sz="2400" smtClean="0">
                <a:solidFill>
                  <a:srgbClr val="0000FF"/>
                </a:solidFill>
                <a:latin typeface="Arial Narrow" panose="020B0606020202030204" pitchFamily="34" charset="0"/>
              </a:rPr>
              <a:t>Stvarajući vrednost za </a:t>
            </a:r>
            <a:r>
              <a:rPr lang="sr-Latn-RS" altLang="sr-Latn-RS" sz="2400" smtClean="0">
                <a:solidFill>
                  <a:srgbClr val="0000FF"/>
                </a:solidFill>
                <a:latin typeface="Arial Narrow" panose="020B0606020202030204" pitchFamily="34" charset="0"/>
              </a:rPr>
              <a:t>kupce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kompanije 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zauzvrat 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dobijaju </a:t>
            </a:r>
            <a:r>
              <a:rPr lang="sr-Latn-RS" altLang="sr-Latn-RS" sz="2400" smtClean="0">
                <a:solidFill>
                  <a:srgbClr val="0000FF"/>
                </a:solidFill>
                <a:latin typeface="Arial Narrow" panose="020B0606020202030204" pitchFamily="34" charset="0"/>
              </a:rPr>
              <a:t>vrednost </a:t>
            </a:r>
            <a:r>
              <a:rPr lang="en-US" altLang="sr-Latn-RS" sz="2400" smtClean="0">
                <a:solidFill>
                  <a:srgbClr val="0000FF"/>
                </a:solidFill>
                <a:latin typeface="Arial Narrow" panose="020B0606020202030204" pitchFamily="34" charset="0"/>
              </a:rPr>
              <a:t>od </a:t>
            </a:r>
            <a:r>
              <a:rPr lang="sr-Latn-RS" altLang="sr-Latn-RS" sz="2400" smtClean="0">
                <a:solidFill>
                  <a:srgbClr val="0000FF"/>
                </a:solidFill>
                <a:latin typeface="Arial Narrow" panose="020B0606020202030204" pitchFamily="34" charset="0"/>
              </a:rPr>
              <a:t>kupaca 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u obliku 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prihoda od 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prodaje, profita i dugoročn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e vrednosti 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kupaca.</a:t>
            </a:r>
            <a:endParaRPr lang="sr-Latn-R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r" eaLnBrk="1" hangingPunct="1"/>
            <a:r>
              <a:rPr lang="sr-Latn-RS" altLang="sr-Latn-RS" sz="2400" i="1" smtClean="0">
                <a:solidFill>
                  <a:srgbClr val="002060"/>
                </a:solidFill>
                <a:latin typeface="Arial Narrow" panose="020B0606020202030204" pitchFamily="34" charset="0"/>
              </a:rPr>
              <a:t>„</a:t>
            </a:r>
            <a:r>
              <a:rPr lang="en-US" altLang="sr-Latn-RS" sz="2400" b="1" i="1" smtClean="0">
                <a:solidFill>
                  <a:srgbClr val="002060"/>
                </a:solidFill>
                <a:latin typeface="Arial Narrow" panose="020B0606020202030204" pitchFamily="34" charset="0"/>
              </a:rPr>
              <a:t>Capture value</a:t>
            </a:r>
            <a:r>
              <a:rPr lang="sr-Latn-RS" altLang="sr-Latn-RS" sz="2400" b="1" i="1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altLang="sr-Latn-RS" sz="2400" b="1" i="1" smtClean="0">
                <a:solidFill>
                  <a:srgbClr val="002060"/>
                </a:solidFill>
                <a:latin typeface="Arial Narrow" panose="020B0606020202030204" pitchFamily="34" charset="0"/>
              </a:rPr>
              <a:t>from customers </a:t>
            </a:r>
            <a:r>
              <a:rPr lang="en-US" altLang="sr-Latn-RS" sz="2400" i="1" smtClean="0">
                <a:solidFill>
                  <a:srgbClr val="002060"/>
                </a:solidFill>
                <a:latin typeface="Arial Narrow" panose="020B0606020202030204" pitchFamily="34" charset="0"/>
              </a:rPr>
              <a:t>to</a:t>
            </a:r>
            <a:r>
              <a:rPr lang="sr-Latn-RS" altLang="sr-Latn-RS" sz="2400" i="1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altLang="sr-Latn-RS" sz="2400" i="1" smtClean="0">
                <a:solidFill>
                  <a:srgbClr val="002060"/>
                </a:solidFill>
                <a:latin typeface="Arial Narrow" panose="020B0606020202030204" pitchFamily="34" charset="0"/>
              </a:rPr>
              <a:t>create profits and</a:t>
            </a:r>
            <a:r>
              <a:rPr lang="sr-Latn-RS" altLang="sr-Latn-RS" sz="2400" i="1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altLang="sr-Latn-RS" sz="2400" b="1" i="1" smtClean="0">
                <a:solidFill>
                  <a:srgbClr val="002060"/>
                </a:solidFill>
                <a:latin typeface="Arial Narrow" panose="020B0606020202030204" pitchFamily="34" charset="0"/>
              </a:rPr>
              <a:t>customer equit</a:t>
            </a:r>
            <a:r>
              <a:rPr lang="sr-Latn-RS" altLang="sr-Latn-RS" sz="2400" b="1" i="1" smtClean="0">
                <a:solidFill>
                  <a:srgbClr val="002060"/>
                </a:solidFill>
                <a:latin typeface="Arial Narrow" panose="020B0606020202030204" pitchFamily="34" charset="0"/>
              </a:rPr>
              <a:t>y</a:t>
            </a:r>
            <a:r>
              <a:rPr lang="sr-Latn-RS" altLang="sr-Latn-RS" sz="2400" i="1" smtClean="0">
                <a:solidFill>
                  <a:srgbClr val="002060"/>
                </a:solidFill>
                <a:latin typeface="Arial Narrow" panose="020B0606020202030204" pitchFamily="34" charset="0"/>
              </a:rPr>
              <a:t>“</a:t>
            </a:r>
            <a:endParaRPr lang="en-US" altLang="sr-Latn-RS" sz="2400" i="1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0"/>
            <a:ext cx="8458200" cy="2057400"/>
          </a:xfrm>
          <a:ln w="19050">
            <a:solidFill>
              <a:srgbClr val="1B06BA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sr-Latn-C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 eaLnBrk="1" hangingPunct="1"/>
            <a:r>
              <a:rPr lang="sr-Latn-CS" altLang="sr-Latn-RS" sz="2800" smtClean="0">
                <a:solidFill>
                  <a:srgbClr val="1409E7"/>
                </a:solidFill>
                <a:latin typeface="Arial Narrow" panose="020B0606020202030204" pitchFamily="34" charset="0"/>
              </a:rPr>
              <a:t>I: Razumevanje tržišta i potreba kupaca</a:t>
            </a:r>
          </a:p>
          <a:p>
            <a:pPr algn="l" eaLnBrk="1" hangingPunct="1"/>
            <a:endParaRPr lang="sr-Latn-CS" altLang="sr-Latn-RS" sz="2800" smtClean="0">
              <a:solidFill>
                <a:srgbClr val="1409E7"/>
              </a:solidFill>
              <a:latin typeface="Arial Narrow" panose="020B0606020202030204" pitchFamily="34" charset="0"/>
            </a:endParaRPr>
          </a:p>
          <a:p>
            <a:pPr algn="l"/>
            <a:r>
              <a:rPr lang="sr-Latn-CS" altLang="sr-Latn-RS" sz="220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sr-Latn-CS" altLang="sr-Latn-RS" sz="2200" smtClean="0">
                <a:solidFill>
                  <a:srgbClr val="C00000"/>
                </a:solidFill>
                <a:latin typeface="Arial Narrow" panose="020B0606020202030204" pitchFamily="34" charset="0"/>
              </a:rPr>
              <a:t>I3 </a:t>
            </a:r>
            <a:r>
              <a:rPr lang="sr-Latn-RS" altLang="sr-Latn-RS" sz="22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Treći koncept: </a:t>
            </a:r>
            <a:r>
              <a:rPr lang="sr-Latn-RS" altLang="sr-Latn-RS" sz="22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Vrednost i zadovoljstvo </a:t>
            </a:r>
            <a:r>
              <a:rPr lang="sr-Latn-RS" altLang="sr-Latn-RS" sz="22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(satisfakcija) kupaca</a:t>
            </a:r>
          </a:p>
          <a:p>
            <a:pPr algn="l" eaLnBrk="1" hangingPunct="1"/>
            <a:endParaRPr lang="sr-Latn-CS" altLang="sr-Latn-RS" sz="280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97913" cy="5334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I3 Treći koncept: </a:t>
            </a:r>
            <a:r>
              <a:rPr lang="sr-Latn-RS" altLang="sr-Latn-RS" sz="24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Vrednost </a:t>
            </a:r>
            <a:r>
              <a:rPr lang="sr-Latn-RS" altLang="sr-Latn-R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 zadovoljstvo</a:t>
            </a:r>
            <a:r>
              <a:rPr lang="sr-Latn-RS" altLang="sr-Latn-RS" sz="24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(satisfakcija) kupaca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Kupac bira onu ponudu za koju smatra da mu </a:t>
            </a:r>
            <a:r>
              <a:rPr lang="sr-Latn-RS" altLang="sr-Latn-RS" sz="24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pruža najveću vrednost</a:t>
            </a: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D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a bi kompanija imala </a:t>
            </a:r>
            <a:r>
              <a:rPr lang="sr-Latn-RS" altLang="sr-Latn-RS" sz="2400" smtClean="0">
                <a:solidFill>
                  <a:srgbClr val="0000FF"/>
                </a:solidFill>
                <a:latin typeface="Arial Narrow" panose="020B0606020202030204" pitchFamily="34" charset="0"/>
              </a:rPr>
              <a:t>vrednost od kupaca/potrošača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(</a:t>
            </a:r>
            <a:r>
              <a:rPr lang="sr-Latn-RS" altLang="sr-Latn-RS" sz="2400" i="1" smtClean="0">
                <a:latin typeface="Arial Narrow" panose="020B0606020202030204" pitchFamily="34" charset="0"/>
              </a:rPr>
              <a:t>customer equty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– CE), potrebno je da </a:t>
            </a:r>
            <a:r>
              <a:rPr lang="sr-Latn-RS" altLang="sr-Latn-RS" sz="24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marketing stručnjaci znaju koju vrednost treba isporučiti kupcima</a:t>
            </a:r>
            <a:r>
              <a:rPr lang="sr-Latn-RS" altLang="sr-Latn-RS" sz="2400" smtClean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A šta je vrednost</a:t>
            </a: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?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solidFill>
                  <a:srgbClr val="1B06BA"/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Vrednost je centralni marketinški koncept; </a:t>
            </a:r>
            <a:r>
              <a:rPr lang="sr-Latn-RS" altLang="sr-Latn-RS" sz="22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kombinacija </a:t>
            </a:r>
            <a:r>
              <a:rPr lang="sr-Latn-RS" altLang="sr-Latn-RS" sz="2200" i="1" u="sng" smtClean="0">
                <a:solidFill>
                  <a:srgbClr val="1B06BA"/>
                </a:solidFill>
                <a:latin typeface="Arial Narrow" panose="020B0606020202030204" pitchFamily="34" charset="0"/>
              </a:rPr>
              <a:t>kvaliteta, usluge i cene </a:t>
            </a: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(ksp), koja je nazvana </a:t>
            </a:r>
            <a:r>
              <a:rPr lang="sr-Latn-RS" altLang="sr-Latn-RS" sz="2200" i="1" u="sng" smtClean="0">
                <a:solidFill>
                  <a:srgbClr val="C00000"/>
                </a:solidFill>
                <a:latin typeface="Arial Narrow" panose="020B0606020202030204" pitchFamily="34" charset="0"/>
              </a:rPr>
              <a:t>trojstvo vrednosti za kupca </a:t>
            </a: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(qsp: quality, service, price).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Percepcija vrednosti se povećava (vrednost raste) sa rastom kvaliteta i usluge,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ali se smanjuje sa rastom cene.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b="1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Title 1"/>
          <p:cNvSpPr>
            <a:spLocks noGrp="1"/>
          </p:cNvSpPr>
          <p:nvPr>
            <p:ph type="title"/>
          </p:nvPr>
        </p:nvSpPr>
        <p:spPr>
          <a:xfrm>
            <a:off x="309563" y="381000"/>
            <a:ext cx="8534400" cy="4572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 i potreba kupaca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217488" y="1066800"/>
            <a:ext cx="8697912" cy="5257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I3 Treći koncept: </a:t>
            </a:r>
            <a:r>
              <a:rPr lang="sr-Latn-RS" altLang="sr-Latn-RS" sz="24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Vrednost </a:t>
            </a:r>
            <a:r>
              <a:rPr lang="sr-Latn-RS" altLang="sr-Latn-R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 zadovoljstvo (satisfakcija) kupaca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Vrednost je, dakle, subjektivna i neopipljiva kategorija. </a:t>
            </a:r>
            <a:r>
              <a:rPr lang="pl-PL" altLang="sr-Latn-RS" sz="2200" smtClean="0">
                <a:solidFill>
                  <a:srgbClr val="002060"/>
                </a:solidFill>
                <a:latin typeface="Arial Narrow" panose="020B0606020202030204" pitchFamily="34" charset="0"/>
              </a:rPr>
              <a:t>Određuje je kupac/</a:t>
            </a:r>
            <a:r>
              <a:rPr lang="sr-Latn-RS" altLang="sr-Latn-RS" sz="2200" smtClean="0">
                <a:solidFill>
                  <a:srgbClr val="002060"/>
                </a:solidFill>
                <a:latin typeface="Arial Narrow" panose="020B0606020202030204" pitchFamily="34" charset="0"/>
              </a:rPr>
              <a:t>potrošač</a:t>
            </a: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Sastoji se iz materijalnih i nematerijalnih koristi i troškova koji rezultiraju iz kupovine i korišćenja proizvoda i usluga.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sr-Latn-RS" sz="2000" b="1" i="1" smtClean="0">
                <a:solidFill>
                  <a:srgbClr val="002060"/>
                </a:solidFill>
                <a:latin typeface="Arial Narrow" panose="020B0606020202030204" pitchFamily="34" charset="0"/>
              </a:rPr>
              <a:t>PV = UV - UT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i="1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i="1" smtClean="0">
                <a:solidFill>
                  <a:srgbClr val="002060"/>
                </a:solidFill>
                <a:latin typeface="Arial Narrow" panose="020B0606020202030204" pitchFamily="34" charset="0"/>
              </a:rPr>
              <a:t>Percipirana vrednost za kupce/potrošače (PV)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i="1" smtClean="0">
                <a:solidFill>
                  <a:srgbClr val="002060"/>
                </a:solidFill>
                <a:latin typeface="Arial Narrow" panose="020B0606020202030204" pitchFamily="34" charset="0"/>
              </a:rPr>
              <a:t>Ukupna vrednost za potrošače (UV)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i="1" smtClean="0">
                <a:solidFill>
                  <a:srgbClr val="002060"/>
                </a:solidFill>
                <a:latin typeface="Arial Narrow" panose="020B0606020202030204" pitchFamily="34" charset="0"/>
              </a:rPr>
              <a:t>Ukupni troškovi (UT)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UV = vrednost proizvoda + vrednost usluga + vrednost zaposlenih + vrednost imidža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UT = novčani troškovi + troškovi vremena + troškovi energije i napora + psihički troškovi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b="1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848600" cy="3810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 i potreba kupaca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88" y="1066800"/>
            <a:ext cx="8926512" cy="5334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sz="24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I3 Treći koncept</a:t>
            </a:r>
            <a:r>
              <a:rPr lang="sr-Latn-RS" sz="2400" i="1" dirty="0">
                <a:solidFill>
                  <a:srgbClr val="C00000"/>
                </a:solidFill>
                <a:latin typeface="Arial Narrow" panose="020B0606020202030204" pitchFamily="34" charset="0"/>
              </a:rPr>
              <a:t>: </a:t>
            </a:r>
            <a:r>
              <a:rPr lang="sr-Latn-RS" sz="24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Vrednost i </a:t>
            </a:r>
            <a:r>
              <a:rPr lang="sr-Latn-RS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zadovoljstvo (satisfakcija) </a:t>
            </a:r>
            <a:r>
              <a:rPr lang="sr-Latn-RS" sz="24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kupaca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sr-Latn-RS" sz="18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sr-Latn-RS" sz="2200" b="1" i="1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Satisfakcija</a:t>
            </a:r>
            <a:r>
              <a:rPr lang="sr-Latn-R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(zadovoljstvo) </a:t>
            </a:r>
            <a:r>
              <a:rPr lang="sr-Latn-RS" sz="2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odražava nečiju procenu percipiranih performansi proizvoda u odnosu na očekivanja</a:t>
            </a:r>
            <a:r>
              <a:rPr lang="sr-Latn-R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r>
              <a:rPr lang="sr-Latn-RS" sz="2200" i="1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Satisfakcija</a:t>
            </a:r>
            <a:r>
              <a:rPr lang="sr-Latn-R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(zadovoljstvo) i </a:t>
            </a:r>
            <a:r>
              <a:rPr lang="sr-Latn-R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verovatnoća da će </a:t>
            </a:r>
            <a:r>
              <a:rPr lang="sr-Latn-R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kupci </a:t>
            </a:r>
            <a:r>
              <a:rPr lang="sr-Latn-R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ponovo kupiti isti proizvod </a:t>
            </a:r>
            <a:r>
              <a:rPr lang="sr-Latn-R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zavise </a:t>
            </a:r>
            <a:r>
              <a:rPr lang="sr-Latn-R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od toga </a:t>
            </a:r>
            <a:r>
              <a:rPr lang="sr-Latn-RS" sz="2200" i="1" dirty="0">
                <a:solidFill>
                  <a:srgbClr val="1B06BA"/>
                </a:solidFill>
                <a:latin typeface="Arial Narrow" panose="020B0606020202030204" pitchFamily="34" charset="0"/>
              </a:rPr>
              <a:t>da li je ponuda ispunila </a:t>
            </a:r>
            <a:r>
              <a:rPr lang="sr-Latn-RS" sz="2200" i="1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očekivanja kupaca ili nije. </a:t>
            </a:r>
            <a:r>
              <a:rPr lang="sr-Latn-RS" sz="2200" dirty="0" smtClean="0">
                <a:latin typeface="Arial Narrow" panose="020B0606020202030204" pitchFamily="34" charset="0"/>
              </a:rPr>
              <a:t>Satisfakcija kupca je, dakle, funkcija njegovih </a:t>
            </a:r>
            <a:r>
              <a:rPr lang="sr-Latn-RS" sz="2200" i="1" dirty="0" smtClean="0">
                <a:latin typeface="Arial Narrow" panose="020B0606020202030204" pitchFamily="34" charset="0"/>
              </a:rPr>
              <a:t>očekivanja </a:t>
            </a:r>
            <a:r>
              <a:rPr lang="sr-Latn-RS" sz="2200" dirty="0" smtClean="0">
                <a:latin typeface="Arial Narrow" panose="020B0606020202030204" pitchFamily="34" charset="0"/>
              </a:rPr>
              <a:t>(O) i uočljivih </a:t>
            </a:r>
            <a:r>
              <a:rPr lang="sr-Latn-RS" sz="2200" i="1" dirty="0" smtClean="0">
                <a:latin typeface="Arial Narrow" panose="020B0606020202030204" pitchFamily="34" charset="0"/>
              </a:rPr>
              <a:t>performansi </a:t>
            </a:r>
            <a:r>
              <a:rPr lang="sr-Latn-RS" sz="2200" dirty="0" smtClean="0">
                <a:latin typeface="Arial Narrow" panose="020B0606020202030204" pitchFamily="34" charset="0"/>
              </a:rPr>
              <a:t>proizvoda (P), (</a:t>
            </a:r>
            <a:r>
              <a:rPr lang="sr-Latn-RS" sz="2200" b="1" dirty="0" smtClean="0">
                <a:latin typeface="Arial Narrow" panose="020B0606020202030204" pitchFamily="34" charset="0"/>
              </a:rPr>
              <a:t>O&lt;P</a:t>
            </a:r>
            <a:r>
              <a:rPr lang="sr-Latn-RS" sz="2200" dirty="0" smtClean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Latn-RS" sz="2200" i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Kupci </a:t>
            </a:r>
            <a:r>
              <a:rPr lang="sr-Latn-RS" sz="2200" i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formiraju očekivanja </a:t>
            </a:r>
            <a:r>
              <a:rPr lang="sr-Latn-RS" sz="2200" i="1" dirty="0">
                <a:latin typeface="Arial Narrow" panose="020B0606020202030204" pitchFamily="34" charset="0"/>
              </a:rPr>
              <a:t>o vrednosti različitih tržišnih ponuda i zadovoljstvu koje bi imali njihovom kupovinom.</a:t>
            </a:r>
            <a:r>
              <a:rPr lang="sr-Latn-RS" sz="2200" b="1" i="1" dirty="0">
                <a:latin typeface="Arial Narrow" panose="020B0606020202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Latn-RS" sz="22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Zadovoljni </a:t>
            </a:r>
            <a:r>
              <a:rPr lang="sr-Latn-RS" sz="2200" i="1" dirty="0">
                <a:solidFill>
                  <a:srgbClr val="002060"/>
                </a:solidFill>
                <a:latin typeface="Arial Narrow" panose="020B0606020202030204" pitchFamily="34" charset="0"/>
              </a:rPr>
              <a:t>kupci </a:t>
            </a:r>
            <a:r>
              <a:rPr lang="sr-Latn-R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ponovo kupuju i prenose drugima svoja dobra iskustva. </a:t>
            </a:r>
            <a:r>
              <a:rPr lang="sr-Latn-R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Oni koji nisu zadovoljni često </a:t>
            </a:r>
            <a:r>
              <a:rPr lang="sr-Latn-R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prelaze kod </a:t>
            </a:r>
            <a:r>
              <a:rPr lang="sr-Latn-R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konkurenata </a:t>
            </a:r>
            <a:r>
              <a:rPr lang="sr-Latn-R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i omalovažavaju </a:t>
            </a:r>
            <a:r>
              <a:rPr lang="sr-Latn-R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proizvod.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Latn-RS" sz="2200" i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Marketinški </a:t>
            </a:r>
            <a:r>
              <a:rPr lang="sr-Latn-RS" sz="2200" i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stručnjaci moraju paziti da postave pravi nivo očekivanja</a:t>
            </a:r>
            <a:r>
              <a:rPr lang="sr-Latn-RS" sz="2200" i="1" dirty="0">
                <a:solidFill>
                  <a:srgbClr val="002060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defRPr/>
            </a:pPr>
            <a:r>
              <a:rPr lang="sr-Latn-RS" sz="2000" dirty="0">
                <a:solidFill>
                  <a:prstClr val="black"/>
                </a:solidFill>
                <a:latin typeface="Arial Narrow" panose="020B0606020202030204" pitchFamily="34" charset="0"/>
              </a:rPr>
              <a:t>Ako postave </a:t>
            </a:r>
            <a:r>
              <a:rPr lang="sr-Latn-RS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očekivanja nisko</a:t>
            </a:r>
            <a:r>
              <a:rPr lang="sr-Latn-RS" sz="2000" dirty="0">
                <a:solidFill>
                  <a:prstClr val="black"/>
                </a:solidFill>
                <a:latin typeface="Arial Narrow" panose="020B0606020202030204" pitchFamily="34" charset="0"/>
              </a:rPr>
              <a:t>, mogu zadovoljiti one koji kupuju, ali ne uspevaju privući dovoljno kupaca. </a:t>
            </a:r>
          </a:p>
          <a:p>
            <a:pPr>
              <a:defRPr/>
            </a:pPr>
            <a:r>
              <a:rPr lang="sr-Latn-RS" sz="2000" dirty="0">
                <a:solidFill>
                  <a:prstClr val="black"/>
                </a:solidFill>
                <a:latin typeface="Arial Narrow" panose="020B0606020202030204" pitchFamily="34" charset="0"/>
              </a:rPr>
              <a:t>Ako postave </a:t>
            </a:r>
            <a:r>
              <a:rPr lang="sr-Latn-RS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očekivanja previsoko</a:t>
            </a:r>
            <a:r>
              <a:rPr lang="sr-Latn-RS" sz="2000" dirty="0">
                <a:solidFill>
                  <a:prstClr val="black"/>
                </a:solidFill>
                <a:latin typeface="Arial Narrow" panose="020B0606020202030204" pitchFamily="34" charset="0"/>
              </a:rPr>
              <a:t>, kupci će biti </a:t>
            </a:r>
            <a:r>
              <a:rPr lang="sr-Latn-RS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razočarani</a:t>
            </a:r>
            <a:r>
              <a:rPr lang="sr-Latn-R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sr-Latn-RS" sz="2400" b="1" i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4572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 i potreba kupaca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366713" y="925513"/>
            <a:ext cx="8610600" cy="5334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I3 Treći koncept: Vrednost i zadovoljstvo (satisfakcija) kupaca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Rezime: Kupci se obično suočavaju sa širokim spektrom proizvoda koji mogu zadovoljiti konkretnu potrebu. </a:t>
            </a:r>
            <a:r>
              <a:rPr lang="sr-Latn-RS" altLang="sr-Latn-RS" sz="2400" i="1" smtClean="0">
                <a:latin typeface="Arial Narrow" panose="020B0606020202030204" pitchFamily="34" charset="0"/>
              </a:rPr>
              <a:t>Kako obaviti izbor između ovih brojnih ponuda na tržištu? </a:t>
            </a:r>
            <a:r>
              <a:rPr lang="sr-Latn-RS" altLang="sr-Latn-R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Kupac će birati onu ponudu koja mu nudi najveću vrednost, po mogućstvu vrednost koja je iznad njihovih očekivanja.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400" i="1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Satisfakcija kupaca je ključ za zadržavanje postojećih i privlačenje novih kupaca. </a:t>
            </a:r>
            <a:r>
              <a:rPr lang="sr-Latn-RS" altLang="sr-Latn-RS" sz="2400" i="1" smtClean="0">
                <a:latin typeface="Arial Narrow" panose="020B0606020202030204" pitchFamily="34" charset="0"/>
              </a:rPr>
              <a:t>Može biti značajna pri odlučivanju o narednoj kupovini.  Kompanija treba </a:t>
            </a:r>
            <a:r>
              <a:rPr lang="sr-Latn-RS" altLang="sr-Latn-R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satisfakciju da prevede u stanje lojalnosti!!!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b="1" smtClean="0">
              <a:latin typeface="Arial Narrow" panose="020B060602020203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sr-Latn-RS" altLang="sr-Latn-RS" sz="2400" b="1" i="1" smtClean="0">
                <a:solidFill>
                  <a:srgbClr val="002060"/>
                </a:solidFill>
                <a:latin typeface="Arial Narrow" panose="020B0606020202030204" pitchFamily="34" charset="0"/>
              </a:rPr>
              <a:t>Vrednost kupaca i zadovoljstvo kupaca su ključni elementi razvoja i upravljanja odnosima s kupcima, jer se zadovoljni kupci duže zadržavaju kao kupci kompanije, i vremenom postaju lojalni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58371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4572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 i potreba kupaca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590800"/>
            <a:ext cx="7010400" cy="2057400"/>
          </a:xfrm>
          <a:ln w="19050">
            <a:solidFill>
              <a:srgbClr val="1B06BA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sr-Latn-C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 eaLnBrk="1" hangingPunct="1"/>
            <a:r>
              <a:rPr lang="sr-Latn-CS" altLang="sr-Latn-RS" sz="2800" smtClean="0">
                <a:solidFill>
                  <a:srgbClr val="1409E7"/>
                </a:solidFill>
                <a:latin typeface="Arial Narrow" panose="020B0606020202030204" pitchFamily="34" charset="0"/>
              </a:rPr>
              <a:t>I: Razumevanje tržišta i potreba kupaca</a:t>
            </a:r>
          </a:p>
          <a:p>
            <a:pPr algn="l" eaLnBrk="1" hangingPunct="1"/>
            <a:endParaRPr lang="sr-Latn-CS" altLang="sr-Latn-RS" sz="2800" smtClean="0">
              <a:solidFill>
                <a:srgbClr val="1409E7"/>
              </a:solidFill>
              <a:latin typeface="Arial Narrow" panose="020B0606020202030204" pitchFamily="34" charset="0"/>
            </a:endParaRPr>
          </a:p>
          <a:p>
            <a:pPr algn="l"/>
            <a:r>
              <a:rPr lang="sr-Latn-RS" altLang="sr-Latn-R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I4 Četvrti koncept: </a:t>
            </a:r>
            <a:r>
              <a:rPr lang="sr-Latn-RS" altLang="sr-Latn-RS" sz="24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Razmena i odnosi</a:t>
            </a:r>
          </a:p>
          <a:p>
            <a:pPr algn="l"/>
            <a:endParaRPr lang="sr-Latn-CS" altLang="sr-Latn-RS" sz="280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l"/>
            <a:endParaRPr lang="sr-Latn-CS" altLang="sr-Latn-RS" sz="280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4876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I4 Četvrti koncept: Razmena i odnosi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Marketing se javlja kada ljudi odluče da zadovolje svoje potrebe i želje putem odnosa razmene. </a:t>
            </a:r>
            <a:r>
              <a:rPr lang="sr-Latn-RS" altLang="sr-Latn-RS" sz="22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Razmena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je čin dobivanja željenog predmeta od nekoga nuđenjem nečega zauzvrat. U najširem smislu, </a:t>
            </a:r>
            <a:r>
              <a:rPr lang="sr-Latn-RS" altLang="sr-Latn-RS" sz="2200" smtClean="0">
                <a:solidFill>
                  <a:srgbClr val="1409E7"/>
                </a:solidFill>
                <a:latin typeface="Arial Narrow" panose="020B0606020202030204" pitchFamily="34" charset="0"/>
              </a:rPr>
              <a:t>marketer pokušava da izazove odgovor na neku tržišnu ponudu.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Marketing se sastoji od radnji koje se preduzimaju za 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stvaranje, održavanje i rast poželjnih </a:t>
            </a:r>
            <a:r>
              <a:rPr lang="sr-Latn-RS" altLang="sr-Latn-RS" sz="22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odnosa razmene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sa ciljnom publikom.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Kompanije žele izgraditi snažne odnose doslednom isporukom superiorne vrednosti za kupce</a:t>
            </a:r>
            <a:r>
              <a:rPr lang="sr-Latn-RS" altLang="sr-Latn-RS" sz="22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4572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 i potreba kupaca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362200"/>
            <a:ext cx="7010400" cy="2286000"/>
          </a:xfrm>
          <a:ln w="19050">
            <a:solidFill>
              <a:srgbClr val="1B06BA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sr-Latn-C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 eaLnBrk="1" hangingPunct="1"/>
            <a:r>
              <a:rPr lang="sr-Latn-CS" altLang="sr-Latn-RS" sz="2800" smtClean="0">
                <a:solidFill>
                  <a:srgbClr val="1409E7"/>
                </a:solidFill>
                <a:latin typeface="Arial Narrow" panose="020B0606020202030204" pitchFamily="34" charset="0"/>
              </a:rPr>
              <a:t>I: Razumevanje tržišta i potreba kupaca</a:t>
            </a:r>
          </a:p>
          <a:p>
            <a:pPr algn="l" eaLnBrk="1" hangingPunct="1"/>
            <a:endParaRPr lang="sr-Latn-CS" altLang="sr-Latn-RS" sz="2800" smtClean="0">
              <a:solidFill>
                <a:srgbClr val="1409E7"/>
              </a:solidFill>
              <a:latin typeface="Arial Narrow" panose="020B0606020202030204" pitchFamily="34" charset="0"/>
            </a:endParaRPr>
          </a:p>
          <a:p>
            <a:pPr algn="l"/>
            <a:r>
              <a:rPr lang="sr-Latn-CS" altLang="sr-Latn-RS" sz="280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I5 Peti koncept: Tržište</a:t>
            </a:r>
          </a:p>
          <a:p>
            <a:pPr algn="l"/>
            <a:endParaRPr lang="sr-Latn-CS" altLang="sr-Latn-RS" sz="280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l"/>
            <a:endParaRPr lang="sr-Latn-CS" altLang="sr-Latn-RS" sz="280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5181600" cy="487363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8425" y="990600"/>
            <a:ext cx="9029700" cy="5334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I5 Peti koncept: Tržište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smtClean="0">
                <a:latin typeface="Arial Narrow" panose="020B0606020202030204" pitchFamily="34" charset="0"/>
              </a:rPr>
              <a:t>Koncepti razmene i odnosa dovode do koncepta tržišta (pogledajte prezent. 2).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smtClean="0">
                <a:solidFill>
                  <a:srgbClr val="002060"/>
                </a:solidFill>
                <a:latin typeface="Arial Narrow" panose="020B0606020202030204" pitchFamily="34" charset="0"/>
              </a:rPr>
              <a:t>Tržište je skup postojećih (stvarnih) i potencijalnih kupaca proizvoda ili usluga</a:t>
            </a:r>
            <a:r>
              <a:rPr lang="sr-Latn-RS" altLang="en-US" sz="24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en-U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U marketingu, tržišta posmatramo kao:</a:t>
            </a:r>
          </a:p>
          <a:p>
            <a:pPr marL="0" indent="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pl-PL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generičko (široko određivanje tržišta);</a:t>
            </a:r>
          </a:p>
          <a:p>
            <a:pPr marL="0" indent="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pl-PL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tržište proizvoda (najčešće određivanje tržišta u praksi);</a:t>
            </a:r>
          </a:p>
          <a:p>
            <a:pPr marL="0" indent="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pl-PL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tržište marke (usko određivanje tržišta).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en-U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Ili kao:</a:t>
            </a:r>
          </a:p>
          <a:p>
            <a:pPr marL="0" indent="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potencijalno, </a:t>
            </a:r>
          </a:p>
          <a:p>
            <a:pPr marL="0" indent="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raspoloživo, </a:t>
            </a:r>
          </a:p>
          <a:p>
            <a:pPr marL="0" indent="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penetrisano tržište.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000" i="1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8363"/>
            <a:ext cx="9144000" cy="5699125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Generički proizvodi imaju istu svrhu (npr. sve vrste proizvoda koji služe za zadovoljenje potreba za hranom ili pićem kako bi se „utolila glad“).</a:t>
            </a:r>
          </a:p>
          <a:p>
            <a:pPr>
              <a:defRPr/>
            </a:pPr>
            <a:endParaRPr lang="sr-Latn-RS" dirty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-196850" y="266700"/>
            <a:ext cx="8229600" cy="563563"/>
          </a:xfrm>
        </p:spPr>
        <p:txBody>
          <a:bodyPr/>
          <a:lstStyle/>
          <a:p>
            <a:pPr eaLnBrk="1" hangingPunct="1"/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 - g</a:t>
            </a:r>
            <a:r>
              <a:rPr lang="sr-Latn-C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eneričko tržište</a:t>
            </a:r>
            <a:endParaRPr lang="en-US" altLang="sr-Latn-RS" sz="280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3492" name="Picture 7" descr="http://ekospark.files.wordpress.com/2012/06/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682750"/>
            <a:ext cx="388620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9" descr="http://banjalukain.com/media/pictures/2011/05/03/c570769cf45437e4ee1bb52ababafe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1660525"/>
            <a:ext cx="4233863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13" descr="http://www.meggle.rs/wp-content/uploads/2013/03/jogur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3581400"/>
            <a:ext cx="259873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11" descr="http://www.jatrgovac.com/usdocs/osvjezavajuca-pica-ft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2050"/>
            <a:ext cx="41148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6" descr="http://www.globalfashionreport.com/inline/fashion/sr/b13b66fb1c2217f71cd51c948d81c08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4953000"/>
            <a:ext cx="3352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TextBox 10"/>
          <p:cNvSpPr txBox="1">
            <a:spLocks noChangeArrowheads="1"/>
          </p:cNvSpPr>
          <p:nvPr/>
        </p:nvSpPr>
        <p:spPr bwMode="auto">
          <a:xfrm rot="-1052960">
            <a:off x="3219450" y="3565525"/>
            <a:ext cx="27051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 b="1">
                <a:solidFill>
                  <a:srgbClr val="000000"/>
                </a:solidFill>
                <a:latin typeface="Arial Narrow" panose="020B0606020202030204" pitchFamily="34" charset="0"/>
              </a:rPr>
              <a:t>Da li vidite uljeza na slajdu?</a:t>
            </a:r>
          </a:p>
        </p:txBody>
      </p:sp>
      <p:pic>
        <p:nvPicPr>
          <p:cNvPr id="6349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4114800"/>
            <a:ext cx="16002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6838" y="2346325"/>
            <a:ext cx="3886200" cy="381000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1B06BA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endParaRPr lang="sr-Latn-CS" sz="2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 eaLnBrk="1" hangingPunct="1">
              <a:defRPr/>
            </a:pPr>
            <a:endParaRPr lang="sr-Latn-CS" sz="2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 eaLnBrk="1" hangingPunct="1">
              <a:defRPr/>
            </a:pPr>
            <a:r>
              <a:rPr lang="sr-Latn-CS" sz="2800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I: Razumevanje tržišta i </a:t>
            </a:r>
          </a:p>
          <a:p>
            <a:pPr algn="l" eaLnBrk="1" hangingPunct="1">
              <a:defRPr/>
            </a:pPr>
            <a:r>
              <a:rPr lang="sr-Latn-CS" sz="2800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   potreba kupaca/potrošača</a:t>
            </a:r>
          </a:p>
          <a:p>
            <a:pPr algn="l">
              <a:spcBef>
                <a:spcPct val="0"/>
              </a:spcBef>
              <a:defRPr/>
            </a:pPr>
            <a:r>
              <a:rPr lang="sr-Latn-C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pPr algn="l" eaLnBrk="1" hangingPunct="1">
              <a:defRPr/>
            </a:pPr>
            <a:endParaRPr lang="sr-Latn-CS" sz="2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3733800" y="1008063"/>
            <a:ext cx="5849938" cy="5154612"/>
          </a:xfrm>
          <a:prstGeom prst="cloudCallout">
            <a:avLst>
              <a:gd name="adj1" fmla="val -52396"/>
              <a:gd name="adj2" fmla="val 42940"/>
            </a:avLst>
          </a:prstGeom>
          <a:noFill/>
          <a:ln>
            <a:solidFill>
              <a:srgbClr val="1B0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Stvaranje vrednosti za kupce je centralno za bilo koju marketing-strategiju. Dakle, kao prvi korak u marketing-procesu, kompanija mora u potpunosti da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razume kupce i tržišta.</a:t>
            </a: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sr-Latn-RS" sz="2000" u="sng" dirty="0">
                <a:solidFill>
                  <a:schemeClr val="tx1"/>
                </a:solidFill>
                <a:latin typeface="Arial Narrow" panose="020B0606020202030204" pitchFamily="34" charset="0"/>
              </a:rPr>
              <a:t>Ovo duboko razumevanje će voditi proces kreiranja vrednosti kupaca.</a:t>
            </a:r>
            <a:endParaRPr lang="sr-Latn-R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120650" y="6248400"/>
            <a:ext cx="3689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400">
                <a:solidFill>
                  <a:srgbClr val="000000"/>
                </a:solidFill>
                <a:latin typeface="Arial Narrow" panose="020B0606020202030204" pitchFamily="34" charset="0"/>
              </a:rPr>
              <a:t>Kotler et al. (2024). Principles of marketing. Pearson. </a:t>
            </a:r>
            <a:endParaRPr lang="sr-Latn-RS" altLang="sr-Latn-R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 - t</a:t>
            </a:r>
            <a:r>
              <a:rPr lang="sr-Latn-C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ržište proizvoda</a:t>
            </a:r>
            <a:endParaRPr lang="sr-Latn-RS" altLang="sr-Latn-RS" sz="280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64515" name="Text Box 8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4587875" cy="523875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CS" altLang="sr-Latn-RS" sz="2800" smtClean="0">
                <a:latin typeface="Arial Narrow" panose="020B0606020202030204" pitchFamily="34" charset="0"/>
              </a:rPr>
              <a:t>Oblici proizvoda ili uski supstituti:</a:t>
            </a:r>
            <a:r>
              <a:rPr lang="sr-Latn-CS" altLang="sr-Latn-RS" sz="2800" b="1" smtClean="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64516" name="Picture 9" descr="http://www.imlek.rs/sites/default/files/slajd-files/balans-kiselo-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52613"/>
            <a:ext cx="28257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13" descr="http://www.meggle.rs/wp-content/uploads/2013/03/jogur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25463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161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676275"/>
            <a:ext cx="4829175" cy="711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400" spc="0" dirty="0">
                <a:solidFill>
                  <a:srgbClr val="1B06BA"/>
                </a:solidFill>
                <a:latin typeface="Arial Narrow" panose="020B0606020202030204" pitchFamily="34" charset="0"/>
              </a:rPr>
              <a:t>I: Razumevanje tržišta </a:t>
            </a:r>
            <a:r>
              <a:rPr lang="sr-Latn-RS" sz="2400" spc="0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/>
            </a:r>
            <a:br>
              <a:rPr lang="sr-Latn-RS" sz="2400" spc="0" dirty="0" smtClean="0">
                <a:solidFill>
                  <a:srgbClr val="1B06BA"/>
                </a:solidFill>
                <a:latin typeface="Arial Narrow" panose="020B0606020202030204" pitchFamily="34" charset="0"/>
              </a:rPr>
            </a:br>
            <a:r>
              <a:rPr lang="sr-Latn-RS" sz="2400" spc="0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- </a:t>
            </a:r>
            <a:r>
              <a:rPr lang="sr-Latn-CS" sz="2400" dirty="0">
                <a:solidFill>
                  <a:srgbClr val="1B06BA"/>
                </a:solidFill>
                <a:latin typeface="Arial Narrow" panose="020B0606020202030204" pitchFamily="34" charset="0"/>
              </a:rPr>
              <a:t>t</a:t>
            </a:r>
            <a:r>
              <a:rPr lang="sr-Latn-CS" sz="2400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ržište </a:t>
            </a:r>
            <a:r>
              <a:rPr lang="sr-Latn-CS" sz="2400" dirty="0">
                <a:solidFill>
                  <a:srgbClr val="1B06BA"/>
                </a:solidFill>
                <a:latin typeface="Arial Narrow" panose="020B0606020202030204" pitchFamily="34" charset="0"/>
              </a:rPr>
              <a:t>marke</a:t>
            </a:r>
            <a:endParaRPr lang="en-US" sz="2400" dirty="0">
              <a:solidFill>
                <a:srgbClr val="1B06BA"/>
              </a:solidFill>
              <a:latin typeface="Arial Narrow" panose="020B0606020202030204" pitchFamily="34" charset="0"/>
            </a:endParaRPr>
          </a:p>
        </p:txBody>
      </p:sp>
      <p:pic>
        <p:nvPicPr>
          <p:cNvPr id="655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133600"/>
            <a:ext cx="299402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8" descr="Schogetten čokolada sa lešnicima i alpskim mlekom - neodoljivo hrskavo  iskustvo | Čokolade.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71450"/>
            <a:ext cx="27844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Štark čokolada nž sa lešnikom 85g štark | Ide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3367088"/>
            <a:ext cx="412750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618038" y="406400"/>
            <a:ext cx="14478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CS" altLang="sr-Latn-RS">
              <a:solidFill>
                <a:srgbClr val="000000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174625" y="2133600"/>
            <a:ext cx="14478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CS" altLang="sr-Latn-RS">
              <a:solidFill>
                <a:srgbClr val="000000"/>
              </a:solidFill>
            </a:endParaRPr>
          </a:p>
        </p:txBody>
      </p:sp>
      <p:pic>
        <p:nvPicPr>
          <p:cNvPr id="65544" name="Picture 12" descr="Baron Delicadore čokolada sa lešnikom u štanglicama 200g | Kupi povoljno  shop - Mesto gde kupuje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472">
            <a:off x="4559300" y="2738438"/>
            <a:ext cx="4689475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8"/>
          <p:cNvSpPr>
            <a:spLocks noChangeArrowheads="1"/>
          </p:cNvSpPr>
          <p:nvPr/>
        </p:nvSpPr>
        <p:spPr bwMode="auto">
          <a:xfrm rot="1980059">
            <a:off x="5664200" y="3667125"/>
            <a:ext cx="2801938" cy="83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CS" altLang="sr-Latn-RS">
              <a:solidFill>
                <a:srgbClr val="000000"/>
              </a:solidFill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1022350" y="4032250"/>
            <a:ext cx="2319338" cy="10620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CS" altLang="sr-Latn-RS">
              <a:solidFill>
                <a:srgbClr val="000000"/>
              </a:solidFill>
            </a:endParaRPr>
          </a:p>
        </p:txBody>
      </p:sp>
      <p:sp>
        <p:nvSpPr>
          <p:cNvPr id="65547" name="TextBox 3"/>
          <p:cNvSpPr txBox="1">
            <a:spLocks noChangeArrowheads="1"/>
          </p:cNvSpPr>
          <p:nvPr/>
        </p:nvSpPr>
        <p:spPr bwMode="auto">
          <a:xfrm>
            <a:off x="296863" y="5614988"/>
            <a:ext cx="7780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RS" altLang="sr-Latn-RS" sz="2000">
                <a:solidFill>
                  <a:srgbClr val="000000"/>
                </a:solidFill>
                <a:latin typeface="Arial Narrow" panose="020B0606020202030204" pitchFamily="34" charset="0"/>
              </a:rPr>
              <a:t>Kako će kompanija Štark definisati svoje tržište čokolade s lešnikom? </a:t>
            </a:r>
          </a:p>
          <a:p>
            <a:r>
              <a:rPr lang="sr-Latn-RS" altLang="sr-Latn-RS" sz="2000">
                <a:solidFill>
                  <a:srgbClr val="000000"/>
                </a:solidFill>
                <a:latin typeface="Arial Narrow" panose="020B0606020202030204" pitchFamily="34" charset="0"/>
              </a:rPr>
              <a:t>Kao generičko?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1" grpId="0" animBg="1" autoUpdateAnimBg="0"/>
      <p:bldP spid="15" grpId="0" animBg="1" autoUpdateAnimBg="0"/>
      <p:bldP spid="16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35075"/>
            <a:ext cx="8991600" cy="5013325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sr-Latn-CS" altLang="en-US" sz="22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Potencijalno: </a:t>
            </a:r>
            <a:r>
              <a:rPr lang="sr-Latn-CS" altLang="en-US" sz="2200" smtClean="0">
                <a:solidFill>
                  <a:schemeClr val="tx1"/>
                </a:solidFill>
                <a:latin typeface="Arial Narrow" panose="020B0606020202030204" pitchFamily="34" charset="0"/>
              </a:rPr>
              <a:t>br. stanovnika je jedan od pokazat. veličine tržišnog potencijala.    </a:t>
            </a:r>
          </a:p>
          <a:p>
            <a:pPr eaLnBrk="1" hangingPunct="1">
              <a:buFont typeface="Calibri" panose="020F0502020204030204" pitchFamily="34" charset="0"/>
              <a:buNone/>
            </a:pPr>
            <a:r>
              <a:rPr lang="sr-Latn-CS" altLang="en-US" sz="220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7.000.000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Latn-CS" altLang="en-US" sz="22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Raspoloživo: </a:t>
            </a:r>
            <a:r>
              <a:rPr lang="sr-Latn-CS" altLang="en-US" sz="2200" smtClean="0">
                <a:solidFill>
                  <a:schemeClr val="tx1"/>
                </a:solidFill>
                <a:latin typeface="Arial Narrow" panose="020B0606020202030204" pitchFamily="34" charset="0"/>
              </a:rPr>
              <a:t>oni koji pokazuju interes za proizvod i imaju novac.</a:t>
            </a:r>
          </a:p>
          <a:p>
            <a:pPr eaLnBrk="1" hangingPunct="1">
              <a:buFont typeface="Calibri" panose="020F0502020204030204" pitchFamily="34" charset="0"/>
              <a:buNone/>
            </a:pPr>
            <a:r>
              <a:rPr lang="sr-Latn-CS" altLang="en-US" sz="220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100.000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sr-Latn-CS" altLang="en-US" sz="22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Penetrisano: </a:t>
            </a:r>
            <a:r>
              <a:rPr lang="sr-Latn-CS" altLang="en-US" sz="2200" smtClean="0">
                <a:solidFill>
                  <a:schemeClr val="tx1"/>
                </a:solidFill>
                <a:latin typeface="Arial Narrow" panose="020B0606020202030204" pitchFamily="34" charset="0"/>
              </a:rPr>
              <a:t>oni koji kupuju proizvod.</a:t>
            </a:r>
          </a:p>
          <a:p>
            <a:pPr eaLnBrk="1" hangingPunct="1">
              <a:buFont typeface="Calibri" panose="020F0502020204030204" pitchFamily="34" charset="0"/>
              <a:buNone/>
            </a:pPr>
            <a:r>
              <a:rPr lang="sr-Latn-CS" altLang="en-US" sz="220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500</a:t>
            </a:r>
          </a:p>
          <a:p>
            <a:pPr eaLnBrk="1" hangingPunct="1">
              <a:buFontTx/>
              <a:buNone/>
            </a:pPr>
            <a:endParaRPr lang="sr-Latn-RS" altLang="en-US" sz="2200" b="1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None/>
            </a:pPr>
            <a:r>
              <a:rPr lang="sr-Latn-RS" altLang="en-US" sz="2200" smtClean="0">
                <a:solidFill>
                  <a:schemeClr val="tx1"/>
                </a:solidFill>
                <a:latin typeface="Arial Narrow" panose="020B0606020202030204" pitchFamily="34" charset="0"/>
              </a:rPr>
              <a:t> Ako je razlika između penetrisanog i raspoloživog tržišta velika, potrebno je učiniti napore radi sticanja saznanja o tome zašto stanovnici na tom tržištu nisu kupci proizvoda kompanije a pokazuju interes za njima i imaju novac (platežno su sposobni)? Ista je logika kada je u pitanju odnos potencijalnog i raspoloživog tržišta.</a:t>
            </a:r>
            <a:endParaRPr lang="sr-Latn-CS" altLang="en-US" sz="22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6938" y="1235075"/>
            <a:ext cx="7543800" cy="4746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sz="28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81000"/>
            <a:ext cx="7543800" cy="4746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r-Latn-RS" sz="2800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Potencijalno, raspoloživo, penetrisano tržište</a:t>
            </a:r>
            <a:endParaRPr lang="sr-Latn-RS" sz="2800" dirty="0">
              <a:solidFill>
                <a:srgbClr val="1B06BA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5181600" cy="487363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114300" y="1219200"/>
            <a:ext cx="9029700" cy="5334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I5 Peti koncept: Tržište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smtClean="0">
                <a:solidFill>
                  <a:srgbClr val="C00000"/>
                </a:solidFill>
                <a:latin typeface="Arial Narrow" panose="020B0606020202030204" pitchFamily="34" charset="0"/>
              </a:rPr>
              <a:t>Marketing znači upravljanje tržištima kako bi se ostvarili profitabilni odnosi s kupcima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. Međutim, stvaranje ovih odnosa zahteva napor.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Naime, </a:t>
            </a:r>
            <a:r>
              <a:rPr lang="sr-Latn-RS" altLang="sr-Latn-RS" sz="2400" i="1" smtClean="0">
                <a:solidFill>
                  <a:srgbClr val="1409E7"/>
                </a:solidFill>
                <a:latin typeface="Arial Narrow" panose="020B0606020202030204" pitchFamily="34" charset="0"/>
              </a:rPr>
              <a:t>prodavci moraju</a:t>
            </a:r>
            <a:r>
              <a:rPr lang="sr-Latn-RS" altLang="sr-Latn-RS" sz="2400" smtClean="0">
                <a:solidFill>
                  <a:srgbClr val="1409E7"/>
                </a:solidFill>
                <a:latin typeface="Arial Narrow" panose="020B0606020202030204" pitchFamily="34" charset="0"/>
              </a:rPr>
              <a:t> tražiti i angažovati kupce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, identifikovati njihove potrebe, osmišljavati dobru tržišnu ponudu, određivati cene za njih, promovisati ih, skladištiti i isporučivati. Aktivnosti kao što su istraživanje kupaca, razvoj proizvoda, komunikacija, distribucija, cene i usluge su osnovne marketinške aktivnosti. Najzad, iako obično mislimo da marketing obavljaju prodavci,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kupci takođe sprovode marketing.</a:t>
            </a:r>
            <a:r>
              <a:rPr lang="sr-Latn-RS" altLang="sr-Latn-RS" sz="20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534400" cy="5715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I5 Peti koncept: Tržište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i="1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Kupci sprovode marketing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: Kupci, kada traže proizvode, komuniciraju s kompanijama kako bi dobili informacije i obavili kupovinu. Zapravo, današnje digitalne tehnologije, od internet stranica preko aplikacija za pametne telefone do eksplozije društvenih medija, osnažile su kupce i učinile marketing zaista dvosmernim.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Dakle, </a:t>
            </a:r>
            <a:r>
              <a:rPr lang="sr-Latn-RS" altLang="sr-Latn-RS" sz="2400" smtClean="0">
                <a:solidFill>
                  <a:srgbClr val="1B06BA"/>
                </a:solidFill>
                <a:latin typeface="Arial Narrow" panose="020B0606020202030204" pitchFamily="34" charset="0"/>
              </a:rPr>
              <a:t>pored </a:t>
            </a:r>
            <a:r>
              <a:rPr lang="sr-Latn-RS" altLang="sr-Latn-RS" sz="2400" i="1" u="sng" smtClean="0">
                <a:solidFill>
                  <a:srgbClr val="1B06BA"/>
                </a:solidFill>
                <a:latin typeface="Arial Narrow" panose="020B0606020202030204" pitchFamily="34" charset="0"/>
              </a:rPr>
              <a:t>upravljanja odnosima s kupcima</a:t>
            </a:r>
            <a:r>
              <a:rPr lang="sr-Latn-RS" altLang="sr-Latn-RS" sz="2400" smtClean="0">
                <a:solidFill>
                  <a:srgbClr val="1B06BA"/>
                </a:solidFill>
                <a:latin typeface="Arial Narrow" panose="020B0606020202030204" pitchFamily="34" charset="0"/>
              </a:rPr>
              <a:t>, današnji marketeri se moraju efikasno baviti </a:t>
            </a:r>
            <a:r>
              <a:rPr lang="sr-Latn-RS" altLang="sr-Latn-RS" sz="2400" i="1" u="sng" smtClean="0">
                <a:solidFill>
                  <a:srgbClr val="C00000"/>
                </a:solidFill>
                <a:latin typeface="Arial Narrow" panose="020B0606020202030204" pitchFamily="34" charset="0"/>
              </a:rPr>
              <a:t>odnosima kojima upravljaju kupci</a:t>
            </a:r>
            <a:r>
              <a:rPr lang="sr-Latn-RS" altLang="sr-Latn-RS" sz="2400" smtClean="0">
                <a:solidFill>
                  <a:srgbClr val="C00000"/>
                </a:solidFill>
                <a:latin typeface="Arial Narrow" panose="020B0606020202030204" pitchFamily="34" charset="0"/>
              </a:rPr>
              <a:t>.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Marketeri se više ne pitaju samo „</a:t>
            </a:r>
            <a:r>
              <a:rPr lang="sr-Latn-RS" altLang="sr-Latn-RS" sz="2400" smtClean="0">
                <a:solidFill>
                  <a:srgbClr val="C00000"/>
                </a:solidFill>
                <a:latin typeface="Arial Narrow" panose="020B0606020202030204" pitchFamily="34" charset="0"/>
              </a:rPr>
              <a:t>Kako možemo uticati na naše kupce?“, već i „Kako mogu naši kupci uticati na nas?“ pa čak i „</a:t>
            </a:r>
            <a:r>
              <a:rPr lang="sr-Latn-RS" altLang="sr-Latn-RS" sz="2400" i="1" u="sng" smtClean="0">
                <a:solidFill>
                  <a:srgbClr val="C00000"/>
                </a:solidFill>
                <a:latin typeface="Arial Narrow" panose="020B0606020202030204" pitchFamily="34" charset="0"/>
              </a:rPr>
              <a:t>Kako mogu naši kupci uticati jedni na druge</a:t>
            </a:r>
            <a:r>
              <a:rPr lang="sr-Latn-RS" altLang="sr-Latn-RS" sz="2400" smtClean="0">
                <a:solidFill>
                  <a:srgbClr val="C00000"/>
                </a:solidFill>
                <a:latin typeface="Arial Narrow" panose="020B0606020202030204" pitchFamily="34" charset="0"/>
              </a:rPr>
              <a:t>?“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</p:txBody>
      </p:sp>
      <p:sp>
        <p:nvSpPr>
          <p:cNvPr id="69635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5181600" cy="487363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0" y="868363"/>
            <a:ext cx="9144000" cy="57150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sr-Latn-R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I5 Peti koncept: Tržište </a:t>
            </a:r>
            <a:endParaRPr lang="sr-Latn-RS" altLang="sr-Latn-RS" sz="2400" b="1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solidFill>
                  <a:srgbClr val="1B06BA"/>
                </a:solidFill>
                <a:latin typeface="Arial Narrow" panose="020B0606020202030204" pitchFamily="34" charset="0"/>
              </a:rPr>
              <a:t>Marketing sistem (MS):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000" smtClean="0">
                <a:latin typeface="Arial Narrow" panose="020B0606020202030204" pitchFamily="34" charset="0"/>
              </a:rPr>
              <a:t>Marketing uključuje opsluživanje tržišta krajnjih kupaca licem u lice s konkurencijom. Kompanija i konkurenti istražuju tržište i interakciju s kupcima kako bi razumeli njihove potrebe. Zatim kreiraju i razmenjuju tržišne ponude, poruke i druge marketinške sadržaje s kupcima, bilo direktno ili preko posrednika.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solidFill>
                  <a:srgbClr val="1B06BA"/>
                </a:solidFill>
                <a:latin typeface="Arial Narrow" panose="020B0606020202030204" pitchFamily="34" charset="0"/>
              </a:rPr>
              <a:t>Svaka strana u MS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: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000" smtClean="0">
                <a:latin typeface="Arial Narrow" panose="020B0606020202030204" pitchFamily="34" charset="0"/>
              </a:rPr>
              <a:t>Svaka strana u MS je </a:t>
            </a:r>
            <a:r>
              <a:rPr lang="sr-Latn-RS" altLang="sr-Latn-RS" sz="2000" smtClean="0">
                <a:solidFill>
                  <a:srgbClr val="002060"/>
                </a:solidFill>
                <a:latin typeface="Arial Narrow" panose="020B0606020202030204" pitchFamily="34" charset="0"/>
              </a:rPr>
              <a:t>pod velikim uticajem sila iz okruženja 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(demografskih, ekonomskih, prirodnih, tehnoloških, političkih i društveno/kulturnih: o ovome će biti kasnije reči). Svaka strana u MS </a:t>
            </a:r>
            <a:r>
              <a:rPr lang="sr-Latn-RS" altLang="sr-Latn-RS" sz="2000" smtClean="0">
                <a:solidFill>
                  <a:srgbClr val="002060"/>
                </a:solidFill>
                <a:latin typeface="Arial Narrow" panose="020B0606020202030204" pitchFamily="34" charset="0"/>
              </a:rPr>
              <a:t>dodaje vrednost za sledeći nivo (snabdevači-kompanija-posrednici-kupci)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solidFill>
                  <a:srgbClr val="002060"/>
                </a:solidFill>
                <a:latin typeface="Arial Narrow" panose="020B0606020202030204" pitchFamily="34" charset="0"/>
              </a:rPr>
              <a:t>Dakle, </a:t>
            </a:r>
            <a:r>
              <a:rPr lang="sr-Latn-RS" altLang="sr-Latn-RS" sz="2200" u="sng" smtClean="0">
                <a:solidFill>
                  <a:srgbClr val="002060"/>
                </a:solidFill>
                <a:latin typeface="Arial Narrow" panose="020B0606020202030204" pitchFamily="34" charset="0"/>
              </a:rPr>
              <a:t>uspeh kompanije u privlačenju kupaca i izgradnji profitabilnih odnosa ne zavisi samo od sopstvenih akcija već i od toga koliko dobro ceo sistem služi potrebama krajnjih kupaca.</a:t>
            </a:r>
            <a:r>
              <a:rPr lang="sr-Latn-RS" altLang="sr-Latn-RS" sz="220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200" smtClean="0">
                <a:solidFill>
                  <a:srgbClr val="C00000"/>
                </a:solidFill>
                <a:latin typeface="Arial Narrow" panose="020B0606020202030204" pitchFamily="34" charset="0"/>
              </a:rPr>
              <a:t>Lidl</a:t>
            </a:r>
            <a:r>
              <a:rPr lang="sr-Latn-RS" altLang="sr-Latn-RS" sz="22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200" smtClean="0">
                <a:solidFill>
                  <a:srgbClr val="C00000"/>
                </a:solidFill>
                <a:latin typeface="Arial Narrow" panose="020B0606020202030204" pitchFamily="34" charset="0"/>
              </a:rPr>
              <a:t>ne može ispuniti svoje obećanje niskih cena osim ako njegovi dobavljači ne obezbeđuju robu po niskim cenama, dok Pežo</a:t>
            </a:r>
            <a:r>
              <a:rPr lang="sr-Latn-RS" altLang="sr-Latn-RS" sz="22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 (Peugeot) </a:t>
            </a:r>
            <a:r>
              <a:rPr lang="sr-Latn-RS" altLang="sr-Latn-RS" sz="2200" smtClean="0">
                <a:solidFill>
                  <a:srgbClr val="C00000"/>
                </a:solidFill>
                <a:latin typeface="Arial Narrow" panose="020B0606020202030204" pitchFamily="34" charset="0"/>
              </a:rPr>
              <a:t>ne može pružiti visokokvalitetno iskustvo posedovanja automobila osim ako njihovi krajnji prodavci ne pružaju izvanrednu prodaju i uslugu.</a:t>
            </a:r>
          </a:p>
        </p:txBody>
      </p:sp>
      <p:sp>
        <p:nvSpPr>
          <p:cNvPr id="70659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5181600" cy="487363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Pitanja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562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sr-Latn-RS" altLang="sr-Latn-RS" sz="2000" smtClean="0">
                <a:latin typeface="Arial Narrow" panose="020B0606020202030204" pitchFamily="34" charset="0"/>
              </a:rPr>
              <a:t>Navedite korake u marketinškom procesu.</a:t>
            </a:r>
          </a:p>
          <a:p>
            <a:pPr marL="457200" indent="-45720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sr-Latn-RS" altLang="sr-Latn-RS" sz="2000" smtClean="0">
                <a:latin typeface="Arial Narrow" panose="020B0606020202030204" pitchFamily="34" charset="0"/>
              </a:rPr>
              <a:t>Objasnite važnost razumevanja tržišta i kupaca i identifikuju pet osnovnih koncepata kupaca i tržišta.</a:t>
            </a:r>
          </a:p>
          <a:p>
            <a:pPr marL="457200" indent="-45720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sr-Latn-RS" altLang="sr-Latn-RS" sz="2000" smtClean="0">
                <a:latin typeface="Arial Narrow" panose="020B0606020202030204" pitchFamily="34" charset="0"/>
              </a:rPr>
              <a:t>Potrebe: pojam, vrste i hijerarhija potreba. Da li su kupci uvek svesni svojih potreba? Kakva je uloga marketera u tome? </a:t>
            </a:r>
            <a:r>
              <a:rPr lang="sr-Latn-RS" altLang="sr-Latn-R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Šta određuje potrebe? Da li marketeri kreiraju nove potrebe kupaca?</a:t>
            </a:r>
          </a:p>
          <a:p>
            <a:pPr marL="457200" indent="-45720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sr-Latn-RS" altLang="sr-Latn-RS" sz="2000" smtClean="0">
                <a:latin typeface="Arial Narrow" panose="020B0606020202030204" pitchFamily="34" charset="0"/>
              </a:rPr>
              <a:t>Motivi: pojam i vrste. Zašto marketeri treba da identifikuju motive?</a:t>
            </a:r>
          </a:p>
          <a:p>
            <a:pPr marL="457200" indent="-45720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sr-Latn-RS" altLang="sr-Latn-RS" sz="2000" smtClean="0">
                <a:latin typeface="Arial Narrow" panose="020B0606020202030204" pitchFamily="34" charset="0"/>
              </a:rPr>
              <a:t>Kako prevesti želju u efektivnu tražnju ili latentnu tražnju u efektivnu tražnju?</a:t>
            </a:r>
          </a:p>
          <a:p>
            <a:pPr marL="457200" indent="-45720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sr-Latn-RS" altLang="sr-Latn-RS" sz="2000" smtClean="0">
                <a:latin typeface="Arial Narrow" panose="020B0606020202030204" pitchFamily="34" charset="0"/>
              </a:rPr>
              <a:t>Šta su sve spremni da čine marketing-menadžeri da bi razumeli potrebe, želje i tražnju kupaca?</a:t>
            </a:r>
          </a:p>
          <a:p>
            <a:pPr marL="457200" indent="-45720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sr-Latn-RS" altLang="sr-Latn-RS" sz="2000" smtClean="0">
                <a:latin typeface="Arial Narrow" panose="020B0606020202030204" pitchFamily="34" charset="0"/>
              </a:rPr>
              <a:t>Šta znači kada se kaže da marketinški stručnjaci moraju da identifikuju osnovn uzrok(e) stanja tražnje i da odrede plan akcije za prebacivanje tražnje u poželjnije stanje?</a:t>
            </a:r>
          </a:p>
          <a:p>
            <a:pPr marL="457200" indent="-45720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sr-Latn-RS" altLang="sr-Latn-RS" sz="2000" smtClean="0">
                <a:latin typeface="Arial Narrow" panose="020B0606020202030204" pitchFamily="34" charset="0"/>
              </a:rPr>
              <a:t>Šta se podrazumeva pod marketing-miopiom? Navedite primere za specifične tržišne ponude (npr. organizacije, mesta, osobe..)</a:t>
            </a:r>
          </a:p>
          <a:p>
            <a:pPr marL="457200" indent="-45720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sr-Latn-RS" altLang="sr-Latn-RS" sz="2000" smtClean="0">
                <a:latin typeface="Arial Narrow" panose="020B0606020202030204" pitchFamily="34" charset="0"/>
              </a:rPr>
              <a:t>Koncept vrednosti kupaca? Kako se izračunava percipirana vrednost?</a:t>
            </a:r>
          </a:p>
          <a:p>
            <a:pPr marL="457200" indent="-45720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sr-Latn-RS" altLang="sr-Latn-R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Koncept zadovoljstva (satisfakcije) kupaca? Šta se podrazumeva pod tim da je zadovoljstvo kupca funkcija njegovih očekivanja i uočljivih performansi  proizvoda? Kakav je odnos zadovoljstva, lojalnosti i zadržavanja kupaca?</a:t>
            </a:r>
            <a:endParaRPr lang="sr-Latn-RS" altLang="sr-Latn-RS" sz="24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Pitanja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5626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0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000" smtClean="0">
                <a:latin typeface="Arial Narrow" panose="020B0606020202030204" pitchFamily="34" charset="0"/>
              </a:rPr>
              <a:t>13. Odnosi s kupcima (u razmeni): kako se stvaraju, održavaju i unapređuju?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000" smtClean="0">
                <a:latin typeface="Arial Narrow" panose="020B0606020202030204" pitchFamily="34" charset="0"/>
              </a:rPr>
              <a:t>14. Kako kompanija može odrediti svoje tržište? Koje koncepte tržišta poznajete?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000" smtClean="0">
                <a:latin typeface="Arial Narrow" panose="020B0606020202030204" pitchFamily="34" charset="0"/>
              </a:rPr>
              <a:t>15. Zašto se kaže da marketeri moraju upravljati odnosima s kupcima, ali i odnosima koje kreiraju kupci a koji su usmereni na kompaniju ili na druge kupce?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000" smtClean="0">
                <a:latin typeface="Arial Narrow" panose="020B0606020202030204" pitchFamily="34" charset="0"/>
              </a:rPr>
              <a:t>16. Objasnite činjenicu da uspeh kompanije u privlačenju kupaca i izgradnji profitabilnih odnosa ne zavisi samo od sopstvenih akcija već i od toga koliko dobro ceo marketing-sistem služi potrebama krajnjih kupaca.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0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0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4572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 i potreba kupaca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10200" cy="4953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000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sz="2400" b="1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Pet ključnih koncepata kupaca i tržišta </a:t>
            </a:r>
            <a:r>
              <a:rPr lang="sr-Latn-RS" sz="2400" dirty="0" smtClean="0">
                <a:latin typeface="Arial Narrow" panose="020B0606020202030204" pitchFamily="34" charset="0"/>
              </a:rPr>
              <a:t>su: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arenBoth"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potrebe, želje i tražnja; </a:t>
            </a:r>
          </a:p>
          <a:p>
            <a:pPr marL="457200" indent="-457200">
              <a:buFont typeface="Arial" panose="020B0604020202020204" pitchFamily="34" charset="0"/>
              <a:buAutoNum type="arabicParenBoth"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tržišna ponuda ; </a:t>
            </a:r>
          </a:p>
          <a:p>
            <a:pPr marL="457200" indent="-457200">
              <a:buFont typeface="Arial" panose="020B0604020202020204" pitchFamily="34" charset="0"/>
              <a:buAutoNum type="arabicParenBoth"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vrednost i zadovoljstvo; </a:t>
            </a:r>
          </a:p>
          <a:p>
            <a:pPr marL="457200" indent="-457200">
              <a:buFont typeface="Arial" panose="020B0604020202020204" pitchFamily="34" charset="0"/>
              <a:buAutoNum type="arabicParenBoth"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razmena i odnosi;  </a:t>
            </a:r>
          </a:p>
          <a:p>
            <a:pPr marL="457200" indent="-457200">
              <a:buFont typeface="Arial" panose="020B0604020202020204" pitchFamily="34" charset="0"/>
              <a:buAutoNum type="arabicParenBoth"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tržište.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400" dirty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sr-Latn-RS" sz="1800" dirty="0">
              <a:latin typeface="Arial Narrow" panose="020B0606020202030204" pitchFamily="34" charset="0"/>
            </a:endParaRPr>
          </a:p>
        </p:txBody>
      </p:sp>
      <p:sp>
        <p:nvSpPr>
          <p:cNvPr id="3" name="Oval Callout 2"/>
          <p:cNvSpPr/>
          <p:nvPr/>
        </p:nvSpPr>
        <p:spPr>
          <a:xfrm rot="186715">
            <a:off x="5949950" y="3359150"/>
            <a:ext cx="3124200" cy="3124200"/>
          </a:xfrm>
          <a:prstGeom prst="wedgeEllipseCallout">
            <a:avLst>
              <a:gd name="adj1" fmla="val -89552"/>
              <a:gd name="adj2" fmla="val -562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Objasnite važnost razumevanja tržišta i kupaca i navedite pet osnovnih koncepata!!!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743200"/>
            <a:ext cx="5486400" cy="1828800"/>
          </a:xfrm>
          <a:ln w="19050">
            <a:solidFill>
              <a:srgbClr val="1B06BA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sr-Latn-C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sr-Latn-CS" altLang="sr-Latn-RS" sz="2800" smtClean="0">
                <a:solidFill>
                  <a:srgbClr val="0000FF"/>
                </a:solidFill>
                <a:latin typeface="Arial Narrow" panose="020B0606020202030204" pitchFamily="34" charset="0"/>
              </a:rPr>
              <a:t>I: Razumevanje tržišta i potreba kupaca</a:t>
            </a:r>
          </a:p>
          <a:p>
            <a:pPr algn="l" eaLnBrk="1" hangingPunct="1">
              <a:spcBef>
                <a:spcPct val="0"/>
              </a:spcBef>
            </a:pPr>
            <a:endParaRPr lang="sr-Latn-CS" altLang="sr-Latn-RS" sz="2800" smtClean="0">
              <a:solidFill>
                <a:srgbClr val="1409E7"/>
              </a:solidFill>
              <a:latin typeface="Arial Narrow" panose="020B060602020203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sr-Latn-CS" altLang="sr-Latn-RS" sz="2400" smtClean="0">
                <a:solidFill>
                  <a:srgbClr val="C00000"/>
                </a:solidFill>
                <a:latin typeface="Arial Narrow" panose="020B0606020202030204" pitchFamily="34" charset="0"/>
              </a:rPr>
              <a:t>I1</a:t>
            </a:r>
            <a:r>
              <a:rPr lang="sr-Latn-CS" altLang="sr-Latn-RS" sz="2400" smtClean="0">
                <a:solidFill>
                  <a:srgbClr val="1409E7"/>
                </a:solidFill>
                <a:latin typeface="Arial Narrow" panose="020B0606020202030204" pitchFamily="34" charset="0"/>
              </a:rPr>
              <a:t>: </a:t>
            </a:r>
            <a:r>
              <a:rPr lang="sr-Latn-RS" altLang="sr-Latn-RS" sz="24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Prvi koncept: Potrebe, želje i tražnja</a:t>
            </a:r>
            <a:endParaRPr lang="sr-Latn-CS" altLang="sr-Latn-RS" sz="2400" b="1" smtClean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8534400" cy="4572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 i potreba kupaca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52400" y="893763"/>
            <a:ext cx="8991600" cy="54657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sz="24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I1 Prvi koncept: </a:t>
            </a:r>
            <a:r>
              <a:rPr lang="sr-Latn-RS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Potrebe</a:t>
            </a:r>
            <a:r>
              <a:rPr lang="sr-Latn-RS" sz="24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, želje i tražnja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Osnovni koncept u marketingu je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sz="2400" b="1" i="1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koncept ljudskih potreba</a:t>
            </a:r>
            <a:r>
              <a:rPr lang="sr-Latn-RS" sz="2400" dirty="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400" dirty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Ljudske potrebe su </a:t>
            </a:r>
            <a:r>
              <a:rPr lang="sr-Latn-RS" sz="2400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stanja osećanja uskraćenosti</a:t>
            </a:r>
            <a:r>
              <a:rPr lang="sr-Latn-RS" sz="2400" dirty="0" smtClean="0">
                <a:latin typeface="Arial Narrow" panose="020B0606020202030204" pitchFamily="34" charset="0"/>
              </a:rPr>
              <a:t>:</a:t>
            </a:r>
          </a:p>
          <a:p>
            <a:pPr>
              <a:spcBef>
                <a:spcPts val="0"/>
              </a:spcBef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osnovne potrebe za hranom, odećom, toplinom i sigurnošću;</a:t>
            </a:r>
          </a:p>
          <a:p>
            <a:pPr>
              <a:spcBef>
                <a:spcPts val="0"/>
              </a:spcBef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društvene potrebe: potrebe za pripadanjem i naklonošću; i </a:t>
            </a:r>
          </a:p>
          <a:p>
            <a:pPr>
              <a:spcBef>
                <a:spcPts val="0"/>
              </a:spcBef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individualne potrebe za znanjem i samoizražavanjem.</a:t>
            </a:r>
            <a:r>
              <a:rPr lang="sr-Latn-RS" sz="2200" dirty="0" smtClean="0">
                <a:latin typeface="Arial Narrow" panose="020B060602020203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200" dirty="0" smtClean="0">
              <a:latin typeface="Arial Narrow" panose="020B0606020202030204" pitchFamily="34" charset="0"/>
            </a:endParaRPr>
          </a:p>
        </p:txBody>
      </p:sp>
      <p:sp>
        <p:nvSpPr>
          <p:cNvPr id="2" name="Cloud Callout 1"/>
          <p:cNvSpPr/>
          <p:nvPr/>
        </p:nvSpPr>
        <p:spPr>
          <a:xfrm rot="1475859">
            <a:off x="5780088" y="319088"/>
            <a:ext cx="3660775" cy="4048125"/>
          </a:xfrm>
          <a:prstGeom prst="cloudCallout">
            <a:avLst>
              <a:gd name="adj1" fmla="val -72548"/>
              <a:gd name="adj2" fmla="val 21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39941" name="TextBox 2"/>
          <p:cNvSpPr txBox="1">
            <a:spLocks noChangeArrowheads="1"/>
          </p:cNvSpPr>
          <p:nvPr/>
        </p:nvSpPr>
        <p:spPr bwMode="auto">
          <a:xfrm>
            <a:off x="6324600" y="1295400"/>
            <a:ext cx="29718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200" b="1">
                <a:latin typeface="Arial Narrow" panose="020B0606020202030204" pitchFamily="34" charset="0"/>
              </a:rPr>
              <a:t>Marketeri ne stvaraju potrebe, one već postoje? Ili marketeri stvaraju potrebe i želje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200" b="1">
                <a:latin typeface="Arial Narrow" panose="020B0606020202030204" pitchFamily="34" charset="0"/>
              </a:rPr>
              <a:t>koje ranije nisu postojale?</a:t>
            </a:r>
            <a:r>
              <a:rPr lang="sr-Latn-RS" altLang="sr-Latn-RS" sz="2200" b="1">
                <a:solidFill>
                  <a:srgbClr val="1B06BA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200" b="1">
                <a:solidFill>
                  <a:srgbClr val="FF0000"/>
                </a:solidFill>
                <a:latin typeface="Arial Narrow" panose="020B0606020202030204" pitchFamily="34" charset="0"/>
              </a:rPr>
              <a:t>Zauzmite stav. Diskutujt</a:t>
            </a:r>
            <a:r>
              <a:rPr lang="sr-Latn-RS" altLang="sr-Latn-RS" sz="2200">
                <a:solidFill>
                  <a:srgbClr val="FF0000"/>
                </a:solidFill>
                <a:latin typeface="Arial Narrow" panose="020B0606020202030204" pitchFamily="34" charset="0"/>
              </a:rPr>
              <a:t>e.</a:t>
            </a:r>
          </a:p>
          <a:p>
            <a:pPr>
              <a:spcBef>
                <a:spcPct val="0"/>
              </a:spcBef>
              <a:buFontTx/>
              <a:buNone/>
            </a:pPr>
            <a:endParaRPr lang="sr-Latn-RS" altLang="sr-Latn-R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8534400" cy="4572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 i potreba kupaca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2927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I1 Prvi koncept: </a:t>
            </a:r>
            <a:r>
              <a:rPr lang="sr-Latn-RS" altLang="en-US" sz="24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Potrebe</a:t>
            </a:r>
            <a:r>
              <a:rPr lang="sr-Latn-RS" altLang="en-U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, želje i tražnja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200" smtClean="0">
                <a:latin typeface="Arial Narrow" panose="020B0606020202030204" pitchFamily="34" charset="0"/>
              </a:rPr>
              <a:t> </a:t>
            </a:r>
            <a:r>
              <a:rPr lang="sr-Latn-RS" altLang="en-US" sz="2200" b="1" i="1" smtClean="0">
                <a:solidFill>
                  <a:srgbClr val="1B06BA"/>
                </a:solidFill>
                <a:latin typeface="Arial Narrow" panose="020B0606020202030204" pitchFamily="34" charset="0"/>
              </a:rPr>
              <a:t>Motivi</a:t>
            </a:r>
            <a:r>
              <a:rPr lang="sr-Latn-RS" altLang="en-US" sz="2200" smtClean="0">
                <a:latin typeface="Arial Narrow" panose="020B0606020202030204" pitchFamily="34" charset="0"/>
              </a:rPr>
              <a:t> su unutrašnji podsticaji koji </a:t>
            </a:r>
            <a:r>
              <a:rPr lang="sr-Latn-RS" altLang="en-US" sz="2200" b="1" smtClean="0">
                <a:solidFill>
                  <a:srgbClr val="1409E7"/>
                </a:solidFill>
                <a:latin typeface="Arial Narrow" panose="020B0606020202030204" pitchFamily="34" charset="0"/>
              </a:rPr>
              <a:t>pokreću kupca na zadovoljenje potrebe/potreba</a:t>
            </a:r>
            <a:r>
              <a:rPr lang="sr-Latn-RS" altLang="en-US" sz="22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200" smtClean="0">
                <a:latin typeface="Arial Narrow" panose="020B0606020202030204" pitchFamily="34" charset="0"/>
              </a:rPr>
              <a:t>Motivi mogu biti: </a:t>
            </a:r>
          </a:p>
          <a:p>
            <a:pPr marL="0" indent="0"/>
            <a:r>
              <a:rPr lang="sr-Latn-RS" altLang="en-US" sz="2200" smtClean="0">
                <a:latin typeface="Arial Narrow" panose="020B0606020202030204" pitchFamily="34" charset="0"/>
              </a:rPr>
              <a:t>racionalni i </a:t>
            </a:r>
          </a:p>
          <a:p>
            <a:pPr marL="0" indent="0"/>
            <a:r>
              <a:rPr lang="sr-Latn-RS" altLang="en-US" sz="2200" smtClean="0">
                <a:latin typeface="Arial Narrow" panose="020B0606020202030204" pitchFamily="34" charset="0"/>
              </a:rPr>
              <a:t>emocionalni.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200" i="1" smtClean="0">
                <a:latin typeface="Arial Narrow" panose="020B0606020202030204" pitchFamily="34" charset="0"/>
              </a:rPr>
              <a:t>Racionalni motivi </a:t>
            </a:r>
            <a:r>
              <a:rPr lang="sr-Latn-RS" altLang="en-US" sz="2200" smtClean="0">
                <a:latin typeface="Arial Narrow" panose="020B0606020202030204" pitchFamily="34" charset="0"/>
              </a:rPr>
              <a:t>podržavaju realnu potrebu za proizvodom.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200" i="1" smtClean="0">
                <a:latin typeface="Arial Narrow" panose="020B0606020202030204" pitchFamily="34" charset="0"/>
              </a:rPr>
              <a:t>Emocionalni motivi </a:t>
            </a:r>
            <a:r>
              <a:rPr lang="sr-Latn-RS" altLang="en-US" sz="2200" smtClean="0">
                <a:latin typeface="Arial Narrow" panose="020B0606020202030204" pitchFamily="34" charset="0"/>
              </a:rPr>
              <a:t>čine da kupac kupuje proizvod koji mu ne treba, ali mu nije mogao odoleti, jer je izazvao određenu emociju kod kupca (ljubav, nežnost, strah...).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4572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 i potreba kupaca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534400" cy="5410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I1 Prvi koncept: </a:t>
            </a:r>
            <a:r>
              <a:rPr lang="sr-Latn-RS" altLang="en-US" sz="24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Potrebe</a:t>
            </a:r>
            <a:r>
              <a:rPr lang="sr-Latn-RS" altLang="en-U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, želje i tražnja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200" smtClean="0">
                <a:latin typeface="Arial Narrow" panose="020B0606020202030204" pitchFamily="34" charset="0"/>
              </a:rPr>
              <a:t>Neki kupci imaju </a:t>
            </a:r>
            <a:r>
              <a:rPr lang="sr-Latn-RS" altLang="en-US" sz="2200" smtClean="0">
                <a:solidFill>
                  <a:srgbClr val="0000FF"/>
                </a:solidFill>
                <a:latin typeface="Arial Narrow" panose="020B0606020202030204" pitchFamily="34" charset="0"/>
              </a:rPr>
              <a:t>potrebe kojih nisu u potpunosti svesni ili ne mogu da ih izraze</a:t>
            </a:r>
            <a:r>
              <a:rPr lang="sr-Latn-RS" altLang="en-US" sz="2000" smtClean="0">
                <a:latin typeface="Arial Narrow" panose="020B0606020202030204" pitchFamily="34" charset="0"/>
              </a:rPr>
              <a:t>.</a:t>
            </a:r>
            <a:r>
              <a:rPr lang="sr-Latn-RS" altLang="en-US" sz="1800" smtClean="0">
                <a:latin typeface="Arial Narrow" panose="020B0606020202030204" pitchFamily="34" charset="0"/>
              </a:rPr>
              <a:t>  </a:t>
            </a:r>
            <a:r>
              <a:rPr lang="sr-Latn-RS" altLang="en-US" sz="2200" smtClean="0">
                <a:latin typeface="Arial Narrow" panose="020B0606020202030204" pitchFamily="34" charset="0"/>
              </a:rPr>
              <a:t>Marketer mora dalje da to ispita. U vezi s tim, razlikujemo pet vrsta potreba: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</a:pPr>
            <a:r>
              <a:rPr lang="sr-Latn-RS" altLang="en-US" sz="22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iskazane (izražene) </a:t>
            </a:r>
            <a:r>
              <a:rPr lang="sr-Latn-RS" altLang="en-US" sz="2200" i="1" smtClean="0">
                <a:latin typeface="Arial Narrow" panose="020B0606020202030204" pitchFamily="34" charset="0"/>
              </a:rPr>
              <a:t>potrebe</a:t>
            </a:r>
            <a:r>
              <a:rPr lang="sr-Latn-RS" altLang="en-US" sz="22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en-US" sz="2200" smtClean="0">
                <a:latin typeface="Arial Narrow" panose="020B0606020202030204" pitchFamily="34" charset="0"/>
              </a:rPr>
              <a:t>(npr. kupac želi jeftiniji automobil),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200" smtClean="0">
                <a:solidFill>
                  <a:srgbClr val="1B06BA"/>
                </a:solidFill>
                <a:latin typeface="Arial Narrow" panose="020B0606020202030204" pitchFamily="34" charset="0"/>
              </a:rPr>
              <a:t>stvarne </a:t>
            </a:r>
            <a:r>
              <a:rPr lang="sr-Latn-RS" altLang="en-US" sz="2200" i="1" smtClean="0">
                <a:latin typeface="Arial Narrow" panose="020B0606020202030204" pitchFamily="34" charset="0"/>
              </a:rPr>
              <a:t>potrebe</a:t>
            </a:r>
            <a:r>
              <a:rPr lang="sr-Latn-RS" altLang="en-US" sz="2200" smtClean="0">
                <a:solidFill>
                  <a:srgbClr val="1B06BA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en-US" sz="2200" smtClean="0">
                <a:latin typeface="Arial Narrow" panose="020B0606020202030204" pitchFamily="34" charset="0"/>
              </a:rPr>
              <a:t>(npr. kupac želi automobil čiji su troškovi korišćenja niski, a ne čija je prodajna cena niska),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2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neizražene </a:t>
            </a:r>
            <a:r>
              <a:rPr lang="sr-Latn-RS" altLang="en-US" sz="2200" i="1" smtClean="0">
                <a:latin typeface="Arial Narrow" panose="020B0606020202030204" pitchFamily="34" charset="0"/>
              </a:rPr>
              <a:t>potrebe </a:t>
            </a:r>
            <a:r>
              <a:rPr lang="sr-Latn-RS" altLang="en-US" sz="2200" smtClean="0">
                <a:latin typeface="Arial Narrow" panose="020B0606020202030204" pitchFamily="34" charset="0"/>
              </a:rPr>
              <a:t>(npr. kupac očekuje dobru uslugu od prodavca),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200" smtClean="0">
                <a:latin typeface="Arial Narrow" panose="020B0606020202030204" pitchFamily="34" charset="0"/>
              </a:rPr>
              <a:t>potrebe za zadovoljstvom odnosno </a:t>
            </a:r>
            <a:r>
              <a:rPr lang="sr-Latn-RS" altLang="en-US" sz="22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ushićenjem</a:t>
            </a:r>
            <a:r>
              <a:rPr lang="sr-Latn-RS" altLang="en-US" sz="2200" smtClean="0">
                <a:latin typeface="Arial Narrow" panose="020B0606020202030204" pitchFamily="34" charset="0"/>
              </a:rPr>
              <a:t> (npr. kupac bi želeo da prodavac ponudi ugrađeni GPS sistem),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2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potajne</a:t>
            </a:r>
            <a:r>
              <a:rPr lang="sr-Latn-RS" altLang="en-US" sz="2200" smtClean="0">
                <a:latin typeface="Arial Narrow" panose="020B0606020202030204" pitchFamily="34" charset="0"/>
              </a:rPr>
              <a:t> potrebe (npr. kupac želi da ga prijatelji vide kao racionalnog kupca).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200" b="1" smtClean="0">
                <a:solidFill>
                  <a:srgbClr val="1409E7"/>
                </a:solidFill>
                <a:latin typeface="Arial Narrow" panose="020B0606020202030204" pitchFamily="34" charset="0"/>
              </a:rPr>
              <a:t>Reagovanje samo na izražene potrebe može da ugrozi kupca</a:t>
            </a:r>
            <a:r>
              <a:rPr lang="sr-Latn-RS" altLang="en-US" sz="2200" smtClean="0">
                <a:latin typeface="Arial Narrow" panose="020B0606020202030204" pitchFamily="34" charset="0"/>
              </a:rPr>
              <a:t>. </a:t>
            </a:r>
            <a:r>
              <a:rPr lang="sr-Latn-RS" altLang="en-US" sz="2200" u="sng" smtClean="0">
                <a:latin typeface="Arial Narrow" panose="020B0606020202030204" pitchFamily="34" charset="0"/>
              </a:rPr>
              <a:t>Da bi kompanije stekle prednost</a:t>
            </a:r>
            <a:r>
              <a:rPr lang="sr-Latn-RS" altLang="en-US" sz="2200" smtClean="0">
                <a:latin typeface="Arial Narrow" panose="020B0606020202030204" pitchFamily="34" charset="0"/>
              </a:rPr>
              <a:t>, </a:t>
            </a:r>
            <a:r>
              <a:rPr lang="sr-Latn-RS" altLang="en-US" sz="22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one moraju pomoći kupcima da nauče šta žele!!!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-304800" y="444500"/>
            <a:ext cx="8534400" cy="4572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I: Razumevanje tržišta i potreba kupaca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52400" y="935038"/>
            <a:ext cx="6477000" cy="54102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I1 Prvi koncept: Potrebe, </a:t>
            </a:r>
            <a:r>
              <a:rPr lang="sr-Latn-RS" altLang="en-US" sz="24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želje</a:t>
            </a:r>
            <a:r>
              <a:rPr lang="sr-Latn-RS" altLang="en-U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 i tražnja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200" smtClean="0">
                <a:latin typeface="Arial Narrow" panose="020B0606020202030204" pitchFamily="34" charset="0"/>
              </a:rPr>
              <a:t>Potrebe postaju želje kada se usmere na određene objekte koji mogu zadovoljiti potrebu. </a:t>
            </a:r>
            <a:r>
              <a:rPr lang="sr-Latn-RS" altLang="en-US" sz="22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Želje</a:t>
            </a:r>
            <a:r>
              <a:rPr lang="sr-Latn-RS" altLang="en-US" sz="22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 su oblik ljudskih potreba</a:t>
            </a:r>
            <a:r>
              <a:rPr lang="sr-Latn-RS" altLang="en-US" sz="2200" smtClean="0">
                <a:latin typeface="Arial Narrow" panose="020B0606020202030204" pitchFamily="34" charset="0"/>
              </a:rPr>
              <a:t>,</a:t>
            </a:r>
            <a:r>
              <a:rPr lang="sr-Latn-RS" altLang="en-US" sz="2200" b="1" smtClean="0">
                <a:latin typeface="Arial Narrow" panose="020B0606020202030204" pitchFamily="34" charset="0"/>
              </a:rPr>
              <a:t> </a:t>
            </a:r>
            <a:r>
              <a:rPr lang="sr-Latn-RS" altLang="en-US" sz="2200" smtClean="0">
                <a:latin typeface="Arial Narrow" panose="020B0606020202030204" pitchFamily="34" charset="0"/>
              </a:rPr>
              <a:t>jer su oblikovane </a:t>
            </a:r>
            <a:r>
              <a:rPr lang="sr-Latn-RS" altLang="en-US" sz="22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kulturom i ličnošću individue</a:t>
            </a:r>
            <a:r>
              <a:rPr lang="sr-Latn-RS" altLang="en-US" sz="2200" smtClean="0">
                <a:latin typeface="Arial Narrow" panose="020B0606020202030204" pitchFamily="34" charset="0"/>
              </a:rPr>
              <a:t>. </a:t>
            </a:r>
            <a:r>
              <a:rPr lang="sr-Latn-RS" altLang="en-US" sz="2200" i="1" smtClean="0">
                <a:latin typeface="Arial Narrow" panose="020B0606020202030204" pitchFamily="34" charset="0"/>
              </a:rPr>
              <a:t>Želje oblikuje konkretno društvo</a:t>
            </a:r>
            <a:r>
              <a:rPr lang="sr-Latn-RS" altLang="en-US" sz="2200" smtClean="0">
                <a:latin typeface="Arial Narrow" panose="020B0606020202030204" pitchFamily="34" charset="0"/>
              </a:rPr>
              <a:t>. One se opisuju u terminima objekata koji će zadovoljiti određene potrebe.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sr-Latn-RS" altLang="en-US" sz="22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Izostankom želje</a:t>
            </a:r>
            <a:r>
              <a:rPr lang="sr-Latn-RS" altLang="en-US" sz="2200" smtClean="0">
                <a:latin typeface="Arial Narrow" panose="020B0606020202030204" pitchFamily="34" charset="0"/>
              </a:rPr>
              <a:t>, nema tražnje, odnosno 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2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      tražnja je samo </a:t>
            </a:r>
            <a:r>
              <a:rPr lang="sr-Latn-RS" altLang="en-US" sz="2200" i="1" u="sng" smtClean="0">
                <a:solidFill>
                  <a:srgbClr val="1B06BA"/>
                </a:solidFill>
                <a:latin typeface="Arial Narrow" panose="020B0606020202030204" pitchFamily="34" charset="0"/>
              </a:rPr>
              <a:t>potencijalna</a:t>
            </a:r>
            <a:r>
              <a:rPr lang="sr-Latn-RS" altLang="en-US" sz="2200" smtClean="0">
                <a:latin typeface="Arial Narrow" panose="020B0606020202030204" pitchFamily="34" charset="0"/>
              </a:rPr>
              <a:t>, nije stvarna.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Kada želje nisu </a:t>
            </a:r>
            <a:r>
              <a:rPr lang="sr-Latn-RS" altLang="en-US" sz="2200" i="1" smtClean="0">
                <a:latin typeface="Arial Narrow" panose="020B0606020202030204" pitchFamily="34" charset="0"/>
              </a:rPr>
              <a:t>podržane kupovnom moći (</a:t>
            </a:r>
            <a:r>
              <a:rPr lang="sr-Latn-RS" altLang="en-US" sz="22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izostaje platežna sposobnost kupca</a:t>
            </a:r>
            <a:r>
              <a:rPr lang="sr-Latn-RS" altLang="en-US" sz="2200" i="1" smtClean="0">
                <a:latin typeface="Arial Narrow" panose="020B0606020202030204" pitchFamily="34" charset="0"/>
              </a:rPr>
              <a:t>)</a:t>
            </a:r>
            <a:r>
              <a:rPr lang="sr-Latn-RS" altLang="en-US" sz="2200" smtClean="0">
                <a:latin typeface="Arial Narrow" panose="020B0606020202030204" pitchFamily="34" charset="0"/>
              </a:rPr>
              <a:t>, </a:t>
            </a:r>
            <a:r>
              <a:rPr lang="sr-Latn-RS" altLang="en-US" sz="2200" i="1" u="sng" smtClean="0">
                <a:solidFill>
                  <a:srgbClr val="1B06BA"/>
                </a:solidFill>
                <a:latin typeface="Arial Narrow" panose="020B0606020202030204" pitchFamily="34" charset="0"/>
              </a:rPr>
              <a:t>tražnja je latentna</a:t>
            </a:r>
            <a:r>
              <a:rPr lang="sr-Latn-RS" altLang="en-US" sz="22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.</a:t>
            </a: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sr-Latn-RS" altLang="en-US" sz="2200" smtClean="0">
                <a:latin typeface="Arial Narrow" panose="020B0606020202030204" pitchFamily="34" charset="0"/>
              </a:rPr>
              <a:t>Kada su želje </a:t>
            </a:r>
            <a:r>
              <a:rPr lang="sr-Latn-RS" altLang="en-US" sz="2200" i="1" smtClean="0">
                <a:latin typeface="Arial Narrow" panose="020B0606020202030204" pitchFamily="34" charset="0"/>
              </a:rPr>
              <a:t>podržane kupovnom moći (platežnom sposobnošću kupca)</a:t>
            </a:r>
            <a:r>
              <a:rPr lang="sr-Latn-RS" altLang="en-US" sz="2200" smtClean="0">
                <a:latin typeface="Arial Narrow" panose="020B0606020202030204" pitchFamily="34" charset="0"/>
              </a:rPr>
              <a:t>, </a:t>
            </a:r>
            <a:r>
              <a:rPr lang="sr-Latn-RS" altLang="en-US" sz="22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želje postaju tražnja </a:t>
            </a:r>
            <a:r>
              <a:rPr lang="sr-Latn-RS" altLang="en-US" sz="22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(</a:t>
            </a:r>
            <a:r>
              <a:rPr lang="sr-Latn-RS" altLang="en-US" sz="2200" i="1" u="sng" smtClean="0">
                <a:solidFill>
                  <a:srgbClr val="1B06BA"/>
                </a:solidFill>
                <a:latin typeface="Arial Narrow" panose="020B0606020202030204" pitchFamily="34" charset="0"/>
              </a:rPr>
              <a:t>efektivna tražnja</a:t>
            </a:r>
            <a:r>
              <a:rPr lang="sr-Latn-RS" altLang="en-US" sz="22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).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sr-Latn-RS" altLang="en-US" sz="2200" i="1" smtClean="0">
              <a:solidFill>
                <a:srgbClr val="1B06BA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000" i="1" smtClean="0">
              <a:solidFill>
                <a:srgbClr val="1B06BA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 rot="1026567">
            <a:off x="6316663" y="214313"/>
            <a:ext cx="2865437" cy="2449512"/>
          </a:xfrm>
          <a:prstGeom prst="wedgeEllipseCallout">
            <a:avLst>
              <a:gd name="adj1" fmla="val -27663"/>
              <a:gd name="adj2" fmla="val 569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sr-Latn-RS" dirty="0">
                <a:solidFill>
                  <a:prstClr val="black"/>
                </a:solidFill>
                <a:latin typeface="Arial Narrow" panose="020B0606020202030204" pitchFamily="34" charset="0"/>
              </a:rPr>
              <a:t>Nemci žele kobasice i pivo, Srbi žele slaninu i rakiju, Amerikanci žele buger, pomfrit i gazirano bezalkoholno piće...</a:t>
            </a:r>
          </a:p>
        </p:txBody>
      </p:sp>
      <p:sp>
        <p:nvSpPr>
          <p:cNvPr id="2" name="Line Callout 1 1"/>
          <p:cNvSpPr/>
          <p:nvPr/>
        </p:nvSpPr>
        <p:spPr>
          <a:xfrm>
            <a:off x="6707188" y="3124200"/>
            <a:ext cx="2211387" cy="1219200"/>
          </a:xfrm>
          <a:prstGeom prst="borderCallout1">
            <a:avLst>
              <a:gd name="adj1" fmla="val 10144"/>
              <a:gd name="adj2" fmla="val 1564"/>
              <a:gd name="adj3" fmla="val 104264"/>
              <a:gd name="adj4" fmla="val -410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>
              <a:solidFill>
                <a:srgbClr val="FFFFFF"/>
              </a:solidFill>
            </a:endParaRPr>
          </a:p>
        </p:txBody>
      </p:sp>
      <p:sp>
        <p:nvSpPr>
          <p:cNvPr id="43014" name="TextBox 2"/>
          <p:cNvSpPr txBox="1">
            <a:spLocks noChangeArrowheads="1"/>
          </p:cNvSpPr>
          <p:nvPr/>
        </p:nvSpPr>
        <p:spPr bwMode="auto">
          <a:xfrm>
            <a:off x="6707188" y="3152775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000" b="1">
                <a:solidFill>
                  <a:srgbClr val="0000FF"/>
                </a:solidFill>
                <a:latin typeface="Arial Narrow" panose="020B0606020202030204" pitchFamily="34" charset="0"/>
              </a:rPr>
              <a:t>Kako izazvati želju?</a:t>
            </a:r>
          </a:p>
        </p:txBody>
      </p:sp>
      <p:sp>
        <p:nvSpPr>
          <p:cNvPr id="43015" name="TextBox 6"/>
          <p:cNvSpPr txBox="1">
            <a:spLocks noChangeArrowheads="1"/>
          </p:cNvSpPr>
          <p:nvPr/>
        </p:nvSpPr>
        <p:spPr bwMode="auto">
          <a:xfrm>
            <a:off x="6799263" y="3552825"/>
            <a:ext cx="2052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000" b="1">
                <a:solidFill>
                  <a:srgbClr val="0000FF"/>
                </a:solidFill>
                <a:latin typeface="Arial Narrow" panose="020B0606020202030204" pitchFamily="34" charset="0"/>
              </a:rPr>
              <a:t>Kako smanjiti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000" b="1">
                <a:solidFill>
                  <a:srgbClr val="0000FF"/>
                </a:solidFill>
                <a:latin typeface="Arial Narrow" panose="020B0606020202030204" pitchFamily="34" charset="0"/>
              </a:rPr>
              <a:t>latentnost tražnje?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3982</TotalTime>
  <Words>3614</Words>
  <Application>Microsoft Office PowerPoint</Application>
  <PresentationFormat>On-screen Show (4:3)</PresentationFormat>
  <Paragraphs>307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Arial Narrow</vt:lpstr>
      <vt:lpstr>Wingdings</vt:lpstr>
      <vt:lpstr>Courier New</vt:lpstr>
      <vt:lpstr>Office Theme</vt:lpstr>
      <vt:lpstr>1_Office Theme</vt:lpstr>
      <vt:lpstr>Retrospect</vt:lpstr>
      <vt:lpstr>Marketing:   stvaranje (kreiranje) vrednosti i angažovanje kupaca (upoznavanje sa procesom....) </vt:lpstr>
      <vt:lpstr>Marketing: stvaranje (kreiranje) vrednosti i angažovanje kupaca</vt:lpstr>
      <vt:lpstr>PowerPoint Presentation</vt:lpstr>
      <vt:lpstr>I: Razumevanje tržišta i potreba kupaca</vt:lpstr>
      <vt:lpstr>PowerPoint Presentation</vt:lpstr>
      <vt:lpstr>I: Razumevanje tržišta i potreba kupaca</vt:lpstr>
      <vt:lpstr>I: Razumevanje tržišta i potreba kupaca</vt:lpstr>
      <vt:lpstr>I: Razumevanje tržišta i potreba kupaca</vt:lpstr>
      <vt:lpstr>I: Razumevanje tržišta i potreba kupaca</vt:lpstr>
      <vt:lpstr>I: Razumevanje tržišta i potreba kupaca</vt:lpstr>
      <vt:lpstr>PowerPoint Presentation</vt:lpstr>
      <vt:lpstr>I: Razumevanje tržišta i potreba kupaca</vt:lpstr>
      <vt:lpstr>PowerPoint Presentation</vt:lpstr>
      <vt:lpstr>I: Razumevanje tržišta i potreba kupaca</vt:lpstr>
      <vt:lpstr>I: Razumevanje tržišta i potreba kupaca</vt:lpstr>
      <vt:lpstr>I: Razumevanje tržišta i potreba kupaca</vt:lpstr>
      <vt:lpstr>I: Razumevanje tržišta i potreba kupaca</vt:lpstr>
      <vt:lpstr>I: Razumevanje tržišta i potreba kupaca</vt:lpstr>
      <vt:lpstr>I: Razumevanje tržišta i potreba kupaca</vt:lpstr>
      <vt:lpstr>PowerPoint Presentation</vt:lpstr>
      <vt:lpstr>I: Razumevanje tržišta i potreba kupaca</vt:lpstr>
      <vt:lpstr>I: Razumevanje tržišta i potreba kupaca</vt:lpstr>
      <vt:lpstr>I: Razumevanje tržišta i potreba kupaca</vt:lpstr>
      <vt:lpstr>I: Razumevanje tržišta i potreba kupaca</vt:lpstr>
      <vt:lpstr>PowerPoint Presentation</vt:lpstr>
      <vt:lpstr>I: Razumevanje tržišta i potreba kupaca</vt:lpstr>
      <vt:lpstr>PowerPoint Presentation</vt:lpstr>
      <vt:lpstr>I: Razumevanje tržišta</vt:lpstr>
      <vt:lpstr>I: Razumevanje tržišta - generičko tržište</vt:lpstr>
      <vt:lpstr>I: Razumevanje tržišta - tržište proizvoda</vt:lpstr>
      <vt:lpstr>I: Razumevanje tržišta  - tržište marke</vt:lpstr>
      <vt:lpstr>Potencijalno, raspoloživo, penetrisano tržište</vt:lpstr>
      <vt:lpstr>I: Razumevanje tržišta</vt:lpstr>
      <vt:lpstr>I: Razumevanje tržišta</vt:lpstr>
      <vt:lpstr>I: Razumevanje tržišta</vt:lpstr>
      <vt:lpstr>Pitanja</vt:lpstr>
      <vt:lpstr>Pitanja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Vesna</dc:creator>
  <cp:lastModifiedBy>Studentska sluzba 6</cp:lastModifiedBy>
  <cp:revision>246</cp:revision>
  <cp:lastPrinted>1601-01-01T00:00:00Z</cp:lastPrinted>
  <dcterms:created xsi:type="dcterms:W3CDTF">1601-01-01T00:00:00Z</dcterms:created>
  <dcterms:modified xsi:type="dcterms:W3CDTF">2026-03-17T08:29:16Z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