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43"/>
  </p:notesMasterIdLst>
  <p:handoutMasterIdLst>
    <p:handoutMasterId r:id="rId44"/>
  </p:handoutMasterIdLst>
  <p:sldIdLst>
    <p:sldId id="386" r:id="rId2"/>
    <p:sldId id="365" r:id="rId3"/>
    <p:sldId id="366" r:id="rId4"/>
    <p:sldId id="367" r:id="rId5"/>
    <p:sldId id="506" r:id="rId6"/>
    <p:sldId id="368" r:id="rId7"/>
    <p:sldId id="369" r:id="rId8"/>
    <p:sldId id="438" r:id="rId9"/>
    <p:sldId id="439" r:id="rId10"/>
    <p:sldId id="453" r:id="rId11"/>
    <p:sldId id="446" r:id="rId12"/>
    <p:sldId id="452" r:id="rId13"/>
    <p:sldId id="454" r:id="rId14"/>
    <p:sldId id="509" r:id="rId15"/>
    <p:sldId id="440" r:id="rId16"/>
    <p:sldId id="507" r:id="rId17"/>
    <p:sldId id="510" r:id="rId18"/>
    <p:sldId id="447" r:id="rId19"/>
    <p:sldId id="508" r:id="rId20"/>
    <p:sldId id="456" r:id="rId21"/>
    <p:sldId id="455" r:id="rId22"/>
    <p:sldId id="511" r:id="rId23"/>
    <p:sldId id="449" r:id="rId24"/>
    <p:sldId id="497" r:id="rId25"/>
    <p:sldId id="448" r:id="rId26"/>
    <p:sldId id="451" r:id="rId27"/>
    <p:sldId id="498" r:id="rId28"/>
    <p:sldId id="450" r:id="rId29"/>
    <p:sldId id="441" r:id="rId30"/>
    <p:sldId id="512" r:id="rId31"/>
    <p:sldId id="442" r:id="rId32"/>
    <p:sldId id="484" r:id="rId33"/>
    <p:sldId id="457" r:id="rId34"/>
    <p:sldId id="444" r:id="rId35"/>
    <p:sldId id="458" r:id="rId36"/>
    <p:sldId id="459" r:id="rId37"/>
    <p:sldId id="486" r:id="rId38"/>
    <p:sldId id="496" r:id="rId39"/>
    <p:sldId id="462" r:id="rId40"/>
    <p:sldId id="463" r:id="rId41"/>
    <p:sldId id="505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9E7"/>
    <a:srgbClr val="1D9D13"/>
    <a:srgbClr val="FF33CC"/>
    <a:srgbClr val="0000FF"/>
    <a:srgbClr val="FFFF99"/>
    <a:srgbClr val="FFFFFF"/>
    <a:srgbClr val="1B06B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koordinatna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 autoAdjust="0"/>
    <p:restoredTop sz="94660"/>
  </p:normalViewPr>
  <p:slideViewPr>
    <p:cSldViewPr>
      <p:cViewPr varScale="1">
        <p:scale>
          <a:sx n="108" d="100"/>
          <a:sy n="108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D70C01-B127-4DC8-8828-2A71CAF7B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7EA56D-7A4E-4E31-A952-BDEFE384E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938EDC-8DDB-49BD-A769-5B2C7325F092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D49115-EA68-4BB1-B7E7-18B01782C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3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2B9DED-9091-4035-88C2-AD2EACDB7CF3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05A32E-8152-41C5-90C1-8DAB0384D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80283B-6DC7-4BB5-803B-C4CC54AEC3EB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9947D7-4EB0-4FFC-B5C0-4EE0A50A8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3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193B89-FAE6-41C1-80C2-CB7C5ABBDB85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FB57BC-0EE6-4E9C-AC68-98F4C4E9F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52679A-6609-4A52-9CBF-BD774DA64DF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384E5C-67CC-4B72-919E-85271124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8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7D4DC4-88C0-4CC2-8DA7-4E8BD84579F8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AF5FAA-7320-48E2-AE2E-CA6235CC5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6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45DC16-0337-4E78-B28B-EAF007F9E57E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456BF0-58ED-4055-8B35-DD014DC00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50D698-EB7E-4268-97AF-EEC7E2E032F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40DB7A-4FFC-477C-8594-CB28AB736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B37F25-29EC-4CDE-9C20-9E9C225CC79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8B305D-F34B-4FFC-AAC9-34E52874D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D55657-9CC1-4C55-BC42-8E3833FA0F27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207DEC-0BCD-4F60-AFB6-DB03F5B76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4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65FF6C-5567-4A31-98A0-FD80E46AF0D6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BEDE0E-1E92-449C-B1BB-8A017651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2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A5AF1F2-ACE4-42F2-9F71-CF08CC68E19F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43EEACE-C726-4195-BD90-307987E76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arketingmreza.rs/kako-je-4p-zamenilo-4e/#comment-64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52400" y="2819400"/>
            <a:ext cx="7924800" cy="1447800"/>
          </a:xfrm>
          <a:ln w="38100">
            <a:solidFill>
              <a:srgbClr val="1B06BA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sr-Latn-RS" altLang="sr-Latn-RS" sz="28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sr-Latn-RS" altLang="sr-Latn-RS" sz="2800" b="1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sr-Latn-RS" altLang="sr-Latn-RS" sz="2800" smtClean="0">
                <a:solidFill>
                  <a:srgbClr val="1B06BA"/>
                </a:solidFill>
                <a:latin typeface="Arial Narrow" panose="020B0606020202030204" pitchFamily="34" charset="0"/>
              </a:rPr>
              <a:t>Poslovne koncepcije: evolucija marketing koncepcije </a:t>
            </a:r>
            <a:endParaRPr lang="en-US" altLang="sr-Latn-RS" sz="2800" smtClean="0">
              <a:solidFill>
                <a:srgbClr val="1B06BA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239000" cy="4876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sr-Latn-RS" sz="20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0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0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Pod uticajem aktera iz okruženja, kompanije postaju osetljivije na </a:t>
            </a:r>
            <a:r>
              <a:rPr lang="sr-Latn-RS" altLang="sr-Latn-RS" sz="2400" smtClean="0">
                <a:solidFill>
                  <a:srgbClr val="C00000"/>
                </a:solidFill>
                <a:latin typeface="Arial Narrow" panose="020B0606020202030204" pitchFamily="34" charset="0"/>
              </a:rPr>
              <a:t>potrošača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 kao ljudsko biće, na </a:t>
            </a:r>
            <a:r>
              <a:rPr lang="sr-Latn-RS" altLang="sr-Latn-RS" sz="2400" smtClean="0">
                <a:solidFill>
                  <a:srgbClr val="C00000"/>
                </a:solidFill>
                <a:latin typeface="Arial Narrow" panose="020B0606020202030204" pitchFamily="34" charset="0"/>
              </a:rPr>
              <a:t>zajednicu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 u kojoj živi odnosno u kojoj kompanija posluje i </a:t>
            </a:r>
            <a:r>
              <a:rPr lang="sr-Latn-RS" altLang="sr-Latn-RS" sz="2400" smtClean="0">
                <a:solidFill>
                  <a:srgbClr val="C00000"/>
                </a:solidFill>
                <a:latin typeface="Arial Narrow" panose="020B0606020202030204" pitchFamily="34" charset="0"/>
              </a:rPr>
              <a:t>okolinu 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koja ih okružuje. </a:t>
            </a:r>
            <a:r>
              <a:rPr lang="sr-Latn-RS" altLang="sr-Latn-RS" sz="2400" smtClean="0">
                <a:solidFill>
                  <a:srgbClr val="1B06BA"/>
                </a:solidFill>
                <a:latin typeface="Arial Narrow" panose="020B0606020202030204" pitchFamily="34" charset="0"/>
              </a:rPr>
              <a:t>Ovo nalaže preispitivanje osnovnog koncepta marketinga iz perspektive društva i okruženja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0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3901692" y="5089908"/>
            <a:ext cx="1645416" cy="152400"/>
          </a:xfrm>
          <a:prstGeom prst="rightArrow">
            <a:avLst/>
          </a:prstGeom>
          <a:solidFill>
            <a:srgbClr val="1409E7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>
              <a:solidFill>
                <a:srgbClr val="1409E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77800" y="381000"/>
            <a:ext cx="8890000" cy="533400"/>
          </a:xfrm>
        </p:spPr>
        <p:txBody>
          <a:bodyPr/>
          <a:lstStyle/>
          <a:p>
            <a:r>
              <a:rPr lang="sr-Latn-RS" altLang="sr-Latn-RS" sz="2400" smtClean="0">
                <a:solidFill>
                  <a:srgbClr val="FFFF00"/>
                </a:solidFill>
                <a:latin typeface="Arial Narrow" panose="020B0606020202030204" pitchFamily="34" charset="0"/>
              </a:rPr>
              <a:t>Značaj konzumerizma za razvoj društvenog koncepta marketinga</a:t>
            </a:r>
            <a:endParaRPr lang="sr-Latn-RS" altLang="sr-Latn-RS" sz="240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77800" y="1219200"/>
            <a:ext cx="8890000" cy="4800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Konzumerizam</a:t>
            </a:r>
            <a:r>
              <a:rPr lang="sr-Latn-RS" altLang="sr-Latn-RS" sz="22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je</a:t>
            </a:r>
            <a:r>
              <a:rPr lang="sr-Latn-RS" altLang="sr-Latn-RS" sz="22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n</a:t>
            </a:r>
            <a:r>
              <a:rPr lang="nn-NO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astao 60-ih</a:t>
            </a:r>
            <a:r>
              <a:rPr lang="nn-NO" altLang="sr-Latn-RS" sz="22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nn-NO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godina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20. veka. </a:t>
            </a:r>
            <a:r>
              <a:rPr lang="sr-Latn-RS" altLang="sr-Latn-RS" sz="2200" b="1" i="1" smtClean="0">
                <a:solidFill>
                  <a:srgbClr val="0070C0"/>
                </a:solidFill>
                <a:latin typeface="Arial Narrow" panose="020B0606020202030204" pitchFamily="34" charset="0"/>
              </a:rPr>
              <a:t>Reč je o međunarodnom pokretu za zaštitu </a:t>
            </a:r>
            <a:r>
              <a:rPr lang="pl-PL" altLang="sr-Latn-RS" sz="2200" b="1" i="1" smtClean="0">
                <a:solidFill>
                  <a:srgbClr val="0070C0"/>
                </a:solidFill>
                <a:latin typeface="Arial Narrow" panose="020B0606020202030204" pitchFamily="34" charset="0"/>
              </a:rPr>
              <a:t>potrošača</a:t>
            </a:r>
            <a:r>
              <a:rPr lang="pl-PL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 Programi akcija na zaštiti potrošača se razlikuju od zemlje do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zemlje.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i="1" smtClean="0">
                <a:solidFill>
                  <a:srgbClr val="0000FF"/>
                </a:solidFill>
                <a:latin typeface="Arial Narrow" panose="020B0606020202030204" pitchFamily="34" charset="0"/>
              </a:rPr>
              <a:t>Osnovna prava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potrošača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zagarantovana na osnovu Međunarodne organizacije potrošača i deklaracije UN iz 1985. godine su: </a:t>
            </a:r>
            <a:r>
              <a:rPr lang="sr-Latn-RS" altLang="sr-Latn-RS" sz="22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pravo na bezbednost, pravo na informisanost, pravo na izbor, pr</a:t>
            </a:r>
            <a:r>
              <a:rPr lang="pt-BR" altLang="sr-Latn-RS" sz="22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avo da se čuje glas potrošača</a:t>
            </a:r>
            <a:r>
              <a:rPr lang="sr-Latn-RS" altLang="sr-Latn-RS" sz="22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, pravo na zadovoljenje osnovnih potreba, pravo na obrazovanje, pravo na nadoknadu (obeštećenje) i </a:t>
            </a:r>
            <a:r>
              <a:rPr lang="sr-Latn-RS" altLang="sr-Latn-RS" sz="2200" b="1" i="1" u="sng" smtClean="0">
                <a:solidFill>
                  <a:srgbClr val="00B050"/>
                </a:solidFill>
                <a:latin typeface="Arial Narrow" panose="020B0606020202030204" pitchFamily="34" charset="0"/>
              </a:rPr>
              <a:t>pravo na zdravu životnu sredinu</a:t>
            </a:r>
            <a:r>
              <a:rPr lang="sr-Latn-RS" altLang="sr-Latn-RS" sz="2200" b="1" i="1" smtClean="0">
                <a:solidFill>
                  <a:srgbClr val="00B050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b="1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Marketing i konzumerizam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u osnovi imaju zajednički imenitelj – 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podizanje stepena </a:t>
            </a:r>
            <a:r>
              <a:rPr lang="sr-Latn-RS" altLang="sr-Latn-R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satisfakcije 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potrošača i povećanje društvenog </a:t>
            </a:r>
            <a:r>
              <a:rPr lang="sr-Latn-RS" altLang="sr-Latn-R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blagostanja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77800" y="381000"/>
            <a:ext cx="8890000" cy="533400"/>
          </a:xfrm>
        </p:spPr>
        <p:txBody>
          <a:bodyPr/>
          <a:lstStyle/>
          <a:p>
            <a:r>
              <a:rPr lang="sr-Latn-RS" altLang="sr-Latn-RS" sz="2400" smtClean="0">
                <a:solidFill>
                  <a:srgbClr val="FFFF00"/>
                </a:solidFill>
                <a:latin typeface="Arial Narrow" panose="020B0606020202030204" pitchFamily="34" charset="0"/>
              </a:rPr>
              <a:t>Značaj environmentalizma</a:t>
            </a:r>
            <a:endParaRPr lang="sr-Latn-RS" altLang="sr-Latn-RS" sz="24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77800" y="1143000"/>
            <a:ext cx="8356600" cy="50292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Dok potrošači razmatraju da li marketinški sistem efikasno zadovoljava želje potrošača (konzumerizam), ekolozi se bave 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učincima marketinga na okolinu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(životnu sredinu) i 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ekološkim troškovima udovoljavanja potrebama i željama potrošača.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200" b="1" i="1" smtClean="0">
                <a:solidFill>
                  <a:srgbClr val="1D9D13"/>
                </a:solidFill>
                <a:latin typeface="Arial Narrow" panose="020B0606020202030204" pitchFamily="34" charset="0"/>
              </a:rPr>
              <a:t>Environmentalizam</a:t>
            </a:r>
            <a:r>
              <a:rPr lang="sr-Latn-RS" altLang="sr-Latn-RS" sz="2200" i="1" smtClean="0">
                <a:solidFill>
                  <a:srgbClr val="1D9D13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i="1" smtClean="0">
                <a:solidFill>
                  <a:srgbClr val="1409E7"/>
                </a:solidFill>
                <a:latin typeface="Arial Narrow" panose="020B0606020202030204" pitchFamily="34" charset="0"/>
              </a:rPr>
              <a:t>je organizovani pokret zainteresovanih građana, kompanija i vladinih agencija za zaštitu i unapređenje sadašnjeg i budućeg životnog okruženja</a:t>
            </a:r>
            <a:r>
              <a:rPr lang="sr-Latn-RS" altLang="sr-Latn-RS" sz="2200" smtClean="0">
                <a:solidFill>
                  <a:srgbClr val="1409E7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200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Prvi talas je pokrenut tokom 60-ih godina 20. veka. Danas je većina kompanija prihvatila odgovornost da ne nanosi štetu okolini.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324600" cy="533400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Značaj environmentalizma</a:t>
            </a:r>
            <a:endParaRPr lang="sr-Latn-RS" altLang="sr-Latn-RS" sz="280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4864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00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Prema Kotleru i saradnicima (2020), </a:t>
            </a:r>
            <a:r>
              <a:rPr lang="sr-Latn-RS" altLang="sr-Latn-RS" sz="2200" b="1" smtClean="0">
                <a:solidFill>
                  <a:srgbClr val="00B050"/>
                </a:solidFill>
                <a:latin typeface="Arial Narrow" panose="020B0606020202030204" pitchFamily="34" charset="0"/>
              </a:rPr>
              <a:t>sprečavanje (prevencija) zagađenja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podrazumeva da kompanije eliminišu ili minimiziraju otpad pre nego što nastane, </a:t>
            </a:r>
            <a:r>
              <a:rPr lang="sr-Latn-RS" altLang="sr-Latn-RS" sz="2200" b="1" i="1" u="sng" smtClean="0">
                <a:solidFill>
                  <a:srgbClr val="00B050"/>
                </a:solidFill>
                <a:latin typeface="Arial Narrow" panose="020B0606020202030204" pitchFamily="34" charset="0"/>
              </a:rPr>
              <a:t>internim</a:t>
            </a:r>
            <a:r>
              <a:rPr lang="sr-Latn-RS" altLang="sr-Latn-RS" sz="2200" b="1" u="sng" smtClean="0">
                <a:solidFill>
                  <a:srgbClr val="00B050"/>
                </a:solidFill>
                <a:latin typeface="Arial Narrow" panose="020B0606020202030204" pitchFamily="34" charset="0"/>
              </a:rPr>
              <a:t> zelenim marketinškim programima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– dizajniranjem i razvojem ekološki sigurnijih proizvoda, reciklabilnih i biorazgradivih ambalaža, boljom kontrolom zagađenja i energetski efikasnijim operacijama. Iz </a:t>
            </a:r>
            <a:r>
              <a:rPr lang="sr-Latn-RS" altLang="sr-Latn-RS" sz="2200" b="1" i="1" u="sng" smtClean="0">
                <a:solidFill>
                  <a:srgbClr val="00B050"/>
                </a:solidFill>
                <a:latin typeface="Arial Narrow" panose="020B0606020202030204" pitchFamily="34" charset="0"/>
              </a:rPr>
              <a:t>eksterne</a:t>
            </a:r>
            <a:r>
              <a:rPr lang="sr-Latn-RS" altLang="sr-Latn-RS" sz="2200" b="1" u="sng" smtClean="0">
                <a:solidFill>
                  <a:srgbClr val="00B050"/>
                </a:solidFill>
                <a:latin typeface="Arial Narrow" panose="020B0606020202030204" pitchFamily="34" charset="0"/>
              </a:rPr>
              <a:t> perspektive, teži se minimizaciji uticaja na životnu sredinu tokom celog životnog ciklusa proizvoda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200" u="sng" smtClean="0">
                <a:latin typeface="Arial Narrow" panose="020B0606020202030204" pitchFamily="34" charset="0"/>
              </a:rPr>
              <a:t>Na dug rok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, kompanije će svojim </a:t>
            </a:r>
            <a:r>
              <a:rPr lang="sr-Latn-RS" altLang="sr-Latn-RS" sz="2200" i="1" smtClean="0">
                <a:latin typeface="Arial Narrow" panose="020B0606020202030204" pitchFamily="34" charset="0"/>
              </a:rPr>
              <a:t>internim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akcijama – uvođenjem novih čistih tehnologija i razvijanjem novih veština i sposobnosti zaštite životne sredine doprinositi njenoj zaštiti.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Vizija održivosti i stvaranje strateškog okvira za budućnost održivosti su eksterne aktivnosti koje će na dug rok doneti koristi i kompaniji i životnoj sredini.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990600" y="2819400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RS" altLang="sr-Latn-RS" sz="2800" b="1">
                <a:solidFill>
                  <a:srgbClr val="FF33CC"/>
                </a:solidFill>
                <a:latin typeface="Arial Narrow" panose="020B0606020202030204" pitchFamily="34" charset="0"/>
              </a:rPr>
              <a:t>Razvija se koncept društvenog marketinga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086600" cy="609600"/>
          </a:xfrm>
        </p:spPr>
        <p:txBody>
          <a:bodyPr/>
          <a:lstStyle/>
          <a:p>
            <a:pPr eaLnBrk="1" hangingPunct="1"/>
            <a:r>
              <a:rPr lang="sr-Latn-RS" altLang="sr-Latn-RS" sz="2800" b="1" smtClean="0">
                <a:solidFill>
                  <a:srgbClr val="FF33CC"/>
                </a:solidFill>
                <a:latin typeface="Arial Narrow" panose="020B0606020202030204" pitchFamily="34" charset="0"/>
              </a:rPr>
              <a:t>Koncept društvenog marketinga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" y="2514600"/>
            <a:ext cx="9067800" cy="3962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en-U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 sz="2400" smtClean="0">
                <a:latin typeface="Arial Narrow" panose="020B0606020202030204" pitchFamily="34" charset="0"/>
              </a:rPr>
              <a:t>Utemeljen 70-ih g. 20. veka.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en-U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 sz="2400" smtClean="0">
                <a:latin typeface="Arial Narrow" panose="020B0606020202030204" pitchFamily="34" charset="0"/>
              </a:rPr>
              <a:t>Koncept društvenog marketinga postavlja pitanje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da li </a:t>
            </a:r>
            <a:r>
              <a:rPr lang="pl-PL" altLang="en-US" sz="2400" u="sng" smtClean="0">
                <a:solidFill>
                  <a:srgbClr val="1409E7"/>
                </a:solidFill>
                <a:latin typeface="Arial Narrow" panose="020B0606020202030204" pitchFamily="34" charset="0"/>
              </a:rPr>
              <a:t>čisti marketing-koncept </a:t>
            </a:r>
            <a:r>
              <a:rPr lang="pl-PL" altLang="en-U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zanemaruje moguće sukobe između </a:t>
            </a:r>
            <a:r>
              <a:rPr lang="pl-PL" altLang="en-US" sz="2400" u="sng" smtClean="0">
                <a:solidFill>
                  <a:srgbClr val="1409E7"/>
                </a:solidFill>
                <a:latin typeface="Arial Narrow" panose="020B0606020202030204" pitchFamily="34" charset="0"/>
              </a:rPr>
              <a:t>kratkoročnih želja </a:t>
            </a:r>
            <a:r>
              <a:rPr lang="pl-PL" altLang="en-U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kupaca i njihove </a:t>
            </a:r>
            <a:r>
              <a:rPr lang="pl-PL" altLang="en-US" sz="2400" b="1" u="sng" smtClean="0">
                <a:solidFill>
                  <a:srgbClr val="FF33CC"/>
                </a:solidFill>
                <a:latin typeface="Arial Narrow" panose="020B0606020202030204" pitchFamily="34" charset="0"/>
              </a:rPr>
              <a:t>dugoročne dobrobiti</a:t>
            </a:r>
            <a:r>
              <a:rPr lang="pl-PL" altLang="en-U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, i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da li kompanija koja zadovoljava </a:t>
            </a:r>
            <a:r>
              <a:rPr lang="pl-PL" altLang="en-US" sz="2400" u="sng" smtClean="0">
                <a:solidFill>
                  <a:srgbClr val="1409E7"/>
                </a:solidFill>
                <a:latin typeface="Arial Narrow" panose="020B0606020202030204" pitchFamily="34" charset="0"/>
              </a:rPr>
              <a:t>trenutne potrebe </a:t>
            </a:r>
            <a:r>
              <a:rPr lang="pl-PL" altLang="en-U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i želje ciljnih tržišta uvek čini ono što je najbolje za svoje kupce na </a:t>
            </a:r>
            <a:r>
              <a:rPr lang="pl-PL" altLang="en-US" sz="2400" b="1" u="sng" smtClean="0">
                <a:solidFill>
                  <a:srgbClr val="FF33CC"/>
                </a:solidFill>
                <a:latin typeface="Arial Narrow" panose="020B0606020202030204" pitchFamily="34" charset="0"/>
              </a:rPr>
              <a:t>duge staze</a:t>
            </a:r>
            <a:r>
              <a:rPr lang="pl-PL" altLang="en-U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086600" cy="6096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Koncept društvenog marketinga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410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sz="240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sz="2400" dirty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sz="2400" dirty="0" smtClean="0">
                <a:latin typeface="Arial Narrow" panose="020B0606020202030204" pitchFamily="34" charset="0"/>
              </a:rPr>
              <a:t>Koncept </a:t>
            </a:r>
            <a:r>
              <a:rPr lang="pl-PL" sz="2400" dirty="0">
                <a:latin typeface="Arial Narrow" panose="020B0606020202030204" pitchFamily="34" charset="0"/>
              </a:rPr>
              <a:t>društvenog marketinga smatra da </a:t>
            </a:r>
            <a:r>
              <a:rPr lang="pl-PL" sz="2400" dirty="0" smtClean="0">
                <a:latin typeface="Arial Narrow" panose="020B0606020202030204" pitchFamily="34" charset="0"/>
              </a:rPr>
              <a:t>marketing-strategija </a:t>
            </a:r>
            <a:r>
              <a:rPr lang="pl-PL" sz="2400" dirty="0">
                <a:latin typeface="Arial Narrow" panose="020B0606020202030204" pitchFamily="34" charset="0"/>
              </a:rPr>
              <a:t>treba da isporuči </a:t>
            </a:r>
            <a:r>
              <a:rPr lang="pl-PL" sz="24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vrednost </a:t>
            </a:r>
            <a:r>
              <a:rPr lang="pl-PL" sz="2400" dirty="0">
                <a:solidFill>
                  <a:srgbClr val="1409E7"/>
                </a:solidFill>
                <a:latin typeface="Arial Narrow" panose="020B0606020202030204" pitchFamily="34" charset="0"/>
              </a:rPr>
              <a:t>kupcima </a:t>
            </a:r>
            <a:r>
              <a:rPr lang="pl-PL" sz="2400" dirty="0">
                <a:latin typeface="Arial Narrow" panose="020B0606020202030204" pitchFamily="34" charset="0"/>
              </a:rPr>
              <a:t>na način koji održava ili poboljšava i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blagostanje kupaca </a:t>
            </a:r>
            <a:r>
              <a:rPr lang="pl-PL" sz="24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i </a:t>
            </a:r>
            <a:r>
              <a:rPr lang="pl-PL" sz="2400" b="1" dirty="0" smtClean="0">
                <a:solidFill>
                  <a:srgbClr val="FF33CC"/>
                </a:solidFill>
                <a:latin typeface="Arial Narrow" panose="020B0606020202030204" pitchFamily="34" charset="0"/>
              </a:rPr>
              <a:t>društveno blagostanje</a:t>
            </a:r>
            <a:r>
              <a:rPr lang="pl-PL" sz="2400" b="1" dirty="0">
                <a:solidFill>
                  <a:srgbClr val="FF33CC"/>
                </a:solidFill>
                <a:latin typeface="Arial Narrow" panose="020B0606020202030204" pitchFamily="34" charset="0"/>
              </a:rPr>
              <a:t>. </a:t>
            </a:r>
            <a:endParaRPr lang="pl-PL" sz="2400" b="1" dirty="0" smtClean="0">
              <a:solidFill>
                <a:srgbClr val="FF33CC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sz="2400" b="1" dirty="0">
              <a:solidFill>
                <a:srgbClr val="FF33CC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sz="2400" dirty="0" smtClean="0">
                <a:latin typeface="Arial Narrow" panose="020B0606020202030204" pitchFamily="34" charset="0"/>
              </a:rPr>
              <a:t>Poziva se na </a:t>
            </a:r>
            <a:r>
              <a:rPr lang="pl-PL" sz="2400" b="1" i="1" u="sng" dirty="0">
                <a:solidFill>
                  <a:srgbClr val="1D9D13"/>
                </a:solidFill>
                <a:latin typeface="Arial Narrow" panose="020B0606020202030204" pitchFamily="34" charset="0"/>
              </a:rPr>
              <a:t>održivi marketing, društveno i ekološki odgovoran marketing</a:t>
            </a:r>
            <a:r>
              <a:rPr lang="pl-PL" sz="2400" b="1" u="sng" dirty="0">
                <a:solidFill>
                  <a:srgbClr val="1D9D13"/>
                </a:solidFill>
                <a:latin typeface="Arial Narrow" panose="020B0606020202030204" pitchFamily="34" charset="0"/>
              </a:rPr>
              <a:t> </a:t>
            </a:r>
            <a:r>
              <a:rPr lang="pl-PL" sz="2400" dirty="0">
                <a:latin typeface="Arial Narrow" panose="020B0606020202030204" pitchFamily="34" charset="0"/>
              </a:rPr>
              <a:t>koji </a:t>
            </a:r>
            <a:r>
              <a:rPr lang="pl-PL" sz="2400" dirty="0" smtClean="0">
                <a:latin typeface="Arial Narrow" panose="020B0606020202030204" pitchFamily="34" charset="0"/>
              </a:rPr>
              <a:t>zadovoljavaju </a:t>
            </a:r>
            <a:r>
              <a:rPr lang="pl-PL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trenutne</a:t>
            </a:r>
            <a:r>
              <a:rPr lang="pl-PL" sz="2400" i="1" dirty="0">
                <a:solidFill>
                  <a:srgbClr val="1B06BA"/>
                </a:solidFill>
                <a:latin typeface="Arial Narrow" panose="020B0606020202030204" pitchFamily="34" charset="0"/>
              </a:rPr>
              <a:t> potrebe </a:t>
            </a:r>
            <a:r>
              <a:rPr lang="pl-PL" sz="2400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kupaca </a:t>
            </a:r>
            <a:r>
              <a:rPr lang="pl-PL" sz="2400" i="1" dirty="0">
                <a:solidFill>
                  <a:srgbClr val="1B06BA"/>
                </a:solidFill>
                <a:latin typeface="Arial Narrow" panose="020B0606020202030204" pitchFamily="34" charset="0"/>
              </a:rPr>
              <a:t>i </a:t>
            </a:r>
            <a:r>
              <a:rPr lang="pl-PL" sz="2400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kompanije, </a:t>
            </a:r>
            <a:r>
              <a:rPr lang="pl-PL" sz="2400" i="1" dirty="0">
                <a:solidFill>
                  <a:srgbClr val="1B06BA"/>
                </a:solidFill>
                <a:latin typeface="Arial Narrow" panose="020B0606020202030204" pitchFamily="34" charset="0"/>
              </a:rPr>
              <a:t>a istovremeno </a:t>
            </a:r>
            <a:r>
              <a:rPr lang="pl-PL" sz="2400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čuvaju </a:t>
            </a:r>
            <a:r>
              <a:rPr lang="pl-PL" sz="2400" i="1" dirty="0">
                <a:solidFill>
                  <a:srgbClr val="1B06BA"/>
                </a:solidFill>
                <a:latin typeface="Arial Narrow" panose="020B0606020202030204" pitchFamily="34" charset="0"/>
              </a:rPr>
              <a:t>ili </a:t>
            </a:r>
            <a:r>
              <a:rPr lang="pl-PL" sz="2400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poboljšavaju sposobnost </a:t>
            </a:r>
            <a:r>
              <a:rPr lang="pl-PL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budućih generacija </a:t>
            </a:r>
            <a:r>
              <a:rPr lang="pl-PL" sz="2400" i="1" dirty="0">
                <a:solidFill>
                  <a:srgbClr val="1B06BA"/>
                </a:solidFill>
                <a:latin typeface="Arial Narrow" panose="020B0606020202030204" pitchFamily="34" charset="0"/>
              </a:rPr>
              <a:t>da zadovolje svoje potrebe</a:t>
            </a:r>
            <a:r>
              <a:rPr lang="pl-PL" sz="2400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sz="2400" i="1" dirty="0" smtClean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Postavlja se pitanje </a:t>
            </a:r>
            <a:r>
              <a:rPr lang="sr-Latn-RS" sz="2400" i="1" u="sng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etičke i društvene odgovornosti </a:t>
            </a:r>
            <a:r>
              <a:rPr lang="sr-Latn-RS" sz="2400" dirty="0" smtClean="0">
                <a:latin typeface="Arial Narrow" panose="020B0606020202030204" pitchFamily="34" charset="0"/>
              </a:rPr>
              <a:t>marketinga</a:t>
            </a:r>
            <a:r>
              <a:rPr lang="sr-Latn-RS" sz="2200" dirty="0" smtClean="0">
                <a:latin typeface="Arial Narrow" panose="020B0606020202030204" pitchFamily="34" charset="0"/>
              </a:rPr>
              <a:t>. </a:t>
            </a:r>
          </a:p>
          <a:p>
            <a:pPr eaLnBrk="1" hangingPunct="1">
              <a:defRPr/>
            </a:pPr>
            <a:endParaRPr lang="sr-Latn-R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R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sr-Latn-RS" sz="2800" b="1" dirty="0" smtClean="0">
                <a:solidFill>
                  <a:srgbClr val="FF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Razvija se koncept društvene odgovornosti</a:t>
            </a:r>
            <a:endParaRPr lang="sr-Latn-RS" sz="2800" b="1" dirty="0">
              <a:solidFill>
                <a:srgbClr val="FF33CC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5334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Koncepti društvene odgovornosti 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010400" cy="5638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Iz svega ovoga se razvija </a:t>
            </a:r>
            <a:r>
              <a:rPr lang="sr-Latn-RS" altLang="en-US" sz="2200" b="1" smtClean="0">
                <a:solidFill>
                  <a:srgbClr val="FF33CC"/>
                </a:solidFill>
                <a:latin typeface="Arial Narrow" panose="020B0606020202030204" pitchFamily="34" charset="0"/>
              </a:rPr>
              <a:t>društvena odgovornost kao koncept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!!!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Suština društvene odgovornosti je briga poslovnog sektora </a:t>
            </a:r>
            <a:r>
              <a:rPr lang="pt-BR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za </a:t>
            </a:r>
            <a:r>
              <a:rPr lang="pt-BR" altLang="en-US" sz="2200" b="1" smtClean="0">
                <a:solidFill>
                  <a:srgbClr val="FF33CC"/>
                </a:solidFill>
                <a:latin typeface="Arial Narrow" panose="020B0606020202030204" pitchFamily="34" charset="0"/>
              </a:rPr>
              <a:t>društveno blagost</a:t>
            </a:r>
            <a:r>
              <a:rPr lang="pt-BR" altLang="en-US" sz="2200" smtClean="0">
                <a:solidFill>
                  <a:srgbClr val="FF33CC"/>
                </a:solidFill>
                <a:latin typeface="Arial Narrow" panose="020B0606020202030204" pitchFamily="34" charset="0"/>
              </a:rPr>
              <a:t>anje</a:t>
            </a:r>
            <a:r>
              <a:rPr lang="pt-BR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Mnoge visokoprofitne kompanije su društveno najodgovornije </a:t>
            </a:r>
            <a:r>
              <a:rPr lang="sr-Latn-RS" altLang="en-US" sz="2200" smtClean="0">
                <a:solidFill>
                  <a:srgbClr val="FF33CC"/>
                </a:solidFill>
                <a:latin typeface="Arial Narrow" panose="020B0606020202030204" pitchFamily="34" charset="0"/>
              </a:rPr>
              <a:t>(</a:t>
            </a:r>
            <a:r>
              <a:rPr lang="sr-Latn-RS" altLang="en-US" sz="2200" i="1" smtClean="0">
                <a:solidFill>
                  <a:srgbClr val="FF33CC"/>
                </a:solidFill>
                <a:latin typeface="Arial Narrow" panose="020B0606020202030204" pitchFamily="34" charset="0"/>
              </a:rPr>
              <a:t>Corporate Social Responsibility </a:t>
            </a:r>
            <a:r>
              <a:rPr lang="sr-Latn-RS" altLang="en-US" sz="2200" smtClean="0">
                <a:solidFill>
                  <a:srgbClr val="FF33CC"/>
                </a:solidFill>
                <a:latin typeface="Arial Narrow" panose="020B0606020202030204" pitchFamily="34" charset="0"/>
              </a:rPr>
              <a:t>– CSR).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Kupci favorizuju društvenog odgovorne kompanije.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200" b="1" smtClean="0">
                <a:solidFill>
                  <a:srgbClr val="FF33CC"/>
                </a:solidFill>
                <a:latin typeface="Arial Narrow" panose="020B0606020202030204" pitchFamily="34" charset="0"/>
              </a:rPr>
              <a:t>Marketing podržava kompaniju da na najbolji način ostvari svoju društvenu odgovornost. 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J</a:t>
            </a:r>
            <a:r>
              <a:rPr lang="pt-BR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ačanje društvene odgovornosti 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vodi rastu </a:t>
            </a:r>
            <a:r>
              <a:rPr lang="sv-SE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marketing etik</a:t>
            </a:r>
            <a:r>
              <a:rPr lang="sr-Latn-R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e</a:t>
            </a:r>
            <a:r>
              <a:rPr lang="sv-SE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sr-Latn-RS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5334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Koncepti društvene odgovornosti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144000" cy="5638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Koncepti društvene odgovornosti </a:t>
            </a:r>
            <a:r>
              <a:rPr lang="sr-Latn-RS" sz="2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su: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2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sr-Latn-RS" sz="2200" b="1" i="1" dirty="0" smtClean="0">
                <a:solidFill>
                  <a:srgbClr val="1B06BA"/>
                </a:solidFill>
                <a:latin typeface="Arial Narrow" panose="020B0606020202030204" pitchFamily="34" charset="0"/>
              </a:rPr>
              <a:t>profitna odgovornost </a:t>
            </a:r>
            <a:r>
              <a:rPr lang="sr-Latn-RS" sz="2200" dirty="0" smtClean="0">
                <a:latin typeface="Arial Narrow" panose="020B0606020202030204" pitchFamily="34" charset="0"/>
              </a:rPr>
              <a:t>(vlasnici/akcionari); 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  <a:defRPr/>
            </a:pPr>
            <a:endParaRPr lang="sr-Latn-RS" sz="2200" dirty="0" smtClean="0">
              <a:latin typeface="Arial Narrow" panose="020B0606020202030204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sr-Latn-RS" sz="2200" b="1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odgovornost prema stejkholderima </a:t>
            </a:r>
            <a:r>
              <a:rPr lang="sr-Latn-RS" sz="2200" dirty="0" smtClean="0">
                <a:latin typeface="Arial Narrow" panose="020B0606020202030204" pitchFamily="34" charset="0"/>
              </a:rPr>
              <a:t>(potrošači, zaposleni, dobavljači...), 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  <a:defRPr/>
            </a:pPr>
            <a:endParaRPr lang="sr-Latn-RS" sz="2200" dirty="0" smtClean="0">
              <a:latin typeface="Arial Narrow" panose="020B0606020202030204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sr-Latn-RS" sz="2200" b="1" i="1" dirty="0" smtClean="0">
                <a:solidFill>
                  <a:srgbClr val="FF33CC"/>
                </a:solidFill>
                <a:latin typeface="Arial Narrow" panose="020B0606020202030204" pitchFamily="34" charset="0"/>
              </a:rPr>
              <a:t>društvena odgovornost</a:t>
            </a:r>
            <a:r>
              <a:rPr lang="sr-Latn-RS" sz="2200" dirty="0">
                <a:solidFill>
                  <a:srgbClr val="1B06BA"/>
                </a:solidFill>
                <a:latin typeface="Arial Narrow" panose="020B0606020202030204" pitchFamily="34" charset="0"/>
              </a:rPr>
              <a:t>:</a:t>
            </a:r>
            <a:endParaRPr lang="sr-Latn-RS" sz="2200" dirty="0" smtClean="0">
              <a:solidFill>
                <a:srgbClr val="1B06BA"/>
              </a:solidFill>
              <a:latin typeface="Arial Narrow" panose="020B060602020203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sr-Latn-RS" sz="2200" b="1" u="sng" dirty="0" smtClean="0">
                <a:solidFill>
                  <a:srgbClr val="1D9D13"/>
                </a:solidFill>
                <a:latin typeface="Arial Narrow" panose="020B0606020202030204" pitchFamily="34" charset="0"/>
              </a:rPr>
              <a:t>eko zaštita okruženja </a:t>
            </a:r>
            <a:r>
              <a:rPr lang="sr-Latn-RS" sz="2200" b="1" dirty="0" smtClean="0">
                <a:latin typeface="Arial Narrow" panose="020B0606020202030204" pitchFamily="34" charset="0"/>
              </a:rPr>
              <a:t>– </a:t>
            </a:r>
            <a:r>
              <a:rPr lang="sr-Latn-RS" sz="2200" b="1" u="sng" dirty="0" smtClean="0">
                <a:solidFill>
                  <a:srgbClr val="1D9D13"/>
                </a:solidFill>
                <a:latin typeface="Arial Narrow" panose="020B0606020202030204" pitchFamily="34" charset="0"/>
              </a:rPr>
              <a:t>zeleni marketing</a:t>
            </a:r>
            <a:r>
              <a:rPr lang="sr-Latn-RS" sz="2200" dirty="0" smtClean="0">
                <a:latin typeface="Arial Narrow" panose="020B0606020202030204" pitchFamily="34" charset="0"/>
              </a:rPr>
              <a:t>, interni zeleni marketing,....;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opsluživanje opšte javnosti – tzv</a:t>
            </a:r>
            <a:r>
              <a:rPr lang="sr-Latn-RS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sr-Latn-RS" sz="2200" b="1" u="sng" dirty="0" smtClean="0">
                <a:solidFill>
                  <a:srgbClr val="FF33CC"/>
                </a:solidFill>
                <a:latin typeface="Arial Narrow" panose="020B0606020202030204" pitchFamily="34" charset="0"/>
              </a:rPr>
              <a:t>uzročni </a:t>
            </a:r>
            <a:r>
              <a:rPr lang="sr-Latn-RS" sz="2200" b="1" u="sng" dirty="0">
                <a:solidFill>
                  <a:srgbClr val="FF33CC"/>
                </a:solidFill>
                <a:latin typeface="Arial Narrow" panose="020B0606020202030204" pitchFamily="34" charset="0"/>
              </a:rPr>
              <a:t>marketing </a:t>
            </a:r>
            <a:r>
              <a:rPr lang="sr-Latn-RS" sz="2200" dirty="0">
                <a:latin typeface="Arial Narrow" panose="020B0606020202030204" pitchFamily="34" charset="0"/>
              </a:rPr>
              <a:t>(marketing povezan sa uzrokom: </a:t>
            </a:r>
            <a:r>
              <a:rPr lang="sr-Latn-RS" sz="2200" i="1" dirty="0" smtClean="0">
                <a:latin typeface="Arial Narrow" panose="020B0606020202030204" pitchFamily="34" charset="0"/>
              </a:rPr>
              <a:t>cause </a:t>
            </a:r>
            <a:r>
              <a:rPr lang="sr-Latn-RS" sz="2200" i="1" dirty="0">
                <a:latin typeface="Arial Narrow" panose="020B0606020202030204" pitchFamily="34" charset="0"/>
              </a:rPr>
              <a:t>related </a:t>
            </a:r>
            <a:r>
              <a:rPr lang="sr-Latn-RS" sz="2200" i="1" dirty="0" smtClean="0">
                <a:latin typeface="Arial Narrow" panose="020B0606020202030204" pitchFamily="34" charset="0"/>
              </a:rPr>
              <a:t>marketing</a:t>
            </a:r>
            <a:r>
              <a:rPr lang="sr-Latn-RS" sz="2200" dirty="0" smtClean="0">
                <a:latin typeface="Arial Narrow" panose="020B0606020202030204" pitchFamily="34" charset="0"/>
              </a:rPr>
              <a:t>)</a:t>
            </a:r>
            <a:r>
              <a:rPr lang="sr-Latn-RS" sz="2200" dirty="0">
                <a:latin typeface="Arial Narrow" panose="020B0606020202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268413"/>
            <a:ext cx="8856663" cy="5040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 smtClean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 smtClean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 smtClean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 smtClean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r-Latn-RS" sz="2000" dirty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r-Cyrl-CS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r-Cyrl-CS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r-Latn-RS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3124200" cy="576263"/>
          </a:xfrm>
        </p:spPr>
        <p:txBody>
          <a:bodyPr/>
          <a:lstStyle/>
          <a:p>
            <a:pPr eaLnBrk="1" hangingPunct="1"/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Poslovne koncepcije</a:t>
            </a:r>
            <a:endParaRPr lang="en-U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9940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723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dirty="0" smtClean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proizvodna koncepcija</a:t>
            </a:r>
          </a:p>
          <a:p>
            <a:pPr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koncepcija proizvoda</a:t>
            </a:r>
          </a:p>
          <a:p>
            <a:pPr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prodajna koncepcija </a:t>
            </a:r>
          </a:p>
          <a:p>
            <a:pPr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marketing koncepcija</a:t>
            </a:r>
          </a:p>
          <a:p>
            <a:pPr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društvena koncepcija marketinga...</a:t>
            </a:r>
          </a:p>
          <a:p>
            <a:pPr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......</a:t>
            </a:r>
            <a:r>
              <a:rPr lang="sr-Latn-CS" sz="2800" dirty="0" smtClean="0">
                <a:latin typeface="Arial Narrow" panose="020B0606020202030204" pitchFamily="34" charset="0"/>
              </a:rPr>
              <a:t> </a:t>
            </a:r>
            <a:r>
              <a:rPr lang="sr-Latn-CS" sz="2400" dirty="0" smtClean="0">
                <a:latin typeface="Arial Narrow" panose="020B0606020202030204" pitchFamily="34" charset="0"/>
              </a:rPr>
              <a:t>koncept održivog marketinga</a:t>
            </a:r>
          </a:p>
          <a:p>
            <a:pPr eaLnBrk="1" hangingPunct="1"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……….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86600" cy="6096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Društvena odgovornost  - uzročni marketing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-6350" y="914400"/>
            <a:ext cx="9226550" cy="5715000"/>
          </a:xfrm>
        </p:spPr>
        <p:txBody>
          <a:bodyPr/>
          <a:lstStyle/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i="1" smtClean="0">
                <a:solidFill>
                  <a:srgbClr val="1B06BA"/>
                </a:solidFill>
                <a:latin typeface="Arial Narrow" panose="020B0606020202030204" pitchFamily="34" charset="0"/>
              </a:rPr>
              <a:t>Uzročni marketing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je zasnovan na 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direktnom partnerstvu </a:t>
            </a:r>
            <a:r>
              <a:rPr lang="sr-Latn-RS" altLang="sr-Latn-RS" sz="2200" smtClean="0">
                <a:solidFill>
                  <a:srgbClr val="1B06BA"/>
                </a:solidFill>
                <a:latin typeface="Arial Narrow" panose="020B0606020202030204" pitchFamily="34" charset="0"/>
              </a:rPr>
              <a:t>između kompanija i neprofitnih organizacija</a:t>
            </a:r>
            <a:r>
              <a:rPr lang="sr-Latn-RS" altLang="sr-Latn-RS" sz="2200" u="sng" smtClean="0">
                <a:solidFill>
                  <a:srgbClr val="1B06BA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i 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indirektnom partnerstvu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između kompanije i korisnika, </a:t>
            </a:r>
            <a:r>
              <a:rPr lang="sr-Latn-RS" altLang="sr-Latn-RS" sz="2200" b="1" smtClean="0">
                <a:solidFill>
                  <a:srgbClr val="FF33CC"/>
                </a:solidFill>
                <a:latin typeface="Arial Narrow" panose="020B0606020202030204" pitchFamily="34" charset="0"/>
              </a:rPr>
              <a:t>u svrhu podrške društvenom cilju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 Ovaj oblik marketinga  je postao primarni oblik korporativnog davanja. 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Omogućuje kompanijama da „</a:t>
            </a:r>
            <a:r>
              <a:rPr lang="sr-Latn-RS" altLang="sr-Latn-RS" sz="22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rade dobro čineći dobro</a:t>
            </a:r>
            <a:r>
              <a:rPr lang="sr-Latn-RS" altLang="sr-Latn-RS" sz="2200" smtClean="0">
                <a:solidFill>
                  <a:srgbClr val="FF0000"/>
                </a:solidFill>
                <a:latin typeface="Arial Narrow" panose="020B0606020202030204" pitchFamily="34" charset="0"/>
              </a:rPr>
              <a:t>“ </a:t>
            </a:r>
            <a:r>
              <a:rPr lang="sr-Latn-RS" altLang="sr-Latn-RS" sz="22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povezujući kupovinu proizvoda ili usluga kompanije s korisnim ciljevima ili dobrotvornim organizacijama </a:t>
            </a:r>
            <a:r>
              <a:rPr lang="sr-Latn-RS" altLang="sr-Latn-RS" sz="900" smtClean="0">
                <a:solidFill>
                  <a:srgbClr val="000000"/>
                </a:solidFill>
                <a:latin typeface="Arial Narrow" panose="020B0606020202030204" pitchFamily="34" charset="0"/>
              </a:rPr>
              <a:t>(Kotler et al., 2020). </a:t>
            </a:r>
            <a:r>
              <a:rPr lang="sr-Latn-R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Kako bi ostvarile svoju društvenu odgovornost i izgradile pozitivniji imidž, mnoge kompanije se sada povezuju s vrednim ciljevima. 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0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Na primer, </a:t>
            </a:r>
            <a:r>
              <a:rPr lang="sr-Latn-RS" altLang="sr-Latn-RS" sz="2100" i="1" u="sng" smtClean="0">
                <a:solidFill>
                  <a:srgbClr val="000000"/>
                </a:solidFill>
                <a:latin typeface="Arial Narrow" panose="020B0606020202030204" pitchFamily="34" charset="0"/>
              </a:rPr>
              <a:t>Warby Parker </a:t>
            </a:r>
            <a:r>
              <a:rPr lang="sr-Latn-RS" altLang="sr-Latn-RS" sz="2100" u="sng" smtClean="0">
                <a:solidFill>
                  <a:srgbClr val="000000"/>
                </a:solidFill>
                <a:latin typeface="Arial Narrow" panose="020B0606020202030204" pitchFamily="34" charset="0"/>
              </a:rPr>
              <a:t>– američki onlajn prodavac jeftinih naočara </a:t>
            </a:r>
            <a:r>
              <a:rPr lang="sr-Latn-RS" altLang="sr-Latn-R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(za vid) sa sedištem u </a:t>
            </a:r>
            <a:r>
              <a:rPr lang="sr-Latn-RS" altLang="sr-Latn-RS" sz="21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New York-u</a:t>
            </a:r>
            <a:r>
              <a:rPr lang="sr-Latn-RS" altLang="sr-Latn-R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 je osnovan s nadom da će ponuditi pristupačne naočare širokim masama. </a:t>
            </a:r>
            <a:r>
              <a:rPr lang="sr-Latn-RS" altLang="sr-Latn-RS" sz="21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Kompanija prodaje „naočare sa svrhom“. </a:t>
            </a:r>
            <a:r>
              <a:rPr lang="sr-Latn-RS" altLang="sr-Latn-R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Za svaki par naočara koje </a:t>
            </a:r>
            <a:r>
              <a:rPr lang="sr-Latn-RS" altLang="sr-Latn-RS" sz="21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Warby Parker </a:t>
            </a:r>
            <a:r>
              <a:rPr lang="sr-Latn-RS" altLang="sr-Latn-R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proda, on </a:t>
            </a:r>
            <a:r>
              <a:rPr lang="sr-Latn-RS" altLang="sr-Latn-RS" sz="2100" u="sng" smtClean="0">
                <a:solidFill>
                  <a:srgbClr val="000000"/>
                </a:solidFill>
                <a:latin typeface="Arial Narrow" panose="020B0606020202030204" pitchFamily="34" charset="0"/>
              </a:rPr>
              <a:t>poklanja besplatni par nekome kome je potreban</a:t>
            </a:r>
            <a:r>
              <a:rPr lang="sr-Latn-RS" altLang="sr-Latn-R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. Kompanija takođe radi sa neprofitnim organizacijama koje obučavaju preduzetnike sa niskim primanjima da prodaju pristupačne naočare</a:t>
            </a:r>
            <a:r>
              <a:rPr lang="sr-Latn-RS" altLang="sr-Latn-RS" sz="21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. „Smatramo da svako ima pravo da vidi“, </a:t>
            </a:r>
            <a:r>
              <a:rPr lang="sr-Latn-RS" altLang="sr-Latn-RS" sz="2100" smtClean="0">
                <a:solidFill>
                  <a:srgbClr val="000000"/>
                </a:solidFill>
                <a:latin typeface="Arial Narrow" panose="020B0606020202030204" pitchFamily="34" charset="0"/>
              </a:rPr>
              <a:t>kažu iz kompan</a:t>
            </a: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ije.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086600" cy="6096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Komponente društvene odgovornosti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Neki teoretičari sugerišu da ukupna društvena odgovornost ima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i="1" smtClean="0">
                <a:latin typeface="Arial Narrow" panose="020B0606020202030204" pitchFamily="34" charset="0"/>
              </a:rPr>
              <a:t>četiri komponente</a:t>
            </a:r>
            <a:r>
              <a:rPr lang="sr-Latn-RS" altLang="en-US" sz="2400" smtClean="0">
                <a:latin typeface="Arial Narrow" panose="020B060602020203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sr-Latn-RS" altLang="en-U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ekonomsku</a:t>
            </a:r>
            <a:r>
              <a:rPr lang="sr-Latn-RS" altLang="en-US" sz="24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– profitabilno poslovanje;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pravnu</a:t>
            </a:r>
            <a:r>
              <a:rPr lang="sr-Latn-RS" altLang="en-U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– poslovanje „po zakonu“; 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etičku</a:t>
            </a:r>
            <a:r>
              <a:rPr lang="sr-Latn-RS" altLang="en-US" sz="2400" b="1" i="1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– fer ponašanje i pravednost u poslovnim transakcijama; 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b="1" i="1" u="sng" smtClean="0">
                <a:solidFill>
                  <a:srgbClr val="1409E7"/>
                </a:solidFill>
                <a:latin typeface="Arial Narrow" panose="020B0606020202030204" pitchFamily="34" charset="0"/>
              </a:rPr>
              <a:t>filantropsku</a:t>
            </a:r>
            <a:r>
              <a:rPr lang="sr-Latn-RS" altLang="en-US" sz="2400" b="1" i="1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en-U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– biri dobar sugrađanin.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1D9D13"/>
                </a:solidFill>
                <a:latin typeface="Arial Narrow" panose="020B0606020202030204" pitchFamily="34" charset="0"/>
              </a:rPr>
              <a:t>Održivi razvoj </a:t>
            </a:r>
            <a:r>
              <a:rPr lang="sr-Latn-RS" altLang="en-US" sz="24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u društvenoj odgovornosti – </a:t>
            </a:r>
            <a:r>
              <a:rPr lang="sr-Latn-RS" altLang="en-US" sz="2400" b="1" smtClean="0">
                <a:solidFill>
                  <a:srgbClr val="1D9D13"/>
                </a:solidFill>
                <a:latin typeface="Arial Narrow" panose="020B0606020202030204" pitchFamily="34" charset="0"/>
              </a:rPr>
              <a:t>održivi marketing.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R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sr-Latn-RS" sz="2800" b="1" dirty="0" smtClean="0">
                <a:solidFill>
                  <a:srgbClr val="1D9D1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Razvija se koncept održivog marketinga </a:t>
            </a:r>
            <a:endParaRPr lang="sr-Latn-RS" sz="2800" b="1" dirty="0">
              <a:solidFill>
                <a:srgbClr val="1D9D13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791200" cy="6096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pl-PL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Poslovne akcije ka održivom marketingu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181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sr-Latn-R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sr-Latn-R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sr-Latn-RS" sz="2500" smtClean="0">
                <a:latin typeface="Arial Narrow" panose="020B0606020202030204" pitchFamily="34" charset="0"/>
              </a:rPr>
              <a:t>U početku su se mnoge kompanije </a:t>
            </a:r>
            <a:r>
              <a:rPr lang="pl-PL" altLang="sr-Latn-RS" sz="2500" u="sng" smtClean="0">
                <a:latin typeface="Arial Narrow" panose="020B0606020202030204" pitchFamily="34" charset="0"/>
              </a:rPr>
              <a:t>protivile</a:t>
            </a:r>
            <a:r>
              <a:rPr lang="pl-PL" altLang="sr-Latn-RS" sz="2500" smtClean="0">
                <a:latin typeface="Arial Narrow" panose="020B0606020202030204" pitchFamily="34" charset="0"/>
              </a:rPr>
              <a:t> konzumerizmu,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sr-Latn-RS" sz="2500" smtClean="0">
                <a:latin typeface="Arial Narrow" panose="020B0606020202030204" pitchFamily="34" charset="0"/>
              </a:rPr>
              <a:t>zaštiti životne sredine i drugim elementima održivosti marketinga. Smatrali su da su </a:t>
            </a:r>
            <a:r>
              <a:rPr lang="pl-PL" altLang="sr-Latn-RS" sz="2500" u="sng" smtClean="0">
                <a:latin typeface="Arial Narrow" panose="020B0606020202030204" pitchFamily="34" charset="0"/>
              </a:rPr>
              <a:t>kritike ili nepravedne ili nevažne</a:t>
            </a:r>
            <a:r>
              <a:rPr lang="pl-PL" altLang="sr-Latn-RS" sz="2500" smtClean="0">
                <a:latin typeface="Arial Narrow" panose="020B0606020202030204" pitchFamily="34" charset="0"/>
              </a:rPr>
              <a:t>, ali do sada,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sr-Latn-RS" sz="2500" i="1" smtClean="0">
                <a:latin typeface="Arial Narrow" panose="020B0606020202030204" pitchFamily="34" charset="0"/>
              </a:rPr>
              <a:t>većina kompanija </a:t>
            </a:r>
            <a:r>
              <a:rPr lang="pl-PL" altLang="sr-Latn-RS" sz="2500" b="1" i="1" smtClean="0">
                <a:solidFill>
                  <a:srgbClr val="1D9D13"/>
                </a:solidFill>
                <a:latin typeface="Arial Narrow" panose="020B0606020202030204" pitchFamily="34" charset="0"/>
              </a:rPr>
              <a:t>prihvata</a:t>
            </a:r>
            <a:r>
              <a:rPr lang="pl-PL" altLang="sr-Latn-RS" sz="2500" i="1" smtClean="0">
                <a:solidFill>
                  <a:srgbClr val="1D9D13"/>
                </a:solidFill>
                <a:latin typeface="Arial Narrow" panose="020B0606020202030204" pitchFamily="34" charset="0"/>
              </a:rPr>
              <a:t> </a:t>
            </a:r>
            <a:r>
              <a:rPr lang="pl-PL" altLang="sr-Latn-RS" sz="2500" b="1" i="1" smtClean="0">
                <a:solidFill>
                  <a:srgbClr val="1D9D13"/>
                </a:solidFill>
                <a:latin typeface="Arial Narrow" panose="020B0606020202030204" pitchFamily="34" charset="0"/>
              </a:rPr>
              <a:t>principe održivosti </a:t>
            </a:r>
            <a:r>
              <a:rPr lang="pl-PL" altLang="sr-Latn-RS" sz="2500" i="1" smtClean="0">
                <a:latin typeface="Arial Narrow" panose="020B0606020202030204" pitchFamily="34" charset="0"/>
              </a:rPr>
              <a:t>kao </a:t>
            </a:r>
            <a:r>
              <a:rPr lang="pl-PL" altLang="sr-Latn-RS" sz="2500" i="1" u="sng" smtClean="0">
                <a:latin typeface="Arial Narrow" panose="020B0606020202030204" pitchFamily="34" charset="0"/>
              </a:rPr>
              <a:t>način da stvore i sadašnju i buduću vrednost kupaca i da jačaju odnose s kupcima.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sr-Latn-RS" sz="2200" b="1" i="1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sr-Latn-RS" sz="20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sr-Latn-RS" altLang="sr-Latn-RS" sz="2400" b="1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6096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pl-PL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Poslovne akcije ka održivom marketingu - principi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sz="2200" b="1" i="1" dirty="0" smtClean="0">
                <a:latin typeface="Arial Narrow" panose="020B0606020202030204" pitchFamily="34" charset="0"/>
              </a:rPr>
              <a:t>Principi </a:t>
            </a:r>
            <a:r>
              <a:rPr lang="pl-PL" sz="2200" b="1" i="1" dirty="0">
                <a:latin typeface="Arial Narrow" panose="020B0606020202030204" pitchFamily="34" charset="0"/>
              </a:rPr>
              <a:t>održivog </a:t>
            </a:r>
            <a:r>
              <a:rPr lang="pl-PL" sz="2200" b="1" i="1" dirty="0" smtClean="0">
                <a:latin typeface="Arial Narrow" panose="020B0606020202030204" pitchFamily="34" charset="0"/>
              </a:rPr>
              <a:t>marketinga </a:t>
            </a:r>
            <a:r>
              <a:rPr lang="pl-PL" sz="900" dirty="0" smtClean="0">
                <a:latin typeface="Arial Narrow" panose="020B0606020202030204" pitchFamily="34" charset="0"/>
              </a:rPr>
              <a:t>(Kotler et al. 2020):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l-PL" sz="2200" dirty="0" smtClean="0">
                <a:latin typeface="Arial Narrow" panose="020B0606020202030204" pitchFamily="34" charset="0"/>
              </a:rPr>
              <a:t>Prema </a:t>
            </a:r>
            <a:r>
              <a:rPr lang="pl-PL" sz="2200" dirty="0">
                <a:latin typeface="Arial Narrow" panose="020B0606020202030204" pitchFamily="34" charset="0"/>
              </a:rPr>
              <a:t>konceptu održivog marketinga, </a:t>
            </a:r>
            <a:r>
              <a:rPr lang="pl-PL" sz="2200" b="1" dirty="0">
                <a:solidFill>
                  <a:srgbClr val="00B050"/>
                </a:solidFill>
                <a:latin typeface="Arial Narrow" panose="020B0606020202030204" pitchFamily="34" charset="0"/>
              </a:rPr>
              <a:t>marketing kompanije treba da podrži najbolje dugoročne performanse marketinškog sistema</a:t>
            </a:r>
            <a:r>
              <a:rPr lang="pl-PL" sz="2200" dirty="0">
                <a:latin typeface="Arial Narrow" panose="020B0606020202030204" pitchFamily="34" charset="0"/>
              </a:rPr>
              <a:t>. </a:t>
            </a:r>
            <a:r>
              <a:rPr lang="pl-PL" sz="2200" dirty="0" smtClean="0">
                <a:latin typeface="Arial Narrow" panose="020B0606020202030204" pitchFamily="34" charset="0"/>
              </a:rPr>
              <a:t>Trebalo </a:t>
            </a:r>
            <a:r>
              <a:rPr lang="pl-PL" sz="2200" dirty="0">
                <a:latin typeface="Arial Narrow" panose="020B0606020202030204" pitchFamily="34" charset="0"/>
              </a:rPr>
              <a:t>bi da se </a:t>
            </a:r>
            <a:r>
              <a:rPr lang="pl-PL" sz="2200" dirty="0" smtClean="0">
                <a:latin typeface="Arial Narrow" panose="020B0606020202030204" pitchFamily="34" charset="0"/>
              </a:rPr>
              <a:t>rukovode </a:t>
            </a:r>
            <a:r>
              <a:rPr lang="pl-PL" sz="2200" dirty="0">
                <a:latin typeface="Arial Narrow" panose="020B0606020202030204" pitchFamily="34" charset="0"/>
              </a:rPr>
              <a:t>sa pet principa održivog marketinga: </a:t>
            </a:r>
            <a:endParaRPr lang="pl-PL" sz="220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l-PL" sz="220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l-PL" sz="2400" dirty="0" smtClean="0">
                <a:latin typeface="Arial Narrow" panose="020B0606020202030204" pitchFamily="34" charset="0"/>
              </a:rPr>
              <a:t>marketing </a:t>
            </a:r>
            <a:r>
              <a:rPr lang="pl-PL" sz="2400" dirty="0">
                <a:latin typeface="Arial Narrow" panose="020B0606020202030204" pitchFamily="34" charset="0"/>
              </a:rPr>
              <a:t>orijentisan na </a:t>
            </a:r>
            <a:r>
              <a:rPr lang="pl-PL" sz="2400" dirty="0" smtClean="0">
                <a:latin typeface="Arial Narrow" panose="020B0606020202030204" pitchFamily="34" charset="0"/>
              </a:rPr>
              <a:t>kupce (</a:t>
            </a:r>
            <a:r>
              <a:rPr lang="pl-PL" sz="2400" i="1" dirty="0" smtClean="0">
                <a:latin typeface="Arial Narrow" panose="020B0606020202030204" pitchFamily="34" charset="0"/>
              </a:rPr>
              <a:t>consumer-oriented marketing</a:t>
            </a:r>
            <a:r>
              <a:rPr lang="pl-PL" sz="2400" dirty="0" smtClean="0">
                <a:latin typeface="Arial Narrow" panose="020B0606020202030204" pitchFamily="34" charset="0"/>
              </a:rPr>
              <a:t>),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l-PL" sz="2400" dirty="0" smtClean="0">
                <a:latin typeface="Arial Narrow" panose="020B0606020202030204" pitchFamily="34" charset="0"/>
              </a:rPr>
              <a:t>marketing pokretan vrednošću kupaca (</a:t>
            </a:r>
            <a:r>
              <a:rPr lang="pl-PL" sz="2400" i="1" dirty="0" smtClean="0">
                <a:latin typeface="Arial Narrow" panose="020B0606020202030204" pitchFamily="34" charset="0"/>
              </a:rPr>
              <a:t>customer </a:t>
            </a:r>
            <a:r>
              <a:rPr lang="pl-PL" sz="2400" i="1" dirty="0">
                <a:latin typeface="Arial Narrow" panose="020B0606020202030204" pitchFamily="34" charset="0"/>
              </a:rPr>
              <a:t>value </a:t>
            </a:r>
            <a:r>
              <a:rPr lang="pl-PL" sz="2400" i="1" dirty="0" smtClean="0">
                <a:latin typeface="Arial Narrow" panose="020B0606020202030204" pitchFamily="34" charset="0"/>
              </a:rPr>
              <a:t>marketing</a:t>
            </a:r>
            <a:r>
              <a:rPr lang="pl-PL" sz="2400" dirty="0" smtClean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l-PL" sz="2400" dirty="0" smtClean="0">
                <a:latin typeface="Arial Narrow" panose="020B0606020202030204" pitchFamily="34" charset="0"/>
              </a:rPr>
              <a:t>inovativni marketing (</a:t>
            </a:r>
            <a:r>
              <a:rPr lang="pl-PL" sz="2400" i="1" dirty="0" smtClean="0">
                <a:latin typeface="Arial Narrow" panose="020B0606020202030204" pitchFamily="34" charset="0"/>
              </a:rPr>
              <a:t>innovative marketing</a:t>
            </a:r>
            <a:r>
              <a:rPr lang="pl-PL" sz="2400" dirty="0" smtClean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l-PL" sz="2400" dirty="0" smtClean="0">
                <a:latin typeface="Arial Narrow" panose="020B0606020202030204" pitchFamily="34" charset="0"/>
              </a:rPr>
              <a:t>marketing </a:t>
            </a:r>
            <a:r>
              <a:rPr lang="pl-PL" sz="2400" dirty="0">
                <a:latin typeface="Arial Narrow" panose="020B0606020202030204" pitchFamily="34" charset="0"/>
              </a:rPr>
              <a:t>sa </a:t>
            </a:r>
            <a:r>
              <a:rPr lang="pl-PL" sz="2400" dirty="0" smtClean="0">
                <a:latin typeface="Arial Narrow" panose="020B0606020202030204" pitchFamily="34" charset="0"/>
              </a:rPr>
              <a:t>osećajem za misiju (</a:t>
            </a:r>
            <a:r>
              <a:rPr lang="sr-Latn-RS" sz="2400" i="1" dirty="0" smtClean="0">
                <a:latin typeface="Arial Narrow" panose="020B0606020202030204" pitchFamily="34" charset="0"/>
              </a:rPr>
              <a:t>sense-of-mission marketing)</a:t>
            </a:r>
            <a:endParaRPr lang="pl-PL" sz="240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l-PL" sz="2400" dirty="0" smtClean="0">
                <a:latin typeface="Arial Narrow" panose="020B0606020202030204" pitchFamily="34" charset="0"/>
              </a:rPr>
              <a:t>društveni marketing (</a:t>
            </a:r>
            <a:r>
              <a:rPr lang="pl-PL" sz="2400" i="1" dirty="0" smtClean="0">
                <a:latin typeface="Arial Narrow" panose="020B0606020202030204" pitchFamily="34" charset="0"/>
              </a:rPr>
              <a:t>societal marketing</a:t>
            </a:r>
            <a:r>
              <a:rPr lang="pl-PL" sz="2400" dirty="0" smtClean="0">
                <a:latin typeface="Arial Narrow" panose="020B0606020202030204" pitchFamily="34" charset="0"/>
              </a:rPr>
              <a:t>).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l-PL" sz="200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sr-Latn-R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421188" y="4999038"/>
            <a:ext cx="152400" cy="12192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248400" cy="3810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Principi održivog marketinga 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52400" y="1011238"/>
            <a:ext cx="8915400" cy="56943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sr-Latn-RS" sz="2400" b="1" i="1" smtClean="0">
                <a:solidFill>
                  <a:srgbClr val="1D9D13"/>
                </a:solidFill>
                <a:latin typeface="Arial Narrow" panose="020B0606020202030204" pitchFamily="34" charset="0"/>
              </a:rPr>
              <a:t>I princip: Princip marketinga orijentisanog na kupce </a:t>
            </a:r>
            <a:r>
              <a:rPr lang="pl-PL" altLang="sr-Latn-RS" sz="2400" smtClean="0">
                <a:latin typeface="Arial Narrow" panose="020B0606020202030204" pitchFamily="34" charset="0"/>
              </a:rPr>
              <a:t>počiva na isporuci </a:t>
            </a:r>
            <a:r>
              <a:rPr lang="pl-PL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vrhunske vrednosti </a:t>
            </a:r>
            <a:r>
              <a:rPr lang="pl-PL" altLang="sr-Latn-RS" sz="2400" smtClean="0">
                <a:latin typeface="Arial Narrow" panose="020B0606020202030204" pitchFamily="34" charset="0"/>
              </a:rPr>
              <a:t>pažljivo odabranim kupcima/potrošačima.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sr-Latn-R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sr-Latn-RS" sz="2400" b="1" i="1" smtClean="0">
                <a:solidFill>
                  <a:srgbClr val="1D9D13"/>
                </a:solidFill>
                <a:latin typeface="Arial Narrow" panose="020B0606020202030204" pitchFamily="34" charset="0"/>
              </a:rPr>
              <a:t>II princip: Prema principu marketinga pokretanog vrednošću kupaca</a:t>
            </a:r>
            <a:r>
              <a:rPr lang="pl-PL" altLang="sr-Latn-R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, </a:t>
            </a:r>
            <a:r>
              <a:rPr lang="pl-PL" altLang="sr-Latn-RS" sz="2400" smtClean="0">
                <a:latin typeface="Arial Narrow" panose="020B0606020202030204" pitchFamily="34" charset="0"/>
              </a:rPr>
              <a:t>kompanija treba da investira u </a:t>
            </a:r>
            <a:r>
              <a:rPr lang="pl-PL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izgradnju vrednosti kupaca</a:t>
            </a:r>
            <a:r>
              <a:rPr lang="pl-PL" altLang="sr-Latn-RS" sz="2400" smtClean="0">
                <a:latin typeface="Arial Narrow" panose="020B0606020202030204" pitchFamily="34" charset="0"/>
              </a:rPr>
              <a:t>. </a:t>
            </a:r>
            <a:r>
              <a:rPr lang="pl-PL" altLang="sr-Latn-RS" sz="2400" b="1" i="1" smtClean="0">
                <a:latin typeface="Arial Narrow" panose="020B0606020202030204" pitchFamily="34" charset="0"/>
              </a:rPr>
              <a:t> </a:t>
            </a: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endParaRPr lang="pl-PL" altLang="sr-Latn-RS" sz="2100" b="1" i="1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r>
              <a:rPr lang="pl-PL" altLang="sr-Latn-RS" sz="21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Prosvećeni („</a:t>
            </a:r>
            <a:r>
              <a:rPr lang="sr-Latn-RS" altLang="sr-Latn-RS" sz="21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enlightened“) </a:t>
            </a:r>
            <a:r>
              <a:rPr lang="pl-PL" altLang="sr-Latn-RS" sz="21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marketing </a:t>
            </a:r>
            <a:r>
              <a:rPr lang="pl-PL" altLang="sr-Latn-RS" sz="2100" smtClean="0">
                <a:latin typeface="Arial Narrow" panose="020B0606020202030204" pitchFamily="34" charset="0"/>
              </a:rPr>
              <a:t>poziva na </a:t>
            </a:r>
            <a:r>
              <a:rPr lang="pl-PL" altLang="sr-Latn-RS" sz="2100" i="1" smtClean="0">
                <a:latin typeface="Arial Narrow" panose="020B0606020202030204" pitchFamily="34" charset="0"/>
              </a:rPr>
              <a:t>izgradnju dugoročnog angažmana kupaca, lojalnosti i odnosa sa kupcima </a:t>
            </a:r>
            <a:r>
              <a:rPr lang="pl-PL" altLang="sr-Latn-RS" sz="21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kontinuiranim</a:t>
            </a:r>
            <a:r>
              <a:rPr lang="pl-PL" altLang="sr-Latn-RS" sz="2100" i="1" smtClean="0">
                <a:latin typeface="Arial Narrow" panose="020B0606020202030204" pitchFamily="34" charset="0"/>
              </a:rPr>
              <a:t> </a:t>
            </a:r>
            <a:r>
              <a:rPr lang="pl-PL" altLang="sr-Latn-RS" sz="21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poboljšanjem vrednosti koju kupci dobijaju od tržišne ponude kompanije</a:t>
            </a:r>
            <a:r>
              <a:rPr lang="pl-PL" altLang="sr-Latn-RS" sz="2100" smtClean="0">
                <a:latin typeface="Arial Narrow" panose="020B0606020202030204" pitchFamily="34" charset="0"/>
              </a:rPr>
              <a:t>. Na taj način kompanija može </a:t>
            </a:r>
            <a:r>
              <a:rPr lang="pl-PL" altLang="sr-Latn-RS" sz="2100" i="1" smtClean="0">
                <a:latin typeface="Arial Narrow" panose="020B0606020202030204" pitchFamily="34" charset="0"/>
              </a:rPr>
              <a:t>dobiti zauzvrat vrednost od njih </a:t>
            </a:r>
            <a:r>
              <a:rPr lang="pl-PL" altLang="sr-Latn-RS" sz="2100" smtClean="0">
                <a:latin typeface="Arial Narrow" panose="020B0606020202030204" pitchFamily="34" charset="0"/>
              </a:rPr>
              <a:t>(</a:t>
            </a:r>
            <a:r>
              <a:rPr lang="pl-PL" altLang="sr-Latn-RS" sz="2100" i="1" smtClean="0">
                <a:latin typeface="Arial Narrow" panose="020B0606020202030204" pitchFamily="34" charset="0"/>
              </a:rPr>
              <a:t>customer value </a:t>
            </a:r>
            <a:r>
              <a:rPr lang="pl-PL" altLang="sr-Latn-RS" sz="2100" smtClean="0">
                <a:latin typeface="Arial Narrow" panose="020B0606020202030204" pitchFamily="34" charset="0"/>
              </a:rPr>
              <a:t>- CV). </a:t>
            </a: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endParaRPr lang="pl-PL" altLang="sr-Latn-RS" sz="2100" b="1" i="1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marL="400050" lvl="1" indent="0" eaLnBrk="1" hangingPunct="1">
              <a:buFont typeface="Arial" panose="020B0604020202020204" pitchFamily="34" charset="0"/>
              <a:buNone/>
            </a:pPr>
            <a:r>
              <a:rPr lang="pl-PL" altLang="sr-Latn-RS" sz="21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Prosvećene kompanije </a:t>
            </a:r>
            <a:r>
              <a:rPr lang="pl-PL" altLang="sr-Latn-RS" sz="2100" smtClean="0">
                <a:latin typeface="Arial Narrow" panose="020B0606020202030204" pitchFamily="34" charset="0"/>
              </a:rPr>
              <a:t>podstiču svoje menadžere da aktivno traže načine da </a:t>
            </a:r>
            <a:r>
              <a:rPr lang="pl-PL" altLang="sr-Latn-RS" sz="2100" b="1" i="1" u="sng" smtClean="0">
                <a:solidFill>
                  <a:srgbClr val="00B050"/>
                </a:solidFill>
                <a:latin typeface="Arial Narrow" panose="020B0606020202030204" pitchFamily="34" charset="0"/>
              </a:rPr>
              <a:t>zaštite dugoročne interese svojih potrošača i životne sredine.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248400" cy="6096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Principi održivog marketinga 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534400" cy="5257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sr-Latn-RS" sz="2400" b="1" i="1" smtClean="0">
                <a:solidFill>
                  <a:srgbClr val="1D9D13"/>
                </a:solidFill>
                <a:latin typeface="Arial Narrow" panose="020B0606020202030204" pitchFamily="34" charset="0"/>
              </a:rPr>
              <a:t>III princip: Princip inovativnog marketinga </a:t>
            </a:r>
            <a:r>
              <a:rPr lang="pl-PL" altLang="sr-Latn-RS" sz="2400" smtClean="0">
                <a:latin typeface="Arial Narrow" panose="020B0606020202030204" pitchFamily="34" charset="0"/>
              </a:rPr>
              <a:t>zahteva da kompanija </a:t>
            </a:r>
            <a:r>
              <a:rPr lang="pl-PL" altLang="sr-Latn-RS" sz="2400" b="1" smtClean="0">
                <a:latin typeface="Arial Narrow" panose="020B0606020202030204" pitchFamily="34" charset="0"/>
              </a:rPr>
              <a:t>kontinuirano traži </a:t>
            </a:r>
            <a:r>
              <a:rPr lang="pl-PL" altLang="sr-Latn-RS" sz="2400" b="1" i="1" smtClean="0">
                <a:solidFill>
                  <a:srgbClr val="1409E7"/>
                </a:solidFill>
                <a:latin typeface="Arial Narrow" panose="020B0606020202030204" pitchFamily="34" charset="0"/>
              </a:rPr>
              <a:t>pravi proizvod i marketinška poboljšanja</a:t>
            </a:r>
            <a:r>
              <a:rPr lang="pl-PL" altLang="sr-Latn-RS" sz="2400" smtClean="0">
                <a:latin typeface="Arial Narrow" panose="020B0606020202030204" pitchFamily="34" charset="0"/>
              </a:rPr>
              <a:t> za stvaranje vrednosti za kupce.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sr-Latn-RS" sz="2400" b="1" i="1" smtClean="0">
              <a:solidFill>
                <a:srgbClr val="1D9D13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sr-Latn-RS" sz="2400" b="1" i="1" smtClean="0">
                <a:solidFill>
                  <a:srgbClr val="1D9D13"/>
                </a:solidFill>
                <a:latin typeface="Arial Narrow" panose="020B0606020202030204" pitchFamily="34" charset="0"/>
              </a:rPr>
              <a:t>IV princip: Princip marketinga sa osećajem za misiju </a:t>
            </a:r>
            <a:r>
              <a:rPr lang="pl-PL" altLang="sr-Latn-RS" sz="2400" smtClean="0">
                <a:latin typeface="Arial Narrow" panose="020B0606020202030204" pitchFamily="34" charset="0"/>
              </a:rPr>
              <a:t>znači da kompanija treba da </a:t>
            </a:r>
            <a:r>
              <a:rPr lang="pl-PL" altLang="sr-Latn-R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definiše svoju misiju u širem društvenom smislu</a:t>
            </a:r>
            <a:r>
              <a:rPr lang="pl-PL" altLang="sr-Latn-RS" sz="2400" smtClean="0">
                <a:latin typeface="Arial Narrow" panose="020B0606020202030204" pitchFamily="34" charset="0"/>
              </a:rPr>
              <a:t>, a ne da bude usko fokusirana na proizvod.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sr-Latn-RS" sz="22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Brendovi povezani sa širom misijom </a:t>
            </a:r>
            <a:r>
              <a:rPr lang="pl-PL" altLang="sr-Latn-RS" sz="2200" smtClean="0">
                <a:latin typeface="Arial Narrow" panose="020B0606020202030204" pitchFamily="34" charset="0"/>
              </a:rPr>
              <a:t>mogu služiti najboljim dugoročnim interesima i brenda i potrošača. Na primer, </a:t>
            </a:r>
            <a:r>
              <a:rPr lang="pl-PL" altLang="sr-Latn-RS" sz="22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IKEA ima duboko ukorenjen osećaj misije </a:t>
            </a:r>
            <a:r>
              <a:rPr lang="pl-PL" altLang="sr-Latn-RS" sz="2200" b="1" smtClean="0">
                <a:latin typeface="Arial Narrow" panose="020B0606020202030204" pitchFamily="34" charset="0"/>
              </a:rPr>
              <a:t>– </a:t>
            </a:r>
            <a:r>
              <a:rPr lang="pl-PL" altLang="sr-Latn-RS" sz="22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nazvan „IKEA način“ </a:t>
            </a:r>
            <a:r>
              <a:rPr lang="pl-PL" altLang="sr-Latn-RS" sz="2200" smtClean="0">
                <a:latin typeface="Arial Narrow" panose="020B0606020202030204" pitchFamily="34" charset="0"/>
              </a:rPr>
              <a:t>(‘The IKEA Way’) – da stvori bolji svakodnevni život za ljude „nudeći dobro dizajnirane, funkcionalne proizvode za opremanje doma po tako niskim cenama da će što više ljudi može priuštiti”.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6096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Principi održivog marketinga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257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200" b="1" i="1" smtClean="0">
              <a:solidFill>
                <a:srgbClr val="1D9D13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b="1" i="1" smtClean="0">
                <a:solidFill>
                  <a:srgbClr val="1D9D13"/>
                </a:solidFill>
                <a:latin typeface="Arial Narrow" panose="020B0606020202030204" pitchFamily="34" charset="0"/>
              </a:rPr>
              <a:t>V princip: Prateći principe društvenog marketinga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, kompanija donosi marketinške odluke razmatranjem </a:t>
            </a:r>
            <a:r>
              <a:rPr lang="sr-Latn-RS" altLang="sr-Latn-RS" sz="2400" b="1" u="sng" smtClean="0">
                <a:solidFill>
                  <a:srgbClr val="1409E7"/>
                </a:solidFill>
                <a:latin typeface="Arial Narrow" panose="020B0606020202030204" pitchFamily="34" charset="0"/>
              </a:rPr>
              <a:t>želja potrošača, zahteva kompanije</a:t>
            </a:r>
            <a:r>
              <a:rPr lang="sr-Latn-RS" altLang="sr-Latn-R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, </a:t>
            </a:r>
            <a:r>
              <a:rPr lang="sr-Latn-RS" altLang="sr-Latn-RS" sz="2400" b="1" u="sng" smtClean="0">
                <a:solidFill>
                  <a:srgbClr val="1409E7"/>
                </a:solidFill>
                <a:latin typeface="Arial Narrow" panose="020B0606020202030204" pitchFamily="34" charset="0"/>
              </a:rPr>
              <a:t>dugoročnih interesa potrošača i dugoročnih interesa društva.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Zanemarivanje dugoročnih interesi potrošača i društva je medveđa usluga za potrošače i društvo, kažu Kotler i saradnici (2020). </a:t>
            </a:r>
            <a:r>
              <a:rPr lang="pl-PL" altLang="sr-Latn-RS" sz="2400" smtClean="0">
                <a:latin typeface="Arial Narrow" panose="020B0606020202030204" pitchFamily="34" charset="0"/>
              </a:rPr>
              <a:t>Kompanije koje upozoravaju gledaju na društvene probleme kao na prilike.</a:t>
            </a: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000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495800" y="4648200"/>
            <a:ext cx="82550" cy="16002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6096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Principi održivog marketinga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410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Održivi marketing zahteva proizvode </a:t>
            </a:r>
            <a:r>
              <a:rPr lang="sr-Latn-RS" altLang="en-US" sz="2400" u="sng" smtClean="0">
                <a:latin typeface="Arial Narrow" panose="020B0606020202030204" pitchFamily="34" charset="0"/>
              </a:rPr>
              <a:t>koji nisu samo prijatni, već i korisni</a:t>
            </a:r>
            <a:r>
              <a:rPr lang="sr-Latn-RS" altLang="en-US" sz="2400" smtClean="0"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Otuda se proizvodi mogu klasifikovati prema njihovom stepenu </a:t>
            </a:r>
            <a:r>
              <a:rPr lang="sr-Latn-RS" altLang="en-US" sz="2400" b="1" u="sng" smtClean="0">
                <a:solidFill>
                  <a:srgbClr val="1409E7"/>
                </a:solidFill>
                <a:latin typeface="Arial Narrow" panose="020B0606020202030204" pitchFamily="34" charset="0"/>
              </a:rPr>
              <a:t>trenutnog zadovoljstva potrošača i dugoročne koristi potrošača: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en-US" sz="2400" u="sng" smtClean="0">
              <a:solidFill>
                <a:srgbClr val="1409E7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57200" y="3200400"/>
          <a:ext cx="8534400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7943">
                <a:tc>
                  <a:txBody>
                    <a:bodyPr/>
                    <a:lstStyle/>
                    <a:p>
                      <a:pPr algn="ctr"/>
                      <a:endParaRPr lang="sr-Latn-RS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Arial Narrow" panose="020B0606020202030204" pitchFamily="34" charset="0"/>
                        </a:rPr>
                        <a:t>mala dugoročna korist</a:t>
                      </a:r>
                      <a:endParaRPr lang="sr-Latn-RS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Arial Narrow" panose="020B0606020202030204" pitchFamily="34" charset="0"/>
                        </a:rPr>
                        <a:t>velika dugoročna korist </a:t>
                      </a:r>
                      <a:endParaRPr lang="sr-Latn-RS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029"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Arial Narrow" panose="020B0606020202030204" pitchFamily="34" charset="0"/>
                        </a:rPr>
                        <a:t>mala trenutna privlačnost/zadovoljstvo</a:t>
                      </a:r>
                      <a:endParaRPr lang="sr-Latn-RS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1" dirty="0" smtClean="0">
                          <a:latin typeface="Arial Narrow" panose="020B0606020202030204" pitchFamily="34" charset="0"/>
                        </a:rPr>
                        <a:t>proizvodi sa nedostatkom, </a:t>
                      </a:r>
                      <a:r>
                        <a:rPr lang="sr-Latn-RS" sz="1800" b="0" dirty="0" smtClean="0">
                          <a:latin typeface="Arial Narrow" panose="020B0606020202030204" pitchFamily="34" charset="0"/>
                        </a:rPr>
                        <a:t>(loš ukus i neefikasni lekovi) </a:t>
                      </a:r>
                      <a:endParaRPr lang="sr-Latn-RS" sz="1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b="1" dirty="0" smtClean="0">
                          <a:latin typeface="Arial Narrow" panose="020B0606020202030204" pitchFamily="34" charset="0"/>
                        </a:rPr>
                        <a:t>zdravi proizvodi </a:t>
                      </a:r>
                      <a:r>
                        <a:rPr lang="sr-Latn-RS" sz="1800" b="0" dirty="0" smtClean="0">
                          <a:latin typeface="Arial Narrow" panose="020B0606020202030204" pitchFamily="34" charset="0"/>
                        </a:rPr>
                        <a:t>(biciklističke kacige ili neki proizvodi osiguranja)</a:t>
                      </a:r>
                      <a:endParaRPr lang="sr-Latn-RS" sz="1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029"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Arial Narrow" panose="020B0606020202030204" pitchFamily="34" charset="0"/>
                        </a:rPr>
                        <a:t>velika trenutna privlačnost/zadovoljstvo</a:t>
                      </a:r>
                      <a:endParaRPr lang="sr-Latn-RS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1" dirty="0" smtClean="0">
                          <a:latin typeface="Arial Narrow" panose="020B0606020202030204" pitchFamily="34" charset="0"/>
                        </a:rPr>
                        <a:t>ugodni/prijatni proizvodi </a:t>
                      </a:r>
                      <a:r>
                        <a:rPr lang="sr-Latn-RS" sz="1800" b="0" dirty="0" smtClean="0">
                          <a:latin typeface="Arial Narrow" panose="020B0606020202030204" pitchFamily="34" charset="0"/>
                        </a:rPr>
                        <a:t>(cigarete i nezdrava hrana). </a:t>
                      </a:r>
                    </a:p>
                    <a:p>
                      <a:endParaRPr lang="sr-Latn-RS" sz="1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poželjni proizvodi </a:t>
                      </a:r>
                      <a:r>
                        <a:rPr lang="sr-Latn-RS" sz="1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(npr. ukusna zdrava hrana). </a:t>
                      </a:r>
                      <a:endParaRPr lang="sr-Latn-RS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9100" y="457200"/>
            <a:ext cx="8534400" cy="457200"/>
          </a:xfrm>
        </p:spPr>
        <p:txBody>
          <a:bodyPr/>
          <a:lstStyle/>
          <a:p>
            <a:pPr eaLnBrk="1" hangingPunct="1"/>
            <a:r>
              <a:rPr lang="sr-Latn-RS" altLang="sr-Latn-RS" sz="2400" smtClean="0">
                <a:solidFill>
                  <a:srgbClr val="FFFF00"/>
                </a:solidFill>
                <a:latin typeface="Arial Narrow" panose="020B0606020202030204" pitchFamily="34" charset="0"/>
              </a:rPr>
              <a:t>Koncept društvenog marketinga – </a:t>
            </a:r>
            <a:r>
              <a:rPr lang="sr-Latn-RS" altLang="sr-Latn-RS" sz="2400" b="1" smtClean="0">
                <a:solidFill>
                  <a:srgbClr val="FFFF00"/>
                </a:solidFill>
                <a:latin typeface="Arial Narrow" panose="020B0606020202030204" pitchFamily="34" charset="0"/>
              </a:rPr>
              <a:t>koncept zajedničke vrednosti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14400"/>
            <a:ext cx="8686800" cy="56388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en-US" sz="20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 sz="2400" smtClean="0">
                <a:latin typeface="Arial Narrow" panose="020B0606020202030204" pitchFamily="34" charset="0"/>
              </a:rPr>
              <a:t>Mnogi vodeći poslovni i marketinški mislioci sada propovedaju </a:t>
            </a:r>
            <a:r>
              <a:rPr lang="pl-PL" altLang="en-US" sz="2400" b="1" i="1" u="sng" smtClean="0">
                <a:solidFill>
                  <a:srgbClr val="1409E7"/>
                </a:solidFill>
                <a:latin typeface="Arial Narrow" panose="020B0606020202030204" pitchFamily="34" charset="0"/>
              </a:rPr>
              <a:t>koncept zajedničke vrednosti</a:t>
            </a:r>
            <a:r>
              <a:rPr lang="pl-PL" altLang="en-US" sz="2400" b="1" u="sng" smtClean="0">
                <a:latin typeface="Arial Narrow" panose="020B0606020202030204" pitchFamily="34" charset="0"/>
              </a:rPr>
              <a:t>,</a:t>
            </a:r>
            <a:r>
              <a:rPr lang="pl-PL" altLang="en-US" sz="2400" smtClean="0">
                <a:latin typeface="Arial Narrow" panose="020B0606020202030204" pitchFamily="34" charset="0"/>
              </a:rPr>
              <a:t> koji prepoznaje da </a:t>
            </a:r>
            <a:r>
              <a:rPr lang="pl-PL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društvene potrebe, a ne samo ekonomske potrebe, definišu tržišta.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 sz="2400" smtClean="0">
                <a:latin typeface="Arial Narrow" panose="020B0606020202030204" pitchFamily="34" charset="0"/>
              </a:rPr>
              <a:t>Koncept zajedničke vrednosti fokusira se na </a:t>
            </a:r>
            <a:r>
              <a:rPr lang="pl-PL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stvaranje ekonomske vrednosti na način koji takođe stvara vrednost za društvo</a:t>
            </a:r>
            <a:r>
              <a:rPr lang="pl-PL" altLang="en-US" sz="2400" b="1" smtClean="0"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en-U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en-US" sz="2200" smtClean="0">
                <a:latin typeface="Arial Narrow" panose="020B0606020202030204" pitchFamily="34" charset="0"/>
              </a:rPr>
              <a:t>Sve veći broj kompanija poznatih po svojim tvrdoglavim pristupima poslovanju – kao što su BP, </a:t>
            </a:r>
            <a:r>
              <a:rPr lang="pl-PL" altLang="en-US" sz="2200" i="1" smtClean="0">
                <a:latin typeface="Arial Narrow" panose="020B0606020202030204" pitchFamily="34" charset="0"/>
              </a:rPr>
              <a:t>Siemens, Google, </a:t>
            </a:r>
            <a:r>
              <a:rPr lang="pl-PL" altLang="en-US" sz="2200" smtClean="0">
                <a:latin typeface="Arial Narrow" panose="020B0606020202030204" pitchFamily="34" charset="0"/>
              </a:rPr>
              <a:t>IBM</a:t>
            </a:r>
            <a:r>
              <a:rPr lang="pl-PL" altLang="en-US" sz="2200" i="1" smtClean="0">
                <a:latin typeface="Arial Narrow" panose="020B0606020202030204" pitchFamily="34" charset="0"/>
              </a:rPr>
              <a:t>, Intel, Johnson &amp; Johnson, Nestlé, Unilever i Marks and Sp</a:t>
            </a:r>
            <a:r>
              <a:rPr lang="pl-PL" altLang="en-US" sz="2200" smtClean="0">
                <a:latin typeface="Arial Narrow" panose="020B0606020202030204" pitchFamily="34" charset="0"/>
              </a:rPr>
              <a:t>encer – </a:t>
            </a:r>
            <a:r>
              <a:rPr lang="pl-PL" altLang="en-US" sz="22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preispituju interakcije između društva i korporativnih performansi</a:t>
            </a:r>
            <a:r>
              <a:rPr lang="pl-PL" altLang="en-US" sz="2200" i="1" smtClean="0">
                <a:solidFill>
                  <a:srgbClr val="1409E7"/>
                </a:solidFill>
                <a:latin typeface="Arial Narrow" panose="020B0606020202030204" pitchFamily="34" charset="0"/>
              </a:rPr>
              <a:t>.</a:t>
            </a:r>
            <a:r>
              <a:rPr lang="pl-PL" altLang="en-US" sz="2400" i="1" smtClean="0">
                <a:solidFill>
                  <a:srgbClr val="1409E7"/>
                </a:solidFill>
                <a:latin typeface="Arial Narrow" panose="020B0606020202030204" pitchFamily="34" charset="0"/>
              </a:rPr>
              <a:t> </a:t>
            </a:r>
            <a:r>
              <a:rPr lang="pl-PL" altLang="en-US" sz="2200" smtClean="0">
                <a:latin typeface="Arial Narrow" panose="020B0606020202030204" pitchFamily="34" charset="0"/>
              </a:rPr>
              <a:t>Oni se ne bave samo kratkoročnim ekonomskim dobicima, već i dobrobiti svojih kupaca, iscrpljivanjem </a:t>
            </a:r>
            <a:r>
              <a:rPr lang="pl-PL" altLang="en-US" sz="2200" b="1" smtClean="0">
                <a:solidFill>
                  <a:srgbClr val="00B050"/>
                </a:solidFill>
                <a:latin typeface="Arial Narrow" panose="020B0606020202030204" pitchFamily="34" charset="0"/>
              </a:rPr>
              <a:t>prirodnih resursa </a:t>
            </a:r>
            <a:r>
              <a:rPr lang="pl-PL" altLang="en-US" sz="2200" smtClean="0">
                <a:latin typeface="Arial Narrow" panose="020B0606020202030204" pitchFamily="34" charset="0"/>
              </a:rPr>
              <a:t>vitalnih za njihovo</a:t>
            </a:r>
            <a:r>
              <a:rPr lang="pl-PL" altLang="en-US" sz="2200" i="1" smtClean="0">
                <a:latin typeface="Arial Narrow" panose="020B0606020202030204" pitchFamily="34" charset="0"/>
              </a:rPr>
              <a:t> </a:t>
            </a:r>
            <a:r>
              <a:rPr lang="pl-PL" altLang="en-US" sz="2200" smtClean="0">
                <a:latin typeface="Arial Narrow" panose="020B0606020202030204" pitchFamily="34" charset="0"/>
              </a:rPr>
              <a:t>poslovanje, </a:t>
            </a:r>
            <a:r>
              <a:rPr lang="pl-PL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održivošću ključnih dobavljača </a:t>
            </a:r>
            <a:r>
              <a:rPr lang="pl-PL" altLang="en-US" sz="2200" smtClean="0">
                <a:latin typeface="Arial Narrow" panose="020B0606020202030204" pitchFamily="34" charset="0"/>
              </a:rPr>
              <a:t>i </a:t>
            </a:r>
            <a:r>
              <a:rPr lang="pl-PL" altLang="en-US" sz="2200" b="1" smtClean="0">
                <a:solidFill>
                  <a:srgbClr val="FF33CC"/>
                </a:solidFill>
                <a:latin typeface="Arial Narrow" panose="020B0606020202030204" pitchFamily="34" charset="0"/>
              </a:rPr>
              <a:t>ekonomskoj dobrobiti zajednica u kojima posluju.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sr-Latn-RS" altLang="en-US" sz="2400" b="1" i="1" smtClean="0">
                <a:latin typeface="Arial Narrow" panose="020B0606020202030204" pitchFamily="34" charset="0"/>
              </a:rPr>
              <a:t>Marketing performan</a:t>
            </a:r>
            <a:r>
              <a:rPr lang="sr-Latn-RS" altLang="en-US" sz="2400" i="1" smtClean="0">
                <a:latin typeface="Arial Narrow" panose="020B0606020202030204" pitchFamily="34" charset="0"/>
              </a:rPr>
              <a:t>si</a:t>
            </a:r>
            <a:endParaRPr lang="pl-PL" altLang="en-US" sz="2400" i="1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en-US" smtClean="0">
              <a:latin typeface="Arial Narrow" panose="020B0606020202030204" pitchFamily="34" charset="0"/>
            </a:endParaRPr>
          </a:p>
          <a:p>
            <a:pPr marL="0" indent="0" eaLnBrk="1" hangingPunct="1"/>
            <a:endParaRPr lang="sr-Latn-RS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781800" cy="563563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Orijentacija na proizvodnju (proizvodna koncepcija)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638800"/>
          </a:xfrm>
          <a:ln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Nastala je</a:t>
            </a:r>
            <a:r>
              <a:rPr lang="sr-Latn-RS" sz="2400" i="1" dirty="0" smtClean="0">
                <a:latin typeface="Arial Narrow" panose="020B0606020202030204" pitchFamily="34" charset="0"/>
              </a:rPr>
              <a:t> </a:t>
            </a:r>
            <a:r>
              <a:rPr lang="sr-Latn-RS" sz="2400" dirty="0" smtClean="0">
                <a:latin typeface="Arial Narrow" panose="020B0606020202030204" pitchFamily="34" charset="0"/>
              </a:rPr>
              <a:t>krajem 80-ih godina 19. veka i bila aktuelna do </a:t>
            </a:r>
            <a:r>
              <a:rPr lang="pl-PL" sz="2400" dirty="0" smtClean="0">
                <a:latin typeface="Arial Narrow" panose="020B0606020202030204" pitchFamily="34" charset="0"/>
              </a:rPr>
              <a:t>30-ih g. 20. veka.</a:t>
            </a:r>
            <a:endParaRPr lang="sr-Latn-CS" sz="2400" dirty="0" smtClean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CS" sz="24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Latn-C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Ova koncepcija je opravdana </a:t>
            </a:r>
            <a:r>
              <a:rPr lang="sr-Latn-CS" sz="2400" u="sng" dirty="0" smtClean="0">
                <a:latin typeface="Arial Narrow" panose="020B0606020202030204" pitchFamily="34" charset="0"/>
              </a:rPr>
              <a:t>na tržištima </a:t>
            </a:r>
            <a:r>
              <a:rPr lang="sr-Latn-CS" sz="2400" dirty="0" smtClean="0">
                <a:latin typeface="Arial Narrow" panose="020B0606020202030204" pitchFamily="34" charset="0"/>
              </a:rPr>
              <a:t>na kojima potrošači nisu u mogućnosti da zadovolje svoje potrebe (</a:t>
            </a:r>
            <a:r>
              <a:rPr lang="sr-Latn-C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nestašice, ratni sukobi, odnosno kada je ponuda manja od tražnje). </a:t>
            </a:r>
            <a:r>
              <a:rPr lang="sr-Latn-CS" sz="2400" dirty="0" smtClean="0">
                <a:latin typeface="Arial Narrow" panose="020B0606020202030204" pitchFamily="34" charset="0"/>
              </a:rPr>
              <a:t>Smatra se da je </a:t>
            </a:r>
            <a:r>
              <a:rPr lang="sr-Latn-C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dovoljno učiniti proizvode dostupnim i pristupačnim potrošačima. </a:t>
            </a:r>
            <a:r>
              <a:rPr lang="sr-Latn-CS" sz="2400" dirty="0" smtClean="0">
                <a:latin typeface="Arial Narrow" panose="020B0606020202030204" pitchFamily="34" charset="0"/>
              </a:rPr>
              <a:t>Zbog toga se kompanija </a:t>
            </a:r>
            <a:r>
              <a:rPr lang="sr-Latn-CS" sz="2400" i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fokusira na proizvodnju i distribuciju.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CS" sz="2400" dirty="0" smtClean="0">
              <a:latin typeface="Arial Narrow" panose="020B060602020203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Kompanije koje primenjuju ovu orijentaciju, fokusiraju se na </a:t>
            </a:r>
            <a:r>
              <a:rPr lang="sr-Latn-C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niske cene </a:t>
            </a:r>
            <a:r>
              <a:rPr lang="sr-Latn-CS" sz="2400" dirty="0" smtClean="0">
                <a:latin typeface="Arial Narrow" panose="020B0606020202030204" pitchFamily="34" charset="0"/>
              </a:rPr>
              <a:t>koje postižu: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    - </a:t>
            </a:r>
            <a:r>
              <a:rPr lang="sr-Latn-C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smanjenjem troškova</a:t>
            </a:r>
            <a:r>
              <a:rPr lang="sr-Latn-C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sr-Latn-CS" sz="2400" dirty="0" smtClean="0">
                <a:latin typeface="Arial Narrow" panose="020B0606020202030204" pitchFamily="34" charset="0"/>
              </a:rPr>
              <a:t>(korišćenjem punog kapaciteta i efekata  ekonomije obim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r-Latn-CS" sz="2400" dirty="0">
                <a:latin typeface="Arial Narrow" panose="020B0606020202030204" pitchFamily="34" charset="0"/>
              </a:rPr>
              <a:t> </a:t>
            </a:r>
            <a:r>
              <a:rPr lang="sr-Latn-CS" sz="2400" dirty="0" smtClean="0">
                <a:latin typeface="Arial Narrow" panose="020B0606020202030204" pitchFamily="34" charset="0"/>
              </a:rPr>
              <a:t>   - </a:t>
            </a:r>
            <a:r>
              <a:rPr lang="sr-Latn-CS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povećanjem produktivnosti</a:t>
            </a:r>
            <a:r>
              <a:rPr lang="sr-Latn-CS" sz="2400" b="1" dirty="0" smtClean="0">
                <a:latin typeface="Arial Narrow" panose="020B0606020202030204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sr-Latn-CS" sz="2400" dirty="0" smtClean="0">
              <a:latin typeface="Arial Narrow" panose="020B060602020203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Kompanije </a:t>
            </a:r>
            <a:r>
              <a:rPr lang="sr-Latn-C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ne ulažu </a:t>
            </a:r>
            <a:r>
              <a:rPr lang="sr-Latn-CS" sz="2400" dirty="0" smtClean="0">
                <a:latin typeface="Arial Narrow" panose="020B0606020202030204" pitchFamily="34" charset="0"/>
              </a:rPr>
              <a:t>u </a:t>
            </a:r>
            <a:r>
              <a:rPr lang="sr-Latn-CS" sz="2400" dirty="0">
                <a:latin typeface="Arial Narrow" panose="020B0606020202030204" pitchFamily="34" charset="0"/>
              </a:rPr>
              <a:t>istraživanje tržišta, razvoj proizvoda – </a:t>
            </a:r>
            <a:r>
              <a:rPr lang="sr-Latn-CS" sz="2400" dirty="0" smtClean="0">
                <a:latin typeface="Arial Narrow" panose="020B0606020202030204" pitchFamily="34" charset="0"/>
              </a:rPr>
              <a:t>kvalitet, dizajn, pakovanje, brend.... </a:t>
            </a:r>
            <a:r>
              <a:rPr lang="sr-Latn-C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One brinu o potrebnom kvalitetu i eventualno pakovanju (uz već pomenutu distribuciju).</a:t>
            </a:r>
            <a:endParaRPr lang="sr-Latn-CS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sr-Latn-CS" dirty="0" smtClean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sr-Latn-C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r-Latn-R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sr-Latn-RS" sz="2800" b="1" dirty="0" smtClean="0">
                <a:solidFill>
                  <a:srgbClr val="FF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Koncept društvenog marketinga i </a:t>
            </a:r>
            <a:r>
              <a:rPr lang="sr-Latn-RS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marketing 3.0 </a:t>
            </a:r>
            <a:endParaRPr lang="sr-Latn-RS" sz="2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086600" cy="563563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Koncept društvenog marketinga i Marketing 3.0. </a:t>
            </a:r>
            <a:endParaRPr lang="sr-Latn-RS" altLang="sr-Latn-R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410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Najzad, govorimo o </a:t>
            </a:r>
            <a:r>
              <a:rPr lang="sr-Latn-RS" altLang="en-U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marketingu 3.0 (marketing pokretan vrednostima) </a:t>
            </a:r>
            <a:r>
              <a:rPr lang="sr-Latn-RS" altLang="en-US" sz="2400" smtClean="0">
                <a:solidFill>
                  <a:srgbClr val="002060"/>
                </a:solidFill>
                <a:latin typeface="Arial Narrow" panose="020B0606020202030204" pitchFamily="34" charset="0"/>
              </a:rPr>
              <a:t>odnosno o „</a:t>
            </a:r>
            <a:r>
              <a:rPr lang="sr-Latn-RS" altLang="en-U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organizacijama koje su vođene vrednostima</a:t>
            </a:r>
            <a:r>
              <a:rPr lang="sr-Latn-RS" altLang="en-US" sz="24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“</a:t>
            </a:r>
            <a:r>
              <a:rPr lang="sr-Latn-RS" altLang="en-US" sz="2400" smtClean="0">
                <a:latin typeface="Arial Narrow" panose="020B0606020202030204" pitchFamily="34" charset="0"/>
              </a:rPr>
              <a:t>.* Pri tom, ne govori se da su organizacije vođene vrednošću </a:t>
            </a:r>
            <a:r>
              <a:rPr lang="sr-Latn-RS" altLang="en-US" sz="2400" b="1" u="sng" smtClean="0">
                <a:latin typeface="Arial Narrow" panose="020B0606020202030204" pitchFamily="34" charset="0"/>
              </a:rPr>
              <a:t>već </a:t>
            </a:r>
            <a:r>
              <a:rPr lang="sr-Latn-RS" altLang="en-US" sz="2400" b="1" u="sng" smtClean="0">
                <a:solidFill>
                  <a:srgbClr val="002060"/>
                </a:solidFill>
                <a:latin typeface="Arial Narrow" panose="020B0606020202030204" pitchFamily="34" charset="0"/>
              </a:rPr>
              <a:t>vrednostima (množina!)</a:t>
            </a:r>
            <a:r>
              <a:rPr lang="sr-Latn-RS" altLang="en-US" sz="2400" b="1" u="sng" smtClean="0">
                <a:latin typeface="Arial Narrow" panose="020B0606020202030204" pitchFamily="34" charset="0"/>
              </a:rPr>
              <a:t> </a:t>
            </a:r>
            <a:r>
              <a:rPr lang="sr-Latn-RS" altLang="en-US" sz="2400" b="1" u="sng" smtClean="0">
                <a:solidFill>
                  <a:srgbClr val="1409E7"/>
                </a:solidFill>
                <a:latin typeface="Arial Narrow" panose="020B0606020202030204" pitchFamily="34" charset="0"/>
              </a:rPr>
              <a:t>„gde se vrednosti svode na brigu o stanju sveta.“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Drugi marketinški stručnjak to naziva </a:t>
            </a:r>
            <a:r>
              <a:rPr lang="sr-Latn-RS" altLang="en-U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marketingom vođenim svrhom </a:t>
            </a:r>
            <a:r>
              <a:rPr lang="sr-Latn-RS" altLang="en-US" sz="2400" smtClean="0">
                <a:latin typeface="Arial Narrow" panose="020B0606020202030204" pitchFamily="34" charset="0"/>
              </a:rPr>
              <a:t>(eng. </a:t>
            </a:r>
            <a:r>
              <a:rPr lang="sr-Latn-RS" altLang="en-US" sz="2400" i="1" smtClean="0">
                <a:latin typeface="Arial Narrow" panose="020B0606020202030204" pitchFamily="34" charset="0"/>
              </a:rPr>
              <a:t>Purpose-driven marketing</a:t>
            </a:r>
            <a:r>
              <a:rPr lang="sr-Latn-RS" altLang="en-US" sz="2400" smtClean="0">
                <a:latin typeface="Arial Narrow" panose="020B0606020202030204" pitchFamily="34" charset="0"/>
              </a:rPr>
              <a:t>). „Budućnost profita je svrha“, kaže on.**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Koncept društvenog marketinga, dakle, nalaže da kompanije treba da uravnoteže tri faktora u postavljanju svojih marketing-strategija</a:t>
            </a:r>
            <a:r>
              <a:rPr lang="sr-Latn-RS" altLang="en-US" sz="2400" smtClean="0">
                <a:solidFill>
                  <a:srgbClr val="002060"/>
                </a:solidFill>
                <a:latin typeface="Arial Narrow" panose="020B0606020202030204" pitchFamily="34" charset="0"/>
              </a:rPr>
              <a:t>: </a:t>
            </a:r>
          </a:p>
          <a:p>
            <a:pPr marL="0" indent="0">
              <a:buFont typeface="Courier New" panose="02070309020205020404" pitchFamily="49" charset="0"/>
              <a:buChar char="o"/>
            </a:pPr>
            <a:r>
              <a:rPr lang="sr-Latn-RS" altLang="en-U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profit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 </a:t>
            </a:r>
            <a:r>
              <a:rPr lang="sr-Latn-RS" altLang="en-US" sz="2400" smtClean="0">
                <a:latin typeface="Arial Narrow" panose="020B0606020202030204" pitchFamily="34" charset="0"/>
              </a:rPr>
              <a:t>kompanije, </a:t>
            </a:r>
          </a:p>
          <a:p>
            <a:pPr marL="0" indent="0">
              <a:buFont typeface="Courier New" panose="02070309020205020404" pitchFamily="49" charset="0"/>
              <a:buChar char="o"/>
            </a:pPr>
            <a:r>
              <a:rPr lang="sr-Latn-RS" altLang="en-US" sz="2400" smtClean="0">
                <a:latin typeface="Arial Narrow" panose="020B0606020202030204" pitchFamily="34" charset="0"/>
              </a:rPr>
              <a:t>želje kupaca (</a:t>
            </a:r>
            <a:r>
              <a:rPr lang="sr-Latn-RS" altLang="en-U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satisfakcija</a:t>
            </a:r>
            <a:r>
              <a:rPr lang="sr-Latn-RS" altLang="en-US" sz="2400" smtClean="0">
                <a:latin typeface="Arial Narrow" panose="020B0606020202030204" pitchFamily="34" charset="0"/>
              </a:rPr>
              <a:t>) i </a:t>
            </a:r>
          </a:p>
          <a:p>
            <a:pPr marL="0" indent="0">
              <a:buFont typeface="Courier New" panose="02070309020205020404" pitchFamily="49" charset="0"/>
              <a:buChar char="o"/>
            </a:pPr>
            <a:r>
              <a:rPr lang="sr-Latn-RS" altLang="en-US" sz="2400" smtClean="0">
                <a:latin typeface="Arial Narrow" panose="020B0606020202030204" pitchFamily="34" charset="0"/>
              </a:rPr>
              <a:t>interese društva (</a:t>
            </a:r>
            <a:r>
              <a:rPr lang="sr-Latn-RS" altLang="en-US" sz="2400" b="1" smtClean="0">
                <a:solidFill>
                  <a:srgbClr val="1409E7"/>
                </a:solidFill>
                <a:latin typeface="Arial Narrow" panose="020B0606020202030204" pitchFamily="34" charset="0"/>
              </a:rPr>
              <a:t>dobrobit</a:t>
            </a:r>
            <a:r>
              <a:rPr lang="sr-Latn-RS" altLang="en-US" sz="2400" smtClean="0">
                <a:latin typeface="Arial Narrow" panose="020B0606020202030204" pitchFamily="34" charset="0"/>
              </a:rPr>
              <a:t>).</a:t>
            </a:r>
            <a:r>
              <a:rPr lang="sr-Latn-RS" altLang="en-US" sz="240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/>
            <a:endParaRPr lang="sr-Latn-RS" altLang="en-US" sz="800" smtClean="0">
              <a:latin typeface="SST-Roman"/>
            </a:endParaRPr>
          </a:p>
          <a:p>
            <a:pPr marL="0" indent="0"/>
            <a:endParaRPr lang="sr-Latn-RS" altLang="en-US" sz="800" smtClean="0">
              <a:latin typeface="SST-Roman"/>
            </a:endParaRPr>
          </a:p>
          <a:p>
            <a:pPr marL="0" indent="0"/>
            <a:endParaRPr lang="sr-Latn-RS" altLang="en-US" sz="800" smtClean="0">
              <a:latin typeface="SST-Roman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1000" smtClean="0">
                <a:latin typeface="Arial Narrow" panose="020B0606020202030204" pitchFamily="34" charset="0"/>
              </a:rPr>
              <a:t>* </a:t>
            </a:r>
            <a:r>
              <a:rPr lang="en-US" altLang="en-US" sz="1000" smtClean="0">
                <a:latin typeface="Arial Narrow" panose="020B0606020202030204" pitchFamily="34" charset="0"/>
              </a:rPr>
              <a:t>Michael Krauss, ‘Evolution of an academic: Kotler on Marketing 3.0’,</a:t>
            </a:r>
            <a:r>
              <a:rPr lang="sr-Latn-RS" altLang="en-US" sz="1000" smtClean="0">
                <a:latin typeface="Arial Narrow" panose="020B0606020202030204" pitchFamily="34" charset="0"/>
              </a:rPr>
              <a:t> </a:t>
            </a:r>
            <a:r>
              <a:rPr lang="en-US" altLang="en-US" sz="1000" i="1" smtClean="0">
                <a:latin typeface="Arial Narrow" panose="020B0606020202030204" pitchFamily="34" charset="0"/>
              </a:rPr>
              <a:t>Marketing News</a:t>
            </a:r>
            <a:r>
              <a:rPr lang="en-US" altLang="en-US" sz="1000" smtClean="0">
                <a:latin typeface="Arial Narrow" panose="020B0606020202030204" pitchFamily="34" charset="0"/>
              </a:rPr>
              <a:t>, 30 January 2011, p. 12; </a:t>
            </a:r>
            <a:r>
              <a:rPr lang="sr-Latn-RS" altLang="en-US" sz="1000" smtClean="0">
                <a:latin typeface="Arial Narrow" panose="020B0606020202030204" pitchFamily="34" charset="0"/>
              </a:rPr>
              <a:t>**</a:t>
            </a:r>
            <a:r>
              <a:rPr lang="en-US" altLang="en-US" sz="1000" smtClean="0">
                <a:latin typeface="Arial Narrow" panose="020B0606020202030204" pitchFamily="34" charset="0"/>
              </a:rPr>
              <a:t> Simon Mainwaring, ‘Marketing</a:t>
            </a:r>
            <a:r>
              <a:rPr lang="sr-Latn-RS" altLang="en-US" sz="1000" smtClean="0">
                <a:latin typeface="Arial Narrow" panose="020B0606020202030204" pitchFamily="34" charset="0"/>
              </a:rPr>
              <a:t> </a:t>
            </a:r>
            <a:r>
              <a:rPr lang="en-US" altLang="en-US" sz="1000" smtClean="0">
                <a:latin typeface="Arial Narrow" panose="020B0606020202030204" pitchFamily="34" charset="0"/>
              </a:rPr>
              <a:t>3.0 will be won by purpose-driven, social brands’, </a:t>
            </a:r>
            <a:r>
              <a:rPr lang="en-US" altLang="en-US" sz="1000" i="1" smtClean="0">
                <a:latin typeface="Arial Narrow" panose="020B0606020202030204" pitchFamily="34" charset="0"/>
              </a:rPr>
              <a:t>Forbes</a:t>
            </a:r>
            <a:r>
              <a:rPr lang="en-US" altLang="en-US" sz="1000" smtClean="0">
                <a:latin typeface="Arial Narrow" panose="020B0606020202030204" pitchFamily="34" charset="0"/>
              </a:rPr>
              <a:t>, 16 July</a:t>
            </a:r>
            <a:r>
              <a:rPr lang="sr-Latn-RS" altLang="en-US" sz="1000" smtClean="0">
                <a:latin typeface="Arial Narrow" panose="020B0606020202030204" pitchFamily="34" charset="0"/>
              </a:rPr>
              <a:t> 2013 u Kotler et al, 2020, str. 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m.media-amazon.com/images/I/61PJpVQdJxL._SL1388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46150"/>
            <a:ext cx="3962400" cy="5562600"/>
          </a:xfrm>
          <a:noFill/>
        </p:spPr>
      </p:pic>
      <p:pic>
        <p:nvPicPr>
          <p:cNvPr id="471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23590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Content Placeholder 2"/>
          <p:cNvSpPr txBox="1">
            <a:spLocks/>
          </p:cNvSpPr>
          <p:nvPr/>
        </p:nvSpPr>
        <p:spPr bwMode="auto">
          <a:xfrm>
            <a:off x="4419600" y="109855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sr-Latn-RS" altLang="sr-Latn-RS" sz="2200" b="1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sr-Latn-RS" altLang="sr-Latn-RS" sz="2200" b="1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sr-Latn-RS" altLang="sr-Latn-RS" sz="2200" b="1">
                <a:latin typeface="Arial Narrow" panose="020B0606020202030204" pitchFamily="34" charset="0"/>
              </a:rPr>
              <a:t>Marketing 3.0</a:t>
            </a:r>
            <a:r>
              <a:rPr lang="sr-Latn-RS" altLang="sr-Latn-RS" sz="2200">
                <a:latin typeface="Arial Narrow" panose="020B0606020202030204" pitchFamily="34" charset="0"/>
              </a:rPr>
              <a:t> je krajnja faza tradicionalnog marketinga. </a:t>
            </a:r>
          </a:p>
          <a:p>
            <a:pPr>
              <a:buFont typeface="Arial" panose="020B0604020202020204" pitchFamily="34" charset="0"/>
              <a:buNone/>
            </a:pPr>
            <a:endParaRPr lang="sr-Latn-RS" altLang="sr-Latn-RS" sz="220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sr-Latn-RS" altLang="sr-Latn-RS" sz="2200">
                <a:latin typeface="Arial Narrow" panose="020B0606020202030204" pitchFamily="34" charset="0"/>
              </a:rPr>
              <a:t>Iako je knjiga pod nazivom „</a:t>
            </a:r>
            <a:r>
              <a:rPr lang="en-US" altLang="sr-Latn-RS" sz="2200" i="1">
                <a:latin typeface="Arial Narrow" panose="020B0606020202030204" pitchFamily="34" charset="0"/>
              </a:rPr>
              <a:t>Marketing 3.0: From Products to Customers to the Human Spirit</a:t>
            </a:r>
            <a:r>
              <a:rPr lang="sr-Latn-RS" altLang="sr-Latn-RS" sz="2200" i="1">
                <a:latin typeface="Arial Narrow" panose="020B0606020202030204" pitchFamily="34" charset="0"/>
              </a:rPr>
              <a:t>“ </a:t>
            </a:r>
            <a:r>
              <a:rPr lang="sr-Latn-RS" altLang="sr-Latn-RS" sz="2200">
                <a:latin typeface="Arial Narrow" panose="020B0606020202030204" pitchFamily="34" charset="0"/>
              </a:rPr>
              <a:t>objavljena 2009, njena relevantnost je očigledna u današnjoj eri u kojoj dominira generacija Y i generacija Z.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sr-Latn-RS" altLang="sr-Latn-RS" sz="2200">
                <a:latin typeface="Arial Narrow" panose="020B0606020202030204" pitchFamily="34" charset="0"/>
              </a:rPr>
              <a:t>Istinski brinući o društvu, mladi su u suštini naterali kompanije da usvoje </a:t>
            </a:r>
            <a:r>
              <a:rPr lang="sr-Latn-RS" altLang="sr-Latn-RS" sz="2200">
                <a:solidFill>
                  <a:srgbClr val="1409E7"/>
                </a:solidFill>
                <a:latin typeface="Arial Narrow" panose="020B0606020202030204" pitchFamily="34" charset="0"/>
              </a:rPr>
              <a:t>društveni uticaj u poslovnom modelu.</a:t>
            </a:r>
          </a:p>
          <a:p>
            <a:pPr algn="just">
              <a:buFont typeface="Arial" panose="020B0604020202020204" pitchFamily="34" charset="0"/>
              <a:buNone/>
            </a:pPr>
            <a:endParaRPr lang="sr-Latn-RS" altLang="sr-Latn-RS" sz="2200" b="1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sr-Latn-RS" altLang="sr-Latn-RS" sz="24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5257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sr-Latn-RS" altLang="sr-Latn-RS" sz="240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r-Latn-RS" altLang="sr-Latn-RS" sz="240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Od marketinga vođenog proizvodima (orijentacija na proizvod) (1.0)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r-Latn-RS" altLang="sr-Latn-RS" sz="2400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ka marketingu vođenog kupcima (orijentacija na kupca) (2.0) 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marketingu usmerenom na ljude/vođenom vrednostima/vrednosno orijentisanom marketingu(3.0)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5562600" cy="639763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Razvoj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639762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Komparacija koncepata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750" y="914400"/>
          <a:ext cx="9036050" cy="2955925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val="209912577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7614861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86618564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55889536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E7"/>
                          </a:solidFill>
                          <a:effectLst/>
                          <a:latin typeface="Arial Narrow" panose="020B0606020202030204" pitchFamily="34" charset="0"/>
                        </a:rPr>
                        <a:t>Marketing 1.0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E7"/>
                          </a:solidFill>
                          <a:effectLst/>
                          <a:latin typeface="Arial Narrow" panose="020B0606020202030204" pitchFamily="34" charset="0"/>
                        </a:rPr>
                        <a:t>Marketing 2.0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E7"/>
                          </a:solidFill>
                          <a:effectLst/>
                          <a:latin typeface="Arial Narrow" panose="020B0606020202030204" pitchFamily="34" charset="0"/>
                        </a:rPr>
                        <a:t>Marketing 3.0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792308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E7"/>
                          </a:solidFill>
                          <a:effectLst/>
                          <a:latin typeface="Arial Narrow" panose="020B0606020202030204" pitchFamily="34" charset="0"/>
                        </a:rPr>
                        <a:t>ciljevi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prodaja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zadovoljstvo 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zadržavanje </a:t>
                      </a:r>
                      <a:r>
                        <a:rPr kumimoji="0" lang="sr-Latn-R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potrošača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učiniti</a:t>
                      </a:r>
                      <a:r>
                        <a:rPr kumimoji="0" lang="sr-Latn-R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svet </a:t>
                      </a: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boljim mestom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299807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E7"/>
                          </a:solidFill>
                          <a:effectLst/>
                          <a:latin typeface="Arial Narrow" panose="020B0606020202030204" pitchFamily="34" charset="0"/>
                        </a:rPr>
                        <a:t>snage koje su podstakle promene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industrijska revolucija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informaciona tehnologija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novi talas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tehnologija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22650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E7"/>
                          </a:solidFill>
                          <a:effectLst/>
                          <a:latin typeface="Arial Narrow" panose="020B0606020202030204" pitchFamily="34" charset="0"/>
                        </a:rPr>
                        <a:t>viđenje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E7"/>
                          </a:solidFill>
                          <a:effectLst/>
                          <a:latin typeface="Arial Narrow" panose="020B0606020202030204" pitchFamily="34" charset="0"/>
                        </a:rPr>
                        <a:t>tržišta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masovni kupci </a:t>
                      </a: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fizičkim potrebama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pametni kupci  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čovek</a:t>
                      </a:r>
                      <a:endParaRPr kumimoji="0" lang="sr-Latn-R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83424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409E7"/>
                          </a:solidFill>
                          <a:effectLst/>
                          <a:latin typeface="Arial Narrow" panose="020B0606020202030204" pitchFamily="34" charset="0"/>
                        </a:rPr>
                        <a:t>ključni mark. koncept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razvoj proizvoda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diferencijacija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vrednosti</a:t>
                      </a:r>
                    </a:p>
                  </a:txBody>
                  <a:tcPr marL="91437" marR="91437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924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" y="3886200"/>
          <a:ext cx="9036050" cy="109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875">
                <a:tc>
                  <a:txBody>
                    <a:bodyPr/>
                    <a:lstStyle/>
                    <a:p>
                      <a:r>
                        <a:rPr lang="sr-Latn-RS" sz="2000" b="0" dirty="0" smtClean="0">
                          <a:solidFill>
                            <a:srgbClr val="1409E7"/>
                          </a:solidFill>
                          <a:latin typeface="Arial Narrow" panose="020B0606020202030204" pitchFamily="34" charset="0"/>
                        </a:rPr>
                        <a:t>vodič za kompanije</a:t>
                      </a:r>
                      <a:endParaRPr lang="sr-Latn-RS" sz="2000" b="0" dirty="0">
                        <a:solidFill>
                          <a:srgbClr val="1409E7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651" marB="45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specifičnost proizvoda</a:t>
                      </a:r>
                      <a:endParaRPr lang="sr-Latn-R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651" marB="45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pozicioniranje kompanije i proizvoda</a:t>
                      </a:r>
                      <a:endParaRPr lang="sr-Latn-R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651" marB="45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misija, vizija i vrednosti kompanije</a:t>
                      </a:r>
                      <a:endParaRPr lang="sr-Latn-R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651" marB="45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8">
                <a:tc>
                  <a:txBody>
                    <a:bodyPr/>
                    <a:lstStyle/>
                    <a:p>
                      <a:r>
                        <a:rPr lang="sr-Latn-RS" sz="2000" b="0" dirty="0" smtClean="0">
                          <a:solidFill>
                            <a:srgbClr val="1409E7"/>
                          </a:solidFill>
                          <a:latin typeface="Arial Narrow" panose="020B0606020202030204" pitchFamily="34" charset="0"/>
                        </a:rPr>
                        <a:t>karakterist. vrednosti</a:t>
                      </a:r>
                      <a:endParaRPr lang="sr-Latn-RS" sz="2000" b="0" dirty="0">
                        <a:solidFill>
                          <a:srgbClr val="1409E7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651" marB="45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Arial Narrow" panose="020B0606020202030204" pitchFamily="34" charset="0"/>
                        </a:rPr>
                        <a:t>F</a:t>
                      </a:r>
                      <a:endParaRPr lang="sr-Latn-RS" sz="2000" b="1" dirty="0">
                        <a:latin typeface="Arial Narrow" panose="020B0606020202030204" pitchFamily="34" charset="0"/>
                      </a:endParaRPr>
                    </a:p>
                  </a:txBody>
                  <a:tcPr marL="91437" marR="91437" marT="45651" marB="45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Arial Narrow" panose="020B0606020202030204" pitchFamily="34" charset="0"/>
                        </a:rPr>
                        <a:t>F+E</a:t>
                      </a:r>
                      <a:endParaRPr lang="sr-Latn-RS" sz="2000" b="1" dirty="0">
                        <a:latin typeface="Arial Narrow" panose="020B0606020202030204" pitchFamily="34" charset="0"/>
                      </a:endParaRPr>
                    </a:p>
                  </a:txBody>
                  <a:tcPr marL="91437" marR="91437" marT="45651" marB="45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Arial Narrow" panose="020B0606020202030204" pitchFamily="34" charset="0"/>
                        </a:rPr>
                        <a:t>F+E+S</a:t>
                      </a:r>
                      <a:endParaRPr lang="sr-Latn-RS" sz="2000" b="1" dirty="0">
                        <a:latin typeface="Arial Narrow" panose="020B0606020202030204" pitchFamily="34" charset="0"/>
                      </a:endParaRPr>
                    </a:p>
                  </a:txBody>
                  <a:tcPr marL="91437" marR="91437" marT="45651" marB="45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" y="4953000"/>
          <a:ext cx="9036050" cy="164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64">
                <a:tc>
                  <a:txBody>
                    <a:bodyPr/>
                    <a:lstStyle/>
                    <a:p>
                      <a:r>
                        <a:rPr lang="sr-Latn-RS" sz="2000" b="0" dirty="0" smtClean="0">
                          <a:solidFill>
                            <a:srgbClr val="1409E7"/>
                          </a:solidFill>
                          <a:latin typeface="Arial Narrow" panose="020B0606020202030204" pitchFamily="34" charset="0"/>
                        </a:rPr>
                        <a:t>interakcija s potrošačima</a:t>
                      </a:r>
                      <a:endParaRPr lang="sr-Latn-RS" sz="2000" b="0" dirty="0">
                        <a:solidFill>
                          <a:srgbClr val="1409E7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jedna prema mnogo transakcija</a:t>
                      </a:r>
                      <a:endParaRPr lang="sr-Latn-R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jedan prema jedan</a:t>
                      </a:r>
                      <a:endParaRPr lang="sr-Latn-R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RS" sz="2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saradnja svih sa svima</a:t>
                      </a:r>
                      <a:endParaRPr lang="sr-Latn-RS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74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F: funkcionalne karakteristike/ zadovoljstvo njima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E: emocionalne/ zadovoljstvo njima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S: spiritualne/ zadovoljstvo njima (naša uverenja, smisao i svrha postojanja, odnos s drugima i sa svetom oko nas...) </a:t>
                      </a:r>
                      <a:endParaRPr kumimoji="0" lang="sr-Latn-R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a:txBody>
                  <a:tcPr marL="91437" marR="91437" marT="45695" marB="456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sr-Latn-RS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sr-Latn-RS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sr-Latn-RS" sz="2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4800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Od marketinga 1.0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ka marketingu 2.0 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marketingu 3.0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„U Marketingu 3.0</a:t>
            </a:r>
            <a:r>
              <a:rPr lang="sr-Latn-RS" altLang="sr-Latn-RS" sz="2400" smtClean="0">
                <a:solidFill>
                  <a:srgbClr val="7030A0"/>
                </a:solidFill>
                <a:latin typeface="Arial Narrow" panose="020B0606020202030204" pitchFamily="34" charset="0"/>
              </a:rPr>
              <a:t>,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 kupci traže ne samo </a:t>
            </a:r>
            <a:r>
              <a:rPr lang="sr-Latn-RS" altLang="sr-Latn-RS" sz="2400" i="1" u="sng" smtClean="0">
                <a:latin typeface="Arial Narrow" panose="020B0606020202030204" pitchFamily="34" charset="0"/>
              </a:rPr>
              <a:t>funkcionalno i emocionalno zadovoljstvo već i spiritualno ispunjenje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od brendova koje odaberu. Tako kompanije kroz </a:t>
            </a:r>
            <a:r>
              <a:rPr lang="sr-Latn-RS" altLang="sr-Latn-RS" sz="2400" u="sng" smtClean="0">
                <a:latin typeface="Arial Narrow" panose="020B0606020202030204" pitchFamily="34" charset="0"/>
              </a:rPr>
              <a:t>vrednosti grade diferencijaciju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. Njihovi proizvodi i operacije imaju za cilj ne samo da </a:t>
            </a:r>
            <a:r>
              <a:rPr lang="sr-Latn-RS" altLang="sr-Latn-RS" sz="2400" smtClean="0">
                <a:solidFill>
                  <a:srgbClr val="1409E7"/>
                </a:solidFill>
                <a:latin typeface="Arial Narrow" panose="020B0606020202030204" pitchFamily="34" charset="0"/>
              </a:rPr>
              <a:t>donesu profit, već i da obezbede rešenja za najteže svetske društvene i ekološke probleme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“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(Kotler </a:t>
            </a:r>
            <a:r>
              <a:rPr lang="sr-Latn-RS" altLang="sr-Latn-RS" sz="2000" i="1" smtClean="0">
                <a:latin typeface="Arial Narrow" panose="020B0606020202030204" pitchFamily="34" charset="0"/>
              </a:rPr>
              <a:t>et al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., 2021, str. 14).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239000" cy="54102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Bilo je potrebno skoro 70 godina da marketing evoluira od </a:t>
            </a:r>
            <a:r>
              <a:rPr lang="sr-Latn-RS" altLang="sr-Latn-RS" sz="2200" i="1" smtClean="0">
                <a:solidFill>
                  <a:srgbClr val="1409E7"/>
                </a:solidFill>
                <a:latin typeface="Arial Narrow" panose="020B0606020202030204" pitchFamily="34" charset="0"/>
              </a:rPr>
              <a:t>orijentacije na proizvod do koncepta usmerenog na ljude odnosno vođenog vrednostima</a:t>
            </a:r>
            <a:r>
              <a:rPr lang="sr-Latn-RS" altLang="sr-Latn-RS" sz="220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20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Tokom decenija evolucije, </a:t>
            </a:r>
            <a:r>
              <a:rPr lang="sr-Latn-RS" altLang="sr-Latn-RS" sz="2200" smtClean="0">
                <a:solidFill>
                  <a:srgbClr val="1409E7"/>
                </a:solidFill>
                <a:latin typeface="Arial Narrow" panose="020B0606020202030204" pitchFamily="34" charset="0"/>
              </a:rPr>
              <a:t>nekoliko marketinških koncepata je izdržalo test vremena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Uprkos tome što je „tradicionalan“ po prirodi, </a:t>
            </a:r>
            <a:r>
              <a:rPr lang="sr-Latn-RS" altLang="sr-Latn-RS" sz="2200" smtClean="0">
                <a:solidFill>
                  <a:srgbClr val="1409E7"/>
                </a:solidFill>
                <a:latin typeface="Arial Narrow" panose="020B0606020202030204" pitchFamily="34" charset="0"/>
              </a:rPr>
              <a:t>koncept segmentacije-ciljanje-pozicioniranje kao i proizvod-cena-mesto-promocija (4P model) su postali univerzalna osnova za moderne marketere širom sveta.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-1219200" y="30638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Marketing 1.0, 2.0, 3.0.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343400" cy="38100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Ako je „marketing 1.0“ </a:t>
            </a:r>
            <a:r>
              <a:rPr lang="sr-Latn-RS" altLang="sr-Latn-RS" sz="2000" smtClean="0">
                <a:solidFill>
                  <a:srgbClr val="1409E7"/>
                </a:solidFill>
                <a:latin typeface="Arial Narrow" panose="020B0606020202030204" pitchFamily="34" charset="0"/>
              </a:rPr>
              <a:t>obećavao potrošačima „da je </a:t>
            </a: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naš proizvod bolji</a:t>
            </a:r>
            <a:r>
              <a:rPr lang="sr-Latn-RS" altLang="sr-Latn-RS" sz="2000" smtClean="0">
                <a:solidFill>
                  <a:srgbClr val="1409E7"/>
                </a:solidFill>
                <a:latin typeface="Arial Narrow" panose="020B0606020202030204" pitchFamily="34" charset="0"/>
              </a:rPr>
              <a:t>“, </a:t>
            </a: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a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„marketing 2.0“ poručivao da će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potrošači</a:t>
            </a:r>
            <a:r>
              <a:rPr lang="sr-Latn-RS" altLang="sr-Latn-RS" sz="2000" smtClean="0">
                <a:solidFill>
                  <a:srgbClr val="1409E7"/>
                </a:solidFill>
                <a:latin typeface="Arial Narrow" panose="020B0606020202030204" pitchFamily="34" charset="0"/>
              </a:rPr>
              <a:t> zbog kupovine određenog brenda/marke </a:t>
            </a: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biti bolji</a:t>
            </a: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glavno obećanje koje potrošačima daje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„marketing 3.0“ jeste de će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iskustvo </a:t>
            </a:r>
            <a:r>
              <a:rPr lang="sr-Latn-RS" altLang="sr-Latn-RS" sz="2000" smtClean="0">
                <a:solidFill>
                  <a:srgbClr val="1409E7"/>
                </a:solidFill>
                <a:latin typeface="Arial Narrow" panose="020B0606020202030204" pitchFamily="34" charset="0"/>
              </a:rPr>
              <a:t>koje imaju s brendom ili robnom markom </a:t>
            </a: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biti bolje od bilo kojeg do sada</a:t>
            </a:r>
            <a:r>
              <a:rPr lang="sr-Latn-RS" altLang="sr-Latn-RS" sz="2000" smtClean="0">
                <a:solidFill>
                  <a:srgbClr val="1409E7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1400" smtClean="0">
              <a:solidFill>
                <a:srgbClr val="1409E7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1000" smtClean="0">
                <a:latin typeface="Arial Narrow" panose="020B0606020202030204" pitchFamily="34" charset="0"/>
              </a:rPr>
              <a:t>Izjava Nick Brien-a, glavnog direktora agencijske mreže </a:t>
            </a:r>
            <a:r>
              <a:rPr lang="sr-Latn-RS" altLang="sr-Latn-RS" sz="1000" i="1" smtClean="0">
                <a:latin typeface="Arial Narrow" panose="020B0606020202030204" pitchFamily="34" charset="0"/>
              </a:rPr>
              <a:t>McCann Worldgroup </a:t>
            </a:r>
            <a:r>
              <a:rPr lang="sr-Latn-RS" altLang="sr-Latn-RS" sz="1000" smtClean="0">
                <a:latin typeface="Arial Narrow" panose="020B0606020202030204" pitchFamily="34" charset="0"/>
              </a:rPr>
              <a:t>https://marketingmreza.rs/marketing-novog-doba/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783013" y="850900"/>
            <a:ext cx="5486400" cy="4495800"/>
          </a:xfrm>
          <a:prstGeom prst="cloudCallout">
            <a:avLst>
              <a:gd name="adj1" fmla="val -28565"/>
              <a:gd name="adj2" fmla="val 820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315200" y="3429000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RS" altLang="sr-Latn-RS" sz="1800">
              <a:latin typeface="Arial" panose="020B0604020202020204" pitchFamily="34" charset="0"/>
            </a:endParaRPr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4373563" y="1674813"/>
            <a:ext cx="48958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000" i="1">
                <a:solidFill>
                  <a:srgbClr val="000000"/>
                </a:solidFill>
                <a:latin typeface="Arial Narrow" panose="020B0606020202030204" pitchFamily="34" charset="0"/>
              </a:rPr>
              <a:t>Somersby</a:t>
            </a:r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 je jedan od brendova sa jedinstvenim iskustvom. </a:t>
            </a:r>
            <a:r>
              <a:rPr lang="sr-Latn-RS" altLang="sr-Latn-RS" sz="2000" b="1" i="1">
                <a:solidFill>
                  <a:srgbClr val="1409E7"/>
                </a:solidFill>
                <a:latin typeface="Arial Narrow" panose="020B0606020202030204" pitchFamily="34" charset="0"/>
              </a:rPr>
              <a:t>Somersby</a:t>
            </a:r>
            <a:r>
              <a:rPr lang="sr-Latn-RS" altLang="sr-Latn-RS" sz="2000" b="1">
                <a:solidFill>
                  <a:srgbClr val="1409E7"/>
                </a:solidFill>
                <a:latin typeface="Arial Narrow" panose="020B0606020202030204" pitchFamily="34" charset="0"/>
              </a:rPr>
              <a:t> nas podseća kako je život lep</a:t>
            </a:r>
            <a:r>
              <a:rPr lang="sr-Latn-RS" altLang="sr-Latn-RS" sz="2000">
                <a:solidFill>
                  <a:srgbClr val="1409E7"/>
                </a:solidFill>
                <a:latin typeface="Arial Narrow" panose="020B0606020202030204" pitchFamily="34" charset="0"/>
              </a:rPr>
              <a:t>.</a:t>
            </a:r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 „U tim malobrojnim trenucima, koje možemo da odvojimo za sebe, </a:t>
            </a:r>
            <a:r>
              <a:rPr lang="sr-Latn-RS" altLang="sr-Latn-RS" sz="2000">
                <a:solidFill>
                  <a:srgbClr val="1409E7"/>
                </a:solidFill>
                <a:latin typeface="Arial Narrow" panose="020B0606020202030204" pitchFamily="34" charset="0"/>
              </a:rPr>
              <a:t>hladni i osvežavajući ukus upotpunjuje momenat uživanj</a:t>
            </a:r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a. Savršen je za trenutke koje posvetiš sebi, kada možeš da zastaneš i opustiš se uz svoje omiljene rituale.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Potrošači prepoznaju sve to i baš zato, iz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godine u godinu, Somersby raste i ima sve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       veću bazu lojalnih ljubitelja</a:t>
            </a:r>
            <a:endParaRPr lang="sr-Latn-RS" altLang="sr-Latn-RS" sz="2000">
              <a:latin typeface="Arial Narrow" panose="020B0606020202030204" pitchFamily="34" charset="0"/>
            </a:endParaRPr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5715000" y="58801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900">
                <a:latin typeface="Arial Narrow" panose="020B0606020202030204" pitchFamily="34" charset="0"/>
                <a:hlinkClick r:id="rId2"/>
              </a:rPr>
              <a:t>https://marketingmreza.rs/kako-je-4p-zamenilo-4e/#comment-648</a:t>
            </a:r>
            <a:r>
              <a:rPr lang="sr-Latn-RS" altLang="sr-Latn-RS" sz="900">
                <a:latin typeface="Arial Narrow" panose="020B0606020202030204" pitchFamily="34" charset="0"/>
              </a:rPr>
              <a:t> (11.10.2024)</a:t>
            </a:r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419100" y="5340350"/>
            <a:ext cx="495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800">
                <a:solidFill>
                  <a:srgbClr val="000000"/>
                </a:solidFill>
                <a:latin typeface="Arial Narrow" panose="020B0606020202030204" pitchFamily="34" charset="0"/>
              </a:rPr>
              <a:t>„</a:t>
            </a:r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Ako želimo da imamo uspešne brendove, moramo uključiti u marketing mix i 4E: </a:t>
            </a:r>
            <a:r>
              <a:rPr lang="sr-Latn-RS" altLang="sr-Latn-RS" sz="2000" b="1">
                <a:solidFill>
                  <a:srgbClr val="000000"/>
                </a:solidFill>
                <a:latin typeface="Arial Narrow" panose="020B0606020202030204" pitchFamily="34" charset="0"/>
              </a:rPr>
              <a:t>Engagement, Experience, Exclusivity and Emotion</a:t>
            </a:r>
            <a:r>
              <a:rPr lang="sr-Latn-RS" altLang="sr-Latn-RS" sz="200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sr-Latn-RS" altLang="sr-Latn-RS" sz="2000">
              <a:latin typeface="Arial Narrow" panose="020B0606020202030204" pitchFamily="34" charset="0"/>
            </a:endParaRPr>
          </a:p>
        </p:txBody>
      </p:sp>
      <p:pic>
        <p:nvPicPr>
          <p:cNvPr id="52233" name="Picture 2" descr="https://marketingmreza.rs/wp-content/uploads/2021/12/market-upd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-201613"/>
            <a:ext cx="2116137" cy="187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редња кориц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3657600" cy="5410200"/>
          </a:xfrm>
          <a:noFill/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4724400" cy="639763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Marketing 4.0</a:t>
            </a:r>
          </a:p>
        </p:txBody>
      </p:sp>
      <p:sp>
        <p:nvSpPr>
          <p:cNvPr id="53252" name="Content Placeholder 2"/>
          <p:cNvSpPr txBox="1">
            <a:spLocks/>
          </p:cNvSpPr>
          <p:nvPr/>
        </p:nvSpPr>
        <p:spPr bwMode="auto">
          <a:xfrm>
            <a:off x="4191000" y="990600"/>
            <a:ext cx="4495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nn-NO" altLang="sr-Latn-RS" sz="2400">
                <a:latin typeface="Arial Narrow" panose="020B0606020202030204" pitchFamily="34" charset="0"/>
              </a:rPr>
              <a:t>Marketing 4.0</a:t>
            </a:r>
            <a:endParaRPr lang="sr-Latn-RS" altLang="sr-Latn-RS" sz="2400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sr-Latn-RS" altLang="sr-Latn-RS" sz="2000"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sr-Latn-RS" altLang="sr-Latn-RS" sz="2000">
                <a:latin typeface="Arial Narrow" panose="020B0606020202030204" pitchFamily="34" charset="0"/>
              </a:rPr>
              <a:t>Kotler i saradnici su 2016. godine objavili knjigu u nizu pod naslovom „</a:t>
            </a:r>
            <a:r>
              <a:rPr lang="en-US" altLang="sr-Latn-RS" sz="2000" i="1">
                <a:latin typeface="Arial Narrow" panose="020B0606020202030204" pitchFamily="34" charset="0"/>
              </a:rPr>
              <a:t>Marketing 4.0: Moving from Traditional to Digital</a:t>
            </a:r>
            <a:r>
              <a:rPr lang="sr-Latn-RS" altLang="sr-Latn-RS" sz="2000">
                <a:latin typeface="Arial Narrow" panose="020B0606020202030204" pitchFamily="34" charset="0"/>
              </a:rPr>
              <a:t>“, naglašavajući prelaz na „</a:t>
            </a:r>
            <a:r>
              <a:rPr lang="sr-Latn-RS" altLang="sr-Latn-RS" sz="2000" b="1">
                <a:solidFill>
                  <a:srgbClr val="C00000"/>
                </a:solidFill>
                <a:latin typeface="Arial Narrow" panose="020B0606020202030204" pitchFamily="34" charset="0"/>
              </a:rPr>
              <a:t>digitalno</a:t>
            </a:r>
            <a:r>
              <a:rPr lang="sr-Latn-RS" altLang="sr-Latn-RS" sz="2000">
                <a:latin typeface="Arial Narrow" panose="020B0606020202030204" pitchFamily="34" charset="0"/>
              </a:rPr>
              <a:t>“.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sr-Latn-RS" altLang="sr-Latn-RS" sz="2200">
                <a:latin typeface="Arial Narrow" panose="020B0606020202030204" pitchFamily="34" charset="0"/>
              </a:rPr>
              <a:t>U knjizi razlikuju </a:t>
            </a:r>
            <a:r>
              <a:rPr lang="sr-Latn-RS" altLang="sr-Latn-RS" sz="2200" i="1">
                <a:latin typeface="Arial Narrow" panose="020B0606020202030204" pitchFamily="34" charset="0"/>
              </a:rPr>
              <a:t>“marketing u digitalnom svetu” </a:t>
            </a:r>
            <a:r>
              <a:rPr lang="sr-Latn-RS" altLang="sr-Latn-RS" sz="2200">
                <a:latin typeface="Arial Narrow" panose="020B0606020202030204" pitchFamily="34" charset="0"/>
              </a:rPr>
              <a:t>od </a:t>
            </a:r>
            <a:r>
              <a:rPr lang="sr-Latn-RS" altLang="sr-Latn-RS" sz="2200" i="1">
                <a:latin typeface="Arial Narrow" panose="020B0606020202030204" pitchFamily="34" charset="0"/>
              </a:rPr>
              <a:t>digitalnog marketinga</a:t>
            </a:r>
            <a:r>
              <a:rPr lang="sr-Latn-RS" altLang="sr-Latn-RS" sz="2200">
                <a:latin typeface="Arial Narrow" panose="020B0606020202030204" pitchFamily="34" charset="0"/>
              </a:rPr>
              <a:t>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sr-Latn-RS" altLang="sr-Latn-RS" sz="2200" i="1">
                <a:solidFill>
                  <a:srgbClr val="C00000"/>
                </a:solidFill>
                <a:latin typeface="Arial Narrow" panose="020B0606020202030204" pitchFamily="34" charset="0"/>
              </a:rPr>
              <a:t>Marketing u digitalnom svetu ne oslanja se samo na digitalne medije i kana</a:t>
            </a:r>
            <a:r>
              <a:rPr lang="sr-Latn-RS" altLang="sr-Latn-RS" sz="2200" i="1">
                <a:latin typeface="Arial Narrow" panose="020B0606020202030204" pitchFamily="34" charset="0"/>
              </a:rPr>
              <a:t>l</a:t>
            </a:r>
            <a:r>
              <a:rPr lang="sr-Latn-RS" altLang="sr-Latn-RS" sz="2200" i="1">
                <a:solidFill>
                  <a:srgbClr val="C00000"/>
                </a:solidFill>
                <a:latin typeface="Arial Narrow" panose="020B0606020202030204" pitchFamily="34" charset="0"/>
              </a:rPr>
              <a:t>e</a:t>
            </a:r>
            <a:r>
              <a:rPr lang="sr-Latn-RS" altLang="sr-Latn-RS" sz="220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sr-Latn-RS" altLang="sr-Latn-RS" sz="2200" i="1">
                <a:solidFill>
                  <a:srgbClr val="1409E7"/>
                </a:solidFill>
                <a:latin typeface="Arial Narrow" panose="020B0606020202030204" pitchFamily="34" charset="0"/>
              </a:rPr>
              <a:t>Digitalni jaz i dalje postoji; stoga, marketing zahteva višekanalni pristup – kako na mreži tako i van mre</a:t>
            </a:r>
            <a:r>
              <a:rPr lang="sr-Latn-RS" altLang="sr-Latn-RS" sz="2200" i="1">
                <a:latin typeface="Arial Narrow" panose="020B0606020202030204" pitchFamily="34" charset="0"/>
              </a:rPr>
              <a:t>že</a:t>
            </a:r>
            <a:endParaRPr lang="sr-Latn-RS" altLang="sr-Latn-RS" sz="20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sr-Latn-RS" altLang="sr-Latn-RS" sz="180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sr-Latn-RS" altLang="sr-Latn-RS" sz="240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9525" y="1066800"/>
            <a:ext cx="8686800" cy="56388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nn-NO" altLang="sr-Latn-RS" sz="2200" dirty="0" smtClean="0">
                <a:latin typeface="Arial Narrow" panose="020B0606020202030204" pitchFamily="34" charset="0"/>
              </a:rPr>
              <a:t>Koncept 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marketing 4.0 </a:t>
            </a:r>
            <a:r>
              <a:rPr lang="nn-NO" altLang="sr-Latn-RS" sz="2200" dirty="0" smtClean="0">
                <a:latin typeface="Arial Narrow" panose="020B0606020202030204" pitchFamily="34" charset="0"/>
              </a:rPr>
              <a:t>je delom inspirisan industrijom 4.0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- s</a:t>
            </a:r>
            <a:r>
              <a:rPr lang="nn-NO" altLang="sr-Latn-RS" sz="2200" dirty="0" smtClean="0">
                <a:latin typeface="Arial Narrow" panose="020B0606020202030204" pitchFamily="34" charset="0"/>
              </a:rPr>
              <a:t>trategijom visokog nivoa nemačke vlade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- </a:t>
            </a:r>
            <a:r>
              <a:rPr lang="nn-NO" altLang="sr-Latn-RS" sz="2200" dirty="0" smtClean="0">
                <a:latin typeface="Arial Narrow" panose="020B0606020202030204" pitchFamily="34" charset="0"/>
              </a:rPr>
              <a:t>kojoj se fizičko-digitalni sistemi koriste u proizvodnim sektorima.</a:t>
            </a:r>
            <a:r>
              <a:rPr lang="sr-Latn-RS" altLang="sr-Latn-RS" sz="2200" dirty="0" smtClean="0">
                <a:latin typeface="Arial Narrow" panose="020B0606020202030204" pitchFamily="34" charset="0"/>
              </a:rPr>
              <a:t> </a:t>
            </a:r>
            <a:r>
              <a:rPr lang="nn-NO" altLang="sr-Latn-RS" sz="2200" dirty="0" smtClean="0">
                <a:latin typeface="Arial Narrow" panose="020B0606020202030204" pitchFamily="34" charset="0"/>
              </a:rPr>
              <a:t>Iako je </a:t>
            </a:r>
            <a:r>
              <a:rPr lang="nn-NO" altLang="sr-Latn-RS" sz="2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upotreba tehnologija u Marketingu 4.0 prilično osnovna</a:t>
            </a:r>
            <a:r>
              <a:rPr lang="nn-NO" altLang="sr-Latn-RS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sr-Latn-RS" altLang="sr-Latn-RS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nude se </a:t>
            </a:r>
            <a:r>
              <a:rPr lang="nn-NO" altLang="sr-Latn-RS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nov</a:t>
            </a:r>
            <a:r>
              <a:rPr lang="sr-Latn-RS" altLang="sr-Latn-RS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</a:t>
            </a:r>
            <a:r>
              <a:rPr lang="nn-NO" altLang="sr-Latn-RS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marketinšk</a:t>
            </a:r>
            <a:r>
              <a:rPr lang="sr-Latn-RS" altLang="sr-Latn-RS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</a:t>
            </a:r>
            <a:r>
              <a:rPr lang="nn-NO" altLang="sr-Latn-RS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okvir</a:t>
            </a:r>
            <a:r>
              <a:rPr lang="sr-Latn-RS" altLang="sr-Latn-RS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</a:t>
            </a:r>
            <a:r>
              <a:rPr lang="nn-NO" altLang="sr-Latn-RS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za pružanje usluga kupcima</a:t>
            </a:r>
            <a:r>
              <a:rPr lang="sr-Latn-RS" altLang="sr-Latn-RS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.*</a:t>
            </a:r>
            <a:r>
              <a:rPr lang="nn-NO" altLang="sr-Latn-RS" sz="22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sr-Latn-RS" altLang="sr-Latn-RS" sz="2200" i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sr-Latn-RS" altLang="sr-Latn-RS" sz="2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Primena marketinške tehnologije (</a:t>
            </a:r>
            <a:r>
              <a:rPr lang="sr-Latn-RS" altLang="sr-Latn-RS" sz="2200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martech</a:t>
            </a:r>
            <a:r>
              <a:rPr lang="sr-Latn-RS" altLang="sr-Latn-RS" sz="2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 je mnogo više od puke distribucije sadržaja na društvenim medijima ili izgradnje </a:t>
            </a:r>
            <a:r>
              <a:rPr lang="sr-Latn-RS" altLang="sr-Latn-RS" sz="22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omnikanalnog</a:t>
            </a:r>
            <a:r>
              <a:rPr lang="sr-Latn-RS" altLang="sr-Latn-RS" sz="2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(</a:t>
            </a:r>
            <a:r>
              <a:rPr lang="sr-Latn-RS" altLang="sr-Latn-RS" sz="22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višekanalnog</a:t>
            </a:r>
            <a:r>
              <a:rPr lang="sr-Latn-RS" altLang="sr-Latn-RS" sz="2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 prisustva.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sr-Latn-RS" altLang="sr-Latn-RS" sz="22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sr-Latn-RS" altLang="sr-Latn-R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veštačka inteligencija </a:t>
            </a:r>
            <a:r>
              <a:rPr lang="sr-Latn-RS" altLang="sr-Latn-RS" sz="22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(</a:t>
            </a:r>
            <a:r>
              <a:rPr lang="sr-Latn-RS" altLang="sr-Latn-RS" sz="2200" i="1" dirty="0" err="1" smtClean="0">
                <a:solidFill>
                  <a:srgbClr val="1409E7"/>
                </a:solidFill>
                <a:latin typeface="Arial Narrow" panose="020B0606020202030204" pitchFamily="34" charset="0"/>
              </a:rPr>
              <a:t>artificial</a:t>
            </a:r>
            <a:r>
              <a:rPr lang="sr-Latn-RS" altLang="sr-Latn-RS" sz="2200" i="1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i="1" dirty="0" err="1" smtClean="0">
                <a:solidFill>
                  <a:srgbClr val="1409E7"/>
                </a:solidFill>
                <a:latin typeface="Arial Narrow" panose="020B0606020202030204" pitchFamily="34" charset="0"/>
              </a:rPr>
              <a:t>intelligence</a:t>
            </a:r>
            <a:r>
              <a:rPr lang="sr-Latn-RS" altLang="sr-Latn-RS" sz="22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: AI), </a:t>
            </a:r>
          </a:p>
          <a:p>
            <a:pPr algn="just">
              <a:defRPr/>
            </a:pPr>
            <a:r>
              <a:rPr lang="sr-Latn-RS" altLang="sr-Latn-R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procesiranje prirodnog jezika </a:t>
            </a:r>
            <a:r>
              <a:rPr lang="sr-Latn-RS" altLang="sr-Latn-RS" sz="22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(</a:t>
            </a:r>
            <a:r>
              <a:rPr lang="sr-Latn-RS" altLang="sr-Latn-RS" sz="2200" i="1" dirty="0" err="1" smtClean="0">
                <a:solidFill>
                  <a:srgbClr val="1409E7"/>
                </a:solidFill>
                <a:latin typeface="Arial Narrow" panose="020B0606020202030204" pitchFamily="34" charset="0"/>
              </a:rPr>
              <a:t>natural</a:t>
            </a:r>
            <a:r>
              <a:rPr lang="sr-Latn-RS" altLang="sr-Latn-RS" sz="2200" i="1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i="1" dirty="0" err="1" smtClean="0">
                <a:solidFill>
                  <a:srgbClr val="1409E7"/>
                </a:solidFill>
                <a:latin typeface="Arial Narrow" panose="020B0606020202030204" pitchFamily="34" charset="0"/>
              </a:rPr>
              <a:t>language</a:t>
            </a:r>
            <a:r>
              <a:rPr lang="sr-Latn-RS" altLang="sr-Latn-RS" sz="2200" i="1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i="1" dirty="0" err="1" smtClean="0">
                <a:solidFill>
                  <a:srgbClr val="1409E7"/>
                </a:solidFill>
                <a:latin typeface="Arial Narrow" panose="020B0606020202030204" pitchFamily="34" charset="0"/>
              </a:rPr>
              <a:t>processing</a:t>
            </a:r>
            <a:r>
              <a:rPr lang="sr-Latn-RS" altLang="sr-Latn-RS" sz="22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: NLP), </a:t>
            </a:r>
          </a:p>
          <a:p>
            <a:pPr algn="just">
              <a:defRPr/>
            </a:pPr>
            <a:r>
              <a:rPr lang="sr-Latn-RS" altLang="sr-Latn-RS" sz="22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senzorska</a:t>
            </a:r>
            <a:r>
              <a:rPr lang="sr-Latn-RS" altLang="sr-Latn-R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tehnol</a:t>
            </a:r>
            <a:r>
              <a:rPr lang="sr-Latn-RS" altLang="sr-Latn-RS" sz="2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ogija</a:t>
            </a:r>
            <a:r>
              <a:rPr lang="sr-Latn-RS" altLang="sr-Latn-RS" sz="22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 (</a:t>
            </a:r>
            <a:r>
              <a:rPr lang="sr-Latn-RS" altLang="sr-Latn-RS" sz="2200" i="1" dirty="0" err="1" smtClean="0">
                <a:solidFill>
                  <a:srgbClr val="1409E7"/>
                </a:solidFill>
                <a:latin typeface="Arial Narrow" panose="020B0606020202030204" pitchFamily="34" charset="0"/>
              </a:rPr>
              <a:t>sensor</a:t>
            </a:r>
            <a:r>
              <a:rPr lang="sr-Latn-RS" altLang="sr-Latn-RS" sz="2200" i="1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i="1" dirty="0" err="1" smtClean="0">
                <a:solidFill>
                  <a:srgbClr val="1409E7"/>
                </a:solidFill>
                <a:latin typeface="Arial Narrow" panose="020B0606020202030204" pitchFamily="34" charset="0"/>
              </a:rPr>
              <a:t>technology</a:t>
            </a:r>
            <a:r>
              <a:rPr lang="sr-Latn-RS" altLang="sr-Latn-RS" sz="22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) i </a:t>
            </a:r>
          </a:p>
          <a:p>
            <a:pPr algn="just">
              <a:defRPr/>
            </a:pPr>
            <a:r>
              <a:rPr lang="sr-Latn-RS" altLang="sr-Latn-R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internet stvari </a:t>
            </a:r>
            <a:r>
              <a:rPr lang="sr-Latn-RS" altLang="sr-Latn-RS" sz="22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(</a:t>
            </a:r>
            <a:r>
              <a:rPr lang="sr-Latn-RS" altLang="sr-Latn-RS" sz="2200" i="1" dirty="0" err="1" smtClean="0">
                <a:solidFill>
                  <a:srgbClr val="1409E7"/>
                </a:solidFill>
                <a:latin typeface="Arial Narrow" panose="020B0606020202030204" pitchFamily="34" charset="0"/>
              </a:rPr>
              <a:t>the</a:t>
            </a:r>
            <a:r>
              <a:rPr lang="sr-Latn-RS" altLang="sr-Latn-RS" sz="2200" i="1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 Internet </a:t>
            </a:r>
            <a:r>
              <a:rPr lang="sr-Latn-RS" altLang="sr-Latn-RS" sz="2200" i="1" dirty="0" err="1" smtClean="0">
                <a:solidFill>
                  <a:srgbClr val="1409E7"/>
                </a:solidFill>
                <a:latin typeface="Arial Narrow" panose="020B0606020202030204" pitchFamily="34" charset="0"/>
              </a:rPr>
              <a:t>of</a:t>
            </a:r>
            <a:r>
              <a:rPr lang="sr-Latn-RS" altLang="sr-Latn-RS" sz="2200" i="1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200" i="1" dirty="0" err="1" smtClean="0">
                <a:solidFill>
                  <a:srgbClr val="1409E7"/>
                </a:solidFill>
                <a:latin typeface="Arial Narrow" panose="020B0606020202030204" pitchFamily="34" charset="0"/>
              </a:rPr>
              <a:t>Things</a:t>
            </a:r>
            <a:r>
              <a:rPr lang="sr-Latn-RS" altLang="sr-Latn-RS" sz="22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: </a:t>
            </a:r>
            <a:r>
              <a:rPr lang="sr-Latn-RS" altLang="sr-Latn-RS" sz="2200" dirty="0" err="1" smtClean="0">
                <a:solidFill>
                  <a:srgbClr val="1409E7"/>
                </a:solidFill>
                <a:latin typeface="Arial Narrow" panose="020B0606020202030204" pitchFamily="34" charset="0"/>
              </a:rPr>
              <a:t>IoT</a:t>
            </a:r>
            <a:r>
              <a:rPr lang="sr-Latn-RS" altLang="sr-Latn-RS" sz="2200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)</a:t>
            </a:r>
            <a:r>
              <a:rPr lang="sr-Latn-RS" altLang="sr-Latn-RS" sz="2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imaju veliki potencijal da promene igre u marketinškim praksama</a:t>
            </a:r>
            <a:r>
              <a:rPr lang="sr-Latn-RS" altLang="sr-Latn-R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.**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sr-Latn-RS" altLang="sr-Latn-RS" sz="1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sr-Latn-RS" altLang="sr-Latn-RS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*navedeno prema </a:t>
            </a:r>
            <a:r>
              <a:rPr lang="sr-Latn-RS" altLang="sr-Latn-RS" sz="1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Kotler</a:t>
            </a:r>
            <a:r>
              <a:rPr lang="sr-Latn-RS" altLang="sr-Latn-RS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10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et </a:t>
            </a:r>
            <a:r>
              <a:rPr lang="sr-Latn-RS" altLang="sr-Latn-RS" sz="1000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al</a:t>
            </a:r>
            <a:r>
              <a:rPr lang="sr-Latn-RS" altLang="sr-Latn-RS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., 2021, str. 14.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sr-Latn-RS" altLang="sr-Latn-RS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** </a:t>
            </a:r>
            <a:r>
              <a:rPr lang="sr-Latn-RS" altLang="sr-Latn-RS" sz="10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Ibid</a:t>
            </a:r>
            <a:r>
              <a:rPr lang="sr-Latn-RS" altLang="sr-Latn-RS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sr-Latn-RS" altLang="sr-Latn-RS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altLang="sr-Latn-RS" sz="2400" dirty="0" smtClean="0">
              <a:latin typeface="Arial Narrow" panose="020B0606020202030204" pitchFamily="34" charset="0"/>
            </a:endParaRPr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639762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Marketing 4.0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Orijentacija na proizvod (koncepcija proizvoda</a:t>
            </a:r>
            <a:r>
              <a:rPr lang="sr-Latn-RS" altLang="sr-Latn-RS" sz="2400" smtClean="0">
                <a:solidFill>
                  <a:srgbClr val="FFFF0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763000" cy="5105400"/>
          </a:xfr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800" smtClean="0">
              <a:latin typeface="Arial Narrow" panose="020B0606020202030204" pitchFamily="34" charset="0"/>
            </a:endParaRPr>
          </a:p>
          <a:p>
            <a:pPr marL="0" indent="0" eaLnBrk="1" hangingPunct="1"/>
            <a:r>
              <a:rPr lang="sr-Latn-CS" altLang="en-US" sz="2400" smtClean="0">
                <a:latin typeface="Arial Narrow" panose="020B0606020202030204" pitchFamily="34" charset="0"/>
              </a:rPr>
              <a:t>U fokusu kompanije je </a:t>
            </a:r>
            <a:r>
              <a:rPr lang="sr-Latn-CS" altLang="en-US" sz="24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kvalitet</a:t>
            </a:r>
            <a:r>
              <a:rPr lang="sr-Latn-CS" altLang="en-US" sz="2400" b="1" smtClean="0">
                <a:latin typeface="Arial Narrow" panose="020B0606020202030204" pitchFamily="34" charset="0"/>
              </a:rPr>
              <a:t> </a:t>
            </a:r>
            <a:r>
              <a:rPr lang="sr-Latn-CS" altLang="en-US" sz="2400" smtClean="0">
                <a:latin typeface="Arial Narrow" panose="020B0606020202030204" pitchFamily="34" charset="0"/>
              </a:rPr>
              <a:t>(u početku razvoja ove koncepcije kvalitet je bio </a:t>
            </a:r>
            <a:r>
              <a:rPr lang="sr-Latn-C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odraz stavova proizvođača</a:t>
            </a:r>
            <a:r>
              <a:rPr lang="sr-Latn-CS" altLang="en-US" sz="2400" smtClean="0">
                <a:latin typeface="Arial Narrow" panose="020B0606020202030204" pitchFamily="34" charset="0"/>
              </a:rPr>
              <a:t>). </a:t>
            </a:r>
          </a:p>
          <a:p>
            <a:pPr marL="0" indent="0" eaLnBrk="1" hangingPunct="1"/>
            <a:r>
              <a:rPr lang="sr-Latn-CS" altLang="en-US" sz="2400" smtClean="0">
                <a:latin typeface="Arial Narrow" panose="020B0606020202030204" pitchFamily="34" charset="0"/>
              </a:rPr>
              <a:t>Pošto se proizvod nudi potrošačima, </a:t>
            </a:r>
            <a:r>
              <a:rPr lang="sr-Latn-C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kvalitet treba da je izraz želja i potreba potrošača a ne proizvođača</a:t>
            </a:r>
            <a:r>
              <a:rPr lang="sr-Latn-CS" altLang="en-US" sz="2400" smtClean="0"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/>
            <a:r>
              <a:rPr lang="sr-Latn-CS" altLang="en-US" sz="2400" smtClean="0">
                <a:latin typeface="Arial Narrow" panose="020B0606020202030204" pitchFamily="34" charset="0"/>
              </a:rPr>
              <a:t>Sa ovom koncepcijom, </a:t>
            </a:r>
            <a:r>
              <a:rPr lang="sr-Latn-C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kompanije su počele da uvažavaju značaj konkurencije.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4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eaLnBrk="1" hangingPunct="1"/>
            <a:r>
              <a:rPr lang="sr-Latn-CS" altLang="en-US" sz="2400" smtClean="0">
                <a:latin typeface="Arial Narrow" panose="020B0606020202030204" pitchFamily="34" charset="0"/>
              </a:rPr>
              <a:t>Danas se smatra da potrošači žele </a:t>
            </a:r>
            <a:r>
              <a:rPr lang="sr-Latn-CS" altLang="en-US" sz="24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najviši kvalitet, performanse i inovativne karakteristike proizvoda</a:t>
            </a:r>
            <a:r>
              <a:rPr lang="sr-Latn-CS" altLang="en-US" sz="2400" b="1" smtClean="0">
                <a:latin typeface="Arial Narrow" panose="020B0606020202030204" pitchFamily="34" charset="0"/>
              </a:rPr>
              <a:t>, </a:t>
            </a:r>
            <a:r>
              <a:rPr lang="sr-Latn-CS" altLang="en-US" sz="2400" smtClean="0">
                <a:latin typeface="Arial Narrow" panose="020B0606020202030204" pitchFamily="34" charset="0"/>
              </a:rPr>
              <a:t>pa se, prema ovom konceptu, marketinška strategija fokusira na </a:t>
            </a:r>
            <a:r>
              <a:rPr lang="sr-Latn-CS" altLang="en-U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kontinuirano poboljšanje proizvoda</a:t>
            </a:r>
            <a:r>
              <a:rPr lang="sr-Latn-C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800" b="1" smtClean="0">
              <a:latin typeface="Arial Narrow" panose="020B0606020202030204" pitchFamily="34" charset="0"/>
            </a:endParaRPr>
          </a:p>
          <a:p>
            <a:pPr marL="0" indent="0" eaLnBrk="1" hangingPunct="1"/>
            <a:endParaRPr lang="en-US" altLang="en-US" sz="3600" b="1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5635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Marketing 4.0</a:t>
            </a:r>
            <a:endParaRPr lang="sr-Latn-RS" altLang="sr-Latn-RS" sz="280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876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b="1" smtClean="0">
                <a:latin typeface="Arial Narrow" panose="020B0606020202030204" pitchFamily="34" charset="0"/>
              </a:rPr>
              <a:t>Napred navedene tehnologije (AI i druge) nisu uključene u Marketingu 4.0,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jer još nisu bile </a:t>
            </a:r>
            <a:r>
              <a:rPr lang="sr-Latn-RS" altLang="sr-Latn-RS" sz="2400" i="1" smtClean="0">
                <a:latin typeface="Arial Narrow" panose="020B0606020202030204" pitchFamily="34" charset="0"/>
              </a:rPr>
              <a:t>mainstream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 pre 2016.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Marketeri su još uvek bili u tranzicijskom periodu i periodu prilagođavanja digitalnom svijetu. Ali pandemija COVID-19 je zaista ubrzala digitalizaciju poslovanja.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Sa karantinima i pravilima fizičkog distanciranja, marketeri su bili primorani da se prilagode novoj beskontaktnoj i digitalnoj stvarnosti (realnosti).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268413"/>
            <a:ext cx="8856663" cy="5040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 smtClean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 smtClean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 smtClean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 smtClean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r-Latn-RS" sz="2000" dirty="0"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r-Cyrl-CS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r-Cyrl-CS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sr-Latn-RS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3124200" cy="576263"/>
          </a:xfrm>
        </p:spPr>
        <p:txBody>
          <a:bodyPr/>
          <a:lstStyle/>
          <a:p>
            <a:pPr eaLnBrk="1" hangingPunct="1"/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Pitanja </a:t>
            </a:r>
            <a:endParaRPr lang="en-U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9940" name="Rectangle 3"/>
          <p:cNvSpPr txBox="1">
            <a:spLocks noChangeArrowheads="1"/>
          </p:cNvSpPr>
          <p:nvPr/>
        </p:nvSpPr>
        <p:spPr bwMode="auto">
          <a:xfrm>
            <a:off x="381000" y="1700213"/>
            <a:ext cx="891540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Fokus i opravdanost proizvodne koncepcije?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Fokus i opravdanost </a:t>
            </a: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koncepcije orijentisane na proizvod?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Fokus i opravdanost </a:t>
            </a: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prodajne koncepcije?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Šta znači kratkoročnost koncepcije?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Osnove marketing-koncepcije: objasniti.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Koncept kupaca/potrošača (Marketig 2.0): objasniti.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Uloga konzumerizma u razvoju društvenog marketinga?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Uloga environmentalizam u razvoju društvenog marketinga?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Društvena odgovornost – princip i komponente i društveni marketing.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Održivi marketing, pojam i principi.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Koncept zajedničke vrednosti?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Uporedite marketing 1.0, marketing 2.0. i marketing 3.0.</a:t>
            </a: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C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Suština marketinga 4.0?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CS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endParaRPr lang="sr-Latn-CS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endParaRPr lang="sr-Latn-CS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endParaRPr lang="sr-Latn-CS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12738"/>
            <a:ext cx="6705600" cy="639762"/>
          </a:xfrm>
        </p:spPr>
        <p:txBody>
          <a:bodyPr/>
          <a:lstStyle/>
          <a:p>
            <a:pPr algn="l" eaLnBrk="1" hangingPunct="1"/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Orijentacija na prodaju - prodajna koncepcija</a:t>
            </a:r>
            <a:endParaRPr lang="en-U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46150"/>
            <a:ext cx="8686800" cy="5607050"/>
          </a:xfr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Preovlađuje u periodu </a:t>
            </a:r>
            <a:r>
              <a:rPr lang="sr-Latn-R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1930-1950 (mas proizvodnja) </a:t>
            </a:r>
            <a:r>
              <a:rPr lang="sr-Latn-RS" altLang="en-US" sz="2200" smtClean="0">
                <a:latin typeface="Arial Narrow" panose="020B0606020202030204" pitchFamily="34" charset="0"/>
              </a:rPr>
              <a:t>kada </a:t>
            </a: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dolazi do ekspanzije komercijalnog sektora </a:t>
            </a:r>
            <a:r>
              <a:rPr lang="sr-Latn-RS" altLang="en-US" sz="2200" smtClean="0">
                <a:latin typeface="Arial Narrow" panose="020B0606020202030204" pitchFamily="34" charset="0"/>
              </a:rPr>
              <a:t>u kompaniji (</a:t>
            </a:r>
            <a:r>
              <a:rPr lang="sr-Latn-RS" altLang="en-US" sz="2200" b="1" i="1" smtClean="0">
                <a:solidFill>
                  <a:srgbClr val="0000FF"/>
                </a:solidFill>
                <a:latin typeface="Arial Narrow" panose="020B0606020202030204" pitchFamily="34" charset="0"/>
              </a:rPr>
              <a:t>marketing je negde unutar tog sektora ali je ispod nivao ostalih poslovnih </a:t>
            </a:r>
            <a:r>
              <a:rPr lang="sr-Latn-RS" altLang="en-US" sz="22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funkcija; podređen je finansijama, proizvodnji, istraživanju i razvoju)</a:t>
            </a:r>
            <a:r>
              <a:rPr lang="sr-Latn-RS" altLang="en-US" sz="2200" smtClean="0"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en-U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Char char=""/>
            </a:pPr>
            <a:r>
              <a:rPr lang="sr-Latn-CS" altLang="en-US" sz="2200" smtClean="0">
                <a:latin typeface="Arial Narrow" panose="020B0606020202030204" pitchFamily="34" charset="0"/>
              </a:rPr>
              <a:t>Ova koncepcija </a:t>
            </a:r>
            <a:r>
              <a:rPr lang="sr-Latn-C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je </a:t>
            </a:r>
            <a:r>
              <a:rPr lang="sr-Latn-C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opravdana </a:t>
            </a:r>
            <a:r>
              <a:rPr lang="sr-Latn-C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kod „netraženih proizvoda“ </a:t>
            </a:r>
            <a:r>
              <a:rPr lang="sr-Latn-CS" altLang="en-US" sz="2200" smtClean="0">
                <a:latin typeface="Arial Narrow" panose="020B0606020202030204" pitchFamily="34" charset="0"/>
              </a:rPr>
              <a:t>(npr. osiguranje; dobrovoljno davanje krvi), odnosno </a:t>
            </a:r>
            <a:r>
              <a:rPr lang="sr-Latn-CS" altLang="en-US" sz="2200" smtClean="0">
                <a:solidFill>
                  <a:srgbClr val="C00000"/>
                </a:solidFill>
                <a:latin typeface="Arial Narrow" panose="020B0606020202030204" pitchFamily="34" charset="0"/>
              </a:rPr>
              <a:t>proizvoda koji se neće prodati bez agresivne promotivne podrške ...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en-US" sz="220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Char char=""/>
            </a:pPr>
            <a:r>
              <a:rPr lang="sr-Latn-CS" altLang="en-US" sz="2200" smtClean="0">
                <a:latin typeface="Arial Narrow" panose="020B0606020202030204" pitchFamily="34" charset="0"/>
              </a:rPr>
              <a:t>Kompanije se fokusiraju na </a:t>
            </a:r>
            <a:r>
              <a:rPr lang="sr-Latn-CS" altLang="en-US" sz="2200" b="1" i="1" smtClean="0">
                <a:solidFill>
                  <a:srgbClr val="0000FF"/>
                </a:solidFill>
                <a:latin typeface="Arial Narrow" panose="020B0606020202030204" pitchFamily="34" charset="0"/>
              </a:rPr>
              <a:t>agresivnu strategiju </a:t>
            </a:r>
            <a:r>
              <a:rPr lang="sr-Latn-C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– </a:t>
            </a:r>
            <a:r>
              <a:rPr lang="sr-Latn-CS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na sniženje cena</a:t>
            </a:r>
            <a:r>
              <a:rPr lang="sr-Latn-CS" altLang="en-US" sz="2200" smtClean="0">
                <a:latin typeface="Arial Narrow" panose="020B0606020202030204" pitchFamily="34" charset="0"/>
              </a:rPr>
              <a:t>, </a:t>
            </a:r>
            <a:r>
              <a:rPr lang="sr-Latn-CS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promociju</a:t>
            </a:r>
            <a:r>
              <a:rPr lang="sr-Latn-C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r-Latn-CS" altLang="en-US" sz="2200" smtClean="0">
                <a:solidFill>
                  <a:srgbClr val="C00000"/>
                </a:solidFill>
                <a:latin typeface="Arial Narrow" panose="020B0606020202030204" pitchFamily="34" charset="0"/>
              </a:rPr>
              <a:t>(reklamu) i druge mere podsticanja potrošača na kupovinu - </a:t>
            </a:r>
            <a:r>
              <a:rPr lang="sr-Latn-CS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ličnu prodaju</a:t>
            </a:r>
            <a:r>
              <a:rPr lang="sr-Latn-C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...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en-US" sz="22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Char char=""/>
            </a:pPr>
            <a:r>
              <a:rPr lang="sr-Latn-CS" altLang="en-US" sz="2200" smtClean="0">
                <a:latin typeface="Arial Narrow" panose="020B0606020202030204" pitchFamily="34" charset="0"/>
              </a:rPr>
              <a:t>Sa </a:t>
            </a:r>
            <a:r>
              <a:rPr lang="en-US" altLang="en-US" sz="2200" smtClean="0">
                <a:latin typeface="Arial Narrow" panose="020B0606020202030204" pitchFamily="34" charset="0"/>
              </a:rPr>
              <a:t>o</a:t>
            </a:r>
            <a:r>
              <a:rPr lang="sr-Latn-CS" altLang="en-US" sz="2200" smtClean="0">
                <a:latin typeface="Arial Narrow" panose="020B0606020202030204" pitchFamily="34" charset="0"/>
              </a:rPr>
              <a:t>vom koncepcijom </a:t>
            </a:r>
            <a:r>
              <a:rPr lang="sr-Latn-C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kompanije </a:t>
            </a:r>
            <a:r>
              <a:rPr lang="de-DE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počinj</a:t>
            </a:r>
            <a:r>
              <a:rPr lang="sr-Latn-C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u </a:t>
            </a:r>
            <a:r>
              <a:rPr lang="sr-Latn-CS" altLang="en-US" sz="2200" smtClean="0">
                <a:latin typeface="Arial Narrow" panose="020B0606020202030204" pitchFamily="34" charset="0"/>
              </a:rPr>
              <a:t>da sprovode </a:t>
            </a:r>
            <a:r>
              <a:rPr lang="de-DE" altLang="en-US" sz="2200" smtClean="0">
                <a:latin typeface="Arial Narrow" panose="020B0606020202030204" pitchFamily="34" charset="0"/>
              </a:rPr>
              <a:t>aktivnost</a:t>
            </a:r>
            <a:r>
              <a:rPr lang="sr-Latn-CS" altLang="en-US" sz="2200" smtClean="0">
                <a:latin typeface="Arial Narrow" panose="020B0606020202030204" pitchFamily="34" charset="0"/>
              </a:rPr>
              <a:t>i </a:t>
            </a:r>
            <a:r>
              <a:rPr lang="de-DE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predviđanja tražnje i prodaje</a:t>
            </a: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 kao aktivnosti istraživanja tržišta.</a:t>
            </a:r>
            <a:endParaRPr lang="sr-Latn-CS" altLang="en-US" sz="22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2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12738"/>
            <a:ext cx="6705600" cy="639762"/>
          </a:xfrm>
        </p:spPr>
        <p:txBody>
          <a:bodyPr/>
          <a:lstStyle/>
          <a:p>
            <a:pPr algn="l" eaLnBrk="1" hangingPunct="1"/>
            <a:r>
              <a:rPr lang="sr-Latn-C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Orijentacija na prodaju - prodajna koncepcija</a:t>
            </a:r>
            <a:endParaRPr lang="en-US" altLang="sr-Latn-RS" sz="2800" smtClean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46150"/>
            <a:ext cx="9067800" cy="5607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smtClean="0">
                <a:latin typeface="Arial Narrow" panose="020B0606020202030204" pitchFamily="34" charset="0"/>
              </a:rPr>
              <a:t>Koncept prodaje ima perspektivu </a:t>
            </a:r>
            <a:r>
              <a:rPr lang="en-US" altLang="en-U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iznutra prema van</a:t>
            </a:r>
            <a:r>
              <a:rPr lang="en-US" altLang="en-US" sz="2400" smtClean="0">
                <a:latin typeface="Arial Narrow" panose="020B0606020202030204" pitchFamily="34" charset="0"/>
              </a:rPr>
              <a:t>. </a:t>
            </a: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smtClean="0">
                <a:latin typeface="Arial Narrow" panose="020B0606020202030204" pitchFamily="34" charset="0"/>
              </a:rPr>
              <a:t>Počinje sa </a:t>
            </a: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fabrikom</a:t>
            </a:r>
            <a:r>
              <a:rPr lang="sr-Latn-RS" altLang="en-US" sz="2400" smtClean="0">
                <a:latin typeface="Arial Narrow" panose="020B0606020202030204" pitchFamily="34" charset="0"/>
              </a:rPr>
              <a:t>, </a:t>
            </a:r>
            <a:r>
              <a:rPr lang="en-US" altLang="en-US" sz="2400" smtClean="0">
                <a:latin typeface="Arial Narrow" panose="020B0606020202030204" pitchFamily="34" charset="0"/>
              </a:rPr>
              <a:t>fokusira se na </a:t>
            </a:r>
            <a:r>
              <a:rPr lang="en-U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postojeće proizvode </a:t>
            </a:r>
            <a:r>
              <a:rPr lang="en-US" altLang="en-US" sz="2400" smtClean="0">
                <a:latin typeface="Arial Narrow" panose="020B0606020202030204" pitchFamily="34" charset="0"/>
              </a:rPr>
              <a:t>kompanije i poziva na </a:t>
            </a:r>
            <a:r>
              <a:rPr lang="en-U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veliku prodaju i promociju </a:t>
            </a:r>
            <a:r>
              <a:rPr lang="en-US" altLang="en-US" sz="2400" smtClean="0">
                <a:latin typeface="Arial Narrow" panose="020B0606020202030204" pitchFamily="34" charset="0"/>
              </a:rPr>
              <a:t>kako bi se ostvarila profitabilna prodaja. </a:t>
            </a: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smtClean="0">
                <a:latin typeface="Arial Narrow" panose="020B0606020202030204" pitchFamily="34" charset="0"/>
              </a:rPr>
              <a:t>Fokusira se prvenstveno na osvajanje kupaca – </a:t>
            </a:r>
            <a:r>
              <a:rPr lang="en-U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kratkoročnu prodaju uz malo brige o tome ko kupuje ili zašto</a:t>
            </a: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 kupuje</a:t>
            </a:r>
            <a:r>
              <a:rPr lang="en-US" altLang="en-US" sz="2400" smtClean="0">
                <a:latin typeface="Arial Narrow" panose="020B0606020202030204" pitchFamily="34" charset="0"/>
              </a:rPr>
              <a:t>.</a:t>
            </a:r>
            <a:r>
              <a:rPr lang="sr-Latn-RS" altLang="en-US" sz="2400" smtClean="0">
                <a:latin typeface="Arial Narrow" panose="020B0606020202030204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smtClean="0">
                <a:latin typeface="Arial Narrow" panose="020B0606020202030204" pitchFamily="34" charset="0"/>
              </a:rPr>
              <a:t>Cilj je </a:t>
            </a: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sticanje profita od obima prodaje umesto od satisfakcije potrošača</a:t>
            </a:r>
            <a:r>
              <a:rPr lang="sr-Latn-RS" altLang="en-US" sz="2400" smtClean="0">
                <a:latin typeface="Arial Narrow" panose="020B0606020202030204" pitchFamily="34" charset="0"/>
              </a:rPr>
              <a:t>.</a:t>
            </a:r>
          </a:p>
          <a:p>
            <a:pPr marL="0" indent="0"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b="1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b="1" i="1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b="1" i="1" smtClean="0">
                <a:solidFill>
                  <a:srgbClr val="002060"/>
                </a:solidFill>
                <a:latin typeface="Arial Narrow" panose="020B0606020202030204" pitchFamily="34" charset="0"/>
              </a:rPr>
              <a:t>Videti kasnije Marketing 1.0.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781800" cy="4572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Kritika alternativnih koncepcija!!!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610600" cy="5486400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CS" sz="24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Proizvodna koncepcija</a:t>
            </a:r>
            <a:r>
              <a:rPr lang="sr-Latn-C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r-Latn-C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Nije primenljiva kada je </a:t>
            </a:r>
            <a:r>
              <a:rPr lang="sr-Latn-C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ponuda veća od tražnje</a:t>
            </a:r>
            <a:r>
              <a:rPr lang="sr-Latn-CS" sz="2400" dirty="0">
                <a:latin typeface="Arial Narrow" panose="020B0606020202030204" pitchFamily="34" charset="0"/>
              </a:rPr>
              <a:t>.</a:t>
            </a:r>
            <a:endParaRPr lang="sr-Latn-CS" sz="2400" dirty="0" smtClean="0"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Potrošači biraju proizvode </a:t>
            </a:r>
            <a:r>
              <a:rPr lang="sr-Latn-C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ne samo sa stanovišta cene</a:t>
            </a:r>
            <a:r>
              <a:rPr lang="sr-Latn-CS" sz="2400" dirty="0" smtClean="0">
                <a:latin typeface="Arial Narrow" panose="020B0606020202030204" pitchFamily="34" charset="0"/>
              </a:rPr>
              <a:t>, već i drugih atributa (kvalitet, dizajn, marka, prodajne usluge...).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CS" sz="24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Koncepcija orijentisana na proizvod</a:t>
            </a:r>
            <a:r>
              <a:rPr lang="sr-Latn-C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Fokus je na </a:t>
            </a:r>
            <a:r>
              <a:rPr lang="sr-Latn-C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kvalitetu</a:t>
            </a:r>
            <a:r>
              <a:rPr lang="sr-Latn-CS" sz="2400" dirty="0" smtClean="0">
                <a:latin typeface="Arial Narrow" panose="020B0606020202030204" pitchFamily="34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Suštinu koncepcije </a:t>
            </a:r>
            <a:r>
              <a:rPr lang="sr-Latn-CS" sz="24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ne čini </a:t>
            </a:r>
            <a:r>
              <a:rPr lang="sr-Latn-C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istraživanje stavova potrošača </a:t>
            </a:r>
            <a:r>
              <a:rPr lang="sr-Latn-CS" sz="2400" dirty="0" smtClean="0">
                <a:latin typeface="Arial Narrow" panose="020B0606020202030204" pitchFamily="34" charset="0"/>
              </a:rPr>
              <a:t>u pogledu kvaliteta.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CS" sz="2400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Prodajna koncepcija</a:t>
            </a:r>
            <a:endParaRPr lang="sr-Latn-CS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Fokusna tačka prodajne koncepcije je fabrika. Daje odgovor na pitanje: “</a:t>
            </a:r>
            <a:r>
              <a:rPr lang="sr-Latn-C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Gde, kome, kako i kada prodati </a:t>
            </a:r>
            <a:r>
              <a:rPr lang="sr-Latn-CS" sz="2400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proizveden</a:t>
            </a:r>
            <a:r>
              <a:rPr lang="sr-Latn-C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proizvod?”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Da li tako treba postupati? Ne, jer je tada već kasno (proizvod je već proizveden bez „konsultovanja“ potreba tržišta i konkurencije).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CS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Reč je o kratkoročnim koncepcijama</a:t>
            </a:r>
            <a:endParaRPr lang="en-US" sz="2400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4800600" cy="5334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Marketing koncepcija: suština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Marketing kreira i isporučuje </a:t>
            </a:r>
            <a:r>
              <a:rPr lang="sr-Latn-R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vrednosti 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za kupce/potrošače i time </a:t>
            </a:r>
            <a:r>
              <a:rPr lang="sr-Latn-RS" altLang="sr-Latn-RS" sz="2400" i="1" smtClean="0">
                <a:solidFill>
                  <a:srgbClr val="002060"/>
                </a:solidFill>
                <a:latin typeface="Arial Narrow" panose="020B0606020202030204" pitchFamily="34" charset="0"/>
              </a:rPr>
              <a:t>olakšava razmenu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sr-Latn-RS" altLang="sr-Latn-RS" sz="2400" i="1" smtClean="0">
                <a:latin typeface="Arial Narrow" panose="020B0606020202030204" pitchFamily="34" charset="0"/>
              </a:rPr>
              <a:t>Da bi ispunio ciljeve obe strane u razmeni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, marketing mora da:</a:t>
            </a:r>
            <a:b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-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otkrije</a:t>
            </a:r>
            <a:r>
              <a:rPr lang="sr-Latn-RS" altLang="sr-Latn-RS" sz="24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400" smtClean="0">
                <a:solidFill>
                  <a:srgbClr val="C00000"/>
                </a:solidFill>
                <a:latin typeface="Arial Narrow" panose="020B0606020202030204" pitchFamily="34" charset="0"/>
              </a:rPr>
              <a:t>potrebe i želje potencijalnih potrošača 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i </a:t>
            </a:r>
            <a:b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- da ih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zadovolji</a:t>
            </a:r>
            <a:r>
              <a:rPr lang="sr-Latn-RS" altLang="sr-Latn-RS" sz="2400" b="1" i="1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na adekvatan način.</a:t>
            </a:r>
            <a:b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Mnogi autori navode da marketing-koncept (marketing-orijentacija) uključuje tri ključna </a:t>
            </a:r>
            <a:r>
              <a:rPr lang="sr-Latn-RS" altLang="sr-Latn-RS" sz="24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aspekta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  <a:b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-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orijentacija na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kupce 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(informacije o kupcima su osnova formiranja </a:t>
            </a:r>
            <a:r>
              <a:rPr lang="pl-PL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ponude i kreiranje dodatne vrednosti);</a:t>
            </a:r>
            <a:br>
              <a:rPr lang="pl-PL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pl-PL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-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orijentacija na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konkurenciju 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pl-PL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analiziranje dobrih i loših strana u strategijama i taktikama 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aktuelnih i potencijalnih konkurenata);</a:t>
            </a:r>
            <a:b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-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interfunkcionalna </a:t>
            </a:r>
            <a:r>
              <a:rPr lang="sr-Latn-R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koordinacija </a:t>
            </a:r>
            <a:r>
              <a:rPr lang="sr-Latn-RS" altLang="sr-Latn-RS" sz="2400" smtClean="0">
                <a:solidFill>
                  <a:srgbClr val="000000"/>
                </a:solidFill>
                <a:latin typeface="Arial Narrow" panose="020B0606020202030204" pitchFamily="34" charset="0"/>
              </a:rPr>
              <a:t>marketinga i drugih poslovnih funkcija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.</a:t>
            </a:r>
          </a:p>
          <a:p>
            <a:pPr marL="0" indent="0"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2400" b="1" i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4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Cilj: profit kroz satisfakciju potrošača</a:t>
            </a:r>
            <a:r>
              <a:rPr lang="sr-Latn-CS" altLang="sr-Latn-RS" sz="2400" smtClean="0">
                <a:solidFill>
                  <a:srgbClr val="0066FF"/>
                </a:solidFill>
                <a:latin typeface="Arial Narrow" panose="020B0606020202030204" pitchFamily="34" charset="0"/>
              </a:rPr>
              <a:t>.</a:t>
            </a:r>
            <a:endParaRPr lang="en-US" altLang="sr-Latn-RS" sz="2400" smtClean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553200" cy="533400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Koncept potrošača/kupaca (Marketing 2.0)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458200" cy="5410200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Kompanija </a:t>
            </a:r>
            <a:r>
              <a:rPr lang="pt-BR" sz="2400" dirty="0" smtClean="0">
                <a:latin typeface="Arial Narrow" panose="020B0606020202030204" pitchFamily="34" charset="0"/>
              </a:rPr>
              <a:t>nastoj</a:t>
            </a:r>
            <a:r>
              <a:rPr lang="sr-Latn-RS" sz="2400" dirty="0" smtClean="0">
                <a:latin typeface="Arial Narrow" panose="020B0606020202030204" pitchFamily="34" charset="0"/>
              </a:rPr>
              <a:t>i</a:t>
            </a:r>
            <a:r>
              <a:rPr lang="pt-BR" sz="2400" dirty="0" smtClean="0">
                <a:latin typeface="Arial Narrow" panose="020B0606020202030204" pitchFamily="34" charset="0"/>
              </a:rPr>
              <a:t> da </a:t>
            </a:r>
            <a:r>
              <a:rPr lang="sr-Latn-RS" sz="2400" dirty="0" smtClean="0">
                <a:latin typeface="Arial Narrow" panose="020B0606020202030204" pitchFamily="34" charset="0"/>
              </a:rPr>
              <a:t>svoje </a:t>
            </a:r>
            <a:r>
              <a:rPr lang="pt-BR" sz="2400" dirty="0" smtClean="0">
                <a:latin typeface="Arial Narrow" panose="020B0606020202030204" pitchFamily="34" charset="0"/>
              </a:rPr>
              <a:t>proizvode/usluge što više</a:t>
            </a:r>
            <a:r>
              <a:rPr lang="sr-Latn-RS" sz="2400" dirty="0" smtClean="0">
                <a:latin typeface="Arial Narrow" panose="020B0606020202030204" pitchFamily="34" charset="0"/>
              </a:rPr>
              <a:t> </a:t>
            </a:r>
            <a:r>
              <a:rPr lang="it-IT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prilagod</a:t>
            </a:r>
            <a:r>
              <a:rPr lang="sr-Latn-RS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</a:t>
            </a:r>
            <a:r>
              <a:rPr lang="it-IT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potrebama </a:t>
            </a:r>
            <a:r>
              <a:rPr lang="it-IT" sz="2400" dirty="0" smtClean="0">
                <a:latin typeface="Arial Narrow" panose="020B0606020202030204" pitchFamily="34" charset="0"/>
              </a:rPr>
              <a:t>i </a:t>
            </a:r>
            <a:r>
              <a:rPr lang="it-IT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željama </a:t>
            </a:r>
            <a:r>
              <a:rPr lang="sr-Latn-RS" sz="2400" dirty="0" smtClean="0">
                <a:latin typeface="Arial Narrow" panose="020B0606020202030204" pitchFamily="34" charset="0"/>
              </a:rPr>
              <a:t>kupaca </a:t>
            </a:r>
            <a:r>
              <a:rPr lang="it-IT" sz="2400" dirty="0" smtClean="0">
                <a:latin typeface="Arial Narrow" panose="020B0606020202030204" pitchFamily="34" charset="0"/>
              </a:rPr>
              <a:t>– da </a:t>
            </a:r>
            <a:r>
              <a:rPr lang="sr-Latn-RS" sz="2400" dirty="0" smtClean="0">
                <a:latin typeface="Arial Narrow" panose="020B0606020202030204" pitchFamily="34" charset="0"/>
              </a:rPr>
              <a:t>ostvari visoku </a:t>
            </a:r>
            <a:r>
              <a:rPr lang="sr-Latn-RS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lojalnost i životnu vrednost kupaca</a:t>
            </a:r>
            <a:r>
              <a:rPr lang="sr-Latn-RS" sz="2400" i="1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* </a:t>
            </a:r>
            <a:r>
              <a:rPr lang="sr-Latn-RS" sz="2400" dirty="0" smtClean="0">
                <a:latin typeface="Arial Narrow" panose="020B0606020202030204" pitchFamily="34" charset="0"/>
              </a:rPr>
              <a:t>(</a:t>
            </a:r>
            <a:r>
              <a:rPr lang="sr-Latn-R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zadovoljstvo i zadržavanje kupaca kroz diferencijaciju i pozicioniranje</a:t>
            </a:r>
            <a:r>
              <a:rPr lang="sr-Latn-RS" sz="2400" dirty="0" smtClean="0">
                <a:latin typeface="Arial Narrow" panose="020B060602020203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sr-Latn-R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U fokusu ovog marketing-koncepta su </a:t>
            </a:r>
            <a:r>
              <a:rPr lang="sr-Latn-RS" sz="24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potrebe i vrednost kupaca/potrošača </a:t>
            </a:r>
            <a:r>
              <a:rPr lang="sr-Latn-RS" sz="2400" i="1" dirty="0" smtClean="0">
                <a:solidFill>
                  <a:srgbClr val="1409E7"/>
                </a:solidFill>
                <a:latin typeface="Arial Narrow" panose="020B0606020202030204" pitchFamily="34" charset="0"/>
              </a:rPr>
              <a:t>(karakteristike vrednosti: funkcionalne i emocionalne).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Njegova sredstva su </a:t>
            </a:r>
            <a:r>
              <a:rPr lang="sr-Latn-RS" sz="24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direktni marketing </a:t>
            </a:r>
            <a:r>
              <a:rPr lang="sr-Latn-RS" sz="24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(interakcija tipa „jedan prema jedan“) i </a:t>
            </a:r>
            <a:r>
              <a:rPr lang="sr-Latn-RS" sz="24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lanac vrednosti.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sz="2400" dirty="0">
                <a:latin typeface="Arial Narrow" panose="020B0606020202030204" pitchFamily="34" charset="0"/>
              </a:rPr>
              <a:t>N</a:t>
            </a:r>
            <a:r>
              <a:rPr lang="sr-Latn-RS" sz="2400" dirty="0" smtClean="0">
                <a:latin typeface="Arial Narrow" panose="020B0606020202030204" pitchFamily="34" charset="0"/>
              </a:rPr>
              <a:t>jegov cilj je </a:t>
            </a:r>
            <a:r>
              <a:rPr lang="sr-Latn-RS" sz="24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profitabilni rast kroz zadržavanje, lojalnost i ‘životnu vrednost’</a:t>
            </a:r>
            <a:r>
              <a:rPr lang="sr-Latn-RS" sz="2400" i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sr-Latn-RS" sz="24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kupaca.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1800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* </a:t>
            </a:r>
            <a:r>
              <a:rPr lang="sr-Latn-R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Životna </a:t>
            </a:r>
            <a:r>
              <a:rPr lang="sr-Latn-R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vrednost </a:t>
            </a:r>
            <a:r>
              <a:rPr lang="sr-Latn-R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kupaca/potrošača (</a:t>
            </a:r>
            <a:r>
              <a:rPr lang="sr-Latn-RS" sz="20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Customer Lifetime </a:t>
            </a:r>
            <a:r>
              <a:rPr lang="sr-Latn-RS" sz="2000" i="1" dirty="0">
                <a:solidFill>
                  <a:prstClr val="black"/>
                </a:solidFill>
                <a:latin typeface="Arial Narrow" panose="020B0606020202030204" pitchFamily="34" charset="0"/>
              </a:rPr>
              <a:t>V</a:t>
            </a:r>
            <a:r>
              <a:rPr lang="sr-Latn-RS" sz="2000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alue </a:t>
            </a:r>
            <a:r>
              <a:rPr lang="sr-Latn-R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CLV) </a:t>
            </a:r>
            <a:r>
              <a:rPr lang="sr-Latn-RS" sz="2000" dirty="0">
                <a:solidFill>
                  <a:prstClr val="black"/>
                </a:solidFill>
                <a:latin typeface="Arial Narrow" panose="020B0606020202030204" pitchFamily="34" charset="0"/>
              </a:rPr>
              <a:t>je neto sadašnja vrednost toka budućih profita koji se očekuju od dugoročne kupovine jednog potrošača</a:t>
            </a:r>
            <a:r>
              <a:rPr lang="sr-Latn-RS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3286</TotalTime>
  <Words>3285</Words>
  <Application>Microsoft Office PowerPoint</Application>
  <PresentationFormat>On-screen Show (4:3)</PresentationFormat>
  <Paragraphs>369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Arial Narrow</vt:lpstr>
      <vt:lpstr>Times New Roman</vt:lpstr>
      <vt:lpstr>Wingdings 2</vt:lpstr>
      <vt:lpstr>Courier New</vt:lpstr>
      <vt:lpstr>Wingdings</vt:lpstr>
      <vt:lpstr>SST-Roman</vt:lpstr>
      <vt:lpstr>1_Office Theme</vt:lpstr>
      <vt:lpstr> Poslovne koncepcije: evolucija marketing koncepcije </vt:lpstr>
      <vt:lpstr>Poslovne koncepcije</vt:lpstr>
      <vt:lpstr>Orijentacija na proizvodnju (proizvodna koncepcija)</vt:lpstr>
      <vt:lpstr>Orijentacija na proizvod (koncepcija proizvoda)</vt:lpstr>
      <vt:lpstr>Orijentacija na prodaju - prodajna koncepcija</vt:lpstr>
      <vt:lpstr>Orijentacija na prodaju - prodajna koncepcija</vt:lpstr>
      <vt:lpstr>Kritika alternativnih koncepcija!!!</vt:lpstr>
      <vt:lpstr>Marketing koncepcija: suština</vt:lpstr>
      <vt:lpstr>Koncept potrošača/kupaca (Marketing 2.0)</vt:lpstr>
      <vt:lpstr>PowerPoint Presentation</vt:lpstr>
      <vt:lpstr>Značaj konzumerizma za razvoj društvenog koncepta marketinga</vt:lpstr>
      <vt:lpstr>Značaj environmentalizma</vt:lpstr>
      <vt:lpstr>Značaj environmentalizma</vt:lpstr>
      <vt:lpstr>PowerPoint Presentation</vt:lpstr>
      <vt:lpstr>Koncept društvenog marketinga </vt:lpstr>
      <vt:lpstr>Koncept društvenog marketinga </vt:lpstr>
      <vt:lpstr>PowerPoint Presentation</vt:lpstr>
      <vt:lpstr>Koncepti društvene odgovornosti  </vt:lpstr>
      <vt:lpstr>Koncepti društvene odgovornosti  </vt:lpstr>
      <vt:lpstr>Društvena odgovornost  - uzročni marketing</vt:lpstr>
      <vt:lpstr>Komponente društvene odgovornosti  </vt:lpstr>
      <vt:lpstr>PowerPoint Presentation</vt:lpstr>
      <vt:lpstr>Poslovne akcije ka održivom marketingu</vt:lpstr>
      <vt:lpstr>Poslovne akcije ka održivom marketingu - principi</vt:lpstr>
      <vt:lpstr>Principi održivog marketinga  </vt:lpstr>
      <vt:lpstr>Principi održivog marketinga  </vt:lpstr>
      <vt:lpstr>Principi održivog marketinga </vt:lpstr>
      <vt:lpstr>Principi održivog marketinga </vt:lpstr>
      <vt:lpstr>Koncept društvenog marketinga – koncept zajedničke vrednosti</vt:lpstr>
      <vt:lpstr>PowerPoint Presentation</vt:lpstr>
      <vt:lpstr>Koncept društvenog marketinga i Marketing 3.0. </vt:lpstr>
      <vt:lpstr>PowerPoint Presentation</vt:lpstr>
      <vt:lpstr>Razvoj ...</vt:lpstr>
      <vt:lpstr>Komparacija koncepata</vt:lpstr>
      <vt:lpstr>PowerPoint Presentation</vt:lpstr>
      <vt:lpstr>PowerPoint Presentation</vt:lpstr>
      <vt:lpstr>Marketing 1.0, 2.0, 3.0.</vt:lpstr>
      <vt:lpstr>Marketing 4.0</vt:lpstr>
      <vt:lpstr>Marketing 4.0</vt:lpstr>
      <vt:lpstr>Marketing 4.0</vt:lpstr>
      <vt:lpstr>Pitanja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</dc:creator>
  <cp:lastModifiedBy>Studentska sluzba 6</cp:lastModifiedBy>
  <cp:revision>226</cp:revision>
  <cp:lastPrinted>1601-01-01T00:00:00Z</cp:lastPrinted>
  <dcterms:created xsi:type="dcterms:W3CDTF">1601-01-01T00:00:00Z</dcterms:created>
  <dcterms:modified xsi:type="dcterms:W3CDTF">2026-03-10T16:23:24Z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