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1" r:id="rId3"/>
    <p:sldMasterId id="2147484281" r:id="rId4"/>
  </p:sldMasterIdLst>
  <p:notesMasterIdLst>
    <p:notesMasterId r:id="rId44"/>
  </p:notesMasterIdLst>
  <p:sldIdLst>
    <p:sldId id="319" r:id="rId5"/>
    <p:sldId id="340" r:id="rId6"/>
    <p:sldId id="310" r:id="rId7"/>
    <p:sldId id="348" r:id="rId8"/>
    <p:sldId id="298" r:id="rId9"/>
    <p:sldId id="300" r:id="rId10"/>
    <p:sldId id="335" r:id="rId11"/>
    <p:sldId id="334" r:id="rId12"/>
    <p:sldId id="299" r:id="rId13"/>
    <p:sldId id="333" r:id="rId14"/>
    <p:sldId id="349" r:id="rId15"/>
    <p:sldId id="315" r:id="rId16"/>
    <p:sldId id="341" r:id="rId17"/>
    <p:sldId id="337" r:id="rId18"/>
    <p:sldId id="338" r:id="rId19"/>
    <p:sldId id="344" r:id="rId20"/>
    <p:sldId id="362" r:id="rId21"/>
    <p:sldId id="363" r:id="rId22"/>
    <p:sldId id="364" r:id="rId23"/>
    <p:sldId id="366" r:id="rId24"/>
    <p:sldId id="365" r:id="rId25"/>
    <p:sldId id="367" r:id="rId26"/>
    <p:sldId id="373" r:id="rId27"/>
    <p:sldId id="368" r:id="rId28"/>
    <p:sldId id="360" r:id="rId29"/>
    <p:sldId id="361" r:id="rId30"/>
    <p:sldId id="369" r:id="rId31"/>
    <p:sldId id="332" r:id="rId32"/>
    <p:sldId id="290" r:id="rId33"/>
    <p:sldId id="291" r:id="rId34"/>
    <p:sldId id="355" r:id="rId35"/>
    <p:sldId id="293" r:id="rId36"/>
    <p:sldId id="267" r:id="rId37"/>
    <p:sldId id="268" r:id="rId38"/>
    <p:sldId id="269" r:id="rId39"/>
    <p:sldId id="288" r:id="rId40"/>
    <p:sldId id="271" r:id="rId41"/>
    <p:sldId id="283" r:id="rId42"/>
    <p:sldId id="37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  <a:srgbClr val="1409E7"/>
    <a:srgbClr val="0000FF"/>
    <a:srgbClr val="42C8D6"/>
    <a:srgbClr val="22D3F6"/>
    <a:srgbClr val="009900"/>
    <a:srgbClr val="451EB2"/>
    <a:srgbClr val="3B3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 varScale="1">
        <p:scale>
          <a:sx n="108" d="100"/>
          <a:sy n="108" d="100"/>
        </p:scale>
        <p:origin x="22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11466E-0E0B-45AF-92D5-87D0C793380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A0D696-9DB7-4AD9-980C-7368A622195A}" type="slidenum">
              <a:rPr lang="en-US" altLang="sr-Latn-RS" smtClean="0">
                <a:solidFill>
                  <a:srgbClr val="000000"/>
                </a:solidFill>
              </a:rPr>
              <a:pPr/>
              <a:t>6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67B2D-A0FC-493E-A7E2-449ED79A9C60}" type="slidenum">
              <a:rPr lang="sr-Latn-CS" altLang="sr-Latn-RS" smtClean="0"/>
              <a:pPr/>
              <a:t>17</a:t>
            </a:fld>
            <a:endParaRPr lang="sr-Latn-C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46BF1-0453-4084-B01F-96034B5A5A56}" type="slidenum">
              <a:rPr lang="sr-Latn-CS" altLang="sr-Latn-RS" smtClean="0">
                <a:solidFill>
                  <a:srgbClr val="000000"/>
                </a:solidFill>
              </a:rPr>
              <a:pPr/>
              <a:t>20</a:t>
            </a:fld>
            <a:endParaRPr lang="sr-Latn-CS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587CAC-39C4-43E1-AAA3-91793B127DC5}" type="slidenum">
              <a:rPr lang="sr-Latn-CS" altLang="sr-Latn-RS" smtClean="0">
                <a:solidFill>
                  <a:srgbClr val="000000"/>
                </a:solidFill>
              </a:rPr>
              <a:pPr/>
              <a:t>21</a:t>
            </a:fld>
            <a:endParaRPr lang="sr-Latn-CS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FC458-2431-4613-9ADF-E1FB4DC76530}" type="slidenum">
              <a:rPr lang="sr-Latn-CS" altLang="sr-Latn-RS" smtClean="0"/>
              <a:pPr/>
              <a:t>33</a:t>
            </a:fld>
            <a:endParaRPr lang="sr-Latn-C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4440-BD2C-4594-9798-541B0DCE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E82F-470A-4352-B53D-04A19856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CEB5-3E8E-42CF-ACB7-9FFFB55F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1CDF6C-9FCB-4A68-A477-D4F2AE6B9B9C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F31236-7202-44E8-AA82-518443C4A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A3C6B1-AAD6-407E-A9F5-A5B760D02B53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8A4996-FA72-4229-8601-0829399D9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FB82E6-B758-49E1-AA81-2977FDDF2CCC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1E1E3E-7238-47C0-A506-631037FE1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96E791-47FC-4D84-914B-CCB7B0DCD0F0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30F36D-05BD-41E6-964D-9EC432E8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3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D7C198-98B3-4564-A7D4-46BF29DA8CFA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F66412-8F1C-44A0-800A-78328AD9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4D888D-3E4A-440C-99DF-C6974DA9B702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F3B2EC-8CD3-4D16-B8C0-A095FE55E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B223D0-AA67-4E8B-9F67-A8CE3C731BEF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45E6C2-D2BF-4EA3-8ED0-99BC631A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54A516-88CD-4D72-B591-BB3BAC3DC4F7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3B0CBF-B5DE-4323-A6E7-61BE0D34A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450F-EE9E-43E0-B836-E42A3E14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5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A7844-FDA9-48B0-92DE-7F785478A979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B5DA9A-B40E-4007-AF14-257C7007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3F1F66-936F-4F41-A94A-625FFD1AA63E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46CA0E-5C13-4EDD-A662-CE0AA3CF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CABF6C-F774-4600-BEC4-B62181DCF23D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E53A80-74DB-4D6F-928A-D57597D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38E4-114C-42C3-9C7A-DDF5A907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9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B157-7142-4771-B992-DA6C083EA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4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3F58-3A9D-47D8-AAC7-1E9D5ABCE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06BD-7531-436D-9268-E90EB17E1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1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226D-BB36-45EC-9B90-8DE7C4421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1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2235-8300-4914-B392-E0AE79FF9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769C-1B18-4223-8109-DC852A43E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F3E2-1FA0-4DE3-AE0B-5B7A96A88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B5B0-BD6E-4797-AD12-81F4EA98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D557-B0A2-4AFF-8DF6-C88628AD4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8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2AEE-BDEA-4F28-B3D4-B4E276B3F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2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B9A6-784C-4567-BA68-316EAFBAF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1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36E1-ABC1-4C9A-BFAC-FD8E9B14C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43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D060-0DAF-4694-BD0D-7CA86AECB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5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EE9C-999A-4C66-A0D2-9EB2F1ED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4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8261-4636-4FFB-8BCF-40D235744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1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1A24-E35C-4A34-A78F-B722DBB8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0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93F0-A9F1-45C4-8EE2-9239A9BD1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09F7-57F4-4AC4-95C7-4419AEC1D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8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221F-B6C2-4411-8A50-A417C936D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52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fld id="{B8BA0489-278F-4E22-9A0A-AC4BACD27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9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AED9-641F-4DFE-8353-9850B91DC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3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1490-72FB-45CC-B56C-144873727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4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9976-8D9A-4E26-B275-2B66EF538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AF0B-5C4B-4743-B39E-5E6B3159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D0CC-664B-483D-8413-28A0605B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A95B-DFE8-4A1D-90FA-A15E5F34B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89ED-C245-4D23-9D3D-7D7D1F31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B225-15BA-4E47-9F1A-DA17D1634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6C3747-FF3E-4CAE-A2E8-F693B445F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1C368D-6F7D-4CEB-96BD-A40FD8D894F4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7394C9C-D4BA-42D6-9E7B-4FFEA9FB1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8A6163A-AECC-41CA-8606-C8596E4F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557327-870A-452A-8936-2EBA344B6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30" r:id="rId2"/>
    <p:sldLayoutId id="2147485047" r:id="rId3"/>
    <p:sldLayoutId id="2147485031" r:id="rId4"/>
    <p:sldLayoutId id="2147485032" r:id="rId5"/>
    <p:sldLayoutId id="2147485033" r:id="rId6"/>
    <p:sldLayoutId id="2147485048" r:id="rId7"/>
    <p:sldLayoutId id="2147485049" r:id="rId8"/>
    <p:sldLayoutId id="2147485050" r:id="rId9"/>
    <p:sldLayoutId id="2147485034" r:id="rId10"/>
    <p:sldLayoutId id="214748505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3810000" cy="1676400"/>
          </a:xfrm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Dimenzije marketinga</a:t>
            </a:r>
            <a:b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US" altLang="sr-Latn-RS" sz="280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27025" y="1143000"/>
            <a:ext cx="85344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b="1" smtClean="0">
                <a:latin typeface="Arial Narrow" panose="020B0606020202030204" pitchFamily="34" charset="0"/>
              </a:rPr>
              <a:t>Tradicionalno posmatranje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b="1" smtClean="0">
                <a:latin typeface="Arial Narrow" panose="020B0606020202030204" pitchFamily="34" charset="0"/>
              </a:rPr>
              <a:t>marketinga kao </a:t>
            </a:r>
            <a:r>
              <a:rPr lang="sr-Latn-CS" altLang="en-US" sz="2400" b="1" i="1" smtClean="0">
                <a:latin typeface="Arial Narrow" panose="020B0606020202030204" pitchFamily="34" charset="0"/>
              </a:rPr>
              <a:t>ekonomskog procesa</a:t>
            </a:r>
            <a:r>
              <a:rPr lang="sr-Latn-CS" altLang="en-US" sz="2400" smtClean="0">
                <a:latin typeface="Arial Narrow" panose="020B0606020202030204" pitchFamily="34" charset="0"/>
              </a:rPr>
              <a:t> u fokus stavlja tržište i razmenu (</a:t>
            </a:r>
            <a:r>
              <a:rPr lang="sr-Latn-CS" altLang="en-U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čin razmene</a:t>
            </a:r>
            <a:r>
              <a:rPr lang="sr-Latn-CS" altLang="en-US" sz="2400" smtClean="0">
                <a:latin typeface="Arial Narrow" panose="020B0606020202030204" pitchFamily="34" charset="0"/>
              </a:rPr>
              <a:t> između prodavca i kupca). </a:t>
            </a:r>
            <a:r>
              <a:rPr lang="sr-Latn-CS" altLang="en-U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Razmena se ne treba posmatrati kao čin već kao proces</a:t>
            </a:r>
            <a:r>
              <a:rPr lang="sr-Latn-CS" altLang="en-US" sz="2400" smtClean="0">
                <a:latin typeface="Arial Narrow" panose="020B0606020202030204" pitchFamily="34" charset="0"/>
              </a:rPr>
              <a:t>!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CS" altLang="en-US" sz="2400" b="1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b="1" smtClean="0">
                <a:latin typeface="Arial Narrow" panose="020B0606020202030204" pitchFamily="34" charset="0"/>
              </a:rPr>
              <a:t>Savremeno shvatanje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b="1" i="1" smtClean="0">
                <a:latin typeface="Arial Narrow" panose="020B0606020202030204" pitchFamily="34" charset="0"/>
              </a:rPr>
              <a:t>marketinga kao ekonomskog procesa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 </a:t>
            </a:r>
            <a:r>
              <a:rPr lang="sr-Latn-CS" altLang="en-US" sz="2400" smtClean="0">
                <a:latin typeface="Arial Narrow" panose="020B0606020202030204" pitchFamily="34" charset="0"/>
              </a:rPr>
              <a:t>u fokus stavlja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kreiranje i isporuku vrednosti potrošačima 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(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transakcioni marketing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) </a:t>
            </a:r>
            <a:r>
              <a:rPr lang="sr-Latn-CS" altLang="en-U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i  razvoj odnosa s kupcima/potrošačima i drugim akterima okruženja 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(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relacioni marketing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CS" altLang="en-US" sz="28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*</a:t>
            </a:r>
            <a:r>
              <a:rPr lang="sr-Latn-CS" altLang="en-US" sz="2400" smtClean="0">
                <a:latin typeface="Arial Narrow" panose="020B0606020202030204" pitchFamily="34" charset="0"/>
              </a:rPr>
              <a:t>Transakcioni marketing: instrumenti marketinga ili marketing miks (tzv. 4P: proizvod, cena, kanali distribucije, promocija)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smtClean="0">
                <a:latin typeface="Arial Narrow" panose="020B0606020202030204" pitchFamily="34" charset="0"/>
              </a:rPr>
              <a:t>* Relacioni marketing ili marketing odnosa s potrošačima i partnerima    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Latn-CS" altLang="en-US" sz="2400" smtClean="0">
                <a:latin typeface="Arial Narrow" panose="020B0606020202030204" pitchFamily="34" charset="0"/>
              </a:rPr>
              <a:t>(CRM i PRM)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CS" altLang="en-US" sz="28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305800" cy="23622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Ib: </a:t>
            </a:r>
            <a:b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</a:br>
            <a: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</a:br>
            <a:r>
              <a:rPr lang="sr-Latn-RS" altLang="sr-Latn-RS" sz="28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 na makro nivou (privredna dimenzija marketinga)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400" b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Marketing na makro nivou </a:t>
            </a:r>
            <a:r>
              <a:rPr lang="sr-Latn-CS" altLang="en-US" sz="2400" smtClean="0">
                <a:latin typeface="Arial Narrow" panose="020B0606020202030204" pitchFamily="34" charset="0"/>
              </a:rPr>
              <a:t>(nivo nacionalne ekonomije) se bavi </a:t>
            </a:r>
            <a:r>
              <a:rPr lang="sr-Latn-CS" altLang="en-U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sistemom - MS, uticajem i posledicama funkcionisanja MS-a na društvo, te uticajima i posledicama društva na MS.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Analizira se i uticaj ekonomske politike na performanse kompanija na tržištu, procenjuje se ukupna efikasnost privrede, te efikasnost po grupacijama, granama i pojedinim delatnostima.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endParaRPr lang="sr-Latn-CS" altLang="en-US" sz="2400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sr-Latn-CS" altLang="en-U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Međuzavisnost MS, tržišnog sistema (TS) i privrednog sistema (PS)</a:t>
            </a:r>
          </a:p>
          <a:p>
            <a:pPr marL="0" indent="0" eaLnBrk="1" hangingPunct="1">
              <a:spcBef>
                <a:spcPts val="300"/>
              </a:spcBef>
            </a:pPr>
            <a:r>
              <a:rPr lang="sr-Latn-CS" altLang="en-US" sz="2200" smtClean="0">
                <a:latin typeface="Arial Narrow" panose="020B0606020202030204" pitchFamily="34" charset="0"/>
              </a:rPr>
              <a:t>osnovne institucije MS: proizvođač i potrošač</a:t>
            </a:r>
          </a:p>
          <a:p>
            <a:pPr marL="0" indent="0" eaLnBrk="1" hangingPunct="1">
              <a:spcBef>
                <a:spcPts val="300"/>
              </a:spcBef>
            </a:pPr>
            <a:r>
              <a:rPr lang="sr-Latn-CS" altLang="en-US" sz="2200" smtClean="0">
                <a:latin typeface="Arial Narrow" panose="020B0606020202030204" pitchFamily="34" charset="0"/>
              </a:rPr>
              <a:t>osnovni tokovi u MS: tokovi proizvoda/usluga, novca i informacija</a:t>
            </a:r>
          </a:p>
          <a:p>
            <a:pPr marL="0" indent="0" eaLnBrk="1" hangingPunct="1">
              <a:spcBef>
                <a:spcPts val="300"/>
              </a:spcBef>
            </a:pP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uloga MS u TS </a:t>
            </a:r>
            <a:r>
              <a:rPr lang="sr-Latn-CS" altLang="en-US" sz="2200" smtClean="0">
                <a:latin typeface="Arial Narrow" panose="020B0606020202030204" pitchFamily="34" charset="0"/>
              </a:rPr>
              <a:t>je u </a:t>
            </a:r>
            <a:r>
              <a:rPr lang="sr-Latn-CS" altLang="en-US" sz="2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poboljšanju komunikacionih veza </a:t>
            </a:r>
            <a:r>
              <a:rPr lang="sr-Latn-CS" altLang="en-US" sz="2200" smtClean="0">
                <a:latin typeface="Arial Narrow" panose="020B0606020202030204" pitchFamily="34" charset="0"/>
              </a:rPr>
              <a:t>(informacije!!!!)</a:t>
            </a:r>
          </a:p>
          <a:p>
            <a:pPr marL="0" indent="0" eaLnBrk="1" hangingPunct="1">
              <a:spcBef>
                <a:spcPts val="300"/>
              </a:spcBef>
            </a:pP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uloga TS u MS </a:t>
            </a:r>
            <a:r>
              <a:rPr lang="sr-Latn-CS" altLang="en-US" sz="2200" smtClean="0">
                <a:latin typeface="Arial Narrow" panose="020B0606020202030204" pitchFamily="34" charset="0"/>
              </a:rPr>
              <a:t>je u </a:t>
            </a:r>
            <a:r>
              <a:rPr lang="sr-Latn-CS" altLang="en-US" sz="2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alokaciji proizvoda i usluga</a:t>
            </a:r>
          </a:p>
          <a:p>
            <a:pPr marL="0" indent="0" eaLnBrk="1" hangingPunct="1">
              <a:spcBef>
                <a:spcPts val="300"/>
              </a:spcBef>
            </a:pP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uloga MS u PS </a:t>
            </a:r>
            <a:r>
              <a:rPr lang="sr-Latn-CS" altLang="en-US" sz="2200" smtClean="0">
                <a:latin typeface="Arial Narrow" panose="020B0606020202030204" pitchFamily="34" charset="0"/>
              </a:rPr>
              <a:t>je u </a:t>
            </a:r>
            <a:r>
              <a:rPr lang="sr-Latn-CS" altLang="en-US" sz="2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usmeravanju tražnje ka proizvodnji, proizvodnje ka potrošačima i odvajanju uspešnih od neuspešnih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7924800" cy="1371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80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sr-Latn-R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Ic:</a:t>
            </a:r>
            <a:r>
              <a:rPr lang="sr-Latn-RS" altLang="sr-Latn-R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Tržište u marketingu; marketing na tržištu..</a:t>
            </a:r>
            <a:br>
              <a:rPr lang="sr-Latn-R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US" altLang="sr-Latn-RS" sz="28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86700" cy="5334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i tržište kao skup kupaca/potrošača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839200" cy="5715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u="sng" smtClean="0">
                <a:latin typeface="Arial Narrow" panose="020B0606020202030204" pitchFamily="34" charset="0"/>
              </a:rPr>
              <a:t>Ekonomisti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 smatraju da je </a:t>
            </a:r>
            <a:r>
              <a:rPr lang="sr-Latn-CS" altLang="sr-Latn-RS" sz="2200" b="1" smtClean="0">
                <a:latin typeface="Arial Narrow" panose="020B0606020202030204" pitchFamily="34" charset="0"/>
              </a:rPr>
              <a:t>tržište skup kupaca i prodavaca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koji obavljaju transakcije nad određenim proizvodom ili klasom proizvoda (kao što je tržište nekretnina ili tržište žitarica).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Proizvođači idu na tržišta resursa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(tržišta sirovina, tržišta rada, tržišta novca), </a:t>
            </a:r>
            <a:r>
              <a:rPr lang="sr-Latn-CS" altLang="sr-Latn-RS" sz="2200" i="1" smtClean="0">
                <a:latin typeface="Arial Narrow" panose="020B0606020202030204" pitchFamily="34" charset="0"/>
              </a:rPr>
              <a:t>kupuju resurse i pretvaraju ih u dobra i usluge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, a gotove proizvode </a:t>
            </a: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prodaju posrednicima,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 koji ih dalje prodaju </a:t>
            </a: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potrošačima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Potrošači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 prodaju svoj rad i dobijaju novac kojim plaćaju robu i usluge.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Vlada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prikuplja porez za </a:t>
            </a: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kupovinu dobara sa tržišta resursa, proizvođača i posrednika i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 koristi ta dobra i usluge </a:t>
            </a: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za pružanje javnih usluga.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latin typeface="Arial Narrow" panose="020B0606020202030204" pitchFamily="34" charset="0"/>
              </a:rPr>
              <a:t>Ekonomija svake nacije, kao i globalna ekonomija, sastoji se od </a:t>
            </a:r>
            <a:r>
              <a:rPr lang="sr-Latn-C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međusobno povezanih skupova tržišta povezanih kroz procese razmene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(makro nivo). U vezi s navedenim, pet je glavnih tržišta: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tržište resursa – tržište proizvođača – tržište posrednika – potrošačko tržište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vladino tržište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i="1" smtClean="0">
                <a:solidFill>
                  <a:srgbClr val="451EB2"/>
                </a:solidFill>
                <a:latin typeface="Arial Narrow" panose="020B060602020203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86700" cy="533400"/>
          </a:xfrm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Ic: Marketing i tržište kao skup kupaca/potrošača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CS" sz="2200" dirty="0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CS" sz="2200" dirty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CS" sz="2200" dirty="0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CS" sz="2400" u="sng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Marketinški stručnjaci </a:t>
            </a:r>
            <a:r>
              <a:rPr lang="sr-Latn-CS" sz="2400" dirty="0" smtClean="0">
                <a:latin typeface="Arial Narrow" panose="020B0606020202030204" pitchFamily="34" charset="0"/>
              </a:rPr>
              <a:t>gledaju na prodavce kao na industriju (privredne grane) i </a:t>
            </a:r>
            <a:r>
              <a:rPr lang="sr-Latn-CS" sz="2400" b="1" i="1" u="sng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koriste termin tržište da opišu grupe kupaca</a:t>
            </a:r>
            <a:r>
              <a:rPr lang="sr-Latn-CS" sz="2400" dirty="0" smtClean="0">
                <a:latin typeface="Arial Narrow" panose="020B0606020202030204" pitchFamily="34" charset="0"/>
              </a:rPr>
              <a:t>. Oni govore o: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tržištu potreba (npr. tržište ishrane),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tržištu proizvoda (npr. tržište cipela),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demografskim tržištima (npr. tržište mladih),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geografskim tržištima (npr. kinesko tržište) ili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tržištima glasača,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>
                <a:latin typeface="Arial Narrow" panose="020B0606020202030204" pitchFamily="34" charset="0"/>
              </a:rPr>
              <a:t>t</a:t>
            </a:r>
            <a:r>
              <a:rPr lang="sr-Latn-CS" sz="2400" dirty="0" smtClean="0">
                <a:latin typeface="Arial Narrow" panose="020B0606020202030204" pitchFamily="34" charset="0"/>
              </a:rPr>
              <a:t>ržištu rada (radne snage),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tržištu donatora.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CS" sz="2200" i="1" dirty="0" smtClean="0">
                <a:solidFill>
                  <a:srgbClr val="451EB2"/>
                </a:solidFill>
                <a:latin typeface="Arial Narrow" panose="020B060602020203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86700" cy="5334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Ic: Tržišta ključnih kupaca/potrošača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050" y="1066800"/>
            <a:ext cx="9045575" cy="556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Potrošačka tržišta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(tržište finalnih ili krajnjih kupaca/potrošača;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model „kompanije ka potrošačima“ odnosno B2C: </a:t>
            </a:r>
            <a:r>
              <a:rPr lang="sr-Latn-CS" altLang="sr-Latn-RS" sz="2000" i="1" smtClean="0">
                <a:latin typeface="Arial Narrow" panose="020B0606020202030204" pitchFamily="34" charset="0"/>
              </a:rPr>
              <a:t>business-to-customer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):  čine ih kupci –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individue tj. pojedinci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koji </a:t>
            </a:r>
            <a:r>
              <a:rPr lang="sr-Latn-CS" altLang="sr-Latn-RS" sz="2000" b="1" u="sng" smtClean="0">
                <a:latin typeface="Arial Narrow" panose="020B0606020202030204" pitchFamily="34" charset="0"/>
              </a:rPr>
              <a:t>kupuju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 ova dobra i usluge za ličnu potrošnju i krajnju potrošnju članova porodice/domaćinstva. </a:t>
            </a:r>
            <a:r>
              <a:rPr lang="sr-Latn-C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Poslovna tržišta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(model „kompanija ka kompaniji“ odnosno B2B: </a:t>
            </a:r>
            <a:r>
              <a:rPr lang="sr-Latn-CS" altLang="sr-Latn-RS" sz="2000" i="1" smtClean="0">
                <a:latin typeface="Arial Narrow" panose="020B0606020202030204" pitchFamily="34" charset="0"/>
              </a:rPr>
              <a:t>business-to-business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) čine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poslovni kupci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koji </a:t>
            </a:r>
            <a:r>
              <a:rPr lang="sr-Latn-CS" altLang="sr-Latn-RS" sz="2000" b="1" u="sng" smtClean="0">
                <a:latin typeface="Arial Narrow" panose="020B0606020202030204" pitchFamily="34" charset="0"/>
              </a:rPr>
              <a:t>kupuju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 proizvode i usluge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za dalju preradu ili upotrebu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u svojim proizvodno/poslovnim procesima, dok se na </a:t>
            </a:r>
            <a:r>
              <a:rPr lang="sr-Latn-C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tržištu preprodavaca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kupuju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proizvodi i usluge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da bi se preprodali uz sticanje profita.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Državna tržišta</a:t>
            </a:r>
            <a:r>
              <a:rPr lang="sr-Latn-CS" altLang="sr-Latn-RS" sz="20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čine ih</a:t>
            </a:r>
            <a:r>
              <a:rPr lang="sr-Latn-CS" altLang="sr-Latn-RS" sz="20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vladine agencije koje </a:t>
            </a:r>
            <a:r>
              <a:rPr lang="sr-Latn-CS" altLang="sr-Latn-RS" sz="2000" b="1" u="sng" smtClean="0">
                <a:latin typeface="Arial Narrow" panose="020B0606020202030204" pitchFamily="34" charset="0"/>
              </a:rPr>
              <a:t>kupuju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 proizvode i usluge 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za „proizvodnju“ javnih usluga ili prenos dobara i usluga drugima kojima su potrebni.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0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Neprofitna tržišta</a:t>
            </a:r>
            <a:r>
              <a:rPr lang="sr-Latn-C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 čine organizacije i institucije koje nisu profitno orijentisane. Svrha njihovog postojanja je zadovoljenje opšte-korisnih ciljeva. Mogu se naći u </a:t>
            </a:r>
            <a:r>
              <a:rPr lang="sr-Latn-CS" altLang="sr-Latn-RS" sz="2000" b="1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ulozi kupca </a:t>
            </a:r>
            <a:r>
              <a:rPr lang="sr-Latn-C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proizvoda i usluga koje kupuju radi korišćenja u svom „poslovnom“ procesu.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Međunarodna ili globalna tržišta</a:t>
            </a:r>
            <a:r>
              <a:rPr lang="sr-Latn-CS" altLang="sr-Latn-RS" sz="2000" b="1" smtClean="0">
                <a:latin typeface="Arial Narrow" panose="020B0606020202030204" pitchFamily="34" charset="0"/>
              </a:rPr>
              <a:t>: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 </a:t>
            </a:r>
            <a:r>
              <a:rPr lang="sr-Latn-CS" altLang="sr-Latn-RS" sz="2000" b="1" u="sng" smtClean="0">
                <a:latin typeface="Arial Narrow" panose="020B0606020202030204" pitchFamily="34" charset="0"/>
              </a:rPr>
              <a:t>kupci</a:t>
            </a:r>
            <a:r>
              <a:rPr lang="sr-Latn-CS" altLang="sr-Latn-RS" sz="2000" smtClean="0">
                <a:latin typeface="Arial Narrow" panose="020B0606020202030204" pitchFamily="34" charset="0"/>
              </a:rPr>
              <a:t> su van nacionalnih granica što usložnjava upravljanje marketing aktivnostima (to su i kompanije kao kupci odnosno poslovni kupci, preprodavci, krajnji potrošači, vlada) </a:t>
            </a:r>
            <a:r>
              <a:rPr lang="sr-Latn-CS" altLang="sr-Latn-RS" sz="800" smtClean="0">
                <a:latin typeface="Arial Narrow" panose="020B0606020202030204" pitchFamily="34" charset="0"/>
              </a:rPr>
              <a:t>(Kotler et al., 2020, str. 74 i 75).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8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8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000" smtClean="0">
                <a:latin typeface="Arial Narrow" panose="020B0606020202030204" pitchFamily="34" charset="0"/>
              </a:rPr>
              <a:t>Neprofitna i državna tržišta: crkve, univerziteti, dobrotvorne organizacije i vladine agencije </a:t>
            </a:r>
            <a:r>
              <a:rPr lang="sr-Latn-CS" altLang="sr-Latn-RS" sz="800" smtClean="0">
                <a:latin typeface="Arial Narrow" panose="020B0606020202030204" pitchFamily="34" charset="0"/>
              </a:rPr>
              <a:t>(Kotler &amp; Keller, 2016, str. 30).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sh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3900"/>
            <a:ext cx="3333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112012449843f5f545c804f447315510_160x102[1]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2900" y="2971800"/>
            <a:ext cx="3276600" cy="1828800"/>
          </a:xfrm>
          <a:noFill/>
        </p:spPr>
      </p:pic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249238" y="1089025"/>
            <a:ext cx="454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1" i="1">
                <a:solidFill>
                  <a:srgbClr val="1409E7"/>
                </a:solidFill>
                <a:latin typeface="Arial Narrow" panose="020B0606020202030204" pitchFamily="34" charset="0"/>
              </a:rPr>
              <a:t>Marketing potrošnih dobara i usluga</a:t>
            </a:r>
            <a:endParaRPr lang="en-US" altLang="sr-Latn-RS" sz="2400" b="1" i="1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5334000" y="1971675"/>
            <a:ext cx="3713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1" i="1">
                <a:solidFill>
                  <a:srgbClr val="1409E7"/>
                </a:solidFill>
                <a:latin typeface="Arial Narrow" panose="020B0606020202030204" pitchFamily="34" charset="0"/>
              </a:rPr>
              <a:t>Marketing proizvodnih dobara i usluga                 </a:t>
            </a:r>
            <a:endParaRPr lang="en-US" altLang="sr-Latn-RS" sz="2400" b="1" i="1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  <p:sp>
        <p:nvSpPr>
          <p:cNvPr id="40966" name="AutoShape 13"/>
          <p:cNvSpPr>
            <a:spLocks noChangeArrowheads="1"/>
          </p:cNvSpPr>
          <p:nvPr/>
        </p:nvSpPr>
        <p:spPr bwMode="auto">
          <a:xfrm>
            <a:off x="2971800" y="1763713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40967" name="AutoShape 14"/>
          <p:cNvSpPr>
            <a:spLocks noChangeArrowheads="1"/>
          </p:cNvSpPr>
          <p:nvPr/>
        </p:nvSpPr>
        <p:spPr bwMode="auto">
          <a:xfrm>
            <a:off x="609600" y="1812925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40968" name="AutoShape 15"/>
          <p:cNvSpPr>
            <a:spLocks noChangeArrowheads="1"/>
          </p:cNvSpPr>
          <p:nvPr/>
        </p:nvSpPr>
        <p:spPr bwMode="auto">
          <a:xfrm>
            <a:off x="4176713" y="3352800"/>
            <a:ext cx="1239837" cy="1447800"/>
          </a:xfrm>
          <a:prstGeom prst="curvedRightArrow">
            <a:avLst>
              <a:gd name="adj1" fmla="val 8450"/>
              <a:gd name="adj2" fmla="val 30042"/>
              <a:gd name="adj3" fmla="val 428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40969" name="Rectangle 1"/>
          <p:cNvSpPr>
            <a:spLocks noChangeArrowheads="1"/>
          </p:cNvSpPr>
          <p:nvPr/>
        </p:nvSpPr>
        <p:spPr bwMode="auto">
          <a:xfrm>
            <a:off x="152400" y="4978400"/>
            <a:ext cx="4048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Kada je ciljno tržište kompanije određeno kao 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tržište </a:t>
            </a:r>
            <a:r>
              <a:rPr lang="en-U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krajnji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h</a:t>
            </a:r>
            <a:r>
              <a:rPr lang="en-U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 potrošač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  <a:r>
              <a:rPr lang="en-U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 (potrošn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ih</a:t>
            </a:r>
            <a:r>
              <a:rPr lang="en-U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 dob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  <a:r>
              <a:rPr lang="en-U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ra)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kompanija primenjuje </a:t>
            </a:r>
            <a:r>
              <a:rPr lang="sr-Latn-RS" altLang="sr-Latn-RS" sz="2000" b="1" u="sng">
                <a:solidFill>
                  <a:srgbClr val="0000FF"/>
                </a:solidFill>
                <a:latin typeface="Arial Narrow" panose="020B0606020202030204" pitchFamily="34" charset="0"/>
              </a:rPr>
              <a:t>principe ba</a:t>
            </a:r>
            <a:r>
              <a:rPr lang="en-US" altLang="sr-Latn-RS" sz="2000" b="1" u="sng">
                <a:solidFill>
                  <a:srgbClr val="0000FF"/>
                </a:solidFill>
                <a:latin typeface="Arial Narrow" panose="020B0606020202030204" pitchFamily="34" charset="0"/>
              </a:rPr>
              <a:t>zičnog marketinga</a:t>
            </a:r>
            <a:r>
              <a:rPr lang="sr-Latn-RS" altLang="sr-Latn-RS" sz="2000" b="1" u="sng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endParaRPr lang="sr-Latn-RS" altLang="sr-Latn-RS" sz="2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3825" y="4968875"/>
            <a:ext cx="371316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Kompanije koje isporučuju </a:t>
            </a:r>
            <a:r>
              <a:rPr lang="sr-Latn-RS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proizvodna dobra</a:t>
            </a:r>
            <a:r>
              <a:rPr lang="sr-Latn-R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primenjuju </a:t>
            </a:r>
            <a:r>
              <a:rPr lang="sr-Latn-RS" b="1" kern="0" dirty="0">
                <a:solidFill>
                  <a:srgbClr val="1B06BA"/>
                </a:solidFill>
                <a:latin typeface="Arial Narrow" panose="020B0606020202030204" pitchFamily="34" charset="0"/>
              </a:rPr>
              <a:t>specifično posebno područje marketinga: poslovni marketing </a:t>
            </a:r>
            <a:r>
              <a:rPr lang="sr-Latn-R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(na strani tražnje su druge kompanije ili organizacije).</a:t>
            </a:r>
            <a:endParaRPr lang="sr-Latn-R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563563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4P u bazičnom marketingu</a:t>
            </a:r>
            <a:endParaRPr lang="sr-Latn-RS" altLang="sr-Latn-RS" sz="28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Proizvod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se kupuje za lične potrebe ili potrebe članova domaćinstva (npr. brašno ili čokolada koje kupujemo za lične potrebe i/ili potrebe članova domaćinstva). Ne služi daljoj prodaji, preradi, upotrebi ili korišćenju.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Postoje: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sr-Latn-C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netrajna,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sr-Latn-C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polutrajna i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sr-Latn-C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trajna potrošna dobra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U vezi s navedenim određuju se </a:t>
            </a:r>
            <a:r>
              <a:rPr lang="sr-Latn-C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cene, donose se odluke o kanalima distribucije (prodaje) i promociji</a:t>
            </a:r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Transakcioni marketing (instrumenti marketinga) u odnosu na relacioni marketing imaju veći značaj kod potrošnih dobara u poređenju sa proizvodnim dobrima</a:t>
            </a:r>
            <a:r>
              <a:rPr lang="sr-Latn-C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!!!</a:t>
            </a:r>
            <a:endParaRPr lang="en-US" altLang="sr-Latn-RS" sz="2400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sr-Latn-CS" altLang="sr-Latn-RS" smtClean="0">
              <a:latin typeface="Arial Narrow" panose="020B0606020202030204" pitchFamily="34" charset="0"/>
            </a:endParaRPr>
          </a:p>
        </p:txBody>
      </p:sp>
      <p:pic>
        <p:nvPicPr>
          <p:cNvPr id="43012" name="Picture 6" descr="http://www.pravaprica.rs/wp-content/uploads/2012/12/cokol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241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r-Latn-CS" alt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4P u poslovnom marketingu</a:t>
            </a:r>
            <a:endParaRPr lang="sr-Latn-RS" altLang="sr-Latn-RS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896100" cy="5105400"/>
          </a:xfrm>
          <a:ln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proizvodno dobro </a:t>
            </a:r>
            <a:r>
              <a:rPr lang="sr-Latn-CS" sz="2400" dirty="0" smtClean="0">
                <a:latin typeface="Arial Narrow" panose="020B0606020202030204" pitchFamily="34" charset="0"/>
              </a:rPr>
              <a:t>(npr. brašno koje se prodaje pekarskoj industriji koja ga koristi u proizvodnji hleba i peciva; čokolada koja se kupuje u svrhu </a:t>
            </a:r>
            <a:r>
              <a:rPr lang="sr-Latn-CS" sz="2400" u="sng" dirty="0" smtClean="0">
                <a:latin typeface="Arial Narrow" panose="020B0606020202030204" pitchFamily="34" charset="0"/>
              </a:rPr>
              <a:t>dalje prerade ili upotrebe</a:t>
            </a:r>
            <a:r>
              <a:rPr lang="sr-Latn-CS" sz="2400" dirty="0" smtClean="0">
                <a:latin typeface="Arial Narrow" panose="020B0606020202030204" pitchFamily="34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cene</a:t>
            </a:r>
            <a:r>
              <a:rPr lang="sr-Latn-CS" sz="2400" b="1" dirty="0" smtClean="0"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proizvodnih dobara se mogu dogovarati, formirati na berzi...;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kanali prodaje i distribucija proizvodnih dobara </a:t>
            </a:r>
            <a:r>
              <a:rPr lang="sr-Latn-CS" sz="2400" dirty="0" smtClean="0">
                <a:latin typeface="Arial Narrow" panose="020B0606020202030204" pitchFamily="34" charset="0"/>
              </a:rPr>
              <a:t>su</a:t>
            </a:r>
            <a:r>
              <a:rPr lang="sr-Latn-CS" sz="24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specifični koliko je specifično proizvodno dobro: nisu isti za brašno i za komponente za računare, primera radi);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promocija proizvodnih dobara: </a:t>
            </a:r>
            <a:r>
              <a:rPr lang="sr-Latn-CS" sz="2400" dirty="0" smtClean="0">
                <a:latin typeface="Arial Narrow" panose="020B0606020202030204" pitchFamily="34" charset="0"/>
              </a:rPr>
              <a:t>na značaju dobija institucionalno oglašavanje i poznatost korporacije i brenda.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CS" sz="2600" i="1" dirty="0" smtClean="0">
                <a:latin typeface="Arial Narrow" panose="020B0606020202030204" pitchFamily="34" charset="0"/>
              </a:rPr>
              <a:t>Razmislite o specifičnostima 4P.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6400800" cy="20574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Ekonomska dimenzija marketinga (marketing </a:t>
            </a:r>
            <a:r>
              <a:rPr lang="sr-Latn-RS" altLang="sr-Latn-R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kao ekonomski </a:t>
            </a: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proces):</a:t>
            </a:r>
            <a:b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i proces razmene</a:t>
            </a:r>
            <a:b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i tržište</a:t>
            </a:r>
            <a:b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US" altLang="sr-Latn-RS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382000" cy="544513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r-Latn-CS" altLang="sr-Latn-RS" sz="2800" b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Industrijski marketing kao varijanta poslovnog marketinga </a:t>
            </a:r>
            <a:endParaRPr lang="en-US" altLang="sr-Latn-RS" sz="2800" b="1" dirty="0" smtClean="0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533400" y="1828800"/>
            <a:ext cx="8153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1" i="1">
                <a:solidFill>
                  <a:srgbClr val="1409E7"/>
                </a:solidFill>
                <a:latin typeface="Arial Narrow" panose="020B0606020202030204" pitchFamily="34" charset="0"/>
              </a:rPr>
              <a:t>Predmet razmene</a:t>
            </a:r>
            <a:r>
              <a:rPr lang="sr-Latn-RS" altLang="sr-Latn-RS" sz="2400">
                <a:latin typeface="Arial Narrow" panose="020B0606020202030204" pitchFamily="34" charset="0"/>
              </a:rPr>
              <a:t>: zemljište, zgrade, postrojenja, oprema, mašine, uređaji, alati, komponente i drugi sastavni delovi, poluproizvodi, sirovine i slično, koji su namenjeni </a:t>
            </a:r>
            <a:r>
              <a:rPr lang="sr-Latn-RS" altLang="sr-Latn-RS" sz="2400" b="1">
                <a:solidFill>
                  <a:srgbClr val="1409E7"/>
                </a:solidFill>
                <a:latin typeface="Arial Narrow" panose="020B0606020202030204" pitchFamily="34" charset="0"/>
              </a:rPr>
              <a:t>za dalji proces proizvodnje, prerade, obrade ili dorade ili omogućuju poslovanje organizacija koje ih kupuju</a:t>
            </a:r>
            <a:r>
              <a:rPr lang="sr-Latn-RS" altLang="sr-Latn-RS" sz="2400">
                <a:solidFill>
                  <a:srgbClr val="1409E7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1" i="1">
                <a:solidFill>
                  <a:srgbClr val="1409E7"/>
                </a:solidFill>
                <a:latin typeface="Arial Narrow" panose="020B0606020202030204" pitchFamily="34" charset="0"/>
              </a:rPr>
              <a:t>Vrednost razmene </a:t>
            </a:r>
            <a:r>
              <a:rPr lang="sr-Latn-RS" altLang="sr-Latn-RS" sz="2400">
                <a:latin typeface="Arial Narrow" panose="020B0606020202030204" pitchFamily="34" charset="0"/>
              </a:rPr>
              <a:t>je velika, a proces odlučivanja o kupovini složen.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1" i="1">
                <a:solidFill>
                  <a:srgbClr val="1409E7"/>
                </a:solidFill>
                <a:latin typeface="Arial Narrow" panose="020B0606020202030204" pitchFamily="34" charset="0"/>
              </a:rPr>
              <a:t>Čvrsti su odnosi </a:t>
            </a:r>
            <a:r>
              <a:rPr lang="sr-Latn-RS" altLang="sr-Latn-RS" sz="2400">
                <a:latin typeface="Arial Narrow" panose="020B0606020202030204" pitchFamily="34" charset="0"/>
              </a:rPr>
              <a:t>u lancu nabavke.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>
                <a:latin typeface="Arial Narrow" panose="020B0606020202030204" pitchFamily="34" charset="0"/>
              </a:rPr>
              <a:t>Kompanije mogu istovremeno da deluju i na tržištu poslovne i na tržištu krajnje potrošnje.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1"/>
          <p:cNvSpPr txBox="1">
            <a:spLocks noChangeArrowheads="1"/>
          </p:cNvSpPr>
          <p:nvPr/>
        </p:nvSpPr>
        <p:spPr bwMode="auto">
          <a:xfrm>
            <a:off x="762000" y="1219200"/>
            <a:ext cx="7848600" cy="459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1">
                <a:solidFill>
                  <a:srgbClr val="0000FF"/>
                </a:solidFill>
                <a:latin typeface="Arial Narrow" panose="020B0606020202030204" pitchFamily="34" charset="0"/>
              </a:rPr>
              <a:t>Karakteristike poslovnog marketinga/poslovnog tržišta</a:t>
            </a:r>
            <a:r>
              <a:rPr lang="sr-Latn-CS" altLang="sr-Latn-RS" sz="240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i="1">
                <a:solidFill>
                  <a:srgbClr val="002060"/>
                </a:solidFill>
                <a:latin typeface="Arial Narrow" panose="020B0606020202030204" pitchFamily="34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2400" i="1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Char char="•"/>
            </a:pPr>
            <a:r>
              <a:rPr lang="sr-Latn-CS" altLang="sr-Latn-RS" sz="2400">
                <a:solidFill>
                  <a:srgbClr val="000000"/>
                </a:solidFill>
                <a:latin typeface="Arial Narrow" panose="020B0606020202030204" pitchFamily="34" charset="0"/>
              </a:rPr>
              <a:t> motivi kupovine su racionalni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None/>
            </a:pPr>
            <a:endParaRPr lang="sr-Latn-CS" altLang="sr-Latn-RS" sz="24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Char char="•"/>
            </a:pPr>
            <a:r>
              <a:rPr lang="sr-Latn-CS" altLang="sr-Latn-RS" sz="2400">
                <a:solidFill>
                  <a:srgbClr val="000000"/>
                </a:solidFill>
                <a:latin typeface="Arial Narrow" panose="020B0606020202030204" pitchFamily="34" charset="0"/>
              </a:rPr>
              <a:t> tražnja je izvedena (izvodi se iz osnovne tražnje, odnosno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None/>
            </a:pPr>
            <a:r>
              <a:rPr lang="sr-Latn-CS" altLang="sr-Latn-RS" sz="2400">
                <a:solidFill>
                  <a:srgbClr val="000000"/>
                </a:solidFill>
                <a:latin typeface="Arial Narrow" panose="020B0606020202030204" pitchFamily="34" charset="0"/>
              </a:rPr>
              <a:t>   tražnje za finalnim proizvodima)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None/>
            </a:pPr>
            <a:endParaRPr lang="sr-Latn-CS" altLang="sr-Latn-RS" sz="24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Char char="•"/>
            </a:pPr>
            <a:r>
              <a:rPr lang="sr-Latn-CS" altLang="sr-Latn-RS" sz="2400">
                <a:solidFill>
                  <a:srgbClr val="000000"/>
                </a:solidFill>
                <a:latin typeface="Arial Narrow" panose="020B0606020202030204" pitchFamily="34" charset="0"/>
              </a:rPr>
              <a:t> stalnost kupca i pouzdanost isporučioca su jako važni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None/>
            </a:pPr>
            <a:endParaRPr lang="sr-Latn-CS" altLang="sr-Latn-RS" sz="24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Tx/>
              <a:buChar char="•"/>
            </a:pPr>
            <a:r>
              <a:rPr lang="sr-Latn-CS" altLang="sr-Latn-RS" sz="2400">
                <a:solidFill>
                  <a:srgbClr val="000000"/>
                </a:solidFill>
                <a:latin typeface="Arial Narrow" panose="020B0606020202030204" pitchFamily="34" charset="0"/>
              </a:rPr>
              <a:t> marketing odnosa je jako važan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2400" i="1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i="1">
                <a:solidFill>
                  <a:srgbClr val="002060"/>
                </a:solidFill>
                <a:latin typeface="Arial Narrow" panose="020B0606020202030204" pitchFamily="34" charset="0"/>
              </a:rPr>
              <a:t>           </a:t>
            </a:r>
            <a:endParaRPr lang="en-US" altLang="sr-Latn-RS" sz="2400" i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60388" y="227013"/>
            <a:ext cx="8202612" cy="639762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4P u trgovinskom marketingu (funkcija posredovanja)</a:t>
            </a:r>
            <a:endParaRPr lang="sr-Latn-RS" altLang="sr-Latn-RS" sz="28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asortiman roba i usluga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(to su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sve linije i artikli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, po mogućstvu što poznatiji brendovi, te proizvodi sa sopstvenom trgovinskom markom);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cena: formira se po sistemu rabata i marže</a:t>
            </a:r>
            <a:r>
              <a:rPr lang="sr-Latn-CS" altLang="sr-Latn-R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;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rabat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je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jednistvena cena koju određuje proizvođač, a potom unutar nje daje popuste trgovinama koje prodaju njegove proizvode, popusti mogu biti različite visine ali je cena jedinstvena;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marža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je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krajnja maloprodajna cena koju čine nabavna cena + zavisni troškovi nabavke + razlika u ceni koju samostalno određuje trgovina;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makro i mikrolokaciju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čine šire područje objekata, njihov broj, veličinu i konkretna poziciju), dok </a:t>
            </a:r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politika plasmana i marketing-logistika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uključuju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odgovarajuću i pravovremenu nabavku, skladištenje, transport i upravljanje zalihama, kao i obrnuta logistika u svrhu reciklaže....);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promocija u trgovini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na značaju dobijaju specifični oblici promocije za trgovinske kompanije.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r-Latn-CS" altLang="sr-Latn-RS" sz="2800" smtClean="0">
              <a:latin typeface="Arial Narrow" panose="020B0606020202030204" pitchFamily="34" charset="0"/>
            </a:endParaRPr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en-US" altLang="sr-Latn-RS" sz="28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639762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3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4P u marketingu usluga</a:t>
            </a:r>
            <a:endParaRPr lang="sr-Latn-RS" altLang="sr-Latn-RS" sz="3200" b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usluga/usluge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(nevidljive, neopipljive, nema mogućnosti zaliha i potrebe za skladištenjem, servisom i rezervnim delovima);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cena uslug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(često se povezuje sa kvalitetom);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kanali prodaje i distribucija usluga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(neodvojivi su od isporučioca); 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promocija usluga</a:t>
            </a:r>
            <a:r>
              <a:rPr lang="pl-PL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pl-PL" altLang="sr-Latn-RS" sz="2400" smtClean="0">
                <a:latin typeface="Arial Narrow" panose="020B0606020202030204" pitchFamily="34" charset="0"/>
              </a:rPr>
              <a:t>(na značaju dobija institucionalno oglašavanje i brend).</a:t>
            </a: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r-Latn-CS" altLang="sr-Latn-RS" sz="2800" smtClean="0">
              <a:latin typeface="Arial Narrow" panose="020B0606020202030204" pitchFamily="34" charset="0"/>
            </a:endParaRP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sr-Latn-CS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4P u marketingu usluga je specifičan u poređenju sa 4P u marketingu potrošnih ili marketingu proizvodnih dobara</a:t>
            </a:r>
            <a:r>
              <a:rPr lang="sr-Latn-CS" altLang="sr-Latn-RS" sz="2800" b="1" smtClean="0">
                <a:latin typeface="Arial Narrow" panose="020B0606020202030204" pitchFamily="34" charset="0"/>
              </a:rPr>
              <a:t>.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sr-Latn-CS" altLang="sr-Latn-RS" sz="2800" b="1" smtClean="0">
              <a:latin typeface="Arial Narrow" panose="020B0606020202030204" pitchFamily="34" charset="0"/>
            </a:endParaRP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sr-Latn-CS" altLang="sr-Latn-RS" sz="28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Analizirajte 4P u pozorišnoj umetnosti, sportskom društvu</a:t>
            </a:r>
            <a:endParaRPr lang="en-US" altLang="sr-Latn-RS" sz="2800" b="1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0" y="160338"/>
            <a:ext cx="4257675" cy="677862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CS" altLang="sr-Latn-RS" sz="3600" smtClean="0"/>
              <a:t/>
            </a:r>
            <a:br>
              <a:rPr lang="sr-Latn-CS" altLang="sr-Latn-RS" sz="3600" smtClean="0"/>
            </a:br>
            <a:r>
              <a:rPr lang="sr-Latn-CS" altLang="sr-Latn-RS" sz="28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Marketing poslovnih usluga</a:t>
            </a:r>
            <a:r>
              <a:rPr lang="sr-Latn-CS" altLang="sr-Latn-RS" sz="2800" b="1" smtClean="0"/>
              <a:t/>
            </a:r>
            <a:br>
              <a:rPr lang="sr-Latn-CS" altLang="sr-Latn-RS" sz="2800" b="1" smtClean="0"/>
            </a:br>
            <a:endParaRPr lang="en-US" altLang="sr-Latn-RS" sz="2800" b="1" smtClean="0"/>
          </a:p>
        </p:txBody>
      </p:sp>
      <p:sp>
        <p:nvSpPr>
          <p:cNvPr id="51203" name="AutoShape 13" descr="data:image/jpeg;base64,/9j/4AAQSkZJRgABAQAAAQABAAD/2wCEAAkGBhQQEBQUEhQQDxQUFRQUFRQWFRQUFBQUFRYVFBQUFBQYHCceGBokGRQVHy8gJCgpLCwtFx4xNTAqNSYrLCkBCQoKDgwOGQ8PGjUkHyQqMC4pKi0uKSwpLCosNDQsLCwvKSosKSwqLCwpLC0pLCwsLCwsLCwsLCwpLCwqKSksKf/AABEIAQ8AugMBIgACEQEDEQH/xAAcAAABBQEBAQAAAAAAAAAAAAAAAQIDBQYEBwj/xABEEAACAQIDBQYBCgIJAwUAAAABAgMAEQQSIQUGMUFREyJhcYGRMgcUI0JSobHB0fCCkhYkM1NicqKy4RVz8SU0Q2PC/8QAGwEAAQUBAQAAAAAAAAAAAAAAAwABAgQGBQf/xAA2EQABBAECAggEBQMFAAAAAAABAAIDEQQSITFBBRMUUWFxkaEigbHwFTJS0eEjM8EGNEJDU//aAAwDAQACEQMRAD8Ax5pKU001olz01jTafaky0qTKMmkp5WktSpOE2iltSUydJSU61JTJJtJSmioqQKbRRaikpJKWiikkitt8lUwTEuS1hZRa181yw18vzrE1b7uY0wyZ9bDLc8hqbXqtlSdXC5yPBH1sgYV7vtTBpJE6OoIZSp0HPmPGvOtlYiTBuYpAstrghwGuv1WUmttsveVcSo7hJIv3SCD1t+lc21IcNOwWWGdGsSrBbEdcpBvXDkAkALSulDrhJa4bc1VyQ9st1wykHgQin8BWUxmxpg7WglAvpaNgPwtXXid6fmLSyYWU4iOMhSkgsWLXsVI+IAix4GtVul8qWGxpijKtFPIxUpxAsL5s3Tl1oboOsHxbFXI+kTAfgFj5rGR7tYhuEL/6R+Jpf6M4n+5k+79a9klnjHEqK4DtOL+8j9xUDhs71Yb0zMeDB7r5/IptqkYU21bOlh9SblpRpxp6MBxpJ5ARprUq5qBcSdNbJHYHhUdqkw6rallA5U9WLQxJpdoCgtSWqS1Jao6UTrFGVpCKktSEVEtUxIoiKTLUtqQrUSEQOUVqS1SFaTLUEQFMtSU+1GWlSe02tVuBu8MbJKjMyIFQvl0Yi7WAPoay+WrjdrHGF2YX4C+pXr0qrmENhcT4fUK3hMMkwY01d/Qr0j+gL4e5w0xYcTHJ/wDl14H0rIR4CV51xGHEzCIlpAJC1gD3gqMbnncC9dG3N9JJI+yVmgU2MrZszBOfS2nL8qzc28YV/wCqieOBVACMxzSfac66EnWuVDCxzttvD+Fdmkkaz4t+QP8APct3sXAw4gjE4MY8E5kZAsTR9LXm7tx+dWuzvk8SSRZnbEwFHzhCsCEG3ENEOB6A1gNz998RsyMo0HbRO/aGzHMt+nLpXrG7W/eHx6/REhh8SNYMvmOY8RSsFBdG9nEUtGsI4cad8zT7K+wqMBiLqQPMVEVn6x+xpKAB7187stLcCnmoHFzWp4LM6us2OyjlbXwp8CCpezFq5ZoSoDWbKSQGscpI4gHgaZ3wmyitf1zSxtjxSYkAHu1NhYhbWnYPCBhwLGxNhcmwFybDlXHItjpwpcDaa+sHVgnbn3roa3Km2rqTCgR5tbcCeV+IF+ulMkgK2zKy3FxcEXHUX4jxqVi6tADr4cAoMtNtU2Wl+bMSAFYki4GU3I11A5jQ6+FM6hxRGuK56LU+1JaokIzXqMiktUlqTLUKCL1iZlpLVIVpLUqUw8plqlwkUjMOyIX7ROthyIHXjTCKu91sPndxwFlJ9zb86DOGmM6jsjwvc14IF+HeuHaGGARYxfvP3ieLWBJufSpZILRaAEgZvM8/0rR7d2Uphzoq5kIbTiRzHtTtn7JimiVlJ1A51k9EjCCw7g2tezKgfq6xtAjTXcFl9k4zUIeBGaM8yvQ+IqwmwuVhNATDMhuGXg3mP3epU3PkElrr2aOWRudm+rbzvVi2xJByDeRoUwkbJ1jeJ4q1jS48sPUyEUOH34Ld7m7+xYiEdsyQyqcsikgd4cxfkeNaobWh/vY/51/WvAOxaLFZLEdopuPFdQfau/sz0PtRJMpzCPhVOHoqOYEh9EEjl8lSmgIAKCKYwrd1S8x6wu2ulG7i/hWzwkuFOHgikkhbs8rsrMuW8izFhe+puUuOVhWRYIF5XrjRAW8K52bh9pDRqIru9Ppa6OLkBlmvVbPByYVDIyHDRs0eveAy58IQVhF7C8pYEVI0ODJm7uDEYeNVsVD5O60sim9zpcDL+VZWQR5dLXrjWO5tyqkOhtJJ60m69lY/EusH5aq1rdtYaHsGMIjUfOIRmUr2ZIWXUBWZQLZbgm+hva9d+NELGSR2w0kjRi6vKrqshY3MLsdFy3bKOZUVlZ4QIwuZiBchcxsCeJA4A6VBhcNmNmOlTb0OQ0NLzYPHnW2x38PvmF3SbXEvDdu71391seywbTAj5oqBpQV7mV0EqBTcmwOQsb8SOHhPhkgheMkxIwjTKXaxEZOIF4yTxv2foaxUkIU2BuKJZGY3YsxsBckk2GgFzQn9COd8JmdVV9+pUm9KNG4YFpSuESIFVgdlgLLmy958sXddc2Yvnz8QNCQLisXi5njXNG2VrjW9tNf+K7bVW7fNohb7Q/A1abh9mheC4uvvSZlCaVlADyXXgt6sUF1lSQD6si5h7mr3Ze+/bssckag9Y72P8NecwYd3NlVmJ4AAmvQ90d0nhAllKxMeGbl7mszmjHibrcKPLzWixjJrFHZbnBYCHErlaN05g2yi/jpeuKTZPZSaqABwJS6/zM1OiRVa/cc9UEsjemUWHvV1DIsoCmOTTg0ij8yTWeyOkHeB9R9T/hdglrDbd1T7V2OmKAKdmZBxCMAD7XrK72bNbDwwqbDvPoGJI0XjoK9SwaiNhy8Kx3yupHbDlLXLSZreSW/Or/QOQ/IymancCdvkVyc3SI3bfdrzck9TTbmnGktXpJAXCDk3Mep96TMeppTSU1BTtIW86XOep96LUlqVBStWjGmU8iktRys00gKF4xzqctHltpeo3F6XD4UXuaYDuRnuBbZNUmw4cZta7Z8NGF5Xp0oQ6Lxp2Hww+vp50QBVHyl3xEnyUGE2fnBDE6cKjfDWNr3rsmQX7h9qQJT0FESu438lziOgpXRlpuWlSbWoCtab5PcOjYpg4Vh2TmzAEXzJyNZ4rVvuxiRFMW4dxh7lf0qlnv6vGe/uCvYHxZDG+K9GxKpwUKoHQAfhVVjMUqH4EceI/wCDXDJtgBSSeHrVZ/1gyaxxSzf5QbV451E+TKZX77+QHzXozNEWxV7JthyABlXwsNPc/lUmBmfOCxLDpr+lqzOGxEzPbLHB/mKqw9G1+6riNytg0638FzE+psPuokmL1I2Lb9T7AoomDhTW+yt9sbSVLEFVPQm9YLfWUP2bXJJL3vw4LwraT7MinS7AswGhvbXyFYTemEqEFj8T/gtdj/T7WnMjNfFvfoUHNYxuFJ37fULOEUlPNNtXpiyDSmU2nkU21JESUUtFMpWrXLTSKnCUoiqxSy2qlDHFUwWn5bUWpUol1oj0N7a1JJiM+lrU0CnqtOhmuKaqU7LTwKW1OoFyjK0wipytMK0k4KhIqfZ8yo93ZUFrXYgAm40uajYVTb0QloBYE98HTXk1UukI+txns7wul0dIGZMbvFbKTbMESlmeN7cFDKb+grEbe+UCec5Yj2MfILpeswmDcm2Rtf8ACf0q8wODyWVAO05llNvQ8Kw8fR0cB1OGo+K3vXmY0DQXLh5sUDmWSUeOc/hetBsXeyQyKmI1PANoL+dcccs+ZgQ7AcuXjTcXsp2AZEYnjYakGjuibL8LmeRCkD1X9RjrrkV6zgJWsLBmHgDWK3p2QYZixJOck2IGlvv51z4JsRiBGoJQpYWLZD+Ip+2cA0WUMwZra2ZXtoOLAdaP0ZgjGyGuvjy+SB0hl9phd8PDu8wqgimkVMISeAY+QJ/CmtAwNirA9LG9a6ws40lQmmkVI0Z6H2ptqbUEYWUy1JanXovS1BTorSCKmlbVNmqM1aWNBKiIr0/d7dHCy4GEvGvayxt37tfMcxB420GvpXmmWvUDjfm+H2WeALRq3k8JX8XB9K52cXU0NO9/4XX6M0anF4sAc/NZncbd1JZZjiFDJCuVgbgdoWty6ZW9xSb77DSLGJHh47Z41IRQSSxZwbDU30+6tNvIowUThbZsVi0f+G6M3+0j+Kot7dmPPtPDCJuzbsy2e18mR2a9uZ14eNV2TudKJCdiD5bD91clxmNhMQFuBHnuf2WOn3TxUaF2gkCgXJ7psOpAJP3VzYbY00kRkSNnRTlLCx100te5PeHAc69O2A0aYmWETYvESIo7QynNGDcfDpodfLj0rh3Zl7DB41kA+jnxJUcu4qlfwFT7bJR2327+aD+Gxahua3vgdwuPcDYhjknTERKGywsFcK1gxk1HG17fdWPw+788ytJHGWjUtdroqi2p+IjQVtvk92nJiJcQ8rZ2ywrewGgMthYDxNJvZBfZyfNGBw6/2gXiyg2uT0Dg5vE35UwmeydzTVnT5DZTOPHJjNc26bqPid/u1hdnbAnxIJhieQDQkWC36ZiQL+FPwe7Uz4lcOyPG5IzAgAql+84ubEAXOnG1ehYmGJNn4YGebCx5UOeEG7MVzHMVU2BJJ8TVbtfb0Us+BMErvIsqxu+VkLRsyBsxIANyNQOpqYy5Hkho235Hl7IRwoo2gudvseI3vkOfzVDvXuU2EZWjEksICZ3ZkHfZyuWwsR9Xlz40/e3Yxlnhjw+DbDMyN3LxDtMtiTZWI7o5k3N6s/lHnlGKiUNIIWSMlbnsywkbUjhf4furR7WH/quC/wC3if8AaKEJ5A1jibNOPoOatHHjLpGNFC2j1PJeXx7nYxg1sPKchKn4eK6EDXva/ZvVVDgHkcIiM7k2CAEtccRb92r1TD7dmO23gLkwgFRHpl0iD387318am3dwqDae0WAGcGPL5OuZ7ebAUTtb2glwH5QRXjtuh9ijcQGE/mLTfhuvODuPjc4X5vJcgsNUtYEA97Na+o0veq7CQauraW7pHiCQRXp3ydbUxM02JGIaRgpU2YGyOWbMq9NOXhXkG8GIZJSFYpmkkvY2vZuBPrQp5HvZIx9bAcPFXsFrI5o3tuiTsfAFazcbaXzfFZGJ17vmOR9vwrRfKO5inw2IF9CwPiO61vUFhXlewsTllBvc5hzub8DzPImvW964/nGzA/Fo8rHr3dG/0sT6Vmpm1YWtx3DrWnxr1WZ3h3YlvniOdG7w8jqPurJY6MRPHI6XswEiknK6jrY3r0rc/bKzYXsXI7SIEAH60f1SOtuHt1rC71wKsoUsJLWuqnQa3KHobe16C3ijPaWEtPJZnZjRGUiRXlYmyoCVTQeFu7+7VpVdbD+q4L2v99qrtnbMyyZgqoGuQNTpbTU36j9g2t+xNWaDtwhsbtumhqetcyG3lXSlbsFeRuFJ1qt9p7xSYiKKNgirDbJlBB0UKCSWPIVVCnAUxY1xBI4JmyuaCAePFWe2d45sWyGUr9HfKFFhckEk6/4RU2O3wxEs0c3cR4gQpRSAQ3EMGJuP1qntQRUBBHsK4f5RO1ymzqO9e3BaQ/KPiswP0AsLZQhynxPevf151w4feyZIpogIss7SM/da4Mgs2U5tB0veqgiktTDFiHBqmc2c8XFWmwd5JcFn7IRnPlvnBPw3tazD7RqXZO9k2FjeNBG6OSSsilhqLMBZhoelLsbc+fFJ2iBETUBnYqCRobWBPrTsPudM+IfDgxCSNQzXY5bG1rEKde8OVCeccl2qvH5I0Yyg1pZdcvn+6TZO+eIwq5EKMlyQjgsFub2U3BA8LmuTbe8cuLdHkyKU+DIMttQeJJPECrNPk8xZjz5YwbXyFrOfS1r+tVOytgTYqQpGmq/GW7oTW3eJ4G4OnHQ0mnHsvbVjiU7xlgCN10eAXbtPffEYiIRSdkRdWJCkMSpzC/etxHIUmJ37neeKcrDniDqoCtlIcWbMM1z7il2xuPicNGZGCSIvxFGLZR1IIBt4imYPcfETRRSx9myymwGY3X4rl7rYDunmeI61Adl02Krf34+yNeZq0m72Ppw91ypvRKuMOLAj7U3uLNk1QJwzX4DrXfu/tDEYraDSxyRYeV1LG4PZtYKuQqSSb2HU6Xq83Y+T5T2pxISQqxRArvbMtwxbQXF8tvWs9HuBiGneANBnREkJzPls5IFjkve46UMy47tTRtQq+VfwjNhyWaXOBIJur3tehR7SmwqyS4+bDAAdyOIEAkan4+8zHQAcq8M2vhPnCtwDEl1P2WNza/Q3t/4rRbD3VlxkkiRGINF8WYsB8RXukKeYqokgILjUtHe9tQVW4f8AUacjQHRMjjeAbO18ldhmklmjsULPjvRWLi2gyMCbhgbMOB0/5r2L5O984sXG8Mh71uDcwQR94rzDb2ybjOpDuAMxWxzjjfu6ZgP3pVNszHGKQMpK6WJvauJJHqC0jJCHUV6ztjciWKQdmVaNicrE2ZRx7wtrYcxx8OFcO08cqRJDFhmYoVPbOli7Bsx0t8JOlieFT7q/KBFIohxbZgPhkvcr0uePrWk24hkSNM6CN2XNIoGV0vfMGGgOnC/GucWlh3C6zsh0oAcbpYLGYdsKIZsQQvbGQL3r2PduHT6nnw8qm+feFWm8GwFxG0A08bHCkZUkjDfREqAjyLazKCNSPtdBXHLhHVivYk5SRcISNDbQ24VZYaaq4l0kghV0MtdCy24a+FU8c/MG4qwwkorbNcvMpYtPFWSG9SCoEPSpQ1GBXPcE6g0l6DUlFJSGlpDSTre7tYppcNHhsRhZZYXNkkUErbMbF7fDY31v6V27v7HXC7TlRGLKcOHFzdlu4GUnnw08DWHwm8+JhQJHM6KNAO6bDoLg2q53C2wqYqWTESqpaPV5GAzHMulyddBXInx3tbI7keQvfdaDGy43mNh4itzWwrh4q52BszFJtOaSQSCMmS7E91wW+jC9bC3la2ldmy5llXaIw5AlMsuUg6kmMKjA9M4bWsNtXerEF5UWeQxF5MtiNULG1nte1vHhVNg9oSQPnido2HNTbToeo8DS7G941EgGhXy704z44naWgkWSb8dtl6JuVhZMNhMScUrRR6nK4toEIc2PI6DxtUTYx4dgI0bNG1lXMDZgGmINjy0rD7S3jxGIXLNM8i8cugW/UqoAPrUT7enMAgMhMItZLLbQ5hra/HXjUuyPcdTq3cCRyoJhmsa3Qy6DSAedlbj5Lpi4xeZizMIzcm5NxILkmovkzwjwYueKZTHJ2SHK3Gwbj5aj3rDbP2rLh3zwu0TWtcW1HQg6EedPl3gxDTicyv2oFg4sDYaWsBa3hapSYznOfVU4D2UYstjWx2DbSfna9H3C2DNh8TimlQorNZCbWfvs118LEe9eX4uQrM5GTMJHIzNl4MeAtr09asTvpjM+f5xJmClQbJYAkEgLly8hra+lUeIcsSTqSSSepJuaE+CRrXudzA4eCuQZEZkjazaiTv4hNVeJsFB1C3DFL/VJHTr5VntsbH1LxjzUfio/KrwkjgKU69faub1TjyXcMrDzHqsQrEG40Na7d3fGbDgamWH60ZOnt9U+NQ4vZSSG5BueY0PryNV+L2RkW8YmLcCLZgfYCgvgc4bhEiyWsPFetbF3ihnH0EioD3jFKSpjbqji4IPSu9dtoosUwhI0NpWAuNDa3KvDYEnQ3VJB/Cf0rtG1MX/938p/Sq3ZZBwHsrXaoncSuLD4sodPblV1gdpBuHdPT9Otcj7uz5QwhmKsAwIjYggi4IIHC1ckmy5VOscinxUg+etd0TBnNZ+SFso3Www89daSVmNnTTrYNHI4JtopLfdxrQRKwGqSL4FGH5VfjyY3D8w9VwMjCkYeF+S7Fan1wrj0vYsoPQ6GpkxqHgym5tx59KsiVnePVUHQSD/ifRdFIaWkoiAmmmGntTDSKmEwmmmnGmmoogTGFMNPJphpkQJpphNKTTCaSIAkJpt6CaSmRQEt6beloprUg0pKKWkqJKO1tJKKDSVFGAXpP/TpF2bBJh2yk4eEl8oYo3ZpyOgXjra4rMR7GDMTM7TM2srhgdde7cglSNOItrWl3W3mEWEgEgzIY1jOl+C63HS1ven4lsFIT2c/zZjr31LDKONvC/W446a1jtbXuId3rV9SQ0Uh8Bh4oguHL3Frhze11B4j04aa015mWxALHpnyi2voa5MPhAuI0cMhBbRWynTUgsbjXLyt73roBAFumvvXPzXaaLVB8VNtSM+cd9SOBt3Wv111/Z9uPaOCiaN2EceYAsDkUEHjobcr11kcPf2ri2/KVwsxBsRE5HnlNBxstwkbfePqqsjbYR4LPh6M9Z3BbxjhILf4hw9RVzFiA4upDDwr0tsjXcCsVLjPiPxBdBamk1HmppeiIIank1GTSFqaWpkQBBNMJoY0wmmRAEE0wmgmmmmRQ1FFFJUSVZY3ZLekvSGkpkUBOvSUlFRUgiiiiknVjsfFSth8kTIWsLxtIsbWDDKyX+K4UC2nnwqPAvJNI0sS9mOCqGS3aPw7tr3Zzf8AhNceyUnjZXEcz/Rs39nnJS1gE1+DRdPE06VuyhSRFeOVZe+CrLdCF7x15C9hrz61mC0C9I5rTNeTWo8leQ4z6VWD9opDxtqVKyCQ2En2TYWvc8OPGtD2gJU62YBhoRodbEHUeR4V53hcdHK7kRKzmUFVLPd1cNm4ixVWN7ADnwrc7KX6BBlykEk9/tAc5JuG562F+HTw5uWy2WrcYD7aea7u0seJrh3hW+En5/RP/tNdI1HiP3+/KuLbD/1ab/tv/tNcaIVK3zH1XOkBbYK8mzVJBimQ3UlT++NdMsIbz61yyYQjhr+Neg0RwVAOa4UVcYXePlIP4h+Yq1ixauLqQ1Ys0+OUqbgkHqKOzIcNjuqkvR7H7t2+i2mamlqz+G26w0cZh1Gh/wCas4tpxsNG9La+1We0R1ZNKgcKUO0gX5LrLU00xcQp4EVNDFnvYg5VLHXkLfqBQu3Y/wCsI34blf8AmVHRQwt091P500v6+361Ht+P+sIrejsof9ZTqS1NV762aw4n6o8zy8qSOYNe3I+/jUmZUL3BrXAkqb8WeNpc9pACdajLTqKsUq2pNC0oWlopUo600im1IabaoogK7sNtFsLh4po1EqyWDKAAbp3WAIFxpduPFjVlsztGw6SMY5UkVzIqCzrm1jJNrE3WxGgHDTSqmLezs8OsCKp7ou5LCxK2KjKt9CWvyP49WB3pRMPGhcZkjjjAEZ7uUgsw5NcZhy4+tZRzJN6bzWrY+MVbuSZj8VlCglJHE5VjI18vaKeyktc5SVYnQWFjw53WyISEdS4kAjjEeUG2UdouYE8iwb248hR4rauHYuM5dc0clypvIY2Q2ysDlY9/naxPEmn7B3sEeIu7mOEobxks4VrmwFhrrduAHe9Kg6F72EEKTZmNdYIWj7fUE8/2P341z7c/9vKeWRx65T/z7GuTF7z4d2Y9pYE3AyvYX4jh+71y4zeKE4eRA+ZmRlUFX5gnjbr+VcpuLKJGnSascj38U2W6Nw1NcFjL0UlLW1XASOgPEXrnfB9PvrppaVWpBxHBV7RkcRXVspbv8QXQ6ksOY6A1NXXsbZ3aSEDIgCkszHKqrcAk+pGgBJvoDVbKb/Rd5K9hyXM0HvVhhcG7kKhEjMbABgWJ6AGrR4CidkuWUtYyMpR101EScbgGxJ5kC2i3MsEFoyIe5Ee6+Jk+j7Tqi8bL/gW7HnfgEURJ8K9s323BCD/LHxbzb+Wsydlqm7/f1XJHs1z9Sw17zKFXTjrYA+QvTJIo1NjZibDMwdI1/wAWUd5x6DyNaI7J7UIxlaZiua0ZiVYuqEu6hT4BQOlQnZQeCSSCaZmitniYd/KTYupRyGUczYUtNJF4PFZ/FxITrMgI1XKrhRqBYBW7p9uHHkWSJY/2om9c1vXMat8TsSVcN27OkYtdY5QqyuDazRixLDXnb2qliifL2jAZSxQNlUXZQCw0GtgR710Ojv8Acs+f0K5PSoBxXkHu+oS0UUVsVhbRRRRSThyKS1LS1GkUPVBRRRXOXQRRRRSToooopJIpaBRUkyUUUUGnSSV17OxHZtcKjG2mZQwBDKbgHQ8Lag6E1yVLAdarZX9l3kreH/fZfetW2245mzTROW4ZkmYWHQLIHAHgLCp4Ww7fXni/zxhx/MjX/wBNUEDeVdaPWXJWza3kCrr5ip+CbDSebmI+0qqPvpX2PMO8sUptrmi+kA8Q0ZNvO9VDTaVD22XUaHqND7im2TnUBx9l0YsZ5VE8rJfKrPJmZkQHobsbDlXHvxtxXeOPDEphoAUiHN+BeVr/AFmOuvhWi262KwUEJfFSiWUFuwJLmJOTMWJsTwtbqORrF7Z2i+Jy9oUJUk5hHGjG9viKKC3DnV7DBbMBz/hcrNIdCTy/lcsO2mHEA13w7VRudj46VRtCRUZrSCV7VmXY8b1q1cHgadWVjnZeBI/fSuyLbLDjY/dR25A5qo/B/SVfUtV0W2kPG6+ddQxqfaHuKMJGnmqjsaRvJU9FFFc9dJFFFFJOiiiikklFFFFSTJaDSUtOkkq23b24cHMZAiS3UoVYkAglSdRz7o61U0Gg5ALo3BvGkfHLRK0u4WvRYtv7NxP9thzhmP1lBt/NHY+61cQbiYSQLIk8pibUEFMpF7fHa46ai9eTJLar999ZDhFwyrHEo0LJcMy81NzzOp61wxjyn8zF3jkxCtElKx3oxWG7bLhEyogys+ZmEjdVDE2A689T0ru3O2UgD47EaQYfvKD/APJIDpYcwDa3ViByNYqHErmGfOFuMxUAtlvrlBIF7Veb173JiIooMOskWHjAORstyw0Hwk3AGup1LE0zcWW9RaivzIdIY1/mVWbf28+MneaQ2Lm+X7Kj4EHgB+fWqnPc0rE0xVtR8XGlbKHOCq5mVE6EsaU6mtGDTqK7i4ANKBsNULQkV20FajpUxIQq8im13tDeo/m9R0ogkCmooop1XRRRWg/osrIpjnTP2SyujAjKHQMveFxbVgSeFhfjQJshkNazxRGRuf8AlWfFBrWSbjC8gEosGHZ8LlM7o2YW1ayg6aca5V3StMiPNGBIJSrLY27PXvDldb+oIquOkcc3TvY91opxpBy++CztLWkm3N7zBJ42CkKbg5i5j7VQoW+a6Xt4qR0vLNuI3aEJNCFLSBM7d4qjBRcgWuSy+9L8Sxv1exS7LL3LLUtaNNyiRpPCfhtbNa5MfG4ubrJcWvqLUibnFhdZ4gAiu2cMhGbMSADxsEe/MZSLVP8AEcf9Xsf2Tdml7lnaStFFunaSRHkBKRdqOzBa/wBJ2drWuObA21FjwNT4ncdhI4WaLIGIUsSSVuLXKi19bWHEq4Hw0vxHHBou9il2aTjSy1FaNdy3NvpoACTrduFmI5cbLqOIzLfjRNuYyqCJUc34KGYkHswpAte13NybAWHWn/EMfhq9j+yXZpe5ZyitL/Qdy2UTQXuRrnXnIAdRrcxN6EHnWcdLEjQ2JGnDTTSjw5MUxIjN0hvicz8wTaKW1FqOhpKKKWkki1FJRSSRReii9MkkoooqKSKS1LRSSSZR0FFqWilQTpxkOXLc5QSQt+7c2BNuF9Br4Uy3lS0U1BK0W8qLUUVLZJFvKlsPCkopbJktvKjKOgoopbJ0W8BRRei9OmRRReikkiiikpJJaSiikkii9FFM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981075"/>
            <a:ext cx="440055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i="1" dirty="0">
                <a:latin typeface="Arial Narrow" panose="020B0606020202030204" pitchFamily="34" charset="0"/>
              </a:rPr>
              <a:t>Usluge na poslovnim tržištima nude</a:t>
            </a:r>
            <a:r>
              <a:rPr lang="sr-Latn-RS" sz="2400" b="1" dirty="0">
                <a:latin typeface="Arial Narrow" panose="020B0606020202030204" pitchFamily="34" charset="0"/>
              </a:rPr>
              <a:t>: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sr-Latn-RS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profitno orijentisane kompanije i organizacije</a:t>
            </a:r>
            <a:r>
              <a:rPr lang="sr-Latn-RS" sz="2400" dirty="0">
                <a:latin typeface="Arial Narrow" panose="020B0606020202030204" pitchFamily="34" charset="0"/>
              </a:rPr>
              <a:t>; </a:t>
            </a:r>
          </a:p>
          <a:p>
            <a:pPr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sr-Latn-RS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država i vlada</a:t>
            </a:r>
            <a:r>
              <a:rPr lang="sr-Latn-RS" sz="2400" i="1" dirty="0">
                <a:latin typeface="Arial Narrow" panose="020B0606020202030204" pitchFamily="34" charset="0"/>
              </a:rPr>
              <a:t>: </a:t>
            </a:r>
          </a:p>
          <a:p>
            <a:pPr>
              <a:defRPr/>
            </a:pPr>
            <a:r>
              <a:rPr lang="sr-Latn-RS" sz="2400" i="1" dirty="0">
                <a:latin typeface="Arial Narrow" panose="020B0606020202030204" pitchFamily="34" charset="0"/>
              </a:rPr>
              <a:t>    </a:t>
            </a:r>
            <a:r>
              <a:rPr lang="sr-Latn-RS" sz="2400" dirty="0">
                <a:latin typeface="Arial Narrow" panose="020B0606020202030204" pitchFamily="34" charset="0"/>
              </a:rPr>
              <a:t> usluge političke i zakonodavne 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    bezbednosti, obrazovne usluge,    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    usluge zdravstvene zaštite, i sl.; </a:t>
            </a:r>
          </a:p>
          <a:p>
            <a:pPr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sr-Latn-RS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neprofitne organizacije</a:t>
            </a:r>
            <a:r>
              <a:rPr lang="sr-Latn-RS" sz="2400" i="1" dirty="0">
                <a:latin typeface="Arial Narrow" panose="020B0606020202030204" pitchFamily="34" charset="0"/>
              </a:rPr>
              <a:t>:</a:t>
            </a:r>
          </a:p>
          <a:p>
            <a:pPr>
              <a:defRPr/>
            </a:pPr>
            <a:r>
              <a:rPr lang="sr-Latn-RS" sz="2400" i="1" dirty="0">
                <a:latin typeface="Arial Narrow" panose="020B0606020202030204" pitchFamily="34" charset="0"/>
              </a:rPr>
              <a:t>     </a:t>
            </a:r>
            <a:r>
              <a:rPr lang="sr-Latn-RS" sz="2400" dirty="0">
                <a:latin typeface="Arial Narrow" panose="020B0606020202030204" pitchFamily="34" charset="0"/>
              </a:rPr>
              <a:t>vladine neprofitne organizacije, 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    državne bolnice, muzeji, instituti, 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    nevladine organizacije, verske i </a:t>
            </a:r>
          </a:p>
          <a:p>
            <a:pPr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    političke organizacije.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860675"/>
            <a:ext cx="37338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sr-Latn-RS" sz="2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Usluge mogu biti</a:t>
            </a:r>
            <a:r>
              <a:rPr lang="sr-Latn-R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  <a:r>
              <a:rPr lang="sr-Latn-RS" sz="2200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usluge koje prate proizvod </a:t>
            </a:r>
          </a:p>
          <a:p>
            <a:pPr>
              <a:defRPr/>
            </a:pPr>
            <a:r>
              <a:rPr lang="sr-Latn-RS" sz="2200" dirty="0">
                <a:latin typeface="Arial Narrow" panose="020B0606020202030204" pitchFamily="34" charset="0"/>
              </a:rPr>
              <a:t>(usluge održavanja, popravke, logistike, obuke, savetodavne usluge,....);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čiste usluge </a:t>
            </a:r>
          </a:p>
          <a:p>
            <a:pPr>
              <a:defRPr/>
            </a:pPr>
            <a:r>
              <a:rPr lang="sr-Latn-RS" sz="2200" dirty="0">
                <a:latin typeface="Arial Narrow" panose="020B0606020202030204" pitchFamily="34" charset="0"/>
              </a:rPr>
              <a:t>(finansijske usluge, usluge osiguranja, posredovanja, </a:t>
            </a:r>
            <a:r>
              <a:rPr lang="sr-Latn-R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transporta, i</a:t>
            </a:r>
            <a:r>
              <a:rPr lang="sr-Latn-RS" sz="2200" dirty="0">
                <a:latin typeface="Arial Narrow" panose="020B0606020202030204" pitchFamily="34" charset="0"/>
              </a:rPr>
              <a:t>straživanja tržišta, zaštite  imovine). </a:t>
            </a:r>
          </a:p>
        </p:txBody>
      </p:sp>
      <p:sp>
        <p:nvSpPr>
          <p:cNvPr id="51206" name="TextBox 3"/>
          <p:cNvSpPr txBox="1">
            <a:spLocks noChangeArrowheads="1"/>
          </p:cNvSpPr>
          <p:nvPr/>
        </p:nvSpPr>
        <p:spPr bwMode="auto">
          <a:xfrm>
            <a:off x="4876800" y="1025525"/>
            <a:ext cx="365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1">
                <a:latin typeface="Arial Narrow" panose="020B0606020202030204" pitchFamily="34" charset="0"/>
              </a:rPr>
              <a:t>Potrebu za poslovnim uslugama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imaju sve kompanije i organizacije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bez obzira kojom delatnošću se bave.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3" descr="data:image/jpeg;base64,/9j/4AAQSkZJRgABAQAAAQABAAD/2wCEAAkGBhQQEBQUEhQQDxQUFRQUFRQWFRQUFBQUFRYVFBQUFBQYHCceGBokGRQVHy8gJCgpLCwtFx4xNTAqNSYrLCkBCQoKDgwOGQ8PGjUkHyQqMC4pKi0uKSwpLCosNDQsLCwvKSosKSwqLCwpLC0pLCwsLCwsLCwsLCwpLCwqKSksKf/AABEIAQ8AugMBIgACEQEDEQH/xAAcAAABBQEBAQAAAAAAAAAAAAAAAQIDBQYEBwj/xABEEAACAQIDBQYBCgIJAwUAAAABAgMAEQQSIQUGMUFREyJhcYGRMgcUI0JSobHB0fCCkhYkM1NicqKy4RVz8SU0Q2PC/8QAGwEAAQUBAQAAAAAAAAAAAAAAAwABAgQGBQf/xAA2EQABBAECAggEBQMFAAAAAAABAAIDEQQSITFBBRMUUWFxkaEigbHwFTJS0eEjM8EGNEJDU//aAAwDAQACEQMRAD8Ax5pKU001olz01jTafaky0qTKMmkp5WktSpOE2iltSUydJSU61JTJJtJSmioqQKbRRaikpJKWiikkitt8lUwTEuS1hZRa181yw18vzrE1b7uY0wyZ9bDLc8hqbXqtlSdXC5yPBH1sgYV7vtTBpJE6OoIZSp0HPmPGvOtlYiTBuYpAstrghwGuv1WUmttsveVcSo7hJIv3SCD1t+lc21IcNOwWWGdGsSrBbEdcpBvXDkAkALSulDrhJa4bc1VyQ9st1wykHgQin8BWUxmxpg7WglAvpaNgPwtXXid6fmLSyYWU4iOMhSkgsWLXsVI+IAix4GtVul8qWGxpijKtFPIxUpxAsL5s3Tl1oboOsHxbFXI+kTAfgFj5rGR7tYhuEL/6R+Jpf6M4n+5k+79a9klnjHEqK4DtOL+8j9xUDhs71Yb0zMeDB7r5/IptqkYU21bOlh9SblpRpxp6MBxpJ5ARprUq5qBcSdNbJHYHhUdqkw6rallA5U9WLQxJpdoCgtSWqS1Jao6UTrFGVpCKktSEVEtUxIoiKTLUtqQrUSEQOUVqS1SFaTLUEQFMtSU+1GWlSe02tVuBu8MbJKjMyIFQvl0Yi7WAPoay+WrjdrHGF2YX4C+pXr0qrmENhcT4fUK3hMMkwY01d/Qr0j+gL4e5w0xYcTHJ/wDl14H0rIR4CV51xGHEzCIlpAJC1gD3gqMbnncC9dG3N9JJI+yVmgU2MrZszBOfS2nL8qzc28YV/wCqieOBVACMxzSfac66EnWuVDCxzttvD+Fdmkkaz4t+QP8APct3sXAw4gjE4MY8E5kZAsTR9LXm7tx+dWuzvk8SSRZnbEwFHzhCsCEG3ENEOB6A1gNz998RsyMo0HbRO/aGzHMt+nLpXrG7W/eHx6/REhh8SNYMvmOY8RSsFBdG9nEUtGsI4cad8zT7K+wqMBiLqQPMVEVn6x+xpKAB7187stLcCnmoHFzWp4LM6us2OyjlbXwp8CCpezFq5ZoSoDWbKSQGscpI4gHgaZ3wmyitf1zSxtjxSYkAHu1NhYhbWnYPCBhwLGxNhcmwFybDlXHItjpwpcDaa+sHVgnbn3roa3Km2rqTCgR5tbcCeV+IF+ulMkgK2zKy3FxcEXHUX4jxqVi6tADr4cAoMtNtU2Wl+bMSAFYki4GU3I11A5jQ6+FM6hxRGuK56LU+1JaokIzXqMiktUlqTLUKCL1iZlpLVIVpLUqUw8plqlwkUjMOyIX7ROthyIHXjTCKu91sPndxwFlJ9zb86DOGmM6jsjwvc14IF+HeuHaGGARYxfvP3ieLWBJufSpZILRaAEgZvM8/0rR7d2Uphzoq5kIbTiRzHtTtn7JimiVlJ1A51k9EjCCw7g2tezKgfq6xtAjTXcFl9k4zUIeBGaM8yvQ+IqwmwuVhNATDMhuGXg3mP3epU3PkElrr2aOWRudm+rbzvVi2xJByDeRoUwkbJ1jeJ4q1jS48sPUyEUOH34Ld7m7+xYiEdsyQyqcsikgd4cxfkeNaobWh/vY/51/WvAOxaLFZLEdopuPFdQfau/sz0PtRJMpzCPhVOHoqOYEh9EEjl8lSmgIAKCKYwrd1S8x6wu2ulG7i/hWzwkuFOHgikkhbs8rsrMuW8izFhe+puUuOVhWRYIF5XrjRAW8K52bh9pDRqIru9Ppa6OLkBlmvVbPByYVDIyHDRs0eveAy58IQVhF7C8pYEVI0ODJm7uDEYeNVsVD5O60sim9zpcDL+VZWQR5dLXrjWO5tyqkOhtJJ60m69lY/EusH5aq1rdtYaHsGMIjUfOIRmUr2ZIWXUBWZQLZbgm+hva9d+NELGSR2w0kjRi6vKrqshY3MLsdFy3bKOZUVlZ4QIwuZiBchcxsCeJA4A6VBhcNmNmOlTb0OQ0NLzYPHnW2x38PvmF3SbXEvDdu71391seywbTAj5oqBpQV7mV0EqBTcmwOQsb8SOHhPhkgheMkxIwjTKXaxEZOIF4yTxv2foaxUkIU2BuKJZGY3YsxsBckk2GgFzQn9COd8JmdVV9+pUm9KNG4YFpSuESIFVgdlgLLmy958sXddc2Yvnz8QNCQLisXi5njXNG2VrjW9tNf+K7bVW7fNohb7Q/A1abh9mheC4uvvSZlCaVlADyXXgt6sUF1lSQD6si5h7mr3Ze+/bssckag9Y72P8NecwYd3NlVmJ4AAmvQ90d0nhAllKxMeGbl7mszmjHibrcKPLzWixjJrFHZbnBYCHErlaN05g2yi/jpeuKTZPZSaqABwJS6/zM1OiRVa/cc9UEsjemUWHvV1DIsoCmOTTg0ij8yTWeyOkHeB9R9T/hdglrDbd1T7V2OmKAKdmZBxCMAD7XrK72bNbDwwqbDvPoGJI0XjoK9SwaiNhy8Kx3yupHbDlLXLSZreSW/Or/QOQ/IymancCdvkVyc3SI3bfdrzck9TTbmnGktXpJAXCDk3Mep96TMeppTSU1BTtIW86XOep96LUlqVBStWjGmU8iktRys00gKF4xzqctHltpeo3F6XD4UXuaYDuRnuBbZNUmw4cZta7Z8NGF5Xp0oQ6Lxp2Hww+vp50QBVHyl3xEnyUGE2fnBDE6cKjfDWNr3rsmQX7h9qQJT0FESu438lziOgpXRlpuWlSbWoCtab5PcOjYpg4Vh2TmzAEXzJyNZ4rVvuxiRFMW4dxh7lf0qlnv6vGe/uCvYHxZDG+K9GxKpwUKoHQAfhVVjMUqH4EceI/wCDXDJtgBSSeHrVZ/1gyaxxSzf5QbV451E+TKZX77+QHzXozNEWxV7JthyABlXwsNPc/lUmBmfOCxLDpr+lqzOGxEzPbLHB/mKqw9G1+6riNytg0638FzE+psPuokmL1I2Lb9T7AoomDhTW+yt9sbSVLEFVPQm9YLfWUP2bXJJL3vw4LwraT7MinS7AswGhvbXyFYTemEqEFj8T/gtdj/T7WnMjNfFvfoUHNYxuFJ37fULOEUlPNNtXpiyDSmU2nkU21JESUUtFMpWrXLTSKnCUoiqxSy2qlDHFUwWn5bUWpUol1oj0N7a1JJiM+lrU0CnqtOhmuKaqU7LTwKW1OoFyjK0wipytMK0k4KhIqfZ8yo93ZUFrXYgAm40uajYVTb0QloBYE98HTXk1UukI+txns7wul0dIGZMbvFbKTbMESlmeN7cFDKb+grEbe+UCec5Yj2MfILpeswmDcm2Rtf8ACf0q8wODyWVAO05llNvQ8Kw8fR0cB1OGo+K3vXmY0DQXLh5sUDmWSUeOc/hetBsXeyQyKmI1PANoL+dcccs+ZgQ7AcuXjTcXsp2AZEYnjYakGjuibL8LmeRCkD1X9RjrrkV6zgJWsLBmHgDWK3p2QYZixJOck2IGlvv51z4JsRiBGoJQpYWLZD+Ip+2cA0WUMwZra2ZXtoOLAdaP0ZgjGyGuvjy+SB0hl9phd8PDu8wqgimkVMISeAY+QJ/CmtAwNirA9LG9a6ws40lQmmkVI0Z6H2ptqbUEYWUy1JanXovS1BTorSCKmlbVNmqM1aWNBKiIr0/d7dHCy4GEvGvayxt37tfMcxB420GvpXmmWvUDjfm+H2WeALRq3k8JX8XB9K52cXU0NO9/4XX6M0anF4sAc/NZncbd1JZZjiFDJCuVgbgdoWty6ZW9xSb77DSLGJHh47Z41IRQSSxZwbDU30+6tNvIowUThbZsVi0f+G6M3+0j+Kot7dmPPtPDCJuzbsy2e18mR2a9uZ14eNV2TudKJCdiD5bD91clxmNhMQFuBHnuf2WOn3TxUaF2gkCgXJ7psOpAJP3VzYbY00kRkSNnRTlLCx100te5PeHAc69O2A0aYmWETYvESIo7QynNGDcfDpodfLj0rh3Zl7DB41kA+jnxJUcu4qlfwFT7bJR2327+aD+Gxahua3vgdwuPcDYhjknTERKGywsFcK1gxk1HG17fdWPw+788ytJHGWjUtdroqi2p+IjQVtvk92nJiJcQ8rZ2ywrewGgMthYDxNJvZBfZyfNGBw6/2gXiyg2uT0Dg5vE35UwmeydzTVnT5DZTOPHJjNc26bqPid/u1hdnbAnxIJhieQDQkWC36ZiQL+FPwe7Uz4lcOyPG5IzAgAql+84ubEAXOnG1ehYmGJNn4YGebCx5UOeEG7MVzHMVU2BJJ8TVbtfb0Us+BMErvIsqxu+VkLRsyBsxIANyNQOpqYy5Hkho235Hl7IRwoo2gudvseI3vkOfzVDvXuU2EZWjEksICZ3ZkHfZyuWwsR9Xlz40/e3Yxlnhjw+DbDMyN3LxDtMtiTZWI7o5k3N6s/lHnlGKiUNIIWSMlbnsywkbUjhf4furR7WH/quC/wC3if8AaKEJ5A1jibNOPoOatHHjLpGNFC2j1PJeXx7nYxg1sPKchKn4eK6EDXva/ZvVVDgHkcIiM7k2CAEtccRb92r1TD7dmO23gLkwgFRHpl0iD387318am3dwqDae0WAGcGPL5OuZ7ebAUTtb2glwH5QRXjtuh9ijcQGE/mLTfhuvODuPjc4X5vJcgsNUtYEA97Na+o0veq7CQauraW7pHiCQRXp3ydbUxM02JGIaRgpU2YGyOWbMq9NOXhXkG8GIZJSFYpmkkvY2vZuBPrQp5HvZIx9bAcPFXsFrI5o3tuiTsfAFazcbaXzfFZGJ17vmOR9vwrRfKO5inw2IF9CwPiO61vUFhXlewsTllBvc5hzub8DzPImvW964/nGzA/Fo8rHr3dG/0sT6Vmpm1YWtx3DrWnxr1WZ3h3YlvniOdG7w8jqPurJY6MRPHI6XswEiknK6jrY3r0rc/bKzYXsXI7SIEAH60f1SOtuHt1rC71wKsoUsJLWuqnQa3KHobe16C3ijPaWEtPJZnZjRGUiRXlYmyoCVTQeFu7+7VpVdbD+q4L2v99qrtnbMyyZgqoGuQNTpbTU36j9g2t+xNWaDtwhsbtumhqetcyG3lXSlbsFeRuFJ1qt9p7xSYiKKNgirDbJlBB0UKCSWPIVVCnAUxY1xBI4JmyuaCAePFWe2d45sWyGUr9HfKFFhckEk6/4RU2O3wxEs0c3cR4gQpRSAQ3EMGJuP1qntQRUBBHsK4f5RO1ymzqO9e3BaQ/KPiswP0AsLZQhynxPevf151w4feyZIpogIss7SM/da4Mgs2U5tB0veqgiktTDFiHBqmc2c8XFWmwd5JcFn7IRnPlvnBPw3tazD7RqXZO9k2FjeNBG6OSSsilhqLMBZhoelLsbc+fFJ2iBETUBnYqCRobWBPrTsPudM+IfDgxCSNQzXY5bG1rEKde8OVCeccl2qvH5I0Yyg1pZdcvn+6TZO+eIwq5EKMlyQjgsFub2U3BA8LmuTbe8cuLdHkyKU+DIMttQeJJPECrNPk8xZjz5YwbXyFrOfS1r+tVOytgTYqQpGmq/GW7oTW3eJ4G4OnHQ0mnHsvbVjiU7xlgCN10eAXbtPffEYiIRSdkRdWJCkMSpzC/etxHIUmJ37neeKcrDniDqoCtlIcWbMM1z7il2xuPicNGZGCSIvxFGLZR1IIBt4imYPcfETRRSx9myymwGY3X4rl7rYDunmeI61Adl02Krf34+yNeZq0m72Ppw91ypvRKuMOLAj7U3uLNk1QJwzX4DrXfu/tDEYraDSxyRYeV1LG4PZtYKuQqSSb2HU6Xq83Y+T5T2pxISQqxRArvbMtwxbQXF8tvWs9HuBiGneANBnREkJzPls5IFjkve46UMy47tTRtQq+VfwjNhyWaXOBIJur3tehR7SmwqyS4+bDAAdyOIEAkan4+8zHQAcq8M2vhPnCtwDEl1P2WNza/Q3t/4rRbD3VlxkkiRGINF8WYsB8RXukKeYqokgILjUtHe9tQVW4f8AUacjQHRMjjeAbO18ldhmklmjsULPjvRWLi2gyMCbhgbMOB0/5r2L5O984sXG8Mh71uDcwQR94rzDb2ybjOpDuAMxWxzjjfu6ZgP3pVNszHGKQMpK6WJvauJJHqC0jJCHUV6ztjciWKQdmVaNicrE2ZRx7wtrYcxx8OFcO08cqRJDFhmYoVPbOli7Bsx0t8JOlieFT7q/KBFIohxbZgPhkvcr0uePrWk24hkSNM6CN2XNIoGV0vfMGGgOnC/GucWlh3C6zsh0oAcbpYLGYdsKIZsQQvbGQL3r2PduHT6nnw8qm+feFWm8GwFxG0A08bHCkZUkjDfREqAjyLazKCNSPtdBXHLhHVivYk5SRcISNDbQ24VZYaaq4l0kghV0MtdCy24a+FU8c/MG4qwwkorbNcvMpYtPFWSG9SCoEPSpQ1GBXPcE6g0l6DUlFJSGlpDSTre7tYppcNHhsRhZZYXNkkUErbMbF7fDY31v6V27v7HXC7TlRGLKcOHFzdlu4GUnnw08DWHwm8+JhQJHM6KNAO6bDoLg2q53C2wqYqWTESqpaPV5GAzHMulyddBXInx3tbI7keQvfdaDGy43mNh4itzWwrh4q52BszFJtOaSQSCMmS7E91wW+jC9bC3la2ldmy5llXaIw5AlMsuUg6kmMKjA9M4bWsNtXerEF5UWeQxF5MtiNULG1nte1vHhVNg9oSQPnido2HNTbToeo8DS7G941EgGhXy704z44naWgkWSb8dtl6JuVhZMNhMScUrRR6nK4toEIc2PI6DxtUTYx4dgI0bNG1lXMDZgGmINjy0rD7S3jxGIXLNM8i8cugW/UqoAPrUT7enMAgMhMItZLLbQ5hra/HXjUuyPcdTq3cCRyoJhmsa3Qy6DSAedlbj5Lpi4xeZizMIzcm5NxILkmovkzwjwYueKZTHJ2SHK3Gwbj5aj3rDbP2rLh3zwu0TWtcW1HQg6EedPl3gxDTicyv2oFg4sDYaWsBa3hapSYznOfVU4D2UYstjWx2DbSfna9H3C2DNh8TimlQorNZCbWfvs118LEe9eX4uQrM5GTMJHIzNl4MeAtr09asTvpjM+f5xJmClQbJYAkEgLly8hra+lUeIcsSTqSSSepJuaE+CRrXudzA4eCuQZEZkjazaiTv4hNVeJsFB1C3DFL/VJHTr5VntsbH1LxjzUfio/KrwkjgKU69faub1TjyXcMrDzHqsQrEG40Na7d3fGbDgamWH60ZOnt9U+NQ4vZSSG5BueY0PryNV+L2RkW8YmLcCLZgfYCgvgc4bhEiyWsPFetbF3ihnH0EioD3jFKSpjbqji4IPSu9dtoosUwhI0NpWAuNDa3KvDYEnQ3VJB/Cf0rtG1MX/938p/Sq3ZZBwHsrXaoncSuLD4sodPblV1gdpBuHdPT9Otcj7uz5QwhmKsAwIjYggi4IIHC1ckmy5VOscinxUg+etd0TBnNZ+SFso3Www89daSVmNnTTrYNHI4JtopLfdxrQRKwGqSL4FGH5VfjyY3D8w9VwMjCkYeF+S7Fan1wrj0vYsoPQ6GpkxqHgym5tx59KsiVnePVUHQSD/ifRdFIaWkoiAmmmGntTDSKmEwmmmnGmmoogTGFMNPJphpkQJpphNKTTCaSIAkJpt6CaSmRQEt6beloprUg0pKKWkqJKO1tJKKDSVFGAXpP/TpF2bBJh2yk4eEl8oYo3ZpyOgXjra4rMR7GDMTM7TM2srhgdde7cglSNOItrWl3W3mEWEgEgzIY1jOl+C63HS1ven4lsFIT2c/zZjr31LDKONvC/W446a1jtbXuId3rV9SQ0Uh8Bh4oguHL3Frhze11B4j04aa015mWxALHpnyi2voa5MPhAuI0cMhBbRWynTUgsbjXLyt73roBAFumvvXPzXaaLVB8VNtSM+cd9SOBt3Wv111/Z9uPaOCiaN2EceYAsDkUEHjobcr11kcPf2ri2/KVwsxBsRE5HnlNBxstwkbfePqqsjbYR4LPh6M9Z3BbxjhILf4hw9RVzFiA4upDDwr0tsjXcCsVLjPiPxBdBamk1HmppeiIIank1GTSFqaWpkQBBNMJoY0wmmRAEE0wmgmmmmRQ1FFFJUSVZY3ZLekvSGkpkUBOvSUlFRUgiiiiknVjsfFSth8kTIWsLxtIsbWDDKyX+K4UC2nnwqPAvJNI0sS9mOCqGS3aPw7tr3Zzf8AhNceyUnjZXEcz/Rs39nnJS1gE1+DRdPE06VuyhSRFeOVZe+CrLdCF7x15C9hrz61mC0C9I5rTNeTWo8leQ4z6VWD9opDxtqVKyCQ2En2TYWvc8OPGtD2gJU62YBhoRodbEHUeR4V53hcdHK7kRKzmUFVLPd1cNm4ixVWN7ADnwrc7KX6BBlykEk9/tAc5JuG562F+HTw5uWy2WrcYD7aea7u0seJrh3hW+En5/RP/tNdI1HiP3+/KuLbD/1ab/tv/tNcaIVK3zH1XOkBbYK8mzVJBimQ3UlT++NdMsIbz61yyYQjhr+Neg0RwVAOa4UVcYXePlIP4h+Yq1ixauLqQ1Ys0+OUqbgkHqKOzIcNjuqkvR7H7t2+i2mamlqz+G26w0cZh1Gh/wCas4tpxsNG9La+1We0R1ZNKgcKUO0gX5LrLU00xcQp4EVNDFnvYg5VLHXkLfqBQu3Y/wCsI34blf8AmVHRQwt091P500v6+361Ht+P+sIrejsof9ZTqS1NV762aw4n6o8zy8qSOYNe3I+/jUmZUL3BrXAkqb8WeNpc9pACdajLTqKsUq2pNC0oWlopUo600im1IabaoogK7sNtFsLh4po1EqyWDKAAbp3WAIFxpduPFjVlsztGw6SMY5UkVzIqCzrm1jJNrE3WxGgHDTSqmLezs8OsCKp7ou5LCxK2KjKt9CWvyP49WB3pRMPGhcZkjjjAEZ7uUgsw5NcZhy4+tZRzJN6bzWrY+MVbuSZj8VlCglJHE5VjI18vaKeyktc5SVYnQWFjw53WyISEdS4kAjjEeUG2UdouYE8iwb248hR4rauHYuM5dc0clypvIY2Q2ysDlY9/naxPEmn7B3sEeIu7mOEobxks4VrmwFhrrduAHe9Kg6F72EEKTZmNdYIWj7fUE8/2P341z7c/9vKeWRx65T/z7GuTF7z4d2Y9pYE3AyvYX4jh+71y4zeKE4eRA+ZmRlUFX5gnjbr+VcpuLKJGnSascj38U2W6Nw1NcFjL0UlLW1XASOgPEXrnfB9PvrppaVWpBxHBV7RkcRXVspbv8QXQ6ksOY6A1NXXsbZ3aSEDIgCkszHKqrcAk+pGgBJvoDVbKb/Rd5K9hyXM0HvVhhcG7kKhEjMbABgWJ6AGrR4CidkuWUtYyMpR101EScbgGxJ5kC2i3MsEFoyIe5Ee6+Jk+j7Tqi8bL/gW7HnfgEURJ8K9s323BCD/LHxbzb+Wsydlqm7/f1XJHs1z9Sw17zKFXTjrYA+QvTJIo1NjZibDMwdI1/wAWUd5x6DyNaI7J7UIxlaZiua0ZiVYuqEu6hT4BQOlQnZQeCSSCaZmitniYd/KTYupRyGUczYUtNJF4PFZ/FxITrMgI1XKrhRqBYBW7p9uHHkWSJY/2om9c1vXMat8TsSVcN27OkYtdY5QqyuDazRixLDXnb2qliifL2jAZSxQNlUXZQCw0GtgR710Ojv8Acs+f0K5PSoBxXkHu+oS0UUVsVhbRRRRSThyKS1LS1GkUPVBRRRXOXQRRRRSToooopJIpaBRUkyUUUUGnSSV17OxHZtcKjG2mZQwBDKbgHQ8Lag6E1yVLAdarZX9l3kreH/fZfetW2245mzTROW4ZkmYWHQLIHAHgLCp4Ww7fXni/zxhx/MjX/wBNUEDeVdaPWXJWza3kCrr5ip+CbDSebmI+0qqPvpX2PMO8sUptrmi+kA8Q0ZNvO9VDTaVD22XUaHqND7im2TnUBx9l0YsZ5VE8rJfKrPJmZkQHobsbDlXHvxtxXeOPDEphoAUiHN+BeVr/AFmOuvhWi262KwUEJfFSiWUFuwJLmJOTMWJsTwtbqORrF7Z2i+Jy9oUJUk5hHGjG9viKKC3DnV7DBbMBz/hcrNIdCTy/lcsO2mHEA13w7VRudj46VRtCRUZrSCV7VmXY8b1q1cHgadWVjnZeBI/fSuyLbLDjY/dR25A5qo/B/SVfUtV0W2kPG6+ddQxqfaHuKMJGnmqjsaRvJU9FFFc9dJFFFFJOiiiikklFFFFSTJaDSUtOkkq23b24cHMZAiS3UoVYkAglSdRz7o61U0Gg5ALo3BvGkfHLRK0u4WvRYtv7NxP9thzhmP1lBt/NHY+61cQbiYSQLIk8pibUEFMpF7fHa46ai9eTJLar999ZDhFwyrHEo0LJcMy81NzzOp61wxjyn8zF3jkxCtElKx3oxWG7bLhEyogys+ZmEjdVDE2A689T0ru3O2UgD47EaQYfvKD/APJIDpYcwDa3ViByNYqHErmGfOFuMxUAtlvrlBIF7Veb173JiIooMOskWHjAORstyw0Hwk3AGup1LE0zcWW9RaivzIdIY1/mVWbf28+MneaQ2Lm+X7Kj4EHgB+fWqnPc0rE0xVtR8XGlbKHOCq5mVE6EsaU6mtGDTqK7i4ANKBsNULQkV20FajpUxIQq8im13tDeo/m9R0ogkCmooop1XRRRWg/osrIpjnTP2SyujAjKHQMveFxbVgSeFhfjQJshkNazxRGRuf8AlWfFBrWSbjC8gEosGHZ8LlM7o2YW1ayg6aca5V3StMiPNGBIJSrLY27PXvDldb+oIquOkcc3TvY91opxpBy++CztLWkm3N7zBJ42CkKbg5i5j7VQoW+a6Xt4qR0vLNuI3aEJNCFLSBM7d4qjBRcgWuSy+9L8Sxv1exS7LL3LLUtaNNyiRpPCfhtbNa5MfG4ubrJcWvqLUibnFhdZ4gAiu2cMhGbMSADxsEe/MZSLVP8AEcf9Xsf2Tdml7lnaStFFunaSRHkBKRdqOzBa/wBJ2drWuObA21FjwNT4ncdhI4WaLIGIUsSSVuLXKi19bWHEq4Hw0vxHHBou9il2aTjSy1FaNdy3NvpoACTrduFmI5cbLqOIzLfjRNuYyqCJUc34KGYkHswpAte13NybAWHWn/EMfhq9j+yXZpe5ZyitL/Qdy2UTQXuRrnXnIAdRrcxN6EHnWcdLEjQ2JGnDTTSjw5MUxIjN0hvicz8wTaKW1FqOhpKKKWkki1FJRSSRReii9MkkoooqKSKS1LRSSSZR0FFqWilQTpxkOXLc5QSQt+7c2BNuF9Br4Uy3lS0U1BK0W8qLUUVLZJFvKlsPCkopbJktvKjKOgoopbJ0W8BRRei9OmRRReikkiiikpJJaSiikkii9FFM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8550"/>
            <a:ext cx="2520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56025"/>
            <a:ext cx="226853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ontent Placeholder 2"/>
          <p:cNvSpPr>
            <a:spLocks noGrp="1"/>
          </p:cNvSpPr>
          <p:nvPr>
            <p:ph idx="1"/>
          </p:nvPr>
        </p:nvSpPr>
        <p:spPr>
          <a:xfrm>
            <a:off x="133350" y="990600"/>
            <a:ext cx="8823325" cy="1295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Marketing na tržištu javnih nabavki</a:t>
            </a:r>
            <a:r>
              <a:rPr lang="sr-Latn-RS" altLang="sr-Latn-RS" sz="280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Tržište javnih nabavki je </a:t>
            </a:r>
            <a:r>
              <a:rPr lang="sr-Latn-RS" altLang="sr-Latn-RS" sz="22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najkompleksnije u okviru poslovnog tržišta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Vladina tela i institucije kupuju gotovo sve proizvode i usluge za svoje potrebe. </a:t>
            </a: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133350" y="2368550"/>
            <a:ext cx="6343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Kada su u pitanju </a:t>
            </a:r>
            <a:r>
              <a:rPr lang="sr-Latn-RS" altLang="sr-Latn-RS" sz="2200" b="1" i="1">
                <a:solidFill>
                  <a:srgbClr val="002060"/>
                </a:solidFill>
                <a:latin typeface="Arial Narrow" panose="020B0606020202030204" pitchFamily="34" charset="0"/>
              </a:rPr>
              <a:t>standardizovani proizvodi </a:t>
            </a:r>
            <a:r>
              <a:rPr lang="sr-Latn-RS" altLang="sr-Latn-RS" sz="2200">
                <a:latin typeface="Arial Narrow" panose="020B0606020202030204" pitchFamily="34" charset="0"/>
              </a:rPr>
              <a:t>i usluge: posao se sklapa otvorenom ponudom putem javno raspisanog </a:t>
            </a:r>
            <a:r>
              <a:rPr lang="sr-Latn-RS" altLang="sr-Latn-RS" sz="2200" b="1">
                <a:latin typeface="Arial Narrow" panose="020B0606020202030204" pitchFamily="34" charset="0"/>
              </a:rPr>
              <a:t>tendera</a:t>
            </a:r>
            <a:r>
              <a:rPr lang="sr-Latn-RS" altLang="sr-Latn-RS" sz="2200">
                <a:latin typeface="Arial Narrow" panose="020B0606020202030204" pitchFamily="34" charset="0"/>
              </a:rPr>
              <a:t>. </a:t>
            </a:r>
            <a:r>
              <a:rPr lang="sr-Latn-RS" altLang="sr-Latn-RS" sz="2200" b="1">
                <a:latin typeface="Arial Narrow" panose="020B0606020202030204" pitchFamily="34" charset="0"/>
              </a:rPr>
              <a:t>Specifikacija narudžbe, rokovi isporuke, potrebne karakteristike proizvoda i usluga</a:t>
            </a:r>
            <a:r>
              <a:rPr lang="sr-Latn-RS" altLang="sr-Latn-RS" sz="2200">
                <a:latin typeface="Arial Narrow" panose="020B0606020202030204" pitchFamily="34" charset="0"/>
              </a:rPr>
              <a:t> precizno su navedeni u dokumentaciji za tender, a </a:t>
            </a:r>
            <a:r>
              <a:rPr lang="sr-Latn-RS" altLang="sr-Latn-RS" sz="2200" b="1">
                <a:latin typeface="Arial Narrow" panose="020B0606020202030204" pitchFamily="34" charset="0"/>
              </a:rPr>
              <a:t>najniža cena</a:t>
            </a:r>
            <a:r>
              <a:rPr lang="sr-Latn-RS" altLang="sr-Latn-RS" sz="2200">
                <a:latin typeface="Arial Narrow" panose="020B0606020202030204" pitchFamily="34" charset="0"/>
              </a:rPr>
              <a:t> je uglavnom glavni kriterijum prilikom odlučivanja o kupovini.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Kada su u pitanju </a:t>
            </a:r>
            <a:r>
              <a:rPr lang="sr-Latn-RS" altLang="sr-Latn-RS" sz="2200" b="1" i="1">
                <a:solidFill>
                  <a:srgbClr val="002060"/>
                </a:solidFill>
                <a:latin typeface="Arial Narrow" panose="020B0606020202030204" pitchFamily="34" charset="0"/>
              </a:rPr>
              <a:t>nestandardizovani proizvodi </a:t>
            </a:r>
            <a:r>
              <a:rPr lang="sr-Latn-RS" altLang="sr-Latn-RS" sz="2200">
                <a:latin typeface="Arial Narrow" panose="020B0606020202030204" pitchFamily="34" charset="0"/>
              </a:rPr>
              <a:t>i usluge - </a:t>
            </a:r>
            <a:r>
              <a:rPr lang="sr-Latn-RS" altLang="sr-Latn-RS" sz="2200" b="1">
                <a:latin typeface="Arial Narrow" panose="020B0606020202030204" pitchFamily="34" charset="0"/>
              </a:rPr>
              <a:t>vlada poziva odabrane dobavljače na ugovaranje posla</a:t>
            </a:r>
            <a:r>
              <a:rPr lang="sr-Latn-RS" altLang="sr-Latn-RS" sz="2200">
                <a:latin typeface="Arial Narrow" panose="020B0606020202030204" pitchFamily="34" charset="0"/>
              </a:rPr>
              <a:t>; tokom toga se pregovara o višestrukim karakteristikama; najniža cena nije presudna za konačnu odluku</a:t>
            </a:r>
            <a:r>
              <a:rPr lang="sr-Latn-RS" altLang="sr-Latn-RS" sz="200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3" descr="data:image/jpeg;base64,/9j/4AAQSkZJRgABAQAAAQABAAD/2wCEAAkGBhQQEBQUEhQQDxQUFRQUFRQWFRQUFBQUFRYVFBQUFBQYHCceGBokGRQVHy8gJCgpLCwtFx4xNTAqNSYrLCkBCQoKDgwOGQ8PGjUkHyQqMC4pKi0uKSwpLCosNDQsLCwvKSosKSwqLCwpLC0pLCwsLCwsLCwsLCwpLCwqKSksKf/AABEIAQ8AugMBIgACEQEDEQH/xAAcAAABBQEBAQAAAAAAAAAAAAAAAQIDBQYEBwj/xABEEAACAQIDBQYBCgIJAwUAAAABAgMAEQQSIQUGMUFREyJhcYGRMgcUI0JSobHB0fCCkhYkM1NicqKy4RVz8SU0Q2PC/8QAGwEAAQUBAQAAAAAAAAAAAAAAAwABAgQGBQf/xAA2EQABBAECAggEBQMFAAAAAAABAAIDEQQSITFBBRMUUWFxkaEigbHwFTJS0eEjM8EGNEJDU//aAAwDAQACEQMRAD8Ax5pKU001olz01jTafaky0qTKMmkp5WktSpOE2iltSUydJSU61JTJJtJSmioqQKbRRaikpJKWiikkitt8lUwTEuS1hZRa181yw18vzrE1b7uY0wyZ9bDLc8hqbXqtlSdXC5yPBH1sgYV7vtTBpJE6OoIZSp0HPmPGvOtlYiTBuYpAstrghwGuv1WUmttsveVcSo7hJIv3SCD1t+lc21IcNOwWWGdGsSrBbEdcpBvXDkAkALSulDrhJa4bc1VyQ9st1wykHgQin8BWUxmxpg7WglAvpaNgPwtXXid6fmLSyYWU4iOMhSkgsWLXsVI+IAix4GtVul8qWGxpijKtFPIxUpxAsL5s3Tl1oboOsHxbFXI+kTAfgFj5rGR7tYhuEL/6R+Jpf6M4n+5k+79a9klnjHEqK4DtOL+8j9xUDhs71Yb0zMeDB7r5/IptqkYU21bOlh9SblpRpxp6MBxpJ5ARprUq5qBcSdNbJHYHhUdqkw6rallA5U9WLQxJpdoCgtSWqS1Jao6UTrFGVpCKktSEVEtUxIoiKTLUtqQrUSEQOUVqS1SFaTLUEQFMtSU+1GWlSe02tVuBu8MbJKjMyIFQvl0Yi7WAPoay+WrjdrHGF2YX4C+pXr0qrmENhcT4fUK3hMMkwY01d/Qr0j+gL4e5w0xYcTHJ/wDl14H0rIR4CV51xGHEzCIlpAJC1gD3gqMbnncC9dG3N9JJI+yVmgU2MrZszBOfS2nL8qzc28YV/wCqieOBVACMxzSfac66EnWuVDCxzttvD+Fdmkkaz4t+QP8APct3sXAw4gjE4MY8E5kZAsTR9LXm7tx+dWuzvk8SSRZnbEwFHzhCsCEG3ENEOB6A1gNz998RsyMo0HbRO/aGzHMt+nLpXrG7W/eHx6/REhh8SNYMvmOY8RSsFBdG9nEUtGsI4cad8zT7K+wqMBiLqQPMVEVn6x+xpKAB7187stLcCnmoHFzWp4LM6us2OyjlbXwp8CCpezFq5ZoSoDWbKSQGscpI4gHgaZ3wmyitf1zSxtjxSYkAHu1NhYhbWnYPCBhwLGxNhcmwFybDlXHItjpwpcDaa+sHVgnbn3roa3Km2rqTCgR5tbcCeV+IF+ulMkgK2zKy3FxcEXHUX4jxqVi6tADr4cAoMtNtU2Wl+bMSAFYki4GU3I11A5jQ6+FM6hxRGuK56LU+1JaokIzXqMiktUlqTLUKCL1iZlpLVIVpLUqUw8plqlwkUjMOyIX7ROthyIHXjTCKu91sPndxwFlJ9zb86DOGmM6jsjwvc14IF+HeuHaGGARYxfvP3ieLWBJufSpZILRaAEgZvM8/0rR7d2Uphzoq5kIbTiRzHtTtn7JimiVlJ1A51k9EjCCw7g2tezKgfq6xtAjTXcFl9k4zUIeBGaM8yvQ+IqwmwuVhNATDMhuGXg3mP3epU3PkElrr2aOWRudm+rbzvVi2xJByDeRoUwkbJ1jeJ4q1jS48sPUyEUOH34Ld7m7+xYiEdsyQyqcsikgd4cxfkeNaobWh/vY/51/WvAOxaLFZLEdopuPFdQfau/sz0PtRJMpzCPhVOHoqOYEh9EEjl8lSmgIAKCKYwrd1S8x6wu2ulG7i/hWzwkuFOHgikkhbs8rsrMuW8izFhe+puUuOVhWRYIF5XrjRAW8K52bh9pDRqIru9Ppa6OLkBlmvVbPByYVDIyHDRs0eveAy58IQVhF7C8pYEVI0ODJm7uDEYeNVsVD5O60sim9zpcDL+VZWQR5dLXrjWO5tyqkOhtJJ60m69lY/EusH5aq1rdtYaHsGMIjUfOIRmUr2ZIWXUBWZQLZbgm+hva9d+NELGSR2w0kjRi6vKrqshY3MLsdFy3bKOZUVlZ4QIwuZiBchcxsCeJA4A6VBhcNmNmOlTb0OQ0NLzYPHnW2x38PvmF3SbXEvDdu71391seywbTAj5oqBpQV7mV0EqBTcmwOQsb8SOHhPhkgheMkxIwjTKXaxEZOIF4yTxv2foaxUkIU2BuKJZGY3YsxsBckk2GgFzQn9COd8JmdVV9+pUm9KNG4YFpSuESIFVgdlgLLmy958sXddc2Yvnz8QNCQLisXi5njXNG2VrjW9tNf+K7bVW7fNohb7Q/A1abh9mheC4uvvSZlCaVlADyXXgt6sUF1lSQD6si5h7mr3Ze+/bssckag9Y72P8NecwYd3NlVmJ4AAmvQ90d0nhAllKxMeGbl7mszmjHibrcKPLzWixjJrFHZbnBYCHErlaN05g2yi/jpeuKTZPZSaqABwJS6/zM1OiRVa/cc9UEsjemUWHvV1DIsoCmOTTg0ij8yTWeyOkHeB9R9T/hdglrDbd1T7V2OmKAKdmZBxCMAD7XrK72bNbDwwqbDvPoGJI0XjoK9SwaiNhy8Kx3yupHbDlLXLSZreSW/Or/QOQ/IymancCdvkVyc3SI3bfdrzck9TTbmnGktXpJAXCDk3Mep96TMeppTSU1BTtIW86XOep96LUlqVBStWjGmU8iktRys00gKF4xzqctHltpeo3F6XD4UXuaYDuRnuBbZNUmw4cZta7Z8NGF5Xp0oQ6Lxp2Hww+vp50QBVHyl3xEnyUGE2fnBDE6cKjfDWNr3rsmQX7h9qQJT0FESu438lziOgpXRlpuWlSbWoCtab5PcOjYpg4Vh2TmzAEXzJyNZ4rVvuxiRFMW4dxh7lf0qlnv6vGe/uCvYHxZDG+K9GxKpwUKoHQAfhVVjMUqH4EceI/wCDXDJtgBSSeHrVZ/1gyaxxSzf5QbV451E+TKZX77+QHzXozNEWxV7JthyABlXwsNPc/lUmBmfOCxLDpr+lqzOGxEzPbLHB/mKqw9G1+6riNytg0638FzE+psPuokmL1I2Lb9T7AoomDhTW+yt9sbSVLEFVPQm9YLfWUP2bXJJL3vw4LwraT7MinS7AswGhvbXyFYTemEqEFj8T/gtdj/T7WnMjNfFvfoUHNYxuFJ37fULOEUlPNNtXpiyDSmU2nkU21JESUUtFMpWrXLTSKnCUoiqxSy2qlDHFUwWn5bUWpUol1oj0N7a1JJiM+lrU0CnqtOhmuKaqU7LTwKW1OoFyjK0wipytMK0k4KhIqfZ8yo93ZUFrXYgAm40uajYVTb0QloBYE98HTXk1UukI+txns7wul0dIGZMbvFbKTbMESlmeN7cFDKb+grEbe+UCec5Yj2MfILpeswmDcm2Rtf8ACf0q8wODyWVAO05llNvQ8Kw8fR0cB1OGo+K3vXmY0DQXLh5sUDmWSUeOc/hetBsXeyQyKmI1PANoL+dcccs+ZgQ7AcuXjTcXsp2AZEYnjYakGjuibL8LmeRCkD1X9RjrrkV6zgJWsLBmHgDWK3p2QYZixJOck2IGlvv51z4JsRiBGoJQpYWLZD+Ip+2cA0WUMwZra2ZXtoOLAdaP0ZgjGyGuvjy+SB0hl9phd8PDu8wqgimkVMISeAY+QJ/CmtAwNirA9LG9a6ws40lQmmkVI0Z6H2ptqbUEYWUy1JanXovS1BTorSCKmlbVNmqM1aWNBKiIr0/d7dHCy4GEvGvayxt37tfMcxB420GvpXmmWvUDjfm+H2WeALRq3k8JX8XB9K52cXU0NO9/4XX6M0anF4sAc/NZncbd1JZZjiFDJCuVgbgdoWty6ZW9xSb77DSLGJHh47Z41IRQSSxZwbDU30+6tNvIowUThbZsVi0f+G6M3+0j+Kot7dmPPtPDCJuzbsy2e18mR2a9uZ14eNV2TudKJCdiD5bD91clxmNhMQFuBHnuf2WOn3TxUaF2gkCgXJ7psOpAJP3VzYbY00kRkSNnRTlLCx100te5PeHAc69O2A0aYmWETYvESIo7QynNGDcfDpodfLj0rh3Zl7DB41kA+jnxJUcu4qlfwFT7bJR2327+aD+Gxahua3vgdwuPcDYhjknTERKGywsFcK1gxk1HG17fdWPw+788ytJHGWjUtdroqi2p+IjQVtvk92nJiJcQ8rZ2ywrewGgMthYDxNJvZBfZyfNGBw6/2gXiyg2uT0Dg5vE35UwmeydzTVnT5DZTOPHJjNc26bqPid/u1hdnbAnxIJhieQDQkWC36ZiQL+FPwe7Uz4lcOyPG5IzAgAql+84ubEAXOnG1ehYmGJNn4YGebCx5UOeEG7MVzHMVU2BJJ8TVbtfb0Us+BMErvIsqxu+VkLRsyBsxIANyNQOpqYy5Hkho235Hl7IRwoo2gudvseI3vkOfzVDvXuU2EZWjEksICZ3ZkHfZyuWwsR9Xlz40/e3Yxlnhjw+DbDMyN3LxDtMtiTZWI7o5k3N6s/lHnlGKiUNIIWSMlbnsywkbUjhf4furR7WH/quC/wC3if8AaKEJ5A1jibNOPoOatHHjLpGNFC2j1PJeXx7nYxg1sPKchKn4eK6EDXva/ZvVVDgHkcIiM7k2CAEtccRb92r1TD7dmO23gLkwgFRHpl0iD387318am3dwqDae0WAGcGPL5OuZ7ebAUTtb2glwH5QRXjtuh9ijcQGE/mLTfhuvODuPjc4X5vJcgsNUtYEA97Na+o0veq7CQauraW7pHiCQRXp3ydbUxM02JGIaRgpU2YGyOWbMq9NOXhXkG8GIZJSFYpmkkvY2vZuBPrQp5HvZIx9bAcPFXsFrI5o3tuiTsfAFazcbaXzfFZGJ17vmOR9vwrRfKO5inw2IF9CwPiO61vUFhXlewsTllBvc5hzub8DzPImvW964/nGzA/Fo8rHr3dG/0sT6Vmpm1YWtx3DrWnxr1WZ3h3YlvniOdG7w8jqPurJY6MRPHI6XswEiknK6jrY3r0rc/bKzYXsXI7SIEAH60f1SOtuHt1rC71wKsoUsJLWuqnQa3KHobe16C3ijPaWEtPJZnZjRGUiRXlYmyoCVTQeFu7+7VpVdbD+q4L2v99qrtnbMyyZgqoGuQNTpbTU36j9g2t+xNWaDtwhsbtumhqetcyG3lXSlbsFeRuFJ1qt9p7xSYiKKNgirDbJlBB0UKCSWPIVVCnAUxY1xBI4JmyuaCAePFWe2d45sWyGUr9HfKFFhckEk6/4RU2O3wxEs0c3cR4gQpRSAQ3EMGJuP1qntQRUBBHsK4f5RO1ymzqO9e3BaQ/KPiswP0AsLZQhynxPevf151w4feyZIpogIss7SM/da4Mgs2U5tB0veqgiktTDFiHBqmc2c8XFWmwd5JcFn7IRnPlvnBPw3tazD7RqXZO9k2FjeNBG6OSSsilhqLMBZhoelLsbc+fFJ2iBETUBnYqCRobWBPrTsPudM+IfDgxCSNQzXY5bG1rEKde8OVCeccl2qvH5I0Yyg1pZdcvn+6TZO+eIwq5EKMlyQjgsFub2U3BA8LmuTbe8cuLdHkyKU+DIMttQeJJPECrNPk8xZjz5YwbXyFrOfS1r+tVOytgTYqQpGmq/GW7oTW3eJ4G4OnHQ0mnHsvbVjiU7xlgCN10eAXbtPffEYiIRSdkRdWJCkMSpzC/etxHIUmJ37neeKcrDniDqoCtlIcWbMM1z7il2xuPicNGZGCSIvxFGLZR1IIBt4imYPcfETRRSx9myymwGY3X4rl7rYDunmeI61Adl02Krf34+yNeZq0m72Ppw91ypvRKuMOLAj7U3uLNk1QJwzX4DrXfu/tDEYraDSxyRYeV1LG4PZtYKuQqSSb2HU6Xq83Y+T5T2pxISQqxRArvbMtwxbQXF8tvWs9HuBiGneANBnREkJzPls5IFjkve46UMy47tTRtQq+VfwjNhyWaXOBIJur3tehR7SmwqyS4+bDAAdyOIEAkan4+8zHQAcq8M2vhPnCtwDEl1P2WNza/Q3t/4rRbD3VlxkkiRGINF8WYsB8RXukKeYqokgILjUtHe9tQVW4f8AUacjQHRMjjeAbO18ldhmklmjsULPjvRWLi2gyMCbhgbMOB0/5r2L5O984sXG8Mh71uDcwQR94rzDb2ybjOpDuAMxWxzjjfu6ZgP3pVNszHGKQMpK6WJvauJJHqC0jJCHUV6ztjciWKQdmVaNicrE2ZRx7wtrYcxx8OFcO08cqRJDFhmYoVPbOli7Bsx0t8JOlieFT7q/KBFIohxbZgPhkvcr0uePrWk24hkSNM6CN2XNIoGV0vfMGGgOnC/GucWlh3C6zsh0oAcbpYLGYdsKIZsQQvbGQL3r2PduHT6nnw8qm+feFWm8GwFxG0A08bHCkZUkjDfREqAjyLazKCNSPtdBXHLhHVivYk5SRcISNDbQ24VZYaaq4l0kghV0MtdCy24a+FU8c/MG4qwwkorbNcvMpYtPFWSG9SCoEPSpQ1GBXPcE6g0l6DUlFJSGlpDSTre7tYppcNHhsRhZZYXNkkUErbMbF7fDY31v6V27v7HXC7TlRGLKcOHFzdlu4GUnnw08DWHwm8+JhQJHM6KNAO6bDoLg2q53C2wqYqWTESqpaPV5GAzHMulyddBXInx3tbI7keQvfdaDGy43mNh4itzWwrh4q52BszFJtOaSQSCMmS7E91wW+jC9bC3la2ldmy5llXaIw5AlMsuUg6kmMKjA9M4bWsNtXerEF5UWeQxF5MtiNULG1nte1vHhVNg9oSQPnido2HNTbToeo8DS7G941EgGhXy704z44naWgkWSb8dtl6JuVhZMNhMScUrRR6nK4toEIc2PI6DxtUTYx4dgI0bNG1lXMDZgGmINjy0rD7S3jxGIXLNM8i8cugW/UqoAPrUT7enMAgMhMItZLLbQ5hra/HXjUuyPcdTq3cCRyoJhmsa3Qy6DSAedlbj5Lpi4xeZizMIzcm5NxILkmovkzwjwYueKZTHJ2SHK3Gwbj5aj3rDbP2rLh3zwu0TWtcW1HQg6EedPl3gxDTicyv2oFg4sDYaWsBa3hapSYznOfVU4D2UYstjWx2DbSfna9H3C2DNh8TimlQorNZCbWfvs118LEe9eX4uQrM5GTMJHIzNl4MeAtr09asTvpjM+f5xJmClQbJYAkEgLly8hra+lUeIcsSTqSSSepJuaE+CRrXudzA4eCuQZEZkjazaiTv4hNVeJsFB1C3DFL/VJHTr5VntsbH1LxjzUfio/KrwkjgKU69faub1TjyXcMrDzHqsQrEG40Na7d3fGbDgamWH60ZOnt9U+NQ4vZSSG5BueY0PryNV+L2RkW8YmLcCLZgfYCgvgc4bhEiyWsPFetbF3ihnH0EioD3jFKSpjbqji4IPSu9dtoosUwhI0NpWAuNDa3KvDYEnQ3VJB/Cf0rtG1MX/938p/Sq3ZZBwHsrXaoncSuLD4sodPblV1gdpBuHdPT9Otcj7uz5QwhmKsAwIjYggi4IIHC1ckmy5VOscinxUg+etd0TBnNZ+SFso3Www89daSVmNnTTrYNHI4JtopLfdxrQRKwGqSL4FGH5VfjyY3D8w9VwMjCkYeF+S7Fan1wrj0vYsoPQ6GpkxqHgym5tx59KsiVnePVUHQSD/ifRdFIaWkoiAmmmGntTDSKmEwmmmnGmmoogTGFMNPJphpkQJpphNKTTCaSIAkJpt6CaSmRQEt6beloprUg0pKKWkqJKO1tJKKDSVFGAXpP/TpF2bBJh2yk4eEl8oYo3ZpyOgXjra4rMR7GDMTM7TM2srhgdde7cglSNOItrWl3W3mEWEgEgzIY1jOl+C63HS1ven4lsFIT2c/zZjr31LDKONvC/W446a1jtbXuId3rV9SQ0Uh8Bh4oguHL3Frhze11B4j04aa015mWxALHpnyi2voa5MPhAuI0cMhBbRWynTUgsbjXLyt73roBAFumvvXPzXaaLVB8VNtSM+cd9SOBt3Wv111/Z9uPaOCiaN2EceYAsDkUEHjobcr11kcPf2ri2/KVwsxBsRE5HnlNBxstwkbfePqqsjbYR4LPh6M9Z3BbxjhILf4hw9RVzFiA4upDDwr0tsjXcCsVLjPiPxBdBamk1HmppeiIIank1GTSFqaWpkQBBNMJoY0wmmRAEE0wmgmmmmRQ1FFFJUSVZY3ZLekvSGkpkUBOvSUlFRUgiiiiknVjsfFSth8kTIWsLxtIsbWDDKyX+K4UC2nnwqPAvJNI0sS9mOCqGS3aPw7tr3Zzf8AhNceyUnjZXEcz/Rs39nnJS1gE1+DRdPE06VuyhSRFeOVZe+CrLdCF7x15C9hrz61mC0C9I5rTNeTWo8leQ4z6VWD9opDxtqVKyCQ2En2TYWvc8OPGtD2gJU62YBhoRodbEHUeR4V53hcdHK7kRKzmUFVLPd1cNm4ixVWN7ADnwrc7KX6BBlykEk9/tAc5JuG562F+HTw5uWy2WrcYD7aea7u0seJrh3hW+En5/RP/tNdI1HiP3+/KuLbD/1ab/tv/tNcaIVK3zH1XOkBbYK8mzVJBimQ3UlT++NdMsIbz61yyYQjhr+Neg0RwVAOa4UVcYXePlIP4h+Yq1ixauLqQ1Ys0+OUqbgkHqKOzIcNjuqkvR7H7t2+i2mamlqz+G26w0cZh1Gh/wCas4tpxsNG9La+1We0R1ZNKgcKUO0gX5LrLU00xcQp4EVNDFnvYg5VLHXkLfqBQu3Y/wCsI34blf8AmVHRQwt091P500v6+361Ht+P+sIrejsof9ZTqS1NV762aw4n6o8zy8qSOYNe3I+/jUmZUL3BrXAkqb8WeNpc9pACdajLTqKsUq2pNC0oWlopUo600im1IabaoogK7sNtFsLh4po1EqyWDKAAbp3WAIFxpduPFjVlsztGw6SMY5UkVzIqCzrm1jJNrE3WxGgHDTSqmLezs8OsCKp7ou5LCxK2KjKt9CWvyP49WB3pRMPGhcZkjjjAEZ7uUgsw5NcZhy4+tZRzJN6bzWrY+MVbuSZj8VlCglJHE5VjI18vaKeyktc5SVYnQWFjw53WyISEdS4kAjjEeUG2UdouYE8iwb248hR4rauHYuM5dc0clypvIY2Q2ysDlY9/naxPEmn7B3sEeIu7mOEobxks4VrmwFhrrduAHe9Kg6F72EEKTZmNdYIWj7fUE8/2P341z7c/9vKeWRx65T/z7GuTF7z4d2Y9pYE3AyvYX4jh+71y4zeKE4eRA+ZmRlUFX5gnjbr+VcpuLKJGnSascj38U2W6Nw1NcFjL0UlLW1XASOgPEXrnfB9PvrppaVWpBxHBV7RkcRXVspbv8QXQ6ksOY6A1NXXsbZ3aSEDIgCkszHKqrcAk+pGgBJvoDVbKb/Rd5K9hyXM0HvVhhcG7kKhEjMbABgWJ6AGrR4CidkuWUtYyMpR101EScbgGxJ5kC2i3MsEFoyIe5Ee6+Jk+j7Tqi8bL/gW7HnfgEURJ8K9s323BCD/LHxbzb+Wsydlqm7/f1XJHs1z9Sw17zKFXTjrYA+QvTJIo1NjZibDMwdI1/wAWUd5x6DyNaI7J7UIxlaZiua0ZiVYuqEu6hT4BQOlQnZQeCSSCaZmitniYd/KTYupRyGUczYUtNJF4PFZ/FxITrMgI1XKrhRqBYBW7p9uHHkWSJY/2om9c1vXMat8TsSVcN27OkYtdY5QqyuDazRixLDXnb2qliifL2jAZSxQNlUXZQCw0GtgR710Ojv8Acs+f0K5PSoBxXkHu+oS0UUVsVhbRRRRSThyKS1LS1GkUPVBRRRXOXQRRRRSToooopJIpaBRUkyUUUUGnSSV17OxHZtcKjG2mZQwBDKbgHQ8Lag6E1yVLAdarZX9l3kreH/fZfetW2245mzTROW4ZkmYWHQLIHAHgLCp4Ww7fXni/zxhx/MjX/wBNUEDeVdaPWXJWza3kCrr5ip+CbDSebmI+0qqPvpX2PMO8sUptrmi+kA8Q0ZNvO9VDTaVD22XUaHqND7im2TnUBx9l0YsZ5VE8rJfKrPJmZkQHobsbDlXHvxtxXeOPDEphoAUiHN+BeVr/AFmOuvhWi262KwUEJfFSiWUFuwJLmJOTMWJsTwtbqORrF7Z2i+Jy9oUJUk5hHGjG9viKKC3DnV7DBbMBz/hcrNIdCTy/lcsO2mHEA13w7VRudj46VRtCRUZrSCV7VmXY8b1q1cHgadWVjnZeBI/fSuyLbLDjY/dR25A5qo/B/SVfUtV0W2kPG6+ddQxqfaHuKMJGnmqjsaRvJU9FFFc9dJFFFFJOiiiikklFFFFSTJaDSUtOkkq23b24cHMZAiS3UoVYkAglSdRz7o61U0Gg5ALo3BvGkfHLRK0u4WvRYtv7NxP9thzhmP1lBt/NHY+61cQbiYSQLIk8pibUEFMpF7fHa46ai9eTJLar999ZDhFwyrHEo0LJcMy81NzzOp61wxjyn8zF3jkxCtElKx3oxWG7bLhEyogys+ZmEjdVDE2A689T0ru3O2UgD47EaQYfvKD/APJIDpYcwDa3ViByNYqHErmGfOFuMxUAtlvrlBIF7Veb173JiIooMOskWHjAORstyw0Hwk3AGup1LE0zcWW9RaivzIdIY1/mVWbf28+MneaQ2Lm+X7Kj4EHgB+fWqnPc0rE0xVtR8XGlbKHOCq5mVE6EsaU6mtGDTqK7i4ANKBsNULQkV20FajpUxIQq8im13tDeo/m9R0ogkCmooop1XRRRWg/osrIpjnTP2SyujAjKHQMveFxbVgSeFhfjQJshkNazxRGRuf8AlWfFBrWSbjC8gEosGHZ8LlM7o2YW1ayg6aca5V3StMiPNGBIJSrLY27PXvDldb+oIquOkcc3TvY91opxpBy++CztLWkm3N7zBJ42CkKbg5i5j7VQoW+a6Xt4qR0vLNuI3aEJNCFLSBM7d4qjBRcgWuSy+9L8Sxv1exS7LL3LLUtaNNyiRpPCfhtbNa5MfG4ubrJcWvqLUibnFhdZ4gAiu2cMhGbMSADxsEe/MZSLVP8AEcf9Xsf2Tdml7lnaStFFunaSRHkBKRdqOzBa/wBJ2drWuObA21FjwNT4ncdhI4WaLIGIUsSSVuLXKi19bWHEq4Hw0vxHHBou9il2aTjSy1FaNdy3NvpoACTrduFmI5cbLqOIzLfjRNuYyqCJUc34KGYkHswpAte13NybAWHWn/EMfhq9j+yXZpe5ZyitL/Qdy2UTQXuRrnXnIAdRrcxN6EHnWcdLEjQ2JGnDTTSjw5MUxIjN0hvicz8wTaKW1FqOhpKKKWkki1FJRSSRReii9MkkoooqKSKS1LRSSSZR0FFqWilQTpxkOXLc5QSQt+7c2BNuF9Br4Uy3lS0U1BK0W8qLUUVLZJFvKlsPCkopbJktvKjKOgoopbJ0W8BRRei9OmRRReikkiiikpJJaSiikkii9FFM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panose="020B0604020202020204" pitchFamily="34" charset="0"/>
            </a:endParaRPr>
          </a:p>
        </p:txBody>
      </p:sp>
      <p:pic>
        <p:nvPicPr>
          <p:cNvPr id="53251" name="Picture 15" descr="http://www.pwe.com.pl/files/1389162896/marketing_spor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959">
            <a:off x="4940300" y="1090613"/>
            <a:ext cx="12160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3" descr="http://www.clio.rs/images/knjige/364/large/marketingumetn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195">
            <a:off x="4918075" y="4217988"/>
            <a:ext cx="12604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81000"/>
            <a:ext cx="241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Content Placeholder 2"/>
          <p:cNvSpPr>
            <a:spLocks noGrp="1"/>
          </p:cNvSpPr>
          <p:nvPr>
            <p:ph idx="1"/>
          </p:nvPr>
        </p:nvSpPr>
        <p:spPr>
          <a:xfrm>
            <a:off x="307975" y="992188"/>
            <a:ext cx="4637088" cy="495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Marketing neprofitnih organizacija</a:t>
            </a:r>
            <a:r>
              <a:rPr lang="sr-Latn-RS" altLang="sr-Latn-RS" sz="2800" b="1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Kupuju različite proizvode i usluge radi obavljanja svoje delatnosti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(kulturne, verske, dobrotvorne, filantopske, društvene, političke organizacije,...).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Orijentisane su prema višestrukim ciljnim javnostima (unutrašnja, posrednička, opšta javnost).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 flipH="1">
            <a:off x="6548438" y="5562600"/>
            <a:ext cx="167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943600" cy="6096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odnosa (relacioni marketing)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620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Značajna je primena relacionog marketinga u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sektoru proizvodnih dobara i usluga i u neprofitnom sektoru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Olakšano se primenjuje 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kada su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poznati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kupci/potrošači, kod prodaje po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narudžbi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i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direktnog marketinga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...u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B2B</a:t>
            </a:r>
            <a:r>
              <a:rPr lang="sr-Latn-C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poslovanju, i sl.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Relacioni marketing podržavaju </a:t>
            </a:r>
            <a:r>
              <a:rPr lang="sr-Latn-C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informacione tehnologije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(marketing na osnovu baze podataka, marketing „jedan na jedan“, internet i mrežni marketing,....).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r-Latn-R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334000"/>
          </a:xfrm>
          <a:ln>
            <a:miter lim="800000"/>
            <a:headEnd/>
            <a:tailEnd/>
          </a:ln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sr-Latn-CS" altLang="en-US" sz="2400" smtClean="0">
              <a:latin typeface="Arial Narrow" panose="020B0606020202030204" pitchFamily="34" charset="0"/>
            </a:endParaRP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r-Latn-CS" altLang="en-US" sz="2400" smtClean="0">
                <a:latin typeface="Arial Narrow" panose="020B0606020202030204" pitchFamily="34" charset="0"/>
              </a:rPr>
              <a:t>Razmislite o značaju transakcionog i relacionog marketinga: 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za proizvođača aviona,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za p</a:t>
            </a:r>
            <a:r>
              <a:rPr lang="sr-Latn-CS" altLang="en-US" sz="2400" smtClean="0">
                <a:latin typeface="Arial Narrow" panose="020B0606020202030204" pitchFamily="34" charset="0"/>
              </a:rPr>
              <a:t>roizvođača komponenti za računare,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400" smtClean="0">
                <a:latin typeface="Arial Narrow" panose="020B0606020202030204" pitchFamily="34" charset="0"/>
              </a:rPr>
              <a:t>za proizvođača brašna namenjenog poslovnom tržištu,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400" smtClean="0">
                <a:latin typeface="Arial Narrow" panose="020B0606020202030204" pitchFamily="34" charset="0"/>
              </a:rPr>
              <a:t>za proizvođača sokova i čokolada namenjenih tržištu krajnje potrošnje,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400" smtClean="0">
                <a:latin typeface="Arial Narrow" panose="020B0606020202030204" pitchFamily="34" charset="0"/>
              </a:rPr>
              <a:t>z</a:t>
            </a:r>
            <a:r>
              <a:rPr lang="sr-Latn-RS" altLang="en-US" sz="2400" smtClean="0">
                <a:latin typeface="Arial Narrow" panose="020B0606020202030204" pitchFamily="34" charset="0"/>
              </a:rPr>
              <a:t>a m</a:t>
            </a:r>
            <a:r>
              <a:rPr lang="sr-Latn-CS" altLang="en-US" sz="2400" smtClean="0">
                <a:latin typeface="Arial Narrow" panose="020B0606020202030204" pitchFamily="34" charset="0"/>
              </a:rPr>
              <a:t>aloprodavca,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400" smtClean="0">
                <a:latin typeface="Arial Narrow" panose="020B0606020202030204" pitchFamily="34" charset="0"/>
              </a:rPr>
              <a:t>za univerzitet,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400" smtClean="0">
                <a:latin typeface="Arial Narrow" panose="020B0606020202030204" pitchFamily="34" charset="0"/>
              </a:rPr>
              <a:t>z</a:t>
            </a:r>
            <a:r>
              <a:rPr lang="sr-Latn-RS" altLang="en-US" sz="2400" smtClean="0">
                <a:latin typeface="Arial Narrow" panose="020B0606020202030204" pitchFamily="34" charset="0"/>
              </a:rPr>
              <a:t>a frizera,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za auto-mehaničara,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u MUP-u, u pozorištu, sportskom klubu....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5791200" cy="647700"/>
          </a:xfrm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8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II Ostale dimenzije marketinga</a:t>
            </a:r>
            <a:endParaRPr lang="en-US" altLang="sr-Latn-RS" sz="2800" b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Subtitle 2"/>
          <p:cNvSpPr>
            <a:spLocks noGrp="1"/>
          </p:cNvSpPr>
          <p:nvPr>
            <p:ph type="subTitle" idx="1"/>
          </p:nvPr>
        </p:nvSpPr>
        <p:spPr>
          <a:xfrm>
            <a:off x="3505200" y="2438400"/>
            <a:ext cx="2590800" cy="3048000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sr-Latn-RS" altLang="sr-Latn-RS" sz="28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naučna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poslovna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privredna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društvena 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6324" name="Picture 2" descr="http://1.bp.blogspot.com/-GEQxCXr3UZM/Uazu4YEcduI/AAAAAAAAFtE/d7Wx6zHApqY/s1600/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98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1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Ia: Marketing i proces razmene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povezuje „proizvodnju“ – ponudu</a:t>
            </a:r>
            <a:r>
              <a:rPr lang="sr-Latn-RS" altLang="sr-Latn-R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(proizvođača / prodavca / isporučioca vrednosti / uslužnu org. / sportsku org.) i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potrošnju – tražnju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(potrošača / kupca / korisnika / ljubitelja / navijača)!!!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Kako?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Putem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informacija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koje dolaze „sa tržišta“ i iz kompanije, informacija koje se plasiraju ka potrošačima i drugim akterima okruženja o ponudi kompanije...., te putem povratnih informacija o zadovoljstvu potrošača isporučenom vrednošću..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II: Marketing u nauci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7347" name="Content Placeholder 4" descr="http://marketingitd.com/wp-content/uploads/2015/01/marketing-ekonomski-fakultet-stundenti-16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13870">
            <a:off x="1212850" y="3155950"/>
            <a:ext cx="3886200" cy="2622550"/>
          </a:xfrm>
          <a:noFill/>
        </p:spPr>
      </p:pic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152400" y="1252538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b="1" i="1">
                <a:solidFill>
                  <a:srgbClr val="002060"/>
                </a:solidFill>
                <a:latin typeface="Arial Narrow" panose="020B0606020202030204" pitchFamily="34" charset="0"/>
              </a:rPr>
              <a:t>Marketing kao naučna disciplina </a:t>
            </a:r>
            <a:r>
              <a:rPr lang="sr-Latn-RS" altLang="sr-Latn-RS" sz="2400">
                <a:latin typeface="Arial Narrow" panose="020B0606020202030204" pitchFamily="34" charset="0"/>
              </a:rPr>
              <a:t>se bavi  istraživanjem poslovnih aktivnosti koje omogućavaju </a:t>
            </a:r>
            <a:r>
              <a:rPr lang="sr-Latn-RS" altLang="sr-Latn-RS" sz="2400">
                <a:solidFill>
                  <a:srgbClr val="002060"/>
                </a:solidFill>
                <a:latin typeface="Arial Narrow" panose="020B0606020202030204" pitchFamily="34" charset="0"/>
              </a:rPr>
              <a:t>efektivnu i efikasnu razmenu </a:t>
            </a:r>
            <a:r>
              <a:rPr lang="sr-Latn-RS" altLang="sr-Latn-RS" sz="2400">
                <a:latin typeface="Arial Narrow" panose="020B0606020202030204" pitchFamily="34" charset="0"/>
              </a:rPr>
              <a:t>i </a:t>
            </a:r>
            <a:r>
              <a:rPr lang="sr-Latn-RS" altLang="sr-Latn-RS" sz="2400">
                <a:solidFill>
                  <a:srgbClr val="002060"/>
                </a:solidFill>
                <a:latin typeface="Arial Narrow" panose="020B0606020202030204" pitchFamily="34" charset="0"/>
              </a:rPr>
              <a:t>povezivanje</a:t>
            </a:r>
            <a:r>
              <a:rPr lang="sr-Latn-RS" altLang="sr-Latn-RS" sz="2400">
                <a:latin typeface="Arial Narrow" panose="020B0606020202030204" pitchFamily="34" charset="0"/>
              </a:rPr>
              <a:t> proizvodnje (subjekata na strani ponude) i potrošnje (subjekata na strani tražnje).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819400"/>
            <a:ext cx="8229600" cy="1676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sr-Latn-CS" altLang="sr-Latn-RS" sz="28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II Naučna dimenzija marketinga: pristupi u izučavanju marketinga</a:t>
            </a:r>
            <a:endParaRPr lang="en-US" altLang="sr-Latn-RS" sz="2800" b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32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r-Latn-CS" altLang="sr-Latn-RS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4175" y="876300"/>
            <a:ext cx="5226050" cy="571500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sz="2800" b="1" kern="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Pristupi u izučavanju marketinga</a:t>
            </a:r>
            <a:endParaRPr lang="en-US" sz="2800" b="1" kern="0" dirty="0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pic>
        <p:nvPicPr>
          <p:cNvPr id="59396" name="Picture 4" descr="https://encrypted-tbn3.gstatic.com/images?q=tbn:ANd9GcSAzU1IogeLIGxeslCAyZIXhHVqInzwTE61gqJ1mQC212Zer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5193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25675"/>
            <a:ext cx="63246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predmetni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institucionalni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interni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društveni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globalni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sr-Latn-RS" sz="2800" dirty="0">
                <a:latin typeface="Arial Narrow" panose="020B0606020202030204" pitchFamily="34" charset="0"/>
              </a:rPr>
              <a:t>holistički...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sr-Latn-RS" sz="2800" dirty="0"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sr-Latn-RS" sz="2800" dirty="0">
                <a:latin typeface="Arial Narrow" panose="020B0606020202030204" pitchFamily="34" charset="0"/>
              </a:rPr>
              <a:t>Njihove karakteristike</a:t>
            </a:r>
          </a:p>
          <a:p>
            <a:pPr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590550"/>
            <a:ext cx="3124200" cy="54451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r-Latn-C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Predmetni pristup</a:t>
            </a:r>
            <a:endParaRPr lang="en-US" altLang="sr-Latn-R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609600" y="3276600"/>
            <a:ext cx="454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1" i="1">
                <a:solidFill>
                  <a:srgbClr val="002060"/>
                </a:solidFill>
                <a:latin typeface="Arial Narrow" panose="020B0606020202030204" pitchFamily="34" charset="0"/>
              </a:rPr>
              <a:t>Marketing potrošnih dobara i usluga</a:t>
            </a:r>
            <a:endParaRPr lang="en-US" altLang="sr-Latn-RS" sz="2400" b="1" i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0420" name="Text Box 11"/>
          <p:cNvSpPr txBox="1">
            <a:spLocks noChangeArrowheads="1"/>
          </p:cNvSpPr>
          <p:nvPr/>
        </p:nvSpPr>
        <p:spPr bwMode="auto">
          <a:xfrm>
            <a:off x="609600" y="4049713"/>
            <a:ext cx="7408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2400" b="1" i="1">
                <a:solidFill>
                  <a:srgbClr val="002060"/>
                </a:solidFill>
                <a:latin typeface="Arial Narrow" panose="020B0606020202030204" pitchFamily="34" charset="0"/>
              </a:rPr>
              <a:t>Marketing proizvodnih dobara i usluga                 </a:t>
            </a:r>
            <a:endParaRPr lang="en-US" altLang="sr-Latn-RS" sz="2400" b="1" i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838200" y="1908175"/>
            <a:ext cx="773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sr-Latn-RS" altLang="sr-Latn-RS" sz="2400" b="1" u="sng">
                <a:solidFill>
                  <a:srgbClr val="002060"/>
                </a:solidFill>
                <a:latin typeface="Arial Narrow" panose="020B0606020202030204" pitchFamily="34" charset="0"/>
              </a:rPr>
              <a:t>proučavanje marketinga određene vrste proizvoda i usluga </a:t>
            </a:r>
            <a:r>
              <a:rPr lang="sr-Latn-RS" altLang="sr-Latn-RS" sz="2400" b="1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03188"/>
            <a:ext cx="4191000" cy="563562"/>
          </a:xfrm>
          <a:solidFill>
            <a:schemeClr val="bg1">
              <a:lumMod val="85000"/>
            </a:schemeClr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r-Latn-CS" altLang="sr-Latn-RS" sz="3600" dirty="0" smtClean="0"/>
              <a:t/>
            </a:r>
            <a:br>
              <a:rPr lang="sr-Latn-CS" altLang="sr-Latn-RS" sz="3600" dirty="0" smtClean="0"/>
            </a:br>
            <a:r>
              <a:rPr lang="sr-Latn-C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Institucionalni pristup </a:t>
            </a:r>
            <a:r>
              <a:rPr lang="sr-Latn-CS" altLang="sr-Latn-RS" sz="3600" b="1" dirty="0" smtClean="0"/>
              <a:t/>
            </a:r>
            <a:br>
              <a:rPr lang="sr-Latn-CS" altLang="sr-Latn-RS" sz="3600" b="1" dirty="0" smtClean="0"/>
            </a:br>
            <a:endParaRPr lang="en-US" altLang="sr-Latn-RS" sz="3600" b="1" dirty="0" smtClean="0"/>
          </a:p>
        </p:txBody>
      </p:sp>
      <p:pic>
        <p:nvPicPr>
          <p:cNvPr id="62467" name="Picture 11" descr="https://encrypted-tbn2.gstatic.com/images?q=tbn:ANd9GcQc1YVyk3zQYrNwbAZ-cnnFYKRI8ekyBET9zOViCbPqYNDGU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7960">
            <a:off x="4502150" y="4356100"/>
            <a:ext cx="1600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13" descr="data:image/jpeg;base64,/9j/4AAQSkZJRgABAQAAAQABAAD/2wCEAAkGBhQQEBQUEhQQDxQUFRQUFRQWFRQUFBQUFRYVFBQUFBQYHCceGBokGRQVHy8gJCgpLCwtFx4xNTAqNSYrLCkBCQoKDgwOGQ8PGjUkHyQqMC4pKi0uKSwpLCosNDQsLCwvKSosKSwqLCwpLC0pLCwsLCwsLCwsLCwpLCwqKSksKf/AABEIAQ8AugMBIgACEQEDEQH/xAAcAAABBQEBAQAAAAAAAAAAAAAAAQIDBQYEBwj/xABEEAACAQIDBQYBCgIJAwUAAAABAgMAEQQSIQUGMUFREyJhcYGRMgcUI0JSobHB0fCCkhYkM1NicqKy4RVz8SU0Q2PC/8QAGwEAAQUBAQAAAAAAAAAAAAAAAwABAgQGBQf/xAA2EQABBAECAggEBQMFAAAAAAABAAIDEQQSITFBBRMUUWFxkaEigbHwFTJS0eEjM8EGNEJDU//aAAwDAQACEQMRAD8Ax5pKU001olz01jTafaky0qTKMmkp5WktSpOE2iltSUydJSU61JTJJtJSmioqQKbRRaikpJKWiikkitt8lUwTEuS1hZRa181yw18vzrE1b7uY0wyZ9bDLc8hqbXqtlSdXC5yPBH1sgYV7vtTBpJE6OoIZSp0HPmPGvOtlYiTBuYpAstrghwGuv1WUmttsveVcSo7hJIv3SCD1t+lc21IcNOwWWGdGsSrBbEdcpBvXDkAkALSulDrhJa4bc1VyQ9st1wykHgQin8BWUxmxpg7WglAvpaNgPwtXXid6fmLSyYWU4iOMhSkgsWLXsVI+IAix4GtVul8qWGxpijKtFPIxUpxAsL5s3Tl1oboOsHxbFXI+kTAfgFj5rGR7tYhuEL/6R+Jpf6M4n+5k+79a9klnjHEqK4DtOL+8j9xUDhs71Yb0zMeDB7r5/IptqkYU21bOlh9SblpRpxp6MBxpJ5ARprUq5qBcSdNbJHYHhUdqkw6rallA5U9WLQxJpdoCgtSWqS1Jao6UTrFGVpCKktSEVEtUxIoiKTLUtqQrUSEQOUVqS1SFaTLUEQFMtSU+1GWlSe02tVuBu8MbJKjMyIFQvl0Yi7WAPoay+WrjdrHGF2YX4C+pXr0qrmENhcT4fUK3hMMkwY01d/Qr0j+gL4e5w0xYcTHJ/wDl14H0rIR4CV51xGHEzCIlpAJC1gD3gqMbnncC9dG3N9JJI+yVmgU2MrZszBOfS2nL8qzc28YV/wCqieOBVACMxzSfac66EnWuVDCxzttvD+Fdmkkaz4t+QP8APct3sXAw4gjE4MY8E5kZAsTR9LXm7tx+dWuzvk8SSRZnbEwFHzhCsCEG3ENEOB6A1gNz998RsyMo0HbRO/aGzHMt+nLpXrG7W/eHx6/REhh8SNYMvmOY8RSsFBdG9nEUtGsI4cad8zT7K+wqMBiLqQPMVEVn6x+xpKAB7187stLcCnmoHFzWp4LM6us2OyjlbXwp8CCpezFq5ZoSoDWbKSQGscpI4gHgaZ3wmyitf1zSxtjxSYkAHu1NhYhbWnYPCBhwLGxNhcmwFybDlXHItjpwpcDaa+sHVgnbn3roa3Km2rqTCgR5tbcCeV+IF+ulMkgK2zKy3FxcEXHUX4jxqVi6tADr4cAoMtNtU2Wl+bMSAFYki4GU3I11A5jQ6+FM6hxRGuK56LU+1JaokIzXqMiktUlqTLUKCL1iZlpLVIVpLUqUw8plqlwkUjMOyIX7ROthyIHXjTCKu91sPndxwFlJ9zb86DOGmM6jsjwvc14IF+HeuHaGGARYxfvP3ieLWBJufSpZILRaAEgZvM8/0rR7d2Uphzoq5kIbTiRzHtTtn7JimiVlJ1A51k9EjCCw7g2tezKgfq6xtAjTXcFl9k4zUIeBGaM8yvQ+IqwmwuVhNATDMhuGXg3mP3epU3PkElrr2aOWRudm+rbzvVi2xJByDeRoUwkbJ1jeJ4q1jS48sPUyEUOH34Ld7m7+xYiEdsyQyqcsikgd4cxfkeNaobWh/vY/51/WvAOxaLFZLEdopuPFdQfau/sz0PtRJMpzCPhVOHoqOYEh9EEjl8lSmgIAKCKYwrd1S8x6wu2ulG7i/hWzwkuFOHgikkhbs8rsrMuW8izFhe+puUuOVhWRYIF5XrjRAW8K52bh9pDRqIru9Ppa6OLkBlmvVbPByYVDIyHDRs0eveAy58IQVhF7C8pYEVI0ODJm7uDEYeNVsVD5O60sim9zpcDL+VZWQR5dLXrjWO5tyqkOhtJJ60m69lY/EusH5aq1rdtYaHsGMIjUfOIRmUr2ZIWXUBWZQLZbgm+hva9d+NELGSR2w0kjRi6vKrqshY3MLsdFy3bKOZUVlZ4QIwuZiBchcxsCeJA4A6VBhcNmNmOlTb0OQ0NLzYPHnW2x38PvmF3SbXEvDdu71391seywbTAj5oqBpQV7mV0EqBTcmwOQsb8SOHhPhkgheMkxIwjTKXaxEZOIF4yTxv2foaxUkIU2BuKJZGY3YsxsBckk2GgFzQn9COd8JmdVV9+pUm9KNG4YFpSuESIFVgdlgLLmy958sXddc2Yvnz8QNCQLisXi5njXNG2VrjW9tNf+K7bVW7fNohb7Q/A1abh9mheC4uvvSZlCaVlADyXXgt6sUF1lSQD6si5h7mr3Ze+/bssckag9Y72P8NecwYd3NlVmJ4AAmvQ90d0nhAllKxMeGbl7mszmjHibrcKPLzWixjJrFHZbnBYCHErlaN05g2yi/jpeuKTZPZSaqABwJS6/zM1OiRVa/cc9UEsjemUWHvV1DIsoCmOTTg0ij8yTWeyOkHeB9R9T/hdglrDbd1T7V2OmKAKdmZBxCMAD7XrK72bNbDwwqbDvPoGJI0XjoK9SwaiNhy8Kx3yupHbDlLXLSZreSW/Or/QOQ/IymancCdvkVyc3SI3bfdrzck9TTbmnGktXpJAXCDk3Mep96TMeppTSU1BTtIW86XOep96LUlqVBStWjGmU8iktRys00gKF4xzqctHltpeo3F6XD4UXuaYDuRnuBbZNUmw4cZta7Z8NGF5Xp0oQ6Lxp2Hww+vp50QBVHyl3xEnyUGE2fnBDE6cKjfDWNr3rsmQX7h9qQJT0FESu438lziOgpXRlpuWlSbWoCtab5PcOjYpg4Vh2TmzAEXzJyNZ4rVvuxiRFMW4dxh7lf0qlnv6vGe/uCvYHxZDG+K9GxKpwUKoHQAfhVVjMUqH4EceI/wCDXDJtgBSSeHrVZ/1gyaxxSzf5QbV451E+TKZX77+QHzXozNEWxV7JthyABlXwsNPc/lUmBmfOCxLDpr+lqzOGxEzPbLHB/mKqw9G1+6riNytg0638FzE+psPuokmL1I2Lb9T7AoomDhTW+yt9sbSVLEFVPQm9YLfWUP2bXJJL3vw4LwraT7MinS7AswGhvbXyFYTemEqEFj8T/gtdj/T7WnMjNfFvfoUHNYxuFJ37fULOEUlPNNtXpiyDSmU2nkU21JESUUtFMpWrXLTSKnCUoiqxSy2qlDHFUwWn5bUWpUol1oj0N7a1JJiM+lrU0CnqtOhmuKaqU7LTwKW1OoFyjK0wipytMK0k4KhIqfZ8yo93ZUFrXYgAm40uajYVTb0QloBYE98HTXk1UukI+txns7wul0dIGZMbvFbKTbMESlmeN7cFDKb+grEbe+UCec5Yj2MfILpeswmDcm2Rtf8ACf0q8wODyWVAO05llNvQ8Kw8fR0cB1OGo+K3vXmY0DQXLh5sUDmWSUeOc/hetBsXeyQyKmI1PANoL+dcccs+ZgQ7AcuXjTcXsp2AZEYnjYakGjuibL8LmeRCkD1X9RjrrkV6zgJWsLBmHgDWK3p2QYZixJOck2IGlvv51z4JsRiBGoJQpYWLZD+Ip+2cA0WUMwZra2ZXtoOLAdaP0ZgjGyGuvjy+SB0hl9phd8PDu8wqgimkVMISeAY+QJ/CmtAwNirA9LG9a6ws40lQmmkVI0Z6H2ptqbUEYWUy1JanXovS1BTorSCKmlbVNmqM1aWNBKiIr0/d7dHCy4GEvGvayxt37tfMcxB420GvpXmmWvUDjfm+H2WeALRq3k8JX8XB9K52cXU0NO9/4XX6M0anF4sAc/NZncbd1JZZjiFDJCuVgbgdoWty6ZW9xSb77DSLGJHh47Z41IRQSSxZwbDU30+6tNvIowUThbZsVi0f+G6M3+0j+Kot7dmPPtPDCJuzbsy2e18mR2a9uZ14eNV2TudKJCdiD5bD91clxmNhMQFuBHnuf2WOn3TxUaF2gkCgXJ7psOpAJP3VzYbY00kRkSNnRTlLCx100te5PeHAc69O2A0aYmWETYvESIo7QynNGDcfDpodfLj0rh3Zl7DB41kA+jnxJUcu4qlfwFT7bJR2327+aD+Gxahua3vgdwuPcDYhjknTERKGywsFcK1gxk1HG17fdWPw+788ytJHGWjUtdroqi2p+IjQVtvk92nJiJcQ8rZ2ywrewGgMthYDxNJvZBfZyfNGBw6/2gXiyg2uT0Dg5vE35UwmeydzTVnT5DZTOPHJjNc26bqPid/u1hdnbAnxIJhieQDQkWC36ZiQL+FPwe7Uz4lcOyPG5IzAgAql+84ubEAXOnG1ehYmGJNn4YGebCx5UOeEG7MVzHMVU2BJJ8TVbtfb0Us+BMErvIsqxu+VkLRsyBsxIANyNQOpqYy5Hkho235Hl7IRwoo2gudvseI3vkOfzVDvXuU2EZWjEksICZ3ZkHfZyuWwsR9Xlz40/e3Yxlnhjw+DbDMyN3LxDtMtiTZWI7o5k3N6s/lHnlGKiUNIIWSMlbnsywkbUjhf4furR7WH/quC/wC3if8AaKEJ5A1jibNOPoOatHHjLpGNFC2j1PJeXx7nYxg1sPKchKn4eK6EDXva/ZvVVDgHkcIiM7k2CAEtccRb92r1TD7dmO23gLkwgFRHpl0iD387318am3dwqDae0WAGcGPL5OuZ7ebAUTtb2glwH5QRXjtuh9ijcQGE/mLTfhuvODuPjc4X5vJcgsNUtYEA97Na+o0veq7CQauraW7pHiCQRXp3ydbUxM02JGIaRgpU2YGyOWbMq9NOXhXkG8GIZJSFYpmkkvY2vZuBPrQp5HvZIx9bAcPFXsFrI5o3tuiTsfAFazcbaXzfFZGJ17vmOR9vwrRfKO5inw2IF9CwPiO61vUFhXlewsTllBvc5hzub8DzPImvW964/nGzA/Fo8rHr3dG/0sT6Vmpm1YWtx3DrWnxr1WZ3h3YlvniOdG7w8jqPurJY6MRPHI6XswEiknK6jrY3r0rc/bKzYXsXI7SIEAH60f1SOtuHt1rC71wKsoUsJLWuqnQa3KHobe16C3ijPaWEtPJZnZjRGUiRXlYmyoCVTQeFu7+7VpVdbD+q4L2v99qrtnbMyyZgqoGuQNTpbTU36j9g2t+xNWaDtwhsbtumhqetcyG3lXSlbsFeRuFJ1qt9p7xSYiKKNgirDbJlBB0UKCSWPIVVCnAUxY1xBI4JmyuaCAePFWe2d45sWyGUr9HfKFFhckEk6/4RU2O3wxEs0c3cR4gQpRSAQ3EMGJuP1qntQRUBBHsK4f5RO1ymzqO9e3BaQ/KPiswP0AsLZQhynxPevf151w4feyZIpogIss7SM/da4Mgs2U5tB0veqgiktTDFiHBqmc2c8XFWmwd5JcFn7IRnPlvnBPw3tazD7RqXZO9k2FjeNBG6OSSsilhqLMBZhoelLsbc+fFJ2iBETUBnYqCRobWBPrTsPudM+IfDgxCSNQzXY5bG1rEKde8OVCeccl2qvH5I0Yyg1pZdcvn+6TZO+eIwq5EKMlyQjgsFub2U3BA8LmuTbe8cuLdHkyKU+DIMttQeJJPECrNPk8xZjz5YwbXyFrOfS1r+tVOytgTYqQpGmq/GW7oTW3eJ4G4OnHQ0mnHsvbVjiU7xlgCN10eAXbtPffEYiIRSdkRdWJCkMSpzC/etxHIUmJ37neeKcrDniDqoCtlIcWbMM1z7il2xuPicNGZGCSIvxFGLZR1IIBt4imYPcfETRRSx9myymwGY3X4rl7rYDunmeI61Adl02Krf34+yNeZq0m72Ppw91ypvRKuMOLAj7U3uLNk1QJwzX4DrXfu/tDEYraDSxyRYeV1LG4PZtYKuQqSSb2HU6Xq83Y+T5T2pxISQqxRArvbMtwxbQXF8tvWs9HuBiGneANBnREkJzPls5IFjkve46UMy47tTRtQq+VfwjNhyWaXOBIJur3tehR7SmwqyS4+bDAAdyOIEAkan4+8zHQAcq8M2vhPnCtwDEl1P2WNza/Q3t/4rRbD3VlxkkiRGINF8WYsB8RXukKeYqokgILjUtHe9tQVW4f8AUacjQHRMjjeAbO18ldhmklmjsULPjvRWLi2gyMCbhgbMOB0/5r2L5O984sXG8Mh71uDcwQR94rzDb2ybjOpDuAMxWxzjjfu6ZgP3pVNszHGKQMpK6WJvauJJHqC0jJCHUV6ztjciWKQdmVaNicrE2ZRx7wtrYcxx8OFcO08cqRJDFhmYoVPbOli7Bsx0t8JOlieFT7q/KBFIohxbZgPhkvcr0uePrWk24hkSNM6CN2XNIoGV0vfMGGgOnC/GucWlh3C6zsh0oAcbpYLGYdsKIZsQQvbGQL3r2PduHT6nnw8qm+feFWm8GwFxG0A08bHCkZUkjDfREqAjyLazKCNSPtdBXHLhHVivYk5SRcISNDbQ24VZYaaq4l0kghV0MtdCy24a+FU8c/MG4qwwkorbNcvMpYtPFWSG9SCoEPSpQ1GBXPcE6g0l6DUlFJSGlpDSTre7tYppcNHhsRhZZYXNkkUErbMbF7fDY31v6V27v7HXC7TlRGLKcOHFzdlu4GUnnw08DWHwm8+JhQJHM6KNAO6bDoLg2q53C2wqYqWTESqpaPV5GAzHMulyddBXInx3tbI7keQvfdaDGy43mNh4itzWwrh4q52BszFJtOaSQSCMmS7E91wW+jC9bC3la2ldmy5llXaIw5AlMsuUg6kmMKjA9M4bWsNtXerEF5UWeQxF5MtiNULG1nte1vHhVNg9oSQPnido2HNTbToeo8DS7G941EgGhXy704z44naWgkWSb8dtl6JuVhZMNhMScUrRR6nK4toEIc2PI6DxtUTYx4dgI0bNG1lXMDZgGmINjy0rD7S3jxGIXLNM8i8cugW/UqoAPrUT7enMAgMhMItZLLbQ5hra/HXjUuyPcdTq3cCRyoJhmsa3Qy6DSAedlbj5Lpi4xeZizMIzcm5NxILkmovkzwjwYueKZTHJ2SHK3Gwbj5aj3rDbP2rLh3zwu0TWtcW1HQg6EedPl3gxDTicyv2oFg4sDYaWsBa3hapSYznOfVU4D2UYstjWx2DbSfna9H3C2DNh8TimlQorNZCbWfvs118LEe9eX4uQrM5GTMJHIzNl4MeAtr09asTvpjM+f5xJmClQbJYAkEgLly8hra+lUeIcsSTqSSSepJuaE+CRrXudzA4eCuQZEZkjazaiTv4hNVeJsFB1C3DFL/VJHTr5VntsbH1LxjzUfio/KrwkjgKU69faub1TjyXcMrDzHqsQrEG40Na7d3fGbDgamWH60ZOnt9U+NQ4vZSSG5BueY0PryNV+L2RkW8YmLcCLZgfYCgvgc4bhEiyWsPFetbF3ihnH0EioD3jFKSpjbqji4IPSu9dtoosUwhI0NpWAuNDa3KvDYEnQ3VJB/Cf0rtG1MX/938p/Sq3ZZBwHsrXaoncSuLD4sodPblV1gdpBuHdPT9Otcj7uz5QwhmKsAwIjYggi4IIHC1ckmy5VOscinxUg+etd0TBnNZ+SFso3Www89daSVmNnTTrYNHI4JtopLfdxrQRKwGqSL4FGH5VfjyY3D8w9VwMjCkYeF+S7Fan1wrj0vYsoPQ6GpkxqHgym5tx59KsiVnePVUHQSD/ifRdFIaWkoiAmmmGntTDSKmEwmmmnGmmoogTGFMNPJphpkQJpphNKTTCaSIAkJpt6CaSmRQEt6beloprUg0pKKWkqJKO1tJKKDSVFGAXpP/TpF2bBJh2yk4eEl8oYo3ZpyOgXjra4rMR7GDMTM7TM2srhgdde7cglSNOItrWl3W3mEWEgEgzIY1jOl+C63HS1ven4lsFIT2c/zZjr31LDKONvC/W446a1jtbXuId3rV9SQ0Uh8Bh4oguHL3Frhze11B4j04aa015mWxALHpnyi2voa5MPhAuI0cMhBbRWynTUgsbjXLyt73roBAFumvvXPzXaaLVB8VNtSM+cd9SOBt3Wv111/Z9uPaOCiaN2EceYAsDkUEHjobcr11kcPf2ri2/KVwsxBsRE5HnlNBxstwkbfePqqsjbYR4LPh6M9Z3BbxjhILf4hw9RVzFiA4upDDwr0tsjXcCsVLjPiPxBdBamk1HmppeiIIank1GTSFqaWpkQBBNMJoY0wmmRAEE0wmgmmmmRQ1FFFJUSVZY3ZLekvSGkpkUBOvSUlFRUgiiiiknVjsfFSth8kTIWsLxtIsbWDDKyX+K4UC2nnwqPAvJNI0sS9mOCqGS3aPw7tr3Zzf8AhNceyUnjZXEcz/Rs39nnJS1gE1+DRdPE06VuyhSRFeOVZe+CrLdCF7x15C9hrz61mC0C9I5rTNeTWo8leQ4z6VWD9opDxtqVKyCQ2En2TYWvc8OPGtD2gJU62YBhoRodbEHUeR4V53hcdHK7kRKzmUFVLPd1cNm4ixVWN7ADnwrc7KX6BBlykEk9/tAc5JuG562F+HTw5uWy2WrcYD7aea7u0seJrh3hW+En5/RP/tNdI1HiP3+/KuLbD/1ab/tv/tNcaIVK3zH1XOkBbYK8mzVJBimQ3UlT++NdMsIbz61yyYQjhr+Neg0RwVAOa4UVcYXePlIP4h+Yq1ixauLqQ1Ys0+OUqbgkHqKOzIcNjuqkvR7H7t2+i2mamlqz+G26w0cZh1Gh/wCas4tpxsNG9La+1We0R1ZNKgcKUO0gX5LrLU00xcQp4EVNDFnvYg5VLHXkLfqBQu3Y/wCsI34blf8AmVHRQwt091P500v6+361Ht+P+sIrejsof9ZTqS1NV762aw4n6o8zy8qSOYNe3I+/jUmZUL3BrXAkqb8WeNpc9pACdajLTqKsUq2pNC0oWlopUo600im1IabaoogK7sNtFsLh4po1EqyWDKAAbp3WAIFxpduPFjVlsztGw6SMY5UkVzIqCzrm1jJNrE3WxGgHDTSqmLezs8OsCKp7ou5LCxK2KjKt9CWvyP49WB3pRMPGhcZkjjjAEZ7uUgsw5NcZhy4+tZRzJN6bzWrY+MVbuSZj8VlCglJHE5VjI18vaKeyktc5SVYnQWFjw53WyISEdS4kAjjEeUG2UdouYE8iwb248hR4rauHYuM5dc0clypvIY2Q2ysDlY9/naxPEmn7B3sEeIu7mOEobxks4VrmwFhrrduAHe9Kg6F72EEKTZmNdYIWj7fUE8/2P341z7c/9vKeWRx65T/z7GuTF7z4d2Y9pYE3AyvYX4jh+71y4zeKE4eRA+ZmRlUFX5gnjbr+VcpuLKJGnSascj38U2W6Nw1NcFjL0UlLW1XASOgPEXrnfB9PvrppaVWpBxHBV7RkcRXVspbv8QXQ6ksOY6A1NXXsbZ3aSEDIgCkszHKqrcAk+pGgBJvoDVbKb/Rd5K9hyXM0HvVhhcG7kKhEjMbABgWJ6AGrR4CidkuWUtYyMpR101EScbgGxJ5kC2i3MsEFoyIe5Ee6+Jk+j7Tqi8bL/gW7HnfgEURJ8K9s323BCD/LHxbzb+Wsydlqm7/f1XJHs1z9Sw17zKFXTjrYA+QvTJIo1NjZibDMwdI1/wAWUd5x6DyNaI7J7UIxlaZiua0ZiVYuqEu6hT4BQOlQnZQeCSSCaZmitniYd/KTYupRyGUczYUtNJF4PFZ/FxITrMgI1XKrhRqBYBW7p9uHHkWSJY/2om9c1vXMat8TsSVcN27OkYtdY5QqyuDazRixLDXnb2qliifL2jAZSxQNlUXZQCw0GtgR710Ojv8Acs+f0K5PSoBxXkHu+oS0UUVsVhbRRRRSThyKS1LS1GkUPVBRRRXOXQRRRRSToooopJIpaBRUkyUUUUGnSSV17OxHZtcKjG2mZQwBDKbgHQ8Lag6E1yVLAdarZX9l3kreH/fZfetW2245mzTROW4ZkmYWHQLIHAHgLCp4Ww7fXni/zxhx/MjX/wBNUEDeVdaPWXJWza3kCrr5ip+CbDSebmI+0qqPvpX2PMO8sUptrmi+kA8Q0ZNvO9VDTaVD22XUaHqND7im2TnUBx9l0YsZ5VE8rJfKrPJmZkQHobsbDlXHvxtxXeOPDEphoAUiHN+BeVr/AFmOuvhWi262KwUEJfFSiWUFuwJLmJOTMWJsTwtbqORrF7Z2i+Jy9oUJUk5hHGjG9viKKC3DnV7DBbMBz/hcrNIdCTy/lcsO2mHEA13w7VRudj46VRtCRUZrSCV7VmXY8b1q1cHgadWVjnZeBI/fSuyLbLDjY/dR25A5qo/B/SVfUtV0W2kPG6+ddQxqfaHuKMJGnmqjsaRvJU9FFFc9dJFFFFJOiiiikklFFFFSTJaDSUtOkkq23b24cHMZAiS3UoVYkAglSdRz7o61U0Gg5ALo3BvGkfHLRK0u4WvRYtv7NxP9thzhmP1lBt/NHY+61cQbiYSQLIk8pibUEFMpF7fHa46ai9eTJLar999ZDhFwyrHEo0LJcMy81NzzOp61wxjyn8zF3jkxCtElKx3oxWG7bLhEyogys+ZmEjdVDE2A689T0ru3O2UgD47EaQYfvKD/APJIDpYcwDa3ViByNYqHErmGfOFuMxUAtlvrlBIF7Veb173JiIooMOskWHjAORstyw0Hwk3AGup1LE0zcWW9RaivzIdIY1/mVWbf28+MneaQ2Lm+X7Kj4EHgB+fWqnPc0rE0xVtR8XGlbKHOCq5mVE6EsaU6mtGDTqK7i4ANKBsNULQkV20FajpUxIQq8im13tDeo/m9R0ogkCmooop1XRRRWg/osrIpjnTP2SyujAjKHQMveFxbVgSeFhfjQJshkNazxRGRuf8AlWfFBrWSbjC8gEosGHZ8LlM7o2YW1ayg6aca5V3StMiPNGBIJSrLY27PXvDldb+oIquOkcc3TvY91opxpBy++CztLWkm3N7zBJ42CkKbg5i5j7VQoW+a6Xt4qR0vLNuI3aEJNCFLSBM7d4qjBRcgWuSy+9L8Sxv1exS7LL3LLUtaNNyiRpPCfhtbNa5MfG4ubrJcWvqLUibnFhdZ4gAiu2cMhGbMSADxsEe/MZSLVP8AEcf9Xsf2Tdml7lnaStFFunaSRHkBKRdqOzBa/wBJ2drWuObA21FjwNT4ncdhI4WaLIGIUsSSVuLXKi19bWHEq4Hw0vxHHBou9il2aTjSy1FaNdy3NvpoACTrduFmI5cbLqOIzLfjRNuYyqCJUc34KGYkHswpAte13NybAWHWn/EMfhq9j+yXZpe5ZyitL/Qdy2UTQXuRrnXnIAdRrcxN6EHnWcdLEjQ2JGnDTTSjw5MUxIjN0hvicz8wTaKW1FqOhpKKKWkki1FJRSSRReii9MkkoooqKSKS1LRSSSZR0FFqWilQTpxkOXLc5QSQt+7c2BNuF9Br4Uy3lS0U1BK0W8qLUUVLZJFvKlsPCkopbJktvKjKOgoopbJ0W8BRRei9OmRRReikkiiikpJJaSiikkii9FFM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pic>
        <p:nvPicPr>
          <p:cNvPr id="62469" name="Picture 17" descr="http://cid.ekof.bg.ac.rs/repository/CMS/izdanja/trgovinski-mark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491">
            <a:off x="2622550" y="2935288"/>
            <a:ext cx="15605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58788" y="998538"/>
            <a:ext cx="83708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RS" altLang="sr-Latn-RS" sz="2000">
                <a:latin typeface="Arial Narrow" panose="020B0606020202030204" pitchFamily="34" charset="0"/>
              </a:rPr>
              <a:t>Bazira se na proučavanju pojedinih institucija koje obavljaju marketing aktivnosti kao i načina na koji se uključuju u marketing sistem. To su:</a:t>
            </a:r>
          </a:p>
          <a:p>
            <a:pPr algn="just">
              <a:spcBef>
                <a:spcPct val="0"/>
              </a:spcBef>
            </a:pPr>
            <a:r>
              <a:rPr lang="sr-Latn-RS" altLang="sr-Latn-RS" sz="2000">
                <a:latin typeface="Arial Narrow" panose="020B0606020202030204" pitchFamily="34" charset="0"/>
              </a:rPr>
              <a:t> „industrije“; </a:t>
            </a:r>
            <a:r>
              <a:rPr lang="sr-Latn-RS" altLang="sr-Latn-RS" sz="2000" b="1">
                <a:latin typeface="Arial Narrow" panose="020B0606020202030204" pitchFamily="34" charset="0"/>
              </a:rPr>
              <a:t>industrijski odnosno poslovni marketing</a:t>
            </a:r>
            <a:r>
              <a:rPr lang="sr-Latn-RS" altLang="sr-Latn-RS" sz="2000">
                <a:latin typeface="Arial Narrow" panose="020B0606020202030204" pitchFamily="34" charset="0"/>
              </a:rPr>
              <a:t>, </a:t>
            </a:r>
          </a:p>
          <a:p>
            <a:pPr algn="just">
              <a:spcBef>
                <a:spcPct val="0"/>
              </a:spcBef>
            </a:pPr>
            <a:r>
              <a:rPr lang="sr-Latn-RS" altLang="sr-Latn-RS" sz="2000">
                <a:latin typeface="Arial Narrow" panose="020B0606020202030204" pitchFamily="34" charset="0"/>
              </a:rPr>
              <a:t> trgovine: </a:t>
            </a:r>
            <a:r>
              <a:rPr lang="sr-Latn-RS" altLang="sr-Latn-RS" sz="2000" b="1">
                <a:latin typeface="Arial Narrow" panose="020B0606020202030204" pitchFamily="34" charset="0"/>
              </a:rPr>
              <a:t>trgovinski marketing</a:t>
            </a:r>
            <a:r>
              <a:rPr lang="sr-Latn-RS" altLang="sr-Latn-RS" sz="2000">
                <a:latin typeface="Arial Narrow" panose="020B0606020202030204" pitchFamily="34" charset="0"/>
              </a:rPr>
              <a:t>, </a:t>
            </a:r>
          </a:p>
          <a:p>
            <a:pPr algn="just">
              <a:spcBef>
                <a:spcPct val="0"/>
              </a:spcBef>
            </a:pPr>
            <a:r>
              <a:rPr lang="sr-Latn-RS" altLang="sr-Latn-RS" sz="2000">
                <a:latin typeface="Arial Narrow" panose="020B0606020202030204" pitchFamily="34" charset="0"/>
              </a:rPr>
              <a:t> uslužne organizacije (</a:t>
            </a:r>
            <a:r>
              <a:rPr lang="sr-Latn-RS" altLang="sr-Latn-RS" sz="2000" b="1">
                <a:latin typeface="Arial Narrow" panose="020B0606020202030204" pitchFamily="34" charset="0"/>
              </a:rPr>
              <a:t>marketing usluga</a:t>
            </a:r>
            <a:r>
              <a:rPr lang="sr-Latn-RS" altLang="sr-Latn-RS" sz="2000">
                <a:latin typeface="Arial Narrow" panose="020B0606020202030204" pitchFamily="34" charset="0"/>
              </a:rPr>
              <a:t>): bankarske organizacije, turističke organizacije, osiguravajuće organizacije, transportne...) </a:t>
            </a:r>
          </a:p>
          <a:p>
            <a:pPr algn="just">
              <a:spcBef>
                <a:spcPct val="0"/>
              </a:spcBef>
            </a:pPr>
            <a:r>
              <a:rPr lang="sr-Latn-RS" altLang="sr-Latn-RS" sz="2000">
                <a:latin typeface="Arial Narrow" panose="020B0606020202030204" pitchFamily="34" charset="0"/>
              </a:rPr>
              <a:t> sportske organizacije (sportski marketing) itd, itd.</a:t>
            </a:r>
          </a:p>
        </p:txBody>
      </p:sp>
      <p:pic>
        <p:nvPicPr>
          <p:cNvPr id="62471" name="Picture 12" descr="Stručna literatura - Znanje - Učenje - Ekonomija - Marketing - Bankarski  marketing - Libri - otkup i prodaja korištenih knj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138">
            <a:off x="7235825" y="4429125"/>
            <a:ext cx="13795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464050"/>
            <a:ext cx="20145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50">
            <a:off x="5638800" y="3651250"/>
            <a:ext cx="19208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7163"/>
            <a:ext cx="3352800" cy="75723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r-Latn-CS" alt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Interni pristupi</a:t>
            </a:r>
            <a:endParaRPr lang="en-US" altLang="sr-Latn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001713"/>
            <a:ext cx="6148388" cy="4484687"/>
          </a:xfrm>
        </p:spPr>
        <p:txBody>
          <a:bodyPr/>
          <a:lstStyle/>
          <a:p>
            <a:pPr eaLnBrk="1" hangingPunct="1"/>
            <a:r>
              <a:rPr lang="sr-Latn-CS" altLang="sr-Latn-RS" sz="2800" smtClean="0">
                <a:latin typeface="Arial Narrow" panose="020B0606020202030204" pitchFamily="34" charset="0"/>
              </a:rPr>
              <a:t>funkcionalni pristup: </a:t>
            </a:r>
            <a:r>
              <a:rPr lang="en-US" altLang="sr-Latn-RS" sz="2200" smtClean="0">
                <a:latin typeface="Arial Narrow" panose="020B0606020202030204" pitchFamily="34" charset="0"/>
              </a:rPr>
              <a:t>izučava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nje</a:t>
            </a:r>
            <a:r>
              <a:rPr lang="en-US" altLang="sr-Latn-RS" sz="2200" smtClean="0">
                <a:latin typeface="Arial Narrow" panose="020B0606020202030204" pitchFamily="34" charset="0"/>
              </a:rPr>
              <a:t> pojedinih marketin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g-</a:t>
            </a:r>
            <a:r>
              <a:rPr lang="en-US" altLang="sr-Latn-RS" sz="2200" smtClean="0">
                <a:latin typeface="Arial Narrow" panose="020B0606020202030204" pitchFamily="34" charset="0"/>
              </a:rPr>
              <a:t>aktivnosti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(npr. </a:t>
            </a:r>
            <a:r>
              <a:rPr lang="sr-Latn-RS" altLang="sr-Latn-RS" sz="2200" b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oglašavanje, razvoj proizvoda, nabavka, skladištenje, transport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) kako bi proizvod bio adekvatno kreiran i isporučen potrošačima...)</a:t>
            </a: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sr-Latn-CS" altLang="sr-Latn-RS" sz="2800" smtClean="0">
                <a:latin typeface="Arial Narrow" panose="020B0606020202030204" pitchFamily="34" charset="0"/>
              </a:rPr>
              <a:t>upravljački pristup: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poboljšanje marketinga kao poslovne funkcije odnosno procesa marketing-odlučivanja (</a:t>
            </a:r>
            <a:r>
              <a:rPr lang="sr-Latn-CS" altLang="sr-Latn-RS" sz="2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planiranje, organizovanje, kontrola, revizija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sr-Latn-CS" altLang="sr-Latn-RS" sz="2800" smtClean="0">
                <a:latin typeface="Arial Narrow" panose="020B0606020202030204" pitchFamily="34" charset="0"/>
              </a:rPr>
              <a:t>strategijski pristup: </a:t>
            </a:r>
            <a:r>
              <a:rPr lang="sr-Latn-CS" altLang="sr-Latn-RS" sz="22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strateška (dugoročna) perspektiva marketinga</a:t>
            </a:r>
          </a:p>
          <a:p>
            <a:pPr eaLnBrk="1" hangingPunct="1">
              <a:buFontTx/>
              <a:buNone/>
            </a:pPr>
            <a:endParaRPr lang="sr-Latn-CS" altLang="sr-Latn-RS" smtClean="0"/>
          </a:p>
          <a:p>
            <a:pPr eaLnBrk="1" hangingPunct="1">
              <a:buFontTx/>
              <a:buNone/>
            </a:pPr>
            <a:endParaRPr lang="sr-Latn-CS" altLang="sr-Latn-RS" smtClean="0"/>
          </a:p>
          <a:p>
            <a:pPr eaLnBrk="1" hangingPunct="1"/>
            <a:endParaRPr lang="sr-Latn-CS" altLang="sr-Latn-RS" smtClean="0"/>
          </a:p>
          <a:p>
            <a:pPr eaLnBrk="1" hangingPunct="1"/>
            <a:endParaRPr lang="en-US" altLang="sr-Latn-RS" smtClean="0"/>
          </a:p>
        </p:txBody>
      </p:sp>
      <p:pic>
        <p:nvPicPr>
          <p:cNvPr id="63492" name="Picture 9" descr="Naučno oglašavanje | Delfi knjižare | Sve dobre knjige na jednom me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946">
            <a:off x="5910263" y="331788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1" descr="PDF) Razvoj proizvoda (Product development) | Alan Topcic - Academia.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6082">
            <a:off x="6380163" y="1624013"/>
            <a:ext cx="167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050">
            <a:off x="5834063" y="3538538"/>
            <a:ext cx="1952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686">
            <a:off x="3321050" y="5086350"/>
            <a:ext cx="137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88913"/>
            <a:ext cx="3100387" cy="54451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sr-Latn-CS" alt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Društveni pristup</a:t>
            </a:r>
            <a:endParaRPr lang="en-US" altLang="sr-Latn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404813" y="2289175"/>
            <a:ext cx="4114800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/>
              <a:t>+ Briga o prirodi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 b="1"/>
              <a:t>(zelena/eko komponenta u marketingu; pitanje održivosti u marketingu)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876800" y="2309813"/>
            <a:ext cx="3856038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r-Latn-RS" b="1" dirty="0" smtClean="0"/>
              <a:t>+ Briga o društvenoj zajednici;</a:t>
            </a:r>
          </a:p>
          <a:p>
            <a:pPr>
              <a:defRPr/>
            </a:pPr>
            <a:r>
              <a:rPr lang="sr-Latn-RS" b="1" dirty="0" smtClean="0"/>
              <a:t>podrška zdravstvu, obrazovanju, </a:t>
            </a:r>
          </a:p>
          <a:p>
            <a:pPr>
              <a:defRPr/>
            </a:pPr>
            <a:r>
              <a:rPr lang="sr-Latn-RS" b="1" dirty="0" smtClean="0"/>
              <a:t>sportu, umetnosti...</a:t>
            </a:r>
          </a:p>
        </p:txBody>
      </p:sp>
      <p:pic>
        <p:nvPicPr>
          <p:cNvPr id="64517" name="Picture 6" descr="http://recnaroda.co.rs/wp-content/uploads/2014/11/PB03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879850"/>
            <a:ext cx="311626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 descr="Šta je to zeleni marketing? | MBS - Visoka škola modernog bizn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222750"/>
            <a:ext cx="2590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Box 1"/>
          <p:cNvSpPr txBox="1">
            <a:spLocks noChangeArrowheads="1"/>
          </p:cNvSpPr>
          <p:nvPr/>
        </p:nvSpPr>
        <p:spPr bwMode="auto">
          <a:xfrm>
            <a:off x="1447800" y="954088"/>
            <a:ext cx="650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b="1">
                <a:solidFill>
                  <a:srgbClr val="002060"/>
                </a:solidFill>
              </a:rPr>
              <a:t>Pitanje etike i društvene odgovornosti u marketingu</a:t>
            </a:r>
          </a:p>
        </p:txBody>
      </p:sp>
      <p:pic>
        <p:nvPicPr>
          <p:cNvPr id="64520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44016">
            <a:off x="3727450" y="3943350"/>
            <a:ext cx="1584325" cy="2455863"/>
          </a:xfrm>
        </p:spPr>
      </p:pic>
      <p:sp>
        <p:nvSpPr>
          <p:cNvPr id="64521" name="TextBox 1"/>
          <p:cNvSpPr txBox="1">
            <a:spLocks noChangeArrowheads="1"/>
          </p:cNvSpPr>
          <p:nvPr/>
        </p:nvSpPr>
        <p:spPr bwMode="auto">
          <a:xfrm>
            <a:off x="3124200" y="1644650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b="1">
                <a:solidFill>
                  <a:srgbClr val="002060"/>
                </a:solidFill>
              </a:rPr>
              <a:t>Briga o potrošaču 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2438400" cy="71596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sr-Latn-CS" alt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Globalni pristup</a:t>
            </a:r>
            <a:endParaRPr lang="en-US" altLang="sr-Latn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5539" name="Picture 4" descr="continents5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73288"/>
            <a:ext cx="79248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cid.ekof.bg.ac.rs/repository/CMS/izdanja/2011/medjunarodni-marketing-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495425"/>
            <a:ext cx="1752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mmc.bolha.com/1/image/179496/181162/GLOBALNI-MARKETING--Dr--Mirko-Bunc_54328db2acb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48100"/>
            <a:ext cx="1863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Coca-Cola ili Pepsi, čiji su rezultati bolji? | Biznis.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6654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55588" y="76200"/>
            <a:ext cx="2438400" cy="4572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sr-Latn-R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Holistički pristup</a:t>
            </a:r>
            <a:endParaRPr lang="en-US" altLang="sr-Latn-R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52400" y="539750"/>
            <a:ext cx="8991600" cy="6546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Počiva na celovitom i međuzavisnom posmatranju: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 </a:t>
            </a: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internog marketinga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podrazumeva da svi zaposleni budu orijentisani na kupce i isporuku vrednosti kupcima;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 </a:t>
            </a: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integrisanog marketinga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uključuje integrisano, a ne pojedinačno, planiranje i sprovođenje marketing-aktivnosti; počiva na optimalnoj kombinaciji marketing-miksa tj. elemenata </a:t>
            </a:r>
            <a:r>
              <a:rPr lang="sr-Latn-RS" altLang="en-US" sz="22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transakcionog marketinga</a:t>
            </a:r>
            <a:r>
              <a:rPr lang="sr-Latn-RS" altLang="en-US" sz="2000" smtClean="0">
                <a:latin typeface="Arial Narrow" panose="020B0606020202030204" pitchFamily="34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 </a:t>
            </a: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društvenog marketinga</a:t>
            </a:r>
            <a:r>
              <a:rPr lang="sr-Latn-RS" altLang="en-US" sz="240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uključuje zakonske, etičke, ekološke posledice marketing-aktivnosti kao i posledice istih na društvenu zajednicu </a:t>
            </a:r>
            <a:r>
              <a:rPr lang="sr-Latn-RS" altLang="en-US" sz="2400" smtClean="0">
                <a:latin typeface="Arial Narrow" panose="020B0606020202030204" pitchFamily="34" charset="0"/>
              </a:rPr>
              <a:t>i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 </a:t>
            </a: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relacionog marketinga ili marketinga odnosa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koji podrazumeva 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latin typeface="Arial Narrow" panose="020B0606020202030204" pitchFamily="34" charset="0"/>
              </a:rPr>
              <a:t>upravljanje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odnosima</a:t>
            </a:r>
            <a:r>
              <a:rPr lang="sr-Latn-RS" altLang="en-US" sz="2200" smtClean="0">
                <a:latin typeface="Arial Narrow" panose="020B0606020202030204" pitchFamily="34" charset="0"/>
              </a:rPr>
              <a:t>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s kupcima</a:t>
            </a:r>
            <a:r>
              <a:rPr lang="sr-Latn-RS" altLang="en-US" sz="2200" smtClean="0">
                <a:latin typeface="Arial Narrow" panose="020B0606020202030204" pitchFamily="34" charset="0"/>
              </a:rPr>
              <a:t>: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Customer Relationship Management </a:t>
            </a:r>
            <a:r>
              <a:rPr lang="sr-Latn-RS" altLang="en-US" sz="2200" smtClean="0">
                <a:latin typeface="Arial Narrow" panose="020B0606020202030204" pitchFamily="34" charset="0"/>
              </a:rPr>
              <a:t>– CRM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latin typeface="Arial Narrow" panose="020B0606020202030204" pitchFamily="34" charset="0"/>
              </a:rPr>
              <a:t>upravljanje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odnosima s partnerima</a:t>
            </a:r>
            <a:r>
              <a:rPr lang="sr-Latn-RS" altLang="en-US" sz="2200" smtClean="0">
                <a:latin typeface="Arial Narrow" panose="020B0606020202030204" pitchFamily="34" charset="0"/>
              </a:rPr>
              <a:t>: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Partner Realationship Management </a:t>
            </a:r>
            <a:r>
              <a:rPr lang="sr-Latn-RS" altLang="en-US" sz="2200" smtClean="0">
                <a:latin typeface="Arial Narrow" panose="020B0606020202030204" pitchFamily="34" charset="0"/>
              </a:rPr>
              <a:t>– PRM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latin typeface="Arial Narrow" panose="020B0606020202030204" pitchFamily="34" charset="0"/>
              </a:rPr>
              <a:t>stvaranje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marketing-mrež</a:t>
            </a:r>
            <a:r>
              <a:rPr lang="sr-Latn-RS" altLang="en-US" sz="2200" smtClean="0">
                <a:latin typeface="Arial Narrow" panose="020B0606020202030204" pitchFamily="34" charset="0"/>
              </a:rPr>
              <a:t>e sa najprofitabilnijim stejkholderima (poslovni kupci, zaposleni, marketing-partneri poput kanala, dobavljača, distributera, dilera, agencija i članovi finansijske zajednice poput akcionara, investitora, i dr.)....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6019800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Zadatak: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Pripremite kontrolna pitanja i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dajte odgovore na njih.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Primer: Kakva je veza marketinga i razmene?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Odgovor: Marketing čini razmenu efikasnom.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Pitanje: Kako?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Odgovor:?</a:t>
            </a:r>
            <a:endParaRPr lang="sr-Latn-R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Ia: Marketing i proces razmene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Kako bi razumeli </a:t>
            </a:r>
            <a:r>
              <a:rPr lang="sr-Latn-RS" altLang="sr-Latn-RS" sz="2400" b="1" i="1" smtClean="0">
                <a:latin typeface="Arial Narrow" panose="020B0606020202030204" pitchFamily="34" charset="0"/>
              </a:rPr>
              <a:t>ekonomsku ulogu marketinga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i njegov značaj za postizanje </a:t>
            </a:r>
            <a:r>
              <a:rPr lang="sr-Latn-RS" altLang="sr-Latn-RS" sz="2400" b="1" i="1" smtClean="0">
                <a:latin typeface="Arial Narrow" panose="020B0606020202030204" pitchFamily="34" charset="0"/>
              </a:rPr>
              <a:t>efikasne razmene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kako na nivou kompanije </a:t>
            </a:r>
            <a:r>
              <a:rPr lang="sr-Latn-RS" altLang="sr-Latn-RS" sz="24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(mikro nivo marketinga)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tako i na nivou tržišta </a:t>
            </a:r>
            <a:r>
              <a:rPr lang="sr-Latn-RS" altLang="sr-Latn-RS" sz="24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(makro nivo marketinga)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neophodno je poznavati </a:t>
            </a:r>
            <a:r>
              <a:rPr lang="sr-Latn-RS" altLang="sr-Latn-RS" sz="2400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osnovne </a:t>
            </a:r>
            <a:r>
              <a:rPr lang="sr-Latn-RS" altLang="sr-Latn-RS" sz="24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učesnike, tokove, faktore i aktere marketing-sistema</a:t>
            </a:r>
            <a:r>
              <a:rPr lang="sr-Latn-RS" altLang="sr-Latn-RS" sz="2400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r-Latn-RS" sz="2800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89038"/>
            <a:ext cx="88392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Osnovni učesnici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neko ko je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na strani ponude</a:t>
            </a:r>
            <a:r>
              <a:rPr lang="sr-Latn-RS" altLang="en-US" sz="2400" smtClean="0">
                <a:latin typeface="Arial Narrow" panose="020B0606020202030204" pitchFamily="34" charset="0"/>
              </a:rPr>
              <a:t>: proizvođač, prodavac, neki drugi isporučilac vrednosti (dajte primere)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neko ko je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na strani tražnje</a:t>
            </a:r>
            <a:r>
              <a:rPr lang="sr-Latn-RS" altLang="en-US" sz="2400" smtClean="0">
                <a:latin typeface="Arial Narrow" panose="020B0606020202030204" pitchFamily="34" charset="0"/>
              </a:rPr>
              <a:t>: potrošač / kupac / klijent / konzument (dajte primere)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Osnovni tokovi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smtClean="0">
                <a:latin typeface="Arial Narrow" panose="020B0606020202030204" pitchFamily="34" charset="0"/>
              </a:rPr>
              <a:t>tok proizvoda ili usluga odnosno drugog predmeta razmene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(fizički tok) </a:t>
            </a:r>
            <a:r>
              <a:rPr lang="sr-Latn-RS" altLang="en-US" sz="2400" smtClean="0">
                <a:latin typeface="Arial Narrow" panose="020B0606020202030204" pitchFamily="34" charset="0"/>
              </a:rPr>
              <a:t>koji ide od prodavca do kupca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smtClean="0">
                <a:latin typeface="Arial Narrow" panose="020B0606020202030204" pitchFamily="34" charset="0"/>
              </a:rPr>
              <a:t>tok novca ili drugog ekvivalenta </a:t>
            </a:r>
            <a:r>
              <a:rPr lang="sr-Latn-RS" altLang="en-US" sz="2400" smtClean="0">
                <a:latin typeface="Arial Narrow" panose="020B0606020202030204" pitchFamily="34" charset="0"/>
              </a:rPr>
              <a:t>za dobijeno u razmeni koji ide od strane kupca ka prodavcu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u="sng" smtClean="0">
                <a:latin typeface="Arial Narrow" panose="020B0606020202030204" pitchFamily="34" charset="0"/>
              </a:rPr>
              <a:t>tok informacija </a:t>
            </a:r>
            <a:r>
              <a:rPr lang="sr-Latn-RS" altLang="en-US" sz="2400" u="sng" smtClean="0">
                <a:latin typeface="Arial Narrow" panose="020B0606020202030204" pitchFamily="34" charset="0"/>
              </a:rPr>
              <a:t>u </a:t>
            </a:r>
            <a:r>
              <a:rPr lang="sr-Latn-RS" altLang="en-US" sz="2400" smtClean="0">
                <a:latin typeface="Arial Narrow" panose="020B0606020202030204" pitchFamily="34" charset="0"/>
              </a:rPr>
              <a:t>oba smera kao najvažniji marketing-tok!!!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latin typeface="Arial Narrow" panose="020B0606020202030204" pitchFamily="34" charset="0"/>
              </a:rPr>
              <a:t>Tu su još i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faktori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(sile) iz okruženja </a:t>
            </a:r>
            <a:r>
              <a:rPr lang="sr-Latn-RS" altLang="en-US" sz="2400" smtClean="0">
                <a:latin typeface="Arial Narrow" panose="020B0606020202030204" pitchFamily="34" charset="0"/>
              </a:rPr>
              <a:t>i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drugi akteri </a:t>
            </a:r>
            <a:r>
              <a:rPr lang="sr-Latn-RS" altLang="en-US" sz="2400" smtClean="0">
                <a:latin typeface="Arial Narrow" panose="020B0606020202030204" pitchFamily="34" charset="0"/>
              </a:rPr>
              <a:t>kao deo marketing sistema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813" y="838200"/>
            <a:ext cx="4429125" cy="550863"/>
          </a:xfrm>
        </p:spPr>
        <p:txBody>
          <a:bodyPr/>
          <a:lstStyle/>
          <a:p>
            <a:pPr algn="l" eaLnBrk="1" hangingPunct="1"/>
            <a:r>
              <a:rPr lang="sr-Latn-RS" altLang="sr-Latn-RS" sz="2400" b="1" smtClean="0">
                <a:solidFill>
                  <a:srgbClr val="1B06BA"/>
                </a:solidFill>
                <a:latin typeface="Arial Narrow" panose="020B0606020202030204" pitchFamily="34" charset="0"/>
              </a:rPr>
              <a:t>Ia: Marketing i proces razmene</a:t>
            </a:r>
            <a:endParaRPr lang="en-US" altLang="sr-Latn-RS" sz="2400" b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417513"/>
            <a:ext cx="7886700" cy="47783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Ia: </a:t>
            </a:r>
            <a:r>
              <a:rPr lang="sr-Latn-CS" altLang="sr-Latn-R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Šta može biti predmet razmene?</a:t>
            </a:r>
            <a:endParaRPr lang="en-US" altLang="sr-Latn-RS" sz="2400" b="1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204913"/>
            <a:ext cx="8172450" cy="51196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i="1" u="sng" smtClean="0">
                <a:latin typeface="Arial Narrow" panose="020B0606020202030204" pitchFamily="34" charset="0"/>
              </a:rPr>
              <a:t>Ponuda</a:t>
            </a:r>
            <a:r>
              <a:rPr lang="sr-Latn-CS" altLang="sr-Latn-RS" sz="2400" i="1" smtClean="0">
                <a:latin typeface="Arial Narrow" panose="020B0606020202030204" pitchFamily="34" charset="0"/>
              </a:rPr>
              <a:t>                                                                 </a:t>
            </a:r>
            <a:r>
              <a:rPr lang="sr-Latn-CS" altLang="sr-Latn-RS" sz="2400" i="1" u="sng" smtClean="0">
                <a:latin typeface="Arial Narrow" panose="020B0606020202030204" pitchFamily="34" charset="0"/>
              </a:rPr>
              <a:t>Tražnja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proizvodi</a:t>
            </a:r>
            <a:r>
              <a:rPr lang="en-US" altLang="sr-Latn-RS" sz="2400" smtClean="0">
                <a:latin typeface="Arial Narrow" panose="020B0606020202030204" pitchFamily="34" charset="0"/>
              </a:rPr>
              <a:t> 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                                                           novac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usluge                                                                  drugi proizvodi....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imidž ličnosti                                                         rad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ideje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iskustva                                </a:t>
            </a:r>
            <a:r>
              <a:rPr lang="sr-Latn-C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informacije!!!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događaji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organizacije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mesta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imovina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informacije</a:t>
            </a:r>
            <a:endParaRPr lang="en-US" altLang="sr-Latn-RS" sz="2400" smtClean="0">
              <a:latin typeface="Arial Narrow" panose="020B0606020202030204" pitchFamily="34" charset="0"/>
            </a:endParaRPr>
          </a:p>
        </p:txBody>
      </p:sp>
      <p:sp>
        <p:nvSpPr>
          <p:cNvPr id="28676" name="AutoShape 7"/>
          <p:cNvSpPr>
            <a:spLocks/>
          </p:cNvSpPr>
          <p:nvPr/>
        </p:nvSpPr>
        <p:spPr bwMode="auto">
          <a:xfrm>
            <a:off x="3048000" y="1600200"/>
            <a:ext cx="457200" cy="4724400"/>
          </a:xfrm>
          <a:prstGeom prst="rightBrace">
            <a:avLst>
              <a:gd name="adj1" fmla="val 8611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sp>
        <p:nvSpPr>
          <p:cNvPr id="28677" name="AutoShape 8"/>
          <p:cNvSpPr>
            <a:spLocks/>
          </p:cNvSpPr>
          <p:nvPr/>
        </p:nvSpPr>
        <p:spPr bwMode="auto">
          <a:xfrm>
            <a:off x="5410200" y="1600200"/>
            <a:ext cx="533400" cy="4724400"/>
          </a:xfrm>
          <a:prstGeom prst="leftBrace">
            <a:avLst>
              <a:gd name="adj1" fmla="val 7381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619500" y="3717925"/>
            <a:ext cx="1676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>
              <a:solidFill>
                <a:prstClr val="white"/>
              </a:solidFill>
            </a:endParaRPr>
          </a:p>
        </p:txBody>
      </p:sp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5619750" y="6419850"/>
            <a:ext cx="313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r-Latn-RS" altLang="sr-Latn-RS" sz="2000" i="1">
                <a:solidFill>
                  <a:srgbClr val="000000"/>
                </a:solidFill>
              </a:rPr>
              <a:t>O ovome detaljno kasnije.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2671763" y="3303588"/>
            <a:ext cx="1219200" cy="893762"/>
            <a:chOff x="1920" y="1428"/>
            <a:chExt cx="576" cy="252"/>
          </a:xfrm>
        </p:grpSpPr>
        <p:grpSp>
          <p:nvGrpSpPr>
            <p:cNvPr id="30748" name="Group 12"/>
            <p:cNvGrpSpPr>
              <a:grpSpLocks/>
            </p:cNvGrpSpPr>
            <p:nvPr/>
          </p:nvGrpSpPr>
          <p:grpSpPr bwMode="auto">
            <a:xfrm>
              <a:off x="1920" y="1440"/>
              <a:ext cx="576" cy="240"/>
              <a:chOff x="1920" y="1392"/>
              <a:chExt cx="576" cy="288"/>
            </a:xfrm>
          </p:grpSpPr>
          <p:sp>
            <p:nvSpPr>
              <p:cNvPr id="30757" name="Rectangle 1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Rectangle 14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Rectangle 15"/>
              <p:cNvSpPr>
                <a:spLocks noChangeArrowheads="1"/>
              </p:cNvSpPr>
              <p:nvPr/>
            </p:nvSpPr>
            <p:spPr bwMode="auto">
              <a:xfrm>
                <a:off x="1938" y="1488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0" name="Rectangle 16"/>
              <p:cNvSpPr>
                <a:spLocks noChangeArrowheads="1"/>
              </p:cNvSpPr>
              <p:nvPr/>
            </p:nvSpPr>
            <p:spPr bwMode="auto">
              <a:xfrm>
                <a:off x="2430" y="1488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Rectangle 17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2" name="Rectangle 18"/>
              <p:cNvSpPr>
                <a:spLocks noChangeArrowheads="1"/>
              </p:cNvSpPr>
              <p:nvPr/>
            </p:nvSpPr>
            <p:spPr bwMode="auto">
              <a:xfrm>
                <a:off x="2158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Rectangle 19"/>
              <p:cNvSpPr>
                <a:spLocks noChangeArrowheads="1"/>
              </p:cNvSpPr>
              <p:nvPr/>
            </p:nvSpPr>
            <p:spPr bwMode="auto">
              <a:xfrm>
                <a:off x="2300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4" name="Rectangle 20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48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49" name="Rectangle 21"/>
            <p:cNvSpPr>
              <a:spLocks noChangeArrowheads="1"/>
            </p:cNvSpPr>
            <p:nvPr/>
          </p:nvSpPr>
          <p:spPr bwMode="auto">
            <a:xfrm>
              <a:off x="2016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22"/>
            <p:cNvSpPr>
              <a:spLocks noChangeArrowheads="1"/>
            </p:cNvSpPr>
            <p:nvPr/>
          </p:nvSpPr>
          <p:spPr bwMode="auto">
            <a:xfrm>
              <a:off x="2182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1" name="Rectangle 23"/>
            <p:cNvSpPr>
              <a:spLocks noChangeArrowheads="1"/>
            </p:cNvSpPr>
            <p:nvPr/>
          </p:nvSpPr>
          <p:spPr bwMode="auto">
            <a:xfrm>
              <a:off x="2340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2" name="Rectangle 24"/>
            <p:cNvSpPr>
              <a:spLocks noChangeArrowheads="1"/>
            </p:cNvSpPr>
            <p:nvPr/>
          </p:nvSpPr>
          <p:spPr bwMode="auto">
            <a:xfrm>
              <a:off x="2112" y="1536"/>
              <a:ext cx="48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3" name="Rectangle 25"/>
            <p:cNvSpPr>
              <a:spLocks noChangeArrowheads="1"/>
            </p:cNvSpPr>
            <p:nvPr/>
          </p:nvSpPr>
          <p:spPr bwMode="auto">
            <a:xfrm>
              <a:off x="2256" y="1536"/>
              <a:ext cx="48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4" name="Rectangle 26"/>
            <p:cNvSpPr>
              <a:spLocks noChangeArrowheads="1"/>
            </p:cNvSpPr>
            <p:nvPr/>
          </p:nvSpPr>
          <p:spPr bwMode="auto">
            <a:xfrm>
              <a:off x="2160" y="1536"/>
              <a:ext cx="96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5" name="Rectangle 27"/>
            <p:cNvSpPr>
              <a:spLocks noChangeArrowheads="1"/>
            </p:cNvSpPr>
            <p:nvPr/>
          </p:nvSpPr>
          <p:spPr bwMode="auto">
            <a:xfrm>
              <a:off x="2160" y="1571"/>
              <a:ext cx="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56" name="Line 28"/>
            <p:cNvSpPr>
              <a:spLocks noChangeShapeType="1"/>
            </p:cNvSpPr>
            <p:nvPr/>
          </p:nvSpPr>
          <p:spPr bwMode="auto">
            <a:xfrm>
              <a:off x="2208" y="1549"/>
              <a:ext cx="1" cy="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3" name="Group 35"/>
          <p:cNvGrpSpPr>
            <a:grpSpLocks/>
          </p:cNvGrpSpPr>
          <p:nvPr/>
        </p:nvGrpSpPr>
        <p:grpSpPr bwMode="auto">
          <a:xfrm>
            <a:off x="6477000" y="3276600"/>
            <a:ext cx="490538" cy="995363"/>
            <a:chOff x="840" y="2640"/>
            <a:chExt cx="486" cy="1092"/>
          </a:xfrm>
        </p:grpSpPr>
        <p:sp>
          <p:nvSpPr>
            <p:cNvPr id="30742" name="Oval 36"/>
            <p:cNvSpPr>
              <a:spLocks noChangeArrowheads="1"/>
            </p:cNvSpPr>
            <p:nvPr/>
          </p:nvSpPr>
          <p:spPr bwMode="auto">
            <a:xfrm>
              <a:off x="960" y="2640"/>
              <a:ext cx="240" cy="240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0743" name="Line 37"/>
            <p:cNvSpPr>
              <a:spLocks noChangeShapeType="1"/>
            </p:cNvSpPr>
            <p:nvPr/>
          </p:nvSpPr>
          <p:spPr bwMode="auto">
            <a:xfrm>
              <a:off x="1086" y="288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38"/>
            <p:cNvSpPr>
              <a:spLocks noChangeShapeType="1"/>
            </p:cNvSpPr>
            <p:nvPr/>
          </p:nvSpPr>
          <p:spPr bwMode="auto">
            <a:xfrm flipH="1">
              <a:off x="840" y="3300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1086" y="3300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40"/>
            <p:cNvSpPr>
              <a:spLocks noChangeShapeType="1"/>
            </p:cNvSpPr>
            <p:nvPr/>
          </p:nvSpPr>
          <p:spPr bwMode="auto">
            <a:xfrm flipH="1">
              <a:off x="864" y="2928"/>
              <a:ext cx="21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41"/>
            <p:cNvSpPr>
              <a:spLocks noChangeShapeType="1"/>
            </p:cNvSpPr>
            <p:nvPr/>
          </p:nvSpPr>
          <p:spPr bwMode="auto">
            <a:xfrm>
              <a:off x="1080" y="2928"/>
              <a:ext cx="21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4" name="Line 45"/>
          <p:cNvSpPr>
            <a:spLocks noChangeShapeType="1"/>
          </p:cNvSpPr>
          <p:nvPr/>
        </p:nvSpPr>
        <p:spPr bwMode="auto">
          <a:xfrm flipV="1">
            <a:off x="4267200" y="3446463"/>
            <a:ext cx="685800" cy="2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9"/>
          <p:cNvSpPr txBox="1">
            <a:spLocks noChangeArrowheads="1"/>
          </p:cNvSpPr>
          <p:nvPr/>
        </p:nvSpPr>
        <p:spPr bwMode="auto">
          <a:xfrm flipH="1">
            <a:off x="2501900" y="2644775"/>
            <a:ext cx="1654175" cy="4000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000000"/>
                </a:solidFill>
              </a:rPr>
              <a:t>ponuda </a:t>
            </a:r>
            <a:endParaRPr lang="en-US" altLang="sr-Latn-RS" sz="2000" b="1">
              <a:solidFill>
                <a:srgbClr val="000000"/>
              </a:solidFill>
            </a:endParaRPr>
          </a:p>
        </p:txBody>
      </p:sp>
      <p:sp>
        <p:nvSpPr>
          <p:cNvPr id="30726" name="Text Box 51"/>
          <p:cNvSpPr txBox="1">
            <a:spLocks noChangeArrowheads="1"/>
          </p:cNvSpPr>
          <p:nvPr/>
        </p:nvSpPr>
        <p:spPr bwMode="auto">
          <a:xfrm flipH="1">
            <a:off x="5989638" y="2601913"/>
            <a:ext cx="1447800" cy="4000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altLang="sr-Latn-RS" sz="2000" b="1">
                <a:solidFill>
                  <a:srgbClr val="000000"/>
                </a:solidFill>
                <a:cs typeface="Arial" panose="020B0604020202020204" pitchFamily="34" charset="0"/>
              </a:rPr>
              <a:t>tražnja</a:t>
            </a:r>
            <a:endParaRPr lang="en-US" altLang="sr-Latn-RS" sz="2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7" name="Line 57"/>
          <p:cNvSpPr>
            <a:spLocks noChangeShapeType="1"/>
          </p:cNvSpPr>
          <p:nvPr/>
        </p:nvSpPr>
        <p:spPr bwMode="auto">
          <a:xfrm>
            <a:off x="354013" y="5181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58"/>
          <p:cNvSpPr txBox="1">
            <a:spLocks noChangeArrowheads="1"/>
          </p:cNvSpPr>
          <p:nvPr/>
        </p:nvSpPr>
        <p:spPr bwMode="auto">
          <a:xfrm flipH="1">
            <a:off x="339725" y="5419725"/>
            <a:ext cx="3803650" cy="862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sr-Latn-CS" altLang="sr-Latn-R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altLang="sr-Latn-R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tok informacija</a:t>
            </a:r>
            <a:endParaRPr lang="en-US" altLang="sr-Latn-R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849" name="Text Box 59"/>
          <p:cNvSpPr txBox="1">
            <a:spLocks noChangeArrowheads="1"/>
          </p:cNvSpPr>
          <p:nvPr/>
        </p:nvSpPr>
        <p:spPr bwMode="auto">
          <a:xfrm flipH="1">
            <a:off x="1066800" y="4965700"/>
            <a:ext cx="2209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Latn-CS" altLang="sr-Latn-RS" sz="2000" b="1" dirty="0" smtClean="0">
                <a:latin typeface="Arial Narrow" panose="020B0606020202030204" pitchFamily="34" charset="0"/>
              </a:rPr>
              <a:t>            </a:t>
            </a:r>
            <a:r>
              <a:rPr lang="sr-Latn-CS" altLang="sr-Latn-R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fizički tok</a:t>
            </a:r>
            <a:endParaRPr lang="en-US" altLang="sr-Latn-R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0" name="Text Box 61"/>
          <p:cNvSpPr txBox="1">
            <a:spLocks noChangeArrowheads="1"/>
          </p:cNvSpPr>
          <p:nvPr/>
        </p:nvSpPr>
        <p:spPr bwMode="auto">
          <a:xfrm>
            <a:off x="3560763" y="1768475"/>
            <a:ext cx="2235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 sz="2400" b="1">
                <a:solidFill>
                  <a:srgbClr val="000000"/>
                </a:solidFill>
                <a:latin typeface="Arial Narrow" panose="020B0606020202030204" pitchFamily="34" charset="0"/>
              </a:rPr>
              <a:t>Tržište - razmena</a:t>
            </a:r>
            <a:endParaRPr lang="en-US" altLang="sr-Latn-RS" sz="24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851" name="Text Box 63"/>
          <p:cNvSpPr txBox="1">
            <a:spLocks noChangeArrowheads="1"/>
          </p:cNvSpPr>
          <p:nvPr/>
        </p:nvSpPr>
        <p:spPr bwMode="auto">
          <a:xfrm>
            <a:off x="4491038" y="3678238"/>
            <a:ext cx="99060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r-Latn-RS" altLang="sr-Latn-R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vrednost</a:t>
            </a:r>
            <a:endParaRPr lang="en-US" altLang="sr-Latn-RS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2" name="Line 45"/>
          <p:cNvSpPr>
            <a:spLocks noChangeShapeType="1"/>
          </p:cNvSpPr>
          <p:nvPr/>
        </p:nvSpPr>
        <p:spPr bwMode="auto">
          <a:xfrm flipH="1">
            <a:off x="5135563" y="3622675"/>
            <a:ext cx="5619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63"/>
          <p:cNvSpPr txBox="1">
            <a:spLocks noChangeArrowheads="1"/>
          </p:cNvSpPr>
          <p:nvPr/>
        </p:nvSpPr>
        <p:spPr bwMode="auto">
          <a:xfrm rot="1737636">
            <a:off x="947738" y="4148138"/>
            <a:ext cx="1304925" cy="368300"/>
          </a:xfrm>
          <a:prstGeom prst="rect">
            <a:avLst/>
          </a:prstGeom>
          <a:solidFill>
            <a:srgbClr val="42C8D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konkurenti </a:t>
            </a:r>
            <a:endParaRPr lang="en-US" altLang="sr-Latn-RS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4" name="Text Box 63"/>
          <p:cNvSpPr txBox="1">
            <a:spLocks noChangeArrowheads="1"/>
          </p:cNvSpPr>
          <p:nvPr/>
        </p:nvSpPr>
        <p:spPr bwMode="auto">
          <a:xfrm rot="1857343">
            <a:off x="231775" y="2565400"/>
            <a:ext cx="1306513" cy="368300"/>
          </a:xfrm>
          <a:prstGeom prst="rect">
            <a:avLst/>
          </a:prstGeom>
          <a:solidFill>
            <a:srgbClr val="42C8D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dobavljači </a:t>
            </a:r>
            <a:endParaRPr lang="en-US" altLang="sr-Latn-RS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5" name="Text Box 63"/>
          <p:cNvSpPr txBox="1">
            <a:spLocks noChangeArrowheads="1"/>
          </p:cNvSpPr>
          <p:nvPr/>
        </p:nvSpPr>
        <p:spPr bwMode="auto">
          <a:xfrm rot="1948284">
            <a:off x="4445000" y="5100638"/>
            <a:ext cx="1304925" cy="369887"/>
          </a:xfrm>
          <a:prstGeom prst="rect">
            <a:avLst/>
          </a:prstGeom>
          <a:solidFill>
            <a:srgbClr val="42C8D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posrednici  </a:t>
            </a:r>
            <a:endParaRPr lang="en-US" altLang="sr-Latn-RS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6" name="Text Box 63"/>
          <p:cNvSpPr txBox="1">
            <a:spLocks noChangeArrowheads="1"/>
          </p:cNvSpPr>
          <p:nvPr/>
        </p:nvSpPr>
        <p:spPr bwMode="auto">
          <a:xfrm rot="-2487870">
            <a:off x="6435725" y="4962525"/>
            <a:ext cx="1304925" cy="369888"/>
          </a:xfrm>
          <a:prstGeom prst="rect">
            <a:avLst/>
          </a:prstGeom>
          <a:solidFill>
            <a:srgbClr val="42C8D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ostali akteri</a:t>
            </a:r>
            <a:endParaRPr lang="en-US" altLang="sr-Latn-RS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7" name="Freeform 64"/>
          <p:cNvSpPr>
            <a:spLocks/>
          </p:cNvSpPr>
          <p:nvPr/>
        </p:nvSpPr>
        <p:spPr bwMode="auto">
          <a:xfrm rot="10800000" flipV="1">
            <a:off x="4408488" y="2538413"/>
            <a:ext cx="1219200" cy="19685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Freeform 64"/>
          <p:cNvSpPr>
            <a:spLocks/>
          </p:cNvSpPr>
          <p:nvPr/>
        </p:nvSpPr>
        <p:spPr bwMode="auto">
          <a:xfrm flipV="1">
            <a:off x="2800350" y="5691188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Freeform 64"/>
          <p:cNvSpPr>
            <a:spLocks/>
          </p:cNvSpPr>
          <p:nvPr/>
        </p:nvSpPr>
        <p:spPr bwMode="auto">
          <a:xfrm rot="10800000" flipV="1">
            <a:off x="1787525" y="5497513"/>
            <a:ext cx="1219200" cy="195262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Freeform 64"/>
          <p:cNvSpPr>
            <a:spLocks/>
          </p:cNvSpPr>
          <p:nvPr/>
        </p:nvSpPr>
        <p:spPr bwMode="auto">
          <a:xfrm flipV="1">
            <a:off x="4402138" y="4006850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ni oblačić 2"/>
          <p:cNvSpPr/>
          <p:nvPr/>
        </p:nvSpPr>
        <p:spPr>
          <a:xfrm>
            <a:off x="4638675" y="103188"/>
            <a:ext cx="4937125" cy="182721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RS" altLang="sr-Latn-RS" b="1" dirty="0">
                <a:latin typeface="Arial Narrow" panose="020B0606020202030204" pitchFamily="34" charset="0"/>
              </a:rPr>
              <a:t>Faktori (sile) koje deluju u okruženju a koje su deo marketing sistema: demografski, ekonomski, geografski, tehnološki, psihološki, kulturni..</a:t>
            </a:r>
            <a:endParaRPr lang="sr-Latn-R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9063" y="5021263"/>
            <a:ext cx="1676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6081713" y="3182938"/>
            <a:ext cx="1219200" cy="893762"/>
            <a:chOff x="1920" y="1428"/>
            <a:chExt cx="576" cy="252"/>
          </a:xfrm>
        </p:grpSpPr>
        <p:grpSp>
          <p:nvGrpSpPr>
            <p:cNvPr id="31784" name="Group 12"/>
            <p:cNvGrpSpPr>
              <a:grpSpLocks/>
            </p:cNvGrpSpPr>
            <p:nvPr/>
          </p:nvGrpSpPr>
          <p:grpSpPr bwMode="auto">
            <a:xfrm>
              <a:off x="1920" y="1440"/>
              <a:ext cx="576" cy="240"/>
              <a:chOff x="1920" y="1392"/>
              <a:chExt cx="576" cy="288"/>
            </a:xfrm>
          </p:grpSpPr>
          <p:sp>
            <p:nvSpPr>
              <p:cNvPr id="31793" name="Rectangle 1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4" name="Rectangle 14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5" name="Rectangle 15"/>
              <p:cNvSpPr>
                <a:spLocks noChangeArrowheads="1"/>
              </p:cNvSpPr>
              <p:nvPr/>
            </p:nvSpPr>
            <p:spPr bwMode="auto">
              <a:xfrm>
                <a:off x="1938" y="1488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6" name="Rectangle 16"/>
              <p:cNvSpPr>
                <a:spLocks noChangeArrowheads="1"/>
              </p:cNvSpPr>
              <p:nvPr/>
            </p:nvSpPr>
            <p:spPr bwMode="auto">
              <a:xfrm>
                <a:off x="2430" y="1488"/>
                <a:ext cx="4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7" name="Rectangle 17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8" name="Rectangle 18"/>
              <p:cNvSpPr>
                <a:spLocks noChangeArrowheads="1"/>
              </p:cNvSpPr>
              <p:nvPr/>
            </p:nvSpPr>
            <p:spPr bwMode="auto">
              <a:xfrm>
                <a:off x="2158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9" name="Rectangle 19"/>
              <p:cNvSpPr>
                <a:spLocks noChangeArrowheads="1"/>
              </p:cNvSpPr>
              <p:nvPr/>
            </p:nvSpPr>
            <p:spPr bwMode="auto">
              <a:xfrm>
                <a:off x="2300" y="1488"/>
                <a:ext cx="100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00" name="Rectangle 20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48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CS" altLang="sr-Latn-R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785" name="Rectangle 21"/>
            <p:cNvSpPr>
              <a:spLocks noChangeArrowheads="1"/>
            </p:cNvSpPr>
            <p:nvPr/>
          </p:nvSpPr>
          <p:spPr bwMode="auto">
            <a:xfrm>
              <a:off x="2016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86" name="Rectangle 22"/>
            <p:cNvSpPr>
              <a:spLocks noChangeArrowheads="1"/>
            </p:cNvSpPr>
            <p:nvPr/>
          </p:nvSpPr>
          <p:spPr bwMode="auto">
            <a:xfrm>
              <a:off x="2182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87" name="Rectangle 23"/>
            <p:cNvSpPr>
              <a:spLocks noChangeArrowheads="1"/>
            </p:cNvSpPr>
            <p:nvPr/>
          </p:nvSpPr>
          <p:spPr bwMode="auto">
            <a:xfrm>
              <a:off x="2340" y="14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88" name="Rectangle 24"/>
            <p:cNvSpPr>
              <a:spLocks noChangeArrowheads="1"/>
            </p:cNvSpPr>
            <p:nvPr/>
          </p:nvSpPr>
          <p:spPr bwMode="auto">
            <a:xfrm>
              <a:off x="2112" y="1536"/>
              <a:ext cx="48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89" name="Rectangle 25"/>
            <p:cNvSpPr>
              <a:spLocks noChangeArrowheads="1"/>
            </p:cNvSpPr>
            <p:nvPr/>
          </p:nvSpPr>
          <p:spPr bwMode="auto">
            <a:xfrm>
              <a:off x="2256" y="1536"/>
              <a:ext cx="48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90" name="Rectangle 26"/>
            <p:cNvSpPr>
              <a:spLocks noChangeArrowheads="1"/>
            </p:cNvSpPr>
            <p:nvPr/>
          </p:nvSpPr>
          <p:spPr bwMode="auto">
            <a:xfrm>
              <a:off x="2160" y="1536"/>
              <a:ext cx="96" cy="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91" name="Rectangle 27"/>
            <p:cNvSpPr>
              <a:spLocks noChangeArrowheads="1"/>
            </p:cNvSpPr>
            <p:nvPr/>
          </p:nvSpPr>
          <p:spPr bwMode="auto">
            <a:xfrm>
              <a:off x="2160" y="1571"/>
              <a:ext cx="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92" name="Line 28"/>
            <p:cNvSpPr>
              <a:spLocks noChangeShapeType="1"/>
            </p:cNvSpPr>
            <p:nvPr/>
          </p:nvSpPr>
          <p:spPr bwMode="auto">
            <a:xfrm>
              <a:off x="2208" y="1549"/>
              <a:ext cx="1" cy="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" name="Group 29"/>
          <p:cNvGrpSpPr>
            <a:grpSpLocks/>
          </p:cNvGrpSpPr>
          <p:nvPr/>
        </p:nvGrpSpPr>
        <p:grpSpPr bwMode="auto">
          <a:xfrm>
            <a:off x="2590800" y="3200400"/>
            <a:ext cx="1447800" cy="990600"/>
            <a:chOff x="1152" y="2448"/>
            <a:chExt cx="432" cy="288"/>
          </a:xfrm>
        </p:grpSpPr>
        <p:sp>
          <p:nvSpPr>
            <p:cNvPr id="31779" name="Freeform 30"/>
            <p:cNvSpPr>
              <a:spLocks/>
            </p:cNvSpPr>
            <p:nvPr/>
          </p:nvSpPr>
          <p:spPr bwMode="auto">
            <a:xfrm>
              <a:off x="1152" y="2448"/>
              <a:ext cx="432" cy="281"/>
            </a:xfrm>
            <a:custGeom>
              <a:avLst/>
              <a:gdLst>
                <a:gd name="T0" fmla="*/ 0 w 432"/>
                <a:gd name="T1" fmla="*/ 240 h 281"/>
                <a:gd name="T2" fmla="*/ 0 w 432"/>
                <a:gd name="T3" fmla="*/ 192 h 281"/>
                <a:gd name="T4" fmla="*/ 0 w 432"/>
                <a:gd name="T5" fmla="*/ 96 h 281"/>
                <a:gd name="T6" fmla="*/ 240 w 432"/>
                <a:gd name="T7" fmla="*/ 0 h 281"/>
                <a:gd name="T8" fmla="*/ 432 w 432"/>
                <a:gd name="T9" fmla="*/ 96 h 281"/>
                <a:gd name="T10" fmla="*/ 432 w 432"/>
                <a:gd name="T11" fmla="*/ 240 h 281"/>
                <a:gd name="T12" fmla="*/ 242 w 432"/>
                <a:gd name="T13" fmla="*/ 281 h 281"/>
                <a:gd name="T14" fmla="*/ 0 w 432"/>
                <a:gd name="T15" fmla="*/ 240 h 2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2"/>
                <a:gd name="T25" fmla="*/ 0 h 281"/>
                <a:gd name="T26" fmla="*/ 432 w 432"/>
                <a:gd name="T27" fmla="*/ 281 h 2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2" h="281">
                  <a:moveTo>
                    <a:pt x="0" y="240"/>
                  </a:moveTo>
                  <a:lnTo>
                    <a:pt x="0" y="192"/>
                  </a:lnTo>
                  <a:lnTo>
                    <a:pt x="0" y="96"/>
                  </a:lnTo>
                  <a:lnTo>
                    <a:pt x="240" y="0"/>
                  </a:lnTo>
                  <a:lnTo>
                    <a:pt x="432" y="96"/>
                  </a:lnTo>
                  <a:lnTo>
                    <a:pt x="432" y="240"/>
                  </a:lnTo>
                  <a:lnTo>
                    <a:pt x="242" y="28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1"/>
            <p:cNvSpPr>
              <a:spLocks noChangeShapeType="1"/>
            </p:cNvSpPr>
            <p:nvPr/>
          </p:nvSpPr>
          <p:spPr bwMode="auto">
            <a:xfrm>
              <a:off x="1152" y="2640"/>
              <a:ext cx="4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32"/>
            <p:cNvSpPr>
              <a:spLocks noChangeShapeType="1"/>
            </p:cNvSpPr>
            <p:nvPr/>
          </p:nvSpPr>
          <p:spPr bwMode="auto">
            <a:xfrm>
              <a:off x="1392" y="2448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3"/>
            <p:cNvSpPr>
              <a:spLocks noChangeShapeType="1"/>
            </p:cNvSpPr>
            <p:nvPr/>
          </p:nvSpPr>
          <p:spPr bwMode="auto">
            <a:xfrm flipV="1">
              <a:off x="1152" y="2544"/>
              <a:ext cx="24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4"/>
            <p:cNvSpPr>
              <a:spLocks noChangeShapeType="1"/>
            </p:cNvSpPr>
            <p:nvPr/>
          </p:nvSpPr>
          <p:spPr bwMode="auto">
            <a:xfrm>
              <a:off x="1392" y="2544"/>
              <a:ext cx="192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" name="Group 35"/>
          <p:cNvGrpSpPr>
            <a:grpSpLocks/>
          </p:cNvGrpSpPr>
          <p:nvPr/>
        </p:nvGrpSpPr>
        <p:grpSpPr bwMode="auto">
          <a:xfrm>
            <a:off x="8512175" y="2933700"/>
            <a:ext cx="419100" cy="1684338"/>
            <a:chOff x="840" y="2640"/>
            <a:chExt cx="486" cy="1092"/>
          </a:xfrm>
        </p:grpSpPr>
        <p:sp>
          <p:nvSpPr>
            <p:cNvPr id="31773" name="Oval 36"/>
            <p:cNvSpPr>
              <a:spLocks noChangeArrowheads="1"/>
            </p:cNvSpPr>
            <p:nvPr/>
          </p:nvSpPr>
          <p:spPr bwMode="auto">
            <a:xfrm>
              <a:off x="960" y="2640"/>
              <a:ext cx="240" cy="240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r-Latn-CS" altLang="sr-Latn-RS">
                <a:solidFill>
                  <a:srgbClr val="000000"/>
                </a:solidFill>
              </a:endParaRPr>
            </a:p>
          </p:txBody>
        </p:sp>
        <p:sp>
          <p:nvSpPr>
            <p:cNvPr id="31774" name="Line 37"/>
            <p:cNvSpPr>
              <a:spLocks noChangeShapeType="1"/>
            </p:cNvSpPr>
            <p:nvPr/>
          </p:nvSpPr>
          <p:spPr bwMode="auto">
            <a:xfrm>
              <a:off x="1086" y="288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8"/>
            <p:cNvSpPr>
              <a:spLocks noChangeShapeType="1"/>
            </p:cNvSpPr>
            <p:nvPr/>
          </p:nvSpPr>
          <p:spPr bwMode="auto">
            <a:xfrm flipH="1">
              <a:off x="840" y="3300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39"/>
            <p:cNvSpPr>
              <a:spLocks noChangeShapeType="1"/>
            </p:cNvSpPr>
            <p:nvPr/>
          </p:nvSpPr>
          <p:spPr bwMode="auto">
            <a:xfrm>
              <a:off x="1086" y="3300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40"/>
            <p:cNvSpPr>
              <a:spLocks noChangeShapeType="1"/>
            </p:cNvSpPr>
            <p:nvPr/>
          </p:nvSpPr>
          <p:spPr bwMode="auto">
            <a:xfrm flipH="1">
              <a:off x="864" y="2928"/>
              <a:ext cx="21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41"/>
            <p:cNvSpPr>
              <a:spLocks noChangeShapeType="1"/>
            </p:cNvSpPr>
            <p:nvPr/>
          </p:nvSpPr>
          <p:spPr bwMode="auto">
            <a:xfrm>
              <a:off x="1080" y="2928"/>
              <a:ext cx="21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Line 44"/>
          <p:cNvSpPr>
            <a:spLocks noChangeShapeType="1"/>
          </p:cNvSpPr>
          <p:nvPr/>
        </p:nvSpPr>
        <p:spPr bwMode="auto">
          <a:xfrm>
            <a:off x="1905000" y="3505200"/>
            <a:ext cx="457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45"/>
          <p:cNvSpPr>
            <a:spLocks noChangeShapeType="1"/>
          </p:cNvSpPr>
          <p:nvPr/>
        </p:nvSpPr>
        <p:spPr bwMode="auto">
          <a:xfrm>
            <a:off x="5029200" y="3505200"/>
            <a:ext cx="457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46"/>
          <p:cNvSpPr>
            <a:spLocks noChangeShapeType="1"/>
          </p:cNvSpPr>
          <p:nvPr/>
        </p:nvSpPr>
        <p:spPr bwMode="auto">
          <a:xfrm>
            <a:off x="7761288" y="3421063"/>
            <a:ext cx="457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49"/>
          <p:cNvSpPr txBox="1">
            <a:spLocks noChangeArrowheads="1"/>
          </p:cNvSpPr>
          <p:nvPr/>
        </p:nvSpPr>
        <p:spPr bwMode="auto">
          <a:xfrm flipH="1">
            <a:off x="2438400" y="26670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000000"/>
                </a:solidFill>
              </a:rPr>
              <a:t>veleprodaja</a:t>
            </a:r>
            <a:endParaRPr lang="en-US" altLang="sr-Latn-RS" sz="2000" b="1">
              <a:solidFill>
                <a:srgbClr val="000000"/>
              </a:solidFill>
            </a:endParaRPr>
          </a:p>
        </p:txBody>
      </p:sp>
      <p:sp>
        <p:nvSpPr>
          <p:cNvPr id="31754" name="Text Box 50"/>
          <p:cNvSpPr txBox="1">
            <a:spLocks noChangeArrowheads="1"/>
          </p:cNvSpPr>
          <p:nvPr/>
        </p:nvSpPr>
        <p:spPr bwMode="auto">
          <a:xfrm flipH="1">
            <a:off x="5894388" y="2563813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b="1">
                <a:solidFill>
                  <a:srgbClr val="000000"/>
                </a:solidFill>
              </a:rPr>
              <a:t>maloprodaja</a:t>
            </a:r>
            <a:endParaRPr lang="en-US" altLang="sr-Latn-RS" b="1">
              <a:solidFill>
                <a:srgbClr val="000000"/>
              </a:solidFill>
            </a:endParaRPr>
          </a:p>
        </p:txBody>
      </p:sp>
      <p:sp>
        <p:nvSpPr>
          <p:cNvPr id="31755" name="Text Box 51"/>
          <p:cNvSpPr txBox="1">
            <a:spLocks noChangeArrowheads="1"/>
          </p:cNvSpPr>
          <p:nvPr/>
        </p:nvSpPr>
        <p:spPr bwMode="auto">
          <a:xfrm flipH="1">
            <a:off x="7967663" y="2219325"/>
            <a:ext cx="1176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krajnji potrošač</a:t>
            </a:r>
            <a:endParaRPr lang="en-US" altLang="sr-Latn-RS" sz="20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56" name="Line 57"/>
          <p:cNvSpPr>
            <a:spLocks noChangeShapeType="1"/>
          </p:cNvSpPr>
          <p:nvPr/>
        </p:nvSpPr>
        <p:spPr bwMode="auto">
          <a:xfrm>
            <a:off x="381000" y="5257800"/>
            <a:ext cx="6858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58"/>
          <p:cNvSpPr txBox="1">
            <a:spLocks noChangeArrowheads="1"/>
          </p:cNvSpPr>
          <p:nvPr/>
        </p:nvSpPr>
        <p:spPr bwMode="auto">
          <a:xfrm flipH="1">
            <a:off x="1162050" y="5859463"/>
            <a:ext cx="773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400" b="1">
                <a:solidFill>
                  <a:srgbClr val="000000"/>
                </a:solidFill>
                <a:latin typeface="Arial Narrow" panose="020B0606020202030204" pitchFamily="34" charset="0"/>
              </a:rPr>
              <a:t>  tok informacija;                        tok povratnih informacija</a:t>
            </a:r>
            <a:endParaRPr lang="en-US" altLang="sr-Latn-RS" sz="24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58" name="Text Box 59"/>
          <p:cNvSpPr txBox="1">
            <a:spLocks noChangeArrowheads="1"/>
          </p:cNvSpPr>
          <p:nvPr/>
        </p:nvSpPr>
        <p:spPr bwMode="auto">
          <a:xfrm flipH="1">
            <a:off x="1795463" y="5300663"/>
            <a:ext cx="315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fizički tok / tok robe i novca</a:t>
            </a:r>
            <a:endParaRPr lang="en-US" altLang="sr-Latn-RS" sz="20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59" name="Text Box 61"/>
          <p:cNvSpPr txBox="1">
            <a:spLocks noChangeArrowheads="1"/>
          </p:cNvSpPr>
          <p:nvPr/>
        </p:nvSpPr>
        <p:spPr bwMode="auto">
          <a:xfrm>
            <a:off x="3675063" y="1730375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 sz="2400" b="1">
                <a:solidFill>
                  <a:srgbClr val="000000"/>
                </a:solidFill>
                <a:latin typeface="Arial Narrow" panose="020B0606020202030204" pitchFamily="34" charset="0"/>
              </a:rPr>
              <a:t>Tržište - razmena</a:t>
            </a:r>
            <a:endParaRPr lang="en-US" altLang="sr-Latn-RS" sz="24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60" name="Text Box 63"/>
          <p:cNvSpPr txBox="1">
            <a:spLocks noChangeArrowheads="1"/>
          </p:cNvSpPr>
          <p:nvPr/>
        </p:nvSpPr>
        <p:spPr bwMode="auto">
          <a:xfrm>
            <a:off x="153988" y="3103563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uvoznik, distributer ili</a:t>
            </a:r>
          </a:p>
          <a:p>
            <a:r>
              <a:rPr lang="sr-Latn-CS" altLang="sr-Latn-RS" b="1">
                <a:solidFill>
                  <a:srgbClr val="000000"/>
                </a:solidFill>
                <a:latin typeface="Arial Narrow" panose="020B0606020202030204" pitchFamily="34" charset="0"/>
              </a:rPr>
              <a:t>domaći proizvođač</a:t>
            </a:r>
            <a:endParaRPr lang="en-US" altLang="sr-Latn-RS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61" name="Freeform 64"/>
          <p:cNvSpPr>
            <a:spLocks/>
          </p:cNvSpPr>
          <p:nvPr/>
        </p:nvSpPr>
        <p:spPr bwMode="auto">
          <a:xfrm flipV="1">
            <a:off x="4462463" y="4510088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6"/>
          <p:cNvSpPr>
            <a:spLocks noChangeShapeType="1"/>
          </p:cNvSpPr>
          <p:nvPr/>
        </p:nvSpPr>
        <p:spPr bwMode="auto">
          <a:xfrm flipH="1">
            <a:off x="7662863" y="3981450"/>
            <a:ext cx="479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46"/>
          <p:cNvSpPr>
            <a:spLocks noChangeShapeType="1"/>
          </p:cNvSpPr>
          <p:nvPr/>
        </p:nvSpPr>
        <p:spPr bwMode="auto">
          <a:xfrm flipH="1">
            <a:off x="5029200" y="4000500"/>
            <a:ext cx="479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46"/>
          <p:cNvSpPr>
            <a:spLocks noChangeShapeType="1"/>
          </p:cNvSpPr>
          <p:nvPr/>
        </p:nvSpPr>
        <p:spPr bwMode="auto">
          <a:xfrm flipH="1">
            <a:off x="1879600" y="4027488"/>
            <a:ext cx="479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57"/>
          <p:cNvSpPr>
            <a:spLocks noChangeShapeType="1"/>
          </p:cNvSpPr>
          <p:nvPr/>
        </p:nvSpPr>
        <p:spPr bwMode="auto">
          <a:xfrm>
            <a:off x="381000" y="5500688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Freeform 64"/>
          <p:cNvSpPr>
            <a:spLocks/>
          </p:cNvSpPr>
          <p:nvPr/>
        </p:nvSpPr>
        <p:spPr bwMode="auto">
          <a:xfrm rot="10800000" flipV="1">
            <a:off x="1023938" y="2192338"/>
            <a:ext cx="1219200" cy="19685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64"/>
          <p:cNvSpPr>
            <a:spLocks/>
          </p:cNvSpPr>
          <p:nvPr/>
        </p:nvSpPr>
        <p:spPr bwMode="auto">
          <a:xfrm rot="10800000" flipV="1">
            <a:off x="4495800" y="2243138"/>
            <a:ext cx="1219200" cy="195262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Freeform 64"/>
          <p:cNvSpPr>
            <a:spLocks/>
          </p:cNvSpPr>
          <p:nvPr/>
        </p:nvSpPr>
        <p:spPr bwMode="auto">
          <a:xfrm rot="10800000" flipV="1">
            <a:off x="6904038" y="2187575"/>
            <a:ext cx="1219200" cy="19685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64"/>
          <p:cNvSpPr>
            <a:spLocks/>
          </p:cNvSpPr>
          <p:nvPr/>
        </p:nvSpPr>
        <p:spPr bwMode="auto">
          <a:xfrm flipV="1">
            <a:off x="7273925" y="4398963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Freeform 64"/>
          <p:cNvSpPr>
            <a:spLocks/>
          </p:cNvSpPr>
          <p:nvPr/>
        </p:nvSpPr>
        <p:spPr bwMode="auto">
          <a:xfrm flipV="1">
            <a:off x="3581400" y="5997575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Freeform 64"/>
          <p:cNvSpPr>
            <a:spLocks/>
          </p:cNvSpPr>
          <p:nvPr/>
        </p:nvSpPr>
        <p:spPr bwMode="auto">
          <a:xfrm flipV="1">
            <a:off x="1581150" y="4440238"/>
            <a:ext cx="1219200" cy="24130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Freeform 64"/>
          <p:cNvSpPr>
            <a:spLocks/>
          </p:cNvSpPr>
          <p:nvPr/>
        </p:nvSpPr>
        <p:spPr bwMode="auto">
          <a:xfrm rot="10800000" flipV="1">
            <a:off x="153988" y="6029325"/>
            <a:ext cx="1219200" cy="196850"/>
          </a:xfrm>
          <a:custGeom>
            <a:avLst/>
            <a:gdLst>
              <a:gd name="T0" fmla="*/ 0 w 1008"/>
              <a:gd name="T1" fmla="*/ 2147483646 h 192"/>
              <a:gd name="T2" fmla="*/ 2147483646 w 1008"/>
              <a:gd name="T3" fmla="*/ 2147483646 h 192"/>
              <a:gd name="T4" fmla="*/ 2147483646 w 1008"/>
              <a:gd name="T5" fmla="*/ 2147483646 h 192"/>
              <a:gd name="T6" fmla="*/ 2147483646 w 1008"/>
              <a:gd name="T7" fmla="*/ 2147483646 h 192"/>
              <a:gd name="T8" fmla="*/ 2147483646 w 1008"/>
              <a:gd name="T9" fmla="*/ 2147483646 h 192"/>
              <a:gd name="T10" fmla="*/ 2147483646 w 1008"/>
              <a:gd name="T11" fmla="*/ 2147483646 h 192"/>
              <a:gd name="T12" fmla="*/ 2147483646 w 1008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92"/>
              <a:gd name="T23" fmla="*/ 1008 w 1008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92">
                <a:moveTo>
                  <a:pt x="0" y="192"/>
                </a:moveTo>
                <a:cubicBezTo>
                  <a:pt x="15" y="176"/>
                  <a:pt x="34" y="121"/>
                  <a:pt x="90" y="91"/>
                </a:cubicBezTo>
                <a:cubicBezTo>
                  <a:pt x="146" y="62"/>
                  <a:pt x="240" y="25"/>
                  <a:pt x="337" y="12"/>
                </a:cubicBezTo>
                <a:cubicBezTo>
                  <a:pt x="435" y="0"/>
                  <a:pt x="587" y="7"/>
                  <a:pt x="674" y="18"/>
                </a:cubicBezTo>
                <a:cubicBezTo>
                  <a:pt x="761" y="29"/>
                  <a:pt x="817" y="59"/>
                  <a:pt x="862" y="76"/>
                </a:cubicBezTo>
                <a:cubicBezTo>
                  <a:pt x="907" y="93"/>
                  <a:pt x="923" y="103"/>
                  <a:pt x="947" y="122"/>
                </a:cubicBezTo>
                <a:cubicBezTo>
                  <a:pt x="971" y="141"/>
                  <a:pt x="995" y="178"/>
                  <a:pt x="1008" y="1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066800"/>
            <a:ext cx="8763000" cy="5486400"/>
          </a:xfrm>
        </p:spPr>
        <p:txBody>
          <a:bodyPr/>
          <a:lstStyle/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sr-Latn-RS" altLang="en-US" sz="2400" b="1" i="1" smtClean="0">
                <a:latin typeface="Arial Narrow" panose="020B0606020202030204" pitchFamily="34" charset="0"/>
              </a:rPr>
              <a:t>Uslovi za razmenu su ostvareni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 ako:</a:t>
            </a:r>
            <a:endParaRPr lang="sr-Latn-RS" altLang="en-US" sz="2000" smtClean="0">
              <a:latin typeface="Arial Narrow" panose="020B0606020202030204" pitchFamily="34" charset="0"/>
            </a:endParaRP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su obe strane prisutne,</a:t>
            </a: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svaka strana ima nešto da ponudi što za drugu stranu ima </a:t>
            </a:r>
            <a:r>
              <a:rPr lang="sr-Latn-RS" altLang="en-US" sz="22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vrednost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,</a:t>
            </a: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je svaka strana sposobna da obavi svoju funkciju,</a:t>
            </a: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je svaka strana slobodna u tome, to ne čini pod prisiliom,</a:t>
            </a: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je svaka strana uverena da obavlja dobar odnosno pravi posao.</a:t>
            </a:r>
          </a:p>
          <a:p>
            <a:pPr marL="90488" indent="-90488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E48312"/>
              </a:buClr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90488" indent="-90488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Font typeface="Arial" panose="020B0604020202020204" pitchFamily="34" charset="0"/>
              <a:buNone/>
            </a:pPr>
            <a:r>
              <a:rPr lang="sr-Latn-RS" altLang="en-US" sz="2400" b="1" i="1" smtClean="0">
                <a:latin typeface="Arial Narrow" panose="020B0606020202030204" pitchFamily="34" charset="0"/>
              </a:rPr>
              <a:t>Razmena je efikasna</a:t>
            </a: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marL="90488" indent="-90488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ako su obe strane </a:t>
            </a:r>
            <a:r>
              <a:rPr lang="sr-Latn-RS" altLang="en-U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visoko vrednovale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ono što su dobile u razmeni i</a:t>
            </a:r>
          </a:p>
          <a:p>
            <a:pPr marL="90488" indent="-90488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ukoliko nadalje </a:t>
            </a:r>
            <a:r>
              <a:rPr lang="sr-Latn-RS" altLang="en-U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ostvaruju dobre međusobne odnose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90488" indent="-90488" algn="r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Font typeface="Arial" panose="020B0604020202020204" pitchFamily="34" charset="0"/>
              <a:buNone/>
            </a:pPr>
            <a:endParaRPr lang="sr-Latn-RS" altLang="en-US" sz="2400" b="1" i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90488" indent="-90488" algn="r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Cilj marketinga je efikasna razmena!!! </a:t>
            </a:r>
          </a:p>
          <a:p>
            <a:pPr marL="90488" indent="-90488" algn="r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Marketing čini razmenu efikasnom!!! Kako?</a:t>
            </a:r>
          </a:p>
          <a:p>
            <a:pPr marL="90488" indent="-90488" algn="r"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Nije svaka razmena efikasna! Zašto?</a:t>
            </a:r>
          </a:p>
          <a:p>
            <a:pPr marL="90488" indent="-90488"/>
            <a:endParaRPr lang="sr-Latn-R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</TotalTime>
  <Words>2611</Words>
  <Application>Microsoft Office PowerPoint</Application>
  <PresentationFormat>On-screen Show (4:3)</PresentationFormat>
  <Paragraphs>307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Arial Narrow</vt:lpstr>
      <vt:lpstr>Wingdings 2</vt:lpstr>
      <vt:lpstr>Wingdings</vt:lpstr>
      <vt:lpstr>Courier New</vt:lpstr>
      <vt:lpstr>Default Design</vt:lpstr>
      <vt:lpstr>Office Theme</vt:lpstr>
      <vt:lpstr>1_Office Theme</vt:lpstr>
      <vt:lpstr>Retrospect</vt:lpstr>
      <vt:lpstr>Dimenzije marketinga  </vt:lpstr>
      <vt:lpstr> Ekonomska dimenzija marketinga (marketing kao ekonomski proces): marketing i proces razmene marketing i tržište </vt:lpstr>
      <vt:lpstr>PowerPoint Presentation</vt:lpstr>
      <vt:lpstr>PowerPoint Presentation</vt:lpstr>
      <vt:lpstr>Ia: Marketing i proces razmene</vt:lpstr>
      <vt:lpstr>Ia: Šta može biti predmet razmene?</vt:lpstr>
      <vt:lpstr>PowerPoint Presentation</vt:lpstr>
      <vt:lpstr>PowerPoint Presentation</vt:lpstr>
      <vt:lpstr>PowerPoint Presentation</vt:lpstr>
      <vt:lpstr>PowerPoint Presentation</vt:lpstr>
      <vt:lpstr>Ib:   Marketing na makro nivou (privredna dimenzija marketinga)</vt:lpstr>
      <vt:lpstr>PowerPoint Presentation</vt:lpstr>
      <vt:lpstr> Ic: Tržište u marketingu; marketing na tržištu.. </vt:lpstr>
      <vt:lpstr>Marketing i tržište kao skup kupaca/potrošača</vt:lpstr>
      <vt:lpstr>Ic: Marketing i tržište kao skup kupaca/potrošača</vt:lpstr>
      <vt:lpstr>Ic: Tržišta ključnih kupaca/potrošača</vt:lpstr>
      <vt:lpstr>PowerPoint Presentation</vt:lpstr>
      <vt:lpstr>4P u bazičnom marketingu</vt:lpstr>
      <vt:lpstr>4P u poslovnom marketingu</vt:lpstr>
      <vt:lpstr>Industrijski marketing kao varijanta poslovnog marketinga </vt:lpstr>
      <vt:lpstr>PowerPoint Presentation</vt:lpstr>
      <vt:lpstr>4P u trgovinskom marketingu (funkcija posredovanja)</vt:lpstr>
      <vt:lpstr>4P u marketingu usluga</vt:lpstr>
      <vt:lpstr> Marketing poslovnih usluga </vt:lpstr>
      <vt:lpstr>PowerPoint Presentation</vt:lpstr>
      <vt:lpstr>PowerPoint Presentation</vt:lpstr>
      <vt:lpstr>Marketing odnosa (relacioni marketing)</vt:lpstr>
      <vt:lpstr>PowerPoint Presentation</vt:lpstr>
      <vt:lpstr>II Ostale dimenzije marketinga</vt:lpstr>
      <vt:lpstr>II: Marketing u nauci</vt:lpstr>
      <vt:lpstr>PowerPoint Presentation</vt:lpstr>
      <vt:lpstr>PowerPoint Presentation</vt:lpstr>
      <vt:lpstr>Predmetni pristup</vt:lpstr>
      <vt:lpstr> Institucionalni pristup  </vt:lpstr>
      <vt:lpstr>Interni pristupi</vt:lpstr>
      <vt:lpstr>Društveni pristup</vt:lpstr>
      <vt:lpstr>Globalni pristup</vt:lpstr>
      <vt:lpstr>Holistički pristup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Stankovic</dc:creator>
  <cp:lastModifiedBy>Studentska sluzba 6</cp:lastModifiedBy>
  <cp:revision>148</cp:revision>
  <cp:lastPrinted>1601-01-01T00:00:00Z</cp:lastPrinted>
  <dcterms:created xsi:type="dcterms:W3CDTF">1601-01-01T00:00:00Z</dcterms:created>
  <dcterms:modified xsi:type="dcterms:W3CDTF">2026-03-03T14:19:46Z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