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73" r:id="rId3"/>
    <p:sldId id="266" r:id="rId4"/>
    <p:sldId id="261" r:id="rId5"/>
    <p:sldId id="265" r:id="rId6"/>
    <p:sldId id="264" r:id="rId7"/>
    <p:sldId id="267" r:id="rId8"/>
    <p:sldId id="269" r:id="rId9"/>
    <p:sldId id="270" r:id="rId10"/>
    <p:sldId id="271" r:id="rId11"/>
    <p:sldId id="272" r:id="rId12"/>
    <p:sldId id="280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FDE57-1EA6-4E65-A497-CFE2C52C3EA9}" type="datetimeFigureOut">
              <a:rPr lang="sr-Latn-RS" smtClean="0"/>
              <a:t>22.2.2026.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C2520-720D-4AC2-B039-546F7469FC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042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687571-DF53-446D-8C35-3B466D72CADA}" type="slidenum">
              <a:rPr lang="en-US" altLang="sr-Latn-RS" smtClean="0"/>
              <a:pPr/>
              <a:t>12</a:t>
            </a:fld>
            <a:endParaRPr lang="en-US" altLang="sr-Latn-R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2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687571-DF53-446D-8C35-3B466D72CADA}" type="slidenum">
              <a:rPr lang="en-US" altLang="sr-Latn-RS" smtClean="0"/>
              <a:pPr/>
              <a:t>13</a:t>
            </a:fld>
            <a:endParaRPr lang="en-US" altLang="sr-Latn-R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6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6048672" cy="648072"/>
          </a:xfrm>
        </p:spPr>
        <p:txBody>
          <a:bodyPr>
            <a:noAutofit/>
          </a:bodyPr>
          <a:lstStyle/>
          <a:p>
            <a:pPr algn="l"/>
            <a:r>
              <a:rPr 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Poslovni i pravni fakultet, Beogra</a:t>
            </a:r>
            <a:r>
              <a:rPr lang="sr-Latn-R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</a:t>
            </a:r>
            <a:endParaRPr lang="en-US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4896544" cy="3096344"/>
          </a:xfrm>
        </p:spPr>
        <p:txBody>
          <a:bodyPr>
            <a:normAutofit/>
          </a:bodyPr>
          <a:lstStyle/>
          <a:p>
            <a:pPr algn="l"/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R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Marketing</a:t>
            </a:r>
          </a:p>
          <a:p>
            <a:pPr algn="l"/>
            <a:endParaRPr lang="sr-Latn-R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R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rof. dr Vesna Milanović</a:t>
            </a:r>
            <a:endParaRPr lang="sr-Cyrl-R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imejl</a:t>
            </a:r>
            <a:r>
              <a:rPr lang="sr-Cyrl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vmilanovic555&amp;gmail.com</a:t>
            </a:r>
            <a:endParaRPr lang="sr-Cyrl-R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562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i="1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200" i="1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dirty="0" smtClean="0">
                <a:latin typeface="Arial Narrow" panose="020B0606020202030204" pitchFamily="34" charset="0"/>
              </a:rPr>
              <a:t>Mnogi ljudi misle o marketingu samo kao o prodaji i reklamiranju. Svaki dan smo bombardovani TV reklamama, katalozima, špijunima prodavaca i </a:t>
            </a:r>
            <a:r>
              <a:rPr lang="sr-Latn-RS" altLang="sr-Latn-RS" sz="2400" dirty="0" err="1" smtClean="0">
                <a:latin typeface="Arial Narrow" panose="020B0606020202030204" pitchFamily="34" charset="0"/>
              </a:rPr>
              <a:t>onlajn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  reklamama. Međutim</a:t>
            </a:r>
            <a:r>
              <a:rPr lang="sr-Latn-RS" altLang="sr-Latn-RS" sz="2400" i="1" dirty="0" smtClean="0">
                <a:latin typeface="Arial Narrow" panose="020B0606020202030204" pitchFamily="34" charset="0"/>
              </a:rPr>
              <a:t>, </a:t>
            </a:r>
            <a:r>
              <a:rPr lang="sr-Latn-RS" altLang="sr-Latn-RS" sz="24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prodaja i oglašavanje su samo vrh marketinškog ledenog brega</a:t>
            </a:r>
            <a:r>
              <a:rPr lang="sr-Latn-RS" alt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Danas se marketing mora shvatiti ne u starom smislu prodaje – ‘“pričati i prodavati’“– već u novom smislu </a:t>
            </a:r>
            <a:r>
              <a:rPr lang="sr-Latn-RS" altLang="sr-Latn-RS" sz="2400" b="1" i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zadovoljavanja potreba kupaca</a:t>
            </a:r>
            <a:r>
              <a:rPr lang="sr-Latn-RS" altLang="sr-Latn-RS" sz="24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i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Ako se 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efikasno angažuju potrošači, razumeju njihove potrebe, razvijaju proizvod</a:t>
            </a:r>
            <a:r>
              <a:rPr lang="sr-Latn-RS" altLang="sr-Latn-RS" sz="2400" dirty="0">
                <a:latin typeface="Arial Narrow" panose="020B0606020202030204" pitchFamily="34" charset="0"/>
              </a:rPr>
              <a:t>i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/usluge koji pružaju vrhunsku </a:t>
            </a:r>
            <a:r>
              <a:rPr lang="sr-Latn-RS" altLang="sr-Latn-RS" sz="2400" u="sng" dirty="0" smtClean="0">
                <a:latin typeface="Arial Narrow" panose="020B0606020202030204" pitchFamily="34" charset="0"/>
              </a:rPr>
              <a:t>vrednost 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za njih, određuju im se dobre cene i dobro se distribuiraju i promovišu, ovi </a:t>
            </a:r>
            <a:r>
              <a:rPr lang="sr-Latn-RS" altLang="sr-Latn-RS" sz="2400" u="sng" dirty="0" smtClean="0">
                <a:latin typeface="Arial Narrow" panose="020B0606020202030204" pitchFamily="34" charset="0"/>
              </a:rPr>
              <a:t>proizvodi će se lako prodati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.</a:t>
            </a:r>
            <a:r>
              <a:rPr lang="sr-Latn-RS" altLang="sr-Latn-RS" sz="2400" b="1" i="1" dirty="0" smtClean="0">
                <a:latin typeface="Arial Narrow" panose="020B0606020202030204" pitchFamily="34" charset="0"/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Zapravo, prema guruu menadžmenta Piteru </a:t>
            </a:r>
            <a:r>
              <a:rPr lang="sr-Latn-RS" altLang="sr-Latn-RS" sz="2400" i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Drakeru</a:t>
            </a:r>
            <a:r>
              <a:rPr lang="sr-Latn-RS" altLang="sr-Latn-RS" sz="24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„</a:t>
            </a:r>
            <a:r>
              <a:rPr lang="sr-Latn-RS" altLang="sr-Latn-RS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Cilj marketinga je učiniti prodaju nepotrebnom.“ (suvišnom).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i="1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sr-Latn-RS" sz="2400" dirty="0" smtClean="0">
              <a:latin typeface="Arial Narrow" panose="020B060602020203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1058863"/>
            <a:ext cx="5181600" cy="550862"/>
          </a:xfrm>
        </p:spPr>
        <p:txBody>
          <a:bodyPr/>
          <a:lstStyle/>
          <a:p>
            <a:pPr algn="l" eaLnBrk="1" hangingPunct="1"/>
            <a:r>
              <a:rPr lang="sr-Latn-RS" altLang="sr-Latn-RS" sz="28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 – uvodna razmatranja</a:t>
            </a:r>
            <a:endParaRPr lang="en-US" altLang="sr-Latn-RS" sz="2800" dirty="0" smtClean="0">
              <a:solidFill>
                <a:srgbClr val="1409E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5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23529" y="1700808"/>
            <a:ext cx="8210872" cy="447139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sr-Latn-RS" alt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sr-Latn-RS" sz="2400" dirty="0" smtClean="0">
                <a:latin typeface="Arial Narrow" panose="020B0606020202030204" pitchFamily="34" charset="0"/>
              </a:rPr>
              <a:t>Najveći broj definicija marketinga naglašava </a:t>
            </a:r>
            <a:r>
              <a:rPr lang="sr-Latn-RS" altLang="sr-Latn-RS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zadovoljavanje potreba i želja potrošača</a:t>
            </a:r>
            <a:r>
              <a:rPr lang="sr-Latn-RS" altLang="sr-Latn-R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b="1" u="sng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u procesu razmene na tržištu</a:t>
            </a:r>
            <a:r>
              <a:rPr lang="sr-Latn-RS" altLang="sr-Latn-R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 pri čemu su </a:t>
            </a:r>
            <a:r>
              <a:rPr lang="sr-Latn-RS" altLang="sr-Latn-RS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kreiranje vrednosti i satisfakcije potrošača</a:t>
            </a:r>
            <a:r>
              <a:rPr lang="sr-Latn-RS" altLang="sr-Latn-RS" sz="2400" b="1" i="1" dirty="0" smtClean="0">
                <a:latin typeface="Arial Narrow" panose="020B0606020202030204" pitchFamily="34" charset="0"/>
              </a:rPr>
              <a:t> 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suština marketinga koji manifestuje i efekte na </a:t>
            </a:r>
            <a:r>
              <a:rPr lang="sr-Latn-RS" altLang="sr-Latn-RS" sz="2400" b="1" i="1" u="sng" dirty="0" smtClean="0">
                <a:solidFill>
                  <a:srgbClr val="009900"/>
                </a:solidFill>
                <a:latin typeface="Arial Narrow" panose="020B0606020202030204" pitchFamily="34" charset="0"/>
              </a:rPr>
              <a:t>društvo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 (o čemu kasnije).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sr-Latn-RS" alt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sr-Latn-RS" alt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sr-Latn-RS" sz="2400" dirty="0" smtClean="0">
                <a:latin typeface="Arial Narrow" panose="020B0606020202030204" pitchFamily="34" charset="0"/>
              </a:rPr>
              <a:t>Prema Piteru </a:t>
            </a:r>
            <a:r>
              <a:rPr lang="sr-Latn-RS" altLang="sr-Latn-RS" sz="2400" dirty="0" err="1" smtClean="0">
                <a:latin typeface="Arial Narrow" panose="020B0606020202030204" pitchFamily="34" charset="0"/>
              </a:rPr>
              <a:t>Drakeru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:  Marketing čini da se proizvodi “sami prodaju”.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sr-Latn-RS" sz="2400" dirty="0" smtClean="0">
                <a:latin typeface="Arial Narrow" panose="020B0606020202030204" pitchFamily="34" charset="0"/>
              </a:rPr>
              <a:t>Marketing vodi  potrošaču koji je spreman da kupi.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RS" altLang="sr-Latn-RS" sz="2400" dirty="0" smtClean="0">
                <a:latin typeface="Arial Narrow" panose="020B0606020202030204" pitchFamily="34" charset="0"/>
              </a:rPr>
              <a:t>Sve što je tada potrebno jeste da proizvod ili uslugu učinimo raspoloživim.</a:t>
            </a:r>
          </a:p>
          <a:p>
            <a:pPr marL="0" indent="0">
              <a:buFontTx/>
              <a:buNone/>
            </a:pPr>
            <a:endParaRPr lang="sr-Latn-RS" altLang="sr-Latn-RS" dirty="0" smtClean="0"/>
          </a:p>
          <a:p>
            <a:pPr marL="0" indent="0">
              <a:buFontTx/>
              <a:buNone/>
            </a:pPr>
            <a:endParaRPr lang="sr-Latn-RS" altLang="sr-Latn-R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03648" y="980728"/>
            <a:ext cx="4392488" cy="5508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400" b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 – uvodna razmatranja</a:t>
            </a:r>
            <a:endParaRPr lang="en-US" sz="2400" b="1" dirty="0">
              <a:solidFill>
                <a:srgbClr val="1409E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1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5536" y="306896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8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Definicija</a:t>
            </a:r>
            <a:r>
              <a:rPr lang="sr-Latn-RS" altLang="sr-Latn-RS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i razvoj marketinga</a:t>
            </a:r>
            <a:endParaRPr lang="en-US" altLang="sr-Latn-RS" sz="1800" b="1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1800" dirty="0"/>
          </a:p>
        </p:txBody>
      </p:sp>
    </p:spTree>
    <p:extLst>
      <p:ext uri="{BB962C8B-B14F-4D97-AF65-F5344CB8AC3E}">
        <p14:creationId xmlns:p14="http://schemas.microsoft.com/office/powerpoint/2010/main" val="34348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23528" y="980728"/>
            <a:ext cx="86868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800" dirty="0" smtClean="0">
                <a:latin typeface="Arial Narrow" panose="020B0606020202030204" pitchFamily="34" charset="0"/>
              </a:rPr>
              <a:t>I: </a:t>
            </a:r>
            <a:r>
              <a:rPr lang="en-US" altLang="sr-Latn-RS" sz="2800" dirty="0" err="1" smtClean="0">
                <a:latin typeface="Arial Narrow" panose="020B0606020202030204" pitchFamily="34" charset="0"/>
              </a:rPr>
              <a:t>Definicija</a:t>
            </a:r>
            <a:r>
              <a:rPr lang="en-US" altLang="sr-Latn-RS" sz="2800" dirty="0" smtClean="0">
                <a:latin typeface="Arial Narrow" panose="020B0606020202030204" pitchFamily="34" charset="0"/>
              </a:rPr>
              <a:t> </a:t>
            </a:r>
            <a:r>
              <a:rPr lang="en-US" altLang="sr-Latn-RS" sz="2800" dirty="0" err="1">
                <a:latin typeface="Arial Narrow" panose="020B0606020202030204" pitchFamily="34" charset="0"/>
              </a:rPr>
              <a:t>Američkog</a:t>
            </a:r>
            <a:r>
              <a:rPr lang="en-US" altLang="sr-Latn-RS" sz="2800" dirty="0">
                <a:latin typeface="Arial Narrow" panose="020B0606020202030204" pitchFamily="34" charset="0"/>
              </a:rPr>
              <a:t> </a:t>
            </a:r>
            <a:r>
              <a:rPr lang="en-US" altLang="sr-Latn-RS" sz="2800" dirty="0" err="1">
                <a:latin typeface="Arial Narrow" panose="020B0606020202030204" pitchFamily="34" charset="0"/>
              </a:rPr>
              <a:t>udruženja</a:t>
            </a:r>
            <a:endParaRPr lang="sr-Latn-CS" altLang="sr-Latn-RS" sz="2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2800" dirty="0" err="1">
                <a:latin typeface="Arial Narrow" panose="020B0606020202030204" pitchFamily="34" charset="0"/>
              </a:rPr>
              <a:t>za</a:t>
            </a:r>
            <a:r>
              <a:rPr lang="sr-Latn-CS" altLang="sr-Latn-RS" sz="2800" dirty="0">
                <a:latin typeface="Arial Narrow" panose="020B0606020202030204" pitchFamily="34" charset="0"/>
              </a:rPr>
              <a:t>  </a:t>
            </a:r>
            <a:r>
              <a:rPr lang="en-US" altLang="sr-Latn-RS" sz="2800" dirty="0">
                <a:latin typeface="Arial Narrow" panose="020B0606020202030204" pitchFamily="34" charset="0"/>
              </a:rPr>
              <a:t>marketing</a:t>
            </a:r>
            <a:r>
              <a:rPr lang="sr-Latn-RS" altLang="sr-Latn-RS" sz="2800" dirty="0">
                <a:latin typeface="Arial Narrow" panose="020B0606020202030204" pitchFamily="34" charset="0"/>
              </a:rPr>
              <a:t> (AMA)</a:t>
            </a:r>
            <a:r>
              <a:rPr lang="en-US" altLang="sr-Latn-RS" sz="2800" dirty="0">
                <a:latin typeface="Arial Narrow" panose="020B0606020202030204" pitchFamily="34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sr-Latn-RS" altLang="sr-Latn-RS" sz="3600" b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dirty="0">
                <a:latin typeface="Arial Narrow" panose="020B0606020202030204" pitchFamily="34" charset="0"/>
              </a:rPr>
              <a:t>Marketing je </a:t>
            </a:r>
            <a:r>
              <a:rPr lang="sr-Latn-CS" altLang="sr-Latn-RS" sz="2400" b="1" i="1" dirty="0">
                <a:solidFill>
                  <a:srgbClr val="1B06BA"/>
                </a:solidFill>
                <a:latin typeface="Arial Narrow" panose="020B0606020202030204" pitchFamily="34" charset="0"/>
              </a:rPr>
              <a:t>poslovna (</a:t>
            </a:r>
            <a:r>
              <a:rPr lang="en-US" altLang="sr-Latn-RS" sz="2400" b="1" i="1" dirty="0" err="1">
                <a:solidFill>
                  <a:srgbClr val="1B06BA"/>
                </a:solidFill>
                <a:latin typeface="Arial Narrow" panose="020B0606020202030204" pitchFamily="34" charset="0"/>
              </a:rPr>
              <a:t>organizaciona</a:t>
            </a:r>
            <a:r>
              <a:rPr lang="sr-Latn-CS" altLang="sr-Latn-RS" sz="2400" b="1" i="1" dirty="0">
                <a:solidFill>
                  <a:srgbClr val="1B06BA"/>
                </a:solidFill>
                <a:latin typeface="Arial Narrow" panose="020B0606020202030204" pitchFamily="34" charset="0"/>
              </a:rPr>
              <a:t>) </a:t>
            </a:r>
            <a:r>
              <a:rPr lang="en-US" altLang="sr-Latn-RS" sz="2400" b="1" i="1" dirty="0" err="1">
                <a:solidFill>
                  <a:srgbClr val="1B06BA"/>
                </a:solidFill>
                <a:latin typeface="Arial Narrow" panose="020B0606020202030204" pitchFamily="34" charset="0"/>
              </a:rPr>
              <a:t>funkcija</a:t>
            </a:r>
            <a:r>
              <a:rPr lang="en-US" altLang="sr-Latn-R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dirty="0" err="1">
                <a:latin typeface="Arial Narrow" panose="020B0606020202030204" pitchFamily="34" charset="0"/>
              </a:rPr>
              <a:t>i</a:t>
            </a: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endParaRPr lang="sr-Latn-RS" altLang="sr-Latn-R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r-Latn-RS" altLang="sr-Latn-R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dirty="0">
                <a:latin typeface="Arial Narrow" panose="020B0606020202030204" pitchFamily="34" charset="0"/>
              </a:rPr>
              <a:t>s</a:t>
            </a:r>
            <a:r>
              <a:rPr lang="sr-Latn-RS" altLang="sr-Latn-RS" sz="2400" dirty="0">
                <a:latin typeface="Arial Narrow" panose="020B0606020202030204" pitchFamily="34" charset="0"/>
              </a:rPr>
              <a:t>kup</a:t>
            </a: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procesa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i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kreiranja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,</a:t>
            </a:r>
            <a:r>
              <a:rPr lang="sr-Latn-R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i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komuniciranja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i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i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isporuke</a:t>
            </a:r>
            <a:r>
              <a:rPr lang="en-US" altLang="sr-Latn-RS" sz="2400" b="1" i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i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vrednosti</a:t>
            </a:r>
            <a:r>
              <a:rPr lang="sr-Latn-RS" altLang="sr-Latn-RS" sz="2400" b="1" i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dirty="0" err="1">
                <a:solidFill>
                  <a:srgbClr val="1B06BA"/>
                </a:solidFill>
                <a:latin typeface="Arial Narrow" panose="020B0606020202030204" pitchFamily="34" charset="0"/>
              </a:rPr>
              <a:t>potrošačima</a:t>
            </a:r>
            <a:r>
              <a:rPr lang="en-US" altLang="sr-Latn-RS" sz="2400" b="1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400" dirty="0">
                <a:latin typeface="Arial Narrow" panose="020B0606020202030204" pitchFamily="34" charset="0"/>
              </a:rPr>
              <a:t>(</a:t>
            </a:r>
            <a:r>
              <a:rPr lang="sr-Latn-CS" altLang="sr-Latn-RS" sz="2400" b="1" dirty="0">
                <a:latin typeface="Arial Narrow" panose="020B0606020202030204" pitchFamily="34" charset="0"/>
              </a:rPr>
              <a:t>transakcioni marketing</a:t>
            </a:r>
            <a:r>
              <a:rPr lang="sr-Latn-CS" altLang="sr-Latn-RS" sz="2400" dirty="0">
                <a:latin typeface="Arial Narrow" panose="020B0606020202030204" pitchFamily="34" charset="0"/>
              </a:rPr>
              <a:t>) kao </a:t>
            </a:r>
            <a:r>
              <a:rPr lang="en-US" altLang="sr-Latn-RS" sz="2400" dirty="0" err="1">
                <a:latin typeface="Arial Narrow" panose="020B0606020202030204" pitchFamily="34" charset="0"/>
              </a:rPr>
              <a:t>i</a:t>
            </a: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endParaRPr lang="sr-Latn-RS" altLang="sr-Latn-R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r-Latn-CS" altLang="sr-Latn-R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upravljanja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odnosima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s</a:t>
            </a:r>
            <a:r>
              <a:rPr lang="sr-Latn-R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n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jima</a:t>
            </a:r>
            <a:r>
              <a:rPr lang="sr-Latn-C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400" dirty="0">
                <a:latin typeface="Arial Narrow" panose="020B0606020202030204" pitchFamily="34" charset="0"/>
              </a:rPr>
              <a:t>(</a:t>
            </a:r>
            <a:r>
              <a:rPr lang="sr-Latn-CS" altLang="sr-Latn-RS" sz="2400" b="1" dirty="0">
                <a:latin typeface="Arial Narrow" panose="020B0606020202030204" pitchFamily="34" charset="0"/>
              </a:rPr>
              <a:t>relacioni marketing</a:t>
            </a:r>
            <a:r>
              <a:rPr lang="sr-Latn-CS" altLang="sr-Latn-RS" sz="2400" dirty="0">
                <a:latin typeface="Arial Narrow" panose="020B0606020202030204" pitchFamily="34" charset="0"/>
              </a:rPr>
              <a:t>)</a:t>
            </a:r>
            <a:r>
              <a:rPr lang="en-US" altLang="sr-Latn-RS" sz="2400" dirty="0">
                <a:latin typeface="Arial Narrow" panose="020B0606020202030204" pitchFamily="34" charset="0"/>
              </a:rPr>
              <a:t>,</a:t>
            </a:r>
            <a:endParaRPr lang="sr-Latn-RS" altLang="sr-Latn-R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endParaRPr lang="sr-Latn-RS" altLang="sr-Latn-R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2400" dirty="0" err="1">
                <a:latin typeface="Arial Narrow" panose="020B0606020202030204" pitchFamily="34" charset="0"/>
              </a:rPr>
              <a:t>na</a:t>
            </a: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r>
              <a:rPr lang="en-US" altLang="sr-Latn-RS" sz="2400" dirty="0" err="1">
                <a:latin typeface="Arial Narrow" panose="020B0606020202030204" pitchFamily="34" charset="0"/>
              </a:rPr>
              <a:t>način</a:t>
            </a: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r>
              <a:rPr lang="en-US" altLang="sr-Latn-RS" sz="2400" dirty="0" err="1">
                <a:latin typeface="Arial Narrow" panose="020B0606020202030204" pitchFamily="34" charset="0"/>
              </a:rPr>
              <a:t>koji</a:t>
            </a: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r>
              <a:rPr lang="en-US" altLang="sr-Latn-RS" sz="2400" dirty="0" err="1">
                <a:latin typeface="Arial Narrow" panose="020B0606020202030204" pitchFamily="34" charset="0"/>
              </a:rPr>
              <a:t>donosi</a:t>
            </a:r>
            <a:r>
              <a:rPr lang="en-US" altLang="sr-Latn-RS" sz="2400" dirty="0"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koristi</a:t>
            </a:r>
            <a:r>
              <a:rPr lang="sr-Latn-R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kompaniji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i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njenim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u="sng" dirty="0" err="1">
                <a:solidFill>
                  <a:srgbClr val="1B06BA"/>
                </a:solidFill>
                <a:latin typeface="Arial Narrow" panose="020B0606020202030204" pitchFamily="34" charset="0"/>
              </a:rPr>
              <a:t>stejkholderima</a:t>
            </a:r>
            <a:r>
              <a:rPr lang="sr-Latn-C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, od kojih su najvažniji potrošači</a:t>
            </a:r>
            <a:r>
              <a:rPr lang="en-US" altLang="sr-Latn-RS" sz="2400" b="1" u="sng" dirty="0">
                <a:solidFill>
                  <a:srgbClr val="1B06BA"/>
                </a:solidFill>
                <a:latin typeface="Arial Narrow" panose="020B0606020202030204" pitchFamily="34" charset="0"/>
              </a:rPr>
              <a:t>.</a:t>
            </a:r>
            <a:endParaRPr lang="sr-Latn-RS" altLang="sr-Latn-RS" sz="2400" b="1" u="sng" dirty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r-Latn-RS" altLang="sr-Latn-R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400" dirty="0">
                <a:latin typeface="Arial Narrow" panose="020B0606020202030204" pitchFamily="34" charset="0"/>
              </a:rPr>
              <a:t>Diskusija....</a:t>
            </a:r>
            <a:endParaRPr lang="en-US" altLang="sr-Latn-RS" sz="24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1800" dirty="0"/>
          </a:p>
        </p:txBody>
      </p:sp>
    </p:spTree>
    <p:extLst>
      <p:ext uri="{BB962C8B-B14F-4D97-AF65-F5344CB8AC3E}">
        <p14:creationId xmlns:p14="http://schemas.microsoft.com/office/powerpoint/2010/main" val="3792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26989" y="723900"/>
            <a:ext cx="8229600" cy="1143000"/>
          </a:xfrm>
        </p:spPr>
        <p:txBody>
          <a:bodyPr/>
          <a:lstStyle/>
          <a:p>
            <a:pPr algn="l"/>
            <a:r>
              <a:rPr lang="sr-Latn-RS" altLang="sr-Latn-RS" sz="2400" dirty="0" smtClean="0">
                <a:latin typeface="Arial Narrow" panose="020B0606020202030204" pitchFamily="34" charset="0"/>
              </a:rPr>
              <a:t>Prema Filipu </a:t>
            </a:r>
            <a:r>
              <a:rPr lang="sr-Latn-RS" altLang="sr-Latn-RS" sz="2400" dirty="0" err="1" smtClean="0">
                <a:latin typeface="Arial Narrow" panose="020B0606020202030204" pitchFamily="34" charset="0"/>
              </a:rPr>
              <a:t>Kotleru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 i saradnicima (2020):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14" y="1052736"/>
            <a:ext cx="833755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2400" b="1" i="1" dirty="0" smtClean="0">
                <a:latin typeface="Arial Narrow" panose="020B0606020202030204" pitchFamily="34" charset="0"/>
              </a:rPr>
              <a:t>: 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400" b="1" i="1" dirty="0" smtClean="0">
                <a:latin typeface="Arial Narrow" panose="020B0606020202030204" pitchFamily="34" charset="0"/>
              </a:rPr>
              <a:t>U širem smislu</a:t>
            </a:r>
            <a:r>
              <a:rPr lang="sr-Latn-RS" sz="2400" dirty="0" smtClean="0">
                <a:latin typeface="Arial Narrow" panose="020B0606020202030204" pitchFamily="34" charset="0"/>
              </a:rPr>
              <a:t>, marketing je </a:t>
            </a:r>
            <a:r>
              <a:rPr lang="sr-Latn-RS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društveni i upravljački proces </a:t>
            </a:r>
            <a:r>
              <a:rPr lang="sr-Latn-RS" sz="2400" dirty="0" smtClean="0">
                <a:latin typeface="Arial Narrow" panose="020B0606020202030204" pitchFamily="34" charset="0"/>
              </a:rPr>
              <a:t>kojim pojedinci i organizacije </a:t>
            </a:r>
            <a:r>
              <a:rPr lang="sr-Latn-RS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dobijaju ono što im treba i žele </a:t>
            </a:r>
            <a:r>
              <a:rPr 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 to kroz </a:t>
            </a:r>
            <a:r>
              <a:rPr lang="sr-Latn-RS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stvaranje vrednosti i razmenu vrednosti s drugima</a:t>
            </a:r>
            <a:r>
              <a:rPr lang="sr-Latn-RS" sz="24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400" b="1" i="1" dirty="0" smtClean="0">
                <a:latin typeface="Arial Narrow" panose="020B0606020202030204" pitchFamily="34" charset="0"/>
              </a:rPr>
              <a:t>U užem poslovnom kontekstu</a:t>
            </a:r>
            <a:r>
              <a:rPr lang="sr-Latn-RS" sz="2400" dirty="0" smtClean="0">
                <a:latin typeface="Arial Narrow" panose="020B0606020202030204" pitchFamily="34" charset="0"/>
              </a:rPr>
              <a:t>, marketing uključuje </a:t>
            </a:r>
            <a:r>
              <a:rPr lang="sr-Latn-RS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izgradnju profitabilnih, vrednosno orijentisanih odnosa razmene s potrošačima (kupcima</a:t>
            </a: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). </a:t>
            </a:r>
            <a:r>
              <a:rPr lang="sr-Latn-RS" sz="2400" dirty="0" smtClean="0">
                <a:latin typeface="Arial Narrow" panose="020B0606020202030204" pitchFamily="34" charset="0"/>
              </a:rPr>
              <a:t>Stoga marketing definišemo kao proces kojim kompanije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2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angažuju kupce</a:t>
            </a:r>
            <a:r>
              <a:rPr 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grade jake </a:t>
            </a:r>
            <a:r>
              <a:rPr lang="sr-Latn-RS" sz="22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odnose s kupcima </a:t>
            </a:r>
            <a:r>
              <a:rPr 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stvaraju </a:t>
            </a:r>
            <a:r>
              <a:rPr lang="sr-Latn-RS" sz="22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vrednost za kupce </a:t>
            </a:r>
            <a:r>
              <a:rPr 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kako bi zauzvrat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2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dobili vrednost od kupaca</a:t>
            </a:r>
            <a:r>
              <a:rPr 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!!!!!</a:t>
            </a:r>
            <a:endParaRPr lang="sr-Latn-RS" sz="22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2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pPr algn="l"/>
            <a:r>
              <a:rPr lang="sr-Latn-RS" altLang="sr-Latn-RS" sz="2400" dirty="0" smtClean="0">
                <a:latin typeface="Arial Narrow" panose="020B0606020202030204" pitchFamily="34" charset="0"/>
              </a:rPr>
              <a:t>I: Prema Filipu </a:t>
            </a:r>
            <a:r>
              <a:rPr lang="sr-Latn-RS" altLang="sr-Latn-RS" sz="2400" dirty="0" err="1" smtClean="0">
                <a:latin typeface="Arial Narrow" panose="020B0606020202030204" pitchFamily="34" charset="0"/>
              </a:rPr>
              <a:t>Kotleru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 i saradnicima (2024, str. 27):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162800" cy="3276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800" dirty="0" smtClean="0">
                <a:latin typeface="Arial Narrow" panose="020B0606020202030204" pitchFamily="34" charset="0"/>
              </a:rPr>
              <a:t>„Marketing je </a:t>
            </a:r>
            <a:r>
              <a:rPr lang="sr-Latn-RS" sz="2800" u="sng" dirty="0" smtClean="0">
                <a:latin typeface="Arial Narrow" panose="020B0606020202030204" pitchFamily="34" charset="0"/>
              </a:rPr>
              <a:t>skup </a:t>
            </a:r>
            <a:r>
              <a:rPr lang="sr-Latn-RS" sz="2800" u="sng" dirty="0">
                <a:latin typeface="Arial Narrow" panose="020B0606020202030204" pitchFamily="34" charset="0"/>
              </a:rPr>
              <a:t>strategija i aktivnosti </a:t>
            </a:r>
            <a:r>
              <a:rPr lang="sr-Latn-RS" sz="2800" dirty="0" smtClean="0">
                <a:latin typeface="Arial Narrow" panose="020B0606020202030204" pitchFamily="34" charset="0"/>
              </a:rPr>
              <a:t>kojim </a:t>
            </a:r>
            <a:r>
              <a:rPr lang="sr-Latn-RS" sz="2800" dirty="0">
                <a:latin typeface="Arial Narrow" panose="020B0606020202030204" pitchFamily="34" charset="0"/>
              </a:rPr>
              <a:t>kompanije </a:t>
            </a:r>
            <a:r>
              <a:rPr lang="sr-Latn-RS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stiču i </a:t>
            </a:r>
            <a:r>
              <a:rPr 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angažuju</a:t>
            </a:r>
            <a:r>
              <a:rPr lang="sr-Latn-RS" sz="2800" dirty="0" smtClean="0">
                <a:latin typeface="Arial Narrow" panose="020B0606020202030204" pitchFamily="34" charset="0"/>
              </a:rPr>
              <a:t> kupce, </a:t>
            </a:r>
            <a:r>
              <a:rPr 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grade </a:t>
            </a:r>
            <a:r>
              <a:rPr lang="sr-Latn-RS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jake </a:t>
            </a:r>
            <a:r>
              <a:rPr 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odnose s kupcima</a:t>
            </a:r>
            <a:r>
              <a:rPr lang="sr-Latn-RS" sz="2800" dirty="0" smtClean="0">
                <a:latin typeface="Arial Narrow" panose="020B0606020202030204" pitchFamily="34" charset="0"/>
              </a:rPr>
              <a:t> i </a:t>
            </a:r>
            <a:r>
              <a:rPr lang="sr-Latn-RS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stvaraju </a:t>
            </a:r>
            <a:r>
              <a:rPr 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superiornu vrednost </a:t>
            </a:r>
            <a:r>
              <a:rPr lang="sr-Latn-RS" sz="2800" dirty="0" smtClean="0">
                <a:latin typeface="Arial Narrow" panose="020B0606020202030204" pitchFamily="34" charset="0"/>
              </a:rPr>
              <a:t>za kupca </a:t>
            </a:r>
            <a:r>
              <a:rPr lang="sr-Latn-RS" sz="2800" dirty="0">
                <a:latin typeface="Arial Narrow" panose="020B0606020202030204" pitchFamily="34" charset="0"/>
              </a:rPr>
              <a:t>kako bi </a:t>
            </a:r>
            <a:r>
              <a:rPr lang="sr-Latn-RS" sz="2800" dirty="0" smtClean="0">
                <a:latin typeface="Arial Narrow" panose="020B0606020202030204" pitchFamily="34" charset="0"/>
              </a:rPr>
              <a:t>zauzvrat </a:t>
            </a:r>
            <a:r>
              <a:rPr 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ostvarile vrednost od kupaca</a:t>
            </a:r>
            <a:r>
              <a:rPr lang="sr-Latn-RS" sz="2800" dirty="0" smtClean="0">
                <a:latin typeface="Arial Narrow" panose="020B0606020202030204" pitchFamily="34" charset="0"/>
              </a:rPr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399452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altLang="sr-Latn-RS" sz="2400" b="1" dirty="0" smtClean="0">
                <a:latin typeface="Arial Narrow" panose="020B0606020202030204" pitchFamily="34" charset="0"/>
              </a:rPr>
              <a:t>Početkom 20. veka: marketing počinje da se izučava na fakultetima u SAD (1905. na Pensilvanija univerzitetu). </a:t>
            </a:r>
          </a:p>
          <a:p>
            <a:pPr eaLnBrk="1" hangingPunct="1">
              <a:buFontTx/>
              <a:buNone/>
            </a:pPr>
            <a:r>
              <a:rPr lang="pl-PL" altLang="sr-Latn-RS" sz="2400" b="1" dirty="0" smtClean="0">
                <a:latin typeface="Arial Narrow" panose="020B0606020202030204" pitchFamily="34" charset="0"/>
              </a:rPr>
              <a:t>Prva primena (marketing u praksi): beleži se u 17. veku u Japanu (tek u 19. veku u SAD). Pojedini ipak tvrde da je prva primena bila u SAD.   </a:t>
            </a:r>
          </a:p>
          <a:p>
            <a:pPr eaLnBrk="1" hangingPunct="1">
              <a:buFontTx/>
              <a:buNone/>
            </a:pPr>
            <a:r>
              <a:rPr lang="sr-Latn-CS" altLang="sr-Latn-RS" sz="2400" b="1" dirty="0" smtClean="0">
                <a:latin typeface="Arial Narrow" panose="020B0606020202030204" pitchFamily="34" charset="0"/>
              </a:rPr>
              <a:t>Sadržajnija primena marketinga je u 20. veku i to tokom 50-ih godina u SAD, 60-ih godina u Nemačkoj i Japanu, 70-ih godina u Velikoj Britaniji...kao i u Srbiji.</a:t>
            </a:r>
            <a:endParaRPr lang="sr-Latn-RS" altLang="sr-Latn-RS" sz="2400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4683" y="1052736"/>
            <a:ext cx="5721493" cy="487363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CS" sz="28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II: Marketing u nauci i praksi </a:t>
            </a:r>
            <a:endParaRPr lang="en-US" sz="2800" kern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6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5472608" cy="7921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II: Marketing u nauci i praksi</a:t>
            </a:r>
            <a:endParaRPr lang="en-US" altLang="sr-Latn-R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8611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sr-Latn-RS" sz="2400" b="1" dirty="0" smtClean="0">
                <a:latin typeface="Arial Narrow" panose="020B0606020202030204" pitchFamily="34" charset="0"/>
              </a:rPr>
              <a:t>1900-1910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: uvođenje marketinga kao predmeta na poslovnim školama;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r-Latn-RS" sz="2400" b="1" dirty="0" smtClean="0">
                <a:latin typeface="Arial Narrow" panose="020B0606020202030204" pitchFamily="34" charset="0"/>
              </a:rPr>
              <a:t>19</a:t>
            </a:r>
            <a:r>
              <a:rPr lang="sr-Latn-RS" altLang="sr-Latn-RS" sz="2400" b="1" dirty="0" smtClean="0">
                <a:latin typeface="Arial Narrow" panose="020B0606020202030204" pitchFamily="34" charset="0"/>
              </a:rPr>
              <a:t>1</a:t>
            </a:r>
            <a:r>
              <a:rPr lang="en-US" altLang="sr-Latn-RS" sz="2400" b="1" dirty="0" smtClean="0">
                <a:latin typeface="Arial Narrow" panose="020B0606020202030204" pitchFamily="34" charset="0"/>
              </a:rPr>
              <a:t>0-19</a:t>
            </a:r>
            <a:r>
              <a:rPr lang="sr-Latn-RS" altLang="sr-Latn-RS" sz="2400" b="1" dirty="0" smtClean="0">
                <a:latin typeface="Arial Narrow" panose="020B0606020202030204" pitchFamily="34" charset="0"/>
              </a:rPr>
              <a:t>2</a:t>
            </a:r>
            <a:r>
              <a:rPr lang="en-US" altLang="sr-Latn-RS" sz="2400" b="1" dirty="0" smtClean="0">
                <a:latin typeface="Arial Narrow" panose="020B0606020202030204" pitchFamily="34" charset="0"/>
              </a:rPr>
              <a:t>0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: fundamentalno pojašnjavanje 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marketinga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z="2400" b="1" dirty="0" smtClean="0">
                <a:latin typeface="Arial Narrow" panose="020B0606020202030204" pitchFamily="34" charset="0"/>
              </a:rPr>
              <a:t>1920-1930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: objavljivanje prvog udžbenika pod nazivom „Principi marketinga“; simbolična primena marketinga u praksi kompanija SAD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z="2400" b="1" dirty="0" smtClean="0">
                <a:latin typeface="Arial Narrow" panose="020B0606020202030204" pitchFamily="34" charset="0"/>
              </a:rPr>
              <a:t>1930-1940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: intenzivira se izučavanje marketinga u poslovnim školama; uvode se </a:t>
            </a:r>
            <a:r>
              <a:rPr lang="sr-Latn-CS" altLang="sr-Latn-RS" sz="2400" dirty="0" err="1" smtClean="0">
                <a:latin typeface="Arial Narrow" panose="020B0606020202030204" pitchFamily="34" charset="0"/>
              </a:rPr>
              <a:t>socio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-psihiloške i druge kvalitativne i kvantitativne metode u istraživanju marketinga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z="2400" b="1" dirty="0" smtClean="0">
                <a:latin typeface="Arial Narrow" panose="020B0606020202030204" pitchFamily="34" charset="0"/>
              </a:rPr>
              <a:t>1940-1950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: nastavlja se razvoj kvalitativnih i kvantitativnih metoda u istraživanju marketinga s fokusom na istraživanje tržišta; preispituje se 4P koncept (</a:t>
            </a:r>
            <a:r>
              <a:rPr lang="sr-Latn-CS" altLang="sr-Latn-RS" sz="2400" b="1" dirty="0" err="1" smtClean="0">
                <a:latin typeface="Arial Narrow" panose="020B0606020202030204" pitchFamily="34" charset="0"/>
              </a:rPr>
              <a:t>P</a:t>
            </a:r>
            <a:r>
              <a:rPr lang="sr-Latn-CS" altLang="sr-Latn-RS" sz="2400" dirty="0" err="1" smtClean="0">
                <a:latin typeface="Arial Narrow" panose="020B0606020202030204" pitchFamily="34" charset="0"/>
              </a:rPr>
              <a:t>roduct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 – proizvod; </a:t>
            </a:r>
            <a:r>
              <a:rPr lang="sr-Latn-CS" altLang="sr-Latn-RS" sz="2400" b="1" dirty="0" smtClean="0">
                <a:latin typeface="Arial Narrow" panose="020B0606020202030204" pitchFamily="34" charset="0"/>
              </a:rPr>
              <a:t>P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rice – cena; </a:t>
            </a:r>
            <a:r>
              <a:rPr lang="sr-Latn-CS" altLang="sr-Latn-RS" sz="2400" b="1" dirty="0" smtClean="0">
                <a:latin typeface="Arial Narrow" panose="020B0606020202030204" pitchFamily="34" charset="0"/>
              </a:rPr>
              <a:t>P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lace - kanali prodaje i </a:t>
            </a:r>
            <a:r>
              <a:rPr lang="sr-Latn-CS" altLang="sr-Latn-RS" sz="2400" dirty="0" err="1" smtClean="0">
                <a:latin typeface="Arial Narrow" panose="020B0606020202030204" pitchFamily="34" charset="0"/>
              </a:rPr>
              <a:t>distribuicja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, mesto; </a:t>
            </a:r>
            <a:r>
              <a:rPr lang="sr-Latn-CS" altLang="sr-Latn-RS" sz="2400" b="1" dirty="0" err="1" smtClean="0">
                <a:latin typeface="Arial Narrow" panose="020B0606020202030204" pitchFamily="34" charset="0"/>
              </a:rPr>
              <a:t>P</a:t>
            </a:r>
            <a:r>
              <a:rPr lang="sr-Latn-CS" altLang="sr-Latn-RS" sz="2400" dirty="0" err="1" smtClean="0">
                <a:latin typeface="Arial Narrow" panose="020B0606020202030204" pitchFamily="34" charset="0"/>
              </a:rPr>
              <a:t>romotion</a:t>
            </a:r>
            <a:r>
              <a:rPr lang="sr-Latn-CS" altLang="sr-Latn-RS" sz="2400" dirty="0" smtClean="0">
                <a:latin typeface="Arial Narrow" panose="020B0606020202030204" pitchFamily="34" charset="0"/>
              </a:rPr>
              <a:t> – promocija) odnosno koncept marketing-miksa ili transakcioni marketing</a:t>
            </a:r>
          </a:p>
        </p:txBody>
      </p:sp>
    </p:spTree>
    <p:extLst>
      <p:ext uri="{BB962C8B-B14F-4D97-AF65-F5344CB8AC3E}">
        <p14:creationId xmlns:p14="http://schemas.microsoft.com/office/powerpoint/2010/main" val="41983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320" y="188640"/>
            <a:ext cx="7924800" cy="5334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sr-Latn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II: Marketing u nauci i praksi</a:t>
            </a:r>
            <a:endParaRPr lang="en-US" altLang="sr-Latn-RS" sz="2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6147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534400" cy="5400600"/>
          </a:xfrm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spcBef>
                <a:spcPts val="200"/>
              </a:spcBef>
              <a:defRPr/>
            </a:pPr>
            <a:r>
              <a:rPr lang="en-US" sz="2400" b="1" dirty="0" smtClean="0">
                <a:latin typeface="Arial Narrow" panose="020B0606020202030204" pitchFamily="34" charset="0"/>
              </a:rPr>
              <a:t>1950-1960</a:t>
            </a:r>
            <a:r>
              <a:rPr lang="sr-Latn-RS" sz="2400" dirty="0" smtClean="0">
                <a:latin typeface="Arial Narrow" panose="020B0606020202030204" pitchFamily="34" charset="0"/>
              </a:rPr>
              <a:t>: razvoj </a:t>
            </a:r>
            <a:r>
              <a:rPr lang="sr-Latn-CS" sz="2400" dirty="0" smtClean="0">
                <a:latin typeface="Arial Narrow" panose="020B0606020202030204" pitchFamily="34" charset="0"/>
              </a:rPr>
              <a:t>opšte teorije marketinga i upravljačkog pristupa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sr-Latn-CS" sz="2400" b="1" dirty="0" smtClean="0">
                <a:latin typeface="Arial Narrow" panose="020B0606020202030204" pitchFamily="34" charset="0"/>
              </a:rPr>
              <a:t>1960-1970</a:t>
            </a:r>
            <a:r>
              <a:rPr lang="sr-Latn-CS" sz="2400" dirty="0" smtClean="0">
                <a:latin typeface="Arial Narrow" panose="020B0606020202030204" pitchFamily="34" charset="0"/>
              </a:rPr>
              <a:t>: početak primene marketinga u </a:t>
            </a:r>
            <a:r>
              <a:rPr lang="sr-Latn-C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sektoru usluga i u neprofitnom sektoru</a:t>
            </a:r>
            <a:r>
              <a:rPr lang="sr-Latn-CS" sz="2400" dirty="0" smtClean="0">
                <a:latin typeface="Arial Narrow" panose="020B0606020202030204" pitchFamily="34" charset="0"/>
              </a:rPr>
              <a:t>; razvoj marketinga usluga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sr-Latn-CS" sz="2400" b="1" dirty="0" smtClean="0">
                <a:latin typeface="Arial Narrow" panose="020B0606020202030204" pitchFamily="34" charset="0"/>
              </a:rPr>
              <a:t>1970-1980</a:t>
            </a:r>
            <a:r>
              <a:rPr lang="sr-Latn-CS" sz="2400" dirty="0" smtClean="0">
                <a:latin typeface="Arial Narrow" panose="020B0606020202030204" pitchFamily="34" charset="0"/>
              </a:rPr>
              <a:t>: masovnija primena marketinga u profitnom sektoru; </a:t>
            </a:r>
            <a:r>
              <a:rPr lang="sr-Latn-C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razvoj društvenog pristupa marketingu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sr-Latn-CS" sz="2400" b="1" dirty="0" smtClean="0">
                <a:latin typeface="Arial Narrow" panose="020B0606020202030204" pitchFamily="34" charset="0"/>
              </a:rPr>
              <a:t>1980-1990</a:t>
            </a:r>
            <a:r>
              <a:rPr lang="sr-Latn-CS" sz="2400" dirty="0" smtClean="0">
                <a:latin typeface="Arial Narrow" panose="020B0606020202030204" pitchFamily="34" charset="0"/>
              </a:rPr>
              <a:t>: masovnija primena marketinga u sektoru usluga i na </a:t>
            </a:r>
          </a:p>
          <a:p>
            <a:pPr marL="0" indent="0" eaLnBrk="1" hangingPunct="1">
              <a:spcBef>
                <a:spcPts val="200"/>
              </a:spcBef>
              <a:buFontTx/>
              <a:buNone/>
              <a:defRPr/>
            </a:pPr>
            <a:r>
              <a:rPr lang="sr-Latn-CS" sz="2400" dirty="0">
                <a:latin typeface="Arial Narrow" panose="020B0606020202030204" pitchFamily="34" charset="0"/>
              </a:rPr>
              <a:t> </a:t>
            </a:r>
            <a:r>
              <a:rPr lang="sr-Latn-CS" sz="2400" dirty="0" smtClean="0">
                <a:latin typeface="Arial Narrow" panose="020B0606020202030204" pitchFamily="34" charset="0"/>
              </a:rPr>
              <a:t>    globalnom tržištu; </a:t>
            </a:r>
            <a:r>
              <a:rPr lang="sr-Latn-C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razvoj globalnog pristupa marketingu</a:t>
            </a:r>
          </a:p>
          <a:p>
            <a:pPr marL="0" indent="0" eaLnBrk="1" hangingPunct="1">
              <a:spcBef>
                <a:spcPts val="200"/>
              </a:spcBef>
              <a:buFontTx/>
              <a:buNone/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200"/>
              </a:spcBef>
              <a:defRPr/>
            </a:pPr>
            <a:r>
              <a:rPr lang="en-US" sz="2400" b="1" dirty="0" smtClean="0">
                <a:latin typeface="Arial Narrow" panose="020B0606020202030204" pitchFamily="34" charset="0"/>
              </a:rPr>
              <a:t>1990-2000</a:t>
            </a:r>
            <a:r>
              <a:rPr lang="sr-Latn-RS" sz="2400" dirty="0" smtClean="0">
                <a:latin typeface="Arial Narrow" panose="020B0606020202030204" pitchFamily="34" charset="0"/>
              </a:rPr>
              <a:t>: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sr-Latn-RS" sz="2400" b="1" dirty="0" smtClean="0">
                <a:latin typeface="Arial Narrow" panose="020B0606020202030204" pitchFamily="34" charset="0"/>
              </a:rPr>
              <a:t>razvoj </a:t>
            </a:r>
            <a:r>
              <a:rPr lang="sr-Latn-C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internet</a:t>
            </a:r>
            <a:r>
              <a:rPr lang="sr-Latn-CS" sz="2400" b="1" dirty="0" smtClean="0">
                <a:latin typeface="Arial Narrow" panose="020B0606020202030204" pitchFamily="34" charset="0"/>
              </a:rPr>
              <a:t>, direktnog, elektronskog, relacionog marketinga</a:t>
            </a:r>
          </a:p>
          <a:p>
            <a:pPr eaLnBrk="1" hangingPunct="1">
              <a:spcBef>
                <a:spcPts val="200"/>
              </a:spcBef>
              <a:defRPr/>
            </a:pPr>
            <a:endParaRPr lang="sr-Latn-CS" sz="2400" b="1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200"/>
              </a:spcBef>
              <a:defRPr/>
            </a:pPr>
            <a:r>
              <a:rPr lang="sr-Latn-CS" altLang="sr-Latn-RS" sz="2400" b="1" dirty="0">
                <a:latin typeface="Arial Narrow" panose="020B0606020202030204" pitchFamily="34" charset="0"/>
              </a:rPr>
              <a:t>21. vek</a:t>
            </a:r>
            <a:r>
              <a:rPr lang="sr-Latn-CS" altLang="sr-Latn-RS" sz="2400" dirty="0">
                <a:latin typeface="Arial Narrow" panose="020B0606020202030204" pitchFamily="34" charset="0"/>
              </a:rPr>
              <a:t>: </a:t>
            </a:r>
            <a:r>
              <a:rPr lang="sr-Latn-CS" altLang="sr-Latn-RS" sz="2400" b="1" dirty="0">
                <a:latin typeface="Arial Narrow" panose="020B0606020202030204" pitchFamily="34" charset="0"/>
              </a:rPr>
              <a:t>razvoj </a:t>
            </a:r>
            <a:r>
              <a:rPr lang="sr-Latn-CS" altLang="sr-Latn-RS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holističkog marketinga </a:t>
            </a:r>
            <a:r>
              <a:rPr lang="sr-Latn-CS" altLang="sr-Latn-RS" sz="2400" b="1" dirty="0">
                <a:latin typeface="Arial Narrow" panose="020B0606020202030204" pitchFamily="34" charset="0"/>
              </a:rPr>
              <a:t>i varijanti marketinga zasnovanog na internetu i drugim digitalnim kanalima i medijima (o čemu kasnije).</a:t>
            </a:r>
            <a:endParaRPr lang="en-US" altLang="sr-Latn-RS" sz="2400" b="1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200"/>
              </a:spcBef>
              <a:buNone/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200"/>
              </a:spcBef>
              <a:buFontTx/>
              <a:buNone/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6172200" cy="13716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Osnovne informacije o predmetu, načinu rada i polaganja ispita </a:t>
            </a:r>
            <a:endParaRPr lang="en-US" altLang="sr-Latn-RS" sz="28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Tematske jedinice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4" y="1196752"/>
            <a:ext cx="8748972" cy="554461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Uvod </a:t>
            </a:r>
            <a:r>
              <a:rPr lang="sr-Latn-RS" sz="1800" dirty="0">
                <a:latin typeface="Arial Narrow" panose="020B0606020202030204" pitchFamily="34" charset="0"/>
              </a:rPr>
              <a:t>u predmet; </a:t>
            </a:r>
            <a:r>
              <a:rPr lang="sr-Latn-RS" sz="1800" dirty="0" smtClean="0">
                <a:latin typeface="Arial Narrow" panose="020B0606020202030204" pitchFamily="34" charset="0"/>
              </a:rPr>
              <a:t>uvodno predavanje (pojam</a:t>
            </a:r>
            <a:r>
              <a:rPr lang="sr-Latn-RS" sz="1800" dirty="0" smtClean="0">
                <a:latin typeface="Arial Narrow" panose="020B0606020202030204" pitchFamily="34" charset="0"/>
              </a:rPr>
              <a:t>, definisanje i razvoj </a:t>
            </a:r>
            <a:r>
              <a:rPr lang="sr-Latn-RS" sz="1800" dirty="0" smtClean="0">
                <a:latin typeface="Arial Narrow" panose="020B0606020202030204" pitchFamily="34" charset="0"/>
              </a:rPr>
              <a:t>marketinga)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Dimenzije marketinga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Poslovne koncepcije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Kreiranje vrednosti i angažovanje kupaca, prvi deo 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Kreiranje vrednosti i angažovanje kupaca, drugi deo</a:t>
            </a:r>
          </a:p>
          <a:p>
            <a:pPr>
              <a:buFont typeface="+mj-lt"/>
              <a:buAutoNum type="arabicPeriod"/>
            </a:pPr>
            <a:r>
              <a:rPr lang="sr-Latn-RS" sz="1800" b="1" i="1" dirty="0">
                <a:latin typeface="Arial Narrow" panose="020B0606020202030204" pitchFamily="34" charset="0"/>
              </a:rPr>
              <a:t>P</a:t>
            </a:r>
            <a:r>
              <a:rPr lang="sr-Latn-RS" sz="1800" b="1" i="1" dirty="0" smtClean="0">
                <a:latin typeface="Arial Narrow" panose="020B0606020202030204" pitchFamily="34" charset="0"/>
              </a:rPr>
              <a:t>rvi kolokvijum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Prikupljanje informacija (MIS); </a:t>
            </a:r>
            <a:r>
              <a:rPr lang="sr-Latn-RS" sz="1800" dirty="0" smtClean="0">
                <a:latin typeface="Arial Narrow" panose="020B0606020202030204" pitchFamily="34" charset="0"/>
              </a:rPr>
              <a:t>analiza </a:t>
            </a:r>
            <a:r>
              <a:rPr lang="sr-Latn-RS" sz="1800" dirty="0" smtClean="0">
                <a:latin typeface="Arial Narrow" panose="020B0606020202030204" pitchFamily="34" charset="0"/>
              </a:rPr>
              <a:t>okruženja</a:t>
            </a:r>
            <a:r>
              <a:rPr lang="sr-Latn-RS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Marketinška istraživanja; </a:t>
            </a:r>
            <a:r>
              <a:rPr lang="sr-Latn-RS" sz="1800" dirty="0" smtClean="0">
                <a:latin typeface="Arial Narrow" panose="020B0606020202030204" pitchFamily="34" charset="0"/>
              </a:rPr>
              <a:t>predviđanje </a:t>
            </a:r>
            <a:r>
              <a:rPr lang="sr-Latn-RS" sz="1800" dirty="0" smtClean="0">
                <a:latin typeface="Arial Narrow" panose="020B0606020202030204" pitchFamily="34" charset="0"/>
              </a:rPr>
              <a:t>tražnje</a:t>
            </a: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Istraživanje i analiza potrošača 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Istraživanje i analiza konkurencije </a:t>
            </a:r>
          </a:p>
          <a:p>
            <a:pPr>
              <a:buFont typeface="+mj-lt"/>
              <a:buAutoNum type="arabicPeriod"/>
            </a:pPr>
            <a:r>
              <a:rPr lang="sr-Latn-RS" sz="1800" dirty="0">
                <a:latin typeface="Arial Narrow" panose="020B0606020202030204" pitchFamily="34" charset="0"/>
              </a:rPr>
              <a:t>Segmentacija, izbor ciljnog tržišta i </a:t>
            </a:r>
            <a:r>
              <a:rPr lang="sr-Latn-RS" sz="1800" dirty="0" err="1">
                <a:latin typeface="Arial Narrow" panose="020B0606020202030204" pitchFamily="34" charset="0"/>
              </a:rPr>
              <a:t>pozicioniranje</a:t>
            </a:r>
            <a:endParaRPr lang="sr-Latn-RS" sz="1800" dirty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b="1" i="1" dirty="0" smtClean="0">
                <a:latin typeface="Arial Narrow" panose="020B0606020202030204" pitchFamily="34" charset="0"/>
              </a:rPr>
              <a:t>D</a:t>
            </a:r>
            <a:r>
              <a:rPr lang="sr-Latn-RS" sz="1800" b="1" i="1" dirty="0" smtClean="0">
                <a:latin typeface="Arial Narrow" panose="020B0606020202030204" pitchFamily="34" charset="0"/>
              </a:rPr>
              <a:t>rugi </a:t>
            </a:r>
            <a:r>
              <a:rPr lang="sr-Latn-RS" sz="1800" b="1" i="1" dirty="0" smtClean="0">
                <a:latin typeface="Arial Narrow" panose="020B0606020202030204" pitchFamily="34" charset="0"/>
              </a:rPr>
              <a:t>kolokvijum</a:t>
            </a:r>
            <a:endParaRPr lang="sr-Latn-RS" sz="1800" b="1" i="1" dirty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Proizvod; Cena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Kanali </a:t>
            </a:r>
            <a:r>
              <a:rPr lang="sr-Latn-RS" sz="1800" dirty="0" smtClean="0">
                <a:latin typeface="Arial Narrow" panose="020B0606020202030204" pitchFamily="34" charset="0"/>
              </a:rPr>
              <a:t>prodaje, distribucija </a:t>
            </a:r>
            <a:r>
              <a:rPr lang="sr-Latn-RS" sz="1800" dirty="0">
                <a:latin typeface="Arial Narrow" panose="020B0606020202030204" pitchFamily="34" charset="0"/>
              </a:rPr>
              <a:t>i </a:t>
            </a:r>
            <a:r>
              <a:rPr lang="sr-Latn-RS" sz="1800" dirty="0" smtClean="0">
                <a:latin typeface="Arial Narrow" panose="020B0606020202030204" pitchFamily="34" charset="0"/>
              </a:rPr>
              <a:t>logistika; Integrisane </a:t>
            </a:r>
            <a:r>
              <a:rPr lang="sr-Latn-RS" sz="1800" dirty="0" smtClean="0">
                <a:latin typeface="Arial Narrow" panose="020B0606020202030204" pitchFamily="34" charset="0"/>
              </a:rPr>
              <a:t>marketing-komunikacije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</a:rPr>
              <a:t>Završne napomene, rekapitulacija gradiva, dogovori za ispit</a:t>
            </a:r>
          </a:p>
          <a:p>
            <a:pPr marL="0" indent="0">
              <a:buNone/>
            </a:pPr>
            <a:endParaRPr lang="sr-Latn-R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00" y="908720"/>
            <a:ext cx="8134672" cy="288032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pl-PL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l-PL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Način </a:t>
            </a:r>
            <a:r>
              <a:rPr lang="pl-PL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ocenjivanja znanja studenata na predmetu</a:t>
            </a:r>
            <a:r>
              <a:rPr lang="pl-P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pl-PL" sz="20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n-US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42811"/>
              </p:ext>
            </p:extLst>
          </p:nvPr>
        </p:nvGraphicFramePr>
        <p:xfrm>
          <a:off x="354269" y="1340769"/>
          <a:ext cx="8496943" cy="1968327"/>
        </p:xfrm>
        <a:graphic>
          <a:graphicData uri="http://schemas.openxmlformats.org/drawingml/2006/table">
            <a:tbl>
              <a:tblPr firstRow="1" firstCol="1" bandRow="1"/>
              <a:tblGrid>
                <a:gridCol w="6255707"/>
                <a:gridCol w="2241236"/>
              </a:tblGrid>
              <a:tr h="280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sr-Latn-R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blik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 bodova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 u toku NASTAVE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Kolokvijumi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20+20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Seminarski rad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Završni ispit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r-Cyrl-C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185" y="3284984"/>
            <a:ext cx="9029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>
                <a:latin typeface="Arial Narrow" panose="020B0606020202030204" pitchFamily="34" charset="0"/>
              </a:rPr>
              <a:t>Položen prvi kolokvijum</a:t>
            </a:r>
            <a:r>
              <a:rPr lang="sr-Latn-RS" dirty="0" smtClean="0">
                <a:latin typeface="Arial Narrow" panose="020B0606020202030204" pitchFamily="34" charset="0"/>
              </a:rPr>
              <a:t>: Do kraja školske godine, student se na ispitu oslobađa materije koja je </a:t>
            </a:r>
          </a:p>
          <a:p>
            <a:r>
              <a:rPr lang="sr-Latn-RS" dirty="0">
                <a:latin typeface="Arial Narrow" panose="020B0606020202030204" pitchFamily="34" charset="0"/>
              </a:rPr>
              <a:t> </a:t>
            </a:r>
            <a:r>
              <a:rPr lang="sr-Latn-RS" dirty="0" smtClean="0">
                <a:latin typeface="Arial Narrow" panose="020B0606020202030204" pitchFamily="34" charset="0"/>
              </a:rPr>
              <a:t>     na prezentacijama 1, 2, 3, 4 i 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>
                <a:latin typeface="Arial Narrow" panose="020B0606020202030204" pitchFamily="34" charset="0"/>
              </a:rPr>
              <a:t>Položen </a:t>
            </a:r>
            <a:r>
              <a:rPr lang="sr-Latn-RS" b="1" dirty="0" smtClean="0">
                <a:latin typeface="Arial Narrow" panose="020B0606020202030204" pitchFamily="34" charset="0"/>
              </a:rPr>
              <a:t>drugi kolokvijum</a:t>
            </a:r>
            <a:r>
              <a:rPr lang="sr-Latn-RS" dirty="0">
                <a:latin typeface="Arial Narrow" panose="020B0606020202030204" pitchFamily="34" charset="0"/>
              </a:rPr>
              <a:t>: Do kraja školske godine, student se na ispitu oslobađa materije koja je </a:t>
            </a:r>
          </a:p>
          <a:p>
            <a:r>
              <a:rPr lang="sr-Latn-RS" dirty="0">
                <a:latin typeface="Arial Narrow" panose="020B0606020202030204" pitchFamily="34" charset="0"/>
              </a:rPr>
              <a:t>      </a:t>
            </a:r>
            <a:r>
              <a:rPr lang="sr-Latn-RS" dirty="0" smtClean="0">
                <a:latin typeface="Arial Narrow" panose="020B0606020202030204" pitchFamily="34" charset="0"/>
              </a:rPr>
              <a:t>prezentacijama 7, 8, 9, 10 i 11.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i="1" dirty="0" smtClean="0">
                <a:latin typeface="Arial Narrow" panose="020B0606020202030204" pitchFamily="34" charset="0"/>
              </a:rPr>
              <a:t>Uslov za polaganje drugog kolokvijuma je položen prvi kolokvijum.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>
                <a:latin typeface="Arial Narrow" panose="020B0606020202030204" pitchFamily="34" charset="0"/>
              </a:rPr>
              <a:t>Završni ispit</a:t>
            </a:r>
            <a:r>
              <a:rPr lang="sr-Latn-RS" dirty="0" smtClean="0">
                <a:latin typeface="Arial Narrow" panose="020B060602020203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latin typeface="Arial Narrow" panose="020B0606020202030204" pitchFamily="34" charset="0"/>
              </a:rPr>
              <a:t>Student, koji je položio oba kolokvijuma</a:t>
            </a:r>
            <a:r>
              <a:rPr lang="sr-Latn-RS" dirty="0" smtClean="0">
                <a:latin typeface="Arial Narrow" panose="020B0606020202030204" pitchFamily="34" charset="0"/>
              </a:rPr>
              <a:t>, za završni ispit priprema materiju koji se nalazi na prezentacijama 13, 14, </a:t>
            </a:r>
            <a:r>
              <a:rPr lang="sr-Latn-RS" dirty="0" smtClean="0">
                <a:latin typeface="Arial Narrow" panose="020B0606020202030204" pitchFamily="34" charset="0"/>
              </a:rPr>
              <a:t>15</a:t>
            </a:r>
            <a:r>
              <a:rPr lang="sr-Latn-RS" dirty="0"/>
              <a:t>.</a:t>
            </a:r>
            <a:endParaRPr lang="sr-Latn-R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latin typeface="Arial Narrow" panose="020B0606020202030204" pitchFamily="34" charset="0"/>
              </a:rPr>
              <a:t>Student koji je položio samo prvi kolokvijum</a:t>
            </a:r>
            <a:r>
              <a:rPr lang="sr-Latn-RS" dirty="0" smtClean="0">
                <a:latin typeface="Arial Narrow" panose="020B0606020202030204" pitchFamily="34" charset="0"/>
              </a:rPr>
              <a:t>, za završni ispit priprema materiju koja se nalazi na prezentacijama </a:t>
            </a:r>
            <a:r>
              <a:rPr lang="nn-NO" dirty="0" smtClean="0">
                <a:latin typeface="Arial Narrow" panose="020B0606020202030204" pitchFamily="34" charset="0"/>
              </a:rPr>
              <a:t>7, 8, 9, 10</a:t>
            </a:r>
            <a:r>
              <a:rPr lang="sr-Latn-RS" dirty="0" smtClean="0">
                <a:latin typeface="Arial Narrow" panose="020B0606020202030204" pitchFamily="34" charset="0"/>
              </a:rPr>
              <a:t>, </a:t>
            </a:r>
            <a:r>
              <a:rPr lang="nn-NO" dirty="0" smtClean="0">
                <a:latin typeface="Arial Narrow" panose="020B0606020202030204" pitchFamily="34" charset="0"/>
              </a:rPr>
              <a:t>11</a:t>
            </a:r>
            <a:r>
              <a:rPr lang="sr-Latn-RS" dirty="0" smtClean="0">
                <a:latin typeface="Arial Narrow" panose="020B0606020202030204" pitchFamily="34" charset="0"/>
              </a:rPr>
              <a:t>, </a:t>
            </a:r>
            <a:r>
              <a:rPr lang="sr-Latn-RS" dirty="0" smtClean="0">
                <a:latin typeface="Arial Narrow" panose="020B0606020202030204" pitchFamily="34" charset="0"/>
              </a:rPr>
              <a:t>13, 14 i 15.</a:t>
            </a:r>
            <a:endParaRPr lang="nn-NO" dirty="0" smtClean="0"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Student</a:t>
            </a:r>
            <a:r>
              <a:rPr lang="sr-Latn-RS" b="1" dirty="0">
                <a:solidFill>
                  <a:prstClr val="black"/>
                </a:solidFill>
                <a:latin typeface="Arial Narrow" panose="020B0606020202030204" pitchFamily="34" charset="0"/>
              </a:rPr>
              <a:t>, koji </a:t>
            </a:r>
            <a:r>
              <a:rPr lang="sr-Latn-R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nije </a:t>
            </a:r>
            <a:r>
              <a:rPr lang="sr-Latn-RS" b="1" dirty="0">
                <a:solidFill>
                  <a:prstClr val="black"/>
                </a:solidFill>
                <a:latin typeface="Arial Narrow" panose="020B0606020202030204" pitchFamily="34" charset="0"/>
              </a:rPr>
              <a:t>položio </a:t>
            </a:r>
            <a:r>
              <a:rPr lang="sr-Latn-R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nijedan kolokvijuma</a:t>
            </a: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sr-Latn-R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na završnom ispitu polaže ispit u celosti (1-15).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641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Uspeh studenata na ispitu i predispitnim obavezama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400" dirty="0" smtClean="0">
              <a:solidFill>
                <a:srgbClr val="333333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Uspeh se izražava ocenom od 5 do 10, prema sledećoj skali: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51 do 60 poena – ocena 6 (šest)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61 do 70 poena – ocena 7 (sedam)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71 do 80 poena – ocena 8 (osam)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81 do 90 poena – ocena 9 (devet)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91 do 100 poena – ocena 10 (deset).</a:t>
            </a:r>
          </a:p>
          <a:p>
            <a:pPr marL="0" indent="0">
              <a:buNone/>
            </a:pPr>
            <a:endParaRPr lang="sr-Latn-RS" sz="2000" dirty="0">
              <a:solidFill>
                <a:srgbClr val="333333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Ocene je neophodno </a:t>
            </a:r>
            <a:r>
              <a:rPr lang="sr-Latn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upisati </a:t>
            </a:r>
            <a:r>
              <a:rPr lang="sr-Latn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u indeks. Ocena 5 se ne unosi u indeks</a:t>
            </a:r>
            <a:r>
              <a:rPr lang="sr-Cyrl-RS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  <a:endParaRPr lang="sr-Latn-RS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Literatura</a:t>
            </a:r>
            <a:endParaRPr lang="sr-Latn-R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36791"/>
              </p:ext>
            </p:extLst>
          </p:nvPr>
        </p:nvGraphicFramePr>
        <p:xfrm>
          <a:off x="467544" y="2132853"/>
          <a:ext cx="8013576" cy="3816426"/>
        </p:xfrm>
        <a:graphic>
          <a:graphicData uri="http://schemas.openxmlformats.org/drawingml/2006/table">
            <a:tbl>
              <a:tblPr firstRow="1" firstCol="1" bandRow="1"/>
              <a:tblGrid>
                <a:gridCol w="8013576"/>
              </a:tblGrid>
              <a:tr h="190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sr-Latn-R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snovna</a:t>
                      </a:r>
                      <a:r>
                        <a:rPr lang="sr-Cyrl-C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sr-Latn-R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2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Pešić, A. 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</a:t>
                      </a: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4). </a:t>
                      </a:r>
                      <a:r>
                        <a:rPr lang="sr-Latn-RS" sz="2400" i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2400" i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menadžment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Београд: </a:t>
                      </a: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FPIM.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2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Prezentacije (onlajn nastava)</a:t>
                      </a:r>
                      <a:endParaRPr lang="sr-Latn-R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Dopunska</a:t>
                      </a:r>
                      <a:r>
                        <a:rPr lang="sr-Cyrl-C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Materijali sa interneta 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0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8077200" cy="1609328"/>
          </a:xfrm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 Uvodna razmatranja</a:t>
            </a:r>
            <a:b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endParaRPr lang="en-US" altLang="sr-Latn-RS" sz="28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Marketing – uvodna razmatranja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Marketing je reč anglosaksonskog porekla čiji su koreni u reči “market” što znači tržište. Otuda je marketing kovanica (market + </a:t>
            </a:r>
            <a:r>
              <a:rPr lang="sr-Latn-RS" altLang="sr-Latn-RS" sz="28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ing</a:t>
            </a:r>
            <a:r>
              <a:rPr lang="sr-Latn-RS" altLang="sr-Latn-R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čije je etimološko značenje </a:t>
            </a:r>
            <a:r>
              <a:rPr lang="sr-Latn-RS" altLang="sr-Latn-RS" sz="28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„stavljanje na tržište’’.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8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Marketing je imao relativno skroman značaj </a:t>
            </a:r>
            <a:r>
              <a:rPr lang="sr-Latn-RS" altLang="sr-Latn-RS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do 50-ih godina 20. veka.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sr-Latn-RS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9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638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Marketing – uvodna razmatranja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i="1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800" i="1" smtClean="0">
                <a:latin typeface="Arial Narrow" panose="020B0606020202030204" pitchFamily="34" charset="0"/>
              </a:rPr>
              <a:t>Kod kuće, u školi, gde radite ili na bilo kom drugom mestu vidite marketing... Ipak, u marketingu postoji mnogo više nego što se to može videti od strane potrošača. Iza svega stoji </a:t>
            </a:r>
            <a:r>
              <a:rPr lang="sr-Latn-RS" altLang="sr-Latn-RS" sz="28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ogromna mreža ljudi, tehnologija i aktivnosti koje se takmiče za vašu pažnju i kupovinu</a:t>
            </a:r>
            <a:r>
              <a:rPr lang="sr-Latn-RS" altLang="sr-Latn-RS" sz="2800" b="1" i="1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800" i="1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800" i="1" smtClean="0">
                <a:latin typeface="Arial Narrow" panose="020B0606020202030204" pitchFamily="34" charset="0"/>
              </a:rPr>
              <a:t>„Marketing je svuda oko vas, u dobrim starim tradicionalnim oblicima i u mnoštvu novijih oblika, od veb lokacija i mobilnih aplikacija do onlajn video snimaka i društvenih mreža“*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sr-Latn-RS" altLang="sr-Latn-RS" sz="1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800" smtClean="0">
                <a:latin typeface="Arial Narrow" panose="020B0606020202030204" pitchFamily="34" charset="0"/>
              </a:rPr>
              <a:t>* </a:t>
            </a:r>
            <a:r>
              <a:rPr lang="sr-Latn-RS" altLang="sr-Latn-RS" sz="800" smtClean="0">
                <a:solidFill>
                  <a:srgbClr val="000000"/>
                </a:solidFill>
                <a:latin typeface="Arial Narrow" panose="020B0606020202030204" pitchFamily="34" charset="0"/>
              </a:rPr>
              <a:t>Kotler </a:t>
            </a:r>
            <a:r>
              <a:rPr lang="sr-Latn-RS" altLang="sr-Latn-RS" sz="8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et al</a:t>
            </a:r>
            <a:r>
              <a:rPr lang="sr-Latn-RS" altLang="sr-Latn-RS" sz="800" smtClean="0">
                <a:solidFill>
                  <a:srgbClr val="000000"/>
                </a:solidFill>
                <a:latin typeface="Arial Narrow" panose="020B0606020202030204" pitchFamily="34" charset="0"/>
              </a:rPr>
              <a:t>. (2024). </a:t>
            </a:r>
            <a:r>
              <a:rPr lang="sr-Latn-RS" altLang="sr-Latn-RS" sz="8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Principles of Marketing (19th ed.). </a:t>
            </a:r>
            <a:r>
              <a:rPr lang="sr-Latn-RS" altLang="sr-Latn-RS" sz="800" smtClean="0">
                <a:solidFill>
                  <a:srgbClr val="000000"/>
                </a:solidFill>
                <a:latin typeface="Arial Narrow" panose="020B0606020202030204" pitchFamily="34" charset="0"/>
              </a:rPr>
              <a:t>Pearson, str. 27.</a:t>
            </a:r>
            <a:endParaRPr lang="en-US" altLang="sr-Latn-RS" sz="80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3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1266</Words>
  <Application>Microsoft Office PowerPoint</Application>
  <PresentationFormat>Projekcija na ekranu (4:3)</PresentationFormat>
  <Paragraphs>139</Paragraphs>
  <Slides>18</Slides>
  <Notes>2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Wingdings</vt:lpstr>
      <vt:lpstr>Office Theme</vt:lpstr>
      <vt:lpstr>Poslovni i pravni fakultet, Beograd</vt:lpstr>
      <vt:lpstr> Osnovne informacije o predmetu, načinu rada i polaganja ispita </vt:lpstr>
      <vt:lpstr>Tematske jedinice</vt:lpstr>
      <vt:lpstr> Način ocenjivanja znanja studenata na predmetu </vt:lpstr>
      <vt:lpstr>Uspeh studenata na ispitu i predispitnim obavezama</vt:lpstr>
      <vt:lpstr>Literatura</vt:lpstr>
      <vt:lpstr>I Uvodna razmatranja  </vt:lpstr>
      <vt:lpstr>PowerPoint prezentacija</vt:lpstr>
      <vt:lpstr>PowerPoint prezentacija</vt:lpstr>
      <vt:lpstr>Marketing – uvodna razmatranja</vt:lpstr>
      <vt:lpstr>PowerPoint prezentacija</vt:lpstr>
      <vt:lpstr>PowerPoint prezentacija</vt:lpstr>
      <vt:lpstr>PowerPoint prezentacija</vt:lpstr>
      <vt:lpstr>Prema Filipu Kotleru i saradnicima (2020):</vt:lpstr>
      <vt:lpstr>I: Prema Filipu Kotleru i saradnicima (2024, str. 27):</vt:lpstr>
      <vt:lpstr>PowerPoint prezentacija</vt:lpstr>
      <vt:lpstr>II: Marketing u nauci i praksi</vt:lpstr>
      <vt:lpstr>II: Marketing u nauci i praksi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Microsoft nalog</cp:lastModifiedBy>
  <cp:revision>37</cp:revision>
  <dcterms:created xsi:type="dcterms:W3CDTF">2021-02-24T10:06:34Z</dcterms:created>
  <dcterms:modified xsi:type="dcterms:W3CDTF">2026-02-22T16:26:58Z</dcterms:modified>
</cp:coreProperties>
</file>