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</p:sldMasterIdLst>
  <p:notesMasterIdLst>
    <p:notesMasterId r:id="rId37"/>
  </p:notesMasterIdLst>
  <p:sldIdLst>
    <p:sldId id="260" r:id="rId6"/>
    <p:sldId id="343" r:id="rId7"/>
    <p:sldId id="290" r:id="rId8"/>
    <p:sldId id="291" r:id="rId9"/>
    <p:sldId id="292" r:id="rId10"/>
    <p:sldId id="344" r:id="rId11"/>
    <p:sldId id="293" r:id="rId12"/>
    <p:sldId id="345" r:id="rId13"/>
    <p:sldId id="346" r:id="rId14"/>
    <p:sldId id="294" r:id="rId15"/>
    <p:sldId id="347" r:id="rId16"/>
    <p:sldId id="302" r:id="rId17"/>
    <p:sldId id="350" r:id="rId18"/>
    <p:sldId id="351" r:id="rId19"/>
    <p:sldId id="348" r:id="rId20"/>
    <p:sldId id="352" r:id="rId21"/>
    <p:sldId id="353" r:id="rId22"/>
    <p:sldId id="355" r:id="rId23"/>
    <p:sldId id="357" r:id="rId24"/>
    <p:sldId id="356" r:id="rId25"/>
    <p:sldId id="364" r:id="rId26"/>
    <p:sldId id="365" r:id="rId27"/>
    <p:sldId id="360" r:id="rId28"/>
    <p:sldId id="366" r:id="rId29"/>
    <p:sldId id="367" r:id="rId30"/>
    <p:sldId id="368" r:id="rId31"/>
    <p:sldId id="369" r:id="rId32"/>
    <p:sldId id="370" r:id="rId33"/>
    <p:sldId id="372" r:id="rId34"/>
    <p:sldId id="371" r:id="rId35"/>
    <p:sldId id="3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486" autoAdjust="0"/>
  </p:normalViewPr>
  <p:slideViewPr>
    <p:cSldViewPr>
      <p:cViewPr varScale="1">
        <p:scale>
          <a:sx n="81" d="100"/>
          <a:sy n="81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pPr/>
              <a:t>1.12.2024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/>
              <a:pPr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848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4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0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6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1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2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0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03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05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25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10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71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9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1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90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74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22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48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9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68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79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81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0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42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12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51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4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96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02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5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54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9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679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75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13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78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9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6553200" cy="1452736"/>
          </a:xfrm>
          <a:ln w="28575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endParaRPr lang="sr-Cyrl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l"/>
            <a:r>
              <a:rPr lang="sr-Cyrl-RS" sz="2400" b="1" dirty="0" smtClean="0">
                <a:solidFill>
                  <a:srgbClr val="0000FF"/>
                </a:solidFill>
                <a:latin typeface="Arial Narrow" pitchFamily="34" charset="0"/>
              </a:rPr>
              <a:t>Подручја међународних маркетинг-истраживања </a:t>
            </a:r>
            <a:endParaRPr lang="sr-Latn-RS" sz="2400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1524000"/>
            <a:ext cx="6858000" cy="914400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600" b="1" dirty="0" smtClean="0">
                <a:solidFill>
                  <a:srgbClr val="0000FF"/>
                </a:solidFill>
                <a:latin typeface="Arial Narrow" pitchFamily="34" charset="0"/>
              </a:rPr>
              <a:t>ГЛАВА</a:t>
            </a:r>
            <a:r>
              <a:rPr lang="sr-Latn-RS" sz="2600" b="1" dirty="0" smtClean="0">
                <a:solidFill>
                  <a:srgbClr val="0000FF"/>
                </a:solidFill>
                <a:latin typeface="Arial Narrow" pitchFamily="34" charset="0"/>
              </a:rPr>
              <a:t> III: </a:t>
            </a:r>
            <a:r>
              <a:rPr lang="ru-RU" sz="2600" b="1" dirty="0" smtClean="0">
                <a:solidFill>
                  <a:srgbClr val="0000FF"/>
                </a:solidFill>
                <a:latin typeface="Arial Narrow" pitchFamily="34" charset="0"/>
              </a:rPr>
              <a:t>ИНФОРМАЦИЈЕ И ИСТРАЖИВАЊА У МЕЂУНАРОДНОМ МАРКЕТИНГУ</a:t>
            </a:r>
            <a:endParaRPr lang="sr-Latn-RS" sz="26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sr-Latn-RS" sz="38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sr-Latn-RS" sz="38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2779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Правни проблеми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2" y="1066800"/>
            <a:ext cx="9036496" cy="5426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Правни проблеми су </a:t>
            </a:r>
            <a:r>
              <a:rPr lang="ru-RU" sz="2200" b="1" dirty="0" smtClean="0">
                <a:latin typeface="Arial Narrow" panose="020B0606020202030204" pitchFamily="34" charset="0"/>
              </a:rPr>
              <a:t>проблеми </a:t>
            </a:r>
            <a:r>
              <a:rPr lang="ru-RU" sz="2200" b="1" dirty="0">
                <a:latin typeface="Arial Narrow" panose="020B0606020202030204" pitchFamily="34" charset="0"/>
              </a:rPr>
              <a:t>јурисдикције</a:t>
            </a:r>
            <a:r>
              <a:rPr lang="ru-RU" sz="2200" dirty="0">
                <a:latin typeface="Arial Narrow" panose="020B0606020202030204" pitchFamily="34" charset="0"/>
              </a:rPr>
              <a:t>: поставља се питање, примера ради, чији правни систем и право су надлежни у евентуалном спору, правни систем домаће земље или земље циљног тржишта</a:t>
            </a:r>
            <a:r>
              <a:rPr lang="ru-RU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>
              <a:buNone/>
            </a:pPr>
            <a:endParaRPr lang="ru-RU" sz="2200" dirty="0"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latin typeface="Arial Narrow" panose="020B0606020202030204" pitchFamily="34" charset="0"/>
              </a:rPr>
              <a:t>Проблем </a:t>
            </a:r>
            <a:r>
              <a:rPr lang="ru-RU" sz="2200" b="1" dirty="0">
                <a:latin typeface="Arial Narrow" panose="020B0606020202030204" pitchFamily="34" charset="0"/>
              </a:rPr>
              <a:t>екстериторијалности </a:t>
            </a:r>
            <a:r>
              <a:rPr lang="ru-RU" sz="2200" dirty="0">
                <a:latin typeface="Arial Narrow" panose="020B0606020202030204" pitchFamily="34" charset="0"/>
              </a:rPr>
              <a:t>објашњава се као проблем надлежности правног система једне земље (државе) на пословне активности које се обављају на туђој </a:t>
            </a:r>
            <a:r>
              <a:rPr lang="ru-RU" sz="2200" dirty="0" smtClean="0">
                <a:latin typeface="Arial Narrow" panose="020B0606020202030204" pitchFamily="34" charset="0"/>
              </a:rPr>
              <a:t>територији.  </a:t>
            </a:r>
            <a:r>
              <a:rPr lang="ru-RU" sz="2200" dirty="0">
                <a:latin typeface="Arial Narrow" panose="020B0606020202030204" pitchFamily="34" charset="0"/>
              </a:rPr>
              <a:t>Проблем екстериторијалности је тешко решив, јер га углавном намеће „јака држава” према слабијој држави</a:t>
            </a:r>
            <a:r>
              <a:rPr lang="ru-RU" sz="2200" dirty="0" smtClean="0">
                <a:latin typeface="Arial Narrow" panose="020B0606020202030204" pitchFamily="34" charset="0"/>
              </a:rPr>
              <a:t>. </a:t>
            </a:r>
            <a:r>
              <a:rPr lang="ru-RU" sz="2200" dirty="0">
                <a:latin typeface="Arial Narrow" panose="020B0606020202030204" pitchFamily="34" charset="0"/>
              </a:rPr>
              <a:t>Репрезентативно је искуство америчке администрације која је у другој половини 80-их година 20. века наметнула свој правни систем за пословање сопствених филијала и компанија на тржишту </a:t>
            </a:r>
            <a:r>
              <a:rPr lang="ru-RU" sz="2200" dirty="0" smtClean="0">
                <a:latin typeface="Arial Narrow" panose="020B0606020202030204" pitchFamily="34" charset="0"/>
              </a:rPr>
              <a:t>Либије.</a:t>
            </a:r>
            <a:endParaRPr lang="ru-RU" sz="2200" dirty="0"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latin typeface="Arial Narrow" panose="020B0606020202030204" pitchFamily="34" charset="0"/>
              </a:rPr>
              <a:t>Проблем фалсификата, копирања и имитација</a:t>
            </a:r>
            <a:endParaRPr lang="ru-RU" sz="2200" dirty="0"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latin typeface="Arial Narrow" panose="020B0606020202030204" pitchFamily="34" charset="0"/>
              </a:rPr>
              <a:t>Проблем сивог тржишта</a:t>
            </a:r>
          </a:p>
          <a:p>
            <a:r>
              <a:rPr lang="ru-RU" sz="2200" b="1" dirty="0" smtClean="0">
                <a:latin typeface="Arial Narrow" panose="020B0606020202030204" pitchFamily="34" charset="0"/>
              </a:rPr>
              <a:t>Проблем </a:t>
            </a:r>
            <a:r>
              <a:rPr lang="ru-RU" sz="2200" b="1" dirty="0">
                <a:latin typeface="Arial Narrow" panose="020B0606020202030204" pitchFamily="34" charset="0"/>
              </a:rPr>
              <a:t>мита и корупције 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Како </a:t>
            </a:r>
            <a:r>
              <a:rPr lang="ru-RU" sz="2200" dirty="0">
                <a:latin typeface="Arial Narrow" panose="020B0606020202030204" pitchFamily="34" charset="0"/>
              </a:rPr>
              <a:t>их превазићи на циљном тржишту</a:t>
            </a:r>
            <a:r>
              <a:rPr lang="ru-RU" sz="2200" dirty="0" smtClean="0">
                <a:latin typeface="Arial Narrow" panose="020B0606020202030204" pitchFamily="34" charset="0"/>
              </a:rPr>
              <a:t>?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8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19" y="381000"/>
            <a:ext cx="8714362" cy="60960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Начини избегавања или ублажавања последица правних ризика 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83" y="1066800"/>
            <a:ext cx="8962417" cy="55184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Проблем јурисдикције се може превазићи </a:t>
            </a:r>
            <a:r>
              <a:rPr lang="ru-RU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склапањем доброг међународног уговора </a:t>
            </a:r>
            <a:r>
              <a:rPr lang="ru-RU" sz="2400" dirty="0">
                <a:latin typeface="Arial Narrow" panose="020B0606020202030204" pitchFamily="34" charset="0"/>
              </a:rPr>
              <a:t>и навођењем права надлежности у случају настанка спора између потписница уговора.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Могућност </a:t>
            </a:r>
            <a:r>
              <a:rPr lang="ru-RU" sz="2400" dirty="0">
                <a:latin typeface="Arial Narrow" panose="020B0606020202030204" pitchFamily="34" charset="0"/>
              </a:rPr>
              <a:t>решавања спорова, поред судова, постоји и пред арбитражама. </a:t>
            </a:r>
            <a:r>
              <a:rPr lang="ru-RU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Арбитраже</a:t>
            </a:r>
            <a:r>
              <a:rPr lang="ru-RU" sz="2400" dirty="0">
                <a:latin typeface="Arial Narrow" panose="020B0606020202030204" pitchFamily="34" charset="0"/>
              </a:rPr>
              <a:t> нису државни органи, већ специјализоване институције за решавање спорова који су им поверени од стране компанија које су у спору. Међу познатијим су арбитраже светских центара и трговинских тела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Компанија треба да има </a:t>
            </a:r>
            <a:r>
              <a:rPr lang="ru-RU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оспособљене стручњаке </a:t>
            </a:r>
            <a:r>
              <a:rPr lang="ru-RU" sz="2400" dirty="0">
                <a:latin typeface="Arial Narrow" panose="020B0606020202030204" pitchFamily="34" charset="0"/>
              </a:rPr>
              <a:t>за праћење међународних конвенција, пошто оне правно регулишу одређене односе или процесе на светском тржишту попут остваривања и заштите права по основу ауторства или индустријске својине.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Проблем </a:t>
            </a:r>
            <a:r>
              <a:rPr lang="ru-RU" sz="2200" dirty="0">
                <a:latin typeface="Arial Narrow" panose="020B0606020202030204" pitchFamily="34" charset="0"/>
              </a:rPr>
              <a:t>фалсификовања, копирања и имитација у међународним оквирима се може превазићи </a:t>
            </a:r>
            <a:r>
              <a:rPr lang="ru-RU" sz="2200" dirty="0">
                <a:solidFill>
                  <a:srgbClr val="0000FF"/>
                </a:solidFill>
                <a:latin typeface="Arial Narrow" panose="020B0606020202030204" pitchFamily="34" charset="0"/>
              </a:rPr>
              <a:t>заштитом права индустријске својине</a:t>
            </a:r>
            <a:r>
              <a:rPr lang="ru-RU" sz="2200" dirty="0">
                <a:latin typeface="Arial Narrow" panose="020B0606020202030204" pitchFamily="34" charset="0"/>
              </a:rPr>
              <a:t>. </a:t>
            </a:r>
            <a:r>
              <a:rPr lang="ru-RU" sz="2200" dirty="0" smtClean="0">
                <a:latin typeface="Arial Narrow" panose="020B0606020202030204" pitchFamily="34" charset="0"/>
              </a:rPr>
              <a:t>Како </a:t>
            </a:r>
            <a:r>
              <a:rPr lang="ru-RU" sz="2200" dirty="0">
                <a:latin typeface="Arial Narrow" panose="020B0606020202030204" pitchFamily="34" charset="0"/>
              </a:rPr>
              <a:t>се заштитити од фалсификата? </a:t>
            </a:r>
            <a:r>
              <a:rPr lang="ru-RU" sz="2200" dirty="0" smtClean="0">
                <a:latin typeface="Arial Narrow" panose="020B0606020202030204" pitchFamily="34" charset="0"/>
              </a:rPr>
              <a:t>Прво, регистровањем </a:t>
            </a:r>
            <a:r>
              <a:rPr lang="ru-RU" sz="2200" dirty="0">
                <a:latin typeface="Arial Narrow" panose="020B0606020202030204" pitchFamily="34" charset="0"/>
              </a:rPr>
              <a:t>исте код надлежне институције или </a:t>
            </a:r>
            <a:r>
              <a:rPr lang="ru-RU" sz="2200" dirty="0" smtClean="0">
                <a:latin typeface="Arial Narrow" panose="020B0606020202030204" pitchFamily="34" charset="0"/>
              </a:rPr>
              <a:t>организације, дати </a:t>
            </a:r>
            <a:r>
              <a:rPr lang="ru-RU" sz="2200" dirty="0">
                <a:latin typeface="Arial Narrow" panose="020B0606020202030204" pitchFamily="34" charset="0"/>
              </a:rPr>
              <a:t>лиценцу компанији-имитатору; сарађивати са локалним властима (које би требале да одузму фалсификовану робу и да поступе даље у циљу заштите компаније и њених производа); заштита права преко суда, што је последња инстанца и треба је избегавати. </a:t>
            </a:r>
            <a:endParaRPr lang="sr-Latn-RS" sz="22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5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953000" cy="580926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Економско окружење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3050"/>
            <a:ext cx="8610600" cy="46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Информације о економском окружењу указују на привлачност </a:t>
            </a:r>
            <a:r>
              <a:rPr lang="ru-RU" sz="2000" dirty="0">
                <a:latin typeface="Arial Narrow" panose="020B0606020202030204" pitchFamily="34" charset="0"/>
              </a:rPr>
              <a:t>земље </a:t>
            </a:r>
            <a:r>
              <a:rPr lang="ru-RU" sz="2000" dirty="0" smtClean="0">
                <a:latin typeface="Arial Narrow" panose="020B0606020202030204" pitchFamily="34" charset="0"/>
              </a:rPr>
              <a:t>за инвестиције, стране </a:t>
            </a:r>
            <a:r>
              <a:rPr lang="ru-RU" sz="2000" dirty="0">
                <a:latin typeface="Arial Narrow" panose="020B0606020202030204" pitchFamily="34" charset="0"/>
              </a:rPr>
              <a:t>производе, </a:t>
            </a:r>
            <a:r>
              <a:rPr lang="ru-RU" sz="2000" dirty="0" smtClean="0">
                <a:latin typeface="Arial Narrow" panose="020B0606020202030204" pitchFamily="34" charset="0"/>
              </a:rPr>
              <a:t>услуге...</a:t>
            </a:r>
          </a:p>
          <a:p>
            <a:pPr marL="0" indent="0">
              <a:buNone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latin typeface="Arial Narrow" panose="020B0606020202030204" pitchFamily="34" charset="0"/>
              </a:rPr>
              <a:t>Макроекономско окружење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Arial Narrow" panose="020B0606020202030204" pitchFamily="34" charset="0"/>
              </a:rPr>
              <a:t>Чине га потенцијални или стварни потрошачи са </a:t>
            </a:r>
            <a:r>
              <a:rPr lang="ru-RU" sz="2000" dirty="0">
                <a:latin typeface="Arial Narrow" panose="020B0606020202030204" pitchFamily="34" charset="0"/>
              </a:rPr>
              <a:t>својим жељама и потребама</a:t>
            </a:r>
            <a:r>
              <a:rPr lang="ru-RU" sz="2000" dirty="0" smtClean="0">
                <a:latin typeface="Arial Narrow" panose="020B0606020202030204" pitchFamily="34" charset="0"/>
              </a:rPr>
              <a:t>, и економска </a:t>
            </a:r>
            <a:r>
              <a:rPr lang="ru-RU" sz="2000" dirty="0">
                <a:latin typeface="Arial Narrow" panose="020B0606020202030204" pitchFamily="34" charset="0"/>
              </a:rPr>
              <a:t>политика </a:t>
            </a:r>
            <a:r>
              <a:rPr lang="ru-RU" sz="2000" dirty="0" smtClean="0">
                <a:latin typeface="Arial Narrow" panose="020B0606020202030204" pitchFamily="34" charset="0"/>
              </a:rPr>
              <a:t>земље.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Arial Narrow" panose="020B0606020202030204" pitchFamily="34" charset="0"/>
              </a:rPr>
              <a:t>Показатељи развијености (привлачности) макроекономског </a:t>
            </a:r>
            <a:r>
              <a:rPr lang="ru-RU" sz="2000" dirty="0">
                <a:latin typeface="Arial Narrow" panose="020B0606020202030204" pitchFamily="34" charset="0"/>
              </a:rPr>
              <a:t>окружења су бруто домаћи производ</a:t>
            </a:r>
            <a:r>
              <a:rPr lang="ru-RU" sz="2000" dirty="0" smtClean="0">
                <a:latin typeface="Arial Narrow" panose="020B0606020202030204" pitchFamily="34" charset="0"/>
              </a:rPr>
              <a:t>, демографске варијабле и приходи, структура </a:t>
            </a:r>
            <a:r>
              <a:rPr lang="ru-RU" sz="2000" dirty="0">
                <a:latin typeface="Arial Narrow" panose="020B0606020202030204" pitchFamily="34" charset="0"/>
              </a:rPr>
              <a:t>потрошње</a:t>
            </a:r>
            <a:r>
              <a:rPr lang="ru-RU" sz="2000" dirty="0" smtClean="0">
                <a:latin typeface="Arial Narrow" panose="020B0606020202030204" pitchFamily="34" charset="0"/>
              </a:rPr>
              <a:t>, инфраструктура....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900" dirty="0">
                <a:latin typeface="Arial Narrow" panose="020B0606020202030204" pitchFamily="34" charset="0"/>
              </a:rPr>
              <a:t>Микроекономско окружење </a:t>
            </a:r>
            <a:endParaRPr lang="ru-RU" sz="1900" dirty="0" smtClean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900" dirty="0" smtClean="0">
                <a:latin typeface="Arial Narrow" panose="020B0606020202030204" pitchFamily="34" charset="0"/>
              </a:rPr>
              <a:t>Чине га окружење конкретног </a:t>
            </a:r>
            <a:r>
              <a:rPr lang="ru-RU" sz="1900" dirty="0">
                <a:latin typeface="Arial Narrow" panose="020B0606020202030204" pitchFamily="34" charset="0"/>
              </a:rPr>
              <a:t>производа </a:t>
            </a:r>
            <a:r>
              <a:rPr lang="ru-RU" sz="1900" dirty="0" smtClean="0">
                <a:latin typeface="Arial Narrow" panose="020B0606020202030204" pitchFamily="34" charset="0"/>
              </a:rPr>
              <a:t>и/или окружење тржишта</a:t>
            </a:r>
            <a:r>
              <a:rPr lang="ru-RU" sz="1900" dirty="0">
                <a:latin typeface="Arial Narrow" panose="020B0606020202030204" pitchFamily="34" charset="0"/>
              </a:rPr>
              <a:t>, </a:t>
            </a:r>
            <a:r>
              <a:rPr lang="ru-RU" sz="1900" dirty="0" smtClean="0">
                <a:latin typeface="Arial Narrow" panose="020B0606020202030204" pitchFamily="34" charset="0"/>
              </a:rPr>
              <a:t>конкретно  </a:t>
            </a:r>
            <a:r>
              <a:rPr lang="ru-RU" sz="1900" dirty="0">
                <a:latin typeface="Arial Narrow" panose="020B0606020202030204" pitchFamily="34" charset="0"/>
              </a:rPr>
              <a:t>подразумева конкуренцију</a:t>
            </a:r>
            <a:r>
              <a:rPr lang="ru-RU" sz="1900" dirty="0" smtClean="0">
                <a:latin typeface="Arial Narrow" panose="020B0606020202030204" pitchFamily="34" charset="0"/>
              </a:rPr>
              <a:t>.</a:t>
            </a:r>
            <a:endParaRPr lang="sr-Latn-RS" sz="1900" dirty="0" smtClean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sr-Latn-RS" sz="1900" dirty="0">
              <a:latin typeface="Arial Narrow" panose="020B0606020202030204" pitchFamily="34" charset="0"/>
            </a:endParaRPr>
          </a:p>
          <a:p>
            <a:pPr marL="457200" lvl="1" indent="0" algn="r">
              <a:buNone/>
            </a:pPr>
            <a:endParaRPr lang="sr-Cyrl-RS" sz="1900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ru-RU" sz="1900" dirty="0" smtClean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ru-RU" dirty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953000" cy="580926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Економско окружење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867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r-Cyrl-RS" sz="3300" b="1" dirty="0" smtClean="0">
                <a:latin typeface="Arial Narrow" panose="020B0606020202030204" pitchFamily="34" charset="0"/>
              </a:rPr>
              <a:t>Ниво </a:t>
            </a:r>
            <a:r>
              <a:rPr lang="sr-Cyrl-RS" sz="3300" b="1" dirty="0">
                <a:latin typeface="Arial Narrow" panose="020B0606020202030204" pitchFamily="34" charset="0"/>
              </a:rPr>
              <a:t>економске слободе </a:t>
            </a:r>
            <a:r>
              <a:rPr lang="sr-Cyrl-RS" sz="3300" b="1" dirty="0" smtClean="0">
                <a:latin typeface="Arial Narrow" panose="020B0606020202030204" pitchFamily="34" charset="0"/>
              </a:rPr>
              <a:t>земље </a:t>
            </a:r>
          </a:p>
          <a:p>
            <a:pPr marL="0" indent="0">
              <a:buNone/>
            </a:pPr>
            <a:r>
              <a:rPr lang="sr-Cyrl-RS" sz="3300" dirty="0" smtClean="0">
                <a:latin typeface="Arial Narrow" panose="020B0606020202030204" pitchFamily="34" charset="0"/>
              </a:rPr>
              <a:t>Стање </a:t>
            </a:r>
            <a:r>
              <a:rPr lang="sr-Cyrl-RS" sz="3300" dirty="0">
                <a:latin typeface="Arial Narrow" panose="020B0606020202030204" pitchFamily="34" charset="0"/>
              </a:rPr>
              <a:t>економског система може се утврдити према нивоу економске слободе </a:t>
            </a:r>
            <a:r>
              <a:rPr lang="sr-Cyrl-RS" sz="3300" dirty="0" smtClean="0">
                <a:latin typeface="Arial Narrow" panose="020B0606020202030204" pitchFamily="34" charset="0"/>
              </a:rPr>
              <a:t>(</a:t>
            </a:r>
            <a:r>
              <a:rPr lang="sr-Cyrl-RS" sz="3300" dirty="0" err="1" smtClean="0">
                <a:latin typeface="Arial Narrow" panose="020B0606020202030204" pitchFamily="34" charset="0"/>
              </a:rPr>
              <a:t>Херитејџ</a:t>
            </a:r>
            <a:r>
              <a:rPr lang="sr-Cyrl-RS" sz="3300" dirty="0" smtClean="0">
                <a:latin typeface="Arial Narrow" panose="020B0606020202030204" pitchFamily="34" charset="0"/>
              </a:rPr>
              <a:t> фондација). </a:t>
            </a:r>
            <a:r>
              <a:rPr lang="ru-RU" sz="3300" dirty="0" smtClean="0">
                <a:latin typeface="Arial Narrow" panose="020B0606020202030204" pitchFamily="34" charset="0"/>
              </a:rPr>
              <a:t>У 2024. години, првих 10 места према економској слободи су заузели: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Сингапур – 83.5 бодова;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Швајцарска </a:t>
            </a:r>
            <a:r>
              <a:rPr lang="ru-RU" sz="3300" dirty="0">
                <a:latin typeface="Arial Narrow" panose="020B0606020202030204" pitchFamily="34" charset="0"/>
              </a:rPr>
              <a:t>– 83 бода;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Ирска </a:t>
            </a:r>
            <a:r>
              <a:rPr lang="ru-RU" sz="3300" dirty="0">
                <a:latin typeface="Arial Narrow" panose="020B0606020202030204" pitchFamily="34" charset="0"/>
              </a:rPr>
              <a:t>– 82.6 бодова;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Тајван </a:t>
            </a:r>
            <a:r>
              <a:rPr lang="ru-RU" sz="3300" dirty="0">
                <a:latin typeface="Arial Narrow" panose="020B0606020202030204" pitchFamily="34" charset="0"/>
              </a:rPr>
              <a:t>– 80 бодова;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Луксембург </a:t>
            </a:r>
            <a:r>
              <a:rPr lang="ru-RU" sz="3300" dirty="0">
                <a:latin typeface="Arial Narrow" panose="020B0606020202030204" pitchFamily="34" charset="0"/>
              </a:rPr>
              <a:t>– 79.2 бода</a:t>
            </a:r>
            <a:r>
              <a:rPr lang="ru-RU" sz="3300" dirty="0" smtClean="0">
                <a:latin typeface="Arial Narrow" panose="020B0606020202030204" pitchFamily="34" charset="0"/>
              </a:rPr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 </a:t>
            </a:r>
            <a:r>
              <a:rPr lang="ru-RU" sz="3300" dirty="0">
                <a:latin typeface="Arial Narrow" panose="020B0606020202030204" pitchFamily="34" charset="0"/>
              </a:rPr>
              <a:t>Нови Зеланд – 77.8 бодова;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Данска </a:t>
            </a:r>
            <a:r>
              <a:rPr lang="ru-RU" sz="3300" dirty="0">
                <a:latin typeface="Arial Narrow" panose="020B0606020202030204" pitchFamily="34" charset="0"/>
              </a:rPr>
              <a:t>– 77.8 бодова;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Естонија </a:t>
            </a:r>
            <a:r>
              <a:rPr lang="ru-RU" sz="3300" dirty="0">
                <a:latin typeface="Arial Narrow" panose="020B0606020202030204" pitchFamily="34" charset="0"/>
              </a:rPr>
              <a:t>– 77.8 бодова;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Шведска </a:t>
            </a:r>
            <a:r>
              <a:rPr lang="ru-RU" sz="3300" dirty="0">
                <a:latin typeface="Arial Narrow" panose="020B0606020202030204" pitchFamily="34" charset="0"/>
              </a:rPr>
              <a:t>– 77,5 бодова;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3300" dirty="0" smtClean="0">
                <a:latin typeface="Arial Narrow" panose="020B0606020202030204" pitchFamily="34" charset="0"/>
              </a:rPr>
              <a:t>Норвешка  </a:t>
            </a:r>
            <a:r>
              <a:rPr lang="ru-RU" sz="3300" dirty="0">
                <a:latin typeface="Arial Narrow" panose="020B0606020202030204" pitchFamily="34" charset="0"/>
              </a:rPr>
              <a:t>– 77 бодова.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Arial Narrow" panose="020B0606020202030204" pitchFamily="34" charset="0"/>
              </a:rPr>
              <a:t>Србија </a:t>
            </a:r>
            <a:r>
              <a:rPr lang="ru-RU" sz="3300" dirty="0">
                <a:latin typeface="Arial Narrow" panose="020B0606020202030204" pitchFamily="34" charset="0"/>
              </a:rPr>
              <a:t>је на 60. месту са 62.7 бодова.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r>
              <a:rPr lang="ru-RU" sz="3300" dirty="0" smtClean="0">
                <a:latin typeface="Arial Narrow" panose="020B0606020202030204" pitchFamily="34" charset="0"/>
              </a:rPr>
              <a:t>земља </a:t>
            </a:r>
            <a:r>
              <a:rPr lang="ru-RU" sz="3300" dirty="0">
                <a:latin typeface="Arial Narrow" panose="020B0606020202030204" pitchFamily="34" charset="0"/>
              </a:rPr>
              <a:t>ужива економску слободу ако је остварила између 80 и 100 бодова (Сингапур, Швајцарска, Ирска и Тајван),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r>
              <a:rPr lang="ru-RU" sz="3300" dirty="0" smtClean="0">
                <a:latin typeface="Arial Narrow" panose="020B0606020202030204" pitchFamily="34" charset="0"/>
              </a:rPr>
              <a:t>земља </a:t>
            </a:r>
            <a:r>
              <a:rPr lang="ru-RU" sz="3300" dirty="0">
                <a:latin typeface="Arial Narrow" panose="020B0606020202030204" pitchFamily="34" charset="0"/>
              </a:rPr>
              <a:t>је углавном економски слободна ако је остварила између 70 и 79.9 бодова,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r>
              <a:rPr lang="ru-RU" sz="33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земља </a:t>
            </a:r>
            <a:r>
              <a:rPr lang="ru-RU" sz="3300" dirty="0">
                <a:solidFill>
                  <a:srgbClr val="0000FF"/>
                </a:solidFill>
                <a:latin typeface="Arial Narrow" panose="020B0606020202030204" pitchFamily="34" charset="0"/>
              </a:rPr>
              <a:t>је умерено економски слободна </a:t>
            </a:r>
            <a:r>
              <a:rPr lang="ru-RU" sz="3300" dirty="0">
                <a:latin typeface="Arial Narrow" panose="020B0606020202030204" pitchFamily="34" charset="0"/>
              </a:rPr>
              <a:t>ако је остварила између 60 и 69.9 бодова (Србија</a:t>
            </a:r>
            <a:r>
              <a:rPr lang="ru-RU" sz="3300" dirty="0" smtClean="0">
                <a:latin typeface="Arial Narrow" panose="020B0606020202030204" pitchFamily="34" charset="0"/>
              </a:rPr>
              <a:t>),</a:t>
            </a:r>
          </a:p>
          <a:p>
            <a:r>
              <a:rPr lang="ru-RU" sz="3300" dirty="0" smtClean="0">
                <a:latin typeface="Arial Narrow" panose="020B0606020202030204" pitchFamily="34" charset="0"/>
              </a:rPr>
              <a:t>земља </a:t>
            </a:r>
            <a:r>
              <a:rPr lang="ru-RU" sz="3300" dirty="0">
                <a:latin typeface="Arial Narrow" panose="020B0606020202030204" pitchFamily="34" charset="0"/>
              </a:rPr>
              <a:t>углавном није слободна ако је остварила између 50 и 59.9 бодова, </a:t>
            </a:r>
            <a:endParaRPr lang="ru-RU" sz="3300" dirty="0" smtClean="0">
              <a:latin typeface="Arial Narrow" panose="020B0606020202030204" pitchFamily="34" charset="0"/>
            </a:endParaRPr>
          </a:p>
          <a:p>
            <a:r>
              <a:rPr lang="ru-RU" sz="3300" dirty="0" smtClean="0">
                <a:latin typeface="Arial Narrow" panose="020B0606020202030204" pitchFamily="34" charset="0"/>
              </a:rPr>
              <a:t>земља </a:t>
            </a:r>
            <a:r>
              <a:rPr lang="ru-RU" sz="3300" dirty="0">
                <a:latin typeface="Arial Narrow" panose="020B0606020202030204" pitchFamily="34" charset="0"/>
              </a:rPr>
              <a:t>није слободна уколико је остварила испод 49.9 </a:t>
            </a:r>
            <a:r>
              <a:rPr lang="ru-RU" sz="3300" dirty="0" smtClean="0">
                <a:latin typeface="Arial Narrow" panose="020B0606020202030204" pitchFamily="34" charset="0"/>
              </a:rPr>
              <a:t>бодова.</a:t>
            </a:r>
            <a:endParaRPr lang="sr-Latn-RS" sz="3300" dirty="0">
              <a:latin typeface="Arial Narrow" panose="020B0606020202030204" pitchFamily="34" charset="0"/>
            </a:endParaRPr>
          </a:p>
          <a:p>
            <a:pPr marL="457200" lvl="1" indent="0" algn="r">
              <a:buNone/>
            </a:pPr>
            <a:endParaRPr lang="sr-Cyrl-RS" sz="1900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ru-RU" sz="1900" dirty="0" smtClean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ru-RU" dirty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6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581400" cy="580417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Економско окружење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Ниво економског развоја као критеријум рангирања земаља</a:t>
            </a:r>
          </a:p>
          <a:p>
            <a:pPr marL="0" indent="0">
              <a:buNone/>
            </a:pPr>
            <a:endParaRPr lang="sr-Cyrl-RS" sz="2200" b="1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Arial Narrow" panose="020B0606020202030204" pitchFamily="34" charset="0"/>
              </a:rPr>
              <a:t>Рангирање земаља према нивоу економског развоја врши Светска банка. Она ажурира критеријум за класификацију сваке године (1. јула</a:t>
            </a:r>
            <a:r>
              <a:rPr lang="ru-RU" sz="2000" dirty="0" smtClean="0">
                <a:latin typeface="Arial Narrow" panose="020B0606020202030204" pitchFamily="34" charset="0"/>
              </a:rPr>
              <a:t>)*.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На </a:t>
            </a:r>
            <a:r>
              <a:rPr lang="ru-RU" sz="2000" dirty="0">
                <a:latin typeface="Arial Narrow" panose="020B0606020202030204" pitchFamily="34" charset="0"/>
              </a:rPr>
              <a:t>основу тога, Светска банка рангира земље према нивоу економског развоја на: 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Arial Narrow" panose="020B0606020202030204" pitchFamily="34" charset="0"/>
              </a:rPr>
              <a:t>земље </a:t>
            </a:r>
            <a:r>
              <a:rPr lang="ru-RU" sz="2000" dirty="0">
                <a:latin typeface="Arial Narrow" panose="020B0606020202030204" pitchFamily="34" charset="0"/>
              </a:rPr>
              <a:t>са високим дохотком, 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Arial Narrow" panose="020B0606020202030204" pitchFamily="34" charset="0"/>
              </a:rPr>
              <a:t>земље </a:t>
            </a:r>
            <a:r>
              <a:rPr lang="ru-RU" sz="2000" dirty="0">
                <a:latin typeface="Arial Narrow" panose="020B0606020202030204" pitchFamily="34" charset="0"/>
              </a:rPr>
              <a:t>са средње високим дохотком, 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Arial Narrow" panose="020B0606020202030204" pitchFamily="34" charset="0"/>
              </a:rPr>
              <a:t>земље </a:t>
            </a:r>
            <a:r>
              <a:rPr lang="ru-RU" sz="2000" dirty="0">
                <a:latin typeface="Arial Narrow" panose="020B0606020202030204" pitchFamily="34" charset="0"/>
              </a:rPr>
              <a:t>са средње-нижим дохотком и 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Arial Narrow" panose="020B0606020202030204" pitchFamily="34" charset="0"/>
              </a:rPr>
              <a:t>земље </a:t>
            </a:r>
            <a:r>
              <a:rPr lang="ru-RU" sz="2000" dirty="0">
                <a:latin typeface="Arial Narrow" panose="020B0606020202030204" pitchFamily="34" charset="0"/>
              </a:rPr>
              <a:t>са ниским дохотком.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У 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зависности којој групи земаља потенцијално циљно тржиште припада оно пружа ограничене или значајне маркетинг-могућности за инострану компанију и њене </a:t>
            </a:r>
            <a:r>
              <a:rPr lang="ru-RU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производе.</a:t>
            </a:r>
            <a:endParaRPr lang="sr-Cyrl-RS" sz="20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457200" lvl="1" indent="0" algn="r">
              <a:buNone/>
            </a:pPr>
            <a:endParaRPr lang="sr-Cyrl-RS" sz="1900" dirty="0" smtClean="0">
              <a:latin typeface="Arial Narrow" panose="020B060602020203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sr-Cyrl-RS" sz="1600" dirty="0" smtClean="0">
                <a:latin typeface="Arial Narrow" panose="020B0606020202030204" pitchFamily="34" charset="0"/>
              </a:rPr>
              <a:t>*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Овај критеријум заснива на БНД по глави становника у текућим америчким доларима, користећи курсеве Атлас методе од претходне године. </a:t>
            </a:r>
            <a:endParaRPr lang="sr-Latn-RS" sz="16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8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743"/>
            <a:ext cx="8305800" cy="5472608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Земље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са високим дохотком </a:t>
            </a:r>
            <a:r>
              <a:rPr lang="ru-RU" sz="2400" dirty="0" smtClean="0">
                <a:latin typeface="Arial Narrow" panose="020B0606020202030204" pitchFamily="34" charset="0"/>
              </a:rPr>
              <a:t>су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развијене </a:t>
            </a:r>
            <a:r>
              <a:rPr lang="ru-RU" sz="2400" dirty="0">
                <a:latin typeface="Arial Narrow" panose="020B0606020202030204" pitchFamily="34" charset="0"/>
              </a:rPr>
              <a:t>индустријске земље и </a:t>
            </a:r>
            <a:r>
              <a:rPr lang="ru-RU" sz="2400" dirty="0" smtClean="0">
                <a:latin typeface="Arial Narrow" panose="020B0606020202030204" pitchFamily="34" charset="0"/>
              </a:rPr>
              <a:t>(постиндустријске</a:t>
            </a:r>
            <a:r>
              <a:rPr lang="ru-RU" sz="2400" dirty="0">
                <a:latin typeface="Arial Narrow" panose="020B0606020202030204" pitchFamily="34" charset="0"/>
              </a:rPr>
              <a:t>) земље у којима је значајно учешће услужног сектора, интелектуалног капитала, информационих и технолошких </a:t>
            </a:r>
            <a:r>
              <a:rPr lang="ru-RU" sz="2400" dirty="0" smtClean="0">
                <a:latin typeface="Arial Narrow" panose="020B0606020202030204" pitchFamily="34" charset="0"/>
              </a:rPr>
              <a:t>ресурса.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Земље са средње високим дохотком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су земље </a:t>
            </a:r>
            <a:r>
              <a:rPr lang="ru-RU" sz="2400" dirty="0">
                <a:latin typeface="Arial Narrow" panose="020B0606020202030204" pitchFamily="34" charset="0"/>
              </a:rPr>
              <a:t>у процесу индустријализације, односно земље у </a:t>
            </a:r>
            <a:r>
              <a:rPr lang="ru-RU" sz="2400" dirty="0" smtClean="0">
                <a:latin typeface="Arial Narrow" panose="020B0606020202030204" pitchFamily="34" charset="0"/>
              </a:rPr>
              <a:t>развоју.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Земље са средње нижим дохотком </a:t>
            </a:r>
            <a:r>
              <a:rPr lang="ru-RU" sz="2400" dirty="0" smtClean="0">
                <a:latin typeface="Arial Narrow" panose="020B0606020202030204" pitchFamily="34" charset="0"/>
              </a:rPr>
              <a:t>су земље које имају </a:t>
            </a:r>
            <a:r>
              <a:rPr lang="ru-RU" sz="2400" dirty="0">
                <a:latin typeface="Arial Narrow" panose="020B0606020202030204" pitchFamily="34" charset="0"/>
              </a:rPr>
              <a:t>низак ниво </a:t>
            </a:r>
            <a:r>
              <a:rPr lang="ru-RU" sz="2400" dirty="0" smtClean="0">
                <a:latin typeface="Arial Narrow" panose="020B0606020202030204" pitchFamily="34" charset="0"/>
              </a:rPr>
              <a:t>индустријализације.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Земље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са ниским дохотком </a:t>
            </a:r>
            <a:r>
              <a:rPr lang="ru-RU" sz="2400" dirty="0" smtClean="0">
                <a:latin typeface="Arial Narrow" panose="020B0606020202030204" pitchFamily="34" charset="0"/>
              </a:rPr>
              <a:t>претендују пољопривреди.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Две последње групе </a:t>
            </a:r>
            <a:r>
              <a:rPr lang="ru-RU" sz="2400" dirty="0">
                <a:latin typeface="Arial Narrow" panose="020B0606020202030204" pitchFamily="34" charset="0"/>
              </a:rPr>
              <a:t>чине мање развијене </a:t>
            </a:r>
            <a:r>
              <a:rPr lang="ru-RU" sz="2400" dirty="0" smtClean="0">
                <a:latin typeface="Arial Narrow" panose="020B0606020202030204" pitchFamily="34" charset="0"/>
              </a:rPr>
              <a:t>земље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5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2103"/>
            <a:ext cx="8134350" cy="711373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Индустријска структура земље као критеријум рангирања земаља</a:t>
            </a:r>
            <a:endParaRPr lang="sr-Latn-RS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31" y="1335467"/>
            <a:ext cx="8507288" cy="483673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индустријске привреде </a:t>
            </a:r>
            <a:r>
              <a:rPr lang="ru-RU" sz="2400" dirty="0">
                <a:latin typeface="Arial Narrow" panose="020B0606020202030204" pitchFamily="34" charset="0"/>
              </a:rPr>
              <a:t>(Сингапур, Хонг-Конг, Јужна Кореја и др.); велике извознице готових производа и носиоци трговинских и инвестиционих </a:t>
            </a:r>
            <a:r>
              <a:rPr lang="ru-RU" sz="2400" dirty="0" smtClean="0">
                <a:latin typeface="Arial Narrow" panose="020B0606020202030204" pitchFamily="34" charset="0"/>
              </a:rPr>
              <a:t>токова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привреде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у процесу индустријализације </a:t>
            </a:r>
            <a:r>
              <a:rPr lang="ru-RU" sz="2400" dirty="0">
                <a:latin typeface="Arial Narrow" panose="020B0606020202030204" pitchFamily="34" charset="0"/>
              </a:rPr>
              <a:t>(Кина, Индија, </a:t>
            </a:r>
            <a:r>
              <a:rPr lang="ru-RU" sz="2400" dirty="0" smtClean="0">
                <a:latin typeface="Arial Narrow" panose="020B0606020202030204" pitchFamily="34" charset="0"/>
              </a:rPr>
              <a:t>Бразил);  </a:t>
            </a:r>
            <a:r>
              <a:rPr lang="ru-RU" sz="2400" dirty="0">
                <a:latin typeface="Arial Narrow" panose="020B0606020202030204" pitchFamily="34" charset="0"/>
              </a:rPr>
              <a:t>отворене су за увоз сировина, полупроизвода, а мање готових производа из </a:t>
            </a:r>
            <a:r>
              <a:rPr lang="ru-RU" sz="2400" dirty="0" smtClean="0">
                <a:latin typeface="Arial Narrow" panose="020B0606020202030204" pitchFamily="34" charset="0"/>
              </a:rPr>
              <a:t>иностранства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привреде-извознице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сировина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(нпр. земље извознице нафте); </a:t>
            </a:r>
            <a:r>
              <a:rPr lang="ru-RU" sz="2400" dirty="0">
                <a:latin typeface="Arial Narrow" panose="020B0606020202030204" pitchFamily="34" charset="0"/>
              </a:rPr>
              <a:t>атрактивне су за индустријска постројења и </a:t>
            </a:r>
            <a:r>
              <a:rPr lang="ru-RU" sz="2400" dirty="0" smtClean="0">
                <a:latin typeface="Arial Narrow" panose="020B0606020202030204" pitchFamily="34" charset="0"/>
              </a:rPr>
              <a:t>опрему 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неразвијене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привреде</a:t>
            </a:r>
            <a:r>
              <a:rPr lang="ru-RU" sz="2400" dirty="0">
                <a:latin typeface="Arial Narrow" panose="020B0606020202030204" pitchFamily="34" charset="0"/>
              </a:rPr>
              <a:t>; пружају најнижи ниво маркетинг-могућности за интернационализацију страних компанија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sr-Latn-RS" sz="2400" dirty="0">
              <a:latin typeface="Arial Narrow" panose="020B0606020202030204" pitchFamily="34" charset="0"/>
            </a:endParaRPr>
          </a:p>
          <a:p>
            <a:endParaRPr lang="sr-Latn-R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0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581400" cy="580417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Економско окружење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299"/>
            <a:ext cx="89154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Задатак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друштвеног рачуноводства једне земље је да 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измери ниво њене привредне активности, те факторе који детерминишу услове пословања у тој земљи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У том смислу, овакви подаци могу бити драгоцени за међународну компарацију. </a:t>
            </a: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Постаје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важно знати да ли се привреда налази у фази п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ривредног просперитета, стагнације или рецесије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Најбољи показатељ „здравственог стања” једне националне привреде је ниво њене агрегатне производње чији је рачуноводствени израз 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бруто национални производ – </a:t>
            </a:r>
            <a:r>
              <a:rPr lang="ru-RU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БНП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компаније је важно да обаве анализу инвестиционих ризика са становишта (диференцираних) стопа инфлације, стабилности валуте и нивоа камата.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Компанија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оцењује на микро нивоу економску климу бизнис окружења са становишта индикатора као што су: </a:t>
            </a: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стопа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инфлације; </a:t>
            </a: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девизни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ризици; </a:t>
            </a: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ограниченост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токова капитала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девизна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контрола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спољни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дуг (расте са растом дефицита спољнотрговинског биланса); и </a:t>
            </a: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стабилност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курсева валута.</a:t>
            </a: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5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343400" cy="580417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Социо</a:t>
            </a:r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-културно окружење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213350"/>
          </a:xfrm>
        </p:spPr>
        <p:txBody>
          <a:bodyPr>
            <a:normAutofit fontScale="92500" lnSpcReduction="10000"/>
          </a:bodyPr>
          <a:lstStyle/>
          <a:p>
            <a:pPr marL="136525" lvl="2" indent="0" defTabSz="685800">
              <a:lnSpc>
                <a:spcPct val="80000"/>
              </a:lnSpc>
              <a:spcBef>
                <a:spcPts val="375"/>
              </a:spcBef>
              <a:buClr>
                <a:srgbClr val="728653"/>
              </a:buClr>
              <a:buNone/>
            </a:pPr>
            <a:r>
              <a:rPr lang="sr-Cyrl-CS" dirty="0">
                <a:solidFill>
                  <a:srgbClr val="0000FF"/>
                </a:solidFill>
                <a:latin typeface="Arial Narrow" panose="020B0606020202030204" pitchFamily="34" charset="0"/>
              </a:rPr>
              <a:t>Димензије </a:t>
            </a:r>
            <a:r>
              <a:rPr lang="sr-Cyrl-CS" dirty="0" err="1">
                <a:solidFill>
                  <a:srgbClr val="0000FF"/>
                </a:solidFill>
                <a:latin typeface="Arial Narrow" panose="020B0606020202030204" pitchFamily="34" charset="0"/>
              </a:rPr>
              <a:t>социо</a:t>
            </a:r>
            <a:r>
              <a:rPr lang="sr-Cyrl-CS" dirty="0">
                <a:solidFill>
                  <a:srgbClr val="0000FF"/>
                </a:solidFill>
                <a:latin typeface="Arial Narrow" panose="020B0606020202030204" pitchFamily="34" charset="0"/>
              </a:rPr>
              <a:t>-културног окружења</a:t>
            </a:r>
            <a:endParaRPr lang="ru-RU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136525" lvl="2" indent="0" defTabSz="685800">
              <a:lnSpc>
                <a:spcPct val="80000"/>
              </a:lnSpc>
              <a:spcBef>
                <a:spcPts val="375"/>
              </a:spcBef>
              <a:buClr>
                <a:srgbClr val="728653"/>
              </a:buClr>
              <a:buNone/>
            </a:pP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593725" lvl="2" indent="-457200" defTabSz="685800">
              <a:lnSpc>
                <a:spcPct val="80000"/>
              </a:lnSpc>
              <a:spcBef>
                <a:spcPts val="375"/>
              </a:spcBef>
              <a:buClr>
                <a:srgbClr val="728653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демографска 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(број, пол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, старост...) </a:t>
            </a:r>
          </a:p>
          <a:p>
            <a:pPr marL="593725" lvl="2" indent="-457200" defTabSz="685800">
              <a:lnSpc>
                <a:spcPct val="80000"/>
              </a:lnSpc>
              <a:spcBef>
                <a:spcPts val="375"/>
              </a:spcBef>
              <a:buClr>
                <a:srgbClr val="728653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физичка (висина, тежина, конституција...)</a:t>
            </a:r>
          </a:p>
          <a:p>
            <a:pPr marL="593725" lvl="2" indent="-457200" defTabSz="685800">
              <a:lnSpc>
                <a:spcPct val="80000"/>
              </a:lnSpc>
              <a:spcBef>
                <a:spcPts val="375"/>
              </a:spcBef>
              <a:buClr>
                <a:srgbClr val="728653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бихејвиористичка (понашање потрошача)</a:t>
            </a:r>
          </a:p>
          <a:p>
            <a:pPr marL="593725" lvl="2" indent="-457200" defTabSz="685800">
              <a:lnSpc>
                <a:spcPct val="80000"/>
              </a:lnSpc>
              <a:spcBef>
                <a:spcPts val="375"/>
              </a:spcBef>
              <a:buClr>
                <a:srgbClr val="728653"/>
              </a:buClr>
              <a:buFont typeface="Courier New" panose="02070309020205020404" pitchFamily="49" charset="0"/>
              <a:buChar char="o"/>
            </a:pP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6525" lvl="2" indent="0" algn="r" defTabSz="685800">
              <a:lnSpc>
                <a:spcPct val="80000"/>
              </a:lnSpc>
              <a:spcBef>
                <a:spcPts val="375"/>
              </a:spcBef>
              <a:buClr>
                <a:srgbClr val="728653"/>
              </a:buClr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   Утичу на степен прилагођавања циљном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тржишту.</a:t>
            </a:r>
          </a:p>
          <a:p>
            <a:pPr marL="136525" lvl="2" indent="0" defTabSz="685800">
              <a:lnSpc>
                <a:spcPct val="80000"/>
              </a:lnSpc>
              <a:spcBef>
                <a:spcPts val="375"/>
              </a:spcBef>
              <a:buClr>
                <a:srgbClr val="728653"/>
              </a:buClr>
              <a:buNone/>
            </a:pPr>
            <a:endParaRPr lang="sl-SI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Елементе културе </a:t>
            </a:r>
            <a:r>
              <a:rPr lang="ru-RU" sz="2400" dirty="0">
                <a:latin typeface="Arial Narrow" panose="020B0606020202030204" pitchFamily="34" charset="0"/>
              </a:rPr>
              <a:t>чине: </a:t>
            </a:r>
            <a:r>
              <a:rPr lang="ru-RU" sz="2400" dirty="0" smtClean="0">
                <a:latin typeface="Arial Narrow" panose="020B0606020202030204" pitchFamily="34" charset="0"/>
              </a:rPr>
              <a:t>материјална </a:t>
            </a:r>
            <a:r>
              <a:rPr lang="ru-RU" sz="2400" dirty="0">
                <a:latin typeface="Arial Narrow" panose="020B0606020202030204" pitchFamily="34" charset="0"/>
              </a:rPr>
              <a:t>култура, социјалне институције и организације, образовање, политичка структура и естетика са уметношћу, фолклором, музиком, драмом, играма, језиком, вером, </a:t>
            </a:r>
            <a:r>
              <a:rPr lang="ru-RU" sz="2400" dirty="0" smtClean="0">
                <a:latin typeface="Arial Narrow" panose="020B0606020202030204" pitchFamily="34" charset="0"/>
              </a:rPr>
              <a:t>хуманошћу.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Други </a:t>
            </a:r>
            <a:r>
              <a:rPr lang="ru-RU" sz="2400" dirty="0">
                <a:latin typeface="Arial Narrow" panose="020B0606020202030204" pitchFamily="34" charset="0"/>
              </a:rPr>
              <a:t>аутори наводе да су то: језик, религија, вредности и ставови, навике и обичаји, материјални елементи, образовање, друштвене институције, невербални елементи, пословни манири, однос према бизнису или партнерима, стил доношења пословних одлука, пословна етика и морал.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Елементи </a:t>
            </a:r>
            <a:r>
              <a:rPr lang="ru-RU" sz="2400" dirty="0">
                <a:latin typeface="Arial Narrow" panose="020B0606020202030204" pitchFamily="34" charset="0"/>
              </a:rPr>
              <a:t>социо-културне димензије окружења детерминишу културу куповине. 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6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3142331" cy="523949"/>
          </a:xfrm>
        </p:spPr>
        <p:txBody>
          <a:bodyPr>
            <a:normAutofit/>
          </a:bodyPr>
          <a:lstStyle/>
          <a:p>
            <a:pPr algn="l"/>
            <a:r>
              <a:rPr lang="sr-Cyrl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КУЛТУРНО ОКРУЖЕЊЕ</a:t>
            </a:r>
            <a:endParaRPr lang="sr-Latn-RS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8070"/>
            <a:ext cx="8663880" cy="526033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Култура </a:t>
            </a:r>
            <a:r>
              <a:rPr lang="ru-RU" sz="2400" dirty="0">
                <a:latin typeface="Arial Narrow" panose="020B0606020202030204" pitchFamily="34" charset="0"/>
              </a:rPr>
              <a:t>дефинише правила </a:t>
            </a:r>
            <a:r>
              <a:rPr lang="ru-RU" sz="2400" dirty="0" smtClean="0">
                <a:latin typeface="Arial Narrow" panose="020B0606020202030204" pitchFamily="34" charset="0"/>
              </a:rPr>
              <a:t>(етичног) понашања људи</a:t>
            </a:r>
            <a:r>
              <a:rPr lang="ru-RU" sz="2400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Култура утиче на ставове (према послу, нпр, материјалним стварима), </a:t>
            </a:r>
            <a:r>
              <a:rPr lang="ru-RU" sz="2400" dirty="0">
                <a:latin typeface="Arial Narrow" panose="020B0606020202030204" pitchFamily="34" charset="0"/>
              </a:rPr>
              <a:t>вредности, </a:t>
            </a:r>
            <a:r>
              <a:rPr lang="ru-RU" sz="2400" dirty="0" smtClean="0">
                <a:latin typeface="Arial Narrow" panose="020B0606020202030204" pitchFamily="34" charset="0"/>
              </a:rPr>
              <a:t>укусе </a:t>
            </a:r>
            <a:r>
              <a:rPr lang="ru-RU" sz="2400" dirty="0">
                <a:latin typeface="Arial Narrow" panose="020B0606020202030204" pitchFamily="34" charset="0"/>
              </a:rPr>
              <a:t>и </a:t>
            </a:r>
            <a:r>
              <a:rPr lang="ru-RU" sz="2400" dirty="0" smtClean="0">
                <a:latin typeface="Arial Narrow" panose="020B0606020202030204" pitchFamily="34" charset="0"/>
              </a:rPr>
              <a:t>понашања потрошача у куповини.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Она углавном детерминише шта се купује, када, ко, колико ...</a:t>
            </a: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Култура утиче на: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 понашање у пословним преговорима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 пословно окружење (учешће у одлучивању, комуникацију)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 пословне процедуре и поступања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 интегрисане маркетиншке комуникације, посебно оглашавање, те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 паковање, бренд...</a:t>
            </a: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8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Arial Narrow" panose="020B0606020202030204" pitchFamily="34" charset="0"/>
              </a:rPr>
              <a:t>Подручја истраживања: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истраживање </a:t>
            </a:r>
            <a:r>
              <a:rPr lang="ru-RU" sz="2200" dirty="0">
                <a:latin typeface="Arial Narrow" panose="020B0606020202030204" pitchFamily="34" charset="0"/>
              </a:rPr>
              <a:t>окружења  </a:t>
            </a:r>
          </a:p>
          <a:p>
            <a:r>
              <a:rPr lang="ru-RU" sz="2200" dirty="0">
                <a:latin typeface="Arial Narrow" panose="020B0606020202030204" pitchFamily="34" charset="0"/>
              </a:rPr>
              <a:t>истраживање тржишног </a:t>
            </a:r>
            <a:r>
              <a:rPr lang="ru-RU" sz="2200" dirty="0" smtClean="0">
                <a:latin typeface="Arial Narrow" panose="020B0606020202030204" pitchFamily="34" charset="0"/>
              </a:rPr>
              <a:t>окружења (потенцијала, потрошача и конкуренције)</a:t>
            </a:r>
          </a:p>
          <a:p>
            <a:r>
              <a:rPr lang="ru-RU" sz="2200" dirty="0">
                <a:latin typeface="Arial Narrow" panose="020B0606020202030204" pitchFamily="34" charset="0"/>
              </a:rPr>
              <a:t>и</a:t>
            </a:r>
            <a:r>
              <a:rPr lang="ru-RU" sz="2200" dirty="0" smtClean="0">
                <a:latin typeface="Arial Narrow" panose="020B0606020202030204" pitchFamily="34" charset="0"/>
              </a:rPr>
              <a:t>страживање тржишта производа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2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4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65748"/>
            <a:ext cx="8229600" cy="780603"/>
          </a:xfrm>
        </p:spPr>
        <p:txBody>
          <a:bodyPr>
            <a:noAutofit/>
          </a:bodyPr>
          <a:lstStyle/>
          <a:p>
            <a:r>
              <a:rPr lang="sr-Latn-RS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II </a:t>
            </a:r>
            <a:r>
              <a:rPr lang="ru-RU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НИВО</a:t>
            </a:r>
            <a:r>
              <a:rPr lang="ru-RU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: Истраживање </a:t>
            </a:r>
            <a:r>
              <a:rPr lang="ru-RU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тржишног окружења</a:t>
            </a:r>
            <a:endParaRPr lang="sr-Latn-RS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086" y="2420889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sz="2400" dirty="0" smtClean="0">
                <a:latin typeface="Arial Narrow" panose="020B0606020202030204" pitchFamily="34" charset="0"/>
              </a:rPr>
              <a:t>Истраживање тржишног потенцијала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Истраживање потрошача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Истраживање конкуренције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60336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7806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Истраживање тржишног потенцијала 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33003"/>
            <a:ext cx="8763000" cy="5620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Информације о тржишном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потенцијалу*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су неопходне за оцену 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атрактивности тржишта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Одреднице тржишног потенцијала су 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величина и стопа раста тржишта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Према Котлеру и сарадницима (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2020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индикатори тржишног потенцијала се налазе унутар неколико група фактора: 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демографски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(образовање, величина и стопа раста становништва, старосна структура);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географски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(клима, величина земље, густина насељености –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урбано/рурално, транспортна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структура и доступност тржишту);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економски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(величина и раст БДП-а, дистрибуција дохотка, индустријска инфраструктура, природни ресурси, финансијски и људски ресурси);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социо-културни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(животни стилови, веровања и вредности потрошача, пословне норме и приступи, културне и друштвене норме, језици); и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политичко-правни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фактори (национални приоритети, политичка стабилност, ставови владе према глобалној трговини, монетарни и трговински прописи). </a:t>
            </a: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*Тржишни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потенцијал = </a:t>
            </a:r>
            <a:r>
              <a:rPr lang="ru-RU" sz="2000" i="1" dirty="0">
                <a:solidFill>
                  <a:prstClr val="black"/>
                </a:solidFill>
                <a:latin typeface="Arial Narrow" panose="020B0606020202030204" pitchFamily="34" charset="0"/>
              </a:rPr>
              <a:t>процењен потенцијални број потрошача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x </a:t>
            </a:r>
            <a:r>
              <a:rPr lang="ru-RU" sz="2000" i="1" dirty="0">
                <a:solidFill>
                  <a:prstClr val="black"/>
                </a:solidFill>
                <a:latin typeface="Arial Narrow" panose="020B0606020202030204" pitchFamily="34" charset="0"/>
              </a:rPr>
              <a:t>просечна величина куповине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x </a:t>
            </a:r>
            <a:r>
              <a:rPr lang="ru-RU" sz="2000" i="1" dirty="0">
                <a:solidFill>
                  <a:prstClr val="black"/>
                </a:solidFill>
                <a:latin typeface="Arial Narrow" panose="020B0606020202030204" pitchFamily="34" charset="0"/>
              </a:rPr>
              <a:t>цена</a:t>
            </a:r>
          </a:p>
          <a:p>
            <a:endParaRPr lang="sr-Latn-R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9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7806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Информације о заступљености појединих типова потрошача </a:t>
            </a:r>
            <a:endParaRPr lang="sr-Latn-RS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37803"/>
            <a:ext cx="5943600" cy="3638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Информације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о заступљености типова потрошача у свету су драгоцене за међународне маркетинг-менаџере, јер се на основу типа којем потрошачи припадају на потенцијалном иностраном тржишту креира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маркетинг-стратегија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и оптимизирају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маркетинг-тактике.</a:t>
            </a:r>
            <a:endParaRPr lang="sr-Latn-R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11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Типови потрошача</a:t>
            </a:r>
            <a:endParaRPr lang="sr-Latn-RS" sz="28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32340"/>
          <a:ext cx="8229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0824"/>
                <a:gridCol w="38987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Пословно оријентисани потрошачи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или дил мејкери су рационално оријентисани, образовани потрошачи, који су запослени и стамбено обезбеђени. У просеку имају 32 г. старости и испољавају просечну склоност ка мењању тржишних и куповних навика.</a:t>
                      </a:r>
                      <a:endParaRPr lang="sr-Latn-R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Ценовно оријентисани потрошачи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или прајс сикери су ценовно оријентисани, старији потрошачи (најчешће домаћице, жене) који испољавају просечну склоност ка мењању тржишних и куповних навика</a:t>
                      </a:r>
                    </a:p>
                    <a:p>
                      <a:endParaRPr lang="sr-Latn-R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Брендовски оријентисани потрошачи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или бренд лојалисти су оријентисани на марку; потрошачи мушког пола, просечне старости од 36 г., средњег нивоа образовања који су запослени и стамбено обезбеђени. Испољавају најмању склоност ка мењању тржишних и куповних навика.</a:t>
                      </a:r>
                      <a:endParaRPr lang="sr-Latn-R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Луксузно оријентисани потрошачи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или иноватори луксуза испољавају највећу склоност ка мењању тржишних и куповних навика и прихватању иновација; најобразованији су, претежно мушког пола, просечних година старости 32.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24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7806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Информације о конкуренцији</a:t>
            </a:r>
            <a:endParaRPr lang="sr-Latn-RS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2120" y="914400"/>
            <a:ext cx="8799479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Међународни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маркетинг-менаџери анализирају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конкурентску 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структуру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истраживаног тржишта,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карактер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конкуренције,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конкурентски 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статус и </a:t>
            </a: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улогу. 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Конкурентска структура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може бити: чиста монополска структура, олигополска конкурентска структура, монополистичка конкурентска структура, чиста конкурентска структура.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Вла­да­ју­ћа </a:t>
            </a:r>
            <a:r>
              <a:rPr lang="ru-RU" sz="2400" u="sng" dirty="0">
                <a:solidFill>
                  <a:prstClr val="black"/>
                </a:solidFill>
                <a:latin typeface="Arial Narrow" panose="020B0606020202030204" pitchFamily="34" charset="0"/>
              </a:rPr>
              <a:t>тр­жи­шна струк­ту­ра делатности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и </a:t>
            </a:r>
            <a:r>
              <a:rPr lang="ru-RU" sz="2400" u="sng" dirty="0">
                <a:solidFill>
                  <a:srgbClr val="0000FF"/>
                </a:solidFill>
                <a:latin typeface="Arial Narrow" panose="020B0606020202030204" pitchFamily="34" charset="0"/>
              </a:rPr>
              <a:t>ка­рак­тер кон­ку­рен­ци­је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у њој </a:t>
            </a:r>
            <a:r>
              <a:rPr lang="ru-RU" sz="2400" i="1" u="sng" dirty="0">
                <a:latin typeface="Arial Narrow" panose="020B0606020202030204" pitchFamily="34" charset="0"/>
              </a:rPr>
              <a:t>опре­де­љу­ју атрак­тив­ност де­лат­но­сти и тржишта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атрактивност и профитабилност гране делатности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утичу баријере уласка нових конкурената, преговарачка снага купца, преговарачка снага добављача, могућност појаве супститута, конкурентност међу постојећим учесницима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Компанија може имати </a:t>
            </a:r>
            <a:r>
              <a:rPr lang="ru-RU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статус лидера или пратиоца. </a:t>
            </a:r>
            <a:endParaRPr lang="ru-RU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4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59" y="279623"/>
            <a:ext cx="8229600" cy="7806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Информације о конкурентском понашању </a:t>
            </a:r>
            <a:endParaRPr lang="sr-Latn-RS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019" y="1219200"/>
            <a:ext cx="8875680" cy="5270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2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Мултинационални </a:t>
            </a:r>
            <a:r>
              <a:rPr lang="ru-RU" sz="2200" dirty="0">
                <a:solidFill>
                  <a:srgbClr val="0000FF"/>
                </a:solidFill>
                <a:latin typeface="Arial Narrow" panose="020B0606020202030204" pitchFamily="34" charset="0"/>
              </a:rPr>
              <a:t>и глобални конкуренти: </a:t>
            </a:r>
            <a:endParaRPr lang="ru-RU" sz="22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Уколико </a:t>
            </a:r>
            <a:r>
              <a:rPr lang="ru-RU" sz="2200" dirty="0">
                <a:latin typeface="Arial Narrow" panose="020B0606020202030204" pitchFamily="34" charset="0"/>
              </a:rPr>
              <a:t>је ниво снага и ниво међународног ангажовања компаније највиши, компанија испољава понашање мултинационалног и глобалног конкурента. </a:t>
            </a:r>
            <a:r>
              <a:rPr lang="ru-RU" sz="2200" dirty="0" smtClean="0">
                <a:latin typeface="Arial Narrow" panose="020B0606020202030204" pitchFamily="34" charset="0"/>
              </a:rPr>
              <a:t>Они нуде </a:t>
            </a:r>
            <a:r>
              <a:rPr lang="ru-RU" sz="2200" dirty="0">
                <a:latin typeface="Arial Narrow" panose="020B0606020202030204" pitchFamily="34" charset="0"/>
              </a:rPr>
              <a:t>комплетне линије производа намењене свим тржишним </a:t>
            </a:r>
            <a:r>
              <a:rPr lang="ru-RU" sz="2200" dirty="0" smtClean="0">
                <a:latin typeface="Arial Narrow" panose="020B0606020202030204" pitchFamily="34" charset="0"/>
              </a:rPr>
              <a:t>сегментима. </a:t>
            </a:r>
            <a:r>
              <a:rPr lang="ru-RU" sz="2200" dirty="0">
                <a:latin typeface="Arial Narrow" panose="020B0606020202030204" pitchFamily="34" charset="0"/>
              </a:rPr>
              <a:t>Креирају глобалне производе и негују лојалност глобалних потрошача. 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ru-RU" sz="22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2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Регионални </a:t>
            </a:r>
            <a:r>
              <a:rPr lang="ru-RU" sz="2200" dirty="0">
                <a:solidFill>
                  <a:srgbClr val="0000FF"/>
                </a:solidFill>
                <a:latin typeface="Arial Narrow" panose="020B0606020202030204" pitchFamily="34" charset="0"/>
              </a:rPr>
              <a:t>конкуренти (изазивачи): </a:t>
            </a:r>
            <a:endParaRPr lang="ru-RU" sz="22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Уколико </a:t>
            </a:r>
            <a:r>
              <a:rPr lang="ru-RU" sz="2200" dirty="0">
                <a:latin typeface="Arial Narrow" panose="020B0606020202030204" pitchFamily="34" charset="0"/>
              </a:rPr>
              <a:t>су снаге компаније слабије у поређењу са снагама лидера, а њен карактер ангажовања „међународни”, она претендује статусу изазивача. Конкурентска улога изазивача је мања у односу на улогу лидера у мери у којој је његова снага слабија у односу на снагу лидера. Изазивачи показују конкурентско понашање које је карактеристично за регионалне конкуренте који теже позиционирању на региону којег су одредили за </a:t>
            </a:r>
            <a:r>
              <a:rPr lang="ru-RU" sz="2200" dirty="0" smtClean="0">
                <a:latin typeface="Arial Narrow" panose="020B0606020202030204" pitchFamily="34" charset="0"/>
              </a:rPr>
              <a:t>приоритетни.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06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59" y="279623"/>
            <a:ext cx="8229600" cy="7806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Информације о конкурентском понашању </a:t>
            </a:r>
            <a:endParaRPr lang="sr-Latn-RS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019" y="926988"/>
            <a:ext cx="8875680" cy="542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ru-RU" sz="20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sz="22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Регионални </a:t>
            </a:r>
            <a:r>
              <a:rPr lang="ru-RU" sz="2200" dirty="0">
                <a:solidFill>
                  <a:srgbClr val="0000FF"/>
                </a:solidFill>
                <a:latin typeface="Arial Narrow" panose="020B0606020202030204" pitchFamily="34" charset="0"/>
              </a:rPr>
              <a:t>и локални конкуренти (пратиоци): </a:t>
            </a:r>
            <a:endParaRPr lang="ru-RU" sz="22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Компаније </a:t>
            </a:r>
            <a:r>
              <a:rPr lang="ru-RU" sz="2200" dirty="0">
                <a:latin typeface="Arial Narrow" panose="020B0606020202030204" pitchFamily="34" charset="0"/>
              </a:rPr>
              <a:t>пратиоци се понашају као регионални или локални конкуренти, уколико снагу јачају </a:t>
            </a:r>
            <a:r>
              <a:rPr lang="ru-RU" sz="2200" dirty="0">
                <a:solidFill>
                  <a:srgbClr val="0000FF"/>
                </a:solidFill>
                <a:latin typeface="Arial Narrow" panose="020B0606020202030204" pitchFamily="34" charset="0"/>
              </a:rPr>
              <a:t>на ужем пословном хоризонту </a:t>
            </a:r>
            <a:r>
              <a:rPr lang="ru-RU" sz="2200" dirty="0">
                <a:latin typeface="Arial Narrow" panose="020B0606020202030204" pitchFamily="34" charset="0"/>
              </a:rPr>
              <a:t>у поређењу са глобалним конкурентом на конкретном тржишту производа.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sz="22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Понашање </a:t>
            </a:r>
            <a:r>
              <a:rPr lang="ru-RU" sz="2200" dirty="0">
                <a:solidFill>
                  <a:srgbClr val="0000FF"/>
                </a:solidFill>
                <a:latin typeface="Arial Narrow" panose="020B0606020202030204" pitchFamily="34" charset="0"/>
              </a:rPr>
              <a:t>регионалног конкурента </a:t>
            </a:r>
            <a:r>
              <a:rPr lang="ru-RU" sz="2200" dirty="0">
                <a:latin typeface="Arial Narrow" panose="020B0606020202030204" pitchFamily="34" charset="0"/>
              </a:rPr>
              <a:t>се испољава на ужим деловима циљног тржишта, док се </a:t>
            </a:r>
            <a:r>
              <a:rPr lang="ru-RU" sz="2200" dirty="0">
                <a:solidFill>
                  <a:srgbClr val="0000FF"/>
                </a:solidFill>
                <a:latin typeface="Arial Narrow" panose="020B0606020202030204" pitchFamily="34" charset="0"/>
              </a:rPr>
              <a:t>понашање локалног конкурента </a:t>
            </a:r>
            <a:r>
              <a:rPr lang="ru-RU" sz="2200" dirty="0">
                <a:latin typeface="Arial Narrow" panose="020B0606020202030204" pitchFamily="34" charset="0"/>
              </a:rPr>
              <a:t>испољава на домаћем тржишту. Ове компаније су конкуренти лидерима на сопственом домаћем или суседним тржиштима на којима су се интернационализовали </a:t>
            </a:r>
            <a:r>
              <a:rPr lang="ru-RU" sz="2200" dirty="0" smtClean="0">
                <a:latin typeface="Arial Narrow" panose="020B0606020202030204" pitchFamily="34" charset="0"/>
              </a:rPr>
              <a:t>лидери. 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Може </a:t>
            </a:r>
            <a:r>
              <a:rPr lang="ru-RU" sz="2200" dirty="0">
                <a:latin typeface="Arial Narrow" panose="020B0606020202030204" pitchFamily="34" charset="0"/>
              </a:rPr>
              <a:t>се закључити да је карактер компаније општа детерминанта њеног стратегијског понашања у међународним оквирима (Ракита, 1989).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Стратегијско </a:t>
            </a:r>
            <a:r>
              <a:rPr lang="ru-RU" sz="2200" dirty="0">
                <a:latin typeface="Arial Narrow" panose="020B0606020202030204" pitchFamily="34" charset="0"/>
              </a:rPr>
              <a:t>понашање компанија лидера као мултинационалних и глобалних конкурената опредељује карактер последица и ефеката њихове интернационализације пословања односно глобалног позиционирања који „погађају“ све компаније без обзира на ниво њихове интернационализације</a:t>
            </a:r>
            <a:r>
              <a:rPr lang="ru-RU" sz="2200" b="1" dirty="0">
                <a:latin typeface="Arial Narrow" panose="020B0606020202030204" pitchFamily="34" charset="0"/>
              </a:rPr>
              <a:t>.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ru-RU" sz="22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52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0747"/>
            <a:ext cx="8229600" cy="780603"/>
          </a:xfrm>
        </p:spPr>
        <p:txBody>
          <a:bodyPr>
            <a:noAutofit/>
          </a:bodyPr>
          <a:lstStyle/>
          <a:p>
            <a:r>
              <a:rPr lang="sr-Latn-RS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III </a:t>
            </a:r>
            <a:r>
              <a:rPr lang="ru-RU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НИВО</a:t>
            </a:r>
            <a:r>
              <a:rPr lang="ru-RU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: Истраживање </a:t>
            </a:r>
            <a:r>
              <a:rPr lang="ru-RU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тржишта производа </a:t>
            </a:r>
            <a:endParaRPr lang="sr-Latn-RS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086" y="2420889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  <a:p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82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18" y="197707"/>
            <a:ext cx="8229600" cy="7806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Информације о тржишту производа 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086" y="2420889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  <a:p>
            <a:endParaRPr lang="sr-Latn-R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24000"/>
            <a:ext cx="800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 Narrow" panose="020B0606020202030204" pitchFamily="34" charset="0"/>
              </a:rPr>
              <a:t>На </a:t>
            </a:r>
            <a:r>
              <a:rPr lang="ru-RU" sz="2200" dirty="0">
                <a:latin typeface="Arial Narrow" panose="020B0606020202030204" pitchFamily="34" charset="0"/>
              </a:rPr>
              <a:t>овом нивоу истраживања на значају добијају примарни подаци и теренско истраживање. </a:t>
            </a:r>
          </a:p>
          <a:p>
            <a:endParaRPr lang="ru-RU" sz="2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Информације </a:t>
            </a:r>
            <a:r>
              <a:rPr lang="ru-RU" sz="2200" dirty="0">
                <a:latin typeface="Arial Narrow" panose="020B0606020202030204" pitchFamily="34" charset="0"/>
              </a:rPr>
              <a:t>о тржишту производа се односе на информације о: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 Narrow" panose="020B0606020202030204" pitchFamily="34" charset="0"/>
              </a:rPr>
              <a:t>производњи </a:t>
            </a:r>
            <a:r>
              <a:rPr lang="ru-RU" sz="2200" dirty="0">
                <a:latin typeface="Arial Narrow" panose="020B0606020202030204" pitchFamily="34" charset="0"/>
              </a:rPr>
              <a:t>производа од стране произвођача циљног тржишта,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 Narrow" panose="020B0606020202030204" pitchFamily="34" charset="0"/>
              </a:rPr>
              <a:t>продаји </a:t>
            </a:r>
            <a:r>
              <a:rPr lang="ru-RU" sz="2200" dirty="0">
                <a:latin typeface="Arial Narrow" panose="020B0606020202030204" pitchFamily="34" charset="0"/>
              </a:rPr>
              <a:t>конкретног производа,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 Narrow" panose="020B0606020202030204" pitchFamily="34" charset="0"/>
              </a:rPr>
              <a:t>употреби </a:t>
            </a:r>
            <a:r>
              <a:rPr lang="ru-RU" sz="2200" dirty="0">
                <a:latin typeface="Arial Narrow" panose="020B0606020202030204" pitchFamily="34" charset="0"/>
              </a:rPr>
              <a:t>и начину коришћења конкретног производа,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 Narrow" panose="020B0606020202030204" pitchFamily="34" charset="0"/>
              </a:rPr>
              <a:t>употреби </a:t>
            </a:r>
            <a:r>
              <a:rPr lang="ru-RU" sz="2200" dirty="0">
                <a:latin typeface="Arial Narrow" panose="020B0606020202030204" pitchFamily="34" charset="0"/>
              </a:rPr>
              <a:t>супститута за конкретан производ,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 Narrow" panose="020B0606020202030204" pitchFamily="34" charset="0"/>
              </a:rPr>
              <a:t>стању </a:t>
            </a:r>
            <a:r>
              <a:rPr lang="ru-RU" sz="2200" dirty="0">
                <a:latin typeface="Arial Narrow" panose="020B0606020202030204" pitchFamily="34" charset="0"/>
              </a:rPr>
              <a:t>конкуренције на конкретном тржишту производа,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 Narrow" panose="020B0606020202030204" pitchFamily="34" charset="0"/>
              </a:rPr>
              <a:t>конкурентској </a:t>
            </a:r>
            <a:r>
              <a:rPr lang="ru-RU" sz="2200" dirty="0">
                <a:latin typeface="Arial Narrow" panose="020B0606020202030204" pitchFamily="34" charset="0"/>
              </a:rPr>
              <a:t>структури на конкретном тржишту производа. </a:t>
            </a:r>
            <a:endParaRPr lang="sr-Latn-RS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98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18" y="197707"/>
            <a:ext cx="8229600" cy="7806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Информације о тржишту производа 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086" y="2420889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  <a:p>
            <a:endParaRPr lang="sr-Latn-R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860" y="953991"/>
            <a:ext cx="8605518" cy="565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100" b="1" dirty="0">
                <a:solidFill>
                  <a:srgbClr val="0000FF"/>
                </a:solidFill>
                <a:latin typeface="Arial Narrow" panose="020B0606020202030204" pitchFamily="34" charset="0"/>
              </a:rPr>
              <a:t>За оцену маркетинг-могућности на тржишту производа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, „компанија </a:t>
            </a:r>
            <a:r>
              <a:rPr lang="ru-RU" sz="2100" dirty="0">
                <a:solidFill>
                  <a:srgbClr val="0000FF"/>
                </a:solidFill>
                <a:latin typeface="Arial Narrow" panose="020B0606020202030204" pitchFamily="34" charset="0"/>
              </a:rPr>
              <a:t>процењује укупну количину </a:t>
            </a:r>
            <a:r>
              <a:rPr lang="ru-RU" sz="21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производа коју купуј</a:t>
            </a:r>
            <a:r>
              <a:rPr lang="ru-RU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е одређена група потрошача 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у датом окружењу, у одређеном временском периоду под одређеним околностима, како би проценила своје место међу другим конкурентима. Поред тога, компаније </a:t>
            </a:r>
            <a:r>
              <a:rPr lang="ru-RU" sz="2100" dirty="0">
                <a:solidFill>
                  <a:srgbClr val="0000FF"/>
                </a:solidFill>
                <a:latin typeface="Arial Narrow" panose="020B0606020202030204" pitchFamily="34" charset="0"/>
              </a:rPr>
              <a:t>предвиђају продају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, односно обим производа који би се реално, уз одређени ниво маркетинг-активности компаније, могао продати у одређеном временском периоду на тржишту </a:t>
            </a:r>
            <a:r>
              <a:rPr lang="ru-RU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производа.</a:t>
            </a:r>
          </a:p>
          <a:p>
            <a:pPr lvl="0">
              <a:spcBef>
                <a:spcPct val="20000"/>
              </a:spcBef>
            </a:pP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Уколико се жели добити сазнање о томе </a:t>
            </a:r>
            <a:r>
              <a:rPr lang="ru-RU" sz="2100" dirty="0">
                <a:solidFill>
                  <a:srgbClr val="0000FF"/>
                </a:solidFill>
                <a:latin typeface="Arial Narrow" panose="020B0606020202030204" pitchFamily="34" charset="0"/>
              </a:rPr>
              <a:t>шта потрошачи говоре 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о производу, онда се укључују методе као што су анкетирање потрошача и учесника процеса куповине, анкетирање продаваца и анкетирање експерата. Уколико се жели добити сазнање о томе </a:t>
            </a:r>
            <a:r>
              <a:rPr lang="ru-RU" sz="2100" dirty="0">
                <a:solidFill>
                  <a:srgbClr val="0000FF"/>
                </a:solidFill>
                <a:latin typeface="Arial Narrow" panose="020B0606020202030204" pitchFamily="34" charset="0"/>
              </a:rPr>
              <a:t>шта потрошачи стварно чине 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и како се односе према производу који је већ понуђен тржишту, односно да ли обављају куповину или не, онда се укључују методе као што су тестирање тржишта и мерење реакција потрошача на производ. Након тога могуће је добити информацију о томе </a:t>
            </a:r>
            <a:r>
              <a:rPr lang="ru-RU" sz="2100" dirty="0">
                <a:solidFill>
                  <a:srgbClr val="0000FF"/>
                </a:solidFill>
                <a:latin typeface="Arial Narrow" panose="020B0606020202030204" pitchFamily="34" charset="0"/>
              </a:rPr>
              <a:t>шта су потрошачи урадили 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у претходном периоду и то применом метода као што су анализа извештаја о понашању потрошача, анализа временских серија и анализа тражње статистичким методама</a:t>
            </a:r>
            <a:r>
              <a:rPr lang="ru-RU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“.</a:t>
            </a:r>
            <a:endParaRPr lang="ru-RU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8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48197"/>
            <a:ext cx="8229600" cy="436910"/>
          </a:xfrm>
        </p:spPr>
        <p:txBody>
          <a:bodyPr>
            <a:noAutofit/>
          </a:bodyPr>
          <a:lstStyle/>
          <a:p>
            <a:r>
              <a:rPr lang="sr-Latn-RS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 </a:t>
            </a:r>
            <a:r>
              <a:rPr lang="ru-RU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НИВО</a:t>
            </a:r>
            <a:r>
              <a:rPr lang="ru-RU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: Истраживање међународног бизнис окружења</a:t>
            </a:r>
            <a:endParaRPr lang="sr-Latn-RS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49" y="1828800"/>
            <a:ext cx="8229600" cy="42672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Arial Narrow" panose="020B0606020202030204" pitchFamily="34" charset="0"/>
              </a:rPr>
              <a:t>истраживање </a:t>
            </a:r>
            <a:r>
              <a:rPr lang="ru-RU" sz="2200" dirty="0">
                <a:latin typeface="Arial Narrow" panose="020B0606020202030204" pitchFamily="34" charset="0"/>
              </a:rPr>
              <a:t>политичког окружења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истраживање </a:t>
            </a:r>
            <a:r>
              <a:rPr lang="ru-RU" sz="2200" dirty="0">
                <a:latin typeface="Arial Narrow" panose="020B0606020202030204" pitchFamily="34" charset="0"/>
              </a:rPr>
              <a:t>правног окружења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истраживање </a:t>
            </a:r>
            <a:r>
              <a:rPr lang="ru-RU" sz="2200" dirty="0">
                <a:latin typeface="Arial Narrow" panose="020B0606020202030204" pitchFamily="34" charset="0"/>
              </a:rPr>
              <a:t>економског окружења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истраживање социо</a:t>
            </a:r>
            <a:r>
              <a:rPr lang="sr-Latn-RS" sz="2200" dirty="0" smtClean="0">
                <a:latin typeface="Arial Narrow" panose="020B0606020202030204" pitchFamily="34" charset="0"/>
              </a:rPr>
              <a:t>-</a:t>
            </a:r>
            <a:r>
              <a:rPr lang="ru-RU" sz="2200" dirty="0" smtClean="0">
                <a:latin typeface="Arial Narrow" panose="020B0606020202030204" pitchFamily="34" charset="0"/>
              </a:rPr>
              <a:t>културног окружења</a:t>
            </a:r>
            <a:endParaRPr lang="sr-Latn-RS" sz="2200" dirty="0" smtClean="0">
              <a:latin typeface="Arial Narrow" panose="020B0606020202030204" pitchFamily="34" charset="0"/>
            </a:endParaRPr>
          </a:p>
          <a:p>
            <a:endParaRPr lang="sr-Latn-RS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>
                <a:latin typeface="Arial Narrow" panose="020B0606020202030204" pitchFamily="34" charset="0"/>
              </a:rPr>
              <a:t>Карактер информација на овом нивоу (макро) је општи. Њихова сврха је да омогуће менаџменту компаније </a:t>
            </a:r>
            <a:r>
              <a:rPr lang="ru-RU" sz="2200" dirty="0">
                <a:solidFill>
                  <a:srgbClr val="0000FF"/>
                </a:solidFill>
                <a:latin typeface="Arial Narrow" panose="020B0606020202030204" pitchFamily="34" charset="0"/>
              </a:rPr>
              <a:t>увид у политичку, правну, економску и социо-културну ситуацију у глобалном окружењу</a:t>
            </a:r>
            <a:r>
              <a:rPr lang="ru-RU" sz="2200" dirty="0">
                <a:latin typeface="Arial Narrow" panose="020B0606020202030204" pitchFamily="34" charset="0"/>
              </a:rPr>
              <a:t>. </a:t>
            </a:r>
            <a:endParaRPr lang="sr-Latn-RS" sz="2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Истраживање </a:t>
            </a:r>
            <a:r>
              <a:rPr lang="ru-RU" sz="2000" dirty="0">
                <a:latin typeface="Arial Narrow" panose="020B0606020202030204" pitchFamily="34" charset="0"/>
              </a:rPr>
              <a:t>бизнис окружења земље/земаља или региона у које компанија намерава наступити је детаљније истраживање њиховог политичког, правног, економског и социо-културног </a:t>
            </a:r>
            <a:r>
              <a:rPr lang="ru-RU" sz="2000" dirty="0" smtClean="0">
                <a:latin typeface="Arial Narrow" panose="020B0606020202030204" pitchFamily="34" charset="0"/>
              </a:rPr>
              <a:t>окружења. </a:t>
            </a: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Резултати тржишног мерења </a:t>
            </a:r>
            <a:r>
              <a:rPr lang="ru-RU" sz="2400" dirty="0">
                <a:latin typeface="Arial Narrow" panose="020B0606020202030204" pitchFamily="34" charset="0"/>
              </a:rPr>
              <a:t>и </a:t>
            </a:r>
            <a:r>
              <a:rPr lang="ru-RU" sz="2400" dirty="0" smtClean="0">
                <a:latin typeface="Arial Narrow" panose="020B0606020202030204" pitchFamily="34" charset="0"/>
              </a:rPr>
              <a:t>предвиђања </a:t>
            </a:r>
            <a:r>
              <a:rPr lang="ru-RU" sz="2400" dirty="0">
                <a:latin typeface="Arial Narrow" panose="020B0606020202030204" pitchFamily="34" charset="0"/>
              </a:rPr>
              <a:t>продаје на (потенцијалним) циљним тржиштима компаније су основне </a:t>
            </a:r>
            <a:r>
              <a:rPr lang="ru-RU" sz="2400" dirty="0" smtClean="0">
                <a:latin typeface="Arial Narrow" panose="020B0606020202030204" pitchFamily="34" charset="0"/>
              </a:rPr>
              <a:t>полазне информације </a:t>
            </a:r>
            <a:r>
              <a:rPr lang="ru-RU" sz="2400" dirty="0">
                <a:latin typeface="Arial Narrow" panose="020B0606020202030204" pitchFamily="34" charset="0"/>
              </a:rPr>
              <a:t>које су неопходне за </a:t>
            </a:r>
            <a:r>
              <a:rPr lang="ru-RU" sz="2400" dirty="0" smtClean="0">
                <a:latin typeface="Arial Narrow" panose="020B0606020202030204" pitchFamily="34" charset="0"/>
              </a:rPr>
              <a:t>доношење одлуке </a:t>
            </a:r>
            <a:r>
              <a:rPr lang="ru-RU" sz="2400" dirty="0">
                <a:latin typeface="Arial Narrow" panose="020B0606020202030204" pitchFamily="34" charset="0"/>
              </a:rPr>
              <a:t>о циљном тржишту (која тржишта одабрати за циљна тржишта компаније) и маркетинг-тактикама (</a:t>
            </a:r>
            <a:r>
              <a:rPr lang="ru-RU" sz="2400" dirty="0" smtClean="0">
                <a:latin typeface="Arial Narrow" panose="020B0606020202030204" pitchFamily="34" charset="0"/>
              </a:rPr>
              <a:t>којим производима </a:t>
            </a:r>
            <a:r>
              <a:rPr lang="ru-RU" sz="2400" dirty="0">
                <a:latin typeface="Arial Narrow" panose="020B0606020202030204" pitchFamily="34" charset="0"/>
              </a:rPr>
              <a:t>на одабрана циљна тржишта ићи, и др.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0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18" y="197707"/>
            <a:ext cx="8229600" cy="7806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Контролна питања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086" y="2420889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  <a:p>
            <a:endParaRPr lang="sr-Latn-R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316" y="838200"/>
            <a:ext cx="886514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Која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подручја ММИ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познајете?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Која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политичка структура и систем власти погодују интернационализацији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компанија?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Шта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нам говоре индикатори политичке климе бизнис окружења? </a:t>
            </a:r>
            <a:endParaRPr lang="ru-RU" sz="17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Како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реаговати у ситуацији уочених политичких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ризика?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Каква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је улога појединих правних система у међународном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маркетингу?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Које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правне проблеме и индикаторе правне климе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познајете?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Шта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се подразумева под проблемом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јурисдикције?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Како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превазићи проблеме фалсификата, мита и корупције?  </a:t>
            </a:r>
            <a:endParaRPr lang="ru-RU" sz="17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Каква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је улога економског система и земаља према нивоу развоја или другим показатељима у међународном маркетингу?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Које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индикаторе економске климе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познајете?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Каква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је улога димензија социо-културног окружења у међународном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маркетингу?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Које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елементе културе треба уважавати у међународном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наступу?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Који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фактори делују у тржишном окружењу и зашто треба прикупљати информације о њима? Који економски индикатори опредељују тржишни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потенцијал?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Објаснити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све облике конкурентске структуре и степен атрактивности тржишта у случају деловања сваког од њих. </a:t>
            </a:r>
            <a:endParaRPr lang="ru-RU" sz="17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Објаснити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однос између конкурентског статуса, улоге и понашања компанија на међународном тржишту. </a:t>
            </a:r>
            <a:endParaRPr lang="ru-RU" sz="17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Које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компаније (по снази, нивоу ангажовања...) чине лидерску групу конкурената, какве стратегије креирају, а које чине пратећу групу конкурената и какве стратегије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креирају?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Које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информације се прикупљају при ММИ тржишта производа?</a:t>
            </a:r>
          </a:p>
          <a:p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2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49504"/>
            <a:ext cx="4724400" cy="576064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Политичко окружење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5" y="1066800"/>
            <a:ext cx="90010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Информације о политичкој клими служе процени </a:t>
            </a:r>
            <a:r>
              <a:rPr lang="ru-RU" sz="2400" dirty="0" smtClean="0">
                <a:latin typeface="Arial Narrow" panose="020B0606020202030204" pitchFamily="34" charset="0"/>
              </a:rPr>
              <a:t>степена </a:t>
            </a:r>
            <a:r>
              <a:rPr lang="ru-RU" sz="2400" dirty="0">
                <a:latin typeface="Arial Narrow" panose="020B0606020202030204" pitchFamily="34" charset="0"/>
              </a:rPr>
              <a:t>стабилности политичког окружења циљног </a:t>
            </a:r>
            <a:r>
              <a:rPr lang="ru-RU" sz="2400" dirty="0" smtClean="0">
                <a:latin typeface="Arial Narrow" panose="020B0606020202030204" pitchFamily="34" charset="0"/>
              </a:rPr>
              <a:t>тржишта. </a:t>
            </a:r>
            <a:r>
              <a:rPr lang="ru-RU" sz="2400" dirty="0">
                <a:latin typeface="Arial Narrow" panose="020B0606020202030204" pitchFamily="34" charset="0"/>
              </a:rPr>
              <a:t>Карактер информација о политичкој клими је усмеравајући, али не и опредељујући у поређењу </a:t>
            </a:r>
            <a:r>
              <a:rPr lang="ru-RU" sz="2400" dirty="0" smtClean="0">
                <a:latin typeface="Arial Narrow" panose="020B0606020202030204" pitchFamily="34" charset="0"/>
              </a:rPr>
              <a:t>с </a:t>
            </a:r>
            <a:r>
              <a:rPr lang="ru-RU" sz="2400" dirty="0">
                <a:latin typeface="Arial Narrow" panose="020B0606020202030204" pitchFamily="34" charset="0"/>
              </a:rPr>
              <a:t>информацијама о економској клими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Потребно је имати податке о: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политичкој структури циљног тржишта:</a:t>
            </a:r>
          </a:p>
          <a:p>
            <a:pPr lvl="1"/>
            <a:r>
              <a:rPr lang="ru-RU" sz="2400" dirty="0" smtClean="0">
                <a:latin typeface="Arial Narrow" panose="020B0606020202030204" pitchFamily="34" charset="0"/>
              </a:rPr>
              <a:t>парламентарна: демократија и парламентарна монархија</a:t>
            </a:r>
          </a:p>
          <a:p>
            <a:pPr lvl="1"/>
            <a:r>
              <a:rPr lang="ru-RU" sz="2400" dirty="0" smtClean="0">
                <a:latin typeface="Arial Narrow" panose="020B0606020202030204" pitchFamily="34" charset="0"/>
              </a:rPr>
              <a:t>апсолутистичка: апсолутна монархија и диктатура.  </a:t>
            </a:r>
          </a:p>
          <a:p>
            <a:pPr marL="0" indent="0" algn="r">
              <a:buNone/>
            </a:pPr>
            <a:r>
              <a:rPr lang="ru-RU" sz="2400" i="1" dirty="0" smtClean="0">
                <a:latin typeface="Arial Narrow" panose="020B0606020202030204" pitchFamily="34" charset="0"/>
              </a:rPr>
              <a:t>Која структура је повољнија за међународни бизнис</a:t>
            </a:r>
            <a:r>
              <a:rPr lang="ru-RU" sz="2400" dirty="0" smtClean="0">
                <a:latin typeface="Arial Narrow" panose="020B0606020202030204" pitchFamily="34" charset="0"/>
              </a:rPr>
              <a:t>?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политичком систему </a:t>
            </a:r>
            <a:r>
              <a:rPr lang="ru-RU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и </a:t>
            </a:r>
            <a:r>
              <a:rPr lang="ru-RU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режиму </a:t>
            </a:r>
            <a:r>
              <a:rPr lang="ru-RU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циљног </a:t>
            </a:r>
            <a:r>
              <a:rPr lang="ru-RU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тржишта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: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ru-RU" sz="2400" dirty="0" smtClean="0">
                <a:latin typeface="Arial Narrow" panose="020B0606020202030204" pitchFamily="34" charset="0"/>
              </a:rPr>
              <a:t>двопартијски систем</a:t>
            </a:r>
          </a:p>
          <a:p>
            <a:pPr lvl="1"/>
            <a:r>
              <a:rPr lang="ru-RU" sz="2400" dirty="0" smtClean="0">
                <a:latin typeface="Arial Narrow" panose="020B0606020202030204" pitchFamily="34" charset="0"/>
              </a:rPr>
              <a:t>једнопартијски систем</a:t>
            </a:r>
          </a:p>
          <a:p>
            <a:pPr lvl="1"/>
            <a:r>
              <a:rPr lang="ru-RU" sz="2400" dirty="0" smtClean="0">
                <a:latin typeface="Arial Narrow" panose="020B0606020202030204" pitchFamily="34" charset="0"/>
              </a:rPr>
              <a:t>вишепартијски систем.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sz="2400" i="1" dirty="0">
                <a:latin typeface="Arial Narrow" panose="020B0606020202030204" pitchFamily="34" charset="0"/>
              </a:rPr>
              <a:t>Који систем је </a:t>
            </a:r>
            <a:r>
              <a:rPr lang="ru-RU" sz="2400" i="1" dirty="0" smtClean="0">
                <a:latin typeface="Arial Narrow" panose="020B0606020202030204" pitchFamily="34" charset="0"/>
              </a:rPr>
              <a:t>погоднији </a:t>
            </a:r>
            <a:r>
              <a:rPr lang="ru-RU" sz="2400" i="1" dirty="0">
                <a:latin typeface="Arial Narrow" panose="020B0606020202030204" pitchFamily="34" charset="0"/>
              </a:rPr>
              <a:t>за међународни </a:t>
            </a:r>
            <a:r>
              <a:rPr lang="ru-RU" sz="2400" i="1" dirty="0" smtClean="0">
                <a:latin typeface="Arial Narrow" panose="020B0606020202030204" pitchFamily="34" charset="0"/>
              </a:rPr>
              <a:t>бизнис</a:t>
            </a:r>
            <a:r>
              <a:rPr lang="ru-RU" sz="24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r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. </a:t>
            </a:r>
          </a:p>
          <a:p>
            <a:pPr marL="0" indent="0" algn="r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010400" cy="508918"/>
          </a:xfrm>
        </p:spPr>
        <p:txBody>
          <a:bodyPr>
            <a:noAutofit/>
          </a:bodyPr>
          <a:lstStyle/>
          <a:p>
            <a:pPr algn="l"/>
            <a:r>
              <a:rPr lang="sr-Cyrl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Индикатори политичке климе и стабилности/ризици</a:t>
            </a:r>
            <a:endParaRPr lang="sr-Latn-RS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0943"/>
            <a:ext cx="8915400" cy="5877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Параметри политичке </a:t>
            </a:r>
            <a:r>
              <a:rPr lang="ru-RU" sz="2000" b="1" dirty="0">
                <a:latin typeface="Arial Narrow" panose="020B0606020202030204" pitchFamily="34" charset="0"/>
              </a:rPr>
              <a:t>стабилности </a:t>
            </a:r>
            <a:r>
              <a:rPr lang="ru-RU" sz="2000" dirty="0" smtClean="0">
                <a:latin typeface="Arial Narrow" panose="020B0606020202030204" pitchFamily="34" charset="0"/>
              </a:rPr>
              <a:t>су</a:t>
            </a:r>
            <a:r>
              <a:rPr lang="ru-RU" sz="2000" dirty="0">
                <a:latin typeface="Arial Narrow" panose="020B0606020202030204" pitchFamily="34" charset="0"/>
              </a:rPr>
              <a:t>: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политички </a:t>
            </a:r>
            <a:r>
              <a:rPr lang="ru-RU" sz="2000" dirty="0">
                <a:latin typeface="Arial Narrow" panose="020B0606020202030204" pitchFamily="34" charset="0"/>
              </a:rPr>
              <a:t>конфликти (немири, локални ратови, завере, превирања око избора),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тероризам </a:t>
            </a:r>
            <a:r>
              <a:rPr lang="ru-RU" sz="2000" dirty="0">
                <a:latin typeface="Arial Narrow" panose="020B0606020202030204" pitchFamily="34" charset="0"/>
              </a:rPr>
              <a:t>који може бити усмерен на особе, имовину и пословне активности,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национализам </a:t>
            </a:r>
            <a:r>
              <a:rPr lang="ru-RU" sz="2000" dirty="0">
                <a:latin typeface="Arial Narrow" panose="020B0606020202030204" pitchFamily="34" charset="0"/>
              </a:rPr>
              <a:t>у којем јака осећања национализма стварају проблеме у односима политичког </a:t>
            </a:r>
            <a:r>
              <a:rPr lang="ru-RU" sz="2000" dirty="0" smtClean="0">
                <a:latin typeface="Arial Narrow" panose="020B0606020202030204" pitchFamily="34" charset="0"/>
              </a:rPr>
              <a:t>окружења.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sz="2000" b="1" dirty="0" smtClean="0">
                <a:latin typeface="Arial Narrow" panose="020B0606020202030204" pitchFamily="34" charset="0"/>
              </a:rPr>
              <a:t>Имовински ризици</a:t>
            </a:r>
            <a:r>
              <a:rPr lang="sr-Cyrl-CS" sz="2000" dirty="0" smtClean="0">
                <a:latin typeface="Arial Narrow" panose="020B0606020202030204" pitchFamily="34" charset="0"/>
              </a:rPr>
              <a:t>:  </a:t>
            </a:r>
          </a:p>
          <a:p>
            <a:pPr>
              <a:spcBef>
                <a:spcPts val="0"/>
              </a:spcBef>
            </a:pPr>
            <a:r>
              <a:rPr lang="sr-Cyrl-C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конфискација</a:t>
            </a:r>
            <a:r>
              <a:rPr lang="sr-Cyrl-CS" sz="2000" dirty="0" smtClean="0">
                <a:latin typeface="Arial Narrow" panose="020B0606020202030204" pitchFamily="34" charset="0"/>
              </a:rPr>
              <a:t> (принудно одузимање </a:t>
            </a:r>
            <a:r>
              <a:rPr lang="sr-Cyrl-CS" sz="2000" dirty="0">
                <a:latin typeface="Arial Narrow" panose="020B0606020202030204" pitchFamily="34" charset="0"/>
              </a:rPr>
              <a:t>имовине </a:t>
            </a:r>
            <a:r>
              <a:rPr lang="sr-Cyrl-CS" sz="2000" dirty="0" smtClean="0">
                <a:latin typeface="Arial Narrow" panose="020B0606020202030204" pitchFamily="34" charset="0"/>
              </a:rPr>
              <a:t>страној компанији без накнаде у корист државе циљног тржишта), </a:t>
            </a:r>
            <a:endParaRPr lang="sr-Cyrl-CS" sz="20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sr-Cyrl-C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експропријациј</a:t>
            </a:r>
            <a:r>
              <a:rPr lang="sr-Cyrl-CS" sz="2000" dirty="0">
                <a:latin typeface="Arial Narrow" panose="020B0606020202030204" pitchFamily="34" charset="0"/>
              </a:rPr>
              <a:t>а </a:t>
            </a:r>
            <a:r>
              <a:rPr lang="sr-Cyrl-CS" sz="2000" dirty="0" smtClean="0">
                <a:latin typeface="Arial Narrow" panose="020B0606020202030204" pitchFamily="34" charset="0"/>
              </a:rPr>
              <a:t>(одузимање </a:t>
            </a:r>
            <a:r>
              <a:rPr lang="sr-Cyrl-CS" sz="2000" dirty="0">
                <a:latin typeface="Arial Narrow" panose="020B0606020202030204" pitchFamily="34" charset="0"/>
              </a:rPr>
              <a:t>имовине </a:t>
            </a:r>
            <a:r>
              <a:rPr lang="sr-Cyrl-CS" sz="2000" dirty="0" smtClean="0">
                <a:latin typeface="Arial Narrow" panose="020B0606020202030204" pitchFamily="34" charset="0"/>
              </a:rPr>
              <a:t>страној компанији уз одређену накнаду),</a:t>
            </a:r>
            <a:endParaRPr lang="sr-Cyrl-CS" sz="20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sr-Cyrl-C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национализација</a:t>
            </a:r>
            <a:r>
              <a:rPr lang="sr-Cyrl-CS" sz="2000" dirty="0">
                <a:latin typeface="Arial Narrow" panose="020B0606020202030204" pitchFamily="34" charset="0"/>
              </a:rPr>
              <a:t> </a:t>
            </a:r>
            <a:r>
              <a:rPr lang="sr-Cyrl-CS" sz="2000" dirty="0" smtClean="0">
                <a:latin typeface="Arial Narrow" panose="020B0606020202030204" pitchFamily="34" charset="0"/>
              </a:rPr>
              <a:t>(„</a:t>
            </a:r>
            <a:r>
              <a:rPr lang="sr-Cyrl-CS" sz="2000" dirty="0">
                <a:latin typeface="Arial Narrow" panose="020B0606020202030204" pitchFamily="34" charset="0"/>
              </a:rPr>
              <a:t>подржављење“ </a:t>
            </a:r>
            <a:r>
              <a:rPr lang="sr-Cyrl-CS" sz="2000" dirty="0" smtClean="0">
                <a:latin typeface="Arial Narrow" panose="020B0606020202030204" pitchFamily="34" charset="0"/>
              </a:rPr>
              <a:t>имовине стране компаније), </a:t>
            </a:r>
            <a:endParaRPr lang="sr-Cyrl-CS" sz="20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sr-Cyrl-C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доместикација</a:t>
            </a:r>
            <a:r>
              <a:rPr lang="sr-Cyrl-CS" sz="2000" dirty="0">
                <a:latin typeface="Arial Narrow" panose="020B0606020202030204" pitchFamily="34" charset="0"/>
              </a:rPr>
              <a:t> </a:t>
            </a:r>
            <a:r>
              <a:rPr lang="sr-Cyrl-CS" sz="2000" dirty="0" smtClean="0">
                <a:latin typeface="Arial Narrow" panose="020B0606020202030204" pitchFamily="34" charset="0"/>
              </a:rPr>
              <a:t>(„</a:t>
            </a:r>
            <a:r>
              <a:rPr lang="sr-Cyrl-CS" sz="2000" dirty="0">
                <a:latin typeface="Arial Narrow" panose="020B0606020202030204" pitchFamily="34" charset="0"/>
              </a:rPr>
              <a:t>одомаћивање“ стране компаније).</a:t>
            </a:r>
          </a:p>
          <a:p>
            <a:pPr marL="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 b="1" dirty="0" smtClean="0">
                <a:latin typeface="Arial Narrow" panose="020B0606020202030204" pitchFamily="34" charset="0"/>
              </a:rPr>
              <a:t>трансферни ризик</a:t>
            </a:r>
          </a:p>
          <a:p>
            <a:pPr marL="27432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Cyrl-CS" sz="2000" b="1" dirty="0" smtClean="0">
                <a:latin typeface="Arial Narrow" panose="020B0606020202030204" pitchFamily="34" charset="0"/>
              </a:rPr>
              <a:t>ризик </a:t>
            </a:r>
            <a:r>
              <a:rPr lang="sr-Cyrl-CS" sz="2000" b="1" dirty="0">
                <a:latin typeface="Arial Narrow" panose="020B0606020202030204" pitchFamily="34" charset="0"/>
              </a:rPr>
              <a:t>ограничења </a:t>
            </a:r>
            <a:r>
              <a:rPr lang="sr-Cyrl-CS" sz="2000" b="1" dirty="0" smtClean="0">
                <a:latin typeface="Arial Narrow" panose="020B0606020202030204" pitchFamily="34" charset="0"/>
              </a:rPr>
              <a:t>увоза</a:t>
            </a:r>
          </a:p>
          <a:p>
            <a:pPr marL="27432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Cyrl-CS" sz="2000" b="1" dirty="0" smtClean="0">
                <a:latin typeface="Arial Narrow" panose="020B0606020202030204" pitchFamily="34" charset="0"/>
              </a:rPr>
              <a:t>ризик </a:t>
            </a:r>
            <a:r>
              <a:rPr lang="sr-Cyrl-CS" sz="2000" b="1" dirty="0">
                <a:latin typeface="Arial Narrow" panose="020B0606020202030204" pitchFamily="34" charset="0"/>
              </a:rPr>
              <a:t>тржишне </a:t>
            </a:r>
            <a:r>
              <a:rPr lang="sr-Cyrl-CS" sz="2000" b="1" dirty="0" smtClean="0">
                <a:latin typeface="Arial Narrow" panose="020B0606020202030204" pitchFamily="34" charset="0"/>
              </a:rPr>
              <a:t>блокаде</a:t>
            </a:r>
          </a:p>
          <a:p>
            <a:pPr marL="27432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Cyrl-CS" sz="2000" b="1" dirty="0" smtClean="0">
                <a:latin typeface="Arial Narrow" panose="020B0606020202030204" pitchFamily="34" charset="0"/>
              </a:rPr>
              <a:t>порески ризик</a:t>
            </a:r>
          </a:p>
          <a:p>
            <a:pPr marL="27432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Cyrl-CS" sz="2000" b="1" dirty="0" smtClean="0">
                <a:latin typeface="Arial Narrow" panose="020B0606020202030204" pitchFamily="34" charset="0"/>
              </a:rPr>
              <a:t>ризик </a:t>
            </a:r>
            <a:r>
              <a:rPr lang="sr-Cyrl-CS" sz="2000" b="1" dirty="0">
                <a:latin typeface="Arial Narrow" panose="020B0606020202030204" pitchFamily="34" charset="0"/>
              </a:rPr>
              <a:t>ценовне контроле </a:t>
            </a:r>
          </a:p>
          <a:p>
            <a:pPr marL="27432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Cyrl-CS" sz="2000" b="1" dirty="0" smtClean="0">
                <a:latin typeface="Arial Narrow" panose="020B0606020202030204" pitchFamily="34" charset="0"/>
              </a:rPr>
              <a:t> </a:t>
            </a:r>
            <a:r>
              <a:rPr lang="sr-Cyrl-CS" sz="2000" b="1" dirty="0">
                <a:latin typeface="Arial Narrow" panose="020B0606020202030204" pitchFamily="34" charset="0"/>
              </a:rPr>
              <a:t>синдикални </a:t>
            </a:r>
            <a:r>
              <a:rPr lang="sr-Cyrl-CS" sz="2000" b="1" dirty="0" smtClean="0">
                <a:latin typeface="Arial Narrow" panose="020B0606020202030204" pitchFamily="34" charset="0"/>
              </a:rPr>
              <a:t>ризик</a:t>
            </a:r>
            <a:endParaRPr lang="sr-Latn-RS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762000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 Narrow" panose="020B0606020202030204" pitchFamily="34" charset="0"/>
              </a:rPr>
              <a:t>Шта компанија да уради да би избегла или укалкулисала политички ризик?</a:t>
            </a:r>
            <a:endParaRPr lang="sr-Latn-RS" sz="21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5181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Narrow" panose="020B0606020202030204" pitchFamily="34" charset="0"/>
              </a:rPr>
              <a:t>Уколико </a:t>
            </a:r>
            <a:r>
              <a:rPr lang="ru-RU" sz="2000" dirty="0">
                <a:latin typeface="Arial Narrow" panose="020B0606020202030204" pitchFamily="34" charset="0"/>
              </a:rPr>
              <a:t>компанија 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благовремено уочи </a:t>
            </a:r>
            <a:r>
              <a:rPr lang="ru-RU" sz="2000" dirty="0">
                <a:latin typeface="Arial Narrow" panose="020B0606020202030204" pitchFamily="34" charset="0"/>
              </a:rPr>
              <a:t>да је на неком њеном потенцијалном тржишту дошло до испољавања политичке нестабилности или су могући политички ризици високи, онда ће искључити дато страно тржиште као њено потенцијално циљно тржиште у моделу избора и селекције тржишта.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Narrow" panose="020B0606020202030204" pitchFamily="34" charset="0"/>
              </a:rPr>
              <a:t>Међутим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проблем настаје када компанија већ послује на тржишту стране земље која постаје политички нестабилна</a:t>
            </a:r>
            <a:r>
              <a:rPr lang="ru-RU" sz="2000" dirty="0">
                <a:latin typeface="Arial Narrow" panose="020B0606020202030204" pitchFamily="34" charset="0"/>
              </a:rPr>
              <a:t>. У том случају компанији стоје на располагању стратегије којима може да ублажи негативан утицај политичке нестабилности и ризика на пословање, а то су: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Narrow" panose="020B0606020202030204" pitchFamily="34" charset="0"/>
              </a:rPr>
              <a:t>партнерство </a:t>
            </a:r>
            <a:r>
              <a:rPr lang="ru-RU" sz="2000" dirty="0">
                <a:latin typeface="Arial Narrow" panose="020B0606020202030204" pitchFamily="34" charset="0"/>
              </a:rPr>
              <a:t>с локалном компанијом,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Narrow" panose="020B0606020202030204" pitchFamily="34" charset="0"/>
              </a:rPr>
              <a:t>доместикација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Narrow" panose="020B0606020202030204" pitchFamily="34" charset="0"/>
              </a:rPr>
              <a:t>запошљавање </a:t>
            </a:r>
            <a:r>
              <a:rPr lang="ru-RU" sz="2000" dirty="0">
                <a:latin typeface="Arial Narrow" panose="020B0606020202030204" pitchFamily="34" charset="0"/>
              </a:rPr>
              <a:t>локалне радне снаге,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Narrow" panose="020B0606020202030204" pitchFamily="34" charset="0"/>
              </a:rPr>
              <a:t>отварање </a:t>
            </a:r>
            <a:r>
              <a:rPr lang="ru-RU" sz="2000" dirty="0">
                <a:latin typeface="Arial Narrow" panose="020B0606020202030204" pitchFamily="34" charset="0"/>
              </a:rPr>
              <a:t>домаћег тржишта за интернационализацију компанија с циљног тржишта,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Narrow" panose="020B0606020202030204" pitchFamily="34" charset="0"/>
              </a:rPr>
              <a:t>спровођење </a:t>
            </a:r>
            <a:r>
              <a:rPr lang="ru-RU" sz="2000" dirty="0">
                <a:latin typeface="Arial Narrow" panose="020B0606020202030204" pitchFamily="34" charset="0"/>
              </a:rPr>
              <a:t>активности филантропског и зеленог маркетинга,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Narrow" panose="020B0606020202030204" pitchFamily="34" charset="0"/>
              </a:rPr>
              <a:t>политичка </a:t>
            </a:r>
            <a:r>
              <a:rPr lang="ru-RU" sz="2000" dirty="0">
                <a:latin typeface="Arial Narrow" panose="020B0606020202030204" pitchFamily="34" charset="0"/>
              </a:rPr>
              <a:t>неутралност или инфериорност,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Narrow" panose="020B0606020202030204" pitchFamily="34" charset="0"/>
              </a:rPr>
              <a:t>политичко лобирање.</a:t>
            </a:r>
            <a:endParaRPr lang="sr-Latn-R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8640"/>
            <a:ext cx="5945088" cy="792088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Правна клима бизнис окружења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84976" cy="4521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latin typeface="Arial Narrow" panose="020B0606020202030204" pitchFamily="34" charset="0"/>
              </a:rPr>
              <a:t>Различитост правних система у којима компанија послује или намерава да послује налаже менаџменту компаније познавање </a:t>
            </a:r>
            <a:r>
              <a:rPr lang="ru-RU" sz="2200" i="1" dirty="0">
                <a:latin typeface="Arial Narrow" panose="020B0606020202030204" pitchFamily="34" charset="0"/>
              </a:rPr>
              <a:t>извора права, правних филозофија и специфичности појединих грана права и њима одговарајућих правних </a:t>
            </a:r>
            <a:r>
              <a:rPr lang="ru-RU" sz="2200" i="1" dirty="0" smtClean="0">
                <a:latin typeface="Arial Narrow" panose="020B0606020202030204" pitchFamily="34" charset="0"/>
              </a:rPr>
              <a:t>норми.</a:t>
            </a:r>
          </a:p>
          <a:p>
            <a:pPr marL="0" indent="0">
              <a:buNone/>
            </a:pP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Међународну </a:t>
            </a:r>
            <a:r>
              <a:rPr lang="ru-RU" sz="2200" dirty="0">
                <a:latin typeface="Arial Narrow" panose="020B0606020202030204" pitchFamily="34" charset="0"/>
              </a:rPr>
              <a:t>маркетинг-праксу опредељују </a:t>
            </a:r>
            <a:r>
              <a:rPr lang="ru-RU" sz="2200" b="1" dirty="0">
                <a:solidFill>
                  <a:srgbClr val="0000FF"/>
                </a:solidFill>
                <a:latin typeface="Arial Narrow" panose="020B0606020202030204" pitchFamily="34" charset="0"/>
              </a:rPr>
              <a:t>правни системи </a:t>
            </a:r>
            <a:r>
              <a:rPr lang="ru-RU" sz="2200" dirty="0">
                <a:latin typeface="Arial Narrow" panose="020B0606020202030204" pitchFamily="34" charset="0"/>
              </a:rPr>
              <a:t>засновани на једном од следећих права: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англосаксонско </a:t>
            </a:r>
            <a:r>
              <a:rPr lang="ru-RU" sz="2200" dirty="0">
                <a:latin typeface="Arial Narrow" panose="020B0606020202030204" pitchFamily="34" charset="0"/>
              </a:rPr>
              <a:t>право/правни </a:t>
            </a:r>
            <a:r>
              <a:rPr lang="ru-RU" sz="2200" dirty="0" smtClean="0">
                <a:latin typeface="Arial Narrow" panose="020B0606020202030204" pitchFamily="34" charset="0"/>
              </a:rPr>
              <a:t>систем; 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европско</a:t>
            </a:r>
            <a:r>
              <a:rPr lang="ru-RU" sz="2200" dirty="0">
                <a:latin typeface="Arial Narrow" panose="020B0606020202030204" pitchFamily="34" charset="0"/>
              </a:rPr>
              <a:t>, континентално или грађанско право/правни </a:t>
            </a:r>
            <a:r>
              <a:rPr lang="ru-RU" sz="2200" dirty="0" smtClean="0">
                <a:latin typeface="Arial Narrow" panose="020B0606020202030204" pitchFamily="34" charset="0"/>
              </a:rPr>
              <a:t>систем; 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системи </a:t>
            </a:r>
            <a:r>
              <a:rPr lang="ru-RU" sz="2200" dirty="0">
                <a:latin typeface="Arial Narrow" panose="020B0606020202030204" pitchFamily="34" charset="0"/>
              </a:rPr>
              <a:t>обичајног </a:t>
            </a:r>
            <a:r>
              <a:rPr lang="ru-RU" sz="2200" dirty="0" smtClean="0">
                <a:latin typeface="Arial Narrow" panose="020B0606020202030204" pitchFamily="34" charset="0"/>
              </a:rPr>
              <a:t>права </a:t>
            </a:r>
            <a:r>
              <a:rPr lang="ru-RU" sz="2200" dirty="0">
                <a:latin typeface="Arial Narrow" panose="020B0606020202030204" pitchFamily="34" charset="0"/>
              </a:rPr>
              <a:t>као неформални системи. 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5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8640"/>
            <a:ext cx="5945088" cy="792088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Правна клима бизнис окружења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88690"/>
            <a:ext cx="9067800" cy="54962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Англосаксонско право </a:t>
            </a:r>
            <a:r>
              <a:rPr lang="ru-RU" sz="2000" dirty="0" smtClean="0">
                <a:latin typeface="Arial Narrow" panose="020B0606020202030204" pitchFamily="34" charset="0"/>
              </a:rPr>
              <a:t>(</a:t>
            </a:r>
            <a:r>
              <a:rPr lang="sr-Latn-RS" sz="2000" b="1" i="1" dirty="0" smtClean="0">
                <a:latin typeface="Arial Narrow" panose="020B0606020202030204" pitchFamily="34" charset="0"/>
              </a:rPr>
              <a:t>common law</a:t>
            </a:r>
            <a:r>
              <a:rPr lang="sr-Cyrl-RS" sz="2000" dirty="0" smtClean="0">
                <a:latin typeface="Arial Narrow" panose="020B0606020202030204" pitchFamily="34" charset="0"/>
              </a:rPr>
              <a:t>)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- САД, В. Британија, Канада...(на снази су мање писана правила, више судска пракса и искуство у решавању спорова). </a:t>
            </a:r>
            <a:r>
              <a:rPr lang="ru-RU" sz="2000" dirty="0" smtClean="0">
                <a:latin typeface="Arial Narrow" panose="020B0606020202030204" pitchFamily="34" charset="0"/>
              </a:rPr>
              <a:t>Ови системи (обичајног) </a:t>
            </a:r>
            <a:r>
              <a:rPr lang="ru-RU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права се више ослањају 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на </a:t>
            </a:r>
            <a:r>
              <a:rPr lang="ru-RU" sz="2000" u="sng" dirty="0">
                <a:solidFill>
                  <a:srgbClr val="0000FF"/>
                </a:solidFill>
                <a:latin typeface="Arial Narrow" panose="020B0606020202030204" pitchFamily="34" charset="0"/>
              </a:rPr>
              <a:t>преседане</a:t>
            </a:r>
            <a:r>
              <a:rPr lang="ru-RU" sz="2000" dirty="0">
                <a:latin typeface="Arial Narrow" panose="020B0606020202030204" pitchFamily="34" charset="0"/>
              </a:rPr>
              <a:t>, судске одлуке које су већ донете.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Европско – континентално право </a:t>
            </a:r>
            <a:r>
              <a:rPr lang="sr-Cyrl-RS" sz="2000" dirty="0" smtClean="0">
                <a:latin typeface="Arial Narrow" panose="020B0606020202030204" pitchFamily="34" charset="0"/>
              </a:rPr>
              <a:t>или </a:t>
            </a:r>
            <a:r>
              <a:rPr lang="ru-RU" sz="2000" b="1" dirty="0" smtClean="0">
                <a:latin typeface="Arial Narrow" panose="020B0606020202030204" pitchFamily="34" charset="0"/>
              </a:rPr>
              <a:t>континентално право</a:t>
            </a:r>
            <a:r>
              <a:rPr lang="ru-RU" sz="2000" dirty="0" smtClean="0">
                <a:latin typeface="Arial Narrow" panose="020B0606020202030204" pitchFamily="34" charset="0"/>
              </a:rPr>
              <a:t>, или </a:t>
            </a:r>
            <a:r>
              <a:rPr lang="ru-RU" sz="2000" b="1" dirty="0" smtClean="0">
                <a:latin typeface="Arial Narrow" panose="020B0606020202030204" pitchFamily="34" charset="0"/>
              </a:rPr>
              <a:t>грађанско право </a:t>
            </a:r>
            <a:r>
              <a:rPr lang="ru-RU" sz="2000" dirty="0" smtClean="0">
                <a:latin typeface="Arial Narrow" panose="020B0606020202030204" pitchFamily="34" charset="0"/>
              </a:rPr>
              <a:t>– (</a:t>
            </a:r>
            <a:r>
              <a:rPr lang="sr-Latn-RS" sz="2000" b="1" i="1" dirty="0" smtClean="0">
                <a:latin typeface="Arial Narrow" panose="020B0606020202030204" pitchFamily="34" charset="0"/>
              </a:rPr>
              <a:t>civil law</a:t>
            </a:r>
            <a:r>
              <a:rPr lang="sr-Latn-RS" sz="2000" i="1" dirty="0" smtClean="0">
                <a:latin typeface="Arial Narrow" panose="020B0606020202030204" pitchFamily="34" charset="0"/>
              </a:rPr>
              <a:t>)</a:t>
            </a:r>
            <a:r>
              <a:rPr lang="sr-Cyrl-RS" sz="2000" i="1" dirty="0" smtClean="0">
                <a:latin typeface="Arial Narrow" panose="020B0606020202030204" pitchFamily="34" charset="0"/>
              </a:rPr>
              <a:t>. </a:t>
            </a:r>
            <a:r>
              <a:rPr lang="sr-Cyrl-RS" sz="2000" dirty="0" smtClean="0">
                <a:latin typeface="Arial Narrow" panose="020B0606020202030204" pitchFamily="34" charset="0"/>
              </a:rPr>
              <a:t>П</a:t>
            </a:r>
            <a:r>
              <a:rPr lang="ru-RU" sz="2000" dirty="0" smtClean="0">
                <a:latin typeface="Arial Narrow" panose="020B0606020202030204" pitchFamily="34" charset="0"/>
              </a:rPr>
              <a:t>римењују га скоро </a:t>
            </a:r>
            <a:r>
              <a:rPr lang="ru-RU" sz="2000" dirty="0">
                <a:latin typeface="Arial Narrow" panose="020B0606020202030204" pitchFamily="34" charset="0"/>
              </a:rPr>
              <a:t>све европске земље </a:t>
            </a:r>
            <a:r>
              <a:rPr lang="ru-RU" sz="2000" dirty="0" smtClean="0">
                <a:latin typeface="Arial Narrow" panose="020B0606020202030204" pitchFamily="34" charset="0"/>
              </a:rPr>
              <a:t>и друге земље континенталног правног система. Међу </a:t>
            </a:r>
            <a:r>
              <a:rPr lang="ru-RU" sz="2000" dirty="0">
                <a:latin typeface="Arial Narrow" panose="020B0606020202030204" pitchFamily="34" charset="0"/>
              </a:rPr>
              <a:t>њима су земље Средње Америке, Јужне Америке, велики број азијских земаља, ретко афричке земље. Што је најважније, </a:t>
            </a:r>
            <a:r>
              <a:rPr lang="ru-RU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судска пракса је секундарни извор </a:t>
            </a:r>
            <a:r>
              <a:rPr lang="ru-RU" sz="2000" dirty="0">
                <a:latin typeface="Arial Narrow" panose="020B0606020202030204" pitchFamily="34" charset="0"/>
              </a:rPr>
              <a:t>у овим јурисдикцијама. Француска и Немачка су два примера земаља са системом грађанског права.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Предвиђање </a:t>
            </a:r>
            <a:r>
              <a:rPr lang="ru-RU" sz="2000" dirty="0">
                <a:latin typeface="Arial Narrow" panose="020B0606020202030204" pitchFamily="34" charset="0"/>
              </a:rPr>
              <a:t>исхода спора је лакше када исти настаје на тржишту које карактеришу писана правила.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У </a:t>
            </a:r>
            <a:r>
              <a:rPr lang="ru-RU" sz="2000" dirty="0">
                <a:latin typeface="Arial Narrow" panose="020B0606020202030204" pitchFamily="34" charset="0"/>
              </a:rPr>
              <a:t>међународном маркетингу неопходна много већа сарадња маркетинг-менаџера и правних стручњака и саветника са међународним искуством у односу на домаћи маркетинг. 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3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8640"/>
            <a:ext cx="5945088" cy="792088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Правна клима бизнис окружења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95400"/>
            <a:ext cx="9036496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latin typeface="Arial Narrow" panose="020B0606020202030204" pitchFamily="34" charset="0"/>
              </a:rPr>
              <a:t>Системи </a:t>
            </a:r>
            <a:r>
              <a:rPr lang="ru-RU" sz="2600" b="1" dirty="0">
                <a:latin typeface="Arial Narrow" panose="020B0606020202030204" pitchFamily="34" charset="0"/>
              </a:rPr>
              <a:t>обичајног права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smtClean="0">
                <a:latin typeface="Arial Narrow" panose="020B0606020202030204" pitchFamily="34" charset="0"/>
              </a:rPr>
              <a:t>(</a:t>
            </a:r>
            <a:r>
              <a:rPr lang="sr-Latn-RS" sz="2600" i="1" dirty="0" smtClean="0">
                <a:latin typeface="Arial Narrow" panose="020B0606020202030204" pitchFamily="34" charset="0"/>
              </a:rPr>
              <a:t>customary </a:t>
            </a:r>
            <a:r>
              <a:rPr lang="sr-Latn-RS" sz="2600" i="1" dirty="0">
                <a:latin typeface="Arial Narrow" panose="020B0606020202030204" pitchFamily="34" charset="0"/>
              </a:rPr>
              <a:t>law</a:t>
            </a:r>
            <a:r>
              <a:rPr lang="sr-Latn-RS" sz="2600" dirty="0" smtClean="0">
                <a:latin typeface="Arial Narrow" panose="020B0606020202030204" pitchFamily="34" charset="0"/>
              </a:rPr>
              <a:t>)</a:t>
            </a:r>
            <a:r>
              <a:rPr lang="sr-Cyrl-RS" sz="2600" dirty="0" smtClean="0">
                <a:latin typeface="Arial Narrow" panose="020B0606020202030204" pitchFamily="34" charset="0"/>
              </a:rPr>
              <a:t> су неформални. З</a:t>
            </a:r>
            <a:r>
              <a:rPr lang="ru-RU" sz="2600" dirty="0" smtClean="0">
                <a:latin typeface="Arial Narrow" panose="020B0606020202030204" pitchFamily="34" charset="0"/>
              </a:rPr>
              <a:t>асновани </a:t>
            </a:r>
            <a:r>
              <a:rPr lang="ru-RU" sz="2600" dirty="0">
                <a:latin typeface="Arial Narrow" panose="020B0606020202030204" pitchFamily="34" charset="0"/>
              </a:rPr>
              <a:t>су на обрасцима понашања (или обичајима) који су постали прихваћени као правни захтеви или правила понашања унутар одређене земље. Закони обичајног правног система су обично неписани и често их издају старешине, преносе се кроз генерације. </a:t>
            </a:r>
            <a:r>
              <a:rPr lang="ru-RU" sz="2600" dirty="0" smtClean="0">
                <a:latin typeface="Arial Narrow" panose="020B0606020202030204" pitchFamily="34" charset="0"/>
              </a:rPr>
              <a:t>Често </a:t>
            </a:r>
            <a:r>
              <a:rPr lang="ru-RU" sz="2600" dirty="0">
                <a:latin typeface="Arial Narrow" panose="020B0606020202030204" pitchFamily="34" charset="0"/>
              </a:rPr>
              <a:t>се пракса обичајног права може наћи у јурисдикцијама мешовитог правног система, где се комбинује са грађанским или обичајним </a:t>
            </a:r>
            <a:r>
              <a:rPr lang="ru-RU" sz="2600" dirty="0" smtClean="0">
                <a:latin typeface="Arial Narrow" panose="020B0606020202030204" pitchFamily="34" charset="0"/>
              </a:rPr>
              <a:t>правом.</a:t>
            </a:r>
          </a:p>
          <a:p>
            <a:pPr marL="0" indent="0">
              <a:buNone/>
            </a:pP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Arial Narrow" panose="020B0606020202030204" pitchFamily="34" charset="0"/>
              </a:rPr>
              <a:t>Исламско </a:t>
            </a:r>
            <a:r>
              <a:rPr lang="ru-RU" sz="2600" b="1" dirty="0">
                <a:latin typeface="Arial Narrow" panose="020B0606020202030204" pitchFamily="34" charset="0"/>
              </a:rPr>
              <a:t>право </a:t>
            </a:r>
            <a:r>
              <a:rPr lang="ru-RU" sz="2600" dirty="0">
                <a:latin typeface="Arial Narrow" panose="020B0606020202030204" pitchFamily="34" charset="0"/>
              </a:rPr>
              <a:t>примењују земље са исламском вероисповести, као комбинацију претходна два права, али и особену правну филозофију чији су корени у исламској вери. Правни систем је заснован у целини или делимично на Курану. У свим верским правним системима закон произилази из текстова или традиција унутар дате верске традиције</a:t>
            </a:r>
            <a:r>
              <a:rPr lang="ru-RU" sz="26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 </a:t>
            </a:r>
            <a:r>
              <a:rPr lang="ru-RU" sz="2600" b="1" dirty="0">
                <a:latin typeface="Arial Narrow" panose="020B0606020202030204" pitchFamily="34" charset="0"/>
              </a:rPr>
              <a:t>„Социјалистичко” право </a:t>
            </a:r>
            <a:r>
              <a:rPr lang="ru-RU" sz="2600" dirty="0">
                <a:latin typeface="Arial Narrow" panose="020B0606020202030204" pitchFamily="34" charset="0"/>
              </a:rPr>
              <a:t>је производ и наслеђе дугогодишњег егзистирања социјалистичких држава, уређених по марксистичкој и комунистичкој филозофији, чији су остаци још видни у Куби. 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3229</Words>
  <Application>Microsoft Office PowerPoint</Application>
  <PresentationFormat>On-screen Show (4:3)</PresentationFormat>
  <Paragraphs>295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Courier New</vt:lpstr>
      <vt:lpstr>Wingdings</vt:lpstr>
      <vt:lpstr>Office Theme</vt:lpstr>
      <vt:lpstr>1_Office Theme</vt:lpstr>
      <vt:lpstr>2_Office Theme</vt:lpstr>
      <vt:lpstr>3_Office Theme</vt:lpstr>
      <vt:lpstr>6_Office Theme</vt:lpstr>
      <vt:lpstr>PowerPoint Presentation</vt:lpstr>
      <vt:lpstr>PowerPoint Presentation</vt:lpstr>
      <vt:lpstr>I НИВО: Истраживање међународног бизнис окружења</vt:lpstr>
      <vt:lpstr>Политичко окружење</vt:lpstr>
      <vt:lpstr>Индикатори политичке климе и стабилности/ризици</vt:lpstr>
      <vt:lpstr>Шта компанија да уради да би избегла или укалкулисала политички ризик?</vt:lpstr>
      <vt:lpstr>Правна клима бизнис окружења</vt:lpstr>
      <vt:lpstr>Правна клима бизнис окружења</vt:lpstr>
      <vt:lpstr>Правна клима бизнис окружења</vt:lpstr>
      <vt:lpstr>Правни проблеми</vt:lpstr>
      <vt:lpstr>Начини избегавања или ублажавања последица правних ризика </vt:lpstr>
      <vt:lpstr>Економско окружење</vt:lpstr>
      <vt:lpstr>Економско окружење</vt:lpstr>
      <vt:lpstr>Економско окружење</vt:lpstr>
      <vt:lpstr>PowerPoint Presentation</vt:lpstr>
      <vt:lpstr>Индустријска структура земље као критеријум рангирања земаља</vt:lpstr>
      <vt:lpstr>Економско окружење</vt:lpstr>
      <vt:lpstr>Социо-културно окружење</vt:lpstr>
      <vt:lpstr>КУЛТУРНО ОКРУЖЕЊЕ</vt:lpstr>
      <vt:lpstr>II НИВО: Истраживање тржишног окружења</vt:lpstr>
      <vt:lpstr>Истраживање тржишног потенцијала </vt:lpstr>
      <vt:lpstr>Информације о заступљености појединих типова потрошача </vt:lpstr>
      <vt:lpstr>Типови потрошача</vt:lpstr>
      <vt:lpstr>Информације о конкуренцији</vt:lpstr>
      <vt:lpstr>Информације о конкурентском понашању </vt:lpstr>
      <vt:lpstr>Информације о конкурентском понашању </vt:lpstr>
      <vt:lpstr>III НИВО: Истраживање тржишта производа </vt:lpstr>
      <vt:lpstr>Информације о тржишту производа </vt:lpstr>
      <vt:lpstr>Информације о тржишту производа </vt:lpstr>
      <vt:lpstr>PowerPoint Presentation</vt:lpstr>
      <vt:lpstr>Контролна питања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114</cp:revision>
  <dcterms:created xsi:type="dcterms:W3CDTF">2021-02-24T10:06:34Z</dcterms:created>
  <dcterms:modified xsi:type="dcterms:W3CDTF">2024-12-01T20:48:05Z</dcterms:modified>
</cp:coreProperties>
</file>