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89" r:id="rId2"/>
    <p:sldId id="390" r:id="rId3"/>
    <p:sldId id="391" r:id="rId4"/>
    <p:sldId id="392" r:id="rId5"/>
    <p:sldId id="393" r:id="rId6"/>
    <p:sldId id="394" r:id="rId7"/>
    <p:sldId id="395" r:id="rId8"/>
    <p:sldId id="396" r:id="rId9"/>
    <p:sldId id="397" r:id="rId10"/>
    <p:sldId id="398" r:id="rId11"/>
    <p:sldId id="399" r:id="rId12"/>
    <p:sldId id="400" r:id="rId13"/>
    <p:sldId id="401" r:id="rId14"/>
    <p:sldId id="379" r:id="rId15"/>
    <p:sldId id="344" r:id="rId16"/>
    <p:sldId id="286" r:id="rId17"/>
    <p:sldId id="346" r:id="rId18"/>
    <p:sldId id="402" r:id="rId19"/>
    <p:sldId id="348" r:id="rId20"/>
    <p:sldId id="380" r:id="rId21"/>
    <p:sldId id="349" r:id="rId22"/>
    <p:sldId id="381" r:id="rId23"/>
    <p:sldId id="350" r:id="rId24"/>
    <p:sldId id="403" r:id="rId25"/>
    <p:sldId id="382" r:id="rId26"/>
    <p:sldId id="352" r:id="rId27"/>
    <p:sldId id="383" r:id="rId28"/>
    <p:sldId id="353" r:id="rId29"/>
    <p:sldId id="354" r:id="rId30"/>
    <p:sldId id="404" r:id="rId31"/>
    <p:sldId id="405" r:id="rId32"/>
    <p:sldId id="355" r:id="rId33"/>
    <p:sldId id="356" r:id="rId34"/>
    <p:sldId id="357" r:id="rId35"/>
    <p:sldId id="358" r:id="rId36"/>
    <p:sldId id="359" r:id="rId37"/>
    <p:sldId id="384" r:id="rId38"/>
    <p:sldId id="360" r:id="rId39"/>
    <p:sldId id="385" r:id="rId40"/>
    <p:sldId id="361" r:id="rId41"/>
    <p:sldId id="362" r:id="rId42"/>
    <p:sldId id="386" r:id="rId43"/>
    <p:sldId id="363" r:id="rId44"/>
    <p:sldId id="364" r:id="rId45"/>
    <p:sldId id="365" r:id="rId46"/>
    <p:sldId id="366" r:id="rId47"/>
    <p:sldId id="367" r:id="rId48"/>
    <p:sldId id="368" r:id="rId49"/>
    <p:sldId id="370" r:id="rId50"/>
    <p:sldId id="369" r:id="rId51"/>
    <p:sldId id="371" r:id="rId52"/>
    <p:sldId id="373" r:id="rId53"/>
    <p:sldId id="387" r:id="rId54"/>
    <p:sldId id="374" r:id="rId55"/>
    <p:sldId id="372" r:id="rId56"/>
    <p:sldId id="375" r:id="rId57"/>
    <p:sldId id="376" r:id="rId58"/>
    <p:sldId id="388" r:id="rId59"/>
    <p:sldId id="377" r:id="rId60"/>
    <p:sldId id="37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486" autoAdjust="0"/>
  </p:normalViewPr>
  <p:slideViewPr>
    <p:cSldViewPr>
      <p:cViewPr varScale="1">
        <p:scale>
          <a:sx n="81" d="100"/>
          <a:sy n="81" d="100"/>
        </p:scale>
        <p:origin x="151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A5093-EA90-411C-BB6D-6D35B8C3D3AE}" type="datetimeFigureOut">
              <a:rPr lang="sr-Latn-RS" smtClean="0"/>
              <a:pPr/>
              <a:t>8.11.2024</a:t>
            </a:fld>
            <a:endParaRPr lang="sr-Latn-R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0079C-993C-42DA-9B20-ECEF98977906}" type="slidenum">
              <a:rPr lang="sr-Latn-RS" smtClean="0"/>
              <a:pPr/>
              <a:t>‹#›</a:t>
            </a:fld>
            <a:endParaRPr lang="sr-Latn-RS"/>
          </a:p>
        </p:txBody>
      </p:sp>
    </p:spTree>
    <p:extLst>
      <p:ext uri="{BB962C8B-B14F-4D97-AF65-F5344CB8AC3E}">
        <p14:creationId xmlns:p14="http://schemas.microsoft.com/office/powerpoint/2010/main" val="89466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solidFill>
                  <a:prstClr val="black"/>
                </a:solidFill>
              </a:rPr>
              <a:pPr/>
              <a:t>1</a:t>
            </a:fld>
            <a:endParaRPr lang="sr-Latn-RS">
              <a:solidFill>
                <a:prstClr val="black"/>
              </a:solidFill>
            </a:endParaRPr>
          </a:p>
        </p:txBody>
      </p:sp>
    </p:spTree>
    <p:extLst>
      <p:ext uri="{BB962C8B-B14F-4D97-AF65-F5344CB8AC3E}">
        <p14:creationId xmlns:p14="http://schemas.microsoft.com/office/powerpoint/2010/main" val="197955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solidFill>
                  <a:prstClr val="black"/>
                </a:solidFill>
              </a:rPr>
              <a:pPr/>
              <a:t>13</a:t>
            </a:fld>
            <a:endParaRPr lang="sr-Latn-RS">
              <a:solidFill>
                <a:prstClr val="black"/>
              </a:solidFill>
            </a:endParaRPr>
          </a:p>
        </p:txBody>
      </p:sp>
    </p:spTree>
    <p:extLst>
      <p:ext uri="{BB962C8B-B14F-4D97-AF65-F5344CB8AC3E}">
        <p14:creationId xmlns:p14="http://schemas.microsoft.com/office/powerpoint/2010/main" val="373306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solidFill>
                  <a:prstClr val="black"/>
                </a:solidFill>
              </a:rPr>
              <a:pPr/>
              <a:t>14</a:t>
            </a:fld>
            <a:endParaRPr lang="sr-Latn-RS">
              <a:solidFill>
                <a:prstClr val="black"/>
              </a:solidFill>
            </a:endParaRPr>
          </a:p>
        </p:txBody>
      </p:sp>
    </p:spTree>
    <p:extLst>
      <p:ext uri="{BB962C8B-B14F-4D97-AF65-F5344CB8AC3E}">
        <p14:creationId xmlns:p14="http://schemas.microsoft.com/office/powerpoint/2010/main" val="309408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solidFill>
                  <a:prstClr val="black"/>
                </a:solidFill>
              </a:rPr>
              <a:pPr/>
              <a:t>31</a:t>
            </a:fld>
            <a:endParaRPr lang="sr-Latn-RS">
              <a:solidFill>
                <a:prstClr val="black"/>
              </a:solidFill>
            </a:endParaRPr>
          </a:p>
        </p:txBody>
      </p:sp>
    </p:spTree>
    <p:extLst>
      <p:ext uri="{BB962C8B-B14F-4D97-AF65-F5344CB8AC3E}">
        <p14:creationId xmlns:p14="http://schemas.microsoft.com/office/powerpoint/2010/main" val="349769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pPr/>
              <a:t>57</a:t>
            </a:fld>
            <a:endParaRPr lang="sr-Latn-RS"/>
          </a:p>
        </p:txBody>
      </p:sp>
    </p:spTree>
    <p:extLst>
      <p:ext uri="{BB962C8B-B14F-4D97-AF65-F5344CB8AC3E}">
        <p14:creationId xmlns:p14="http://schemas.microsoft.com/office/powerpoint/2010/main" val="11884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solidFill>
                  <a:prstClr val="black"/>
                </a:solidFill>
              </a:rPr>
              <a:pPr/>
              <a:t>58</a:t>
            </a:fld>
            <a:endParaRPr lang="sr-Latn-RS">
              <a:solidFill>
                <a:prstClr val="black"/>
              </a:solidFill>
            </a:endParaRPr>
          </a:p>
        </p:txBody>
      </p:sp>
    </p:spTree>
    <p:extLst>
      <p:ext uri="{BB962C8B-B14F-4D97-AF65-F5344CB8AC3E}">
        <p14:creationId xmlns:p14="http://schemas.microsoft.com/office/powerpoint/2010/main" val="78088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solidFill>
                  <a:prstClr val="black"/>
                </a:solidFill>
              </a:rPr>
              <a:pPr/>
              <a:t>59</a:t>
            </a:fld>
            <a:endParaRPr lang="sr-Latn-RS">
              <a:solidFill>
                <a:prstClr val="black"/>
              </a:solidFill>
            </a:endParaRPr>
          </a:p>
        </p:txBody>
      </p:sp>
    </p:spTree>
    <p:extLst>
      <p:ext uri="{BB962C8B-B14F-4D97-AF65-F5344CB8AC3E}">
        <p14:creationId xmlns:p14="http://schemas.microsoft.com/office/powerpoint/2010/main" val="274379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solidFill>
                  <a:prstClr val="black"/>
                </a:solidFill>
              </a:rPr>
              <a:pPr/>
              <a:t>60</a:t>
            </a:fld>
            <a:endParaRPr lang="sr-Latn-RS">
              <a:solidFill>
                <a:prstClr val="black"/>
              </a:solidFill>
            </a:endParaRPr>
          </a:p>
        </p:txBody>
      </p:sp>
    </p:spTree>
    <p:extLst>
      <p:ext uri="{BB962C8B-B14F-4D97-AF65-F5344CB8AC3E}">
        <p14:creationId xmlns:p14="http://schemas.microsoft.com/office/powerpoint/2010/main" val="49613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D234E-97C7-467F-8EEB-2A6403F455BD}" type="datetime1">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58B4A-64D4-4059-A432-4A8AE9CF77F1}" type="datetime1">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58DB0-D552-4FBE-ADC1-399014A806E0}" type="datetime1">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1EC93-DBE5-4603-83A1-973008B2C30F}" type="datetime1">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DCF75-EFBD-4FFB-84AD-4C58159BF939}" type="datetime1">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BAF9DC-8915-4493-BE43-C62A916A404C}" type="datetime1">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218AF-6F2F-4B96-AA52-723D3C74DAD5}" type="datetime1">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4FA2D-8EA3-47DA-BF83-B2F7CF81C9E9}" type="datetime1">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AA63D-E825-4847-936E-83759421F0AB}" type="datetime1">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6A327-8275-44FF-AE55-1718ADAA2D5F}" type="datetime1">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54E83-003F-4E98-84EF-D312B31AD98E}" type="datetime1">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48A8B-51F1-4602-9D3D-8632AD6A8B0B}" type="datetime1">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pPr/>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1371600"/>
            <a:ext cx="6858000" cy="914400"/>
          </a:xfrm>
          <a:ln w="28575">
            <a:solidFill>
              <a:srgbClr val="0000FF"/>
            </a:solidFill>
          </a:ln>
        </p:spPr>
        <p:txBody>
          <a:bodyPr>
            <a:normAutofit/>
          </a:bodyPr>
          <a:lstStyle/>
          <a:p>
            <a:pPr lvl="0"/>
            <a:r>
              <a:rPr lang="sr-Cyrl-RS" sz="2600" b="1" dirty="0" smtClean="0">
                <a:solidFill>
                  <a:srgbClr val="0000FF"/>
                </a:solidFill>
                <a:latin typeface="Arial Narrow" pitchFamily="34" charset="0"/>
              </a:rPr>
              <a:t>ГЛАВА</a:t>
            </a:r>
            <a:r>
              <a:rPr lang="sr-Latn-RS" sz="2600" b="1" dirty="0" smtClean="0">
                <a:solidFill>
                  <a:srgbClr val="0000FF"/>
                </a:solidFill>
                <a:latin typeface="Arial Narrow" pitchFamily="34" charset="0"/>
              </a:rPr>
              <a:t> III: </a:t>
            </a:r>
            <a:r>
              <a:rPr lang="ru-RU" sz="2600" b="1" dirty="0" smtClean="0">
                <a:solidFill>
                  <a:srgbClr val="0000FF"/>
                </a:solidFill>
                <a:latin typeface="Arial Narrow" pitchFamily="34" charset="0"/>
              </a:rPr>
              <a:t>ИНФОРМАЦИЈЕ </a:t>
            </a:r>
            <a:r>
              <a:rPr lang="ru-RU" sz="2600" b="1" dirty="0">
                <a:solidFill>
                  <a:srgbClr val="0000FF"/>
                </a:solidFill>
                <a:latin typeface="Arial Narrow" pitchFamily="34" charset="0"/>
              </a:rPr>
              <a:t>И ИСТРАЖИВАЊА У МЕЂУНАРОДНОМ </a:t>
            </a:r>
            <a:r>
              <a:rPr lang="ru-RU" sz="2600" b="1" dirty="0" smtClean="0">
                <a:solidFill>
                  <a:srgbClr val="0000FF"/>
                </a:solidFill>
                <a:latin typeface="Arial Narrow" pitchFamily="34" charset="0"/>
              </a:rPr>
              <a:t>МАРКЕТИНГУ</a:t>
            </a:r>
            <a:endParaRPr lang="sr-Latn-RS" sz="2600" b="1" dirty="0" smtClean="0">
              <a:solidFill>
                <a:srgbClr val="0000FF"/>
              </a:solidFill>
              <a:latin typeface="Arial Narrow" pitchFamily="34" charset="0"/>
            </a:endParaRPr>
          </a:p>
          <a:p>
            <a:pPr lvl="0"/>
            <a:endParaRPr lang="sr-Latn-RS" sz="3800" b="1" dirty="0">
              <a:solidFill>
                <a:srgbClr val="0000FF"/>
              </a:solidFill>
              <a:latin typeface="Arial Narrow" pitchFamily="34" charset="0"/>
            </a:endParaRPr>
          </a:p>
          <a:p>
            <a:pPr lvl="0"/>
            <a:endParaRPr lang="sr-Latn-RS" sz="3800" b="1" dirty="0" smtClean="0">
              <a:solidFill>
                <a:srgbClr val="0000FF"/>
              </a:solidFill>
              <a:latin typeface="Arial Narrow" pitchFamily="34" charset="0"/>
            </a:endParaRPr>
          </a:p>
        </p:txBody>
      </p:sp>
      <p:sp>
        <p:nvSpPr>
          <p:cNvPr id="5" name="Slide Number Placeholder 4"/>
          <p:cNvSpPr>
            <a:spLocks noGrp="1"/>
          </p:cNvSpPr>
          <p:nvPr>
            <p:ph type="sldNum" sz="quarter" idx="12"/>
          </p:nvPr>
        </p:nvSpPr>
        <p:spPr/>
        <p:txBody>
          <a:bodyPr/>
          <a:lstStyle/>
          <a:p>
            <a:fld id="{5CFC2A9D-B1EA-4680-84B8-CF3316DF8074}" type="slidenum">
              <a:rPr lang="en-US" smtClean="0">
                <a:solidFill>
                  <a:prstClr val="black">
                    <a:tint val="75000"/>
                  </a:prstClr>
                </a:solidFill>
              </a:rPr>
              <a:pPr/>
              <a:t>1</a:t>
            </a:fld>
            <a:endParaRPr lang="en-US">
              <a:solidFill>
                <a:prstClr val="black">
                  <a:tint val="75000"/>
                </a:prstClr>
              </a:solidFill>
            </a:endParaRPr>
          </a:p>
        </p:txBody>
      </p:sp>
      <p:sp>
        <p:nvSpPr>
          <p:cNvPr id="4" name="Subtitle 2"/>
          <p:cNvSpPr txBox="1">
            <a:spLocks/>
          </p:cNvSpPr>
          <p:nvPr/>
        </p:nvSpPr>
        <p:spPr>
          <a:xfrm>
            <a:off x="381000" y="3733800"/>
            <a:ext cx="4876800" cy="1295400"/>
          </a:xfrm>
          <a:prstGeom prst="rect">
            <a:avLst/>
          </a:prstGeom>
          <a:ln w="19050">
            <a:solidFill>
              <a:srgbClr val="0000FF"/>
            </a:solidFill>
          </a:ln>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sr-Latn-RS" sz="2400" b="1" dirty="0" smtClean="0">
              <a:solidFill>
                <a:prstClr val="black"/>
              </a:solidFill>
              <a:latin typeface="Arial Narrow" pitchFamily="34" charset="0"/>
            </a:endParaRPr>
          </a:p>
          <a:p>
            <a:pPr algn="l"/>
            <a:endParaRPr lang="sr-Latn-RS" sz="3800" b="1" dirty="0" smtClean="0">
              <a:solidFill>
                <a:srgbClr val="0000FF"/>
              </a:solidFill>
              <a:latin typeface="Arial Narrow" pitchFamily="34" charset="0"/>
            </a:endParaRPr>
          </a:p>
          <a:p>
            <a:pPr algn="l"/>
            <a:r>
              <a:rPr lang="sr-Cyrl-RS" sz="3800" b="1" dirty="0" smtClean="0">
                <a:solidFill>
                  <a:srgbClr val="0000FF"/>
                </a:solidFill>
                <a:latin typeface="Arial Narrow" pitchFamily="34" charset="0"/>
              </a:rPr>
              <a:t>Међународне </a:t>
            </a:r>
            <a:r>
              <a:rPr lang="sr-Cyrl-RS" sz="3800" b="1" dirty="0" smtClean="0">
                <a:solidFill>
                  <a:srgbClr val="0000FF"/>
                </a:solidFill>
                <a:latin typeface="Arial Narrow" pitchFamily="34" charset="0"/>
              </a:rPr>
              <a:t>маркетинг-информације (7)</a:t>
            </a:r>
            <a:endParaRPr lang="sr-Latn-RS" sz="3800" dirty="0" smtClean="0">
              <a:solidFill>
                <a:srgbClr val="0000FF"/>
              </a:solidFill>
              <a:latin typeface="Arial Narrow" pitchFamily="34" charset="0"/>
            </a:endParaRPr>
          </a:p>
        </p:txBody>
      </p:sp>
    </p:spTree>
    <p:extLst>
      <p:ext uri="{BB962C8B-B14F-4D97-AF65-F5344CB8AC3E}">
        <p14:creationId xmlns:p14="http://schemas.microsoft.com/office/powerpoint/2010/main" val="37875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190500" y="976312"/>
            <a:ext cx="8763000" cy="5562600"/>
          </a:xfrm>
        </p:spPr>
        <p:txBody>
          <a:bodyPr>
            <a:noAutofit/>
          </a:bodyPr>
          <a:lstStyle/>
          <a:p>
            <a:pPr>
              <a:buNone/>
            </a:pPr>
            <a:r>
              <a:rPr lang="ru-RU" sz="2200" b="1" dirty="0" smtClean="0">
                <a:solidFill>
                  <a:srgbClr val="0000FF"/>
                </a:solidFill>
                <a:latin typeface="Arial Narrow" pitchFamily="34" charset="0"/>
              </a:rPr>
              <a:t>Секундарни подаци </a:t>
            </a:r>
            <a:endParaRPr lang="sr-Latn-RS" sz="2200" b="1" dirty="0" smtClean="0">
              <a:solidFill>
                <a:srgbClr val="0000FF"/>
              </a:solidFill>
              <a:latin typeface="Arial Narrow" pitchFamily="34" charset="0"/>
            </a:endParaRPr>
          </a:p>
          <a:p>
            <a:pPr>
              <a:spcBef>
                <a:spcPts val="208"/>
              </a:spcBef>
              <a:buNone/>
            </a:pPr>
            <a:endParaRPr lang="ru-RU" sz="2200" dirty="0" smtClean="0">
              <a:latin typeface="Arial Narrow" pitchFamily="34" charset="0"/>
            </a:endParaRPr>
          </a:p>
          <a:p>
            <a:pPr>
              <a:spcBef>
                <a:spcPts val="208"/>
              </a:spcBef>
              <a:buNone/>
            </a:pPr>
            <a:r>
              <a:rPr lang="ru-RU" sz="2200" dirty="0" smtClean="0">
                <a:latin typeface="Arial Narrow" pitchFamily="34" charset="0"/>
              </a:rPr>
              <a:t>Одређена истраживања показују да су подаци прикупљени из екстерних извора доминантнији у укупним подацима. Једно истраживање показује да је </a:t>
            </a:r>
            <a:r>
              <a:rPr lang="ru-RU" sz="2200" i="1" dirty="0" smtClean="0">
                <a:solidFill>
                  <a:srgbClr val="0000FF"/>
                </a:solidFill>
                <a:latin typeface="Arial Narrow" pitchFamily="34" charset="0"/>
              </a:rPr>
              <a:t>скоро 75% свих информација које користе топ менаџери у глобалним компанијама у САД резултат секундарних података</a:t>
            </a:r>
            <a:r>
              <a:rPr lang="ru-RU" sz="2200" dirty="0" smtClean="0">
                <a:solidFill>
                  <a:srgbClr val="0000FF"/>
                </a:solidFill>
                <a:latin typeface="Arial Narrow" pitchFamily="34" charset="0"/>
              </a:rPr>
              <a:t>. </a:t>
            </a:r>
            <a:endParaRPr lang="sr-Latn-RS" sz="2200" dirty="0" smtClean="0">
              <a:solidFill>
                <a:srgbClr val="0000FF"/>
              </a:solidFill>
              <a:latin typeface="Arial Narrow" pitchFamily="34" charset="0"/>
            </a:endParaRPr>
          </a:p>
          <a:p>
            <a:pPr>
              <a:spcBef>
                <a:spcPts val="208"/>
              </a:spcBef>
              <a:buNone/>
            </a:pPr>
            <a:r>
              <a:rPr lang="ru-RU" sz="2200" dirty="0" smtClean="0">
                <a:solidFill>
                  <a:srgbClr val="0000FF"/>
                </a:solidFill>
                <a:latin typeface="Arial Narrow" pitchFamily="34" charset="0"/>
              </a:rPr>
              <a:t>Екстерни извори података </a:t>
            </a:r>
            <a:r>
              <a:rPr lang="ru-RU" sz="2200" dirty="0" smtClean="0">
                <a:latin typeface="Arial Narrow" pitchFamily="34" charset="0"/>
              </a:rPr>
              <a:t>су посебно значајни приликом процене ситуације у земљама </a:t>
            </a:r>
            <a:r>
              <a:rPr lang="ru-RU" sz="2200" i="1" dirty="0" smtClean="0">
                <a:latin typeface="Arial Narrow" pitchFamily="34" charset="0"/>
              </a:rPr>
              <a:t>о којима менаџмент нема довољно сазнања или приликом процене ситуације о производима који су у раној фази развоја на конкретном тржишту</a:t>
            </a:r>
            <a:r>
              <a:rPr lang="ru-RU" sz="2200" dirty="0" smtClean="0">
                <a:latin typeface="Arial Narrow" pitchFamily="34" charset="0"/>
              </a:rPr>
              <a:t>. Значај екстерних извора секундарних податакаје много већи у односу на интерне изворе у развоју маркетинг-стратегије за инострано тржиште у поређењу са развојем исте за домаће тржиште.</a:t>
            </a:r>
            <a:endParaRPr lang="sr-Latn-RS" sz="2200" dirty="0" smtClean="0">
              <a:latin typeface="Arial Narrow" pitchFamily="34" charset="0"/>
            </a:endParaRPr>
          </a:p>
          <a:p>
            <a:pPr>
              <a:spcBef>
                <a:spcPts val="208"/>
              </a:spcBef>
              <a:buNone/>
            </a:pPr>
            <a:r>
              <a:rPr lang="sr-Cyrl-RS" sz="2200" dirty="0" smtClean="0">
                <a:latin typeface="Arial Narrow" pitchFamily="34" charset="0"/>
              </a:rPr>
              <a:t>П</a:t>
            </a:r>
            <a:r>
              <a:rPr lang="ru-RU" sz="2200" dirty="0" smtClean="0">
                <a:latin typeface="Arial Narrow" pitchFamily="34" charset="0"/>
              </a:rPr>
              <a:t>рикупљање секундарних података почиње </a:t>
            </a:r>
            <a:r>
              <a:rPr lang="ru-RU" sz="2200" i="1" dirty="0" smtClean="0">
                <a:solidFill>
                  <a:srgbClr val="0000FF"/>
                </a:solidFill>
                <a:latin typeface="Arial Narrow" pitchFamily="34" charset="0"/>
              </a:rPr>
              <a:t>кабинетским усмеравањем истраживања </a:t>
            </a:r>
            <a:r>
              <a:rPr lang="ru-RU" sz="2200" dirty="0" smtClean="0">
                <a:latin typeface="Arial Narrow" pitchFamily="34" charset="0"/>
              </a:rPr>
              <a:t>тако што се проверавају расположиви подаци, њихова актуелност и релевантност, поузданост и тачност. Проверавају се извори података и кредибилитет сваког извора.</a:t>
            </a:r>
          </a:p>
          <a:p>
            <a:pPr>
              <a:spcBef>
                <a:spcPts val="208"/>
              </a:spcBef>
              <a:buNone/>
            </a:pPr>
            <a:endParaRPr lang="sr-Latn-RS" sz="1800" dirty="0" smtClean="0">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15091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0" y="884777"/>
            <a:ext cx="9144000" cy="5836698"/>
          </a:xfrm>
        </p:spPr>
        <p:txBody>
          <a:bodyPr>
            <a:noAutofit/>
          </a:bodyPr>
          <a:lstStyle/>
          <a:p>
            <a:pPr>
              <a:buNone/>
            </a:pPr>
            <a:r>
              <a:rPr lang="ru-RU" sz="2000" b="1" dirty="0" smtClean="0">
                <a:solidFill>
                  <a:srgbClr val="0000FF"/>
                </a:solidFill>
                <a:latin typeface="Arial Narrow" pitchFamily="34" charset="0"/>
              </a:rPr>
              <a:t>Кабинетско истраживање</a:t>
            </a:r>
            <a:r>
              <a:rPr lang="ru-RU" sz="2000" dirty="0" smtClean="0">
                <a:latin typeface="Arial Narrow" pitchFamily="34" charset="0"/>
              </a:rPr>
              <a:t>: </a:t>
            </a:r>
          </a:p>
          <a:p>
            <a:pPr>
              <a:buNone/>
            </a:pPr>
            <a:r>
              <a:rPr lang="ru-RU" sz="2000" dirty="0" smtClean="0">
                <a:latin typeface="Arial Narrow" pitchFamily="34" charset="0"/>
              </a:rPr>
              <a:t>Овај тип истраживања подразумева категоризацију секундарних извора података који могу имати и интерни карактер (подаци из финансија или рачуноводства, нпр.). Секундарни подаци представљају базу података за потенцијална теренска истраживања. </a:t>
            </a:r>
          </a:p>
          <a:p>
            <a:pPr>
              <a:buNone/>
            </a:pPr>
            <a:r>
              <a:rPr lang="ru-RU" sz="2000" b="1" dirty="0" smtClean="0">
                <a:solidFill>
                  <a:srgbClr val="0000FF"/>
                </a:solidFill>
                <a:latin typeface="Arial Narrow" pitchFamily="34" charset="0"/>
              </a:rPr>
              <a:t>Теренско истраживање</a:t>
            </a:r>
            <a:r>
              <a:rPr lang="ru-RU" sz="2000" dirty="0" smtClean="0">
                <a:latin typeface="Arial Narrow" pitchFamily="34" charset="0"/>
              </a:rPr>
              <a:t>: </a:t>
            </a:r>
          </a:p>
          <a:p>
            <a:pPr>
              <a:buNone/>
            </a:pPr>
            <a:r>
              <a:rPr lang="ru-RU" sz="2000" dirty="0" smtClean="0">
                <a:latin typeface="Arial Narrow" pitchFamily="34" charset="0"/>
              </a:rPr>
              <a:t>Приликом организовања теренских истраживања која ће се обавити у иностраној средини потребно је сагледати проблем времена и трошкова, методолошке проблеме и оперативне проблеме: </a:t>
            </a:r>
          </a:p>
          <a:p>
            <a:pPr>
              <a:spcBef>
                <a:spcPts val="0"/>
              </a:spcBef>
            </a:pPr>
            <a:r>
              <a:rPr lang="ru-RU" sz="2000" dirty="0" smtClean="0">
                <a:latin typeface="Arial Narrow" pitchFamily="34" charset="0"/>
              </a:rPr>
              <a:t>за међународна маркетинг истраживања - ММИ чији је предмет сложенији или је сложеније окружење у којем се спроводи потребно је </a:t>
            </a:r>
            <a:r>
              <a:rPr lang="ru-RU" sz="2000" dirty="0" smtClean="0">
                <a:solidFill>
                  <a:srgbClr val="0000FF"/>
                </a:solidFill>
                <a:latin typeface="Arial Narrow" pitchFamily="34" charset="0"/>
              </a:rPr>
              <a:t>више времена, </a:t>
            </a:r>
          </a:p>
          <a:p>
            <a:pPr>
              <a:spcBef>
                <a:spcPts val="0"/>
              </a:spcBef>
            </a:pPr>
            <a:r>
              <a:rPr lang="ru-RU" sz="2000" dirty="0" smtClean="0">
                <a:latin typeface="Arial Narrow" pitchFamily="34" charset="0"/>
              </a:rPr>
              <a:t>што изазива и </a:t>
            </a:r>
            <a:r>
              <a:rPr lang="ru-RU" sz="2000" dirty="0" smtClean="0">
                <a:solidFill>
                  <a:srgbClr val="0000FF"/>
                </a:solidFill>
                <a:latin typeface="Arial Narrow" pitchFamily="34" charset="0"/>
              </a:rPr>
              <a:t>веће трошкове,</a:t>
            </a:r>
            <a:r>
              <a:rPr lang="ru-RU" sz="2000" dirty="0" smtClean="0">
                <a:latin typeface="Arial Narrow" pitchFamily="34" charset="0"/>
              </a:rPr>
              <a:t> </a:t>
            </a:r>
          </a:p>
          <a:p>
            <a:pPr>
              <a:spcBef>
                <a:spcPts val="0"/>
              </a:spcBef>
            </a:pPr>
            <a:r>
              <a:rPr lang="ru-RU" sz="2000" dirty="0" smtClean="0">
                <a:solidFill>
                  <a:srgbClr val="0000FF"/>
                </a:solidFill>
                <a:latin typeface="Arial Narrow" pitchFamily="34" charset="0"/>
              </a:rPr>
              <a:t>методолошки проблеми </a:t>
            </a:r>
            <a:r>
              <a:rPr lang="ru-RU" sz="2000" dirty="0" smtClean="0">
                <a:latin typeface="Arial Narrow" pitchFamily="34" charset="0"/>
              </a:rPr>
              <a:t>су једноставнији код једноставнијих метода истраживања, па су најсложенији код каузалних истраживања (под утицајем су средине ино трж.) </a:t>
            </a:r>
          </a:p>
          <a:p>
            <a:pPr>
              <a:spcBef>
                <a:spcPts val="0"/>
              </a:spcBef>
            </a:pPr>
            <a:r>
              <a:rPr lang="ru-RU" sz="2000" dirty="0" smtClean="0">
                <a:solidFill>
                  <a:srgbClr val="0000FF"/>
                </a:solidFill>
                <a:latin typeface="Arial Narrow" pitchFamily="34" charset="0"/>
              </a:rPr>
              <a:t>оперативни проблеми </a:t>
            </a:r>
            <a:r>
              <a:rPr lang="ru-RU" sz="2000" dirty="0" smtClean="0">
                <a:latin typeface="Arial Narrow" pitchFamily="34" charset="0"/>
              </a:rPr>
              <a:t>су различити од тржишта до тржишта, рефлектују ниво развијености истраживаче инфраструктуре на истраживаном тржишту, начин на који је држава регулисала истраживање, специфичност културе и потрошача као потенцијалних испитаника. </a:t>
            </a:r>
          </a:p>
          <a:p>
            <a:pPr>
              <a:spcBef>
                <a:spcPts val="208"/>
              </a:spcBef>
              <a:buNone/>
            </a:pPr>
            <a:endParaRPr lang="sr-Latn-RS" sz="2000" dirty="0" smtClean="0">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67467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228600" y="869950"/>
            <a:ext cx="8382000" cy="5759450"/>
          </a:xfrm>
        </p:spPr>
        <p:txBody>
          <a:bodyPr>
            <a:noAutofit/>
          </a:bodyPr>
          <a:lstStyle/>
          <a:p>
            <a:pPr marL="256032">
              <a:buNone/>
            </a:pPr>
            <a:r>
              <a:rPr lang="ru-RU" sz="2000" b="1" dirty="0" smtClean="0">
                <a:solidFill>
                  <a:srgbClr val="0000FF"/>
                </a:solidFill>
                <a:latin typeface="Arial Narrow" pitchFamily="34" charset="0"/>
              </a:rPr>
              <a:t>Крос-културни проблеми теренских истраживања</a:t>
            </a:r>
          </a:p>
          <a:p>
            <a:pPr marL="256032">
              <a:buNone/>
            </a:pPr>
            <a:endParaRPr lang="ru-RU" sz="2000" b="1" dirty="0" smtClean="0">
              <a:solidFill>
                <a:srgbClr val="0000FF"/>
              </a:solidFill>
              <a:latin typeface="Arial Narrow" pitchFamily="34" charset="0"/>
            </a:endParaRPr>
          </a:p>
          <a:p>
            <a:pPr marL="256032">
              <a:spcBef>
                <a:spcPts val="280"/>
              </a:spcBef>
              <a:buNone/>
            </a:pPr>
            <a:r>
              <a:rPr lang="ru-RU" sz="2000" dirty="0" smtClean="0">
                <a:latin typeface="Arial Narrow" pitchFamily="34" charset="0"/>
              </a:rPr>
              <a:t>Огледају се у различитом контексту. </a:t>
            </a:r>
          </a:p>
          <a:p>
            <a:pPr marL="256032">
              <a:spcBef>
                <a:spcPts val="280"/>
              </a:spcBef>
              <a:buNone/>
            </a:pPr>
            <a:r>
              <a:rPr lang="ru-RU" sz="2000" i="1" dirty="0" smtClean="0">
                <a:solidFill>
                  <a:srgbClr val="0000FF"/>
                </a:solidFill>
                <a:latin typeface="Arial Narrow" pitchFamily="34" charset="0"/>
              </a:rPr>
              <a:t>Различито</a:t>
            </a:r>
            <a:r>
              <a:rPr lang="ru-RU" sz="2000" dirty="0" smtClean="0">
                <a:latin typeface="Arial Narrow" pitchFamily="34" charset="0"/>
              </a:rPr>
              <a:t> </a:t>
            </a:r>
            <a:r>
              <a:rPr lang="ru-RU" sz="2000" i="1" dirty="0" smtClean="0">
                <a:solidFill>
                  <a:srgbClr val="0000FF"/>
                </a:solidFill>
                <a:latin typeface="Arial Narrow" pitchFamily="34" charset="0"/>
              </a:rPr>
              <a:t>друштвено окружење </a:t>
            </a:r>
            <a:r>
              <a:rPr lang="ru-RU" sz="2000" dirty="0" smtClean="0">
                <a:latin typeface="Arial Narrow" pitchFamily="34" charset="0"/>
              </a:rPr>
              <a:t>иностраног тржишта и његови елементи, утицаји друштвених група и подгрупа, те различит систем вредности и норми понашања могу определити </a:t>
            </a:r>
            <a:r>
              <a:rPr lang="ru-RU" sz="2000" i="1" dirty="0" smtClean="0">
                <a:latin typeface="Arial Narrow" pitchFamily="34" charset="0"/>
              </a:rPr>
              <a:t>понашање потрошача у куповини и избору производа, па и понашање испитаника и истраживача у истраживању</a:t>
            </a:r>
            <a:r>
              <a:rPr lang="ru-RU" sz="2000" dirty="0" smtClean="0">
                <a:latin typeface="Arial Narrow" pitchFamily="34" charset="0"/>
              </a:rPr>
              <a:t>. </a:t>
            </a:r>
          </a:p>
          <a:p>
            <a:pPr marL="256032">
              <a:spcBef>
                <a:spcPts val="280"/>
              </a:spcBef>
              <a:buNone/>
            </a:pPr>
            <a:r>
              <a:rPr lang="ru-RU" sz="2000" i="1" dirty="0" smtClean="0">
                <a:solidFill>
                  <a:srgbClr val="0000FF"/>
                </a:solidFill>
                <a:latin typeface="Arial Narrow" pitchFamily="34" charset="0"/>
              </a:rPr>
              <a:t>Проблеми комуникативне природе </a:t>
            </a:r>
            <a:r>
              <a:rPr lang="ru-RU" sz="2000" dirty="0" smtClean="0">
                <a:latin typeface="Arial Narrow" pitchFamily="34" charset="0"/>
              </a:rPr>
              <a:t>могу да се јаве у усменој комуникацији (нпр. при интервјуисању) и у писменој комуникацији (нпр. у попуњавању анкете). Ови проблеми могу имати узрок у језику, неразумевању између испитивача и испитаника, начину комуникације, коришћењу фраза и специфичних термина...</a:t>
            </a:r>
          </a:p>
          <a:p>
            <a:pPr marL="256032">
              <a:spcBef>
                <a:spcPts val="280"/>
              </a:spcBef>
              <a:buNone/>
            </a:pPr>
            <a:r>
              <a:rPr lang="ru-RU" sz="2000" dirty="0" smtClean="0">
                <a:latin typeface="Arial Narrow" pitchFamily="34" charset="0"/>
              </a:rPr>
              <a:t> </a:t>
            </a:r>
            <a:r>
              <a:rPr lang="ru-RU" sz="2000" i="1" dirty="0" smtClean="0">
                <a:solidFill>
                  <a:srgbClr val="0000FF"/>
                </a:solidFill>
                <a:latin typeface="Arial Narrow" pitchFamily="34" charset="0"/>
              </a:rPr>
              <a:t>Различит национални контекст </a:t>
            </a:r>
            <a:r>
              <a:rPr lang="ru-RU" sz="2000" dirty="0" smtClean="0">
                <a:latin typeface="Arial Narrow" pitchFamily="34" charset="0"/>
              </a:rPr>
              <a:t>указује да национална култура може да има утицај на однос појединаца према интервјуима, анкетама и другим облицима непосредног испитивања. Примера ради, у земљама Блиског истока није једноставно, а негде чак ни могуће, интервјуисати жену без присуства мушкарца који је из њене породице.</a:t>
            </a:r>
          </a:p>
          <a:p>
            <a:pPr marL="256032">
              <a:buNone/>
            </a:pPr>
            <a:r>
              <a:rPr lang="ru-RU" sz="2000" dirty="0" smtClean="0">
                <a:latin typeface="Arial Narrow" pitchFamily="34" charset="0"/>
              </a:rPr>
              <a:t>Крос-културна истраживања су пример најтежих ММИ.</a:t>
            </a:r>
            <a:endParaRPr lang="en-US" sz="2000" dirty="0" smtClean="0">
              <a:latin typeface="Arial Narrow" pitchFamily="34" charset="0"/>
            </a:endParaRPr>
          </a:p>
          <a:p>
            <a:pPr marL="256032">
              <a:spcBef>
                <a:spcPts val="208"/>
              </a:spcBef>
              <a:buNone/>
            </a:pPr>
            <a:endParaRPr lang="sr-Latn-RS" sz="1800" dirty="0" smtClean="0">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94127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381000"/>
          </a:xfrm>
        </p:spPr>
        <p:txBody>
          <a:bodyPr>
            <a:normAutofit fontScale="90000"/>
          </a:bodyPr>
          <a:lstStyle/>
          <a:p>
            <a:r>
              <a:rPr lang="sr-Cyrl-RS" sz="2800" b="1" dirty="0" smtClean="0">
                <a:solidFill>
                  <a:srgbClr val="FFFF00"/>
                </a:solidFill>
                <a:latin typeface="Arial Narrow" panose="020B0606020202030204" pitchFamily="34" charset="0"/>
              </a:rPr>
              <a:t>Контролна питања</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589625" y="1600200"/>
            <a:ext cx="8077200" cy="3062288"/>
          </a:xfrm>
        </p:spPr>
        <p:txBody>
          <a:bodyPr>
            <a:noAutofit/>
          </a:bodyPr>
          <a:lstStyle/>
          <a:p>
            <a:pPr marL="457200" lvl="0" indent="-457200" algn="just">
              <a:spcBef>
                <a:spcPts val="0"/>
              </a:spcBef>
              <a:buFont typeface="+mj-lt"/>
              <a:buAutoNum type="arabicPeriod"/>
            </a:pPr>
            <a:r>
              <a:rPr lang="ru-RU" sz="2000" dirty="0" smtClean="0">
                <a:latin typeface="Arial Narrow" panose="020B0606020202030204" pitchFamily="34" charset="0"/>
              </a:rPr>
              <a:t>Дефинишите међународне-маркетинг информације.</a:t>
            </a:r>
          </a:p>
          <a:p>
            <a:pPr marL="457200" lvl="0" indent="-457200" algn="just">
              <a:spcBef>
                <a:spcPts val="0"/>
              </a:spcBef>
              <a:buFont typeface="+mj-lt"/>
              <a:buAutoNum type="arabicPeriod"/>
            </a:pPr>
            <a:r>
              <a:rPr lang="ru-RU" sz="2000" dirty="0" smtClean="0">
                <a:latin typeface="Arial Narrow" panose="020B0606020202030204" pitchFamily="34" charset="0"/>
              </a:rPr>
              <a:t>Објасните изворе и типове примарних података и методе прикупљања.</a:t>
            </a:r>
          </a:p>
          <a:p>
            <a:pPr marL="457200" lvl="0" indent="-457200" algn="just">
              <a:spcBef>
                <a:spcPts val="0"/>
              </a:spcBef>
              <a:buFont typeface="+mj-lt"/>
              <a:buAutoNum type="arabicPeriod"/>
            </a:pPr>
            <a:r>
              <a:rPr lang="ru-RU" sz="2000" dirty="0" smtClean="0">
                <a:latin typeface="Arial Narrow" panose="020B0606020202030204" pitchFamily="34" charset="0"/>
              </a:rPr>
              <a:t>Наведите проблеме прикупљања примарних података. </a:t>
            </a:r>
          </a:p>
          <a:p>
            <a:pPr marL="457200" lvl="0" indent="-457200" algn="just">
              <a:spcBef>
                <a:spcPts val="0"/>
              </a:spcBef>
              <a:buFont typeface="+mj-lt"/>
              <a:buAutoNum type="arabicPeriod"/>
            </a:pPr>
            <a:r>
              <a:rPr lang="ru-RU" sz="2000" dirty="0" smtClean="0">
                <a:latin typeface="Arial Narrow" panose="020B0606020202030204" pitchFamily="34" charset="0"/>
              </a:rPr>
              <a:t>Објасните изворе секундарних података и методе прикупљања.</a:t>
            </a:r>
          </a:p>
          <a:p>
            <a:pPr marL="457200" lvl="0" indent="-457200" algn="just">
              <a:spcBef>
                <a:spcPts val="0"/>
              </a:spcBef>
              <a:buFont typeface="+mj-lt"/>
              <a:buAutoNum type="arabicPeriod"/>
            </a:pPr>
            <a:r>
              <a:rPr lang="ru-RU" sz="2000" dirty="0" smtClean="0">
                <a:latin typeface="Arial Narrow" panose="020B0606020202030204" pitchFamily="34" charset="0"/>
              </a:rPr>
              <a:t>Крос-културни </a:t>
            </a:r>
            <a:r>
              <a:rPr lang="ru-RU" sz="2000" dirty="0">
                <a:latin typeface="Arial Narrow" pitchFamily="34" charset="0"/>
              </a:rPr>
              <a:t>проблеми теренских </a:t>
            </a:r>
            <a:r>
              <a:rPr lang="ru-RU" sz="2000" dirty="0" smtClean="0">
                <a:latin typeface="Arial Narrow" pitchFamily="34" charset="0"/>
              </a:rPr>
              <a:t>истраживања?</a:t>
            </a:r>
            <a:endParaRPr lang="ru-RU" sz="2000" dirty="0">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72884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1371600"/>
            <a:ext cx="6858000" cy="914400"/>
          </a:xfrm>
          <a:ln w="28575">
            <a:solidFill>
              <a:srgbClr val="0000FF"/>
            </a:solidFill>
          </a:ln>
        </p:spPr>
        <p:txBody>
          <a:bodyPr>
            <a:normAutofit/>
          </a:bodyPr>
          <a:lstStyle/>
          <a:p>
            <a:pPr lvl="0"/>
            <a:r>
              <a:rPr lang="sr-Cyrl-RS" sz="2600" b="1" dirty="0" smtClean="0">
                <a:solidFill>
                  <a:srgbClr val="0000FF"/>
                </a:solidFill>
                <a:latin typeface="Arial Narrow" pitchFamily="34" charset="0"/>
              </a:rPr>
              <a:t>ГЛАВА</a:t>
            </a:r>
            <a:r>
              <a:rPr lang="sr-Latn-RS" sz="2600" b="1" dirty="0" smtClean="0">
                <a:solidFill>
                  <a:srgbClr val="0000FF"/>
                </a:solidFill>
                <a:latin typeface="Arial Narrow" pitchFamily="34" charset="0"/>
              </a:rPr>
              <a:t> III: </a:t>
            </a:r>
            <a:r>
              <a:rPr lang="ru-RU" sz="2600" b="1" dirty="0" smtClean="0">
                <a:solidFill>
                  <a:srgbClr val="0000FF"/>
                </a:solidFill>
                <a:latin typeface="Arial Narrow" pitchFamily="34" charset="0"/>
              </a:rPr>
              <a:t>ИНФОРМАЦИЈЕ </a:t>
            </a:r>
            <a:r>
              <a:rPr lang="ru-RU" sz="2600" b="1" dirty="0">
                <a:solidFill>
                  <a:srgbClr val="0000FF"/>
                </a:solidFill>
                <a:latin typeface="Arial Narrow" pitchFamily="34" charset="0"/>
              </a:rPr>
              <a:t>И ИСТРАЖИВАЊА У МЕЂУНАРОДНОМ </a:t>
            </a:r>
            <a:r>
              <a:rPr lang="ru-RU" sz="2600" b="1" dirty="0" smtClean="0">
                <a:solidFill>
                  <a:srgbClr val="0000FF"/>
                </a:solidFill>
                <a:latin typeface="Arial Narrow" pitchFamily="34" charset="0"/>
              </a:rPr>
              <a:t>МАРКЕТИНГУ</a:t>
            </a:r>
            <a:endParaRPr lang="sr-Latn-RS" sz="2600" b="1" dirty="0" smtClean="0">
              <a:solidFill>
                <a:srgbClr val="0000FF"/>
              </a:solidFill>
              <a:latin typeface="Arial Narrow" pitchFamily="34" charset="0"/>
            </a:endParaRPr>
          </a:p>
          <a:p>
            <a:pPr lvl="0"/>
            <a:endParaRPr lang="sr-Latn-RS" sz="3800" b="1" dirty="0">
              <a:solidFill>
                <a:srgbClr val="0000FF"/>
              </a:solidFill>
              <a:latin typeface="Arial Narrow" pitchFamily="34" charset="0"/>
            </a:endParaRPr>
          </a:p>
          <a:p>
            <a:pPr lvl="0"/>
            <a:endParaRPr lang="sr-Latn-RS" sz="3800" b="1" dirty="0" smtClean="0">
              <a:solidFill>
                <a:srgbClr val="0000FF"/>
              </a:solidFill>
              <a:latin typeface="Arial Narrow" pitchFamily="34" charset="0"/>
            </a:endParaRPr>
          </a:p>
        </p:txBody>
      </p:sp>
      <p:sp>
        <p:nvSpPr>
          <p:cNvPr id="5" name="Slide Number Placeholder 4"/>
          <p:cNvSpPr>
            <a:spLocks noGrp="1"/>
          </p:cNvSpPr>
          <p:nvPr>
            <p:ph type="sldNum" sz="quarter" idx="12"/>
          </p:nvPr>
        </p:nvSpPr>
        <p:spPr/>
        <p:txBody>
          <a:bodyPr/>
          <a:lstStyle/>
          <a:p>
            <a:fld id="{5CFC2A9D-B1EA-4680-84B8-CF3316DF8074}" type="slidenum">
              <a:rPr lang="en-US" smtClean="0">
                <a:solidFill>
                  <a:prstClr val="black">
                    <a:tint val="75000"/>
                  </a:prstClr>
                </a:solidFill>
              </a:rPr>
              <a:pPr/>
              <a:t>14</a:t>
            </a:fld>
            <a:endParaRPr lang="en-US">
              <a:solidFill>
                <a:prstClr val="black">
                  <a:tint val="75000"/>
                </a:prstClr>
              </a:solidFill>
            </a:endParaRPr>
          </a:p>
        </p:txBody>
      </p:sp>
      <p:sp>
        <p:nvSpPr>
          <p:cNvPr id="6" name="Subtitle 2"/>
          <p:cNvSpPr txBox="1">
            <a:spLocks/>
          </p:cNvSpPr>
          <p:nvPr/>
        </p:nvSpPr>
        <p:spPr>
          <a:xfrm>
            <a:off x="381000" y="3886200"/>
            <a:ext cx="5700464" cy="1452736"/>
          </a:xfrm>
          <a:prstGeom prst="rect">
            <a:avLst/>
          </a:prstGeom>
          <a:ln w="28575">
            <a:solidFill>
              <a:srgbClr val="0000FF"/>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sr-Cyrl-RS" sz="2400" dirty="0" smtClean="0">
              <a:solidFill>
                <a:schemeClr val="tx2"/>
              </a:solidFill>
              <a:latin typeface="Arial Narrow" panose="020B0606020202030204" pitchFamily="34" charset="0"/>
            </a:endParaRPr>
          </a:p>
          <a:p>
            <a:pPr algn="l"/>
            <a:r>
              <a:rPr lang="sr-Cyrl-RS" sz="2400" b="1" dirty="0" smtClean="0">
                <a:solidFill>
                  <a:srgbClr val="0000FF"/>
                </a:solidFill>
                <a:latin typeface="Arial Narrow" pitchFamily="34" charset="0"/>
              </a:rPr>
              <a:t>Међународна </a:t>
            </a:r>
            <a:r>
              <a:rPr lang="sr-Cyrl-RS" sz="2400" b="1" dirty="0" smtClean="0">
                <a:solidFill>
                  <a:srgbClr val="0000FF"/>
                </a:solidFill>
                <a:latin typeface="Arial Narrow" pitchFamily="34" charset="0"/>
              </a:rPr>
              <a:t>маркетинг-истраживања (7) </a:t>
            </a:r>
            <a:endParaRPr lang="sr-Latn-RS" sz="2400" dirty="0" smtClean="0">
              <a:solidFill>
                <a:srgbClr val="0000FF"/>
              </a:solidFill>
              <a:latin typeface="Arial Narrow" pitchFamily="34" charset="0"/>
            </a:endParaRPr>
          </a:p>
        </p:txBody>
      </p:sp>
    </p:spTree>
    <p:extLst>
      <p:ext uri="{BB962C8B-B14F-4D97-AF65-F5344CB8AC3E}">
        <p14:creationId xmlns:p14="http://schemas.microsoft.com/office/powerpoint/2010/main" val="3747361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04800" y="1024706"/>
            <a:ext cx="8610600" cy="5604693"/>
          </a:xfrm>
        </p:spPr>
        <p:txBody>
          <a:bodyPr>
            <a:normAutofit fontScale="92500" lnSpcReduction="20000"/>
          </a:bodyPr>
          <a:lstStyle/>
          <a:p>
            <a:pPr marL="0" indent="0">
              <a:buNone/>
            </a:pPr>
            <a:r>
              <a:rPr lang="ru-RU" sz="2400" dirty="0">
                <a:solidFill>
                  <a:srgbClr val="0000FF"/>
                </a:solidFill>
                <a:latin typeface="Arial Narrow" panose="020B0606020202030204" pitchFamily="34" charset="0"/>
              </a:rPr>
              <a:t>ММИ</a:t>
            </a:r>
            <a:r>
              <a:rPr lang="ru-RU" sz="2400" dirty="0">
                <a:latin typeface="Arial Narrow" panose="020B0606020202030204" pitchFamily="34" charset="0"/>
              </a:rPr>
              <a:t> је систематско и објективно тражење и анализа међународних маркетинг-информација које су релевантне за идентификацију и решавање било којег релевантног проблема за маркетинг-активности компаније на међународном тржишту и за доносиоце међународних </a:t>
            </a:r>
            <a:r>
              <a:rPr lang="ru-RU" sz="2400" dirty="0" smtClean="0">
                <a:latin typeface="Arial Narrow" panose="020B0606020202030204" pitchFamily="34" charset="0"/>
              </a:rPr>
              <a:t>маркетинг-одлука</a:t>
            </a:r>
            <a:r>
              <a:rPr lang="sr-Latn-RS" sz="2400" dirty="0" smtClean="0">
                <a:latin typeface="Arial Narrow" panose="020B0606020202030204" pitchFamily="34" charset="0"/>
              </a:rPr>
              <a:t>.</a:t>
            </a:r>
          </a:p>
          <a:p>
            <a:pPr marL="0" indent="0">
              <a:buNone/>
            </a:pPr>
            <a:endParaRPr lang="ru-RU" sz="2400" dirty="0" smtClean="0">
              <a:solidFill>
                <a:srgbClr val="0000FF"/>
              </a:solidFill>
              <a:latin typeface="Arial Narrow" panose="020B0606020202030204" pitchFamily="34" charset="0"/>
            </a:endParaRPr>
          </a:p>
          <a:p>
            <a:pPr marL="0" indent="0">
              <a:buNone/>
            </a:pPr>
            <a:r>
              <a:rPr lang="ru-RU" sz="2400" dirty="0" smtClean="0">
                <a:solidFill>
                  <a:srgbClr val="0000FF"/>
                </a:solidFill>
                <a:latin typeface="Arial Narrow" panose="020B0606020202030204" pitchFamily="34" charset="0"/>
              </a:rPr>
              <a:t>Циљеви </a:t>
            </a:r>
            <a:r>
              <a:rPr lang="ru-RU" sz="2400" dirty="0">
                <a:solidFill>
                  <a:srgbClr val="0000FF"/>
                </a:solidFill>
                <a:latin typeface="Arial Narrow" panose="020B0606020202030204" pitchFamily="34" charset="0"/>
              </a:rPr>
              <a:t>домаћих и међународних </a:t>
            </a:r>
            <a:r>
              <a:rPr lang="ru-RU" sz="2400" dirty="0" smtClean="0">
                <a:solidFill>
                  <a:srgbClr val="0000FF"/>
                </a:solidFill>
                <a:latin typeface="Arial Narrow" panose="020B0606020202030204" pitchFamily="34" charset="0"/>
              </a:rPr>
              <a:t>маркетинг</a:t>
            </a:r>
            <a:r>
              <a:rPr lang="sr-Latn-RS" sz="2400" dirty="0" smtClean="0">
                <a:solidFill>
                  <a:srgbClr val="0000FF"/>
                </a:solidFill>
                <a:latin typeface="Arial Narrow" panose="020B0606020202030204" pitchFamily="34" charset="0"/>
              </a:rPr>
              <a:t>-</a:t>
            </a:r>
            <a:r>
              <a:rPr lang="ru-RU" sz="2400" dirty="0" smtClean="0">
                <a:solidFill>
                  <a:srgbClr val="0000FF"/>
                </a:solidFill>
                <a:latin typeface="Arial Narrow" panose="020B0606020202030204" pitchFamily="34" charset="0"/>
              </a:rPr>
              <a:t>истраживања </a:t>
            </a:r>
            <a:r>
              <a:rPr lang="ru-RU" sz="2400" dirty="0">
                <a:latin typeface="Arial Narrow" panose="020B0606020202030204" pitchFamily="34" charset="0"/>
              </a:rPr>
              <a:t>су </a:t>
            </a:r>
            <a:r>
              <a:rPr lang="ru-RU" sz="2400" b="1" dirty="0">
                <a:latin typeface="Arial Narrow" panose="020B0606020202030204" pitchFamily="34" charset="0"/>
              </a:rPr>
              <a:t>исти</a:t>
            </a:r>
            <a:r>
              <a:rPr lang="ru-RU" sz="2400" dirty="0">
                <a:latin typeface="Arial Narrow" panose="020B0606020202030204" pitchFamily="34" charset="0"/>
              </a:rPr>
              <a:t>, али је </a:t>
            </a:r>
            <a:r>
              <a:rPr lang="ru-RU" sz="2400" dirty="0">
                <a:solidFill>
                  <a:srgbClr val="0000FF"/>
                </a:solidFill>
                <a:latin typeface="Arial Narrow" panose="020B0606020202030204" pitchFamily="34" charset="0"/>
              </a:rPr>
              <a:t>поступак спровођења истраживања </a:t>
            </a:r>
            <a:r>
              <a:rPr lang="ru-RU" sz="2400" b="1" dirty="0">
                <a:latin typeface="Arial Narrow" panose="020B0606020202030204" pitchFamily="34" charset="0"/>
              </a:rPr>
              <a:t>различит</a:t>
            </a:r>
            <a:r>
              <a:rPr lang="ru-RU" sz="2400" dirty="0">
                <a:latin typeface="Arial Narrow" panose="020B0606020202030204" pitchFamily="34" charset="0"/>
              </a:rPr>
              <a:t>, јер се оно одвија у различитом окружењу (домаће, инострано, међународно-глобално</a:t>
            </a:r>
            <a:r>
              <a:rPr lang="ru-RU" sz="2400" dirty="0" smtClean="0">
                <a:latin typeface="Arial Narrow" panose="020B0606020202030204" pitchFamily="34" charset="0"/>
              </a:rPr>
              <a:t>)</a:t>
            </a:r>
            <a:r>
              <a:rPr lang="ru-RU" sz="2400" b="1" dirty="0" smtClean="0">
                <a:latin typeface="Arial Narrow" panose="020B0606020202030204" pitchFamily="34" charset="0"/>
              </a:rPr>
              <a:t>.</a:t>
            </a:r>
            <a:endParaRPr lang="sr-Latn-RS" sz="2400" b="1" dirty="0" smtClean="0">
              <a:latin typeface="Arial Narrow" panose="020B0606020202030204" pitchFamily="34" charset="0"/>
            </a:endParaRPr>
          </a:p>
          <a:p>
            <a:pPr marL="0" indent="0">
              <a:buNone/>
            </a:pPr>
            <a:endParaRPr lang="sr-Latn-RS" sz="2400" dirty="0" smtClean="0">
              <a:latin typeface="Arial Narrow" panose="020B0606020202030204" pitchFamily="34" charset="0"/>
            </a:endParaRPr>
          </a:p>
          <a:p>
            <a:pPr marL="0" indent="0">
              <a:buNone/>
            </a:pPr>
            <a:r>
              <a:rPr lang="ru-RU" sz="2400" dirty="0" smtClean="0">
                <a:solidFill>
                  <a:srgbClr val="0000FF"/>
                </a:solidFill>
                <a:latin typeface="Arial Narrow" panose="020B0606020202030204" pitchFamily="34" charset="0"/>
              </a:rPr>
              <a:t>Најважније </a:t>
            </a:r>
            <a:r>
              <a:rPr lang="ru-RU" sz="2400" dirty="0">
                <a:solidFill>
                  <a:srgbClr val="0000FF"/>
                </a:solidFill>
                <a:latin typeface="Arial Narrow" panose="020B0606020202030204" pitchFamily="34" charset="0"/>
              </a:rPr>
              <a:t>специфичности (особености) ММИ</a:t>
            </a:r>
            <a:r>
              <a:rPr lang="ru-RU" sz="2400" dirty="0">
                <a:latin typeface="Arial Narrow" panose="020B0606020202030204" pitchFamily="34" charset="0"/>
              </a:rPr>
              <a:t> се испољавају </a:t>
            </a:r>
            <a:r>
              <a:rPr lang="ru-RU" sz="2400" dirty="0" smtClean="0">
                <a:latin typeface="Arial Narrow" panose="020B0606020202030204" pitchFamily="34" charset="0"/>
              </a:rPr>
              <a:t>кроз: </a:t>
            </a:r>
            <a:endParaRPr lang="sr-Latn-RS" sz="2400" dirty="0" smtClean="0">
              <a:latin typeface="Arial Narrow" panose="020B0606020202030204" pitchFamily="34" charset="0"/>
            </a:endParaRPr>
          </a:p>
          <a:p>
            <a:r>
              <a:rPr lang="ru-RU" sz="2200" dirty="0" smtClean="0">
                <a:latin typeface="Arial Narrow" panose="020B0606020202030204" pitchFamily="34" charset="0"/>
              </a:rPr>
              <a:t>особености </a:t>
            </a:r>
            <a:r>
              <a:rPr lang="ru-RU" sz="2200" dirty="0">
                <a:latin typeface="Arial Narrow" panose="020B0606020202030204" pitchFamily="34" charset="0"/>
              </a:rPr>
              <a:t>појединих </a:t>
            </a:r>
            <a:r>
              <a:rPr lang="ru-RU" sz="2200" i="1" dirty="0">
                <a:latin typeface="Arial Narrow" panose="020B0606020202030204" pitchFamily="34" charset="0"/>
              </a:rPr>
              <a:t>димензија међународног маркетинг-</a:t>
            </a:r>
            <a:r>
              <a:rPr lang="ru-RU" sz="2200" i="1" u="sng" dirty="0">
                <a:latin typeface="Arial Narrow" panose="020B0606020202030204" pitchFamily="34" charset="0"/>
              </a:rPr>
              <a:t>окружења</a:t>
            </a:r>
            <a:r>
              <a:rPr lang="ru-RU" sz="2200" dirty="0">
                <a:latin typeface="Arial Narrow" panose="020B0606020202030204" pitchFamily="34" charset="0"/>
              </a:rPr>
              <a:t>, </a:t>
            </a:r>
            <a:endParaRPr lang="sr-Latn-RS" sz="2200" dirty="0" smtClean="0">
              <a:latin typeface="Arial Narrow" panose="020B0606020202030204" pitchFamily="34" charset="0"/>
            </a:endParaRPr>
          </a:p>
          <a:p>
            <a:r>
              <a:rPr lang="ru-RU" sz="2200" dirty="0" smtClean="0">
                <a:latin typeface="Arial Narrow" panose="020B0606020202030204" pitchFamily="34" charset="0"/>
              </a:rPr>
              <a:t>особености </a:t>
            </a:r>
            <a:r>
              <a:rPr lang="ru-RU" sz="2200" i="1" dirty="0">
                <a:latin typeface="Arial Narrow" panose="020B0606020202030204" pitchFamily="34" charset="0"/>
              </a:rPr>
              <a:t>расположивих међународних </a:t>
            </a:r>
            <a:r>
              <a:rPr lang="ru-RU" sz="2200" i="1" u="sng" dirty="0">
                <a:latin typeface="Arial Narrow" panose="020B0606020202030204" pitchFamily="34" charset="0"/>
              </a:rPr>
              <a:t>извора података</a:t>
            </a:r>
            <a:r>
              <a:rPr lang="ru-RU" sz="2200" dirty="0">
                <a:latin typeface="Arial Narrow" panose="020B0606020202030204" pitchFamily="34" charset="0"/>
              </a:rPr>
              <a:t>, </a:t>
            </a:r>
            <a:endParaRPr lang="sr-Latn-RS" sz="2200" dirty="0" smtClean="0">
              <a:latin typeface="Arial Narrow" panose="020B0606020202030204" pitchFamily="34" charset="0"/>
            </a:endParaRPr>
          </a:p>
          <a:p>
            <a:r>
              <a:rPr lang="ru-RU" sz="2200" i="1" dirty="0" smtClean="0">
                <a:latin typeface="Arial Narrow" panose="020B0606020202030204" pitchFamily="34" charset="0"/>
              </a:rPr>
              <a:t>крос-културне </a:t>
            </a:r>
            <a:r>
              <a:rPr lang="ru-RU" sz="2200" i="1" dirty="0">
                <a:latin typeface="Arial Narrow" panose="020B0606020202030204" pitchFamily="34" charset="0"/>
              </a:rPr>
              <a:t>особености </a:t>
            </a:r>
            <a:r>
              <a:rPr lang="ru-RU" sz="2200" u="sng" dirty="0">
                <a:latin typeface="Arial Narrow" panose="020B0606020202030204" pitchFamily="34" charset="0"/>
              </a:rPr>
              <a:t>комуникативних и интерпретативних обележја </a:t>
            </a:r>
            <a:r>
              <a:rPr lang="ru-RU" sz="2200" dirty="0">
                <a:latin typeface="Arial Narrow" panose="020B0606020202030204" pitchFamily="34" charset="0"/>
              </a:rPr>
              <a:t>појединих података и информација, </a:t>
            </a:r>
            <a:endParaRPr lang="sr-Latn-RS" sz="2200" dirty="0" smtClean="0">
              <a:latin typeface="Arial Narrow" panose="020B0606020202030204" pitchFamily="34" charset="0"/>
            </a:endParaRPr>
          </a:p>
          <a:p>
            <a:r>
              <a:rPr lang="ru-RU" sz="2200" i="1" u="sng" dirty="0" smtClean="0">
                <a:latin typeface="Arial Narrow" panose="020B0606020202030204" pitchFamily="34" charset="0"/>
              </a:rPr>
              <a:t>методолошке </a:t>
            </a:r>
            <a:r>
              <a:rPr lang="ru-RU" sz="2200" i="1" u="sng" dirty="0">
                <a:latin typeface="Arial Narrow" panose="020B0606020202030204" pitchFamily="34" charset="0"/>
              </a:rPr>
              <a:t>особености </a:t>
            </a:r>
            <a:r>
              <a:rPr lang="ru-RU" sz="2200" dirty="0">
                <a:latin typeface="Arial Narrow" panose="020B0606020202030204" pitchFamily="34" charset="0"/>
              </a:rPr>
              <a:t>реализације процеса истраживања у различитим земљама, </a:t>
            </a:r>
            <a:endParaRPr lang="sr-Latn-RS" sz="2200" dirty="0" smtClean="0">
              <a:latin typeface="Arial Narrow" panose="020B0606020202030204" pitchFamily="34" charset="0"/>
            </a:endParaRPr>
          </a:p>
          <a:p>
            <a:r>
              <a:rPr lang="ru-RU" sz="2200" i="1" u="sng" dirty="0" smtClean="0">
                <a:latin typeface="Arial Narrow" panose="020B0606020202030204" pitchFamily="34" charset="0"/>
              </a:rPr>
              <a:t>аналитичке </a:t>
            </a:r>
            <a:r>
              <a:rPr lang="ru-RU" sz="2200" i="1" u="sng" dirty="0">
                <a:latin typeface="Arial Narrow" panose="020B0606020202030204" pitchFamily="34" charset="0"/>
              </a:rPr>
              <a:t>особености </a:t>
            </a:r>
            <a:r>
              <a:rPr lang="ru-RU" sz="2200" dirty="0">
                <a:latin typeface="Arial Narrow" panose="020B0606020202030204" pitchFamily="34" charset="0"/>
              </a:rPr>
              <a:t>обезбеђивања упоредивости и еквивалентности резултата истраживања.</a:t>
            </a:r>
            <a:endParaRPr lang="ru-RU" sz="2200" dirty="0" smtClean="0">
              <a:latin typeface="Arial Narrow" panose="020B0606020202030204" pitchFamily="34" charset="0"/>
            </a:endParaRPr>
          </a:p>
          <a:p>
            <a:pPr marL="0" indent="0">
              <a:buNone/>
            </a:pPr>
            <a:endParaRPr lang="sr-Latn-RS" sz="2800" b="1"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08206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1026981"/>
            <a:ext cx="8991600" cy="5241925"/>
          </a:xfrm>
        </p:spPr>
        <p:txBody>
          <a:bodyPr>
            <a:normAutofit fontScale="92500" lnSpcReduction="10000"/>
          </a:bodyPr>
          <a:lstStyle/>
          <a:p>
            <a:pPr marL="0" indent="0">
              <a:buNone/>
            </a:pPr>
            <a:r>
              <a:rPr lang="ru-RU" sz="2200" dirty="0">
                <a:latin typeface="Arial Narrow" panose="020B0606020202030204" pitchFamily="34" charset="0"/>
              </a:rPr>
              <a:t>ММИ </a:t>
            </a:r>
            <a:r>
              <a:rPr lang="ru-RU" sz="2200" dirty="0" smtClean="0">
                <a:latin typeface="Arial Narrow" panose="020B0606020202030204" pitchFamily="34" charset="0"/>
              </a:rPr>
              <a:t>зависе </a:t>
            </a:r>
            <a:r>
              <a:rPr lang="ru-RU" sz="2200" dirty="0">
                <a:latin typeface="Arial Narrow" panose="020B0606020202030204" pitchFamily="34" charset="0"/>
              </a:rPr>
              <a:t>од </a:t>
            </a:r>
            <a:r>
              <a:rPr lang="ru-RU" sz="2200" dirty="0">
                <a:solidFill>
                  <a:srgbClr val="0000FF"/>
                </a:solidFill>
                <a:latin typeface="Arial Narrow" panose="020B0606020202030204" pitchFamily="34" charset="0"/>
              </a:rPr>
              <a:t>одлука</a:t>
            </a:r>
            <a:r>
              <a:rPr lang="ru-RU" sz="2200" dirty="0">
                <a:latin typeface="Arial Narrow" panose="020B0606020202030204" pitchFamily="34" charset="0"/>
              </a:rPr>
              <a:t> које компанија треба да донесе и </a:t>
            </a:r>
            <a:r>
              <a:rPr lang="ru-RU" sz="2200" dirty="0">
                <a:solidFill>
                  <a:srgbClr val="0000FF"/>
                </a:solidFill>
                <a:latin typeface="Arial Narrow" panose="020B0606020202030204" pitchFamily="34" charset="0"/>
              </a:rPr>
              <a:t>облика активности </a:t>
            </a:r>
            <a:r>
              <a:rPr lang="ru-RU" sz="2200" dirty="0">
                <a:latin typeface="Arial Narrow" panose="020B0606020202030204" pitchFamily="34" charset="0"/>
              </a:rPr>
              <a:t>у појединим земљама. </a:t>
            </a:r>
            <a:endParaRPr lang="sr-Latn-RS" sz="2200" dirty="0" smtClean="0">
              <a:latin typeface="Arial Narrow" panose="020B0606020202030204" pitchFamily="34" charset="0"/>
            </a:endParaRPr>
          </a:p>
          <a:p>
            <a:pPr marL="0" indent="0">
              <a:buNone/>
            </a:pPr>
            <a:endParaRPr lang="sr-Latn-RS" sz="2200" dirty="0" smtClean="0">
              <a:latin typeface="Arial Narrow" panose="020B0606020202030204" pitchFamily="34" charset="0"/>
            </a:endParaRPr>
          </a:p>
          <a:p>
            <a:r>
              <a:rPr lang="ru-RU" sz="2200" b="1" i="1" dirty="0" smtClean="0">
                <a:solidFill>
                  <a:srgbClr val="0000FF"/>
                </a:solidFill>
                <a:latin typeface="Arial Narrow" panose="020B0606020202030204" pitchFamily="34" charset="0"/>
              </a:rPr>
              <a:t>Кључне </a:t>
            </a:r>
            <a:r>
              <a:rPr lang="ru-RU" sz="2200" b="1" i="1" dirty="0">
                <a:solidFill>
                  <a:srgbClr val="0000FF"/>
                </a:solidFill>
                <a:latin typeface="Arial Narrow" panose="020B0606020202030204" pitchFamily="34" charset="0"/>
              </a:rPr>
              <a:t>одлуке које компанија доноси у вези међународног маркетинга </a:t>
            </a:r>
            <a:r>
              <a:rPr lang="ru-RU" sz="2200" dirty="0">
                <a:latin typeface="Arial Narrow" panose="020B0606020202030204" pitchFamily="34" charset="0"/>
              </a:rPr>
              <a:t>су:  </a:t>
            </a:r>
            <a:endParaRPr lang="sr-Latn-RS" sz="2200" dirty="0" smtClean="0">
              <a:latin typeface="Arial Narrow" panose="020B0606020202030204" pitchFamily="34" charset="0"/>
            </a:endParaRPr>
          </a:p>
          <a:p>
            <a:pPr lvl="1">
              <a:spcBef>
                <a:spcPts val="0"/>
              </a:spcBef>
            </a:pPr>
            <a:r>
              <a:rPr lang="ru-RU" sz="2200" dirty="0" smtClean="0">
                <a:latin typeface="Arial Narrow" panose="020B0606020202030204" pitchFamily="34" charset="0"/>
              </a:rPr>
              <a:t>на </a:t>
            </a:r>
            <a:r>
              <a:rPr lang="ru-RU" sz="2200" dirty="0">
                <a:latin typeface="Arial Narrow" panose="020B0606020202030204" pitchFamily="34" charset="0"/>
              </a:rPr>
              <a:t>којим тржиштима пословати (избор циљног тржишта), </a:t>
            </a:r>
            <a:endParaRPr lang="sr-Latn-RS" sz="2200" dirty="0" smtClean="0">
              <a:latin typeface="Arial Narrow" panose="020B0606020202030204" pitchFamily="34" charset="0"/>
            </a:endParaRPr>
          </a:p>
          <a:p>
            <a:pPr lvl="1">
              <a:spcBef>
                <a:spcPts val="0"/>
              </a:spcBef>
            </a:pPr>
            <a:r>
              <a:rPr lang="ru-RU" sz="2200" dirty="0" smtClean="0">
                <a:latin typeface="Arial Narrow" panose="020B0606020202030204" pitchFamily="34" charset="0"/>
              </a:rPr>
              <a:t>како </a:t>
            </a:r>
            <a:r>
              <a:rPr lang="ru-RU" sz="2200" dirty="0">
                <a:latin typeface="Arial Narrow" panose="020B0606020202030204" pitchFamily="34" charset="0"/>
              </a:rPr>
              <a:t>ући на изабрано или изабрана инострана тржишта (избор форме интернационализације), </a:t>
            </a:r>
            <a:endParaRPr lang="sr-Latn-RS" sz="2200" dirty="0" smtClean="0">
              <a:latin typeface="Arial Narrow" panose="020B0606020202030204" pitchFamily="34" charset="0"/>
            </a:endParaRPr>
          </a:p>
          <a:p>
            <a:pPr lvl="1">
              <a:spcBef>
                <a:spcPts val="0"/>
              </a:spcBef>
            </a:pPr>
            <a:r>
              <a:rPr lang="ru-RU" sz="2200" dirty="0" smtClean="0">
                <a:latin typeface="Arial Narrow" panose="020B0606020202030204" pitchFamily="34" charset="0"/>
              </a:rPr>
              <a:t>какав </a:t>
            </a:r>
            <a:r>
              <a:rPr lang="ru-RU" sz="2200" dirty="0">
                <a:latin typeface="Arial Narrow" panose="020B0606020202030204" pitchFamily="34" charset="0"/>
              </a:rPr>
              <a:t>маркетинг програм понудити (оптимизирање маркетинг-тактика) и </a:t>
            </a:r>
            <a:endParaRPr lang="sr-Latn-RS" sz="2200" dirty="0" smtClean="0">
              <a:latin typeface="Arial Narrow" panose="020B0606020202030204" pitchFamily="34" charset="0"/>
            </a:endParaRPr>
          </a:p>
          <a:p>
            <a:pPr lvl="1">
              <a:spcBef>
                <a:spcPts val="0"/>
              </a:spcBef>
            </a:pPr>
            <a:r>
              <a:rPr lang="ru-RU" sz="2200" dirty="0" smtClean="0">
                <a:latin typeface="Arial Narrow" panose="020B0606020202030204" pitchFamily="34" charset="0"/>
              </a:rPr>
              <a:t>како </a:t>
            </a:r>
            <a:r>
              <a:rPr lang="ru-RU" sz="2200" dirty="0">
                <a:latin typeface="Arial Narrow" panose="020B0606020202030204" pitchFamily="34" charset="0"/>
              </a:rPr>
              <a:t>организовати међународне активности. </a:t>
            </a:r>
            <a:endParaRPr lang="sr-Latn-RS" sz="2200" dirty="0">
              <a:latin typeface="Arial Narrow" panose="020B0606020202030204" pitchFamily="34" charset="0"/>
            </a:endParaRPr>
          </a:p>
          <a:p>
            <a:pPr marL="457200" lvl="1" indent="0">
              <a:spcBef>
                <a:spcPts val="0"/>
              </a:spcBef>
              <a:buNone/>
            </a:pPr>
            <a:r>
              <a:rPr lang="ru-RU" sz="2200" dirty="0" smtClean="0">
                <a:latin typeface="Arial Narrow" panose="020B0606020202030204" pitchFamily="34" charset="0"/>
              </a:rPr>
              <a:t>Свака </a:t>
            </a:r>
            <a:r>
              <a:rPr lang="ru-RU" sz="2200" dirty="0">
                <a:latin typeface="Arial Narrow" panose="020B0606020202030204" pitchFamily="34" charset="0"/>
              </a:rPr>
              <a:t>од наведених одлука захтева да се спроведу истраживања која су различитог интензитета и садржаја. </a:t>
            </a:r>
            <a:endParaRPr lang="sr-Latn-RS" sz="2200" dirty="0" smtClean="0">
              <a:latin typeface="Arial Narrow" panose="020B0606020202030204" pitchFamily="34" charset="0"/>
            </a:endParaRPr>
          </a:p>
          <a:p>
            <a:r>
              <a:rPr lang="ru-RU" sz="2200" b="1" i="1" dirty="0" smtClean="0">
                <a:solidFill>
                  <a:srgbClr val="0000FF"/>
                </a:solidFill>
                <a:latin typeface="Arial Narrow" panose="020B0606020202030204" pitchFamily="34" charset="0"/>
              </a:rPr>
              <a:t>Карактеристике </a:t>
            </a:r>
            <a:r>
              <a:rPr lang="ru-RU" sz="2200" b="1" i="1" dirty="0">
                <a:solidFill>
                  <a:srgbClr val="0000FF"/>
                </a:solidFill>
                <a:latin typeface="Arial Narrow" panose="020B0606020202030204" pitchFamily="34" charset="0"/>
              </a:rPr>
              <a:t>међународних маркетинг истраживања </a:t>
            </a:r>
            <a:r>
              <a:rPr lang="ru-RU" sz="2200" dirty="0">
                <a:latin typeface="Arial Narrow" panose="020B0606020202030204" pitchFamily="34" charset="0"/>
              </a:rPr>
              <a:t>у односу на облик активности компаније могу се илустровати на следећи начин: </a:t>
            </a:r>
            <a:endParaRPr lang="sr-Latn-RS" sz="2200" dirty="0" smtClean="0">
              <a:latin typeface="Arial Narrow" panose="020B0606020202030204" pitchFamily="34" charset="0"/>
            </a:endParaRPr>
          </a:p>
          <a:p>
            <a:pPr lvl="1">
              <a:spcBef>
                <a:spcPts val="0"/>
              </a:spcBef>
            </a:pPr>
            <a:r>
              <a:rPr lang="ru-RU" sz="2200" dirty="0">
                <a:latin typeface="Arial Narrow" panose="020B0606020202030204" pitchFamily="34" charset="0"/>
              </a:rPr>
              <a:t>потребе за истраживањем код индиректног извоза су најмање; </a:t>
            </a:r>
            <a:endParaRPr lang="sr-Latn-RS" sz="2200" dirty="0" smtClean="0">
              <a:latin typeface="Arial Narrow" panose="020B0606020202030204" pitchFamily="34" charset="0"/>
            </a:endParaRPr>
          </a:p>
          <a:p>
            <a:pPr lvl="1">
              <a:spcBef>
                <a:spcPts val="0"/>
              </a:spcBef>
            </a:pPr>
            <a:r>
              <a:rPr lang="ru-RU" sz="2200" i="1" dirty="0" smtClean="0">
                <a:solidFill>
                  <a:srgbClr val="0000FF"/>
                </a:solidFill>
                <a:latin typeface="Arial Narrow" panose="020B0606020202030204" pitchFamily="34" charset="0"/>
              </a:rPr>
              <a:t>са </a:t>
            </a:r>
            <a:r>
              <a:rPr lang="ru-RU" sz="2200" i="1" dirty="0">
                <a:solidFill>
                  <a:srgbClr val="0000FF"/>
                </a:solidFill>
                <a:latin typeface="Arial Narrow" panose="020B0606020202030204" pitchFamily="34" charset="0"/>
              </a:rPr>
              <a:t>растом сложености облика активности расте потреба за информацијама </a:t>
            </a:r>
            <a:r>
              <a:rPr lang="ru-RU" sz="2200" dirty="0">
                <a:latin typeface="Arial Narrow" panose="020B0606020202030204" pitchFamily="34" charset="0"/>
              </a:rPr>
              <a:t>(директни извоз, давање лиценце, франшизинг, заједничко улагање или сопствена организациона јединица, па и компанија на иностраном тржишту захтевају знатно више информација и сложеније ММИ).</a:t>
            </a:r>
            <a:endParaRPr lang="sr-Latn-RS" sz="22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pPr/>
              <a:t>16</a:t>
            </a:fld>
            <a:endParaRPr lang="en-US"/>
          </a:p>
        </p:txBody>
      </p:sp>
    </p:spTree>
    <p:extLst>
      <p:ext uri="{BB962C8B-B14F-4D97-AF65-F5344CB8AC3E}">
        <p14:creationId xmlns:p14="http://schemas.microsoft.com/office/powerpoint/2010/main" val="320515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1295399"/>
            <a:ext cx="8915400" cy="4495801"/>
          </a:xfrm>
        </p:spPr>
        <p:txBody>
          <a:bodyPr>
            <a:normAutofit/>
          </a:bodyPr>
          <a:lstStyle/>
          <a:p>
            <a:pPr marL="0" lvl="0" indent="0" algn="ctr">
              <a:spcBef>
                <a:spcPts val="0"/>
              </a:spcBef>
              <a:buNone/>
            </a:pPr>
            <a:r>
              <a:rPr lang="ru-RU" sz="2200" b="1" dirty="0">
                <a:solidFill>
                  <a:srgbClr val="0000FF"/>
                </a:solidFill>
                <a:latin typeface="Arial Narrow" panose="020B0606020202030204" pitchFamily="34" charset="0"/>
              </a:rPr>
              <a:t>Проблеми у прикупљању међународних маркетинг-информација </a:t>
            </a:r>
            <a:endParaRPr lang="sr-Latn-RS" sz="2200" b="1" dirty="0">
              <a:solidFill>
                <a:srgbClr val="0000FF"/>
              </a:solidFill>
              <a:latin typeface="Arial Narrow" panose="020B0606020202030204" pitchFamily="34" charset="0"/>
            </a:endParaRPr>
          </a:p>
          <a:p>
            <a:pPr marL="0" indent="0">
              <a:buNone/>
            </a:pPr>
            <a:endParaRPr lang="sr-Latn-RS" sz="2200" dirty="0" smtClean="0">
              <a:latin typeface="Arial Narrow" panose="020B0606020202030204" pitchFamily="34" charset="0"/>
            </a:endParaRPr>
          </a:p>
          <a:p>
            <a:pPr marL="0" indent="0">
              <a:buNone/>
            </a:pPr>
            <a:r>
              <a:rPr lang="ru-RU" sz="2200" dirty="0" smtClean="0">
                <a:latin typeface="Arial Narrow" panose="020B0606020202030204" pitchFamily="34" charset="0"/>
              </a:rPr>
              <a:t>Проблеми </a:t>
            </a:r>
            <a:r>
              <a:rPr lang="ru-RU" sz="2200" dirty="0">
                <a:latin typeface="Arial Narrow" panose="020B0606020202030204" pitchFamily="34" charset="0"/>
              </a:rPr>
              <a:t>који могу настати у прикупљању међународних маркетинг-информација су: </a:t>
            </a:r>
            <a:endParaRPr lang="sr-Latn-RS" sz="2200" dirty="0" smtClean="0">
              <a:latin typeface="Arial Narrow" panose="020B0606020202030204" pitchFamily="34" charset="0"/>
            </a:endParaRPr>
          </a:p>
          <a:p>
            <a:pPr marL="0" indent="0">
              <a:buNone/>
            </a:pPr>
            <a:endParaRPr lang="sr-Latn-RS" sz="2200" dirty="0" smtClean="0">
              <a:latin typeface="Arial Narrow" panose="020B0606020202030204" pitchFamily="34" charset="0"/>
            </a:endParaRPr>
          </a:p>
          <a:p>
            <a:pPr>
              <a:spcBef>
                <a:spcPts val="0"/>
              </a:spcBef>
            </a:pPr>
            <a:r>
              <a:rPr lang="ru-RU" sz="2200" dirty="0" smtClean="0">
                <a:latin typeface="Arial Narrow" panose="020B0606020202030204" pitchFamily="34" charset="0"/>
              </a:rPr>
              <a:t>физичке</a:t>
            </a:r>
            <a:r>
              <a:rPr lang="ru-RU" sz="2200" dirty="0">
                <a:latin typeface="Arial Narrow" panose="020B0606020202030204" pitchFamily="34" charset="0"/>
              </a:rPr>
              <a:t>, </a:t>
            </a:r>
            <a:endParaRPr lang="sr-Latn-RS" sz="2200" dirty="0" smtClean="0">
              <a:latin typeface="Arial Narrow" panose="020B0606020202030204" pitchFamily="34" charset="0"/>
            </a:endParaRPr>
          </a:p>
          <a:p>
            <a:pPr>
              <a:spcBef>
                <a:spcPts val="0"/>
              </a:spcBef>
            </a:pPr>
            <a:r>
              <a:rPr lang="ru-RU" sz="2200" dirty="0" smtClean="0">
                <a:latin typeface="Arial Narrow" panose="020B0606020202030204" pitchFamily="34" charset="0"/>
              </a:rPr>
              <a:t>информативне</a:t>
            </a:r>
            <a:r>
              <a:rPr lang="ru-RU" sz="2200" dirty="0">
                <a:latin typeface="Arial Narrow" panose="020B0606020202030204" pitchFamily="34" charset="0"/>
              </a:rPr>
              <a:t>, </a:t>
            </a:r>
            <a:endParaRPr lang="sr-Latn-RS" sz="2200" dirty="0" smtClean="0">
              <a:latin typeface="Arial Narrow" panose="020B0606020202030204" pitchFamily="34" charset="0"/>
            </a:endParaRPr>
          </a:p>
          <a:p>
            <a:pPr>
              <a:spcBef>
                <a:spcPts val="0"/>
              </a:spcBef>
            </a:pPr>
            <a:r>
              <a:rPr lang="ru-RU" sz="2200" dirty="0" smtClean="0">
                <a:latin typeface="Arial Narrow" panose="020B0606020202030204" pitchFamily="34" charset="0"/>
              </a:rPr>
              <a:t>културне</a:t>
            </a:r>
            <a:r>
              <a:rPr lang="ru-RU" sz="2200" dirty="0">
                <a:latin typeface="Arial Narrow" panose="020B0606020202030204" pitchFamily="34" charset="0"/>
              </a:rPr>
              <a:t>, </a:t>
            </a:r>
            <a:endParaRPr lang="sr-Latn-RS" sz="2200" dirty="0" smtClean="0">
              <a:latin typeface="Arial Narrow" panose="020B0606020202030204" pitchFamily="34" charset="0"/>
            </a:endParaRPr>
          </a:p>
          <a:p>
            <a:pPr>
              <a:spcBef>
                <a:spcPts val="0"/>
              </a:spcBef>
            </a:pPr>
            <a:r>
              <a:rPr lang="ru-RU" sz="2200" dirty="0" smtClean="0">
                <a:latin typeface="Arial Narrow" panose="020B0606020202030204" pitchFamily="34" charset="0"/>
              </a:rPr>
              <a:t>комуникативне</a:t>
            </a:r>
            <a:r>
              <a:rPr lang="ru-RU" sz="2200" dirty="0">
                <a:latin typeface="Arial Narrow" panose="020B0606020202030204" pitchFamily="34" charset="0"/>
              </a:rPr>
              <a:t>, </a:t>
            </a:r>
            <a:endParaRPr lang="sr-Latn-RS" sz="2200" dirty="0" smtClean="0">
              <a:latin typeface="Arial Narrow" panose="020B0606020202030204" pitchFamily="34" charset="0"/>
            </a:endParaRPr>
          </a:p>
          <a:p>
            <a:pPr>
              <a:spcBef>
                <a:spcPts val="0"/>
              </a:spcBef>
            </a:pPr>
            <a:r>
              <a:rPr lang="ru-RU" sz="2200" dirty="0" smtClean="0">
                <a:latin typeface="Arial Narrow" panose="020B0606020202030204" pitchFamily="34" charset="0"/>
              </a:rPr>
              <a:t>економске </a:t>
            </a:r>
            <a:r>
              <a:rPr lang="ru-RU" sz="2200" dirty="0">
                <a:latin typeface="Arial Narrow" panose="020B0606020202030204" pitchFamily="34" charset="0"/>
              </a:rPr>
              <a:t>и </a:t>
            </a:r>
            <a:endParaRPr lang="sr-Latn-RS" sz="2200" dirty="0" smtClean="0">
              <a:latin typeface="Arial Narrow" panose="020B0606020202030204" pitchFamily="34" charset="0"/>
            </a:endParaRPr>
          </a:p>
          <a:p>
            <a:pPr>
              <a:spcBef>
                <a:spcPts val="0"/>
              </a:spcBef>
            </a:pPr>
            <a:r>
              <a:rPr lang="ru-RU" sz="2200" dirty="0" smtClean="0">
                <a:latin typeface="Arial Narrow" panose="020B0606020202030204" pitchFamily="34" charset="0"/>
              </a:rPr>
              <a:t>компаративне природе.</a:t>
            </a:r>
            <a:endParaRPr lang="sr-Latn-RS" sz="2200" dirty="0" smtClean="0">
              <a:latin typeface="Arial Narrow" panose="020B0606020202030204" pitchFamily="34" charset="0"/>
            </a:endParaRPr>
          </a:p>
          <a:p>
            <a:pPr marL="0" indent="0">
              <a:spcBef>
                <a:spcPts val="0"/>
              </a:spcBef>
              <a:buNone/>
            </a:pPr>
            <a:endParaRPr lang="sr-Latn-RS" sz="2200" b="1" dirty="0" smtClean="0">
              <a:solidFill>
                <a:srgbClr val="0000FF"/>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16554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1219199"/>
            <a:ext cx="8915400" cy="5137151"/>
          </a:xfrm>
        </p:spPr>
        <p:txBody>
          <a:bodyPr>
            <a:normAutofit/>
          </a:bodyPr>
          <a:lstStyle/>
          <a:p>
            <a:pPr marL="0" lvl="0" indent="0" algn="ctr">
              <a:spcBef>
                <a:spcPts val="0"/>
              </a:spcBef>
              <a:buNone/>
            </a:pPr>
            <a:r>
              <a:rPr lang="ru-RU" sz="2400" b="1" dirty="0">
                <a:solidFill>
                  <a:srgbClr val="0000FF"/>
                </a:solidFill>
                <a:latin typeface="Arial Narrow" panose="020B0606020202030204" pitchFamily="34" charset="0"/>
              </a:rPr>
              <a:t>Проблеми у прикупљању међународних маркетинг-информација </a:t>
            </a:r>
            <a:endParaRPr lang="sr-Latn-RS" sz="2400" b="1" dirty="0">
              <a:solidFill>
                <a:srgbClr val="0000FF"/>
              </a:solidFill>
              <a:latin typeface="Arial Narrow" panose="020B0606020202030204" pitchFamily="34" charset="0"/>
            </a:endParaRPr>
          </a:p>
          <a:p>
            <a:pPr marL="0" indent="0">
              <a:buNone/>
            </a:pPr>
            <a:endParaRPr lang="sr-Latn-RS" sz="2400" dirty="0" smtClean="0">
              <a:latin typeface="Arial Narrow" panose="020B0606020202030204" pitchFamily="34" charset="0"/>
            </a:endParaRPr>
          </a:p>
          <a:p>
            <a:pPr marL="0" indent="0">
              <a:spcBef>
                <a:spcPts val="0"/>
              </a:spcBef>
              <a:buNone/>
            </a:pPr>
            <a:r>
              <a:rPr lang="sr-Latn-RS" sz="2400" b="1" dirty="0" smtClean="0">
                <a:solidFill>
                  <a:srgbClr val="0000FF"/>
                </a:solidFill>
                <a:latin typeface="Arial Narrow" panose="020B0606020202030204" pitchFamily="34" charset="0"/>
              </a:rPr>
              <a:t>I</a:t>
            </a:r>
            <a:r>
              <a:rPr lang="sr-Latn-RS" sz="2400" b="1" dirty="0" smtClean="0">
                <a:solidFill>
                  <a:srgbClr val="0000FF"/>
                </a:solidFill>
                <a:latin typeface="Arial Narrow" panose="020B0606020202030204" pitchFamily="34" charset="0"/>
              </a:rPr>
              <a:t>: </a:t>
            </a:r>
            <a:r>
              <a:rPr lang="ru-RU" sz="2400" b="1" dirty="0" smtClean="0">
                <a:solidFill>
                  <a:srgbClr val="0000FF"/>
                </a:solidFill>
                <a:latin typeface="Arial Narrow" panose="020B0606020202030204" pitchFamily="34" charset="0"/>
              </a:rPr>
              <a:t>Физичка </a:t>
            </a:r>
            <a:r>
              <a:rPr lang="ru-RU" sz="2400" b="1" dirty="0">
                <a:solidFill>
                  <a:srgbClr val="0000FF"/>
                </a:solidFill>
                <a:latin typeface="Arial Narrow" panose="020B0606020202030204" pitchFamily="34" charset="0"/>
              </a:rPr>
              <a:t>дистанца: </a:t>
            </a:r>
            <a:endParaRPr lang="sr-Latn-RS" sz="2400" b="1" dirty="0" smtClean="0">
              <a:solidFill>
                <a:srgbClr val="0000FF"/>
              </a:solidFill>
              <a:latin typeface="Arial Narrow" panose="020B0606020202030204" pitchFamily="34" charset="0"/>
            </a:endParaRPr>
          </a:p>
          <a:p>
            <a:pPr marL="0" indent="0">
              <a:buNone/>
            </a:pPr>
            <a:r>
              <a:rPr lang="ru-RU" sz="2400" dirty="0" smtClean="0">
                <a:latin typeface="Arial Narrow" panose="020B0606020202030204" pitchFamily="34" charset="0"/>
              </a:rPr>
              <a:t>Између </a:t>
            </a:r>
            <a:r>
              <a:rPr lang="ru-RU" sz="2400" dirty="0">
                <a:latin typeface="Arial Narrow" panose="020B0606020202030204" pitchFamily="34" charset="0"/>
              </a:rPr>
              <a:t>домаћег и иностраног тржишта постоји физичка дистанца (географска) што отежава прикупљање информација (удаљеност компаније од појединих страних тржишта, нпр.). У превазилажењу физичких баријера овог типа компанија мора водити рачуна о </a:t>
            </a:r>
            <a:r>
              <a:rPr lang="ru-RU" sz="2400" i="1" dirty="0">
                <a:solidFill>
                  <a:srgbClr val="0000FF"/>
                </a:solidFill>
                <a:latin typeface="Arial Narrow" panose="020B0606020202030204" pitchFamily="34" charset="0"/>
              </a:rPr>
              <a:t>организационим, персоналним и временским аспектима планирања и реализације ММИ</a:t>
            </a:r>
            <a:r>
              <a:rPr lang="ru-RU" sz="2400" dirty="0">
                <a:latin typeface="Arial Narrow" panose="020B0606020202030204" pitchFamily="34" charset="0"/>
              </a:rPr>
              <a:t>. Осим тога, неопходно је да се физичка дистанца укључи у </a:t>
            </a:r>
            <a:r>
              <a:rPr lang="ru-RU" sz="2400" i="1" dirty="0">
                <a:solidFill>
                  <a:srgbClr val="0000FF"/>
                </a:solidFill>
                <a:latin typeface="Arial Narrow" panose="020B0606020202030204" pitchFamily="34" charset="0"/>
              </a:rPr>
              <a:t>трошковну компоненту истраживања</a:t>
            </a:r>
            <a:r>
              <a:rPr lang="ru-RU" sz="2400" dirty="0">
                <a:latin typeface="Arial Narrow" panose="020B0606020202030204" pitchFamily="34" charset="0"/>
              </a:rPr>
              <a:t>. </a:t>
            </a:r>
            <a:r>
              <a:rPr lang="ru-RU" sz="2400" i="1" u="sng" dirty="0">
                <a:latin typeface="Arial Narrow" panose="020B0606020202030204" pitchFamily="34" charset="0"/>
              </a:rPr>
              <a:t>Што је физичка дистанца између компаније и тржишта са којих она прикупља информације већа, више је вероватан раст трошкова истраживања</a:t>
            </a:r>
            <a:r>
              <a:rPr lang="ru-RU" sz="2400" dirty="0">
                <a:latin typeface="Arial Narrow" panose="020B0606020202030204" pitchFamily="34" charset="0"/>
              </a:rPr>
              <a:t>. </a:t>
            </a:r>
            <a:endParaRPr lang="sr-Latn-RS" sz="24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32882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81000" y="992957"/>
            <a:ext cx="8534400" cy="5365750"/>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Проблеми у прикупљању међународних маркетинг-информација </a:t>
            </a:r>
            <a:endParaRPr lang="sr-Latn-RS" sz="2200" b="1" dirty="0">
              <a:solidFill>
                <a:srgbClr val="0000FF"/>
              </a:solidFill>
              <a:latin typeface="Arial Narrow" panose="020B0606020202030204" pitchFamily="34" charset="0"/>
            </a:endParaRPr>
          </a:p>
          <a:p>
            <a:pPr marL="0" indent="0">
              <a:spcBef>
                <a:spcPts val="0"/>
              </a:spcBef>
              <a:buNone/>
            </a:pPr>
            <a:endParaRPr lang="sr-Latn-RS" sz="2200" b="1" dirty="0" smtClean="0">
              <a:solidFill>
                <a:srgbClr val="0000FF"/>
              </a:solidFill>
              <a:latin typeface="Arial Narrow" panose="020B0606020202030204" pitchFamily="34" charset="0"/>
            </a:endParaRPr>
          </a:p>
          <a:p>
            <a:pPr marL="0" indent="0">
              <a:spcBef>
                <a:spcPts val="0"/>
              </a:spcBef>
              <a:buNone/>
            </a:pPr>
            <a:r>
              <a:rPr lang="sr-Latn-RS" sz="2200" b="1" dirty="0" smtClean="0">
                <a:solidFill>
                  <a:srgbClr val="0000FF"/>
                </a:solidFill>
                <a:latin typeface="Arial Narrow" panose="020B0606020202030204" pitchFamily="34" charset="0"/>
              </a:rPr>
              <a:t>II: </a:t>
            </a:r>
            <a:r>
              <a:rPr lang="ru-RU" sz="2200" b="1" dirty="0" smtClean="0">
                <a:solidFill>
                  <a:srgbClr val="0000FF"/>
                </a:solidFill>
                <a:latin typeface="Arial Narrow" panose="020B0606020202030204" pitchFamily="34" charset="0"/>
              </a:rPr>
              <a:t>Информативне баријере</a:t>
            </a:r>
          </a:p>
          <a:p>
            <a:pPr marL="0" indent="0">
              <a:spcBef>
                <a:spcPts val="0"/>
              </a:spcBef>
              <a:buNone/>
            </a:pPr>
            <a:r>
              <a:rPr lang="ru-RU" sz="2200" dirty="0" smtClean="0">
                <a:latin typeface="Arial Narrow" panose="020B0606020202030204" pitchFamily="34" charset="0"/>
              </a:rPr>
              <a:t>Посебно су велике </a:t>
            </a:r>
            <a:r>
              <a:rPr lang="ru-RU" sz="2200" dirty="0">
                <a:latin typeface="Arial Narrow" panose="020B0606020202030204" pitchFamily="34" charset="0"/>
              </a:rPr>
              <a:t>код </a:t>
            </a:r>
            <a:r>
              <a:rPr lang="ru-RU" sz="2200" u="sng" dirty="0">
                <a:latin typeface="Arial Narrow" panose="020B0606020202030204" pitchFamily="34" charset="0"/>
              </a:rPr>
              <a:t>поређења података и </a:t>
            </a:r>
            <a:r>
              <a:rPr lang="ru-RU" sz="2200" u="sng" dirty="0" smtClean="0">
                <a:latin typeface="Arial Narrow" panose="020B0606020202030204" pitchFamily="34" charset="0"/>
              </a:rPr>
              <a:t>компаративне </a:t>
            </a:r>
            <a:r>
              <a:rPr lang="ru-RU" sz="2200" u="sng" dirty="0">
                <a:latin typeface="Arial Narrow" panose="020B0606020202030204" pitchFamily="34" charset="0"/>
              </a:rPr>
              <a:t>анализе</a:t>
            </a:r>
            <a:r>
              <a:rPr lang="ru-RU" sz="2200" dirty="0">
                <a:latin typeface="Arial Narrow" panose="020B0606020202030204" pitchFamily="34" charset="0"/>
              </a:rPr>
              <a:t>. </a:t>
            </a:r>
            <a:r>
              <a:rPr lang="sr-Cyrl-RS" sz="2200" dirty="0">
                <a:latin typeface="Arial Narrow" panose="020B0606020202030204" pitchFamily="34" charset="0"/>
              </a:rPr>
              <a:t>Д</a:t>
            </a:r>
            <a:r>
              <a:rPr lang="ru-RU" sz="2200" dirty="0" smtClean="0">
                <a:latin typeface="Arial Narrow" panose="020B0606020202030204" pitchFamily="34" charset="0"/>
              </a:rPr>
              <a:t>оступност</a:t>
            </a:r>
            <a:r>
              <a:rPr lang="ru-RU" sz="2200" dirty="0">
                <a:latin typeface="Arial Narrow" panose="020B0606020202030204" pitchFamily="34" charset="0"/>
              </a:rPr>
              <a:t>, тачност, поузданост, расположивост и квантификација података </a:t>
            </a:r>
            <a:r>
              <a:rPr lang="ru-RU" sz="2200" dirty="0" smtClean="0">
                <a:latin typeface="Arial Narrow" panose="020B0606020202030204" pitchFamily="34" charset="0"/>
              </a:rPr>
              <a:t>могу </a:t>
            </a:r>
            <a:r>
              <a:rPr lang="ru-RU" sz="2200" dirty="0">
                <a:latin typeface="Arial Narrow" panose="020B0606020202030204" pitchFamily="34" charset="0"/>
              </a:rPr>
              <a:t>бити међусобно различити. Они се могу разликовати и од података са домаћег тржишта. </a:t>
            </a:r>
            <a:endParaRPr lang="sr-Latn-RS" sz="2200" dirty="0" smtClean="0">
              <a:latin typeface="Arial Narrow" panose="020B0606020202030204" pitchFamily="34" charset="0"/>
            </a:endParaRPr>
          </a:p>
          <a:p>
            <a:pPr marL="0" indent="0">
              <a:spcBef>
                <a:spcPts val="0"/>
              </a:spcBef>
              <a:buNone/>
            </a:pPr>
            <a:r>
              <a:rPr lang="ru-RU" sz="2200" dirty="0" smtClean="0">
                <a:latin typeface="Arial Narrow" panose="020B0606020202030204" pitchFamily="34" charset="0"/>
              </a:rPr>
              <a:t>То </a:t>
            </a:r>
            <a:r>
              <a:rPr lang="ru-RU" sz="2200" dirty="0">
                <a:latin typeface="Arial Narrow" panose="020B0606020202030204" pitchFamily="34" charset="0"/>
              </a:rPr>
              <a:t>води </a:t>
            </a:r>
            <a:r>
              <a:rPr lang="ru-RU" sz="2200" b="1" dirty="0">
                <a:solidFill>
                  <a:srgbClr val="0000FF"/>
                </a:solidFill>
                <a:latin typeface="Arial Narrow" panose="020B0606020202030204" pitchFamily="34" charset="0"/>
              </a:rPr>
              <a:t>отежаном поређењу </a:t>
            </a:r>
            <a:r>
              <a:rPr lang="ru-RU" sz="2200" b="1" dirty="0" smtClean="0">
                <a:solidFill>
                  <a:srgbClr val="0000FF"/>
                </a:solidFill>
                <a:latin typeface="Arial Narrow" panose="020B0606020202030204" pitchFamily="34" charset="0"/>
              </a:rPr>
              <a:t>података</a:t>
            </a:r>
            <a:r>
              <a:rPr lang="sr-Latn-RS" sz="2200" b="1" dirty="0" smtClean="0">
                <a:solidFill>
                  <a:srgbClr val="0000FF"/>
                </a:solidFill>
                <a:latin typeface="Arial Narrow" panose="020B0606020202030204" pitchFamily="34" charset="0"/>
              </a:rPr>
              <a:t> (III: </a:t>
            </a:r>
            <a:r>
              <a:rPr lang="sr-Cyrl-RS" sz="2200" b="1" dirty="0" smtClean="0">
                <a:solidFill>
                  <a:srgbClr val="0000FF"/>
                </a:solidFill>
                <a:latin typeface="Arial Narrow" panose="020B0606020202030204" pitchFamily="34" charset="0"/>
              </a:rPr>
              <a:t>компаративне баријере)</a:t>
            </a:r>
            <a:r>
              <a:rPr lang="ru-RU" sz="2200" dirty="0" smtClean="0">
                <a:solidFill>
                  <a:srgbClr val="0000FF"/>
                </a:solidFill>
                <a:latin typeface="Arial Narrow" panose="020B0606020202030204" pitchFamily="34" charset="0"/>
              </a:rPr>
              <a:t>.</a:t>
            </a:r>
            <a:r>
              <a:rPr lang="ru-RU" sz="2200" dirty="0" smtClean="0">
                <a:latin typeface="Arial Narrow" panose="020B0606020202030204" pitchFamily="34" charset="0"/>
              </a:rPr>
              <a:t> </a:t>
            </a:r>
            <a:endParaRPr lang="sr-Latn-RS" sz="2200" dirty="0" smtClean="0">
              <a:latin typeface="Arial Narrow" panose="020B0606020202030204" pitchFamily="34" charset="0"/>
            </a:endParaRPr>
          </a:p>
          <a:p>
            <a:pPr>
              <a:spcBef>
                <a:spcPts val="0"/>
              </a:spcBef>
              <a:buFont typeface="Wingdings" panose="05000000000000000000" pitchFamily="2" charset="2"/>
              <a:buChar char="ü"/>
            </a:pPr>
            <a:endParaRPr lang="ru-RU" sz="2200" dirty="0" smtClean="0">
              <a:latin typeface="Arial Narrow" panose="020B0606020202030204" pitchFamily="34" charset="0"/>
            </a:endParaRPr>
          </a:p>
          <a:p>
            <a:pPr marL="0" indent="0">
              <a:spcBef>
                <a:spcPts val="0"/>
              </a:spcBef>
              <a:buNone/>
            </a:pPr>
            <a:r>
              <a:rPr lang="ru-RU" sz="2100" dirty="0" smtClean="0">
                <a:latin typeface="Arial Narrow" panose="020B0606020202030204" pitchFamily="34" charset="0"/>
              </a:rPr>
              <a:t>Примера </a:t>
            </a:r>
            <a:r>
              <a:rPr lang="ru-RU" sz="2100" dirty="0">
                <a:latin typeface="Arial Narrow" panose="020B0606020202030204" pitchFamily="34" charset="0"/>
              </a:rPr>
              <a:t>ради, обим продаје и трошкови се могу исказивати у различитим категоријама (реалним или монетарним </a:t>
            </a:r>
            <a:r>
              <a:rPr lang="ru-RU" sz="2100" dirty="0" smtClean="0">
                <a:latin typeface="Arial Narrow" panose="020B0606020202030204" pitchFamily="34" charset="0"/>
              </a:rPr>
              <a:t>јединицама/валутама)</a:t>
            </a:r>
            <a:r>
              <a:rPr lang="sr-Latn-RS" sz="2100" dirty="0" smtClean="0">
                <a:latin typeface="Arial Narrow" panose="020B0606020202030204" pitchFamily="34" charset="0"/>
              </a:rPr>
              <a:t> a </a:t>
            </a:r>
            <a:r>
              <a:rPr lang="ru-RU" sz="2100" dirty="0" smtClean="0">
                <a:latin typeface="Arial Narrow" panose="020B0606020202030204" pitchFamily="34" charset="0"/>
              </a:rPr>
              <a:t>потребна </a:t>
            </a:r>
            <a:r>
              <a:rPr lang="ru-RU" sz="2100" dirty="0">
                <a:latin typeface="Arial Narrow" panose="020B0606020202030204" pitchFamily="34" charset="0"/>
              </a:rPr>
              <a:t>је једна стандардна </a:t>
            </a:r>
            <a:r>
              <a:rPr lang="ru-RU" sz="2100" dirty="0" smtClean="0">
                <a:latin typeface="Arial Narrow" panose="020B0606020202030204" pitchFamily="34" charset="0"/>
              </a:rPr>
              <a:t>валута</a:t>
            </a:r>
            <a:r>
              <a:rPr lang="sr-Latn-RS" sz="2100" dirty="0" smtClean="0">
                <a:latin typeface="Arial Narrow" panose="020B0606020202030204" pitchFamily="34" charset="0"/>
              </a:rPr>
              <a:t> (</a:t>
            </a:r>
            <a:r>
              <a:rPr lang="ru-RU" sz="2100" dirty="0" smtClean="0">
                <a:latin typeface="Arial Narrow" panose="020B0606020202030204" pitchFamily="34" charset="0"/>
              </a:rPr>
              <a:t>на </a:t>
            </a:r>
            <a:r>
              <a:rPr lang="ru-RU" sz="2100" dirty="0">
                <a:latin typeface="Arial Narrow" panose="020B0606020202030204" pitchFamily="34" charset="0"/>
              </a:rPr>
              <a:t>поређење финансијских података утичу девизни </a:t>
            </a:r>
            <a:r>
              <a:rPr lang="ru-RU" sz="2100" dirty="0" smtClean="0">
                <a:latin typeface="Arial Narrow" panose="020B0606020202030204" pitchFamily="34" charset="0"/>
              </a:rPr>
              <a:t>курсеви</a:t>
            </a:r>
            <a:r>
              <a:rPr lang="sr-Latn-RS" sz="2100" dirty="0" smtClean="0">
                <a:latin typeface="Arial Narrow" panose="020B0606020202030204" pitchFamily="34" charset="0"/>
              </a:rPr>
              <a:t>)</a:t>
            </a:r>
            <a:r>
              <a:rPr lang="ru-RU" sz="2100" dirty="0" smtClean="0">
                <a:latin typeface="Arial Narrow" panose="020B0606020202030204" pitchFamily="34" charset="0"/>
              </a:rPr>
              <a:t>. </a:t>
            </a:r>
          </a:p>
          <a:p>
            <a:pPr marL="0" indent="0">
              <a:spcBef>
                <a:spcPts val="0"/>
              </a:spcBef>
              <a:buNone/>
            </a:pPr>
            <a:r>
              <a:rPr lang="ru-RU" sz="2100" dirty="0" smtClean="0">
                <a:latin typeface="Arial Narrow" panose="020B0606020202030204" pitchFamily="34" charset="0"/>
              </a:rPr>
              <a:t>Реално </a:t>
            </a:r>
            <a:r>
              <a:rPr lang="ru-RU" sz="2100" dirty="0">
                <a:latin typeface="Arial Narrow" panose="020B0606020202030204" pitchFamily="34" charset="0"/>
              </a:rPr>
              <a:t>исказан обим продаје у количини не значи да је компанија (не)успешна у продаји; тржишта су различита по потенцијалу. Најзад, различит је рачуноводствени систем по земљама што отежава упоредивост података. </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62012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457200" y="1295400"/>
            <a:ext cx="8534400" cy="4525963"/>
          </a:xfrm>
        </p:spPr>
        <p:txBody>
          <a:bodyPr>
            <a:normAutofit/>
          </a:bodyPr>
          <a:lstStyle/>
          <a:p>
            <a:pPr>
              <a:buNone/>
            </a:pPr>
            <a:r>
              <a:rPr lang="ru-RU" sz="2400" dirty="0" smtClean="0">
                <a:latin typeface="Arial Narrow" pitchFamily="34" charset="0"/>
              </a:rPr>
              <a:t>Информације се могу обезбедити: </a:t>
            </a:r>
          </a:p>
          <a:p>
            <a:r>
              <a:rPr lang="ru-RU" sz="2400" dirty="0" smtClean="0">
                <a:latin typeface="Arial Narrow" pitchFamily="34" charset="0"/>
              </a:rPr>
              <a:t>контактирањем,  </a:t>
            </a:r>
          </a:p>
          <a:p>
            <a:r>
              <a:rPr lang="ru-RU" sz="2400" dirty="0" smtClean="0">
                <a:latin typeface="Arial Narrow" pitchFamily="34" charset="0"/>
              </a:rPr>
              <a:t>претраживањем документарних и интернетских извора, и </a:t>
            </a:r>
          </a:p>
          <a:p>
            <a:r>
              <a:rPr lang="ru-RU" sz="2400" dirty="0" smtClean="0">
                <a:latin typeface="Arial Narrow" pitchFamily="34" charset="0"/>
              </a:rPr>
              <a:t>опажањем </a:t>
            </a:r>
            <a:r>
              <a:rPr lang="sr-Latn-RS" sz="2400" dirty="0" smtClean="0">
                <a:latin typeface="Arial Narrow" pitchFamily="34" charset="0"/>
              </a:rPr>
              <a:t>(</a:t>
            </a:r>
            <a:r>
              <a:rPr lang="ru-RU" sz="2400" dirty="0" smtClean="0">
                <a:latin typeface="Arial Narrow" pitchFamily="34" charset="0"/>
              </a:rPr>
              <a:t>под утицајем </a:t>
            </a:r>
            <a:r>
              <a:rPr lang="sr-Latn-RS" sz="2400" dirty="0" smtClean="0">
                <a:latin typeface="Arial Narrow" pitchFamily="34" charset="0"/>
              </a:rPr>
              <a:t>je </a:t>
            </a:r>
            <a:r>
              <a:rPr lang="ru-RU" sz="2400" dirty="0" smtClean="0">
                <a:latin typeface="Arial Narrow" pitchFamily="34" charset="0"/>
              </a:rPr>
              <a:t>опажајних карактеристика особе која обавља процес прикупљања информација овим начином</a:t>
            </a:r>
            <a:r>
              <a:rPr lang="sr-Latn-RS" sz="2400" dirty="0" smtClean="0">
                <a:latin typeface="Arial Narrow" pitchFamily="34" charset="0"/>
              </a:rPr>
              <a:t>)</a:t>
            </a:r>
            <a:r>
              <a:rPr lang="ru-RU" sz="2400" dirty="0" smtClean="0">
                <a:latin typeface="Arial Narrow" pitchFamily="34" charset="0"/>
              </a:rPr>
              <a:t>.</a:t>
            </a:r>
          </a:p>
          <a:p>
            <a:endParaRPr lang="ru-RU" sz="2400" dirty="0" smtClean="0">
              <a:latin typeface="Arial Narrow" pitchFamily="34" charset="0"/>
            </a:endParaRPr>
          </a:p>
          <a:p>
            <a:pPr>
              <a:buNone/>
            </a:pPr>
            <a:r>
              <a:rPr lang="ru-RU" sz="2400" dirty="0" smtClean="0">
                <a:latin typeface="Arial Narrow" pitchFamily="34" charset="0"/>
              </a:rPr>
              <a:t>Да се не би догодило да у „мору информација“ не видимо потребне, праве</a:t>
            </a:r>
            <a:r>
              <a:rPr lang="sr-Latn-RS" sz="2400" dirty="0" smtClean="0">
                <a:latin typeface="Arial Narrow" pitchFamily="34" charset="0"/>
              </a:rPr>
              <a:t> </a:t>
            </a:r>
            <a:r>
              <a:rPr lang="sr-Cyrl-RS" sz="2400" dirty="0" smtClean="0">
                <a:latin typeface="Arial Narrow" pitchFamily="34" charset="0"/>
              </a:rPr>
              <a:t>и</a:t>
            </a:r>
            <a:r>
              <a:rPr lang="ru-RU" sz="2400" dirty="0" smtClean="0">
                <a:latin typeface="Arial Narrow" pitchFamily="34" charset="0"/>
              </a:rPr>
              <a:t> релевантне информације, или да се лишимо информација које су потребне због неадекватне процене њихове релевантности у конкретном случају, потребно је да имамо </a:t>
            </a:r>
            <a:r>
              <a:rPr lang="ru-RU" sz="2400" dirty="0" smtClean="0">
                <a:solidFill>
                  <a:srgbClr val="0000FF"/>
                </a:solidFill>
                <a:latin typeface="Arial Narrow" pitchFamily="34" charset="0"/>
              </a:rPr>
              <a:t>позитиван и прагматичан однос према информацијама.</a:t>
            </a:r>
            <a:endParaRPr lang="en-US" sz="2400" dirty="0">
              <a:solidFill>
                <a:srgbClr val="0000FF"/>
              </a:solidFill>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405281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76200" y="1066800"/>
            <a:ext cx="9067800" cy="6400801"/>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Проблеми у прикупљању међународних маркетинг-информација </a:t>
            </a:r>
            <a:endParaRPr lang="sr-Latn-RS" sz="2200" b="1" dirty="0">
              <a:solidFill>
                <a:srgbClr val="0000FF"/>
              </a:solidFill>
              <a:latin typeface="Arial Narrow" panose="020B0606020202030204" pitchFamily="34" charset="0"/>
            </a:endParaRPr>
          </a:p>
          <a:p>
            <a:pPr marL="0" indent="0">
              <a:spcBef>
                <a:spcPts val="0"/>
              </a:spcBef>
              <a:buNone/>
            </a:pPr>
            <a:r>
              <a:rPr lang="ru-RU" sz="2200" dirty="0" smtClean="0">
                <a:latin typeface="Arial Narrow" panose="020B0606020202030204" pitchFamily="34" charset="0"/>
              </a:rPr>
              <a:t> </a:t>
            </a:r>
            <a:endParaRPr lang="ru-RU" sz="2200" dirty="0">
              <a:latin typeface="Arial Narrow" panose="020B0606020202030204" pitchFamily="34" charset="0"/>
            </a:endParaRPr>
          </a:p>
          <a:p>
            <a:pPr marL="0" indent="0">
              <a:spcBef>
                <a:spcPts val="0"/>
              </a:spcBef>
              <a:buNone/>
            </a:pPr>
            <a:r>
              <a:rPr lang="sr-Latn-RS" sz="2200" b="1" dirty="0" smtClean="0">
                <a:solidFill>
                  <a:srgbClr val="0000FF"/>
                </a:solidFill>
                <a:latin typeface="Arial Narrow" panose="020B0606020202030204" pitchFamily="34" charset="0"/>
              </a:rPr>
              <a:t>IV: </a:t>
            </a:r>
            <a:r>
              <a:rPr lang="ru-RU" sz="2200" b="1" dirty="0" smtClean="0">
                <a:solidFill>
                  <a:srgbClr val="0000FF"/>
                </a:solidFill>
                <a:latin typeface="Arial Narrow" panose="020B0606020202030204" pitchFamily="34" charset="0"/>
              </a:rPr>
              <a:t>Културни </a:t>
            </a:r>
            <a:r>
              <a:rPr lang="ru-RU" sz="2200" b="1" dirty="0">
                <a:solidFill>
                  <a:srgbClr val="0000FF"/>
                </a:solidFill>
                <a:latin typeface="Arial Narrow" panose="020B0606020202030204" pitchFamily="34" charset="0"/>
              </a:rPr>
              <a:t>проблеми и баријере</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indent="0">
              <a:spcBef>
                <a:spcPts val="0"/>
              </a:spcBef>
              <a:buNone/>
            </a:pPr>
            <a:r>
              <a:rPr lang="ru-RU" sz="2200" dirty="0" smtClean="0">
                <a:latin typeface="Arial Narrow" panose="020B0606020202030204" pitchFamily="34" charset="0"/>
              </a:rPr>
              <a:t>Пракса </a:t>
            </a:r>
            <a:r>
              <a:rPr lang="ru-RU" sz="2200" dirty="0">
                <a:latin typeface="Arial Narrow" panose="020B0606020202030204" pitchFamily="34" charset="0"/>
              </a:rPr>
              <a:t>показује да разлике између културе истраживаног </a:t>
            </a:r>
            <a:r>
              <a:rPr lang="ru-RU" sz="2200" dirty="0" smtClean="0">
                <a:latin typeface="Arial Narrow" panose="020B0606020202030204" pitchFamily="34" charset="0"/>
              </a:rPr>
              <a:t>и домаћег </a:t>
            </a:r>
            <a:r>
              <a:rPr lang="ru-RU" sz="2200" dirty="0">
                <a:latin typeface="Arial Narrow" panose="020B0606020202030204" pitchFamily="34" charset="0"/>
              </a:rPr>
              <a:t>тржишта чине да истраживачи и испитаници </a:t>
            </a:r>
            <a:r>
              <a:rPr lang="ru-RU" sz="2200" dirty="0">
                <a:solidFill>
                  <a:srgbClr val="0000FF"/>
                </a:solidFill>
                <a:latin typeface="Arial Narrow" panose="020B0606020202030204" pitchFamily="34" charset="0"/>
              </a:rPr>
              <a:t>отежано успостављају контакт, да се недовољно или непотпуно разумеју или да се подаци неадекватно интерпретирају као информације</a:t>
            </a:r>
            <a:r>
              <a:rPr lang="ru-RU" sz="2200" dirty="0">
                <a:latin typeface="Arial Narrow" panose="020B0606020202030204" pitchFamily="34" charset="0"/>
              </a:rPr>
              <a:t>. </a:t>
            </a:r>
            <a:r>
              <a:rPr lang="ru-RU" sz="2200" dirty="0">
                <a:solidFill>
                  <a:srgbClr val="0000FF"/>
                </a:solidFill>
                <a:latin typeface="Arial Narrow" panose="020B0606020202030204" pitchFamily="34" charset="0"/>
              </a:rPr>
              <a:t>Разлике у језику и култури </a:t>
            </a:r>
            <a:r>
              <a:rPr lang="ru-RU" sz="2200" dirty="0">
                <a:latin typeface="Arial Narrow" panose="020B0606020202030204" pitchFamily="34" charset="0"/>
              </a:rPr>
              <a:t>комуницирања могу довести до неразумевања и добијања погрешних информација. </a:t>
            </a:r>
            <a:endParaRPr lang="ru-RU" sz="2200" dirty="0" smtClean="0">
              <a:latin typeface="Arial Narrow" panose="020B0606020202030204" pitchFamily="34" charset="0"/>
            </a:endParaRPr>
          </a:p>
          <a:p>
            <a:pPr marL="0" indent="0">
              <a:spcBef>
                <a:spcPts val="0"/>
              </a:spcBef>
              <a:buNone/>
            </a:pPr>
            <a:endParaRPr lang="ru-RU" sz="2200" dirty="0" smtClean="0">
              <a:latin typeface="Arial Narrow" panose="020B0606020202030204" pitchFamily="34" charset="0"/>
            </a:endParaRPr>
          </a:p>
          <a:p>
            <a:pPr marL="0" indent="0">
              <a:spcBef>
                <a:spcPts val="0"/>
              </a:spcBef>
              <a:buNone/>
            </a:pPr>
            <a:r>
              <a:rPr lang="ru-RU" sz="2200" dirty="0" smtClean="0">
                <a:latin typeface="Arial Narrow" panose="020B0606020202030204" pitchFamily="34" charset="0"/>
              </a:rPr>
              <a:t>Како </a:t>
            </a:r>
            <a:r>
              <a:rPr lang="ru-RU" sz="2200" dirty="0">
                <a:latin typeface="Arial Narrow" panose="020B0606020202030204" pitchFamily="34" charset="0"/>
              </a:rPr>
              <a:t>би се превазишли </a:t>
            </a:r>
            <a:r>
              <a:rPr lang="ru-RU" sz="2200" dirty="0" smtClean="0">
                <a:latin typeface="Arial Narrow" panose="020B0606020202030204" pitchFamily="34" charset="0"/>
              </a:rPr>
              <a:t>ови проблеми потребно </a:t>
            </a:r>
            <a:r>
              <a:rPr lang="ru-RU" sz="2200" dirty="0">
                <a:latin typeface="Arial Narrow" panose="020B0606020202030204" pitchFamily="34" charset="0"/>
              </a:rPr>
              <a:t>је да </a:t>
            </a:r>
            <a:r>
              <a:rPr lang="ru-RU" sz="2200" dirty="0">
                <a:solidFill>
                  <a:srgbClr val="0000FF"/>
                </a:solidFill>
                <a:latin typeface="Arial Narrow" panose="020B0606020202030204" pitchFamily="34" charset="0"/>
              </a:rPr>
              <a:t>истраживачи буду сензибилни</a:t>
            </a:r>
            <a:r>
              <a:rPr lang="ru-RU" sz="2200" dirty="0">
                <a:latin typeface="Arial Narrow" panose="020B0606020202030204" pitchFamily="34" charset="0"/>
              </a:rPr>
              <a:t> у погледу културних различитости, да их препознају и уваже, да </a:t>
            </a:r>
            <a:r>
              <a:rPr lang="ru-RU" sz="2200" dirty="0">
                <a:solidFill>
                  <a:srgbClr val="0000FF"/>
                </a:solidFill>
                <a:latin typeface="Arial Narrow" panose="020B0606020202030204" pitchFamily="34" charset="0"/>
              </a:rPr>
              <a:t>чвршће сарађују </a:t>
            </a:r>
            <a:r>
              <a:rPr lang="ru-RU" sz="2200" dirty="0">
                <a:latin typeface="Arial Narrow" panose="020B0606020202030204" pitchFamily="34" charset="0"/>
              </a:rPr>
              <a:t>с локалним партнерима и агенцијама у савладавању културних баријера. Најзад, можда би ангажовање </a:t>
            </a:r>
            <a:r>
              <a:rPr lang="ru-RU" sz="2200" dirty="0">
                <a:solidFill>
                  <a:srgbClr val="0000FF"/>
                </a:solidFill>
                <a:latin typeface="Arial Narrow" panose="020B0606020202030204" pitchFamily="34" charset="0"/>
              </a:rPr>
              <a:t>локалне агенције </a:t>
            </a:r>
            <a:r>
              <a:rPr lang="ru-RU" sz="2200" dirty="0">
                <a:latin typeface="Arial Narrow" panose="020B0606020202030204" pitchFamily="34" charset="0"/>
              </a:rPr>
              <a:t>било најподобније за превазилажење културних </a:t>
            </a:r>
            <a:r>
              <a:rPr lang="ru-RU" sz="2200" dirty="0" smtClean="0">
                <a:latin typeface="Arial Narrow" panose="020B0606020202030204" pitchFamily="34" charset="0"/>
              </a:rPr>
              <a:t>баријера.</a:t>
            </a:r>
            <a:endParaRPr lang="sr-Latn-RS" sz="2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94667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81000" y="1371600"/>
            <a:ext cx="8153400" cy="4267200"/>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Проблеми у прикупљању међународних маркетинг-информација </a:t>
            </a:r>
            <a:endParaRPr lang="ru-RU" sz="2200" b="1" dirty="0" smtClean="0">
              <a:solidFill>
                <a:srgbClr val="0000FF"/>
              </a:solidFill>
              <a:latin typeface="Arial Narrow" panose="020B0606020202030204" pitchFamily="34" charset="0"/>
            </a:endParaRPr>
          </a:p>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r>
              <a:rPr lang="sr-Latn-RS" sz="2200" b="1" dirty="0" smtClean="0">
                <a:solidFill>
                  <a:srgbClr val="0000FF"/>
                </a:solidFill>
                <a:latin typeface="Arial Narrow" panose="020B0606020202030204" pitchFamily="34" charset="0"/>
              </a:rPr>
              <a:t>V: </a:t>
            </a:r>
            <a:r>
              <a:rPr lang="ru-RU" sz="2200" b="1" dirty="0" smtClean="0">
                <a:solidFill>
                  <a:srgbClr val="0000FF"/>
                </a:solidFill>
                <a:latin typeface="Arial Narrow" panose="020B0606020202030204" pitchFamily="34" charset="0"/>
              </a:rPr>
              <a:t>Проблеми </a:t>
            </a:r>
            <a:r>
              <a:rPr lang="ru-RU" sz="2200" b="1" dirty="0">
                <a:solidFill>
                  <a:srgbClr val="0000FF"/>
                </a:solidFill>
                <a:latin typeface="Arial Narrow" panose="020B0606020202030204" pitchFamily="34" charset="0"/>
              </a:rPr>
              <a:t>и баријере комуникативне природе</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Ове </a:t>
            </a:r>
            <a:r>
              <a:rPr lang="ru-RU" sz="2200" dirty="0">
                <a:latin typeface="Arial Narrow" panose="020B0606020202030204" pitchFamily="34" charset="0"/>
              </a:rPr>
              <a:t>баријере се могу превазићи на исти начин на који се превазилазе културне баријере. </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Отежана </a:t>
            </a:r>
            <a:r>
              <a:rPr lang="ru-RU" sz="2200" dirty="0">
                <a:latin typeface="Arial Narrow" panose="020B0606020202030204" pitchFamily="34" charset="0"/>
              </a:rPr>
              <a:t>и недоследна комуникација, неразумевање порука, изостанак правих повратних информација могу „искривити информације“ или дати податке који нису тражени. </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97897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76200" y="1066800"/>
            <a:ext cx="9067800" cy="6248401"/>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Проблеми у прикупљању међународних маркетинг-информација </a:t>
            </a:r>
            <a:endParaRPr lang="ru-RU" sz="2200" b="1" dirty="0" smtClean="0">
              <a:solidFill>
                <a:srgbClr val="0000FF"/>
              </a:solidFill>
              <a:latin typeface="Arial Narrow" panose="020B0606020202030204" pitchFamily="34" charset="0"/>
            </a:endParaRPr>
          </a:p>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r>
              <a:rPr lang="sr-Latn-RS" sz="2200" b="1" dirty="0" smtClean="0">
                <a:solidFill>
                  <a:srgbClr val="0000FF"/>
                </a:solidFill>
                <a:latin typeface="Arial Narrow" panose="020B0606020202030204" pitchFamily="34" charset="0"/>
              </a:rPr>
              <a:t>VI: </a:t>
            </a:r>
            <a:r>
              <a:rPr lang="ru-RU" sz="2200" b="1" dirty="0" smtClean="0">
                <a:solidFill>
                  <a:srgbClr val="0000FF"/>
                </a:solidFill>
                <a:latin typeface="Arial Narrow" panose="020B0606020202030204" pitchFamily="34" charset="0"/>
              </a:rPr>
              <a:t>Економски </a:t>
            </a:r>
            <a:r>
              <a:rPr lang="ru-RU" sz="2200" b="1" dirty="0">
                <a:solidFill>
                  <a:srgbClr val="0000FF"/>
                </a:solidFill>
                <a:latin typeface="Arial Narrow" panose="020B0606020202030204" pitchFamily="34" charset="0"/>
              </a:rPr>
              <a:t>проблеми и баријере</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Када </a:t>
            </a:r>
            <a:r>
              <a:rPr lang="ru-RU" sz="2200" dirty="0">
                <a:latin typeface="Arial Narrow" panose="020B0606020202030204" pitchFamily="34" charset="0"/>
              </a:rPr>
              <a:t>је у питању </a:t>
            </a:r>
            <a:r>
              <a:rPr lang="ru-RU" sz="2200" i="1" dirty="0">
                <a:solidFill>
                  <a:srgbClr val="0000FF"/>
                </a:solidFill>
                <a:latin typeface="Arial Narrow" panose="020B0606020202030204" pitchFamily="34" charset="0"/>
              </a:rPr>
              <a:t>економска развијеност и истраживачка инфраструктура</a:t>
            </a:r>
            <a:r>
              <a:rPr lang="ru-RU" sz="2200" dirty="0">
                <a:latin typeface="Arial Narrow" panose="020B0606020202030204" pitchFamily="34" charset="0"/>
              </a:rPr>
              <a:t>, развијенија тржишта отварају могућност ефективнијег и ефикаснијег маркетинг-истраживања пошто располажу богатијом истраживачком инфраструктуром, имају виши ниво свести о значају информација за потребе наступа на међународно тржиште, и др. Компаније које су глобално ангажоване лакше подносе ризике и трошкове ММИ, а посебно истраживања тржишта која имају слаб потенцијал. </a:t>
            </a: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dirty="0" smtClean="0">
                <a:solidFill>
                  <a:srgbClr val="0000FF"/>
                </a:solidFill>
                <a:latin typeface="Arial Narrow" panose="020B0606020202030204" pitchFamily="34" charset="0"/>
              </a:rPr>
              <a:t>Менаџмент</a:t>
            </a:r>
            <a:r>
              <a:rPr lang="ru-RU" sz="2200" dirty="0" smtClean="0">
                <a:latin typeface="Arial Narrow" panose="020B0606020202030204" pitchFamily="34" charset="0"/>
              </a:rPr>
              <a:t> </a:t>
            </a:r>
            <a:r>
              <a:rPr lang="ru-RU" sz="2200" dirty="0">
                <a:latin typeface="Arial Narrow" panose="020B0606020202030204" pitchFamily="34" charset="0"/>
              </a:rPr>
              <a:t>компаније </a:t>
            </a:r>
            <a:r>
              <a:rPr lang="ru-RU" sz="2200" dirty="0">
                <a:solidFill>
                  <a:srgbClr val="0000FF"/>
                </a:solidFill>
                <a:latin typeface="Arial Narrow" panose="020B0606020202030204" pitchFamily="34" charset="0"/>
              </a:rPr>
              <a:t>може бити апсолутно свестан значаја ММИ </a:t>
            </a:r>
            <a:r>
              <a:rPr lang="ru-RU" sz="2200" dirty="0">
                <a:latin typeface="Arial Narrow" panose="020B0606020202030204" pitchFamily="34" charset="0"/>
              </a:rPr>
              <a:t>и проблема које оно носи, </a:t>
            </a:r>
            <a:r>
              <a:rPr lang="ru-RU" sz="2200" dirty="0">
                <a:solidFill>
                  <a:srgbClr val="0000FF"/>
                </a:solidFill>
                <a:latin typeface="Arial Narrow" panose="020B0606020202030204" pitchFamily="34" charset="0"/>
              </a:rPr>
              <a:t>индиферентан према истим </a:t>
            </a:r>
            <a:r>
              <a:rPr lang="ru-RU" sz="2200" dirty="0">
                <a:latin typeface="Arial Narrow" panose="020B0606020202030204" pitchFamily="34" charset="0"/>
              </a:rPr>
              <a:t>или пак </a:t>
            </a:r>
            <a:r>
              <a:rPr lang="ru-RU" sz="2200" dirty="0">
                <a:solidFill>
                  <a:srgbClr val="0000FF"/>
                </a:solidFill>
                <a:latin typeface="Arial Narrow" panose="020B0606020202030204" pitchFamily="34" charset="0"/>
              </a:rPr>
              <a:t>може</a:t>
            </a:r>
            <a:r>
              <a:rPr lang="ru-RU" sz="2200" dirty="0">
                <a:latin typeface="Arial Narrow" panose="020B0606020202030204" pitchFamily="34" charset="0"/>
              </a:rPr>
              <a:t> </a:t>
            </a:r>
            <a:r>
              <a:rPr lang="ru-RU" sz="2200" dirty="0">
                <a:solidFill>
                  <a:srgbClr val="0000FF"/>
                </a:solidFill>
                <a:latin typeface="Arial Narrow" panose="020B0606020202030204" pitchFamily="34" charset="0"/>
              </a:rPr>
              <a:t>потцењивати уочене проблеме у </a:t>
            </a:r>
            <a:r>
              <a:rPr lang="ru-RU" sz="2200" dirty="0" smtClean="0">
                <a:solidFill>
                  <a:srgbClr val="0000FF"/>
                </a:solidFill>
                <a:latin typeface="Arial Narrow" panose="020B0606020202030204" pitchFamily="34" charset="0"/>
              </a:rPr>
              <a:t>ММИ</a:t>
            </a: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Свака </a:t>
            </a:r>
            <a:r>
              <a:rPr lang="ru-RU" sz="2200" dirty="0">
                <a:latin typeface="Arial Narrow" panose="020B0606020202030204" pitchFamily="34" charset="0"/>
              </a:rPr>
              <a:t>одлука донета на бази непотпуних или нетачних информација доноси много веће проблеме/штете компанији него одлука о ММИ.</a:t>
            </a:r>
            <a:r>
              <a:rPr lang="ru-RU" sz="2000" dirty="0">
                <a:latin typeface="Arial Narrow" panose="020B0606020202030204" pitchFamily="34" charset="0"/>
              </a:rPr>
              <a:t> </a:t>
            </a:r>
            <a:endParaRPr lang="sr-Latn-RS" sz="20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1595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533400" y="1109310"/>
            <a:ext cx="6781800" cy="4453290"/>
          </a:xfrm>
        </p:spPr>
        <p:txBody>
          <a:bodyPr>
            <a:noAutofit/>
          </a:bodyPr>
          <a:lstStyle/>
          <a:p>
            <a:pPr marL="0" lvl="0" indent="0">
              <a:spcBef>
                <a:spcPts val="0"/>
              </a:spcBef>
              <a:buNone/>
            </a:pPr>
            <a:r>
              <a:rPr lang="ru-RU" sz="2400" b="1" dirty="0">
                <a:solidFill>
                  <a:srgbClr val="0000FF"/>
                </a:solidFill>
                <a:latin typeface="Arial Narrow" panose="020B0606020202030204" pitchFamily="34" charset="0"/>
              </a:rPr>
              <a:t>Истраживачки проблеми </a:t>
            </a:r>
            <a:r>
              <a:rPr lang="ru-RU" sz="2400" b="1" u="sng" dirty="0">
                <a:solidFill>
                  <a:srgbClr val="0000FF"/>
                </a:solidFill>
                <a:latin typeface="Arial Narrow" panose="020B0606020202030204" pitchFamily="34" charset="0"/>
              </a:rPr>
              <a:t>оперативног типа </a:t>
            </a:r>
            <a:endParaRPr lang="sr-Latn-RS" sz="2400" b="1" u="sng" dirty="0" smtClean="0">
              <a:solidFill>
                <a:srgbClr val="0000FF"/>
              </a:solidFill>
              <a:latin typeface="Arial Narrow" panose="020B0606020202030204" pitchFamily="34" charset="0"/>
            </a:endParaRPr>
          </a:p>
          <a:p>
            <a:pPr marL="0" lvl="0" indent="0">
              <a:spcBef>
                <a:spcPts val="0"/>
              </a:spcBef>
              <a:buNone/>
            </a:pPr>
            <a:endParaRPr lang="sr-Latn-RS" sz="2400" b="1" u="sng" dirty="0">
              <a:solidFill>
                <a:srgbClr val="0000FF"/>
              </a:solidFill>
              <a:latin typeface="Arial Narrow" panose="020B0606020202030204" pitchFamily="34" charset="0"/>
            </a:endParaRPr>
          </a:p>
          <a:p>
            <a:pPr marL="0" lvl="0" indent="0">
              <a:spcBef>
                <a:spcPts val="600"/>
              </a:spcBef>
              <a:buNone/>
            </a:pPr>
            <a:r>
              <a:rPr lang="sr-Latn-RS" sz="2400" b="1" dirty="0" smtClean="0">
                <a:latin typeface="Arial Narrow" panose="020B0606020202030204" pitchFamily="34" charset="0"/>
              </a:rPr>
              <a:t>M</a:t>
            </a:r>
            <a:r>
              <a:rPr lang="ru-RU" sz="2400" b="1" dirty="0" smtClean="0">
                <a:latin typeface="Arial Narrow" panose="020B0606020202030204" pitchFamily="34" charset="0"/>
              </a:rPr>
              <a:t>огу </a:t>
            </a:r>
            <a:r>
              <a:rPr lang="ru-RU" sz="2400" b="1" dirty="0">
                <a:latin typeface="Arial Narrow" panose="020B0606020202030204" pitchFamily="34" charset="0"/>
              </a:rPr>
              <a:t>бити: </a:t>
            </a:r>
            <a:endParaRPr lang="sr-Latn-RS" sz="2400" b="1" dirty="0" smtClean="0">
              <a:latin typeface="Arial Narrow" panose="020B0606020202030204" pitchFamily="34" charset="0"/>
            </a:endParaRPr>
          </a:p>
          <a:p>
            <a:pPr marL="0" lvl="0" indent="0">
              <a:spcBef>
                <a:spcPts val="600"/>
              </a:spcBef>
              <a:buNone/>
            </a:pPr>
            <a:endParaRPr lang="ru-RU" sz="2400" b="1" dirty="0" smtClean="0">
              <a:latin typeface="Arial Narrow" panose="020B0606020202030204" pitchFamily="34" charset="0"/>
            </a:endParaRPr>
          </a:p>
          <a:p>
            <a:pPr marL="0" lvl="0">
              <a:spcBef>
                <a:spcPts val="600"/>
              </a:spcBef>
            </a:pPr>
            <a:r>
              <a:rPr lang="ru-RU" sz="2400" dirty="0" smtClean="0">
                <a:latin typeface="Arial Narrow" panose="020B0606020202030204" pitchFamily="34" charset="0"/>
              </a:rPr>
              <a:t>предметни</a:t>
            </a:r>
            <a:r>
              <a:rPr lang="ru-RU" sz="2400" dirty="0">
                <a:latin typeface="Arial Narrow" panose="020B0606020202030204" pitchFamily="34" charset="0"/>
              </a:rPr>
              <a:t>, </a:t>
            </a:r>
            <a:endParaRPr lang="ru-RU" sz="2400" dirty="0" smtClean="0">
              <a:latin typeface="Arial Narrow" panose="020B0606020202030204" pitchFamily="34" charset="0"/>
            </a:endParaRPr>
          </a:p>
          <a:p>
            <a:pPr marL="0" lvl="0">
              <a:spcBef>
                <a:spcPts val="600"/>
              </a:spcBef>
            </a:pPr>
            <a:r>
              <a:rPr lang="ru-RU" sz="2400" dirty="0" smtClean="0">
                <a:latin typeface="Arial Narrow" panose="020B0606020202030204" pitchFamily="34" charset="0"/>
              </a:rPr>
              <a:t>методолошки</a:t>
            </a:r>
            <a:r>
              <a:rPr lang="ru-RU" sz="2400" dirty="0">
                <a:latin typeface="Arial Narrow" panose="020B0606020202030204" pitchFamily="34" charset="0"/>
              </a:rPr>
              <a:t>, </a:t>
            </a:r>
            <a:endParaRPr lang="ru-RU" sz="2400" dirty="0" smtClean="0">
              <a:latin typeface="Arial Narrow" panose="020B0606020202030204" pitchFamily="34" charset="0"/>
            </a:endParaRPr>
          </a:p>
          <a:p>
            <a:pPr marL="0" lvl="0">
              <a:spcBef>
                <a:spcPts val="600"/>
              </a:spcBef>
            </a:pPr>
            <a:r>
              <a:rPr lang="ru-RU" sz="2400" dirty="0" smtClean="0">
                <a:latin typeface="Arial Narrow" panose="020B0606020202030204" pitchFamily="34" charset="0"/>
              </a:rPr>
              <a:t>трошковни</a:t>
            </a:r>
            <a:r>
              <a:rPr lang="ru-RU" sz="2400" dirty="0">
                <a:latin typeface="Arial Narrow" panose="020B0606020202030204" pitchFamily="34" charset="0"/>
              </a:rPr>
              <a:t>, </a:t>
            </a:r>
            <a:endParaRPr lang="ru-RU" sz="2400" dirty="0" smtClean="0">
              <a:latin typeface="Arial Narrow" panose="020B0606020202030204" pitchFamily="34" charset="0"/>
            </a:endParaRPr>
          </a:p>
          <a:p>
            <a:pPr marL="0" lvl="0">
              <a:spcBef>
                <a:spcPts val="600"/>
              </a:spcBef>
            </a:pPr>
            <a:r>
              <a:rPr lang="ru-RU" sz="2400" dirty="0">
                <a:latin typeface="Arial Narrow" panose="020B0606020202030204" pitchFamily="34" charset="0"/>
              </a:rPr>
              <a:t>о</a:t>
            </a:r>
            <a:r>
              <a:rPr lang="ru-RU" sz="2400" dirty="0" smtClean="0">
                <a:latin typeface="Arial Narrow" panose="020B0606020202030204" pitchFamily="34" charset="0"/>
              </a:rPr>
              <a:t>рганизациони.</a:t>
            </a:r>
          </a:p>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endParaRPr lang="sr-Latn-RS" sz="22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156926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533400" y="1109310"/>
            <a:ext cx="8534400" cy="5052130"/>
          </a:xfrm>
        </p:spPr>
        <p:txBody>
          <a:bodyPr>
            <a:noAutofit/>
          </a:bodyPr>
          <a:lstStyle/>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lgn="ctr">
              <a:spcBef>
                <a:spcPts val="0"/>
              </a:spcBef>
              <a:buNone/>
            </a:pPr>
            <a:r>
              <a:rPr lang="sr-Cyrl-RS" sz="2200" b="1" dirty="0" smtClean="0">
                <a:solidFill>
                  <a:srgbClr val="0000FF"/>
                </a:solidFill>
                <a:latin typeface="Arial Narrow" panose="020B0606020202030204" pitchFamily="34" charset="0"/>
              </a:rPr>
              <a:t>Истраживачки проблеми оперативног типа</a:t>
            </a:r>
          </a:p>
          <a:p>
            <a:pPr marL="0" lvl="0" indent="0" algn="ctr">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r>
              <a:rPr lang="sr-Latn-RS" sz="2200" b="1" dirty="0" smtClean="0">
                <a:solidFill>
                  <a:srgbClr val="0000FF"/>
                </a:solidFill>
                <a:latin typeface="Arial Narrow" panose="020B0606020202030204" pitchFamily="34" charset="0"/>
              </a:rPr>
              <a:t>I: </a:t>
            </a:r>
            <a:r>
              <a:rPr lang="ru-RU" sz="2200" b="1" dirty="0" smtClean="0">
                <a:solidFill>
                  <a:srgbClr val="0000FF"/>
                </a:solidFill>
                <a:latin typeface="Arial Narrow" panose="020B0606020202030204" pitchFamily="34" charset="0"/>
              </a:rPr>
              <a:t>Предметни </a:t>
            </a:r>
            <a:r>
              <a:rPr lang="ru-RU" sz="2200" b="1" dirty="0">
                <a:solidFill>
                  <a:srgbClr val="0000FF"/>
                </a:solidFill>
                <a:latin typeface="Arial Narrow" panose="020B0606020202030204" pitchFamily="34" charset="0"/>
              </a:rPr>
              <a:t>проблеми </a:t>
            </a:r>
            <a:r>
              <a:rPr lang="ru-RU" sz="2200" b="1" dirty="0" smtClean="0">
                <a:solidFill>
                  <a:srgbClr val="0000FF"/>
                </a:solidFill>
                <a:latin typeface="Arial Narrow" panose="020B0606020202030204" pitchFamily="34" charset="0"/>
              </a:rPr>
              <a:t>ММИ </a:t>
            </a:r>
            <a:endParaRPr lang="sr-Latn-RS" sz="2200" b="1" dirty="0" smtClean="0">
              <a:solidFill>
                <a:srgbClr val="0000FF"/>
              </a:solidFill>
              <a:latin typeface="Arial Narrow" panose="020B0606020202030204" pitchFamily="34" charset="0"/>
            </a:endParaRPr>
          </a:p>
          <a:p>
            <a:pPr marL="0" lvl="0" indent="0">
              <a:spcBef>
                <a:spcPts val="0"/>
              </a:spcBef>
              <a:buNone/>
            </a:pPr>
            <a:endParaRPr lang="ru-RU" sz="2200" b="1" dirty="0" smtClean="0">
              <a:solidFill>
                <a:srgbClr val="0000FF"/>
              </a:solidFill>
              <a:latin typeface="Arial Narrow" panose="020B0606020202030204" pitchFamily="34" charset="0"/>
            </a:endParaRPr>
          </a:p>
          <a:p>
            <a:pPr lvl="0">
              <a:spcBef>
                <a:spcPts val="0"/>
              </a:spcBef>
            </a:pPr>
            <a:r>
              <a:rPr lang="ru-RU" sz="2200" dirty="0" smtClean="0">
                <a:latin typeface="Arial Narrow" panose="020B0606020202030204" pitchFamily="34" charset="0"/>
              </a:rPr>
              <a:t>Произилазе </a:t>
            </a:r>
            <a:r>
              <a:rPr lang="ru-RU" sz="2200" dirty="0">
                <a:latin typeface="Arial Narrow" panose="020B0606020202030204" pitchFamily="34" charset="0"/>
              </a:rPr>
              <a:t>из </a:t>
            </a:r>
            <a:r>
              <a:rPr lang="ru-RU" sz="2200" i="1" dirty="0">
                <a:solidFill>
                  <a:srgbClr val="0000FF"/>
                </a:solidFill>
                <a:latin typeface="Arial Narrow" panose="020B0606020202030204" pitchFamily="34" charset="0"/>
              </a:rPr>
              <a:t>мултидржавног, мултикултурног и мултилингвистичког окружења</a:t>
            </a:r>
            <a:r>
              <a:rPr lang="ru-RU" sz="2200" dirty="0">
                <a:latin typeface="Arial Narrow" panose="020B0606020202030204" pitchFamily="34" charset="0"/>
              </a:rPr>
              <a:t>.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Предмет </a:t>
            </a:r>
            <a:r>
              <a:rPr lang="ru-RU" sz="2200" dirty="0">
                <a:latin typeface="Arial Narrow" panose="020B0606020202030204" pitchFamily="34" charset="0"/>
              </a:rPr>
              <a:t>истраживања може бити </a:t>
            </a:r>
            <a:r>
              <a:rPr lang="ru-RU" sz="2200" i="1" dirty="0">
                <a:solidFill>
                  <a:srgbClr val="0000FF"/>
                </a:solidFill>
                <a:latin typeface="Arial Narrow" panose="020B0606020202030204" pitchFamily="34" charset="0"/>
              </a:rPr>
              <a:t>циљно тржиште </a:t>
            </a:r>
            <a:r>
              <a:rPr lang="ru-RU" sz="2200" i="1" dirty="0">
                <a:latin typeface="Arial Narrow" panose="020B0606020202030204" pitchFamily="34" charset="0"/>
              </a:rPr>
              <a:t>и његов потенцијал, фактори </a:t>
            </a:r>
            <a:r>
              <a:rPr lang="ru-RU" sz="2200" i="1" dirty="0" smtClean="0">
                <a:latin typeface="Arial Narrow" panose="020B0606020202030204" pitchFamily="34" charset="0"/>
              </a:rPr>
              <a:t>и актери циљног тржишта, </a:t>
            </a:r>
            <a:r>
              <a:rPr lang="ru-RU" sz="2200" i="1" dirty="0">
                <a:solidFill>
                  <a:srgbClr val="0000FF"/>
                </a:solidFill>
                <a:latin typeface="Arial Narrow" panose="020B0606020202030204" pitchFamily="34" charset="0"/>
              </a:rPr>
              <a:t>тражња </a:t>
            </a:r>
            <a:r>
              <a:rPr lang="ru-RU" sz="2200" i="1" dirty="0">
                <a:latin typeface="Arial Narrow" panose="020B0606020202030204" pitchFamily="34" charset="0"/>
              </a:rPr>
              <a:t>иностраних потрошача, </a:t>
            </a:r>
            <a:r>
              <a:rPr lang="ru-RU" sz="2200" i="1" dirty="0" smtClean="0">
                <a:latin typeface="Arial Narrow" panose="020B0606020202030204" pitchFamily="34" charset="0"/>
              </a:rPr>
              <a:t>земље </a:t>
            </a:r>
            <a:r>
              <a:rPr lang="ru-RU" sz="2200" i="1" dirty="0">
                <a:latin typeface="Arial Narrow" panose="020B0606020202030204" pitchFamily="34" charset="0"/>
              </a:rPr>
              <a:t>или </a:t>
            </a:r>
            <a:r>
              <a:rPr lang="ru-RU" sz="2200" i="1" dirty="0" smtClean="0">
                <a:latin typeface="Arial Narrow" panose="020B0606020202030204" pitchFamily="34" charset="0"/>
              </a:rPr>
              <a:t>региона..</a:t>
            </a:r>
            <a:r>
              <a:rPr lang="ru-RU" sz="2200" dirty="0" smtClean="0">
                <a:latin typeface="Arial Narrow" panose="020B0606020202030204" pitchFamily="34" charset="0"/>
              </a:rPr>
              <a:t>. </a:t>
            </a:r>
          </a:p>
          <a:p>
            <a:pPr lvl="0">
              <a:spcBef>
                <a:spcPts val="0"/>
              </a:spcBef>
            </a:pPr>
            <a:r>
              <a:rPr lang="ru-RU" sz="2200" i="1" dirty="0" smtClean="0">
                <a:solidFill>
                  <a:srgbClr val="0000FF"/>
                </a:solidFill>
                <a:latin typeface="Arial Narrow" panose="020B0606020202030204" pitchFamily="34" charset="0"/>
              </a:rPr>
              <a:t>Отежано је идентификовање </a:t>
            </a:r>
            <a:r>
              <a:rPr lang="ru-RU" sz="2200" i="1" dirty="0">
                <a:solidFill>
                  <a:srgbClr val="0000FF"/>
                </a:solidFill>
                <a:latin typeface="Arial Narrow" panose="020B0606020202030204" pitchFamily="34" charset="0"/>
              </a:rPr>
              <a:t>циљних тржишних сегмената и управљање међународном тражњом</a:t>
            </a:r>
            <a:r>
              <a:rPr lang="ru-RU" sz="2200" dirty="0">
                <a:latin typeface="Arial Narrow" panose="020B0606020202030204" pitchFamily="34" charset="0"/>
              </a:rPr>
              <a:t>. </a:t>
            </a:r>
          </a:p>
          <a:p>
            <a:pPr marL="0" lvl="0" indent="0">
              <a:spcBef>
                <a:spcPts val="0"/>
              </a:spcBef>
              <a:buNone/>
            </a:pPr>
            <a:endParaRPr lang="sr-Latn-RS" sz="22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794381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47687" y="1142377"/>
            <a:ext cx="8539113" cy="4801223"/>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Истраживачки проблеми оперативног типа </a:t>
            </a:r>
            <a:r>
              <a:rPr lang="ru-RU" sz="2200" b="1" dirty="0" smtClean="0">
                <a:solidFill>
                  <a:srgbClr val="0000FF"/>
                </a:solidFill>
                <a:latin typeface="Arial Narrow" panose="020B0606020202030204" pitchFamily="34" charset="0"/>
              </a:rPr>
              <a:t> </a:t>
            </a:r>
            <a:endParaRPr lang="ru-RU" sz="2200" b="1" dirty="0">
              <a:solidFill>
                <a:srgbClr val="0000FF"/>
              </a:solidFill>
              <a:latin typeface="Arial Narrow" panose="020B0606020202030204" pitchFamily="34" charset="0"/>
            </a:endParaRPr>
          </a:p>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r>
              <a:rPr lang="sr-Latn-RS" sz="2200" b="1" dirty="0" smtClean="0">
                <a:solidFill>
                  <a:srgbClr val="0000FF"/>
                </a:solidFill>
                <a:latin typeface="Arial Narrow" panose="020B0606020202030204" pitchFamily="34" charset="0"/>
              </a:rPr>
              <a:t>II: </a:t>
            </a:r>
            <a:r>
              <a:rPr lang="ru-RU" sz="2200" b="1" dirty="0" smtClean="0">
                <a:solidFill>
                  <a:srgbClr val="0000FF"/>
                </a:solidFill>
                <a:latin typeface="Arial Narrow" panose="020B0606020202030204" pitchFamily="34" charset="0"/>
              </a:rPr>
              <a:t>Методолошки </a:t>
            </a:r>
            <a:r>
              <a:rPr lang="ru-RU" sz="2200" b="1" dirty="0">
                <a:solidFill>
                  <a:srgbClr val="0000FF"/>
                </a:solidFill>
                <a:latin typeface="Arial Narrow" panose="020B0606020202030204" pitchFamily="34" charset="0"/>
              </a:rPr>
              <a:t>проблеми </a:t>
            </a:r>
            <a:r>
              <a:rPr lang="ru-RU" sz="2200" b="1" dirty="0" smtClean="0">
                <a:solidFill>
                  <a:srgbClr val="0000FF"/>
                </a:solidFill>
                <a:latin typeface="Arial Narrow" panose="020B0606020202030204" pitchFamily="34" charset="0"/>
              </a:rPr>
              <a:t>ММИ</a:t>
            </a:r>
            <a:r>
              <a:rPr lang="ru-RU" sz="2200" dirty="0" smtClean="0">
                <a:latin typeface="Arial Narrow" panose="020B0606020202030204" pitchFamily="34" charset="0"/>
              </a:rPr>
              <a:t> </a:t>
            </a: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Конкретна </a:t>
            </a:r>
            <a:r>
              <a:rPr lang="ru-RU" sz="2200" dirty="0">
                <a:latin typeface="Arial Narrow" panose="020B0606020202030204" pitchFamily="34" charset="0"/>
              </a:rPr>
              <a:t>ММИ су </a:t>
            </a:r>
            <a:r>
              <a:rPr lang="ru-RU" sz="2200" i="1" dirty="0">
                <a:solidFill>
                  <a:srgbClr val="0000FF"/>
                </a:solidFill>
                <a:latin typeface="Arial Narrow" panose="020B0606020202030204" pitchFamily="34" charset="0"/>
              </a:rPr>
              <a:t>методолошки и процедурално различито регулисана</a:t>
            </a:r>
            <a:r>
              <a:rPr lang="ru-RU" sz="2200" dirty="0">
                <a:latin typeface="Arial Narrow" panose="020B0606020202030204" pitchFamily="34" charset="0"/>
              </a:rPr>
              <a:t>. Осим тога, операционализација метода истраживања за конкретно инострано тржиште мора да почива на </a:t>
            </a:r>
            <a:r>
              <a:rPr lang="ru-RU" sz="2200" i="1" dirty="0">
                <a:solidFill>
                  <a:srgbClr val="0000FF"/>
                </a:solidFill>
                <a:latin typeface="Arial Narrow" panose="020B0606020202030204" pitchFamily="34" charset="0"/>
              </a:rPr>
              <a:t>расположивости, доступности и поузданости конкретних извора података на иностраном тржишту</a:t>
            </a:r>
            <a:r>
              <a:rPr lang="ru-RU" sz="2200" dirty="0">
                <a:latin typeface="Arial Narrow" panose="020B0606020202030204" pitchFamily="34" charset="0"/>
              </a:rPr>
              <a:t>, како би се добиле </a:t>
            </a:r>
            <a:r>
              <a:rPr lang="ru-RU" sz="2200" i="1" dirty="0">
                <a:solidFill>
                  <a:srgbClr val="0000FF"/>
                </a:solidFill>
                <a:latin typeface="Arial Narrow" panose="020B0606020202030204" pitchFamily="34" charset="0"/>
              </a:rPr>
              <a:t>упоредиве и еквивалентне информације</a:t>
            </a:r>
            <a:r>
              <a:rPr lang="ru-RU" sz="2200" dirty="0">
                <a:latin typeface="Arial Narrow" panose="020B0606020202030204" pitchFamily="34" charset="0"/>
              </a:rPr>
              <a:t>, што често није случај. </a:t>
            </a:r>
            <a:endParaRPr lang="ru-RU" sz="2200" dirty="0" smtClean="0">
              <a:latin typeface="Arial Narrow" panose="020B0606020202030204" pitchFamily="34" charset="0"/>
            </a:endParaRP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ММИ </a:t>
            </a:r>
            <a:r>
              <a:rPr lang="ru-RU" sz="2200" dirty="0">
                <a:latin typeface="Arial Narrow" panose="020B0606020202030204" pitchFamily="34" charset="0"/>
              </a:rPr>
              <a:t>су углавном </a:t>
            </a:r>
            <a:r>
              <a:rPr lang="ru-RU" sz="2200" u="sng" dirty="0">
                <a:latin typeface="Arial Narrow" panose="020B0606020202030204" pitchFamily="34" charset="0"/>
              </a:rPr>
              <a:t>компаративне природе</a:t>
            </a:r>
            <a:r>
              <a:rPr lang="ru-RU" sz="2200" dirty="0">
                <a:latin typeface="Arial Narrow" panose="020B0606020202030204" pitchFamily="34" charset="0"/>
              </a:rPr>
              <a:t>, па захтевају компаративне методе истраживања. Најзад, уобичајено је да се у ММИ користе методе </a:t>
            </a:r>
            <a:r>
              <a:rPr lang="ru-RU" sz="2200" u="sng" dirty="0">
                <a:latin typeface="Arial Narrow" panose="020B0606020202030204" pitchFamily="34" charset="0"/>
              </a:rPr>
              <a:t>крос-културних истраживања</a:t>
            </a:r>
            <a:r>
              <a:rPr lang="ru-RU" sz="2200" dirty="0">
                <a:latin typeface="Arial Narrow" panose="020B0606020202030204" pitchFamily="34" charset="0"/>
              </a:rPr>
              <a:t>, која су по својој природи сложена.</a:t>
            </a:r>
            <a:endParaRPr lang="sr-Latn-RS" sz="22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66229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04800" y="967670"/>
            <a:ext cx="8382000" cy="5562601"/>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Истраживачки проблеми оперативног типа </a:t>
            </a:r>
            <a:r>
              <a:rPr lang="ru-RU" sz="2200" b="1" dirty="0" smtClean="0">
                <a:solidFill>
                  <a:srgbClr val="0000FF"/>
                </a:solidFill>
                <a:latin typeface="Arial Narrow" panose="020B0606020202030204" pitchFamily="34" charset="0"/>
              </a:rPr>
              <a:t> </a:t>
            </a:r>
            <a:endParaRPr lang="ru-RU" sz="2200" b="1" dirty="0">
              <a:solidFill>
                <a:srgbClr val="0000FF"/>
              </a:solidFill>
              <a:latin typeface="Arial Narrow" panose="020B0606020202030204" pitchFamily="34" charset="0"/>
            </a:endParaRP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sr-Latn-RS" sz="2200" b="1" dirty="0" smtClean="0">
                <a:solidFill>
                  <a:srgbClr val="0000FF"/>
                </a:solidFill>
                <a:latin typeface="Arial Narrow" panose="020B0606020202030204" pitchFamily="34" charset="0"/>
              </a:rPr>
              <a:t>III: </a:t>
            </a:r>
            <a:r>
              <a:rPr lang="ru-RU" sz="2200" b="1" dirty="0" smtClean="0">
                <a:solidFill>
                  <a:srgbClr val="0000FF"/>
                </a:solidFill>
                <a:latin typeface="Arial Narrow" panose="020B0606020202030204" pitchFamily="34" charset="0"/>
              </a:rPr>
              <a:t>Проблеми </a:t>
            </a:r>
            <a:r>
              <a:rPr lang="ru-RU" sz="2200" b="1" dirty="0">
                <a:solidFill>
                  <a:srgbClr val="0000FF"/>
                </a:solidFill>
                <a:latin typeface="Arial Narrow" panose="020B0606020202030204" pitchFamily="34" charset="0"/>
              </a:rPr>
              <a:t>трошкова у </a:t>
            </a:r>
            <a:r>
              <a:rPr lang="ru-RU" sz="2200" b="1" dirty="0" smtClean="0">
                <a:solidFill>
                  <a:srgbClr val="0000FF"/>
                </a:solidFill>
                <a:latin typeface="Arial Narrow" panose="020B0606020202030204" pitchFamily="34" charset="0"/>
              </a:rPr>
              <a:t>ММИ</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ММИ </a:t>
            </a:r>
            <a:r>
              <a:rPr lang="ru-RU" sz="2200" dirty="0">
                <a:latin typeface="Arial Narrow" panose="020B0606020202030204" pitchFamily="34" charset="0"/>
              </a:rPr>
              <a:t>су скупа, па су предвиђени буџети као и трошкови већи. Ипак, маркетинг-трошкови ММИ треба да се посматрају као инвестиција</a:t>
            </a:r>
            <a:r>
              <a:rPr lang="ru-RU" sz="2200" dirty="0" smtClean="0">
                <a:latin typeface="Arial Narrow" panose="020B0606020202030204" pitchFamily="34" charset="0"/>
              </a:rPr>
              <a:t>. </a:t>
            </a:r>
            <a:r>
              <a:rPr lang="ru-RU" sz="2200" dirty="0">
                <a:latin typeface="Arial Narrow" panose="020B0606020202030204" pitchFamily="34" charset="0"/>
              </a:rPr>
              <a:t>У литератури се наводи да је </a:t>
            </a:r>
            <a:r>
              <a:rPr lang="ru-RU" sz="2200" i="1" dirty="0">
                <a:solidFill>
                  <a:srgbClr val="0000FF"/>
                </a:solidFill>
                <a:latin typeface="Arial Narrow" panose="020B0606020202030204" pitchFamily="34" charset="0"/>
              </a:rPr>
              <a:t>период исплативости конкретног </a:t>
            </a:r>
            <a:r>
              <a:rPr lang="ru-RU" sz="2200" i="1" dirty="0" smtClean="0">
                <a:solidFill>
                  <a:srgbClr val="0000FF"/>
                </a:solidFill>
                <a:latin typeface="Arial Narrow" panose="020B0606020202030204" pitchFamily="34" charset="0"/>
              </a:rPr>
              <a:t>истраживања на домаћем тржишту (</a:t>
            </a:r>
            <a:r>
              <a:rPr lang="ru-RU" sz="2200" dirty="0" smtClean="0">
                <a:latin typeface="Arial Narrow" panose="020B0606020202030204" pitchFamily="34" charset="0"/>
              </a:rPr>
              <a:t>ДМИ) </a:t>
            </a:r>
            <a:r>
              <a:rPr lang="ru-RU" sz="2200" dirty="0">
                <a:latin typeface="Arial Narrow" panose="020B0606020202030204" pitchFamily="34" charset="0"/>
              </a:rPr>
              <a:t>око година дана, а </a:t>
            </a:r>
            <a:r>
              <a:rPr lang="ru-RU" sz="2200" dirty="0">
                <a:solidFill>
                  <a:srgbClr val="0000FF"/>
                </a:solidFill>
                <a:latin typeface="Arial Narrow" panose="020B0606020202030204" pitchFamily="34" charset="0"/>
              </a:rPr>
              <a:t>ММИ око пет</a:t>
            </a:r>
            <a:r>
              <a:rPr lang="ru-RU" sz="2200" dirty="0" smtClean="0">
                <a:latin typeface="Arial Narrow" panose="020B0606020202030204" pitchFamily="34" charset="0"/>
              </a:rPr>
              <a:t>.</a:t>
            </a:r>
          </a:p>
          <a:p>
            <a:pPr marL="0" lvl="0" indent="0">
              <a:spcBef>
                <a:spcPts val="0"/>
              </a:spcBef>
              <a:buNone/>
            </a:pPr>
            <a:endParaRPr lang="ru-RU" sz="2200" dirty="0">
              <a:latin typeface="Arial Narrow" panose="020B0606020202030204" pitchFamily="34" charset="0"/>
            </a:endParaRPr>
          </a:p>
          <a:p>
            <a:pPr marL="0" lvl="0" indent="0">
              <a:spcBef>
                <a:spcPts val="0"/>
              </a:spcBef>
              <a:buNone/>
            </a:pPr>
            <a:r>
              <a:rPr lang="sr-Latn-RS" sz="2200" b="1" dirty="0" smtClean="0">
                <a:solidFill>
                  <a:srgbClr val="0000FF"/>
                </a:solidFill>
                <a:latin typeface="Arial Narrow" panose="020B0606020202030204" pitchFamily="34" charset="0"/>
              </a:rPr>
              <a:t>IV: </a:t>
            </a:r>
            <a:r>
              <a:rPr lang="ru-RU" sz="2200" b="1" dirty="0" smtClean="0">
                <a:solidFill>
                  <a:srgbClr val="0000FF"/>
                </a:solidFill>
                <a:latin typeface="Arial Narrow" panose="020B0606020202030204" pitchFamily="34" charset="0"/>
              </a:rPr>
              <a:t>Организациони </a:t>
            </a:r>
            <a:r>
              <a:rPr lang="ru-RU" sz="2200" b="1" dirty="0">
                <a:solidFill>
                  <a:srgbClr val="0000FF"/>
                </a:solidFill>
                <a:latin typeface="Arial Narrow" panose="020B0606020202030204" pitchFamily="34" charset="0"/>
              </a:rPr>
              <a:t>проблеми у </a:t>
            </a:r>
            <a:r>
              <a:rPr lang="ru-RU" sz="2200" b="1" dirty="0" smtClean="0">
                <a:solidFill>
                  <a:srgbClr val="0000FF"/>
                </a:solidFill>
                <a:latin typeface="Arial Narrow" panose="020B0606020202030204" pitchFamily="34" charset="0"/>
              </a:rPr>
              <a:t>ММИ</a:t>
            </a:r>
            <a:r>
              <a:rPr lang="ru-RU" sz="2200" dirty="0" smtClean="0">
                <a:latin typeface="Arial Narrow" panose="020B0606020202030204" pitchFamily="34" charset="0"/>
              </a:rPr>
              <a:t> </a:t>
            </a:r>
          </a:p>
          <a:p>
            <a:pPr marL="0" lvl="0" indent="0">
              <a:spcBef>
                <a:spcPts val="0"/>
              </a:spcBef>
              <a:buNone/>
            </a:pPr>
            <a:r>
              <a:rPr lang="ru-RU" sz="2200" dirty="0" smtClean="0">
                <a:latin typeface="Arial Narrow" panose="020B0606020202030204" pitchFamily="34" charset="0"/>
              </a:rPr>
              <a:t>Ови </a:t>
            </a:r>
            <a:r>
              <a:rPr lang="ru-RU" sz="2200" dirty="0">
                <a:latin typeface="Arial Narrow" panose="020B0606020202030204" pitchFamily="34" charset="0"/>
              </a:rPr>
              <a:t>проблеми су директна последица нивоа сложености међународне организационе структуре компаније. Ово налаже координацију истраживачких процеса и активности која се може постићи </a:t>
            </a:r>
            <a:r>
              <a:rPr lang="ru-RU" sz="2200" dirty="0">
                <a:solidFill>
                  <a:srgbClr val="0000FF"/>
                </a:solidFill>
                <a:latin typeface="Arial Narrow" panose="020B0606020202030204" pitchFamily="34" charset="0"/>
              </a:rPr>
              <a:t>интерним усклађивањем </a:t>
            </a:r>
            <a:r>
              <a:rPr lang="ru-RU" sz="2200" dirty="0">
                <a:latin typeface="Arial Narrow" panose="020B0606020202030204" pitchFamily="34" charset="0"/>
              </a:rPr>
              <a:t>(унутар компаније и између матице и филијала) и </a:t>
            </a:r>
            <a:r>
              <a:rPr lang="ru-RU" sz="2200" dirty="0">
                <a:solidFill>
                  <a:srgbClr val="0000FF"/>
                </a:solidFill>
                <a:latin typeface="Arial Narrow" panose="020B0606020202030204" pitchFamily="34" charset="0"/>
              </a:rPr>
              <a:t>екстерним усклађивањем </a:t>
            </a:r>
            <a:r>
              <a:rPr lang="ru-RU" sz="2200" dirty="0">
                <a:latin typeface="Arial Narrow" panose="020B0606020202030204" pitchFamily="34" charset="0"/>
              </a:rPr>
              <a:t>(успостављањем адекватне сарадње са истраживачким агенцијама). </a:t>
            </a:r>
          </a:p>
          <a:p>
            <a:pPr marL="0" lvl="0" indent="0">
              <a:spcBef>
                <a:spcPts val="0"/>
              </a:spcBef>
              <a:buNone/>
            </a:pPr>
            <a:endParaRPr lang="ru-RU" sz="2200" b="1" dirty="0" smtClean="0">
              <a:solidFill>
                <a:srgbClr val="0000FF"/>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023056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228600" y="1371601"/>
            <a:ext cx="8763000" cy="4572000"/>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Наменски проблеми у ММИ</a:t>
            </a:r>
            <a:endParaRPr lang="ru-RU" sz="2200" b="1" dirty="0">
              <a:solidFill>
                <a:srgbClr val="0000FF"/>
              </a:solidFill>
              <a:latin typeface="Arial Narrow" panose="020B0606020202030204" pitchFamily="34" charset="0"/>
            </a:endParaRP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Ови </a:t>
            </a:r>
            <a:r>
              <a:rPr lang="ru-RU" sz="2200" dirty="0" smtClean="0">
                <a:latin typeface="Arial Narrow" panose="020B0606020202030204" pitchFamily="34" charset="0"/>
              </a:rPr>
              <a:t>проблеми су </a:t>
            </a:r>
            <a:r>
              <a:rPr lang="ru-RU" sz="2200" dirty="0" smtClean="0">
                <a:latin typeface="Arial Narrow" panose="020B0606020202030204" pitchFamily="34" charset="0"/>
              </a:rPr>
              <a:t>последица: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вишеструких </a:t>
            </a:r>
            <a:r>
              <a:rPr lang="ru-RU" sz="2200" i="1" u="sng" dirty="0" smtClean="0">
                <a:latin typeface="Arial Narrow" panose="020B0606020202030204" pitchFamily="34" charset="0"/>
              </a:rPr>
              <a:t>проблема (баријера)</a:t>
            </a:r>
            <a:r>
              <a:rPr lang="ru-RU" sz="2200" i="1" dirty="0" smtClean="0">
                <a:latin typeface="Arial Narrow" panose="020B0606020202030204" pitchFamily="34" charset="0"/>
              </a:rPr>
              <a:t> који се појављују услед </a:t>
            </a:r>
          </a:p>
          <a:p>
            <a:pPr marL="0" lvl="0" indent="0">
              <a:spcBef>
                <a:spcPts val="0"/>
              </a:spcBef>
              <a:buNone/>
            </a:pPr>
            <a:r>
              <a:rPr lang="ru-RU" sz="2200" i="1" dirty="0">
                <a:latin typeface="Arial Narrow" panose="020B0606020202030204" pitchFamily="34" charset="0"/>
              </a:rPr>
              <a:t> </a:t>
            </a:r>
            <a:r>
              <a:rPr lang="ru-RU" sz="2200" i="1" dirty="0" smtClean="0">
                <a:latin typeface="Arial Narrow" panose="020B0606020202030204" pitchFamily="34" charset="0"/>
              </a:rPr>
              <a:t>    </a:t>
            </a:r>
            <a:r>
              <a:rPr lang="ru-RU" sz="2200" i="1" u="sng" dirty="0" smtClean="0">
                <a:latin typeface="Arial Narrow" panose="020B0606020202030204" pitchFamily="34" charset="0"/>
              </a:rPr>
              <a:t>међународног карактера </a:t>
            </a:r>
            <a:r>
              <a:rPr lang="ru-RU" sz="2200" i="1" dirty="0" smtClean="0">
                <a:latin typeface="Arial Narrow" panose="020B0606020202030204" pitchFamily="34" charset="0"/>
              </a:rPr>
              <a:t>истраживањ</a:t>
            </a:r>
            <a:r>
              <a:rPr lang="ru-RU" sz="2200" dirty="0" smtClean="0">
                <a:latin typeface="Arial Narrow" panose="020B0606020202030204" pitchFamily="34" charset="0"/>
              </a:rPr>
              <a:t>а и </a:t>
            </a:r>
          </a:p>
          <a:p>
            <a:pPr lvl="0">
              <a:spcBef>
                <a:spcPts val="0"/>
              </a:spcBef>
            </a:pPr>
            <a:r>
              <a:rPr lang="ru-RU" sz="2200" i="1" u="sng" dirty="0" smtClean="0">
                <a:latin typeface="Arial Narrow" panose="020B0606020202030204" pitchFamily="34" charset="0"/>
              </a:rPr>
              <a:t>оперативних проблема </a:t>
            </a:r>
            <a:r>
              <a:rPr lang="ru-RU" sz="2200" i="1" dirty="0" smtClean="0">
                <a:latin typeface="Arial Narrow" panose="020B0606020202030204" pitchFamily="34" charset="0"/>
              </a:rPr>
              <a:t>који настају током </a:t>
            </a:r>
            <a:r>
              <a:rPr lang="ru-RU" sz="2200" i="1" u="sng" dirty="0" smtClean="0">
                <a:latin typeface="Arial Narrow" panose="020B0606020202030204" pitchFamily="34" charset="0"/>
              </a:rPr>
              <a:t>реализациј</a:t>
            </a:r>
            <a:r>
              <a:rPr lang="ru-RU" sz="2200" i="1" dirty="0" smtClean="0">
                <a:latin typeface="Arial Narrow" panose="020B0606020202030204" pitchFamily="34" charset="0"/>
              </a:rPr>
              <a:t>е истраживања</a:t>
            </a:r>
            <a:r>
              <a:rPr lang="ru-RU" sz="2200" dirty="0" smtClean="0">
                <a:latin typeface="Arial Narrow" panose="020B0606020202030204" pitchFamily="34" charset="0"/>
              </a:rPr>
              <a:t>. </a:t>
            </a:r>
          </a:p>
          <a:p>
            <a:pPr lvl="0">
              <a:spcBef>
                <a:spcPts val="0"/>
              </a:spcBef>
            </a:pP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У вези с тим, неопходно је да се ММИ </a:t>
            </a:r>
            <a:r>
              <a:rPr lang="ru-RU" sz="2200" dirty="0" smtClean="0">
                <a:solidFill>
                  <a:srgbClr val="0000FF"/>
                </a:solidFill>
                <a:latin typeface="Arial Narrow" panose="020B0606020202030204" pitchFamily="34" charset="0"/>
              </a:rPr>
              <a:t>системски и вишенаменски усмеравају</a:t>
            </a:r>
            <a:r>
              <a:rPr lang="ru-RU" sz="2200" dirty="0" smtClean="0">
                <a:latin typeface="Arial Narrow" panose="020B0606020202030204" pitchFamily="34" charset="0"/>
              </a:rPr>
              <a:t>, посебно што све маркетинг-одлуке имају вишедимензионални карактер (примера ради: одлука о избору тржишта утиче на одлуку о форми наступа, и слично). </a:t>
            </a:r>
            <a:endParaRPr lang="sr-Latn-RS" sz="22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126090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76200" y="967670"/>
            <a:ext cx="8991600" cy="5356929"/>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Неке замке и грешке у ММИ </a:t>
            </a:r>
            <a:endParaRPr lang="ru-RU" sz="2200" b="1" dirty="0" smtClean="0">
              <a:solidFill>
                <a:srgbClr val="0000FF"/>
              </a:solidFill>
              <a:latin typeface="Arial Narrow" panose="020B0606020202030204" pitchFamily="34" charset="0"/>
            </a:endParaRPr>
          </a:p>
          <a:p>
            <a:pPr marL="0" lvl="0" indent="0" algn="ctr">
              <a:spcBef>
                <a:spcPts val="0"/>
              </a:spcBef>
              <a:buNone/>
            </a:pPr>
            <a:endParaRPr lang="ru-RU" sz="2200" b="1" dirty="0" smtClean="0">
              <a:solidFill>
                <a:srgbClr val="0000FF"/>
              </a:solidFill>
              <a:latin typeface="Arial Narrow" panose="020B0606020202030204" pitchFamily="34" charset="0"/>
            </a:endParaRPr>
          </a:p>
          <a:p>
            <a:pPr lvl="0">
              <a:spcBef>
                <a:spcPts val="0"/>
              </a:spcBef>
            </a:pPr>
            <a:r>
              <a:rPr lang="ru-RU" sz="2200" dirty="0">
                <a:latin typeface="Arial Narrow" panose="020B0606020202030204" pitchFamily="34" charset="0"/>
              </a:rPr>
              <a:t>Избор домаће агенције (агенцијска етноцентричност</a:t>
            </a:r>
            <a:r>
              <a:rPr lang="ru-RU" sz="2200" dirty="0" smtClean="0">
                <a:latin typeface="Arial Narrow" panose="020B0606020202030204" pitchFamily="34" charset="0"/>
              </a:rPr>
              <a:t>)</a:t>
            </a:r>
          </a:p>
          <a:p>
            <a:pPr>
              <a:spcBef>
                <a:spcPts val="0"/>
              </a:spcBef>
            </a:pPr>
            <a:r>
              <a:rPr lang="ru-RU" sz="2200" dirty="0">
                <a:latin typeface="Arial Narrow" panose="020B0606020202030204" pitchFamily="34" charset="0"/>
              </a:rPr>
              <a:t>Ригидни методолошки стандарди по земљама</a:t>
            </a:r>
          </a:p>
          <a:p>
            <a:pPr lvl="0">
              <a:spcBef>
                <a:spcPts val="0"/>
              </a:spcBef>
            </a:pPr>
            <a:r>
              <a:rPr lang="ru-RU" sz="2200" dirty="0" smtClean="0">
                <a:latin typeface="Arial Narrow" panose="020B0606020202030204" pitchFamily="34" charset="0"/>
              </a:rPr>
              <a:t>Интервјуисање </a:t>
            </a:r>
            <a:r>
              <a:rPr lang="ru-RU" sz="2200" dirty="0">
                <a:latin typeface="Arial Narrow" panose="020B0606020202030204" pitchFamily="34" charset="0"/>
              </a:rPr>
              <a:t>на енглеском језику на међународним </a:t>
            </a:r>
            <a:r>
              <a:rPr lang="ru-RU" sz="2200" dirty="0" smtClean="0">
                <a:latin typeface="Arial Narrow" panose="020B0606020202030204" pitchFamily="34" charset="0"/>
              </a:rPr>
              <a:t>тржиштима</a:t>
            </a:r>
          </a:p>
          <a:p>
            <a:pPr lvl="0">
              <a:spcBef>
                <a:spcPts val="0"/>
              </a:spcBef>
            </a:pPr>
            <a:r>
              <a:rPr lang="ru-RU" sz="2200" dirty="0" smtClean="0">
                <a:latin typeface="Arial Narrow" panose="020B0606020202030204" pitchFamily="34" charset="0"/>
              </a:rPr>
              <a:t>Дефинисање </a:t>
            </a:r>
            <a:r>
              <a:rPr lang="ru-RU" sz="2200" dirty="0">
                <a:latin typeface="Arial Narrow" panose="020B0606020202030204" pitchFamily="34" charset="0"/>
              </a:rPr>
              <a:t>критеријума приликом планирања </a:t>
            </a:r>
            <a:r>
              <a:rPr lang="ru-RU" sz="2200" dirty="0" smtClean="0">
                <a:latin typeface="Arial Narrow" panose="020B0606020202030204" pitchFamily="34" charset="0"/>
              </a:rPr>
              <a:t>узорка </a:t>
            </a:r>
            <a:endParaRPr lang="ru-RU" sz="2200" dirty="0">
              <a:latin typeface="Arial Narrow" panose="020B0606020202030204" pitchFamily="34" charset="0"/>
            </a:endParaRPr>
          </a:p>
          <a:p>
            <a:pPr lvl="0">
              <a:spcBef>
                <a:spcPts val="0"/>
              </a:spcBef>
            </a:pPr>
            <a:r>
              <a:rPr lang="ru-RU" sz="2200" dirty="0">
                <a:latin typeface="Arial Narrow" panose="020B0606020202030204" pitchFamily="34" charset="0"/>
              </a:rPr>
              <a:t>Недовољно посвећивање пажње </a:t>
            </a:r>
            <a:r>
              <a:rPr lang="ru-RU" sz="2200" dirty="0" smtClean="0">
                <a:latin typeface="Arial Narrow" panose="020B0606020202030204" pitchFamily="34" charset="0"/>
              </a:rPr>
              <a:t>језику</a:t>
            </a:r>
            <a:endParaRPr lang="ru-RU" sz="2200" dirty="0">
              <a:latin typeface="Arial Narrow" panose="020B0606020202030204" pitchFamily="34" charset="0"/>
            </a:endParaRPr>
          </a:p>
          <a:p>
            <a:pPr lvl="0">
              <a:spcBef>
                <a:spcPts val="0"/>
              </a:spcBef>
            </a:pPr>
            <a:r>
              <a:rPr lang="ru-RU" sz="2200" dirty="0">
                <a:latin typeface="Arial Narrow" panose="020B0606020202030204" pitchFamily="34" charset="0"/>
              </a:rPr>
              <a:t>Погрешно интерпретирање </a:t>
            </a:r>
            <a:r>
              <a:rPr lang="ru-RU" sz="2200" dirty="0" smtClean="0">
                <a:latin typeface="Arial Narrow" panose="020B0606020202030204" pitchFamily="34" charset="0"/>
              </a:rPr>
              <a:t>података</a:t>
            </a:r>
            <a:endParaRPr lang="ru-RU" sz="2200" dirty="0">
              <a:latin typeface="Arial Narrow" panose="020B0606020202030204" pitchFamily="34" charset="0"/>
            </a:endParaRPr>
          </a:p>
          <a:p>
            <a:pPr lvl="0">
              <a:spcBef>
                <a:spcPts val="0"/>
              </a:spcBef>
            </a:pPr>
            <a:r>
              <a:rPr lang="ru-RU" sz="2200" dirty="0">
                <a:latin typeface="Arial Narrow" panose="020B0606020202030204" pitchFamily="34" charset="0"/>
              </a:rPr>
              <a:t>Неразумевање међународних разлика приликом спровођења квалитативног </a:t>
            </a:r>
            <a:r>
              <a:rPr lang="ru-RU" sz="2200" dirty="0" smtClean="0">
                <a:latin typeface="Arial Narrow" panose="020B0606020202030204" pitchFamily="34" charset="0"/>
              </a:rPr>
              <a:t>истраживања </a:t>
            </a:r>
            <a:endParaRPr lang="ru-RU" sz="2200" dirty="0">
              <a:latin typeface="Arial Narrow" panose="020B0606020202030204" pitchFamily="34" charset="0"/>
            </a:endParaRP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endParaRPr lang="ru-RU" sz="2200" dirty="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Када </a:t>
            </a:r>
            <a:r>
              <a:rPr lang="ru-RU" sz="2200" dirty="0">
                <a:latin typeface="Arial Narrow" panose="020B0606020202030204" pitchFamily="34" charset="0"/>
              </a:rPr>
              <a:t>истраживачи познају подручја потенцијалних замки и грешки у ММИ, тежиће да их избегну или реше на најбољи могући начин ако их већ нису предвидели у процесу планирања ММИ. </a:t>
            </a:r>
          </a:p>
          <a:p>
            <a:pPr lvl="0">
              <a:spcBef>
                <a:spcPts val="0"/>
              </a:spcBef>
            </a:pPr>
            <a:endParaRPr lang="sr-Latn-RS" sz="20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948671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1066800"/>
            <a:ext cx="8305800" cy="5356929"/>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Формална </a:t>
            </a:r>
            <a:r>
              <a:rPr lang="ru-RU" sz="2200" b="1" dirty="0">
                <a:solidFill>
                  <a:srgbClr val="0000FF"/>
                </a:solidFill>
                <a:latin typeface="Arial Narrow" panose="020B0606020202030204" pitchFamily="34" charset="0"/>
              </a:rPr>
              <a:t>(пројектна) </a:t>
            </a:r>
            <a:r>
              <a:rPr lang="ru-RU" sz="2200" b="1" dirty="0" smtClean="0">
                <a:solidFill>
                  <a:srgbClr val="0000FF"/>
                </a:solidFill>
                <a:latin typeface="Arial Narrow" panose="020B0606020202030204" pitchFamily="34" charset="0"/>
              </a:rPr>
              <a:t>ММИ</a:t>
            </a:r>
            <a:r>
              <a:rPr lang="ru-RU" sz="2200" dirty="0" smtClean="0">
                <a:latin typeface="Arial Narrow" panose="020B0606020202030204" pitchFamily="34" charset="0"/>
              </a:rPr>
              <a:t> </a:t>
            </a:r>
            <a:endParaRPr lang="ru-RU" sz="2200" dirty="0">
              <a:latin typeface="Arial Narrow" panose="020B0606020202030204" pitchFamily="34" charset="0"/>
            </a:endParaRPr>
          </a:p>
          <a:p>
            <a:pPr marL="0" lvl="0" indent="0">
              <a:spcBef>
                <a:spcPts val="0"/>
              </a:spcBef>
              <a:buNone/>
            </a:pPr>
            <a:endParaRPr lang="ru-RU" sz="2000" dirty="0" smtClean="0">
              <a:latin typeface="Arial Narrow" panose="020B0606020202030204" pitchFamily="34" charset="0"/>
            </a:endParaRPr>
          </a:p>
          <a:p>
            <a:pPr marL="0" lvl="0" indent="0">
              <a:spcBef>
                <a:spcPts val="0"/>
              </a:spcBef>
              <a:buNone/>
            </a:pPr>
            <a:r>
              <a:rPr lang="ru-RU" sz="2200" dirty="0" smtClean="0">
                <a:solidFill>
                  <a:srgbClr val="0000FF"/>
                </a:solidFill>
                <a:latin typeface="Arial Narrow" panose="020B0606020202030204" pitchFamily="34" charset="0"/>
              </a:rPr>
              <a:t>ММИ</a:t>
            </a:r>
            <a:r>
              <a:rPr lang="ru-RU" sz="2200" dirty="0" smtClean="0">
                <a:latin typeface="Arial Narrow" panose="020B0606020202030204" pitchFamily="34" charset="0"/>
              </a:rPr>
              <a:t> </a:t>
            </a:r>
            <a:r>
              <a:rPr lang="ru-RU" sz="2200" dirty="0">
                <a:latin typeface="Arial Narrow" panose="020B0606020202030204" pitchFamily="34" charset="0"/>
              </a:rPr>
              <a:t>имају формални карактер када се заснивају на претходно </a:t>
            </a:r>
            <a:r>
              <a:rPr lang="ru-RU" sz="2200" dirty="0" smtClean="0">
                <a:latin typeface="Arial Narrow" panose="020B0606020202030204" pitchFamily="34" charset="0"/>
              </a:rPr>
              <a:t>дефинисаним: </a:t>
            </a:r>
          </a:p>
          <a:p>
            <a:pPr lvl="0">
              <a:spcBef>
                <a:spcPts val="0"/>
              </a:spcBef>
            </a:pPr>
            <a:r>
              <a:rPr lang="ru-RU" sz="2200" dirty="0" smtClean="0">
                <a:latin typeface="Arial Narrow" panose="020B0606020202030204" pitchFamily="34" charset="0"/>
              </a:rPr>
              <a:t>истраживачком </a:t>
            </a:r>
            <a:r>
              <a:rPr lang="ru-RU" sz="2200" dirty="0">
                <a:latin typeface="Arial Narrow" panose="020B0606020202030204" pitchFamily="34" charset="0"/>
              </a:rPr>
              <a:t>задатку,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процедурама </a:t>
            </a:r>
            <a:r>
              <a:rPr lang="ru-RU" sz="2200" dirty="0">
                <a:latin typeface="Arial Narrow" panose="020B0606020202030204" pitchFamily="34" charset="0"/>
              </a:rPr>
              <a:t>и поступцима истраживања,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методама </a:t>
            </a:r>
            <a:r>
              <a:rPr lang="ru-RU" sz="2200" dirty="0">
                <a:latin typeface="Arial Narrow" panose="020B0606020202030204" pitchFamily="34" charset="0"/>
              </a:rPr>
              <a:t>и техникама истраживања и прикупљања података,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носиоцима </a:t>
            </a:r>
            <a:r>
              <a:rPr lang="ru-RU" sz="2200" dirty="0">
                <a:latin typeface="Arial Narrow" panose="020B0606020202030204" pitchFamily="34" charset="0"/>
              </a:rPr>
              <a:t>истраживања,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дефинисаном </a:t>
            </a:r>
            <a:r>
              <a:rPr lang="ru-RU" sz="2200" dirty="0">
                <a:latin typeface="Arial Narrow" panose="020B0606020202030204" pitchFamily="34" charset="0"/>
              </a:rPr>
              <a:t>времену и простору истраживања,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буџету </a:t>
            </a:r>
            <a:r>
              <a:rPr lang="ru-RU" sz="2200" dirty="0">
                <a:latin typeface="Arial Narrow" panose="020B0606020202030204" pitchFamily="34" charset="0"/>
              </a:rPr>
              <a:t>истраживања,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те </a:t>
            </a:r>
            <a:r>
              <a:rPr lang="ru-RU" sz="2200" dirty="0">
                <a:latin typeface="Arial Narrow" panose="020B0606020202030204" pitchFamily="34" charset="0"/>
              </a:rPr>
              <a:t>начинима исказивања резултата истраживања, и др. </a:t>
            </a:r>
            <a:endParaRPr lang="ru-RU" sz="2200" dirty="0" smtClean="0">
              <a:latin typeface="Arial Narrow" panose="020B0606020202030204" pitchFamily="34" charset="0"/>
            </a:endParaRP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b="1" dirty="0" smtClean="0">
                <a:solidFill>
                  <a:srgbClr val="0000FF"/>
                </a:solidFill>
                <a:latin typeface="Arial Narrow" panose="020B0606020202030204" pitchFamily="34" charset="0"/>
              </a:rPr>
              <a:t>Процес </a:t>
            </a:r>
            <a:r>
              <a:rPr lang="ru-RU" sz="2200" b="1" dirty="0">
                <a:solidFill>
                  <a:srgbClr val="0000FF"/>
                </a:solidFill>
                <a:latin typeface="Arial Narrow" panose="020B0606020202030204" pitchFamily="34" charset="0"/>
              </a:rPr>
              <a:t>формалних ММИ</a:t>
            </a:r>
            <a:r>
              <a:rPr lang="ru-RU" sz="2200" b="1" dirty="0">
                <a:latin typeface="Arial Narrow" panose="020B0606020202030204" pitchFamily="34" charset="0"/>
              </a:rPr>
              <a:t> </a:t>
            </a:r>
            <a:r>
              <a:rPr lang="ru-RU" sz="2200" dirty="0">
                <a:latin typeface="Arial Narrow" panose="020B0606020202030204" pitchFamily="34" charset="0"/>
              </a:rPr>
              <a:t>се састоји из следећих </a:t>
            </a:r>
            <a:r>
              <a:rPr lang="ru-RU" sz="2200" dirty="0" smtClean="0">
                <a:latin typeface="Arial Narrow" panose="020B0606020202030204" pitchFamily="34" charset="0"/>
              </a:rPr>
              <a:t>делова: </a:t>
            </a:r>
          </a:p>
          <a:p>
            <a:pPr lvl="0">
              <a:spcBef>
                <a:spcPts val="0"/>
              </a:spcBef>
            </a:pPr>
            <a:r>
              <a:rPr lang="ru-RU" sz="2200" dirty="0" smtClean="0">
                <a:latin typeface="Arial Narrow" panose="020B0606020202030204" pitchFamily="34" charset="0"/>
              </a:rPr>
              <a:t>припремни</a:t>
            </a:r>
            <a:r>
              <a:rPr lang="ru-RU" sz="2200" dirty="0">
                <a:latin typeface="Arial Narrow" panose="020B0606020202030204" pitchFamily="34" charset="0"/>
              </a:rPr>
              <a:t>,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оперативни </a:t>
            </a:r>
            <a:r>
              <a:rPr lang="ru-RU" sz="2200" dirty="0">
                <a:latin typeface="Arial Narrow" panose="020B0606020202030204" pitchFamily="34" charset="0"/>
              </a:rPr>
              <a:t>и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завршни део.</a:t>
            </a:r>
            <a:endParaRPr lang="sr-Latn-RS" sz="22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87880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08912" cy="648072"/>
          </a:xfrm>
        </p:spPr>
        <p:txBody>
          <a:bodyPr>
            <a:normAutofit/>
          </a:bodyPr>
          <a:lstStyle/>
          <a:p>
            <a:pPr algn="l"/>
            <a:r>
              <a:rPr lang="sr-Cyrl-RS" sz="2400" b="1" dirty="0" smtClean="0">
                <a:solidFill>
                  <a:srgbClr val="0000FF"/>
                </a:solidFill>
                <a:latin typeface="Arial Narrow" panose="020B0606020202030204" pitchFamily="34" charset="0"/>
              </a:rPr>
              <a:t>Извори и типови података </a:t>
            </a:r>
            <a:endParaRPr lang="sr-Latn-RS" sz="2400" b="1" dirty="0">
              <a:solidFill>
                <a:srgbClr val="0000FF"/>
              </a:solidFill>
              <a:latin typeface="Arial Narrow" panose="020B0606020202030204" pitchFamily="34" charset="0"/>
            </a:endParaRPr>
          </a:p>
        </p:txBody>
      </p:sp>
      <p:sp>
        <p:nvSpPr>
          <p:cNvPr id="3" name="Content Placeholder 2"/>
          <p:cNvSpPr>
            <a:spLocks noGrp="1"/>
          </p:cNvSpPr>
          <p:nvPr>
            <p:ph idx="1"/>
          </p:nvPr>
        </p:nvSpPr>
        <p:spPr>
          <a:xfrm>
            <a:off x="304800" y="1665722"/>
            <a:ext cx="8744272" cy="4638263"/>
          </a:xfrm>
        </p:spPr>
        <p:txBody>
          <a:bodyPr>
            <a:normAutofit fontScale="85000" lnSpcReduction="10000"/>
          </a:bodyPr>
          <a:lstStyle/>
          <a:p>
            <a:r>
              <a:rPr lang="ru-RU" sz="2700" b="1" dirty="0">
                <a:latin typeface="Arial Narrow" panose="020B0606020202030204" pitchFamily="34" charset="0"/>
              </a:rPr>
              <a:t>Интерни  </a:t>
            </a:r>
            <a:r>
              <a:rPr lang="ru-RU" sz="2700" b="1" dirty="0" smtClean="0">
                <a:latin typeface="Arial Narrow" panose="020B0606020202030204" pitchFamily="34" charset="0"/>
              </a:rPr>
              <a:t>извори</a:t>
            </a:r>
            <a:r>
              <a:rPr lang="ru-RU" sz="2700" dirty="0" smtClean="0">
                <a:latin typeface="Arial Narrow" panose="020B0606020202030204" pitchFamily="34" charset="0"/>
              </a:rPr>
              <a:t>: подаци потичу из компаније, више </a:t>
            </a:r>
            <a:r>
              <a:rPr lang="ru-RU" sz="2700" dirty="0">
                <a:latin typeface="Arial Narrow" panose="020B0606020202030204" pitchFamily="34" charset="0"/>
              </a:rPr>
              <a:t>су поуздани, </a:t>
            </a:r>
            <a:r>
              <a:rPr lang="ru-RU" sz="2700" dirty="0" smtClean="0">
                <a:latin typeface="Arial Narrow" panose="020B0606020202030204" pitchFamily="34" charset="0"/>
              </a:rPr>
              <a:t>захтевају мања улагања.</a:t>
            </a:r>
            <a:endParaRPr lang="ru-RU" sz="2700" dirty="0">
              <a:latin typeface="Arial Narrow" panose="020B0606020202030204" pitchFamily="34" charset="0"/>
            </a:endParaRPr>
          </a:p>
          <a:p>
            <a:pPr marL="0" indent="0">
              <a:buNone/>
            </a:pPr>
            <a:endParaRPr lang="ru-RU" sz="2700" dirty="0">
              <a:latin typeface="Arial Narrow" panose="020B0606020202030204" pitchFamily="34" charset="0"/>
            </a:endParaRPr>
          </a:p>
          <a:p>
            <a:r>
              <a:rPr lang="ru-RU" sz="2700" b="1" dirty="0">
                <a:latin typeface="Arial Narrow" panose="020B0606020202030204" pitchFamily="34" charset="0"/>
              </a:rPr>
              <a:t>Екстерни </a:t>
            </a:r>
            <a:r>
              <a:rPr lang="ru-RU" sz="2700" b="1" dirty="0" smtClean="0">
                <a:latin typeface="Arial Narrow" panose="020B0606020202030204" pitchFamily="34" charset="0"/>
              </a:rPr>
              <a:t>извори</a:t>
            </a:r>
            <a:r>
              <a:rPr lang="ru-RU" sz="2700" dirty="0" smtClean="0">
                <a:latin typeface="Arial Narrow" panose="020B0606020202030204" pitchFamily="34" charset="0"/>
              </a:rPr>
              <a:t>: подаци потичу изван компаније, мање </a:t>
            </a:r>
            <a:r>
              <a:rPr lang="ru-RU" sz="2700" dirty="0">
                <a:latin typeface="Arial Narrow" panose="020B0606020202030204" pitchFamily="34" charset="0"/>
              </a:rPr>
              <a:t>су поуздани, </a:t>
            </a:r>
            <a:r>
              <a:rPr lang="ru-RU" sz="2700" dirty="0" smtClean="0">
                <a:latin typeface="Arial Narrow" panose="020B0606020202030204" pitchFamily="34" charset="0"/>
              </a:rPr>
              <a:t>скупље је прикупљање ових података.</a:t>
            </a:r>
            <a:endParaRPr lang="ru-RU" sz="2700" dirty="0">
              <a:latin typeface="Arial Narrow" panose="020B0606020202030204" pitchFamily="34" charset="0"/>
            </a:endParaRPr>
          </a:p>
          <a:p>
            <a:pPr marL="0" indent="0">
              <a:buNone/>
            </a:pPr>
            <a:endParaRPr lang="ru-RU" sz="2700" dirty="0">
              <a:latin typeface="Arial Narrow" panose="020B0606020202030204" pitchFamily="34" charset="0"/>
            </a:endParaRPr>
          </a:p>
          <a:p>
            <a:pPr>
              <a:buFont typeface="Courier New" panose="02070309020205020404" pitchFamily="49" charset="0"/>
              <a:buChar char="o"/>
            </a:pPr>
            <a:r>
              <a:rPr lang="ru-RU" sz="2700" b="1" dirty="0">
                <a:latin typeface="Arial Narrow" panose="020B0606020202030204" pitchFamily="34" charset="0"/>
              </a:rPr>
              <a:t>Примарни подаци </a:t>
            </a:r>
            <a:r>
              <a:rPr lang="ru-RU" sz="2700" dirty="0">
                <a:latin typeface="Arial Narrow" panose="020B0606020202030204" pitchFamily="34" charset="0"/>
              </a:rPr>
              <a:t>(подаци из </a:t>
            </a:r>
            <a:r>
              <a:rPr lang="ru-RU" sz="2700" dirty="0" smtClean="0">
                <a:latin typeface="Arial Narrow" panose="020B0606020202030204" pitchFamily="34" charset="0"/>
              </a:rPr>
              <a:t>изворног</a:t>
            </a:r>
            <a:r>
              <a:rPr lang="sr-Latn-RS" sz="2700" dirty="0" smtClean="0">
                <a:latin typeface="Arial Narrow" panose="020B0606020202030204" pitchFamily="34" charset="0"/>
              </a:rPr>
              <a:t> </a:t>
            </a:r>
            <a:r>
              <a:rPr lang="ru-RU" sz="2700" dirty="0" smtClean="0">
                <a:latin typeface="Arial Narrow" panose="020B0606020202030204" pitchFamily="34" charset="0"/>
              </a:rPr>
              <a:t>-</a:t>
            </a:r>
            <a:r>
              <a:rPr lang="sr-Latn-RS" sz="2700" dirty="0" smtClean="0">
                <a:latin typeface="Arial Narrow" panose="020B0606020202030204" pitchFamily="34" charset="0"/>
              </a:rPr>
              <a:t> </a:t>
            </a:r>
            <a:r>
              <a:rPr lang="ru-RU" sz="2700" dirty="0" smtClean="0">
                <a:latin typeface="Arial Narrow" panose="020B0606020202030204" pitchFamily="34" charset="0"/>
              </a:rPr>
              <a:t>примарног  </a:t>
            </a:r>
            <a:r>
              <a:rPr lang="ru-RU" sz="2700" dirty="0">
                <a:latin typeface="Arial Narrow" panose="020B0606020202030204" pitchFamily="34" charset="0"/>
              </a:rPr>
              <a:t>истраживања); први пут </a:t>
            </a:r>
            <a:r>
              <a:rPr lang="ru-RU" sz="2700" dirty="0" smtClean="0">
                <a:latin typeface="Arial Narrow" panose="020B0606020202030204" pitchFamily="34" charset="0"/>
              </a:rPr>
              <a:t>су прикупљени </a:t>
            </a:r>
            <a:r>
              <a:rPr lang="ru-RU" sz="2700" dirty="0">
                <a:latin typeface="Arial Narrow" panose="020B0606020202030204" pitchFamily="34" charset="0"/>
              </a:rPr>
              <a:t>као такви; скупљи су од секундарних и више су веродостојни.</a:t>
            </a:r>
          </a:p>
          <a:p>
            <a:pPr marL="0" indent="0">
              <a:buNone/>
            </a:pPr>
            <a:endParaRPr lang="ru-RU" sz="2700" dirty="0">
              <a:latin typeface="Arial Narrow" panose="020B0606020202030204" pitchFamily="34" charset="0"/>
            </a:endParaRPr>
          </a:p>
          <a:p>
            <a:pPr>
              <a:buFont typeface="Courier New" panose="02070309020205020404" pitchFamily="49" charset="0"/>
              <a:buChar char="o"/>
            </a:pPr>
            <a:r>
              <a:rPr lang="ru-RU" sz="2700" b="1" dirty="0">
                <a:latin typeface="Arial Narrow" panose="020B0606020202030204" pitchFamily="34" charset="0"/>
              </a:rPr>
              <a:t>Секундарни подаци </a:t>
            </a:r>
            <a:r>
              <a:rPr lang="ru-RU" sz="2700" dirty="0">
                <a:latin typeface="Arial Narrow" panose="020B0606020202030204" pitchFamily="34" charset="0"/>
              </a:rPr>
              <a:t>(преузимање података које је неко други прикупио и </a:t>
            </a:r>
            <a:r>
              <a:rPr lang="ru-RU" sz="2700" dirty="0" smtClean="0">
                <a:latin typeface="Arial Narrow" panose="020B0606020202030204" pitchFamily="34" charset="0"/>
              </a:rPr>
              <a:t>објавио; то може бити и компанија); </a:t>
            </a:r>
            <a:r>
              <a:rPr lang="ru-RU" sz="2700" dirty="0">
                <a:latin typeface="Arial Narrow" panose="020B0606020202030204" pitchFamily="34" charset="0"/>
              </a:rPr>
              <a:t>овај тип податак је доминантан у структури података; мање су скупи и могу бити мање веродостојни.</a:t>
            </a:r>
          </a:p>
          <a:p>
            <a:pPr marL="0" indent="0">
              <a:buNone/>
            </a:pPr>
            <a:endParaRPr lang="ru-RU" sz="2800" dirty="0" smtClean="0">
              <a:latin typeface="Arial Narrow" panose="020B0606020202030204" pitchFamily="34" charset="0"/>
            </a:endParaRPr>
          </a:p>
          <a:p>
            <a:pPr marL="0" indent="0">
              <a:buNone/>
            </a:pPr>
            <a:endParaRPr lang="sr-Latn-RS" sz="2800" b="1"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3</a:t>
            </a:fld>
            <a:endParaRPr lang="en-US">
              <a:solidFill>
                <a:prstClr val="black">
                  <a:tint val="75000"/>
                </a:prstClr>
              </a:solidFill>
            </a:endParaRPr>
          </a:p>
        </p:txBody>
      </p:sp>
      <p:sp>
        <p:nvSpPr>
          <p:cNvPr id="5" name="Title 1"/>
          <p:cNvSpPr txBox="1">
            <a:spLocks/>
          </p:cNvSpPr>
          <p:nvPr/>
        </p:nvSpPr>
        <p:spPr>
          <a:xfrm>
            <a:off x="457200" y="274638"/>
            <a:ext cx="82296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Cyrl-RS" sz="280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Tree>
    <p:extLst>
      <p:ext uri="{BB962C8B-B14F-4D97-AF65-F5344CB8AC3E}">
        <p14:creationId xmlns:p14="http://schemas.microsoft.com/office/powerpoint/2010/main" val="2957203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6172200" cy="4525963"/>
          </a:xfrm>
        </p:spPr>
        <p:txBody>
          <a:bodyPr/>
          <a:lstStyle/>
          <a:p>
            <a:pPr marL="0" indent="0">
              <a:buNone/>
            </a:pPr>
            <a:endParaRPr lang="sr-Cyrl-RS" dirty="0" smtClean="0"/>
          </a:p>
          <a:p>
            <a:pPr marL="0" indent="0">
              <a:buNone/>
            </a:pPr>
            <a:endParaRPr lang="sr-Cyrl-RS" dirty="0"/>
          </a:p>
          <a:p>
            <a:pPr marL="0" indent="0">
              <a:buNone/>
            </a:pPr>
            <a:endParaRPr lang="sr-Cyrl-RS" dirty="0" smtClean="0"/>
          </a:p>
          <a:p>
            <a:pPr marL="0" indent="0">
              <a:buNone/>
            </a:pPr>
            <a:r>
              <a:rPr lang="sr-Cyrl-RS" i="1" dirty="0" smtClean="0">
                <a:solidFill>
                  <a:srgbClr val="0000FF"/>
                </a:solidFill>
                <a:latin typeface="Arial Narrow" panose="020B0606020202030204" pitchFamily="34" charset="0"/>
              </a:rPr>
              <a:t>Дискусија (тематска јединица 7)</a:t>
            </a:r>
          </a:p>
        </p:txBody>
      </p:sp>
      <p:sp>
        <p:nvSpPr>
          <p:cNvPr id="4" name="Slide Number Placeholder 3"/>
          <p:cNvSpPr>
            <a:spLocks noGrp="1"/>
          </p:cNvSpPr>
          <p:nvPr>
            <p:ph type="sldNum" sz="quarter" idx="12"/>
          </p:nvPr>
        </p:nvSpPr>
        <p:spPr/>
        <p:txBody>
          <a:bodyPr/>
          <a:lstStyle/>
          <a:p>
            <a:fld id="{5CFC2A9D-B1EA-4680-84B8-CF3316DF8074}" type="slidenum">
              <a:rPr lang="en-US" smtClean="0"/>
              <a:pPr/>
              <a:t>30</a:t>
            </a:fld>
            <a:endParaRPr lang="en-US"/>
          </a:p>
        </p:txBody>
      </p:sp>
    </p:spTree>
    <p:extLst>
      <p:ext uri="{BB962C8B-B14F-4D97-AF65-F5344CB8AC3E}">
        <p14:creationId xmlns:p14="http://schemas.microsoft.com/office/powerpoint/2010/main" val="708998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CFC2A9D-B1EA-4680-84B8-CF3316DF8074}" type="slidenum">
              <a:rPr lang="en-US" smtClean="0">
                <a:solidFill>
                  <a:prstClr val="black">
                    <a:tint val="75000"/>
                  </a:prstClr>
                </a:solidFill>
              </a:rPr>
              <a:pPr/>
              <a:t>31</a:t>
            </a:fld>
            <a:endParaRPr lang="en-US">
              <a:solidFill>
                <a:prstClr val="black">
                  <a:tint val="75000"/>
                </a:prstClr>
              </a:solidFill>
            </a:endParaRPr>
          </a:p>
        </p:txBody>
      </p:sp>
      <p:sp>
        <p:nvSpPr>
          <p:cNvPr id="6" name="Subtitle 2"/>
          <p:cNvSpPr txBox="1">
            <a:spLocks/>
          </p:cNvSpPr>
          <p:nvPr/>
        </p:nvSpPr>
        <p:spPr>
          <a:xfrm>
            <a:off x="381000" y="3886200"/>
            <a:ext cx="5700464" cy="1452736"/>
          </a:xfrm>
          <a:prstGeom prst="rect">
            <a:avLst/>
          </a:prstGeom>
          <a:ln w="28575">
            <a:solidFill>
              <a:srgbClr val="0000FF"/>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sr-Cyrl-RS" sz="2400" dirty="0" smtClean="0">
                <a:solidFill>
                  <a:srgbClr val="1F497D"/>
                </a:solidFill>
                <a:latin typeface="Arial Narrow" panose="020B0606020202030204" pitchFamily="34" charset="0"/>
              </a:rPr>
              <a:t>Наставак: </a:t>
            </a:r>
            <a:endParaRPr lang="sr-Cyrl-RS" sz="2400" dirty="0" smtClean="0">
              <a:solidFill>
                <a:srgbClr val="1F497D"/>
              </a:solidFill>
              <a:latin typeface="Arial Narrow" panose="020B0606020202030204" pitchFamily="34" charset="0"/>
            </a:endParaRPr>
          </a:p>
          <a:p>
            <a:pPr algn="l"/>
            <a:r>
              <a:rPr lang="sr-Cyrl-RS" sz="2400" b="1" dirty="0" smtClean="0">
                <a:solidFill>
                  <a:srgbClr val="0000FF"/>
                </a:solidFill>
                <a:latin typeface="Arial Narrow" pitchFamily="34" charset="0"/>
              </a:rPr>
              <a:t>Међународна маркетинг-истраживања </a:t>
            </a:r>
            <a:r>
              <a:rPr lang="sr-Cyrl-RS" sz="2400" b="1" dirty="0" smtClean="0">
                <a:solidFill>
                  <a:srgbClr val="0000FF"/>
                </a:solidFill>
                <a:latin typeface="Arial Narrow" pitchFamily="34" charset="0"/>
              </a:rPr>
              <a:t>(8) </a:t>
            </a:r>
            <a:endParaRPr lang="sr-Latn-RS" sz="2400" dirty="0" smtClean="0">
              <a:solidFill>
                <a:srgbClr val="0000FF"/>
              </a:solidFill>
              <a:latin typeface="Arial Narrow" pitchFamily="34" charset="0"/>
            </a:endParaRPr>
          </a:p>
        </p:txBody>
      </p:sp>
    </p:spTree>
    <p:extLst>
      <p:ext uri="{BB962C8B-B14F-4D97-AF65-F5344CB8AC3E}">
        <p14:creationId xmlns:p14="http://schemas.microsoft.com/office/powerpoint/2010/main" val="1387553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76200" y="1066800"/>
            <a:ext cx="8839200" cy="5091407"/>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Процес </a:t>
            </a:r>
            <a:r>
              <a:rPr lang="ru-RU" sz="2200" b="1" dirty="0">
                <a:solidFill>
                  <a:srgbClr val="0000FF"/>
                </a:solidFill>
                <a:latin typeface="Arial Narrow" panose="020B0606020202030204" pitchFamily="34" charset="0"/>
              </a:rPr>
              <a:t>формалних </a:t>
            </a:r>
            <a:r>
              <a:rPr lang="ru-RU" sz="2200" b="1" dirty="0" smtClean="0">
                <a:solidFill>
                  <a:srgbClr val="0000FF"/>
                </a:solidFill>
                <a:latin typeface="Arial Narrow" panose="020B0606020202030204" pitchFamily="34" charset="0"/>
              </a:rPr>
              <a:t>ММИ: ПРИПРЕМНИ ДЕО</a:t>
            </a:r>
          </a:p>
          <a:p>
            <a:pPr marL="0" lvl="0" indent="0">
              <a:spcBef>
                <a:spcPts val="0"/>
              </a:spcBef>
              <a:buNone/>
            </a:pPr>
            <a:endParaRPr lang="ru-RU" sz="2000" b="1" dirty="0">
              <a:solidFill>
                <a:srgbClr val="0000FF"/>
              </a:solidFill>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Припремни </a:t>
            </a:r>
            <a:r>
              <a:rPr lang="ru-RU" sz="2200" dirty="0">
                <a:latin typeface="Arial Narrow" panose="020B0606020202030204" pitchFamily="34" charset="0"/>
              </a:rPr>
              <a:t>део ММИ се одвија у две </a:t>
            </a:r>
            <a:r>
              <a:rPr lang="ru-RU" sz="2200" dirty="0" smtClean="0">
                <a:latin typeface="Arial Narrow" panose="020B0606020202030204" pitchFamily="34" charset="0"/>
              </a:rPr>
              <a:t>фазе:</a:t>
            </a:r>
          </a:p>
          <a:p>
            <a:pPr marL="0" lvl="0" indent="0">
              <a:spcBef>
                <a:spcPts val="0"/>
              </a:spcBef>
              <a:buNone/>
            </a:pPr>
            <a:r>
              <a:rPr lang="ru-RU" sz="2200" dirty="0" smtClean="0">
                <a:latin typeface="Arial Narrow" panose="020B0606020202030204" pitchFamily="34" charset="0"/>
              </a:rPr>
              <a:t> </a:t>
            </a:r>
          </a:p>
          <a:p>
            <a:pPr lvl="0">
              <a:spcBef>
                <a:spcPts val="0"/>
              </a:spcBef>
            </a:pPr>
            <a:r>
              <a:rPr lang="ru-RU" sz="2200" dirty="0" smtClean="0">
                <a:latin typeface="Arial Narrow" panose="020B0606020202030204" pitchFamily="34" charset="0"/>
              </a:rPr>
              <a:t> </a:t>
            </a:r>
            <a:r>
              <a:rPr lang="ru-RU" sz="2200" b="1" dirty="0">
                <a:solidFill>
                  <a:srgbClr val="0000FF"/>
                </a:solidFill>
                <a:latin typeface="Arial Narrow" panose="020B0606020202030204" pitchFamily="34" charset="0"/>
              </a:rPr>
              <a:t>Иницијална фаза истраживања</a:t>
            </a:r>
            <a:r>
              <a:rPr lang="ru-RU" sz="2200" b="1" dirty="0">
                <a:latin typeface="Arial Narrow" panose="020B0606020202030204" pitchFamily="34" charset="0"/>
              </a:rPr>
              <a:t> </a:t>
            </a:r>
            <a:r>
              <a:rPr lang="ru-RU" sz="2200" dirty="0">
                <a:latin typeface="Arial Narrow" panose="020B0606020202030204" pitchFamily="34" charset="0"/>
              </a:rPr>
              <a:t>подразумева: </a:t>
            </a:r>
            <a:endParaRPr lang="ru-RU" sz="2200" dirty="0" smtClean="0">
              <a:latin typeface="Arial Narrow" panose="020B0606020202030204" pitchFamily="34" charset="0"/>
            </a:endParaRPr>
          </a:p>
          <a:p>
            <a:pPr lvl="1">
              <a:spcBef>
                <a:spcPts val="0"/>
              </a:spcBef>
            </a:pPr>
            <a:r>
              <a:rPr lang="ru-RU" sz="2000" dirty="0" smtClean="0">
                <a:latin typeface="Arial Narrow" panose="020B0606020202030204" pitchFamily="34" charset="0"/>
              </a:rPr>
              <a:t>дефинисање </a:t>
            </a:r>
            <a:r>
              <a:rPr lang="ru-RU" sz="2000" b="1" dirty="0">
                <a:latin typeface="Arial Narrow" panose="020B0606020202030204" pitchFamily="34" charset="0"/>
              </a:rPr>
              <a:t>проблема и циља истраживања</a:t>
            </a:r>
            <a:r>
              <a:rPr lang="ru-RU" sz="2000" dirty="0">
                <a:latin typeface="Arial Narrow" panose="020B0606020202030204" pitchFamily="34" charset="0"/>
              </a:rPr>
              <a:t>, </a:t>
            </a:r>
            <a:endParaRPr lang="ru-RU" sz="2000" dirty="0" smtClean="0">
              <a:latin typeface="Arial Narrow" panose="020B0606020202030204" pitchFamily="34" charset="0"/>
            </a:endParaRPr>
          </a:p>
          <a:p>
            <a:pPr lvl="1">
              <a:spcBef>
                <a:spcPts val="0"/>
              </a:spcBef>
            </a:pPr>
            <a:r>
              <a:rPr lang="ru-RU" sz="2000" dirty="0" smtClean="0">
                <a:latin typeface="Arial Narrow" panose="020B0606020202030204" pitchFamily="34" charset="0"/>
              </a:rPr>
              <a:t>одређивање </a:t>
            </a:r>
            <a:r>
              <a:rPr lang="ru-RU" sz="2000" dirty="0">
                <a:latin typeface="Arial Narrow" panose="020B0606020202030204" pitchFamily="34" charset="0"/>
              </a:rPr>
              <a:t>превентивних тржишних смерница (</a:t>
            </a:r>
            <a:r>
              <a:rPr lang="ru-RU" sz="2000" b="1" dirty="0">
                <a:latin typeface="Arial Narrow" panose="020B0606020202030204" pitchFamily="34" charset="0"/>
              </a:rPr>
              <a:t>усмерење</a:t>
            </a:r>
            <a:r>
              <a:rPr lang="ru-RU" sz="2000" dirty="0">
                <a:latin typeface="Arial Narrow" panose="020B0606020202030204" pitchFamily="34" charset="0"/>
              </a:rPr>
              <a:t>) и образложење оправданости додатног формалног истраживања (</a:t>
            </a:r>
            <a:r>
              <a:rPr lang="ru-RU" sz="2000" b="1" dirty="0">
                <a:latin typeface="Arial Narrow" panose="020B0606020202030204" pitchFamily="34" charset="0"/>
              </a:rPr>
              <a:t>захтеви за информацијама</a:t>
            </a:r>
            <a:r>
              <a:rPr lang="ru-RU" sz="2000" dirty="0" smtClean="0">
                <a:latin typeface="Arial Narrow" panose="020B0606020202030204" pitchFamily="34" charset="0"/>
              </a:rPr>
              <a:t>).</a:t>
            </a:r>
          </a:p>
          <a:p>
            <a:pPr marL="457200" lvl="1" indent="0">
              <a:spcBef>
                <a:spcPts val="0"/>
              </a:spcBef>
              <a:buNone/>
            </a:pPr>
            <a:r>
              <a:rPr lang="ru-RU" sz="1800" dirty="0" smtClean="0">
                <a:latin typeface="Arial Narrow" panose="020B0606020202030204" pitchFamily="34" charset="0"/>
              </a:rPr>
              <a:t> </a:t>
            </a:r>
          </a:p>
          <a:p>
            <a:pPr lvl="0">
              <a:spcBef>
                <a:spcPts val="0"/>
              </a:spcBef>
            </a:pPr>
            <a:r>
              <a:rPr lang="ru-RU" sz="2200" b="1" dirty="0" smtClean="0">
                <a:solidFill>
                  <a:srgbClr val="0000FF"/>
                </a:solidFill>
                <a:latin typeface="Arial Narrow" panose="020B0606020202030204" pitchFamily="34" charset="0"/>
              </a:rPr>
              <a:t>Пројектна фаза истраживања </a:t>
            </a:r>
            <a:r>
              <a:rPr lang="ru-RU" sz="2200" dirty="0" smtClean="0">
                <a:latin typeface="Arial Narrow" panose="020B0606020202030204" pitchFamily="34" charset="0"/>
              </a:rPr>
              <a:t>подразумева: </a:t>
            </a:r>
          </a:p>
          <a:p>
            <a:pPr lvl="1">
              <a:spcBef>
                <a:spcPts val="0"/>
              </a:spcBef>
            </a:pPr>
            <a:r>
              <a:rPr lang="ru-RU" sz="2000" dirty="0" smtClean="0">
                <a:latin typeface="Arial Narrow" panose="020B0606020202030204" pitchFamily="34" charset="0"/>
              </a:rPr>
              <a:t>дефинисање </a:t>
            </a:r>
            <a:r>
              <a:rPr lang="ru-RU" sz="2000" b="1" dirty="0">
                <a:latin typeface="Arial Narrow" panose="020B0606020202030204" pitchFamily="34" charset="0"/>
              </a:rPr>
              <a:t>предмета истраживања</a:t>
            </a:r>
            <a:r>
              <a:rPr lang="ru-RU" sz="2000" dirty="0">
                <a:latin typeface="Arial Narrow" panose="020B0606020202030204" pitchFamily="34" charset="0"/>
              </a:rPr>
              <a:t>, </a:t>
            </a:r>
            <a:endParaRPr lang="ru-RU" sz="2000" dirty="0" smtClean="0">
              <a:latin typeface="Arial Narrow" panose="020B0606020202030204" pitchFamily="34" charset="0"/>
            </a:endParaRPr>
          </a:p>
          <a:p>
            <a:pPr lvl="1">
              <a:spcBef>
                <a:spcPts val="0"/>
              </a:spcBef>
            </a:pPr>
            <a:r>
              <a:rPr lang="ru-RU" sz="2000" dirty="0" smtClean="0">
                <a:latin typeface="Arial Narrow" panose="020B0606020202030204" pitchFamily="34" charset="0"/>
              </a:rPr>
              <a:t>одређивање </a:t>
            </a:r>
            <a:r>
              <a:rPr lang="ru-RU" sz="2000" b="1" dirty="0">
                <a:latin typeface="Arial Narrow" panose="020B0606020202030204" pitchFamily="34" charset="0"/>
              </a:rPr>
              <a:t>територијалне јединице </a:t>
            </a:r>
            <a:r>
              <a:rPr lang="ru-RU" sz="2000" b="1" dirty="0" smtClean="0">
                <a:latin typeface="Arial Narrow" panose="020B0606020202030204" pitchFamily="34" charset="0"/>
              </a:rPr>
              <a:t>и </a:t>
            </a:r>
            <a:r>
              <a:rPr lang="ru-RU" sz="2000" b="1" dirty="0">
                <a:latin typeface="Arial Narrow" panose="020B0606020202030204" pitchFamily="34" charset="0"/>
              </a:rPr>
              <a:t>обухватности </a:t>
            </a:r>
            <a:r>
              <a:rPr lang="ru-RU" sz="2000" dirty="0">
                <a:latin typeface="Arial Narrow" panose="020B0606020202030204" pitchFamily="34" charset="0"/>
              </a:rPr>
              <a:t>истраживања</a:t>
            </a:r>
            <a:r>
              <a:rPr lang="ru-RU" sz="2000" dirty="0" smtClean="0">
                <a:latin typeface="Arial Narrow" panose="020B0606020202030204" pitchFamily="34" charset="0"/>
              </a:rPr>
              <a:t>,</a:t>
            </a:r>
          </a:p>
          <a:p>
            <a:pPr lvl="1">
              <a:spcBef>
                <a:spcPts val="0"/>
              </a:spcBef>
            </a:pPr>
            <a:r>
              <a:rPr lang="ru-RU" sz="2000" b="1" dirty="0" smtClean="0">
                <a:latin typeface="Arial Narrow" panose="020B0606020202030204" pitchFamily="34" charset="0"/>
              </a:rPr>
              <a:t>разраду </a:t>
            </a:r>
            <a:r>
              <a:rPr lang="ru-RU" sz="2000" b="1" dirty="0">
                <a:latin typeface="Arial Narrow" panose="020B0606020202030204" pitchFamily="34" charset="0"/>
              </a:rPr>
              <a:t>и усвајање истраживачког пројекта и плана </a:t>
            </a:r>
            <a:r>
              <a:rPr lang="ru-RU" sz="2000" b="1" dirty="0" smtClean="0">
                <a:latin typeface="Arial Narrow" panose="020B0606020202030204" pitchFamily="34" charset="0"/>
              </a:rPr>
              <a:t>истраживања</a:t>
            </a:r>
            <a:r>
              <a:rPr lang="ru-RU" sz="2000" dirty="0" smtClean="0">
                <a:latin typeface="Arial Narrow" panose="020B0606020202030204" pitchFamily="34" charset="0"/>
              </a:rPr>
              <a:t>,</a:t>
            </a:r>
          </a:p>
          <a:p>
            <a:pPr lvl="1">
              <a:spcBef>
                <a:spcPts val="0"/>
              </a:spcBef>
            </a:pPr>
            <a:r>
              <a:rPr lang="ru-RU" sz="2000" dirty="0" smtClean="0">
                <a:latin typeface="Arial Narrow" panose="020B0606020202030204" pitchFamily="34" charset="0"/>
              </a:rPr>
              <a:t>дефинисање </a:t>
            </a:r>
            <a:r>
              <a:rPr lang="ru-RU" sz="2000" b="1" dirty="0">
                <a:latin typeface="Arial Narrow" panose="020B0606020202030204" pitchFamily="34" charset="0"/>
              </a:rPr>
              <a:t>организационог дизајна </a:t>
            </a:r>
            <a:r>
              <a:rPr lang="ru-RU" sz="2000" dirty="0">
                <a:latin typeface="Arial Narrow" panose="020B0606020202030204" pitchFamily="34" charset="0"/>
              </a:rPr>
              <a:t>и </a:t>
            </a:r>
            <a:endParaRPr lang="ru-RU" sz="2000" dirty="0" smtClean="0">
              <a:latin typeface="Arial Narrow" panose="020B0606020202030204" pitchFamily="34" charset="0"/>
            </a:endParaRPr>
          </a:p>
          <a:p>
            <a:pPr lvl="1">
              <a:spcBef>
                <a:spcPts val="0"/>
              </a:spcBef>
            </a:pPr>
            <a:r>
              <a:rPr lang="ru-RU" sz="2000" dirty="0" smtClean="0">
                <a:latin typeface="Arial Narrow" panose="020B0606020202030204" pitchFamily="34" charset="0"/>
              </a:rPr>
              <a:t>утврђивање </a:t>
            </a:r>
            <a:r>
              <a:rPr lang="ru-RU" sz="2000" b="1" dirty="0">
                <a:latin typeface="Arial Narrow" panose="020B0606020202030204" pitchFamily="34" charset="0"/>
              </a:rPr>
              <a:t>истраживачких претпоставки конкретног истраживачког </a:t>
            </a:r>
            <a:r>
              <a:rPr lang="ru-RU" sz="2000" b="1" dirty="0" smtClean="0">
                <a:latin typeface="Arial Narrow" panose="020B0606020202030204" pitchFamily="34" charset="0"/>
              </a:rPr>
              <a:t>процеса.</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391127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76200" y="877478"/>
            <a:ext cx="9067800" cy="5599522"/>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Процес </a:t>
            </a:r>
            <a:r>
              <a:rPr lang="ru-RU" sz="2200" b="1" dirty="0">
                <a:solidFill>
                  <a:srgbClr val="0000FF"/>
                </a:solidFill>
                <a:latin typeface="Arial Narrow" panose="020B0606020202030204" pitchFamily="34" charset="0"/>
              </a:rPr>
              <a:t>формалних </a:t>
            </a:r>
            <a:r>
              <a:rPr lang="ru-RU" sz="2200" b="1" dirty="0" smtClean="0">
                <a:solidFill>
                  <a:srgbClr val="0000FF"/>
                </a:solidFill>
                <a:latin typeface="Arial Narrow" panose="020B0606020202030204" pitchFamily="34" charset="0"/>
              </a:rPr>
              <a:t>ММИ: ОПЕРАТИВНИ ДЕО</a:t>
            </a:r>
          </a:p>
          <a:p>
            <a:pPr marL="0" lvl="0" indent="0">
              <a:spcBef>
                <a:spcPts val="0"/>
              </a:spcBef>
              <a:buNone/>
            </a:pPr>
            <a:endParaRPr lang="ru-RU" sz="2000" b="1" dirty="0" smtClean="0">
              <a:solidFill>
                <a:srgbClr val="0000FF"/>
              </a:solidFill>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Оперативни </a:t>
            </a:r>
            <a:r>
              <a:rPr lang="ru-RU" sz="2200" dirty="0">
                <a:latin typeface="Arial Narrow" panose="020B0606020202030204" pitchFamily="34" charset="0"/>
              </a:rPr>
              <a:t>део ММИ се одвија кроз кабинетско и теренско </a:t>
            </a:r>
            <a:r>
              <a:rPr lang="ru-RU" sz="2200" dirty="0" smtClean="0">
                <a:latin typeface="Arial Narrow" panose="020B0606020202030204" pitchFamily="34" charset="0"/>
              </a:rPr>
              <a:t>истраживање.</a:t>
            </a:r>
          </a:p>
          <a:p>
            <a:pPr marL="0" lvl="0" indent="0">
              <a:spcBef>
                <a:spcPts val="0"/>
              </a:spcBef>
              <a:buNone/>
            </a:pPr>
            <a:endParaRPr lang="ru-RU" sz="2000" dirty="0">
              <a:latin typeface="Arial Narrow" panose="020B0606020202030204" pitchFamily="34" charset="0"/>
            </a:endParaRPr>
          </a:p>
          <a:p>
            <a:pPr marL="0" lvl="0" indent="0">
              <a:spcBef>
                <a:spcPts val="0"/>
              </a:spcBef>
              <a:buNone/>
            </a:pPr>
            <a:r>
              <a:rPr lang="ru-RU" sz="2200" b="1" dirty="0" smtClean="0">
                <a:solidFill>
                  <a:srgbClr val="0000FF"/>
                </a:solidFill>
                <a:latin typeface="Arial Narrow" panose="020B0606020202030204" pitchFamily="34" charset="0"/>
              </a:rPr>
              <a:t>Фаза </a:t>
            </a:r>
            <a:r>
              <a:rPr lang="ru-RU" sz="2200" b="1" dirty="0">
                <a:solidFill>
                  <a:srgbClr val="0000FF"/>
                </a:solidFill>
                <a:latin typeface="Arial Narrow" panose="020B0606020202030204" pitchFamily="34" charset="0"/>
              </a:rPr>
              <a:t>кабинетског истраживања </a:t>
            </a:r>
            <a:r>
              <a:rPr lang="ru-RU" sz="2200" dirty="0">
                <a:latin typeface="Arial Narrow" panose="020B0606020202030204" pitchFamily="34" charset="0"/>
              </a:rPr>
              <a:t>подразумева прикупљање и обраду секундарних података. </a:t>
            </a:r>
            <a:r>
              <a:rPr lang="ru-RU" sz="2200" dirty="0" smtClean="0">
                <a:latin typeface="Arial Narrow" panose="020B0606020202030204" pitchFamily="34" charset="0"/>
              </a:rPr>
              <a:t>Потребно </a:t>
            </a:r>
            <a:r>
              <a:rPr lang="ru-RU" sz="2200" dirty="0">
                <a:latin typeface="Arial Narrow" panose="020B0606020202030204" pitchFamily="34" charset="0"/>
              </a:rPr>
              <a:t>је проценити њихову </a:t>
            </a:r>
            <a:r>
              <a:rPr lang="ru-RU" sz="2200" b="1" dirty="0">
                <a:latin typeface="Arial Narrow" panose="020B0606020202030204" pitchFamily="34" charset="0"/>
              </a:rPr>
              <a:t>расположивост, изворе, предности и недостатке, те предупредити могуће проблеме у прикупљању</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Потом </a:t>
            </a:r>
            <a:r>
              <a:rPr lang="ru-RU" sz="2200" dirty="0">
                <a:latin typeface="Arial Narrow" panose="020B0606020202030204" pitchFamily="34" charset="0"/>
              </a:rPr>
              <a:t>је неопходно донети одлуку о </a:t>
            </a:r>
            <a:r>
              <a:rPr lang="ru-RU" sz="2200" b="1" u="sng" dirty="0">
                <a:latin typeface="Arial Narrow" panose="020B0606020202030204" pitchFamily="34" charset="0"/>
              </a:rPr>
              <a:t>начинима прику</a:t>
            </a:r>
            <a:r>
              <a:rPr lang="ru-RU" sz="2200" b="1" dirty="0">
                <a:latin typeface="Arial Narrow" panose="020B0606020202030204" pitchFamily="34" charset="0"/>
              </a:rPr>
              <a:t>пљања </a:t>
            </a:r>
            <a:r>
              <a:rPr lang="ru-RU" sz="2200" dirty="0">
                <a:latin typeface="Arial Narrow" panose="020B0606020202030204" pitchFamily="34" charset="0"/>
              </a:rPr>
              <a:t>секундарних података, њиховој </a:t>
            </a:r>
            <a:r>
              <a:rPr lang="ru-RU" sz="2200" b="1" dirty="0">
                <a:latin typeface="Arial Narrow" panose="020B0606020202030204" pitchFamily="34" charset="0"/>
              </a:rPr>
              <a:t>класификацији, систематизацији и наменском вредновању</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endParaRPr lang="ru-RU" sz="2000" dirty="0" smtClean="0">
              <a:latin typeface="Arial Narrow" panose="020B0606020202030204" pitchFamily="34" charset="0"/>
            </a:endParaRPr>
          </a:p>
          <a:p>
            <a:pPr marL="0" lvl="0" indent="0">
              <a:spcBef>
                <a:spcPts val="0"/>
              </a:spcBef>
              <a:buNone/>
            </a:pPr>
            <a:r>
              <a:rPr lang="ru-RU" sz="2200" b="1" dirty="0" smtClean="0">
                <a:solidFill>
                  <a:srgbClr val="0000FF"/>
                </a:solidFill>
                <a:latin typeface="Arial Narrow" panose="020B0606020202030204" pitchFamily="34" charset="0"/>
              </a:rPr>
              <a:t>Фаза </a:t>
            </a:r>
            <a:r>
              <a:rPr lang="ru-RU" sz="2200" b="1" dirty="0">
                <a:solidFill>
                  <a:srgbClr val="0000FF"/>
                </a:solidFill>
                <a:latin typeface="Arial Narrow" panose="020B0606020202030204" pitchFamily="34" charset="0"/>
              </a:rPr>
              <a:t>теренског истраживања </a:t>
            </a:r>
            <a:r>
              <a:rPr lang="ru-RU" sz="2200" dirty="0">
                <a:latin typeface="Arial Narrow" panose="020B0606020202030204" pitchFamily="34" charset="0"/>
              </a:rPr>
              <a:t>подразумева концепцијско вредновање појединих типова истраживања (</a:t>
            </a:r>
            <a:r>
              <a:rPr lang="ru-RU" sz="2200" b="1" dirty="0">
                <a:latin typeface="Arial Narrow" panose="020B0606020202030204" pitchFamily="34" charset="0"/>
              </a:rPr>
              <a:t>каузална, дескриптивна или експлоративна</a:t>
            </a:r>
            <a:r>
              <a:rPr lang="ru-RU" sz="2200" dirty="0">
                <a:latin typeface="Arial Narrow" panose="020B0606020202030204" pitchFamily="34" charset="0"/>
              </a:rPr>
              <a:t>?), те обезбеђење </a:t>
            </a:r>
            <a:r>
              <a:rPr lang="ru-RU" sz="2200" b="1" dirty="0">
                <a:latin typeface="Arial Narrow" panose="020B0606020202030204" pitchFamily="34" charset="0"/>
              </a:rPr>
              <a:t>крос-културне упоредивости и еквивалентности</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У </a:t>
            </a:r>
            <a:r>
              <a:rPr lang="ru-RU" sz="2200" dirty="0">
                <a:latin typeface="Arial Narrow" panose="020B0606020202030204" pitchFamily="34" charset="0"/>
              </a:rPr>
              <a:t>овој фази се доносе одлуке о </a:t>
            </a:r>
            <a:r>
              <a:rPr lang="ru-RU" sz="2200" b="1" u="sng" dirty="0">
                <a:latin typeface="Arial Narrow" panose="020B0606020202030204" pitchFamily="34" charset="0"/>
              </a:rPr>
              <a:t>узорку, техникама и методама теренског истраживања, о процени објективности и вредновању података</a:t>
            </a:r>
            <a:r>
              <a:rPr lang="ru-RU" sz="2200" dirty="0">
                <a:latin typeface="Arial Narrow" panose="020B0606020202030204" pitchFamily="34" charset="0"/>
              </a:rPr>
              <a:t>.</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667331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228600" y="877478"/>
            <a:ext cx="8915400" cy="5599522"/>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Процес </a:t>
            </a:r>
            <a:r>
              <a:rPr lang="ru-RU" sz="2200" b="1" dirty="0">
                <a:solidFill>
                  <a:srgbClr val="0000FF"/>
                </a:solidFill>
                <a:latin typeface="Arial Narrow" panose="020B0606020202030204" pitchFamily="34" charset="0"/>
              </a:rPr>
              <a:t>формалних </a:t>
            </a:r>
            <a:r>
              <a:rPr lang="ru-RU" sz="2200" b="1" dirty="0" smtClean="0">
                <a:solidFill>
                  <a:srgbClr val="0000FF"/>
                </a:solidFill>
                <a:latin typeface="Arial Narrow" panose="020B0606020202030204" pitchFamily="34" charset="0"/>
              </a:rPr>
              <a:t>ММИ: ЗАВРШНИ ДЕО</a:t>
            </a:r>
          </a:p>
          <a:p>
            <a:pPr marL="0" lvl="0" indent="0">
              <a:spcBef>
                <a:spcPts val="0"/>
              </a:spcBef>
              <a:buNone/>
            </a:pPr>
            <a:endParaRPr lang="ru-RU" sz="2000" b="1" dirty="0" smtClean="0">
              <a:solidFill>
                <a:srgbClr val="0000FF"/>
              </a:solidFill>
              <a:latin typeface="Arial Narrow" panose="020B0606020202030204" pitchFamily="34" charset="0"/>
            </a:endParaRPr>
          </a:p>
          <a:p>
            <a:pPr marL="0" lvl="0" indent="0">
              <a:spcBef>
                <a:spcPts val="0"/>
              </a:spcBef>
              <a:buNone/>
            </a:pPr>
            <a:r>
              <a:rPr lang="ru-RU" sz="2200" dirty="0">
                <a:latin typeface="Arial Narrow" panose="020B0606020202030204" pitchFamily="34" charset="0"/>
              </a:rPr>
              <a:t>Завршни део ММИ се одвија кроз аналитичку и презентациону </a:t>
            </a:r>
            <a:r>
              <a:rPr lang="ru-RU" sz="2200" dirty="0" smtClean="0">
                <a:latin typeface="Arial Narrow" panose="020B0606020202030204" pitchFamily="34" charset="0"/>
              </a:rPr>
              <a:t>фазу.</a:t>
            </a: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У </a:t>
            </a:r>
            <a:r>
              <a:rPr lang="ru-RU" sz="2200" b="1" dirty="0">
                <a:solidFill>
                  <a:srgbClr val="0000FF"/>
                </a:solidFill>
                <a:latin typeface="Arial Narrow" panose="020B0606020202030204" pitchFamily="34" charset="0"/>
              </a:rPr>
              <a:t>аналитичкој фази истраживања </a:t>
            </a:r>
            <a:r>
              <a:rPr lang="ru-RU" sz="2200" dirty="0">
                <a:latin typeface="Arial Narrow" panose="020B0606020202030204" pitchFamily="34" charset="0"/>
              </a:rPr>
              <a:t>неопходно је припремити податке и налазе за коначну анализу, те спровести  </a:t>
            </a:r>
            <a:r>
              <a:rPr lang="ru-RU" sz="2200" b="1" dirty="0">
                <a:latin typeface="Arial Narrow" panose="020B0606020202030204" pitchFamily="34" charset="0"/>
              </a:rPr>
              <a:t>квалитативну и квантитативну обраду</a:t>
            </a:r>
            <a:r>
              <a:rPr lang="ru-RU" sz="2200" dirty="0">
                <a:latin typeface="Arial Narrow" panose="020B0606020202030204" pitchFamily="34" charset="0"/>
              </a:rPr>
              <a:t> података. </a:t>
            </a:r>
            <a:endParaRPr lang="ru-RU" sz="2200" dirty="0" smtClean="0">
              <a:latin typeface="Arial Narrow" panose="020B0606020202030204" pitchFamily="34" charset="0"/>
            </a:endParaRP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У </a:t>
            </a:r>
            <a:r>
              <a:rPr lang="ru-RU" sz="2200" b="1" dirty="0">
                <a:solidFill>
                  <a:srgbClr val="0000FF"/>
                </a:solidFill>
                <a:latin typeface="Arial Narrow" panose="020B0606020202030204" pitchFamily="34" charset="0"/>
              </a:rPr>
              <a:t>презентационој фази истраживања </a:t>
            </a:r>
            <a:r>
              <a:rPr lang="ru-RU" sz="2200" dirty="0">
                <a:latin typeface="Arial Narrow" panose="020B0606020202030204" pitchFamily="34" charset="0"/>
              </a:rPr>
              <a:t>припрема се </a:t>
            </a:r>
            <a:r>
              <a:rPr lang="ru-RU" sz="2200" b="1" dirty="0">
                <a:latin typeface="Arial Narrow" panose="020B0606020202030204" pitchFamily="34" charset="0"/>
              </a:rPr>
              <a:t>финална студија </a:t>
            </a:r>
            <a:r>
              <a:rPr lang="ru-RU" sz="2200" dirty="0">
                <a:latin typeface="Arial Narrow" panose="020B0606020202030204" pitchFamily="34" charset="0"/>
              </a:rPr>
              <a:t>у складу са усвојеним истраживачким пројектом. Бирају се </a:t>
            </a:r>
            <a:r>
              <a:rPr lang="ru-RU" sz="2200" b="1" dirty="0">
                <a:latin typeface="Arial Narrow" panose="020B0606020202030204" pitchFamily="34" charset="0"/>
              </a:rPr>
              <a:t>најповољнији облици презентације</a:t>
            </a:r>
            <a:r>
              <a:rPr lang="ru-RU" sz="2200" dirty="0">
                <a:latin typeface="Arial Narrow" panose="020B0606020202030204" pitchFamily="34" charset="0"/>
              </a:rPr>
              <a:t> (писмена или усмена, електронска верзија или визуелна презентација</a:t>
            </a:r>
            <a:r>
              <a:rPr lang="ru-RU" sz="2200" dirty="0" smtClean="0">
                <a:latin typeface="Arial Narrow" panose="020B0606020202030204" pitchFamily="34" charset="0"/>
              </a:rPr>
              <a:t>).</a:t>
            </a:r>
          </a:p>
          <a:p>
            <a:pPr marL="0" lvl="0" indent="0">
              <a:spcBef>
                <a:spcPts val="0"/>
              </a:spcBef>
              <a:buNone/>
            </a:pPr>
            <a:endParaRPr lang="ru-RU" sz="2000" dirty="0">
              <a:latin typeface="Arial Narrow" panose="020B0606020202030204" pitchFamily="34" charset="0"/>
            </a:endParaRPr>
          </a:p>
          <a:p>
            <a:pPr marL="0" lvl="0" indent="0">
              <a:spcBef>
                <a:spcPts val="0"/>
              </a:spcBef>
              <a:buNone/>
            </a:pPr>
            <a:r>
              <a:rPr lang="ru-RU" sz="2000" dirty="0">
                <a:latin typeface="Arial Narrow" panose="020B0606020202030204" pitchFamily="34" charset="0"/>
              </a:rPr>
              <a:t>Све наведене фазе пролазе компаније које врше комплетно истраживање иностраних тржишта. Када је у питању крос-културно формално истраживање, оно ће бити специфично онолико колико је специфична инострана средина, што ће утицати и на сложеност процеса, трошкове и време истраживања. </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69228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228600" y="960438"/>
            <a:ext cx="8915400" cy="5578474"/>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Превентивно усмеравање и </a:t>
            </a:r>
            <a:r>
              <a:rPr lang="ru-RU" sz="2200" b="1" dirty="0" smtClean="0">
                <a:solidFill>
                  <a:srgbClr val="0000FF"/>
                </a:solidFill>
                <a:latin typeface="Arial Narrow" panose="020B0606020202030204" pitchFamily="34" charset="0"/>
              </a:rPr>
              <a:t>организација</a:t>
            </a:r>
          </a:p>
          <a:p>
            <a:pPr marL="0" lvl="0" indent="0">
              <a:spcBef>
                <a:spcPts val="0"/>
              </a:spcBef>
              <a:buNone/>
            </a:pPr>
            <a:endParaRPr lang="ru-RU" sz="2000" dirty="0" smtClean="0">
              <a:latin typeface="Arial Narrow" panose="020B0606020202030204" pitchFamily="34" charset="0"/>
            </a:endParaRPr>
          </a:p>
          <a:p>
            <a:pPr marL="0" lvl="0" indent="0">
              <a:spcBef>
                <a:spcPts val="0"/>
              </a:spcBef>
              <a:buNone/>
            </a:pPr>
            <a:r>
              <a:rPr lang="ru-RU" sz="2000" dirty="0" smtClean="0">
                <a:latin typeface="Arial Narrow" panose="020B0606020202030204" pitchFamily="34" charset="0"/>
              </a:rPr>
              <a:t>У </a:t>
            </a:r>
            <a:r>
              <a:rPr lang="ru-RU" sz="2000" dirty="0">
                <a:latin typeface="Arial Narrow" panose="020B0606020202030204" pitchFamily="34" charset="0"/>
              </a:rPr>
              <a:t>процесу формалног ММИ неопходно је усвојити тзв. </a:t>
            </a:r>
            <a:r>
              <a:rPr lang="ru-RU" sz="2000" b="1" dirty="0">
                <a:solidFill>
                  <a:srgbClr val="0000FF"/>
                </a:solidFill>
                <a:latin typeface="Arial Narrow" panose="020B0606020202030204" pitchFamily="34" charset="0"/>
              </a:rPr>
              <a:t>превентивна правила усмеравања </a:t>
            </a:r>
            <a:r>
              <a:rPr lang="ru-RU" sz="2000" dirty="0">
                <a:latin typeface="Arial Narrow" panose="020B0606020202030204" pitchFamily="34" charset="0"/>
              </a:rPr>
              <a:t>ММИ </a:t>
            </a:r>
            <a:r>
              <a:rPr lang="ru-RU" sz="1400" dirty="0" smtClean="0">
                <a:latin typeface="Arial Narrow" panose="020B0606020202030204" pitchFamily="34" charset="0"/>
              </a:rPr>
              <a:t>(Ракита</a:t>
            </a:r>
            <a:r>
              <a:rPr lang="ru-RU" sz="1400" dirty="0">
                <a:latin typeface="Arial Narrow" panose="020B0606020202030204" pitchFamily="34" charset="0"/>
              </a:rPr>
              <a:t>, 2005, стр. 88-89):</a:t>
            </a:r>
          </a:p>
          <a:p>
            <a:pPr lvl="0">
              <a:spcBef>
                <a:spcPts val="0"/>
              </a:spcBef>
            </a:pPr>
            <a:r>
              <a:rPr lang="ru-RU" sz="2000" i="1" dirty="0" smtClean="0">
                <a:solidFill>
                  <a:srgbClr val="7030A0"/>
                </a:solidFill>
                <a:latin typeface="Arial Narrow" panose="020B0606020202030204" pitchFamily="34" charset="0"/>
              </a:rPr>
              <a:t>прецизно </a:t>
            </a:r>
            <a:r>
              <a:rPr lang="ru-RU" sz="2000" i="1" dirty="0">
                <a:solidFill>
                  <a:srgbClr val="7030A0"/>
                </a:solidFill>
                <a:latin typeface="Arial Narrow" panose="020B0606020202030204" pitchFamily="34" charset="0"/>
              </a:rPr>
              <a:t>дефинисати потребе за информацијама </a:t>
            </a:r>
            <a:r>
              <a:rPr lang="ru-RU" sz="2000" dirty="0">
                <a:latin typeface="Arial Narrow" panose="020B0606020202030204" pitchFamily="34" charset="0"/>
              </a:rPr>
              <a:t>према дефинисаном проблему и циљу истраживања (који извори информација, који начини прикупљања информација, очекивани трошкови прикупљања информација);</a:t>
            </a:r>
          </a:p>
          <a:p>
            <a:pPr lvl="0">
              <a:spcBef>
                <a:spcPts val="0"/>
              </a:spcBef>
            </a:pPr>
            <a:r>
              <a:rPr lang="ru-RU" sz="2000" i="1" dirty="0" smtClean="0">
                <a:solidFill>
                  <a:srgbClr val="7030A0"/>
                </a:solidFill>
                <a:latin typeface="Arial Narrow" panose="020B0606020202030204" pitchFamily="34" charset="0"/>
              </a:rPr>
              <a:t>поступно </a:t>
            </a:r>
            <a:r>
              <a:rPr lang="ru-RU" sz="2000" i="1" dirty="0">
                <a:solidFill>
                  <a:srgbClr val="7030A0"/>
                </a:solidFill>
                <a:latin typeface="Arial Narrow" panose="020B0606020202030204" pitchFamily="34" charset="0"/>
              </a:rPr>
              <a:t>вредновати све постојеће и расположиве информације </a:t>
            </a:r>
            <a:r>
              <a:rPr lang="ru-RU" sz="2000" dirty="0">
                <a:latin typeface="Arial Narrow" panose="020B0606020202030204" pitchFamily="34" charset="0"/>
              </a:rPr>
              <a:t>(најпре треба искористити интерне и домаће изворе информација, а потом вредновати расположиве информације из екстерних – иностраних релевантних извора);</a:t>
            </a:r>
          </a:p>
          <a:p>
            <a:pPr lvl="0">
              <a:spcBef>
                <a:spcPts val="0"/>
              </a:spcBef>
            </a:pPr>
            <a:r>
              <a:rPr lang="ru-RU" sz="2000" dirty="0" smtClean="0">
                <a:latin typeface="Arial Narrow" panose="020B0606020202030204" pitchFamily="34" charset="0"/>
              </a:rPr>
              <a:t>фокусирати </a:t>
            </a:r>
            <a:r>
              <a:rPr lang="ru-RU" sz="2000" dirty="0">
                <a:latin typeface="Arial Narrow" panose="020B0606020202030204" pitchFamily="34" charset="0"/>
              </a:rPr>
              <a:t>се на </a:t>
            </a:r>
            <a:r>
              <a:rPr lang="ru-RU" sz="2000" i="1" dirty="0">
                <a:solidFill>
                  <a:srgbClr val="7030A0"/>
                </a:solidFill>
                <a:latin typeface="Arial Narrow" panose="020B0606020202030204" pitchFamily="34" charset="0"/>
              </a:rPr>
              <a:t>поуздане информације и прави тип информација</a:t>
            </a:r>
            <a:r>
              <a:rPr lang="ru-RU" sz="2000" dirty="0">
                <a:latin typeface="Arial Narrow" panose="020B0606020202030204" pitchFamily="34" charset="0"/>
              </a:rPr>
              <a:t>;</a:t>
            </a:r>
          </a:p>
          <a:p>
            <a:pPr lvl="0">
              <a:spcBef>
                <a:spcPts val="0"/>
              </a:spcBef>
            </a:pPr>
            <a:r>
              <a:rPr lang="ru-RU" sz="2000" dirty="0" smtClean="0">
                <a:latin typeface="Arial Narrow" panose="020B0606020202030204" pitchFamily="34" charset="0"/>
              </a:rPr>
              <a:t>фокусирати </a:t>
            </a:r>
            <a:r>
              <a:rPr lang="ru-RU" sz="2000" dirty="0">
                <a:latin typeface="Arial Narrow" panose="020B0606020202030204" pitchFamily="34" charset="0"/>
              </a:rPr>
              <a:t>се на </a:t>
            </a:r>
            <a:r>
              <a:rPr lang="ru-RU" sz="2000" i="1" dirty="0">
                <a:solidFill>
                  <a:srgbClr val="7030A0"/>
                </a:solidFill>
                <a:latin typeface="Arial Narrow" panose="020B0606020202030204" pitchFamily="34" charset="0"/>
              </a:rPr>
              <a:t>право место инфор</a:t>
            </a:r>
            <a:r>
              <a:rPr lang="ru-RU" sz="2000" i="1" dirty="0">
                <a:latin typeface="Arial Narrow" panose="020B0606020202030204" pitchFamily="34" charset="0"/>
              </a:rPr>
              <a:t>мација </a:t>
            </a:r>
            <a:r>
              <a:rPr lang="ru-RU" sz="2000" dirty="0">
                <a:latin typeface="Arial Narrow" panose="020B0606020202030204" pitchFamily="34" charset="0"/>
              </a:rPr>
              <a:t>(не тражити информације на погрешном месту пошто, примера ради, претраживање база података може захтевати много времена и погрешно усмерити истраживача);</a:t>
            </a:r>
          </a:p>
          <a:p>
            <a:pPr lvl="0">
              <a:spcBef>
                <a:spcPts val="0"/>
              </a:spcBef>
            </a:pPr>
            <a:r>
              <a:rPr lang="ru-RU" sz="2000" i="1" dirty="0" smtClean="0">
                <a:solidFill>
                  <a:srgbClr val="7030A0"/>
                </a:solidFill>
                <a:latin typeface="Arial Narrow" panose="020B0606020202030204" pitchFamily="34" charset="0"/>
              </a:rPr>
              <a:t>не </a:t>
            </a:r>
            <a:r>
              <a:rPr lang="ru-RU" sz="2000" i="1" dirty="0">
                <a:solidFill>
                  <a:srgbClr val="7030A0"/>
                </a:solidFill>
                <a:latin typeface="Arial Narrow" panose="020B0606020202030204" pitchFamily="34" charset="0"/>
              </a:rPr>
              <a:t>посматрати податке и информације као циљ за себе</a:t>
            </a:r>
            <a:r>
              <a:rPr lang="ru-RU" sz="2000" dirty="0">
                <a:solidFill>
                  <a:srgbClr val="7030A0"/>
                </a:solidFill>
                <a:latin typeface="Arial Narrow" panose="020B0606020202030204" pitchFamily="34" charset="0"/>
              </a:rPr>
              <a:t>: </a:t>
            </a:r>
            <a:r>
              <a:rPr lang="ru-RU" sz="2000" dirty="0">
                <a:latin typeface="Arial Narrow" panose="020B0606020202030204" pitchFamily="34" charset="0"/>
              </a:rPr>
              <a:t>они су основа за остваривање циљева, па је неопходно ослободити се непотребних података и информација.  </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09124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838200"/>
            <a:ext cx="8763000" cy="5623089"/>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Превентивно усмеравање и </a:t>
            </a:r>
            <a:r>
              <a:rPr lang="ru-RU" sz="2200" b="1" dirty="0" smtClean="0">
                <a:solidFill>
                  <a:srgbClr val="0000FF"/>
                </a:solidFill>
                <a:latin typeface="Arial Narrow" panose="020B0606020202030204" pitchFamily="34" charset="0"/>
              </a:rPr>
              <a:t>организација</a:t>
            </a:r>
          </a:p>
          <a:p>
            <a:pPr marL="0" lvl="0" indent="0" algn="ctr">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r>
              <a:rPr lang="ru-RU" sz="2200" b="1" dirty="0" smtClean="0">
                <a:solidFill>
                  <a:srgbClr val="0000FF"/>
                </a:solidFill>
                <a:latin typeface="Arial Narrow" panose="020B0606020202030204" pitchFamily="34" charset="0"/>
              </a:rPr>
              <a:t>Организација ММИ</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Компаније </a:t>
            </a:r>
            <a:r>
              <a:rPr lang="ru-RU" sz="2200" dirty="0">
                <a:latin typeface="Arial Narrow" panose="020B0606020202030204" pitchFamily="34" charset="0"/>
              </a:rPr>
              <a:t>могу да се определе за: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самостално </a:t>
            </a:r>
            <a:r>
              <a:rPr lang="ru-RU" sz="2200" dirty="0">
                <a:latin typeface="Arial Narrow" panose="020B0606020202030204" pitchFamily="34" charset="0"/>
              </a:rPr>
              <a:t>ММИ,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кооперативно ММИ </a:t>
            </a:r>
            <a:r>
              <a:rPr lang="ru-RU" sz="2200" dirty="0">
                <a:latin typeface="Arial Narrow" panose="020B0606020202030204" pitchFamily="34" charset="0"/>
              </a:rPr>
              <a:t>или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ангажовање </a:t>
            </a:r>
            <a:r>
              <a:rPr lang="ru-RU" sz="2200" dirty="0">
                <a:latin typeface="Arial Narrow" panose="020B0606020202030204" pitchFamily="34" charset="0"/>
              </a:rPr>
              <a:t>специјализованих агенција за ММИ. </a:t>
            </a:r>
            <a:endParaRPr lang="ru-RU" sz="2200" dirty="0" smtClean="0">
              <a:latin typeface="Arial Narrow" panose="020B0606020202030204" pitchFamily="34" charset="0"/>
            </a:endParaRPr>
          </a:p>
          <a:p>
            <a:pPr marL="0" lvl="0" indent="0">
              <a:spcBef>
                <a:spcPts val="0"/>
              </a:spcBef>
              <a:buNone/>
            </a:pPr>
            <a:endParaRPr lang="ru-RU" sz="2200" b="1" i="1" dirty="0" smtClean="0">
              <a:solidFill>
                <a:srgbClr val="0000FF"/>
              </a:solidFill>
              <a:latin typeface="Arial Narrow" panose="020B0606020202030204" pitchFamily="34" charset="0"/>
            </a:endParaRPr>
          </a:p>
          <a:p>
            <a:pPr lvl="0">
              <a:spcBef>
                <a:spcPts val="0"/>
              </a:spcBef>
              <a:buFont typeface="Wingdings" panose="05000000000000000000" pitchFamily="2" charset="2"/>
              <a:buChar char="ü"/>
            </a:pPr>
            <a:r>
              <a:rPr lang="ru-RU" sz="2100" b="1" i="1" dirty="0" smtClean="0">
                <a:solidFill>
                  <a:srgbClr val="0000FF"/>
                </a:solidFill>
                <a:latin typeface="Arial Narrow" panose="020B0606020202030204" pitchFamily="34" charset="0"/>
              </a:rPr>
              <a:t>Самостално </a:t>
            </a:r>
            <a:r>
              <a:rPr lang="ru-RU" sz="2100" b="1" i="1" dirty="0">
                <a:solidFill>
                  <a:srgbClr val="0000FF"/>
                </a:solidFill>
                <a:latin typeface="Arial Narrow" panose="020B0606020202030204" pitchFamily="34" charset="0"/>
              </a:rPr>
              <a:t>ММИ </a:t>
            </a:r>
            <a:r>
              <a:rPr lang="ru-RU" sz="2100" dirty="0">
                <a:latin typeface="Arial Narrow" panose="020B0606020202030204" pitchFamily="34" charset="0"/>
              </a:rPr>
              <a:t>није нужно повезано с постојањем особе или одељења унутар компаније, јер се активности могу делегирати на ангажовану агенцију, док би особе задужене за маркетинг-истраживања имале улогу </a:t>
            </a:r>
            <a:r>
              <a:rPr lang="ru-RU" sz="2100" dirty="0" smtClean="0">
                <a:latin typeface="Arial Narrow" panose="020B0606020202030204" pitchFamily="34" charset="0"/>
              </a:rPr>
              <a:t>координатора.</a:t>
            </a:r>
            <a:r>
              <a:rPr lang="ru-RU" sz="2100" dirty="0">
                <a:solidFill>
                  <a:prstClr val="black"/>
                </a:solidFill>
                <a:latin typeface="Arial Narrow" panose="020B0606020202030204" pitchFamily="34" charset="0"/>
              </a:rPr>
              <a:t> </a:t>
            </a:r>
            <a:r>
              <a:rPr lang="ru-RU" sz="2100" dirty="0" smtClean="0">
                <a:solidFill>
                  <a:srgbClr val="0000FF"/>
                </a:solidFill>
                <a:latin typeface="Arial Narrow" panose="020B0606020202030204" pitchFamily="34" charset="0"/>
              </a:rPr>
              <a:t>Мале </a:t>
            </a:r>
            <a:r>
              <a:rPr lang="ru-RU" sz="2100" dirty="0">
                <a:solidFill>
                  <a:srgbClr val="0000FF"/>
                </a:solidFill>
                <a:latin typeface="Arial Narrow" panose="020B0606020202030204" pitchFamily="34" charset="0"/>
              </a:rPr>
              <a:t>компаније </a:t>
            </a:r>
            <a:r>
              <a:rPr lang="ru-RU" sz="2100" dirty="0">
                <a:solidFill>
                  <a:prstClr val="black"/>
                </a:solidFill>
                <a:latin typeface="Arial Narrow" panose="020B0606020202030204" pitchFamily="34" charset="0"/>
              </a:rPr>
              <a:t>углавном имају </a:t>
            </a:r>
            <a:r>
              <a:rPr lang="ru-RU" sz="2100" i="1" dirty="0">
                <a:solidFill>
                  <a:srgbClr val="0000FF"/>
                </a:solidFill>
                <a:latin typeface="Arial Narrow" panose="020B0606020202030204" pitchFamily="34" charset="0"/>
              </a:rPr>
              <a:t>једну особу </a:t>
            </a:r>
            <a:r>
              <a:rPr lang="ru-RU" sz="2100" i="1" dirty="0">
                <a:latin typeface="Arial Narrow" panose="020B0606020202030204" pitchFamily="34" charset="0"/>
              </a:rPr>
              <a:t>задужену за маркетинг-истраживања </a:t>
            </a:r>
            <a:r>
              <a:rPr lang="ru-RU" sz="2100" dirty="0">
                <a:latin typeface="Arial Narrow" panose="020B0606020202030204" pitchFamily="34" charset="0"/>
              </a:rPr>
              <a:t>која је углавном директно повезана с менаџером. </a:t>
            </a:r>
            <a:r>
              <a:rPr lang="ru-RU" sz="2100" dirty="0">
                <a:solidFill>
                  <a:prstClr val="black"/>
                </a:solidFill>
                <a:latin typeface="Arial Narrow" panose="020B0606020202030204" pitchFamily="34" charset="0"/>
              </a:rPr>
              <a:t>Што компанија више расте, она може унутар своје организационе структуре да формира одељење за маркетинг-истраживања. </a:t>
            </a:r>
            <a:endParaRPr lang="ru-RU" sz="2100" dirty="0" smtClean="0">
              <a:latin typeface="Arial Narrow" panose="020B0606020202030204" pitchFamily="34" charset="0"/>
            </a:endParaRPr>
          </a:p>
          <a:p>
            <a:pPr lvl="0">
              <a:spcBef>
                <a:spcPts val="0"/>
              </a:spcBef>
              <a:buFont typeface="Wingdings" panose="05000000000000000000" pitchFamily="2" charset="2"/>
              <a:buChar char="ü"/>
            </a:pPr>
            <a:r>
              <a:rPr lang="ru-RU" sz="2100" b="1" i="1" dirty="0" smtClean="0">
                <a:solidFill>
                  <a:srgbClr val="0000FF"/>
                </a:solidFill>
                <a:latin typeface="Arial Narrow" panose="020B0606020202030204" pitchFamily="34" charset="0"/>
              </a:rPr>
              <a:t>Кооперативно </a:t>
            </a:r>
            <a:r>
              <a:rPr lang="ru-RU" sz="2100" b="1" i="1" dirty="0">
                <a:solidFill>
                  <a:srgbClr val="0000FF"/>
                </a:solidFill>
                <a:latin typeface="Arial Narrow" panose="020B0606020202030204" pitchFamily="34" charset="0"/>
              </a:rPr>
              <a:t>ММИ </a:t>
            </a:r>
            <a:r>
              <a:rPr lang="ru-RU" sz="2100" dirty="0" smtClean="0">
                <a:solidFill>
                  <a:prstClr val="black"/>
                </a:solidFill>
                <a:latin typeface="Arial Narrow" panose="020B0606020202030204" pitchFamily="34" charset="0"/>
              </a:rPr>
              <a:t>подразумева истраживање </a:t>
            </a:r>
            <a:r>
              <a:rPr lang="ru-RU" sz="2100" dirty="0">
                <a:solidFill>
                  <a:prstClr val="black"/>
                </a:solidFill>
                <a:latin typeface="Arial Narrow" panose="020B0606020202030204" pitchFamily="34" charset="0"/>
              </a:rPr>
              <a:t>у сарадњи с другим компанијама, можда локалним </a:t>
            </a:r>
            <a:r>
              <a:rPr lang="ru-RU" sz="2100" dirty="0" smtClean="0">
                <a:solidFill>
                  <a:prstClr val="black"/>
                </a:solidFill>
                <a:latin typeface="Arial Narrow" panose="020B0606020202030204" pitchFamily="34" charset="0"/>
              </a:rPr>
              <a:t>партнерима.</a:t>
            </a:r>
            <a:endParaRPr lang="ru-RU" sz="2100" dirty="0">
              <a:latin typeface="Arial Narrow" panose="020B0606020202030204" pitchFamily="34" charset="0"/>
            </a:endParaRPr>
          </a:p>
        </p:txBody>
      </p:sp>
    </p:spTree>
    <p:extLst>
      <p:ext uri="{BB962C8B-B14F-4D97-AF65-F5344CB8AC3E}">
        <p14:creationId xmlns:p14="http://schemas.microsoft.com/office/powerpoint/2010/main" val="1602190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0" y="930110"/>
            <a:ext cx="9220200" cy="5623090"/>
          </a:xfrm>
        </p:spPr>
        <p:txBody>
          <a:bodyPr>
            <a:noAutofit/>
          </a:bodyPr>
          <a:lstStyle/>
          <a:p>
            <a:pPr marL="0" lvl="0" indent="0" algn="ctr">
              <a:spcBef>
                <a:spcPts val="0"/>
              </a:spcBef>
              <a:buNone/>
            </a:pPr>
            <a:r>
              <a:rPr lang="ru-RU" sz="2100" b="1" dirty="0">
                <a:solidFill>
                  <a:srgbClr val="0000FF"/>
                </a:solidFill>
                <a:latin typeface="Arial Narrow" panose="020B0606020202030204" pitchFamily="34" charset="0"/>
              </a:rPr>
              <a:t>Превентивно усмеравање и </a:t>
            </a:r>
            <a:r>
              <a:rPr lang="ru-RU" sz="2100" b="1" dirty="0" smtClean="0">
                <a:solidFill>
                  <a:srgbClr val="0000FF"/>
                </a:solidFill>
                <a:latin typeface="Arial Narrow" panose="020B0606020202030204" pitchFamily="34" charset="0"/>
              </a:rPr>
              <a:t>организација</a:t>
            </a:r>
          </a:p>
          <a:p>
            <a:pPr marL="0" lvl="0" indent="0">
              <a:spcBef>
                <a:spcPts val="0"/>
              </a:spcBef>
              <a:buNone/>
            </a:pPr>
            <a:endParaRPr lang="ru-RU" sz="2100" b="1" dirty="0" smtClean="0">
              <a:solidFill>
                <a:srgbClr val="0000FF"/>
              </a:solidFill>
              <a:latin typeface="Arial Narrow" panose="020B0606020202030204" pitchFamily="34" charset="0"/>
            </a:endParaRPr>
          </a:p>
          <a:p>
            <a:pPr marL="0" lvl="0" indent="0">
              <a:spcBef>
                <a:spcPts val="0"/>
              </a:spcBef>
              <a:buNone/>
            </a:pPr>
            <a:r>
              <a:rPr lang="ru-RU" sz="2100" b="1" dirty="0" smtClean="0">
                <a:solidFill>
                  <a:srgbClr val="0000FF"/>
                </a:solidFill>
                <a:latin typeface="Arial Narrow" panose="020B0606020202030204" pitchFamily="34" charset="0"/>
              </a:rPr>
              <a:t>Организација ММИ</a:t>
            </a:r>
            <a:endParaRPr lang="ru-RU" sz="2100" dirty="0" smtClean="0">
              <a:latin typeface="Arial Narrow" panose="020B0606020202030204" pitchFamily="34" charset="0"/>
            </a:endParaRPr>
          </a:p>
          <a:p>
            <a:pPr marL="0" lvl="0" indent="0">
              <a:spcBef>
                <a:spcPts val="0"/>
              </a:spcBef>
              <a:buNone/>
            </a:pPr>
            <a:r>
              <a:rPr lang="ru-RU" sz="2100" dirty="0" smtClean="0">
                <a:latin typeface="Arial Narrow" panose="020B0606020202030204" pitchFamily="34" charset="0"/>
              </a:rPr>
              <a:t>Агенције </a:t>
            </a:r>
            <a:r>
              <a:rPr lang="ru-RU" sz="2100" dirty="0">
                <a:latin typeface="Arial Narrow" panose="020B0606020202030204" pitchFamily="34" charset="0"/>
              </a:rPr>
              <a:t>могу бити </a:t>
            </a:r>
            <a:r>
              <a:rPr lang="ru-RU" sz="2100" dirty="0" smtClean="0">
                <a:latin typeface="Arial Narrow" panose="020B0606020202030204" pitchFamily="34" charset="0"/>
              </a:rPr>
              <a:t>са:</a:t>
            </a:r>
          </a:p>
          <a:p>
            <a:pPr lvl="0">
              <a:spcBef>
                <a:spcPts val="0"/>
              </a:spcBef>
            </a:pPr>
            <a:r>
              <a:rPr lang="ru-RU" sz="2100" dirty="0" smtClean="0">
                <a:latin typeface="Arial Narrow" panose="020B0606020202030204" pitchFamily="34" charset="0"/>
              </a:rPr>
              <a:t>домаћег </a:t>
            </a:r>
            <a:r>
              <a:rPr lang="ru-RU" sz="2100" dirty="0">
                <a:latin typeface="Arial Narrow" panose="020B0606020202030204" pitchFamily="34" charset="0"/>
              </a:rPr>
              <a:t>тржишта (из домаће земље), </a:t>
            </a:r>
            <a:endParaRPr lang="ru-RU" sz="2100" dirty="0" smtClean="0">
              <a:latin typeface="Arial Narrow" panose="020B0606020202030204" pitchFamily="34" charset="0"/>
            </a:endParaRPr>
          </a:p>
          <a:p>
            <a:pPr lvl="0">
              <a:spcBef>
                <a:spcPts val="0"/>
              </a:spcBef>
            </a:pPr>
            <a:r>
              <a:rPr lang="ru-RU" sz="2100" dirty="0" smtClean="0">
                <a:latin typeface="Arial Narrow" panose="020B0606020202030204" pitchFamily="34" charset="0"/>
              </a:rPr>
              <a:t>иностраног </a:t>
            </a:r>
            <a:r>
              <a:rPr lang="ru-RU" sz="2100" dirty="0">
                <a:latin typeface="Arial Narrow" panose="020B0606020202030204" pitchFamily="34" charset="0"/>
              </a:rPr>
              <a:t>тржишта (локална агенција – агенција из земље где се обавља истраживање) или </a:t>
            </a:r>
            <a:endParaRPr lang="ru-RU" sz="2100" dirty="0" smtClean="0">
              <a:latin typeface="Arial Narrow" panose="020B0606020202030204" pitchFamily="34" charset="0"/>
            </a:endParaRPr>
          </a:p>
          <a:p>
            <a:pPr lvl="0">
              <a:spcBef>
                <a:spcPts val="0"/>
              </a:spcBef>
            </a:pPr>
            <a:r>
              <a:rPr lang="ru-RU" sz="2100" dirty="0" smtClean="0">
                <a:latin typeface="Arial Narrow" panose="020B0606020202030204" pitchFamily="34" charset="0"/>
              </a:rPr>
              <a:t>неког </a:t>
            </a:r>
            <a:r>
              <a:rPr lang="ru-RU" sz="2100" dirty="0">
                <a:latin typeface="Arial Narrow" panose="020B0606020202030204" pitchFamily="34" charset="0"/>
              </a:rPr>
              <a:t>трећег тржишта (из неке треће земље</a:t>
            </a:r>
            <a:r>
              <a:rPr lang="ru-RU" sz="2100" dirty="0" smtClean="0">
                <a:latin typeface="Arial Narrow" panose="020B0606020202030204" pitchFamily="34" charset="0"/>
              </a:rPr>
              <a:t>). </a:t>
            </a:r>
          </a:p>
          <a:p>
            <a:pPr marL="0" lvl="0" indent="0">
              <a:spcBef>
                <a:spcPts val="0"/>
              </a:spcBef>
              <a:buNone/>
            </a:pPr>
            <a:endParaRPr lang="ru-RU" sz="2100" b="1" i="1" dirty="0">
              <a:solidFill>
                <a:srgbClr val="0000FF"/>
              </a:solidFill>
              <a:latin typeface="Arial Narrow" panose="020B0606020202030204" pitchFamily="34" charset="0"/>
            </a:endParaRPr>
          </a:p>
          <a:p>
            <a:pPr marL="0" lvl="0" indent="0">
              <a:spcBef>
                <a:spcPts val="0"/>
              </a:spcBef>
              <a:buNone/>
            </a:pPr>
            <a:r>
              <a:rPr lang="ru-RU" sz="2100" b="1" i="1" dirty="0" smtClean="0">
                <a:solidFill>
                  <a:srgbClr val="0000FF"/>
                </a:solidFill>
                <a:latin typeface="Arial Narrow" panose="020B0606020202030204" pitchFamily="34" charset="0"/>
              </a:rPr>
              <a:t>Ангажовање </a:t>
            </a:r>
            <a:r>
              <a:rPr lang="ru-RU" sz="2100" b="1" i="1" dirty="0">
                <a:solidFill>
                  <a:srgbClr val="0000FF"/>
                </a:solidFill>
                <a:latin typeface="Arial Narrow" panose="020B0606020202030204" pitchFamily="34" charset="0"/>
              </a:rPr>
              <a:t>специјализованих агенција за ММИ </a:t>
            </a:r>
            <a:r>
              <a:rPr lang="ru-RU" sz="2100" dirty="0">
                <a:latin typeface="Arial Narrow" panose="020B0606020202030204" pitchFamily="34" charset="0"/>
              </a:rPr>
              <a:t>је пракса снажних </a:t>
            </a:r>
            <a:r>
              <a:rPr lang="ru-RU" sz="2100" dirty="0" smtClean="0">
                <a:latin typeface="Arial Narrow" panose="020B0606020202030204" pitchFamily="34" charset="0"/>
              </a:rPr>
              <a:t>компанијама, већ присутних на </a:t>
            </a:r>
            <a:r>
              <a:rPr lang="ru-RU" sz="2100" dirty="0">
                <a:latin typeface="Arial Narrow" panose="020B0606020202030204" pitchFamily="34" charset="0"/>
              </a:rPr>
              <a:t>глобалном </a:t>
            </a:r>
            <a:r>
              <a:rPr lang="ru-RU" sz="2100" dirty="0" smtClean="0">
                <a:latin typeface="Arial Narrow" panose="020B0606020202030204" pitchFamily="34" charset="0"/>
              </a:rPr>
              <a:t>тржишту. </a:t>
            </a:r>
          </a:p>
          <a:p>
            <a:pPr marL="0" lvl="0" indent="0">
              <a:spcBef>
                <a:spcPts val="0"/>
              </a:spcBef>
              <a:buNone/>
            </a:pPr>
            <a:r>
              <a:rPr lang="ru-RU" sz="2100" b="1" i="1" dirty="0" smtClean="0">
                <a:solidFill>
                  <a:srgbClr val="0000FF"/>
                </a:solidFill>
                <a:latin typeface="Arial Narrow" panose="020B0606020202030204" pitchFamily="34" charset="0"/>
              </a:rPr>
              <a:t>Локалне </a:t>
            </a:r>
            <a:r>
              <a:rPr lang="ru-RU" sz="2100" b="1" i="1" dirty="0">
                <a:solidFill>
                  <a:srgbClr val="0000FF"/>
                </a:solidFill>
                <a:latin typeface="Arial Narrow" panose="020B0606020202030204" pitchFamily="34" charset="0"/>
              </a:rPr>
              <a:t>агенције </a:t>
            </a:r>
            <a:r>
              <a:rPr lang="ru-RU" sz="2100" dirty="0">
                <a:latin typeface="Arial Narrow" panose="020B0606020202030204" pitchFamily="34" charset="0"/>
              </a:rPr>
              <a:t>се ангажују када компанија примењује стратегију прилагођавања, па је потребно прикупити информације о специфичној култури, пословном понашању и понашању </a:t>
            </a:r>
            <a:r>
              <a:rPr lang="ru-RU" sz="2100" dirty="0" smtClean="0">
                <a:latin typeface="Arial Narrow" panose="020B0606020202030204" pitchFamily="34" charset="0"/>
              </a:rPr>
              <a:t>потрошача. </a:t>
            </a:r>
          </a:p>
          <a:p>
            <a:pPr marL="0" lvl="0" indent="0">
              <a:spcBef>
                <a:spcPts val="0"/>
              </a:spcBef>
              <a:buNone/>
            </a:pPr>
            <a:r>
              <a:rPr lang="ru-RU" sz="2100" dirty="0" smtClean="0">
                <a:solidFill>
                  <a:srgbClr val="0000FF"/>
                </a:solidFill>
                <a:latin typeface="Arial Narrow" panose="020B0606020202030204" pitchFamily="34" charset="0"/>
              </a:rPr>
              <a:t>Предност </a:t>
            </a:r>
            <a:r>
              <a:rPr lang="ru-RU" sz="2100" dirty="0">
                <a:solidFill>
                  <a:srgbClr val="0000FF"/>
                </a:solidFill>
                <a:latin typeface="Arial Narrow" panose="020B0606020202030204" pitchFamily="34" charset="0"/>
              </a:rPr>
              <a:t>ангажовања агенција </a:t>
            </a:r>
            <a:r>
              <a:rPr lang="ru-RU" sz="2100" dirty="0">
                <a:latin typeface="Arial Narrow" panose="020B0606020202030204" pitchFamily="34" charset="0"/>
              </a:rPr>
              <a:t>је у томе што обављају комплетно истраживање за компаније </a:t>
            </a:r>
            <a:r>
              <a:rPr lang="ru-RU" sz="2100" dirty="0" smtClean="0">
                <a:latin typeface="Arial Narrow" panose="020B0606020202030204" pitchFamily="34" charset="0"/>
              </a:rPr>
              <a:t>– клијенте</a:t>
            </a:r>
            <a:r>
              <a:rPr lang="ru-RU" sz="2100" dirty="0">
                <a:latin typeface="Arial Narrow" panose="020B0606020202030204" pitchFamily="34" charset="0"/>
              </a:rPr>
              <a:t>. Имају квалитетне људске ресурсе, развијену и тестирану методологију истраживања, добре базе података и добру комуникацију</a:t>
            </a:r>
            <a:r>
              <a:rPr lang="ru-RU" sz="2100" dirty="0" smtClean="0">
                <a:latin typeface="Arial Narrow" panose="020B0606020202030204" pitchFamily="34" charset="0"/>
              </a:rPr>
              <a:t>. </a:t>
            </a:r>
          </a:p>
        </p:txBody>
      </p:sp>
    </p:spTree>
    <p:extLst>
      <p:ext uri="{BB962C8B-B14F-4D97-AF65-F5344CB8AC3E}">
        <p14:creationId xmlns:p14="http://schemas.microsoft.com/office/powerpoint/2010/main" val="2841569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84143" y="1228790"/>
            <a:ext cx="8338008" cy="4800600"/>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Неформална ММИ</a:t>
            </a:r>
            <a:r>
              <a:rPr lang="ru-RU" sz="2200" dirty="0" smtClean="0">
                <a:latin typeface="Arial Narrow" panose="020B0606020202030204" pitchFamily="34" charset="0"/>
              </a:rPr>
              <a:t> </a:t>
            </a:r>
            <a:endParaRPr lang="ru-RU" sz="2200" dirty="0">
              <a:latin typeface="Arial Narrow" panose="020B0606020202030204" pitchFamily="34" charset="0"/>
            </a:endParaRP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dirty="0" smtClean="0">
                <a:solidFill>
                  <a:srgbClr val="0000FF"/>
                </a:solidFill>
                <a:latin typeface="Arial Narrow" panose="020B0606020202030204" pitchFamily="34" charset="0"/>
              </a:rPr>
              <a:t>Међународна </a:t>
            </a:r>
            <a:r>
              <a:rPr lang="ru-RU" sz="2200" dirty="0">
                <a:solidFill>
                  <a:srgbClr val="0000FF"/>
                </a:solidFill>
                <a:latin typeface="Arial Narrow" panose="020B0606020202030204" pitchFamily="34" charset="0"/>
              </a:rPr>
              <a:t>ММИ имају неформални карактер </a:t>
            </a:r>
            <a:r>
              <a:rPr lang="ru-RU" sz="2200" dirty="0">
                <a:latin typeface="Arial Narrow" panose="020B0606020202030204" pitchFamily="34" charset="0"/>
              </a:rPr>
              <a:t>када се свакодневно или повремено, уобичајено и континуално прате дешавања у интерном и екстерном окружењу </a:t>
            </a:r>
            <a:r>
              <a:rPr lang="ru-RU" sz="2200" dirty="0" smtClean="0">
                <a:latin typeface="Arial Narrow" panose="020B0606020202030204" pitchFamily="34" charset="0"/>
              </a:rPr>
              <a:t>компаније. </a:t>
            </a:r>
          </a:p>
          <a:p>
            <a:pPr marL="0" lvl="0" indent="0">
              <a:spcBef>
                <a:spcPts val="0"/>
              </a:spcBef>
              <a:buNone/>
            </a:pPr>
            <a:endParaRPr lang="ru-RU" sz="2200" dirty="0">
              <a:solidFill>
                <a:srgbClr val="0000FF"/>
              </a:solidFill>
              <a:latin typeface="Arial Narrow" panose="020B0606020202030204" pitchFamily="34" charset="0"/>
            </a:endParaRPr>
          </a:p>
          <a:p>
            <a:pPr marL="0" lvl="0" indent="0">
              <a:spcBef>
                <a:spcPts val="0"/>
              </a:spcBef>
              <a:buNone/>
            </a:pPr>
            <a:r>
              <a:rPr lang="ru-RU" sz="2200" dirty="0" smtClean="0">
                <a:solidFill>
                  <a:srgbClr val="0000FF"/>
                </a:solidFill>
                <a:latin typeface="Arial Narrow" panose="020B0606020202030204" pitchFamily="34" charset="0"/>
              </a:rPr>
              <a:t>Неформална </a:t>
            </a:r>
            <a:r>
              <a:rPr lang="ru-RU" sz="2200" dirty="0">
                <a:solidFill>
                  <a:srgbClr val="0000FF"/>
                </a:solidFill>
                <a:latin typeface="Arial Narrow" panose="020B0606020202030204" pitchFamily="34" charset="0"/>
              </a:rPr>
              <a:t>истраживања се могу реализовати </a:t>
            </a:r>
            <a:r>
              <a:rPr lang="ru-RU" sz="2200" dirty="0">
                <a:latin typeface="Arial Narrow" panose="020B0606020202030204" pitchFamily="34" charset="0"/>
              </a:rPr>
              <a:t>кроз: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тржишно </a:t>
            </a:r>
            <a:r>
              <a:rPr lang="ru-RU" sz="2200" dirty="0">
                <a:latin typeface="Arial Narrow" panose="020B0606020202030204" pitchFamily="34" charset="0"/>
              </a:rPr>
              <a:t>надгледање</a:t>
            </a:r>
            <a:r>
              <a:rPr lang="ru-RU" sz="2200" dirty="0" smtClean="0">
                <a:latin typeface="Arial Narrow" panose="020B0606020202030204" pitchFamily="34" charset="0"/>
              </a:rPr>
              <a:t>,</a:t>
            </a:r>
          </a:p>
          <a:p>
            <a:pPr lvl="0">
              <a:spcBef>
                <a:spcPts val="0"/>
              </a:spcBef>
            </a:pPr>
            <a:r>
              <a:rPr lang="ru-RU" sz="2200" dirty="0" smtClean="0">
                <a:latin typeface="Arial Narrow" panose="020B0606020202030204" pitchFamily="34" charset="0"/>
              </a:rPr>
              <a:t>тржишно </a:t>
            </a:r>
            <a:r>
              <a:rPr lang="ru-RU" sz="2200" dirty="0">
                <a:latin typeface="Arial Narrow" panose="020B0606020202030204" pitchFamily="34" charset="0"/>
              </a:rPr>
              <a:t>обавештавање и </a:t>
            </a:r>
            <a:endParaRPr lang="ru-RU" sz="2200" dirty="0" smtClean="0">
              <a:latin typeface="Arial Narrow" panose="020B0606020202030204" pitchFamily="34" charset="0"/>
            </a:endParaRPr>
          </a:p>
          <a:p>
            <a:pPr lvl="0">
              <a:spcBef>
                <a:spcPts val="0"/>
              </a:spcBef>
            </a:pPr>
            <a:r>
              <a:rPr lang="ru-RU" sz="2200" dirty="0" smtClean="0">
                <a:latin typeface="Arial Narrow" panose="020B0606020202030204" pitchFamily="34" charset="0"/>
              </a:rPr>
              <a:t>неформално </a:t>
            </a:r>
            <a:r>
              <a:rPr lang="ru-RU" sz="2200" dirty="0">
                <a:latin typeface="Arial Narrow" panose="020B0606020202030204" pitchFamily="34" charset="0"/>
              </a:rPr>
              <a:t>тржишно испитивање. </a:t>
            </a:r>
            <a:endParaRPr lang="ru-RU" sz="2200" dirty="0" smtClean="0">
              <a:latin typeface="Arial Narrow" panose="020B0606020202030204" pitchFamily="34" charset="0"/>
            </a:endParaRPr>
          </a:p>
          <a:p>
            <a:pPr marL="0" lvl="0" indent="0">
              <a:spcBef>
                <a:spcPts val="0"/>
              </a:spcBef>
              <a:buNone/>
            </a:pPr>
            <a:endParaRPr lang="ru-RU" sz="2200" dirty="0" smtClean="0">
              <a:solidFill>
                <a:srgbClr val="0000FF"/>
              </a:solidFill>
              <a:latin typeface="Arial Narrow" panose="020B0606020202030204" pitchFamily="34" charset="0"/>
            </a:endParaRPr>
          </a:p>
          <a:p>
            <a:pPr marL="0" lvl="0" indent="0">
              <a:spcBef>
                <a:spcPts val="0"/>
              </a:spcBef>
              <a:buNone/>
            </a:pPr>
            <a:endParaRPr lang="ru-RU" sz="20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729650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04800" y="1120775"/>
            <a:ext cx="8534400" cy="5029200"/>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Неформална ММИ</a:t>
            </a:r>
            <a:r>
              <a:rPr lang="ru-RU" sz="2200" dirty="0" smtClean="0">
                <a:latin typeface="Arial Narrow" panose="020B0606020202030204" pitchFamily="34" charset="0"/>
              </a:rPr>
              <a:t> </a:t>
            </a:r>
            <a:endParaRPr lang="ru-RU" sz="2200" dirty="0">
              <a:latin typeface="Arial Narrow" panose="020B0606020202030204" pitchFamily="34" charset="0"/>
            </a:endParaRPr>
          </a:p>
          <a:p>
            <a:pPr marL="0" lvl="0" indent="0">
              <a:spcBef>
                <a:spcPts val="0"/>
              </a:spcBef>
              <a:buNone/>
            </a:pPr>
            <a:endParaRPr lang="ru-RU" sz="2100" dirty="0" smtClean="0">
              <a:latin typeface="Arial Narrow" panose="020B0606020202030204" pitchFamily="34" charset="0"/>
            </a:endParaRPr>
          </a:p>
          <a:p>
            <a:pPr marL="0" lvl="0" indent="0">
              <a:spcBef>
                <a:spcPts val="0"/>
              </a:spcBef>
              <a:buNone/>
            </a:pPr>
            <a:endParaRPr lang="ru-RU" sz="2100" dirty="0" smtClean="0">
              <a:solidFill>
                <a:srgbClr val="0000FF"/>
              </a:solidFill>
              <a:latin typeface="Arial Narrow" panose="020B0606020202030204" pitchFamily="34" charset="0"/>
            </a:endParaRPr>
          </a:p>
          <a:p>
            <a:pPr marL="0" lvl="0" indent="0">
              <a:spcBef>
                <a:spcPts val="0"/>
              </a:spcBef>
              <a:buNone/>
            </a:pPr>
            <a:r>
              <a:rPr lang="ru-RU" sz="2200" dirty="0" smtClean="0">
                <a:solidFill>
                  <a:srgbClr val="0000FF"/>
                </a:solidFill>
                <a:latin typeface="Arial Narrow" panose="020B0606020202030204" pitchFamily="34" charset="0"/>
              </a:rPr>
              <a:t>Неформално </a:t>
            </a:r>
            <a:r>
              <a:rPr lang="ru-RU" sz="2200" dirty="0">
                <a:solidFill>
                  <a:srgbClr val="0000FF"/>
                </a:solidFill>
                <a:latin typeface="Arial Narrow" panose="020B0606020202030204" pitchFamily="34" charset="0"/>
              </a:rPr>
              <a:t>тржишно испитивање </a:t>
            </a:r>
            <a:r>
              <a:rPr lang="ru-RU" sz="2200" dirty="0">
                <a:latin typeface="Arial Narrow" panose="020B0606020202030204" pitchFamily="34" charset="0"/>
              </a:rPr>
              <a:t>се може реализовати унутар компаније тако што ће се разговарати са запосленима који су имали прилику да путују, да се сусрећу са културама и представницима земаља у којима компанија послује или које су виђене као њена потенцијална циљна тржишта. Њихова искуства и ставови о страним тржиштима могу бити користан инпут за доношење одговарајућих одлука за конкретно инострано тржиште. </a:t>
            </a:r>
            <a:endParaRPr lang="ru-RU" sz="2200" dirty="0" smtClean="0">
              <a:latin typeface="Arial Narrow" panose="020B0606020202030204" pitchFamily="34" charset="0"/>
            </a:endParaRPr>
          </a:p>
          <a:p>
            <a:pPr marL="0" lvl="0" indent="0">
              <a:spcBef>
                <a:spcPts val="0"/>
              </a:spcBef>
              <a:buNone/>
            </a:pPr>
            <a:endParaRPr lang="ru-RU" sz="2200" dirty="0">
              <a:solidFill>
                <a:srgbClr val="0000FF"/>
              </a:solidFill>
              <a:latin typeface="Arial Narrow" panose="020B0606020202030204" pitchFamily="34" charset="0"/>
            </a:endParaRPr>
          </a:p>
          <a:p>
            <a:pPr marL="0" lvl="0" indent="0">
              <a:spcBef>
                <a:spcPts val="0"/>
              </a:spcBef>
              <a:buNone/>
            </a:pPr>
            <a:r>
              <a:rPr lang="ru-RU" sz="2200" dirty="0" smtClean="0">
                <a:solidFill>
                  <a:srgbClr val="0000FF"/>
                </a:solidFill>
                <a:latin typeface="Arial Narrow" panose="020B0606020202030204" pitchFamily="34" charset="0"/>
              </a:rPr>
              <a:t>Запослени </a:t>
            </a:r>
            <a:r>
              <a:rPr lang="ru-RU" sz="2200" dirty="0">
                <a:solidFill>
                  <a:srgbClr val="0000FF"/>
                </a:solidFill>
                <a:latin typeface="Arial Narrow" panose="020B0606020202030204" pitchFamily="34" charset="0"/>
              </a:rPr>
              <a:t>који прикупља овакве врсте информација </a:t>
            </a:r>
            <a:r>
              <a:rPr lang="ru-RU" sz="2200" dirty="0">
                <a:latin typeface="Arial Narrow" panose="020B0606020202030204" pitchFamily="34" charset="0"/>
              </a:rPr>
              <a:t>треба да је обучен за исто, да поседује комуникационе вештине, да показује дипломатске и преговарачке способности, али и да је добар тржишни обавештајац. Треба да познаје принципе неформалног тржишног испитивања и да поседује истраживачко-аналитичке </a:t>
            </a:r>
            <a:r>
              <a:rPr lang="ru-RU" sz="2200" dirty="0" smtClean="0">
                <a:latin typeface="Arial Narrow" panose="020B0606020202030204" pitchFamily="34" charset="0"/>
              </a:rPr>
              <a:t>пособности</a:t>
            </a:r>
            <a:r>
              <a:rPr lang="ru-RU" sz="2200" dirty="0">
                <a:latin typeface="Arial Narrow" panose="020B0606020202030204" pitchFamily="34" charset="0"/>
              </a:rPr>
              <a:t>.</a:t>
            </a:r>
            <a:endParaRPr lang="ru-RU" sz="2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00595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381000" y="1066800"/>
            <a:ext cx="8534400" cy="5486400"/>
          </a:xfrm>
        </p:spPr>
        <p:txBody>
          <a:bodyPr>
            <a:normAutofit fontScale="92500"/>
          </a:bodyPr>
          <a:lstStyle/>
          <a:p>
            <a:pPr>
              <a:buNone/>
            </a:pPr>
            <a:r>
              <a:rPr lang="ru-RU" sz="2400" b="1" dirty="0" smtClean="0">
                <a:solidFill>
                  <a:srgbClr val="0000FF"/>
                </a:solidFill>
                <a:latin typeface="Arial Narrow" pitchFamily="34" charset="0"/>
              </a:rPr>
              <a:t>Примарни подаци</a:t>
            </a:r>
            <a:r>
              <a:rPr lang="ru-RU" sz="2400" dirty="0" smtClean="0">
                <a:solidFill>
                  <a:srgbClr val="0000FF"/>
                </a:solidFill>
                <a:latin typeface="Arial Narrow" pitchFamily="34" charset="0"/>
              </a:rPr>
              <a:t> </a:t>
            </a:r>
            <a:r>
              <a:rPr lang="ru-RU" sz="2400" dirty="0" smtClean="0">
                <a:latin typeface="Arial Narrow" pitchFamily="34" charset="0"/>
              </a:rPr>
              <a:t>се прикупљају углавном теренским истраживањем и то:</a:t>
            </a:r>
          </a:p>
          <a:p>
            <a:pPr>
              <a:spcBef>
                <a:spcPts val="228"/>
              </a:spcBef>
            </a:pPr>
            <a:r>
              <a:rPr lang="ru-RU" sz="2400" dirty="0" smtClean="0">
                <a:latin typeface="Arial Narrow" pitchFamily="34" charset="0"/>
              </a:rPr>
              <a:t>када се јави потреба за проценом квалитативних обележја тражње и понашања потрошача на одређеном иностраном тржишту;</a:t>
            </a:r>
          </a:p>
          <a:p>
            <a:pPr>
              <a:spcBef>
                <a:spcPts val="228"/>
              </a:spcBef>
            </a:pPr>
            <a:r>
              <a:rPr lang="ru-RU" sz="2400" dirty="0" smtClean="0">
                <a:latin typeface="Arial Narrow" pitchFamily="34" charset="0"/>
              </a:rPr>
              <a:t>у ситуацији када недостају квалитативне информације и показатељи из одређеног иностраног и специфичног културног окружења;</a:t>
            </a:r>
          </a:p>
          <a:p>
            <a:pPr>
              <a:spcBef>
                <a:spcPts val="228"/>
              </a:spcBef>
            </a:pPr>
            <a:r>
              <a:rPr lang="ru-RU" sz="2400" dirty="0" smtClean="0">
                <a:latin typeface="Arial Narrow" pitchFamily="34" charset="0"/>
              </a:rPr>
              <a:t>када су већ прикупљени секундарни подаци застарели или нису актуелни;</a:t>
            </a:r>
          </a:p>
          <a:p>
            <a:pPr>
              <a:spcBef>
                <a:spcPts val="228"/>
              </a:spcBef>
            </a:pPr>
            <a:r>
              <a:rPr lang="ru-RU" sz="2400" dirty="0" smtClean="0">
                <a:latin typeface="Arial Narrow" pitchFamily="34" charset="0"/>
              </a:rPr>
              <a:t>када су расположиве информације неадекватне или недовољно поуздане;</a:t>
            </a:r>
          </a:p>
          <a:p>
            <a:pPr>
              <a:spcBef>
                <a:spcPts val="228"/>
              </a:spcBef>
            </a:pPr>
            <a:r>
              <a:rPr lang="ru-RU" sz="2400" dirty="0" smtClean="0">
                <a:latin typeface="Arial Narrow" pitchFamily="34" charset="0"/>
              </a:rPr>
              <a:t>када су расположиве информације међусобно неупоредиве и нееквивалентне (више о упоредивости и еквивалентности касније).</a:t>
            </a:r>
          </a:p>
          <a:p>
            <a:pPr>
              <a:spcBef>
                <a:spcPts val="228"/>
              </a:spcBef>
              <a:buNone/>
            </a:pPr>
            <a:r>
              <a:rPr lang="ru-RU" sz="2400" b="1" dirty="0" smtClean="0">
                <a:solidFill>
                  <a:srgbClr val="0000FF"/>
                </a:solidFill>
                <a:latin typeface="Arial Narrow" pitchFamily="34" charset="0"/>
              </a:rPr>
              <a:t>Проблеми прикупљања примарних података </a:t>
            </a:r>
            <a:r>
              <a:rPr lang="ru-RU" sz="2400" dirty="0" smtClean="0">
                <a:latin typeface="Arial Narrow" pitchFamily="34" charset="0"/>
              </a:rPr>
              <a:t>су у подручју </a:t>
            </a:r>
            <a:r>
              <a:rPr lang="ru-RU" sz="2400" i="1" u="sng" dirty="0" smtClean="0">
                <a:latin typeface="Arial Narrow" pitchFamily="34" charset="0"/>
              </a:rPr>
              <a:t>времена, трошкова, методологије и оперативе</a:t>
            </a:r>
            <a:r>
              <a:rPr lang="ru-RU" sz="2400" u="sng" dirty="0" smtClean="0">
                <a:latin typeface="Arial Narrow" pitchFamily="34" charset="0"/>
              </a:rPr>
              <a:t>. </a:t>
            </a:r>
          </a:p>
          <a:p>
            <a:pPr>
              <a:spcBef>
                <a:spcPts val="228"/>
              </a:spcBef>
              <a:buNone/>
            </a:pPr>
            <a:r>
              <a:rPr lang="ru-RU" sz="2400" dirty="0" smtClean="0">
                <a:latin typeface="Arial Narrow" pitchFamily="34" charset="0"/>
              </a:rPr>
              <a:t>У литератури се наводи да се у прикупљању примарних података на међународном тржишту примењују исте</a:t>
            </a:r>
            <a:r>
              <a:rPr lang="ru-RU" sz="2400" dirty="0" smtClean="0">
                <a:solidFill>
                  <a:srgbClr val="0000FF"/>
                </a:solidFill>
                <a:latin typeface="Arial Narrow" pitchFamily="34" charset="0"/>
              </a:rPr>
              <a:t> методе </a:t>
            </a:r>
            <a:r>
              <a:rPr lang="ru-RU" sz="2400" dirty="0" smtClean="0">
                <a:latin typeface="Arial Narrow" pitchFamily="34" charset="0"/>
              </a:rPr>
              <a:t>као и на домаћем. То су: </a:t>
            </a:r>
            <a:r>
              <a:rPr lang="ru-RU" sz="2400" i="1" u="sng" dirty="0" smtClean="0">
                <a:latin typeface="Arial Narrow" pitchFamily="34" charset="0"/>
              </a:rPr>
              <a:t>метод посматрања, метод испитивања и  експериментални метод, те њихова комбинација</a:t>
            </a:r>
            <a:r>
              <a:rPr lang="ru-RU" sz="2400" dirty="0" smtClean="0">
                <a:latin typeface="Arial Narrow" pitchFamily="34" charset="0"/>
              </a:rPr>
              <a:t>.</a:t>
            </a:r>
            <a:endParaRPr lang="en-US" sz="2400" dirty="0" smtClean="0">
              <a:latin typeface="Arial Narrow" pitchFamily="34" charset="0"/>
            </a:endParaRPr>
          </a:p>
          <a:p>
            <a:pPr>
              <a:spcBef>
                <a:spcPts val="228"/>
              </a:spcBef>
            </a:pPr>
            <a:endParaRPr lang="en-US" sz="2400" dirty="0">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960542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990600"/>
            <a:ext cx="8839200" cy="5181600"/>
          </a:xfrm>
        </p:spPr>
        <p:txBody>
          <a:bodyPr>
            <a:noAutofit/>
          </a:bodyPr>
          <a:lstStyle/>
          <a:p>
            <a:pPr marL="0" lvl="0" indent="0" algn="ctr">
              <a:spcBef>
                <a:spcPts val="0"/>
              </a:spcBef>
              <a:buNone/>
            </a:pPr>
            <a:endParaRPr lang="ru-RU" sz="2000" b="1" dirty="0" smtClean="0">
              <a:solidFill>
                <a:srgbClr val="0000FF"/>
              </a:solidFill>
              <a:latin typeface="Arial Narrow" panose="020B0606020202030204" pitchFamily="34" charset="0"/>
            </a:endParaRPr>
          </a:p>
          <a:p>
            <a:pPr marL="0" lvl="0" indent="0" algn="ctr">
              <a:spcBef>
                <a:spcPts val="0"/>
              </a:spcBef>
              <a:buNone/>
            </a:pPr>
            <a:r>
              <a:rPr lang="ru-RU" sz="2200" b="1" dirty="0" smtClean="0">
                <a:solidFill>
                  <a:srgbClr val="0000FF"/>
                </a:solidFill>
                <a:latin typeface="Arial Narrow" panose="020B0606020202030204" pitchFamily="34" charset="0"/>
              </a:rPr>
              <a:t>Квантитативна </a:t>
            </a:r>
            <a:r>
              <a:rPr lang="ru-RU" sz="2200" b="1" dirty="0">
                <a:solidFill>
                  <a:srgbClr val="0000FF"/>
                </a:solidFill>
                <a:latin typeface="Arial Narrow" panose="020B0606020202030204" pitchFamily="34" charset="0"/>
              </a:rPr>
              <a:t>и квалитативна ММИ</a:t>
            </a: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b="1" dirty="0" smtClean="0">
                <a:solidFill>
                  <a:srgbClr val="0000FF"/>
                </a:solidFill>
                <a:latin typeface="Arial Narrow" panose="020B0606020202030204" pitchFamily="34" charset="0"/>
              </a:rPr>
              <a:t>Квантитативна </a:t>
            </a:r>
            <a:r>
              <a:rPr lang="ru-RU" sz="2200" b="1" dirty="0">
                <a:solidFill>
                  <a:srgbClr val="0000FF"/>
                </a:solidFill>
                <a:latin typeface="Arial Narrow" panose="020B0606020202030204" pitchFamily="34" charset="0"/>
              </a:rPr>
              <a:t>истраживања</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Квантитативна </a:t>
            </a:r>
            <a:r>
              <a:rPr lang="ru-RU" sz="2200" dirty="0">
                <a:latin typeface="Arial Narrow" panose="020B0606020202030204" pitchFamily="34" charset="0"/>
              </a:rPr>
              <a:t>истраживања су заснована на репрезентативним тржишним узорцима и </a:t>
            </a:r>
            <a:r>
              <a:rPr lang="ru-RU" sz="2200" u="sng" dirty="0">
                <a:latin typeface="Arial Narrow" panose="020B0606020202030204" pitchFamily="34" charset="0"/>
              </a:rPr>
              <a:t>анкетним</a:t>
            </a:r>
            <a:r>
              <a:rPr lang="ru-RU" sz="2200" dirty="0">
                <a:latin typeface="Arial Narrow" panose="020B0606020202030204" pitchFamily="34" charset="0"/>
              </a:rPr>
              <a:t> истраживањима. Реч је о скупим истраживањима која су истовремено најобухватнија. </a:t>
            </a:r>
            <a:endParaRPr lang="sr-Latn-RS"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Ова </a:t>
            </a:r>
            <a:r>
              <a:rPr lang="ru-RU" sz="2200" dirty="0">
                <a:latin typeface="Arial Narrow" panose="020B0606020202030204" pitchFamily="34" charset="0"/>
              </a:rPr>
              <a:t>истраживања се спроводе ради </a:t>
            </a:r>
            <a:r>
              <a:rPr lang="ru-RU" sz="2200" i="1" dirty="0">
                <a:latin typeface="Arial Narrow" panose="020B0606020202030204" pitchFamily="34" charset="0"/>
              </a:rPr>
              <a:t>процене тржишног потенцијала потенцијалног циљног тржишта, засићености тржишта и тржишног учешћа, односа понуде и тражње, конкуренције, тржишних трендова, и др. </a:t>
            </a: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r>
              <a:rPr lang="ru-RU" sz="2200" b="1" dirty="0" smtClean="0">
                <a:solidFill>
                  <a:srgbClr val="0000FF"/>
                </a:solidFill>
                <a:latin typeface="Arial Narrow" panose="020B0606020202030204" pitchFamily="34" charset="0"/>
              </a:rPr>
              <a:t>Квалитативна </a:t>
            </a:r>
            <a:r>
              <a:rPr lang="ru-RU" sz="2200" b="1" dirty="0">
                <a:solidFill>
                  <a:srgbClr val="0000FF"/>
                </a:solidFill>
                <a:latin typeface="Arial Narrow" panose="020B0606020202030204" pitchFamily="34" charset="0"/>
              </a:rPr>
              <a:t>истраживања</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Квалитативна </a:t>
            </a:r>
            <a:r>
              <a:rPr lang="ru-RU" sz="2200" dirty="0">
                <a:latin typeface="Arial Narrow" panose="020B0606020202030204" pitchFamily="34" charset="0"/>
              </a:rPr>
              <a:t>истраживања почивају на примени бројних техника теренског истраживања. </a:t>
            </a:r>
            <a:endParaRPr lang="ru-RU" sz="2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3082695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1143000"/>
            <a:ext cx="8839200" cy="5105400"/>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Квалитативна истраживања</a:t>
            </a:r>
            <a:endParaRPr lang="ru-RU" sz="2200" dirty="0" smtClean="0">
              <a:latin typeface="Arial Narrow" panose="020B0606020202030204" pitchFamily="34" charset="0"/>
            </a:endParaRPr>
          </a:p>
          <a:p>
            <a:pPr marL="0" lvl="0" indent="0" algn="ctr">
              <a:spcBef>
                <a:spcPts val="0"/>
              </a:spcBef>
              <a:buNone/>
            </a:pPr>
            <a:endParaRPr lang="ru-RU" sz="2000" dirty="0">
              <a:latin typeface="Arial Narrow" panose="020B0606020202030204" pitchFamily="34" charset="0"/>
            </a:endParaRPr>
          </a:p>
          <a:p>
            <a:pPr lvl="0">
              <a:spcBef>
                <a:spcPts val="228"/>
              </a:spcBef>
            </a:pPr>
            <a:r>
              <a:rPr lang="ru-RU" sz="2200" dirty="0">
                <a:solidFill>
                  <a:prstClr val="black"/>
                </a:solidFill>
                <a:latin typeface="Arial Narrow" panose="020B0606020202030204" pitchFamily="34" charset="0"/>
              </a:rPr>
              <a:t>Појединачни и дубински </a:t>
            </a:r>
            <a:r>
              <a:rPr lang="ru-RU" sz="2200" dirty="0" smtClean="0">
                <a:solidFill>
                  <a:prstClr val="black"/>
                </a:solidFill>
                <a:latin typeface="Arial Narrow" panose="020B0606020202030204" pitchFamily="34" charset="0"/>
              </a:rPr>
              <a:t>интервју</a:t>
            </a:r>
            <a:endParaRPr lang="sr-Latn-RS" sz="2200" dirty="0" smtClean="0">
              <a:solidFill>
                <a:prstClr val="black"/>
              </a:solidFill>
              <a:latin typeface="Arial Narrow" panose="020B0606020202030204" pitchFamily="34" charset="0"/>
            </a:endParaRPr>
          </a:p>
          <a:p>
            <a:pPr lvl="0">
              <a:spcBef>
                <a:spcPts val="228"/>
              </a:spcBef>
            </a:pPr>
            <a:r>
              <a:rPr lang="ru-RU" sz="2200" dirty="0" smtClean="0">
                <a:solidFill>
                  <a:prstClr val="black"/>
                </a:solidFill>
                <a:latin typeface="Arial Narrow" panose="020B0606020202030204" pitchFamily="34" charset="0"/>
              </a:rPr>
              <a:t>Фокус </a:t>
            </a:r>
            <a:r>
              <a:rPr lang="ru-RU" sz="2200" dirty="0">
                <a:solidFill>
                  <a:prstClr val="black"/>
                </a:solidFill>
                <a:latin typeface="Arial Narrow" panose="020B0606020202030204" pitchFamily="34" charset="0"/>
              </a:rPr>
              <a:t>групе</a:t>
            </a:r>
            <a:endParaRPr lang="sr-Latn-RS" sz="2200" dirty="0" smtClean="0">
              <a:solidFill>
                <a:prstClr val="black"/>
              </a:solidFill>
              <a:latin typeface="Arial Narrow" panose="020B0606020202030204" pitchFamily="34" charset="0"/>
            </a:endParaRPr>
          </a:p>
          <a:p>
            <a:pPr lvl="0">
              <a:spcBef>
                <a:spcPts val="228"/>
              </a:spcBef>
            </a:pPr>
            <a:r>
              <a:rPr lang="ru-RU" sz="2200" dirty="0">
                <a:solidFill>
                  <a:prstClr val="black"/>
                </a:solidFill>
                <a:latin typeface="Arial Narrow" panose="020B0606020202030204" pitchFamily="34" charset="0"/>
              </a:rPr>
              <a:t>Пројективне технике</a:t>
            </a:r>
            <a:endParaRPr lang="ru-RU" sz="2200" dirty="0" smtClean="0">
              <a:solidFill>
                <a:prstClr val="black"/>
              </a:solidFill>
              <a:latin typeface="Arial Narrow" panose="020B0606020202030204" pitchFamily="34" charset="0"/>
            </a:endParaRPr>
          </a:p>
          <a:p>
            <a:pPr lvl="0">
              <a:spcBef>
                <a:spcPts val="228"/>
              </a:spcBef>
            </a:pPr>
            <a:r>
              <a:rPr lang="ru-RU" sz="2200" dirty="0" smtClean="0">
                <a:latin typeface="Arial Narrow" panose="020B0606020202030204" pitchFamily="34" charset="0"/>
              </a:rPr>
              <a:t>Дискусионе групе</a:t>
            </a:r>
          </a:p>
          <a:p>
            <a:pPr lvl="0">
              <a:spcBef>
                <a:spcPts val="228"/>
              </a:spcBef>
            </a:pPr>
            <a:r>
              <a:rPr lang="ru-RU" sz="2200" dirty="0" smtClean="0">
                <a:solidFill>
                  <a:prstClr val="black"/>
                </a:solidFill>
                <a:latin typeface="Arial Narrow" panose="020B0606020202030204" pitchFamily="34" charset="0"/>
              </a:rPr>
              <a:t>Протокол</a:t>
            </a:r>
          </a:p>
          <a:p>
            <a:pPr lvl="0">
              <a:spcBef>
                <a:spcPts val="228"/>
              </a:spcBef>
            </a:pPr>
            <a:r>
              <a:rPr lang="ru-RU" sz="2200" dirty="0" smtClean="0">
                <a:solidFill>
                  <a:prstClr val="black"/>
                </a:solidFill>
                <a:latin typeface="Arial Narrow" panose="020B0606020202030204" pitchFamily="34" charset="0"/>
              </a:rPr>
              <a:t>Посматрање</a:t>
            </a:r>
          </a:p>
          <a:p>
            <a:pPr marL="0" indent="0">
              <a:buNone/>
            </a:pPr>
            <a:endParaRPr lang="ru-RU" sz="2200" b="1" dirty="0" smtClean="0">
              <a:solidFill>
                <a:prstClr val="black"/>
              </a:solidFill>
              <a:latin typeface="Arial Narrow" panose="020B0606020202030204" pitchFamily="34" charset="0"/>
            </a:endParaRPr>
          </a:p>
          <a:p>
            <a:pPr marL="0" indent="0">
              <a:buNone/>
            </a:pPr>
            <a:r>
              <a:rPr lang="ru-RU" sz="2200" b="1" dirty="0" smtClean="0">
                <a:solidFill>
                  <a:prstClr val="black"/>
                </a:solidFill>
                <a:latin typeface="Arial Narrow" panose="020B0606020202030204" pitchFamily="34" charset="0"/>
              </a:rPr>
              <a:t>Појединачни </a:t>
            </a:r>
            <a:r>
              <a:rPr lang="ru-RU" sz="2200" b="1" dirty="0">
                <a:solidFill>
                  <a:prstClr val="black"/>
                </a:solidFill>
                <a:latin typeface="Arial Narrow" panose="020B0606020202030204" pitchFamily="34" charset="0"/>
              </a:rPr>
              <a:t>и дубински интервју</a:t>
            </a:r>
            <a:endParaRPr lang="sr-Latn-RS" sz="2200" b="1" dirty="0">
              <a:solidFill>
                <a:prstClr val="black"/>
              </a:solidFill>
              <a:latin typeface="Arial Narrow" panose="020B0606020202030204" pitchFamily="34" charset="0"/>
            </a:endParaRPr>
          </a:p>
          <a:p>
            <a:pPr marL="0" lvl="0" indent="0">
              <a:buNone/>
            </a:pPr>
            <a:r>
              <a:rPr lang="ru-RU" sz="2200" dirty="0" smtClean="0">
                <a:solidFill>
                  <a:prstClr val="black"/>
                </a:solidFill>
                <a:latin typeface="Arial Narrow" panose="020B0606020202030204" pitchFamily="34" charset="0"/>
              </a:rPr>
              <a:t>Као </a:t>
            </a:r>
            <a:r>
              <a:rPr lang="ru-RU" sz="2200" dirty="0">
                <a:solidFill>
                  <a:prstClr val="black"/>
                </a:solidFill>
                <a:latin typeface="Arial Narrow" panose="020B0606020202030204" pitchFamily="34" charset="0"/>
              </a:rPr>
              <a:t>начин квалитативног истраживања, </a:t>
            </a:r>
            <a:r>
              <a:rPr lang="ru-RU" sz="2200" dirty="0" smtClean="0">
                <a:solidFill>
                  <a:prstClr val="black"/>
                </a:solidFill>
                <a:latin typeface="Arial Narrow" panose="020B0606020202030204" pitchFamily="34" charset="0"/>
              </a:rPr>
              <a:t>овај интервју спроводи </a:t>
            </a:r>
            <a:r>
              <a:rPr lang="ru-RU" sz="2200" dirty="0">
                <a:solidFill>
                  <a:prstClr val="black"/>
                </a:solidFill>
                <a:latin typeface="Arial Narrow" panose="020B0606020202030204" pitchFamily="34" charset="0"/>
              </a:rPr>
              <a:t>обучени и искусни истраживач који </a:t>
            </a:r>
            <a:r>
              <a:rPr lang="ru-RU" sz="2200" dirty="0">
                <a:solidFill>
                  <a:srgbClr val="0000FF"/>
                </a:solidFill>
                <a:latin typeface="Arial Narrow" panose="020B0606020202030204" pitchFamily="34" charset="0"/>
              </a:rPr>
              <a:t>води и усмерава дискусију </a:t>
            </a:r>
            <a:r>
              <a:rPr lang="ru-RU" sz="2200" dirty="0">
                <a:solidFill>
                  <a:prstClr val="black"/>
                </a:solidFill>
                <a:latin typeface="Arial Narrow" panose="020B0606020202030204" pitchFamily="34" charset="0"/>
              </a:rPr>
              <a:t>с особом/особама које интервјуише да би открио њихове потенцијалне или подсвесне </a:t>
            </a:r>
            <a:r>
              <a:rPr lang="ru-RU" sz="2200" dirty="0" smtClean="0">
                <a:solidFill>
                  <a:prstClr val="black"/>
                </a:solidFill>
                <a:latin typeface="Arial Narrow" panose="020B0606020202030204" pitchFamily="34" charset="0"/>
              </a:rPr>
              <a:t>мотиве (најкориснији </a:t>
            </a:r>
            <a:r>
              <a:rPr lang="ru-RU" sz="2200" dirty="0">
                <a:solidFill>
                  <a:prstClr val="black"/>
                </a:solidFill>
                <a:latin typeface="Arial Narrow" panose="020B0606020202030204" pitchFamily="34" charset="0"/>
              </a:rPr>
              <a:t>када се траже конкретни одговори на врло уска </a:t>
            </a:r>
            <a:r>
              <a:rPr lang="ru-RU" sz="2200" dirty="0" smtClean="0">
                <a:solidFill>
                  <a:prstClr val="black"/>
                </a:solidFill>
                <a:latin typeface="Arial Narrow" panose="020B0606020202030204" pitchFamily="34" charset="0"/>
              </a:rPr>
              <a:t>питања).</a:t>
            </a:r>
          </a:p>
          <a:p>
            <a:pPr marL="0" lvl="0" indent="0" algn="ctr">
              <a:spcBef>
                <a:spcPts val="0"/>
              </a:spcBef>
              <a:buNone/>
            </a:pPr>
            <a:r>
              <a:rPr lang="ru-RU" sz="2200" dirty="0" smtClean="0">
                <a:latin typeface="Arial Narrow" panose="020B0606020202030204" pitchFamily="34" charset="0"/>
              </a:rPr>
              <a:t> </a:t>
            </a:r>
          </a:p>
          <a:p>
            <a:pPr marL="0" lvl="0" indent="0" algn="ctr">
              <a:spcBef>
                <a:spcPts val="0"/>
              </a:spcBef>
              <a:buNone/>
            </a:pPr>
            <a:endParaRPr lang="ru-RU" sz="20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96908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1066800"/>
            <a:ext cx="8991600" cy="5289550"/>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Квалитативна истраживања</a:t>
            </a:r>
            <a:endParaRPr lang="ru-RU" sz="2200" dirty="0" smtClean="0">
              <a:latin typeface="Arial Narrow" panose="020B0606020202030204" pitchFamily="34" charset="0"/>
            </a:endParaRPr>
          </a:p>
          <a:p>
            <a:pPr marL="0" lvl="0" indent="0" algn="ctr">
              <a:spcBef>
                <a:spcPts val="0"/>
              </a:spcBef>
              <a:buNone/>
            </a:pPr>
            <a:endParaRPr lang="ru-RU" sz="2000" dirty="0">
              <a:latin typeface="Arial Narrow" panose="020B0606020202030204" pitchFamily="34" charset="0"/>
            </a:endParaRPr>
          </a:p>
          <a:p>
            <a:pPr marL="0" lvl="0" indent="0">
              <a:buNone/>
            </a:pPr>
            <a:r>
              <a:rPr lang="ru-RU" sz="2200" b="1" dirty="0" smtClean="0">
                <a:solidFill>
                  <a:prstClr val="black"/>
                </a:solidFill>
                <a:latin typeface="Arial Narrow" panose="020B0606020202030204" pitchFamily="34" charset="0"/>
              </a:rPr>
              <a:t>Фокус </a:t>
            </a:r>
            <a:r>
              <a:rPr lang="ru-RU" sz="2200" b="1" dirty="0">
                <a:solidFill>
                  <a:prstClr val="black"/>
                </a:solidFill>
                <a:latin typeface="Arial Narrow" panose="020B0606020202030204" pitchFamily="34" charset="0"/>
              </a:rPr>
              <a:t>групе </a:t>
            </a:r>
            <a:endParaRPr lang="sr-Latn-RS" sz="2200" b="1" dirty="0" smtClean="0">
              <a:solidFill>
                <a:prstClr val="black"/>
              </a:solidFill>
              <a:latin typeface="Arial Narrow" panose="020B0606020202030204" pitchFamily="34" charset="0"/>
            </a:endParaRPr>
          </a:p>
          <a:p>
            <a:pPr marL="0" lvl="0" indent="0">
              <a:buNone/>
            </a:pPr>
            <a:r>
              <a:rPr lang="sr-Cyrl-RS" sz="2200" dirty="0" smtClean="0">
                <a:solidFill>
                  <a:prstClr val="black"/>
                </a:solidFill>
                <a:latin typeface="Arial Narrow" panose="020B0606020202030204" pitchFamily="34" charset="0"/>
              </a:rPr>
              <a:t>Оне </a:t>
            </a:r>
            <a:r>
              <a:rPr lang="ru-RU" sz="2200" dirty="0" smtClean="0">
                <a:solidFill>
                  <a:prstClr val="black"/>
                </a:solidFill>
                <a:latin typeface="Arial Narrow" panose="020B0606020202030204" pitchFamily="34" charset="0"/>
              </a:rPr>
              <a:t>су </a:t>
            </a:r>
            <a:r>
              <a:rPr lang="ru-RU" sz="2200" dirty="0">
                <a:solidFill>
                  <a:prstClr val="black"/>
                </a:solidFill>
                <a:latin typeface="Arial Narrow" panose="020B0606020202030204" pitchFamily="34" charset="0"/>
              </a:rPr>
              <a:t>корисна истраживачка техника која се одвија </a:t>
            </a:r>
            <a:r>
              <a:rPr lang="ru-RU" sz="2200" dirty="0">
                <a:solidFill>
                  <a:srgbClr val="0000FF"/>
                </a:solidFill>
                <a:latin typeface="Arial Narrow" panose="020B0606020202030204" pitchFamily="34" charset="0"/>
              </a:rPr>
              <a:t>интерактивним интервјуима</a:t>
            </a:r>
            <a:r>
              <a:rPr lang="ru-RU" sz="2200" dirty="0">
                <a:solidFill>
                  <a:prstClr val="black"/>
                </a:solidFill>
                <a:latin typeface="Arial Narrow" panose="020B0606020202030204" pitchFamily="34" charset="0"/>
              </a:rPr>
              <a:t>. </a:t>
            </a:r>
            <a:endParaRPr lang="ru-RU" sz="2200" dirty="0" smtClean="0">
              <a:solidFill>
                <a:prstClr val="black"/>
              </a:solidFill>
              <a:latin typeface="Arial Narrow" panose="020B0606020202030204" pitchFamily="34" charset="0"/>
            </a:endParaRPr>
          </a:p>
          <a:p>
            <a:pPr lvl="0">
              <a:buFont typeface="Wingdings" panose="05000000000000000000" pitchFamily="2" charset="2"/>
              <a:buChar char="ü"/>
            </a:pPr>
            <a:r>
              <a:rPr lang="ru-RU" sz="2100" dirty="0" smtClean="0">
                <a:solidFill>
                  <a:prstClr val="black"/>
                </a:solidFill>
                <a:latin typeface="Arial Narrow" panose="020B0606020202030204" pitchFamily="34" charset="0"/>
              </a:rPr>
              <a:t>Група </a:t>
            </a:r>
            <a:r>
              <a:rPr lang="ru-RU" sz="2100" dirty="0">
                <a:solidFill>
                  <a:prstClr val="black"/>
                </a:solidFill>
                <a:latin typeface="Arial Narrow" panose="020B0606020202030204" pitchFamily="34" charset="0"/>
              </a:rPr>
              <a:t>од 7 до 10 особа (које су унапред позване, обавештене) се окупља на два до четири сата </a:t>
            </a:r>
            <a:r>
              <a:rPr lang="ru-RU" sz="2100" dirty="0">
                <a:solidFill>
                  <a:srgbClr val="0000FF"/>
                </a:solidFill>
                <a:latin typeface="Arial Narrow" panose="020B0606020202030204" pitchFamily="34" charset="0"/>
              </a:rPr>
              <a:t>како би разговарале о одређеној теми коју уводе</a:t>
            </a:r>
            <a:r>
              <a:rPr lang="ru-RU" sz="2100" dirty="0">
                <a:solidFill>
                  <a:prstClr val="black"/>
                </a:solidFill>
                <a:latin typeface="Arial Narrow" panose="020B0606020202030204" pitchFamily="34" charset="0"/>
              </a:rPr>
              <a:t>. Због интеракције, понекад се отварају тзв. скривена питања која не би била отворена у индивидуалном </a:t>
            </a:r>
            <a:r>
              <a:rPr lang="ru-RU" sz="2100" dirty="0" smtClean="0">
                <a:solidFill>
                  <a:prstClr val="black"/>
                </a:solidFill>
                <a:latin typeface="Arial Narrow" panose="020B0606020202030204" pitchFamily="34" charset="0"/>
              </a:rPr>
              <a:t>интервјуу. </a:t>
            </a:r>
            <a:endParaRPr lang="ru-RU" sz="2100" dirty="0">
              <a:solidFill>
                <a:prstClr val="black"/>
              </a:solidFill>
              <a:latin typeface="Arial Narrow" panose="020B0606020202030204" pitchFamily="34" charset="0"/>
            </a:endParaRPr>
          </a:p>
          <a:p>
            <a:pPr lvl="0">
              <a:buFont typeface="Wingdings" panose="05000000000000000000" pitchFamily="2" charset="2"/>
              <a:buChar char="ü"/>
            </a:pPr>
            <a:r>
              <a:rPr lang="ru-RU" sz="2100" dirty="0" smtClean="0">
                <a:solidFill>
                  <a:prstClr val="black"/>
                </a:solidFill>
                <a:latin typeface="Arial Narrow" panose="020B0606020202030204" pitchFamily="34" charset="0"/>
              </a:rPr>
              <a:t>Фокус </a:t>
            </a:r>
            <a:r>
              <a:rPr lang="ru-RU" sz="2100" dirty="0">
                <a:solidFill>
                  <a:prstClr val="black"/>
                </a:solidFill>
                <a:latin typeface="Arial Narrow" panose="020B0606020202030204" pitchFamily="34" charset="0"/>
              </a:rPr>
              <a:t>групе се користе за </a:t>
            </a:r>
            <a:r>
              <a:rPr lang="ru-RU" sz="2100" dirty="0">
                <a:solidFill>
                  <a:srgbClr val="0000FF"/>
                </a:solidFill>
                <a:latin typeface="Arial Narrow" panose="020B0606020202030204" pitchFamily="34" charset="0"/>
              </a:rPr>
              <a:t>дефинисање претпоставки (хипотеза) које се  тестирају у истраживачком поступку, те за формулисање упитника и питања у њему.</a:t>
            </a:r>
            <a:r>
              <a:rPr lang="ru-RU" sz="2100" dirty="0">
                <a:solidFill>
                  <a:prstClr val="black"/>
                </a:solidFill>
                <a:latin typeface="Arial Narrow" panose="020B0606020202030204" pitchFamily="34" charset="0"/>
              </a:rPr>
              <a:t> На основу добијених резултата испитивач </a:t>
            </a:r>
            <a:r>
              <a:rPr lang="ru-RU" sz="2100" dirty="0">
                <a:solidFill>
                  <a:srgbClr val="0000FF"/>
                </a:solidFill>
                <a:latin typeface="Arial Narrow" panose="020B0606020202030204" pitchFamily="34" charset="0"/>
              </a:rPr>
              <a:t>стиче општу слику у вези предмета истраживања </a:t>
            </a:r>
            <a:r>
              <a:rPr lang="ru-RU" sz="2100" dirty="0">
                <a:solidFill>
                  <a:prstClr val="black"/>
                </a:solidFill>
                <a:latin typeface="Arial Narrow" panose="020B0606020202030204" pitchFamily="34" charset="0"/>
              </a:rPr>
              <a:t>(примера ради о категорији производа, концепту новог производа, потенцијалима преносивости концепта производа, маркетинг- програма и промотивних порука са једног тржишта на друго, треће). Веома је важно да испитивач буде </a:t>
            </a:r>
            <a:r>
              <a:rPr lang="ru-RU" sz="2100" dirty="0">
                <a:solidFill>
                  <a:srgbClr val="0000FF"/>
                </a:solidFill>
                <a:latin typeface="Arial Narrow" panose="020B0606020202030204" pitchFamily="34" charset="0"/>
              </a:rPr>
              <a:t>свестан важности културе </a:t>
            </a:r>
            <a:r>
              <a:rPr lang="ru-RU" sz="2100" dirty="0">
                <a:solidFill>
                  <a:prstClr val="black"/>
                </a:solidFill>
                <a:latin typeface="Arial Narrow" panose="020B0606020202030204" pitchFamily="34" charset="0"/>
              </a:rPr>
              <a:t>у процесу дискусије. </a:t>
            </a:r>
          </a:p>
          <a:p>
            <a:pPr marL="0" lvl="0" indent="0" algn="ctr">
              <a:spcBef>
                <a:spcPts val="0"/>
              </a:spcBef>
              <a:buNone/>
            </a:pPr>
            <a:r>
              <a:rPr lang="ru-RU" sz="2000" dirty="0" smtClean="0">
                <a:latin typeface="Arial Narrow" panose="020B0606020202030204" pitchFamily="34" charset="0"/>
              </a:rPr>
              <a:t> </a:t>
            </a:r>
          </a:p>
          <a:p>
            <a:pPr marL="0" lvl="0" indent="0" algn="ctr">
              <a:spcBef>
                <a:spcPts val="0"/>
              </a:spcBef>
              <a:buNone/>
            </a:pPr>
            <a:endParaRPr lang="ru-RU" sz="20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292492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897903"/>
            <a:ext cx="8763000" cy="5502898"/>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Квалитативна истраживања</a:t>
            </a:r>
            <a:endParaRPr lang="ru-RU" sz="2200" dirty="0" smtClean="0">
              <a:latin typeface="Arial Narrow" panose="020B0606020202030204" pitchFamily="34" charset="0"/>
            </a:endParaRPr>
          </a:p>
          <a:p>
            <a:pPr marL="0" lvl="0" indent="0" algn="ctr">
              <a:spcBef>
                <a:spcPts val="0"/>
              </a:spcBef>
              <a:buNone/>
            </a:pPr>
            <a:endParaRPr lang="ru-RU" sz="2200" dirty="0">
              <a:latin typeface="Arial Narrow" panose="020B0606020202030204" pitchFamily="34" charset="0"/>
            </a:endParaRPr>
          </a:p>
          <a:p>
            <a:pPr marL="0" lvl="0" indent="0">
              <a:buNone/>
            </a:pPr>
            <a:r>
              <a:rPr lang="ru-RU" sz="2200" b="1" dirty="0">
                <a:latin typeface="Arial Narrow" panose="020B0606020202030204" pitchFamily="34" charset="0"/>
              </a:rPr>
              <a:t>Пројективне технике</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buNone/>
            </a:pPr>
            <a:r>
              <a:rPr lang="ru-RU" sz="2200" dirty="0" smtClean="0">
                <a:solidFill>
                  <a:prstClr val="black"/>
                </a:solidFill>
                <a:latin typeface="Arial Narrow" panose="020B0606020202030204" pitchFamily="34" charset="0"/>
              </a:rPr>
              <a:t>Њима се стимулише испитаник </a:t>
            </a:r>
            <a:r>
              <a:rPr lang="ru-RU" sz="2200" dirty="0">
                <a:solidFill>
                  <a:prstClr val="black"/>
                </a:solidFill>
                <a:latin typeface="Arial Narrow" panose="020B0606020202030204" pitchFamily="34" charset="0"/>
              </a:rPr>
              <a:t>да </a:t>
            </a:r>
            <a:r>
              <a:rPr lang="ru-RU" sz="2200" dirty="0">
                <a:solidFill>
                  <a:srgbClr val="0000FF"/>
                </a:solidFill>
                <a:latin typeface="Arial Narrow" panose="020B0606020202030204" pitchFamily="34" charset="0"/>
              </a:rPr>
              <a:t>изнесе своју перцепцију, своје виђење производа или неке његове карактеристике</a:t>
            </a:r>
            <a:r>
              <a:rPr lang="ru-RU" sz="2200" dirty="0">
                <a:solidFill>
                  <a:prstClr val="black"/>
                </a:solidFill>
                <a:latin typeface="Arial Narrow" panose="020B0606020202030204" pitchFamily="34" charset="0"/>
              </a:rPr>
              <a:t>, примера ради, и то </a:t>
            </a:r>
            <a:r>
              <a:rPr lang="ru-RU" sz="2200" dirty="0">
                <a:solidFill>
                  <a:srgbClr val="0000FF"/>
                </a:solidFill>
                <a:latin typeface="Arial Narrow" panose="020B0606020202030204" pitchFamily="34" charset="0"/>
              </a:rPr>
              <a:t>у контексту своје културе и система вредности</a:t>
            </a:r>
            <a:r>
              <a:rPr lang="ru-RU" sz="2200" dirty="0">
                <a:solidFill>
                  <a:prstClr val="black"/>
                </a:solidFill>
                <a:latin typeface="Arial Narrow" panose="020B0606020202030204" pitchFamily="34" charset="0"/>
              </a:rPr>
              <a:t>. Оне не намећу културни утицај, нити сугестивност истраживача ка испитаницима</a:t>
            </a:r>
            <a:r>
              <a:rPr lang="ru-RU" sz="2200" dirty="0" smtClean="0">
                <a:solidFill>
                  <a:prstClr val="black"/>
                </a:solidFill>
                <a:latin typeface="Arial Narrow" panose="020B0606020202030204" pitchFamily="34" charset="0"/>
              </a:rPr>
              <a:t>.</a:t>
            </a:r>
          </a:p>
          <a:p>
            <a:pPr marL="0" lvl="0" indent="0">
              <a:buNone/>
            </a:pPr>
            <a:endParaRPr lang="ru-RU" sz="2200" dirty="0">
              <a:solidFill>
                <a:prstClr val="black"/>
              </a:solidFill>
              <a:latin typeface="Arial Narrow" panose="020B0606020202030204" pitchFamily="34" charset="0"/>
            </a:endParaRPr>
          </a:p>
          <a:p>
            <a:pPr marL="0" lvl="0" indent="0">
              <a:buNone/>
            </a:pPr>
            <a:r>
              <a:rPr lang="ru-RU" sz="2200" b="1" dirty="0">
                <a:latin typeface="Arial Narrow" panose="020B0606020202030204" pitchFamily="34" charset="0"/>
              </a:rPr>
              <a:t>Дискусионе групе </a:t>
            </a:r>
            <a:r>
              <a:rPr lang="ru-RU" sz="2200" dirty="0">
                <a:solidFill>
                  <a:prstClr val="black"/>
                </a:solidFill>
                <a:latin typeface="Arial Narrow" panose="020B0606020202030204" pitchFamily="34" charset="0"/>
              </a:rPr>
              <a:t>(креативне групе или радионице) </a:t>
            </a:r>
            <a:endParaRPr lang="ru-RU" sz="2200" dirty="0" smtClean="0">
              <a:solidFill>
                <a:prstClr val="black"/>
              </a:solidFill>
              <a:latin typeface="Arial Narrow" panose="020B0606020202030204" pitchFamily="34" charset="0"/>
            </a:endParaRPr>
          </a:p>
          <a:p>
            <a:pPr marL="0" lvl="0" indent="0">
              <a:buNone/>
            </a:pPr>
            <a:r>
              <a:rPr lang="ru-RU" sz="2200" dirty="0" smtClean="0">
                <a:solidFill>
                  <a:prstClr val="black"/>
                </a:solidFill>
                <a:latin typeface="Arial Narrow" panose="020B0606020202030204" pitchFamily="34" charset="0"/>
              </a:rPr>
              <a:t>Оне служе </a:t>
            </a:r>
            <a:r>
              <a:rPr lang="ru-RU" sz="2200" dirty="0">
                <a:solidFill>
                  <a:prstClr val="black"/>
                </a:solidFill>
                <a:latin typeface="Arial Narrow" panose="020B0606020202030204" pitchFamily="34" charset="0"/>
              </a:rPr>
              <a:t>решавању одређеног проблема. Чланови овакве групе су учесници игре у којој свако од њих има улогу и дискутује о пројектованим ситуацијама из своје улоге. Реч је о </a:t>
            </a:r>
            <a:r>
              <a:rPr lang="ru-RU" sz="2200" dirty="0">
                <a:solidFill>
                  <a:srgbClr val="0000FF"/>
                </a:solidFill>
                <a:latin typeface="Arial Narrow" panose="020B0606020202030204" pitchFamily="34" charset="0"/>
              </a:rPr>
              <a:t>тематским дискусијама</a:t>
            </a:r>
            <a:r>
              <a:rPr lang="ru-RU" sz="2200" dirty="0">
                <a:solidFill>
                  <a:prstClr val="black"/>
                </a:solidFill>
                <a:latin typeface="Arial Narrow" panose="020B0606020202030204" pitchFamily="34" charset="0"/>
              </a:rPr>
              <a:t>. </a:t>
            </a:r>
            <a:endParaRPr lang="ru-RU" sz="2200" dirty="0" smtClean="0">
              <a:solidFill>
                <a:prstClr val="black"/>
              </a:solidFill>
              <a:latin typeface="Arial Narrow" panose="020B0606020202030204" pitchFamily="34" charset="0"/>
            </a:endParaRPr>
          </a:p>
          <a:p>
            <a:pPr marL="0" lvl="0" indent="0">
              <a:buNone/>
            </a:pPr>
            <a:r>
              <a:rPr lang="ru-RU" sz="2200" dirty="0" smtClean="0">
                <a:solidFill>
                  <a:prstClr val="black"/>
                </a:solidFill>
                <a:latin typeface="Arial Narrow" panose="020B0606020202030204" pitchFamily="34" charset="0"/>
              </a:rPr>
              <a:t>Они </a:t>
            </a:r>
            <a:r>
              <a:rPr lang="ru-RU" sz="2200" dirty="0">
                <a:solidFill>
                  <a:prstClr val="black"/>
                </a:solidFill>
                <a:latin typeface="Arial Narrow" panose="020B0606020202030204" pitchFamily="34" charset="0"/>
              </a:rPr>
              <a:t>активно учествују у њима према унапред припремљеном програму. Веома су важне </a:t>
            </a:r>
            <a:r>
              <a:rPr lang="ru-RU" sz="2200" dirty="0">
                <a:solidFill>
                  <a:srgbClr val="0000FF"/>
                </a:solidFill>
                <a:latin typeface="Arial Narrow" panose="020B0606020202030204" pitchFamily="34" charset="0"/>
              </a:rPr>
              <a:t>код развоја нових производа, позиционирања или репозиционирања бренда, или прикупљања нових идеја</a:t>
            </a:r>
            <a:r>
              <a:rPr lang="ru-RU" sz="2200" dirty="0">
                <a:solidFill>
                  <a:prstClr val="black"/>
                </a:solidFill>
                <a:latin typeface="Arial Narrow" panose="020B0606020202030204" pitchFamily="34" charset="0"/>
              </a:rPr>
              <a:t>.</a:t>
            </a:r>
          </a:p>
          <a:p>
            <a:pPr marL="0" lvl="0" indent="0" algn="ctr">
              <a:spcBef>
                <a:spcPts val="0"/>
              </a:spcBef>
              <a:buNone/>
            </a:pPr>
            <a:endParaRPr lang="ru-RU" sz="2200" dirty="0" smtClean="0">
              <a:latin typeface="Arial Narrow" panose="020B0606020202030204" pitchFamily="34" charset="0"/>
            </a:endParaRPr>
          </a:p>
          <a:p>
            <a:pPr marL="0" lvl="0" indent="0" algn="ctr">
              <a:spcBef>
                <a:spcPts val="0"/>
              </a:spcBef>
              <a:buNone/>
            </a:pPr>
            <a:endParaRPr lang="ru-RU" sz="2000" dirty="0">
              <a:latin typeface="Arial Narrow" panose="020B0606020202030204" pitchFamily="34" charset="0"/>
            </a:endParaRPr>
          </a:p>
          <a:p>
            <a:pPr marL="0" lvl="0" indent="0" algn="ctr">
              <a:spcBef>
                <a:spcPts val="0"/>
              </a:spcBef>
              <a:buNone/>
            </a:pPr>
            <a:r>
              <a:rPr lang="ru-RU" sz="2000" dirty="0" smtClean="0">
                <a:latin typeface="Arial Narrow" panose="020B0606020202030204" pitchFamily="34" charset="0"/>
              </a:rPr>
              <a:t> </a:t>
            </a:r>
          </a:p>
          <a:p>
            <a:pPr marL="0" lvl="0" indent="0" algn="ctr">
              <a:spcBef>
                <a:spcPts val="0"/>
              </a:spcBef>
              <a:buNone/>
            </a:pPr>
            <a:endParaRPr lang="ru-RU" sz="20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1442796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926184"/>
            <a:ext cx="8915400" cy="5486400"/>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Квалитативна </a:t>
            </a:r>
            <a:r>
              <a:rPr lang="ru-RU" sz="2200" b="1" dirty="0">
                <a:solidFill>
                  <a:srgbClr val="0000FF"/>
                </a:solidFill>
                <a:latin typeface="Arial Narrow" panose="020B0606020202030204" pitchFamily="34" charset="0"/>
              </a:rPr>
              <a:t>истраживања</a:t>
            </a:r>
            <a:r>
              <a:rPr lang="ru-RU" sz="2200" dirty="0" smtClean="0">
                <a:latin typeface="Arial Narrow" panose="020B0606020202030204" pitchFamily="34" charset="0"/>
              </a:rPr>
              <a:t>:</a:t>
            </a:r>
          </a:p>
          <a:p>
            <a:pPr marL="0" lvl="0" indent="0" algn="ctr">
              <a:spcBef>
                <a:spcPts val="0"/>
              </a:spcBef>
              <a:buNone/>
            </a:pPr>
            <a:endParaRPr lang="ru-RU" sz="2200" dirty="0">
              <a:latin typeface="Arial Narrow" panose="020B0606020202030204" pitchFamily="34" charset="0"/>
            </a:endParaRPr>
          </a:p>
          <a:p>
            <a:pPr marL="0" lvl="0" indent="0">
              <a:buNone/>
            </a:pPr>
            <a:r>
              <a:rPr lang="ru-RU" sz="2200" b="1" dirty="0" smtClean="0">
                <a:solidFill>
                  <a:prstClr val="black"/>
                </a:solidFill>
                <a:latin typeface="Arial Narrow" panose="020B0606020202030204" pitchFamily="34" charset="0"/>
              </a:rPr>
              <a:t>Протокол</a:t>
            </a:r>
            <a:r>
              <a:rPr lang="ru-RU" sz="2200" dirty="0" smtClean="0">
                <a:solidFill>
                  <a:prstClr val="black"/>
                </a:solidFill>
                <a:latin typeface="Arial Narrow" panose="020B0606020202030204" pitchFamily="34" charset="0"/>
              </a:rPr>
              <a:t> </a:t>
            </a:r>
          </a:p>
          <a:p>
            <a:pPr marL="0" lvl="0" indent="0">
              <a:buNone/>
            </a:pPr>
            <a:r>
              <a:rPr lang="ru-RU" sz="2200" dirty="0" smtClean="0">
                <a:solidFill>
                  <a:prstClr val="black"/>
                </a:solidFill>
                <a:latin typeface="Arial Narrow" panose="020B0606020202030204" pitchFamily="34" charset="0"/>
              </a:rPr>
              <a:t>Подразумева </a:t>
            </a:r>
            <a:r>
              <a:rPr lang="ru-RU" sz="2200" dirty="0">
                <a:solidFill>
                  <a:prstClr val="black"/>
                </a:solidFill>
                <a:latin typeface="Arial Narrow" panose="020B0606020202030204" pitchFamily="34" charset="0"/>
              </a:rPr>
              <a:t>да се испитаник ставља у активну и кооперативну улогу. Протокол је уствари </a:t>
            </a:r>
            <a:r>
              <a:rPr lang="ru-RU" sz="2200" dirty="0">
                <a:solidFill>
                  <a:srgbClr val="0000FF"/>
                </a:solidFill>
                <a:latin typeface="Arial Narrow" panose="020B0606020202030204" pitchFamily="34" charset="0"/>
              </a:rPr>
              <a:t>запис или снимак исказа односно израженог процеса мишљења испитаника у решавању конкретног проблема</a:t>
            </a:r>
            <a:r>
              <a:rPr lang="ru-RU" sz="2200" dirty="0">
                <a:solidFill>
                  <a:prstClr val="black"/>
                </a:solidFill>
                <a:latin typeface="Arial Narrow" panose="020B0606020202030204" pitchFamily="34" charset="0"/>
              </a:rPr>
              <a:t>. Веома је користан када је неопходно разумети факторе и узроке, те мотиве понашања потрошача у различитим културама, категорије појединих производа и њихових варијанти у различитим културним контекстима, однос потрошача према супституту производа, утицај ситуационих и социокултурних варијабли на процес одлучивања потрошача у куповини. Испитаници су ослобођени утицаја испитивача, па је </a:t>
            </a:r>
            <a:r>
              <a:rPr lang="ru-RU" sz="2200" dirty="0">
                <a:solidFill>
                  <a:srgbClr val="0000FF"/>
                </a:solidFill>
                <a:latin typeface="Arial Narrow" panose="020B0606020202030204" pitchFamily="34" charset="0"/>
              </a:rPr>
              <a:t>овај метод лишен субјективизма и утицаја етноцентризма</a:t>
            </a:r>
            <a:r>
              <a:rPr lang="ru-RU" sz="2200" dirty="0">
                <a:solidFill>
                  <a:prstClr val="black"/>
                </a:solidFill>
                <a:latin typeface="Arial Narrow" panose="020B0606020202030204" pitchFamily="34" charset="0"/>
              </a:rPr>
              <a:t>. </a:t>
            </a:r>
          </a:p>
          <a:p>
            <a:pPr marL="0" lvl="0" indent="0">
              <a:buNone/>
            </a:pPr>
            <a:r>
              <a:rPr lang="ru-RU" sz="2200" b="1" dirty="0" smtClean="0">
                <a:solidFill>
                  <a:prstClr val="black"/>
                </a:solidFill>
                <a:latin typeface="Arial Narrow" panose="020B0606020202030204" pitchFamily="34" charset="0"/>
              </a:rPr>
              <a:t>Посматрање</a:t>
            </a:r>
            <a:r>
              <a:rPr lang="ru-RU" sz="2200" dirty="0" smtClean="0">
                <a:solidFill>
                  <a:prstClr val="black"/>
                </a:solidFill>
                <a:latin typeface="Arial Narrow" panose="020B0606020202030204" pitchFamily="34" charset="0"/>
              </a:rPr>
              <a:t> </a:t>
            </a:r>
          </a:p>
          <a:p>
            <a:pPr marL="0" lvl="0" indent="0">
              <a:buNone/>
            </a:pPr>
            <a:r>
              <a:rPr lang="ru-RU" sz="2200" dirty="0" smtClean="0">
                <a:solidFill>
                  <a:prstClr val="black"/>
                </a:solidFill>
                <a:latin typeface="Arial Narrow" panose="020B0606020202030204" pitchFamily="34" charset="0"/>
              </a:rPr>
              <a:t>Као </a:t>
            </a:r>
            <a:r>
              <a:rPr lang="ru-RU" sz="2200" dirty="0">
                <a:solidFill>
                  <a:prstClr val="black"/>
                </a:solidFill>
                <a:latin typeface="Arial Narrow" panose="020B0606020202030204" pitchFamily="34" charset="0"/>
              </a:rPr>
              <a:t>начин прикупљања квалитативних података је презентовано код прикупљања примарних </a:t>
            </a:r>
            <a:r>
              <a:rPr lang="ru-RU" sz="2200" dirty="0" smtClean="0">
                <a:solidFill>
                  <a:prstClr val="black"/>
                </a:solidFill>
                <a:latin typeface="Arial Narrow" panose="020B0606020202030204" pitchFamily="34" charset="0"/>
              </a:rPr>
              <a:t>података. </a:t>
            </a:r>
            <a:endParaRPr lang="ru-RU" sz="2000" dirty="0">
              <a:latin typeface="Arial Narrow" panose="020B0606020202030204" pitchFamily="34" charset="0"/>
            </a:endParaRPr>
          </a:p>
          <a:p>
            <a:pPr marL="0" lvl="0" indent="0" algn="ctr">
              <a:spcBef>
                <a:spcPts val="0"/>
              </a:spcBef>
              <a:buNone/>
            </a:pPr>
            <a:r>
              <a:rPr lang="ru-RU" sz="2000" dirty="0" smtClean="0">
                <a:latin typeface="Arial Narrow" panose="020B0606020202030204" pitchFamily="34" charset="0"/>
              </a:rPr>
              <a:t> </a:t>
            </a:r>
          </a:p>
          <a:p>
            <a:pPr marL="0" lvl="0" indent="0" algn="ctr">
              <a:spcBef>
                <a:spcPts val="0"/>
              </a:spcBef>
              <a:buNone/>
            </a:pPr>
            <a:endParaRPr lang="ru-RU" sz="20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538129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914400"/>
            <a:ext cx="8915400" cy="5486400"/>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Крос-културна </a:t>
            </a:r>
            <a:r>
              <a:rPr lang="ru-RU" sz="2200" b="1" dirty="0">
                <a:solidFill>
                  <a:srgbClr val="0000FF"/>
                </a:solidFill>
                <a:latin typeface="Arial Narrow" panose="020B0606020202030204" pitchFamily="34" charset="0"/>
              </a:rPr>
              <a:t>истраживања </a:t>
            </a:r>
          </a:p>
          <a:p>
            <a:pPr marL="0" lvl="0" indent="0">
              <a:spcBef>
                <a:spcPts val="0"/>
              </a:spcBef>
              <a:buNone/>
            </a:pP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Културолошке </a:t>
            </a:r>
            <a:r>
              <a:rPr lang="ru-RU" sz="2200" dirty="0">
                <a:latin typeface="Arial Narrow" panose="020B0606020202030204" pitchFamily="34" charset="0"/>
              </a:rPr>
              <a:t>разлике између тржишта налажу спровођење крос-културних истраживања. Она се заснивају на </a:t>
            </a:r>
            <a:r>
              <a:rPr lang="ru-RU" sz="2200" b="1" dirty="0">
                <a:latin typeface="Arial Narrow" panose="020B0606020202030204" pitchFamily="34" charset="0"/>
              </a:rPr>
              <a:t>два приступа </a:t>
            </a:r>
            <a:r>
              <a:rPr lang="ru-RU" sz="1800" dirty="0">
                <a:latin typeface="Arial Narrow" panose="020B0606020202030204" pitchFamily="34" charset="0"/>
              </a:rPr>
              <a:t>(Ракита, 2005, стр. 90-91</a:t>
            </a:r>
            <a:r>
              <a:rPr lang="ru-RU" sz="1800" dirty="0" smtClean="0">
                <a:latin typeface="Arial Narrow" panose="020B0606020202030204" pitchFamily="34" charset="0"/>
              </a:rPr>
              <a:t>). </a:t>
            </a:r>
          </a:p>
          <a:p>
            <a:pPr marL="0" lvl="0" indent="0">
              <a:spcBef>
                <a:spcPts val="0"/>
              </a:spcBef>
              <a:buNone/>
            </a:pPr>
            <a:endParaRPr lang="sr-Latn-RS" sz="2200" dirty="0" smtClean="0">
              <a:latin typeface="Arial Narrow" panose="020B0606020202030204" pitchFamily="34" charset="0"/>
            </a:endParaRPr>
          </a:p>
          <a:p>
            <a:pPr marL="0" lvl="0" indent="0">
              <a:spcBef>
                <a:spcPts val="0"/>
              </a:spcBef>
              <a:buNone/>
            </a:pPr>
            <a:r>
              <a:rPr lang="sr-Cyrl-RS" sz="2200" b="1" dirty="0" smtClean="0">
                <a:solidFill>
                  <a:srgbClr val="0000FF"/>
                </a:solidFill>
                <a:latin typeface="Arial Narrow" panose="020B0606020202030204" pitchFamily="34" charset="0"/>
              </a:rPr>
              <a:t>“</a:t>
            </a:r>
            <a:r>
              <a:rPr lang="ru-RU" sz="2200" b="1" dirty="0" smtClean="0">
                <a:solidFill>
                  <a:srgbClr val="0000FF"/>
                </a:solidFill>
                <a:latin typeface="Arial Narrow" panose="020B0606020202030204" pitchFamily="34" charset="0"/>
              </a:rPr>
              <a:t>ЕМ</a:t>
            </a:r>
            <a:r>
              <a:rPr lang="sr-Latn-RS" sz="2200" b="1" dirty="0" smtClean="0">
                <a:solidFill>
                  <a:srgbClr val="0000FF"/>
                </a:solidFill>
                <a:latin typeface="Arial Narrow" panose="020B0606020202030204" pitchFamily="34" charset="0"/>
              </a:rPr>
              <a:t>IC</a:t>
            </a:r>
            <a:r>
              <a:rPr lang="sr-Cyrl-RS" sz="2200" b="1" dirty="0" smtClean="0">
                <a:solidFill>
                  <a:srgbClr val="0000FF"/>
                </a:solidFill>
                <a:latin typeface="Arial Narrow" panose="020B0606020202030204" pitchFamily="34" charset="0"/>
              </a:rPr>
              <a:t>“</a:t>
            </a:r>
            <a:r>
              <a:rPr lang="sr-Latn-RS" sz="2200" b="1" dirty="0" smtClean="0">
                <a:solidFill>
                  <a:srgbClr val="0000FF"/>
                </a:solidFill>
                <a:latin typeface="Arial Narrow" panose="020B0606020202030204" pitchFamily="34" charset="0"/>
              </a:rPr>
              <a:t> </a:t>
            </a:r>
            <a:r>
              <a:rPr lang="sr-Cyrl-RS" sz="2200" b="1" dirty="0" smtClean="0">
                <a:solidFill>
                  <a:srgbClr val="0000FF"/>
                </a:solidFill>
                <a:latin typeface="Arial Narrow" panose="020B0606020202030204" pitchFamily="34" charset="0"/>
              </a:rPr>
              <a:t>приступ </a:t>
            </a:r>
            <a:r>
              <a:rPr lang="sr-Latn-RS" sz="2200" dirty="0" smtClean="0">
                <a:latin typeface="Arial Narrow" panose="020B0606020202030204" pitchFamily="34" charset="0"/>
              </a:rPr>
              <a:t>(</a:t>
            </a:r>
            <a:r>
              <a:rPr lang="ru-RU" sz="2200" dirty="0">
                <a:solidFill>
                  <a:prstClr val="black"/>
                </a:solidFill>
                <a:latin typeface="Arial Narrow" panose="020B0606020202030204" pitchFamily="34" charset="0"/>
              </a:rPr>
              <a:t>траже се </a:t>
            </a:r>
            <a:r>
              <a:rPr lang="ru-RU" sz="2200" u="sng" dirty="0">
                <a:solidFill>
                  <a:prstClr val="black"/>
                </a:solidFill>
                <a:latin typeface="Arial Narrow" panose="020B0606020202030204" pitchFamily="34" charset="0"/>
              </a:rPr>
              <a:t>разлике</a:t>
            </a:r>
            <a:r>
              <a:rPr lang="ru-RU" sz="2200" dirty="0">
                <a:solidFill>
                  <a:prstClr val="black"/>
                </a:solidFill>
                <a:latin typeface="Arial Narrow" panose="020B0606020202030204" pitchFamily="34" charset="0"/>
              </a:rPr>
              <a:t> између </a:t>
            </a:r>
            <a:r>
              <a:rPr lang="ru-RU" sz="2200" dirty="0" smtClean="0">
                <a:solidFill>
                  <a:prstClr val="black"/>
                </a:solidFill>
                <a:latin typeface="Arial Narrow" panose="020B0606020202030204" pitchFamily="34" charset="0"/>
              </a:rPr>
              <a:t>тржишта</a:t>
            </a:r>
            <a:r>
              <a:rPr lang="sr-Latn-RS" sz="2200" dirty="0" smtClean="0">
                <a:solidFill>
                  <a:prstClr val="black"/>
                </a:solidFill>
                <a:latin typeface="Arial Narrow" panose="020B0606020202030204" pitchFamily="34" charset="0"/>
              </a:rPr>
              <a:t>) </a:t>
            </a:r>
            <a:r>
              <a:rPr lang="ru-RU" sz="2200" dirty="0" smtClean="0">
                <a:latin typeface="Arial Narrow" panose="020B0606020202030204" pitchFamily="34" charset="0"/>
              </a:rPr>
              <a:t>заговара </a:t>
            </a:r>
            <a:r>
              <a:rPr lang="ru-RU" sz="2200" dirty="0">
                <a:latin typeface="Arial Narrow" panose="020B0606020202030204" pitchFamily="34" charset="0"/>
              </a:rPr>
              <a:t>тезу да је свако тржиште особена култура и да се у оквиру њега (ње) испољавају понашања која су јединствена (таква понашања се не испољавају у другој култури). </a:t>
            </a:r>
            <a:endParaRPr lang="ru-RU" sz="2200" dirty="0" smtClean="0">
              <a:latin typeface="Arial Narrow" panose="020B0606020202030204" pitchFamily="34" charset="0"/>
            </a:endParaRPr>
          </a:p>
          <a:p>
            <a:pPr marL="0" lvl="0" indent="0">
              <a:spcBef>
                <a:spcPts val="0"/>
              </a:spcBef>
              <a:buNone/>
            </a:pPr>
            <a:r>
              <a:rPr lang="ru-RU" sz="2200" dirty="0" smtClean="0">
                <a:solidFill>
                  <a:srgbClr val="0000FF"/>
                </a:solidFill>
                <a:latin typeface="Arial Narrow" panose="020B0606020202030204" pitchFamily="34" charset="0"/>
              </a:rPr>
              <a:t>Задатак </a:t>
            </a:r>
            <a:r>
              <a:rPr lang="ru-RU" sz="2200" dirty="0">
                <a:solidFill>
                  <a:srgbClr val="0000FF"/>
                </a:solidFill>
                <a:latin typeface="Arial Narrow" panose="020B0606020202030204" pitchFamily="34" charset="0"/>
              </a:rPr>
              <a:t>истраживача је да истражује (проучава) понашања појединаца унутар свог културног система и амбијента</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b="1" dirty="0" smtClean="0">
                <a:latin typeface="Arial Narrow" panose="020B0606020202030204" pitchFamily="34" charset="0"/>
              </a:rPr>
              <a:t>Истраживање </a:t>
            </a:r>
            <a:r>
              <a:rPr lang="ru-RU" sz="2200" b="1" dirty="0">
                <a:latin typeface="Arial Narrow" panose="020B0606020202030204" pitchFamily="34" charset="0"/>
              </a:rPr>
              <a:t>се спроводи</a:t>
            </a:r>
            <a:r>
              <a:rPr lang="ru-RU" sz="2200" dirty="0">
                <a:latin typeface="Arial Narrow" panose="020B0606020202030204" pitchFamily="34" charset="0"/>
              </a:rPr>
              <a:t> по систему „</a:t>
            </a:r>
            <a:r>
              <a:rPr lang="ru-RU" sz="2200" u="sng" dirty="0">
                <a:latin typeface="Arial Narrow" panose="020B0606020202030204" pitchFamily="34" charset="0"/>
              </a:rPr>
              <a:t>земља по земља</a:t>
            </a:r>
            <a:r>
              <a:rPr lang="ru-RU" sz="2200" dirty="0">
                <a:latin typeface="Arial Narrow" panose="020B0606020202030204" pitchFamily="34" charset="0"/>
              </a:rPr>
              <a:t>“ односно „култура по култура“. </a:t>
            </a:r>
            <a:endParaRPr lang="ru-RU" sz="2200" dirty="0" smtClean="0">
              <a:latin typeface="Arial Narrow" panose="020B0606020202030204" pitchFamily="34" charset="0"/>
            </a:endParaRPr>
          </a:p>
          <a:p>
            <a:pPr marL="0" lvl="0" indent="0">
              <a:spcBef>
                <a:spcPts val="0"/>
              </a:spcBef>
              <a:buNone/>
            </a:pPr>
            <a:r>
              <a:rPr lang="ru-RU" sz="2200" b="1" dirty="0" smtClean="0">
                <a:latin typeface="Arial Narrow" panose="020B0606020202030204" pitchFamily="34" charset="0"/>
              </a:rPr>
              <a:t>Структура</a:t>
            </a:r>
            <a:r>
              <a:rPr lang="ru-RU" sz="2200" dirty="0" smtClean="0">
                <a:latin typeface="Arial Narrow" panose="020B0606020202030204" pitchFamily="34" charset="0"/>
              </a:rPr>
              <a:t> истраживања се </a:t>
            </a:r>
            <a:r>
              <a:rPr lang="ru-RU" sz="2200" u="sng" dirty="0">
                <a:latin typeface="Arial Narrow" panose="020B0606020202030204" pitchFamily="34" charset="0"/>
              </a:rPr>
              <a:t>накнадно конципира </a:t>
            </a:r>
            <a:r>
              <a:rPr lang="ru-RU" sz="2200" dirty="0">
                <a:latin typeface="Arial Narrow" panose="020B0606020202030204" pitchFamily="34" charset="0"/>
              </a:rPr>
              <a:t>на основу сазнања која су откривена од стране аналитичара. </a:t>
            </a:r>
            <a:endParaRPr lang="ru-RU" sz="2200" dirty="0" smtClean="0">
              <a:latin typeface="Arial Narrow" panose="020B0606020202030204" pitchFamily="34" charset="0"/>
            </a:endParaRPr>
          </a:p>
          <a:p>
            <a:pPr marL="0" lvl="0" indent="0">
              <a:spcBef>
                <a:spcPts val="0"/>
              </a:spcBef>
              <a:buNone/>
            </a:pPr>
            <a:r>
              <a:rPr lang="ru-RU" sz="2200" b="1" dirty="0" smtClean="0">
                <a:latin typeface="Arial Narrow" panose="020B0606020202030204" pitchFamily="34" charset="0"/>
              </a:rPr>
              <a:t>Критеријуми</a:t>
            </a:r>
            <a:r>
              <a:rPr lang="ru-RU" sz="2200" dirty="0" smtClean="0">
                <a:latin typeface="Arial Narrow" panose="020B0606020202030204" pitchFamily="34" charset="0"/>
              </a:rPr>
              <a:t> </a:t>
            </a:r>
            <a:r>
              <a:rPr lang="ru-RU" sz="2200" dirty="0">
                <a:latin typeface="Arial Narrow" panose="020B0606020202030204" pitchFamily="34" charset="0"/>
              </a:rPr>
              <a:t>за поређење се односе на </a:t>
            </a:r>
            <a:r>
              <a:rPr lang="ru-RU" sz="2200" u="sng" dirty="0">
                <a:latin typeface="Arial Narrow" panose="020B0606020202030204" pitchFamily="34" charset="0"/>
              </a:rPr>
              <a:t>унутрашње културне карактеристике понашања. </a:t>
            </a:r>
          </a:p>
          <a:p>
            <a:pPr marL="0" lvl="0" indent="0" algn="ctr">
              <a:spcBef>
                <a:spcPts val="0"/>
              </a:spcBef>
              <a:buNone/>
            </a:pPr>
            <a:endParaRPr lang="ru-RU" sz="20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3782498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04800" y="916757"/>
            <a:ext cx="8534400" cy="5636443"/>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Крос-културна </a:t>
            </a:r>
            <a:r>
              <a:rPr lang="ru-RU" sz="2200" b="1" dirty="0">
                <a:solidFill>
                  <a:srgbClr val="0000FF"/>
                </a:solidFill>
                <a:latin typeface="Arial Narrow" panose="020B0606020202030204" pitchFamily="34" charset="0"/>
              </a:rPr>
              <a:t>истраживања </a:t>
            </a:r>
          </a:p>
          <a:p>
            <a:pPr marL="0" lvl="0" indent="0">
              <a:spcBef>
                <a:spcPts val="0"/>
              </a:spcBef>
              <a:buNone/>
            </a:pPr>
            <a:r>
              <a:rPr lang="ru-RU" sz="2200" u="sng" dirty="0" smtClean="0">
                <a:latin typeface="Arial Narrow" panose="020B0606020202030204" pitchFamily="34" charset="0"/>
              </a:rPr>
              <a:t> </a:t>
            </a:r>
            <a:endParaRPr lang="ru-RU" sz="2200" u="sng" dirty="0">
              <a:latin typeface="Arial Narrow" panose="020B0606020202030204" pitchFamily="34" charset="0"/>
            </a:endParaRPr>
          </a:p>
          <a:p>
            <a:pPr marL="0" lvl="0" indent="0">
              <a:spcBef>
                <a:spcPts val="0"/>
              </a:spcBef>
              <a:buNone/>
            </a:pPr>
            <a:r>
              <a:rPr lang="sr-Cyrl-RS" sz="2200" b="1" dirty="0" smtClean="0">
                <a:solidFill>
                  <a:srgbClr val="0000FF"/>
                </a:solidFill>
                <a:latin typeface="Arial Narrow" panose="020B0606020202030204" pitchFamily="34" charset="0"/>
              </a:rPr>
              <a:t>“</a:t>
            </a:r>
            <a:r>
              <a:rPr lang="ru-RU" sz="2200" b="1" dirty="0" smtClean="0">
                <a:solidFill>
                  <a:srgbClr val="0000FF"/>
                </a:solidFill>
                <a:latin typeface="Arial Narrow" panose="020B0606020202030204" pitchFamily="34" charset="0"/>
              </a:rPr>
              <a:t>ЕТ</a:t>
            </a:r>
            <a:r>
              <a:rPr lang="sr-Latn-RS" sz="2200" b="1" dirty="0" smtClean="0">
                <a:solidFill>
                  <a:srgbClr val="0000FF"/>
                </a:solidFill>
                <a:latin typeface="Arial Narrow" panose="020B0606020202030204" pitchFamily="34" charset="0"/>
              </a:rPr>
              <a:t>IC</a:t>
            </a:r>
            <a:r>
              <a:rPr lang="sr-Cyrl-RS" sz="2200" b="1" dirty="0" smtClean="0">
                <a:solidFill>
                  <a:srgbClr val="0000FF"/>
                </a:solidFill>
                <a:latin typeface="Arial Narrow" panose="020B0606020202030204" pitchFamily="34" charset="0"/>
              </a:rPr>
              <a:t>“</a:t>
            </a:r>
            <a:r>
              <a:rPr lang="sr-Latn-RS" sz="2200" b="1" dirty="0" smtClean="0">
                <a:solidFill>
                  <a:srgbClr val="0000FF"/>
                </a:solidFill>
                <a:latin typeface="Arial Narrow" panose="020B0606020202030204" pitchFamily="34" charset="0"/>
              </a:rPr>
              <a:t> </a:t>
            </a:r>
            <a:r>
              <a:rPr lang="ru-RU" sz="2200" b="1" dirty="0" smtClean="0">
                <a:solidFill>
                  <a:srgbClr val="0000FF"/>
                </a:solidFill>
                <a:latin typeface="Arial Narrow" panose="020B0606020202030204" pitchFamily="34" charset="0"/>
              </a:rPr>
              <a:t>приступ </a:t>
            </a:r>
            <a:r>
              <a:rPr lang="ru-RU" sz="2200" dirty="0" smtClean="0">
                <a:latin typeface="Arial Narrow" panose="020B0606020202030204" pitchFamily="34" charset="0"/>
              </a:rPr>
              <a:t>(</a:t>
            </a:r>
            <a:r>
              <a:rPr lang="ru-RU" sz="2200" dirty="0" smtClean="0">
                <a:solidFill>
                  <a:prstClr val="black"/>
                </a:solidFill>
                <a:latin typeface="Arial Narrow" panose="020B0606020202030204" pitchFamily="34" charset="0"/>
              </a:rPr>
              <a:t>траже </a:t>
            </a:r>
            <a:r>
              <a:rPr lang="ru-RU" sz="2200" dirty="0">
                <a:solidFill>
                  <a:prstClr val="black"/>
                </a:solidFill>
                <a:latin typeface="Arial Narrow" panose="020B0606020202030204" pitchFamily="34" charset="0"/>
              </a:rPr>
              <a:t>се </a:t>
            </a:r>
            <a:r>
              <a:rPr lang="ru-RU" sz="2200" u="sng" dirty="0">
                <a:solidFill>
                  <a:prstClr val="black"/>
                </a:solidFill>
                <a:latin typeface="Arial Narrow" panose="020B0606020202030204" pitchFamily="34" charset="0"/>
              </a:rPr>
              <a:t>сличности</a:t>
            </a:r>
            <a:r>
              <a:rPr lang="ru-RU" sz="2200" dirty="0">
                <a:solidFill>
                  <a:prstClr val="black"/>
                </a:solidFill>
                <a:latin typeface="Arial Narrow" panose="020B0606020202030204" pitchFamily="34" charset="0"/>
              </a:rPr>
              <a:t> између </a:t>
            </a:r>
            <a:r>
              <a:rPr lang="ru-RU" sz="2200" dirty="0" smtClean="0">
                <a:solidFill>
                  <a:prstClr val="black"/>
                </a:solidFill>
                <a:latin typeface="Arial Narrow" panose="020B0606020202030204" pitchFamily="34" charset="0"/>
              </a:rPr>
              <a:t>тржишта) </a:t>
            </a:r>
            <a:r>
              <a:rPr lang="ru-RU" sz="2200" dirty="0" smtClean="0">
                <a:latin typeface="Arial Narrow" panose="020B0606020202030204" pitchFamily="34" charset="0"/>
              </a:rPr>
              <a:t>потенцира </a:t>
            </a:r>
            <a:r>
              <a:rPr lang="ru-RU" sz="2200" dirty="0">
                <a:latin typeface="Arial Narrow" panose="020B0606020202030204" pitchFamily="34" charset="0"/>
              </a:rPr>
              <a:t>на </a:t>
            </a:r>
            <a:r>
              <a:rPr lang="ru-RU" sz="2200" dirty="0" smtClean="0">
                <a:latin typeface="Arial Narrow" panose="020B0606020202030204" pitchFamily="34" charset="0"/>
              </a:rPr>
              <a:t>универзалним </a:t>
            </a:r>
            <a:r>
              <a:rPr lang="ru-RU" sz="2200" dirty="0">
                <a:latin typeface="Arial Narrow" panose="020B0606020202030204" pitchFamily="34" charset="0"/>
              </a:rPr>
              <a:t>карактеристикама понашања људи. </a:t>
            </a:r>
            <a:endParaRPr lang="ru-RU" sz="2200" dirty="0" smtClean="0">
              <a:latin typeface="Arial Narrow" panose="020B0606020202030204" pitchFamily="34" charset="0"/>
            </a:endParaRPr>
          </a:p>
          <a:p>
            <a:pPr marL="0" lvl="0" indent="0">
              <a:spcBef>
                <a:spcPts val="0"/>
              </a:spcBef>
              <a:buNone/>
            </a:pPr>
            <a:r>
              <a:rPr lang="ru-RU" sz="2200" dirty="0" smtClean="0">
                <a:solidFill>
                  <a:srgbClr val="0000FF"/>
                </a:solidFill>
                <a:latin typeface="Arial Narrow" panose="020B0606020202030204" pitchFamily="34" charset="0"/>
              </a:rPr>
              <a:t>Задатак </a:t>
            </a:r>
            <a:r>
              <a:rPr lang="ru-RU" sz="2200" dirty="0">
                <a:solidFill>
                  <a:srgbClr val="0000FF"/>
                </a:solidFill>
                <a:latin typeface="Arial Narrow" panose="020B0606020202030204" pitchFamily="34" charset="0"/>
              </a:rPr>
              <a:t>истраживача је да истражује (проучава) понашања појединаца изван свог културног система и амбијента</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b="1" dirty="0" smtClean="0">
                <a:latin typeface="Arial Narrow" panose="020B0606020202030204" pitchFamily="34" charset="0"/>
              </a:rPr>
              <a:t>Истраживање </a:t>
            </a:r>
            <a:r>
              <a:rPr lang="ru-RU" sz="2200" b="1" dirty="0">
                <a:latin typeface="Arial Narrow" panose="020B0606020202030204" pitchFamily="34" charset="0"/>
              </a:rPr>
              <a:t>се спроводи</a:t>
            </a:r>
            <a:r>
              <a:rPr lang="ru-RU" sz="2200" dirty="0">
                <a:latin typeface="Arial Narrow" panose="020B0606020202030204" pitchFamily="34" charset="0"/>
              </a:rPr>
              <a:t> тако што се истражују </a:t>
            </a:r>
            <a:r>
              <a:rPr lang="ru-RU" sz="2200" u="sng" dirty="0">
                <a:latin typeface="Arial Narrow" panose="020B0606020202030204" pitchFamily="34" charset="0"/>
              </a:rPr>
              <a:t>све културе истовремено</a:t>
            </a:r>
            <a:r>
              <a:rPr lang="ru-RU" sz="2200" dirty="0">
                <a:latin typeface="Arial Narrow" panose="020B0606020202030204" pitchFamily="34" charset="0"/>
              </a:rPr>
              <a:t>, паралелно или секвенцијално. </a:t>
            </a:r>
            <a:endParaRPr lang="ru-RU" sz="2200" dirty="0" smtClean="0">
              <a:latin typeface="Arial Narrow" panose="020B0606020202030204" pitchFamily="34" charset="0"/>
            </a:endParaRPr>
          </a:p>
          <a:p>
            <a:pPr marL="0" lvl="0" indent="0">
              <a:spcBef>
                <a:spcPts val="0"/>
              </a:spcBef>
              <a:buNone/>
            </a:pPr>
            <a:r>
              <a:rPr lang="ru-RU" sz="2200" b="1" dirty="0" smtClean="0">
                <a:latin typeface="Arial Narrow" panose="020B0606020202030204" pitchFamily="34" charset="0"/>
              </a:rPr>
              <a:t>Структура</a:t>
            </a:r>
            <a:r>
              <a:rPr lang="ru-RU" sz="2200" dirty="0" smtClean="0">
                <a:latin typeface="Arial Narrow" panose="020B0606020202030204" pitchFamily="34" charset="0"/>
              </a:rPr>
              <a:t> </a:t>
            </a:r>
            <a:r>
              <a:rPr lang="ru-RU" sz="2200" dirty="0">
                <a:latin typeface="Arial Narrow" panose="020B0606020202030204" pitchFamily="34" charset="0"/>
              </a:rPr>
              <a:t>истраживања се </a:t>
            </a:r>
            <a:r>
              <a:rPr lang="ru-RU" sz="2200" u="sng" dirty="0">
                <a:latin typeface="Arial Narrow" panose="020B0606020202030204" pitchFamily="34" charset="0"/>
              </a:rPr>
              <a:t>унапред конципира и поставља</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b="1" dirty="0" smtClean="0">
                <a:latin typeface="Arial Narrow" panose="020B0606020202030204" pitchFamily="34" charset="0"/>
              </a:rPr>
              <a:t>Критеријуми</a:t>
            </a:r>
            <a:r>
              <a:rPr lang="ru-RU" sz="2200" dirty="0" smtClean="0">
                <a:latin typeface="Arial Narrow" panose="020B0606020202030204" pitchFamily="34" charset="0"/>
              </a:rPr>
              <a:t> </a:t>
            </a:r>
            <a:r>
              <a:rPr lang="ru-RU" sz="2200" dirty="0">
                <a:latin typeface="Arial Narrow" panose="020B0606020202030204" pitchFamily="34" charset="0"/>
              </a:rPr>
              <a:t>за поређење су </a:t>
            </a:r>
            <a:r>
              <a:rPr lang="ru-RU" sz="2200" u="sng" dirty="0">
                <a:latin typeface="Arial Narrow" panose="020B0606020202030204" pitchFamily="34" charset="0"/>
              </a:rPr>
              <a:t>универзални или апсолутни</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endParaRPr lang="ru-RU" sz="2000" dirty="0" smtClean="0">
              <a:latin typeface="Arial Narrow" panose="020B0606020202030204" pitchFamily="34" charset="0"/>
            </a:endParaRPr>
          </a:p>
          <a:p>
            <a:pPr marL="0" lvl="0" indent="0">
              <a:spcBef>
                <a:spcPts val="0"/>
              </a:spcBef>
              <a:buNone/>
            </a:pPr>
            <a:r>
              <a:rPr lang="ru-RU" sz="2000" dirty="0" smtClean="0">
                <a:latin typeface="Arial Narrow" panose="020B0606020202030204" pitchFamily="34" charset="0"/>
              </a:rPr>
              <a:t>Истраживање </a:t>
            </a:r>
            <a:r>
              <a:rPr lang="ru-RU" sz="2000" dirty="0">
                <a:latin typeface="Arial Narrow" panose="020B0606020202030204" pitchFamily="34" charset="0"/>
              </a:rPr>
              <a:t>ставова и понашања појединаца који су изван конкретног културног система односно утврђена сличност омогућава креирање </a:t>
            </a:r>
            <a:r>
              <a:rPr lang="ru-RU" sz="2000" dirty="0">
                <a:solidFill>
                  <a:srgbClr val="0000FF"/>
                </a:solidFill>
                <a:latin typeface="Arial Narrow" panose="020B0606020202030204" pitchFamily="34" charset="0"/>
              </a:rPr>
              <a:t>стандардизованих маркетинг-стратегија у већем броју иностраних тржишта</a:t>
            </a:r>
            <a:r>
              <a:rPr lang="ru-RU" sz="2000" dirty="0">
                <a:latin typeface="Arial Narrow" panose="020B0606020202030204" pitchFamily="34" charset="0"/>
              </a:rPr>
              <a:t>. Најзад, сличност се манифестује кроз сличност у понашању потрошача који припадају различитим културама. </a:t>
            </a:r>
            <a:r>
              <a:rPr lang="ru-RU" sz="2000" dirty="0">
                <a:solidFill>
                  <a:srgbClr val="0000FF"/>
                </a:solidFill>
                <a:latin typeface="Arial Narrow" panose="020B0606020202030204" pitchFamily="34" charset="0"/>
              </a:rPr>
              <a:t>Колико год су културе различите, постоје појединци који као потрошачи испољавају слична понашања</a:t>
            </a:r>
            <a:r>
              <a:rPr lang="ru-RU" sz="2000" dirty="0">
                <a:latin typeface="Arial Narrow" panose="020B0606020202030204" pitchFamily="34" charset="0"/>
              </a:rPr>
              <a:t>. </a:t>
            </a:r>
          </a:p>
          <a:p>
            <a:pPr marL="0" lvl="0" indent="0" algn="ctr">
              <a:spcBef>
                <a:spcPts val="0"/>
              </a:spcBef>
              <a:buNone/>
            </a:pPr>
            <a:r>
              <a:rPr lang="ru-RU" sz="2200" dirty="0" smtClean="0">
                <a:latin typeface="Arial Narrow" panose="020B0606020202030204" pitchFamily="34" charset="0"/>
              </a:rPr>
              <a:t> </a:t>
            </a:r>
          </a:p>
          <a:p>
            <a:pPr marL="0" lvl="0" indent="0" algn="ctr">
              <a:spcBef>
                <a:spcPts val="0"/>
              </a:spcBef>
              <a:buNone/>
            </a:pPr>
            <a:endParaRPr lang="ru-RU" sz="2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1601471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914401"/>
            <a:ext cx="8763000" cy="4953000"/>
          </a:xfrm>
        </p:spPr>
        <p:txBody>
          <a:bodyPr>
            <a:noAutofit/>
          </a:bodyPr>
          <a:lstStyle/>
          <a:p>
            <a:pPr marL="0" lvl="0" indent="0" algn="ctr">
              <a:spcBef>
                <a:spcPts val="0"/>
              </a:spcBef>
              <a:buNone/>
            </a:pPr>
            <a:endParaRPr lang="ru-RU" sz="2200" b="1" dirty="0" smtClean="0">
              <a:solidFill>
                <a:srgbClr val="0000FF"/>
              </a:solidFill>
              <a:latin typeface="Arial Narrow" panose="020B0606020202030204" pitchFamily="34" charset="0"/>
            </a:endParaRPr>
          </a:p>
          <a:p>
            <a:pPr marL="0" lvl="0" indent="0" algn="ctr">
              <a:spcBef>
                <a:spcPts val="0"/>
              </a:spcBef>
              <a:buNone/>
            </a:pPr>
            <a:r>
              <a:rPr lang="ru-RU" sz="2200" b="1" dirty="0" smtClean="0">
                <a:solidFill>
                  <a:srgbClr val="0000FF"/>
                </a:solidFill>
                <a:latin typeface="Arial Narrow" panose="020B0606020202030204" pitchFamily="34" charset="0"/>
              </a:rPr>
              <a:t>Проблеми крос-културних истраживања </a:t>
            </a:r>
            <a:endParaRPr lang="ru-RU" sz="2200" b="1" dirty="0">
              <a:solidFill>
                <a:srgbClr val="0000FF"/>
              </a:solidFill>
              <a:latin typeface="Arial Narrow" panose="020B0606020202030204" pitchFamily="34" charset="0"/>
            </a:endParaRPr>
          </a:p>
          <a:p>
            <a:pPr marL="0" lvl="0" indent="0">
              <a:spcBef>
                <a:spcPts val="0"/>
              </a:spcBef>
              <a:buNone/>
            </a:pPr>
            <a:r>
              <a:rPr lang="ru-RU" sz="2200" u="sng" dirty="0" smtClean="0">
                <a:latin typeface="Arial Narrow" panose="020B0606020202030204" pitchFamily="34" charset="0"/>
              </a:rPr>
              <a:t> </a:t>
            </a:r>
            <a:endParaRPr lang="ru-RU" sz="2200" u="sng" dirty="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У </a:t>
            </a:r>
            <a:r>
              <a:rPr lang="ru-RU" sz="2200" dirty="0">
                <a:latin typeface="Arial Narrow" panose="020B0606020202030204" pitchFamily="34" charset="0"/>
              </a:rPr>
              <a:t>литератури се наводи да се крос-културни проблеми ММИ одражавају </a:t>
            </a:r>
            <a:r>
              <a:rPr lang="ru-RU" sz="2200" dirty="0" smtClean="0">
                <a:latin typeface="Arial Narrow" panose="020B0606020202030204" pitchFamily="34" charset="0"/>
              </a:rPr>
              <a:t>у</a:t>
            </a:r>
          </a:p>
          <a:p>
            <a:pPr lvl="0">
              <a:spcBef>
                <a:spcPts val="0"/>
              </a:spcBef>
            </a:pPr>
            <a:r>
              <a:rPr lang="ru-RU" sz="2200" b="1" dirty="0" smtClean="0">
                <a:latin typeface="Arial Narrow" panose="020B0606020202030204" pitchFamily="34" charset="0"/>
              </a:rPr>
              <a:t>планирању</a:t>
            </a:r>
            <a:r>
              <a:rPr lang="ru-RU" sz="2200" dirty="0" smtClean="0">
                <a:latin typeface="Arial Narrow" panose="020B0606020202030204" pitchFamily="34" charset="0"/>
              </a:rPr>
              <a:t> </a:t>
            </a:r>
            <a:r>
              <a:rPr lang="ru-RU" sz="2200" dirty="0">
                <a:latin typeface="Arial Narrow" panose="020B0606020202030204" pitchFamily="34" charset="0"/>
              </a:rPr>
              <a:t>истраживања, </a:t>
            </a:r>
            <a:endParaRPr lang="ru-RU" sz="2200" dirty="0" smtClean="0">
              <a:latin typeface="Arial Narrow" panose="020B0606020202030204" pitchFamily="34" charset="0"/>
            </a:endParaRPr>
          </a:p>
          <a:p>
            <a:pPr lvl="0">
              <a:spcBef>
                <a:spcPts val="0"/>
              </a:spcBef>
            </a:pPr>
            <a:r>
              <a:rPr lang="ru-RU" sz="2200" b="1" dirty="0" smtClean="0">
                <a:latin typeface="Arial Narrow" panose="020B0606020202030204" pitchFamily="34" charset="0"/>
              </a:rPr>
              <a:t>комуницирању</a:t>
            </a:r>
            <a:r>
              <a:rPr lang="ru-RU" sz="2200" dirty="0" smtClean="0">
                <a:latin typeface="Arial Narrow" panose="020B0606020202030204" pitchFamily="34" charset="0"/>
              </a:rPr>
              <a:t> </a:t>
            </a:r>
            <a:r>
              <a:rPr lang="ru-RU" sz="2200" dirty="0">
                <a:latin typeface="Arial Narrow" panose="020B0606020202030204" pitchFamily="34" charset="0"/>
              </a:rPr>
              <a:t>током истраживања, </a:t>
            </a:r>
            <a:endParaRPr lang="ru-RU" sz="2200" dirty="0" smtClean="0">
              <a:latin typeface="Arial Narrow" panose="020B0606020202030204" pitchFamily="34" charset="0"/>
            </a:endParaRPr>
          </a:p>
          <a:p>
            <a:pPr lvl="0">
              <a:spcBef>
                <a:spcPts val="0"/>
              </a:spcBef>
            </a:pPr>
            <a:r>
              <a:rPr lang="ru-RU" sz="2200" b="1" dirty="0" smtClean="0">
                <a:latin typeface="Arial Narrow" panose="020B0606020202030204" pitchFamily="34" charset="0"/>
              </a:rPr>
              <a:t>интерпретацији </a:t>
            </a:r>
            <a:r>
              <a:rPr lang="ru-RU" sz="2200" b="1" dirty="0">
                <a:latin typeface="Arial Narrow" panose="020B0606020202030204" pitchFamily="34" charset="0"/>
              </a:rPr>
              <a:t>података </a:t>
            </a:r>
            <a:r>
              <a:rPr lang="ru-RU" sz="2200" dirty="0">
                <a:latin typeface="Arial Narrow" panose="020B0606020202030204" pitchFamily="34" charset="0"/>
              </a:rPr>
              <a:t>и </a:t>
            </a:r>
            <a:r>
              <a:rPr lang="ru-RU" sz="2200" b="1" dirty="0" smtClean="0">
                <a:latin typeface="Arial Narrow" panose="020B0606020202030204" pitchFamily="34" charset="0"/>
              </a:rPr>
              <a:t>поређењу </a:t>
            </a:r>
            <a:r>
              <a:rPr lang="ru-RU" sz="2200" b="1" dirty="0">
                <a:latin typeface="Arial Narrow" panose="020B0606020202030204" pitchFamily="34" charset="0"/>
              </a:rPr>
              <a:t>информација </a:t>
            </a:r>
            <a:r>
              <a:rPr lang="ru-RU" sz="1800" dirty="0">
                <a:latin typeface="Arial Narrow" panose="020B0606020202030204" pitchFamily="34" charset="0"/>
              </a:rPr>
              <a:t>(Ракита, 2005, стр. 91). </a:t>
            </a:r>
            <a:endParaRPr lang="ru-RU" sz="1800" dirty="0" smtClean="0">
              <a:latin typeface="Arial Narrow" panose="020B0606020202030204" pitchFamily="34" charset="0"/>
            </a:endParaRPr>
          </a:p>
          <a:p>
            <a:pPr marL="0" lvl="0" indent="0">
              <a:spcBef>
                <a:spcPts val="0"/>
              </a:spcBef>
              <a:buNone/>
            </a:pPr>
            <a:endParaRPr lang="ru-RU" sz="2200" dirty="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У </a:t>
            </a:r>
            <a:r>
              <a:rPr lang="ru-RU" sz="2200" dirty="0">
                <a:latin typeface="Arial Narrow" panose="020B0606020202030204" pitchFamily="34" charset="0"/>
              </a:rPr>
              <a:t>наведеним областима се могу испољити културне предрасуде и пристрасности посебно када истраживачи припадају једној култури а спроводе истраживање у другој</a:t>
            </a:r>
            <a:r>
              <a:rPr lang="ru-RU" sz="2200" dirty="0" smtClean="0">
                <a:latin typeface="Arial Narrow" panose="020B0606020202030204" pitchFamily="34" charset="0"/>
              </a:rPr>
              <a:t>. </a:t>
            </a:r>
            <a:endParaRPr lang="ru-RU" sz="2200" dirty="0">
              <a:latin typeface="Arial Narrow" panose="020B0606020202030204" pitchFamily="34" charset="0"/>
            </a:endParaRPr>
          </a:p>
          <a:p>
            <a:pPr marL="0" lvl="0" indent="0" algn="ctr">
              <a:spcBef>
                <a:spcPts val="0"/>
              </a:spcBef>
              <a:buNone/>
            </a:pPr>
            <a:r>
              <a:rPr lang="ru-RU" sz="2200" dirty="0" smtClean="0">
                <a:latin typeface="Arial Narrow" panose="020B0606020202030204" pitchFamily="34" charset="0"/>
              </a:rPr>
              <a:t> </a:t>
            </a:r>
          </a:p>
          <a:p>
            <a:pPr marL="0" lvl="0" indent="0" algn="ctr">
              <a:spcBef>
                <a:spcPts val="0"/>
              </a:spcBef>
              <a:buNone/>
            </a:pPr>
            <a:endParaRPr lang="ru-RU" sz="2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2172651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81000" y="1143000"/>
            <a:ext cx="8458200" cy="4800600"/>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Проблеми крос-културних истраживања </a:t>
            </a:r>
            <a:endParaRPr lang="ru-RU" sz="2200" b="1" dirty="0">
              <a:solidFill>
                <a:srgbClr val="0000FF"/>
              </a:solidFill>
              <a:latin typeface="Arial Narrow" panose="020B0606020202030204" pitchFamily="34" charset="0"/>
            </a:endParaRPr>
          </a:p>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r>
              <a:rPr lang="ru-RU" sz="2200" b="1" dirty="0" smtClean="0">
                <a:solidFill>
                  <a:srgbClr val="0000FF"/>
                </a:solidFill>
                <a:latin typeface="Arial Narrow" panose="020B0606020202030204" pitchFamily="34" charset="0"/>
              </a:rPr>
              <a:t>Проблеми </a:t>
            </a:r>
            <a:r>
              <a:rPr lang="ru-RU" sz="2200" b="1" dirty="0">
                <a:solidFill>
                  <a:srgbClr val="0000FF"/>
                </a:solidFill>
                <a:latin typeface="Arial Narrow" panose="020B0606020202030204" pitchFamily="34" charset="0"/>
              </a:rPr>
              <a:t>у области планирања </a:t>
            </a:r>
            <a:r>
              <a:rPr lang="ru-RU" sz="2200" b="1" dirty="0" smtClean="0">
                <a:solidFill>
                  <a:srgbClr val="0000FF"/>
                </a:solidFill>
                <a:latin typeface="Arial Narrow" panose="020B0606020202030204" pitchFamily="34" charset="0"/>
              </a:rPr>
              <a:t>истраживања</a:t>
            </a:r>
            <a:r>
              <a:rPr lang="ru-RU" sz="2200" dirty="0" smtClean="0">
                <a:latin typeface="Arial Narrow" panose="020B0606020202030204" pitchFamily="34" charset="0"/>
              </a:rPr>
              <a:t> </a:t>
            </a:r>
          </a:p>
          <a:p>
            <a:pPr marL="0" lvl="0" indent="0">
              <a:spcBef>
                <a:spcPts val="0"/>
              </a:spcBef>
              <a:buNone/>
            </a:pPr>
            <a:endParaRPr lang="ru-RU" sz="2200" dirty="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Ови </a:t>
            </a:r>
            <a:r>
              <a:rPr lang="ru-RU" sz="2200" dirty="0">
                <a:latin typeface="Arial Narrow" panose="020B0606020202030204" pitchFamily="34" charset="0"/>
              </a:rPr>
              <a:t>проблеми се манифестују код одређивања </a:t>
            </a:r>
            <a:r>
              <a:rPr lang="ru-RU" sz="2200" b="1" dirty="0">
                <a:latin typeface="Arial Narrow" panose="020B0606020202030204" pitchFamily="34" charset="0"/>
              </a:rPr>
              <a:t>узорка истраживања</a:t>
            </a:r>
            <a:r>
              <a:rPr lang="ru-RU" sz="2200" dirty="0">
                <a:latin typeface="Arial Narrow" panose="020B0606020202030204" pitchFamily="34" charset="0"/>
              </a:rPr>
              <a:t>. Репрезентативност узорка истраживања се обезбеђује </a:t>
            </a:r>
            <a:r>
              <a:rPr lang="ru-RU" sz="2200" dirty="0">
                <a:solidFill>
                  <a:srgbClr val="0000FF"/>
                </a:solidFill>
                <a:latin typeface="Arial Narrow" panose="020B0606020202030204" pitchFamily="34" charset="0"/>
              </a:rPr>
              <a:t>у складу са системом потрошње и начином коришћења производа у појединим културним окружењима</a:t>
            </a:r>
            <a:r>
              <a:rPr lang="ru-RU" sz="2200" dirty="0">
                <a:latin typeface="Arial Narrow" panose="020B0606020202030204" pitchFamily="34" charset="0"/>
              </a:rPr>
              <a:t>. </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a:t>
            </a:r>
            <a:r>
              <a:rPr lang="ru-RU" sz="2200" dirty="0">
                <a:latin typeface="Arial Narrow" panose="020B0606020202030204" pitchFamily="34" charset="0"/>
              </a:rPr>
              <a:t>Уколико се о културним и вредносним аспектима истраживаних појава и феномена не води рачуна приликом планирања истраживања, то може да створи накнадни проблем еквивалентности и упоредивости добијених података“ (Ракита, 2005, стр. 91).</a:t>
            </a:r>
          </a:p>
          <a:p>
            <a:pPr marL="0" lvl="0" indent="0" algn="ctr">
              <a:spcBef>
                <a:spcPts val="0"/>
              </a:spcBef>
              <a:buNone/>
            </a:pPr>
            <a:endParaRPr lang="ru-RU" sz="2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1492769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04800" y="1066800"/>
            <a:ext cx="8382000" cy="5029200"/>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Проблеми крос-културних истраживања </a:t>
            </a:r>
            <a:endParaRPr lang="ru-RU" sz="2200" b="1" dirty="0">
              <a:solidFill>
                <a:srgbClr val="0000FF"/>
              </a:solidFill>
              <a:latin typeface="Arial Narrow" panose="020B0606020202030204" pitchFamily="34" charset="0"/>
            </a:endParaRPr>
          </a:p>
          <a:p>
            <a:pPr marL="0" lvl="0" indent="0">
              <a:spcBef>
                <a:spcPts val="0"/>
              </a:spcBef>
              <a:buNone/>
            </a:pPr>
            <a:endParaRPr lang="ru-RU" sz="2200" b="1" dirty="0" smtClean="0">
              <a:solidFill>
                <a:srgbClr val="0000FF"/>
              </a:solidFill>
              <a:latin typeface="Arial Narrow" panose="020B0606020202030204" pitchFamily="34" charset="0"/>
            </a:endParaRPr>
          </a:p>
          <a:p>
            <a:pPr marL="0" lvl="0" indent="0">
              <a:spcBef>
                <a:spcPts val="0"/>
              </a:spcBef>
              <a:buNone/>
            </a:pPr>
            <a:r>
              <a:rPr lang="ru-RU" sz="2200" b="1" dirty="0" smtClean="0">
                <a:solidFill>
                  <a:srgbClr val="0000FF"/>
                </a:solidFill>
                <a:latin typeface="Arial Narrow" panose="020B0606020202030204" pitchFamily="34" charset="0"/>
              </a:rPr>
              <a:t>Проблеми </a:t>
            </a:r>
            <a:r>
              <a:rPr lang="ru-RU" sz="2200" b="1" dirty="0">
                <a:solidFill>
                  <a:srgbClr val="0000FF"/>
                </a:solidFill>
                <a:latin typeface="Arial Narrow" panose="020B0606020202030204" pitchFamily="34" charset="0"/>
              </a:rPr>
              <a:t>комуницирања током </a:t>
            </a:r>
            <a:r>
              <a:rPr lang="ru-RU" sz="2200" b="1" dirty="0" smtClean="0">
                <a:solidFill>
                  <a:srgbClr val="0000FF"/>
                </a:solidFill>
                <a:latin typeface="Arial Narrow" panose="020B0606020202030204" pitchFamily="34" charset="0"/>
              </a:rPr>
              <a:t>истраживања</a:t>
            </a:r>
            <a:endParaRPr lang="ru-RU" sz="2200" dirty="0" smtClean="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Ови </a:t>
            </a:r>
            <a:r>
              <a:rPr lang="ru-RU" sz="2200" dirty="0">
                <a:latin typeface="Arial Narrow" panose="020B0606020202030204" pitchFamily="34" charset="0"/>
              </a:rPr>
              <a:t>проблеми се односе на способност истраживача да </a:t>
            </a:r>
            <a:r>
              <a:rPr lang="ru-RU" sz="2200" b="1" dirty="0">
                <a:latin typeface="Arial Narrow" panose="020B0606020202030204" pitchFamily="34" charset="0"/>
              </a:rPr>
              <a:t>пренесе на испитанике друге културе постављени плански оквир истраживања, предмет истраживања или истраживачки задатак (питања). </a:t>
            </a:r>
            <a:endParaRPr lang="ru-RU" sz="2200" b="1" dirty="0" smtClean="0">
              <a:latin typeface="Arial Narrow" panose="020B0606020202030204" pitchFamily="34" charset="0"/>
            </a:endParaRPr>
          </a:p>
          <a:p>
            <a:pPr marL="0" lvl="0" indent="0">
              <a:spcBef>
                <a:spcPts val="0"/>
              </a:spcBef>
              <a:buNone/>
            </a:pPr>
            <a:endParaRPr lang="ru-RU" sz="2200" b="1" dirty="0">
              <a:latin typeface="Arial Narrow" panose="020B0606020202030204" pitchFamily="34" charset="0"/>
            </a:endParaRPr>
          </a:p>
          <a:p>
            <a:pPr marL="0" lvl="0" indent="0">
              <a:spcBef>
                <a:spcPts val="0"/>
              </a:spcBef>
              <a:buNone/>
            </a:pPr>
            <a:r>
              <a:rPr lang="ru-RU" sz="2200" dirty="0" smtClean="0">
                <a:latin typeface="Arial Narrow" panose="020B0606020202030204" pitchFamily="34" charset="0"/>
              </a:rPr>
              <a:t>Истраживач </a:t>
            </a:r>
            <a:r>
              <a:rPr lang="ru-RU" sz="2200" dirty="0">
                <a:latin typeface="Arial Narrow" panose="020B0606020202030204" pitchFamily="34" charset="0"/>
              </a:rPr>
              <a:t>треба да је способан за исправну процену разумевања питања или задатка од стране испитаника. Испитаник може да не разуме постављено питање пошто истраживач долази из другог културног окружења. Истраживач наведено углавном схвати када добије неочекиван одговор од испитаника, одговор који суштински не може бити одговор на постављено питање (одговор је бесмислен) или одговор који се не уклапа у досадашње искуство истраживача.</a:t>
            </a:r>
            <a:endParaRPr lang="ru-RU" sz="2200" dirty="0" smtClean="0">
              <a:latin typeface="Arial Narrow" panose="020B0606020202030204" pitchFamily="34" charset="0"/>
            </a:endParaRPr>
          </a:p>
          <a:p>
            <a:pPr marL="0" lvl="0" indent="0" algn="ctr">
              <a:spcBef>
                <a:spcPts val="0"/>
              </a:spcBef>
              <a:buNone/>
            </a:pPr>
            <a:endParaRPr lang="ru-RU" sz="2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170084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190500" y="901762"/>
            <a:ext cx="8763000" cy="5486400"/>
          </a:xfrm>
        </p:spPr>
        <p:txBody>
          <a:bodyPr>
            <a:normAutofit fontScale="92500"/>
          </a:bodyPr>
          <a:lstStyle/>
          <a:p>
            <a:pPr>
              <a:buNone/>
            </a:pPr>
            <a:r>
              <a:rPr lang="ru-RU" sz="2400" b="1" dirty="0" smtClean="0">
                <a:solidFill>
                  <a:srgbClr val="0000FF"/>
                </a:solidFill>
                <a:latin typeface="Arial Narrow" pitchFamily="34" charset="0"/>
              </a:rPr>
              <a:t>Метод посматрања</a:t>
            </a:r>
          </a:p>
          <a:p>
            <a:pPr>
              <a:buNone/>
            </a:pPr>
            <a:r>
              <a:rPr lang="ru-RU" sz="2400" dirty="0" smtClean="0">
                <a:latin typeface="Arial Narrow" pitchFamily="34" charset="0"/>
              </a:rPr>
              <a:t>Када је циљ истраживања расветљавање природе проблема истраживања, тада је реч о </a:t>
            </a:r>
            <a:r>
              <a:rPr lang="ru-RU" sz="2400" i="1" dirty="0" smtClean="0">
                <a:solidFill>
                  <a:srgbClr val="0000FF"/>
                </a:solidFill>
                <a:latin typeface="Arial Narrow" pitchFamily="34" charset="0"/>
              </a:rPr>
              <a:t>експлоративном истраживању </a:t>
            </a:r>
            <a:r>
              <a:rPr lang="ru-RU" sz="2400" dirty="0" smtClean="0">
                <a:latin typeface="Arial Narrow" pitchFamily="34" charset="0"/>
              </a:rPr>
              <a:t>код којег на значају добија метод посматрања. </a:t>
            </a:r>
          </a:p>
          <a:p>
            <a:pPr>
              <a:buNone/>
            </a:pPr>
            <a:r>
              <a:rPr lang="ru-RU" sz="2400" dirty="0" smtClean="0">
                <a:latin typeface="Arial Narrow" pitchFamily="34" charset="0"/>
              </a:rPr>
              <a:t>Метод посматрања се најчешће користи за утврђивање </a:t>
            </a:r>
            <a:r>
              <a:rPr lang="ru-RU" sz="2400" i="1" dirty="0" smtClean="0">
                <a:solidFill>
                  <a:srgbClr val="0000FF"/>
                </a:solidFill>
                <a:latin typeface="Arial Narrow" pitchFamily="34" charset="0"/>
              </a:rPr>
              <a:t>учесталости или распрострањености неке појаве </a:t>
            </a:r>
            <a:r>
              <a:rPr lang="ru-RU" sz="2400" dirty="0" smtClean="0">
                <a:latin typeface="Arial Narrow" pitchFamily="34" charset="0"/>
              </a:rPr>
              <a:t>(посматрање представља начин на који истраживач види, уочава и правилно перципира специфична </a:t>
            </a:r>
            <a:r>
              <a:rPr lang="ru-RU" sz="2400" dirty="0" smtClean="0">
                <a:solidFill>
                  <a:srgbClr val="0000FF"/>
                </a:solidFill>
                <a:latin typeface="Arial Narrow" pitchFamily="34" charset="0"/>
              </a:rPr>
              <a:t>понашања појединца </a:t>
            </a:r>
            <a:r>
              <a:rPr lang="ru-RU" sz="2400" dirty="0" smtClean="0">
                <a:latin typeface="Arial Narrow" pitchFamily="34" charset="0"/>
              </a:rPr>
              <a:t>у различитим културним срединама). Понашање потрошача се може утврдити </a:t>
            </a:r>
            <a:r>
              <a:rPr lang="ru-RU" sz="2400" i="1" dirty="0" smtClean="0">
                <a:latin typeface="Arial Narrow" pitchFamily="34" charset="0"/>
              </a:rPr>
              <a:t>скривеном камером </a:t>
            </a:r>
            <a:r>
              <a:rPr lang="ru-RU" sz="2400" dirty="0" smtClean="0">
                <a:latin typeface="Arial Narrow" pitchFamily="34" charset="0"/>
              </a:rPr>
              <a:t>(на местима директне продаје), </a:t>
            </a:r>
            <a:r>
              <a:rPr lang="ru-RU" sz="2400" i="1" dirty="0" smtClean="0">
                <a:latin typeface="Arial Narrow" pitchFamily="34" charset="0"/>
              </a:rPr>
              <a:t>уређајима</a:t>
            </a:r>
            <a:r>
              <a:rPr lang="ru-RU" sz="2400" dirty="0" smtClean="0">
                <a:latin typeface="Arial Narrow" pitchFamily="34" charset="0"/>
              </a:rPr>
              <a:t> којима се мери гледаност ТВ или слушаност радија, и др. </a:t>
            </a:r>
          </a:p>
          <a:p>
            <a:pPr>
              <a:buNone/>
            </a:pPr>
            <a:r>
              <a:rPr lang="ru-RU" sz="2400" dirty="0" smtClean="0">
                <a:solidFill>
                  <a:srgbClr val="0000FF"/>
                </a:solidFill>
                <a:latin typeface="Arial Narrow" pitchFamily="34" charset="0"/>
              </a:rPr>
              <a:t>Предности метода посматрања </a:t>
            </a:r>
            <a:r>
              <a:rPr lang="ru-RU" sz="2400" dirty="0" smtClean="0">
                <a:latin typeface="Arial Narrow" pitchFamily="34" charset="0"/>
              </a:rPr>
              <a:t>су  објективност и актуелност.  Такође, не зависе од воље испитаника. Неки примарни подаци се могу добити само овом методом. Неки подаци се, ипак, не могу прикупити овим методом. </a:t>
            </a:r>
          </a:p>
          <a:p>
            <a:pPr>
              <a:buNone/>
            </a:pPr>
            <a:r>
              <a:rPr lang="ru-RU" sz="2400" dirty="0" smtClean="0">
                <a:latin typeface="Arial Narrow" pitchFamily="34" charset="0"/>
              </a:rPr>
              <a:t>У литератури се наводи да се </a:t>
            </a:r>
            <a:r>
              <a:rPr lang="ru-RU" sz="2400" dirty="0" smtClean="0">
                <a:solidFill>
                  <a:srgbClr val="0000FF"/>
                </a:solidFill>
                <a:latin typeface="Arial Narrow" pitchFamily="34" charset="0"/>
              </a:rPr>
              <a:t>као резултат метода посматрања добија само 13% значајних информација</a:t>
            </a:r>
            <a:r>
              <a:rPr lang="ru-RU" sz="2400" dirty="0" smtClean="0">
                <a:latin typeface="Arial Narrow" pitchFamily="34" charset="0"/>
              </a:rPr>
              <a:t>, док путем мониторинга 60%.</a:t>
            </a:r>
            <a:endParaRPr lang="en-US" sz="2400" dirty="0" smtClean="0">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745868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457200" y="1066799"/>
            <a:ext cx="8229600" cy="4800601"/>
          </a:xfrm>
        </p:spPr>
        <p:txBody>
          <a:bodyPr>
            <a:noAutofit/>
          </a:bodyPr>
          <a:lstStyle/>
          <a:p>
            <a:pPr marL="0" lvl="0" indent="0" algn="ctr">
              <a:spcBef>
                <a:spcPts val="0"/>
              </a:spcBef>
              <a:buNone/>
            </a:pPr>
            <a:r>
              <a:rPr lang="ru-RU" sz="2200" b="1" dirty="0" smtClean="0">
                <a:solidFill>
                  <a:srgbClr val="0000FF"/>
                </a:solidFill>
                <a:latin typeface="Arial Narrow" panose="020B0606020202030204" pitchFamily="34" charset="0"/>
              </a:rPr>
              <a:t>Проблеми крос-културних истраживања </a:t>
            </a:r>
            <a:endParaRPr lang="ru-RU" sz="2200" b="1" dirty="0">
              <a:solidFill>
                <a:srgbClr val="0000FF"/>
              </a:solidFill>
              <a:latin typeface="Arial Narrow" panose="020B0606020202030204" pitchFamily="34" charset="0"/>
            </a:endParaRPr>
          </a:p>
          <a:p>
            <a:pPr marL="0" lvl="0" indent="0">
              <a:spcBef>
                <a:spcPts val="0"/>
              </a:spcBef>
              <a:buNone/>
            </a:pPr>
            <a:r>
              <a:rPr lang="ru-RU" sz="2200" u="sng" dirty="0" smtClean="0">
                <a:latin typeface="Arial Narrow" panose="020B0606020202030204" pitchFamily="34" charset="0"/>
              </a:rPr>
              <a:t> </a:t>
            </a:r>
          </a:p>
          <a:p>
            <a:pPr marL="0" indent="0">
              <a:buNone/>
            </a:pPr>
            <a:r>
              <a:rPr lang="ru-RU" sz="2200" b="1" dirty="0" smtClean="0">
                <a:solidFill>
                  <a:srgbClr val="0000FF"/>
                </a:solidFill>
                <a:latin typeface="Arial Narrow" panose="020B0606020202030204" pitchFamily="34" charset="0"/>
              </a:rPr>
              <a:t>Проблеми интерпретације података</a:t>
            </a:r>
            <a:endParaRPr lang="ru-RU" sz="2200" dirty="0" smtClean="0">
              <a:latin typeface="Arial Narrow" panose="020B0606020202030204" pitchFamily="34" charset="0"/>
            </a:endParaRPr>
          </a:p>
          <a:p>
            <a:pPr marL="0" indent="0">
              <a:buNone/>
            </a:pPr>
            <a:r>
              <a:rPr lang="ru-RU" sz="2200" dirty="0" smtClean="0">
                <a:latin typeface="Arial Narrow" panose="020B0606020202030204" pitchFamily="34" charset="0"/>
              </a:rPr>
              <a:t>Ови проблеми се јављају у случају када истраживач долази из културног окружења које није фамилијарно с културом у оквиру које се врши истраживање. </a:t>
            </a:r>
          </a:p>
          <a:p>
            <a:pPr marL="0" indent="0">
              <a:buNone/>
            </a:pPr>
            <a:r>
              <a:rPr lang="ru-RU" sz="2200" dirty="0" smtClean="0">
                <a:latin typeface="Arial Narrow" panose="020B0606020202030204" pitchFamily="34" charset="0"/>
              </a:rPr>
              <a:t>Већа вредносна разлика добијених одговора у односу на вредносна обележја културе истраживача указује на већу могућност интерпретативних проблема. </a:t>
            </a:r>
          </a:p>
          <a:p>
            <a:pPr marL="0" lvl="0" indent="0" algn="ctr">
              <a:spcBef>
                <a:spcPts val="0"/>
              </a:spcBef>
              <a:buNone/>
            </a:pPr>
            <a:endParaRPr lang="ru-RU" sz="2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3069518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914400"/>
            <a:ext cx="8839200" cy="5562600"/>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 Како превазићи крос-културне проблеме </a:t>
            </a:r>
            <a:r>
              <a:rPr lang="ru-RU" sz="2200" b="1" dirty="0" smtClean="0">
                <a:solidFill>
                  <a:srgbClr val="0000FF"/>
                </a:solidFill>
                <a:latin typeface="Arial Narrow" panose="020B0606020202030204" pitchFamily="34" charset="0"/>
              </a:rPr>
              <a:t>ММИ?</a:t>
            </a:r>
            <a:endParaRPr lang="ru-RU" sz="2200" b="1" dirty="0">
              <a:solidFill>
                <a:srgbClr val="0000FF"/>
              </a:solidFill>
              <a:latin typeface="Arial Narrow" panose="020B0606020202030204" pitchFamily="34" charset="0"/>
            </a:endParaRPr>
          </a:p>
          <a:p>
            <a:pPr marL="0" lvl="0" indent="0">
              <a:spcBef>
                <a:spcPts val="0"/>
              </a:spcBef>
              <a:buNone/>
            </a:pPr>
            <a:endParaRPr lang="ru-RU" sz="2000" dirty="0" smtClean="0">
              <a:latin typeface="Arial Narrow" panose="020B0606020202030204" pitchFamily="34" charset="0"/>
            </a:endParaRPr>
          </a:p>
          <a:p>
            <a:pPr marL="0" lvl="0" indent="0">
              <a:spcBef>
                <a:spcPts val="0"/>
              </a:spcBef>
              <a:buNone/>
            </a:pPr>
            <a:r>
              <a:rPr lang="ru-RU" sz="2100" dirty="0" smtClean="0">
                <a:latin typeface="Arial Narrow" panose="020B0606020202030204" pitchFamily="34" charset="0"/>
              </a:rPr>
              <a:t>У </a:t>
            </a:r>
            <a:r>
              <a:rPr lang="ru-RU" sz="2100" dirty="0">
                <a:latin typeface="Arial Narrow" panose="020B0606020202030204" pitchFamily="34" charset="0"/>
              </a:rPr>
              <a:t>литератури се предлаже </a:t>
            </a:r>
            <a:endParaRPr lang="ru-RU" sz="2100" dirty="0" smtClean="0">
              <a:latin typeface="Arial Narrow" panose="020B0606020202030204" pitchFamily="34" charset="0"/>
            </a:endParaRPr>
          </a:p>
          <a:p>
            <a:pPr lvl="0">
              <a:spcBef>
                <a:spcPts val="0"/>
              </a:spcBef>
            </a:pPr>
            <a:r>
              <a:rPr lang="ru-RU" sz="2100" dirty="0" smtClean="0">
                <a:latin typeface="Arial Narrow" panose="020B0606020202030204" pitchFamily="34" charset="0"/>
              </a:rPr>
              <a:t>интерно </a:t>
            </a:r>
            <a:r>
              <a:rPr lang="ru-RU" sz="2100" dirty="0">
                <a:latin typeface="Arial Narrow" panose="020B0606020202030204" pitchFamily="34" charset="0"/>
              </a:rPr>
              <a:t>и </a:t>
            </a:r>
            <a:endParaRPr lang="ru-RU" sz="2100" dirty="0" smtClean="0">
              <a:latin typeface="Arial Narrow" panose="020B0606020202030204" pitchFamily="34" charset="0"/>
            </a:endParaRPr>
          </a:p>
          <a:p>
            <a:pPr lvl="0">
              <a:spcBef>
                <a:spcPts val="0"/>
              </a:spcBef>
            </a:pPr>
            <a:r>
              <a:rPr lang="ru-RU" sz="2100" dirty="0" smtClean="0">
                <a:latin typeface="Arial Narrow" panose="020B0606020202030204" pitchFamily="34" charset="0"/>
              </a:rPr>
              <a:t>екстерно </a:t>
            </a:r>
            <a:r>
              <a:rPr lang="ru-RU" sz="2100" dirty="0">
                <a:latin typeface="Arial Narrow" panose="020B0606020202030204" pitchFamily="34" charset="0"/>
              </a:rPr>
              <a:t>превазилажење крос-културних проблема ММИ.</a:t>
            </a:r>
            <a:r>
              <a:rPr lang="ru-RU" sz="2000" dirty="0">
                <a:latin typeface="Arial Narrow" panose="020B0606020202030204" pitchFamily="34" charset="0"/>
              </a:rPr>
              <a:t> </a:t>
            </a:r>
            <a:endParaRPr lang="ru-RU" sz="2000" dirty="0" smtClean="0">
              <a:latin typeface="Arial Narrow" panose="020B0606020202030204" pitchFamily="34" charset="0"/>
            </a:endParaRPr>
          </a:p>
          <a:p>
            <a:pPr marL="0" lvl="0" indent="0">
              <a:spcBef>
                <a:spcPts val="0"/>
              </a:spcBef>
              <a:buNone/>
            </a:pPr>
            <a:endParaRPr lang="ru-RU" sz="2000" dirty="0" smtClean="0">
              <a:latin typeface="Arial Narrow" panose="020B0606020202030204" pitchFamily="34" charset="0"/>
            </a:endParaRPr>
          </a:p>
          <a:p>
            <a:pPr marL="0" lvl="0" indent="0">
              <a:spcBef>
                <a:spcPts val="0"/>
              </a:spcBef>
              <a:buNone/>
            </a:pPr>
            <a:r>
              <a:rPr lang="ru-RU" sz="2100" b="1" dirty="0" smtClean="0">
                <a:solidFill>
                  <a:srgbClr val="0000FF"/>
                </a:solidFill>
                <a:latin typeface="Arial Narrow" panose="020B0606020202030204" pitchFamily="34" charset="0"/>
              </a:rPr>
              <a:t>Интерно </a:t>
            </a:r>
            <a:r>
              <a:rPr lang="ru-RU" sz="2100" b="1" dirty="0">
                <a:solidFill>
                  <a:srgbClr val="0000FF"/>
                </a:solidFill>
                <a:latin typeface="Arial Narrow" panose="020B0606020202030204" pitchFamily="34" charset="0"/>
              </a:rPr>
              <a:t>превазилажење крос-културних проблема </a:t>
            </a:r>
            <a:r>
              <a:rPr lang="ru-RU" sz="2100" dirty="0">
                <a:latin typeface="Arial Narrow" panose="020B0606020202030204" pitchFamily="34" charset="0"/>
              </a:rPr>
              <a:t>се може </a:t>
            </a:r>
            <a:r>
              <a:rPr lang="ru-RU" sz="2100" dirty="0" smtClean="0">
                <a:latin typeface="Arial Narrow" panose="020B0606020202030204" pitchFamily="34" charset="0"/>
              </a:rPr>
              <a:t>фазно остварити: </a:t>
            </a:r>
          </a:p>
          <a:p>
            <a:pPr marL="457200" lvl="0" indent="-457200">
              <a:spcBef>
                <a:spcPts val="0"/>
              </a:spcBef>
              <a:buAutoNum type="arabicPeriod"/>
            </a:pPr>
            <a:r>
              <a:rPr lang="ru-RU" sz="2100" dirty="0" smtClean="0">
                <a:latin typeface="Arial Narrow" panose="020B0606020202030204" pitchFamily="34" charset="0"/>
              </a:rPr>
              <a:t>дефинисање </a:t>
            </a:r>
            <a:r>
              <a:rPr lang="ru-RU" sz="2100" dirty="0">
                <a:latin typeface="Arial Narrow" panose="020B0606020202030204" pitchFamily="34" charset="0"/>
              </a:rPr>
              <a:t>пословног проблема или циља </a:t>
            </a:r>
            <a:r>
              <a:rPr lang="ru-RU" sz="2100" u="sng" dirty="0">
                <a:latin typeface="Arial Narrow" panose="020B0606020202030204" pitchFamily="34" charset="0"/>
              </a:rPr>
              <a:t>у терминима домаћих културних </a:t>
            </a:r>
            <a:r>
              <a:rPr lang="ru-RU" sz="2100" dirty="0">
                <a:latin typeface="Arial Narrow" panose="020B0606020202030204" pitchFamily="34" charset="0"/>
              </a:rPr>
              <a:t>карактеристика, навика или норми; </a:t>
            </a:r>
            <a:endParaRPr lang="ru-RU" sz="2100" dirty="0" smtClean="0">
              <a:latin typeface="Arial Narrow" panose="020B0606020202030204" pitchFamily="34" charset="0"/>
            </a:endParaRPr>
          </a:p>
          <a:p>
            <a:pPr marL="457200" lvl="0" indent="-457200">
              <a:spcBef>
                <a:spcPts val="0"/>
              </a:spcBef>
              <a:buAutoNum type="arabicPeriod"/>
            </a:pPr>
            <a:r>
              <a:rPr lang="ru-RU" sz="2100" dirty="0" smtClean="0">
                <a:latin typeface="Arial Narrow" panose="020B0606020202030204" pitchFamily="34" charset="0"/>
              </a:rPr>
              <a:t>дефинисање </a:t>
            </a:r>
            <a:r>
              <a:rPr lang="ru-RU" sz="2100" dirty="0">
                <a:latin typeface="Arial Narrow" panose="020B0606020202030204" pitchFamily="34" charset="0"/>
              </a:rPr>
              <a:t>пословног проблема или циља </a:t>
            </a:r>
            <a:r>
              <a:rPr lang="ru-RU" sz="2100" u="sng" dirty="0">
                <a:latin typeface="Arial Narrow" panose="020B0606020202030204" pitchFamily="34" charset="0"/>
              </a:rPr>
              <a:t>у терминима страних културних </a:t>
            </a:r>
            <a:r>
              <a:rPr lang="ru-RU" sz="2100" dirty="0">
                <a:latin typeface="Arial Narrow" panose="020B0606020202030204" pitchFamily="34" charset="0"/>
              </a:rPr>
              <a:t>карактеристика, навика или норми, али без просуђивања (ова фаза је кључна;  ако се ово постигне, избегавају се крос-културни проблеми); </a:t>
            </a:r>
            <a:endParaRPr lang="ru-RU" sz="2100" dirty="0" smtClean="0">
              <a:latin typeface="Arial Narrow" panose="020B0606020202030204" pitchFamily="34" charset="0"/>
            </a:endParaRPr>
          </a:p>
          <a:p>
            <a:pPr marL="457200" lvl="0" indent="-457200">
              <a:spcBef>
                <a:spcPts val="0"/>
              </a:spcBef>
              <a:buAutoNum type="arabicPeriod"/>
            </a:pPr>
            <a:r>
              <a:rPr lang="ru-RU" sz="2100" u="sng" dirty="0" smtClean="0">
                <a:latin typeface="Arial Narrow" panose="020B0606020202030204" pitchFamily="34" charset="0"/>
              </a:rPr>
              <a:t>изоловање </a:t>
            </a:r>
            <a:r>
              <a:rPr lang="ru-RU" sz="2100" u="sng" dirty="0">
                <a:latin typeface="Arial Narrow" panose="020B0606020202030204" pitchFamily="34" charset="0"/>
              </a:rPr>
              <a:t>утицаја сопствене културе на постављени проблем или циљ </a:t>
            </a:r>
            <a:r>
              <a:rPr lang="ru-RU" sz="2100" dirty="0">
                <a:latin typeface="Arial Narrow" panose="020B0606020202030204" pitchFamily="34" charset="0"/>
              </a:rPr>
              <a:t>и пажљиво сагледавање мере у којој утицај сопствене културе компликује истраживани проблем; </a:t>
            </a:r>
            <a:endParaRPr lang="ru-RU" sz="2100" dirty="0" smtClean="0">
              <a:latin typeface="Arial Narrow" panose="020B0606020202030204" pitchFamily="34" charset="0"/>
            </a:endParaRPr>
          </a:p>
          <a:p>
            <a:pPr marL="457200" lvl="0" indent="-457200">
              <a:spcBef>
                <a:spcPts val="0"/>
              </a:spcBef>
              <a:buAutoNum type="arabicPeriod"/>
            </a:pPr>
            <a:r>
              <a:rPr lang="ru-RU" sz="2100" dirty="0" smtClean="0">
                <a:latin typeface="Arial Narrow" panose="020B0606020202030204" pitchFamily="34" charset="0"/>
              </a:rPr>
              <a:t>редефинисање </a:t>
            </a:r>
            <a:r>
              <a:rPr lang="ru-RU" sz="2100" dirty="0">
                <a:latin typeface="Arial Narrow" panose="020B0606020202030204" pitchFamily="34" charset="0"/>
              </a:rPr>
              <a:t>проблема </a:t>
            </a:r>
            <a:r>
              <a:rPr lang="ru-RU" sz="2100" u="sng" dirty="0">
                <a:latin typeface="Arial Narrow" panose="020B0606020202030204" pitchFamily="34" charset="0"/>
              </a:rPr>
              <a:t>без утицаја сопствене културе </a:t>
            </a:r>
            <a:r>
              <a:rPr lang="ru-RU" sz="2100" dirty="0">
                <a:latin typeface="Arial Narrow" panose="020B0606020202030204" pitchFamily="34" charset="0"/>
              </a:rPr>
              <a:t>и постављање проблема за тржишну ситуацију која важи у иностраној земљи. </a:t>
            </a:r>
            <a:endParaRPr lang="ru-RU" sz="2100" dirty="0" smtClean="0">
              <a:latin typeface="Arial Narrow" panose="020B0606020202030204" pitchFamily="34" charset="0"/>
            </a:endParaRPr>
          </a:p>
          <a:p>
            <a:pPr marL="457200" lvl="0" indent="-457200">
              <a:spcBef>
                <a:spcPts val="0"/>
              </a:spcBef>
              <a:buAutoNum type="arabicPeriod"/>
            </a:pPr>
            <a:endParaRPr lang="ru-RU" sz="1800" dirty="0">
              <a:latin typeface="Arial Narrow" panose="020B0606020202030204" pitchFamily="34" charset="0"/>
            </a:endParaRPr>
          </a:p>
          <a:p>
            <a:pPr marL="457200" lvl="0" indent="-457200">
              <a:spcBef>
                <a:spcPts val="0"/>
              </a:spcBef>
              <a:buAutoNum type="arabicPeriod"/>
            </a:pPr>
            <a:endParaRPr lang="ru-RU" sz="1800" dirty="0" smtClean="0">
              <a:latin typeface="Arial Narrow" panose="020B0606020202030204" pitchFamily="34" charset="0"/>
            </a:endParaRPr>
          </a:p>
          <a:p>
            <a:pPr marL="457200" lvl="0" indent="-457200">
              <a:spcBef>
                <a:spcPts val="0"/>
              </a:spcBef>
              <a:buAutoNum type="arabicPeriod"/>
            </a:pPr>
            <a:endParaRPr lang="ru-RU" sz="18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3396827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04800" y="1066800"/>
            <a:ext cx="8610600" cy="5289550"/>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 Како превазићи крос-културне проблеме </a:t>
            </a:r>
            <a:r>
              <a:rPr lang="ru-RU" sz="2200" b="1" dirty="0" smtClean="0">
                <a:solidFill>
                  <a:srgbClr val="0000FF"/>
                </a:solidFill>
                <a:latin typeface="Arial Narrow" panose="020B0606020202030204" pitchFamily="34" charset="0"/>
              </a:rPr>
              <a:t>ММИ?</a:t>
            </a:r>
            <a:endParaRPr lang="ru-RU" sz="2200" b="1" dirty="0">
              <a:solidFill>
                <a:srgbClr val="0000FF"/>
              </a:solidFill>
              <a:latin typeface="Arial Narrow" panose="020B0606020202030204" pitchFamily="34" charset="0"/>
            </a:endParaRPr>
          </a:p>
          <a:p>
            <a:pPr marL="0" indent="0">
              <a:spcBef>
                <a:spcPts val="0"/>
              </a:spcBef>
              <a:buNone/>
            </a:pPr>
            <a:endParaRPr lang="ru-RU" sz="2000" dirty="0" smtClean="0">
              <a:latin typeface="Arial Narrow" panose="020B0606020202030204" pitchFamily="34" charset="0"/>
            </a:endParaRPr>
          </a:p>
          <a:p>
            <a:pPr marL="0" indent="0">
              <a:spcBef>
                <a:spcPts val="0"/>
              </a:spcBef>
              <a:buNone/>
            </a:pPr>
            <a:r>
              <a:rPr lang="ru-RU" sz="2100" dirty="0" smtClean="0">
                <a:latin typeface="Arial Narrow" panose="020B0606020202030204" pitchFamily="34" charset="0"/>
              </a:rPr>
              <a:t>Када </a:t>
            </a:r>
            <a:r>
              <a:rPr lang="ru-RU" sz="2100" dirty="0">
                <a:latin typeface="Arial Narrow" panose="020B0606020202030204" pitchFamily="34" charset="0"/>
              </a:rPr>
              <a:t>се не успеју превазићи крос-културни проблеми у ММИ интерним приступом изоловању утицаја сопствене културе на објективност ММИ, прибегава се </a:t>
            </a:r>
            <a:r>
              <a:rPr lang="ru-RU" sz="2100" dirty="0">
                <a:solidFill>
                  <a:srgbClr val="0000FF"/>
                </a:solidFill>
                <a:latin typeface="Arial Narrow" panose="020B0606020202030204" pitchFamily="34" charset="0"/>
              </a:rPr>
              <a:t>екстерном тестирању плана истраживања, комуникације у истраживању и ваљаности интерпретирања добијених информација.  </a:t>
            </a:r>
            <a:endParaRPr lang="ru-RU" sz="2100" dirty="0" smtClean="0">
              <a:solidFill>
                <a:srgbClr val="0000FF"/>
              </a:solidFill>
              <a:latin typeface="Arial Narrow" panose="020B0606020202030204" pitchFamily="34" charset="0"/>
            </a:endParaRPr>
          </a:p>
          <a:p>
            <a:pPr marL="0" indent="0">
              <a:spcBef>
                <a:spcPts val="0"/>
              </a:spcBef>
              <a:buNone/>
            </a:pPr>
            <a:endParaRPr lang="ru-RU" sz="2100" b="1" dirty="0">
              <a:latin typeface="Arial Narrow" panose="020B0606020202030204" pitchFamily="34" charset="0"/>
            </a:endParaRPr>
          </a:p>
          <a:p>
            <a:pPr marL="0" lvl="0" indent="0">
              <a:spcBef>
                <a:spcPts val="0"/>
              </a:spcBef>
              <a:buNone/>
            </a:pPr>
            <a:r>
              <a:rPr lang="ru-RU" sz="2100" b="1" dirty="0" smtClean="0">
                <a:solidFill>
                  <a:srgbClr val="0000FF"/>
                </a:solidFill>
                <a:latin typeface="Arial Narrow" panose="020B0606020202030204" pitchFamily="34" charset="0"/>
              </a:rPr>
              <a:t>Екстерно </a:t>
            </a:r>
            <a:r>
              <a:rPr lang="ru-RU" sz="2100" b="1" dirty="0">
                <a:solidFill>
                  <a:srgbClr val="0000FF"/>
                </a:solidFill>
                <a:latin typeface="Arial Narrow" panose="020B0606020202030204" pitchFamily="34" charset="0"/>
              </a:rPr>
              <a:t>превазилажење крос-културних проблема </a:t>
            </a:r>
            <a:endParaRPr lang="ru-RU" sz="2100" b="1" dirty="0" smtClean="0">
              <a:solidFill>
                <a:srgbClr val="0000FF"/>
              </a:solidFill>
              <a:latin typeface="Arial Narrow" panose="020B0606020202030204" pitchFamily="34" charset="0"/>
            </a:endParaRPr>
          </a:p>
          <a:p>
            <a:pPr marL="0" lvl="0" indent="0">
              <a:spcBef>
                <a:spcPts val="0"/>
              </a:spcBef>
              <a:buNone/>
            </a:pPr>
            <a:r>
              <a:rPr lang="ru-RU" sz="2100" dirty="0">
                <a:latin typeface="Arial Narrow" panose="020B0606020202030204" pitchFamily="34" charset="0"/>
              </a:rPr>
              <a:t>О</a:t>
            </a:r>
            <a:r>
              <a:rPr lang="ru-RU" sz="2100" dirty="0" smtClean="0">
                <a:latin typeface="Arial Narrow" panose="020B0606020202030204" pitchFamily="34" charset="0"/>
              </a:rPr>
              <a:t>стварује се </a:t>
            </a:r>
            <a:r>
              <a:rPr lang="ru-RU" sz="2100" b="1" dirty="0" smtClean="0">
                <a:latin typeface="Arial Narrow" panose="020B0606020202030204" pitchFamily="34" charset="0"/>
              </a:rPr>
              <a:t>ангажовањем </a:t>
            </a:r>
            <a:r>
              <a:rPr lang="ru-RU" sz="2100" b="1" dirty="0">
                <a:latin typeface="Arial Narrow" panose="020B0606020202030204" pitchFamily="34" charset="0"/>
              </a:rPr>
              <a:t>искусних истраживача </a:t>
            </a:r>
            <a:r>
              <a:rPr lang="ru-RU" sz="2100" dirty="0">
                <a:latin typeface="Arial Narrow" panose="020B0606020202030204" pitchFamily="34" charset="0"/>
              </a:rPr>
              <a:t>који </a:t>
            </a:r>
            <a:endParaRPr lang="ru-RU" sz="2100" dirty="0" smtClean="0">
              <a:latin typeface="Arial Narrow" panose="020B0606020202030204" pitchFamily="34" charset="0"/>
            </a:endParaRPr>
          </a:p>
          <a:p>
            <a:pPr lvl="0">
              <a:spcBef>
                <a:spcPts val="0"/>
              </a:spcBef>
            </a:pPr>
            <a:r>
              <a:rPr lang="ru-RU" sz="2100" u="sng" dirty="0" smtClean="0">
                <a:latin typeface="Arial Narrow" panose="020B0606020202030204" pitchFamily="34" charset="0"/>
              </a:rPr>
              <a:t>добро </a:t>
            </a:r>
            <a:r>
              <a:rPr lang="ru-RU" sz="2100" u="sng" dirty="0">
                <a:latin typeface="Arial Narrow" panose="020B0606020202030204" pitchFamily="34" charset="0"/>
              </a:rPr>
              <a:t>разумеју културу </a:t>
            </a:r>
            <a:r>
              <a:rPr lang="ru-RU" sz="2100" dirty="0">
                <a:latin typeface="Arial Narrow" panose="020B0606020202030204" pitchFamily="34" charset="0"/>
              </a:rPr>
              <a:t>истраживачког тржишног подручја с којим се пролазе све фазе истраживања (од плана до интерпретације резултата), </a:t>
            </a:r>
            <a:endParaRPr lang="ru-RU" sz="2100" dirty="0" smtClean="0">
              <a:latin typeface="Arial Narrow" panose="020B0606020202030204" pitchFamily="34" charset="0"/>
            </a:endParaRPr>
          </a:p>
          <a:p>
            <a:pPr lvl="0">
              <a:spcBef>
                <a:spcPts val="0"/>
              </a:spcBef>
            </a:pPr>
            <a:r>
              <a:rPr lang="ru-RU" sz="2100" u="sng" dirty="0" smtClean="0">
                <a:latin typeface="Arial Narrow" panose="020B0606020202030204" pitchFamily="34" charset="0"/>
              </a:rPr>
              <a:t>проверавају </a:t>
            </a:r>
            <a:r>
              <a:rPr lang="ru-RU" sz="2100" u="sng" dirty="0">
                <a:latin typeface="Arial Narrow" panose="020B0606020202030204" pitchFamily="34" charset="0"/>
              </a:rPr>
              <a:t>мултикултурно</a:t>
            </a:r>
            <a:r>
              <a:rPr lang="ru-RU" sz="2100" dirty="0">
                <a:latin typeface="Arial Narrow" panose="020B0606020202030204" pitchFamily="34" charset="0"/>
              </a:rPr>
              <a:t> </a:t>
            </a:r>
            <a:r>
              <a:rPr lang="ru-RU" sz="2100" u="sng" dirty="0">
                <a:latin typeface="Arial Narrow" panose="020B0606020202030204" pitchFamily="34" charset="0"/>
              </a:rPr>
              <a:t>разумевање</a:t>
            </a:r>
            <a:r>
              <a:rPr lang="ru-RU" sz="2100" dirty="0">
                <a:latin typeface="Arial Narrow" panose="020B0606020202030204" pitchFamily="34" charset="0"/>
              </a:rPr>
              <a:t> проблема и циља истраживања, формулација питања (вербална и невербална) и интерпретација добијених </a:t>
            </a:r>
            <a:r>
              <a:rPr lang="ru-RU" sz="2100" dirty="0" smtClean="0">
                <a:latin typeface="Arial Narrow" panose="020B0606020202030204" pitchFamily="34" charset="0"/>
              </a:rPr>
              <a:t>података. </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3626328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858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533400" y="1295399"/>
            <a:ext cx="7957008" cy="4343401"/>
          </a:xfrm>
        </p:spPr>
        <p:txBody>
          <a:bodyPr>
            <a:noAutofit/>
          </a:bodyPr>
          <a:lstStyle/>
          <a:p>
            <a:pPr marL="0" lvl="0" indent="0" algn="ctr">
              <a:spcBef>
                <a:spcPts val="0"/>
              </a:spcBef>
              <a:buNone/>
            </a:pPr>
            <a:r>
              <a:rPr lang="ru-RU" sz="2200" b="1" dirty="0">
                <a:solidFill>
                  <a:srgbClr val="0000FF"/>
                </a:solidFill>
                <a:latin typeface="Arial Narrow" panose="020B0606020202030204" pitchFamily="34" charset="0"/>
              </a:rPr>
              <a:t> Како превазићи крос-културне проблеме </a:t>
            </a:r>
            <a:r>
              <a:rPr lang="ru-RU" sz="2200" b="1" dirty="0" smtClean="0">
                <a:solidFill>
                  <a:srgbClr val="0000FF"/>
                </a:solidFill>
                <a:latin typeface="Arial Narrow" panose="020B0606020202030204" pitchFamily="34" charset="0"/>
              </a:rPr>
              <a:t>ММИ?</a:t>
            </a:r>
            <a:endParaRPr lang="ru-RU" sz="2200" b="1" dirty="0">
              <a:solidFill>
                <a:srgbClr val="0000FF"/>
              </a:solidFill>
              <a:latin typeface="Arial Narrow" panose="020B0606020202030204" pitchFamily="34" charset="0"/>
            </a:endParaRPr>
          </a:p>
          <a:p>
            <a:pPr marL="0" indent="0">
              <a:spcBef>
                <a:spcPts val="0"/>
              </a:spcBef>
              <a:buNone/>
            </a:pPr>
            <a:endParaRPr lang="ru-RU" sz="2000" dirty="0" smtClean="0">
              <a:latin typeface="Arial Narrow" panose="020B0606020202030204" pitchFamily="34" charset="0"/>
            </a:endParaRPr>
          </a:p>
          <a:p>
            <a:pPr marL="0" lvl="0" indent="0">
              <a:spcBef>
                <a:spcPts val="0"/>
              </a:spcBef>
              <a:buNone/>
            </a:pPr>
            <a:r>
              <a:rPr lang="ru-RU" sz="2100" b="1" dirty="0" smtClean="0">
                <a:solidFill>
                  <a:srgbClr val="0000FF"/>
                </a:solidFill>
                <a:latin typeface="Arial Narrow" panose="020B0606020202030204" pitchFamily="34" charset="0"/>
              </a:rPr>
              <a:t>Екстерно </a:t>
            </a:r>
            <a:r>
              <a:rPr lang="ru-RU" sz="2100" b="1" dirty="0">
                <a:solidFill>
                  <a:srgbClr val="0000FF"/>
                </a:solidFill>
                <a:latin typeface="Arial Narrow" panose="020B0606020202030204" pitchFamily="34" charset="0"/>
              </a:rPr>
              <a:t>превазилажење крос-културних проблема </a:t>
            </a:r>
          </a:p>
          <a:p>
            <a:pPr marL="0" indent="0">
              <a:spcBef>
                <a:spcPts val="0"/>
              </a:spcBef>
              <a:buNone/>
            </a:pPr>
            <a:r>
              <a:rPr lang="ru-RU" sz="2100" dirty="0" smtClean="0">
                <a:latin typeface="Arial Narrow" panose="020B0606020202030204" pitchFamily="34" charset="0"/>
              </a:rPr>
              <a:t>Да </a:t>
            </a:r>
            <a:r>
              <a:rPr lang="ru-RU" sz="2100" dirty="0">
                <a:latin typeface="Arial Narrow" panose="020B0606020202030204" pitchFamily="34" charset="0"/>
              </a:rPr>
              <a:t>би се обезбедила еквивалентност у ММИ тј. </a:t>
            </a:r>
            <a:r>
              <a:rPr lang="ru-RU" sz="2100" b="1" dirty="0">
                <a:latin typeface="Arial Narrow" panose="020B0606020202030204" pitchFamily="34" charset="0"/>
              </a:rPr>
              <a:t>да би подаци били </a:t>
            </a:r>
            <a:r>
              <a:rPr lang="ru-RU" sz="2100" b="1" u="sng" dirty="0">
                <a:latin typeface="Arial Narrow" panose="020B0606020202030204" pitchFamily="34" charset="0"/>
              </a:rPr>
              <a:t>упоредиви</a:t>
            </a:r>
            <a:r>
              <a:rPr lang="ru-RU" sz="2100" dirty="0">
                <a:latin typeface="Arial Narrow" panose="020B0606020202030204" pitchFamily="34" charset="0"/>
              </a:rPr>
              <a:t>, потребно је обезбедити аспекте крос-културне </a:t>
            </a:r>
            <a:r>
              <a:rPr lang="ru-RU" sz="2100" dirty="0" smtClean="0">
                <a:latin typeface="Arial Narrow" panose="020B0606020202030204" pitchFamily="34" charset="0"/>
              </a:rPr>
              <a:t>еквивалентности. То су: </a:t>
            </a:r>
          </a:p>
          <a:p>
            <a:pPr marL="0" indent="0">
              <a:spcBef>
                <a:spcPts val="0"/>
              </a:spcBef>
              <a:buNone/>
            </a:pPr>
            <a:endParaRPr lang="ru-RU" sz="2100" dirty="0" smtClean="0">
              <a:latin typeface="Arial Narrow" panose="020B0606020202030204" pitchFamily="34" charset="0"/>
            </a:endParaRPr>
          </a:p>
          <a:p>
            <a:pPr lvl="0">
              <a:spcBef>
                <a:spcPts val="0"/>
              </a:spcBef>
            </a:pPr>
            <a:r>
              <a:rPr lang="ru-RU" sz="2100" dirty="0" smtClean="0">
                <a:latin typeface="Arial Narrow" panose="020B0606020202030204" pitchFamily="34" charset="0"/>
              </a:rPr>
              <a:t>Функционални </a:t>
            </a:r>
            <a:r>
              <a:rPr lang="ru-RU" sz="2100" dirty="0">
                <a:latin typeface="Arial Narrow" panose="020B0606020202030204" pitchFamily="34" charset="0"/>
              </a:rPr>
              <a:t>аспект </a:t>
            </a:r>
            <a:r>
              <a:rPr lang="ru-RU" sz="2100" dirty="0" smtClean="0">
                <a:latin typeface="Arial Narrow" panose="020B0606020202030204" pitchFamily="34" charset="0"/>
              </a:rPr>
              <a:t>еквивалентности</a:t>
            </a:r>
            <a:endParaRPr lang="ru-RU" sz="2100" dirty="0">
              <a:latin typeface="Arial Narrow" panose="020B0606020202030204" pitchFamily="34" charset="0"/>
            </a:endParaRPr>
          </a:p>
          <a:p>
            <a:pPr lvl="0">
              <a:spcBef>
                <a:spcPts val="0"/>
              </a:spcBef>
            </a:pPr>
            <a:r>
              <a:rPr lang="ru-RU" sz="2100" dirty="0" smtClean="0">
                <a:latin typeface="Arial Narrow" panose="020B0606020202030204" pitchFamily="34" charset="0"/>
              </a:rPr>
              <a:t>Вредносни </a:t>
            </a:r>
            <a:r>
              <a:rPr lang="ru-RU" sz="2100" dirty="0">
                <a:latin typeface="Arial Narrow" panose="020B0606020202030204" pitchFamily="34" charset="0"/>
              </a:rPr>
              <a:t>аспект </a:t>
            </a:r>
            <a:r>
              <a:rPr lang="ru-RU" sz="2100" dirty="0" smtClean="0">
                <a:latin typeface="Arial Narrow" panose="020B0606020202030204" pitchFamily="34" charset="0"/>
              </a:rPr>
              <a:t>еквивалентности</a:t>
            </a:r>
          </a:p>
          <a:p>
            <a:pPr lvl="0">
              <a:spcBef>
                <a:spcPts val="0"/>
              </a:spcBef>
            </a:pPr>
            <a:r>
              <a:rPr lang="ru-RU" sz="2100" dirty="0">
                <a:latin typeface="Arial Narrow" panose="020B0606020202030204" pitchFamily="34" charset="0"/>
              </a:rPr>
              <a:t>Еквивалентност </a:t>
            </a:r>
            <a:r>
              <a:rPr lang="ru-RU" sz="2100" dirty="0" smtClean="0">
                <a:latin typeface="Arial Narrow" panose="020B0606020202030204" pitchFamily="34" charset="0"/>
              </a:rPr>
              <a:t>узорака</a:t>
            </a:r>
          </a:p>
          <a:p>
            <a:pPr lvl="0">
              <a:spcBef>
                <a:spcPts val="0"/>
              </a:spcBef>
            </a:pPr>
            <a:r>
              <a:rPr lang="ru-RU" sz="2100" dirty="0">
                <a:latin typeface="Arial Narrow" panose="020B0606020202030204" pitchFamily="34" charset="0"/>
              </a:rPr>
              <a:t>Аналитичка </a:t>
            </a:r>
            <a:r>
              <a:rPr lang="ru-RU" sz="2100" dirty="0" smtClean="0">
                <a:latin typeface="Arial Narrow" panose="020B0606020202030204" pitchFamily="34" charset="0"/>
              </a:rPr>
              <a:t>еквивалентност.</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471703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8" y="228600"/>
            <a:ext cx="6934200" cy="609600"/>
          </a:xfrm>
        </p:spPr>
        <p:txBody>
          <a:bodyPr>
            <a:normAutofit/>
          </a:bodyPr>
          <a:lstStyle/>
          <a:p>
            <a:pPr algn="l"/>
            <a:r>
              <a:rPr lang="sr-Cyrl-RS" sz="2800" b="1" dirty="0" smtClean="0">
                <a:solidFill>
                  <a:srgbClr val="FFFF00"/>
                </a:solidFill>
                <a:latin typeface="Arial Narrow" panose="020B0606020202030204" pitchFamily="34" charset="0"/>
              </a:rPr>
              <a:t>Међународна маркетинг истраживања (ММИ)</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0" y="838200"/>
            <a:ext cx="8973532" cy="5638800"/>
          </a:xfrm>
        </p:spPr>
        <p:txBody>
          <a:bodyPr>
            <a:noAutofit/>
          </a:bodyPr>
          <a:lstStyle/>
          <a:p>
            <a:pPr marL="0" lvl="0" indent="0">
              <a:spcBef>
                <a:spcPts val="0"/>
              </a:spcBef>
              <a:buNone/>
            </a:pPr>
            <a:r>
              <a:rPr lang="ru-RU" sz="2100" b="1" dirty="0" smtClean="0">
                <a:solidFill>
                  <a:srgbClr val="0000FF"/>
                </a:solidFill>
                <a:latin typeface="Arial Narrow" panose="020B0606020202030204" pitchFamily="34" charset="0"/>
              </a:rPr>
              <a:t>Екстерно </a:t>
            </a:r>
            <a:r>
              <a:rPr lang="ru-RU" sz="2100" b="1" dirty="0">
                <a:solidFill>
                  <a:srgbClr val="0000FF"/>
                </a:solidFill>
                <a:latin typeface="Arial Narrow" panose="020B0606020202030204" pitchFamily="34" charset="0"/>
              </a:rPr>
              <a:t>превазилажење крос-културних проблема </a:t>
            </a:r>
            <a:endParaRPr lang="ru-RU" sz="2100" b="1" dirty="0" smtClean="0">
              <a:solidFill>
                <a:srgbClr val="0000FF"/>
              </a:solidFill>
              <a:latin typeface="Arial Narrow" panose="020B0606020202030204" pitchFamily="34" charset="0"/>
            </a:endParaRPr>
          </a:p>
          <a:p>
            <a:pPr marL="0" lvl="0" indent="0">
              <a:spcBef>
                <a:spcPts val="0"/>
              </a:spcBef>
              <a:buNone/>
            </a:pPr>
            <a:endParaRPr lang="ru-RU" sz="2100" b="1" dirty="0" smtClean="0">
              <a:latin typeface="Arial Narrow" panose="020B0606020202030204" pitchFamily="34" charset="0"/>
            </a:endParaRPr>
          </a:p>
          <a:p>
            <a:pPr marL="0" lvl="0" indent="0">
              <a:spcBef>
                <a:spcPts val="0"/>
              </a:spcBef>
              <a:buNone/>
            </a:pPr>
            <a:r>
              <a:rPr lang="ru-RU" sz="2100" b="1" dirty="0" smtClean="0">
                <a:latin typeface="Arial Narrow" panose="020B0606020202030204" pitchFamily="34" charset="0"/>
              </a:rPr>
              <a:t>Функционални </a:t>
            </a:r>
            <a:r>
              <a:rPr lang="ru-RU" sz="2100" b="1" dirty="0">
                <a:latin typeface="Arial Narrow" panose="020B0606020202030204" pitchFamily="34" charset="0"/>
              </a:rPr>
              <a:t>аспект еквивалентности</a:t>
            </a:r>
            <a:r>
              <a:rPr lang="ru-RU" sz="2100" dirty="0">
                <a:latin typeface="Arial Narrow" panose="020B0606020202030204" pitchFamily="34" charset="0"/>
              </a:rPr>
              <a:t>: </a:t>
            </a:r>
            <a:r>
              <a:rPr lang="ru-RU" sz="2100" i="1" dirty="0">
                <a:solidFill>
                  <a:srgbClr val="0000FF"/>
                </a:solidFill>
                <a:latin typeface="Arial Narrow" panose="020B0606020202030204" pitchFamily="34" charset="0"/>
              </a:rPr>
              <a:t>Однос испитаника</a:t>
            </a:r>
            <a:r>
              <a:rPr lang="ru-RU" sz="2100" dirty="0">
                <a:latin typeface="Arial Narrow" panose="020B0606020202030204" pitchFamily="34" charset="0"/>
              </a:rPr>
              <a:t> према предмету истраживања може бити различит. Становник Београда ће посматрати бицикл као средство које служи у рекреативне сврхе, а становник Пекинга као превозно средство, нпр. Пошто се пореди намена и начин коришћења појединих производа у међународним размерама, испитаник треба да преиспита значење и садржај појединих информација али и начин њиховог обезбеђења</a:t>
            </a:r>
            <a:r>
              <a:rPr lang="ru-RU" sz="2100" dirty="0" smtClean="0">
                <a:latin typeface="Arial Narrow" panose="020B0606020202030204" pitchFamily="34" charset="0"/>
              </a:rPr>
              <a:t>.</a:t>
            </a:r>
          </a:p>
          <a:p>
            <a:pPr marL="0" lvl="0" indent="0">
              <a:spcBef>
                <a:spcPts val="400"/>
              </a:spcBef>
              <a:buNone/>
            </a:pPr>
            <a:r>
              <a:rPr lang="ru-RU" sz="2100" b="1" dirty="0" smtClean="0">
                <a:latin typeface="Arial Narrow" panose="020B0606020202030204" pitchFamily="34" charset="0"/>
              </a:rPr>
              <a:t>Вредносни </a:t>
            </a:r>
            <a:r>
              <a:rPr lang="ru-RU" sz="2100" b="1" dirty="0">
                <a:latin typeface="Arial Narrow" panose="020B0606020202030204" pitchFamily="34" charset="0"/>
              </a:rPr>
              <a:t>аспект еквивалентности</a:t>
            </a:r>
            <a:r>
              <a:rPr lang="ru-RU" sz="2100" dirty="0">
                <a:latin typeface="Arial Narrow" panose="020B0606020202030204" pitchFamily="34" charset="0"/>
              </a:rPr>
              <a:t>: Потребно је побринути се о </a:t>
            </a:r>
            <a:r>
              <a:rPr lang="ru-RU" sz="2100" i="1" dirty="0">
                <a:solidFill>
                  <a:srgbClr val="0000FF"/>
                </a:solidFill>
                <a:latin typeface="Arial Narrow" panose="020B0606020202030204" pitchFamily="34" charset="0"/>
              </a:rPr>
              <a:t>вредносној скали одговора и мерних јединица</a:t>
            </a:r>
            <a:r>
              <a:rPr lang="ru-RU" sz="2100" dirty="0">
                <a:latin typeface="Arial Narrow" panose="020B0606020202030204" pitchFamily="34" charset="0"/>
              </a:rPr>
              <a:t> </a:t>
            </a:r>
            <a:r>
              <a:rPr lang="ru-RU" sz="2100" dirty="0" smtClean="0">
                <a:latin typeface="Arial Narrow" panose="020B0606020202030204" pitchFamily="34" charset="0"/>
              </a:rPr>
              <a:t>код </a:t>
            </a:r>
            <a:r>
              <a:rPr lang="ru-RU" sz="2100" dirty="0">
                <a:latin typeface="Arial Narrow" panose="020B0606020202030204" pitchFamily="34" charset="0"/>
              </a:rPr>
              <a:t>планирања истраживања, </a:t>
            </a:r>
            <a:r>
              <a:rPr lang="ru-RU" sz="2100" dirty="0" smtClean="0">
                <a:latin typeface="Arial Narrow" panose="020B0606020202030204" pitchFamily="34" charset="0"/>
              </a:rPr>
              <a:t>избора </a:t>
            </a:r>
            <a:r>
              <a:rPr lang="ru-RU" sz="2100" dirty="0">
                <a:latin typeface="Arial Narrow" panose="020B0606020202030204" pitchFamily="34" charset="0"/>
              </a:rPr>
              <a:t>истраживачких метода и техника, </a:t>
            </a:r>
            <a:r>
              <a:rPr lang="ru-RU" sz="2100" dirty="0" smtClean="0">
                <a:latin typeface="Arial Narrow" panose="020B0606020202030204" pitchFamily="34" charset="0"/>
              </a:rPr>
              <a:t>вредновања </a:t>
            </a:r>
            <a:r>
              <a:rPr lang="ru-RU" sz="2100" dirty="0">
                <a:latin typeface="Arial Narrow" panose="020B0606020202030204" pitchFamily="34" charset="0"/>
              </a:rPr>
              <a:t>и анализе добијених података. Некада је потребно прилагодити мерне јединице тржишту.</a:t>
            </a:r>
          </a:p>
          <a:p>
            <a:pPr marL="0" lvl="0" indent="0">
              <a:spcBef>
                <a:spcPts val="400"/>
              </a:spcBef>
              <a:buNone/>
            </a:pPr>
            <a:r>
              <a:rPr lang="ru-RU" sz="2100" b="1" dirty="0" smtClean="0">
                <a:latin typeface="Arial Narrow" panose="020B0606020202030204" pitchFamily="34" charset="0"/>
              </a:rPr>
              <a:t>Еквивалентност узорака</a:t>
            </a:r>
            <a:r>
              <a:rPr lang="ru-RU" sz="2100" dirty="0" smtClean="0">
                <a:latin typeface="Arial Narrow" panose="020B0606020202030204" pitchFamily="34" charset="0"/>
              </a:rPr>
              <a:t>: </a:t>
            </a:r>
            <a:r>
              <a:rPr lang="ru-RU" sz="2100" dirty="0">
                <a:latin typeface="Arial Narrow" panose="020B0606020202030204" pitchFamily="34" charset="0"/>
              </a:rPr>
              <a:t>Узорци треба да су </a:t>
            </a:r>
            <a:r>
              <a:rPr lang="ru-RU" sz="2100" i="1" dirty="0">
                <a:solidFill>
                  <a:srgbClr val="0000FF"/>
                </a:solidFill>
                <a:latin typeface="Arial Narrow" panose="020B0606020202030204" pitchFamily="34" charset="0"/>
              </a:rPr>
              <a:t>репрезентативн</a:t>
            </a:r>
            <a:r>
              <a:rPr lang="ru-RU" sz="2100" dirty="0">
                <a:latin typeface="Arial Narrow" panose="020B0606020202030204" pitchFamily="34" charset="0"/>
              </a:rPr>
              <a:t>и у одређеној културној </a:t>
            </a:r>
            <a:r>
              <a:rPr lang="ru-RU" sz="2100" dirty="0" smtClean="0">
                <a:latin typeface="Arial Narrow" panose="020B0606020202030204" pitchFamily="34" charset="0"/>
              </a:rPr>
              <a:t>средини. </a:t>
            </a:r>
            <a:endParaRPr lang="ru-RU" sz="2100" dirty="0">
              <a:latin typeface="Arial Narrow" panose="020B0606020202030204" pitchFamily="34" charset="0"/>
            </a:endParaRPr>
          </a:p>
          <a:p>
            <a:pPr marL="0" lvl="0" indent="0">
              <a:spcBef>
                <a:spcPts val="0"/>
              </a:spcBef>
              <a:buNone/>
            </a:pPr>
            <a:r>
              <a:rPr lang="ru-RU" sz="2100" b="1" dirty="0" smtClean="0">
                <a:latin typeface="Arial Narrow" panose="020B0606020202030204" pitchFamily="34" charset="0"/>
              </a:rPr>
              <a:t>Аналитичка </a:t>
            </a:r>
            <a:r>
              <a:rPr lang="ru-RU" sz="2100" b="1" dirty="0">
                <a:latin typeface="Arial Narrow" panose="020B0606020202030204" pitchFamily="34" charset="0"/>
              </a:rPr>
              <a:t>еквивалентност</a:t>
            </a:r>
            <a:r>
              <a:rPr lang="ru-RU" sz="2100" dirty="0">
                <a:latin typeface="Arial Narrow" panose="020B0606020202030204" pitchFamily="34" charset="0"/>
              </a:rPr>
              <a:t>: Потребно је адекватно </a:t>
            </a:r>
            <a:r>
              <a:rPr lang="ru-RU" sz="2100" i="1" dirty="0">
                <a:solidFill>
                  <a:srgbClr val="0000FF"/>
                </a:solidFill>
                <a:latin typeface="Arial Narrow" panose="020B0606020202030204" pitchFamily="34" charset="0"/>
              </a:rPr>
              <a:t>интерпретирати</a:t>
            </a:r>
            <a:r>
              <a:rPr lang="ru-RU" sz="2100" dirty="0">
                <a:latin typeface="Arial Narrow" panose="020B0606020202030204" pitchFamily="34" charset="0"/>
              </a:rPr>
              <a:t> добијене податке, при том искључити ефекте културних предрасуда, културног  етноцентризма и субјективизма.</a:t>
            </a:r>
          </a:p>
          <a:p>
            <a:pPr marL="0" lvl="0" indent="0">
              <a:spcBef>
                <a:spcPts val="0"/>
              </a:spcBef>
              <a:buNone/>
            </a:pPr>
            <a:endParaRPr lang="ru-RU" sz="20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2616832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381000"/>
          </a:xfrm>
        </p:spPr>
        <p:txBody>
          <a:bodyPr>
            <a:normAutofit fontScale="90000"/>
          </a:bodyPr>
          <a:lstStyle/>
          <a:p>
            <a:r>
              <a:rPr lang="sr-Cyrl-RS" sz="2800" b="1" dirty="0" smtClean="0">
                <a:solidFill>
                  <a:srgbClr val="FFFF00"/>
                </a:solidFill>
                <a:latin typeface="Arial Narrow" panose="020B0606020202030204" pitchFamily="34" charset="0"/>
              </a:rPr>
              <a:t>Међународни маркетинг информациони систем (ММИС)</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457200" y="1196974"/>
            <a:ext cx="8077200" cy="4800601"/>
          </a:xfrm>
        </p:spPr>
        <p:txBody>
          <a:bodyPr>
            <a:noAutofit/>
          </a:bodyPr>
          <a:lstStyle/>
          <a:p>
            <a:pPr marL="0" lvl="0" indent="0" algn="just">
              <a:spcBef>
                <a:spcPts val="0"/>
              </a:spcBef>
              <a:buNone/>
            </a:pPr>
            <a:r>
              <a:rPr lang="ru-RU" sz="2200" dirty="0">
                <a:solidFill>
                  <a:srgbClr val="0000FF"/>
                </a:solidFill>
                <a:latin typeface="Arial Narrow" panose="020B0606020202030204" pitchFamily="34" charset="0"/>
              </a:rPr>
              <a:t>Међународни маркетинг информациони систем (ММИС</a:t>
            </a:r>
            <a:r>
              <a:rPr lang="ru-RU" sz="2200" dirty="0" smtClean="0">
                <a:solidFill>
                  <a:srgbClr val="0000FF"/>
                </a:solidFill>
                <a:latin typeface="Arial Narrow" panose="020B0606020202030204" pitchFamily="34" charset="0"/>
              </a:rPr>
              <a:t>)</a:t>
            </a:r>
          </a:p>
          <a:p>
            <a:pPr marL="0" lvl="0" indent="0" algn="just">
              <a:spcBef>
                <a:spcPts val="0"/>
              </a:spcBef>
              <a:buNone/>
            </a:pPr>
            <a:r>
              <a:rPr lang="ru-RU" sz="2200" dirty="0" smtClean="0">
                <a:latin typeface="Arial Narrow" panose="020B0606020202030204" pitchFamily="34" charset="0"/>
              </a:rPr>
              <a:t>Усмерен је на </a:t>
            </a:r>
            <a:r>
              <a:rPr lang="ru-RU" sz="2200" dirty="0">
                <a:latin typeface="Arial Narrow" panose="020B0606020202030204" pitchFamily="34" charset="0"/>
              </a:rPr>
              <a:t>систематско и континуирано прикупљање, анализу и обезбеђивање свих релевантних података и информација за доношење пословних одлука у компанији. </a:t>
            </a:r>
            <a:endParaRPr lang="ru-RU" sz="2200" dirty="0" smtClean="0">
              <a:latin typeface="Arial Narrow" panose="020B0606020202030204" pitchFamily="34" charset="0"/>
            </a:endParaRPr>
          </a:p>
          <a:p>
            <a:pPr marL="0" lvl="0" indent="0" algn="just">
              <a:spcBef>
                <a:spcPts val="0"/>
              </a:spcBef>
              <a:buNone/>
            </a:pPr>
            <a:endParaRPr lang="ru-RU" sz="2200" dirty="0" smtClean="0">
              <a:latin typeface="Arial Narrow" panose="020B0606020202030204" pitchFamily="34" charset="0"/>
            </a:endParaRPr>
          </a:p>
          <a:p>
            <a:pPr marL="0" lvl="0" indent="0" algn="just">
              <a:spcBef>
                <a:spcPts val="0"/>
              </a:spcBef>
              <a:buNone/>
            </a:pPr>
            <a:r>
              <a:rPr lang="ru-RU" sz="2200" dirty="0" smtClean="0">
                <a:latin typeface="Arial Narrow" panose="020B0606020202030204" pitchFamily="34" charset="0"/>
              </a:rPr>
              <a:t>Компаније </a:t>
            </a:r>
            <a:r>
              <a:rPr lang="ru-RU" sz="2200" dirty="0">
                <a:latin typeface="Arial Narrow" panose="020B0606020202030204" pitchFamily="34" charset="0"/>
              </a:rPr>
              <a:t>које послују на међународном тржишту требају информације из међународног окружења, па је неопходно да њихов МИС добије међународне димензије. Осим тога, поред сопствених истраживачких активности, међународно оријентисана компанија може користити низ професионалних услуга за оспособљавање постојећег МИС-а као подршке ММИ (нпр. </a:t>
            </a:r>
            <a:r>
              <a:rPr lang="en-US" sz="2200" i="1" dirty="0" err="1">
                <a:latin typeface="Arial Narrow" panose="020B0606020202030204" pitchFamily="34" charset="0"/>
              </a:rPr>
              <a:t>Businesswire</a:t>
            </a:r>
            <a:r>
              <a:rPr lang="en-US" sz="2200" i="1" dirty="0">
                <a:latin typeface="Arial Narrow" panose="020B0606020202030204" pitchFamily="34" charset="0"/>
              </a:rPr>
              <a:t>, </a:t>
            </a:r>
            <a:r>
              <a:rPr lang="en-US" sz="2200" i="1" dirty="0" err="1">
                <a:latin typeface="Arial Narrow" panose="020B0606020202030204" pitchFamily="34" charset="0"/>
              </a:rPr>
              <a:t>Compuserve</a:t>
            </a:r>
            <a:r>
              <a:rPr lang="en-US" sz="2200" i="1" dirty="0">
                <a:latin typeface="Arial Narrow" panose="020B0606020202030204" pitchFamily="34" charset="0"/>
              </a:rPr>
              <a:t>, Dialog,  Knight-Ridder Newspaper, </a:t>
            </a:r>
            <a:r>
              <a:rPr lang="en-US" sz="2200" i="1" dirty="0" err="1">
                <a:latin typeface="Arial Narrow" panose="020B0606020202030204" pitchFamily="34" charset="0"/>
              </a:rPr>
              <a:t>Reutres</a:t>
            </a:r>
            <a:r>
              <a:rPr lang="en-US" sz="2200" i="1" dirty="0">
                <a:latin typeface="Arial Narrow" panose="020B0606020202030204" pitchFamily="34" charset="0"/>
              </a:rPr>
              <a:t>, PR Newswire, The Source</a:t>
            </a:r>
            <a:r>
              <a:rPr lang="ru-RU" sz="2200" dirty="0" smtClean="0">
                <a:latin typeface="Arial Narrow" panose="020B0606020202030204" pitchFamily="34" charset="0"/>
              </a:rPr>
              <a:t>, </a:t>
            </a:r>
            <a:r>
              <a:rPr lang="ru-RU" sz="2200" dirty="0">
                <a:latin typeface="Arial Narrow" panose="020B0606020202030204" pitchFamily="34" charset="0"/>
              </a:rPr>
              <a:t>итд.).</a:t>
            </a:r>
          </a:p>
          <a:p>
            <a:pPr marL="0" lvl="0" indent="0" algn="just">
              <a:spcBef>
                <a:spcPts val="0"/>
              </a:spcBef>
              <a:buNone/>
            </a:pPr>
            <a:endParaRPr lang="ru-RU" sz="2200" b="1" dirty="0">
              <a:solidFill>
                <a:srgbClr val="0000FF"/>
              </a:solidFill>
              <a:latin typeface="Arial Narrow" panose="020B0606020202030204" pitchFamily="34" charset="0"/>
            </a:endParaRPr>
          </a:p>
          <a:p>
            <a:pPr marL="0" lvl="0" indent="0" algn="just">
              <a:spcBef>
                <a:spcPts val="0"/>
              </a:spcBef>
              <a:buNone/>
            </a:pPr>
            <a:r>
              <a:rPr lang="ru-RU" sz="2200" u="sng" dirty="0" smtClean="0">
                <a:latin typeface="Arial Narrow" panose="020B0606020202030204" pitchFamily="34" charset="0"/>
              </a:rPr>
              <a:t> </a:t>
            </a:r>
          </a:p>
          <a:p>
            <a:pPr marL="0" lvl="0" indent="0" algn="ctr">
              <a:spcBef>
                <a:spcPts val="0"/>
              </a:spcBef>
              <a:buNone/>
            </a:pPr>
            <a:endParaRPr lang="ru-RU" sz="2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3502479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381000"/>
          </a:xfrm>
        </p:spPr>
        <p:txBody>
          <a:bodyPr>
            <a:normAutofit fontScale="90000"/>
          </a:bodyPr>
          <a:lstStyle/>
          <a:p>
            <a:r>
              <a:rPr lang="sr-Cyrl-RS" sz="2800" b="1" dirty="0" smtClean="0">
                <a:solidFill>
                  <a:srgbClr val="FFFF00"/>
                </a:solidFill>
                <a:latin typeface="Arial Narrow" panose="020B0606020202030204" pitchFamily="34" charset="0"/>
              </a:rPr>
              <a:t>Међународни маркетинг информациони систем (ММИС)</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2401" y="990600"/>
            <a:ext cx="8534400" cy="5562600"/>
          </a:xfrm>
        </p:spPr>
        <p:txBody>
          <a:bodyPr>
            <a:noAutofit/>
          </a:bodyPr>
          <a:lstStyle/>
          <a:p>
            <a:pPr marL="0" lvl="0" indent="0" algn="just">
              <a:spcBef>
                <a:spcPts val="0"/>
              </a:spcBef>
              <a:buNone/>
            </a:pPr>
            <a:r>
              <a:rPr lang="ru-RU" sz="2200" b="1" dirty="0" smtClean="0">
                <a:solidFill>
                  <a:srgbClr val="0000FF"/>
                </a:solidFill>
                <a:latin typeface="Arial Narrow" panose="020B0606020202030204" pitchFamily="34" charset="0"/>
              </a:rPr>
              <a:t>Почетна интернационализација </a:t>
            </a:r>
            <a:r>
              <a:rPr lang="ru-RU" sz="2200" b="1" dirty="0">
                <a:solidFill>
                  <a:srgbClr val="0000FF"/>
                </a:solidFill>
                <a:latin typeface="Arial Narrow" panose="020B0606020202030204" pitchFamily="34" charset="0"/>
              </a:rPr>
              <a:t>компаније </a:t>
            </a:r>
          </a:p>
          <a:p>
            <a:pPr marL="0" lvl="0" indent="0" algn="just">
              <a:spcBef>
                <a:spcPts val="0"/>
              </a:spcBef>
              <a:buNone/>
            </a:pPr>
            <a:endParaRPr lang="ru-RU" sz="2000" dirty="0" smtClean="0">
              <a:latin typeface="Arial Narrow" panose="020B0606020202030204" pitchFamily="34" charset="0"/>
            </a:endParaRPr>
          </a:p>
          <a:p>
            <a:pPr marL="0" lvl="0" indent="0" algn="just">
              <a:spcBef>
                <a:spcPts val="0"/>
              </a:spcBef>
              <a:buNone/>
            </a:pPr>
            <a:r>
              <a:rPr lang="ru-RU" sz="2100" dirty="0" smtClean="0">
                <a:latin typeface="Arial Narrow" panose="020B0606020202030204" pitchFamily="34" charset="0"/>
              </a:rPr>
              <a:t>С </a:t>
            </a:r>
            <a:r>
              <a:rPr lang="ru-RU" sz="2100" dirty="0">
                <a:latin typeface="Arial Narrow" panose="020B0606020202030204" pitchFamily="34" charset="0"/>
              </a:rPr>
              <a:t>обзиром на то да се у почетној интернационализацији обично осваја суседно или тржиште слично домаћем и да се на исто усмерава домаћи маркетинг-програм, </a:t>
            </a:r>
            <a:r>
              <a:rPr lang="ru-RU" sz="2100" u="sng" dirty="0">
                <a:solidFill>
                  <a:srgbClr val="0000FF"/>
                </a:solidFill>
                <a:latin typeface="Arial Narrow" panose="020B0606020202030204" pitchFamily="34" charset="0"/>
              </a:rPr>
              <a:t>ММИ у овој фази углавном </a:t>
            </a:r>
            <a:r>
              <a:rPr lang="ru-RU" sz="2100" u="sng" dirty="0" smtClean="0">
                <a:solidFill>
                  <a:srgbClr val="0000FF"/>
                </a:solidFill>
                <a:latin typeface="Arial Narrow" panose="020B0606020202030204" pitchFamily="34" charset="0"/>
              </a:rPr>
              <a:t>изостају</a:t>
            </a:r>
            <a:r>
              <a:rPr lang="ru-RU" sz="2100" dirty="0" smtClean="0">
                <a:solidFill>
                  <a:srgbClr val="0000FF"/>
                </a:solidFill>
                <a:latin typeface="Arial Narrow" panose="020B0606020202030204" pitchFamily="34" charset="0"/>
              </a:rPr>
              <a:t>. </a:t>
            </a:r>
          </a:p>
          <a:p>
            <a:pPr marL="0" lvl="0" indent="0" algn="just">
              <a:spcBef>
                <a:spcPts val="0"/>
              </a:spcBef>
              <a:buNone/>
            </a:pPr>
            <a:endParaRPr lang="ru-RU" sz="2100" dirty="0" smtClean="0">
              <a:solidFill>
                <a:srgbClr val="0000FF"/>
              </a:solidFill>
              <a:latin typeface="Arial Narrow" panose="020B0606020202030204" pitchFamily="34" charset="0"/>
            </a:endParaRPr>
          </a:p>
          <a:p>
            <a:pPr marL="0" lvl="0" indent="0" algn="just">
              <a:spcBef>
                <a:spcPts val="0"/>
              </a:spcBef>
              <a:buNone/>
            </a:pPr>
            <a:r>
              <a:rPr lang="ru-RU" sz="2100" dirty="0" smtClean="0">
                <a:solidFill>
                  <a:srgbClr val="0000FF"/>
                </a:solidFill>
                <a:latin typeface="Arial Narrow" panose="020B0606020202030204" pitchFamily="34" charset="0"/>
              </a:rPr>
              <a:t>Потребан </a:t>
            </a:r>
            <a:r>
              <a:rPr lang="ru-RU" sz="2100" dirty="0">
                <a:solidFill>
                  <a:srgbClr val="0000FF"/>
                </a:solidFill>
                <a:latin typeface="Arial Narrow" panose="020B0606020202030204" pitchFamily="34" charset="0"/>
              </a:rPr>
              <a:t>обим информација </a:t>
            </a:r>
            <a:r>
              <a:rPr lang="ru-RU" sz="2100" dirty="0" smtClean="0">
                <a:latin typeface="Arial Narrow" panose="020B0606020202030204" pitchFamily="34" charset="0"/>
              </a:rPr>
              <a:t>је мали; углавном су засноване </a:t>
            </a:r>
            <a:r>
              <a:rPr lang="ru-RU" sz="2100" dirty="0">
                <a:latin typeface="Arial Narrow" panose="020B0606020202030204" pitchFamily="34" charset="0"/>
              </a:rPr>
              <a:t>на </a:t>
            </a:r>
            <a:r>
              <a:rPr lang="ru-RU" sz="2100" u="sng" dirty="0">
                <a:latin typeface="Arial Narrow" panose="020B0606020202030204" pitchFamily="34" charset="0"/>
              </a:rPr>
              <a:t>секундарним подацима </a:t>
            </a:r>
            <a:r>
              <a:rPr lang="ru-RU" sz="2100" dirty="0">
                <a:latin typeface="Arial Narrow" panose="020B0606020202030204" pitchFamily="34" charset="0"/>
              </a:rPr>
              <a:t>који се прикупљају </a:t>
            </a:r>
            <a:r>
              <a:rPr lang="ru-RU" sz="2100" u="sng" dirty="0">
                <a:latin typeface="Arial Narrow" panose="020B0606020202030204" pitchFamily="34" charset="0"/>
              </a:rPr>
              <a:t>кабинетским типом </a:t>
            </a:r>
            <a:r>
              <a:rPr lang="ru-RU" sz="2100" u="sng" dirty="0" smtClean="0">
                <a:latin typeface="Arial Narrow" panose="020B0606020202030204" pitchFamily="34" charset="0"/>
              </a:rPr>
              <a:t>истраживања </a:t>
            </a:r>
            <a:r>
              <a:rPr lang="ru-RU" sz="2100" dirty="0" smtClean="0">
                <a:latin typeface="Arial Narrow" panose="020B0606020202030204" pitchFamily="34" charset="0"/>
              </a:rPr>
              <a:t>(овај </a:t>
            </a:r>
            <a:r>
              <a:rPr lang="ru-RU" sz="2100" dirty="0">
                <a:latin typeface="Arial Narrow" panose="020B0606020202030204" pitchFamily="34" charset="0"/>
              </a:rPr>
              <a:t>тип истраживања изазива најниже </a:t>
            </a:r>
            <a:r>
              <a:rPr lang="ru-RU" sz="2100" dirty="0" smtClean="0">
                <a:latin typeface="Arial Narrow" panose="020B0606020202030204" pitchFamily="34" charset="0"/>
              </a:rPr>
              <a:t>трошкове). </a:t>
            </a:r>
          </a:p>
          <a:p>
            <a:pPr marL="0" lvl="0" indent="0" algn="just">
              <a:spcBef>
                <a:spcPts val="0"/>
              </a:spcBef>
              <a:buNone/>
            </a:pPr>
            <a:r>
              <a:rPr lang="ru-RU" sz="2100" dirty="0" smtClean="0">
                <a:solidFill>
                  <a:srgbClr val="0000FF"/>
                </a:solidFill>
                <a:latin typeface="Arial Narrow" panose="020B0606020202030204" pitchFamily="34" charset="0"/>
              </a:rPr>
              <a:t>Потребан </a:t>
            </a:r>
            <a:r>
              <a:rPr lang="ru-RU" sz="2100" dirty="0">
                <a:solidFill>
                  <a:srgbClr val="0000FF"/>
                </a:solidFill>
                <a:latin typeface="Arial Narrow" panose="020B0606020202030204" pitchFamily="34" charset="0"/>
              </a:rPr>
              <a:t>обим информација у фази почетне интернационализације ра</a:t>
            </a:r>
            <a:r>
              <a:rPr lang="ru-RU" sz="2100" dirty="0">
                <a:latin typeface="Arial Narrow" panose="020B0606020202030204" pitchFamily="34" charset="0"/>
              </a:rPr>
              <a:t>сте уколико компанија улази на инострано тржиште директним извозом, франшизингом или заједничким улагањем односно вишом или сложенијом формом интернационализације. </a:t>
            </a:r>
          </a:p>
          <a:p>
            <a:pPr marL="0" lvl="0" indent="0" algn="just">
              <a:spcBef>
                <a:spcPts val="0"/>
              </a:spcBef>
              <a:buNone/>
            </a:pPr>
            <a:endParaRPr lang="ru-RU" sz="2100" u="sng" dirty="0" smtClean="0">
              <a:solidFill>
                <a:srgbClr val="0000FF"/>
              </a:solidFill>
              <a:latin typeface="Arial Narrow" panose="020B0606020202030204" pitchFamily="34" charset="0"/>
            </a:endParaRPr>
          </a:p>
          <a:p>
            <a:pPr marL="0" lvl="0" indent="0" algn="just">
              <a:spcBef>
                <a:spcPts val="0"/>
              </a:spcBef>
              <a:buNone/>
            </a:pPr>
            <a:r>
              <a:rPr lang="ru-RU" sz="2100" u="sng" dirty="0" smtClean="0">
                <a:solidFill>
                  <a:srgbClr val="0000FF"/>
                </a:solidFill>
                <a:latin typeface="Arial Narrow" panose="020B0606020202030204" pitchFamily="34" charset="0"/>
              </a:rPr>
              <a:t>Централизовано </a:t>
            </a:r>
            <a:r>
              <a:rPr lang="ru-RU" sz="2100" u="sng" dirty="0">
                <a:solidFill>
                  <a:srgbClr val="0000FF"/>
                </a:solidFill>
                <a:latin typeface="Arial Narrow" panose="020B0606020202030204" pitchFamily="34" charset="0"/>
              </a:rPr>
              <a:t>постављено истраживање</a:t>
            </a:r>
            <a:r>
              <a:rPr lang="ru-RU" sz="2100" dirty="0">
                <a:solidFill>
                  <a:srgbClr val="0000FF"/>
                </a:solidFill>
                <a:latin typeface="Arial Narrow" panose="020B0606020202030204" pitchFamily="34" charset="0"/>
              </a:rPr>
              <a:t> </a:t>
            </a:r>
            <a:r>
              <a:rPr lang="ru-RU" sz="2100" dirty="0">
                <a:latin typeface="Arial Narrow" panose="020B0606020202030204" pitchFamily="34" charset="0"/>
              </a:rPr>
              <a:t>подразумева да је организација маркетинг-истраживања у надлежности одељења/службе/сектора за маркетинг који је позициониран у домаћој земљи (матици/централи/домаћем тржишту</a:t>
            </a:r>
            <a:r>
              <a:rPr lang="ru-RU" sz="2000" dirty="0">
                <a:latin typeface="Arial Narrow" panose="020B0606020202030204" pitchFamily="34" charset="0"/>
              </a:rPr>
              <a:t>). </a:t>
            </a:r>
            <a:endParaRPr lang="ru-RU" sz="20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2430226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381000"/>
          </a:xfrm>
        </p:spPr>
        <p:txBody>
          <a:bodyPr>
            <a:normAutofit fontScale="90000"/>
          </a:bodyPr>
          <a:lstStyle/>
          <a:p>
            <a:r>
              <a:rPr lang="sr-Cyrl-RS" sz="2800" b="1" dirty="0" smtClean="0">
                <a:solidFill>
                  <a:srgbClr val="FFFF00"/>
                </a:solidFill>
                <a:latin typeface="Arial Narrow" panose="020B0606020202030204" pitchFamily="34" charset="0"/>
              </a:rPr>
              <a:t>Међународни маркетинг информациони систем (ММИС)</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13907" y="990601"/>
            <a:ext cx="8572893" cy="4419599"/>
          </a:xfrm>
        </p:spPr>
        <p:txBody>
          <a:bodyPr>
            <a:noAutofit/>
          </a:bodyPr>
          <a:lstStyle/>
          <a:p>
            <a:pPr marL="0" lvl="0" indent="0" algn="just">
              <a:spcBef>
                <a:spcPts val="0"/>
              </a:spcBef>
              <a:buNone/>
            </a:pPr>
            <a:endParaRPr lang="ru-RU" sz="2000" b="1" dirty="0" smtClean="0">
              <a:solidFill>
                <a:srgbClr val="0000FF"/>
              </a:solidFill>
              <a:latin typeface="Arial Narrow" panose="020B0606020202030204" pitchFamily="34" charset="0"/>
            </a:endParaRPr>
          </a:p>
          <a:p>
            <a:pPr marL="0" lvl="0" indent="0" algn="just">
              <a:spcBef>
                <a:spcPts val="0"/>
              </a:spcBef>
              <a:buNone/>
            </a:pPr>
            <a:r>
              <a:rPr lang="ru-RU" sz="2200" b="1" dirty="0" smtClean="0">
                <a:solidFill>
                  <a:srgbClr val="0000FF"/>
                </a:solidFill>
                <a:latin typeface="Arial Narrow" panose="020B0606020202030204" pitchFamily="34" charset="0"/>
              </a:rPr>
              <a:t>ММИ у фази </a:t>
            </a:r>
            <a:r>
              <a:rPr lang="ru-RU" sz="2200" b="1" dirty="0">
                <a:solidFill>
                  <a:srgbClr val="0000FF"/>
                </a:solidFill>
                <a:latin typeface="Arial Narrow" panose="020B0606020202030204" pitchFamily="34" charset="0"/>
              </a:rPr>
              <a:t>експанзије тржишта</a:t>
            </a:r>
          </a:p>
          <a:p>
            <a:pPr marL="0" lvl="0" indent="0" algn="just">
              <a:spcBef>
                <a:spcPts val="0"/>
              </a:spcBef>
              <a:buNone/>
            </a:pPr>
            <a:endParaRPr lang="ru-RU" sz="2200" dirty="0" smtClean="0">
              <a:latin typeface="Arial Narrow" panose="020B0606020202030204" pitchFamily="34" charset="0"/>
            </a:endParaRPr>
          </a:p>
          <a:p>
            <a:pPr marL="0" lvl="0" indent="0" algn="just">
              <a:spcBef>
                <a:spcPts val="0"/>
              </a:spcBef>
              <a:buNone/>
            </a:pPr>
            <a:r>
              <a:rPr lang="ru-RU" sz="2200" dirty="0" smtClean="0">
                <a:latin typeface="Arial Narrow" panose="020B0606020202030204" pitchFamily="34" charset="0"/>
              </a:rPr>
              <a:t>За </a:t>
            </a:r>
            <a:r>
              <a:rPr lang="ru-RU" sz="2200" dirty="0">
                <a:latin typeface="Arial Narrow" panose="020B0606020202030204" pitchFamily="34" charset="0"/>
              </a:rPr>
              <a:t>потребе ове фазе интернационализације неопходно је прикупити и информације које ће дати одговор на следећа питања</a:t>
            </a:r>
            <a:r>
              <a:rPr lang="ru-RU" sz="2200" dirty="0" smtClean="0">
                <a:latin typeface="Arial Narrow" panose="020B0606020202030204" pitchFamily="34" charset="0"/>
              </a:rPr>
              <a:t>:</a:t>
            </a:r>
          </a:p>
          <a:p>
            <a:pPr marL="0" lvl="0" indent="0" algn="just">
              <a:spcBef>
                <a:spcPts val="0"/>
              </a:spcBef>
              <a:buNone/>
            </a:pPr>
            <a:r>
              <a:rPr lang="ru-RU" sz="2200" dirty="0" smtClean="0">
                <a:latin typeface="Arial Narrow" panose="020B0606020202030204" pitchFamily="34" charset="0"/>
              </a:rPr>
              <a:t> </a:t>
            </a:r>
          </a:p>
          <a:p>
            <a:pPr lvl="0" algn="just">
              <a:spcBef>
                <a:spcPts val="0"/>
              </a:spcBef>
            </a:pPr>
            <a:r>
              <a:rPr lang="ru-RU" sz="2200" dirty="0" smtClean="0">
                <a:latin typeface="Arial Narrow" panose="020B0606020202030204" pitchFamily="34" charset="0"/>
              </a:rPr>
              <a:t>„</a:t>
            </a:r>
            <a:r>
              <a:rPr lang="ru-RU" sz="2200" dirty="0">
                <a:latin typeface="Arial Narrow" panose="020B0606020202030204" pitchFamily="34" charset="0"/>
              </a:rPr>
              <a:t>Да ли су примењена стратегија и маркетинг-тактике и даље оптимални за освојено циљно тржиште компаније“? </a:t>
            </a:r>
          </a:p>
          <a:p>
            <a:pPr lvl="0" algn="just">
              <a:spcBef>
                <a:spcPts val="0"/>
              </a:spcBef>
            </a:pPr>
            <a:r>
              <a:rPr lang="ru-RU" sz="2200" dirty="0" smtClean="0">
                <a:latin typeface="Arial Narrow" panose="020B0606020202030204" pitchFamily="34" charset="0"/>
              </a:rPr>
              <a:t>„</a:t>
            </a:r>
            <a:r>
              <a:rPr lang="ru-RU" sz="2200" dirty="0">
                <a:latin typeface="Arial Narrow" panose="020B0606020202030204" pitchFamily="34" charset="0"/>
              </a:rPr>
              <a:t>Да ли је потребно и ако јесте колико је потребно да се понуда односно маркетинг-тактике прилагоде појединим тржиштима“?  </a:t>
            </a:r>
          </a:p>
          <a:p>
            <a:pPr marL="0" lvl="0" indent="0" algn="just">
              <a:spcBef>
                <a:spcPts val="0"/>
              </a:spcBef>
              <a:buNone/>
            </a:pPr>
            <a:endParaRPr lang="ru-RU" sz="2200" dirty="0">
              <a:solidFill>
                <a:srgbClr val="FFFF0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2728900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381000"/>
          </a:xfrm>
        </p:spPr>
        <p:txBody>
          <a:bodyPr>
            <a:normAutofit fontScale="90000"/>
          </a:bodyPr>
          <a:lstStyle/>
          <a:p>
            <a:r>
              <a:rPr lang="sr-Cyrl-RS" sz="2800" b="1" dirty="0" smtClean="0">
                <a:solidFill>
                  <a:srgbClr val="FFFF00"/>
                </a:solidFill>
                <a:latin typeface="Arial Narrow" panose="020B0606020202030204" pitchFamily="34" charset="0"/>
              </a:rPr>
              <a:t>Међународни маркетинг информациони систем (ММИС)</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13907" y="990601"/>
            <a:ext cx="9030093" cy="5365749"/>
          </a:xfrm>
        </p:spPr>
        <p:txBody>
          <a:bodyPr>
            <a:noAutofit/>
          </a:bodyPr>
          <a:lstStyle/>
          <a:p>
            <a:pPr marL="0" lvl="0" indent="0" algn="just">
              <a:spcBef>
                <a:spcPts val="0"/>
              </a:spcBef>
              <a:buNone/>
            </a:pPr>
            <a:r>
              <a:rPr lang="ru-RU" sz="2100" b="1" dirty="0" smtClean="0">
                <a:solidFill>
                  <a:srgbClr val="0000FF"/>
                </a:solidFill>
                <a:latin typeface="Arial Narrow" panose="020B0606020202030204" pitchFamily="34" charset="0"/>
              </a:rPr>
              <a:t>ММИ у фази </a:t>
            </a:r>
            <a:r>
              <a:rPr lang="ru-RU" sz="2100" b="1" dirty="0">
                <a:solidFill>
                  <a:srgbClr val="0000FF"/>
                </a:solidFill>
                <a:latin typeface="Arial Narrow" panose="020B0606020202030204" pitchFamily="34" charset="0"/>
              </a:rPr>
              <a:t>експанзије тржишта</a:t>
            </a:r>
          </a:p>
          <a:p>
            <a:pPr marL="0" lvl="0" indent="0" algn="just">
              <a:spcBef>
                <a:spcPts val="0"/>
              </a:spcBef>
              <a:buNone/>
            </a:pPr>
            <a:endParaRPr lang="ru-RU" sz="2100" dirty="0" smtClean="0">
              <a:latin typeface="Arial Narrow" panose="020B0606020202030204" pitchFamily="34" charset="0"/>
            </a:endParaRPr>
          </a:p>
          <a:p>
            <a:pPr marL="0" lvl="0" indent="0" algn="just">
              <a:spcBef>
                <a:spcPts val="0"/>
              </a:spcBef>
              <a:buNone/>
            </a:pPr>
            <a:r>
              <a:rPr lang="ru-RU" sz="2100" dirty="0" smtClean="0">
                <a:latin typeface="Arial Narrow" panose="020B0606020202030204" pitchFamily="34" charset="0"/>
              </a:rPr>
              <a:t>У </a:t>
            </a:r>
            <a:r>
              <a:rPr lang="ru-RU" sz="2100" dirty="0">
                <a:latin typeface="Arial Narrow" panose="020B0606020202030204" pitchFamily="34" charset="0"/>
              </a:rPr>
              <a:t>случају да постоје назнаке о културолошким разликама између освојеног иностраног </a:t>
            </a:r>
            <a:r>
              <a:rPr lang="ru-RU" sz="2100" dirty="0" smtClean="0">
                <a:latin typeface="Arial Narrow" panose="020B0606020202030204" pitchFamily="34" charset="0"/>
              </a:rPr>
              <a:t>и </a:t>
            </a:r>
            <a:r>
              <a:rPr lang="ru-RU" sz="2100" dirty="0">
                <a:latin typeface="Arial Narrow" panose="020B0606020202030204" pitchFamily="34" charset="0"/>
              </a:rPr>
              <a:t>домаћег тржишта или између потенцијално нових тржишта у односу на постојеће инострано тржиште, спроводе се </a:t>
            </a:r>
            <a:r>
              <a:rPr lang="ru-RU" sz="2100" b="1" dirty="0">
                <a:latin typeface="Arial Narrow" panose="020B0606020202030204" pitchFamily="34" charset="0"/>
              </a:rPr>
              <a:t>крос-културна истраживања</a:t>
            </a:r>
            <a:r>
              <a:rPr lang="ru-RU" sz="2100" dirty="0">
                <a:latin typeface="Arial Narrow" panose="020B0606020202030204" pitchFamily="34" charset="0"/>
              </a:rPr>
              <a:t>. </a:t>
            </a:r>
            <a:endParaRPr lang="ru-RU" sz="2100" dirty="0" smtClean="0">
              <a:latin typeface="Arial Narrow" panose="020B0606020202030204" pitchFamily="34" charset="0"/>
            </a:endParaRPr>
          </a:p>
          <a:p>
            <a:pPr marL="0" lvl="0" indent="0" algn="just">
              <a:spcBef>
                <a:spcPts val="0"/>
              </a:spcBef>
              <a:buNone/>
            </a:pPr>
            <a:r>
              <a:rPr lang="ru-RU" sz="2100" dirty="0" smtClean="0">
                <a:latin typeface="Arial Narrow" panose="020B0606020202030204" pitchFamily="34" charset="0"/>
              </a:rPr>
              <a:t>Ову </a:t>
            </a:r>
            <a:r>
              <a:rPr lang="ru-RU" sz="2100" dirty="0">
                <a:latin typeface="Arial Narrow" panose="020B0606020202030204" pitchFamily="34" charset="0"/>
              </a:rPr>
              <a:t>фазу интернационализације карактерише </a:t>
            </a:r>
            <a:r>
              <a:rPr lang="ru-RU" sz="2100" u="sng" dirty="0">
                <a:solidFill>
                  <a:srgbClr val="0000FF"/>
                </a:solidFill>
                <a:latin typeface="Arial Narrow" panose="020B0606020202030204" pitchFamily="34" charset="0"/>
              </a:rPr>
              <a:t>координирано истраживање</a:t>
            </a:r>
            <a:r>
              <a:rPr lang="ru-RU" sz="2100" dirty="0">
                <a:latin typeface="Arial Narrow" panose="020B0606020202030204" pitchFamily="34" charset="0"/>
              </a:rPr>
              <a:t>. </a:t>
            </a:r>
            <a:endParaRPr lang="ru-RU" sz="2100" dirty="0" smtClean="0">
              <a:latin typeface="Arial Narrow" panose="020B0606020202030204" pitchFamily="34" charset="0"/>
            </a:endParaRPr>
          </a:p>
          <a:p>
            <a:pPr marL="0" lvl="0" indent="0" algn="just">
              <a:spcBef>
                <a:spcPts val="0"/>
              </a:spcBef>
              <a:buNone/>
            </a:pPr>
            <a:endParaRPr lang="ru-RU" sz="2100" dirty="0" smtClean="0">
              <a:latin typeface="Arial Narrow" panose="020B0606020202030204" pitchFamily="34" charset="0"/>
            </a:endParaRPr>
          </a:p>
          <a:p>
            <a:pPr lvl="0" algn="just">
              <a:spcBef>
                <a:spcPts val="0"/>
              </a:spcBef>
              <a:buFont typeface="Wingdings" panose="05000000000000000000" pitchFamily="2" charset="2"/>
              <a:buChar char="ü"/>
            </a:pPr>
            <a:r>
              <a:rPr lang="ru-RU" sz="2100" b="1" dirty="0" smtClean="0">
                <a:latin typeface="Arial Narrow" panose="020B0606020202030204" pitchFamily="34" charset="0"/>
              </a:rPr>
              <a:t>Централа </a:t>
            </a:r>
            <a:r>
              <a:rPr lang="ru-RU" sz="2100" b="1" dirty="0">
                <a:latin typeface="Arial Narrow" panose="020B0606020202030204" pitchFamily="34" charset="0"/>
              </a:rPr>
              <a:t>компаније </a:t>
            </a:r>
            <a:r>
              <a:rPr lang="ru-RU" sz="2100" dirty="0">
                <a:latin typeface="Arial Narrow" panose="020B0606020202030204" pitchFamily="34" charset="0"/>
              </a:rPr>
              <a:t>опредељује истраживање, </a:t>
            </a:r>
            <a:r>
              <a:rPr lang="ru-RU" sz="2100" dirty="0" smtClean="0">
                <a:latin typeface="Arial Narrow" panose="020B0606020202030204" pitchFamily="34" charset="0"/>
              </a:rPr>
              <a:t>у </a:t>
            </a:r>
            <a:r>
              <a:rPr lang="ru-RU" sz="2100" dirty="0">
                <a:latin typeface="Arial Narrow" panose="020B0606020202030204" pitchFamily="34" charset="0"/>
              </a:rPr>
              <a:t>појединим земљама се ангажују </a:t>
            </a:r>
            <a:r>
              <a:rPr lang="ru-RU" sz="2100" b="1" dirty="0">
                <a:latin typeface="Arial Narrow" panose="020B0606020202030204" pitchFamily="34" charset="0"/>
              </a:rPr>
              <a:t>агенције за </a:t>
            </a:r>
            <a:r>
              <a:rPr lang="ru-RU" sz="2100" b="1" dirty="0" smtClean="0">
                <a:latin typeface="Arial Narrow" panose="020B0606020202030204" pitchFamily="34" charset="0"/>
              </a:rPr>
              <a:t>маркетинг-истраживања</a:t>
            </a:r>
            <a:r>
              <a:rPr lang="ru-RU" sz="2100" dirty="0" smtClean="0">
                <a:latin typeface="Arial Narrow" panose="020B0606020202030204" pitchFamily="34" charset="0"/>
              </a:rPr>
              <a:t>. </a:t>
            </a:r>
            <a:r>
              <a:rPr lang="ru-RU" sz="2100" dirty="0">
                <a:latin typeface="Arial Narrow" panose="020B0606020202030204" pitchFamily="34" charset="0"/>
              </a:rPr>
              <a:t>Уколико је реч о више циљних тржишта може се ангажовати више агенција. </a:t>
            </a:r>
            <a:endParaRPr lang="ru-RU" sz="2100" dirty="0" smtClean="0">
              <a:latin typeface="Arial Narrow" panose="020B0606020202030204" pitchFamily="34" charset="0"/>
            </a:endParaRPr>
          </a:p>
          <a:p>
            <a:pPr lvl="0" algn="just">
              <a:spcBef>
                <a:spcPts val="0"/>
              </a:spcBef>
              <a:buFont typeface="Wingdings" panose="05000000000000000000" pitchFamily="2" charset="2"/>
              <a:buChar char="ü"/>
            </a:pPr>
            <a:r>
              <a:rPr lang="ru-RU" sz="2100" dirty="0" smtClean="0">
                <a:latin typeface="Arial Narrow" panose="020B0606020202030204" pitchFamily="34" charset="0"/>
              </a:rPr>
              <a:t>Такође</a:t>
            </a:r>
            <a:r>
              <a:rPr lang="ru-RU" sz="2100" dirty="0">
                <a:latin typeface="Arial Narrow" panose="020B0606020202030204" pitchFamily="34" charset="0"/>
              </a:rPr>
              <a:t>, ову фазу интернационализације карактерише и </a:t>
            </a:r>
            <a:r>
              <a:rPr lang="ru-RU" sz="2100" b="1" dirty="0">
                <a:latin typeface="Arial Narrow" panose="020B0606020202030204" pitchFamily="34" charset="0"/>
              </a:rPr>
              <a:t>децентрализовано истраживање</a:t>
            </a:r>
            <a:r>
              <a:rPr lang="ru-RU" sz="2100" dirty="0">
                <a:latin typeface="Arial Narrow" panose="020B0606020202030204" pitchFamily="34" charset="0"/>
              </a:rPr>
              <a:t>. У том случају се у централи утврђују само смернице </a:t>
            </a:r>
            <a:r>
              <a:rPr lang="ru-RU" sz="2100" dirty="0" smtClean="0">
                <a:latin typeface="Arial Narrow" panose="020B0606020202030204" pitchFamily="34" charset="0"/>
              </a:rPr>
              <a:t>истраживања, </a:t>
            </a:r>
            <a:r>
              <a:rPr lang="ru-RU" sz="2100" dirty="0">
                <a:latin typeface="Arial Narrow" panose="020B0606020202030204" pitchFamily="34" charset="0"/>
              </a:rPr>
              <a:t>а филијале или компаније у иностранству, уважавајући карактеристике и специфичности околине, прикупљају и анализирају податке и шаљу извештај о истраживању централи. Истраживање углавном обавља локална или регионална агенција за маркетинг-истраживање.</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2388420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381000"/>
          </a:xfrm>
        </p:spPr>
        <p:txBody>
          <a:bodyPr>
            <a:normAutofit fontScale="90000"/>
          </a:bodyPr>
          <a:lstStyle/>
          <a:p>
            <a:r>
              <a:rPr lang="sr-Cyrl-RS" sz="2800" b="1" dirty="0" smtClean="0">
                <a:solidFill>
                  <a:srgbClr val="FFFF00"/>
                </a:solidFill>
                <a:latin typeface="Arial Narrow" panose="020B0606020202030204" pitchFamily="34" charset="0"/>
              </a:rPr>
              <a:t>Међународни маркетинг информациони систем (ММИС)</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90500" y="963105"/>
            <a:ext cx="8763000" cy="5437695"/>
          </a:xfrm>
        </p:spPr>
        <p:txBody>
          <a:bodyPr>
            <a:noAutofit/>
          </a:bodyPr>
          <a:lstStyle/>
          <a:p>
            <a:pPr marL="0" lvl="0" indent="0" algn="just">
              <a:spcBef>
                <a:spcPts val="0"/>
              </a:spcBef>
              <a:buNone/>
            </a:pPr>
            <a:r>
              <a:rPr lang="ru-RU" sz="2100" b="1" dirty="0" smtClean="0">
                <a:solidFill>
                  <a:srgbClr val="0000FF"/>
                </a:solidFill>
                <a:latin typeface="Arial Narrow" panose="020B0606020202030204" pitchFamily="34" charset="0"/>
              </a:rPr>
              <a:t>ММИ у фази глобалног позиционирања </a:t>
            </a:r>
            <a:endParaRPr lang="ru-RU" sz="2100" b="1" dirty="0">
              <a:solidFill>
                <a:srgbClr val="0000FF"/>
              </a:solidFill>
              <a:latin typeface="Arial Narrow" panose="020B0606020202030204" pitchFamily="34" charset="0"/>
            </a:endParaRPr>
          </a:p>
          <a:p>
            <a:pPr marL="0" lvl="0" indent="0" algn="just">
              <a:spcBef>
                <a:spcPts val="600"/>
              </a:spcBef>
              <a:buNone/>
            </a:pPr>
            <a:r>
              <a:rPr lang="ru-RU" sz="2100" dirty="0" smtClean="0">
                <a:latin typeface="Arial Narrow" panose="020B0606020202030204" pitchFamily="34" charset="0"/>
              </a:rPr>
              <a:t>Информације </a:t>
            </a:r>
            <a:r>
              <a:rPr lang="ru-RU" sz="2100" dirty="0">
                <a:latin typeface="Arial Narrow" panose="020B0606020202030204" pitchFamily="34" charset="0"/>
              </a:rPr>
              <a:t>у служби глобалног (ре)позиционирања компаније односе се на информације о: </a:t>
            </a:r>
            <a:r>
              <a:rPr lang="ru-RU" sz="2100" b="1" dirty="0">
                <a:latin typeface="Arial Narrow" panose="020B0606020202030204" pitchFamily="34" charset="0"/>
              </a:rPr>
              <a:t>променама у окружењу </a:t>
            </a:r>
            <a:r>
              <a:rPr lang="ru-RU" sz="2100" dirty="0">
                <a:latin typeface="Arial Narrow" panose="020B0606020202030204" pitchFamily="34" charset="0"/>
              </a:rPr>
              <a:t>које наступају током пословања компаније на међународном тржишту, </a:t>
            </a:r>
            <a:r>
              <a:rPr lang="ru-RU" sz="2100" b="1" dirty="0">
                <a:latin typeface="Arial Narrow" panose="020B0606020202030204" pitchFamily="34" charset="0"/>
              </a:rPr>
              <a:t>променама на тржишту </a:t>
            </a:r>
            <a:r>
              <a:rPr lang="ru-RU" sz="2100" dirty="0">
                <a:latin typeface="Arial Narrow" panose="020B0606020202030204" pitchFamily="34" charset="0"/>
              </a:rPr>
              <a:t>производа које опслужује компанија, </a:t>
            </a:r>
            <a:r>
              <a:rPr lang="ru-RU" sz="2100" b="1" dirty="0">
                <a:latin typeface="Arial Narrow" panose="020B0606020202030204" pitchFamily="34" charset="0"/>
              </a:rPr>
              <a:t>потенцијалним циљним тржиштима </a:t>
            </a:r>
            <a:r>
              <a:rPr lang="ru-RU" sz="2100" dirty="0">
                <a:latin typeface="Arial Narrow" panose="020B0606020202030204" pitchFamily="34" charset="0"/>
              </a:rPr>
              <a:t>које компанија намерава опслужити, </a:t>
            </a:r>
            <a:r>
              <a:rPr lang="ru-RU" sz="2100" b="1" dirty="0">
                <a:latin typeface="Arial Narrow" panose="020B0606020202030204" pitchFamily="34" charset="0"/>
              </a:rPr>
              <a:t>променама у конкуренциј</a:t>
            </a:r>
            <a:r>
              <a:rPr lang="ru-RU" sz="2100" dirty="0">
                <a:latin typeface="Arial Narrow" panose="020B0606020202030204" pitchFamily="34" charset="0"/>
              </a:rPr>
              <a:t>и, </a:t>
            </a:r>
            <a:r>
              <a:rPr lang="ru-RU" sz="2100" b="1" dirty="0">
                <a:latin typeface="Arial Narrow" panose="020B0606020202030204" pitchFamily="34" charset="0"/>
              </a:rPr>
              <a:t>променама у понашању потрошача </a:t>
            </a:r>
            <a:r>
              <a:rPr lang="ru-RU" sz="2100" dirty="0">
                <a:latin typeface="Arial Narrow" panose="020B0606020202030204" pitchFamily="34" charset="0"/>
              </a:rPr>
              <a:t>на освојеним и перспективним тржиштима и кретању компанијског бизниса у међународном окружењу у односу на конкуренцију кроз компарацију података из интерних и екстерних извора. </a:t>
            </a:r>
            <a:endParaRPr lang="ru-RU" sz="2100" dirty="0" smtClean="0">
              <a:latin typeface="Arial Narrow" panose="020B0606020202030204" pitchFamily="34" charset="0"/>
            </a:endParaRPr>
          </a:p>
          <a:p>
            <a:pPr marL="0" lvl="0" indent="0" algn="just">
              <a:spcBef>
                <a:spcPts val="600"/>
              </a:spcBef>
              <a:buNone/>
            </a:pPr>
            <a:endParaRPr lang="ru-RU" sz="2100" dirty="0" smtClean="0">
              <a:latin typeface="Arial Narrow" panose="020B0606020202030204" pitchFamily="34" charset="0"/>
            </a:endParaRPr>
          </a:p>
          <a:p>
            <a:pPr marL="0" lvl="0" indent="0" algn="just">
              <a:spcBef>
                <a:spcPts val="400"/>
              </a:spcBef>
              <a:buNone/>
            </a:pPr>
            <a:r>
              <a:rPr lang="ru-RU" sz="2100" dirty="0" smtClean="0">
                <a:latin typeface="Arial Narrow" panose="020B0606020202030204" pitchFamily="34" charset="0"/>
              </a:rPr>
              <a:t>Ниво информација, </a:t>
            </a:r>
            <a:r>
              <a:rPr lang="ru-RU" sz="2100" dirty="0">
                <a:latin typeface="Arial Narrow" panose="020B0606020202030204" pitchFamily="34" charset="0"/>
              </a:rPr>
              <a:t>неопходних у фази глобалног (</a:t>
            </a:r>
            <a:r>
              <a:rPr lang="ru-RU" sz="2100" dirty="0" smtClean="0">
                <a:latin typeface="Arial Narrow" panose="020B0606020202030204" pitchFamily="34" charset="0"/>
              </a:rPr>
              <a:t>ре)позиционирања, </a:t>
            </a:r>
            <a:r>
              <a:rPr lang="ru-RU" sz="2100" dirty="0">
                <a:latin typeface="Arial Narrow" panose="020B0606020202030204" pitchFamily="34" charset="0"/>
              </a:rPr>
              <a:t>је највиши, па је прикупљање информација за потребе ове фазе интернационализације </a:t>
            </a:r>
            <a:r>
              <a:rPr lang="ru-RU" sz="2100" b="1" dirty="0">
                <a:latin typeface="Arial Narrow" panose="020B0606020202030204" pitchFamily="34" charset="0"/>
              </a:rPr>
              <a:t>најскупље и најризичније</a:t>
            </a:r>
            <a:r>
              <a:rPr lang="ru-RU" sz="2100" dirty="0">
                <a:latin typeface="Arial Narrow" panose="020B0606020202030204" pitchFamily="34" charset="0"/>
              </a:rPr>
              <a:t>. На овом нивоу интернационализације на значају добијају информације које подржавају достизање оптимума рационализације у глобалним размерама. </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331288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152400" y="1066800"/>
            <a:ext cx="8686800" cy="5562600"/>
          </a:xfrm>
        </p:spPr>
        <p:txBody>
          <a:bodyPr>
            <a:normAutofit fontScale="85000" lnSpcReduction="20000"/>
          </a:bodyPr>
          <a:lstStyle/>
          <a:p>
            <a:pPr>
              <a:buNone/>
            </a:pPr>
            <a:r>
              <a:rPr lang="ru-RU" sz="2500" b="1" dirty="0" smtClean="0">
                <a:solidFill>
                  <a:srgbClr val="0000FF"/>
                </a:solidFill>
                <a:latin typeface="Arial Narrow" pitchFamily="34" charset="0"/>
              </a:rPr>
              <a:t>Метод испитивања </a:t>
            </a:r>
          </a:p>
          <a:p>
            <a:pPr>
              <a:buNone/>
            </a:pPr>
            <a:endParaRPr lang="ru-RU" sz="2500" b="1" dirty="0" smtClean="0">
              <a:solidFill>
                <a:srgbClr val="0000FF"/>
              </a:solidFill>
              <a:latin typeface="Arial Narrow" pitchFamily="34" charset="0"/>
            </a:endParaRPr>
          </a:p>
          <a:p>
            <a:pPr marL="182880">
              <a:spcBef>
                <a:spcPts val="200"/>
              </a:spcBef>
              <a:buNone/>
            </a:pPr>
            <a:r>
              <a:rPr lang="ru-RU" sz="2500" dirty="0" smtClean="0">
                <a:latin typeface="Arial Narrow" pitchFamily="34" charset="0"/>
              </a:rPr>
              <a:t>Када је циљ истраживања </a:t>
            </a:r>
            <a:r>
              <a:rPr lang="ru-RU" sz="2500" dirty="0" smtClean="0">
                <a:solidFill>
                  <a:srgbClr val="0000FF"/>
                </a:solidFill>
                <a:latin typeface="Arial Narrow" pitchFamily="34" charset="0"/>
              </a:rPr>
              <a:t>описивање проблема </a:t>
            </a:r>
            <a:r>
              <a:rPr lang="ru-RU" sz="2500" dirty="0" smtClean="0">
                <a:latin typeface="Arial Narrow" pitchFamily="34" charset="0"/>
              </a:rPr>
              <a:t>(тржишта или групе потрошача, нпр.) реч је о </a:t>
            </a:r>
            <a:r>
              <a:rPr lang="ru-RU" sz="2500" i="1" dirty="0" smtClean="0">
                <a:solidFill>
                  <a:srgbClr val="0000FF"/>
                </a:solidFill>
                <a:latin typeface="Arial Narrow" pitchFamily="34" charset="0"/>
              </a:rPr>
              <a:t>дескриптивном истраживању </a:t>
            </a:r>
            <a:r>
              <a:rPr lang="ru-RU" sz="2500" dirty="0" smtClean="0">
                <a:latin typeface="Arial Narrow" pitchFamily="34" charset="0"/>
              </a:rPr>
              <a:t>код кога на значају добија испитивање као метод прикупљања података. </a:t>
            </a:r>
          </a:p>
          <a:p>
            <a:pPr marL="182880">
              <a:spcBef>
                <a:spcPts val="200"/>
              </a:spcBef>
              <a:buNone/>
            </a:pPr>
            <a:r>
              <a:rPr lang="ru-RU" sz="2500" dirty="0" smtClean="0">
                <a:latin typeface="Arial Narrow" pitchFamily="34" charset="0"/>
              </a:rPr>
              <a:t>Приликом испитивања важно је </a:t>
            </a:r>
            <a:r>
              <a:rPr lang="ru-RU" sz="2500" i="1" dirty="0" smtClean="0">
                <a:solidFill>
                  <a:srgbClr val="0000FF"/>
                </a:solidFill>
                <a:latin typeface="Arial Narrow" pitchFamily="34" charset="0"/>
              </a:rPr>
              <a:t>прилагодити упитник </a:t>
            </a:r>
            <a:r>
              <a:rPr lang="ru-RU" sz="2500" dirty="0" smtClean="0">
                <a:latin typeface="Arial Narrow" pitchFamily="34" charset="0"/>
              </a:rPr>
              <a:t>који се користи у процесу анкетирања, </a:t>
            </a:r>
            <a:r>
              <a:rPr lang="ru-RU" sz="2500" i="1" dirty="0" smtClean="0">
                <a:solidFill>
                  <a:srgbClr val="0000FF"/>
                </a:solidFill>
                <a:latin typeface="Arial Narrow" pitchFamily="34" charset="0"/>
              </a:rPr>
              <a:t>водити рачуна </a:t>
            </a:r>
            <a:r>
              <a:rPr lang="ru-RU" sz="2500" dirty="0" smtClean="0">
                <a:latin typeface="Arial Narrow" pitchFamily="34" charset="0"/>
              </a:rPr>
              <a:t>о </a:t>
            </a:r>
            <a:r>
              <a:rPr lang="ru-RU" sz="2500" i="1" u="sng" dirty="0" smtClean="0">
                <a:latin typeface="Arial Narrow" pitchFamily="34" charset="0"/>
              </a:rPr>
              <a:t>еквивалентности и упоредивости постављених питања и добијених одговора у различитим културним окружењима</a:t>
            </a:r>
            <a:r>
              <a:rPr lang="ru-RU" sz="2500" dirty="0" smtClean="0">
                <a:latin typeface="Arial Narrow" pitchFamily="34" charset="0"/>
              </a:rPr>
              <a:t>. Наиме, испитивање као метод је сложеније од посматрања. </a:t>
            </a:r>
          </a:p>
          <a:p>
            <a:pPr marL="182880">
              <a:spcBef>
                <a:spcPts val="200"/>
              </a:spcBef>
              <a:buNone/>
            </a:pPr>
            <a:endParaRPr lang="ru-RU" sz="2500" dirty="0" smtClean="0">
              <a:latin typeface="Arial Narrow" pitchFamily="34" charset="0"/>
            </a:endParaRPr>
          </a:p>
          <a:p>
            <a:pPr marL="182880">
              <a:spcBef>
                <a:spcPts val="200"/>
              </a:spcBef>
            </a:pPr>
            <a:r>
              <a:rPr lang="ru-RU" sz="2500" dirty="0" smtClean="0">
                <a:latin typeface="Arial Narrow" pitchFamily="34" charset="0"/>
              </a:rPr>
              <a:t>Постоји могућност „</a:t>
            </a:r>
            <a:r>
              <a:rPr lang="ru-RU" sz="2500" i="1" dirty="0" smtClean="0">
                <a:solidFill>
                  <a:srgbClr val="0000FF"/>
                </a:solidFill>
                <a:latin typeface="Arial Narrow" pitchFamily="34" charset="0"/>
              </a:rPr>
              <a:t>искривљености“ информација </a:t>
            </a:r>
            <a:r>
              <a:rPr lang="ru-RU" sz="2500" dirty="0" smtClean="0">
                <a:latin typeface="Arial Narrow" pitchFamily="34" charset="0"/>
              </a:rPr>
              <a:t>због необјективности испитивача или испитаника, пристрасности или давања друштвено пожељних одговора. </a:t>
            </a:r>
          </a:p>
          <a:p>
            <a:pPr marL="182880">
              <a:spcBef>
                <a:spcPts val="200"/>
              </a:spcBef>
            </a:pPr>
            <a:r>
              <a:rPr lang="ru-RU" sz="2500" i="1" dirty="0">
                <a:solidFill>
                  <a:srgbClr val="0000FF"/>
                </a:solidFill>
                <a:latin typeface="Arial Narrow" pitchFamily="34" charset="0"/>
              </a:rPr>
              <a:t>Т</a:t>
            </a:r>
            <a:r>
              <a:rPr lang="ru-RU" sz="2500" i="1" dirty="0" smtClean="0">
                <a:solidFill>
                  <a:srgbClr val="0000FF"/>
                </a:solidFill>
                <a:latin typeface="Arial Narrow" pitchFamily="34" charset="0"/>
              </a:rPr>
              <a:t>ип отворених питања </a:t>
            </a:r>
            <a:r>
              <a:rPr lang="ru-RU" sz="2500" dirty="0" smtClean="0">
                <a:latin typeface="Arial Narrow" pitchFamily="34" charset="0"/>
              </a:rPr>
              <a:t>је погоднији за примену у међународним оквирима, јер се испитаник може потпуније изразити (овај тип питања није погодан у окружењима са нижим нивоом образовања испитаника)</a:t>
            </a:r>
          </a:p>
          <a:p>
            <a:pPr marL="182880">
              <a:spcBef>
                <a:spcPts val="200"/>
              </a:spcBef>
            </a:pPr>
            <a:r>
              <a:rPr lang="ru-RU" sz="2500" dirty="0" smtClean="0">
                <a:latin typeface="Arial Narrow" pitchFamily="34" charset="0"/>
              </a:rPr>
              <a:t>Постоји потреба </a:t>
            </a:r>
            <a:r>
              <a:rPr lang="ru-RU" sz="2500" i="1" dirty="0" smtClean="0">
                <a:solidFill>
                  <a:srgbClr val="0000FF"/>
                </a:solidFill>
                <a:latin typeface="Arial Narrow" pitchFamily="34" charset="0"/>
              </a:rPr>
              <a:t>јасног и адекватног превода питања </a:t>
            </a:r>
            <a:r>
              <a:rPr lang="ru-RU" sz="2500" dirty="0" smtClean="0">
                <a:latin typeface="Arial Narrow" pitchFamily="34" charset="0"/>
              </a:rPr>
              <a:t>на језик којим се служе испитаници. </a:t>
            </a:r>
          </a:p>
          <a:p>
            <a:pPr marL="182880">
              <a:spcBef>
                <a:spcPts val="200"/>
              </a:spcBef>
            </a:pPr>
            <a:r>
              <a:rPr lang="ru-RU" sz="2500" dirty="0">
                <a:latin typeface="Arial Narrow" pitchFamily="34" charset="0"/>
              </a:rPr>
              <a:t>Р</a:t>
            </a:r>
            <a:r>
              <a:rPr lang="ru-RU" sz="2500" dirty="0" smtClean="0">
                <a:latin typeface="Arial Narrow" pitchFamily="34" charset="0"/>
              </a:rPr>
              <a:t>ади смањења пропуста у конкретном истраживачком поступку предлаже се </a:t>
            </a:r>
            <a:r>
              <a:rPr lang="ru-RU" sz="2500" i="1" dirty="0" smtClean="0">
                <a:solidFill>
                  <a:srgbClr val="0000FF"/>
                </a:solidFill>
                <a:latin typeface="Arial Narrow" pitchFamily="34" charset="0"/>
              </a:rPr>
              <a:t>спровођење пилот-испитивања</a:t>
            </a:r>
            <a:r>
              <a:rPr lang="ru-RU" sz="2400" i="1" dirty="0" smtClean="0">
                <a:solidFill>
                  <a:srgbClr val="0000FF"/>
                </a:solidFill>
                <a:latin typeface="Arial Narrow" pitchFamily="34" charset="0"/>
              </a:rPr>
              <a:t>.</a:t>
            </a:r>
            <a:endParaRPr lang="en-US" sz="2400" i="1" dirty="0" smtClean="0">
              <a:solidFill>
                <a:srgbClr val="0000FF"/>
              </a:solidFill>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250796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381000"/>
          </a:xfrm>
        </p:spPr>
        <p:txBody>
          <a:bodyPr>
            <a:normAutofit fontScale="90000"/>
          </a:bodyPr>
          <a:lstStyle/>
          <a:p>
            <a:r>
              <a:rPr lang="sr-Cyrl-RS" sz="2800" b="1" dirty="0" smtClean="0">
                <a:solidFill>
                  <a:srgbClr val="FFFF00"/>
                </a:solidFill>
                <a:latin typeface="Arial Narrow" panose="020B0606020202030204" pitchFamily="34" charset="0"/>
              </a:rPr>
              <a:t>Контролна питања</a:t>
            </a:r>
            <a:endParaRPr lang="sr-Latn-RS" sz="28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04800" y="1509712"/>
            <a:ext cx="8382000" cy="5029200"/>
          </a:xfrm>
        </p:spPr>
        <p:txBody>
          <a:bodyPr>
            <a:noAutofit/>
          </a:bodyPr>
          <a:lstStyle/>
          <a:p>
            <a:pPr marL="457200" lvl="0" indent="-457200" algn="just">
              <a:spcBef>
                <a:spcPts val="0"/>
              </a:spcBef>
              <a:buFont typeface="+mj-lt"/>
              <a:buAutoNum type="arabicPeriod"/>
            </a:pPr>
            <a:r>
              <a:rPr lang="ru-RU" sz="2000" dirty="0" smtClean="0">
                <a:latin typeface="Arial Narrow" panose="020B0606020202030204" pitchFamily="34" charset="0"/>
              </a:rPr>
              <a:t>Дефинишите ММИ.</a:t>
            </a:r>
          </a:p>
          <a:p>
            <a:pPr marL="457200" lvl="0" indent="-457200" algn="just">
              <a:spcBef>
                <a:spcPts val="0"/>
              </a:spcBef>
              <a:buFont typeface="+mj-lt"/>
              <a:buAutoNum type="arabicPeriod"/>
            </a:pPr>
            <a:r>
              <a:rPr lang="ru-RU" sz="2000" dirty="0" smtClean="0">
                <a:latin typeface="Arial Narrow" panose="020B0606020202030204" pitchFamily="34" charset="0"/>
              </a:rPr>
              <a:t>Сличности и разлике ММИ и ДМИ?</a:t>
            </a:r>
          </a:p>
          <a:p>
            <a:pPr marL="457200" lvl="0" indent="-457200" algn="just">
              <a:spcBef>
                <a:spcPts val="0"/>
              </a:spcBef>
              <a:buFont typeface="+mj-lt"/>
              <a:buAutoNum type="arabicPeriod"/>
            </a:pPr>
            <a:r>
              <a:rPr lang="ru-RU" sz="2000" dirty="0" smtClean="0">
                <a:latin typeface="Arial Narrow" panose="020B0606020202030204" pitchFamily="34" charset="0"/>
              </a:rPr>
              <a:t>Сложеност ММИ?</a:t>
            </a:r>
          </a:p>
          <a:p>
            <a:pPr marL="457200" lvl="0" indent="-457200" algn="just">
              <a:spcBef>
                <a:spcPts val="0"/>
              </a:spcBef>
              <a:buFont typeface="+mj-lt"/>
              <a:buAutoNum type="arabicPeriod"/>
            </a:pPr>
            <a:r>
              <a:rPr lang="ru-RU" sz="2000" dirty="0" smtClean="0">
                <a:solidFill>
                  <a:prstClr val="black"/>
                </a:solidFill>
                <a:latin typeface="Arial Narrow" panose="020B0606020202030204" pitchFamily="34" charset="0"/>
              </a:rPr>
              <a:t>Које проблеме који могу настати у </a:t>
            </a:r>
            <a:r>
              <a:rPr lang="ru-RU" sz="2000" dirty="0">
                <a:solidFill>
                  <a:prstClr val="black"/>
                </a:solidFill>
                <a:latin typeface="Arial Narrow" panose="020B0606020202030204" pitchFamily="34" charset="0"/>
              </a:rPr>
              <a:t>прикупљању међународних </a:t>
            </a:r>
            <a:r>
              <a:rPr lang="ru-RU" sz="2000" dirty="0" smtClean="0">
                <a:solidFill>
                  <a:prstClr val="black"/>
                </a:solidFill>
                <a:latin typeface="Arial Narrow" panose="020B0606020202030204" pitchFamily="34" charset="0"/>
              </a:rPr>
              <a:t>маркетинг-информација познајете?</a:t>
            </a:r>
            <a:endParaRPr lang="ru-RU" sz="2000" dirty="0" smtClean="0">
              <a:latin typeface="Arial Narrow" panose="020B0606020202030204" pitchFamily="34" charset="0"/>
            </a:endParaRPr>
          </a:p>
          <a:p>
            <a:pPr marL="457200" lvl="0" indent="-457200" algn="just">
              <a:spcBef>
                <a:spcPts val="0"/>
              </a:spcBef>
              <a:buFont typeface="+mj-lt"/>
              <a:buAutoNum type="arabicPeriod"/>
            </a:pPr>
            <a:r>
              <a:rPr lang="ru-RU" sz="2000" dirty="0">
                <a:solidFill>
                  <a:prstClr val="black"/>
                </a:solidFill>
                <a:latin typeface="Arial Narrow" panose="020B0606020202030204" pitchFamily="34" charset="0"/>
              </a:rPr>
              <a:t>Које проблеме </a:t>
            </a:r>
            <a:r>
              <a:rPr lang="ru-RU" sz="2000" dirty="0" smtClean="0">
                <a:solidFill>
                  <a:prstClr val="black"/>
                </a:solidFill>
                <a:latin typeface="Arial Narrow" panose="020B0606020202030204" pitchFamily="34" charset="0"/>
              </a:rPr>
              <a:t>оперативног типа приликом спровођења ММИ познајете?</a:t>
            </a:r>
          </a:p>
          <a:p>
            <a:pPr marL="457200" lvl="0" indent="-457200" algn="just">
              <a:spcBef>
                <a:spcPts val="0"/>
              </a:spcBef>
              <a:buFont typeface="+mj-lt"/>
              <a:buAutoNum type="arabicPeriod"/>
            </a:pPr>
            <a:r>
              <a:rPr lang="ru-RU" sz="2000" dirty="0">
                <a:solidFill>
                  <a:prstClr val="black"/>
                </a:solidFill>
                <a:latin typeface="Arial Narrow" panose="020B0606020202030204" pitchFamily="34" charset="0"/>
              </a:rPr>
              <a:t>Познајете ли неке замке или грешке у ММИ? </a:t>
            </a:r>
          </a:p>
          <a:p>
            <a:pPr marL="457200" lvl="0" indent="-457200" algn="just">
              <a:spcBef>
                <a:spcPts val="0"/>
              </a:spcBef>
              <a:buFont typeface="+mj-lt"/>
              <a:buAutoNum type="arabicPeriod"/>
            </a:pPr>
            <a:r>
              <a:rPr lang="ru-RU" sz="2000" dirty="0">
                <a:solidFill>
                  <a:prstClr val="black"/>
                </a:solidFill>
                <a:latin typeface="Arial Narrow" panose="020B0606020202030204" pitchFamily="34" charset="0"/>
              </a:rPr>
              <a:t>Од којих делова, фаза и активности се састоји процес формалног ММИ?</a:t>
            </a:r>
          </a:p>
          <a:p>
            <a:pPr marL="457200" lvl="0" indent="-457200" algn="just">
              <a:spcBef>
                <a:spcPts val="0"/>
              </a:spcBef>
              <a:buFont typeface="+mj-lt"/>
              <a:buAutoNum type="arabicPeriod"/>
            </a:pPr>
            <a:r>
              <a:rPr lang="ru-RU" sz="2000" dirty="0">
                <a:solidFill>
                  <a:prstClr val="black"/>
                </a:solidFill>
                <a:latin typeface="Arial Narrow" panose="020B0606020202030204" pitchFamily="34" charset="0"/>
              </a:rPr>
              <a:t>Шта се подразумева под превентивним усмеравањем у ММИ?</a:t>
            </a:r>
          </a:p>
          <a:p>
            <a:pPr marL="457200" lvl="0" indent="-457200" algn="just">
              <a:spcBef>
                <a:spcPts val="0"/>
              </a:spcBef>
              <a:buFont typeface="+mj-lt"/>
              <a:buAutoNum type="arabicPeriod"/>
            </a:pPr>
            <a:r>
              <a:rPr lang="ru-RU" sz="2000" dirty="0">
                <a:solidFill>
                  <a:prstClr val="black"/>
                </a:solidFill>
                <a:latin typeface="Arial Narrow" panose="020B0606020202030204" pitchFamily="34" charset="0"/>
              </a:rPr>
              <a:t>Како се може организовати ММИ?</a:t>
            </a:r>
          </a:p>
          <a:p>
            <a:pPr marL="457200" lvl="0" indent="-457200" algn="just">
              <a:spcBef>
                <a:spcPts val="0"/>
              </a:spcBef>
              <a:buFont typeface="+mj-lt"/>
              <a:buAutoNum type="arabicPeriod"/>
            </a:pPr>
            <a:r>
              <a:rPr lang="ru-RU" sz="2000" dirty="0">
                <a:solidFill>
                  <a:prstClr val="black"/>
                </a:solidFill>
                <a:latin typeface="Arial Narrow" panose="020B0606020202030204" pitchFamily="34" charset="0"/>
              </a:rPr>
              <a:t>Шта се подразумева под неформалним ММИ?</a:t>
            </a:r>
          </a:p>
          <a:p>
            <a:pPr marL="457200" lvl="0" indent="-457200" algn="just">
              <a:spcBef>
                <a:spcPts val="0"/>
              </a:spcBef>
              <a:buFont typeface="+mj-lt"/>
              <a:buAutoNum type="arabicPeriod"/>
            </a:pPr>
            <a:r>
              <a:rPr lang="ru-RU" sz="2000" dirty="0">
                <a:solidFill>
                  <a:prstClr val="black"/>
                </a:solidFill>
                <a:latin typeface="Arial Narrow" panose="020B0606020202030204" pitchFamily="34" charset="0"/>
              </a:rPr>
              <a:t>Објасните укратко специфичност крос-културних </a:t>
            </a:r>
            <a:r>
              <a:rPr lang="ru-RU" sz="2000" dirty="0" smtClean="0">
                <a:solidFill>
                  <a:prstClr val="black"/>
                </a:solidFill>
                <a:latin typeface="Arial Narrow" panose="020B0606020202030204" pitchFamily="34" charset="0"/>
              </a:rPr>
              <a:t>истраживања.</a:t>
            </a:r>
          </a:p>
          <a:p>
            <a:pPr marL="457200" lvl="0" indent="-457200" algn="just">
              <a:spcBef>
                <a:spcPts val="0"/>
              </a:spcBef>
              <a:buFont typeface="+mj-lt"/>
              <a:buAutoNum type="arabicPeriod"/>
            </a:pPr>
            <a:r>
              <a:rPr lang="ru-RU" sz="2000" dirty="0" smtClean="0">
                <a:latin typeface="Arial Narrow" panose="020B0606020202030204" pitchFamily="34" charset="0"/>
              </a:rPr>
              <a:t>Која је улога међународног МИС-а у ММИ?</a:t>
            </a:r>
          </a:p>
          <a:p>
            <a:pPr marL="457200" lvl="0" indent="-457200" algn="just">
              <a:spcBef>
                <a:spcPts val="0"/>
              </a:spcBef>
              <a:buFont typeface="+mj-lt"/>
              <a:buAutoNum type="arabicPeriod"/>
            </a:pPr>
            <a:r>
              <a:rPr lang="ru-RU" sz="2000" dirty="0" smtClean="0">
                <a:latin typeface="Arial Narrow" panose="020B0606020202030204" pitchFamily="34" charset="0"/>
              </a:rPr>
              <a:t>Који извори и типови података су значајни у појединим фазама интернационализације компаније? Шта их карактерише?</a:t>
            </a:r>
            <a:endParaRPr lang="ru-RU" sz="20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75552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152400" y="959126"/>
            <a:ext cx="8991600" cy="5289274"/>
          </a:xfrm>
        </p:spPr>
        <p:txBody>
          <a:bodyPr>
            <a:normAutofit fontScale="92500" lnSpcReduction="10000"/>
          </a:bodyPr>
          <a:lstStyle/>
          <a:p>
            <a:pPr>
              <a:buNone/>
            </a:pPr>
            <a:r>
              <a:rPr lang="ru-RU" sz="2400" b="1" dirty="0" smtClean="0">
                <a:solidFill>
                  <a:srgbClr val="0000FF"/>
                </a:solidFill>
                <a:latin typeface="Arial Narrow" pitchFamily="34" charset="0"/>
              </a:rPr>
              <a:t>Експериментални метод</a:t>
            </a:r>
          </a:p>
          <a:p>
            <a:pPr>
              <a:buNone/>
            </a:pPr>
            <a:endParaRPr lang="ru-RU" sz="2400" dirty="0" smtClean="0">
              <a:latin typeface="Arial Narrow" pitchFamily="34" charset="0"/>
            </a:endParaRPr>
          </a:p>
          <a:p>
            <a:pPr>
              <a:buNone/>
            </a:pPr>
            <a:r>
              <a:rPr lang="ru-RU" sz="2400" dirty="0" smtClean="0">
                <a:latin typeface="Arial Narrow" pitchFamily="34" charset="0"/>
              </a:rPr>
              <a:t>Када је циљ истраживања утврђивање </a:t>
            </a:r>
            <a:r>
              <a:rPr lang="ru-RU" sz="2400" dirty="0" smtClean="0">
                <a:solidFill>
                  <a:srgbClr val="0000FF"/>
                </a:solidFill>
                <a:latin typeface="Arial Narrow" pitchFamily="34" charset="0"/>
              </a:rPr>
              <a:t>узрока проблема и последица </a:t>
            </a:r>
            <a:r>
              <a:rPr lang="ru-RU" sz="2400" dirty="0" smtClean="0">
                <a:latin typeface="Arial Narrow" pitchFamily="34" charset="0"/>
              </a:rPr>
              <a:t>које собом носи, реч је о </a:t>
            </a:r>
            <a:r>
              <a:rPr lang="ru-RU" sz="2400" i="1" dirty="0" smtClean="0">
                <a:solidFill>
                  <a:srgbClr val="0000FF"/>
                </a:solidFill>
                <a:latin typeface="Arial Narrow" pitchFamily="34" charset="0"/>
              </a:rPr>
              <a:t>каузалном истраживању </a:t>
            </a:r>
            <a:r>
              <a:rPr lang="ru-RU" sz="2400" dirty="0" smtClean="0">
                <a:latin typeface="Arial Narrow" pitchFamily="34" charset="0"/>
              </a:rPr>
              <a:t>код кога на значају добија експериментални метод. </a:t>
            </a:r>
          </a:p>
          <a:p>
            <a:pPr>
              <a:buNone/>
            </a:pPr>
            <a:r>
              <a:rPr lang="ru-RU" sz="2400" dirty="0" smtClean="0">
                <a:latin typeface="Arial Narrow" pitchFamily="34" charset="0"/>
              </a:rPr>
              <a:t>Експериментални метод </a:t>
            </a:r>
            <a:r>
              <a:rPr lang="ru-RU" sz="2400" dirty="0" smtClean="0">
                <a:solidFill>
                  <a:srgbClr val="0000FF"/>
                </a:solidFill>
                <a:latin typeface="Arial Narrow" pitchFamily="34" charset="0"/>
              </a:rPr>
              <a:t>се може применити за </a:t>
            </a:r>
            <a:r>
              <a:rPr lang="ru-RU" sz="2400" i="1" dirty="0" smtClean="0">
                <a:solidFill>
                  <a:srgbClr val="0000FF"/>
                </a:solidFill>
                <a:latin typeface="Arial Narrow" pitchFamily="34" charset="0"/>
              </a:rPr>
              <a:t>истраживање утицаја висине дохотка или висине цене на тражњу</a:t>
            </a:r>
            <a:r>
              <a:rPr lang="ru-RU" sz="2400" i="1" dirty="0" smtClean="0">
                <a:latin typeface="Arial Narrow" pitchFamily="34" charset="0"/>
              </a:rPr>
              <a:t>, утицаја канала дистрибуције на продају производа и услуга</a:t>
            </a:r>
            <a:r>
              <a:rPr lang="ru-RU" sz="2400" dirty="0" smtClean="0">
                <a:latin typeface="Arial Narrow" pitchFamily="34" charset="0"/>
              </a:rPr>
              <a:t>, и слично. </a:t>
            </a:r>
          </a:p>
          <a:p>
            <a:pPr>
              <a:buNone/>
            </a:pPr>
            <a:endParaRPr lang="ru-RU" sz="2400" dirty="0" smtClean="0">
              <a:latin typeface="Arial Narrow" pitchFamily="34" charset="0"/>
            </a:endParaRPr>
          </a:p>
          <a:p>
            <a:pPr>
              <a:buNone/>
            </a:pPr>
            <a:r>
              <a:rPr lang="ru-RU" sz="2400" dirty="0" smtClean="0">
                <a:latin typeface="Arial Narrow" pitchFamily="34" charset="0"/>
              </a:rPr>
              <a:t>Експериментално истраживање се обавља на подлози тест маркетинга. </a:t>
            </a:r>
          </a:p>
          <a:p>
            <a:pPr>
              <a:buNone/>
            </a:pPr>
            <a:r>
              <a:rPr lang="ru-RU" sz="2400" dirty="0" smtClean="0">
                <a:solidFill>
                  <a:srgbClr val="0000FF"/>
                </a:solidFill>
                <a:latin typeface="Arial Narrow" pitchFamily="34" charset="0"/>
              </a:rPr>
              <a:t>Тест маркетинг </a:t>
            </a:r>
            <a:r>
              <a:rPr lang="ru-RU" sz="2400" dirty="0" smtClean="0">
                <a:latin typeface="Arial Narrow" pitchFamily="34" charset="0"/>
              </a:rPr>
              <a:t>се користи за:</a:t>
            </a:r>
          </a:p>
          <a:p>
            <a:r>
              <a:rPr lang="ru-RU" sz="2400" i="1" dirty="0" smtClean="0">
                <a:latin typeface="Arial Narrow" pitchFamily="34" charset="0"/>
              </a:rPr>
              <a:t>процену продаје и тржишног учешћа, </a:t>
            </a:r>
          </a:p>
          <a:p>
            <a:r>
              <a:rPr lang="ru-RU" sz="2400" i="1" dirty="0" smtClean="0">
                <a:latin typeface="Arial Narrow" pitchFamily="34" charset="0"/>
              </a:rPr>
              <a:t>проширење линије производа, </a:t>
            </a:r>
          </a:p>
          <a:p>
            <a:r>
              <a:rPr lang="ru-RU" sz="2400" i="1" dirty="0" smtClean="0">
                <a:latin typeface="Arial Narrow" pitchFamily="34" charset="0"/>
              </a:rPr>
              <a:t>мерење ефеката и ефикасности оглашавања, </a:t>
            </a:r>
          </a:p>
          <a:p>
            <a:r>
              <a:rPr lang="ru-RU" sz="2400" i="1" dirty="0" smtClean="0">
                <a:latin typeface="Arial Narrow" pitchFamily="34" charset="0"/>
              </a:rPr>
              <a:t>промене микса медија</a:t>
            </a:r>
            <a:r>
              <a:rPr lang="ru-RU" sz="2400" dirty="0" smtClean="0">
                <a:latin typeface="Arial Narrow" pitchFamily="34" charset="0"/>
              </a:rPr>
              <a:t>, и слично. </a:t>
            </a:r>
            <a:endParaRPr lang="ru-RU" sz="2100" dirty="0" smtClean="0">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4252508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152400" y="930274"/>
            <a:ext cx="8991600" cy="5546726"/>
          </a:xfrm>
        </p:spPr>
        <p:txBody>
          <a:bodyPr>
            <a:normAutofit/>
          </a:bodyPr>
          <a:lstStyle/>
          <a:p>
            <a:pPr>
              <a:buNone/>
            </a:pPr>
            <a:r>
              <a:rPr lang="ru-RU" sz="2400" b="1" dirty="0" smtClean="0">
                <a:solidFill>
                  <a:srgbClr val="0000FF"/>
                </a:solidFill>
                <a:latin typeface="Arial Narrow" pitchFamily="34" charset="0"/>
              </a:rPr>
              <a:t>Експериментални метод</a:t>
            </a:r>
          </a:p>
          <a:p>
            <a:pPr>
              <a:buNone/>
            </a:pPr>
            <a:endParaRPr lang="ru-RU" sz="2200" dirty="0" smtClean="0">
              <a:latin typeface="Arial Narrow" pitchFamily="34" charset="0"/>
            </a:endParaRPr>
          </a:p>
          <a:p>
            <a:pPr>
              <a:buNone/>
            </a:pPr>
            <a:r>
              <a:rPr lang="ru-RU" sz="2200" dirty="0" smtClean="0">
                <a:latin typeface="Arial Narrow" pitchFamily="34" charset="0"/>
              </a:rPr>
              <a:t>У међународном контексту користе се: </a:t>
            </a:r>
          </a:p>
          <a:p>
            <a:pPr>
              <a:spcBef>
                <a:spcPts val="0"/>
              </a:spcBef>
            </a:pPr>
            <a:r>
              <a:rPr lang="ru-RU" sz="2200" dirty="0" smtClean="0">
                <a:latin typeface="Arial Narrow" pitchFamily="34" charset="0"/>
              </a:rPr>
              <a:t>традиционални тест маркетинг (тестирање одређеног тржишта),</a:t>
            </a:r>
          </a:p>
          <a:p>
            <a:pPr>
              <a:spcBef>
                <a:spcPts val="0"/>
              </a:spcBef>
            </a:pPr>
            <a:r>
              <a:rPr lang="ru-RU" sz="2200" dirty="0" smtClean="0">
                <a:latin typeface="Arial Narrow" pitchFamily="34" charset="0"/>
              </a:rPr>
              <a:t>контролисани тест маркетинг (тестирање канала продаје, бренда) и</a:t>
            </a:r>
          </a:p>
          <a:p>
            <a:pPr>
              <a:spcBef>
                <a:spcPts val="0"/>
              </a:spcBef>
            </a:pPr>
            <a:r>
              <a:rPr lang="ru-RU" sz="2200" dirty="0" smtClean="0">
                <a:latin typeface="Arial Narrow" pitchFamily="34" charset="0"/>
              </a:rPr>
              <a:t>симулациони тест маркетинг (користи се при увођењу производа на тржиште,мерењу реаговања потрошача на оглашавање, мерењу степена сатисфакције потрошача брендом, итд.).</a:t>
            </a:r>
          </a:p>
          <a:p>
            <a:pPr>
              <a:buNone/>
            </a:pPr>
            <a:r>
              <a:rPr lang="ru-RU" sz="2000" dirty="0" smtClean="0">
                <a:latin typeface="Arial Narrow" pitchFamily="34" charset="0"/>
              </a:rPr>
              <a:t>Према Котлеру и сарадницима (2020, стр. 117), „Експерименти укључују избор подударних група предмета, дајући им различите третмане, контролисање неповезаних фактора и проверу разлика у одговорима група.“(Пример: </a:t>
            </a:r>
            <a:r>
              <a:rPr lang="ru-RU" sz="2000" dirty="0" smtClean="0">
                <a:solidFill>
                  <a:srgbClr val="0000FF"/>
                </a:solidFill>
                <a:latin typeface="Arial Narrow" pitchFamily="34" charset="0"/>
              </a:rPr>
              <a:t>пре него што се уведе нови сендвич у мени, „</a:t>
            </a:r>
            <a:r>
              <a:rPr lang="sr-Latn-RS" sz="2000" dirty="0" smtClean="0">
                <a:solidFill>
                  <a:srgbClr val="0000FF"/>
                </a:solidFill>
                <a:latin typeface="Arial Narrow" pitchFamily="34" charset="0"/>
              </a:rPr>
              <a:t>Hard Rock Cafe</a:t>
            </a:r>
            <a:r>
              <a:rPr lang="ru-RU" sz="2000" dirty="0" smtClean="0">
                <a:solidFill>
                  <a:srgbClr val="0000FF"/>
                </a:solidFill>
                <a:latin typeface="Arial Narrow" pitchFamily="34" charset="0"/>
              </a:rPr>
              <a:t>“ би могао да експериментом тестира ефекте две различите цене на продају </a:t>
            </a:r>
            <a:r>
              <a:rPr lang="ru-RU" sz="2000" dirty="0" smtClean="0">
                <a:latin typeface="Arial Narrow" pitchFamily="34" charset="0"/>
              </a:rPr>
              <a:t>(једна цена сендвича у једном граду, друга у другом). Ако су градови слични, а сви остали маркетинг-напори за сендвич исти, онда се разлике у продаји у два града могу повезати с цено</a:t>
            </a:r>
            <a:r>
              <a:rPr lang="ru-RU" sz="2000" dirty="0">
                <a:latin typeface="Arial Narrow" pitchFamily="34" charset="0"/>
              </a:rPr>
              <a:t>м</a:t>
            </a:r>
            <a:r>
              <a:rPr lang="ru-RU" sz="2400" dirty="0" smtClean="0">
                <a:latin typeface="Arial Narrow" pitchFamily="34" charset="0"/>
              </a:rPr>
              <a:t>.</a:t>
            </a: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19609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sr-Cyrl-RS" sz="2800" dirty="0" smtClean="0">
                <a:solidFill>
                  <a:srgbClr val="FFFF00"/>
                </a:solidFill>
                <a:latin typeface="Arial Narrow" pitchFamily="34" charset="0"/>
              </a:rPr>
              <a:t>Међународне маркетинг-информације</a:t>
            </a:r>
            <a:endParaRPr lang="en-US" sz="2800" dirty="0">
              <a:solidFill>
                <a:srgbClr val="FFFF00"/>
              </a:solidFill>
              <a:latin typeface="Arial Narrow" pitchFamily="34" charset="0"/>
            </a:endParaRPr>
          </a:p>
        </p:txBody>
      </p:sp>
      <p:sp>
        <p:nvSpPr>
          <p:cNvPr id="3" name="Content Placeholder 2"/>
          <p:cNvSpPr>
            <a:spLocks noGrp="1"/>
          </p:cNvSpPr>
          <p:nvPr>
            <p:ph idx="1"/>
          </p:nvPr>
        </p:nvSpPr>
        <p:spPr>
          <a:xfrm>
            <a:off x="152400" y="870012"/>
            <a:ext cx="8686800" cy="5759388"/>
          </a:xfrm>
        </p:spPr>
        <p:txBody>
          <a:bodyPr>
            <a:noAutofit/>
          </a:bodyPr>
          <a:lstStyle/>
          <a:p>
            <a:pPr>
              <a:buNone/>
            </a:pPr>
            <a:r>
              <a:rPr lang="ru-RU" sz="2000" b="1" dirty="0" smtClean="0">
                <a:solidFill>
                  <a:srgbClr val="0000FF"/>
                </a:solidFill>
                <a:latin typeface="Arial Narrow" pitchFamily="34" charset="0"/>
              </a:rPr>
              <a:t>Секундарни подаци </a:t>
            </a:r>
            <a:endParaRPr lang="sr-Latn-RS" sz="2000" b="1" dirty="0" smtClean="0">
              <a:solidFill>
                <a:srgbClr val="0000FF"/>
              </a:solidFill>
              <a:latin typeface="Arial Narrow" pitchFamily="34" charset="0"/>
            </a:endParaRPr>
          </a:p>
          <a:p>
            <a:pPr>
              <a:spcBef>
                <a:spcPts val="208"/>
              </a:spcBef>
              <a:buNone/>
            </a:pPr>
            <a:r>
              <a:rPr lang="ru-RU" sz="2000" dirty="0" smtClean="0">
                <a:latin typeface="Arial Narrow" pitchFamily="34" charset="0"/>
              </a:rPr>
              <a:t>Могу се обезбедити:</a:t>
            </a:r>
            <a:r>
              <a:rPr lang="sr-Latn-RS" sz="2000" dirty="0" smtClean="0">
                <a:latin typeface="Arial Narrow" pitchFamily="34" charset="0"/>
              </a:rPr>
              <a:t> </a:t>
            </a:r>
          </a:p>
          <a:p>
            <a:pPr>
              <a:spcBef>
                <a:spcPts val="208"/>
              </a:spcBef>
            </a:pPr>
            <a:r>
              <a:rPr lang="ru-RU" sz="2000" dirty="0" smtClean="0">
                <a:latin typeface="Arial Narrow" pitchFamily="34" charset="0"/>
              </a:rPr>
              <a:t>претрагом интерне документације, извештаја, и слично; </a:t>
            </a:r>
            <a:endParaRPr lang="sr-Latn-RS" sz="2000" dirty="0" smtClean="0">
              <a:latin typeface="Arial Narrow" pitchFamily="34" charset="0"/>
            </a:endParaRPr>
          </a:p>
          <a:p>
            <a:pPr>
              <a:spcBef>
                <a:spcPts val="208"/>
              </a:spcBef>
            </a:pPr>
            <a:r>
              <a:rPr lang="ru-RU" sz="2000" dirty="0" smtClean="0">
                <a:latin typeface="Arial Narrow" pitchFamily="34" charset="0"/>
              </a:rPr>
              <a:t>онлајн претрагом база података или публикованих информација на интернету;</a:t>
            </a:r>
            <a:endParaRPr lang="sr-Latn-RS" sz="2000" dirty="0" smtClean="0">
              <a:latin typeface="Arial Narrow" pitchFamily="34" charset="0"/>
            </a:endParaRPr>
          </a:p>
          <a:p>
            <a:pPr>
              <a:spcBef>
                <a:spcPts val="208"/>
              </a:spcBef>
            </a:pPr>
            <a:r>
              <a:rPr lang="ru-RU" sz="2000" dirty="0" smtClean="0">
                <a:latin typeface="Arial Narrow" pitchFamily="34" charset="0"/>
              </a:rPr>
              <a:t>истраживањем писаног материјала у библиотекама, архивима и слично;</a:t>
            </a:r>
            <a:endParaRPr lang="sr-Latn-RS" sz="2000" dirty="0" smtClean="0">
              <a:latin typeface="Arial Narrow" pitchFamily="34" charset="0"/>
            </a:endParaRPr>
          </a:p>
          <a:p>
            <a:pPr>
              <a:spcBef>
                <a:spcPts val="208"/>
              </a:spcBef>
            </a:pPr>
            <a:r>
              <a:rPr lang="ru-RU" sz="2000" dirty="0" smtClean="0">
                <a:latin typeface="Arial Narrow" pitchFamily="34" charset="0"/>
              </a:rPr>
              <a:t>екстерним наручивањем секундарних података (наручује се комплетна студија о</a:t>
            </a:r>
            <a:r>
              <a:rPr lang="sr-Latn-RS" sz="2000" dirty="0" smtClean="0">
                <a:latin typeface="Arial Narrow" pitchFamily="34" charset="0"/>
              </a:rPr>
              <a:t>...)</a:t>
            </a:r>
          </a:p>
          <a:p>
            <a:pPr>
              <a:spcBef>
                <a:spcPts val="208"/>
              </a:spcBef>
              <a:buNone/>
            </a:pPr>
            <a:endParaRPr lang="ru-RU" sz="2000" i="1" dirty="0" smtClean="0">
              <a:solidFill>
                <a:srgbClr val="0000FF"/>
              </a:solidFill>
              <a:latin typeface="Arial Narrow" pitchFamily="34" charset="0"/>
            </a:endParaRPr>
          </a:p>
          <a:p>
            <a:pPr>
              <a:spcBef>
                <a:spcPts val="208"/>
              </a:spcBef>
              <a:buNone/>
            </a:pPr>
            <a:r>
              <a:rPr lang="ru-RU" sz="2000" i="1" dirty="0" smtClean="0">
                <a:solidFill>
                  <a:srgbClr val="0000FF"/>
                </a:solidFill>
                <a:latin typeface="Arial Narrow" pitchFamily="34" charset="0"/>
              </a:rPr>
              <a:t>Интерни извори секундарних података</a:t>
            </a:r>
            <a:r>
              <a:rPr lang="sr-Latn-RS" sz="2000" i="1" dirty="0" smtClean="0">
                <a:solidFill>
                  <a:srgbClr val="0000FF"/>
                </a:solidFill>
                <a:latin typeface="Arial Narrow" pitchFamily="34" charset="0"/>
              </a:rPr>
              <a:t> </a:t>
            </a:r>
            <a:r>
              <a:rPr lang="ru-RU" sz="2000" dirty="0" smtClean="0">
                <a:latin typeface="Arial Narrow" pitchFamily="34" charset="0"/>
              </a:rPr>
              <a:t>потичу из компаније и њених делова, лоцираних у међународним размерама.</a:t>
            </a:r>
            <a:r>
              <a:rPr lang="sr-Latn-RS" sz="2000" dirty="0" smtClean="0">
                <a:latin typeface="Arial Narrow" pitchFamily="34" charset="0"/>
              </a:rPr>
              <a:t> </a:t>
            </a:r>
            <a:endParaRPr lang="sr-Cyrl-RS" sz="2000" dirty="0" smtClean="0">
              <a:latin typeface="Arial Narrow" pitchFamily="34" charset="0"/>
            </a:endParaRPr>
          </a:p>
          <a:p>
            <a:pPr>
              <a:spcBef>
                <a:spcPts val="208"/>
              </a:spcBef>
              <a:buNone/>
            </a:pPr>
            <a:r>
              <a:rPr lang="ru-RU" sz="2000" i="1" dirty="0" smtClean="0">
                <a:solidFill>
                  <a:srgbClr val="0000FF"/>
                </a:solidFill>
                <a:latin typeface="Arial Narrow" pitchFamily="34" charset="0"/>
              </a:rPr>
              <a:t>Екстерни извори </a:t>
            </a:r>
            <a:r>
              <a:rPr lang="ru-RU" sz="2000" dirty="0" smtClean="0">
                <a:latin typeface="Arial Narrow" pitchFamily="34" charset="0"/>
              </a:rPr>
              <a:t>(домаћи</a:t>
            </a:r>
            <a:r>
              <a:rPr lang="sr-Latn-RS" sz="2000" dirty="0" smtClean="0">
                <a:latin typeface="Arial Narrow" pitchFamily="34" charset="0"/>
              </a:rPr>
              <a:t> </a:t>
            </a:r>
            <a:r>
              <a:rPr lang="ru-RU" sz="2000" dirty="0" smtClean="0">
                <a:latin typeface="Arial Narrow" pitchFamily="34" charset="0"/>
              </a:rPr>
              <a:t>и међународни) су, примера ради, статистички подаци и извештаји публиковани од стране влада појединих земаља, невладиних организација и специјализованих институција и организација као што су заводи за статистику, трговинска удружења и друга комерцијална тела. На значају добијају подаци УН, СТО, СБ, УНКТАД-а, ОЕЦД-а, и др. Осим тога, велике глобалне специјализоване организације или институције нуде компанијама по ниским трошковима неопходне информације о светским кретањима у економској, друштвеној, демографској и другим сферама као и податке који се односе на конкретне привредне гране.</a:t>
            </a:r>
            <a:endParaRPr lang="sr-Latn-RS" sz="2000" dirty="0" smtClean="0">
              <a:latin typeface="Arial Narrow" pitchFamily="34" charset="0"/>
            </a:endParaRPr>
          </a:p>
          <a:p>
            <a:pPr>
              <a:spcBef>
                <a:spcPts val="208"/>
              </a:spcBef>
              <a:buNone/>
            </a:pPr>
            <a:endParaRPr lang="sr-Latn-RS" sz="1800" dirty="0" smtClean="0">
              <a:latin typeface="Arial Narrow" pitchFamily="34" charset="0"/>
            </a:endParaRPr>
          </a:p>
          <a:p>
            <a:pPr>
              <a:spcBef>
                <a:spcPts val="208"/>
              </a:spcBef>
              <a:buNone/>
            </a:pPr>
            <a:endParaRPr lang="sr-Latn-RS" sz="1800" dirty="0" smtClean="0">
              <a:latin typeface="Arial Narrow"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181450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6054</Words>
  <Application>Microsoft Office PowerPoint</Application>
  <PresentationFormat>On-screen Show (4:3)</PresentationFormat>
  <Paragraphs>600</Paragraphs>
  <Slides>60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Arial Narrow</vt:lpstr>
      <vt:lpstr>Calibri</vt:lpstr>
      <vt:lpstr>Courier New</vt:lpstr>
      <vt:lpstr>Wingdings</vt:lpstr>
      <vt:lpstr>Office Theme</vt:lpstr>
      <vt:lpstr>PowerPoint Presentation</vt:lpstr>
      <vt:lpstr>Међународне маркетинг-информације</vt:lpstr>
      <vt:lpstr>Извори и типови података </vt:lpstr>
      <vt:lpstr>Међународне маркетинг-информације</vt:lpstr>
      <vt:lpstr>Међународне маркетинг-информације</vt:lpstr>
      <vt:lpstr>Међународне маркетинг-информације</vt:lpstr>
      <vt:lpstr>Међународне маркетинг-информације</vt:lpstr>
      <vt:lpstr>Међународне маркетинг-информације</vt:lpstr>
      <vt:lpstr>Међународне маркетинг-информације</vt:lpstr>
      <vt:lpstr>Међународне маркетинг-информације</vt:lpstr>
      <vt:lpstr>Међународне маркетинг-информације</vt:lpstr>
      <vt:lpstr>Међународне маркетинг-информације</vt:lpstr>
      <vt:lpstr>Контролна питања</vt:lpstr>
      <vt:lpstr>PowerPoint Presentation</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PowerPoint Presentation</vt:lpstr>
      <vt:lpstr>PowerPoint Presentation</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Међународна маркетинг истраживања (ММИ)</vt:lpstr>
      <vt:lpstr>Међународни маркетинг информациони систем (ММИС)</vt:lpstr>
      <vt:lpstr>Међународни маркетинг информациони систем (ММИС)</vt:lpstr>
      <vt:lpstr>Међународни маркетинг информациони систем (ММИС)</vt:lpstr>
      <vt:lpstr>Међународни маркетинг информациони систем (ММИС)</vt:lpstr>
      <vt:lpstr>Међународни маркетинг информациони систем (ММИС)</vt:lpstr>
      <vt:lpstr>Контролна питања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recenzent</cp:lastModifiedBy>
  <cp:revision>107</cp:revision>
  <dcterms:created xsi:type="dcterms:W3CDTF">2021-02-24T10:06:34Z</dcterms:created>
  <dcterms:modified xsi:type="dcterms:W3CDTF">2024-11-08T19:37:15Z</dcterms:modified>
</cp:coreProperties>
</file>