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28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302" r:id="rId18"/>
    <p:sldId id="304" r:id="rId19"/>
    <p:sldId id="306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6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16.12.2024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08920"/>
            <a:ext cx="3528392" cy="1368152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RS" sz="3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Промоција</a:t>
            </a:r>
            <a:endParaRPr lang="sr-Latn-RS" sz="36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Организација оглашавањ</a:t>
            </a:r>
            <a:r>
              <a:rPr lang="sr-Cyrl-RS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а</a:t>
            </a:r>
            <a:endParaRPr lang="sr-Latn-RS" sz="32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4525963"/>
          </a:xfrm>
        </p:spPr>
        <p:txBody>
          <a:bodyPr>
            <a:normAutofit/>
          </a:bodyPr>
          <a:lstStyle/>
          <a:p>
            <a:endParaRPr lang="ru-RU" sz="2800" dirty="0" smtClean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оглашавање </a:t>
            </a:r>
            <a:r>
              <a:rPr lang="ru-RU" sz="2800" dirty="0">
                <a:latin typeface="Arial Narrow" panose="020B0606020202030204" pitchFamily="34" charset="0"/>
              </a:rPr>
              <a:t>у сопственој </a:t>
            </a:r>
            <a:r>
              <a:rPr lang="ru-RU" sz="2800" dirty="0" smtClean="0">
                <a:latin typeface="Arial Narrow" panose="020B0606020202030204" pitchFamily="34" charset="0"/>
              </a:rPr>
              <a:t>режији – у организацији, од стране одељења, сектора</a:t>
            </a: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>
                <a:latin typeface="Arial Narrow" panose="020B0606020202030204" pitchFamily="34" charset="0"/>
              </a:rPr>
              <a:t>оглашавање ангажовањем </a:t>
            </a:r>
            <a:r>
              <a:rPr lang="ru-RU" sz="2800" dirty="0" smtClean="0">
                <a:latin typeface="Arial Narrow" panose="020B0606020202030204" pitchFamily="34" charset="0"/>
              </a:rPr>
              <a:t>агенција</a:t>
            </a:r>
          </a:p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Ангажовање посредника (агенција) је све чешћа пракса посебно у међународном тржишту и то глобалних агенција. Реч је о скупљој стратегији, па је могу приуштити јаче компаније и глобални лидери.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0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Лична продаја (ЛП) као облик промоције (ИМК)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122096" cy="523160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Изузетног </a:t>
            </a:r>
            <a:r>
              <a:rPr lang="ru-RU" sz="2400" dirty="0" smtClean="0">
                <a:latin typeface="Arial Narrow" panose="020B0606020202030204" pitchFamily="34" charset="0"/>
              </a:rPr>
              <a:t>је значаја за </a:t>
            </a:r>
            <a:r>
              <a:rPr lang="ru-RU" sz="2400" dirty="0">
                <a:latin typeface="Arial Narrow" panose="020B0606020202030204" pitchFamily="34" charset="0"/>
              </a:rPr>
              <a:t>врло </a:t>
            </a:r>
            <a:r>
              <a:rPr lang="ru-RU" sz="2400" dirty="0" smtClean="0">
                <a:latin typeface="Arial Narrow" panose="020B0606020202030204" pitchFamily="34" charset="0"/>
              </a:rPr>
              <a:t>различита тржишта, </a:t>
            </a:r>
            <a:r>
              <a:rPr lang="ru-RU" sz="2400" dirty="0">
                <a:latin typeface="Arial Narrow" panose="020B0606020202030204" pitchFamily="34" charset="0"/>
              </a:rPr>
              <a:t>јер </a:t>
            </a:r>
            <a:r>
              <a:rPr lang="ru-RU" sz="2400" dirty="0" smtClean="0">
                <a:latin typeface="Arial Narrow" panose="020B0606020202030204" pitchFamily="34" charset="0"/>
              </a:rPr>
              <a:t>продавци на тим тржиштима боље </a:t>
            </a:r>
            <a:r>
              <a:rPr lang="ru-RU" sz="2400" dirty="0">
                <a:latin typeface="Arial Narrow" panose="020B0606020202030204" pitchFamily="34" charset="0"/>
              </a:rPr>
              <a:t>осећају специфичност тржишта – у својој земљи </a:t>
            </a:r>
            <a:r>
              <a:rPr lang="ru-RU" sz="2400" dirty="0" smtClean="0">
                <a:latin typeface="Arial Narrow" panose="020B0606020202030204" pitchFamily="34" charset="0"/>
              </a:rPr>
              <a:t>су, </a:t>
            </a:r>
            <a:r>
              <a:rPr lang="ru-RU" sz="2400" dirty="0">
                <a:latin typeface="Arial Narrow" panose="020B0606020202030204" pitchFamily="34" charset="0"/>
              </a:rPr>
              <a:t>а раде за страну </a:t>
            </a:r>
            <a:r>
              <a:rPr lang="ru-RU" sz="2400" dirty="0" smtClean="0">
                <a:latin typeface="Arial Narrow" panose="020B0606020202030204" pitchFamily="34" charset="0"/>
              </a:rPr>
              <a:t>компанију. Они врше личну промоцију иако се облик назива лична продаја, па је потребно знати да </a:t>
            </a:r>
            <a:r>
              <a:rPr lang="ru-RU" sz="2400" b="1" dirty="0" smtClean="0">
                <a:latin typeface="Arial Narrow" panose="020B0606020202030204" pitchFamily="34" charset="0"/>
              </a:rPr>
              <a:t>није фокус на продаји већ на комуникацији са купцима. </a:t>
            </a:r>
            <a:endParaRPr lang="ru-RU" sz="2400" b="1" dirty="0">
              <a:latin typeface="Arial Narrow" panose="020B0606020202030204" pitchFamily="34" charset="0"/>
            </a:endParaRP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Предност </a:t>
            </a:r>
            <a:r>
              <a:rPr lang="ru-RU" sz="2400" dirty="0" smtClean="0">
                <a:latin typeface="Arial Narrow" panose="020B0606020202030204" pitchFamily="34" charset="0"/>
              </a:rPr>
              <a:t>ЛП је </a:t>
            </a:r>
            <a:r>
              <a:rPr lang="ru-RU" sz="2400" dirty="0">
                <a:latin typeface="Arial Narrow" panose="020B0606020202030204" pitchFamily="34" charset="0"/>
              </a:rPr>
              <a:t>у </a:t>
            </a:r>
            <a:r>
              <a:rPr lang="ru-RU" sz="2400" b="1" dirty="0">
                <a:latin typeface="Arial Narrow" panose="020B0606020202030204" pitchFamily="34" charset="0"/>
              </a:rPr>
              <a:t>личном </a:t>
            </a:r>
            <a:r>
              <a:rPr lang="ru-RU" sz="2400" b="1" dirty="0" smtClean="0">
                <a:latin typeface="Arial Narrow" panose="020B0606020202030204" pitchFamily="34" charset="0"/>
              </a:rPr>
              <a:t>контакту продавца и купца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Недостатак ЛП је у </a:t>
            </a:r>
            <a:r>
              <a:rPr lang="ru-RU" sz="2400" dirty="0">
                <a:latin typeface="Arial Narrow" panose="020B0606020202030204" pitchFamily="34" charset="0"/>
              </a:rPr>
              <a:t>високим трошковима и ризику избора правог продајног представника или продавца посебно на страном </a:t>
            </a:r>
            <a:r>
              <a:rPr lang="ru-RU" sz="2400" dirty="0" smtClean="0">
                <a:latin typeface="Arial Narrow" panose="020B0606020202030204" pitchFamily="34" charset="0"/>
              </a:rPr>
              <a:t>тржишту.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5284767"/>
            <a:ext cx="1944217" cy="12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324528" cy="1143000"/>
          </a:xfrm>
        </p:spPr>
        <p:txBody>
          <a:bodyPr>
            <a:normAutofit/>
          </a:bodyPr>
          <a:lstStyle/>
          <a:p>
            <a:r>
              <a:rPr lang="sr-Cyrl-C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УНАПРЕЂЕЊЕ </a:t>
            </a:r>
            <a:r>
              <a:rPr lang="sr-Cyrl-C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ПРОДАЈЕ (УП) као облик промоције (ИМК)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97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400" dirty="0" smtClean="0">
                <a:latin typeface="Arial Narrow" panose="020B0606020202030204" pitchFamily="34" charset="0"/>
              </a:rPr>
              <a:t>Реч је о мерама којима се врши краткорочно </a:t>
            </a:r>
            <a:r>
              <a:rPr lang="sr-Cyrl-CS" sz="2400" dirty="0">
                <a:latin typeface="Arial Narrow" panose="020B0606020202030204" pitchFamily="34" charset="0"/>
              </a:rPr>
              <a:t>стимулисање </a:t>
            </a:r>
            <a:r>
              <a:rPr lang="sr-Cyrl-CS" sz="2400" dirty="0" smtClean="0">
                <a:latin typeface="Arial Narrow" panose="020B0606020202030204" pitchFamily="34" charset="0"/>
              </a:rPr>
              <a:t>продаје.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Циљ </a:t>
            </a:r>
            <a:r>
              <a:rPr lang="ru-RU" sz="2400" dirty="0">
                <a:latin typeface="Arial Narrow" panose="020B0606020202030204" pitchFamily="34" charset="0"/>
              </a:rPr>
              <a:t>мера УП је већа куповина производа од стране потрошача као и већа продаја производа компаније од стране сваког њеног посредника или личног продавца.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Ефекти УП трају </a:t>
            </a:r>
            <a:r>
              <a:rPr lang="ru-RU" sz="2400" dirty="0">
                <a:latin typeface="Arial Narrow" panose="020B0606020202030204" pitchFamily="34" charset="0"/>
              </a:rPr>
              <a:t>колико и мере. Продаја расте док траје нпр. наградна игра</a:t>
            </a:r>
            <a:r>
              <a:rPr lang="ru-RU" sz="2400" dirty="0" smtClean="0">
                <a:latin typeface="Arial Narrow" panose="020B0606020202030204" pitchFamily="34" charset="0"/>
              </a:rPr>
              <a:t>..., потом пада</a:t>
            </a:r>
            <a:r>
              <a:rPr lang="ru-RU" sz="2400" dirty="0">
                <a:latin typeface="Arial Narrow" panose="020B0606020202030204" pitchFamily="34" charset="0"/>
              </a:rPr>
              <a:t>!!!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Може бити </a:t>
            </a:r>
            <a:r>
              <a:rPr lang="ru-RU" sz="2400" dirty="0">
                <a:latin typeface="Arial Narrow" panose="020B0606020202030204" pitchFamily="34" charset="0"/>
              </a:rPr>
              <a:t>ограничена примена мера унапређења продаје законом или навикама потрошача на страним тржиштима. Не реагују сви потрошачи једнако на разне наградне игре и сл, као ни продавци. Фактора је </a:t>
            </a:r>
            <a:r>
              <a:rPr lang="ru-RU" sz="2400" dirty="0" smtClean="0">
                <a:latin typeface="Arial Narrow" panose="020B0606020202030204" pitchFamily="34" charset="0"/>
              </a:rPr>
              <a:t>много.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1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964612" cy="5257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sr-Latn-CS" b="1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48565"/>
              </p:ext>
            </p:extLst>
          </p:nvPr>
        </p:nvGraphicFramePr>
        <p:xfrm>
          <a:off x="0" y="980728"/>
          <a:ext cx="9144000" cy="557644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91880"/>
                <a:gridCol w="2953890"/>
                <a:gridCol w="2698230"/>
              </a:tblGrid>
              <a:tr h="1004728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Мере усмерене ка потрошачима или компанијама као купцима 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Мере усмерене ка посредницима, нпр. малопродаји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Arial Narrow" panose="020B0606020202030204" pitchFamily="34" charset="0"/>
                        </a:rPr>
                        <a:t>Мере усмерене ка личним</a:t>
                      </a:r>
                      <a:r>
                        <a:rPr lang="sr-Cyrl-RS" sz="2000" baseline="0" dirty="0" smtClean="0">
                          <a:latin typeface="Arial Narrow" panose="020B0606020202030204" pitchFamily="34" charset="0"/>
                        </a:rPr>
                        <a:t> продавцима 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solidFill>
                      <a:srgbClr val="FFC000"/>
                    </a:solidFill>
                  </a:tcPr>
                </a:tc>
              </a:tr>
              <a:tr h="1187407"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   бесплатни узорци, </a:t>
                      </a:r>
                    </a:p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   пробе, дегустације, </a:t>
                      </a:r>
                    </a:p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   поклони 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 Narrow" panose="020B0606020202030204" pitchFamily="34" charset="0"/>
                        </a:rPr>
                        <a:t>бесплатни узорци – примерци, дегустације у објекту,</a:t>
                      </a:r>
                      <a:r>
                        <a:rPr lang="ru-RU" sz="1800" b="1" baseline="0" dirty="0" smtClean="0">
                          <a:latin typeface="Arial Narrow" panose="020B0606020202030204" pitchFamily="34" charset="0"/>
                        </a:rPr>
                        <a:t> поклони 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поклони-премије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</a:tr>
              <a:tr h="640057"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   купони, маркице, наградне игре  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наградни конкурси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наградне игре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</a:tr>
              <a:tr h="640057"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   повраћај новца, ценовни </a:t>
                      </a:r>
                    </a:p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   попусти, специјалне цене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попусти при набавци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бонуси на квоту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</a:tr>
              <a:tr h="1188681"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   паковање с попустом, гаранције,       </a:t>
                      </a:r>
                    </a:p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   демонстрације производа 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заједничко оглашавање дисплеји,</a:t>
                      </a:r>
                      <a:r>
                        <a:rPr lang="sr-Cyrl-RS" sz="1800" b="1" baseline="0" dirty="0" smtClean="0">
                          <a:latin typeface="Arial Narrow" panose="020B0606020202030204" pitchFamily="34" charset="0"/>
                        </a:rPr>
                        <a:t> помоћ у мерчендајзингу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циљно оглашавање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</a:tr>
              <a:tr h="914369">
                <a:tc>
                  <a:txBody>
                    <a:bodyPr/>
                    <a:lstStyle/>
                    <a:p>
                      <a:r>
                        <a:rPr lang="sr-Cyrl-RS" sz="1800" b="1" dirty="0" smtClean="0"/>
                        <a:t>   </a:t>
                      </a:r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сајмови и изложбе као место     </a:t>
                      </a:r>
                    </a:p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   попуста </a:t>
                      </a:r>
                      <a:endParaRPr lang="sr-Latn-RS" sz="1800" b="1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US" sz="1800" b="1" dirty="0"/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сајмови и изложбе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Arial Narrow" panose="020B0606020202030204" pitchFamily="34" charset="0"/>
                        </a:rPr>
                        <a:t>бесплатна саветовања, семинари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7" marB="45717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3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Мерама УП се стимулише чешћа </a:t>
            </a:r>
            <a:r>
              <a:rPr lang="ru-RU" sz="2600" dirty="0">
                <a:latin typeface="Arial Narrow" panose="020B0606020202030204" pitchFamily="34" charset="0"/>
              </a:rPr>
              <a:t>куповина, поновљена куповина, прва </a:t>
            </a:r>
            <a:r>
              <a:rPr lang="ru-RU" sz="2600" dirty="0" smtClean="0">
                <a:latin typeface="Arial Narrow" panose="020B0606020202030204" pitchFamily="34" charset="0"/>
              </a:rPr>
              <a:t>куповина; подржане су оглашавањем!!! </a:t>
            </a:r>
            <a:r>
              <a:rPr lang="ru-RU" sz="2600" dirty="0">
                <a:latin typeface="Arial Narrow" panose="020B0606020202030204" pitchFamily="34" charset="0"/>
              </a:rPr>
              <a:t>Не би ваљало да се не </a:t>
            </a:r>
            <a:r>
              <a:rPr lang="ru-RU" sz="2600" dirty="0" smtClean="0">
                <a:latin typeface="Arial Narrow" panose="020B0606020202030204" pitchFamily="34" charset="0"/>
              </a:rPr>
              <a:t>испоштују обећања дата у оглашавању!!! </a:t>
            </a: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Нису препоручљиве за брендиране производе који се не купују са становишта </a:t>
            </a:r>
            <a:r>
              <a:rPr lang="ru-RU" sz="2600" dirty="0" smtClean="0">
                <a:latin typeface="Arial Narrow" panose="020B0606020202030204" pitchFamily="34" charset="0"/>
              </a:rPr>
              <a:t>цене.</a:t>
            </a: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Погодне су за производе који су у фази увођења ЖЦП и фази опадања </a:t>
            </a:r>
            <a:r>
              <a:rPr lang="ru-RU" sz="2600" dirty="0" smtClean="0">
                <a:latin typeface="Arial Narrow" panose="020B0606020202030204" pitchFamily="34" charset="0"/>
              </a:rPr>
              <a:t>ЖЦП (животни циклус производа).</a:t>
            </a: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Погодне </a:t>
            </a:r>
            <a:r>
              <a:rPr lang="ru-RU" sz="2600" dirty="0">
                <a:latin typeface="Arial Narrow" panose="020B0606020202030204" pitchFamily="34" charset="0"/>
              </a:rPr>
              <a:t>су за потрошаче који доносе одлуку о куповини у продајном објекту.</a:t>
            </a:r>
          </a:p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Јефитинији </a:t>
            </a:r>
            <a:r>
              <a:rPr lang="ru-RU" sz="2600" dirty="0" smtClean="0">
                <a:latin typeface="Arial Narrow" panose="020B0606020202030204" pitchFamily="34" charset="0"/>
              </a:rPr>
              <a:t>су облик </a:t>
            </a:r>
            <a:r>
              <a:rPr lang="ru-RU" sz="2600" dirty="0">
                <a:latin typeface="Arial Narrow" panose="020B0606020202030204" pitchFamily="34" charset="0"/>
              </a:rPr>
              <a:t>промоције од других, под </a:t>
            </a:r>
            <a:r>
              <a:rPr lang="ru-RU" sz="2600" dirty="0" smtClean="0">
                <a:latin typeface="Arial Narrow" panose="020B0606020202030204" pitchFamily="34" charset="0"/>
              </a:rPr>
              <a:t>контролом су компаније</a:t>
            </a:r>
            <a:r>
              <a:rPr lang="ru-RU" sz="2600" dirty="0">
                <a:latin typeface="Arial Narrow" panose="020B0606020202030204" pitchFamily="34" charset="0"/>
              </a:rPr>
              <a:t>, ефекти </a:t>
            </a:r>
            <a:r>
              <a:rPr lang="ru-RU" sz="2600" dirty="0" smtClean="0">
                <a:latin typeface="Arial Narrow" panose="020B0606020202030204" pitchFamily="34" charset="0"/>
              </a:rPr>
              <a:t>су више </a:t>
            </a:r>
            <a:r>
              <a:rPr lang="ru-RU" sz="2600" dirty="0">
                <a:latin typeface="Arial Narrow" panose="020B0606020202030204" pitchFamily="34" charset="0"/>
              </a:rPr>
              <a:t>уочљиви и мерљиви...</a:t>
            </a:r>
            <a:endParaRPr lang="sr-Latn-RS" sz="26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46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Односи с јавношћу као облик промоције (ИМК)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280"/>
            <a:ext cx="9108504" cy="5747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ОДНОСИ С ЈАВНОШЋУ </a:t>
            </a:r>
            <a:r>
              <a:rPr lang="ru-RU" sz="2000" dirty="0" smtClean="0">
                <a:latin typeface="Arial Narrow" panose="020B0606020202030204" pitchFamily="34" charset="0"/>
              </a:rPr>
              <a:t>се односе на креирање, неговање и унапређење добрих односа с окружењем – јавности. Јавност може бити интерна </a:t>
            </a:r>
            <a:r>
              <a:rPr lang="ru-RU" sz="2000" dirty="0">
                <a:latin typeface="Arial Narrow" panose="020B0606020202030204" pitchFamily="34" charset="0"/>
              </a:rPr>
              <a:t>и </a:t>
            </a:r>
            <a:r>
              <a:rPr lang="ru-RU" sz="2000" dirty="0" smtClean="0">
                <a:latin typeface="Arial Narrow" panose="020B0606020202030204" pitchFamily="34" charset="0"/>
              </a:rPr>
              <a:t>екстерна, па и односи могу бити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односи с екстерном и односи с интерном јавношћу</a:t>
            </a:r>
            <a:r>
              <a:rPr lang="ru-RU" sz="2000" dirty="0" smtClean="0">
                <a:latin typeface="Arial Narrow" panose="020B0606020202030204" pitchFamily="34" charset="0"/>
              </a:rPr>
              <a:t>. Комуницирање </a:t>
            </a:r>
            <a:r>
              <a:rPr lang="ru-RU" sz="2000" dirty="0">
                <a:latin typeface="Arial Narrow" panose="020B0606020202030204" pitchFamily="34" charset="0"/>
              </a:rPr>
              <a:t>с </a:t>
            </a:r>
            <a:r>
              <a:rPr lang="ru-RU" sz="2000" dirty="0" smtClean="0">
                <a:latin typeface="Arial Narrow" panose="020B0606020202030204" pitchFamily="34" charset="0"/>
              </a:rPr>
              <a:t>јавношћу може бити: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лично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масовно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Циљ односа с јавношћу </a:t>
            </a:r>
            <a:r>
              <a:rPr lang="ru-RU" sz="2000" dirty="0" smtClean="0">
                <a:latin typeface="Arial Narrow" panose="020B0606020202030204" pitchFamily="34" charset="0"/>
              </a:rPr>
              <a:t>јесте стварање поверење </a:t>
            </a:r>
            <a:r>
              <a:rPr lang="ru-RU" sz="2000" dirty="0">
                <a:latin typeface="Arial Narrow" panose="020B0606020202030204" pitchFamily="34" charset="0"/>
              </a:rPr>
              <a:t>према компанији!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Полази се од става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јавности о компанији и иде се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циљу</a:t>
            </a:r>
            <a:r>
              <a:rPr lang="ru-RU" sz="2000" b="1" dirty="0" smtClean="0">
                <a:latin typeface="Arial Narrow" panose="020B0606020202030204" pitchFamily="34" charset="0"/>
              </a:rPr>
              <a:t>, па</a:t>
            </a:r>
            <a:r>
              <a:rPr lang="ru-RU" sz="2000" dirty="0" smtClean="0">
                <a:latin typeface="Arial Narrow" panose="020B0606020202030204" pitchFamily="34" charset="0"/>
              </a:rPr>
              <a:t>: </a:t>
            </a:r>
            <a:endParaRPr lang="ru-RU" sz="2000" dirty="0">
              <a:latin typeface="Arial Narrow" panose="020B0606020202030204" pitchFamily="34" charset="0"/>
            </a:endParaRPr>
          </a:p>
          <a:p>
            <a:pPr lvl="1"/>
            <a:r>
              <a:rPr lang="ru-RU" sz="2000" dirty="0">
                <a:latin typeface="Arial Narrow" panose="020B0606020202030204" pitchFamily="34" charset="0"/>
              </a:rPr>
              <a:t>Ако је </a:t>
            </a:r>
            <a:r>
              <a:rPr lang="ru-RU" sz="2000" dirty="0" smtClean="0">
                <a:latin typeface="Arial Narrow" panose="020B0606020202030204" pitchFamily="34" charset="0"/>
              </a:rPr>
              <a:t>у питању непријатељство</a:t>
            </a:r>
            <a:r>
              <a:rPr lang="ru-RU" sz="2000" dirty="0">
                <a:latin typeface="Arial Narrow" panose="020B0606020202030204" pitchFamily="34" charset="0"/>
              </a:rPr>
              <a:t>, треба стварати </a:t>
            </a:r>
            <a:r>
              <a:rPr lang="ru-RU" sz="2000" dirty="0" smtClean="0">
                <a:latin typeface="Arial Narrow" panose="020B0606020202030204" pitchFamily="34" charset="0"/>
              </a:rPr>
              <a:t>наклоност јавности!</a:t>
            </a:r>
            <a:endParaRPr lang="ru-RU" sz="2000" dirty="0">
              <a:latin typeface="Arial Narrow" panose="020B0606020202030204" pitchFamily="34" charset="0"/>
            </a:endParaRPr>
          </a:p>
          <a:p>
            <a:pPr lvl="1"/>
            <a:r>
              <a:rPr lang="ru-RU" sz="2000" dirty="0">
                <a:latin typeface="Arial Narrow" panose="020B0606020202030204" pitchFamily="34" charset="0"/>
              </a:rPr>
              <a:t>Ако су </a:t>
            </a:r>
            <a:r>
              <a:rPr lang="ru-RU" sz="2000" dirty="0" smtClean="0">
                <a:latin typeface="Arial Narrow" panose="020B0606020202030204" pitchFamily="34" charset="0"/>
              </a:rPr>
              <a:t>у питању предрасуде</a:t>
            </a:r>
            <a:r>
              <a:rPr lang="ru-RU" sz="2000" dirty="0">
                <a:latin typeface="Arial Narrow" panose="020B0606020202030204" pitchFamily="34" charset="0"/>
              </a:rPr>
              <a:t>, треба радити на </a:t>
            </a:r>
            <a:r>
              <a:rPr lang="ru-RU" sz="2000" dirty="0" smtClean="0">
                <a:latin typeface="Arial Narrow" panose="020B0606020202030204" pitchFamily="34" charset="0"/>
              </a:rPr>
              <a:t>прихватању компаније од стране јавности!</a:t>
            </a:r>
            <a:endParaRPr lang="ru-RU" sz="2000" dirty="0">
              <a:latin typeface="Arial Narrow" panose="020B0606020202030204" pitchFamily="34" charset="0"/>
            </a:endParaRPr>
          </a:p>
          <a:p>
            <a:pPr lvl="1"/>
            <a:r>
              <a:rPr lang="ru-RU" sz="2000" dirty="0">
                <a:latin typeface="Arial Narrow" panose="020B0606020202030204" pitchFamily="34" charset="0"/>
              </a:rPr>
              <a:t>Ако </a:t>
            </a:r>
            <a:r>
              <a:rPr lang="ru-RU" sz="2000" dirty="0" smtClean="0">
                <a:latin typeface="Arial Narrow" panose="020B0606020202030204" pitchFamily="34" charset="0"/>
              </a:rPr>
              <a:t>је у питању апатија</a:t>
            </a:r>
            <a:r>
              <a:rPr lang="ru-RU" sz="2000" dirty="0">
                <a:latin typeface="Arial Narrow" panose="020B0606020202030204" pitchFamily="34" charset="0"/>
              </a:rPr>
              <a:t>, треба подстицати занимање </a:t>
            </a:r>
            <a:r>
              <a:rPr lang="ru-RU" sz="2000" dirty="0" smtClean="0">
                <a:latin typeface="Arial Narrow" panose="020B0606020202030204" pitchFamily="34" charset="0"/>
              </a:rPr>
              <a:t>јавности за </a:t>
            </a:r>
            <a:r>
              <a:rPr lang="ru-RU" sz="2000" dirty="0">
                <a:latin typeface="Arial Narrow" panose="020B0606020202030204" pitchFamily="34" charset="0"/>
              </a:rPr>
              <a:t>компанију!</a:t>
            </a:r>
          </a:p>
          <a:p>
            <a:pPr lvl="1"/>
            <a:r>
              <a:rPr lang="ru-RU" sz="2000" dirty="0">
                <a:latin typeface="Arial Narrow" panose="020B0606020202030204" pitchFamily="34" charset="0"/>
              </a:rPr>
              <a:t>Ако је </a:t>
            </a:r>
            <a:r>
              <a:rPr lang="ru-RU" sz="2000" dirty="0" smtClean="0">
                <a:latin typeface="Arial Narrow" panose="020B0606020202030204" pitchFamily="34" charset="0"/>
              </a:rPr>
              <a:t>у питању незнање</a:t>
            </a:r>
            <a:r>
              <a:rPr lang="ru-RU" sz="2000" dirty="0">
                <a:latin typeface="Arial Narrow" panose="020B0606020202030204" pitchFamily="34" charset="0"/>
              </a:rPr>
              <a:t>, треба јавност упознати са </a:t>
            </a:r>
            <a:r>
              <a:rPr lang="ru-RU" sz="2000" dirty="0" smtClean="0">
                <a:latin typeface="Arial Narrow" panose="020B0606020202030204" pitchFamily="34" charset="0"/>
              </a:rPr>
              <a:t>компанијом!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Инструменти односа 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јавношћу</a:t>
            </a:r>
            <a:r>
              <a:rPr lang="ru-RU" sz="2000" b="1" dirty="0" smtClean="0">
                <a:latin typeface="Arial Narrow" panose="020B0606020202030204" pitchFamily="34" charset="0"/>
              </a:rPr>
              <a:t>: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lvl="1"/>
            <a:r>
              <a:rPr lang="ru-RU" sz="2000" dirty="0" smtClean="0">
                <a:latin typeface="Arial Narrow" panose="020B0606020202030204" pitchFamily="34" charset="0"/>
              </a:rPr>
              <a:t>Интерни: састанци</a:t>
            </a:r>
            <a:r>
              <a:rPr lang="ru-RU" sz="2000" dirty="0">
                <a:latin typeface="Arial Narrow" panose="020B0606020202030204" pitchFamily="34" charset="0"/>
              </a:rPr>
              <a:t>..., говори....интерна гласила...аудио-визуелна интерна средства...</a:t>
            </a:r>
          </a:p>
          <a:p>
            <a:pPr lvl="1"/>
            <a:r>
              <a:rPr lang="ru-RU" sz="2000" dirty="0" smtClean="0">
                <a:latin typeface="Arial Narrow" panose="020B0606020202030204" pitchFamily="34" charset="0"/>
              </a:rPr>
              <a:t>Екстерни: говори</a:t>
            </a:r>
            <a:r>
              <a:rPr lang="ru-RU" sz="2000" dirty="0">
                <a:latin typeface="Arial Narrow" panose="020B0606020202030204" pitchFamily="34" charset="0"/>
              </a:rPr>
              <a:t>, извештаји, саопштења за екстерну јавност , разне публикације</a:t>
            </a:r>
            <a:r>
              <a:rPr lang="ru-RU" sz="2000" dirty="0" smtClean="0">
                <a:latin typeface="Arial Narrow" panose="020B0606020202030204" pitchFamily="34" charset="0"/>
              </a:rPr>
              <a:t>...аудио </a:t>
            </a:r>
            <a:r>
              <a:rPr lang="ru-RU" sz="2000" dirty="0">
                <a:latin typeface="Arial Narrow" panose="020B0606020202030204" pitchFamily="34" charset="0"/>
              </a:rPr>
              <a:t>и видео записи за екстерну јавност, постери</a:t>
            </a:r>
            <a:r>
              <a:rPr lang="ru-RU" sz="2000" dirty="0" smtClean="0">
                <a:latin typeface="Arial Narrow" panose="020B0606020202030204" pitchFamily="34" charset="0"/>
              </a:rPr>
              <a:t>...сајмови</a:t>
            </a:r>
            <a:r>
              <a:rPr lang="ru-RU" sz="2000" dirty="0">
                <a:latin typeface="Arial Narrow" panose="020B0606020202030204" pitchFamily="34" charset="0"/>
              </a:rPr>
              <a:t>, изложбе, семинари, посебни </a:t>
            </a:r>
            <a:r>
              <a:rPr lang="ru-RU" sz="2000" dirty="0" smtClean="0">
                <a:latin typeface="Arial Narrow" panose="020B0606020202030204" pitchFamily="34" charset="0"/>
              </a:rPr>
              <a:t>догађаји...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3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46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Публицитет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46" y="1143000"/>
            <a:ext cx="8121602" cy="5392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ПУБЛИЦИТЕТОМ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се сматрају информације о компанији, објављене од стране публициста, а да нису наложене, нити плаћене од стране компаније.</a:t>
            </a: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Однос </a:t>
            </a:r>
            <a:r>
              <a:rPr lang="ru-RU" sz="2400" dirty="0" smtClean="0">
                <a:latin typeface="Arial Narrow" panose="020B0606020202030204" pitchFamily="34" charset="0"/>
              </a:rPr>
              <a:t>компаније с </a:t>
            </a:r>
            <a:r>
              <a:rPr lang="ru-RU" sz="2400" dirty="0">
                <a:latin typeface="Arial Narrow" panose="020B0606020202030204" pitchFamily="34" charset="0"/>
              </a:rPr>
              <a:t>медијима је битан, јер их треба ИЗАЗВАТИ НА ПУБЛИЦИТЕТ </a:t>
            </a:r>
            <a:r>
              <a:rPr lang="ru-RU" sz="2400" dirty="0" smtClean="0">
                <a:latin typeface="Arial Narrow" panose="020B0606020202030204" pitchFamily="34" charset="0"/>
              </a:rPr>
              <a:t>!!!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Чиме? Стварањем догађаја који је интересантан за </a:t>
            </a:r>
            <a:r>
              <a:rPr lang="ru-RU" sz="2400" dirty="0" smtClean="0">
                <a:latin typeface="Arial Narrow" panose="020B0606020202030204" pitchFamily="34" charset="0"/>
              </a:rPr>
              <a:t>новинаре.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Неговати добар однос са новинарима и </a:t>
            </a:r>
            <a:r>
              <a:rPr lang="ru-RU" sz="2400" dirty="0" smtClean="0">
                <a:latin typeface="Arial Narrow" panose="020B0606020202030204" pitchFamily="34" charset="0"/>
              </a:rPr>
              <a:t>уредницима.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Благовремено им дати материјал од ког треба да се направи извештај за </a:t>
            </a:r>
            <a:r>
              <a:rPr lang="ru-RU" sz="2400" dirty="0" smtClean="0">
                <a:latin typeface="Arial Narrow" panose="020B0606020202030204" pitchFamily="34" charset="0"/>
              </a:rPr>
              <a:t>јавно објављивање. 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6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46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Реализација односа с јавношћу и публицитета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90010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Организација их може спроводити </a:t>
            </a:r>
            <a:r>
              <a:rPr lang="ru-RU" sz="2400" b="1" dirty="0" smtClean="0">
                <a:latin typeface="Arial Narrow" panose="020B0606020202030204" pitchFamily="34" charset="0"/>
              </a:rPr>
              <a:t>самостално </a:t>
            </a:r>
            <a:r>
              <a:rPr lang="ru-RU" sz="2400" b="1" dirty="0">
                <a:latin typeface="Arial Narrow" panose="020B0606020202030204" pitchFamily="34" charset="0"/>
              </a:rPr>
              <a:t>или ангажовањем агенције</a:t>
            </a:r>
            <a:r>
              <a:rPr lang="ru-RU" sz="2400" dirty="0" smtClean="0">
                <a:latin typeface="Arial Narrow" panose="020B0606020202030204" pitchFamily="34" charset="0"/>
              </a:rPr>
              <a:t>...!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Важан је </a:t>
            </a:r>
            <a:r>
              <a:rPr lang="ru-RU" sz="2400" b="1" dirty="0" smtClean="0">
                <a:latin typeface="Arial Narrow" panose="020B0606020202030204" pitchFamily="34" charset="0"/>
              </a:rPr>
              <a:t>однос </a:t>
            </a:r>
            <a:r>
              <a:rPr lang="ru-RU" sz="2400" b="1" dirty="0">
                <a:latin typeface="Arial Narrow" panose="020B0606020202030204" pitchFamily="34" charset="0"/>
              </a:rPr>
              <a:t>с медијима </a:t>
            </a:r>
            <a:r>
              <a:rPr lang="ru-RU" sz="2400" dirty="0" smtClean="0">
                <a:latin typeface="Arial Narrow" panose="020B0606020202030204" pitchFamily="34" charset="0"/>
              </a:rPr>
              <a:t>!!!!! Потребно је неговати </a:t>
            </a:r>
            <a:r>
              <a:rPr lang="ru-RU" sz="2400" dirty="0">
                <a:latin typeface="Arial Narrow" panose="020B0606020202030204" pitchFamily="34" charset="0"/>
              </a:rPr>
              <a:t>добар однос с њима, имати мапу </a:t>
            </a:r>
            <a:r>
              <a:rPr lang="ru-RU" sz="2400" dirty="0" smtClean="0">
                <a:latin typeface="Arial Narrow" panose="020B0606020202030204" pitchFamily="34" charset="0"/>
              </a:rPr>
              <a:t>медија, </a:t>
            </a:r>
            <a:r>
              <a:rPr lang="ru-RU" sz="2400" dirty="0">
                <a:latin typeface="Arial Narrow" panose="020B0606020202030204" pitchFamily="34" charset="0"/>
              </a:rPr>
              <a:t>те добро сарађивати посебно када су у питању конференције за медије, односно конференције за </a:t>
            </a:r>
            <a:r>
              <a:rPr lang="ru-RU" sz="2400" dirty="0" smtClean="0">
                <a:latin typeface="Arial Narrow" panose="020B0606020202030204" pitchFamily="34" charset="0"/>
              </a:rPr>
              <a:t>штампу.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Конференција </a:t>
            </a:r>
            <a:r>
              <a:rPr lang="ru-RU" sz="2400" b="1" dirty="0">
                <a:latin typeface="Arial Narrow" panose="020B0606020202030204" pitchFamily="34" charset="0"/>
              </a:rPr>
              <a:t>за штампу</a:t>
            </a:r>
            <a:r>
              <a:rPr lang="ru-RU" sz="2400" dirty="0" smtClean="0">
                <a:latin typeface="Arial Narrow" panose="020B0606020202030204" pitchFamily="34" charset="0"/>
              </a:rPr>
              <a:t>: тражи </a:t>
            </a:r>
            <a:r>
              <a:rPr lang="ru-RU" sz="2400" dirty="0">
                <a:latin typeface="Arial Narrow" panose="020B0606020202030204" pitchFamily="34" charset="0"/>
              </a:rPr>
              <a:t>одређени повод</a:t>
            </a:r>
            <a:r>
              <a:rPr lang="ru-RU" sz="2400" dirty="0" smtClean="0">
                <a:latin typeface="Arial Narrow" panose="020B0606020202030204" pitchFamily="34" charset="0"/>
              </a:rPr>
              <a:t>! Могу </a:t>
            </a:r>
            <a:r>
              <a:rPr lang="ru-RU" sz="2400" dirty="0">
                <a:latin typeface="Arial Narrow" panose="020B0606020202030204" pitchFamily="34" charset="0"/>
              </a:rPr>
              <a:t>бити редовне, ванредне, отворене, затворене (брифинг</a:t>
            </a:r>
            <a:r>
              <a:rPr lang="ru-RU" sz="2400" dirty="0" smtClean="0">
                <a:latin typeface="Arial Narrow" panose="020B0606020202030204" pitchFamily="34" charset="0"/>
              </a:rPr>
              <a:t>).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Организовање успешне </a:t>
            </a:r>
            <a:r>
              <a:rPr lang="ru-RU" sz="2400" dirty="0">
                <a:latin typeface="Arial Narrow" panose="020B0606020202030204" pitchFamily="34" charset="0"/>
              </a:rPr>
              <a:t>конференције тражи добар план и </a:t>
            </a:r>
            <a:r>
              <a:rPr lang="ru-RU" sz="2400" dirty="0" smtClean="0">
                <a:latin typeface="Arial Narrow" panose="020B0606020202030204" pitchFamily="34" charset="0"/>
              </a:rPr>
              <a:t>протокол.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Прес </a:t>
            </a:r>
            <a:r>
              <a:rPr lang="ru-RU" sz="2400" dirty="0">
                <a:latin typeface="Arial Narrow" panose="020B0606020202030204" pitchFamily="34" charset="0"/>
              </a:rPr>
              <a:t>клипингом се мере ефекти </a:t>
            </a:r>
            <a:r>
              <a:rPr lang="ru-RU" sz="2400" dirty="0" smtClean="0">
                <a:latin typeface="Arial Narrow" panose="020B0606020202030204" pitchFamily="34" charset="0"/>
              </a:rPr>
              <a:t>конференције.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5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47" y="319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Лобирање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46196"/>
            <a:ext cx="8229600" cy="5307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Утицај на доносиоце одлука!!!!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Унапређење односа између пословног и јавног сектора!!!</a:t>
            </a:r>
          </a:p>
          <a:p>
            <a:endParaRPr lang="ru-RU" sz="2800" dirty="0" smtClean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Интересне групе</a:t>
            </a:r>
          </a:p>
          <a:p>
            <a:r>
              <a:rPr lang="ru-RU" sz="2800" dirty="0" smtClean="0">
                <a:latin typeface="Arial Narrow" panose="020B0606020202030204" pitchFamily="34" charset="0"/>
              </a:rPr>
              <a:t>Утицајне групе</a:t>
            </a:r>
          </a:p>
          <a:p>
            <a:r>
              <a:rPr lang="ru-RU" sz="2800" dirty="0" smtClean="0">
                <a:latin typeface="Arial Narrow" panose="020B0606020202030204" pitchFamily="34" charset="0"/>
              </a:rPr>
              <a:t>Групе за притисак</a:t>
            </a:r>
          </a:p>
          <a:p>
            <a:endParaRPr lang="ru-RU" sz="2800" dirty="0" smtClean="0">
              <a:latin typeface="Arial Narrow" panose="020B0606020202030204" pitchFamily="34" charset="0"/>
            </a:endParaRPr>
          </a:p>
          <a:p>
            <a:endParaRPr lang="ru-RU" sz="2800" dirty="0" smtClean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Лобиста</a:t>
            </a:r>
          </a:p>
          <a:p>
            <a:r>
              <a:rPr lang="ru-RU" sz="2800" dirty="0" smtClean="0">
                <a:latin typeface="Arial Narrow" panose="020B0606020202030204" pitchFamily="34" charset="0"/>
              </a:rPr>
              <a:t>Лоби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Продајни амбијент као облик комуникације (ИМК)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1" y="1700808"/>
            <a:ext cx="858964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Комуницира се: </a:t>
            </a:r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>
                <a:latin typeface="Arial Narrow" panose="020B0606020202030204" pitchFamily="34" charset="0"/>
              </a:rPr>
              <a:t>и</a:t>
            </a:r>
            <a:r>
              <a:rPr lang="ru-RU" sz="2800" dirty="0" smtClean="0">
                <a:latin typeface="Arial Narrow" panose="020B0606020202030204" pitchFamily="34" charset="0"/>
              </a:rPr>
              <a:t>згледом</a:t>
            </a:r>
            <a:r>
              <a:rPr lang="ru-RU" sz="2800" dirty="0">
                <a:latin typeface="Arial Narrow" panose="020B0606020202030204" pitchFamily="34" charset="0"/>
              </a:rPr>
              <a:t>, мирисом, музиком, бојама, температуром </a:t>
            </a:r>
            <a:r>
              <a:rPr lang="ru-RU" sz="2800" dirty="0" smtClean="0">
                <a:latin typeface="Arial Narrow" panose="020B0606020202030204" pitchFamily="34" charset="0"/>
              </a:rPr>
              <a:t>ваздуха у продавници....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особљем....односно њиховим изгледом, комуникацијом, љубазношћу...</a:t>
            </a:r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Уређењем објекта-продавнице, начином на који су изложени артикли, распоредом у објекту... </a:t>
            </a:r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>
                <a:latin typeface="Arial Narrow" panose="020B0606020202030204" pitchFamily="34" charset="0"/>
              </a:rPr>
              <a:t>Дисплејима....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1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8" y="126059"/>
            <a:ext cx="9144000" cy="7399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ПРОМОЦИЈА У КОНЦЕПТУ </a:t>
            </a:r>
            <a:r>
              <a:rPr lang="sr-Latn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sr-Latn-R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ИНТЕГРИСАНИХ </a:t>
            </a:r>
            <a:r>
              <a:rPr lang="ru-RU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МАРКЕТИНГ КОМУНИКАЦИЈА</a:t>
            </a:r>
            <a:endParaRPr lang="sr-Latn-RS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8" y="980728"/>
            <a:ext cx="9006907" cy="5616624"/>
          </a:xfrm>
        </p:spPr>
        <p:txBody>
          <a:bodyPr>
            <a:normAutofit fontScale="925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Промоција</a:t>
            </a:r>
            <a:r>
              <a:rPr lang="ru-RU" dirty="0">
                <a:latin typeface="Arial Narrow" panose="020B0606020202030204" pitchFamily="34" charset="0"/>
              </a:rPr>
              <a:t> је процес комуницирања компаније са њеним интерним и екстерним окружењем, личним и масовним средствима.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Концепт интегрисаних маркетинг комуникација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(ИМК) </a:t>
            </a:r>
            <a:r>
              <a:rPr lang="ru-RU" dirty="0" smtClean="0">
                <a:latin typeface="Arial Narrow" panose="020B0606020202030204" pitchFamily="34" charset="0"/>
              </a:rPr>
              <a:t>подразумева </a:t>
            </a:r>
            <a:r>
              <a:rPr lang="ru-RU" dirty="0">
                <a:latin typeface="Arial Narrow" panose="020B0606020202030204" pitchFamily="34" charset="0"/>
              </a:rPr>
              <a:t>планирање маркетинг комуникације компаније </a:t>
            </a:r>
            <a:r>
              <a:rPr lang="ru-RU" dirty="0" smtClean="0">
                <a:latin typeface="Arial Narrow" panose="020B0606020202030204" pitchFamily="34" charset="0"/>
              </a:rPr>
              <a:t>са </a:t>
            </a:r>
            <a:r>
              <a:rPr lang="ru-RU" dirty="0">
                <a:latin typeface="Arial Narrow" panose="020B0606020202030204" pitchFamily="34" charset="0"/>
              </a:rPr>
              <a:t>циљем остваривања додајне вредности путем интегрисања различитих облика промоције и подизања њихове конзистентности (непротивречности) и способности коришћења њихове међусобне </a:t>
            </a:r>
            <a:r>
              <a:rPr lang="ru-RU" dirty="0" smtClean="0">
                <a:latin typeface="Arial Narrow" panose="020B0606020202030204" pitchFamily="34" charset="0"/>
              </a:rPr>
              <a:t>предности</a:t>
            </a:r>
            <a:r>
              <a:rPr lang="sr-Latn-RS" dirty="0" smtClean="0">
                <a:latin typeface="Arial Narrow" panose="020B0606020202030204" pitchFamily="34" charset="0"/>
              </a:rPr>
              <a:t>.</a:t>
            </a:r>
            <a:endParaRPr lang="sr-Cyrl-R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sr-Cyrl-RS" dirty="0" smtClean="0">
                <a:latin typeface="Arial Narrow" panose="020B0606020202030204" pitchFamily="34" charset="0"/>
              </a:rPr>
              <a:t>Како димензије међународног окружења утичу на њих? 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1" y="116632"/>
            <a:ext cx="8229600" cy="830767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Национална промоција извоза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37" y="1340768"/>
            <a:ext cx="8742559" cy="5015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Дражава, </a:t>
            </a:r>
            <a:r>
              <a:rPr lang="ru-RU" sz="2800" dirty="0">
                <a:latin typeface="Arial Narrow" panose="020B0606020202030204" pitchFamily="34" charset="0"/>
              </a:rPr>
              <a:t>промотивним </a:t>
            </a:r>
            <a:r>
              <a:rPr lang="ru-RU" sz="2800" dirty="0" smtClean="0">
                <a:latin typeface="Arial Narrow" panose="020B0606020202030204" pitchFamily="34" charset="0"/>
              </a:rPr>
              <a:t>мерама, </a:t>
            </a:r>
            <a:r>
              <a:rPr lang="ru-RU" sz="2800" dirty="0">
                <a:latin typeface="Arial Narrow" panose="020B0606020202030204" pitchFamily="34" charset="0"/>
              </a:rPr>
              <a:t>подстиче привредни и ванпривредни сектор на интернационализацију тако што </a:t>
            </a:r>
            <a:r>
              <a:rPr lang="ru-RU" sz="2800" dirty="0" smtClean="0">
                <a:latin typeface="Arial Narrow" panose="020B0606020202030204" pitchFamily="34" charset="0"/>
              </a:rPr>
              <a:t>припрема терен, директно </a:t>
            </a:r>
            <a:r>
              <a:rPr lang="ru-RU" sz="2800" dirty="0">
                <a:latin typeface="Arial Narrow" panose="020B0606020202030204" pitchFamily="34" charset="0"/>
              </a:rPr>
              <a:t>или индиректно промовишући земљу и њене </a:t>
            </a:r>
            <a:r>
              <a:rPr lang="ru-RU" sz="2800" dirty="0" smtClean="0">
                <a:latin typeface="Arial Narrow" panose="020B0606020202030204" pitchFamily="34" charset="0"/>
              </a:rPr>
              <a:t>потенцијале, </a:t>
            </a:r>
            <a:r>
              <a:rPr lang="ru-RU" sz="2800" dirty="0">
                <a:latin typeface="Arial Narrow" panose="020B0606020202030204" pitchFamily="34" charset="0"/>
              </a:rPr>
              <a:t>а потом и секторе, гране, предузећа, кроз широк спектар активности.</a:t>
            </a: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Наведено се врши преко </a:t>
            </a:r>
            <a:r>
              <a:rPr lang="ru-RU" sz="2800" dirty="0">
                <a:latin typeface="Arial Narrow" panose="020B0606020202030204" pitchFamily="34" charset="0"/>
              </a:rPr>
              <a:t>амбасада, привредних комора....представништава, спорта....сајмова...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8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5" y="376365"/>
            <a:ext cx="8229600" cy="5809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Фактори</a:t>
            </a:r>
            <a:r>
              <a:rPr lang="sr-Latn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који утичу на промоцију односно ИМК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8" y="980728"/>
            <a:ext cx="9114412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Фактори са циљног </a:t>
            </a:r>
            <a:r>
              <a:rPr lang="ru-RU" dirty="0" smtClean="0">
                <a:latin typeface="Arial Narrow" panose="020B0606020202030204" pitchFamily="34" charset="0"/>
              </a:rPr>
              <a:t>тржишта: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sz="2600" b="1" dirty="0">
                <a:latin typeface="Arial Narrow" panose="020B0606020202030204" pitchFamily="34" charset="0"/>
              </a:rPr>
              <a:t>степен развијености тржишта и државна </a:t>
            </a:r>
            <a:r>
              <a:rPr lang="ru-RU" sz="2600" b="1" dirty="0" smtClean="0">
                <a:latin typeface="Arial Narrow" panose="020B0606020202030204" pitchFamily="34" charset="0"/>
              </a:rPr>
              <a:t>регулатива</a:t>
            </a:r>
            <a:r>
              <a:rPr lang="ru-RU" sz="2600" dirty="0" smtClean="0">
                <a:latin typeface="Arial Narrow" panose="020B0606020202030204" pitchFamily="34" charset="0"/>
              </a:rPr>
              <a:t>: </a:t>
            </a:r>
            <a:r>
              <a:rPr lang="ru-RU" sz="2600" dirty="0">
                <a:latin typeface="Arial Narrow" panose="020B0606020202030204" pitchFamily="34" charset="0"/>
              </a:rPr>
              <a:t>развијенија тржишта – веће могућности промоције; поставља се питање </a:t>
            </a:r>
            <a:r>
              <a:rPr lang="ru-RU" sz="2600" dirty="0" smtClean="0">
                <a:latin typeface="Arial Narrow" panose="020B0606020202030204" pitchFamily="34" charset="0"/>
              </a:rPr>
              <a:t>да </a:t>
            </a:r>
            <a:r>
              <a:rPr lang="ru-RU" sz="2600" dirty="0">
                <a:latin typeface="Arial Narrow" panose="020B0606020202030204" pitchFamily="34" charset="0"/>
              </a:rPr>
              <a:t>ли су дозвољена сва средства и облици комуникације на одређеном циљном тржишту, у свим расположивим терминима... или постоје одређена ограничења</a:t>
            </a:r>
            <a:r>
              <a:rPr lang="ru-RU" sz="2600" dirty="0" smtClean="0">
                <a:latin typeface="Arial Narrow" panose="020B0606020202030204" pitchFamily="34" charset="0"/>
              </a:rPr>
              <a:t>?</a:t>
            </a: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2600" b="1" dirty="0">
                <a:latin typeface="Arial Narrow" panose="020B0606020202030204" pitchFamily="34" charset="0"/>
              </a:rPr>
              <a:t>расположивост адвертајзинг агенција и степен развијености медијске </a:t>
            </a:r>
            <a:r>
              <a:rPr lang="ru-RU" sz="2600" b="1" dirty="0" smtClean="0">
                <a:latin typeface="Arial Narrow" panose="020B0606020202030204" pitchFamily="34" charset="0"/>
              </a:rPr>
              <a:t>инфраструктуре</a:t>
            </a:r>
            <a:r>
              <a:rPr lang="ru-RU" sz="2600" dirty="0" smtClean="0">
                <a:latin typeface="Arial Narrow" panose="020B0606020202030204" pitchFamily="34" charset="0"/>
              </a:rPr>
              <a:t>: ако </a:t>
            </a:r>
            <a:r>
              <a:rPr lang="ru-RU" sz="2600" dirty="0">
                <a:latin typeface="Arial Narrow" panose="020B0606020202030204" pitchFamily="34" charset="0"/>
              </a:rPr>
              <a:t>су </a:t>
            </a:r>
            <a:r>
              <a:rPr lang="ru-RU" sz="2600" dirty="0" smtClean="0">
                <a:latin typeface="Arial Narrow" panose="020B0606020202030204" pitchFamily="34" charset="0"/>
              </a:rPr>
              <a:t>више расположиве, онда је развијенија медијска инфраструктура, </a:t>
            </a:r>
            <a:r>
              <a:rPr lang="ru-RU" sz="2600" dirty="0">
                <a:latin typeface="Arial Narrow" panose="020B0606020202030204" pitchFamily="34" charset="0"/>
              </a:rPr>
              <a:t>олакшана је промоција; </a:t>
            </a:r>
            <a:r>
              <a:rPr lang="ru-RU" sz="2600" dirty="0" smtClean="0">
                <a:latin typeface="Arial Narrow" panose="020B0606020202030204" pitchFamily="34" charset="0"/>
              </a:rPr>
              <a:t>питање покривеност сигналом...</a:t>
            </a: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2600" b="1" dirty="0" smtClean="0">
                <a:latin typeface="Arial Narrow" panose="020B0606020202030204" pitchFamily="34" charset="0"/>
              </a:rPr>
              <a:t>социо-културна </a:t>
            </a:r>
            <a:r>
              <a:rPr lang="ru-RU" sz="2600" b="1" dirty="0">
                <a:latin typeface="Arial Narrow" panose="020B0606020202030204" pitchFamily="34" charset="0"/>
              </a:rPr>
              <a:t>димензија </a:t>
            </a:r>
            <a:r>
              <a:rPr lang="ru-RU" sz="2600" b="1" dirty="0" smtClean="0">
                <a:latin typeface="Arial Narrow" panose="020B0606020202030204" pitchFamily="34" charset="0"/>
              </a:rPr>
              <a:t>окружења</a:t>
            </a:r>
            <a:r>
              <a:rPr lang="ru-RU" sz="2600" dirty="0" smtClean="0">
                <a:latin typeface="Arial Narrow" panose="020B0606020202030204" pitchFamily="34" charset="0"/>
              </a:rPr>
              <a:t>: какав је утицај </a:t>
            </a:r>
            <a:r>
              <a:rPr lang="ru-RU" sz="2600" dirty="0">
                <a:latin typeface="Arial Narrow" panose="020B0606020202030204" pitchFamily="34" charset="0"/>
              </a:rPr>
              <a:t>језика, културе, друштва на разумевање </a:t>
            </a:r>
            <a:r>
              <a:rPr lang="ru-RU" sz="2600" dirty="0" smtClean="0">
                <a:latin typeface="Arial Narrow" panose="020B0606020202030204" pitchFamily="34" charset="0"/>
              </a:rPr>
              <a:t>порука?</a:t>
            </a: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2600" b="1" dirty="0" smtClean="0">
                <a:latin typeface="Arial Narrow" panose="020B0606020202030204" pitchFamily="34" charset="0"/>
              </a:rPr>
              <a:t>промоција конкуренције</a:t>
            </a:r>
            <a:r>
              <a:rPr lang="ru-RU" sz="2600" dirty="0" smtClean="0">
                <a:latin typeface="Arial Narrow" panose="020B0606020202030204" pitchFamily="34" charset="0"/>
              </a:rPr>
              <a:t>: компанија може донети одлуку да користи сличну стратегију промоције конкурентској или бити различит од конкуренције? </a:t>
            </a:r>
          </a:p>
          <a:p>
            <a:pPr marL="0" indent="0">
              <a:buNone/>
            </a:pPr>
            <a:endParaRPr lang="ru-RU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Фактори </a:t>
            </a:r>
            <a:r>
              <a:rPr lang="ru-RU" dirty="0">
                <a:latin typeface="Arial Narrow" panose="020B0606020202030204" pitchFamily="34" charset="0"/>
              </a:rPr>
              <a:t>из </a:t>
            </a:r>
            <a:r>
              <a:rPr lang="ru-RU" dirty="0" smtClean="0">
                <a:latin typeface="Arial Narrow" panose="020B0606020202030204" pitchFamily="34" charset="0"/>
              </a:rPr>
              <a:t>компаније: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sz="2600" b="1" dirty="0">
                <a:latin typeface="Arial Narrow" panose="020B0606020202030204" pitchFamily="34" charset="0"/>
              </a:rPr>
              <a:t>финансијска </a:t>
            </a:r>
            <a:r>
              <a:rPr lang="ru-RU" sz="2600" b="1" dirty="0" smtClean="0">
                <a:latin typeface="Arial Narrow" panose="020B0606020202030204" pitchFamily="34" charset="0"/>
              </a:rPr>
              <a:t>снага</a:t>
            </a:r>
            <a:r>
              <a:rPr lang="ru-RU" sz="2600" dirty="0" smtClean="0">
                <a:latin typeface="Arial Narrow" panose="020B0606020202030204" pitchFamily="34" charset="0"/>
              </a:rPr>
              <a:t>: виша снага – више улагања у промоцију, нпр., мада не мора бити</a:t>
            </a: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2600" b="1" dirty="0">
                <a:latin typeface="Arial Narrow" panose="020B0606020202030204" pitchFamily="34" charset="0"/>
              </a:rPr>
              <a:t>врста </a:t>
            </a:r>
            <a:r>
              <a:rPr lang="ru-RU" sz="2600" b="1" dirty="0" smtClean="0">
                <a:latin typeface="Arial Narrow" panose="020B0606020202030204" pitchFamily="34" charset="0"/>
              </a:rPr>
              <a:t>делатности: </a:t>
            </a:r>
            <a:r>
              <a:rPr lang="ru-RU" sz="2600" dirty="0" smtClean="0">
                <a:latin typeface="Arial Narrow" panose="020B0606020202030204" pitchFamily="34" charset="0"/>
              </a:rPr>
              <a:t>промоција авиоиндустрије и индустрије чоколаде није иста </a:t>
            </a:r>
          </a:p>
          <a:p>
            <a:r>
              <a:rPr lang="ru-RU" sz="2600" b="1" dirty="0" smtClean="0">
                <a:latin typeface="Arial Narrow" panose="020B0606020202030204" pitchFamily="34" charset="0"/>
              </a:rPr>
              <a:t>карактер производа: </a:t>
            </a:r>
            <a:r>
              <a:rPr lang="ru-RU" sz="2600" dirty="0" smtClean="0">
                <a:latin typeface="Arial Narrow" panose="020B0606020202030204" pitchFamily="34" charset="0"/>
              </a:rPr>
              <a:t>трајна и нетрајна потрошна добра захтевају различит приступ...</a:t>
            </a:r>
            <a:endParaRPr lang="ru-RU" sz="2600" dirty="0">
              <a:latin typeface="Arial Narrow" panose="020B0606020202030204" pitchFamily="34" charset="0"/>
            </a:endParaRPr>
          </a:p>
          <a:p>
            <a:r>
              <a:rPr lang="ru-RU" sz="2600" b="1" dirty="0">
                <a:latin typeface="Arial Narrow" panose="020B0606020202030204" pitchFamily="34" charset="0"/>
              </a:rPr>
              <a:t>промоцијски </a:t>
            </a:r>
            <a:r>
              <a:rPr lang="ru-RU" sz="2600" b="1" dirty="0" smtClean="0">
                <a:latin typeface="Arial Narrow" panose="020B0606020202030204" pitchFamily="34" charset="0"/>
              </a:rPr>
              <a:t>циљ: </a:t>
            </a:r>
            <a:r>
              <a:rPr lang="ru-RU" sz="2600" dirty="0" smtClean="0">
                <a:latin typeface="Arial Narrow" panose="020B0606020202030204" pitchFamily="34" charset="0"/>
              </a:rPr>
              <a:t>све зависи да ли је информисање, или неки други циљ.</a:t>
            </a:r>
            <a:endParaRPr lang="ru-RU" sz="26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Управљање међународном промоцијом (ИМК)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CS" sz="2800" dirty="0" smtClean="0">
                <a:latin typeface="Arial Narrow" panose="020B0606020202030204" pitchFamily="34" charset="0"/>
              </a:rPr>
              <a:t>У процесу управљања се доносе одлуке о:</a:t>
            </a:r>
          </a:p>
          <a:p>
            <a:r>
              <a:rPr lang="sr-Cyrl-CS" sz="2400" b="1" dirty="0" smtClean="0">
                <a:latin typeface="Arial Narrow" panose="020B0606020202030204" pitchFamily="34" charset="0"/>
              </a:rPr>
              <a:t>Циљном аудиторијуму</a:t>
            </a:r>
            <a:r>
              <a:rPr lang="sr-Cyrl-CS" sz="2400" dirty="0" smtClean="0">
                <a:latin typeface="Arial Narrow" panose="020B0606020202030204" pitchFamily="34" charset="0"/>
              </a:rPr>
              <a:t>: коме се обраћамо? Можда и потрошачима, и конкурентима?</a:t>
            </a:r>
            <a:endParaRPr lang="sr-Cyrl-CS" sz="2400" dirty="0">
              <a:latin typeface="Arial Narrow" panose="020B0606020202030204" pitchFamily="34" charset="0"/>
            </a:endParaRPr>
          </a:p>
          <a:p>
            <a:r>
              <a:rPr lang="sr-Cyrl-CS" sz="2400" b="1" dirty="0" smtClean="0">
                <a:latin typeface="Arial Narrow" panose="020B0606020202030204" pitchFamily="34" charset="0"/>
              </a:rPr>
              <a:t>Циљу</a:t>
            </a:r>
            <a:r>
              <a:rPr lang="sr-Cyrl-CS" sz="2400" dirty="0" smtClean="0">
                <a:latin typeface="Arial Narrow" panose="020B0606020202030204" pitchFamily="34" charset="0"/>
              </a:rPr>
              <a:t>: може бити информисање, убеђивање, или подсећање, те изградња бренда, угледа, његово одржавање или подсећање на исти.</a:t>
            </a:r>
            <a:endParaRPr lang="sr-Cyrl-CS" sz="2400" dirty="0">
              <a:latin typeface="Arial Narrow" panose="020B0606020202030204" pitchFamily="34" charset="0"/>
            </a:endParaRPr>
          </a:p>
          <a:p>
            <a:r>
              <a:rPr lang="sr-Cyrl-CS" sz="2400" b="1" dirty="0" smtClean="0">
                <a:latin typeface="Arial Narrow" panose="020B0606020202030204" pitchFamily="34" charset="0"/>
              </a:rPr>
              <a:t>Поруци</a:t>
            </a:r>
            <a:r>
              <a:rPr lang="sr-Cyrl-CS" sz="2400" dirty="0" smtClean="0">
                <a:latin typeface="Arial Narrow" panose="020B0606020202030204" pitchFamily="34" charset="0"/>
              </a:rPr>
              <a:t>: одлуке о изгледу, облику, садржају, форми поруке.</a:t>
            </a:r>
            <a:endParaRPr lang="sr-Cyrl-CS" sz="2400" dirty="0">
              <a:latin typeface="Arial Narrow" panose="020B0606020202030204" pitchFamily="34" charset="0"/>
            </a:endParaRPr>
          </a:p>
          <a:p>
            <a:r>
              <a:rPr lang="sr-Cyrl-CS" sz="2400" b="1" dirty="0">
                <a:latin typeface="Arial Narrow" panose="020B0606020202030204" pitchFamily="34" charset="0"/>
              </a:rPr>
              <a:t>Каналу </a:t>
            </a:r>
            <a:r>
              <a:rPr lang="sr-Cyrl-CS" sz="2400" b="1" dirty="0" smtClean="0">
                <a:latin typeface="Arial Narrow" panose="020B0606020202030204" pitchFamily="34" charset="0"/>
              </a:rPr>
              <a:t>комуницирања</a:t>
            </a:r>
            <a:r>
              <a:rPr lang="sr-Cyrl-CS" sz="2400" dirty="0" smtClean="0">
                <a:latin typeface="Arial Narrow" panose="020B0606020202030204" pitchFamily="34" charset="0"/>
              </a:rPr>
              <a:t>: д</a:t>
            </a:r>
            <a:r>
              <a:rPr lang="ru-RU" sz="2400" dirty="0" smtClean="0">
                <a:latin typeface="Arial Narrow" panose="020B0606020202030204" pitchFamily="34" charset="0"/>
              </a:rPr>
              <a:t>иректно или преко </a:t>
            </a:r>
            <a:r>
              <a:rPr lang="ru-RU" sz="2400" dirty="0">
                <a:latin typeface="Arial Narrow" panose="020B0606020202030204" pitchFamily="34" charset="0"/>
              </a:rPr>
              <a:t>посредника – на ТВ-у или </a:t>
            </a:r>
            <a:r>
              <a:rPr lang="ru-RU" sz="2400" dirty="0" smtClean="0">
                <a:latin typeface="Arial Narrow" panose="020B0606020202030204" pitchFamily="34" charset="0"/>
              </a:rPr>
              <a:t>......?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Буџету</a:t>
            </a:r>
            <a:r>
              <a:rPr lang="ru-RU" sz="2400" dirty="0" smtClean="0">
                <a:latin typeface="Arial Narrow" panose="020B0606020202030204" pitchFamily="34" charset="0"/>
              </a:rPr>
              <a:t>: користити као метод проценат </a:t>
            </a:r>
            <a:r>
              <a:rPr lang="ru-RU" sz="2400" dirty="0">
                <a:latin typeface="Arial Narrow" panose="020B0606020202030204" pitchFamily="34" charset="0"/>
              </a:rPr>
              <a:t>од прошле или будуће продаје, арбитрарни метод или по угледу на </a:t>
            </a:r>
            <a:r>
              <a:rPr lang="ru-RU" sz="2400" dirty="0" smtClean="0">
                <a:latin typeface="Arial Narrow" panose="020B0606020202030204" pitchFamily="34" charset="0"/>
              </a:rPr>
              <a:t>конкуренцију?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Промоцијском миксу: </a:t>
            </a:r>
            <a:r>
              <a:rPr lang="ru-RU" sz="2400" dirty="0" smtClean="0">
                <a:latin typeface="Arial Narrow" panose="020B0606020202030204" pitchFamily="34" charset="0"/>
              </a:rPr>
              <a:t>одлука о комбинацији оглашавања, личне продаје, унапређења </a:t>
            </a:r>
            <a:r>
              <a:rPr lang="ru-RU" sz="2400" dirty="0">
                <a:latin typeface="Arial Narrow" panose="020B0606020202030204" pitchFamily="34" charset="0"/>
              </a:rPr>
              <a:t>продаје, </a:t>
            </a:r>
            <a:r>
              <a:rPr lang="ru-RU" sz="2400" dirty="0" smtClean="0">
                <a:latin typeface="Arial Narrow" panose="020B0606020202030204" pitchFamily="34" charset="0"/>
              </a:rPr>
              <a:t>публицитета, односа </a:t>
            </a:r>
            <a:r>
              <a:rPr lang="ru-RU" sz="2400" dirty="0">
                <a:latin typeface="Arial Narrow" panose="020B0606020202030204" pitchFamily="34" charset="0"/>
              </a:rPr>
              <a:t>с јавношћу</a:t>
            </a:r>
            <a:r>
              <a:rPr lang="ru-RU" sz="2400" dirty="0" smtClean="0">
                <a:latin typeface="Arial Narrow" panose="020B0606020202030204" pitchFamily="34" charset="0"/>
              </a:rPr>
              <a:t>....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Мерењу </a:t>
            </a:r>
            <a:r>
              <a:rPr lang="ru-RU" sz="2400" b="1" dirty="0">
                <a:latin typeface="Arial Narrow" panose="020B0606020202030204" pitchFamily="34" charset="0"/>
              </a:rPr>
              <a:t>резултата и </a:t>
            </a:r>
            <a:r>
              <a:rPr lang="ru-RU" sz="2400" b="1" dirty="0" smtClean="0">
                <a:latin typeface="Arial Narrow" panose="020B0606020202030204" pitchFamily="34" charset="0"/>
              </a:rPr>
              <a:t>координацији: </a:t>
            </a:r>
            <a:r>
              <a:rPr lang="ru-RU" sz="2400" dirty="0" smtClean="0">
                <a:latin typeface="Arial Narrow" panose="020B0606020202030204" pitchFamily="34" charset="0"/>
              </a:rPr>
              <a:t>могу се остварити мерењем </a:t>
            </a:r>
            <a:r>
              <a:rPr lang="ru-RU" sz="2400" dirty="0">
                <a:latin typeface="Arial Narrow" panose="020B0606020202030204" pitchFamily="34" charset="0"/>
              </a:rPr>
              <a:t>продаје пре и после кампање, </a:t>
            </a:r>
            <a:r>
              <a:rPr lang="ru-RU" sz="2400" dirty="0" smtClean="0">
                <a:latin typeface="Arial Narrow" panose="020B0606020202030204" pitchFamily="34" charset="0"/>
              </a:rPr>
              <a:t>анкетирањем потрошача </a:t>
            </a:r>
            <a:r>
              <a:rPr lang="ru-RU" sz="2400" dirty="0">
                <a:latin typeface="Arial Narrow" panose="020B0606020202030204" pitchFamily="34" charset="0"/>
              </a:rPr>
              <a:t>о кампањи.... </a:t>
            </a:r>
            <a:r>
              <a:rPr lang="ru-RU" sz="2400" dirty="0" smtClean="0">
                <a:latin typeface="Arial Narrow" panose="020B0606020202030204" pitchFamily="34" charset="0"/>
              </a:rPr>
              <a:t>Потребно је координирати различитим облицима промоције.</a:t>
            </a:r>
            <a:endParaRPr lang="sr-Cyrl-CS" sz="2400" dirty="0">
              <a:latin typeface="Arial Narrow" panose="020B0606020202030204" pitchFamily="34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4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ОГЛАШАВАЊЕ - процес </a:t>
            </a:r>
            <a:r>
              <a:rPr lang="sr-Cyrl-C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масовног комуницирања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Процес управљања оглашавањем је идентичан процесу управљања </a:t>
            </a:r>
            <a:r>
              <a:rPr lang="ru-RU" sz="2400" dirty="0" smtClean="0">
                <a:latin typeface="Arial Narrow" panose="020B0606020202030204" pitchFamily="34" charset="0"/>
              </a:rPr>
              <a:t>промоцијом (</a:t>
            </a:r>
            <a:r>
              <a:rPr lang="ru-RU" sz="2400" dirty="0">
                <a:latin typeface="Arial Narrow" panose="020B0606020202030204" pitchFamily="34" charset="0"/>
              </a:rPr>
              <a:t>видети претходне слајдове</a:t>
            </a:r>
            <a:r>
              <a:rPr lang="ru-RU" sz="2400" dirty="0" smtClean="0">
                <a:latin typeface="Arial Narrow" panose="020B0606020202030204" pitchFamily="34" charset="0"/>
              </a:rPr>
              <a:t>).</a:t>
            </a: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Врсте</a:t>
            </a:r>
            <a:r>
              <a:rPr lang="ru-RU" sz="2400" dirty="0" smtClean="0">
                <a:latin typeface="Arial Narrow" panose="020B0606020202030204" pitchFamily="34" charset="0"/>
              </a:rPr>
              <a:t>: 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Институционално </a:t>
            </a:r>
            <a:r>
              <a:rPr lang="ru-RU" sz="2400" b="1" dirty="0" smtClean="0">
                <a:latin typeface="Arial Narrow" panose="020B0606020202030204" pitchFamily="34" charset="0"/>
              </a:rPr>
              <a:t>оглашавање</a:t>
            </a:r>
            <a:r>
              <a:rPr lang="ru-RU" sz="2400" dirty="0" smtClean="0">
                <a:latin typeface="Arial Narrow" panose="020B0606020202030204" pitchFamily="34" charset="0"/>
              </a:rPr>
              <a:t>: оглашавање институције, наглашавање њеног назива...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Оглашавање идеја, ставова од јавног </a:t>
            </a:r>
            <a:r>
              <a:rPr lang="ru-RU" sz="2400" b="1" dirty="0" smtClean="0">
                <a:latin typeface="Arial Narrow" panose="020B0606020202030204" pitchFamily="34" charset="0"/>
              </a:rPr>
              <a:t>значаја: </a:t>
            </a:r>
            <a:r>
              <a:rPr lang="ru-RU" sz="2400" dirty="0" smtClean="0">
                <a:latin typeface="Arial Narrow" panose="020B0606020202030204" pitchFamily="34" charset="0"/>
              </a:rPr>
              <a:t>нпр. кампања «кад пијем не возим»...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Оглашавање у кризним </a:t>
            </a:r>
            <a:r>
              <a:rPr lang="ru-RU" sz="2400" b="1" dirty="0" smtClean="0">
                <a:latin typeface="Arial Narrow" panose="020B0606020202030204" pitchFamily="34" charset="0"/>
              </a:rPr>
              <a:t>ситуацијама: </a:t>
            </a:r>
            <a:r>
              <a:rPr lang="ru-RU" sz="2400" dirty="0" smtClean="0">
                <a:latin typeface="Arial Narrow" panose="020B0606020202030204" pitchFamily="34" charset="0"/>
              </a:rPr>
              <a:t>нпр. </a:t>
            </a:r>
            <a:r>
              <a:rPr lang="ru-RU" sz="2400" dirty="0">
                <a:latin typeface="Arial Narrow" panose="020B0606020202030204" pitchFamily="34" charset="0"/>
              </a:rPr>
              <a:t>о</a:t>
            </a:r>
            <a:r>
              <a:rPr lang="ru-RU" sz="2400" dirty="0" smtClean="0">
                <a:latin typeface="Arial Narrow" panose="020B0606020202030204" pitchFamily="34" charset="0"/>
              </a:rPr>
              <a:t>глашавање поводом пандемије корона вирусом...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Финансијско </a:t>
            </a:r>
            <a:r>
              <a:rPr lang="ru-RU" sz="2400" b="1" dirty="0" smtClean="0">
                <a:latin typeface="Arial Narrow" panose="020B0606020202030204" pitchFamily="34" charset="0"/>
              </a:rPr>
              <a:t>оглашавање: </a:t>
            </a:r>
            <a:r>
              <a:rPr lang="ru-RU" sz="2400" dirty="0" smtClean="0">
                <a:latin typeface="Arial Narrow" panose="020B0606020202030204" pitchFamily="34" charset="0"/>
              </a:rPr>
              <a:t>нпр. финансијски извештаји организација (могу се видети на сајту).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3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Врсте оглашавања</a:t>
            </a:r>
            <a:endParaRPr lang="sr-Latn-RS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87624"/>
            <a:ext cx="8229600" cy="548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Arial Narrow" panose="020B0606020202030204" pitchFamily="34" charset="0"/>
              </a:rPr>
              <a:t>Информативно </a:t>
            </a:r>
            <a:r>
              <a:rPr lang="ru-RU" sz="2800" b="1" dirty="0" smtClean="0">
                <a:latin typeface="Arial Narrow" panose="020B0606020202030204" pitchFamily="34" charset="0"/>
              </a:rPr>
              <a:t>оглашавање: </a:t>
            </a:r>
            <a:r>
              <a:rPr lang="ru-RU" sz="2800" dirty="0" smtClean="0">
                <a:latin typeface="Arial Narrow" panose="020B0606020202030204" pitchFamily="34" charset="0"/>
              </a:rPr>
              <a:t>нпр. откријте модел ...»ново»!!!, на тржишту је....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Оглашавање </a:t>
            </a:r>
            <a:r>
              <a:rPr lang="ru-RU" sz="2800" b="1" dirty="0">
                <a:latin typeface="Arial Narrow" panose="020B0606020202030204" pitchFamily="34" charset="0"/>
              </a:rPr>
              <a:t>ради </a:t>
            </a:r>
            <a:r>
              <a:rPr lang="ru-RU" sz="2800" b="1" dirty="0" smtClean="0">
                <a:latin typeface="Arial Narrow" panose="020B0606020202030204" pitchFamily="34" charset="0"/>
              </a:rPr>
              <a:t>убеђивања:</a:t>
            </a:r>
            <a:endParaRPr lang="ru-RU" sz="2800" b="1" dirty="0">
              <a:latin typeface="Arial Narrow" panose="020B0606020202030204" pitchFamily="34" charset="0"/>
            </a:endParaRPr>
          </a:p>
          <a:p>
            <a:endParaRPr lang="ru-RU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Оглашавање </a:t>
            </a:r>
            <a:r>
              <a:rPr lang="ru-RU" sz="2800" b="1" dirty="0">
                <a:latin typeface="Arial Narrow" panose="020B0606020202030204" pitchFamily="34" charset="0"/>
              </a:rPr>
              <a:t>ради </a:t>
            </a:r>
            <a:r>
              <a:rPr lang="ru-RU" sz="2800" b="1" dirty="0" smtClean="0">
                <a:latin typeface="Arial Narrow" panose="020B0606020202030204" pitchFamily="34" charset="0"/>
              </a:rPr>
              <a:t>подсећања:</a:t>
            </a:r>
            <a:endParaRPr lang="ru-RU" sz="2800" b="1" dirty="0">
              <a:latin typeface="Arial Narrow" panose="020B0606020202030204" pitchFamily="34" charset="0"/>
            </a:endParaRPr>
          </a:p>
          <a:p>
            <a:endParaRPr lang="ru-RU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 Narrow" panose="020B0606020202030204" pitchFamily="34" charset="0"/>
              </a:rPr>
              <a:t>Спонзорство </a:t>
            </a:r>
            <a:r>
              <a:rPr lang="ru-RU" sz="2800" b="1" dirty="0">
                <a:latin typeface="Arial Narrow" panose="020B0606020202030204" pitchFamily="34" charset="0"/>
              </a:rPr>
              <a:t>је индиректно оглашавање</a:t>
            </a:r>
          </a:p>
          <a:p>
            <a:endParaRPr lang="sr-Latn-R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14" descr="http://www.taboomagazine.org/upload/images/fotogalerija/Fotogalerija_5/Nagrada%20citalaca%20casopisa%20TABOO%20-%20ZAPAZENA%20OGLASNA%20KAMPANJA%20U%202010%20GODINI%20-%20LAV%20NOVA%20BOCA%20-%20Agencija%20McCann%20Erickson%20-%20Oglasivac%20Carlsberg%20Srb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52" y="1884363"/>
            <a:ext cx="1979712" cy="188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s://encrypted-tbn3.gstatic.com/images?q=tbn:ANd9GcSfTNXQqJfffhwPtjxEBr0xXAuB_Wsqlx-RHZiJe3YSeKfGXWq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293096"/>
            <a:ext cx="2495550" cy="1269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68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Порука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Дефинисање идеје и теме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поруке</a:t>
            </a:r>
            <a:r>
              <a:rPr lang="sr-Cyrl-CS" sz="2800" dirty="0" smtClean="0">
                <a:latin typeface="Arial Narrow" panose="020B0606020202030204" pitchFamily="34" charset="0"/>
              </a:rPr>
              <a:t>: диктирају </a:t>
            </a:r>
            <a:r>
              <a:rPr lang="sr-Cyrl-CS" sz="2800" dirty="0">
                <a:latin typeface="Arial Narrow" panose="020B0606020202030204" pitchFamily="34" charset="0"/>
              </a:rPr>
              <a:t>их ставови потрошача и мотиви због којих </a:t>
            </a:r>
            <a:r>
              <a:rPr lang="sr-Cyrl-CS" sz="2800" dirty="0" smtClean="0">
                <a:latin typeface="Arial Narrow" panose="020B0606020202030204" pitchFamily="34" charset="0"/>
              </a:rPr>
              <a:t>се купује производ.</a:t>
            </a:r>
            <a:endParaRPr lang="sr-Cyrl-C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Тестирање поруке</a:t>
            </a:r>
            <a:r>
              <a:rPr lang="sr-Cyrl-CS" sz="2800" dirty="0" smtClean="0">
                <a:latin typeface="Arial Narrow" panose="020B0606020202030204" pitchFamily="34" charset="0"/>
              </a:rPr>
              <a:t>: спроводи се путем пилот огласа </a:t>
            </a:r>
            <a:r>
              <a:rPr lang="sr-Cyrl-CS" sz="2800" dirty="0">
                <a:latin typeface="Arial Narrow" panose="020B0606020202030204" pitchFamily="34" charset="0"/>
              </a:rPr>
              <a:t>или </a:t>
            </a:r>
            <a:r>
              <a:rPr lang="sr-Cyrl-CS" sz="2800" dirty="0" smtClean="0">
                <a:latin typeface="Arial Narrow" panose="020B0606020202030204" pitchFamily="34" charset="0"/>
              </a:rPr>
              <a:t>пробне рекламе усмереној одређеној </a:t>
            </a:r>
            <a:r>
              <a:rPr lang="sr-Cyrl-CS" sz="2800" dirty="0">
                <a:latin typeface="Arial Narrow" panose="020B0606020202030204" pitchFamily="34" charset="0"/>
              </a:rPr>
              <a:t>групи </a:t>
            </a:r>
            <a:r>
              <a:rPr lang="sr-Cyrl-CS" sz="2800" dirty="0" smtClean="0">
                <a:latin typeface="Arial Narrow" panose="020B0606020202030204" pitchFamily="34" charset="0"/>
              </a:rPr>
              <a:t>потрошача у </a:t>
            </a:r>
            <a:r>
              <a:rPr lang="sr-Cyrl-CS" sz="2800" dirty="0">
                <a:latin typeface="Arial Narrow" panose="020B0606020202030204" pitchFamily="34" charset="0"/>
              </a:rPr>
              <a:t>одређено </a:t>
            </a:r>
            <a:r>
              <a:rPr lang="sr-Cyrl-CS" sz="2800" dirty="0" smtClean="0">
                <a:latin typeface="Arial Narrow" panose="020B0606020202030204" pitchFamily="34" charset="0"/>
              </a:rPr>
              <a:t>време.</a:t>
            </a:r>
            <a:endParaRPr lang="sr-Cyrl-C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Емитовањ</a:t>
            </a:r>
            <a:r>
              <a:rPr lang="sr-Cyrl-CS" sz="2800" b="1" dirty="0" smtClean="0">
                <a:latin typeface="Arial Narrow" panose="020B0606020202030204" pitchFamily="34" charset="0"/>
              </a:rPr>
              <a:t>е: </a:t>
            </a:r>
            <a:r>
              <a:rPr lang="sr-Cyrl-CS" sz="2800" dirty="0" smtClean="0">
                <a:latin typeface="Arial Narrow" panose="020B0606020202030204" pitchFamily="34" charset="0"/>
              </a:rPr>
              <a:t>пласирање поруке циљном аудиторијуму.</a:t>
            </a:r>
            <a:endParaRPr lang="sr-Cyrl-C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Мерење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примећености</a:t>
            </a:r>
            <a:r>
              <a:rPr lang="sr-Cyrl-CS" sz="2800" b="1" dirty="0" smtClean="0">
                <a:latin typeface="Arial Narrow" panose="020B0606020202030204" pitchFamily="34" charset="0"/>
              </a:rPr>
              <a:t>: </a:t>
            </a:r>
            <a:r>
              <a:rPr lang="sr-Cyrl-CS" sz="2800" dirty="0" smtClean="0">
                <a:latin typeface="Arial Narrow" panose="020B0606020202030204" pitchFamily="34" charset="0"/>
              </a:rPr>
              <a:t>анкетирање после кампање и слично.</a:t>
            </a:r>
          </a:p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Елементи поруке</a:t>
            </a:r>
            <a:r>
              <a:rPr lang="ru-RU" sz="2800" b="1" dirty="0" smtClean="0">
                <a:latin typeface="Arial Narrow" panose="020B0606020202030204" pitchFamily="34" charset="0"/>
              </a:rPr>
              <a:t>:</a:t>
            </a:r>
            <a:endParaRPr lang="ru-RU" sz="2800" b="1" dirty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Arial Narrow" panose="020B0606020202030204" pitchFamily="34" charset="0"/>
              </a:rPr>
              <a:t>Структуру поруке </a:t>
            </a:r>
            <a:r>
              <a:rPr lang="ru-RU" dirty="0" smtClean="0">
                <a:latin typeface="Arial Narrow" panose="020B0606020202030204" pitchFamily="34" charset="0"/>
              </a:rPr>
              <a:t>чине</a:t>
            </a:r>
            <a:r>
              <a:rPr lang="ru-RU" b="1" dirty="0" smtClean="0">
                <a:latin typeface="Arial Narrow" panose="020B0606020202030204" pitchFamily="34" charset="0"/>
              </a:rPr>
              <a:t>: </a:t>
            </a:r>
            <a:r>
              <a:rPr lang="ru-RU" dirty="0" smtClean="0">
                <a:latin typeface="Arial Narrow" panose="020B0606020202030204" pitchFamily="34" charset="0"/>
              </a:rPr>
              <a:t>наслов који треба да је кратак и централни, текст поруке, цена производа или..., </a:t>
            </a:r>
            <a:r>
              <a:rPr lang="ru-RU" dirty="0">
                <a:latin typeface="Arial Narrow" panose="020B0606020202030204" pitchFamily="34" charset="0"/>
              </a:rPr>
              <a:t>подаци о </a:t>
            </a:r>
            <a:r>
              <a:rPr lang="ru-RU" dirty="0" smtClean="0">
                <a:latin typeface="Arial Narrow" panose="020B0606020202030204" pitchFamily="34" charset="0"/>
              </a:rPr>
              <a:t>компанији.</a:t>
            </a:r>
            <a:endParaRPr lang="ru-RU" dirty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Arial Narrow" panose="020B0606020202030204" pitchFamily="34" charset="0"/>
              </a:rPr>
              <a:t>Садржа</a:t>
            </a:r>
            <a:r>
              <a:rPr lang="ru-RU" dirty="0" smtClean="0">
                <a:latin typeface="Arial Narrow" panose="020B0606020202030204" pitchFamily="34" charset="0"/>
              </a:rPr>
              <a:t>ј поруке чине: ТЕКСТ који директно </a:t>
            </a:r>
            <a:r>
              <a:rPr lang="ru-RU" dirty="0">
                <a:latin typeface="Arial Narrow" panose="020B0606020202030204" pitchFamily="34" charset="0"/>
              </a:rPr>
              <a:t>даје информацију или упућује на акцију...носи одређену емоцију</a:t>
            </a:r>
            <a:r>
              <a:rPr lang="ru-RU" dirty="0" smtClean="0">
                <a:latin typeface="Arial Narrow" panose="020B0606020202030204" pitchFamily="34" charset="0"/>
              </a:rPr>
              <a:t>...</a:t>
            </a:r>
            <a:endParaRPr lang="ru-RU" dirty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b="1" dirty="0">
                <a:latin typeface="Arial Narrow" panose="020B0606020202030204" pitchFamily="34" charset="0"/>
              </a:rPr>
              <a:t>Облик и </a:t>
            </a:r>
            <a:r>
              <a:rPr lang="ru-RU" b="1" dirty="0" smtClean="0">
                <a:latin typeface="Arial Narrow" panose="020B0606020202030204" pitchFamily="34" charset="0"/>
              </a:rPr>
              <a:t>изглед: односи се на </a:t>
            </a:r>
            <a:r>
              <a:rPr lang="ru-RU" dirty="0" smtClean="0">
                <a:latin typeface="Arial Narrow" panose="020B0606020202030204" pitchFamily="34" charset="0"/>
              </a:rPr>
              <a:t>величину огласа нпр., боју </a:t>
            </a:r>
            <a:r>
              <a:rPr lang="ru-RU" dirty="0">
                <a:latin typeface="Arial Narrow" panose="020B0606020202030204" pitchFamily="34" charset="0"/>
              </a:rPr>
              <a:t>– </a:t>
            </a:r>
            <a:r>
              <a:rPr lang="ru-RU" dirty="0" smtClean="0">
                <a:latin typeface="Arial Narrow" panose="020B0606020202030204" pitchFamily="34" charset="0"/>
              </a:rPr>
              <a:t>препоручује се плава</a:t>
            </a:r>
            <a:r>
              <a:rPr lang="ru-RU" dirty="0">
                <a:latin typeface="Arial Narrow" panose="020B0606020202030204" pitchFamily="34" charset="0"/>
              </a:rPr>
              <a:t>!!!, </a:t>
            </a:r>
            <a:r>
              <a:rPr lang="ru-RU" dirty="0" smtClean="0">
                <a:latin typeface="Arial Narrow" panose="020B0606020202030204" pitchFamily="34" charset="0"/>
              </a:rPr>
              <a:t>илустрацију,...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Arial Narrow" panose="020B0606020202030204" pitchFamily="34" charset="0"/>
              </a:rPr>
              <a:t>Извор поруке: </a:t>
            </a:r>
            <a:r>
              <a:rPr lang="ru-RU" dirty="0" smtClean="0">
                <a:latin typeface="Arial Narrow" panose="020B0606020202030204" pitchFamily="34" charset="0"/>
              </a:rPr>
              <a:t>може бити глас (аудио) и др. </a:t>
            </a:r>
            <a:endParaRPr lang="ru-RU" dirty="0">
              <a:latin typeface="Arial Narrow" panose="020B0606020202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b="1" dirty="0">
                <a:latin typeface="Arial Narrow" panose="020B0606020202030204" pitchFamily="34" charset="0"/>
              </a:rPr>
              <a:t>Начин </a:t>
            </a:r>
            <a:r>
              <a:rPr lang="ru-RU" b="1" dirty="0" smtClean="0">
                <a:latin typeface="Arial Narrow" panose="020B0606020202030204" pitchFamily="34" charset="0"/>
              </a:rPr>
              <a:t>презентације: </a:t>
            </a:r>
            <a:r>
              <a:rPr lang="ru-RU" dirty="0" smtClean="0">
                <a:latin typeface="Arial Narrow" panose="020B0606020202030204" pitchFamily="34" charset="0"/>
              </a:rPr>
              <a:t>зависи и од претходних одлука</a:t>
            </a:r>
            <a:r>
              <a:rPr lang="ru-RU" b="1" dirty="0" smtClean="0">
                <a:latin typeface="Arial Narrow" panose="020B0606020202030204" pitchFamily="34" charset="0"/>
              </a:rPr>
              <a:t>.</a:t>
            </a:r>
            <a:endParaRPr lang="sr-Latn-RS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49670"/>
            <a:ext cx="8788920" cy="530361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штампани медији </a:t>
            </a:r>
            <a:r>
              <a:rPr lang="ru-RU" sz="2800" dirty="0" smtClean="0">
                <a:latin typeface="Arial Narrow" panose="020B0606020202030204" pitchFamily="34" charset="0"/>
              </a:rPr>
              <a:t>....часописи и новине, међународни, инострани,...</a:t>
            </a:r>
          </a:p>
          <a:p>
            <a:r>
              <a:rPr lang="ru-RU" sz="2800" dirty="0" smtClean="0">
                <a:latin typeface="Arial Narrow" panose="020B0606020202030204" pitchFamily="34" charset="0"/>
              </a:rPr>
              <a:t>телевизија </a:t>
            </a:r>
            <a:r>
              <a:rPr lang="ru-RU" sz="2800" dirty="0">
                <a:latin typeface="Arial Narrow" panose="020B0606020202030204" pitchFamily="34" charset="0"/>
              </a:rPr>
              <a:t>и радио </a:t>
            </a:r>
            <a:r>
              <a:rPr lang="ru-RU" sz="2800" dirty="0" smtClean="0">
                <a:latin typeface="Arial Narrow" panose="020B0606020202030204" pitchFamily="34" charset="0"/>
              </a:rPr>
              <a:t>....сателитска, ....</a:t>
            </a:r>
            <a:endParaRPr lang="ru-RU" sz="2800" dirty="0">
              <a:latin typeface="Arial Narrow" panose="020B0606020202030204" pitchFamily="34" charset="0"/>
            </a:endParaRPr>
          </a:p>
          <a:p>
            <a:r>
              <a:rPr lang="ru-RU" sz="2800" dirty="0">
                <a:latin typeface="Arial Narrow" panose="020B0606020202030204" pitchFamily="34" charset="0"/>
              </a:rPr>
              <a:t>и</a:t>
            </a:r>
            <a:r>
              <a:rPr lang="ru-RU" sz="2800" dirty="0" smtClean="0">
                <a:latin typeface="Arial Narrow" panose="020B0606020202030204" pitchFamily="34" charset="0"/>
              </a:rPr>
              <a:t>нтернет...</a:t>
            </a:r>
            <a:r>
              <a:rPr lang="sr-Cyrl-RS" sz="2800" dirty="0" err="1" smtClean="0">
                <a:latin typeface="Arial Narrow" panose="020B0606020202030204" pitchFamily="34" charset="0"/>
              </a:rPr>
              <a:t>онлајн</a:t>
            </a:r>
            <a:r>
              <a:rPr lang="sr-Cyrl-RS" sz="2800" dirty="0" smtClean="0">
                <a:latin typeface="Arial Narrow" panose="020B0606020202030204" pitchFamily="34" charset="0"/>
              </a:rPr>
              <a:t> оглашавање</a:t>
            </a:r>
            <a:endParaRPr lang="sr-Cyrl-RS" sz="2800" dirty="0" smtClean="0">
              <a:latin typeface="Arial Narrow" panose="020B0606020202030204" pitchFamily="34" charset="0"/>
            </a:endParaRPr>
          </a:p>
          <a:p>
            <a:r>
              <a:rPr lang="sr-Cyrl-RS" sz="2800" dirty="0" smtClean="0">
                <a:latin typeface="Arial Narrow" panose="020B0606020202030204" pitchFamily="34" charset="0"/>
              </a:rPr>
              <a:t>мобилно оглашавање</a:t>
            </a:r>
          </a:p>
          <a:p>
            <a:r>
              <a:rPr lang="sr-Cyrl-RS" sz="2800" dirty="0" smtClean="0">
                <a:latin typeface="Arial Narrow" panose="020B0606020202030204" pitchFamily="34" charset="0"/>
              </a:rPr>
              <a:t>директни маркетинг, директна пошта, друштвени медији…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унутрашњи </a:t>
            </a:r>
            <a:r>
              <a:rPr lang="ru-RU" sz="2400" dirty="0">
                <a:latin typeface="Arial Narrow" panose="020B0606020202030204" pitchFamily="34" charset="0"/>
              </a:rPr>
              <a:t>медији </a:t>
            </a:r>
            <a:r>
              <a:rPr lang="ru-RU" sz="2400" dirty="0" smtClean="0">
                <a:latin typeface="Arial Narrow" panose="020B0606020202030204" pitchFamily="34" charset="0"/>
              </a:rPr>
              <a:t>(огласне табле,....)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спољни </a:t>
            </a:r>
            <a:r>
              <a:rPr lang="ru-RU" sz="2400" dirty="0">
                <a:latin typeface="Arial Narrow" panose="020B0606020202030204" pitchFamily="34" charset="0"/>
              </a:rPr>
              <a:t>медији (</a:t>
            </a:r>
            <a:r>
              <a:rPr lang="ru-RU" sz="2400" dirty="0" smtClean="0">
                <a:latin typeface="Arial Narrow" panose="020B0606020202030204" pitchFamily="34" charset="0"/>
              </a:rPr>
              <a:t>билборди, фасаде зграда....)</a:t>
            </a: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презент (</a:t>
            </a:r>
            <a:r>
              <a:rPr lang="ru-RU" sz="2400" dirty="0">
                <a:latin typeface="Arial Narrow" panose="020B0606020202030204" pitchFamily="34" charset="0"/>
              </a:rPr>
              <a:t>оловке, блокови...)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пословни </a:t>
            </a:r>
            <a:r>
              <a:rPr lang="ru-RU" sz="2400" dirty="0">
                <a:latin typeface="Arial Narrow" panose="020B0606020202030204" pitchFamily="34" charset="0"/>
              </a:rPr>
              <a:t>(визит карте, коверте...)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класични </a:t>
            </a:r>
            <a:r>
              <a:rPr lang="ru-RU" sz="2400" dirty="0">
                <a:latin typeface="Arial Narrow" panose="020B0606020202030204" pitchFamily="34" charset="0"/>
              </a:rPr>
              <a:t>(каталози, проспекти...)</a:t>
            </a:r>
          </a:p>
          <a:p>
            <a:pPr marL="0" indent="0" algn="r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23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Мерење ефеката промоције (ИМК)</a:t>
            </a:r>
            <a:endParaRPr lang="sr-Latn-R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89" y="1411139"/>
            <a:ext cx="8476711" cy="53103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Arial Narrow" panose="020B0606020202030204" pitchFamily="34" charset="0"/>
              </a:rPr>
              <a:t>Проценом - испитивањем </a:t>
            </a:r>
            <a:r>
              <a:rPr lang="ru-RU" sz="2800" b="1" dirty="0" smtClean="0">
                <a:latin typeface="Arial Narrow" panose="020B0606020202030204" pitchFamily="34" charset="0"/>
              </a:rPr>
              <a:t>јавности: </a:t>
            </a:r>
            <a:r>
              <a:rPr lang="ru-RU" sz="2800" dirty="0" smtClean="0">
                <a:latin typeface="Arial Narrow" panose="020B0606020202030204" pitchFamily="34" charset="0"/>
              </a:rPr>
              <a:t>нпр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  <a:r>
              <a:rPr lang="ru-RU" sz="2800" dirty="0" smtClean="0">
                <a:latin typeface="Arial Narrow" panose="020B0606020202030204" pitchFamily="34" charset="0"/>
              </a:rPr>
              <a:t>Испитивање потрошача </a:t>
            </a:r>
            <a:r>
              <a:rPr lang="ru-RU" sz="2800" dirty="0">
                <a:latin typeface="Arial Narrow" panose="020B0606020202030204" pitchFamily="34" charset="0"/>
              </a:rPr>
              <a:t>о огласу, да ли га је приметио</a:t>
            </a:r>
            <a:r>
              <a:rPr lang="ru-RU" sz="2800" dirty="0" smtClean="0">
                <a:latin typeface="Arial Narrow" panose="020B0606020202030204" pitchFamily="34" charset="0"/>
              </a:rPr>
              <a:t>....?</a:t>
            </a:r>
            <a:endParaRPr lang="ru-RU" sz="28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Arial Narrow" panose="020B0606020202030204" pitchFamily="34" charset="0"/>
              </a:rPr>
              <a:t>Портфолио </a:t>
            </a:r>
            <a:r>
              <a:rPr lang="ru-RU" sz="2800" b="1" dirty="0" smtClean="0">
                <a:latin typeface="Arial Narrow" panose="020B0606020202030204" pitchFamily="34" charset="0"/>
              </a:rPr>
              <a:t>тестовима: </a:t>
            </a:r>
            <a:r>
              <a:rPr lang="ru-RU" sz="2800" dirty="0" smtClean="0">
                <a:latin typeface="Arial Narrow" panose="020B0606020202030204" pitchFamily="34" charset="0"/>
              </a:rPr>
              <a:t>након </a:t>
            </a:r>
            <a:r>
              <a:rPr lang="ru-RU" sz="2800" dirty="0">
                <a:latin typeface="Arial Narrow" panose="020B0606020202030204" pitchFamily="34" charset="0"/>
              </a:rPr>
              <a:t>читања огласа може се тестирати </a:t>
            </a:r>
            <a:r>
              <a:rPr lang="ru-RU" sz="2800" dirty="0" smtClean="0">
                <a:latin typeface="Arial Narrow" panose="020B0606020202030204" pitchFamily="34" charset="0"/>
              </a:rPr>
              <a:t>меморија - </a:t>
            </a:r>
            <a:r>
              <a:rPr lang="ru-RU" sz="2800" dirty="0">
                <a:latin typeface="Arial Narrow" panose="020B0606020202030204" pitchFamily="34" charset="0"/>
              </a:rPr>
              <a:t>колико се </a:t>
            </a:r>
            <a:r>
              <a:rPr lang="ru-RU" sz="2800" dirty="0" smtClean="0">
                <a:latin typeface="Arial Narrow" panose="020B0606020202030204" pitchFamily="34" charset="0"/>
              </a:rPr>
              <a:t>потрошач тј. читалац сећа огласа?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Arial Narrow" panose="020B0606020202030204" pitchFamily="34" charset="0"/>
              </a:rPr>
              <a:t>Лабораторијским тестовима: </a:t>
            </a:r>
            <a:r>
              <a:rPr lang="ru-RU" sz="2800" dirty="0" smtClean="0">
                <a:latin typeface="Arial Narrow" panose="020B0606020202030204" pitchFamily="34" charset="0"/>
              </a:rPr>
              <a:t>мерење </a:t>
            </a:r>
            <a:r>
              <a:rPr lang="ru-RU" sz="2800" dirty="0">
                <a:latin typeface="Arial Narrow" panose="020B0606020202030204" pitchFamily="34" charset="0"/>
              </a:rPr>
              <a:t>психолошке реакције на </a:t>
            </a:r>
            <a:r>
              <a:rPr lang="ru-RU" sz="2800" dirty="0" smtClean="0">
                <a:latin typeface="Arial Narrow" panose="020B0606020202030204" pitchFamily="34" charset="0"/>
              </a:rPr>
              <a:t>оглас и то специјалним уређајима.</a:t>
            </a:r>
            <a:endParaRPr lang="ru-RU" sz="28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Arial Narrow" panose="020B0606020202030204" pitchFamily="34" charset="0"/>
              </a:rPr>
              <a:t>Индиректно: </a:t>
            </a:r>
            <a:r>
              <a:rPr lang="ru-RU" sz="2800" dirty="0" smtClean="0">
                <a:latin typeface="Arial Narrow" panose="020B0606020202030204" pitchFamily="34" charset="0"/>
              </a:rPr>
              <a:t>мерењем </a:t>
            </a:r>
            <a:r>
              <a:rPr lang="ru-RU" sz="2800" dirty="0">
                <a:latin typeface="Arial Narrow" panose="020B0606020202030204" pitchFamily="34" charset="0"/>
              </a:rPr>
              <a:t>продаје пре и после </a:t>
            </a:r>
            <a:r>
              <a:rPr lang="ru-RU" sz="2800" dirty="0" smtClean="0">
                <a:latin typeface="Arial Narrow" panose="020B0606020202030204" pitchFamily="34" charset="0"/>
              </a:rPr>
              <a:t>кампање.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4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1696</Words>
  <Application>Microsoft Office PowerPoint</Application>
  <PresentationFormat>On-screen Show (4:3)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Office Theme</vt:lpstr>
      <vt:lpstr>PowerPoint Presentation</vt:lpstr>
      <vt:lpstr>ПРОМОЦИЈА У КОНЦЕПТУ  ИНТЕГРИСАНИХ МАРКЕТИНГ КОМУНИКАЦИЈА</vt:lpstr>
      <vt:lpstr>Фактори који утичу на промоцију односно ИМК</vt:lpstr>
      <vt:lpstr>Управљање међународном промоцијом (ИМК)</vt:lpstr>
      <vt:lpstr>ОГЛАШАВАЊЕ - процес масовног комуницирања</vt:lpstr>
      <vt:lpstr>Врсте оглашавања</vt:lpstr>
      <vt:lpstr>Порука</vt:lpstr>
      <vt:lpstr>PowerPoint Presentation</vt:lpstr>
      <vt:lpstr>Мерење ефеката промоције (ИМК)</vt:lpstr>
      <vt:lpstr>Организација оглашавања</vt:lpstr>
      <vt:lpstr>Лична продаја (ЛП) као облик промоције (ИМК)</vt:lpstr>
      <vt:lpstr>УНАПРЕЂЕЊЕ ПРОДАЈЕ (УП) као облик промоције (ИМК)</vt:lpstr>
      <vt:lpstr>PowerPoint Presentation</vt:lpstr>
      <vt:lpstr>PowerPoint Presentation</vt:lpstr>
      <vt:lpstr>Односи с јавношћу као облик промоције (ИМК)</vt:lpstr>
      <vt:lpstr>Публицитет</vt:lpstr>
      <vt:lpstr>Реализација односа с јавношћу и публицитета</vt:lpstr>
      <vt:lpstr>Лобирање</vt:lpstr>
      <vt:lpstr>Продајни амбијент као облик комуникације (ИМК)</vt:lpstr>
      <vt:lpstr>Национална промоција извоза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59</cp:revision>
  <dcterms:created xsi:type="dcterms:W3CDTF">2021-02-24T10:06:34Z</dcterms:created>
  <dcterms:modified xsi:type="dcterms:W3CDTF">2024-12-16T10:36:43Z</dcterms:modified>
</cp:coreProperties>
</file>