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6" r:id="rId10"/>
    <p:sldId id="295" r:id="rId11"/>
    <p:sldId id="29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2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6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A5093-EA90-411C-BB6D-6D35B8C3D3AE}" type="datetimeFigureOut">
              <a:rPr lang="sr-Latn-RS" smtClean="0"/>
              <a:t>16.12.2024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0079C-993C-42DA-9B20-ECEF9897790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9466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079C-993C-42DA-9B20-ECEF98977906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7848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34E-97C7-467F-8EEB-2A6403F455BD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8B4A-64D4-4059-A432-4A8AE9CF77F1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8DB0-D552-4FBE-ADC1-399014A806E0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EC93-DBE5-4603-83A1-973008B2C30F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CF75-EFBD-4FFB-84AD-4C58159BF939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F9DC-8915-4493-BE43-C62A916A404C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18AF-6F2F-4B96-AA52-723D3C74DAD5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FA2D-8EA3-47DA-BF83-B2F7CF81C9E9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A63D-E825-4847-936E-83759421F0AB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A327-8275-44FF-AE55-1718ADAA2D5F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4E83-003F-4E98-84EF-D312B31AD98E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48A8B-51F1-4602-9D3D-8632AD6A8B0B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284984"/>
            <a:ext cx="5472608" cy="648072"/>
          </a:xfrm>
          <a:ln w="28575">
            <a:solidFill>
              <a:srgbClr val="3F22EA"/>
            </a:solidFill>
          </a:ln>
        </p:spPr>
        <p:txBody>
          <a:bodyPr>
            <a:normAutofit/>
          </a:bodyPr>
          <a:lstStyle/>
          <a:p>
            <a:pPr algn="l"/>
            <a:r>
              <a:rPr lang="sr-Latn-R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K</a:t>
            </a:r>
            <a:r>
              <a:rPr lang="sr-Cyrl-R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анали продаје и дистрибуција </a:t>
            </a:r>
            <a:endParaRPr lang="en-US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Стратегије међународне дистрибуције и логистике</a:t>
            </a:r>
            <a:endParaRPr lang="ru-RU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Arial Narrow" panose="020B0606020202030204" pitchFamily="34" charset="0"/>
              </a:rPr>
              <a:t>Може се обавити:</a:t>
            </a:r>
            <a:endParaRPr lang="ru-RU" sz="2800" dirty="0">
              <a:latin typeface="Arial Narrow" panose="020B0606020202030204" pitchFamily="34" charset="0"/>
            </a:endParaRPr>
          </a:p>
          <a:p>
            <a:pPr lvl="1"/>
            <a:r>
              <a:rPr lang="ru-RU" sz="2400" dirty="0">
                <a:latin typeface="Arial Narrow" panose="020B0606020202030204" pitchFamily="34" charset="0"/>
              </a:rPr>
              <a:t>Самостално</a:t>
            </a:r>
          </a:p>
          <a:p>
            <a:pPr lvl="1"/>
            <a:r>
              <a:rPr lang="ru-RU" sz="2400" dirty="0">
                <a:latin typeface="Arial Narrow" panose="020B0606020202030204" pitchFamily="34" charset="0"/>
              </a:rPr>
              <a:t>Партнерским аранжманима</a:t>
            </a:r>
          </a:p>
          <a:p>
            <a:pPr lvl="1"/>
            <a:r>
              <a:rPr lang="ru-RU" sz="2400" dirty="0">
                <a:latin typeface="Arial Narrow" panose="020B0606020202030204" pitchFamily="34" charset="0"/>
              </a:rPr>
              <a:t>Ангажовањем </a:t>
            </a:r>
            <a:r>
              <a:rPr lang="ru-RU" sz="2400" dirty="0" smtClean="0">
                <a:latin typeface="Arial Narrow" panose="020B0606020202030204" pitchFamily="34" charset="0"/>
              </a:rPr>
              <a:t>посредника.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 marL="457200" lvl="1" indent="0" algn="r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Каква </a:t>
            </a:r>
            <a:r>
              <a:rPr lang="ru-RU" sz="2400" dirty="0">
                <a:latin typeface="Arial Narrow" panose="020B0606020202030204" pitchFamily="34" charset="0"/>
              </a:rPr>
              <a:t>је улога савремених облика дистрибуције и логистичких посредника у условима глобализације?</a:t>
            </a:r>
          </a:p>
          <a:p>
            <a:pPr lvl="1" algn="r"/>
            <a:endParaRPr lang="ru-RU" sz="2400" dirty="0">
              <a:latin typeface="Arial Narrow" panose="020B0606020202030204" pitchFamily="34" charset="0"/>
            </a:endParaRPr>
          </a:p>
          <a:p>
            <a:pPr marL="457200" lvl="1" indent="0" algn="r">
              <a:buNone/>
            </a:pPr>
            <a:r>
              <a:rPr lang="ru-RU" sz="2400" dirty="0">
                <a:latin typeface="Arial Narrow" panose="020B0606020202030204" pitchFamily="34" charset="0"/>
              </a:rPr>
              <a:t>Како ће компаније </a:t>
            </a:r>
            <a:r>
              <a:rPr lang="ru-RU" sz="2400" dirty="0" smtClean="0">
                <a:latin typeface="Arial Narrow" panose="020B0606020202030204" pitchFamily="34" charset="0"/>
              </a:rPr>
              <a:t>лидери, </a:t>
            </a:r>
            <a:r>
              <a:rPr lang="ru-RU" sz="2400" dirty="0">
                <a:latin typeface="Arial Narrow" panose="020B0606020202030204" pitchFamily="34" charset="0"/>
              </a:rPr>
              <a:t>а како пратиоци обавити дистрибуцију и логистику?</a:t>
            </a: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/>
          </a:bodyPr>
          <a:lstStyle/>
          <a:p>
            <a:r>
              <a:rPr lang="sr-Cyrl-RS" sz="3100" b="1" dirty="0" smtClean="0">
                <a:latin typeface="Arial Narrow" panose="020B0606020202030204" pitchFamily="34" charset="0"/>
              </a:rPr>
              <a:t>Савремени облици продаје</a:t>
            </a:r>
            <a:endParaRPr lang="sr-Latn-RS" sz="31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85327"/>
            <a:ext cx="8229600" cy="5336148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Директан маркетинг</a:t>
            </a:r>
            <a:endParaRPr lang="ru-RU" sz="2800" dirty="0">
              <a:latin typeface="Arial Narrow" panose="020B0606020202030204" pitchFamily="34" charset="0"/>
            </a:endParaRPr>
          </a:p>
          <a:p>
            <a:r>
              <a:rPr lang="ru-RU" sz="2800" dirty="0">
                <a:latin typeface="Arial Narrow" panose="020B0606020202030204" pitchFamily="34" charset="0"/>
              </a:rPr>
              <a:t>Нетwорк маркетинг </a:t>
            </a:r>
            <a:endParaRPr lang="ru-RU" sz="2800" dirty="0" smtClean="0">
              <a:latin typeface="Arial Narrow" panose="020B0606020202030204" pitchFamily="34" charset="0"/>
            </a:endParaRPr>
          </a:p>
          <a:p>
            <a:r>
              <a:rPr lang="ru-RU" sz="2800" dirty="0" smtClean="0">
                <a:latin typeface="Arial Narrow" panose="020B0606020202030204" pitchFamily="34" charset="0"/>
              </a:rPr>
              <a:t>Интернет </a:t>
            </a:r>
            <a:r>
              <a:rPr lang="ru-RU" sz="2800" dirty="0">
                <a:latin typeface="Arial Narrow" panose="020B0606020202030204" pitchFamily="34" charset="0"/>
              </a:rPr>
              <a:t>маркетинг и други облици електронске </a:t>
            </a:r>
            <a:r>
              <a:rPr lang="ru-RU" sz="2800" dirty="0" smtClean="0">
                <a:latin typeface="Arial Narrow" panose="020B0606020202030204" pitchFamily="34" charset="0"/>
              </a:rPr>
              <a:t>продаје...</a:t>
            </a:r>
          </a:p>
          <a:p>
            <a:r>
              <a:rPr lang="ru-RU" sz="2800" dirty="0" smtClean="0">
                <a:latin typeface="Arial Narrow" panose="020B0606020202030204" pitchFamily="34" charset="0"/>
              </a:rPr>
              <a:t>.....</a:t>
            </a:r>
            <a:endParaRPr lang="ru-RU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Каква </a:t>
            </a:r>
            <a:r>
              <a:rPr lang="ru-RU" sz="2400" dirty="0">
                <a:latin typeface="Arial Narrow" panose="020B0606020202030204" pitchFamily="34" charset="0"/>
              </a:rPr>
              <a:t>је улога дистрибуције, колико посредника укључују, тј да ли је реч о директној или индиректној </a:t>
            </a:r>
            <a:r>
              <a:rPr lang="ru-RU" sz="2400" dirty="0" smtClean="0">
                <a:latin typeface="Arial Narrow" panose="020B0606020202030204" pitchFamily="34" charset="0"/>
              </a:rPr>
              <a:t>продаји?</a:t>
            </a:r>
          </a:p>
          <a:p>
            <a:r>
              <a:rPr lang="ru-RU" sz="2600" dirty="0" smtClean="0">
                <a:latin typeface="Arial Narrow" panose="020B0606020202030204" pitchFamily="34" charset="0"/>
              </a:rPr>
              <a:t>Електронско пословање </a:t>
            </a:r>
            <a:r>
              <a:rPr lang="ru-RU" sz="2600" dirty="0">
                <a:latin typeface="Arial Narrow" panose="020B0606020202030204" pitchFamily="34" charset="0"/>
              </a:rPr>
              <a:t>– употреба електронских средстава и платформи у пословању компанија.</a:t>
            </a:r>
          </a:p>
          <a:p>
            <a:r>
              <a:rPr lang="ru-RU" sz="2600" dirty="0" smtClean="0">
                <a:latin typeface="Arial Narrow" panose="020B0606020202030204" pitchFamily="34" charset="0"/>
              </a:rPr>
              <a:t>Електронска трговина </a:t>
            </a:r>
            <a:r>
              <a:rPr lang="ru-RU" sz="2600" dirty="0">
                <a:latin typeface="Arial Narrow" panose="020B0606020202030204" pitchFamily="34" charset="0"/>
              </a:rPr>
              <a:t>– набавка или продаја </a:t>
            </a:r>
            <a:r>
              <a:rPr lang="ru-RU" sz="2600" dirty="0" smtClean="0">
                <a:latin typeface="Arial Narrow" panose="020B0606020202030204" pitchFamily="34" charset="0"/>
              </a:rPr>
              <a:t>онлајн. </a:t>
            </a:r>
            <a:endParaRPr lang="ru-RU" sz="2600" dirty="0">
              <a:latin typeface="Arial Narrow" panose="020B0606020202030204" pitchFamily="34" charset="0"/>
            </a:endParaRPr>
          </a:p>
          <a:p>
            <a:r>
              <a:rPr lang="ru-RU" sz="2600" dirty="0" smtClean="0">
                <a:latin typeface="Arial Narrow" panose="020B0606020202030204" pitchFamily="34" charset="0"/>
              </a:rPr>
              <a:t>Електронски маркетинг </a:t>
            </a:r>
            <a:r>
              <a:rPr lang="ru-RU" sz="2600" dirty="0">
                <a:latin typeface="Arial Narrow" panose="020B0606020202030204" pitchFamily="34" charset="0"/>
              </a:rPr>
              <a:t>– информисање, представљање, промоција и продаја производа и услуга путем </a:t>
            </a:r>
            <a:r>
              <a:rPr lang="ru-RU" sz="2600" dirty="0" smtClean="0">
                <a:latin typeface="Arial Narrow" panose="020B0606020202030204" pitchFamily="34" charset="0"/>
              </a:rPr>
              <a:t>Интернет</a:t>
            </a:r>
            <a:r>
              <a:rPr lang="ru-RU" sz="2400" dirty="0" smtClean="0">
                <a:latin typeface="Arial Narrow" panose="020B0606020202030204" pitchFamily="34" charset="0"/>
              </a:rPr>
              <a:t>а</a:t>
            </a:r>
          </a:p>
          <a:p>
            <a:r>
              <a:rPr lang="ru-RU" sz="2400" dirty="0" smtClean="0">
                <a:latin typeface="Arial Narrow" panose="020B0606020202030204" pitchFamily="34" charset="0"/>
              </a:rPr>
              <a:t>........</a:t>
            </a:r>
          </a:p>
          <a:p>
            <a:endParaRPr lang="sr-Latn-RS" sz="24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3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93" y="116632"/>
            <a:ext cx="7888807" cy="733653"/>
          </a:xfrm>
        </p:spPr>
        <p:txBody>
          <a:bodyPr>
            <a:no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Канали маркетинга (дистрибуције) као инструмент </a:t>
            </a:r>
            <a:b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</a:br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међународног маркетинга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Они су једини </a:t>
            </a:r>
            <a:r>
              <a:rPr lang="ru-RU" dirty="0">
                <a:latin typeface="Arial Narrow" panose="020B0606020202030204" pitchFamily="34" charset="0"/>
              </a:rPr>
              <a:t>инструмент маркетинг микса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институционалног</a:t>
            </a:r>
            <a:r>
              <a:rPr lang="ru-RU" dirty="0">
                <a:latin typeface="Arial Narrow" panose="020B0606020202030204" pitchFamily="34" charset="0"/>
              </a:rPr>
              <a:t> карактера</a:t>
            </a:r>
            <a:r>
              <a:rPr lang="ru-RU" dirty="0" smtClean="0">
                <a:latin typeface="Arial Narrow" panose="020B0606020202030204" pitchFamily="34" charset="0"/>
              </a:rPr>
              <a:t>. Или </a:t>
            </a:r>
            <a:r>
              <a:rPr lang="ru-RU" dirty="0">
                <a:latin typeface="Arial Narrow" panose="020B0606020202030204" pitchFamily="34" charset="0"/>
              </a:rPr>
              <a:t>постоје или их </a:t>
            </a:r>
            <a:r>
              <a:rPr lang="sr-Cyrl-RS" dirty="0" smtClean="0">
                <a:latin typeface="Arial Narrow" panose="020B0606020202030204" pitchFamily="34" charset="0"/>
              </a:rPr>
              <a:t>компанија </a:t>
            </a:r>
            <a:r>
              <a:rPr lang="ru-RU" dirty="0" smtClean="0">
                <a:latin typeface="Arial Narrow" panose="020B0606020202030204" pitchFamily="34" charset="0"/>
              </a:rPr>
              <a:t>гради сама, </a:t>
            </a:r>
            <a:r>
              <a:rPr lang="ru-RU" dirty="0">
                <a:latin typeface="Arial Narrow" panose="020B0606020202030204" pitchFamily="34" charset="0"/>
              </a:rPr>
              <a:t>односно у партнерству!!!</a:t>
            </a:r>
          </a:p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Развијање канала кошта</a:t>
            </a:r>
            <a:r>
              <a:rPr lang="ru-RU" dirty="0">
                <a:latin typeface="Arial Narrow" panose="020B0606020202030204" pitchFamily="34" charset="0"/>
              </a:rPr>
              <a:t>!!!</a:t>
            </a:r>
          </a:p>
          <a:p>
            <a:pPr marL="0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Најгоре </a:t>
            </a:r>
            <a:r>
              <a:rPr lang="ru-RU" dirty="0">
                <a:latin typeface="Arial Narrow" panose="020B0606020202030204" pitchFamily="34" charset="0"/>
              </a:rPr>
              <a:t>је направити добар </a:t>
            </a:r>
            <a:r>
              <a:rPr lang="ru-RU" dirty="0" smtClean="0">
                <a:latin typeface="Arial Narrow" panose="020B0606020202030204" pitchFamily="34" charset="0"/>
              </a:rPr>
              <a:t>производ, а пласирати га лошим каналима или каналом.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Канал</a:t>
            </a:r>
            <a:r>
              <a:rPr lang="ru-RU" dirty="0" smtClean="0">
                <a:latin typeface="Arial Narrow" panose="020B0606020202030204" pitchFamily="34" charset="0"/>
              </a:rPr>
              <a:t> чине све институције које учествују у испоруци производа или набавци сировина, материјала, полупроизвода, финалних прозвода...</a:t>
            </a:r>
            <a:endParaRPr lang="sr-Cyrl-R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Cyrl-RS" dirty="0" smtClean="0"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r>
              <a:rPr lang="sr-Cyrl-RS" dirty="0" smtClean="0">
                <a:latin typeface="Arial Narrow" panose="020B0606020202030204" pitchFamily="34" charset="0"/>
              </a:rPr>
              <a:t>Како димензије међународног окружења утичу на канале? </a:t>
            </a:r>
            <a:endParaRPr lang="sr-Latn-RS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Врсте канала </a:t>
            </a:r>
            <a:endParaRPr lang="sr-Latn-RS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 Narrow" panose="020B0606020202030204" pitchFamily="34" charset="0"/>
              </a:rPr>
              <a:t>Канали набавке</a:t>
            </a:r>
            <a:r>
              <a:rPr lang="ru-RU" dirty="0" smtClean="0">
                <a:latin typeface="Arial Narrow" panose="020B0606020202030204" pitchFamily="34" charset="0"/>
              </a:rPr>
              <a:t>: канал који креће од </a:t>
            </a:r>
            <a:r>
              <a:rPr lang="ru-RU" dirty="0">
                <a:latin typeface="Arial Narrow" panose="020B0606020202030204" pitchFamily="34" charset="0"/>
              </a:rPr>
              <a:t>компаније ка </a:t>
            </a:r>
            <a:r>
              <a:rPr lang="ru-RU" dirty="0" smtClean="0">
                <a:latin typeface="Arial Narrow" panose="020B0606020202030204" pitchFamily="34" charset="0"/>
              </a:rPr>
              <a:t>добављачима – назива се још и каналом «уназад».</a:t>
            </a:r>
            <a:endParaRPr lang="ru-RU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 Narrow" panose="020B0606020202030204" pitchFamily="34" charset="0"/>
              </a:rPr>
              <a:t>Канали продаје</a:t>
            </a:r>
            <a:r>
              <a:rPr lang="ru-RU" dirty="0" smtClean="0">
                <a:latin typeface="Arial Narrow" panose="020B0606020202030204" pitchFamily="34" charset="0"/>
              </a:rPr>
              <a:t>: канал који креће од </a:t>
            </a:r>
            <a:r>
              <a:rPr lang="ru-RU" dirty="0">
                <a:latin typeface="Arial Narrow" panose="020B0606020202030204" pitchFamily="34" charset="0"/>
              </a:rPr>
              <a:t>компаније ка </a:t>
            </a:r>
            <a:r>
              <a:rPr lang="ru-RU" dirty="0" smtClean="0">
                <a:latin typeface="Arial Narrow" panose="020B0606020202030204" pitchFamily="34" charset="0"/>
              </a:rPr>
              <a:t>потрошачима – назива се још и канала «унапред».</a:t>
            </a:r>
            <a:endParaRPr lang="ru-RU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Једна </a:t>
            </a:r>
            <a:r>
              <a:rPr lang="ru-RU" dirty="0">
                <a:latin typeface="Arial Narrow" panose="020B0606020202030204" pitchFamily="34" charset="0"/>
              </a:rPr>
              <a:t>од главних улога канала је да потенцијалне купце претворе у профитабилне</a:t>
            </a:r>
            <a:r>
              <a:rPr lang="ru-RU" dirty="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Ланац снабдевања</a:t>
            </a:r>
            <a:r>
              <a:rPr lang="ru-RU" dirty="0" smtClean="0">
                <a:latin typeface="Arial Narrow" panose="020B0606020202030204" pitchFamily="34" charset="0"/>
              </a:rPr>
              <a:t>! Чине све институције од првог, примарног произвођача до крајњег потрошача. Нпр.:</a:t>
            </a:r>
          </a:p>
          <a:p>
            <a:pPr marL="0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произвођач семена пшенице- произвођач пшенице – прерађивач пшенице (произвођач брашна) – велетрговина – малопродаја – потрошачи или</a:t>
            </a:r>
          </a:p>
          <a:p>
            <a:pPr marL="0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произвођач семена пшенице – прозвођач пшенице – произвођач брашна – произвођач хлеба – потрошачи или</a:t>
            </a:r>
          </a:p>
          <a:p>
            <a:pPr marL="0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произвођач – дистрибутер - трговина на мало - потрошач (ланац трговине)</a:t>
            </a:r>
          </a:p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  <a:p>
            <a:pPr lvl="1"/>
            <a:endParaRPr lang="ru-RU" dirty="0">
              <a:latin typeface="Arial Narrow" panose="020B0606020202030204" pitchFamily="34" charset="0"/>
            </a:endParaRPr>
          </a:p>
          <a:p>
            <a:endParaRPr lang="ru-RU" dirty="0" smtClean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4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r-Cyrl-RS" sz="3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Канали продаје (дистрибуције)</a:t>
            </a:r>
            <a:endParaRPr lang="sr-Latn-RS" sz="36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968" y="908720"/>
            <a:ext cx="9146968" cy="594928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ДИРЕКТНИ КАНАЛ</a:t>
            </a:r>
            <a:r>
              <a:rPr lang="ru-RU" sz="2900" dirty="0" smtClean="0">
                <a:latin typeface="Arial Narrow" panose="020B0606020202030204" pitchFamily="34" charset="0"/>
              </a:rPr>
              <a:t>: компанија </a:t>
            </a:r>
            <a:r>
              <a:rPr lang="ru-RU" sz="2900" dirty="0">
                <a:latin typeface="Arial Narrow" panose="020B0606020202030204" pitchFamily="34" charset="0"/>
              </a:rPr>
              <a:t>је и произвођач и </a:t>
            </a:r>
            <a:r>
              <a:rPr lang="ru-RU" sz="2900" dirty="0" smtClean="0">
                <a:latin typeface="Arial Narrow" panose="020B0606020202030204" pitchFamily="34" charset="0"/>
              </a:rPr>
              <a:t>продавац тј. испоручилац вредности. Када се каже 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нулти канал</a:t>
            </a:r>
            <a:r>
              <a:rPr lang="ru-RU" sz="2900" dirty="0" smtClean="0">
                <a:latin typeface="Arial Narrow" panose="020B0606020202030204" pitchFamily="34" charset="0"/>
              </a:rPr>
              <a:t>, тада нема посредника. Примери: продаја </a:t>
            </a:r>
            <a:r>
              <a:rPr lang="ru-RU" sz="2900" dirty="0">
                <a:latin typeface="Arial Narrow" panose="020B0606020202030204" pitchFamily="34" charset="0"/>
              </a:rPr>
              <a:t>од врата до врата, кућне презентације, наручивање поштом, телемаркетинг, ТВ продаја, </a:t>
            </a:r>
            <a:r>
              <a:rPr lang="ru-RU" sz="2900" dirty="0" smtClean="0">
                <a:latin typeface="Arial Narrow" panose="020B0606020202030204" pitchFamily="34" charset="0"/>
              </a:rPr>
              <a:t>продаја путем </a:t>
            </a:r>
            <a:r>
              <a:rPr lang="ru-RU" sz="2900" dirty="0">
                <a:latin typeface="Arial Narrow" panose="020B0606020202030204" pitchFamily="34" charset="0"/>
              </a:rPr>
              <a:t>Интернета и продаја у продавницама које су у власништву произвођача.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Особине </a:t>
            </a:r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директног канала</a:t>
            </a:r>
            <a:r>
              <a:rPr lang="ru-RU" sz="2900" dirty="0">
                <a:latin typeface="Arial Narrow" panose="020B0606020202030204" pitchFamily="34" charset="0"/>
              </a:rPr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2900" dirty="0">
                <a:latin typeface="Arial Narrow" panose="020B0606020202030204" pitchFamily="34" charset="0"/>
              </a:rPr>
              <a:t>Већи трошкови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2900" dirty="0">
                <a:latin typeface="Arial Narrow" panose="020B0606020202030204" pitchFamily="34" charset="0"/>
              </a:rPr>
              <a:t>Већа контрола над испоруком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2900" dirty="0">
                <a:latin typeface="Arial Narrow" panose="020B0606020202030204" pitchFamily="34" charset="0"/>
              </a:rPr>
              <a:t>Власништво током канала над предметом </a:t>
            </a:r>
            <a:r>
              <a:rPr lang="ru-RU" sz="2900" dirty="0" smtClean="0">
                <a:latin typeface="Arial Narrow" panose="020B0606020202030204" pitchFamily="34" charset="0"/>
              </a:rPr>
              <a:t>испоруке. </a:t>
            </a:r>
            <a:endParaRPr lang="ru-RU" sz="29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ИНДИРЕКТНИ КАНАЛ</a:t>
            </a:r>
            <a:r>
              <a:rPr lang="ru-RU" sz="2900" dirty="0" smtClean="0">
                <a:latin typeface="Arial Narrow" panose="020B0606020202030204" pitchFamily="34" charset="0"/>
              </a:rPr>
              <a:t>: компанија </a:t>
            </a:r>
            <a:r>
              <a:rPr lang="ru-RU" sz="2900" dirty="0">
                <a:latin typeface="Arial Narrow" panose="020B0606020202030204" pitchFamily="34" charset="0"/>
              </a:rPr>
              <a:t>је произвођач, а посредници су испоручиоци вредности </a:t>
            </a:r>
            <a:r>
              <a:rPr lang="ru-RU" sz="2900" dirty="0" smtClean="0">
                <a:latin typeface="Arial Narrow" panose="020B0606020202030204" pitchFamily="34" charset="0"/>
              </a:rPr>
              <a:t>компаније крајњем кориснику – купцу. Вредност увећавају </a:t>
            </a:r>
            <a:r>
              <a:rPr lang="ru-RU" sz="2900" dirty="0">
                <a:latin typeface="Arial Narrow" panose="020B0606020202030204" pitchFamily="34" charset="0"/>
              </a:rPr>
              <a:t>додавањем вредности – кроз квалитет </a:t>
            </a:r>
            <a:r>
              <a:rPr lang="ru-RU" sz="2900" dirty="0" smtClean="0">
                <a:latin typeface="Arial Narrow" panose="020B0606020202030204" pitchFamily="34" charset="0"/>
              </a:rPr>
              <a:t>испоруке. </a:t>
            </a:r>
          </a:p>
          <a:p>
            <a:pPr marL="0" indent="0">
              <a:buNone/>
            </a:pPr>
            <a:r>
              <a:rPr lang="ru-RU" sz="2900" dirty="0">
                <a:latin typeface="Arial Narrow" panose="020B0606020202030204" pitchFamily="34" charset="0"/>
              </a:rPr>
              <a:t> </a:t>
            </a:r>
            <a:r>
              <a:rPr lang="ru-RU" sz="2900" dirty="0" smtClean="0">
                <a:latin typeface="Arial Narrow" panose="020B0606020202030204" pitchFamily="34" charset="0"/>
              </a:rPr>
              <a:t>     Могу бити: </a:t>
            </a:r>
          </a:p>
          <a:p>
            <a:pPr lvl="2" indent="-342900">
              <a:buFont typeface="Courier New" panose="02070309020205020404" pitchFamily="49" charset="0"/>
              <a:buChar char="o"/>
            </a:pPr>
            <a:r>
              <a:rPr lang="ru-RU" sz="2900" dirty="0" smtClean="0">
                <a:latin typeface="Arial Narrow" panose="020B0606020202030204" pitchFamily="34" charset="0"/>
              </a:rPr>
              <a:t>агентски </a:t>
            </a:r>
            <a:r>
              <a:rPr lang="ru-RU" sz="2900" dirty="0">
                <a:latin typeface="Arial Narrow" panose="020B0606020202030204" pitchFamily="34" charset="0"/>
              </a:rPr>
              <a:t>тип </a:t>
            </a:r>
            <a:r>
              <a:rPr lang="ru-RU" sz="2900" dirty="0" smtClean="0">
                <a:latin typeface="Arial Narrow" panose="020B0606020202030204" pitchFamily="34" charset="0"/>
              </a:rPr>
              <a:t>посредника</a:t>
            </a:r>
            <a:r>
              <a:rPr lang="ru-RU" sz="2900" dirty="0">
                <a:latin typeface="Arial Narrow" panose="020B0606020202030204" pitchFamily="34" charset="0"/>
              </a:rPr>
              <a:t> </a:t>
            </a:r>
            <a:r>
              <a:rPr lang="ru-RU" sz="2900" dirty="0" smtClean="0">
                <a:latin typeface="Arial Narrow" panose="020B0606020202030204" pitchFamily="34" charset="0"/>
              </a:rPr>
              <a:t>и</a:t>
            </a:r>
          </a:p>
          <a:p>
            <a:pPr lvl="2" indent="-342900">
              <a:buFont typeface="Courier New" panose="02070309020205020404" pitchFamily="49" charset="0"/>
              <a:buChar char="o"/>
            </a:pPr>
            <a:r>
              <a:rPr lang="ru-RU" sz="2900" dirty="0" smtClean="0">
                <a:latin typeface="Arial Narrow" panose="020B0606020202030204" pitchFamily="34" charset="0"/>
              </a:rPr>
              <a:t>трговински </a:t>
            </a:r>
            <a:r>
              <a:rPr lang="ru-RU" sz="2900" dirty="0">
                <a:latin typeface="Arial Narrow" panose="020B0606020202030204" pitchFamily="34" charset="0"/>
              </a:rPr>
              <a:t>тип посредника: велепродаја и  </a:t>
            </a:r>
            <a:r>
              <a:rPr lang="ru-RU" sz="2900" dirty="0" smtClean="0">
                <a:latin typeface="Arial Narrow" panose="020B0606020202030204" pitchFamily="34" charset="0"/>
              </a:rPr>
              <a:t>малопродаја </a:t>
            </a:r>
            <a:r>
              <a:rPr lang="ru-RU" sz="2900" dirty="0">
                <a:latin typeface="Arial Narrow" panose="020B0606020202030204" pitchFamily="34" charset="0"/>
              </a:rPr>
              <a:t>као </a:t>
            </a:r>
            <a:r>
              <a:rPr lang="ru-RU" sz="2900" dirty="0" smtClean="0">
                <a:latin typeface="Arial Narrow" panose="020B0606020202030204" pitchFamily="34" charset="0"/>
              </a:rPr>
              <a:t>најчешћи. </a:t>
            </a:r>
          </a:p>
          <a:p>
            <a:pPr marL="400050" lvl="1" indent="0">
              <a:buNone/>
            </a:pPr>
            <a:r>
              <a:rPr lang="ru-RU" sz="2900" dirty="0" smtClean="0">
                <a:latin typeface="Arial Narrow" panose="020B0606020202030204" pitchFamily="34" charset="0"/>
              </a:rPr>
              <a:t>Такође могу бити: једностепени</a:t>
            </a:r>
            <a:r>
              <a:rPr lang="ru-RU" sz="2900" dirty="0">
                <a:latin typeface="Arial Narrow" panose="020B0606020202030204" pitchFamily="34" charset="0"/>
              </a:rPr>
              <a:t>, </a:t>
            </a:r>
            <a:r>
              <a:rPr lang="ru-RU" sz="2900" dirty="0" smtClean="0">
                <a:latin typeface="Arial Narrow" panose="020B0606020202030204" pitchFamily="34" charset="0"/>
              </a:rPr>
              <a:t>двостепени, тростепени....канал, у зависности од броја различитих типова институција које се налазе у каналу.</a:t>
            </a:r>
            <a:endParaRPr lang="ru-RU" sz="29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900" dirty="0" smtClean="0">
                <a:latin typeface="Arial Narrow" panose="020B0606020202030204" pitchFamily="34" charset="0"/>
              </a:rPr>
              <a:t>Особине </a:t>
            </a:r>
            <a:r>
              <a:rPr lang="ru-RU" sz="2900" dirty="0">
                <a:latin typeface="Arial Narrow" panose="020B0606020202030204" pitchFamily="34" charset="0"/>
              </a:rPr>
              <a:t>индиректног канала: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2900" dirty="0">
                <a:latin typeface="Arial Narrow" panose="020B0606020202030204" pitchFamily="34" charset="0"/>
              </a:rPr>
              <a:t>Мањи трошкови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2900" dirty="0">
                <a:latin typeface="Arial Narrow" panose="020B0606020202030204" pitchFamily="34" charset="0"/>
              </a:rPr>
              <a:t>Нема контроле над испоруком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2900" dirty="0">
                <a:latin typeface="Arial Narrow" panose="020B0606020202030204" pitchFamily="34" charset="0"/>
              </a:rPr>
              <a:t>Губитак власништва</a:t>
            </a:r>
          </a:p>
          <a:p>
            <a:pPr>
              <a:buFont typeface="Wingdings" panose="05000000000000000000" pitchFamily="2" charset="2"/>
              <a:buChar char="ü"/>
            </a:pPr>
            <a:endParaRPr lang="sr-Latn-RS" sz="24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Мреже 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9073008" cy="51595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Мреже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вредности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чине партнерски систем или алијансу које компанија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креира,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или у које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улази,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како би створила, проширила или испоручила вредност (понуду, производе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).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885285"/>
            <a:ext cx="9217024" cy="6709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ПОСЛОВНИ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latin typeface="Arial Narrow" panose="020B0606020202030204" pitchFamily="34" charset="0"/>
              </a:rPr>
              <a:t>Компанијска </a:t>
            </a:r>
            <a:r>
              <a:rPr lang="ru-RU" sz="1800" b="1" dirty="0" smtClean="0">
                <a:latin typeface="Arial Narrow" panose="020B0606020202030204" pitchFamily="34" charset="0"/>
              </a:rPr>
              <a:t>снага: </a:t>
            </a:r>
            <a:r>
              <a:rPr lang="ru-RU" sz="1800" dirty="0" smtClean="0">
                <a:latin typeface="Arial Narrow" panose="020B0606020202030204" pitchFamily="34" charset="0"/>
              </a:rPr>
              <a:t>снажније </a:t>
            </a:r>
            <a:r>
              <a:rPr lang="ru-RU" sz="1800" dirty="0">
                <a:latin typeface="Arial Narrow" panose="020B0606020202030204" pitchFamily="34" charset="0"/>
              </a:rPr>
              <a:t>компаније бирају скупље канале и спремније су за директан канал, ексклузивну дистрибуцију, ширу мрежу</a:t>
            </a:r>
            <a:r>
              <a:rPr lang="ru-RU" sz="1800" dirty="0" smtClean="0">
                <a:latin typeface="Arial Narrow" panose="020B0606020202030204" pitchFamily="34" charset="0"/>
              </a:rPr>
              <a:t>...</a:t>
            </a:r>
            <a:endParaRPr lang="ru-RU" sz="18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Карактер </a:t>
            </a:r>
            <a:r>
              <a:rPr lang="ru-RU" sz="1800" b="1" dirty="0">
                <a:latin typeface="Arial Narrow" panose="020B0606020202030204" pitchFamily="34" charset="0"/>
              </a:rPr>
              <a:t>делатности и </a:t>
            </a:r>
            <a:r>
              <a:rPr lang="ru-RU" sz="1800" b="1" dirty="0" smtClean="0">
                <a:latin typeface="Arial Narrow" panose="020B0606020202030204" pitchFamily="34" charset="0"/>
              </a:rPr>
              <a:t>робе: </a:t>
            </a:r>
            <a:r>
              <a:rPr lang="ru-RU" sz="1800" dirty="0" smtClean="0">
                <a:latin typeface="Arial Narrow" panose="020B0606020202030204" pitchFamily="34" charset="0"/>
              </a:rPr>
              <a:t>трајна </a:t>
            </a:r>
            <a:r>
              <a:rPr lang="ru-RU" sz="1800" dirty="0">
                <a:latin typeface="Arial Narrow" panose="020B0606020202030204" pitchFamily="34" charset="0"/>
              </a:rPr>
              <a:t>потрошна добра – нпр. намештај, </a:t>
            </a:r>
            <a:r>
              <a:rPr lang="ru-RU" sz="1800" dirty="0" smtClean="0">
                <a:latin typeface="Arial Narrow" panose="020B0606020202030204" pitchFamily="34" charset="0"/>
              </a:rPr>
              <a:t>аутомобили </a:t>
            </a:r>
            <a:r>
              <a:rPr lang="ru-RU" sz="1800" dirty="0">
                <a:latin typeface="Arial Narrow" panose="020B0606020202030204" pitchFamily="34" charset="0"/>
              </a:rPr>
              <a:t>и нетрајна потрошна добра – нпр. жваке, хлеб... се не продају на исти начин; канали и њихова дужина се разликују према </a:t>
            </a:r>
            <a:r>
              <a:rPr lang="ru-RU" sz="1800" dirty="0" smtClean="0">
                <a:latin typeface="Arial Narrow" panose="020B0606020202030204" pitchFamily="34" charset="0"/>
              </a:rPr>
              <a:t>томе... </a:t>
            </a:r>
            <a:endParaRPr lang="ru-RU" sz="18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latin typeface="Arial Narrow" panose="020B0606020202030204" pitchFamily="34" charset="0"/>
              </a:rPr>
              <a:t>Циљ </a:t>
            </a:r>
            <a:r>
              <a:rPr lang="ru-RU" sz="1800" b="1" dirty="0" smtClean="0">
                <a:latin typeface="Arial Narrow" panose="020B0606020202030204" pitchFamily="34" charset="0"/>
              </a:rPr>
              <a:t>дистрибуције: интензивна</a:t>
            </a:r>
            <a:r>
              <a:rPr lang="ru-RU" sz="1800" dirty="0" smtClean="0">
                <a:latin typeface="Arial Narrow" panose="020B0606020202030204" pitchFamily="34" charset="0"/>
              </a:rPr>
              <a:t> </a:t>
            </a:r>
            <a:r>
              <a:rPr lang="ru-RU" sz="1800" dirty="0">
                <a:latin typeface="Arial Narrow" panose="020B0606020202030204" pitchFamily="34" charset="0"/>
              </a:rPr>
              <a:t>је нпр. код робе дневне потрошње</a:t>
            </a:r>
            <a:r>
              <a:rPr lang="ru-RU" sz="1800" dirty="0" smtClean="0">
                <a:latin typeface="Arial Narrow" panose="020B0606020202030204" pitchFamily="34" charset="0"/>
              </a:rPr>
              <a:t>...; </a:t>
            </a:r>
            <a:r>
              <a:rPr lang="ru-RU" sz="1800" b="1" dirty="0" smtClean="0">
                <a:latin typeface="Arial Narrow" panose="020B0606020202030204" pitchFamily="34" charset="0"/>
              </a:rPr>
              <a:t>селективна</a:t>
            </a:r>
            <a:r>
              <a:rPr lang="ru-RU" sz="1800" dirty="0" smtClean="0">
                <a:latin typeface="Arial Narrow" panose="020B0606020202030204" pitchFamily="34" charset="0"/>
              </a:rPr>
              <a:t> </a:t>
            </a:r>
            <a:r>
              <a:rPr lang="ru-RU" sz="1800" dirty="0">
                <a:latin typeface="Arial Narrow" panose="020B0606020202030204" pitchFamily="34" charset="0"/>
              </a:rPr>
              <a:t>је нпр. код обуће, одеће...намештаја</a:t>
            </a:r>
            <a:r>
              <a:rPr lang="ru-RU" sz="1800" dirty="0" smtClean="0">
                <a:latin typeface="Arial Narrow" panose="020B0606020202030204" pitchFamily="34" charset="0"/>
              </a:rPr>
              <a:t>...; </a:t>
            </a:r>
            <a:r>
              <a:rPr lang="ru-RU" sz="1800" b="1" dirty="0" smtClean="0">
                <a:latin typeface="Arial Narrow" panose="020B0606020202030204" pitchFamily="34" charset="0"/>
              </a:rPr>
              <a:t>ексклузивна</a:t>
            </a:r>
            <a:r>
              <a:rPr lang="ru-RU" sz="1800" dirty="0" smtClean="0">
                <a:latin typeface="Arial Narrow" panose="020B0606020202030204" pitchFamily="34" charset="0"/>
              </a:rPr>
              <a:t> </a:t>
            </a:r>
            <a:r>
              <a:rPr lang="ru-RU" sz="1800" dirty="0">
                <a:latin typeface="Arial Narrow" panose="020B0606020202030204" pitchFamily="34" charset="0"/>
              </a:rPr>
              <a:t>је нпр. код брендираних производа, производа високе вредности </a:t>
            </a:r>
            <a:r>
              <a:rPr lang="ru-RU" sz="1600" dirty="0">
                <a:latin typeface="Arial Narrow" panose="020B0606020202030204" pitchFamily="34" charset="0"/>
              </a:rPr>
              <a:t>и сл</a:t>
            </a:r>
            <a:r>
              <a:rPr lang="ru-RU" sz="1600" dirty="0" smtClean="0">
                <a:latin typeface="Arial Narrow" panose="020B0606020202030204" pitchFamily="34" charset="0"/>
              </a:rPr>
              <a:t>.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ТРЖИШНИ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ru-RU" sz="1800" b="1" dirty="0">
                <a:latin typeface="Arial Narrow" panose="020B0606020202030204" pitchFamily="34" charset="0"/>
              </a:rPr>
              <a:t>Навике и очекивања </a:t>
            </a:r>
            <a:r>
              <a:rPr lang="ru-RU" sz="1800" b="1" dirty="0" smtClean="0">
                <a:latin typeface="Arial Narrow" panose="020B0606020202030204" pitchFamily="34" charset="0"/>
              </a:rPr>
              <a:t>потрошача</a:t>
            </a:r>
            <a:r>
              <a:rPr lang="ru-RU" sz="1800" dirty="0" smtClean="0">
                <a:latin typeface="Arial Narrow" panose="020B0606020202030204" pitchFamily="34" charset="0"/>
              </a:rPr>
              <a:t>: одређују место и начин продаје, нпр.</a:t>
            </a:r>
            <a:endParaRPr lang="ru-RU" sz="1800" dirty="0">
              <a:latin typeface="Arial Narrow" panose="020B060602020203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ru-RU" sz="1800" b="1" dirty="0">
                <a:latin typeface="Arial Narrow" panose="020B0606020202030204" pitchFamily="34" charset="0"/>
              </a:rPr>
              <a:t>Државна </a:t>
            </a:r>
            <a:r>
              <a:rPr lang="ru-RU" sz="1800" b="1" dirty="0" smtClean="0">
                <a:latin typeface="Arial Narrow" panose="020B0606020202030204" pitchFamily="34" charset="0"/>
              </a:rPr>
              <a:t>регулатива</a:t>
            </a:r>
            <a:r>
              <a:rPr lang="ru-RU" sz="1800" dirty="0" smtClean="0">
                <a:latin typeface="Arial Narrow" panose="020B0606020202030204" pitchFamily="34" charset="0"/>
              </a:rPr>
              <a:t>: држава </a:t>
            </a:r>
            <a:r>
              <a:rPr lang="ru-RU" sz="1800" dirty="0">
                <a:latin typeface="Arial Narrow" panose="020B0606020202030204" pitchFamily="34" charset="0"/>
              </a:rPr>
              <a:t>може прописима да одреди где и шта се може продавати као и кроз које канале </a:t>
            </a:r>
            <a:r>
              <a:rPr lang="ru-RU" sz="1800" dirty="0" smtClean="0">
                <a:latin typeface="Arial Narrow" panose="020B0606020202030204" pitchFamily="34" charset="0"/>
              </a:rPr>
              <a:t>продаје.</a:t>
            </a:r>
            <a:endParaRPr lang="ru-RU" sz="1800" dirty="0">
              <a:latin typeface="Arial Narrow" panose="020B060602020203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ru-RU" sz="1800" b="1" dirty="0">
                <a:latin typeface="Arial Narrow" panose="020B0606020202030204" pitchFamily="34" charset="0"/>
              </a:rPr>
              <a:t>Дистрибутивна </a:t>
            </a:r>
            <a:r>
              <a:rPr lang="ru-RU" sz="1800" b="1" dirty="0" smtClean="0">
                <a:latin typeface="Arial Narrow" panose="020B0606020202030204" pitchFamily="34" charset="0"/>
              </a:rPr>
              <a:t>инфраструктура</a:t>
            </a:r>
            <a:r>
              <a:rPr lang="ru-RU" sz="1800" dirty="0" smtClean="0">
                <a:latin typeface="Arial Narrow" panose="020B0606020202030204" pitchFamily="34" charset="0"/>
              </a:rPr>
              <a:t>: ако </a:t>
            </a:r>
            <a:r>
              <a:rPr lang="ru-RU" sz="1800" dirty="0">
                <a:latin typeface="Arial Narrow" panose="020B0606020202030204" pitchFamily="34" charset="0"/>
              </a:rPr>
              <a:t>је развијена олакшано се бира </a:t>
            </a:r>
            <a:r>
              <a:rPr lang="ru-RU" sz="1800" dirty="0" smtClean="0">
                <a:latin typeface="Arial Narrow" panose="020B0606020202030204" pitchFamily="34" charset="0"/>
              </a:rPr>
              <a:t>канал (постоје малопродајне </a:t>
            </a:r>
            <a:r>
              <a:rPr lang="ru-RU" sz="1800" dirty="0">
                <a:latin typeface="Arial Narrow" panose="020B0606020202030204" pitchFamily="34" charset="0"/>
              </a:rPr>
              <a:t>или </a:t>
            </a:r>
            <a:r>
              <a:rPr lang="ru-RU" sz="1800" dirty="0" smtClean="0">
                <a:latin typeface="Arial Narrow" panose="020B0606020202030204" pitchFamily="34" charset="0"/>
              </a:rPr>
              <a:t>велепродајне организације, мреже </a:t>
            </a:r>
            <a:r>
              <a:rPr lang="ru-RU" sz="1800" dirty="0">
                <a:latin typeface="Arial Narrow" panose="020B0606020202030204" pitchFamily="34" charset="0"/>
              </a:rPr>
              <a:t>дистрибуције </a:t>
            </a:r>
            <a:r>
              <a:rPr lang="ru-RU" sz="1800" dirty="0" smtClean="0">
                <a:latin typeface="Arial Narrow" panose="020B0606020202030204" pitchFamily="34" charset="0"/>
              </a:rPr>
              <a:t>...).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Снага и </a:t>
            </a:r>
            <a:r>
              <a:rPr lang="ru-RU" sz="1800" b="1" dirty="0">
                <a:latin typeface="Arial Narrow" panose="020B0606020202030204" pitchFamily="34" charset="0"/>
              </a:rPr>
              <a:t>стратегија </a:t>
            </a:r>
            <a:r>
              <a:rPr lang="ru-RU" sz="1800" b="1" dirty="0" smtClean="0">
                <a:latin typeface="Arial Narrow" panose="020B0606020202030204" pitchFamily="34" charset="0"/>
              </a:rPr>
              <a:t>конкурената: </a:t>
            </a:r>
            <a:r>
              <a:rPr lang="ru-RU" sz="1800" dirty="0" smtClean="0">
                <a:latin typeface="Arial Narrow" panose="020B0606020202030204" pitchFamily="34" charset="0"/>
              </a:rPr>
              <a:t>ако </a:t>
            </a:r>
            <a:r>
              <a:rPr lang="ru-RU" sz="1800" dirty="0">
                <a:latin typeface="Arial Narrow" panose="020B0606020202030204" pitchFamily="34" charset="0"/>
              </a:rPr>
              <a:t>су конкуренти овладали каналом није лако обавити </a:t>
            </a:r>
            <a:r>
              <a:rPr lang="ru-RU" sz="1800" dirty="0" smtClean="0">
                <a:latin typeface="Arial Narrow" panose="020B0606020202030204" pitchFamily="34" charset="0"/>
              </a:rPr>
              <a:t>дистрибуцију: може </a:t>
            </a:r>
            <a:r>
              <a:rPr lang="ru-RU" sz="1800" dirty="0">
                <a:latin typeface="Arial Narrow" panose="020B0606020202030204" pitchFamily="34" charset="0"/>
              </a:rPr>
              <a:t>се бирати стратегија супротна од конкурената а и не </a:t>
            </a:r>
            <a:r>
              <a:rPr lang="ru-RU" sz="1800" dirty="0" smtClean="0">
                <a:latin typeface="Arial Narrow" panose="020B0606020202030204" pitchFamily="34" charset="0"/>
              </a:rPr>
              <a:t>мора.</a:t>
            </a:r>
            <a:endParaRPr lang="ru-RU" sz="18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ФИЗИЧКА ДИСТАНЦА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Arial Narrow" panose="020B0606020202030204" pitchFamily="34" charset="0"/>
              </a:rPr>
              <a:t>Географска и културна.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Фактори који утичу на избор канала 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Системи канала дистрибуције 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92" y="968238"/>
            <a:ext cx="9073008" cy="56291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000" b="1" dirty="0" smtClean="0">
                <a:latin typeface="Arial Narrow" panose="020B0606020202030204" pitchFamily="34" charset="0"/>
              </a:rPr>
              <a:t>Системи канала дистрибуције подржавају избегавање </a:t>
            </a:r>
            <a:r>
              <a:rPr lang="ru-RU" sz="3000" b="1" dirty="0">
                <a:latin typeface="Arial Narrow" panose="020B0606020202030204" pitchFamily="34" charset="0"/>
              </a:rPr>
              <a:t>конфликта и повећање </a:t>
            </a:r>
            <a:r>
              <a:rPr lang="ru-RU" sz="3000" b="1" dirty="0" smtClean="0">
                <a:latin typeface="Arial Narrow" panose="020B0606020202030204" pitchFamily="34" charset="0"/>
              </a:rPr>
              <a:t>сарадње институција у каналу (углавном производних и трговинских организација).</a:t>
            </a:r>
            <a:endParaRPr lang="ru-RU" sz="30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3000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3000" b="1" dirty="0" smtClean="0">
                <a:latin typeface="Arial Narrow" panose="020B0606020202030204" pitchFamily="34" charset="0"/>
              </a:rPr>
              <a:t>НЕЗАВИСНИ</a:t>
            </a:r>
            <a:r>
              <a:rPr lang="ru-RU" sz="3000" dirty="0" smtClean="0">
                <a:latin typeface="Arial Narrow" panose="020B0606020202030204" pitchFamily="34" charset="0"/>
              </a:rPr>
              <a:t>: ово </a:t>
            </a:r>
            <a:r>
              <a:rPr lang="ru-RU" sz="3000" dirty="0">
                <a:latin typeface="Arial Narrow" panose="020B0606020202030204" pitchFamily="34" charset="0"/>
              </a:rPr>
              <a:t>су класични системи које чине независни произвођач, велепродавац, малопродавац; свако од њих ради свој посао и искључиво је фокусиран на сопствени интерес</a:t>
            </a:r>
            <a:r>
              <a:rPr lang="ru-RU" sz="3000" dirty="0" smtClean="0">
                <a:latin typeface="Arial Narrow" panose="020B0606020202030204" pitchFamily="34" charset="0"/>
              </a:rPr>
              <a:t>!!!</a:t>
            </a:r>
            <a:endParaRPr lang="ru-RU" sz="3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3000" b="1" dirty="0" smtClean="0">
                <a:latin typeface="Arial Narrow" panose="020B0606020202030204" pitchFamily="34" charset="0"/>
              </a:rPr>
              <a:t>ИНТЕГРИСАНИ: </a:t>
            </a:r>
            <a:r>
              <a:rPr lang="ru-RU" sz="3000" dirty="0" smtClean="0">
                <a:latin typeface="Arial Narrow" panose="020B0606020202030204" pitchFamily="34" charset="0"/>
              </a:rPr>
              <a:t>нпр</a:t>
            </a:r>
            <a:r>
              <a:rPr lang="ru-RU" sz="3000" dirty="0">
                <a:latin typeface="Arial Narrow" panose="020B0606020202030204" pitchFamily="34" charset="0"/>
              </a:rPr>
              <a:t>. интеграција произвођача и неке трговине; то значи да се споје ове две компаније или једна припоји другу себи, купи је и </a:t>
            </a:r>
            <a:r>
              <a:rPr lang="ru-RU" sz="3000" dirty="0" smtClean="0">
                <a:latin typeface="Arial Narrow" panose="020B0606020202030204" pitchFamily="34" charset="0"/>
              </a:rPr>
              <a:t>слично: вертикална интеграција.</a:t>
            </a:r>
            <a:endParaRPr lang="ru-RU" sz="3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УСМЕРАВАНИ </a:t>
            </a:r>
            <a:r>
              <a:rPr lang="ru-RU" sz="3000" dirty="0" smtClean="0">
                <a:latin typeface="Arial Narrow" panose="020B0606020202030204" pitchFamily="34" charset="0"/>
              </a:rPr>
              <a:t>вертикални </a:t>
            </a:r>
            <a:r>
              <a:rPr lang="ru-RU" sz="3000" dirty="0">
                <a:latin typeface="Arial Narrow" panose="020B0606020202030204" pitchFamily="34" charset="0"/>
              </a:rPr>
              <a:t>маркетинг системи </a:t>
            </a:r>
            <a:r>
              <a:rPr lang="ru-RU" sz="3000" dirty="0" smtClean="0">
                <a:latin typeface="Arial Narrow" panose="020B0606020202030204" pitchFamily="34" charset="0"/>
              </a:rPr>
              <a:t>– ВМС: у њима нема </a:t>
            </a:r>
            <a:r>
              <a:rPr lang="ru-RU" sz="3000" dirty="0">
                <a:latin typeface="Arial Narrow" panose="020B0606020202030204" pitchFamily="34" charset="0"/>
              </a:rPr>
              <a:t>интеграције, већ </a:t>
            </a:r>
            <a:r>
              <a:rPr lang="ru-RU" sz="3000" dirty="0" smtClean="0">
                <a:latin typeface="Arial Narrow" panose="020B0606020202030204" pitchFamily="34" charset="0"/>
              </a:rPr>
              <a:t>постоји споразумно </a:t>
            </a:r>
            <a:r>
              <a:rPr lang="ru-RU" sz="3000" dirty="0">
                <a:latin typeface="Arial Narrow" panose="020B0606020202030204" pitchFamily="34" charset="0"/>
              </a:rPr>
              <a:t>или уговорно регулисање испоруке од стране најмање два </a:t>
            </a:r>
            <a:r>
              <a:rPr lang="ru-RU" sz="3000" dirty="0" smtClean="0">
                <a:latin typeface="Arial Narrow" panose="020B0606020202030204" pitchFamily="34" charset="0"/>
              </a:rPr>
              <a:t>учесника.</a:t>
            </a:r>
            <a:endParaRPr lang="sr-Latn-RS" sz="30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7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Посредници  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37" y="906986"/>
            <a:ext cx="9073008" cy="56183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Посредници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из домицилне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земље: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Arial Narrow" panose="020B0606020202030204" pitchFamily="34" charset="0"/>
              </a:rPr>
              <a:t>трговински </a:t>
            </a:r>
            <a:r>
              <a:rPr lang="ru-RU" sz="2400" dirty="0">
                <a:latin typeface="Arial Narrow" panose="020B0606020202030204" pitchFamily="34" charset="0"/>
              </a:rPr>
              <a:t>представници 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Arial Narrow" panose="020B0606020202030204" pitchFamily="34" charset="0"/>
              </a:rPr>
              <a:t>извозни </a:t>
            </a:r>
            <a:r>
              <a:rPr lang="ru-RU" sz="2400" dirty="0">
                <a:latin typeface="Arial Narrow" panose="020B0606020202030204" pitchFamily="34" charset="0"/>
              </a:rPr>
              <a:t>типови </a:t>
            </a:r>
            <a:r>
              <a:rPr lang="ru-RU" sz="2400" dirty="0" smtClean="0">
                <a:latin typeface="Arial Narrow" panose="020B0606020202030204" pitchFamily="34" charset="0"/>
              </a:rPr>
              <a:t>посредника. 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Посредници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инотржишта: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Arial Narrow" panose="020B0606020202030204" pitchFamily="34" charset="0"/>
              </a:rPr>
              <a:t>представништва</a:t>
            </a:r>
            <a:endParaRPr lang="ru-RU" sz="2400" dirty="0">
              <a:latin typeface="Arial Narrow" panose="020B0606020202030204" pitchFamily="34" charset="0"/>
            </a:endParaRP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Arial Narrow" panose="020B0606020202030204" pitchFamily="34" charset="0"/>
              </a:rPr>
              <a:t>агентска </a:t>
            </a:r>
            <a:r>
              <a:rPr lang="ru-RU" sz="2400" dirty="0">
                <a:latin typeface="Arial Narrow" panose="020B0606020202030204" pitchFamily="34" charset="0"/>
              </a:rPr>
              <a:t>заступства, брокери, извозни фактори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Arial Narrow" panose="020B0606020202030204" pitchFamily="34" charset="0"/>
              </a:rPr>
              <a:t>трговинска </a:t>
            </a:r>
            <a:r>
              <a:rPr lang="ru-RU" sz="2400" dirty="0">
                <a:latin typeface="Arial Narrow" panose="020B0606020202030204" pitchFamily="34" charset="0"/>
              </a:rPr>
              <a:t>заступства, </a:t>
            </a:r>
            <a:r>
              <a:rPr lang="ru-RU" sz="2400" dirty="0" smtClean="0">
                <a:latin typeface="Arial Narrow" panose="020B0606020202030204" pitchFamily="34" charset="0"/>
              </a:rPr>
              <a:t>ексклузивни дистрибутери</a:t>
            </a:r>
            <a:r>
              <a:rPr lang="ru-RU" sz="2400" dirty="0">
                <a:latin typeface="Arial Narrow" panose="020B0606020202030204" pitchFamily="34" charset="0"/>
              </a:rPr>
              <a:t>, дилери, џобери 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Arial Narrow" panose="020B0606020202030204" pitchFamily="34" charset="0"/>
              </a:rPr>
              <a:t>велепродаја </a:t>
            </a:r>
            <a:r>
              <a:rPr lang="ru-RU" sz="2400" dirty="0">
                <a:latin typeface="Arial Narrow" panose="020B0606020202030204" pitchFamily="34" charset="0"/>
              </a:rPr>
              <a:t>и малопродаја са </a:t>
            </a:r>
            <a:r>
              <a:rPr lang="ru-RU" sz="2400" dirty="0" smtClean="0">
                <a:latin typeface="Arial Narrow" panose="020B0606020202030204" pitchFamily="34" charset="0"/>
              </a:rPr>
              <a:t>трговинском марком.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endParaRPr lang="ru-RU" sz="2400" dirty="0">
              <a:latin typeface="Arial Narrow" panose="020B0606020202030204" pitchFamily="34" charset="0"/>
            </a:endParaRPr>
          </a:p>
          <a:p>
            <a:pPr marL="0" lvl="1" indent="0">
              <a:buNone/>
            </a:pP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Фактори који утичу на врсту и број посредника</a:t>
            </a:r>
            <a:r>
              <a:rPr lang="ru-RU" sz="2400" dirty="0" smtClean="0">
                <a:latin typeface="Arial Narrow" panose="020B0606020202030204" pitchFamily="34" charset="0"/>
              </a:rPr>
              <a:t>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r-Cyrl-RS" sz="2600" dirty="0" smtClean="0">
                <a:latin typeface="Arial Narrow" panose="020B0606020202030204" pitchFamily="34" charset="0"/>
              </a:rPr>
              <a:t>производ</a:t>
            </a:r>
            <a:r>
              <a:rPr lang="en-US" sz="2600" dirty="0" smtClean="0">
                <a:latin typeface="Arial Narrow" panose="020B0606020202030204" pitchFamily="34" charset="0"/>
              </a:rPr>
              <a:t> </a:t>
            </a:r>
            <a:endParaRPr lang="sl-SI" sz="2600" dirty="0">
              <a:latin typeface="Arial Narrow" panose="020B0606020202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r-Cyrl-RS" sz="2600" dirty="0" smtClean="0">
                <a:latin typeface="Arial Narrow" panose="020B0606020202030204" pitchFamily="34" charset="0"/>
              </a:rPr>
              <a:t>производни програм</a:t>
            </a:r>
            <a:endParaRPr lang="sl-SI" sz="2600" dirty="0">
              <a:latin typeface="Arial Narrow" panose="020B0606020202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r-Cyrl-RS" sz="2600" dirty="0" smtClean="0">
                <a:latin typeface="Arial Narrow" panose="020B0606020202030204" pitchFamily="34" charset="0"/>
              </a:rPr>
              <a:t>концентрација потрошача</a:t>
            </a:r>
            <a:endParaRPr lang="sl-SI" sz="2600" dirty="0">
              <a:latin typeface="Arial Narrow" panose="020B0606020202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r-Cyrl-RS" sz="2600" dirty="0" smtClean="0">
                <a:latin typeface="Arial Narrow" panose="020B0606020202030204" pitchFamily="34" charset="0"/>
              </a:rPr>
              <a:t>концентрација производње. </a:t>
            </a:r>
            <a:endParaRPr lang="sl-SI" sz="2600" dirty="0">
              <a:latin typeface="Arial Narrow" panose="020B0606020202030204" pitchFamily="34" charset="0"/>
            </a:endParaRPr>
          </a:p>
          <a:p>
            <a:pPr>
              <a:buFont typeface="Wingdings 3" charset="2"/>
              <a:buChar char=""/>
              <a:defRPr/>
            </a:pPr>
            <a:endParaRPr lang="sl-SI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0050" lvl="1" indent="0">
              <a:buNone/>
            </a:pP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0" y="836713"/>
            <a:ext cx="9126554" cy="602128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Логистика</a:t>
            </a:r>
            <a:endParaRPr lang="sr-Latn-R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1748" name="Picture 4" descr="http://logistika-optimum.si/wp-content/uploads/2010/08/logist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23955"/>
            <a:ext cx="335756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https://encrypted-tbn1.gstatic.com/images?q=tbn:ANd9GcSeIw9FHhujmXNjrG1EuBEyyI438DwISYmBFX1PEnzEeuI4RN_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397" y="934885"/>
            <a:ext cx="3071812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 descr="https://encrypted-tbn3.gstatic.com/images?q=tbn:ANd9GcSb2EUJkJmNoEBw7iYB6MB2AgauBq4lAMbThlEp8S33g2Mbaup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21905"/>
            <a:ext cx="32861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 descr="https://encrypted-tbn2.gstatic.com/images?q=tbn:ANd9GcQjZ-fZVLgxDROyrZF0bBsKC_ODBQtJTo2_NHff4WLRVU1AGuv3f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56" y="4549792"/>
            <a:ext cx="435768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6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870</Words>
  <Application>Microsoft Office PowerPoint</Application>
  <PresentationFormat>On-screen Show (4:3)</PresentationFormat>
  <Paragraphs>110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Courier New</vt:lpstr>
      <vt:lpstr>Wingdings</vt:lpstr>
      <vt:lpstr>Wingdings 3</vt:lpstr>
      <vt:lpstr>Office Theme</vt:lpstr>
      <vt:lpstr>Kанали продаје и дистрибуција </vt:lpstr>
      <vt:lpstr>Канали маркетинга (дистрибуције) као инструмент  међународног маркетинга</vt:lpstr>
      <vt:lpstr>Врсте канала </vt:lpstr>
      <vt:lpstr>Канали продаје (дистрибуције)</vt:lpstr>
      <vt:lpstr>Мреже </vt:lpstr>
      <vt:lpstr>Фактори који утичу на избор канала </vt:lpstr>
      <vt:lpstr>Системи канала дистрибуције </vt:lpstr>
      <vt:lpstr>Посредници  </vt:lpstr>
      <vt:lpstr>PowerPoint Presentation</vt:lpstr>
      <vt:lpstr>PowerPoint Presentation</vt:lpstr>
      <vt:lpstr>Савремени облици продаје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recenzent</cp:lastModifiedBy>
  <cp:revision>57</cp:revision>
  <dcterms:created xsi:type="dcterms:W3CDTF">2021-02-24T10:06:34Z</dcterms:created>
  <dcterms:modified xsi:type="dcterms:W3CDTF">2024-12-16T10:29:20Z</dcterms:modified>
</cp:coreProperties>
</file>