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1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6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16.12.2024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848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72" y="2924944"/>
            <a:ext cx="5606280" cy="1368152"/>
          </a:xfrm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endParaRPr lang="sr-Latn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Cyrl-RS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Производ </a:t>
            </a:r>
            <a:endParaRPr lang="sr-Latn-RS" sz="36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/>
            <a:endParaRPr lang="sr-Cyrl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73909"/>
            <a:ext cx="8568952" cy="5079427"/>
          </a:xfrm>
        </p:spPr>
        <p:txBody>
          <a:bodyPr>
            <a:normAutofit/>
          </a:bodyPr>
          <a:lstStyle/>
          <a:p>
            <a:endParaRPr lang="sr-Cyrl-CS" sz="2800" u="sng" dirty="0" smtClean="0">
              <a:latin typeface="Arial Narrow" panose="020B0606020202030204" pitchFamily="34" charset="0"/>
            </a:endParaRPr>
          </a:p>
          <a:p>
            <a:r>
              <a:rPr lang="sr-Cyrl-CS" sz="2800" u="sng" dirty="0" smtClean="0">
                <a:latin typeface="Arial Narrow" panose="020B0606020202030204" pitchFamily="34" charset="0"/>
              </a:rPr>
              <a:t>Производ </a:t>
            </a:r>
            <a:r>
              <a:rPr lang="sr-Cyrl-CS" sz="2800" u="sng" dirty="0" smtClean="0">
                <a:latin typeface="Arial Narrow" panose="020B0606020202030204" pitchFamily="34" charset="0"/>
              </a:rPr>
              <a:t>или услуга </a:t>
            </a:r>
            <a:r>
              <a:rPr lang="sr-Cyrl-CS" sz="2800" dirty="0" smtClean="0">
                <a:latin typeface="Arial Narrow" panose="020B0606020202030204" pitchFamily="34" charset="0"/>
              </a:rPr>
              <a:t>(нпр. трајно или нетрајно добро, специјализовано добро, итд.)</a:t>
            </a:r>
          </a:p>
          <a:p>
            <a:r>
              <a:rPr lang="sr-Cyrl-CS" sz="2800" u="sng" dirty="0" smtClean="0">
                <a:latin typeface="Arial Narrow" panose="020B0606020202030204" pitchFamily="34" charset="0"/>
              </a:rPr>
              <a:t>Средина</a:t>
            </a:r>
            <a:r>
              <a:rPr lang="sr-Cyrl-CS" sz="2800" dirty="0" smtClean="0">
                <a:latin typeface="Arial Narrow" panose="020B0606020202030204" pitchFamily="34" charset="0"/>
              </a:rPr>
              <a:t> у којој се користе (окружење)</a:t>
            </a:r>
            <a:endParaRPr lang="sr-Cyrl-CS" sz="2800" dirty="0">
              <a:latin typeface="Arial Narrow" panose="020B0606020202030204" pitchFamily="34" charset="0"/>
            </a:endParaRPr>
          </a:p>
          <a:p>
            <a:r>
              <a:rPr lang="sr-Cyrl-CS" sz="2800" u="sng" dirty="0" smtClean="0">
                <a:latin typeface="Arial Narrow" panose="020B0606020202030204" pitchFamily="34" charset="0"/>
              </a:rPr>
              <a:t>Потрошачи</a:t>
            </a:r>
            <a:r>
              <a:rPr lang="sr-Cyrl-CS" sz="2800" dirty="0" smtClean="0">
                <a:latin typeface="Arial Narrow" panose="020B0606020202030204" pitchFamily="34" charset="0"/>
              </a:rPr>
              <a:t> са својим захтевима и жељама</a:t>
            </a:r>
            <a:endParaRPr lang="sr-Cyrl-CS" sz="2800" dirty="0">
              <a:latin typeface="Arial Narrow" panose="020B0606020202030204" pitchFamily="34" charset="0"/>
            </a:endParaRPr>
          </a:p>
          <a:p>
            <a:r>
              <a:rPr lang="sr-Cyrl-CS" sz="2800" u="sng" dirty="0" smtClean="0">
                <a:latin typeface="Arial Narrow" panose="020B0606020202030204" pitchFamily="34" charset="0"/>
              </a:rPr>
              <a:t>Конкуренција</a:t>
            </a:r>
            <a:r>
              <a:rPr lang="sr-Cyrl-CS" sz="2800" dirty="0" smtClean="0">
                <a:latin typeface="Arial Narrow" panose="020B0606020202030204" pitchFamily="34" charset="0"/>
              </a:rPr>
              <a:t> и конкурентски квалитет и дизајн</a:t>
            </a:r>
            <a:endParaRPr lang="sr-Cyrl-CS" sz="2800" dirty="0">
              <a:latin typeface="Arial Narrow" panose="020B0606020202030204" pitchFamily="34" charset="0"/>
            </a:endParaRPr>
          </a:p>
          <a:p>
            <a:r>
              <a:rPr lang="sr-Cyrl-CS" sz="2800" u="sng" dirty="0" smtClean="0">
                <a:latin typeface="Arial Narrow" panose="020B0606020202030204" pitchFamily="34" charset="0"/>
              </a:rPr>
              <a:t>Иновације</a:t>
            </a:r>
            <a:r>
              <a:rPr lang="sr-Cyrl-CS" sz="2800" dirty="0" smtClean="0">
                <a:latin typeface="Arial Narrow" panose="020B0606020202030204" pitchFamily="34" charset="0"/>
              </a:rPr>
              <a:t> компаније, иновације уопште и иновације конкуренције у погледу квалитета и дизајна</a:t>
            </a:r>
          </a:p>
          <a:p>
            <a:r>
              <a:rPr lang="sr-Cyrl-CS" sz="2800" u="sng" dirty="0" smtClean="0">
                <a:latin typeface="Arial Narrow" panose="020B0606020202030204" pitchFamily="34" charset="0"/>
              </a:rPr>
              <a:t>Регулатива на циљном иностраном тржишту </a:t>
            </a:r>
            <a:r>
              <a:rPr lang="sr-Cyrl-CS" sz="2800" dirty="0" smtClean="0">
                <a:latin typeface="Arial Narrow" panose="020B0606020202030204" pitchFamily="34" charset="0"/>
              </a:rPr>
              <a:t>којом се уређује ова област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332656"/>
            <a:ext cx="6954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Фактори који утичу на квалитет и дизајн</a:t>
            </a:r>
            <a:endParaRPr lang="sr-Latn-R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936104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Међународне димензије паковања и продајних услуга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33656" cy="511256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Функције </a:t>
            </a:r>
            <a:r>
              <a:rPr lang="ru-RU" sz="2800" b="1" dirty="0">
                <a:latin typeface="Arial Narrow" panose="020B0606020202030204" pitchFamily="34" charset="0"/>
              </a:rPr>
              <a:t>паковања</a:t>
            </a:r>
            <a:r>
              <a:rPr lang="ru-RU" sz="2800" dirty="0">
                <a:latin typeface="Arial Narrow" panose="020B0606020202030204" pitchFamily="34" charset="0"/>
              </a:rPr>
              <a:t> у </a:t>
            </a:r>
            <a:r>
              <a:rPr lang="ru-RU" sz="2800" dirty="0" smtClean="0">
                <a:latin typeface="Arial Narrow" panose="020B0606020202030204" pitchFamily="34" charset="0"/>
              </a:rPr>
              <a:t>ММ (заштитна, промотивна)</a:t>
            </a: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b="1" dirty="0">
                <a:latin typeface="Arial Narrow" panose="020B0606020202030204" pitchFamily="34" charset="0"/>
              </a:rPr>
              <a:t>Дизајн паковања</a:t>
            </a:r>
            <a:r>
              <a:rPr lang="ru-RU" sz="2800" dirty="0">
                <a:latin typeface="Arial Narrow" panose="020B0606020202030204" pitchFamily="34" charset="0"/>
              </a:rPr>
              <a:t> у ММ</a:t>
            </a:r>
            <a:r>
              <a:rPr lang="ru-RU" sz="2800" dirty="0" smtClean="0">
                <a:latin typeface="Arial Narrow" panose="020B0606020202030204" pitchFamily="34" charset="0"/>
              </a:rPr>
              <a:t>? (исти или различит у односу на домаће или друга инострана тржишта)</a:t>
            </a:r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Стандардизација или прилагођавање у решењу паковања?</a:t>
            </a:r>
          </a:p>
          <a:p>
            <a:pPr marL="0" indent="0" algn="r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Утицај регулативе, </a:t>
            </a:r>
            <a:r>
              <a:rPr lang="ru-RU" sz="2800" b="1" u="sng" dirty="0" smtClean="0">
                <a:latin typeface="Arial Narrow" panose="020B0606020202030204" pitchFamily="34" charset="0"/>
              </a:rPr>
              <a:t>језика</a:t>
            </a:r>
            <a:r>
              <a:rPr lang="ru-RU" sz="2800" dirty="0" smtClean="0">
                <a:latin typeface="Arial Narrow" panose="020B0606020202030204" pitchFamily="34" charset="0"/>
              </a:rPr>
              <a:t>, културе...навика потрошача?</a:t>
            </a:r>
          </a:p>
          <a:p>
            <a:pPr marL="0" indent="0" algn="r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b="1" dirty="0">
                <a:latin typeface="Arial Narrow" panose="020B0606020202030204" pitchFamily="34" charset="0"/>
              </a:rPr>
              <a:t>Гаранција, сервис, кредит </a:t>
            </a:r>
            <a:r>
              <a:rPr lang="ru-RU" sz="2800" dirty="0">
                <a:latin typeface="Arial Narrow" panose="020B0606020202030204" pitchFamily="34" charset="0"/>
              </a:rPr>
              <a:t>у ММ.</a:t>
            </a:r>
          </a:p>
          <a:p>
            <a:pPr marL="0" indent="0" algn="r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Колико </a:t>
            </a:r>
            <a:r>
              <a:rPr lang="ru-RU" sz="2800" dirty="0">
                <a:latin typeface="Arial Narrow" panose="020B0606020202030204" pitchFamily="34" charset="0"/>
              </a:rPr>
              <a:t>их је могуће </a:t>
            </a:r>
            <a:r>
              <a:rPr lang="ru-RU" sz="2800" dirty="0" smtClean="0">
                <a:latin typeface="Arial Narrow" panose="020B0606020202030204" pitchFamily="34" charset="0"/>
              </a:rPr>
              <a:t>стандардизовати у ММ?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Марка/бренд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latin typeface="Arial Narrow" panose="020B0606020202030204" pitchFamily="34" charset="0"/>
              </a:rPr>
              <a:t>Прва обележавања производа појавила су се пре нове ере.</a:t>
            </a:r>
          </a:p>
          <a:p>
            <a:r>
              <a:rPr lang="ru-RU" sz="3000" dirty="0">
                <a:latin typeface="Arial Narrow" panose="020B0606020202030204" pitchFamily="34" charset="0"/>
              </a:rPr>
              <a:t>По подацима компаније </a:t>
            </a:r>
            <a:r>
              <a:rPr lang="ru-RU" sz="3000" dirty="0" smtClean="0">
                <a:latin typeface="Arial Narrow" panose="020B0606020202030204" pitchFamily="34" charset="0"/>
              </a:rPr>
              <a:t>“</a:t>
            </a:r>
            <a:r>
              <a:rPr lang="sr-Latn-RS" sz="3000" dirty="0" smtClean="0">
                <a:latin typeface="Arial Narrow" panose="020B0606020202030204" pitchFamily="34" charset="0"/>
              </a:rPr>
              <a:t>Unilever“</a:t>
            </a:r>
            <a:r>
              <a:rPr lang="ru-RU" sz="3000" dirty="0" smtClean="0">
                <a:latin typeface="Arial Narrow" panose="020B0606020202030204" pitchFamily="34" charset="0"/>
              </a:rPr>
              <a:t> </a:t>
            </a:r>
            <a:r>
              <a:rPr lang="ru-RU" sz="3000" dirty="0">
                <a:latin typeface="Arial Narrow" panose="020B0606020202030204" pitchFamily="34" charset="0"/>
              </a:rPr>
              <a:t>први светски регистрован бренд био је </a:t>
            </a:r>
            <a:r>
              <a:rPr lang="ru-RU" sz="3000" dirty="0" smtClean="0">
                <a:latin typeface="Arial Narrow" panose="020B0606020202030204" pitchFamily="34" charset="0"/>
              </a:rPr>
              <a:t>“</a:t>
            </a:r>
            <a:r>
              <a:rPr lang="sr-Latn-RS" sz="3000" dirty="0" smtClean="0">
                <a:latin typeface="Arial Narrow" panose="020B0606020202030204" pitchFamily="34" charset="0"/>
              </a:rPr>
              <a:t>Pears</a:t>
            </a:r>
            <a:r>
              <a:rPr lang="ru-RU" sz="3000" dirty="0" smtClean="0">
                <a:latin typeface="Arial Narrow" panose="020B0606020202030204" pitchFamily="34" charset="0"/>
              </a:rPr>
              <a:t>” </a:t>
            </a:r>
            <a:r>
              <a:rPr lang="ru-RU" sz="3000" dirty="0">
                <a:latin typeface="Arial Narrow" panose="020B0606020202030204" pitchFamily="34" charset="0"/>
              </a:rPr>
              <a:t>сапун. </a:t>
            </a:r>
            <a:r>
              <a:rPr lang="ru-RU" sz="3000" dirty="0" smtClean="0">
                <a:latin typeface="Arial Narrow" panose="020B0606020202030204" pitchFamily="34" charset="0"/>
              </a:rPr>
              <a:t>“</a:t>
            </a:r>
            <a:r>
              <a:rPr lang="sr-Latn-RS" sz="3000" dirty="0" smtClean="0">
                <a:latin typeface="Arial Narrow" panose="020B0606020202030204" pitchFamily="34" charset="0"/>
              </a:rPr>
              <a:t>Coca Cola</a:t>
            </a:r>
            <a:r>
              <a:rPr lang="ru-RU" sz="3000" dirty="0" smtClean="0">
                <a:latin typeface="Arial Narrow" panose="020B0606020202030204" pitchFamily="34" charset="0"/>
              </a:rPr>
              <a:t>” </a:t>
            </a:r>
            <a:r>
              <a:rPr lang="ru-RU" sz="3000" dirty="0">
                <a:latin typeface="Arial Narrow" panose="020B0606020202030204" pitchFamily="34" charset="0"/>
              </a:rPr>
              <a:t>је једна од првих светских марки.</a:t>
            </a:r>
          </a:p>
          <a:p>
            <a:endParaRPr lang="ru-RU" sz="3000" dirty="0">
              <a:latin typeface="Arial Narrow" panose="020B0606020202030204" pitchFamily="34" charset="0"/>
            </a:endParaRPr>
          </a:p>
          <a:p>
            <a:endParaRPr lang="ru-RU" sz="3000" dirty="0">
              <a:latin typeface="Arial Narrow" panose="020B0606020202030204" pitchFamily="34" charset="0"/>
            </a:endParaRPr>
          </a:p>
          <a:p>
            <a:r>
              <a:rPr lang="ru-RU" sz="3000" b="1" dirty="0">
                <a:latin typeface="Arial Narrow" panose="020B0606020202030204" pitchFamily="34" charset="0"/>
              </a:rPr>
              <a:t>МАРКА </a:t>
            </a:r>
            <a:r>
              <a:rPr lang="ru-RU" sz="3000" dirty="0">
                <a:latin typeface="Arial Narrow" panose="020B0606020202030204" pitchFamily="34" charset="0"/>
              </a:rPr>
              <a:t>је реч, термин, знак, симбол, име или облик или њихова </a:t>
            </a:r>
            <a:r>
              <a:rPr lang="ru-RU" sz="2800" dirty="0">
                <a:latin typeface="Arial Narrow" panose="020B0606020202030204" pitchFamily="34" charset="0"/>
              </a:rPr>
              <a:t>комбинација, којим се обележава </a:t>
            </a:r>
            <a:r>
              <a:rPr lang="ru-RU" sz="2800" dirty="0" smtClean="0">
                <a:latin typeface="Arial Narrow" panose="020B0606020202030204" pitchFamily="34" charset="0"/>
              </a:rPr>
              <a:t>производ</a:t>
            </a:r>
            <a:r>
              <a:rPr lang="sr-Latn-RS" sz="2800" dirty="0" smtClean="0">
                <a:latin typeface="Arial Narrow" panose="020B0606020202030204" pitchFamily="34" charset="0"/>
              </a:rPr>
              <a:t>, </a:t>
            </a:r>
            <a:r>
              <a:rPr lang="sr-Cyrl-RS" sz="2800" dirty="0" smtClean="0">
                <a:latin typeface="Arial Narrow" panose="020B0606020202030204" pitchFamily="34" charset="0"/>
              </a:rPr>
              <a:t>услуга, организација, дестинација, ...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0464"/>
            <a:ext cx="8712968" cy="809962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Марка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20425"/>
            <a:ext cx="9108504" cy="5504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Име</a:t>
            </a:r>
            <a:r>
              <a:rPr lang="ru-RU" sz="2800" dirty="0">
                <a:latin typeface="Arial Narrow" panose="020B0606020202030204" pitchFamily="34" charset="0"/>
              </a:rPr>
              <a:t>, знак, дизајн и идентитет </a:t>
            </a:r>
            <a:r>
              <a:rPr lang="ru-RU" sz="2800" dirty="0" smtClean="0">
                <a:latin typeface="Arial Narrow" panose="020B0606020202030204" pitchFamily="34" charset="0"/>
              </a:rPr>
              <a:t>су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опипљиви и видљиви чиниоци </a:t>
            </a:r>
            <a:r>
              <a:rPr lang="ru-RU" sz="2800" dirty="0">
                <a:latin typeface="Arial Narrow" panose="020B0606020202030204" pitchFamily="34" charset="0"/>
              </a:rPr>
              <a:t>марке (физички атрибути</a:t>
            </a:r>
            <a:r>
              <a:rPr lang="ru-RU" sz="2800" dirty="0" smtClean="0">
                <a:latin typeface="Arial Narrow" panose="020B0606020202030204" pitchFamily="34" charset="0"/>
              </a:rPr>
              <a:t>): </a:t>
            </a:r>
            <a:endParaRPr lang="ru-RU" sz="2800" dirty="0">
              <a:latin typeface="Arial Narrow" panose="020B0606020202030204" pitchFamily="34" charset="0"/>
            </a:endParaRPr>
          </a:p>
          <a:p>
            <a:pPr lvl="1"/>
            <a:r>
              <a:rPr lang="ru-RU" sz="2400" dirty="0" smtClean="0">
                <a:latin typeface="Arial Narrow" panose="020B0606020202030204" pitchFamily="34" charset="0"/>
              </a:rPr>
              <a:t>Име </a:t>
            </a:r>
            <a:r>
              <a:rPr lang="ru-RU" sz="2400" dirty="0">
                <a:latin typeface="Arial Narrow" panose="020B0606020202030204" pitchFamily="34" charset="0"/>
              </a:rPr>
              <a:t>марке је део марке који се може вербално исказати.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Знак марке се може вербално исказати, али се може визуелно идентификовати, уз помоћ знака, симбола, дизајна, цртежа.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Неопипљиви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чиниоци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марке</a:t>
            </a:r>
            <a:r>
              <a:rPr lang="ru-RU" sz="2800" dirty="0" smtClean="0">
                <a:latin typeface="Arial Narrow" panose="020B0606020202030204" pitchFamily="34" charset="0"/>
              </a:rPr>
              <a:t>:</a:t>
            </a:r>
            <a:endParaRPr lang="ru-RU" sz="2800" dirty="0">
              <a:latin typeface="Arial Narrow" panose="020B0606020202030204" pitchFamily="34" charset="0"/>
            </a:endParaRP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Имиџ марке – скуп јединствених асоцијација које показују шта марка значи потрошачима. Асоцијације које чине слику марке заснивају се на личном искуству потрошача или искуству других особа у његовом окружењу, које искуство преносе на потрошача.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Вредност марке – сет активе и пасиве повезаних са марком, која даје или одузима од вредности производа или услуга компаније и (или) њених потрошача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C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Како управљати марком? 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124744"/>
            <a:ext cx="871296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Национално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затворен произвођач </a:t>
            </a:r>
            <a:r>
              <a:rPr lang="ru-RU" sz="2800" dirty="0">
                <a:latin typeface="Arial Narrow" panose="020B0606020202030204" pitchFamily="34" charset="0"/>
              </a:rPr>
              <a:t>“управља”: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глобалним (туђим) </a:t>
            </a:r>
            <a:r>
              <a:rPr lang="ru-RU" sz="2400" dirty="0" smtClean="0">
                <a:latin typeface="Arial Narrow" panose="020B0606020202030204" pitchFamily="34" charset="0"/>
              </a:rPr>
              <a:t>маркама, </a:t>
            </a:r>
            <a:r>
              <a:rPr lang="ru-RU" sz="2400" dirty="0">
                <a:latin typeface="Arial Narrow" panose="020B0606020202030204" pitchFamily="34" charset="0"/>
              </a:rPr>
              <a:t>као произвођач по ниским ценама за компанију – носиоца марке,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сопственим производима без марке или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производима који носе име марке које није значајно познато. </a:t>
            </a: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Национално затворена трговина</a:t>
            </a:r>
            <a:r>
              <a:rPr lang="ru-RU" sz="2800" dirty="0">
                <a:latin typeface="Arial Narrow" panose="020B0606020202030204" pitchFamily="34" charset="0"/>
              </a:rPr>
              <a:t> “управља”: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националним и локалним маркама домаћих произвођача или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глобалним (туђим) маркама које се продају у национално затвореној трговини.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Cyrl-C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Како управљати марком? </a:t>
            </a:r>
            <a:endParaRPr lang="sr-Latn-R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099766"/>
            <a:ext cx="8856984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Национално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познат </a:t>
            </a:r>
            <a:r>
              <a:rPr lang="ru-RU" sz="2800" dirty="0">
                <a:latin typeface="Arial Narrow" panose="020B0606020202030204" pitchFamily="34" charset="0"/>
              </a:rPr>
              <a:t>произвођач управља сопственим маркама/марком. </a:t>
            </a:r>
            <a:r>
              <a:rPr lang="ru-RU" sz="2800" dirty="0" smtClean="0">
                <a:latin typeface="Arial Narrow" panose="020B0606020202030204" pitchFamily="34" charset="0"/>
              </a:rPr>
              <a:t>Може </a:t>
            </a:r>
            <a:r>
              <a:rPr lang="ru-RU" sz="2800" dirty="0">
                <a:latin typeface="Arial Narrow" panose="020B0606020202030204" pitchFamily="34" charset="0"/>
              </a:rPr>
              <a:t>обављати производњу производа који ће носити трговинску марку. Када?</a:t>
            </a:r>
          </a:p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Национално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позната трговина </a:t>
            </a:r>
            <a:r>
              <a:rPr lang="ru-RU" sz="2800" dirty="0" smtClean="0">
                <a:latin typeface="Arial Narrow" panose="020B0606020202030204" pitchFamily="34" charset="0"/>
              </a:rPr>
              <a:t>управља сопственом </a:t>
            </a:r>
            <a:r>
              <a:rPr lang="ru-RU" sz="2800" dirty="0">
                <a:latin typeface="Arial Narrow" panose="020B0606020202030204" pitchFamily="34" charset="0"/>
              </a:rPr>
              <a:t>марком и/или маркама познатих произвођача који кроз њене објекте врше пласман својих маркираних производа</a:t>
            </a:r>
            <a:r>
              <a:rPr lang="ru-RU" sz="28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Светски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познат произвођач </a:t>
            </a:r>
            <a:r>
              <a:rPr lang="ru-RU" sz="2800" dirty="0">
                <a:latin typeface="Arial Narrow" panose="020B0606020202030204" pitchFamily="34" charset="0"/>
              </a:rPr>
              <a:t>управља сопственим глобалним маркама или марком.</a:t>
            </a: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Светски позната трговина </a:t>
            </a:r>
            <a:r>
              <a:rPr lang="ru-RU" sz="2800" dirty="0">
                <a:latin typeface="Arial Narrow" panose="020B0606020202030204" pitchFamily="34" charset="0"/>
              </a:rPr>
              <a:t>управља сопственим трговинским маркама/марком или маркама светских произвођача.</a:t>
            </a: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2952328" cy="1224136"/>
          </a:xfrm>
          <a:ln w="38100">
            <a:solidFill>
              <a:srgbClr val="11055B"/>
            </a:solidFill>
          </a:ln>
        </p:spPr>
        <p:txBody>
          <a:bodyPr>
            <a:normAutofit/>
          </a:bodyPr>
          <a:lstStyle/>
          <a:p>
            <a:pPr algn="l"/>
            <a:r>
              <a:rPr lang="sr-Cyrl-RS" sz="3600" b="1" dirty="0" smtClean="0">
                <a:solidFill>
                  <a:srgbClr val="11055B"/>
                </a:solidFill>
                <a:latin typeface="Arial Narrow" panose="020B0606020202030204" pitchFamily="34" charset="0"/>
              </a:rPr>
              <a:t>Цена</a:t>
            </a:r>
            <a:endParaRPr lang="sr-Latn-RS" sz="3600" b="1" dirty="0">
              <a:solidFill>
                <a:srgbClr val="11055B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1" y="332656"/>
            <a:ext cx="8229600" cy="580926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Цена као инструмент међународног маркетинга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15" y="1268760"/>
            <a:ext cx="8568952" cy="5087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Цена у маркетингу није само новчани израз вредности робе, иако покрива трошкове и ствара добит.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Једини је инструмент који не </a:t>
            </a:r>
            <a:r>
              <a:rPr lang="ru-RU" sz="2800" dirty="0" smtClean="0">
                <a:latin typeface="Arial Narrow" panose="020B0606020202030204" pitchFamily="34" charset="0"/>
              </a:rPr>
              <a:t>-кошта- компанију</a:t>
            </a:r>
            <a:r>
              <a:rPr lang="sr-Latn-RS" sz="2800" dirty="0" smtClean="0">
                <a:latin typeface="Arial Narrow" panose="020B0606020202030204" pitchFamily="34" charset="0"/>
              </a:rPr>
              <a:t>.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Цена </a:t>
            </a:r>
            <a:r>
              <a:rPr lang="ru-RU" sz="2800" b="1" dirty="0">
                <a:latin typeface="Arial Narrow" panose="020B0606020202030204" pitchFamily="34" charset="0"/>
              </a:rPr>
              <a:t>није </a:t>
            </a:r>
            <a:r>
              <a:rPr lang="ru-RU" sz="2800" b="1" dirty="0" smtClean="0">
                <a:latin typeface="Arial Narrow" panose="020B0606020202030204" pitchFamily="34" charset="0"/>
              </a:rPr>
              <a:t>циљ</a:t>
            </a:r>
            <a:r>
              <a:rPr lang="sr-Latn-RS" sz="2800" b="1" dirty="0" smtClean="0">
                <a:latin typeface="Arial Narrow" panose="020B0606020202030204" pitchFamily="34" charset="0"/>
              </a:rPr>
              <a:t>,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већ средство за остваривање циљева компаније</a:t>
            </a:r>
            <a:r>
              <a:rPr lang="ru-RU" sz="2800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latin typeface="Arial Narrow" panose="020B0606020202030204" pitchFamily="34" charset="0"/>
              </a:rPr>
              <a:t>Вредност производу не даје само цена</a:t>
            </a:r>
            <a:r>
              <a:rPr lang="ru-RU" sz="2800" dirty="0">
                <a:latin typeface="Arial Narrow" panose="020B0606020202030204" pitchFamily="34" charset="0"/>
              </a:rPr>
              <a:t>!!!</a:t>
            </a:r>
          </a:p>
          <a:p>
            <a:endParaRPr lang="sr-Cyrl-RS" sz="2800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sr-Cyrl-RS" sz="2800" dirty="0" smtClean="0">
                <a:latin typeface="Arial Narrow" panose="020B0606020202030204" pitchFamily="34" charset="0"/>
              </a:rPr>
              <a:t>Како димензије међународног окружења утичу на цену? 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Циљеви цене 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Цена </a:t>
            </a:r>
            <a:r>
              <a:rPr lang="ru-RU" dirty="0">
                <a:latin typeface="Arial Narrow" panose="020B0606020202030204" pitchFamily="34" charset="0"/>
              </a:rPr>
              <a:t>је у служби циља и мисије пословања, па може и сама </a:t>
            </a:r>
            <a:r>
              <a:rPr lang="ru-RU" dirty="0" smtClean="0">
                <a:latin typeface="Arial Narrow" panose="020B0606020202030204" pitchFamily="34" charset="0"/>
              </a:rPr>
              <a:t>тежити</a:t>
            </a:r>
            <a:r>
              <a:rPr lang="sr-Latn-RS" dirty="0" smtClean="0">
                <a:latin typeface="Arial Narrow" panose="020B0606020202030204" pitchFamily="34" charset="0"/>
              </a:rPr>
              <a:t>:</a:t>
            </a:r>
            <a:endParaRPr lang="ru-RU" dirty="0" smtClean="0">
              <a:latin typeface="Arial Narrow" panose="020B0606020202030204" pitchFamily="34" charset="0"/>
            </a:endParaRPr>
          </a:p>
          <a:p>
            <a:pPr lvl="1"/>
            <a:r>
              <a:rPr lang="ru-RU" b="1" dirty="0">
                <a:latin typeface="Arial Narrow" panose="020B0606020202030204" pitchFamily="34" charset="0"/>
              </a:rPr>
              <a:t>преживљавању компаније </a:t>
            </a:r>
            <a:r>
              <a:rPr lang="ru-RU" dirty="0" smtClean="0">
                <a:latin typeface="Arial Narrow" panose="020B0606020202030204" pitchFamily="34" charset="0"/>
              </a:rPr>
              <a:t>(</a:t>
            </a:r>
            <a:r>
              <a:rPr lang="sr-Cyrl-RS" dirty="0" smtClean="0">
                <a:latin typeface="Arial Narrow" panose="020B0606020202030204" pitchFamily="34" charset="0"/>
              </a:rPr>
              <a:t>циљ цене </a:t>
            </a:r>
            <a:r>
              <a:rPr lang="ru-RU" dirty="0" smtClean="0">
                <a:latin typeface="Arial Narrow" panose="020B0606020202030204" pitchFamily="34" charset="0"/>
              </a:rPr>
              <a:t>мањих компанија; у овом случају је краткорочна </a:t>
            </a:r>
            <a:r>
              <a:rPr lang="ru-RU" dirty="0">
                <a:latin typeface="Arial Narrow" panose="020B0606020202030204" pitchFamily="34" charset="0"/>
              </a:rPr>
              <a:t>- тактичка варијабла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ru-RU" b="1" dirty="0">
                <a:latin typeface="Arial Narrow" panose="020B0606020202030204" pitchFamily="34" charset="0"/>
              </a:rPr>
              <a:t>дугорочној профитабилности компаније </a:t>
            </a:r>
            <a:r>
              <a:rPr lang="ru-RU" dirty="0">
                <a:latin typeface="Arial Narrow" panose="020B0606020202030204" pitchFamily="34" charset="0"/>
              </a:rPr>
              <a:t>или лидерству по квалитету (циљ цене </a:t>
            </a:r>
            <a:r>
              <a:rPr lang="ru-RU" dirty="0" smtClean="0">
                <a:latin typeface="Arial Narrow" panose="020B0606020202030204" pitchFamily="34" charset="0"/>
              </a:rPr>
              <a:t>великих компанија; у овом случају је стратегијска </a:t>
            </a:r>
            <a:r>
              <a:rPr lang="ru-RU" dirty="0">
                <a:latin typeface="Arial Narrow" panose="020B0606020202030204" pitchFamily="34" charset="0"/>
              </a:rPr>
              <a:t>варијабла</a:t>
            </a:r>
            <a:r>
              <a:rPr lang="ru-RU" dirty="0" smtClean="0">
                <a:latin typeface="Arial Narrow" panose="020B0606020202030204" pitchFamily="34" charset="0"/>
              </a:rPr>
              <a:t>).</a:t>
            </a:r>
            <a:endParaRPr lang="ru-RU" dirty="0">
              <a:latin typeface="Arial Narrow" panose="020B0606020202030204" pitchFamily="34" charset="0"/>
            </a:endParaRPr>
          </a:p>
          <a:p>
            <a:pPr lvl="1"/>
            <a:endParaRPr lang="ru-RU" dirty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Фактори који утичу на цену: </a:t>
            </a:r>
            <a:endParaRPr lang="sr-Latn-R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472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</a:rPr>
              <a:t>трошкови </a:t>
            </a:r>
            <a:endParaRPr lang="ru-RU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пословни циљеви и циљеви цена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организација наступа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карактер ангажовања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ниво интернационализације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државна регулатива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економска клима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локална валута!</a:t>
            </a: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sz="2400" dirty="0">
                <a:latin typeface="Arial Narrow" panose="020B0606020202030204" pitchFamily="34" charset="0"/>
              </a:rPr>
              <a:t>Научити како сваки од њих утиче на цену</a:t>
            </a:r>
            <a:r>
              <a:rPr lang="ru-RU" sz="2400" dirty="0" smtClean="0">
                <a:latin typeface="Arial Narrow" panose="020B0606020202030204" pitchFamily="34" charset="0"/>
              </a:rPr>
              <a:t>!!!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1" y="332656"/>
            <a:ext cx="8229600" cy="580926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Производ као инструмент међународног маркетинга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4" cy="4752528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Arial Narrow" panose="020B0606020202030204" pitchFamily="34" charset="0"/>
              </a:rPr>
              <a:t>Квалитет</a:t>
            </a:r>
          </a:p>
          <a:p>
            <a:r>
              <a:rPr lang="sr-Cyrl-RS" dirty="0" smtClean="0">
                <a:latin typeface="Arial Narrow" panose="020B0606020202030204" pitchFamily="34" charset="0"/>
              </a:rPr>
              <a:t>Дизајн</a:t>
            </a:r>
          </a:p>
          <a:p>
            <a:r>
              <a:rPr lang="sr-Cyrl-RS" dirty="0" smtClean="0">
                <a:latin typeface="Arial Narrow" panose="020B0606020202030204" pitchFamily="34" charset="0"/>
              </a:rPr>
              <a:t>Паковање</a:t>
            </a:r>
          </a:p>
          <a:p>
            <a:r>
              <a:rPr lang="sr-Cyrl-RS" dirty="0" smtClean="0">
                <a:latin typeface="Arial Narrow" panose="020B0606020202030204" pitchFamily="34" charset="0"/>
              </a:rPr>
              <a:t>Продајне услуге</a:t>
            </a:r>
          </a:p>
          <a:p>
            <a:r>
              <a:rPr lang="sr-Cyrl-RS" dirty="0" smtClean="0">
                <a:latin typeface="Arial Narrow" panose="020B0606020202030204" pitchFamily="34" charset="0"/>
              </a:rPr>
              <a:t>Марка/бренд</a:t>
            </a:r>
          </a:p>
          <a:p>
            <a:endParaRPr lang="sr-Cyrl-R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RS" dirty="0" smtClean="0">
                <a:latin typeface="Arial Narrow" panose="020B0606020202030204" pitchFamily="34" charset="0"/>
              </a:rPr>
              <a:t>Како димензије међународног окружења утичу на димензије производа? 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Методи формирања цена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9073008" cy="51595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1. Методи засновани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трошковима</a:t>
            </a:r>
          </a:p>
          <a:p>
            <a:r>
              <a:rPr lang="ru-RU" sz="3000" b="1" dirty="0">
                <a:latin typeface="Arial Narrow" panose="020B0606020202030204" pitchFamily="34" charset="0"/>
              </a:rPr>
              <a:t>Метод укупних трошкова </a:t>
            </a:r>
            <a:r>
              <a:rPr lang="ru-RU" sz="3000" dirty="0">
                <a:latin typeface="Arial Narrow" panose="020B0606020202030204" pitchFamily="34" charset="0"/>
              </a:rPr>
              <a:t>– </a:t>
            </a:r>
            <a:r>
              <a:rPr lang="ru-RU" sz="2600" dirty="0">
                <a:latin typeface="Arial Narrow" panose="020B0606020202030204" pitchFamily="34" charset="0"/>
              </a:rPr>
              <a:t>цена треба да покрије укупне варијабилне и укупне фиксне трошкове (користе га пре компаније – лидери него </a:t>
            </a:r>
            <a:r>
              <a:rPr lang="ru-RU" sz="2600" dirty="0" smtClean="0">
                <a:latin typeface="Arial Narrow" panose="020B0606020202030204" pitchFamily="34" charset="0"/>
              </a:rPr>
              <a:t>компаније - пратиоци</a:t>
            </a:r>
            <a:r>
              <a:rPr lang="ru-RU" sz="2600" dirty="0">
                <a:latin typeface="Arial Narrow" panose="020B0606020202030204" pitchFamily="34" charset="0"/>
              </a:rPr>
              <a:t>, оправдан је код цена производа високе вредности и у случају коришћења пуног производног капацитета </a:t>
            </a:r>
            <a:r>
              <a:rPr lang="ru-RU" sz="2600" dirty="0" smtClean="0">
                <a:latin typeface="Arial Narrow" panose="020B0606020202030204" pitchFamily="34" charset="0"/>
              </a:rPr>
              <a:t>пошто фиксни </a:t>
            </a:r>
            <a:r>
              <a:rPr lang="ru-RU" sz="2600" dirty="0">
                <a:latin typeface="Arial Narrow" panose="020B0606020202030204" pitchFamily="34" charset="0"/>
              </a:rPr>
              <a:t>трошкови по јединици </a:t>
            </a:r>
            <a:r>
              <a:rPr lang="ru-RU" sz="2600" dirty="0" smtClean="0">
                <a:latin typeface="Arial Narrow" panose="020B0606020202030204" pitchFamily="34" charset="0"/>
              </a:rPr>
              <a:t>тада падају).</a:t>
            </a: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3000" b="1" dirty="0">
                <a:latin typeface="Arial Narrow" panose="020B0606020202030204" pitchFamily="34" charset="0"/>
              </a:rPr>
              <a:t>Метод маргиналних трошкова </a:t>
            </a:r>
            <a:r>
              <a:rPr lang="ru-RU" sz="3000" dirty="0">
                <a:latin typeface="Arial Narrow" panose="020B0606020202030204" pitchFamily="34" charset="0"/>
              </a:rPr>
              <a:t>– </a:t>
            </a:r>
            <a:r>
              <a:rPr lang="ru-RU" sz="2600" dirty="0">
                <a:latin typeface="Arial Narrow" panose="020B0606020202030204" pitchFamily="34" charset="0"/>
              </a:rPr>
              <a:t>цена треба да покрије укупне варијабилне али део фиксних трошкова (користе га слабије компаније, </a:t>
            </a:r>
            <a:r>
              <a:rPr lang="ru-RU" sz="2600" dirty="0" smtClean="0">
                <a:latin typeface="Arial Narrow" panose="020B0606020202030204" pitchFamily="34" charset="0"/>
              </a:rPr>
              <a:t>оправдан је код </a:t>
            </a:r>
            <a:r>
              <a:rPr lang="ru-RU" sz="2600" dirty="0">
                <a:latin typeface="Arial Narrow" panose="020B0606020202030204" pitchFamily="34" charset="0"/>
              </a:rPr>
              <a:t>производа ниже вредности, код непуног капацитета</a:t>
            </a:r>
            <a:r>
              <a:rPr lang="ru-RU" sz="2600" dirty="0" smtClean="0">
                <a:latin typeface="Arial Narrow" panose="020B0606020202030204" pitchFamily="34" charset="0"/>
              </a:rPr>
              <a:t>).</a:t>
            </a: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3000" b="1" dirty="0">
                <a:latin typeface="Arial Narrow" panose="020B0606020202030204" pitchFamily="34" charset="0"/>
              </a:rPr>
              <a:t>Метод релевантних трошкова - циљне стопе приноса </a:t>
            </a:r>
            <a:r>
              <a:rPr lang="ru-RU" sz="3000" dirty="0">
                <a:latin typeface="Arial Narrow" panose="020B0606020202030204" pitchFamily="34" charset="0"/>
              </a:rPr>
              <a:t>– </a:t>
            </a:r>
            <a:r>
              <a:rPr lang="ru-RU" sz="2600" dirty="0">
                <a:latin typeface="Arial Narrow" panose="020B0606020202030204" pitchFamily="34" charset="0"/>
              </a:rPr>
              <a:t>цена треба да покрије све могуће настајуће трошкове и донесе жељену стопу </a:t>
            </a:r>
            <a:r>
              <a:rPr lang="ru-RU" sz="2600" dirty="0" smtClean="0">
                <a:latin typeface="Arial Narrow" panose="020B0606020202030204" pitchFamily="34" charset="0"/>
              </a:rPr>
              <a:t>приноса.</a:t>
            </a:r>
            <a:endParaRPr lang="sr-Latn-R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2. Метод заснован на тражњи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За формирање цене треба знати какав је однос тражње и цене. Када је </a:t>
            </a:r>
            <a:r>
              <a:rPr lang="ru-RU" sz="2400" dirty="0">
                <a:latin typeface="Arial Narrow" panose="020B0606020202030204" pitchFamily="34" charset="0"/>
              </a:rPr>
              <a:t>тражња </a:t>
            </a:r>
            <a:r>
              <a:rPr lang="ru-RU" sz="2400" dirty="0" smtClean="0">
                <a:latin typeface="Arial Narrow" panose="020B0606020202030204" pitchFamily="34" charset="0"/>
              </a:rPr>
              <a:t>еластична – цена се држи на нивоу трошкова. Када је </a:t>
            </a:r>
            <a:r>
              <a:rPr lang="ru-RU" sz="2400" dirty="0">
                <a:latin typeface="Arial Narrow" panose="020B0606020202030204" pitchFamily="34" charset="0"/>
              </a:rPr>
              <a:t>тражња </a:t>
            </a:r>
            <a:r>
              <a:rPr lang="ru-RU" sz="2400" dirty="0" smtClean="0">
                <a:latin typeface="Arial Narrow" panose="020B0606020202030204" pitchFamily="34" charset="0"/>
              </a:rPr>
              <a:t>нееластична – цена може ићи горе, онолико колико је нееластична јер «потрошач не реагује на раст цене», нпр.</a:t>
            </a:r>
          </a:p>
          <a:p>
            <a:pPr marL="0" indent="0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3. Метод </a:t>
            </a:r>
            <a:r>
              <a:rPr lang="ru-RU" sz="2800" b="1" dirty="0">
                <a:latin typeface="Arial Narrow" panose="020B0606020202030204" pitchFamily="34" charset="0"/>
              </a:rPr>
              <a:t>заснован на конкуренцији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При формирању цене води се рачуна о конкурентским ценама – може се ићи на горе, на доле, или на једнаке цене конкурентским.</a:t>
            </a:r>
          </a:p>
          <a:p>
            <a:pPr marL="0" indent="0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4. Државно </a:t>
            </a:r>
            <a:r>
              <a:rPr lang="ru-RU" sz="2800" b="1" dirty="0">
                <a:latin typeface="Arial Narrow" panose="020B0606020202030204" pitchFamily="34" charset="0"/>
              </a:rPr>
              <a:t>регулисане </a:t>
            </a:r>
            <a:r>
              <a:rPr lang="ru-RU" sz="2800" b="1" dirty="0" smtClean="0">
                <a:latin typeface="Arial Narrow" panose="020B0606020202030204" pitchFamily="34" charset="0"/>
              </a:rPr>
              <a:t>цене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Реч је о ценама производа које су под контролом државе (нпр. основних животних намирница, струје...).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824" y="366174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Методи формирања цена</a:t>
            </a:r>
            <a:endParaRPr lang="sr-Latn-R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Стратегије цена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907300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Стратегија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цена са домаћег тржишта </a:t>
            </a:r>
            <a:r>
              <a:rPr lang="ru-RU" sz="3000" dirty="0">
                <a:latin typeface="Arial Narrow" panose="020B0606020202030204" pitchFamily="34" charset="0"/>
              </a:rPr>
              <a:t>(извозник продаје по цени са домаћег тржишта, а увозник преузима остале трошкове на себе, чиме су цене различите на страним тржиштима</a:t>
            </a:r>
            <a:r>
              <a:rPr lang="ru-RU" sz="3000" dirty="0" smtClean="0">
                <a:latin typeface="Arial Narrow" panose="020B0606020202030204" pitchFamily="34" charset="0"/>
              </a:rPr>
              <a:t>).</a:t>
            </a:r>
            <a:endParaRPr lang="ru-RU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latin typeface="Arial Narrow" panose="020B0606020202030204" pitchFamily="34" charset="0"/>
              </a:rPr>
              <a:t>Стратегија прилагођених цена иностраном тржишту </a:t>
            </a:r>
            <a:r>
              <a:rPr lang="ru-RU" sz="3000" dirty="0">
                <a:latin typeface="Arial Narrow" panose="020B0606020202030204" pitchFamily="34" charset="0"/>
              </a:rPr>
              <a:t>(сваком тржишту се прилагођава </a:t>
            </a:r>
            <a:r>
              <a:rPr lang="ru-RU" sz="3000" dirty="0" smtClean="0">
                <a:latin typeface="Arial Narrow" panose="020B0606020202030204" pitchFamily="34" charset="0"/>
              </a:rPr>
              <a:t>цена).</a:t>
            </a:r>
            <a:endParaRPr lang="ru-RU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Стратегија цена која се налази између прве две стратегије</a:t>
            </a:r>
            <a:r>
              <a:rPr lang="ru-RU" sz="3000" dirty="0">
                <a:latin typeface="Arial Narrow" panose="020B0606020202030204" pitchFamily="34" charset="0"/>
              </a:rPr>
              <a:t>.</a:t>
            </a:r>
            <a:endParaRPr lang="sr-Latn-RS" sz="3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Формирање цена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9073008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Стартна - почетна извозна цена </a:t>
            </a:r>
            <a:r>
              <a:rPr lang="ru-RU" sz="2800" dirty="0">
                <a:latin typeface="Arial Narrow" panose="020B0606020202030204" pitchFamily="34" charset="0"/>
              </a:rPr>
              <a:t>(ово је прогресивни приступ, где се на извозну цену додају сви трошкови како би се дошло до крајње цене за страно тржиште</a:t>
            </a:r>
            <a:r>
              <a:rPr lang="ru-RU" sz="2800" dirty="0" smtClean="0">
                <a:latin typeface="Arial Narrow" panose="020B0606020202030204" pitchFamily="34" charset="0"/>
              </a:rPr>
              <a:t>).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Инострана тржишна цена </a:t>
            </a:r>
            <a:r>
              <a:rPr lang="ru-RU" sz="2800" dirty="0">
                <a:latin typeface="Arial Narrow" panose="020B0606020202030204" pitchFamily="34" charset="0"/>
              </a:rPr>
              <a:t>(ово је ретроградни приступ; полази се наопачке: користе се код неизвозних облика интернационализације; полази се од крајње цене по којој се могу продати производи, па се од ње одузимају трошкови да би се дошло до цене по којој се излази на страно тржиште</a:t>
            </a:r>
            <a:r>
              <a:rPr lang="ru-RU" sz="2800" dirty="0" smtClean="0">
                <a:latin typeface="Arial Narrow" panose="020B0606020202030204" pitchFamily="34" charset="0"/>
              </a:rPr>
              <a:t>).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Коначна цена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sz="2800" dirty="0">
                <a:latin typeface="Arial Narrow" panose="020B0606020202030204" pitchFamily="34" charset="0"/>
              </a:rPr>
              <a:t>комбинација првог метода, интерних фактора и фактора који делују на инотржишту</a:t>
            </a:r>
            <a:r>
              <a:rPr lang="ru-RU" sz="2800" dirty="0" smtClean="0">
                <a:latin typeface="Arial Narrow" panose="020B0606020202030204" pitchFamily="34" charset="0"/>
              </a:rPr>
              <a:t>).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Облици цена</a:t>
            </a:r>
            <a:endParaRPr lang="sr-Latn-R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56" y="1027758"/>
            <a:ext cx="9073008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Регуларне </a:t>
            </a:r>
          </a:p>
          <a:p>
            <a:pPr lvl="1"/>
            <a:r>
              <a:rPr lang="ru-RU" sz="3000" dirty="0">
                <a:latin typeface="Arial Narrow" panose="020B0606020202030204" pitchFamily="34" charset="0"/>
              </a:rPr>
              <a:t>трговинске (формиране на тржишту кроз однос понуде и тражње)</a:t>
            </a:r>
          </a:p>
          <a:p>
            <a:pPr lvl="1"/>
            <a:r>
              <a:rPr lang="ru-RU" sz="3000" dirty="0">
                <a:latin typeface="Arial Narrow" panose="020B0606020202030204" pitchFamily="34" charset="0"/>
              </a:rPr>
              <a:t>котацијске </a:t>
            </a:r>
            <a:r>
              <a:rPr lang="ru-RU" sz="3000" dirty="0" smtClean="0">
                <a:latin typeface="Arial Narrow" panose="020B0606020202030204" pitchFamily="34" charset="0"/>
              </a:rPr>
              <a:t>(нпр. берзанске</a:t>
            </a:r>
            <a:r>
              <a:rPr lang="ru-RU" sz="3000" dirty="0">
                <a:latin typeface="Arial Narrow" panose="020B0606020202030204" pitchFamily="34" charset="0"/>
              </a:rPr>
              <a:t>) </a:t>
            </a:r>
          </a:p>
          <a:p>
            <a:pPr lvl="1"/>
            <a:r>
              <a:rPr lang="ru-RU" sz="3000" dirty="0">
                <a:latin typeface="Arial Narrow" panose="020B0606020202030204" pitchFamily="34" charset="0"/>
              </a:rPr>
              <a:t>дириговане (од стране државе, нпр.)</a:t>
            </a:r>
          </a:p>
          <a:p>
            <a:pPr lvl="1"/>
            <a:r>
              <a:rPr lang="ru-RU" sz="3000" dirty="0">
                <a:latin typeface="Arial Narrow" panose="020B0606020202030204" pitchFamily="34" charset="0"/>
              </a:rPr>
              <a:t>партнерске (договорене </a:t>
            </a:r>
            <a:r>
              <a:rPr lang="ru-RU" sz="3000" dirty="0" smtClean="0">
                <a:latin typeface="Arial Narrow" panose="020B0606020202030204" pitchFamily="34" charset="0"/>
              </a:rPr>
              <a:t>између </a:t>
            </a:r>
            <a:r>
              <a:rPr lang="ru-RU" sz="3000" dirty="0">
                <a:latin typeface="Arial Narrow" panose="020B0606020202030204" pitchFamily="34" charset="0"/>
              </a:rPr>
              <a:t>партнера на страном тржишту</a:t>
            </a:r>
            <a:r>
              <a:rPr lang="ru-RU" sz="3000" dirty="0" smtClean="0">
                <a:latin typeface="Arial Narrow" panose="020B0606020202030204" pitchFamily="34" charset="0"/>
              </a:rPr>
              <a:t>).</a:t>
            </a:r>
            <a:endParaRPr lang="ru-RU" sz="3000" dirty="0">
              <a:latin typeface="Arial Narrow" panose="020B0606020202030204" pitchFamily="34" charset="0"/>
            </a:endParaRPr>
          </a:p>
          <a:p>
            <a:endParaRPr lang="ru-RU" sz="3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Дискриминацијске </a:t>
            </a:r>
          </a:p>
          <a:p>
            <a:pPr lvl="1"/>
            <a:r>
              <a:rPr lang="ru-RU" sz="3000" dirty="0">
                <a:latin typeface="Arial Narrow" panose="020B0606020202030204" pitchFamily="34" charset="0"/>
              </a:rPr>
              <a:t>паралелне (двоструке цене једног производа)</a:t>
            </a:r>
          </a:p>
          <a:p>
            <a:pPr lvl="1"/>
            <a:r>
              <a:rPr lang="ru-RU" sz="3000" dirty="0">
                <a:latin typeface="Arial Narrow" panose="020B0606020202030204" pitchFamily="34" charset="0"/>
              </a:rPr>
              <a:t>препродајне (цене које –надувавају- посредници) </a:t>
            </a:r>
          </a:p>
          <a:p>
            <a:pPr lvl="1"/>
            <a:r>
              <a:rPr lang="ru-RU" sz="3000" dirty="0" smtClean="0">
                <a:latin typeface="Arial Narrow" panose="020B0606020202030204" pitchFamily="34" charset="0"/>
              </a:rPr>
              <a:t>Деформисане.</a:t>
            </a:r>
            <a:endParaRPr lang="ru-RU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Дампинг</a:t>
            </a:r>
            <a:r>
              <a:rPr lang="ru-RU" sz="3400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(ниже цене на страном од цена на домаћем тржишту за исти производ)</a:t>
            </a:r>
          </a:p>
          <a:p>
            <a:pPr lvl="1"/>
            <a:r>
              <a:rPr lang="ru-RU" sz="3000" dirty="0">
                <a:latin typeface="Arial Narrow" panose="020B0606020202030204" pitchFamily="34" charset="0"/>
              </a:rPr>
              <a:t>дампинг предузећа </a:t>
            </a:r>
          </a:p>
          <a:p>
            <a:pPr lvl="1"/>
            <a:r>
              <a:rPr lang="ru-RU" sz="3000" dirty="0">
                <a:latin typeface="Arial Narrow" panose="020B0606020202030204" pitchFamily="34" charset="0"/>
              </a:rPr>
              <a:t>државни </a:t>
            </a:r>
            <a:r>
              <a:rPr lang="ru-RU" sz="3000" dirty="0" smtClean="0">
                <a:latin typeface="Arial Narrow" panose="020B0606020202030204" pitchFamily="34" charset="0"/>
              </a:rPr>
              <a:t>дампинг.</a:t>
            </a:r>
            <a:endParaRPr lang="ru-RU" sz="3000" dirty="0">
              <a:latin typeface="Arial Narrow" panose="020B0606020202030204" pitchFamily="34" charset="0"/>
            </a:endParaRPr>
          </a:p>
          <a:p>
            <a:pPr lvl="1"/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Трансферне цене </a:t>
            </a:r>
            <a:r>
              <a:rPr lang="ru-RU" sz="3400" dirty="0" smtClean="0">
                <a:latin typeface="Arial Narrow" panose="020B0606020202030204" pitchFamily="34" charset="0"/>
              </a:rPr>
              <a:t>(цене које се обрачунавају између матице и њених филијала)</a:t>
            </a:r>
            <a:endParaRPr lang="ru-RU" sz="3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3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Више трансферне цене се обрачунавају</a:t>
            </a:r>
            <a:r>
              <a:rPr lang="ru-RU" sz="2800" dirty="0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lvl="1"/>
            <a:r>
              <a:rPr lang="ru-RU" sz="2400" dirty="0" smtClean="0">
                <a:latin typeface="Arial Narrow" panose="020B0606020202030204" pitchFamily="34" charset="0"/>
              </a:rPr>
              <a:t>када </a:t>
            </a:r>
            <a:r>
              <a:rPr lang="ru-RU" sz="2400" dirty="0">
                <a:latin typeface="Arial Narrow" panose="020B0606020202030204" pitchFamily="34" charset="0"/>
              </a:rPr>
              <a:t>филијала (у заједничком улагању) остварује високе профите - како би се смањила основица за обрачун пореза на профит, у интерном обрачуну са матицом, пише се да се роба набавља по вишим </a:t>
            </a:r>
            <a:r>
              <a:rPr lang="ru-RU" sz="2400" dirty="0" smtClean="0">
                <a:latin typeface="Arial Narrow" panose="020B0606020202030204" pitchFamily="34" charset="0"/>
              </a:rPr>
              <a:t>ценама, </a:t>
            </a:r>
            <a:r>
              <a:rPr lang="ru-RU" sz="2400" dirty="0">
                <a:latin typeface="Arial Narrow" panose="020B0606020202030204" pitchFamily="34" charset="0"/>
              </a:rPr>
              <a:t>а продаје по нижим ценама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ако су пореске стопе на иностраном тржишту високе - основица за порез се смањује повећањем трансферне цене 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ако су царинске стопе ниске - ниска стопа царине, ставља се висока трансферна цена и обрнуто;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ако је инфлација висока, а компанија жели контролисати приход;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када компанија свесно слаби конкурентност филијале;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ако држава иностраног тржишта ограничава изношење </a:t>
            </a:r>
            <a:r>
              <a:rPr lang="ru-RU" sz="2400" dirty="0" smtClean="0">
                <a:latin typeface="Arial Narrow" panose="020B0606020202030204" pitchFamily="34" charset="0"/>
              </a:rPr>
              <a:t>профита, </a:t>
            </a:r>
            <a:r>
              <a:rPr lang="ru-RU" sz="2400" dirty="0">
                <a:latin typeface="Arial Narrow" panose="020B0606020202030204" pitchFamily="34" charset="0"/>
              </a:rPr>
              <a:t>и сл.;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када су политички ризици високи;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ако компанија има интереса да што пре изнесе готовину са тржишта; 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ако компанија жели да има потпуну контролу над производом; 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када су продајни објекти компаније резултат заједничких улагања</a:t>
            </a:r>
          </a:p>
          <a:p>
            <a:pPr marL="0" indent="0">
              <a:buNone/>
            </a:pPr>
            <a:r>
              <a:rPr lang="sr-Cyrl-CS" sz="2800" dirty="0" smtClean="0">
                <a:latin typeface="Arial Narrow" panose="020B0606020202030204" pitchFamily="34" charset="0"/>
              </a:rPr>
              <a:t>...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Међународне димензије производа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328592"/>
          </a:xfrm>
        </p:spPr>
        <p:txBody>
          <a:bodyPr>
            <a:normAutofit/>
          </a:bodyPr>
          <a:lstStyle/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Домаћи, локални, регионални, глобални производ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Стандардизован и прилагођен производ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Физички или обавезни захтеви и прилагођавање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На </a:t>
            </a:r>
            <a:r>
              <a:rPr lang="ru-RU" sz="2400" dirty="0" smtClean="0">
                <a:latin typeface="Arial Narrow" panose="020B0606020202030204" pitchFamily="34" charset="0"/>
              </a:rPr>
              <a:t>којим стратегијама се </a:t>
            </a:r>
            <a:r>
              <a:rPr lang="ru-RU" sz="2400" dirty="0">
                <a:latin typeface="Arial Narrow" panose="020B0606020202030204" pitchFamily="34" charset="0"/>
              </a:rPr>
              <a:t>базирају наведене димензије </a:t>
            </a:r>
            <a:r>
              <a:rPr lang="ru-RU" sz="2400" dirty="0" smtClean="0">
                <a:latin typeface="Arial Narrow" panose="020B0606020202030204" pitchFamily="34" charset="0"/>
              </a:rPr>
              <a:t>производа, свака појединачно?  </a:t>
            </a:r>
            <a:r>
              <a:rPr lang="ru-RU" sz="2400" dirty="0">
                <a:latin typeface="Arial Narrow" panose="020B0606020202030204" pitchFamily="34" charset="0"/>
              </a:rPr>
              <a:t>Стандардизација или прилагођавање</a:t>
            </a:r>
            <a:r>
              <a:rPr lang="ru-RU" sz="2400" dirty="0" smtClean="0">
                <a:latin typeface="Arial Narrow" panose="020B0606020202030204" pitchFamily="34" charset="0"/>
              </a:rPr>
              <a:t>?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У којој фази интернационализације се </a:t>
            </a:r>
            <a:r>
              <a:rPr lang="ru-RU" sz="2400" dirty="0" smtClean="0">
                <a:latin typeface="Arial Narrow" panose="020B0606020202030204" pitchFamily="34" charset="0"/>
              </a:rPr>
              <a:t>примењује </a:t>
            </a:r>
            <a:r>
              <a:rPr lang="ru-RU" sz="2400" dirty="0">
                <a:latin typeface="Arial Narrow" panose="020B0606020202030204" pitchFamily="34" charset="0"/>
              </a:rPr>
              <a:t>свака од </a:t>
            </a:r>
            <a:r>
              <a:rPr lang="ru-RU" sz="2400" dirty="0" smtClean="0">
                <a:latin typeface="Arial Narrow" panose="020B0606020202030204" pitchFamily="34" charset="0"/>
              </a:rPr>
              <a:t>њих,</a:t>
            </a:r>
            <a:r>
              <a:rPr lang="sr-Latn-RS" sz="2400" dirty="0" smtClean="0">
                <a:latin typeface="Arial Narrow" panose="020B0606020202030204" pitchFamily="34" charset="0"/>
              </a:rPr>
              <a:t> </a:t>
            </a:r>
            <a:r>
              <a:rPr lang="sr-Cyrl-RS" sz="2400" dirty="0">
                <a:latin typeface="Arial Narrow" panose="020B0606020202030204" pitchFamily="34" charset="0"/>
              </a:rPr>
              <a:t>почетне </a:t>
            </a:r>
            <a:r>
              <a:rPr lang="sr-Cyrl-RS" sz="2400" dirty="0" smtClean="0">
                <a:latin typeface="Arial Narrow" panose="020B0606020202030204" pitchFamily="34" charset="0"/>
              </a:rPr>
              <a:t>интернационализације или</a:t>
            </a:r>
            <a:r>
              <a:rPr lang="ru-RU" sz="2400" dirty="0" smtClean="0">
                <a:latin typeface="Arial Narrow" panose="020B0606020202030204" pitchFamily="34" charset="0"/>
              </a:rPr>
              <a:t>....?</a:t>
            </a:r>
            <a:endParaRPr lang="ru-RU" sz="2400" dirty="0">
              <a:latin typeface="Arial Narrow" panose="020B0606020202030204" pitchFamily="34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Квалитет</a:t>
            </a:r>
            <a:endParaRPr lang="sr-Latn-R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КВАЛИТЕТ </a:t>
            </a:r>
            <a:r>
              <a:rPr lang="ru-RU" sz="2400" dirty="0" smtClean="0">
                <a:latin typeface="Arial Narrow" panose="020B0606020202030204" pitchFamily="34" charset="0"/>
              </a:rPr>
              <a:t>је скуп </a:t>
            </a:r>
            <a:r>
              <a:rPr lang="ru-RU" sz="2400" dirty="0">
                <a:latin typeface="Arial Narrow" panose="020B0606020202030204" pitchFamily="34" charset="0"/>
              </a:rPr>
              <a:t>међусобно повезаних карактеристика </a:t>
            </a:r>
            <a:r>
              <a:rPr lang="ru-RU" sz="2400" dirty="0" smtClean="0">
                <a:latin typeface="Arial Narrow" panose="020B0606020202030204" pitchFamily="34" charset="0"/>
              </a:rPr>
              <a:t>производа или услуге, </a:t>
            </a:r>
            <a:r>
              <a:rPr lang="ru-RU" sz="2400" dirty="0">
                <a:latin typeface="Arial Narrow" panose="020B0606020202030204" pitchFamily="34" charset="0"/>
              </a:rPr>
              <a:t>које су неопходне да би </a:t>
            </a:r>
            <a:r>
              <a:rPr lang="ru-RU" sz="2400" dirty="0" smtClean="0">
                <a:latin typeface="Arial Narrow" panose="020B0606020202030204" pitchFamily="34" charset="0"/>
              </a:rPr>
              <a:t>производ/услуга задовољио потребу потрошача због које је створен/створена.  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Карактеристике квалитета производа: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Функционалност и удобност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Поузданост и сигурност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Усаглашеност са прописаним стандардима квалитета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Трајност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Поправљивост и замена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Естетика </a:t>
            </a:r>
            <a:r>
              <a:rPr lang="ru-RU" sz="2400" dirty="0" smtClean="0">
                <a:latin typeface="Arial Narrow" panose="020B0606020202030204" pitchFamily="34" charset="0"/>
              </a:rPr>
              <a:t>...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endParaRPr lang="sr-Cyrl-RS" sz="2400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sr-Cyrl-RS" sz="2400" dirty="0" smtClean="0">
                <a:latin typeface="Arial Narrow" panose="020B0606020202030204" pitchFamily="34" charset="0"/>
              </a:rPr>
              <a:t>Квалитет хлеба/квалитет лека/квалитет аутомобила/квалитет поправке зуба?</a:t>
            </a:r>
          </a:p>
          <a:p>
            <a:pPr marL="0" indent="0" algn="r">
              <a:buNone/>
            </a:pPr>
            <a:r>
              <a:rPr lang="sr-Cyrl-RS" sz="2400" dirty="0" smtClean="0">
                <a:latin typeface="Arial Narrow" panose="020B0606020202030204" pitchFamily="34" charset="0"/>
              </a:rPr>
              <a:t>Којим карактеристикама их описати?</a:t>
            </a:r>
          </a:p>
          <a:p>
            <a:pPr marL="0" indent="0" algn="r">
              <a:buNone/>
            </a:pPr>
            <a:r>
              <a:rPr lang="sr-Cyrl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Поимање квалитета у различитим окружењима????</a:t>
            </a:r>
            <a:endParaRPr lang="sr-Latn-R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Интегрални приступ квалитету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9073008" cy="5159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Arial Narrow" panose="020B0606020202030204" pitchFamily="34" charset="0"/>
              </a:rPr>
              <a:t>Димензије квалитета производа:</a:t>
            </a:r>
          </a:p>
          <a:p>
            <a:r>
              <a:rPr lang="ru-RU" sz="2400" b="1" dirty="0">
                <a:latin typeface="Arial Narrow" panose="020B0606020202030204" pitchFamily="34" charset="0"/>
              </a:rPr>
              <a:t>Физичка</a:t>
            </a:r>
            <a:r>
              <a:rPr lang="ru-RU" sz="2400" dirty="0">
                <a:latin typeface="Arial Narrow" panose="020B0606020202030204" pitchFamily="34" charset="0"/>
              </a:rPr>
              <a:t> - величина, тежина, изглед, конструкција; у директној је вези са трошковима).</a:t>
            </a:r>
          </a:p>
          <a:p>
            <a:r>
              <a:rPr lang="ru-RU" sz="2400" b="1" dirty="0">
                <a:latin typeface="Arial Narrow" panose="020B0606020202030204" pitchFamily="34" charset="0"/>
              </a:rPr>
              <a:t>Услужна</a:t>
            </a:r>
            <a:r>
              <a:rPr lang="ru-RU" sz="2400" dirty="0">
                <a:latin typeface="Arial Narrow" panose="020B0606020202030204" pitchFamily="34" charset="0"/>
              </a:rPr>
              <a:t> - она је одговор на потребе за одржавањем и сервисирањем производа, и др.</a:t>
            </a: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Симболичка</a:t>
            </a:r>
            <a:r>
              <a:rPr lang="ru-RU" sz="2400" dirty="0" smtClean="0">
                <a:latin typeface="Arial Narrow" panose="020B0606020202030204" pitchFamily="34" charset="0"/>
              </a:rPr>
              <a:t> - односи се на задовољење захтева за бојом, имиџом, именом,....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11055B"/>
                </a:solidFill>
                <a:latin typeface="Arial Narrow" panose="020B0606020202030204" pitchFamily="34" charset="0"/>
              </a:rPr>
              <a:t>Однос перципираног квалитета и перформанси!!!!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Колико </a:t>
            </a:r>
            <a:r>
              <a:rPr lang="ru-RU" sz="2400" dirty="0" smtClean="0">
                <a:latin typeface="Arial Narrow" panose="020B0606020202030204" pitchFamily="34" charset="0"/>
              </a:rPr>
              <a:t>знате о </a:t>
            </a:r>
            <a:r>
              <a:rPr lang="ru-RU" sz="2400" dirty="0">
                <a:latin typeface="Arial Narrow" panose="020B0606020202030204" pitchFamily="34" charset="0"/>
              </a:rPr>
              <a:t>међународним стандардима квалитета</a:t>
            </a:r>
            <a:r>
              <a:rPr lang="ru-RU" sz="2400" dirty="0" smtClean="0">
                <a:latin typeface="Arial Narrow" panose="020B0606020202030204" pitchFamily="34" charset="0"/>
              </a:rPr>
              <a:t>?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Шта се подразумева под квалитетом услуге?</a:t>
            </a:r>
            <a:endParaRPr lang="ru-RU" sz="2400" dirty="0">
              <a:latin typeface="Arial Narrow" panose="020B0606020202030204" pitchFamily="34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303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Arial Narrow" panose="020B0606020202030204" pitchFamily="34" charset="0"/>
              </a:rPr>
              <a:t>ИНОВАТИВНИ</a:t>
            </a:r>
            <a:r>
              <a:rPr lang="ru-RU" sz="2800" dirty="0">
                <a:latin typeface="Arial Narrow" panose="020B0606020202030204" pitchFamily="34" charset="0"/>
              </a:rPr>
              <a:t> приступ квалитету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подразумева </a:t>
            </a:r>
            <a:r>
              <a:rPr lang="ru-RU" sz="2800" dirty="0">
                <a:latin typeface="Arial Narrow" panose="020B0606020202030204" pitchFamily="34" charset="0"/>
              </a:rPr>
              <a:t>стално иновирање ради пласмана нових производа или њихових карактеристика које су способне да на вишем нивоу подмире исте потребе </a:t>
            </a:r>
            <a:r>
              <a:rPr lang="ru-RU" sz="2800" dirty="0" smtClean="0">
                <a:latin typeface="Arial Narrow" panose="020B0606020202030204" pitchFamily="34" charset="0"/>
              </a:rPr>
              <a:t>потрошача</a:t>
            </a:r>
            <a:r>
              <a:rPr lang="ru-RU" sz="2800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ЕКОЛОШКИ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приступ </a:t>
            </a:r>
            <a:r>
              <a:rPr lang="ru-RU" sz="2800" dirty="0" smtClean="0">
                <a:latin typeface="Arial Narrow" panose="020B0606020202030204" pitchFamily="34" charset="0"/>
              </a:rPr>
              <a:t>квалитету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подразумева да производи </a:t>
            </a:r>
            <a:r>
              <a:rPr lang="ru-RU" sz="2800" dirty="0">
                <a:latin typeface="Arial Narrow" panose="020B0606020202030204" pitchFamily="34" charset="0"/>
              </a:rPr>
              <a:t>и паковања треба да садрже природно разградљиве материјале и материјале који су погодни за рециклажу и реупотребу.</a:t>
            </a: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Какав је значај иновативног и еколошког приступа управљању квалитетом </a:t>
            </a:r>
            <a:r>
              <a:rPr lang="ru-RU" sz="2800" dirty="0" smtClean="0">
                <a:latin typeface="Arial Narrow" panose="020B0606020202030204" pitchFamily="34" charset="0"/>
              </a:rPr>
              <a:t>данас - у </a:t>
            </a:r>
            <a:r>
              <a:rPr lang="ru-RU" sz="2800" dirty="0">
                <a:latin typeface="Arial Narrow" panose="020B0606020202030204" pitchFamily="34" charset="0"/>
              </a:rPr>
              <a:t>условима глобализације? 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Стратегије квалитета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907300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Arial Narrow" panose="020B0606020202030204" pitchFamily="34" charset="0"/>
              </a:rPr>
              <a:t>Стратегије базиране </a:t>
            </a:r>
            <a:r>
              <a:rPr lang="ru-RU" sz="3000" b="1" dirty="0">
                <a:latin typeface="Arial Narrow" panose="020B0606020202030204" pitchFamily="34" charset="0"/>
              </a:rPr>
              <a:t>на цени </a:t>
            </a:r>
            <a:r>
              <a:rPr lang="ru-RU" sz="3000" dirty="0">
                <a:latin typeface="Arial Narrow" panose="020B0606020202030204" pitchFamily="34" charset="0"/>
              </a:rPr>
              <a:t>– однос квалитета и цене је директан.</a:t>
            </a:r>
          </a:p>
          <a:p>
            <a:pPr marL="0" indent="0">
              <a:buNone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latin typeface="Arial Narrow" panose="020B0606020202030204" pitchFamily="34" charset="0"/>
              </a:rPr>
              <a:t>Стратегије </a:t>
            </a:r>
            <a:r>
              <a:rPr lang="ru-RU" sz="3000" b="1" dirty="0" smtClean="0">
                <a:latin typeface="Arial Narrow" panose="020B0606020202030204" pitchFamily="34" charset="0"/>
              </a:rPr>
              <a:t>базиране </a:t>
            </a:r>
            <a:r>
              <a:rPr lang="ru-RU" sz="3000" b="1" dirty="0">
                <a:latin typeface="Arial Narrow" panose="020B0606020202030204" pitchFamily="34" charset="0"/>
              </a:rPr>
              <a:t>на сопственом квалитету </a:t>
            </a:r>
            <a:r>
              <a:rPr lang="ru-RU" sz="3000" dirty="0">
                <a:latin typeface="Arial Narrow" panose="020B0606020202030204" pitchFamily="34" charset="0"/>
              </a:rPr>
              <a:t>– </a:t>
            </a:r>
            <a:endParaRPr lang="ru-RU" sz="3000" dirty="0" smtClean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2600" dirty="0">
                <a:latin typeface="Arial Narrow" panose="020B0606020202030204" pitchFamily="34" charset="0"/>
              </a:rPr>
              <a:t>високог квалитета и 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2600" dirty="0">
                <a:latin typeface="Arial Narrow" panose="020B0606020202030204" pitchFamily="34" charset="0"/>
              </a:rPr>
              <a:t>ниског квалитета.</a:t>
            </a:r>
          </a:p>
          <a:p>
            <a:pPr marL="0" indent="0">
              <a:buNone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3000" b="1" dirty="0">
                <a:latin typeface="Arial Narrow" panose="020B0606020202030204" pitchFamily="34" charset="0"/>
              </a:rPr>
              <a:t>Стратегије </a:t>
            </a:r>
            <a:r>
              <a:rPr lang="ru-RU" sz="3000" b="1" dirty="0" smtClean="0">
                <a:latin typeface="Arial Narrow" panose="020B0606020202030204" pitchFamily="34" charset="0"/>
              </a:rPr>
              <a:t>базиране </a:t>
            </a:r>
            <a:r>
              <a:rPr lang="ru-RU" sz="3000" b="1" dirty="0">
                <a:latin typeface="Arial Narrow" panose="020B0606020202030204" pitchFamily="34" charset="0"/>
              </a:rPr>
              <a:t>на конкурентском квалитету</a:t>
            </a:r>
            <a:r>
              <a:rPr lang="ru-RU" sz="3000" dirty="0">
                <a:latin typeface="Arial Narrow" panose="020B0606020202030204" pitchFamily="34" charset="0"/>
              </a:rPr>
              <a:t> – </a:t>
            </a:r>
            <a:endParaRPr lang="ru-RU" sz="30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2600" dirty="0">
                <a:latin typeface="Arial Narrow" panose="020B0606020202030204" pitchFamily="34" charset="0"/>
              </a:rPr>
              <a:t>вишег квалитета у односу на конкурентски, 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2600" dirty="0">
                <a:latin typeface="Arial Narrow" panose="020B0606020202030204" pitchFamily="34" charset="0"/>
              </a:rPr>
              <a:t>уједначеног квалитета конкурентском, 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2600" dirty="0">
                <a:latin typeface="Arial Narrow" panose="020B0606020202030204" pitchFamily="34" charset="0"/>
              </a:rPr>
              <a:t>нижег квалитета у односу на </a:t>
            </a:r>
            <a:r>
              <a:rPr lang="ru-RU" sz="2600" dirty="0" smtClean="0">
                <a:latin typeface="Arial Narrow" panose="020B0606020202030204" pitchFamily="34" charset="0"/>
              </a:rPr>
              <a:t>конкурентски.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0"/>
            <a:ext cx="8507288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ДИЗАЈН – </a:t>
            </a:r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спољна</a:t>
            </a:r>
            <a:r>
              <a:rPr lang="ru-RU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, видљива и функционална </a:t>
            </a:r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карактеристика производа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907300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Естетски принцип дизајна </a:t>
            </a:r>
            <a:r>
              <a:rPr lang="ru-RU" sz="2800" dirty="0">
                <a:latin typeface="Arial Narrow" panose="020B0606020202030204" pitchFamily="34" charset="0"/>
              </a:rPr>
              <a:t>- на одговарајући начин треба да рефлектује спољни изглед производа (облик и </a:t>
            </a:r>
            <a:r>
              <a:rPr lang="ru-RU" sz="2800" dirty="0" smtClean="0">
                <a:latin typeface="Arial Narrow" panose="020B0606020202030204" pitchFamily="34" charset="0"/>
              </a:rPr>
              <a:t>величину, </a:t>
            </a:r>
            <a:r>
              <a:rPr lang="ru-RU" sz="2800" dirty="0">
                <a:latin typeface="Arial Narrow" panose="020B0606020202030204" pitchFamily="34" charset="0"/>
              </a:rPr>
              <a:t>боје, </a:t>
            </a:r>
            <a:r>
              <a:rPr lang="ru-RU" sz="2800" dirty="0" smtClean="0">
                <a:latin typeface="Arial Narrow" panose="020B0606020202030204" pitchFamily="34" charset="0"/>
              </a:rPr>
              <a:t>мирис, ...).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Ергономски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принцип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дизајна </a:t>
            </a:r>
            <a:r>
              <a:rPr lang="ru-RU" sz="2800" dirty="0" smtClean="0">
                <a:latin typeface="Arial Narrow" panose="020B0606020202030204" pitchFamily="34" charset="0"/>
              </a:rPr>
              <a:t>- </a:t>
            </a:r>
            <a:r>
              <a:rPr lang="ru-RU" sz="2800" dirty="0">
                <a:latin typeface="Arial Narrow" panose="020B0606020202030204" pitchFamily="34" charset="0"/>
              </a:rPr>
              <a:t>принцип безбедног дизајна у </a:t>
            </a:r>
            <a:r>
              <a:rPr lang="ru-RU" sz="2800" dirty="0" smtClean="0">
                <a:latin typeface="Arial Narrow" panose="020B0606020202030204" pitchFamily="34" charset="0"/>
              </a:rPr>
              <a:t>окружењу; дизајн </a:t>
            </a:r>
            <a:r>
              <a:rPr lang="ru-RU" sz="2800" dirty="0">
                <a:latin typeface="Arial Narrow" panose="020B0606020202030204" pitchFamily="34" charset="0"/>
              </a:rPr>
              <a:t>треба да буде усклађен са средином у којој се производ </a:t>
            </a:r>
            <a:r>
              <a:rPr lang="ru-RU" sz="2800" dirty="0" smtClean="0">
                <a:latin typeface="Arial Narrow" panose="020B0606020202030204" pitchFamily="34" charset="0"/>
              </a:rPr>
              <a:t>користи.</a:t>
            </a: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Економски принцип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дизајна </a:t>
            </a:r>
            <a:r>
              <a:rPr lang="ru-RU" sz="2800" dirty="0" smtClean="0">
                <a:latin typeface="Arial Narrow" panose="020B0606020202030204" pitchFamily="34" charset="0"/>
              </a:rPr>
              <a:t>– у директном односу је са трошковима дизајна (исплативост решења дизајна?)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Приступи дизајну</a:t>
            </a:r>
            <a:b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sr-Latn-R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2" y="1006302"/>
            <a:ext cx="9217024" cy="55190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000" dirty="0" smtClean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Национални (дизајн на домаћем тржишту)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Вишетржишни (дизајн за више иностраних тржишта/сегмената)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Специјализовани (дизајн за посебне сегменте/сегмент или појединца)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Глобални (дизајн за глобално тржиште)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Стандардизовани дизајн </a:t>
            </a:r>
            <a:r>
              <a:rPr lang="ru-RU" sz="2800" dirty="0" smtClean="0">
                <a:latin typeface="Arial Narrow" panose="020B0606020202030204" pitchFamily="34" charset="0"/>
              </a:rPr>
              <a:t>подразумева </a:t>
            </a:r>
            <a:r>
              <a:rPr lang="ru-RU" sz="2800" dirty="0">
                <a:latin typeface="Arial Narrow" panose="020B0606020202030204" pitchFamily="34" charset="0"/>
              </a:rPr>
              <a:t>понуду производа идентичног дизајна на масовном </a:t>
            </a:r>
            <a:r>
              <a:rPr lang="ru-RU" sz="2800" dirty="0" smtClean="0">
                <a:latin typeface="Arial Narrow" panose="020B0606020202030204" pitchFamily="34" charset="0"/>
              </a:rPr>
              <a:t>тржишту</a:t>
            </a:r>
            <a:r>
              <a:rPr lang="ru-RU" sz="2800" b="1" dirty="0" smtClean="0">
                <a:latin typeface="Arial Narrow" panose="020B0606020202030204" pitchFamily="34" charset="0"/>
              </a:rPr>
              <a:t>.</a:t>
            </a:r>
            <a:endParaRPr lang="ru-RU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Прилагођен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дизајн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подразумева прилагођен дизајн за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више тржишта, или специјализован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дизајн за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уску групу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потрошача или чак за појединца.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1696</Words>
  <Application>Microsoft Office PowerPoint</Application>
  <PresentationFormat>On-screen Show (4:3)</PresentationFormat>
  <Paragraphs>231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Courier New</vt:lpstr>
      <vt:lpstr>Wingdings</vt:lpstr>
      <vt:lpstr>Office Theme</vt:lpstr>
      <vt:lpstr>PowerPoint Presentation</vt:lpstr>
      <vt:lpstr>Производ као инструмент међународног маркетинга</vt:lpstr>
      <vt:lpstr>Међународне димензије производа</vt:lpstr>
      <vt:lpstr>Квалитет</vt:lpstr>
      <vt:lpstr>Интегрални приступ квалитету</vt:lpstr>
      <vt:lpstr>PowerPoint Presentation</vt:lpstr>
      <vt:lpstr>Стратегије квалитета</vt:lpstr>
      <vt:lpstr>ДИЗАЈН –  спољна, видљива и функционална карактеристика производа</vt:lpstr>
      <vt:lpstr> Приступи дизајну </vt:lpstr>
      <vt:lpstr>PowerPoint Presentation</vt:lpstr>
      <vt:lpstr>Међународне димензије паковања и продајних услуга</vt:lpstr>
      <vt:lpstr>Марка/бренд</vt:lpstr>
      <vt:lpstr>Марка</vt:lpstr>
      <vt:lpstr>Како управљати марком? </vt:lpstr>
      <vt:lpstr>Како управљати марком? </vt:lpstr>
      <vt:lpstr>Цена</vt:lpstr>
      <vt:lpstr>Цена као инструмент међународног маркетинга</vt:lpstr>
      <vt:lpstr>Циљеви цене </vt:lpstr>
      <vt:lpstr>Фактори који утичу на цену: </vt:lpstr>
      <vt:lpstr>Методи формирања цена</vt:lpstr>
      <vt:lpstr>PowerPoint Presentation</vt:lpstr>
      <vt:lpstr>Стратегије цена</vt:lpstr>
      <vt:lpstr>Формирање цена</vt:lpstr>
      <vt:lpstr> Облици цена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50</cp:revision>
  <dcterms:created xsi:type="dcterms:W3CDTF">2021-02-24T10:06:34Z</dcterms:created>
  <dcterms:modified xsi:type="dcterms:W3CDTF">2024-12-16T10:20:22Z</dcterms:modified>
</cp:coreProperties>
</file>