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87" r:id="rId3"/>
    <p:sldId id="288" r:id="rId4"/>
    <p:sldId id="289" r:id="rId5"/>
    <p:sldId id="290" r:id="rId6"/>
    <p:sldId id="291" r:id="rId7"/>
    <p:sldId id="292" r:id="rId8"/>
    <p:sldId id="263" r:id="rId9"/>
    <p:sldId id="278" r:id="rId10"/>
    <p:sldId id="271" r:id="rId11"/>
    <p:sldId id="272" r:id="rId12"/>
    <p:sldId id="273" r:id="rId13"/>
    <p:sldId id="281" r:id="rId14"/>
    <p:sldId id="282" r:id="rId15"/>
    <p:sldId id="264" r:id="rId16"/>
    <p:sldId id="283" r:id="rId17"/>
    <p:sldId id="280" r:id="rId18"/>
    <p:sldId id="284" r:id="rId19"/>
    <p:sldId id="285" r:id="rId20"/>
    <p:sldId id="286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8.12.2024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474024" cy="634082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rgbClr val="210F8F"/>
                </a:solidFill>
                <a:latin typeface="Arial Narrow" panose="020B0606020202030204" pitchFamily="34" charset="0"/>
              </a:rPr>
              <a:t>Форме интернационализације</a:t>
            </a:r>
            <a:endParaRPr lang="sr-Latn-RS" sz="2800" b="1" dirty="0">
              <a:solidFill>
                <a:srgbClr val="210F8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>
            <a:normAutofit fontScale="90000"/>
          </a:bodyPr>
          <a:lstStyle/>
          <a:p>
            <a:r>
              <a:rPr lang="sr-Cyrl-C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Уговорни </a:t>
            </a:r>
            <a:r>
              <a:rPr lang="sr-Cyrl-C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пренос као форма посредне интернационализације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7" y="908721"/>
            <a:ext cx="9036496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Лиценца</a:t>
            </a:r>
            <a:r>
              <a:rPr lang="ru-RU" sz="2400" dirty="0" smtClean="0">
                <a:latin typeface="Arial Narrow" panose="020B0606020202030204" pitchFamily="34" charset="0"/>
              </a:rPr>
              <a:t>: право </a:t>
            </a:r>
            <a:r>
              <a:rPr lang="ru-RU" sz="2400" dirty="0">
                <a:latin typeface="Arial Narrow" panose="020B0606020202030204" pitchFamily="34" charset="0"/>
              </a:rPr>
              <a:t>коришћења технолошког </a:t>
            </a:r>
            <a:r>
              <a:rPr lang="ru-RU" sz="2400" dirty="0" smtClean="0">
                <a:latin typeface="Arial Narrow" panose="020B0606020202030204" pitchFamily="34" charset="0"/>
              </a:rPr>
              <a:t>поступка </a:t>
            </a:r>
            <a:r>
              <a:rPr lang="ru-RU" sz="2400" dirty="0">
                <a:latin typeface="Arial Narrow" panose="020B0606020202030204" pitchFamily="34" charset="0"/>
              </a:rPr>
              <a:t>(одмах се врши плаћање „</a:t>
            </a:r>
            <a:r>
              <a:rPr lang="ru-RU" sz="2400" dirty="0" smtClean="0">
                <a:latin typeface="Arial Narrow" panose="020B0606020202030204" pitchFamily="34" charset="0"/>
              </a:rPr>
              <a:t>куповине</a:t>
            </a:r>
            <a:r>
              <a:rPr lang="ru-RU" sz="2400" dirty="0">
                <a:latin typeface="Arial Narrow" panose="020B0606020202030204" pitchFamily="34" charset="0"/>
              </a:rPr>
              <a:t>“ </a:t>
            </a:r>
            <a:r>
              <a:rPr lang="ru-RU" sz="2400" dirty="0" smtClean="0">
                <a:latin typeface="Arial Narrow" panose="020B0606020202030204" pitchFamily="34" charset="0"/>
              </a:rPr>
              <a:t>лиценце – тзв. ројалитет). Смањује </a:t>
            </a:r>
            <a:r>
              <a:rPr lang="ru-RU" sz="2400" dirty="0">
                <a:latin typeface="Arial Narrow" panose="020B0606020202030204" pitchFamily="34" charset="0"/>
              </a:rPr>
              <a:t>се значај лиценце како расте </a:t>
            </a:r>
            <a:r>
              <a:rPr lang="ru-RU" sz="2400" dirty="0" smtClean="0">
                <a:latin typeface="Arial Narrow" panose="020B0606020202030204" pitchFamily="34" charset="0"/>
              </a:rPr>
              <a:t>либерализација директних инвестиција. арактеристична је у производном сектору.</a:t>
            </a:r>
          </a:p>
          <a:p>
            <a:pPr marL="0" indent="0">
              <a:buNone/>
            </a:pPr>
            <a:endParaRPr lang="ru-RU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Франшизинг</a:t>
            </a:r>
            <a:r>
              <a:rPr lang="ru-RU" sz="2400" dirty="0" smtClean="0">
                <a:latin typeface="Arial Narrow" panose="020B0606020202030204" pitchFamily="34" charset="0"/>
              </a:rPr>
              <a:t>: право </a:t>
            </a:r>
            <a:r>
              <a:rPr lang="ru-RU" sz="2400" dirty="0">
                <a:latin typeface="Arial Narrow" panose="020B0606020202030204" pitchFamily="34" charset="0"/>
              </a:rPr>
              <a:t>коришћења модела </a:t>
            </a:r>
            <a:r>
              <a:rPr lang="ru-RU" sz="2400" dirty="0" smtClean="0">
                <a:latin typeface="Arial Narrow" panose="020B0606020202030204" pitchFamily="34" charset="0"/>
              </a:rPr>
              <a:t>организације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latin typeface="Arial Narrow" panose="020B0606020202030204" pitchFamily="34" charset="0"/>
              </a:rPr>
              <a:t>пословања, маркетинг стратегије, н</a:t>
            </a:r>
            <a:r>
              <a:rPr lang="sr-Latn-RS" sz="2400" dirty="0" smtClean="0">
                <a:latin typeface="Arial Narrow" panose="020B0606020202030204" pitchFamily="34" charset="0"/>
              </a:rPr>
              <a:t>o</a:t>
            </a:r>
            <a:r>
              <a:rPr lang="ru-RU" sz="2400" dirty="0" smtClean="0">
                <a:latin typeface="Arial Narrow" panose="020B0606020202030204" pitchFamily="34" charset="0"/>
              </a:rPr>
              <a:t>у</a:t>
            </a:r>
            <a:r>
              <a:rPr lang="sr-Latn-RS" sz="2400" dirty="0" smtClean="0">
                <a:latin typeface="Arial Narrow" panose="020B0606020202030204" pitchFamily="34" charset="0"/>
              </a:rPr>
              <a:t>-</a:t>
            </a:r>
            <a:r>
              <a:rPr lang="ru-RU" sz="2400" dirty="0" smtClean="0">
                <a:latin typeface="Arial Narrow" panose="020B0606020202030204" pitchFamily="34" charset="0"/>
              </a:rPr>
              <a:t> хау</a:t>
            </a:r>
            <a:r>
              <a:rPr lang="sr-Latn-RS" sz="2400" dirty="0" smtClean="0">
                <a:latin typeface="Arial Narrow" panose="020B0606020202030204" pitchFamily="34" charset="0"/>
              </a:rPr>
              <a:t> (know-how*)</a:t>
            </a:r>
            <a:r>
              <a:rPr lang="ru-RU" sz="2400" dirty="0" smtClean="0">
                <a:latin typeface="Arial Narrow" panose="020B0606020202030204" pitchFamily="34" charset="0"/>
              </a:rPr>
              <a:t>, марке, заштитног знака </a:t>
            </a:r>
            <a:r>
              <a:rPr lang="sr-Latn-RS" sz="2400" dirty="0" smtClean="0">
                <a:latin typeface="Arial Narrow" panose="020B0606020202030204" pitchFamily="34" charset="0"/>
              </a:rPr>
              <a:t>(</a:t>
            </a:r>
            <a:r>
              <a:rPr lang="sr-Cyrl-RS" sz="2400" dirty="0" smtClean="0">
                <a:latin typeface="Arial Narrow" panose="020B0606020202030204" pitchFamily="34" charset="0"/>
              </a:rPr>
              <a:t>за коришћење се </a:t>
            </a:r>
            <a:r>
              <a:rPr lang="ru-RU" sz="2400" dirty="0" smtClean="0">
                <a:latin typeface="Arial Narrow" panose="020B0606020202030204" pitchFamily="34" charset="0"/>
              </a:rPr>
              <a:t>плаћа франшиза). Карактеристичан </a:t>
            </a:r>
            <a:r>
              <a:rPr lang="sr-Latn-RS" sz="2400" dirty="0" smtClean="0">
                <a:latin typeface="Arial Narrow" panose="020B0606020202030204" pitchFamily="34" charset="0"/>
              </a:rPr>
              <a:t>je </a:t>
            </a:r>
            <a:r>
              <a:rPr lang="ru-RU" sz="2400" dirty="0" smtClean="0">
                <a:latin typeface="Arial Narrow" panose="020B0606020202030204" pitchFamily="34" charset="0"/>
              </a:rPr>
              <a:t>у сектору услуга. Дајте примере... попут ланца хотела, Мек Доналдса, Бенетона и сл.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Arial Narrow" panose="020B0606020202030204" pitchFamily="34" charset="0"/>
              </a:rPr>
              <a:t>Концесија</a:t>
            </a:r>
            <a:r>
              <a:rPr lang="ru-RU" sz="2400" dirty="0" smtClean="0">
                <a:latin typeface="Arial Narrow" panose="020B0606020202030204" pitchFamily="34" charset="0"/>
              </a:rPr>
              <a:t>-право </a:t>
            </a:r>
            <a:r>
              <a:rPr lang="ru-RU" sz="2400" dirty="0">
                <a:latin typeface="Arial Narrow" panose="020B0606020202030204" pitchFamily="34" charset="0"/>
              </a:rPr>
              <a:t>коришћења природног богатства, добра, </a:t>
            </a:r>
            <a:r>
              <a:rPr lang="ru-RU" sz="2400" dirty="0" smtClean="0">
                <a:latin typeface="Arial Narrow" panose="020B0606020202030204" pitchFamily="34" charset="0"/>
              </a:rPr>
              <a:t>изградње.</a:t>
            </a:r>
          </a:p>
          <a:p>
            <a:pPr marL="0" indent="0">
              <a:buNone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Лиценца </a:t>
            </a:r>
            <a:r>
              <a:rPr lang="ru-RU" sz="2400" b="1" dirty="0"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latin typeface="Arial Narrow" panose="020B0606020202030204" pitchFamily="34" charset="0"/>
              </a:rPr>
              <a:t>франшизинг су погодни</a:t>
            </a:r>
            <a:r>
              <a:rPr lang="ru-RU" sz="2400" dirty="0" smtClean="0">
                <a:latin typeface="Arial Narrow" panose="020B0606020202030204" pitchFamily="34" charset="0"/>
              </a:rPr>
              <a:t>: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dirty="0" smtClean="0">
                <a:latin typeface="Arial Narrow" panose="020B0606020202030204" pitchFamily="34" charset="0"/>
              </a:rPr>
              <a:t>за брзо </a:t>
            </a:r>
            <a:r>
              <a:rPr lang="ru-RU" sz="2400" dirty="0">
                <a:latin typeface="Arial Narrow" panose="020B0606020202030204" pitchFamily="34" charset="0"/>
              </a:rPr>
              <a:t>освајање мањег </a:t>
            </a:r>
            <a:r>
              <a:rPr lang="ru-RU" sz="2400" dirty="0" smtClean="0">
                <a:latin typeface="Arial Narrow" panose="020B0606020202030204" pitchFamily="34" charset="0"/>
              </a:rPr>
              <a:t>тржишта</a:t>
            </a:r>
            <a:r>
              <a:rPr lang="ru-RU" sz="2400" dirty="0">
                <a:latin typeface="Arial Narrow" panose="020B0606020202030204" pitchFamily="34" charset="0"/>
              </a:rPr>
              <a:t>, које је слабијег потенцијала;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за тржишта са израженим </a:t>
            </a:r>
            <a:r>
              <a:rPr lang="ru-RU" sz="2400" dirty="0" smtClean="0">
                <a:latin typeface="Arial Narrow" panose="020B0606020202030204" pitchFamily="34" charset="0"/>
              </a:rPr>
              <a:t>ризицима;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dirty="0" smtClean="0">
                <a:latin typeface="Arial Narrow" panose="020B0606020202030204" pitchFamily="34" charset="0"/>
              </a:rPr>
              <a:t>за тржишта  на којима делују индиректне баријере**;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– </a:t>
            </a:r>
            <a:r>
              <a:rPr lang="ru-RU" sz="2400" dirty="0">
                <a:latin typeface="Arial Narrow" panose="020B0606020202030204" pitchFamily="34" charset="0"/>
              </a:rPr>
              <a:t>за тржишта са недовољно развијеном </a:t>
            </a:r>
            <a:r>
              <a:rPr lang="ru-RU" sz="2400" dirty="0" smtClean="0">
                <a:latin typeface="Arial Narrow" panose="020B0606020202030204" pitchFamily="34" charset="0"/>
              </a:rPr>
              <a:t>пратећом инфраструктуром</a:t>
            </a:r>
            <a:r>
              <a:rPr lang="ru-RU" sz="2400" dirty="0">
                <a:latin typeface="Arial Narrow" panose="020B0606020202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– </a:t>
            </a:r>
            <a:r>
              <a:rPr lang="ru-RU" sz="2400" dirty="0">
                <a:latin typeface="Arial Narrow" panose="020B0606020202030204" pitchFamily="34" charset="0"/>
              </a:rPr>
              <a:t>за производе који имају заштићено име, знак или технологију;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за </a:t>
            </a:r>
            <a:r>
              <a:rPr lang="ru-RU" sz="2400" dirty="0" smtClean="0">
                <a:latin typeface="Arial Narrow" panose="020B0606020202030204" pitchFamily="34" charset="0"/>
              </a:rPr>
              <a:t>амбалажиране производе;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dirty="0" smtClean="0">
                <a:latin typeface="Arial Narrow" panose="020B0606020202030204" pitchFamily="34" charset="0"/>
              </a:rPr>
              <a:t>када је менаџмент мање </a:t>
            </a:r>
            <a:r>
              <a:rPr lang="ru-RU" sz="2400" dirty="0">
                <a:latin typeface="Arial Narrow" panose="020B0606020202030204" pitchFamily="34" charset="0"/>
              </a:rPr>
              <a:t>креативан и краткорочно </a:t>
            </a:r>
            <a:r>
              <a:rPr lang="ru-RU" sz="2400" dirty="0" smtClean="0">
                <a:latin typeface="Arial Narrow" panose="020B0606020202030204" pitchFamily="34" charset="0"/>
              </a:rPr>
              <a:t>оријентисан.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Arial Narrow" panose="020B0606020202030204" pitchFamily="34" charset="0"/>
              </a:rPr>
              <a:t>Lifreding </a:t>
            </a:r>
            <a:r>
              <a:rPr lang="ru-RU" sz="2400" dirty="0" smtClean="0">
                <a:latin typeface="Arial Narrow" panose="020B0606020202030204" pitchFamily="34" charset="0"/>
              </a:rPr>
              <a:t>комбинује 4 стратегије: у </a:t>
            </a:r>
            <a:r>
              <a:rPr lang="ru-RU" sz="2400" dirty="0">
                <a:latin typeface="Arial Narrow" panose="020B0606020202030204" pitchFamily="34" charset="0"/>
              </a:rPr>
              <a:t>иностранству се производња развија на </a:t>
            </a:r>
            <a:r>
              <a:rPr lang="ru-RU" sz="2400" dirty="0" smtClean="0">
                <a:latin typeface="Arial Narrow" panose="020B0606020202030204" pitchFamily="34" charset="0"/>
              </a:rPr>
              <a:t>страној технологији – уступа се техничка лиценца (патент или ноу хау), </a:t>
            </a:r>
            <a:r>
              <a:rPr lang="ru-RU" sz="2400" dirty="0">
                <a:latin typeface="Arial Narrow" panose="020B0606020202030204" pitchFamily="34" charset="0"/>
              </a:rPr>
              <a:t>систему франшизе, </a:t>
            </a:r>
            <a:r>
              <a:rPr lang="ru-RU" sz="2400" dirty="0" smtClean="0">
                <a:latin typeface="Arial Narrow" panose="020B0606020202030204" pitchFamily="34" charset="0"/>
              </a:rPr>
              <a:t>уз </a:t>
            </a:r>
            <a:r>
              <a:rPr lang="ru-RU" sz="2400" dirty="0">
                <a:latin typeface="Arial Narrow" panose="020B0606020202030204" pitchFamily="34" charset="0"/>
              </a:rPr>
              <a:t>заједничке инвестиције,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производња је извозно оријентисана.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 Narrow" panose="020B0606020202030204" pitchFamily="34" charset="0"/>
              </a:rPr>
              <a:t>*</a:t>
            </a:r>
            <a:r>
              <a:rPr lang="sr-Cyrl-RS" sz="1800" dirty="0" smtClean="0">
                <a:latin typeface="Arial Narrow" panose="020B0606020202030204" pitchFamily="34" charset="0"/>
              </a:rPr>
              <a:t>Знати како нешто урадити – реч је о знању које обезбеђује практично остварење неке идеје, замисли</a:t>
            </a:r>
            <a:r>
              <a:rPr lang="sr-Cyrl-RS" sz="2400" dirty="0" smtClean="0">
                <a:latin typeface="Arial Narrow" panose="020B0606020202030204" pitchFamily="34" charset="0"/>
              </a:rPr>
              <a:t>. </a:t>
            </a:r>
            <a:endParaRPr lang="sr-Latn-R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2000" dirty="0" smtClean="0">
                <a:latin typeface="Arial Narrow" panose="020B0606020202030204" pitchFamily="34" charset="0"/>
              </a:rPr>
              <a:t>** царинске и нецаринске баријере (дозволе, квоте, субвенције, ембарго...); квоте и контигенти су невидљиве царинске баријере...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836712"/>
          </a:xfrm>
        </p:spPr>
        <p:txBody>
          <a:bodyPr>
            <a:normAutofit fontScale="90000"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            Аранжмани непосредне производно-пословне сарадње као форма посредне интернационализације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306"/>
            <a:ext cx="9036496" cy="54980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Уговорна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производња </a:t>
            </a:r>
            <a:r>
              <a:rPr lang="ru-RU" sz="1900" dirty="0" smtClean="0">
                <a:latin typeface="Arial Narrow" panose="020B0606020202030204" pitchFamily="34" charset="0"/>
              </a:rPr>
              <a:t>(</a:t>
            </a:r>
            <a:r>
              <a:rPr lang="sr-Latn-RS" sz="1900" i="1" dirty="0" smtClean="0">
                <a:latin typeface="Arial Narrow" panose="020B0606020202030204" pitchFamily="34" charset="0"/>
              </a:rPr>
              <a:t>contract manufacturing</a:t>
            </a:r>
            <a:r>
              <a:rPr lang="sr-Cyrl-RS" sz="1900" dirty="0" smtClean="0">
                <a:latin typeface="Arial Narrow" panose="020B0606020202030204" pitchFamily="34" charset="0"/>
              </a:rPr>
              <a:t>)</a:t>
            </a:r>
            <a:r>
              <a:rPr lang="ru-RU" sz="1900" b="1" dirty="0" smtClean="0">
                <a:latin typeface="Arial Narrow" panose="020B0606020202030204" pitchFamily="34" charset="0"/>
              </a:rPr>
              <a:t>: </a:t>
            </a:r>
            <a:r>
              <a:rPr lang="ru-RU" sz="1900" dirty="0" smtClean="0">
                <a:latin typeface="Arial Narrow" panose="020B0606020202030204" pitchFamily="34" charset="0"/>
              </a:rPr>
              <a:t>заједничка </a:t>
            </a:r>
            <a:r>
              <a:rPr lang="ru-RU" sz="1900" dirty="0">
                <a:latin typeface="Arial Narrow" panose="020B0606020202030204" pitchFamily="34" charset="0"/>
              </a:rPr>
              <a:t>производња компанија из </a:t>
            </a:r>
            <a:r>
              <a:rPr lang="ru-RU" sz="1900" dirty="0" smtClean="0">
                <a:latin typeface="Arial Narrow" panose="020B0606020202030204" pitchFamily="34" charset="0"/>
              </a:rPr>
              <a:t>најмање две земље</a:t>
            </a:r>
            <a:r>
              <a:rPr lang="ru-RU" sz="1900" dirty="0">
                <a:latin typeface="Arial Narrow" panose="020B0606020202030204" pitchFamily="34" charset="0"/>
              </a:rPr>
              <a:t>. </a:t>
            </a:r>
            <a:r>
              <a:rPr lang="ru-RU" sz="1900" dirty="0" smtClean="0">
                <a:latin typeface="Arial Narrow" panose="020B0606020202030204" pitchFamily="34" charset="0"/>
              </a:rPr>
              <a:t>Једна компанија производи </a:t>
            </a:r>
            <a:r>
              <a:rPr lang="ru-RU" sz="1900" dirty="0">
                <a:latin typeface="Arial Narrow" panose="020B0606020202030204" pitchFamily="34" charset="0"/>
              </a:rPr>
              <a:t>производе </a:t>
            </a:r>
            <a:r>
              <a:rPr lang="ru-RU" sz="1900" dirty="0" smtClean="0">
                <a:latin typeface="Arial Narrow" panose="020B0606020202030204" pitchFamily="34" charset="0"/>
              </a:rPr>
              <a:t>по техничко-технолошкој спецификацији друге компаније из стране земље; она има </a:t>
            </a:r>
            <a:r>
              <a:rPr lang="ru-RU" sz="1900" dirty="0">
                <a:latin typeface="Arial Narrow" panose="020B0606020202030204" pitchFamily="34" charset="0"/>
              </a:rPr>
              <a:t>уговорно право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latin typeface="Arial Narrow" panose="020B0606020202030204" pitchFamily="34" charset="0"/>
              </a:rPr>
              <a:t>контроле над дистрибуцијом и маркетингом. Уговорну производњу посебно примењују велика трговинска </a:t>
            </a:r>
            <a:r>
              <a:rPr lang="ru-RU" sz="1900" dirty="0" smtClean="0">
                <a:latin typeface="Arial Narrow" panose="020B0606020202030204" pitchFamily="34" charset="0"/>
              </a:rPr>
              <a:t>предузећа на </a:t>
            </a:r>
            <a:r>
              <a:rPr lang="ru-RU" sz="1900" dirty="0">
                <a:latin typeface="Arial Narrow" panose="020B0606020202030204" pitchFamily="34" charset="0"/>
              </a:rPr>
              <a:t>иностраним </a:t>
            </a:r>
            <a:r>
              <a:rPr lang="ru-RU" sz="1900" dirty="0" smtClean="0">
                <a:latin typeface="Arial Narrow" panose="020B0606020202030204" pitchFamily="34" charset="0"/>
              </a:rPr>
              <a:t>тржиштима: локална (инострана) предузећа производе за њих производе које они продају обично под својом марком. Ово је принцип развоја трговинске марке. 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Уговорна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монтажа</a:t>
            </a:r>
            <a:r>
              <a:rPr lang="ru-RU" sz="1900" b="1" dirty="0" smtClean="0">
                <a:latin typeface="Arial Narrow" panose="020B0606020202030204" pitchFamily="34" charset="0"/>
              </a:rPr>
              <a:t>: </a:t>
            </a:r>
            <a:r>
              <a:rPr lang="ru-RU" sz="1900" dirty="0" smtClean="0">
                <a:latin typeface="Arial Narrow" panose="020B0606020202030204" pitchFamily="34" charset="0"/>
              </a:rPr>
              <a:t>једна компанија, </a:t>
            </a:r>
            <a:r>
              <a:rPr lang="ru-RU" sz="1900" dirty="0">
                <a:latin typeface="Arial Narrow" panose="020B0606020202030204" pitchFamily="34" charset="0"/>
              </a:rPr>
              <a:t>по уговору </a:t>
            </a:r>
            <a:r>
              <a:rPr lang="ru-RU" sz="1900" dirty="0" smtClean="0">
                <a:latin typeface="Arial Narrow" panose="020B0606020202030204" pitchFamily="34" charset="0"/>
              </a:rPr>
              <a:t>о монтажи, обавља </a:t>
            </a:r>
            <a:r>
              <a:rPr lang="ru-RU" sz="1900" dirty="0">
                <a:latin typeface="Arial Narrow" panose="020B0606020202030204" pitchFamily="34" charset="0"/>
              </a:rPr>
              <a:t>монтажу за другу, обично </a:t>
            </a:r>
            <a:r>
              <a:rPr lang="ru-RU" sz="1900" dirty="0" smtClean="0">
                <a:latin typeface="Arial Narrow" panose="020B0606020202030204" pitchFamily="34" charset="0"/>
              </a:rPr>
              <a:t>јачу компанију која је из друге земље. Такође, овим се објашњава и сарадња у којој једна компанија испоручује </a:t>
            </a:r>
            <a:r>
              <a:rPr lang="ru-RU" sz="1900" dirty="0">
                <a:latin typeface="Arial Narrow" panose="020B0606020202030204" pitchFamily="34" charset="0"/>
              </a:rPr>
              <a:t>иностраном партнеру све или </a:t>
            </a:r>
            <a:r>
              <a:rPr lang="ru-RU" sz="1900" dirty="0" smtClean="0">
                <a:latin typeface="Arial Narrow" panose="020B0606020202030204" pitchFamily="34" charset="0"/>
              </a:rPr>
              <a:t>већину компоненти или </a:t>
            </a:r>
            <a:r>
              <a:rPr lang="ru-RU" sz="1900" dirty="0">
                <a:latin typeface="Arial Narrow" panose="020B0606020202030204" pitchFamily="34" charset="0"/>
              </a:rPr>
              <a:t>делова својих производа, ради </a:t>
            </a:r>
            <a:r>
              <a:rPr lang="ru-RU" sz="1900" dirty="0" smtClean="0">
                <a:latin typeface="Arial Narrow" panose="020B0606020202030204" pitchFamily="34" charset="0"/>
              </a:rPr>
              <a:t>финализације производа, </a:t>
            </a:r>
            <a:r>
              <a:rPr lang="ru-RU" sz="1900" dirty="0">
                <a:latin typeface="Arial Narrow" panose="020B0606020202030204" pitchFamily="34" charset="0"/>
              </a:rPr>
              <a:t>при </a:t>
            </a:r>
            <a:r>
              <a:rPr lang="ru-RU" sz="1900" dirty="0" smtClean="0">
                <a:latin typeface="Arial Narrow" panose="020B0606020202030204" pitchFamily="34" charset="0"/>
              </a:rPr>
              <a:t>чему инострани </a:t>
            </a:r>
            <a:r>
              <a:rPr lang="ru-RU" sz="1900" dirty="0">
                <a:latin typeface="Arial Narrow" panose="020B0606020202030204" pitchFamily="34" charset="0"/>
              </a:rPr>
              <a:t>партнер </a:t>
            </a:r>
            <a:r>
              <a:rPr lang="ru-RU" sz="1900" dirty="0" smtClean="0">
                <a:latin typeface="Arial Narrow" panose="020B0606020202030204" pitchFamily="34" charset="0"/>
              </a:rPr>
              <a:t>обезбеђује </a:t>
            </a:r>
            <a:r>
              <a:rPr lang="ru-RU" sz="1900" dirty="0">
                <a:latin typeface="Arial Narrow" panose="020B0606020202030204" pitchFamily="34" charset="0"/>
              </a:rPr>
              <a:t>дистрибуцију и </a:t>
            </a:r>
            <a:r>
              <a:rPr lang="ru-RU" sz="1900" dirty="0" smtClean="0">
                <a:latin typeface="Arial Narrow" panose="020B0606020202030204" pitchFamily="34" charset="0"/>
              </a:rPr>
              <a:t>пласман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</a:rPr>
              <a:t>тих производа.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Уговорно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руковођење</a:t>
            </a:r>
            <a:r>
              <a:rPr lang="ru-RU" sz="1900" b="1" dirty="0" smtClean="0">
                <a:latin typeface="Arial Narrow" panose="020B0606020202030204" pitchFamily="34" charset="0"/>
              </a:rPr>
              <a:t>: </a:t>
            </a:r>
            <a:r>
              <a:rPr lang="ru-RU" sz="1900" dirty="0" smtClean="0">
                <a:latin typeface="Arial Narrow" panose="020B0606020202030204" pitchFamily="34" charset="0"/>
              </a:rPr>
              <a:t>једна компанија, </a:t>
            </a:r>
            <a:r>
              <a:rPr lang="ru-RU" sz="1900" dirty="0">
                <a:latin typeface="Arial Narrow" panose="020B0606020202030204" pitchFamily="34" charset="0"/>
              </a:rPr>
              <a:t>према </a:t>
            </a:r>
            <a:r>
              <a:rPr lang="ru-RU" sz="1900" dirty="0" smtClean="0">
                <a:latin typeface="Arial Narrow" panose="020B0606020202030204" pitchFamily="34" charset="0"/>
              </a:rPr>
              <a:t>уговору, </a:t>
            </a:r>
            <a:r>
              <a:rPr lang="ru-RU" sz="1900" dirty="0">
                <a:latin typeface="Arial Narrow" panose="020B0606020202030204" pitchFamily="34" charset="0"/>
              </a:rPr>
              <a:t>обавља послове руковођења у другој </a:t>
            </a:r>
            <a:r>
              <a:rPr lang="ru-RU" sz="1900" dirty="0" smtClean="0">
                <a:latin typeface="Arial Narrow" panose="020B0606020202030204" pitchFamily="34" charset="0"/>
              </a:rPr>
              <a:t>компанији, </a:t>
            </a:r>
            <a:r>
              <a:rPr lang="ru-RU" sz="1900" dirty="0">
                <a:latin typeface="Arial Narrow" panose="020B0606020202030204" pitchFamily="34" charset="0"/>
              </a:rPr>
              <a:t>обично слабијој и </a:t>
            </a:r>
            <a:r>
              <a:rPr lang="ru-RU" sz="1900" dirty="0" smtClean="0">
                <a:latin typeface="Arial Narrow" panose="020B0606020202030204" pitchFamily="34" charset="0"/>
              </a:rPr>
              <a:t>која послује у </a:t>
            </a:r>
            <a:r>
              <a:rPr lang="ru-RU" sz="1900" dirty="0">
                <a:latin typeface="Arial Narrow" panose="020B0606020202030204" pitchFamily="34" charset="0"/>
              </a:rPr>
              <a:t>мање развијеном </a:t>
            </a:r>
            <a:r>
              <a:rPr lang="ru-RU" sz="1900" dirty="0" smtClean="0">
                <a:latin typeface="Arial Narrow" panose="020B0606020202030204" pitchFamily="34" charset="0"/>
              </a:rPr>
              <a:t>окружењу, за шта јача компанија добија премију, надокнаду или јој се омогућава учешће у профиту слабије компаније.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Дугорочна производно-пословна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кооперација</a:t>
            </a:r>
            <a:r>
              <a:rPr lang="ru-RU" sz="1900" b="1" dirty="0" smtClean="0">
                <a:latin typeface="Arial Narrow" panose="020B0606020202030204" pitchFamily="34" charset="0"/>
              </a:rPr>
              <a:t>: </a:t>
            </a:r>
            <a:r>
              <a:rPr lang="ru-RU" sz="1900" dirty="0" smtClean="0">
                <a:latin typeface="Arial Narrow" panose="020B0606020202030204" pitchFamily="34" charset="0"/>
              </a:rPr>
              <a:t>према </a:t>
            </a:r>
            <a:r>
              <a:rPr lang="ru-RU" sz="1900" dirty="0">
                <a:latin typeface="Arial Narrow" panose="020B0606020202030204" pitchFamily="34" charset="0"/>
              </a:rPr>
              <a:t>датом уговору дугорочно се сарађује у области производње и других активности у вези с </a:t>
            </a:r>
            <a:r>
              <a:rPr lang="ru-RU" sz="1900" dirty="0" smtClean="0">
                <a:latin typeface="Arial Narrow" panose="020B0606020202030204" pitchFamily="34" charset="0"/>
              </a:rPr>
              <a:t>њом (нпр</a:t>
            </a:r>
            <a:r>
              <a:rPr lang="ru-RU" sz="1900" dirty="0">
                <a:latin typeface="Arial Narrow" panose="020B0606020202030204" pitchFamily="34" charset="0"/>
              </a:rPr>
              <a:t>. једна компанија производи један </a:t>
            </a:r>
            <a:r>
              <a:rPr lang="ru-RU" sz="1900" dirty="0" smtClean="0">
                <a:latin typeface="Arial Narrow" panose="020B0606020202030204" pitchFamily="34" charset="0"/>
              </a:rPr>
              <a:t>део, </a:t>
            </a:r>
            <a:r>
              <a:rPr lang="ru-RU" sz="1900" dirty="0">
                <a:latin typeface="Arial Narrow" panose="020B0606020202030204" pitchFamily="34" charset="0"/>
              </a:rPr>
              <a:t>а друга други део за исти производ, потом их размењују и свака уграђује тај део у свој </a:t>
            </a:r>
            <a:r>
              <a:rPr lang="ru-RU" sz="1900" dirty="0" smtClean="0">
                <a:latin typeface="Arial Narrow" panose="020B0606020202030204" pitchFamily="34" charset="0"/>
              </a:rPr>
              <a:t>производ-бренд).  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Пословно-техничка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сарадња</a:t>
            </a:r>
            <a:r>
              <a:rPr lang="ru-RU" sz="1900" b="1" dirty="0" smtClean="0">
                <a:latin typeface="Arial Narrow" panose="020B0606020202030204" pitchFamily="34" charset="0"/>
              </a:rPr>
              <a:t>: </a:t>
            </a:r>
            <a:r>
              <a:rPr lang="ru-RU" sz="1900" dirty="0" smtClean="0">
                <a:latin typeface="Arial Narrow" panose="020B0606020202030204" pitchFamily="34" charset="0"/>
              </a:rPr>
              <a:t>виши је ниво сарадње од </a:t>
            </a:r>
            <a:r>
              <a:rPr lang="ru-RU" sz="1900" dirty="0">
                <a:latin typeface="Arial Narrow" panose="020B0606020202030204" pitchFamily="34" charset="0"/>
              </a:rPr>
              <a:t>производње </a:t>
            </a:r>
            <a:r>
              <a:rPr lang="ru-RU" sz="1900" dirty="0" smtClean="0">
                <a:latin typeface="Arial Narrow" panose="020B0606020202030204" pitchFamily="34" charset="0"/>
              </a:rPr>
              <a:t>(обухвата техничку сарадњу, сарадњу </a:t>
            </a:r>
            <a:r>
              <a:rPr lang="ru-RU" sz="1900" dirty="0">
                <a:latin typeface="Arial Narrow" panose="020B0606020202030204" pitchFamily="34" charset="0"/>
              </a:rPr>
              <a:t>у вези консалтинга </a:t>
            </a:r>
            <a:r>
              <a:rPr lang="ru-RU" sz="1900" dirty="0" smtClean="0">
                <a:latin typeface="Arial Narrow" panose="020B0606020202030204" pitchFamily="34" charset="0"/>
              </a:rPr>
              <a:t>- све </a:t>
            </a:r>
            <a:r>
              <a:rPr lang="ru-RU" sz="1900" dirty="0">
                <a:latin typeface="Arial Narrow" panose="020B0606020202030204" pitchFamily="34" charset="0"/>
              </a:rPr>
              <a:t>врсте услуга).</a:t>
            </a:r>
            <a:endParaRPr lang="sr-Latn-RS" sz="19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27"/>
            <a:ext cx="8651304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Сарадња на </a:t>
            </a:r>
            <a:b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пројектном принципу као </a:t>
            </a:r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форма посредне интернационализаци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је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63525"/>
            <a:ext cx="8856984" cy="5757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Пројекти техничке помоћи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консалтинга</a:t>
            </a:r>
            <a:r>
              <a:rPr lang="ru-RU" sz="2800" b="1" dirty="0" smtClean="0">
                <a:latin typeface="Arial Narrow" panose="020B0606020202030204" pitchFamily="34" charset="0"/>
              </a:rPr>
              <a:t>: </a:t>
            </a:r>
            <a:r>
              <a:rPr lang="ru-RU" sz="2600" dirty="0" smtClean="0">
                <a:latin typeface="Arial Narrow" panose="020B0606020202030204" pitchFamily="34" charset="0"/>
              </a:rPr>
              <a:t>заснивају </a:t>
            </a:r>
            <a:r>
              <a:rPr lang="ru-RU" sz="2600" dirty="0">
                <a:latin typeface="Arial Narrow" panose="020B0606020202030204" pitchFamily="34" charset="0"/>
              </a:rPr>
              <a:t>се само на техничкој помоћи, саветодавним услугама</a:t>
            </a:r>
            <a:r>
              <a:rPr lang="ru-RU" sz="2600" dirty="0" smtClean="0">
                <a:latin typeface="Arial Narrow" panose="020B0606020202030204" pitchFamily="34" charset="0"/>
              </a:rPr>
              <a:t>...Основни </a:t>
            </a:r>
            <a:r>
              <a:rPr lang="ru-RU" sz="2600" dirty="0">
                <a:latin typeface="Arial Narrow" panose="020B0606020202030204" pitchFamily="34" charset="0"/>
              </a:rPr>
              <a:t>облици </a:t>
            </a:r>
            <a:r>
              <a:rPr lang="ru-RU" sz="2600" dirty="0" smtClean="0">
                <a:latin typeface="Arial Narrow" panose="020B0606020202030204" pitchFamily="34" charset="0"/>
              </a:rPr>
              <a:t>су</a:t>
            </a:r>
            <a:r>
              <a:rPr lang="ru-RU" sz="26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600" b="1" dirty="0">
                <a:latin typeface="Arial Narrow" panose="020B0606020202030204" pitchFamily="34" charset="0"/>
              </a:rPr>
              <a:t>– </a:t>
            </a:r>
            <a:r>
              <a:rPr lang="ru-RU" sz="2600" dirty="0">
                <a:latin typeface="Arial Narrow" panose="020B0606020202030204" pitchFamily="34" charset="0"/>
              </a:rPr>
              <a:t>услуге изградње и пројектовање</a:t>
            </a:r>
            <a:r>
              <a:rPr lang="ru-RU" sz="2600" dirty="0" smtClean="0">
                <a:latin typeface="Arial Narrow" panose="020B060602020203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– </a:t>
            </a:r>
            <a:r>
              <a:rPr lang="ru-RU" sz="2600" dirty="0">
                <a:latin typeface="Arial Narrow" panose="020B0606020202030204" pitchFamily="34" charset="0"/>
              </a:rPr>
              <a:t>технолошки консалтинг,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економски консалтинг,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пословни консалтинг,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програми обуке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latin typeface="Arial Narrow" panose="020B0606020202030204" pitchFamily="34" charset="0"/>
              </a:rPr>
              <a:t>Инжињерски консалтинг</a:t>
            </a:r>
            <a:r>
              <a:rPr lang="ru-RU" sz="2600" dirty="0" smtClean="0">
                <a:latin typeface="Arial Narrow" panose="020B0606020202030204" pitchFamily="34" charset="0"/>
              </a:rPr>
              <a:t>: усмерен </a:t>
            </a:r>
            <a:r>
              <a:rPr lang="ru-RU" sz="2600" dirty="0">
                <a:latin typeface="Arial Narrow" panose="020B0606020202030204" pitchFamily="34" charset="0"/>
              </a:rPr>
              <a:t>на решавање </a:t>
            </a:r>
            <a:r>
              <a:rPr lang="ru-RU" sz="2600" dirty="0" smtClean="0">
                <a:latin typeface="Arial Narrow" panose="020B0606020202030204" pitchFamily="34" charset="0"/>
              </a:rPr>
              <a:t>техничко-технолошких проблема </a:t>
            </a:r>
            <a:r>
              <a:rPr lang="ru-RU" sz="2600" dirty="0">
                <a:latin typeface="Arial Narrow" panose="020B0606020202030204" pitchFamily="34" charset="0"/>
              </a:rPr>
              <a:t>и </a:t>
            </a:r>
            <a:r>
              <a:rPr lang="ru-RU" sz="2600" dirty="0" smtClean="0">
                <a:latin typeface="Arial Narrow" panose="020B0606020202030204" pitchFamily="34" charset="0"/>
              </a:rPr>
              <a:t>унапређење </a:t>
            </a:r>
            <a:r>
              <a:rPr lang="ru-RU" sz="2600" dirty="0">
                <a:latin typeface="Arial Narrow" panose="020B0606020202030204" pitchFamily="34" charset="0"/>
              </a:rPr>
              <a:t>производње и рада.</a:t>
            </a:r>
          </a:p>
          <a:p>
            <a:pPr marL="0" indent="0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latin typeface="Arial Narrow" panose="020B0606020202030204" pitchFamily="34" charset="0"/>
              </a:rPr>
              <a:t>Пословни консалтинг</a:t>
            </a:r>
            <a:r>
              <a:rPr lang="ru-RU" sz="2600" dirty="0" smtClean="0">
                <a:latin typeface="Arial Narrow" panose="020B0606020202030204" pitchFamily="34" charset="0"/>
              </a:rPr>
              <a:t>: усмерен </a:t>
            </a:r>
            <a:r>
              <a:rPr lang="ru-RU" sz="2600" dirty="0">
                <a:latin typeface="Arial Narrow" panose="020B0606020202030204" pitchFamily="34" charset="0"/>
              </a:rPr>
              <a:t>на решавање проблема </a:t>
            </a:r>
            <a:r>
              <a:rPr lang="ru-RU" sz="2600" dirty="0" smtClean="0">
                <a:latin typeface="Arial Narrow" panose="020B0606020202030204" pitchFamily="34" charset="0"/>
              </a:rPr>
              <a:t>и на усавршавање </a:t>
            </a:r>
            <a:r>
              <a:rPr lang="ru-RU" sz="2600" dirty="0">
                <a:latin typeface="Arial Narrow" panose="020B0606020202030204" pitchFamily="34" charset="0"/>
              </a:rPr>
              <a:t>организације и </a:t>
            </a:r>
            <a:r>
              <a:rPr lang="ru-RU" sz="2600" dirty="0" smtClean="0">
                <a:latin typeface="Arial Narrow" panose="020B0606020202030204" pitchFamily="34" charset="0"/>
              </a:rPr>
              <a:t>управљања. Пословни </a:t>
            </a:r>
            <a:r>
              <a:rPr lang="ru-RU" sz="2600" dirty="0">
                <a:latin typeface="Arial Narrow" panose="020B0606020202030204" pitchFamily="34" charset="0"/>
              </a:rPr>
              <a:t>консалтинг чине </a:t>
            </a:r>
            <a:r>
              <a:rPr lang="ru-RU" sz="2600" dirty="0" smtClean="0">
                <a:latin typeface="Arial Narrow" panose="020B0606020202030204" pitchFamily="34" charset="0"/>
              </a:rPr>
              <a:t>услуге као што су: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општи пословни консалтинг (давање предлога и </a:t>
            </a:r>
            <a:r>
              <a:rPr lang="ru-RU" sz="2600" dirty="0" smtClean="0">
                <a:latin typeface="Arial Narrow" panose="020B0606020202030204" pitchFamily="34" charset="0"/>
              </a:rPr>
              <a:t>препорука руководиоцима 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smtClean="0">
                <a:latin typeface="Arial Narrow" panose="020B0606020202030204" pitchFamily="34" charset="0"/>
              </a:rPr>
              <a:t>  компанија од </a:t>
            </a:r>
            <a:r>
              <a:rPr lang="ru-RU" sz="2600" dirty="0">
                <a:latin typeface="Arial Narrow" panose="020B0606020202030204" pitchFamily="34" charset="0"/>
              </a:rPr>
              <a:t>стране самосталних експерата);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консалтинг у вези текућег пословања или управљања;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консалтинг у вези истраживања пословног окружења;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– консалтинг у вези односа с </a:t>
            </a:r>
            <a:r>
              <a:rPr lang="ru-RU" sz="2600" dirty="0" smtClean="0">
                <a:latin typeface="Arial Narrow" panose="020B0606020202030204" pitchFamily="34" charset="0"/>
              </a:rPr>
              <a:t>јавношћу.</a:t>
            </a: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5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27"/>
            <a:ext cx="8651304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Сарадња на </a:t>
            </a:r>
            <a:b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пројектном принципу као </a:t>
            </a:r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форма посредне интернационализаци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је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Пројекти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комплексног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инжењеринга</a:t>
            </a:r>
            <a:r>
              <a:rPr lang="ru-RU" sz="2800" b="1" dirty="0" smtClean="0">
                <a:latin typeface="Arial Narrow" panose="020B0606020202030204" pitchFamily="34" charset="0"/>
              </a:rPr>
              <a:t>: </a:t>
            </a:r>
            <a:r>
              <a:rPr lang="ru-RU" sz="2800" dirty="0" smtClean="0">
                <a:latin typeface="Arial Narrow" panose="020B0606020202030204" pitchFamily="34" charset="0"/>
              </a:rPr>
              <a:t>обухватају истраживање</a:t>
            </a:r>
            <a:r>
              <a:rPr lang="ru-RU" sz="2800" dirty="0">
                <a:latin typeface="Arial Narrow" panose="020B0606020202030204" pitchFamily="34" charset="0"/>
              </a:rPr>
              <a:t>, конципирање, </a:t>
            </a:r>
            <a:r>
              <a:rPr lang="ru-RU" sz="2800" dirty="0" smtClean="0">
                <a:latin typeface="Arial Narrow" panose="020B0606020202030204" pitchFamily="34" charset="0"/>
              </a:rPr>
              <a:t>изградњу, опремање, </a:t>
            </a:r>
            <a:r>
              <a:rPr lang="ru-RU" sz="2800" dirty="0">
                <a:latin typeface="Arial Narrow" panose="020B0606020202030204" pitchFamily="34" charset="0"/>
              </a:rPr>
              <a:t>пуштање у </a:t>
            </a:r>
            <a:r>
              <a:rPr lang="ru-RU" sz="2800" dirty="0" smtClean="0">
                <a:latin typeface="Arial Narrow" panose="020B0606020202030204" pitchFamily="34" charset="0"/>
              </a:rPr>
              <a:t>рад нпр. објекта, пута, опреме. 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 инжењерингу као организованом облику </a:t>
            </a:r>
            <a:r>
              <a:rPr lang="ru-RU" sz="2800" dirty="0">
                <a:latin typeface="Arial Narrow" panose="020B0606020202030204" pitchFamily="34" charset="0"/>
              </a:rPr>
              <a:t>изградње </a:t>
            </a:r>
            <a:r>
              <a:rPr lang="ru-RU" sz="2800" dirty="0" smtClean="0">
                <a:latin typeface="Arial Narrow" panose="020B0606020202030204" pitchFamily="34" charset="0"/>
              </a:rPr>
              <a:t>објеката или ...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синхронизован је рад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стручњака разних профила </a:t>
            </a:r>
            <a:r>
              <a:rPr lang="ru-RU" sz="2800" dirty="0" smtClean="0">
                <a:latin typeface="Arial Narrow" panose="020B0606020202030204" pitchFamily="34" charset="0"/>
              </a:rPr>
              <a:t>одређене гране </a:t>
            </a:r>
            <a:r>
              <a:rPr lang="ru-RU" sz="2800" dirty="0">
                <a:latin typeface="Arial Narrow" panose="020B0606020202030204" pitchFamily="34" charset="0"/>
              </a:rPr>
              <a:t>делатности.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Компанија изводи финални </a:t>
            </a:r>
            <a:r>
              <a:rPr lang="ru-RU" sz="2800" dirty="0">
                <a:latin typeface="Arial Narrow" panose="020B0606020202030204" pitchFamily="34" charset="0"/>
              </a:rPr>
              <a:t>пројекат </a:t>
            </a:r>
            <a:r>
              <a:rPr lang="ru-RU" sz="2800" dirty="0" smtClean="0">
                <a:latin typeface="Arial Narrow" panose="020B0606020202030204" pitchFamily="34" charset="0"/>
              </a:rPr>
              <a:t>и предаје га </a:t>
            </a:r>
            <a:r>
              <a:rPr lang="ru-RU" sz="2800" dirty="0">
                <a:latin typeface="Arial Narrow" panose="020B0606020202030204" pitchFamily="34" charset="0"/>
              </a:rPr>
              <a:t>завршеног и спременог за функционисање наручиоцу</a:t>
            </a:r>
            <a:r>
              <a:rPr lang="ru-RU" sz="2800" dirty="0" smtClean="0">
                <a:latin typeface="Arial Narrow" panose="020B0606020202030204" pitchFamily="34" charset="0"/>
              </a:rPr>
              <a:t>.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„кључ у руке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 </a:t>
            </a:r>
            <a:r>
              <a:rPr lang="ru-RU" sz="2800" dirty="0" smtClean="0">
                <a:latin typeface="Arial Narrow" panose="020B0606020202030204" pitchFamily="34" charset="0"/>
              </a:rPr>
              <a:t>подразумева решавање </a:t>
            </a:r>
            <a:r>
              <a:rPr lang="ru-RU" sz="2800" dirty="0">
                <a:latin typeface="Arial Narrow" panose="020B0606020202030204" pitchFamily="34" charset="0"/>
              </a:rPr>
              <a:t>техничко-технолошких</a:t>
            </a:r>
            <a:r>
              <a:rPr lang="ru-RU" sz="2800" dirty="0" smtClean="0">
                <a:latin typeface="Arial Narrow" panose="020B0606020202030204" pitchFamily="34" charset="0"/>
              </a:rPr>
              <a:t>, конструкционих</a:t>
            </a:r>
            <a:r>
              <a:rPr lang="ru-RU" sz="2800" dirty="0">
                <a:latin typeface="Arial Narrow" panose="020B0606020202030204" pitchFamily="34" charset="0"/>
              </a:rPr>
              <a:t>, истраживачких, организационо-пословних и </a:t>
            </a:r>
            <a:r>
              <a:rPr lang="ru-RU" sz="2800" dirty="0" smtClean="0">
                <a:latin typeface="Arial Narrow" panose="020B0606020202030204" pitchFamily="34" charset="0"/>
              </a:rPr>
              <a:t>финансијских проблема </a:t>
            </a:r>
            <a:r>
              <a:rPr lang="ru-RU" sz="2800" dirty="0">
                <a:latin typeface="Arial Narrow" panose="020B0606020202030204" pitchFamily="34" charset="0"/>
              </a:rPr>
              <a:t>инвеститора (наручиоца).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Модалитети </a:t>
            </a:r>
            <a:r>
              <a:rPr lang="ru-RU" sz="2800" dirty="0">
                <a:latin typeface="Arial Narrow" panose="020B0606020202030204" pitchFamily="34" charset="0"/>
              </a:rPr>
              <a:t>инжењеринга су: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– научно-истраживачки инжењеринг,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– производно-процесни инжењеринг,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– </a:t>
            </a:r>
            <a:r>
              <a:rPr lang="ru-RU" sz="2800" dirty="0" smtClean="0">
                <a:latin typeface="Arial Narrow" panose="020B0606020202030204" pitchFamily="34" charset="0"/>
              </a:rPr>
              <a:t>пројектно-извођачки </a:t>
            </a:r>
            <a:r>
              <a:rPr lang="ru-RU" sz="2800" dirty="0">
                <a:latin typeface="Arial Narrow" panose="020B0606020202030204" pitchFamily="34" charset="0"/>
              </a:rPr>
              <a:t>или инвестициони инжењеринг,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– организационо-управљачки инжењеринг,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– продајни или пословно-тржишни инжењеринг.</a:t>
            </a: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27"/>
            <a:ext cx="8651304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Сарадња на </a:t>
            </a:r>
            <a:b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пројектном принципу као </a:t>
            </a:r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форма посредне интернационализаци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је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3" y="1268760"/>
            <a:ext cx="85792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Пројекти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уз робну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отплату</a:t>
            </a:r>
            <a:r>
              <a:rPr lang="ru-RU" sz="2800" b="1" dirty="0" smtClean="0">
                <a:latin typeface="Arial Narrow" panose="020B0606020202030204" pitchFamily="34" charset="0"/>
              </a:rPr>
              <a:t>: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Носилац </a:t>
            </a:r>
            <a:r>
              <a:rPr lang="ru-RU" sz="2800" dirty="0">
                <a:latin typeface="Arial Narrow" panose="020B0606020202030204" pitchFamily="34" charset="0"/>
              </a:rPr>
              <a:t>и </a:t>
            </a:r>
            <a:r>
              <a:rPr lang="ru-RU" sz="2800" dirty="0" smtClean="0">
                <a:latin typeface="Arial Narrow" panose="020B0606020202030204" pitchFamily="34" charset="0"/>
              </a:rPr>
              <a:t>извођач </a:t>
            </a:r>
            <a:r>
              <a:rPr lang="ru-RU" sz="2800" dirty="0">
                <a:latin typeface="Arial Narrow" panose="020B0606020202030204" pitchFamily="34" charset="0"/>
              </a:rPr>
              <a:t>пројекта </a:t>
            </a:r>
            <a:r>
              <a:rPr lang="ru-RU" sz="2800" dirty="0" smtClean="0">
                <a:latin typeface="Arial Narrow" panose="020B0606020202030204" pitchFamily="34" charset="0"/>
              </a:rPr>
              <a:t>задржава право </a:t>
            </a:r>
            <a:r>
              <a:rPr lang="ru-RU" sz="2800" dirty="0">
                <a:latin typeface="Arial Narrow" panose="020B0606020202030204" pitchFamily="34" charset="0"/>
              </a:rPr>
              <a:t>преузимања производа из </a:t>
            </a:r>
            <a:r>
              <a:rPr lang="ru-RU" sz="2800" dirty="0" smtClean="0">
                <a:latin typeface="Arial Narrow" panose="020B0606020202030204" pitchFamily="34" charset="0"/>
              </a:rPr>
              <a:t>новосаграђеног </a:t>
            </a:r>
            <a:r>
              <a:rPr lang="ru-RU" sz="2800" dirty="0">
                <a:latin typeface="Arial Narrow" panose="020B0606020202030204" pitchFamily="34" charset="0"/>
              </a:rPr>
              <a:t>објекта </a:t>
            </a:r>
            <a:r>
              <a:rPr lang="ru-RU" sz="2800" dirty="0" smtClean="0">
                <a:latin typeface="Arial Narrow" panose="020B0606020202030204" pitchFamily="34" charset="0"/>
              </a:rPr>
              <a:t>по произвођачким </a:t>
            </a:r>
            <a:r>
              <a:rPr lang="ru-RU" sz="2800" dirty="0">
                <a:latin typeface="Arial Narrow" panose="020B0606020202030204" pitchFamily="34" charset="0"/>
              </a:rPr>
              <a:t>ценама до </a:t>
            </a:r>
            <a:r>
              <a:rPr lang="ru-RU" sz="2800" dirty="0" smtClean="0">
                <a:latin typeface="Arial Narrow" panose="020B0606020202030204" pitchFamily="34" charset="0"/>
              </a:rPr>
              <a:t>вредносног </a:t>
            </a:r>
            <a:r>
              <a:rPr lang="ru-RU" sz="2800" dirty="0">
                <a:latin typeface="Arial Narrow" panose="020B0606020202030204" pitchFamily="34" charset="0"/>
              </a:rPr>
              <a:t>износа уложених </a:t>
            </a:r>
            <a:r>
              <a:rPr lang="ru-RU" sz="2800" dirty="0" smtClean="0">
                <a:latin typeface="Arial Narrow" panose="020B0606020202030204" pitchFamily="34" charset="0"/>
              </a:rPr>
              <a:t>средстава.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Р</a:t>
            </a:r>
            <a:r>
              <a:rPr lang="ru-RU" sz="2800" dirty="0" smtClean="0">
                <a:latin typeface="Arial Narrow" panose="020B0606020202030204" pitchFamily="34" charset="0"/>
              </a:rPr>
              <a:t>ад </a:t>
            </a:r>
            <a:r>
              <a:rPr lang="ru-RU" sz="2800" dirty="0">
                <a:latin typeface="Arial Narrow" panose="020B0606020202030204" pitchFamily="34" charset="0"/>
              </a:rPr>
              <a:t>на пројекту, нпр. нафтној платформи, се наплаћује производом тог пројекта, нпр. нафтом.</a:t>
            </a: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Форме непосредне интернационализације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928992" cy="540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endParaRPr lang="ru-RU" b="1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22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ru-RU" sz="2200" b="1" dirty="0" smtClean="0">
                <a:latin typeface="Arial Narrow" panose="020B0606020202030204" pitchFamily="34" charset="0"/>
              </a:rPr>
              <a:t>Заједничка </a:t>
            </a:r>
            <a:r>
              <a:rPr lang="ru-RU" sz="2200" b="1" dirty="0">
                <a:latin typeface="Arial Narrow" panose="020B0606020202030204" pitchFamily="34" charset="0"/>
              </a:rPr>
              <a:t>улагања </a:t>
            </a:r>
            <a:r>
              <a:rPr lang="ru-RU" sz="2200" dirty="0">
                <a:latin typeface="Arial Narrow" panose="020B0606020202030204" pitchFamily="34" charset="0"/>
              </a:rPr>
              <a:t>као инвестициона форма интернационализације </a:t>
            </a:r>
            <a:r>
              <a:rPr lang="ru-RU" sz="2200" dirty="0" smtClean="0">
                <a:latin typeface="Arial Narrow" panose="020B0606020202030204" pitchFamily="34" charset="0"/>
              </a:rPr>
              <a:t>подразумева улагање </a:t>
            </a:r>
            <a:r>
              <a:rPr lang="ru-RU" sz="2200" dirty="0">
                <a:latin typeface="Arial Narrow" panose="020B0606020202030204" pitchFamily="34" charset="0"/>
              </a:rPr>
              <a:t>са партнерском компанијом у </a:t>
            </a:r>
            <a:r>
              <a:rPr lang="ru-RU" sz="2200" dirty="0" smtClean="0">
                <a:latin typeface="Arial Narrow" panose="020B0606020202030204" pitchFamily="34" charset="0"/>
              </a:rPr>
              <a:t>иностранству; дели </a:t>
            </a:r>
            <a:r>
              <a:rPr lang="ru-RU" sz="2200" dirty="0">
                <a:latin typeface="Arial Narrow" panose="020B0606020202030204" pitchFamily="34" charset="0"/>
              </a:rPr>
              <a:t>се </a:t>
            </a:r>
            <a:r>
              <a:rPr lang="ru-RU" sz="2200" dirty="0" smtClean="0">
                <a:latin typeface="Arial Narrow" panose="020B0606020202030204" pitchFamily="34" charset="0"/>
              </a:rPr>
              <a:t>ризик, </a:t>
            </a:r>
            <a:r>
              <a:rPr lang="ru-RU" sz="2200" dirty="0">
                <a:latin typeface="Arial Narrow" panose="020B0606020202030204" pitchFamily="34" charset="0"/>
              </a:rPr>
              <a:t>али и </a:t>
            </a:r>
            <a:r>
              <a:rPr lang="ru-RU" sz="2200" dirty="0" smtClean="0">
                <a:latin typeface="Arial Narrow" panose="020B0606020202030204" pitchFamily="34" charset="0"/>
              </a:rPr>
              <a:t>зарада.</a:t>
            </a:r>
            <a:endParaRPr lang="ru-RU" sz="22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22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ru-RU" sz="2200" b="1" dirty="0" smtClean="0">
                <a:latin typeface="Arial Narrow" panose="020B0606020202030204" pitchFamily="34" charset="0"/>
              </a:rPr>
              <a:t>Инвестиције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(портфолио, директне</a:t>
            </a:r>
            <a:r>
              <a:rPr lang="ru-RU" sz="2200" dirty="0" smtClean="0">
                <a:latin typeface="Arial Narrow" panose="020B0606020202030204" pitchFamily="34" charset="0"/>
              </a:rPr>
              <a:t>...) чине самостални </a:t>
            </a:r>
            <a:r>
              <a:rPr lang="ru-RU" sz="2200" dirty="0">
                <a:latin typeface="Arial Narrow" panose="020B0606020202030204" pitchFamily="34" charset="0"/>
              </a:rPr>
              <a:t>наступ кроз изградњу или куповину (гринфилд или браунфилд инвестиције</a:t>
            </a:r>
            <a:r>
              <a:rPr lang="ru-RU" sz="2200" dirty="0" smtClean="0">
                <a:latin typeface="Arial Narrow" panose="020B0606020202030204" pitchFamily="34" charset="0"/>
              </a:rPr>
              <a:t>).</a:t>
            </a:r>
            <a:endParaRPr lang="ru-RU" sz="22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22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ru-RU" sz="2200" b="1" dirty="0" smtClean="0">
                <a:latin typeface="Arial Narrow" panose="020B0606020202030204" pitchFamily="34" charset="0"/>
              </a:rPr>
              <a:t>Мерџери </a:t>
            </a:r>
            <a:r>
              <a:rPr lang="ru-RU" sz="2200" b="1" dirty="0">
                <a:latin typeface="Arial Narrow" panose="020B0606020202030204" pitchFamily="34" charset="0"/>
              </a:rPr>
              <a:t>и аквизициј</a:t>
            </a:r>
            <a:r>
              <a:rPr lang="ru-RU" sz="2200" dirty="0">
                <a:latin typeface="Arial Narrow" panose="020B0606020202030204" pitchFamily="34" charset="0"/>
              </a:rPr>
              <a:t>е – М&amp;А (М: спајања – мерџовање компанија; А: преузимање)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9850"/>
            <a:ext cx="9252520" cy="55854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Заједничко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улагање </a:t>
            </a:r>
            <a:r>
              <a:rPr lang="ru-RU" sz="1800" dirty="0">
                <a:latin typeface="Arial Narrow" panose="020B0606020202030204" pitchFamily="34" charset="0"/>
              </a:rPr>
              <a:t>је начин наступа </a:t>
            </a:r>
            <a:r>
              <a:rPr lang="ru-RU" sz="1800" dirty="0" smtClean="0">
                <a:latin typeface="Arial Narrow" panose="020B0606020202030204" pitchFamily="34" charset="0"/>
              </a:rPr>
              <a:t>који укључује </a:t>
            </a:r>
            <a:r>
              <a:rPr lang="ru-RU" sz="1800" dirty="0">
                <a:latin typeface="Arial Narrow" panose="020B0606020202030204" pitchFamily="34" charset="0"/>
              </a:rPr>
              <a:t>партнерство у капиталу и учешће у управљању.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Ради </a:t>
            </a:r>
            <a:r>
              <a:rPr lang="ru-RU" sz="1800" dirty="0">
                <a:latin typeface="Arial Narrow" panose="020B0606020202030204" pitchFamily="34" charset="0"/>
              </a:rPr>
              <a:t>се о сарадњи са </a:t>
            </a:r>
            <a:r>
              <a:rPr lang="ru-RU" sz="1800" dirty="0" smtClean="0">
                <a:latin typeface="Arial Narrow" panose="020B0606020202030204" pitchFamily="34" charset="0"/>
              </a:rPr>
              <a:t>иностраном компанијом у </a:t>
            </a:r>
            <a:r>
              <a:rPr lang="ru-RU" sz="1800" dirty="0">
                <a:latin typeface="Arial Narrow" panose="020B0606020202030204" pitchFamily="34" charset="0"/>
              </a:rPr>
              <a:t>области производње</a:t>
            </a:r>
            <a:r>
              <a:rPr lang="ru-RU" sz="1800" dirty="0" smtClean="0">
                <a:latin typeface="Arial Narrow" panose="020B0606020202030204" pitchFamily="34" charset="0"/>
              </a:rPr>
              <a:t>, маркетинга </a:t>
            </a:r>
            <a:r>
              <a:rPr lang="ru-RU" sz="1800" dirty="0">
                <a:latin typeface="Arial Narrow" panose="020B0606020202030204" pitchFamily="34" charset="0"/>
              </a:rPr>
              <a:t>или обе активности.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Претпоставка </a:t>
            </a:r>
            <a:r>
              <a:rPr lang="ru-RU" sz="1800" dirty="0">
                <a:latin typeface="Arial Narrow" panose="020B0606020202030204" pitchFamily="34" charset="0"/>
              </a:rPr>
              <a:t>заједничког улагања је </a:t>
            </a:r>
            <a:r>
              <a:rPr lang="ru-RU" sz="1800" b="1" i="1" dirty="0">
                <a:latin typeface="Arial Narrow" panose="020B0606020202030204" pitchFamily="34" charset="0"/>
              </a:rPr>
              <a:t>сувласништво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компаније у пројектима </a:t>
            </a:r>
            <a:r>
              <a:rPr lang="ru-RU" sz="1800" dirty="0">
                <a:latin typeface="Arial Narrow" panose="020B0606020202030204" pitchFamily="34" charset="0"/>
              </a:rPr>
              <a:t>са иностраним партнерима, а учешће у активи може бити </a:t>
            </a:r>
            <a:r>
              <a:rPr lang="ru-RU" sz="1800" dirty="0" smtClean="0">
                <a:latin typeface="Arial Narrow" panose="020B0606020202030204" pitchFamily="34" charset="0"/>
              </a:rPr>
              <a:t>од 10</a:t>
            </a:r>
            <a:r>
              <a:rPr lang="ru-RU" sz="1800" dirty="0">
                <a:latin typeface="Arial Narrow" panose="020B0606020202030204" pitchFamily="34" charset="0"/>
              </a:rPr>
              <a:t>% до 90% (обично је </a:t>
            </a:r>
            <a:r>
              <a:rPr lang="ru-RU" sz="1800" dirty="0" smtClean="0">
                <a:latin typeface="Arial Narrow" panose="020B0606020202030204" pitchFamily="34" charset="0"/>
              </a:rPr>
              <a:t>између </a:t>
            </a:r>
            <a:r>
              <a:rPr lang="ru-RU" sz="1800" dirty="0">
                <a:latin typeface="Arial Narrow" panose="020B0606020202030204" pitchFamily="34" charset="0"/>
              </a:rPr>
              <a:t>25% и 75%, а поједине </a:t>
            </a:r>
            <a:r>
              <a:rPr lang="ru-RU" sz="1800" dirty="0" smtClean="0">
                <a:latin typeface="Arial Narrow" panose="020B0606020202030204" pitchFamily="34" charset="0"/>
              </a:rPr>
              <a:t>земље ограничавају </a:t>
            </a:r>
            <a:r>
              <a:rPr lang="ru-RU" sz="1800" dirty="0">
                <a:latin typeface="Arial Narrow" panose="020B0606020202030204" pitchFamily="34" charset="0"/>
              </a:rPr>
              <a:t>ово учешће на 49</a:t>
            </a:r>
            <a:r>
              <a:rPr lang="ru-RU" sz="1800" dirty="0" smtClean="0">
                <a:latin typeface="Arial Narrow" panose="020B0606020202030204" pitchFamily="34" charset="0"/>
              </a:rPr>
              <a:t>%). Односи </a:t>
            </a:r>
            <a:r>
              <a:rPr lang="ru-RU" sz="1800" dirty="0">
                <a:latin typeface="Arial Narrow" panose="020B0606020202030204" pitchFamily="34" charset="0"/>
              </a:rPr>
              <a:t>се регулишу уговором који прецизира елементе о капиталу</a:t>
            </a:r>
            <a:r>
              <a:rPr lang="ru-RU" sz="1800" dirty="0" smtClean="0">
                <a:latin typeface="Arial Narrow" panose="020B0606020202030204" pitchFamily="34" charset="0"/>
              </a:rPr>
              <a:t>, управљању</a:t>
            </a:r>
            <a:r>
              <a:rPr lang="ru-RU" sz="1800" dirty="0">
                <a:latin typeface="Arial Narrow" panose="020B0606020202030204" pitchFamily="34" charset="0"/>
              </a:rPr>
              <a:t>, арбитражи и </a:t>
            </a:r>
            <a:r>
              <a:rPr lang="ru-RU" sz="1800" dirty="0" smtClean="0">
                <a:latin typeface="Arial Narrow" panose="020B0606020202030204" pitchFamily="34" charset="0"/>
              </a:rPr>
              <a:t>др. Добит </a:t>
            </a:r>
            <a:r>
              <a:rPr lang="ru-RU" sz="1800" dirty="0">
                <a:latin typeface="Arial Narrow" panose="020B0606020202030204" pitchFamily="34" charset="0"/>
              </a:rPr>
              <a:t>и ризик су заједнички што наглашава интерес оба партнера </a:t>
            </a:r>
            <a:r>
              <a:rPr lang="ru-RU" sz="1800" dirty="0" smtClean="0">
                <a:latin typeface="Arial Narrow" panose="020B0606020202030204" pitchFamily="34" charset="0"/>
              </a:rPr>
              <a:t>за сарадњом</a:t>
            </a:r>
            <a:r>
              <a:rPr lang="ru-RU" sz="1800" dirty="0">
                <a:latin typeface="Arial Narrow" panose="020B0606020202030204" pitchFamily="34" charset="0"/>
              </a:rPr>
              <a:t>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Заједничка </a:t>
            </a:r>
            <a:r>
              <a:rPr lang="ru-RU" sz="1800" dirty="0">
                <a:latin typeface="Arial Narrow" panose="020B0606020202030204" pitchFamily="34" charset="0"/>
              </a:rPr>
              <a:t>улагања су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погодна форма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интернационализације</a:t>
            </a:r>
            <a:r>
              <a:rPr lang="ru-RU" sz="1800" dirty="0" smtClean="0">
                <a:latin typeface="Arial Narrow" panose="020B0606020202030204" pitchFamily="34" charset="0"/>
              </a:rPr>
              <a:t>: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за велика </a:t>
            </a:r>
            <a:r>
              <a:rPr lang="ru-RU" sz="1800" dirty="0">
                <a:latin typeface="Arial Narrow" panose="020B0606020202030204" pitchFamily="34" charset="0"/>
              </a:rPr>
              <a:t>тржишта са умерено високом стопом раста, а слабијег потенцијала;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за политичка </a:t>
            </a:r>
            <a:r>
              <a:rPr lang="ru-RU" sz="1800" dirty="0">
                <a:latin typeface="Arial Narrow" panose="020B0606020202030204" pitchFamily="34" charset="0"/>
              </a:rPr>
              <a:t>полустабилна тржишта;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за тржишта </a:t>
            </a:r>
            <a:r>
              <a:rPr lang="ru-RU" sz="1800" dirty="0">
                <a:latin typeface="Arial Narrow" panose="020B0606020202030204" pitchFamily="34" charset="0"/>
              </a:rPr>
              <a:t>са умерено развијеном пратећом инфраструктуром;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за тржишта </a:t>
            </a:r>
            <a:r>
              <a:rPr lang="ru-RU" sz="1800" dirty="0">
                <a:latin typeface="Arial Narrow" panose="020B0606020202030204" pitchFamily="34" charset="0"/>
              </a:rPr>
              <a:t>на којима делују индиректне трговинске баријере;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– за </a:t>
            </a:r>
            <a:r>
              <a:rPr lang="ru-RU" sz="1800" dirty="0">
                <a:latin typeface="Arial Narrow" panose="020B0606020202030204" pitchFamily="34" charset="0"/>
              </a:rPr>
              <a:t>тржишта са израженим социо-културним разликама;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када је стратегијски оријентисан </a:t>
            </a:r>
            <a:r>
              <a:rPr lang="ru-RU" sz="1800" dirty="0">
                <a:latin typeface="Arial Narrow" panose="020B0606020202030204" pitchFamily="34" charset="0"/>
              </a:rPr>
              <a:t>менаџмент компаније;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када је умерен </a:t>
            </a:r>
            <a:r>
              <a:rPr lang="ru-RU" sz="1800" dirty="0">
                <a:latin typeface="Arial Narrow" panose="020B0606020202030204" pitchFamily="34" charset="0"/>
              </a:rPr>
              <a:t>степен контроле </a:t>
            </a:r>
            <a:r>
              <a:rPr lang="ru-RU" sz="1800" dirty="0" smtClean="0">
                <a:latin typeface="Arial Narrow" panose="020B0606020202030204" pitchFamily="34" charset="0"/>
              </a:rPr>
              <a:t>међународних </a:t>
            </a:r>
            <a:r>
              <a:rPr lang="ru-RU" sz="1800" dirty="0">
                <a:latin typeface="Arial Narrow" panose="020B0606020202030204" pitchFamily="34" charset="0"/>
              </a:rPr>
              <a:t>операција;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када се симултано улази на </a:t>
            </a:r>
            <a:r>
              <a:rPr lang="ru-RU" sz="1800" dirty="0">
                <a:latin typeface="Arial Narrow" panose="020B0606020202030204" pitchFamily="34" charset="0"/>
              </a:rPr>
              <a:t>изабрана циљна тржишта;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– </a:t>
            </a:r>
            <a:r>
              <a:rPr lang="ru-RU" sz="1800" dirty="0" smtClean="0">
                <a:latin typeface="Arial Narrow" panose="020B0606020202030204" pitchFamily="34" charset="0"/>
              </a:rPr>
              <a:t>за производе </a:t>
            </a:r>
            <a:r>
              <a:rPr lang="ru-RU" sz="1800" dirty="0">
                <a:latin typeface="Arial Narrow" panose="020B0606020202030204" pitchFamily="34" charset="0"/>
              </a:rPr>
              <a:t>који захтевају адекватан ток активности физичке </a:t>
            </a:r>
            <a:r>
              <a:rPr lang="ru-RU" sz="1800" dirty="0" smtClean="0">
                <a:latin typeface="Arial Narrow" panose="020B0606020202030204" pitchFamily="34" charset="0"/>
              </a:rPr>
              <a:t>дистрибуције.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95736" y="404664"/>
            <a:ext cx="621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Заједничка улагања - форма </a:t>
            </a:r>
            <a:r>
              <a:rPr lang="sr-Cyrl-RS" b="1" dirty="0">
                <a:solidFill>
                  <a:srgbClr val="FFFF00"/>
                </a:solidFill>
                <a:latin typeface="Arial Narrow" panose="020B0606020202030204" pitchFamily="34" charset="0"/>
              </a:rPr>
              <a:t>непосредне интернационализације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955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05129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Директне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инвестиције </a:t>
            </a:r>
            <a:r>
              <a:rPr lang="ru-RU" sz="3800" dirty="0">
                <a:latin typeface="Arial Narrow" panose="020B0606020202030204" pitchFamily="34" charset="0"/>
              </a:rPr>
              <a:t>у иностранству </a:t>
            </a:r>
            <a:r>
              <a:rPr lang="ru-RU" sz="3800" dirty="0" smtClean="0">
                <a:latin typeface="Arial Narrow" panose="020B0606020202030204" pitchFamily="34" charset="0"/>
              </a:rPr>
              <a:t>су оправдане када је потенцијал страног тржишта атрактиван </a:t>
            </a:r>
            <a:r>
              <a:rPr lang="ru-RU" sz="3800" dirty="0">
                <a:latin typeface="Arial Narrow" panose="020B0606020202030204" pitchFamily="34" charset="0"/>
              </a:rPr>
              <a:t>за рентабилно </a:t>
            </a:r>
            <a:r>
              <a:rPr lang="ru-RU" sz="3800" dirty="0" smtClean="0">
                <a:latin typeface="Arial Narrow" panose="020B0606020202030204" pitchFamily="34" charset="0"/>
              </a:rPr>
              <a:t>пословање.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Arial Narrow" panose="020B0606020202030204" pitchFamily="34" charset="0"/>
              </a:rPr>
              <a:t>Њихов циљ је </a:t>
            </a:r>
            <a:r>
              <a:rPr lang="ru-RU" sz="3800" b="1" i="1" dirty="0" smtClean="0">
                <a:latin typeface="Arial Narrow" panose="020B0606020202030204" pitchFamily="34" charset="0"/>
              </a:rPr>
              <a:t>контрола пословања </a:t>
            </a:r>
            <a:r>
              <a:rPr lang="ru-RU" sz="3800" dirty="0" smtClean="0">
                <a:latin typeface="Arial Narrow" panose="020B0606020202030204" pitchFamily="34" charset="0"/>
              </a:rPr>
              <a:t>и </a:t>
            </a:r>
            <a:r>
              <a:rPr lang="ru-RU" sz="3800" b="1" i="1" dirty="0" smtClean="0">
                <a:latin typeface="Arial Narrow" panose="020B0606020202030204" pitchFamily="34" charset="0"/>
              </a:rPr>
              <a:t>менаџмента компаније </a:t>
            </a:r>
            <a:r>
              <a:rPr lang="ru-RU" sz="3800" dirty="0" smtClean="0">
                <a:latin typeface="Arial Narrow" panose="020B0606020202030204" pitchFamily="34" charset="0"/>
              </a:rPr>
              <a:t>у коју се инвестира. Најчешће </a:t>
            </a:r>
            <a:r>
              <a:rPr lang="ru-RU" sz="3800" dirty="0">
                <a:latin typeface="Arial Narrow" panose="020B0606020202030204" pitchFamily="34" charset="0"/>
              </a:rPr>
              <a:t>су праћене трансфером технологије, менаџера </a:t>
            </a:r>
            <a:r>
              <a:rPr lang="ru-RU" sz="3800" dirty="0" smtClean="0">
                <a:latin typeface="Arial Narrow" panose="020B0606020202030204" pitchFamily="34" charset="0"/>
              </a:rPr>
              <a:t>или ноу хау.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 smtClean="0">
                <a:latin typeface="Arial Narrow" panose="020B0606020202030204" pitchFamily="34" charset="0"/>
              </a:rPr>
              <a:t>Хоризонталне директне инвестиције</a:t>
            </a:r>
            <a:r>
              <a:rPr lang="ru-RU" sz="3800" dirty="0" smtClean="0">
                <a:latin typeface="Arial Narrow" panose="020B0606020202030204" pitchFamily="34" charset="0"/>
              </a:rPr>
              <a:t>: циљ је производња на страном тржишту.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latin typeface="Arial Narrow" panose="020B0606020202030204" pitchFamily="34" charset="0"/>
              </a:rPr>
              <a:t>Вертикалне директне </a:t>
            </a:r>
            <a:r>
              <a:rPr lang="ru-RU" sz="3800" b="1" dirty="0" smtClean="0">
                <a:latin typeface="Arial Narrow" panose="020B0606020202030204" pitchFamily="34" charset="0"/>
              </a:rPr>
              <a:t>инвестиције</a:t>
            </a:r>
            <a:r>
              <a:rPr lang="ru-RU" sz="3800" dirty="0" smtClean="0">
                <a:latin typeface="Arial Narrow" panose="020B0606020202030204" pitchFamily="34" charset="0"/>
              </a:rPr>
              <a:t>: циљ је снабдевање са страног тржишта.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Arial Narrow" panose="020B0606020202030204" pitchFamily="34" charset="0"/>
              </a:rPr>
              <a:t>Директне </a:t>
            </a:r>
            <a:r>
              <a:rPr lang="ru-RU" sz="3800" dirty="0">
                <a:latin typeface="Arial Narrow" panose="020B0606020202030204" pitchFamily="34" charset="0"/>
              </a:rPr>
              <a:t>инвестиције у иностранству </a:t>
            </a:r>
            <a:r>
              <a:rPr lang="ru-RU" sz="3800" b="1" dirty="0" smtClean="0">
                <a:latin typeface="Arial Narrow" panose="020B0606020202030204" pitchFamily="34" charset="0"/>
              </a:rPr>
              <a:t>су погодне</a:t>
            </a:r>
            <a:r>
              <a:rPr lang="ru-RU" sz="38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Arial Narrow" panose="020B0606020202030204" pitchFamily="34" charset="0"/>
              </a:rPr>
              <a:t>– на великим тржиштима која имају високу стопу раста;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Arial Narrow" panose="020B0606020202030204" pitchFamily="34" charset="0"/>
              </a:rPr>
              <a:t>– на политички стабилним тржиштима;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Arial Narrow" panose="020B0606020202030204" pitchFamily="34" charset="0"/>
              </a:rPr>
              <a:t>– на тржиштима са стабилном и развијеном пратећом инфраструктуром;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Arial Narrow" panose="020B0606020202030204" pitchFamily="34" charset="0"/>
              </a:rPr>
              <a:t>– када је менаџмент компаније стратегијски оријентисан, </a:t>
            </a:r>
            <a:r>
              <a:rPr lang="ru-RU" sz="3800" dirty="0" smtClean="0">
                <a:latin typeface="Arial Narrow" panose="020B0606020202030204" pitchFamily="34" charset="0"/>
              </a:rPr>
              <a:t>спреман на </a:t>
            </a:r>
            <a:r>
              <a:rPr lang="ru-RU" sz="3800" dirty="0">
                <a:latin typeface="Arial Narrow" panose="020B0606020202030204" pitchFamily="34" charset="0"/>
              </a:rPr>
              <a:t>висо</a:t>
            </a:r>
            <a:r>
              <a:rPr lang="ru-RU" dirty="0">
                <a:latin typeface="Arial Narrow" panose="020B0606020202030204" pitchFamily="34" charset="0"/>
              </a:rPr>
              <a:t>ка улагања </a:t>
            </a:r>
            <a:r>
              <a:rPr lang="ru-RU" dirty="0" smtClean="0">
                <a:latin typeface="Arial Narrow" panose="020B0606020202030204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</a:rPr>
              <a:t>сл.;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Arial Narrow" panose="020B0606020202030204" pitchFamily="34" charset="0"/>
              </a:rPr>
              <a:t>– када се жели постићи висок степен контроле </a:t>
            </a:r>
            <a:r>
              <a:rPr lang="ru-RU" sz="3800" dirty="0" smtClean="0">
                <a:latin typeface="Arial Narrow" panose="020B0606020202030204" pitchFamily="34" charset="0"/>
              </a:rPr>
              <a:t>међународних операција.</a:t>
            </a:r>
            <a:endParaRPr lang="ru-RU" sz="38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Портфолио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инвестиције </a:t>
            </a:r>
            <a:r>
              <a:rPr lang="ru-RU" sz="3800" dirty="0">
                <a:latin typeface="Arial Narrow" panose="020B0606020202030204" pitchFamily="34" charset="0"/>
              </a:rPr>
              <a:t>се односе на куповину страних акција или других хартија од вредности ради приноса у форми дивиденди, камата или капиталног добитка. </a:t>
            </a:r>
            <a:endParaRPr lang="ru-RU" sz="38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Arial Narrow" panose="020B0606020202030204" pitchFamily="34" charset="0"/>
              </a:rPr>
              <a:t>Њихов </a:t>
            </a:r>
            <a:r>
              <a:rPr lang="ru-RU" sz="3800" dirty="0">
                <a:latin typeface="Arial Narrow" panose="020B0606020202030204" pitchFamily="34" charset="0"/>
              </a:rPr>
              <a:t>циљ није контрола пословања компаније у коју се инвестира.</a:t>
            </a:r>
          </a:p>
          <a:p>
            <a:pPr marL="0" indent="0">
              <a:buNone/>
            </a:pP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4692" y="559281"/>
            <a:ext cx="769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Самосталне директне инвестиције – форма непосредне </a:t>
            </a:r>
            <a:r>
              <a:rPr lang="sr-Cyrl-RS" b="1" dirty="0">
                <a:solidFill>
                  <a:srgbClr val="FFFF00"/>
                </a:solidFill>
                <a:latin typeface="Arial Narrow" panose="020B0606020202030204" pitchFamily="34" charset="0"/>
              </a:rPr>
              <a:t>интернационализације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4834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Стратегијске алијансе</a:t>
            </a:r>
            <a:br>
              <a:rPr lang="ru-RU" sz="3600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sr-Latn-R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36" y="1124744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Стратегијске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алијансе </a:t>
            </a:r>
            <a:r>
              <a:rPr lang="ru-RU" dirty="0">
                <a:latin typeface="Arial Narrow" panose="020B0606020202030204" pitchFamily="34" charset="0"/>
              </a:rPr>
              <a:t>су облик пословног повезивања </a:t>
            </a:r>
            <a:r>
              <a:rPr lang="ru-RU" dirty="0" smtClean="0">
                <a:latin typeface="Arial Narrow" panose="020B0606020202030204" pitchFamily="34" charset="0"/>
              </a:rPr>
              <a:t>између </a:t>
            </a:r>
            <a:r>
              <a:rPr lang="ru-RU" dirty="0">
                <a:latin typeface="Arial Narrow" panose="020B0606020202030204" pitchFamily="34" charset="0"/>
              </a:rPr>
              <a:t>две или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више </a:t>
            </a:r>
            <a:r>
              <a:rPr lang="ru-RU" dirty="0" smtClean="0">
                <a:latin typeface="Arial Narrow" panose="020B0606020202030204" pitchFamily="34" charset="0"/>
              </a:rPr>
              <a:t>компанија.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Базирају </a:t>
            </a:r>
            <a:r>
              <a:rPr lang="ru-RU" dirty="0">
                <a:latin typeface="Arial Narrow" panose="020B0606020202030204" pitchFamily="34" charset="0"/>
              </a:rPr>
              <a:t>се на равноправном односу партнера </a:t>
            </a:r>
            <a:r>
              <a:rPr lang="ru-RU" dirty="0" smtClean="0">
                <a:latin typeface="Arial Narrow" panose="020B0606020202030204" pitchFamily="34" charset="0"/>
              </a:rPr>
              <a:t>који сразмерно </a:t>
            </a:r>
            <a:r>
              <a:rPr lang="ru-RU" dirty="0">
                <a:latin typeface="Arial Narrow" panose="020B0606020202030204" pitchFamily="34" charset="0"/>
              </a:rPr>
              <a:t>удружују капитал.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Основни </a:t>
            </a:r>
            <a:r>
              <a:rPr lang="ru-RU" dirty="0">
                <a:latin typeface="Arial Narrow" panose="020B0606020202030204" pitchFamily="34" charset="0"/>
              </a:rPr>
              <a:t>циљ је налажење партнера који ће пословати комплементарно у</a:t>
            </a:r>
          </a:p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односу на тржишну или технолошку </a:t>
            </a:r>
            <a:r>
              <a:rPr lang="ru-RU" dirty="0" smtClean="0">
                <a:latin typeface="Arial Narrow" panose="020B0606020202030204" pitchFamily="34" charset="0"/>
              </a:rPr>
              <a:t>компетентност (она обично недостаје компанијама које </a:t>
            </a:r>
            <a:r>
              <a:rPr lang="ru-RU" dirty="0">
                <a:latin typeface="Arial Narrow" panose="020B0606020202030204" pitchFamily="34" charset="0"/>
              </a:rPr>
              <a:t>се </a:t>
            </a:r>
            <a:r>
              <a:rPr lang="ru-RU" dirty="0" smtClean="0">
                <a:latin typeface="Arial Narrow" panose="020B0606020202030204" pitchFamily="34" charset="0"/>
              </a:rPr>
              <a:t>удружују).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Разликују </a:t>
            </a:r>
            <a:r>
              <a:rPr lang="ru-RU" dirty="0">
                <a:latin typeface="Arial Narrow" panose="020B0606020202030204" pitchFamily="34" charset="0"/>
              </a:rPr>
              <a:t>се следеће </a:t>
            </a:r>
            <a:r>
              <a:rPr lang="ru-RU" b="1" i="1" dirty="0">
                <a:latin typeface="Arial Narrow" panose="020B0606020202030204" pitchFamily="34" charset="0"/>
              </a:rPr>
              <a:t>врсте алијанси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 Narrow" panose="020B0606020202030204" pitchFamily="34" charset="0"/>
              </a:rPr>
              <a:t>– неформалне </a:t>
            </a:r>
            <a:r>
              <a:rPr lang="ru-RU" dirty="0" smtClean="0">
                <a:latin typeface="Arial Narrow" panose="020B0606020202030204" pitchFamily="34" charset="0"/>
              </a:rPr>
              <a:t>алијансе (компаније дугорочно </a:t>
            </a:r>
            <a:r>
              <a:rPr lang="ru-RU" dirty="0">
                <a:latin typeface="Arial Narrow" panose="020B0606020202030204" pitchFamily="34" charset="0"/>
              </a:rPr>
              <a:t>раде заједно на остваривању својих виших циљева </a:t>
            </a:r>
            <a:r>
              <a:rPr lang="ru-RU" dirty="0" smtClean="0">
                <a:latin typeface="Arial Narrow" panose="020B0606020202030204" pitchFamily="34" charset="0"/>
              </a:rPr>
              <a:t>без постојања </a:t>
            </a:r>
            <a:r>
              <a:rPr lang="ru-RU" dirty="0">
                <a:latin typeface="Arial Narrow" panose="020B0606020202030204" pitchFamily="34" charset="0"/>
              </a:rPr>
              <a:t>посебног </a:t>
            </a:r>
            <a:r>
              <a:rPr lang="ru-RU" dirty="0" smtClean="0">
                <a:latin typeface="Arial Narrow" panose="020B0606020202030204" pitchFamily="34" charset="0"/>
              </a:rPr>
              <a:t>уговора)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 Narrow" panose="020B0606020202030204" pitchFamily="34" charset="0"/>
              </a:rPr>
              <a:t>– алијансе засноване на </a:t>
            </a:r>
            <a:r>
              <a:rPr lang="ru-RU" dirty="0" smtClean="0">
                <a:latin typeface="Arial Narrow" panose="020B0606020202030204" pitchFamily="34" charset="0"/>
              </a:rPr>
              <a:t>имовини (постојање међусобних </a:t>
            </a:r>
            <a:r>
              <a:rPr lang="ru-RU" dirty="0">
                <a:latin typeface="Arial Narrow" panose="020B0606020202030204" pitchFamily="34" charset="0"/>
              </a:rPr>
              <a:t>чврстих веза преко власништва у имовини</a:t>
            </a:r>
            <a:r>
              <a:rPr lang="ru-RU" dirty="0" smtClean="0">
                <a:latin typeface="Arial Narrow" panose="020B0606020202030204" pitchFamily="34" charset="0"/>
              </a:rPr>
              <a:t>, преко технологије </a:t>
            </a:r>
            <a:r>
              <a:rPr lang="ru-RU" dirty="0">
                <a:latin typeface="Arial Narrow" panose="020B0606020202030204" pitchFamily="34" charset="0"/>
              </a:rPr>
              <a:t>и </a:t>
            </a:r>
            <a:r>
              <a:rPr lang="ru-RU" dirty="0" smtClean="0">
                <a:latin typeface="Arial Narrow" panose="020B0606020202030204" pitchFamily="34" charset="0"/>
              </a:rPr>
              <a:t>сл.)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 Narrow" panose="020B0606020202030204" pitchFamily="34" charset="0"/>
              </a:rPr>
              <a:t>– стратешке мреже </a:t>
            </a:r>
            <a:r>
              <a:rPr lang="ru-RU" dirty="0" smtClean="0">
                <a:latin typeface="Arial Narrow" panose="020B0606020202030204" pitchFamily="34" charset="0"/>
              </a:rPr>
              <a:t>партнера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(разни </a:t>
            </a:r>
            <a:r>
              <a:rPr lang="ru-RU" dirty="0">
                <a:latin typeface="Arial Narrow" panose="020B0606020202030204" pitchFamily="34" charset="0"/>
              </a:rPr>
              <a:t>облици повезивања, контроле и усмеравања </a:t>
            </a:r>
            <a:r>
              <a:rPr lang="ru-RU" dirty="0" smtClean="0">
                <a:latin typeface="Arial Narrow" panose="020B0606020202030204" pitchFamily="34" charset="0"/>
              </a:rPr>
              <a:t>активности ради </a:t>
            </a:r>
            <a:r>
              <a:rPr lang="ru-RU" dirty="0">
                <a:latin typeface="Arial Narrow" panose="020B0606020202030204" pitchFamily="34" charset="0"/>
              </a:rPr>
              <a:t>остваривања вишег стратешког </a:t>
            </a:r>
            <a:r>
              <a:rPr lang="ru-RU" dirty="0" smtClean="0">
                <a:latin typeface="Arial Narrow" panose="020B0606020202030204" pitchFamily="34" charset="0"/>
              </a:rPr>
              <a:t>циља). Најважније </a:t>
            </a:r>
            <a:r>
              <a:rPr lang="ru-RU" dirty="0">
                <a:latin typeface="Arial Narrow" panose="020B0606020202030204" pitchFamily="34" charset="0"/>
              </a:rPr>
              <a:t>врсте стратешких мрежа су: вертикалне мреже, технолошке </a:t>
            </a:r>
            <a:r>
              <a:rPr lang="ru-RU" dirty="0" smtClean="0">
                <a:latin typeface="Arial Narrow" panose="020B0606020202030204" pitchFamily="34" charset="0"/>
              </a:rPr>
              <a:t>мреже партнерског </a:t>
            </a:r>
            <a:r>
              <a:rPr lang="ru-RU" dirty="0">
                <a:latin typeface="Arial Narrow" panose="020B0606020202030204" pitchFamily="34" charset="0"/>
              </a:rPr>
              <a:t>повезивања, развојне мреже повезивања партнера и </a:t>
            </a:r>
            <a:r>
              <a:rPr lang="ru-RU" dirty="0" smtClean="0">
                <a:latin typeface="Arial Narrow" panose="020B0606020202030204" pitchFamily="34" charset="0"/>
              </a:rPr>
              <a:t>власничке мреже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5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А</a:t>
            </a:r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квизиција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3823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Аквизиција</a:t>
            </a:r>
            <a:r>
              <a:rPr lang="ru-RU" dirty="0">
                <a:latin typeface="Arial Narrow" panose="020B0606020202030204" pitchFamily="34" charset="0"/>
              </a:rPr>
              <a:t> је стицање </a:t>
            </a:r>
            <a:r>
              <a:rPr lang="ru-RU" dirty="0" smtClean="0">
                <a:latin typeface="Arial Narrow" panose="020B0606020202030204" pitchFamily="34" charset="0"/>
              </a:rPr>
              <a:t>одређеног </a:t>
            </a:r>
            <a:r>
              <a:rPr lang="ru-RU" dirty="0">
                <a:latin typeface="Arial Narrow" panose="020B0606020202030204" pitchFamily="34" charset="0"/>
              </a:rPr>
              <a:t>пакета власништва у </a:t>
            </a:r>
            <a:r>
              <a:rPr lang="ru-RU" dirty="0" smtClean="0">
                <a:latin typeface="Arial Narrow" panose="020B0606020202030204" pitchFamily="34" charset="0"/>
              </a:rPr>
              <a:t>другој компанији,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односо промена власништва путем куповине.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Компанија </a:t>
            </a:r>
            <a:r>
              <a:rPr lang="ru-RU" dirty="0">
                <a:latin typeface="Arial Narrow" panose="020B0606020202030204" pitchFamily="34" charset="0"/>
              </a:rPr>
              <a:t>аквизира другу компанију само ако она има информације</a:t>
            </a:r>
            <a:r>
              <a:rPr lang="ru-RU" dirty="0" smtClean="0">
                <a:latin typeface="Arial Narrow" panose="020B0606020202030204" pitchFamily="34" charset="0"/>
              </a:rPr>
              <a:t>, имовину</a:t>
            </a:r>
            <a:r>
              <a:rPr lang="ru-RU" dirty="0">
                <a:latin typeface="Arial Narrow" panose="020B0606020202030204" pitchFamily="34" charset="0"/>
              </a:rPr>
              <a:t>, дистрибутивну мрежу или стручни менаџмент.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Аквизиција </a:t>
            </a:r>
            <a:r>
              <a:rPr lang="ru-RU" dirty="0">
                <a:latin typeface="Arial Narrow" panose="020B0606020202030204" pitchFamily="34" charset="0"/>
              </a:rPr>
              <a:t>је оправдана у ситуацији када су искуство компаније, извори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којим располаже и тржишне перформансе недовољни за њен даљи раст и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развој.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Аквизиција </a:t>
            </a:r>
            <a:r>
              <a:rPr lang="ru-RU" dirty="0">
                <a:latin typeface="Arial Narrow" panose="020B0606020202030204" pitchFamily="34" charset="0"/>
              </a:rPr>
              <a:t>може бити у форми куповине већинског пакета </a:t>
            </a:r>
            <a:r>
              <a:rPr lang="ru-RU" dirty="0" smtClean="0">
                <a:latin typeface="Arial Narrow" panose="020B0606020202030204" pitchFamily="34" charset="0"/>
              </a:rPr>
              <a:t>акција компаније (преузимањем</a:t>
            </a:r>
            <a:r>
              <a:rPr lang="ru-RU" dirty="0">
                <a:latin typeface="Arial Narrow" panose="020B0606020202030204" pitchFamily="34" charset="0"/>
              </a:rPr>
              <a:t>) и у форми куповине мањинског пакета акција </a:t>
            </a:r>
            <a:r>
              <a:rPr lang="ru-RU" dirty="0" smtClean="0">
                <a:latin typeface="Arial Narrow" panose="020B0606020202030204" pitchFamily="34" charset="0"/>
              </a:rPr>
              <a:t>друге компаније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Преузимање </a:t>
            </a:r>
            <a:r>
              <a:rPr lang="ru-RU" dirty="0">
                <a:latin typeface="Arial Narrow" panose="020B0606020202030204" pitchFamily="34" charset="0"/>
              </a:rPr>
              <a:t>је пожељно уколико је индустрија високо конкурентна, или ако на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тржишту постоје знатне улазне баријере</a:t>
            </a:r>
            <a:r>
              <a:rPr lang="ru-RU" dirty="0" smtClean="0">
                <a:latin typeface="Arial Narrow" panose="020B0606020202030204" pitchFamily="34" charset="0"/>
              </a:rPr>
              <a:t>. Осим тога распродаја </a:t>
            </a:r>
            <a:r>
              <a:rPr lang="ru-RU" dirty="0">
                <a:latin typeface="Arial Narrow" panose="020B0606020202030204" pitchFamily="34" charset="0"/>
              </a:rPr>
              <a:t>државних компанија у многим источноевропским </a:t>
            </a:r>
            <a:r>
              <a:rPr lang="ru-RU" dirty="0" smtClean="0">
                <a:latin typeface="Arial Narrow" panose="020B0606020202030204" pitchFamily="34" charset="0"/>
              </a:rPr>
              <a:t>земљама била је јединствна прилика </a:t>
            </a:r>
            <a:r>
              <a:rPr lang="ru-RU" dirty="0">
                <a:latin typeface="Arial Narrow" panose="020B0606020202030204" pitchFamily="34" charset="0"/>
              </a:rPr>
              <a:t>за улазак на </a:t>
            </a:r>
            <a:r>
              <a:rPr lang="ru-RU" dirty="0" smtClean="0">
                <a:latin typeface="Arial Narrow" panose="020B0606020202030204" pitchFamily="34" charset="0"/>
              </a:rPr>
              <a:t>та тржишта преузимањем њихових компанија.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Аквизиција </a:t>
            </a:r>
            <a:r>
              <a:rPr lang="ru-RU" dirty="0">
                <a:latin typeface="Arial Narrow" panose="020B0606020202030204" pitchFamily="34" charset="0"/>
              </a:rPr>
              <a:t>је један од најбржих начина уласка на нова тржишта </a:t>
            </a:r>
            <a:r>
              <a:rPr lang="ru-RU" dirty="0" smtClean="0">
                <a:latin typeface="Arial Narrow" panose="020B0606020202030204" pitchFamily="34" charset="0"/>
              </a:rPr>
              <a:t>јер подразумева </a:t>
            </a:r>
            <a:r>
              <a:rPr lang="ru-RU" dirty="0">
                <a:latin typeface="Arial Narrow" panose="020B0606020202030204" pitchFamily="34" charset="0"/>
              </a:rPr>
              <a:t>преузимање читаве инфраструктуре, </a:t>
            </a:r>
            <a:r>
              <a:rPr lang="ru-RU" dirty="0" smtClean="0">
                <a:latin typeface="Arial Narrow" panose="020B0606020202030204" pitchFamily="34" charset="0"/>
              </a:rPr>
              <a:t>обезбеђује повољне услове </a:t>
            </a:r>
            <a:r>
              <a:rPr lang="ru-RU" dirty="0">
                <a:latin typeface="Arial Narrow" panose="020B0606020202030204" pitchFamily="34" charset="0"/>
              </a:rPr>
              <a:t>за раст ефикасности пословања и брже стицање </a:t>
            </a:r>
            <a:r>
              <a:rPr lang="ru-RU" dirty="0" smtClean="0">
                <a:latin typeface="Arial Narrow" panose="020B0606020202030204" pitchFamily="34" charset="0"/>
              </a:rPr>
              <a:t>вођства </a:t>
            </a:r>
            <a:r>
              <a:rPr lang="ru-RU" dirty="0">
                <a:latin typeface="Arial Narrow" panose="020B0606020202030204" pitchFamily="34" charset="0"/>
              </a:rPr>
              <a:t>на тржишту.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Форме интернационализације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35280" cy="5184576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Трговинске форме</a:t>
            </a:r>
            <a:r>
              <a:rPr lang="sr-Latn-RS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-</a:t>
            </a:r>
            <a:r>
              <a:rPr lang="sr-Latn-RS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извозни маркетинг (извозне форме)</a:t>
            </a:r>
            <a:endParaRPr lang="sr-Latn-RS" sz="28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директан и индиректан извоз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партнерски извозни аранжмани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везани послови у извозном маркетингу</a:t>
            </a:r>
            <a:endParaRPr lang="ru-RU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Форме посредне интернационализације</a:t>
            </a:r>
            <a:endParaRPr lang="sr-Latn-RS" sz="28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 smtClean="0">
                <a:latin typeface="Arial Narrow" panose="020B0606020202030204" pitchFamily="34" charset="0"/>
              </a:rPr>
              <a:t>уговорни пренос...</a:t>
            </a:r>
            <a:endParaRPr lang="sr-Latn-R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 smtClean="0">
                <a:latin typeface="Arial Narrow" panose="020B0606020202030204" pitchFamily="34" charset="0"/>
              </a:rPr>
              <a:t>аранжмани непосредне производно-пословне сарадње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Cyrl-RS" dirty="0" smtClean="0">
                <a:latin typeface="Arial Narrow" panose="020B0606020202030204" pitchFamily="34" charset="0"/>
              </a:rPr>
              <a:t>сарадња на пројектном принципу</a:t>
            </a:r>
            <a:endParaRPr lang="sr-Latn-RS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Форме непосредне интернационализације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заједничка улагања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инвестиције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мерџери и аквизиције</a:t>
            </a:r>
            <a:endParaRPr lang="sr-Cyrl-R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Мерџери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4794"/>
            <a:ext cx="8892480" cy="50525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Мерџер</a:t>
            </a:r>
            <a:r>
              <a:rPr lang="sr-Cyrl-CS" dirty="0">
                <a:latin typeface="Arial Narrow" panose="020B0606020202030204" pitchFamily="34" charset="0"/>
              </a:rPr>
              <a:t> (припајање, </a:t>
            </a:r>
            <a:r>
              <a:rPr lang="sr-Cyrl-CS" dirty="0" smtClean="0">
                <a:latin typeface="Arial Narrow" panose="020B0606020202030204" pitchFamily="34" charset="0"/>
              </a:rPr>
              <a:t>спајање, фузија</a:t>
            </a:r>
            <a:r>
              <a:rPr lang="sr-Cyrl-CS" dirty="0">
                <a:latin typeface="Arial Narrow" panose="020B0606020202030204" pitchFamily="34" charset="0"/>
              </a:rPr>
              <a:t>) </a:t>
            </a:r>
            <a:r>
              <a:rPr lang="sr-Cyrl-CS" dirty="0" smtClean="0">
                <a:latin typeface="Arial Narrow" panose="020B0606020202030204" pitchFamily="34" charset="0"/>
              </a:rPr>
              <a:t>се остварује када једна већа компанија припаја другу, мању, </a:t>
            </a:r>
            <a:r>
              <a:rPr lang="sr-Cyrl-CS" dirty="0">
                <a:latin typeface="Arial Narrow" panose="020B0606020202030204" pitchFamily="34" charset="0"/>
              </a:rPr>
              <a:t>које престаје самостално да </a:t>
            </a:r>
            <a:r>
              <a:rPr lang="sr-Cyrl-CS" dirty="0" smtClean="0">
                <a:latin typeface="Arial Narrow" panose="020B0606020202030204" pitchFamily="34" charset="0"/>
              </a:rPr>
              <a:t>постоји. </a:t>
            </a:r>
          </a:p>
          <a:p>
            <a:pPr marL="0" indent="0">
              <a:buNone/>
            </a:pPr>
            <a:endParaRPr lang="sr-Cyrl-C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Може </a:t>
            </a:r>
            <a:r>
              <a:rPr lang="sr-Cyrl-CS" dirty="0">
                <a:latin typeface="Arial Narrow" panose="020B0606020202030204" pitchFamily="34" charset="0"/>
              </a:rPr>
              <a:t>доћи до спајања </a:t>
            </a:r>
            <a:r>
              <a:rPr lang="sr-Cyrl-CS" dirty="0" smtClean="0">
                <a:latin typeface="Arial Narrow" panose="020B0606020202030204" pitchFamily="34" charset="0"/>
              </a:rPr>
              <a:t>две </a:t>
            </a:r>
            <a:r>
              <a:rPr lang="sr-Cyrl-CS" dirty="0">
                <a:latin typeface="Arial Narrow" panose="020B0606020202030204" pitchFamily="34" charset="0"/>
              </a:rPr>
              <a:t>или </a:t>
            </a:r>
            <a:r>
              <a:rPr lang="sr-Cyrl-CS" dirty="0" smtClean="0">
                <a:latin typeface="Arial Narrow" panose="020B0606020202030204" pitchFamily="34" charset="0"/>
              </a:rPr>
              <a:t>више компанија, </a:t>
            </a:r>
            <a:r>
              <a:rPr lang="sr-Cyrl-CS" dirty="0">
                <a:latin typeface="Arial Narrow" panose="020B0606020202030204" pitchFamily="34" charset="0"/>
              </a:rPr>
              <a:t>а </a:t>
            </a:r>
            <a:r>
              <a:rPr lang="sr-Cyrl-CS" dirty="0" smtClean="0">
                <a:latin typeface="Arial Narrow" panose="020B0606020202030204" pitchFamily="34" charset="0"/>
              </a:rPr>
              <a:t>новонастала</a:t>
            </a:r>
            <a:endParaRPr lang="sr-Cyrl-C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Компанија задржава </a:t>
            </a:r>
            <a:r>
              <a:rPr lang="sr-Cyrl-CS" dirty="0">
                <a:latin typeface="Arial Narrow" panose="020B0606020202030204" pitchFamily="34" charset="0"/>
              </a:rPr>
              <a:t>идентитет </a:t>
            </a:r>
            <a:r>
              <a:rPr lang="sr-Cyrl-CS" dirty="0" smtClean="0">
                <a:latin typeface="Arial Narrow" panose="020B0606020202030204" pitchFamily="34" charset="0"/>
              </a:rPr>
              <a:t>једне од спојених. Задржава </a:t>
            </a:r>
            <a:r>
              <a:rPr lang="sr-Cyrl-CS" dirty="0">
                <a:latin typeface="Arial Narrow" panose="020B0606020202030204" pitchFamily="34" charset="0"/>
              </a:rPr>
              <a:t>се идентитет </a:t>
            </a:r>
            <a:r>
              <a:rPr lang="sr-Cyrl-CS" dirty="0" smtClean="0">
                <a:latin typeface="Arial Narrow" panose="020B0606020202030204" pitchFamily="34" charset="0"/>
              </a:rPr>
              <a:t>обично веће, јаче, познатије. </a:t>
            </a:r>
            <a:endParaRPr lang="sr-Cyrl-C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C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Акционари мање компаније могу </a:t>
            </a:r>
            <a:r>
              <a:rPr lang="sr-Cyrl-CS" dirty="0">
                <a:latin typeface="Arial Narrow" panose="020B0606020202030204" pitchFamily="34" charset="0"/>
              </a:rPr>
              <a:t>да буду обештећени у готовини или</a:t>
            </a:r>
          </a:p>
          <a:p>
            <a:pPr marL="0" indent="0">
              <a:buNone/>
            </a:pPr>
            <a:r>
              <a:rPr lang="sr-Cyrl-CS" dirty="0">
                <a:latin typeface="Arial Narrow" panose="020B0606020202030204" pitchFamily="34" charset="0"/>
              </a:rPr>
              <a:t>се може извршити замена њихових акција за акције </a:t>
            </a:r>
            <a:r>
              <a:rPr lang="sr-Cyrl-CS" dirty="0" smtClean="0">
                <a:latin typeface="Arial Narrow" panose="020B0606020202030204" pitchFamily="34" charset="0"/>
              </a:rPr>
              <a:t>веће компаније у одговарајућој </a:t>
            </a:r>
            <a:r>
              <a:rPr lang="sr-Cyrl-CS" dirty="0">
                <a:latin typeface="Arial Narrow" panose="020B0606020202030204" pitchFamily="34" charset="0"/>
              </a:rPr>
              <a:t>сразмери.</a:t>
            </a:r>
          </a:p>
          <a:p>
            <a:pPr marL="0" indent="0">
              <a:buNone/>
            </a:pPr>
            <a:endParaRPr lang="sr-Cyrl-C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Мерџери </a:t>
            </a:r>
            <a:r>
              <a:rPr lang="sr-Cyrl-CS" dirty="0">
                <a:latin typeface="Arial Narrow" panose="020B0606020202030204" pitchFamily="34" charset="0"/>
              </a:rPr>
              <a:t>и аквизиције </a:t>
            </a:r>
            <a:r>
              <a:rPr lang="sr-Cyrl-CS" dirty="0" smtClean="0">
                <a:latin typeface="Arial Narrow" panose="020B0606020202030204" pitchFamily="34" charset="0"/>
              </a:rPr>
              <a:t>нуде већи </a:t>
            </a:r>
            <a:r>
              <a:rPr lang="sr-Cyrl-CS" dirty="0">
                <a:latin typeface="Arial Narrow" panose="020B0606020202030204" pitchFamily="34" charset="0"/>
              </a:rPr>
              <a:t>број </a:t>
            </a:r>
            <a:r>
              <a:rPr lang="sr-Cyrl-CS" dirty="0" smtClean="0">
                <a:latin typeface="Arial Narrow" panose="020B0606020202030204" pitchFamily="34" charset="0"/>
              </a:rPr>
              <a:t>опција које се базирају на стратегијама </a:t>
            </a:r>
            <a:r>
              <a:rPr lang="sr-Cyrl-CS" dirty="0">
                <a:latin typeface="Arial Narrow" panose="020B0606020202030204" pitchFamily="34" charset="0"/>
              </a:rPr>
              <a:t>екстерног раста </a:t>
            </a:r>
            <a:r>
              <a:rPr lang="sr-Cyrl-CS" dirty="0" smtClean="0">
                <a:latin typeface="Arial Narrow" panose="020B0606020202030204" pitchFamily="34" charset="0"/>
              </a:rPr>
              <a:t>компаније.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Резиме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0387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Земље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 повољном климом </a:t>
            </a:r>
            <a:r>
              <a:rPr lang="ru-RU" sz="2800" dirty="0">
                <a:latin typeface="Arial Narrow" panose="020B0606020202030204" pitchFamily="34" charset="0"/>
              </a:rPr>
              <a:t>су </a:t>
            </a:r>
            <a:r>
              <a:rPr lang="ru-RU" sz="2800" dirty="0" smtClean="0">
                <a:latin typeface="Arial Narrow" panose="020B0606020202030204" pitchFamily="34" charset="0"/>
              </a:rPr>
              <a:t>подобне за извозне </a:t>
            </a:r>
            <a:r>
              <a:rPr lang="ru-RU" sz="2800" dirty="0">
                <a:latin typeface="Arial Narrow" panose="020B0606020202030204" pitchFamily="34" charset="0"/>
              </a:rPr>
              <a:t>форме (посебно директан извоз), инвестиционе и кооперативне форме (редослед </a:t>
            </a:r>
            <a:r>
              <a:rPr lang="ru-RU" sz="2800" dirty="0" smtClean="0">
                <a:latin typeface="Arial Narrow" panose="020B0606020202030204" pitchFamily="34" charset="0"/>
              </a:rPr>
              <a:t>форми је </a:t>
            </a:r>
            <a:r>
              <a:rPr lang="ru-RU" sz="2800" dirty="0">
                <a:latin typeface="Arial Narrow" panose="020B0606020202030204" pitchFamily="34" charset="0"/>
              </a:rPr>
              <a:t>важан</a:t>
            </a:r>
            <a:r>
              <a:rPr lang="ru-RU" sz="2800" dirty="0" smtClean="0">
                <a:latin typeface="Arial Narrow" panose="020B0606020202030204" pitchFamily="34" charset="0"/>
              </a:rPr>
              <a:t>).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Земље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 неповољном климом </a:t>
            </a:r>
            <a:r>
              <a:rPr lang="ru-RU" sz="2800" dirty="0">
                <a:latin typeface="Arial Narrow" panose="020B0606020202030204" pitchFamily="34" charset="0"/>
              </a:rPr>
              <a:t>су </a:t>
            </a:r>
            <a:r>
              <a:rPr lang="ru-RU" sz="2800" dirty="0" smtClean="0">
                <a:latin typeface="Arial Narrow" panose="020B0606020202030204" pitchFamily="34" charset="0"/>
              </a:rPr>
              <a:t>подобне за извозне </a:t>
            </a:r>
            <a:r>
              <a:rPr lang="ru-RU" sz="2800" dirty="0">
                <a:latin typeface="Arial Narrow" panose="020B0606020202030204" pitchFamily="34" charset="0"/>
              </a:rPr>
              <a:t>форме (посебно индиректан извоз), кооперативне </a:t>
            </a:r>
            <a:r>
              <a:rPr lang="ru-RU" sz="2800" dirty="0" smtClean="0">
                <a:latin typeface="Arial Narrow" panose="020B0606020202030204" pitchFamily="34" charset="0"/>
              </a:rPr>
              <a:t>форме, </a:t>
            </a:r>
            <a:r>
              <a:rPr lang="ru-RU" sz="2800" dirty="0">
                <a:latin typeface="Arial Narrow" panose="020B0606020202030204" pitchFamily="34" charset="0"/>
              </a:rPr>
              <a:t>па инвестиционе форме (</a:t>
            </a:r>
            <a:r>
              <a:rPr lang="ru-RU" sz="2800" dirty="0" smtClean="0">
                <a:latin typeface="Arial Narrow" panose="020B0606020202030204" pitchFamily="34" charset="0"/>
              </a:rPr>
              <a:t>редослед форми </a:t>
            </a:r>
            <a:r>
              <a:rPr lang="ru-RU" sz="2800" dirty="0">
                <a:latin typeface="Arial Narrow" panose="020B0606020202030204" pitchFamily="34" charset="0"/>
              </a:rPr>
              <a:t>је важан).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56984" cy="57407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Када се доноси одлука о начину уласка на инострано тржиште, неопходно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је укључити у анализу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оправданости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форме интернационализације </a:t>
            </a:r>
            <a:r>
              <a:rPr lang="ru-RU" dirty="0">
                <a:latin typeface="Arial Narrow" panose="020B0606020202030204" pitchFamily="34" charset="0"/>
              </a:rPr>
              <a:t>следеће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факторе: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– карактер циљног тржишта,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– став компаније према интернационализацији,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– изабрану стратегију тржишне експанзије,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– конкурентску стратегију уласка,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– карактер производа.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Када </a:t>
            </a:r>
            <a:r>
              <a:rPr lang="ru-RU" dirty="0">
                <a:latin typeface="Arial Narrow" panose="020B0606020202030204" pitchFamily="34" charset="0"/>
              </a:rPr>
              <a:t>компанија наилази на економски нестабилна тржишта, инфлацију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нестабилне валутне курсеве, који доводе до неизвесности у дужем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периоду, треба да </a:t>
            </a:r>
            <a:r>
              <a:rPr lang="ru-RU" dirty="0" smtClean="0">
                <a:latin typeface="Arial Narrow" panose="020B0606020202030204" pitchFamily="34" charset="0"/>
              </a:rPr>
              <a:t>се трасира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диверсификација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операција </a:t>
            </a:r>
            <a:r>
              <a:rPr lang="ru-RU" dirty="0">
                <a:latin typeface="Arial Narrow" panose="020B0606020202030204" pitchFamily="34" charset="0"/>
              </a:rPr>
              <a:t>као маркетинг</a:t>
            </a:r>
          </a:p>
          <a:p>
            <a:pPr marL="0" indent="0">
              <a:buNone/>
            </a:pPr>
            <a:r>
              <a:rPr lang="ru-RU" smtClean="0">
                <a:latin typeface="Arial Narrow" panose="020B0606020202030204" pitchFamily="34" charset="0"/>
              </a:rPr>
              <a:t>стратегија </a:t>
            </a:r>
            <a:r>
              <a:rPr lang="ru-RU" dirty="0">
                <a:latin typeface="Arial Narrow" panose="020B0606020202030204" pitchFamily="34" charset="0"/>
              </a:rPr>
              <a:t>и принцип флексибилности.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У </a:t>
            </a:r>
            <a:r>
              <a:rPr lang="ru-RU" dirty="0">
                <a:latin typeface="Arial Narrow" panose="020B0606020202030204" pitchFamily="34" charset="0"/>
              </a:rPr>
              <a:t>гранама делатности у којима доминира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мањи број великих конкурената</a:t>
            </a:r>
            <a:r>
              <a:rPr lang="ru-RU" dirty="0">
                <a:latin typeface="Arial Narrow" panose="020B060602020203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компаније средње и мале величине имају мале шансе да </a:t>
            </a:r>
            <a:r>
              <a:rPr lang="ru-RU" dirty="0" smtClean="0">
                <a:latin typeface="Arial Narrow" panose="020B0606020202030204" pitchFamily="34" charset="0"/>
              </a:rPr>
              <a:t>уђу </a:t>
            </a:r>
            <a:r>
              <a:rPr lang="ru-RU" dirty="0">
                <a:latin typeface="Arial Narrow" panose="020B0606020202030204" pitchFamily="34" charset="0"/>
              </a:rPr>
              <a:t>самостално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на инострано тржиште.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Трговинске </a:t>
            </a:r>
            <a:r>
              <a:rPr lang="sr-Cyrl-R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форме - извозни маркетинг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3040"/>
            <a:ext cx="9108504" cy="5812755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</a:pPr>
            <a:endParaRPr lang="sr-Latn-RS" sz="20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sr-Cyrl-RS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sr-Latn-RS" sz="8000" b="1" dirty="0">
                <a:latin typeface="Arial Narrow" panose="020B0606020202030204" pitchFamily="34" charset="0"/>
              </a:rPr>
              <a:t>I: </a:t>
            </a:r>
            <a:r>
              <a:rPr lang="ru-RU" sz="9600" b="1" dirty="0">
                <a:latin typeface="Arial Narrow" panose="020B0606020202030204" pitchFamily="34" charset="0"/>
              </a:rPr>
              <a:t>Директан и индиректан извоз </a:t>
            </a:r>
          </a:p>
          <a:p>
            <a:pPr lvl="1">
              <a:lnSpc>
                <a:spcPct val="80000"/>
              </a:lnSpc>
              <a:buNone/>
            </a:pPr>
            <a:endParaRPr lang="ru-RU" sz="9600" b="1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 smtClean="0">
                <a:latin typeface="Arial Narrow" panose="020B0606020202030204" pitchFamily="34" charset="0"/>
              </a:rPr>
              <a:t>Директан извоз</a:t>
            </a:r>
            <a:endParaRPr lang="ru-RU" sz="96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Индиректан </a:t>
            </a:r>
            <a:r>
              <a:rPr lang="ru-RU" sz="9600" dirty="0" smtClean="0">
                <a:latin typeface="Arial Narrow" panose="020B0606020202030204" pitchFamily="34" charset="0"/>
              </a:rPr>
              <a:t>извоз</a:t>
            </a:r>
            <a:endParaRPr lang="ru-RU" sz="96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sr-Cyrl-RS" sz="96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sr-Latn-RS" sz="9600" b="1" dirty="0" smtClean="0">
                <a:latin typeface="Arial Narrow" panose="020B0606020202030204" pitchFamily="34" charset="0"/>
              </a:rPr>
              <a:t>II: </a:t>
            </a:r>
            <a:r>
              <a:rPr lang="ru-RU" sz="9600" b="1" dirty="0" smtClean="0">
                <a:latin typeface="Arial Narrow" panose="020B0606020202030204" pitchFamily="34" charset="0"/>
              </a:rPr>
              <a:t>Партнерски </a:t>
            </a:r>
            <a:r>
              <a:rPr lang="ru-RU" sz="9600" b="1" dirty="0">
                <a:latin typeface="Arial Narrow" panose="020B0606020202030204" pitchFamily="34" charset="0"/>
              </a:rPr>
              <a:t>извозни </a:t>
            </a:r>
            <a:r>
              <a:rPr lang="ru-RU" sz="9600" b="1" dirty="0" smtClean="0">
                <a:latin typeface="Arial Narrow" panose="020B0606020202030204" pitchFamily="34" charset="0"/>
              </a:rPr>
              <a:t>аранжмани</a:t>
            </a:r>
          </a:p>
          <a:p>
            <a:pPr lvl="1">
              <a:lnSpc>
                <a:spcPct val="80000"/>
              </a:lnSpc>
              <a:buNone/>
            </a:pPr>
            <a:endParaRPr lang="ru-RU" sz="96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Конзорцијални извозни аранжман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Комплементарни извозни аранжман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Лон аранжман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 smtClean="0">
                <a:latin typeface="Arial Narrow" panose="020B0606020202030204" pitchFamily="34" charset="0"/>
              </a:rPr>
              <a:t>Лизинг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ru-RU" sz="96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sr-Latn-RS" sz="9600" b="1" dirty="0" smtClean="0">
                <a:latin typeface="Arial Narrow" panose="020B0606020202030204" pitchFamily="34" charset="0"/>
              </a:rPr>
              <a:t>III: </a:t>
            </a:r>
            <a:r>
              <a:rPr lang="sr-Cyrl-RS" sz="9600" b="1" dirty="0" smtClean="0">
                <a:latin typeface="Arial Narrow" panose="020B0606020202030204" pitchFamily="34" charset="0"/>
              </a:rPr>
              <a:t>В</a:t>
            </a:r>
            <a:r>
              <a:rPr lang="ru-RU" sz="9600" b="1" dirty="0" smtClean="0">
                <a:latin typeface="Arial Narrow" panose="020B0606020202030204" pitchFamily="34" charset="0"/>
              </a:rPr>
              <a:t>езани </a:t>
            </a:r>
            <a:r>
              <a:rPr lang="ru-RU" sz="9600" b="1" dirty="0">
                <a:latin typeface="Arial Narrow" panose="020B0606020202030204" pitchFamily="34" charset="0"/>
              </a:rPr>
              <a:t>послови у извозном </a:t>
            </a:r>
            <a:r>
              <a:rPr lang="ru-RU" sz="9600" b="1" dirty="0" smtClean="0">
                <a:latin typeface="Arial Narrow" panose="020B0606020202030204" pitchFamily="34" charset="0"/>
              </a:rPr>
              <a:t>маркетингу</a:t>
            </a:r>
          </a:p>
          <a:p>
            <a:pPr lvl="1">
              <a:lnSpc>
                <a:spcPct val="80000"/>
              </a:lnSpc>
              <a:buNone/>
            </a:pPr>
            <a:endParaRPr lang="ru-RU" sz="96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Бартер аранжман 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Компензација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Контракуповина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 smtClean="0">
                <a:latin typeface="Arial Narrow" panose="020B0606020202030204" pitchFamily="34" charset="0"/>
              </a:rPr>
              <a:t>Свич </a:t>
            </a:r>
            <a:r>
              <a:rPr lang="ru-RU" sz="9600" dirty="0">
                <a:latin typeface="Arial Narrow" panose="020B0606020202030204" pitchFamily="34" charset="0"/>
              </a:rPr>
              <a:t>послови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9600" dirty="0">
                <a:latin typeface="Arial Narrow" panose="020B0606020202030204" pitchFamily="34" charset="0"/>
              </a:rPr>
              <a:t>Послови извозног </a:t>
            </a:r>
            <a:r>
              <a:rPr lang="ru-RU" sz="9600" dirty="0" smtClean="0">
                <a:latin typeface="Arial Narrow" panose="020B0606020202030204" pitchFamily="34" charset="0"/>
              </a:rPr>
              <a:t>факторинга</a:t>
            </a:r>
          </a:p>
          <a:p>
            <a:pPr>
              <a:lnSpc>
                <a:spcPct val="80000"/>
              </a:lnSpc>
              <a:buNone/>
            </a:pPr>
            <a:endParaRPr lang="ru-RU" sz="80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80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8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Трговинске форме 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 Извоз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44"/>
            <a:ext cx="8435281" cy="547260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Извоз подразумева међународну продају производа произведених у једној земљи који се уз одговарајућу законску и пословну процедуру и поступке пласирају преко националних граница.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Извоз </a:t>
            </a:r>
            <a:r>
              <a:rPr lang="ru-RU" sz="2400" dirty="0">
                <a:latin typeface="Arial Narrow" panose="020B0606020202030204" pitchFamily="34" charset="0"/>
              </a:rPr>
              <a:t>је </a:t>
            </a:r>
            <a:r>
              <a:rPr lang="ru-RU" sz="2400" dirty="0" smtClean="0">
                <a:latin typeface="Arial Narrow" panose="020B0606020202030204" pitchFamily="34" charset="0"/>
              </a:rPr>
              <a:t>подобна форма за</a:t>
            </a:r>
            <a:r>
              <a:rPr lang="ru-RU" sz="24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мала тржишта, ниске стопе раста;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– политички нестабилна тржишта;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тржишта са неразвијеном инфраструктуром;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dirty="0" smtClean="0">
                <a:latin typeface="Arial Narrow" panose="020B0606020202030204" pitchFamily="34" charset="0"/>
              </a:rPr>
              <a:t>скупе производе или ситне </a:t>
            </a:r>
            <a:r>
              <a:rPr lang="ru-RU" sz="2400" dirty="0">
                <a:latin typeface="Arial Narrow" panose="020B0606020202030204" pitchFamily="34" charset="0"/>
              </a:rPr>
              <a:t>по величини;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некреативан и краткорочно оријентисан менаџмент</a:t>
            </a:r>
            <a:r>
              <a:rPr lang="ru-RU" sz="2400" dirty="0" smtClean="0">
                <a:latin typeface="Arial Narrow" panose="020B0606020202030204" pitchFamily="34" charset="0"/>
              </a:rPr>
              <a:t>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– постепено освајање циљног тржишта.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864096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Трговинске форме - </a:t>
            </a:r>
            <a:r>
              <a:rPr lang="sr-Latn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I:</a:t>
            </a:r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Директан и индиректан извоз </a:t>
            </a:r>
            <a:endParaRPr lang="sr-Cyrl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19"/>
            <a:ext cx="9252520" cy="5770463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b="1" dirty="0" smtClean="0">
                <a:latin typeface="Arial Narrow" panose="020B0606020202030204" pitchFamily="34" charset="0"/>
              </a:rPr>
              <a:t>Директан </a:t>
            </a:r>
            <a:r>
              <a:rPr lang="ru-RU" sz="8800" b="1" dirty="0" smtClean="0">
                <a:latin typeface="Arial Narrow" panose="020B0606020202030204" pitchFamily="34" charset="0"/>
              </a:rPr>
              <a:t>извоз: </a:t>
            </a:r>
            <a:r>
              <a:rPr lang="ru-RU" sz="8800" dirty="0" smtClean="0">
                <a:latin typeface="Arial Narrow" panose="020B0606020202030204" pitchFamily="34" charset="0"/>
              </a:rPr>
              <a:t>извоз без посредника, подобан за велика и стабилна тржишта.</a:t>
            </a:r>
          </a:p>
          <a:p>
            <a:pPr marL="0" indent="0">
              <a:lnSpc>
                <a:spcPct val="80000"/>
              </a:lnSpc>
              <a:buNone/>
            </a:pPr>
            <a:endParaRPr lang="ru-RU" sz="8800" dirty="0" smtClean="0">
              <a:latin typeface="Arial Narrow" panose="020B0606020202030204" pitchFamily="34" charset="0"/>
            </a:endParaRPr>
          </a:p>
          <a:p>
            <a:pPr marL="400050" lvl="1" indent="0">
              <a:lnSpc>
                <a:spcPct val="80000"/>
              </a:lnSpc>
              <a:buNone/>
            </a:pPr>
            <a:r>
              <a:rPr lang="ru-RU" sz="8800" dirty="0" smtClean="0">
                <a:latin typeface="Arial Narrow" panose="020B0606020202030204" pitchFamily="34" charset="0"/>
              </a:rPr>
              <a:t>Може </a:t>
            </a:r>
            <a:r>
              <a:rPr lang="ru-RU" sz="8800" dirty="0">
                <a:latin typeface="Arial Narrow" panose="020B0606020202030204" pitchFamily="34" charset="0"/>
              </a:rPr>
              <a:t>се </a:t>
            </a:r>
            <a:r>
              <a:rPr lang="ru-RU" sz="8800" dirty="0" smtClean="0">
                <a:latin typeface="Arial Narrow" panose="020B0606020202030204" pitchFamily="34" charset="0"/>
              </a:rPr>
              <a:t>реализовати: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директно </a:t>
            </a:r>
            <a:r>
              <a:rPr lang="ru-RU" sz="8800" dirty="0">
                <a:latin typeface="Arial Narrow" panose="020B0606020202030204" pitchFamily="34" charset="0"/>
              </a:rPr>
              <a:t>финалном </a:t>
            </a:r>
            <a:r>
              <a:rPr lang="ru-RU" sz="8800" dirty="0" smtClean="0">
                <a:latin typeface="Arial Narrow" panose="020B0606020202030204" pitchFamily="34" charset="0"/>
              </a:rPr>
              <a:t>потрошачу (купцу), или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преко </a:t>
            </a:r>
            <a:r>
              <a:rPr lang="ru-RU" sz="8800" dirty="0">
                <a:latin typeface="Arial Narrow" panose="020B0606020202030204" pitchFamily="34" charset="0"/>
              </a:rPr>
              <a:t>франшизног партнера</a:t>
            </a:r>
            <a:r>
              <a:rPr lang="ru-RU" sz="8800" dirty="0" smtClean="0">
                <a:latin typeface="Arial Narrow" panose="020B0606020202030204" pitchFamily="34" charset="0"/>
              </a:rPr>
              <a:t>, продајне </a:t>
            </a:r>
            <a:r>
              <a:rPr lang="ru-RU" sz="8800" dirty="0">
                <a:latin typeface="Arial Narrow" panose="020B0606020202030204" pitchFamily="34" charset="0"/>
              </a:rPr>
              <a:t>филијале у иностранству, </a:t>
            </a:r>
            <a:r>
              <a:rPr lang="ru-RU" sz="8800" dirty="0" smtClean="0">
                <a:latin typeface="Arial Narrow" panose="020B0606020202030204" pitchFamily="34" charset="0"/>
              </a:rPr>
              <a:t>дистрибутера</a:t>
            </a:r>
            <a:r>
              <a:rPr lang="ru-RU" sz="8800" dirty="0">
                <a:latin typeface="Arial Narrow" panose="020B0606020202030204" pitchFamily="34" charset="0"/>
              </a:rPr>
              <a:t>, </a:t>
            </a:r>
            <a:r>
              <a:rPr lang="ru-RU" sz="8800" dirty="0" smtClean="0">
                <a:latin typeface="Arial Narrow" panose="020B0606020202030204" pitchFamily="34" charset="0"/>
              </a:rPr>
              <a:t>увозника </a:t>
            </a:r>
            <a:r>
              <a:rPr lang="ru-RU" sz="8800" dirty="0">
                <a:latin typeface="Arial Narrow" panose="020B0606020202030204" pitchFamily="34" charset="0"/>
              </a:rPr>
              <a:t>и </a:t>
            </a:r>
            <a:r>
              <a:rPr lang="ru-RU" sz="8800" dirty="0" smtClean="0">
                <a:latin typeface="Arial Narrow" panose="020B0606020202030204" pitchFamily="34" charset="0"/>
              </a:rPr>
              <a:t>дистрибутера, преко агента </a:t>
            </a:r>
            <a:r>
              <a:rPr lang="ru-RU" sz="8800" dirty="0">
                <a:latin typeface="Arial Narrow" panose="020B0606020202030204" pitchFamily="34" charset="0"/>
              </a:rPr>
              <a:t>и </a:t>
            </a:r>
            <a:r>
              <a:rPr lang="ru-RU" sz="8800" dirty="0" smtClean="0">
                <a:latin typeface="Arial Narrow" panose="020B0606020202030204" pitchFamily="34" charset="0"/>
              </a:rPr>
              <a:t>др.</a:t>
            </a: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latin typeface="Arial Narrow" panose="020B0606020202030204" pitchFamily="34" charset="0"/>
              </a:rPr>
              <a:t>Предности </a:t>
            </a:r>
            <a:r>
              <a:rPr lang="ru-RU" sz="8800" dirty="0">
                <a:latin typeface="Arial Narrow" panose="020B0606020202030204" pitchFamily="34" charset="0"/>
              </a:rPr>
              <a:t>директног извоза су: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потпуна </a:t>
            </a:r>
            <a:r>
              <a:rPr lang="ru-RU" sz="8800" dirty="0">
                <a:latin typeface="Arial Narrow" panose="020B0606020202030204" pitchFamily="34" charset="0"/>
              </a:rPr>
              <a:t>контрола над </a:t>
            </a:r>
            <a:r>
              <a:rPr lang="ru-RU" sz="8800" dirty="0" smtClean="0">
                <a:latin typeface="Arial Narrow" panose="020B0606020202030204" pitchFamily="34" charset="0"/>
              </a:rPr>
              <a:t>операцијама и маркетинг </a:t>
            </a:r>
            <a:r>
              <a:rPr lang="ru-RU" sz="8800" dirty="0">
                <a:latin typeface="Arial Narrow" panose="020B0606020202030204" pitchFamily="34" charset="0"/>
              </a:rPr>
              <a:t>програмом,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директан контакт </a:t>
            </a:r>
            <a:r>
              <a:rPr lang="ru-RU" sz="8800" dirty="0">
                <a:latin typeface="Arial Narrow" panose="020B0606020202030204" pitchFamily="34" charset="0"/>
              </a:rPr>
              <a:t>са иностраним потрошачима,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>
                <a:latin typeface="Arial Narrow" panose="020B0606020202030204" pitchFamily="34" charset="0"/>
              </a:rPr>
              <a:t>и</a:t>
            </a:r>
            <a:r>
              <a:rPr lang="ru-RU" sz="8800" dirty="0" smtClean="0">
                <a:latin typeface="Arial Narrow" panose="020B0606020202030204" pitchFamily="34" charset="0"/>
              </a:rPr>
              <a:t>нформације </a:t>
            </a:r>
            <a:r>
              <a:rPr lang="ru-RU" sz="8800" dirty="0">
                <a:latin typeface="Arial Narrow" panose="020B0606020202030204" pitchFamily="34" charset="0"/>
              </a:rPr>
              <a:t>о тржишту и конкуренцији,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бржа </a:t>
            </a:r>
            <a:r>
              <a:rPr lang="ru-RU" sz="8800" dirty="0">
                <a:latin typeface="Arial Narrow" panose="020B0606020202030204" pitchFamily="34" charset="0"/>
              </a:rPr>
              <a:t>пенетрација </a:t>
            </a:r>
            <a:r>
              <a:rPr lang="ru-RU" sz="8800" dirty="0" smtClean="0">
                <a:latin typeface="Arial Narrow" panose="020B0606020202030204" pitchFamily="34" charset="0"/>
              </a:rPr>
              <a:t>тржишта</a:t>
            </a:r>
          </a:p>
          <a:p>
            <a:pPr marL="0" indent="0">
              <a:lnSpc>
                <a:spcPct val="80000"/>
              </a:lnSpc>
              <a:buNone/>
            </a:pPr>
            <a:endParaRPr lang="ru-RU" sz="88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b="1" dirty="0" smtClean="0">
                <a:latin typeface="Arial Narrow" panose="020B0606020202030204" pitchFamily="34" charset="0"/>
              </a:rPr>
              <a:t>Индиректан извоз: </a:t>
            </a:r>
            <a:r>
              <a:rPr lang="ru-RU" sz="8800" dirty="0" smtClean="0">
                <a:latin typeface="Arial Narrow" panose="020B0606020202030204" pitchFamily="34" charset="0"/>
              </a:rPr>
              <a:t>између извозника и увозника се налази посредник и то у </a:t>
            </a:r>
            <a:r>
              <a:rPr lang="ru-RU" sz="8800" dirty="0">
                <a:latin typeface="Arial Narrow" panose="020B0606020202030204" pitchFamily="34" charset="0"/>
              </a:rPr>
              <a:t>домаћој </a:t>
            </a:r>
            <a:r>
              <a:rPr lang="ru-RU" sz="8800" dirty="0" smtClean="0">
                <a:latin typeface="Arial Narrow" panose="020B0606020202030204" pitchFamily="34" charset="0"/>
              </a:rPr>
              <a:t>земљи-земљи извозника који може бити спољнотрговинско предузеће, извозна компанија, и др.</a:t>
            </a: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latin typeface="Arial Narrow" panose="020B0606020202030204" pitchFamily="34" charset="0"/>
              </a:rPr>
              <a:t>Предности </a:t>
            </a:r>
            <a:r>
              <a:rPr lang="ru-RU" sz="8800" dirty="0" smtClean="0">
                <a:latin typeface="Arial Narrow" panose="020B0606020202030204" pitchFamily="34" charset="0"/>
              </a:rPr>
              <a:t>индиректног извоза су: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нижи </a:t>
            </a:r>
            <a:r>
              <a:rPr lang="ru-RU" sz="8800" dirty="0">
                <a:latin typeface="Arial Narrow" panose="020B0606020202030204" pitchFamily="34" charset="0"/>
              </a:rPr>
              <a:t>трошкови,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мањи </a:t>
            </a:r>
            <a:r>
              <a:rPr lang="ru-RU" sz="8800" dirty="0">
                <a:latin typeface="Arial Narrow" panose="020B0606020202030204" pitchFamily="34" charset="0"/>
              </a:rPr>
              <a:t>обим потребних обртних средстава,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мањи </a:t>
            </a:r>
            <a:r>
              <a:rPr lang="ru-RU" sz="8800" dirty="0">
                <a:latin typeface="Arial Narrow" panose="020B0606020202030204" pitchFamily="34" charset="0"/>
              </a:rPr>
              <a:t>ризик у пословању,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мање </a:t>
            </a:r>
            <a:r>
              <a:rPr lang="ru-RU" sz="8800" dirty="0">
                <a:latin typeface="Arial Narrow" panose="020B0606020202030204" pitchFamily="34" charset="0"/>
              </a:rPr>
              <a:t>ангажовање стручног кадра,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8800" dirty="0" smtClean="0">
                <a:latin typeface="Arial Narrow" panose="020B0606020202030204" pitchFamily="34" charset="0"/>
              </a:rPr>
              <a:t>коришћење </a:t>
            </a:r>
            <a:r>
              <a:rPr lang="ru-RU" sz="8800" dirty="0">
                <a:latin typeface="Arial Narrow" panose="020B0606020202030204" pitchFamily="34" charset="0"/>
              </a:rPr>
              <a:t>искуства </a:t>
            </a:r>
            <a:r>
              <a:rPr lang="ru-RU" sz="8800" dirty="0" smtClean="0">
                <a:latin typeface="Arial Narrow" panose="020B0606020202030204" pitchFamily="34" charset="0"/>
              </a:rPr>
              <a:t>посредника.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r-Cyrl-RS" sz="80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62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62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62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42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 </a:t>
            </a:r>
            <a:endParaRPr lang="ru-RU" sz="4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260648"/>
            <a:ext cx="9468544" cy="72008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Трговинске форме - </a:t>
            </a:r>
            <a:r>
              <a:rPr 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III: 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Везани послови</a:t>
            </a:r>
            <a:endParaRPr lang="sr-Cyrl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1"/>
            <a:ext cx="9144000" cy="581275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latin typeface="Arial Narrow" panose="020B0606020202030204" pitchFamily="34" charset="0"/>
              </a:rPr>
              <a:t>Бартер </a:t>
            </a:r>
            <a:r>
              <a:rPr lang="ru-RU" sz="9600" b="1" dirty="0" smtClean="0">
                <a:latin typeface="Arial Narrow" panose="020B0606020202030204" pitchFamily="34" charset="0"/>
              </a:rPr>
              <a:t>аранжман: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размена </a:t>
            </a:r>
            <a:r>
              <a:rPr lang="ru-RU" sz="8000" dirty="0">
                <a:latin typeface="Arial Narrow" panose="020B0606020202030204" pitchFamily="34" charset="0"/>
              </a:rPr>
              <a:t>еквивалентне количине </a:t>
            </a:r>
            <a:r>
              <a:rPr lang="ru-RU" sz="8000" dirty="0" smtClean="0">
                <a:latin typeface="Arial Narrow" panose="020B0606020202030204" pitchFamily="34" charset="0"/>
              </a:rPr>
              <a:t>робе; постоје </a:t>
            </a:r>
            <a:r>
              <a:rPr lang="ru-RU" sz="8000" dirty="0">
                <a:latin typeface="Arial Narrow" panose="020B0606020202030204" pitchFamily="34" charset="0"/>
              </a:rPr>
              <a:t>два уговора (свака земља прави уговор</a:t>
            </a:r>
            <a:r>
              <a:rPr lang="ru-RU" sz="8000" dirty="0" smtClean="0">
                <a:latin typeface="Arial Narrow" panose="020B0606020202030204" pitchFamily="34" charset="0"/>
              </a:rPr>
              <a:t>); носиоци </a:t>
            </a:r>
            <a:r>
              <a:rPr lang="ru-RU" sz="8000" dirty="0">
                <a:latin typeface="Arial Narrow" panose="020B0606020202030204" pitchFamily="34" charset="0"/>
              </a:rPr>
              <a:t>бартера су </a:t>
            </a:r>
            <a:r>
              <a:rPr lang="ru-RU" sz="8000" dirty="0" smtClean="0">
                <a:latin typeface="Arial Narrow" panose="020B0606020202030204" pitchFamily="34" charset="0"/>
              </a:rPr>
              <a:t>земље, могу бити и компаније; у </a:t>
            </a:r>
            <a:r>
              <a:rPr lang="ru-RU" sz="8000" dirty="0">
                <a:latin typeface="Arial Narrow" panose="020B0606020202030204" pitchFamily="34" charset="0"/>
              </a:rPr>
              <a:t>бартеру нема фактуре у </a:t>
            </a:r>
            <a:r>
              <a:rPr lang="ru-RU" sz="8000" dirty="0" smtClean="0">
                <a:latin typeface="Arial Narrow" panose="020B0606020202030204" pitchFamily="34" charset="0"/>
              </a:rPr>
              <a:t>валути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Arial Narrow" panose="020B0606020202030204" pitchFamily="34" charset="0"/>
              </a:rPr>
              <a:t>Компензација: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фактички је исплата </a:t>
            </a:r>
            <a:r>
              <a:rPr lang="ru-RU" sz="8000" dirty="0">
                <a:latin typeface="Arial Narrow" panose="020B0606020202030204" pitchFamily="34" charset="0"/>
              </a:rPr>
              <a:t>дуга у роби  или размена робе за </a:t>
            </a:r>
            <a:r>
              <a:rPr lang="ru-RU" sz="8000" dirty="0" smtClean="0">
                <a:latin typeface="Arial Narrow" panose="020B0606020202030204" pitchFamily="34" charset="0"/>
              </a:rPr>
              <a:t>робу; постоји </a:t>
            </a:r>
            <a:r>
              <a:rPr lang="ru-RU" sz="8000" dirty="0">
                <a:latin typeface="Arial Narrow" panose="020B0606020202030204" pitchFamily="34" charset="0"/>
              </a:rPr>
              <a:t>један уговор (уговор о компензацији</a:t>
            </a:r>
            <a:r>
              <a:rPr lang="ru-RU" sz="8000" dirty="0" smtClean="0">
                <a:latin typeface="Arial Narrow" panose="020B0606020202030204" pitchFamily="34" charset="0"/>
              </a:rPr>
              <a:t>); носиоци </a:t>
            </a:r>
            <a:r>
              <a:rPr lang="ru-RU" sz="8000" dirty="0">
                <a:latin typeface="Arial Narrow" panose="020B0606020202030204" pitchFamily="34" charset="0"/>
              </a:rPr>
              <a:t>компензације су </a:t>
            </a:r>
            <a:r>
              <a:rPr lang="ru-RU" sz="8000" dirty="0" smtClean="0">
                <a:latin typeface="Arial Narrow" panose="020B0606020202030204" pitchFamily="34" charset="0"/>
              </a:rPr>
              <a:t>компаније; у </a:t>
            </a:r>
            <a:r>
              <a:rPr lang="ru-RU" sz="8000" dirty="0">
                <a:latin typeface="Arial Narrow" panose="020B0606020202030204" pitchFamily="34" charset="0"/>
              </a:rPr>
              <a:t>компензацији се фактурише роба у </a:t>
            </a:r>
            <a:r>
              <a:rPr lang="ru-RU" sz="8000" dirty="0" smtClean="0">
                <a:latin typeface="Arial Narrow" panose="020B0606020202030204" pitchFamily="34" charset="0"/>
              </a:rPr>
              <a:t>валути; иницира </a:t>
            </a:r>
            <a:r>
              <a:rPr lang="ru-RU" sz="8000" dirty="0">
                <a:latin typeface="Arial Narrow" panose="020B0606020202030204" pitchFamily="34" charset="0"/>
              </a:rPr>
              <a:t>је страна са неконвертибилном </a:t>
            </a:r>
            <a:r>
              <a:rPr lang="ru-RU" sz="8000" dirty="0" smtClean="0">
                <a:latin typeface="Arial Narrow" panose="020B0606020202030204" pitchFamily="34" charset="0"/>
              </a:rPr>
              <a:t>валутом.</a:t>
            </a:r>
            <a:endParaRPr lang="ru-RU" sz="80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Arial Narrow" panose="020B0606020202030204" pitchFamily="34" charset="0"/>
              </a:rPr>
              <a:t>Контракуповина: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Arial Narrow" panose="020B0606020202030204" pitchFamily="34" charset="0"/>
              </a:rPr>
              <a:t>увозник самим увозом </a:t>
            </a:r>
            <a:r>
              <a:rPr lang="ru-RU" sz="8000" dirty="0" smtClean="0">
                <a:latin typeface="Arial Narrow" panose="020B0606020202030204" pitchFamily="34" charset="0"/>
              </a:rPr>
              <a:t>обавезује </a:t>
            </a:r>
            <a:r>
              <a:rPr lang="ru-RU" sz="8000" dirty="0">
                <a:latin typeface="Arial Narrow" panose="020B0606020202030204" pitchFamily="34" charset="0"/>
              </a:rPr>
              <a:t>извозника да у будућем периоду </a:t>
            </a:r>
            <a:r>
              <a:rPr lang="ru-RU" sz="8000" dirty="0" smtClean="0">
                <a:latin typeface="Arial Narrow" panose="020B0606020202030204" pitchFamily="34" charset="0"/>
              </a:rPr>
              <a:t>изврши увоз од њега, не </a:t>
            </a:r>
            <a:r>
              <a:rPr lang="ru-RU" sz="8000" dirty="0">
                <a:latin typeface="Arial Narrow" panose="020B0606020202030204" pitchFamily="34" charset="0"/>
              </a:rPr>
              <a:t>дефинишу </a:t>
            </a:r>
            <a:r>
              <a:rPr lang="ru-RU" sz="8000" dirty="0" smtClean="0">
                <a:latin typeface="Arial Narrow" panose="020B0606020202030204" pitchFamily="34" charset="0"/>
              </a:rPr>
              <a:t>рок </a:t>
            </a:r>
            <a:r>
              <a:rPr lang="ru-RU" sz="8000" dirty="0">
                <a:latin typeface="Arial Narrow" panose="020B0606020202030204" pitchFamily="34" charset="0"/>
              </a:rPr>
              <a:t>контракуповине, количине и вредности будућег </a:t>
            </a:r>
            <a:r>
              <a:rPr lang="ru-RU" sz="8000" dirty="0" smtClean="0">
                <a:latin typeface="Arial Narrow" panose="020B0606020202030204" pitchFamily="34" charset="0"/>
              </a:rPr>
              <a:t>увоза; постоје </a:t>
            </a:r>
            <a:r>
              <a:rPr lang="ru-RU" sz="8000" dirty="0">
                <a:latin typeface="Arial Narrow" panose="020B0606020202030204" pitchFamily="34" charset="0"/>
              </a:rPr>
              <a:t>два </a:t>
            </a:r>
            <a:r>
              <a:rPr lang="ru-RU" sz="8000" dirty="0" smtClean="0">
                <a:latin typeface="Arial Narrow" panose="020B0606020202030204" pitchFamily="34" charset="0"/>
              </a:rPr>
              <a:t>уговора; фактурише </a:t>
            </a:r>
            <a:r>
              <a:rPr lang="ru-RU" sz="8000" dirty="0">
                <a:latin typeface="Arial Narrow" panose="020B0606020202030204" pitchFamily="34" charset="0"/>
              </a:rPr>
              <a:t>се у конвертибилној валути, јер је иницијатор страна са конвертибилном </a:t>
            </a:r>
            <a:r>
              <a:rPr lang="ru-RU" sz="8000" dirty="0" smtClean="0">
                <a:latin typeface="Arial Narrow" panose="020B0606020202030204" pitchFamily="34" charset="0"/>
              </a:rPr>
              <a:t>валутом.  </a:t>
            </a:r>
            <a:endParaRPr lang="ru-RU" sz="80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Arial Narrow" panose="020B0606020202030204" pitchFamily="34" charset="0"/>
              </a:rPr>
              <a:t>офсет-предмет </a:t>
            </a:r>
            <a:r>
              <a:rPr lang="ru-RU" sz="7200" dirty="0">
                <a:latin typeface="Arial Narrow" panose="020B0606020202030204" pitchFamily="34" charset="0"/>
              </a:rPr>
              <a:t>контракуповине војна опрема или инвестициона добра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anose="020B0606020202030204" pitchFamily="34" charset="0"/>
              </a:rPr>
              <a:t>бајбек-отплата производом за увоз машине помоћу које је произведен нпр.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anose="020B0606020202030204" pitchFamily="34" charset="0"/>
              </a:rPr>
              <a:t>конфирминг – подразумева и гаранцију за посао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anose="020B0606020202030204" pitchFamily="34" charset="0"/>
              </a:rPr>
              <a:t>форфетинг – подразумева одложено доспеће од 6м до 5 </a:t>
            </a:r>
            <a:r>
              <a:rPr lang="ru-RU" sz="7200" dirty="0" smtClean="0">
                <a:latin typeface="Arial Narrow" panose="020B0606020202030204" pitchFamily="34" charset="0"/>
              </a:rPr>
              <a:t>г.</a:t>
            </a:r>
            <a:endParaRPr lang="ru-RU" sz="7200" dirty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5600" dirty="0" smtClean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7200" dirty="0" smtClean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7200" dirty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7200" dirty="0" smtClean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7200" dirty="0" smtClean="0">
                <a:latin typeface="Arial Narrow" panose="020B0606020202030204" pitchFamily="34" charset="0"/>
              </a:rPr>
              <a:t>Које </a:t>
            </a:r>
            <a:r>
              <a:rPr lang="ru-RU" sz="7200" dirty="0">
                <a:latin typeface="Arial Narrow" panose="020B0606020202030204" pitchFamily="34" charset="0"/>
              </a:rPr>
              <a:t>компаније и кад их </a:t>
            </a:r>
            <a:r>
              <a:rPr lang="ru-RU" sz="7200" dirty="0" smtClean="0">
                <a:latin typeface="Arial Narrow" panose="020B0606020202030204" pitchFamily="34" charset="0"/>
              </a:rPr>
              <a:t>примењују?</a:t>
            </a:r>
            <a:endParaRPr lang="ru-RU" sz="7200" dirty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7200" dirty="0">
                <a:latin typeface="Arial Narrow" panose="020B0606020202030204" pitchFamily="34" charset="0"/>
              </a:rPr>
              <a:t>Предности и </a:t>
            </a:r>
            <a:r>
              <a:rPr lang="ru-RU" sz="7200" dirty="0" smtClean="0">
                <a:latin typeface="Arial Narrow" panose="020B0606020202030204" pitchFamily="34" charset="0"/>
              </a:rPr>
              <a:t>недостаци?</a:t>
            </a:r>
            <a:endParaRPr lang="ru-RU" sz="7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4500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45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ru-RU" sz="45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45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sr-Cyrl-RS" sz="45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260648"/>
            <a:ext cx="9468544" cy="72008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Трговинске форме - </a:t>
            </a:r>
            <a:r>
              <a:rPr 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III: 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Везани послови</a:t>
            </a:r>
            <a:endParaRPr lang="sr-Cyrl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9036496" cy="5759148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Arial Narrow" panose="020B0606020202030204" pitchFamily="34" charset="0"/>
              </a:rPr>
              <a:t>Свич послови:</a:t>
            </a:r>
            <a:endParaRPr lang="ru-RU" sz="9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Извозник </a:t>
            </a:r>
            <a:r>
              <a:rPr lang="ru-RU" sz="8000" dirty="0">
                <a:latin typeface="Arial Narrow" panose="020B0606020202030204" pitchFamily="34" charset="0"/>
              </a:rPr>
              <a:t>извози робу у земљу са неконвертибилном валутом (земљу увоза) и има проблем наплате </a:t>
            </a:r>
            <a:r>
              <a:rPr lang="ru-RU" sz="8000" dirty="0" smtClean="0">
                <a:latin typeface="Arial Narrow" panose="020B0606020202030204" pitchFamily="34" charset="0"/>
              </a:rPr>
              <a:t>потраживања. Свичер откупљује, </a:t>
            </a:r>
            <a:r>
              <a:rPr lang="ru-RU" sz="8000" dirty="0">
                <a:latin typeface="Arial Narrow" panose="020B0606020202030204" pitchFamily="34" charset="0"/>
              </a:rPr>
              <a:t>по нижој </a:t>
            </a:r>
            <a:r>
              <a:rPr lang="ru-RU" sz="8000" dirty="0" smtClean="0">
                <a:latin typeface="Arial Narrow" panose="020B0606020202030204" pitchFamily="34" charset="0"/>
              </a:rPr>
              <a:t>цени, </a:t>
            </a:r>
            <a:r>
              <a:rPr lang="ru-RU" sz="8000" dirty="0">
                <a:latin typeface="Arial Narrow" panose="020B0606020202030204" pitchFamily="34" charset="0"/>
              </a:rPr>
              <a:t>потраживања </a:t>
            </a:r>
            <a:r>
              <a:rPr lang="ru-RU" sz="8000" dirty="0" smtClean="0">
                <a:latin typeface="Arial Narrow" panose="020B0606020202030204" pitchFamily="34" charset="0"/>
              </a:rPr>
              <a:t>од </a:t>
            </a:r>
            <a:r>
              <a:rPr lang="ru-RU" sz="8000" dirty="0">
                <a:latin typeface="Arial Narrow" panose="020B0606020202030204" pitchFamily="34" charset="0"/>
              </a:rPr>
              <a:t>њиховог власника (извозника</a:t>
            </a:r>
            <a:r>
              <a:rPr lang="ru-RU" sz="8000" dirty="0" smtClean="0">
                <a:latin typeface="Arial Narrow" panose="020B0606020202030204" pitchFamily="34" charset="0"/>
              </a:rPr>
              <a:t>)</a:t>
            </a:r>
            <a:r>
              <a:rPr lang="ru-RU" sz="8000" dirty="0">
                <a:latin typeface="Arial Narrow" panose="020B0606020202030204" pitchFamily="34" charset="0"/>
              </a:rPr>
              <a:t> са несигурном </a:t>
            </a:r>
            <a:r>
              <a:rPr lang="ru-RU" sz="8000" dirty="0" smtClean="0">
                <a:latin typeface="Arial Narrow" panose="020B0606020202030204" pitchFamily="34" charset="0"/>
              </a:rPr>
              <a:t>наплатом; </a:t>
            </a:r>
            <a:r>
              <a:rPr lang="ru-RU" sz="8000" dirty="0">
                <a:latin typeface="Arial Narrow" panose="020B0606020202030204" pitchFamily="34" charset="0"/>
              </a:rPr>
              <a:t>уговор о свич аранжману постоји. </a:t>
            </a:r>
            <a:r>
              <a:rPr lang="ru-RU" sz="8000" dirty="0" smtClean="0">
                <a:latin typeface="Arial Narrow" panose="020B0606020202030204" pitchFamily="34" charset="0"/>
              </a:rPr>
              <a:t>Свичер </a:t>
            </a:r>
            <a:r>
              <a:rPr lang="ru-RU" sz="8000" dirty="0">
                <a:latin typeface="Arial Narrow" panose="020B0606020202030204" pitchFamily="34" charset="0"/>
              </a:rPr>
              <a:t>потом тим средствима увози робу (купује робу у земљи која дугује – у земљи увозници) и исту извози у другу земљу по вишој </a:t>
            </a:r>
            <a:r>
              <a:rPr lang="ru-RU" sz="8000" dirty="0" smtClean="0">
                <a:latin typeface="Arial Narrow" panose="020B0606020202030204" pitchFamily="34" charset="0"/>
              </a:rPr>
              <a:t>цени</a:t>
            </a:r>
            <a:r>
              <a:rPr lang="ru-RU" sz="8000" dirty="0">
                <a:latin typeface="Arial Narrow" panose="020B0606020202030204" pitchFamily="34" charset="0"/>
              </a:rPr>
              <a:t>. </a:t>
            </a:r>
            <a:endParaRPr lang="ru-RU" sz="80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Често </a:t>
            </a:r>
            <a:r>
              <a:rPr lang="ru-RU" sz="8000" dirty="0">
                <a:latin typeface="Arial Narrow" panose="020B0606020202030204" pitchFamily="34" charset="0"/>
              </a:rPr>
              <a:t>се јављају код клиринга, када трећа земља испоручује робу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Arial Narrow" panose="020B0606020202030204" pitchFamily="34" charset="0"/>
              </a:rPr>
              <a:t>земљи са суфицитом на клириншком рачуну, а земља дужник по основу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Arial Narrow" panose="020B0606020202030204" pitchFamily="34" charset="0"/>
              </a:rPr>
              <a:t>клиринга је обавезна да испоручи робу трећој земљи.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Arial Narrow" panose="020B0606020202030204" pitchFamily="34" charset="0"/>
              </a:rPr>
              <a:t>Послови </a:t>
            </a:r>
            <a:r>
              <a:rPr lang="ru-RU" sz="9600" b="1" dirty="0">
                <a:latin typeface="Arial Narrow" panose="020B0606020202030204" pitchFamily="34" charset="0"/>
              </a:rPr>
              <a:t>извозног </a:t>
            </a:r>
            <a:r>
              <a:rPr lang="ru-RU" sz="9600" b="1" dirty="0" smtClean="0">
                <a:latin typeface="Arial Narrow" panose="020B0606020202030204" pitchFamily="34" charset="0"/>
              </a:rPr>
              <a:t>факторинга: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Arial Narrow" panose="020B0606020202030204" pitchFamily="34" charset="0"/>
              </a:rPr>
              <a:t>Извозни факторинг је аранжман у којем извозни фактор преузима потраживање од извозника према увознику. </a:t>
            </a:r>
            <a:r>
              <a:rPr lang="ru-RU" sz="8000" dirty="0" smtClean="0">
                <a:latin typeface="Arial Narrow" panose="020B0606020202030204" pitchFamily="34" charset="0"/>
              </a:rPr>
              <a:t>Потом </a:t>
            </a:r>
            <a:r>
              <a:rPr lang="ru-RU" sz="8000" dirty="0">
                <a:latin typeface="Arial Narrow" panose="020B0606020202030204" pitchFamily="34" charset="0"/>
              </a:rPr>
              <a:t>извозни фактор потражује, према уговору о извозном факторингу (и уговору о размени увозника и извозника), од увозника неплаћени </a:t>
            </a:r>
            <a:r>
              <a:rPr lang="ru-RU" sz="8000" dirty="0" smtClean="0">
                <a:latin typeface="Arial Narrow" panose="020B0606020202030204" pitchFamily="34" charset="0"/>
              </a:rPr>
              <a:t>дуг. Извозни </a:t>
            </a:r>
            <a:r>
              <a:rPr lang="ru-RU" sz="8000" dirty="0">
                <a:latin typeface="Arial Narrow" panose="020B0606020202030204" pitchFamily="34" charset="0"/>
              </a:rPr>
              <a:t>фактор наплаћује провизију за свој посао</a:t>
            </a:r>
            <a:r>
              <a:rPr lang="ru-RU" sz="9600" dirty="0" smtClean="0">
                <a:latin typeface="Arial Narrow" panose="020B0606020202030204" pitchFamily="34" charset="0"/>
              </a:rPr>
              <a:t>.</a:t>
            </a:r>
            <a:endParaRPr lang="ru-RU" sz="7200" dirty="0">
              <a:latin typeface="Arial Narrow" panose="020B060602020203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72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45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ru-RU" sz="45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45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sr-Cyrl-RS" sz="45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Форме посредне интернационализације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19"/>
            <a:ext cx="9073008" cy="581275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</a:pPr>
            <a:endParaRPr lang="sr-Cyrl-RS" sz="4500" b="1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8000" b="1" dirty="0" smtClean="0">
                <a:latin typeface="Arial Narrow" panose="020B0606020202030204" pitchFamily="34" charset="0"/>
              </a:rPr>
              <a:t>I: </a:t>
            </a:r>
            <a:r>
              <a:rPr lang="sr-Cyrl-RS" sz="8000" b="1" dirty="0" smtClean="0">
                <a:latin typeface="Arial Narrow" panose="020B0606020202030204" pitchFamily="34" charset="0"/>
              </a:rPr>
              <a:t>Уговорни пренос права коришћења 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 smtClean="0">
                <a:latin typeface="Arial Narrow" panose="020B0606020202030204" pitchFamily="34" charset="0"/>
              </a:rPr>
              <a:t>Лиценца </a:t>
            </a:r>
            <a:r>
              <a:rPr lang="ru-RU" sz="8000" dirty="0">
                <a:latin typeface="Arial Narrow" panose="020B0606020202030204" pitchFamily="34" charset="0"/>
              </a:rPr>
              <a:t>- уговорни пренос права потраживања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Франшизинг – уговорни пренос права </a:t>
            </a:r>
            <a:r>
              <a:rPr lang="ru-RU" sz="8000" dirty="0" smtClean="0">
                <a:latin typeface="Arial Narrow" panose="020B0606020202030204" pitchFamily="34" charset="0"/>
              </a:rPr>
              <a:t>коришћења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8000" b="1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8000" b="1" dirty="0" smtClean="0">
                <a:latin typeface="Arial Narrow" panose="020B0606020202030204" pitchFamily="34" charset="0"/>
              </a:rPr>
              <a:t>II: </a:t>
            </a:r>
            <a:r>
              <a:rPr lang="sr-Cyrl-RS" sz="8000" b="1" dirty="0" smtClean="0">
                <a:latin typeface="Arial Narrow" panose="020B0606020202030204" pitchFamily="34" charset="0"/>
              </a:rPr>
              <a:t>Аранжмани непосредне производно-пословне сарадње 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Уговорна производња 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Уговорна монтажа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Уговорно руковођење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Дугорочна производно-пословна кооперација   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Пословно-техничка </a:t>
            </a:r>
            <a:r>
              <a:rPr lang="ru-RU" sz="8000" dirty="0" smtClean="0">
                <a:latin typeface="Arial Narrow" panose="020B0606020202030204" pitchFamily="34" charset="0"/>
              </a:rPr>
              <a:t>сарадња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8000" b="1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8000" b="1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8000" b="1" dirty="0" smtClean="0">
                <a:latin typeface="Arial Narrow" panose="020B0606020202030204" pitchFamily="34" charset="0"/>
              </a:rPr>
              <a:t>III: </a:t>
            </a:r>
            <a:r>
              <a:rPr lang="sr-Cyrl-RS" sz="8000" b="1" dirty="0" smtClean="0">
                <a:latin typeface="Arial Narrow" panose="020B0606020202030204" pitchFamily="34" charset="0"/>
              </a:rPr>
              <a:t>Сарадња на пројектном принципу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Пројекти техничке помоћи и </a:t>
            </a:r>
            <a:r>
              <a:rPr lang="ru-RU" sz="8000" dirty="0" smtClean="0">
                <a:latin typeface="Arial Narrow" panose="020B0606020202030204" pitchFamily="34" charset="0"/>
              </a:rPr>
              <a:t>консалтинг</a:t>
            </a:r>
            <a:r>
              <a:rPr lang="sr-Latn-RS" sz="8000" dirty="0" smtClean="0">
                <a:latin typeface="Arial Narrow" panose="020B0606020202030204" pitchFamily="34" charset="0"/>
              </a:rPr>
              <a:t>a</a:t>
            </a:r>
            <a:endParaRPr lang="ru-RU" sz="8000" dirty="0">
              <a:latin typeface="Arial Narrow" panose="020B0606020202030204" pitchFamily="34" charset="0"/>
            </a:endParaRP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Пројекти комплексног инжењеринга</a:t>
            </a:r>
          </a:p>
          <a:p>
            <a:pPr marL="1143000" lvl="1" indent="-11430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8000" dirty="0">
                <a:latin typeface="Arial Narrow" panose="020B0606020202030204" pitchFamily="34" charset="0"/>
              </a:rPr>
              <a:t>Пројекти уз робну отплату</a:t>
            </a:r>
            <a:endParaRPr lang="sr-Latn-RS" sz="8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6000" b="1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5690"/>
            <a:ext cx="8230313" cy="859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77" y="1340768"/>
            <a:ext cx="8579296" cy="50708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Arial Narrow" panose="020B0606020202030204" pitchFamily="34" charset="0"/>
              </a:rPr>
              <a:t>Посредна интернационализација (кооперативни аранжмани): </a:t>
            </a:r>
          </a:p>
          <a:p>
            <a:pPr marL="0" indent="0">
              <a:buNone/>
            </a:pPr>
            <a:r>
              <a:rPr lang="ru-RU" sz="3100" dirty="0" smtClean="0">
                <a:latin typeface="Arial Narrow" panose="020B0606020202030204" pitchFamily="34" charset="0"/>
              </a:rPr>
              <a:t>сарадња између </a:t>
            </a:r>
            <a:r>
              <a:rPr lang="ru-RU" sz="3100" dirty="0">
                <a:latin typeface="Arial Narrow" panose="020B0606020202030204" pitchFamily="34" charset="0"/>
              </a:rPr>
              <a:t>компанија које имају технолошко знање и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искуство и компанија које их немају.</a:t>
            </a:r>
          </a:p>
          <a:p>
            <a:pPr marL="0" indent="0">
              <a:buNone/>
            </a:pPr>
            <a:endParaRPr lang="ru-RU" sz="3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Arial Narrow" panose="020B0606020202030204" pitchFamily="34" charset="0"/>
              </a:rPr>
              <a:t>Кооперативни </a:t>
            </a:r>
            <a:r>
              <a:rPr lang="ru-RU" sz="3100" dirty="0">
                <a:latin typeface="Arial Narrow" panose="020B0606020202030204" pitchFamily="34" charset="0"/>
              </a:rPr>
              <a:t>аранжмани са локалним партнерима су</a:t>
            </a:r>
          </a:p>
          <a:p>
            <a:pPr marL="0" indent="0">
              <a:buNone/>
            </a:pP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погодна форма интернационализације</a:t>
            </a:r>
            <a:r>
              <a:rPr lang="ru-RU" sz="31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– на тржиштима слабијег потенцијала;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– </a:t>
            </a:r>
            <a:r>
              <a:rPr lang="ru-RU" sz="3100" dirty="0" smtClean="0">
                <a:latin typeface="Arial Narrow" panose="020B0606020202030204" pitchFamily="34" charset="0"/>
              </a:rPr>
              <a:t>у земљама </a:t>
            </a:r>
            <a:r>
              <a:rPr lang="ru-RU" sz="3100" dirty="0">
                <a:latin typeface="Arial Narrow" panose="020B0606020202030204" pitchFamily="34" charset="0"/>
              </a:rPr>
              <a:t>са високим ризиком;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– </a:t>
            </a:r>
            <a:r>
              <a:rPr lang="ru-RU" sz="3100" dirty="0" smtClean="0">
                <a:latin typeface="Arial Narrow" panose="020B0606020202030204" pitchFamily="34" charset="0"/>
              </a:rPr>
              <a:t>у подручјима у </a:t>
            </a:r>
            <a:r>
              <a:rPr lang="ru-RU" sz="3100" dirty="0">
                <a:latin typeface="Arial Narrow" panose="020B0606020202030204" pitchFamily="34" charset="0"/>
              </a:rPr>
              <a:t>којима су изражене разлике у елементима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социокултурног окружења;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</a:rPr>
              <a:t>– </a:t>
            </a:r>
            <a:r>
              <a:rPr lang="ru-RU" sz="3100" dirty="0" smtClean="0">
                <a:latin typeface="Arial Narrow" panose="020B0606020202030204" pitchFamily="34" charset="0"/>
              </a:rPr>
              <a:t>на тржиштима </a:t>
            </a:r>
            <a:r>
              <a:rPr lang="ru-RU" sz="3100" dirty="0">
                <a:latin typeface="Arial Narrow" panose="020B0606020202030204" pitchFamily="34" charset="0"/>
              </a:rPr>
              <a:t>на којима делују индиректне трговинске баријере.</a:t>
            </a:r>
            <a:endParaRPr lang="sr-Latn-RS" sz="31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2553</Words>
  <Application>Microsoft Office PowerPoint</Application>
  <PresentationFormat>On-screen Show (4:3)</PresentationFormat>
  <Paragraphs>341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Wingdings</vt:lpstr>
      <vt:lpstr>Office Theme</vt:lpstr>
      <vt:lpstr>Форме интернационализације</vt:lpstr>
      <vt:lpstr>Форме интернационализације</vt:lpstr>
      <vt:lpstr>Трговинске форме - извозни маркетинг</vt:lpstr>
      <vt:lpstr>Трговинске форме - Извоз</vt:lpstr>
      <vt:lpstr>Трговинске форме - I: Директан и индиректан извоз </vt:lpstr>
      <vt:lpstr>Трговинске форме - III: Везани послови</vt:lpstr>
      <vt:lpstr>Трговинске форме - III: Везани послови</vt:lpstr>
      <vt:lpstr>Форме посредне интернационализације</vt:lpstr>
      <vt:lpstr>PowerPoint Presentation</vt:lpstr>
      <vt:lpstr>Уговорни пренос као форма посредне интернационализације</vt:lpstr>
      <vt:lpstr>                                            Аранжмани непосредне производно-пословне сарадње као форма посредне интернационализације</vt:lpstr>
      <vt:lpstr>Сарадња на  пројектном принципу као форма посредне интернационализације</vt:lpstr>
      <vt:lpstr>Сарадња на  пројектном принципу као форма посредне интернационализације</vt:lpstr>
      <vt:lpstr>Сарадња на  пројектном принципу као форма посредне интернационализације</vt:lpstr>
      <vt:lpstr>Форме непосредне интернационализације</vt:lpstr>
      <vt:lpstr>PowerPoint Presentation</vt:lpstr>
      <vt:lpstr>PowerPoint Presentation</vt:lpstr>
      <vt:lpstr>Стратегијске алијансе </vt:lpstr>
      <vt:lpstr>Аквизиција</vt:lpstr>
      <vt:lpstr>Мерџери</vt:lpstr>
      <vt:lpstr>Резиме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74</cp:revision>
  <dcterms:created xsi:type="dcterms:W3CDTF">2021-02-24T10:06:34Z</dcterms:created>
  <dcterms:modified xsi:type="dcterms:W3CDTF">2024-12-08T12:27:08Z</dcterms:modified>
</cp:coreProperties>
</file>