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61" r:id="rId3"/>
    <p:sldId id="265" r:id="rId4"/>
    <p:sldId id="266" r:id="rId5"/>
    <p:sldId id="267" r:id="rId6"/>
    <p:sldId id="268" r:id="rId7"/>
    <p:sldId id="270" r:id="rId8"/>
    <p:sldId id="271" r:id="rId9"/>
    <p:sldId id="273" r:id="rId10"/>
    <p:sldId id="274" r:id="rId11"/>
    <p:sldId id="272" r:id="rId12"/>
    <p:sldId id="275" r:id="rId13"/>
    <p:sldId id="276" r:id="rId14"/>
    <p:sldId id="277" r:id="rId15"/>
    <p:sldId id="278" r:id="rId16"/>
    <p:sldId id="279" r:id="rId17"/>
    <p:sldId id="281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6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A5093-EA90-411C-BB6D-6D35B8C3D3AE}" type="datetimeFigureOut">
              <a:rPr lang="sr-Latn-RS" smtClean="0"/>
              <a:t>8.12.2024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0079C-993C-42DA-9B20-ECEF9897790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466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34E-97C7-467F-8EEB-2A6403F455BD}" type="datetime1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8B4A-64D4-4059-A432-4A8AE9CF77F1}" type="datetime1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8DB0-D552-4FBE-ADC1-399014A806E0}" type="datetime1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EC93-DBE5-4603-83A1-973008B2C30F}" type="datetime1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CF75-EFBD-4FFB-84AD-4C58159BF939}" type="datetime1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9DC-8915-4493-BE43-C62A916A404C}" type="datetime1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18AF-6F2F-4B96-AA52-723D3C74DAD5}" type="datetime1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FA2D-8EA3-47DA-BF83-B2F7CF81C9E9}" type="datetime1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A63D-E825-4847-936E-83759421F0AB}" type="datetime1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A327-8275-44FF-AE55-1718ADAA2D5F}" type="datetime1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4E83-003F-4E98-84EF-D312B31AD98E}" type="datetime1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8A8B-51F1-4602-9D3D-8632AD6A8B0B}" type="datetime1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852936"/>
            <a:ext cx="6192688" cy="1368152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None/>
            </a:pPr>
            <a:endParaRPr lang="ru-RU" sz="3000" b="1" dirty="0" smtClean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ru-RU" sz="3000" dirty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r-Cyrl-RS" sz="4000" b="1" dirty="0">
                <a:solidFill>
                  <a:srgbClr val="18065A"/>
                </a:solidFill>
                <a:latin typeface="Arial Narrow" panose="020B0606020202030204" pitchFamily="34" charset="0"/>
              </a:rPr>
              <a:t>Међународна маркетинг стратегија</a:t>
            </a:r>
            <a:endParaRPr lang="sr-Cyrl-RS" sz="4000" b="1" dirty="0" smtClean="0">
              <a:solidFill>
                <a:srgbClr val="18065A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b="1" dirty="0" smtClean="0">
                <a:solidFill>
                  <a:srgbClr val="ED1A15"/>
                </a:solidFill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sz="3000" b="1" dirty="0" smtClean="0">
                <a:solidFill>
                  <a:srgbClr val="ED1A15"/>
                </a:solidFill>
                <a:latin typeface="Arial Narrow" panose="020B0606020202030204" pitchFamily="34" charset="0"/>
              </a:rPr>
              <a:t>  </a:t>
            </a:r>
            <a:endParaRPr lang="sr-Cyrl-RS" sz="3000" b="1" dirty="0" smtClean="0">
              <a:solidFill>
                <a:srgbClr val="ED1A15"/>
              </a:solidFill>
              <a:latin typeface="Arial Narrow" panose="020B0606020202030204" pitchFamily="34" charset="0"/>
            </a:endParaRPr>
          </a:p>
          <a:p>
            <a:pPr algn="r">
              <a:lnSpc>
                <a:spcPct val="80000"/>
              </a:lnSpc>
              <a:buNone/>
            </a:pPr>
            <a:endParaRPr lang="ru-RU" sz="28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0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4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На стратегијско опредељење компаније указују: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1595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300" b="1" dirty="0" smtClean="0">
                <a:latin typeface="Arial Narrow" panose="020B0606020202030204" pitchFamily="34" charset="0"/>
              </a:rPr>
              <a:t>Правац њене интернационализације, </a:t>
            </a:r>
            <a:r>
              <a:rPr lang="ru-RU" sz="3300" dirty="0" smtClean="0">
                <a:latin typeface="Arial Narrow" panose="020B0606020202030204" pitchFamily="34" charset="0"/>
              </a:rPr>
              <a:t>односно: </a:t>
            </a:r>
          </a:p>
          <a:p>
            <a:pPr lvl="1"/>
            <a:r>
              <a:rPr lang="ru-RU" sz="2900" dirty="0" smtClean="0">
                <a:latin typeface="Arial Narrow" panose="020B0606020202030204" pitchFamily="34" charset="0"/>
              </a:rPr>
              <a:t>географски домет операција; </a:t>
            </a:r>
          </a:p>
          <a:p>
            <a:pPr lvl="1"/>
            <a:r>
              <a:rPr lang="ru-RU" sz="2900" dirty="0" smtClean="0">
                <a:latin typeface="Arial Narrow" panose="020B0606020202030204" pitchFamily="34" charset="0"/>
              </a:rPr>
              <a:t>правац експанзије</a:t>
            </a:r>
            <a:r>
              <a:rPr lang="ru-RU" sz="2900" dirty="0">
                <a:latin typeface="Arial Narrow" panose="020B0606020202030204" pitchFamily="34" charset="0"/>
              </a:rPr>
              <a:t>; </a:t>
            </a:r>
            <a:endParaRPr lang="ru-RU" sz="2900" dirty="0" smtClean="0">
              <a:latin typeface="Arial Narrow" panose="020B0606020202030204" pitchFamily="34" charset="0"/>
            </a:endParaRPr>
          </a:p>
          <a:p>
            <a:pPr lvl="1"/>
            <a:r>
              <a:rPr lang="ru-RU" sz="2900" dirty="0" smtClean="0">
                <a:latin typeface="Arial Narrow" panose="020B0606020202030204" pitchFamily="34" charset="0"/>
              </a:rPr>
              <a:t>ниво </a:t>
            </a:r>
            <a:r>
              <a:rPr lang="ru-RU" sz="2900" dirty="0">
                <a:latin typeface="Arial Narrow" panose="020B0606020202030204" pitchFamily="34" charset="0"/>
              </a:rPr>
              <a:t>укључења на </a:t>
            </a:r>
            <a:r>
              <a:rPr lang="ru-RU" sz="2900" dirty="0" smtClean="0">
                <a:latin typeface="Arial Narrow" panose="020B0606020202030204" pitchFamily="34" charset="0"/>
              </a:rPr>
              <a:t>тржиште.</a:t>
            </a:r>
            <a:endParaRPr lang="ru-RU" sz="29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300" b="1" dirty="0" smtClean="0">
                <a:latin typeface="Arial Narrow" panose="020B0606020202030204" pitchFamily="34" charset="0"/>
              </a:rPr>
              <a:t>Подручје </a:t>
            </a:r>
            <a:r>
              <a:rPr lang="ru-RU" sz="3300" b="1" dirty="0">
                <a:latin typeface="Arial Narrow" panose="020B0606020202030204" pitchFamily="34" charset="0"/>
              </a:rPr>
              <a:t>конкурентске </a:t>
            </a:r>
            <a:r>
              <a:rPr lang="ru-RU" sz="3300" b="1" dirty="0" smtClean="0">
                <a:latin typeface="Arial Narrow" panose="020B0606020202030204" pitchFamily="34" charset="0"/>
              </a:rPr>
              <a:t>предности, </a:t>
            </a:r>
            <a:r>
              <a:rPr lang="ru-RU" sz="3300" dirty="0" smtClean="0">
                <a:latin typeface="Arial Narrow" panose="020B0606020202030204" pitchFamily="34" charset="0"/>
              </a:rPr>
              <a:t>које може бити: </a:t>
            </a:r>
          </a:p>
          <a:p>
            <a:pPr lvl="1"/>
            <a:r>
              <a:rPr lang="ru-RU" sz="2900" dirty="0" smtClean="0">
                <a:latin typeface="Arial Narrow" panose="020B0606020202030204" pitchFamily="34" charset="0"/>
              </a:rPr>
              <a:t>економија </a:t>
            </a:r>
            <a:r>
              <a:rPr lang="ru-RU" sz="2900" dirty="0">
                <a:latin typeface="Arial Narrow" panose="020B0606020202030204" pitchFamily="34" charset="0"/>
              </a:rPr>
              <a:t>обима; </a:t>
            </a:r>
            <a:endParaRPr lang="ru-RU" sz="2900" dirty="0" smtClean="0">
              <a:latin typeface="Arial Narrow" panose="020B0606020202030204" pitchFamily="34" charset="0"/>
            </a:endParaRPr>
          </a:p>
          <a:p>
            <a:pPr lvl="1"/>
            <a:r>
              <a:rPr lang="ru-RU" sz="2900" dirty="0" smtClean="0">
                <a:latin typeface="Arial Narrow" panose="020B0606020202030204" pitchFamily="34" charset="0"/>
              </a:rPr>
              <a:t>економија домета; </a:t>
            </a:r>
          </a:p>
          <a:p>
            <a:pPr lvl="1"/>
            <a:r>
              <a:rPr lang="ru-RU" sz="2900" dirty="0">
                <a:latin typeface="Arial Narrow" panose="020B0606020202030204" pitchFamily="34" charset="0"/>
              </a:rPr>
              <a:t>г</a:t>
            </a:r>
            <a:r>
              <a:rPr lang="ru-RU" sz="2900" dirty="0" smtClean="0">
                <a:latin typeface="Arial Narrow" panose="020B0606020202030204" pitchFamily="34" charset="0"/>
              </a:rPr>
              <a:t>лобална рационализација.</a:t>
            </a:r>
          </a:p>
          <a:p>
            <a:pPr marL="0" indent="0">
              <a:buNone/>
            </a:pPr>
            <a:r>
              <a:rPr lang="ru-RU" sz="3300" b="1" dirty="0" smtClean="0">
                <a:latin typeface="Arial Narrow" panose="020B0606020202030204" pitchFamily="34" charset="0"/>
              </a:rPr>
              <a:t>Стратегијски приоритети, </a:t>
            </a:r>
            <a:r>
              <a:rPr lang="ru-RU" sz="3300" dirty="0" smtClean="0">
                <a:latin typeface="Arial Narrow" panose="020B0606020202030204" pitchFamily="34" charset="0"/>
              </a:rPr>
              <a:t>којим се одлучује о:</a:t>
            </a:r>
          </a:p>
          <a:p>
            <a:pPr lvl="1"/>
            <a:r>
              <a:rPr lang="ru-RU" sz="2900" dirty="0" smtClean="0">
                <a:latin typeface="Arial Narrow" panose="020B0606020202030204" pitchFamily="34" charset="0"/>
              </a:rPr>
              <a:t>наступу;</a:t>
            </a:r>
          </a:p>
          <a:p>
            <a:pPr lvl="1"/>
            <a:r>
              <a:rPr lang="ru-RU" sz="2900" dirty="0" smtClean="0">
                <a:latin typeface="Arial Narrow" panose="020B0606020202030204" pitchFamily="34" charset="0"/>
              </a:rPr>
              <a:t>развоју локалног тржишта; </a:t>
            </a:r>
          </a:p>
          <a:p>
            <a:pPr lvl="1"/>
            <a:r>
              <a:rPr lang="ru-RU" sz="2900" dirty="0" smtClean="0">
                <a:latin typeface="Arial Narrow" panose="020B0606020202030204" pitchFamily="34" charset="0"/>
              </a:rPr>
              <a:t>глобалној </a:t>
            </a:r>
            <a:r>
              <a:rPr lang="ru-RU" sz="2900" dirty="0">
                <a:latin typeface="Arial Narrow" panose="020B0606020202030204" pitchFamily="34" charset="0"/>
              </a:rPr>
              <a:t>рационализацији</a:t>
            </a:r>
            <a:r>
              <a:rPr lang="ru-RU" sz="3300" dirty="0">
                <a:latin typeface="Arial Narrow" panose="020B0606020202030204" pitchFamily="34" charset="0"/>
              </a:rPr>
              <a:t>.</a:t>
            </a:r>
          </a:p>
          <a:p>
            <a:endParaRPr lang="ru-RU" sz="3300" dirty="0">
              <a:latin typeface="Arial Narrow" panose="020B0606020202030204" pitchFamily="34" charset="0"/>
            </a:endParaRPr>
          </a:p>
          <a:p>
            <a:r>
              <a:rPr lang="ru-RU" sz="3300" dirty="0">
                <a:latin typeface="Arial Narrow" panose="020B0606020202030204" pitchFamily="34" charset="0"/>
              </a:rPr>
              <a:t>Посматрај их кроз фазе интернационализације компаније!</a:t>
            </a:r>
          </a:p>
          <a:p>
            <a:r>
              <a:rPr lang="ru-RU" sz="3300" dirty="0">
                <a:latin typeface="Arial Narrow" panose="020B0606020202030204" pitchFamily="34" charset="0"/>
              </a:rPr>
              <a:t>Када редефинисати стратегијско </a:t>
            </a:r>
            <a:r>
              <a:rPr lang="ru-RU" sz="3300" dirty="0" smtClean="0">
                <a:latin typeface="Arial Narrow" panose="020B0606020202030204" pitchFamily="34" charset="0"/>
              </a:rPr>
              <a:t>опредељењ</a:t>
            </a:r>
            <a:r>
              <a:rPr lang="ru-RU" sz="3400" dirty="0" smtClean="0">
                <a:latin typeface="Arial Narrow" panose="020B0606020202030204" pitchFamily="34" charset="0"/>
              </a:rPr>
              <a:t>е</a:t>
            </a:r>
            <a:r>
              <a:rPr lang="ru-RU" dirty="0" smtClean="0"/>
              <a:t>?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38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Одлуке у процесу интернационализације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73187"/>
            <a:ext cx="8507288" cy="49831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Одлука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 стратегијском опредељењу </a:t>
            </a:r>
            <a:r>
              <a:rPr lang="ru-RU" dirty="0" smtClean="0">
                <a:latin typeface="Arial Narrow" panose="020B0606020202030204" pitchFamily="34" charset="0"/>
              </a:rPr>
              <a:t>подразумева одлуке о</a:t>
            </a:r>
            <a:r>
              <a:rPr lang="ru-RU" dirty="0">
                <a:latin typeface="Arial Narrow" panose="020B0606020202030204" pitchFamily="34" charset="0"/>
              </a:rPr>
              <a:t>:</a:t>
            </a:r>
          </a:p>
          <a:p>
            <a:pPr lvl="1"/>
            <a:r>
              <a:rPr lang="ru-RU" dirty="0">
                <a:latin typeface="Arial Narrow" panose="020B0606020202030204" pitchFamily="34" charset="0"/>
              </a:rPr>
              <a:t>оптималном броју иностраних тржишта и тржишних </a:t>
            </a:r>
            <a:r>
              <a:rPr lang="ru-RU" dirty="0" smtClean="0">
                <a:latin typeface="Arial Narrow" panose="020B0606020202030204" pitchFamily="34" charset="0"/>
              </a:rPr>
              <a:t>сегмената; </a:t>
            </a:r>
            <a:endParaRPr lang="ru-RU" dirty="0">
              <a:latin typeface="Arial Narrow" panose="020B0606020202030204" pitchFamily="34" charset="0"/>
            </a:endParaRPr>
          </a:p>
          <a:p>
            <a:pPr lvl="1"/>
            <a:r>
              <a:rPr lang="ru-RU" dirty="0">
                <a:latin typeface="Arial Narrow" panose="020B0606020202030204" pitchFamily="34" charset="0"/>
              </a:rPr>
              <a:t>брзини освајања тржишта и алокацији средстава на свако од </a:t>
            </a:r>
            <a:r>
              <a:rPr lang="ru-RU" dirty="0" smtClean="0">
                <a:latin typeface="Arial Narrow" panose="020B0606020202030204" pitchFamily="34" charset="0"/>
              </a:rPr>
              <a:t>њих;</a:t>
            </a:r>
            <a:endParaRPr lang="ru-RU" dirty="0">
              <a:latin typeface="Arial Narrow" panose="020B0606020202030204" pitchFamily="34" charset="0"/>
            </a:endParaRPr>
          </a:p>
          <a:p>
            <a:pPr lvl="1"/>
            <a:r>
              <a:rPr lang="ru-RU" dirty="0">
                <a:latin typeface="Arial Narrow" panose="020B0606020202030204" pitchFamily="34" charset="0"/>
              </a:rPr>
              <a:t>жељеном тржишном учешћу и конкурентској </a:t>
            </a:r>
            <a:r>
              <a:rPr lang="ru-RU" dirty="0" smtClean="0">
                <a:latin typeface="Arial Narrow" panose="020B0606020202030204" pitchFamily="34" charset="0"/>
              </a:rPr>
              <a:t>позицији.</a:t>
            </a:r>
            <a:endParaRPr lang="ru-RU" dirty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Одлуке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 тајмингу уласка и подручју конкурентске предности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Временом </a:t>
            </a:r>
            <a:r>
              <a:rPr lang="ru-RU" dirty="0">
                <a:latin typeface="Arial Narrow" panose="020B0606020202030204" pitchFamily="34" charset="0"/>
              </a:rPr>
              <a:t>се јавља и потреба редефинисања стратегијског опредељења</a:t>
            </a:r>
            <a:endParaRPr lang="sr-Latn-RS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65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Arial Narrow" panose="020B0606020202030204" pitchFamily="34" charset="0"/>
              </a:rPr>
              <a:t>! </a:t>
            </a:r>
            <a:r>
              <a:rPr lang="ru-RU" dirty="0">
                <a:latin typeface="Arial Narrow" panose="020B0606020202030204" pitchFamily="34" charset="0"/>
              </a:rPr>
              <a:t>Стратегијске одлуке које компанија доноси разликују се у фази почетне интернационализације  од одлука у каснијим фазама!!</a:t>
            </a:r>
            <a:endParaRPr lang="sr-Latn-RS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29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97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Избор циљног тржишта и тајминг уласка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84794"/>
            <a:ext cx="9108504" cy="52685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CS" dirty="0" smtClean="0">
                <a:latin typeface="Arial Narrow" panose="020B0606020202030204" pitchFamily="34" charset="0"/>
              </a:rPr>
              <a:t>Када се компанија определи за једно </a:t>
            </a:r>
            <a:r>
              <a:rPr lang="sr-Cyrl-CS" dirty="0">
                <a:latin typeface="Arial Narrow" panose="020B0606020202030204" pitchFamily="34" charset="0"/>
              </a:rPr>
              <a:t>циљно тржиште или мали </a:t>
            </a:r>
            <a:r>
              <a:rPr lang="sr-Cyrl-CS" dirty="0" smtClean="0">
                <a:latin typeface="Arial Narrow" panose="020B0606020202030204" pitchFamily="34" charset="0"/>
              </a:rPr>
              <a:t>број, тада примењује </a:t>
            </a: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стратегију </a:t>
            </a:r>
            <a:r>
              <a:rPr lang="sr-Cyrl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концентрације</a:t>
            </a:r>
            <a:r>
              <a:rPr lang="sr-Cyrl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Cyrl-CS" dirty="0">
                <a:latin typeface="Arial Narrow" panose="020B0606020202030204" pitchFamily="34" charset="0"/>
              </a:rPr>
              <a:t>као вид тржишне </a:t>
            </a:r>
            <a:r>
              <a:rPr lang="sr-Cyrl-CS" dirty="0" smtClean="0">
                <a:latin typeface="Arial Narrow" panose="020B0606020202030204" pitchFamily="34" charset="0"/>
              </a:rPr>
              <a:t>експанзије. Тада је виша </a:t>
            </a:r>
            <a:r>
              <a:rPr lang="sr-Cyrl-CS" dirty="0">
                <a:latin typeface="Arial Narrow" panose="020B0606020202030204" pitchFamily="34" charset="0"/>
              </a:rPr>
              <a:t>стопа тржишног учешћа по тржишту </a:t>
            </a:r>
            <a:r>
              <a:rPr lang="sr-Cyrl-CS" dirty="0" smtClean="0">
                <a:latin typeface="Arial Narrow" panose="020B0606020202030204" pitchFamily="34" charset="0"/>
              </a:rPr>
              <a:t>(варијанта </a:t>
            </a:r>
            <a:r>
              <a:rPr lang="sr-Cyrl-CS" dirty="0">
                <a:latin typeface="Arial Narrow" panose="020B0606020202030204" pitchFamily="34" charset="0"/>
              </a:rPr>
              <a:t>стратегије оптималног тржишног </a:t>
            </a:r>
            <a:r>
              <a:rPr lang="sr-Cyrl-CS" dirty="0" smtClean="0">
                <a:latin typeface="Arial Narrow" panose="020B0606020202030204" pitchFamily="34" charset="0"/>
              </a:rPr>
              <a:t>учешћа).             </a:t>
            </a:r>
            <a:endParaRPr lang="sr-Cyrl-C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Cyrl-C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Cyrl-CS" dirty="0" smtClean="0">
                <a:latin typeface="Arial Narrow" panose="020B0606020202030204" pitchFamily="34" charset="0"/>
              </a:rPr>
              <a:t>Када се компанија определи за више </a:t>
            </a:r>
            <a:r>
              <a:rPr lang="sr-Cyrl-CS" dirty="0">
                <a:latin typeface="Arial Narrow" panose="020B0606020202030204" pitchFamily="34" charset="0"/>
              </a:rPr>
              <a:t>тржишта </a:t>
            </a:r>
            <a:r>
              <a:rPr lang="sr-Cyrl-CS" dirty="0" smtClean="0">
                <a:latin typeface="Arial Narrow" panose="020B0606020202030204" pitchFamily="34" charset="0"/>
              </a:rPr>
              <a:t>истовремено, онда примењује  </a:t>
            </a: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стратегију </a:t>
            </a:r>
            <a:r>
              <a:rPr lang="sr-Cyrl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диверсификације</a:t>
            </a:r>
            <a:r>
              <a:rPr lang="sr-Cyrl-CS" dirty="0">
                <a:latin typeface="Arial Narrow" panose="020B0606020202030204" pitchFamily="34" charset="0"/>
              </a:rPr>
              <a:t> као вид тржишне </a:t>
            </a:r>
            <a:r>
              <a:rPr lang="sr-Cyrl-CS" dirty="0" smtClean="0">
                <a:latin typeface="Arial Narrow" panose="020B0606020202030204" pitchFamily="34" charset="0"/>
              </a:rPr>
              <a:t>експанзије. Тада је   </a:t>
            </a:r>
            <a:r>
              <a:rPr lang="sr-Cyrl-CS" dirty="0">
                <a:latin typeface="Arial Narrow" panose="020B0606020202030204" pitchFamily="34" charset="0"/>
              </a:rPr>
              <a:t>мање тржишно учешће по сваком тржишту </a:t>
            </a:r>
            <a:r>
              <a:rPr lang="sr-Cyrl-CS" dirty="0" smtClean="0">
                <a:latin typeface="Arial Narrow" panose="020B0606020202030204" pitchFamily="34" charset="0"/>
              </a:rPr>
              <a:t>(варијанта </a:t>
            </a:r>
            <a:r>
              <a:rPr lang="sr-Cyrl-CS" dirty="0">
                <a:latin typeface="Arial Narrow" panose="020B0606020202030204" pitchFamily="34" charset="0"/>
              </a:rPr>
              <a:t>стратегије оптималног тржишног </a:t>
            </a:r>
            <a:r>
              <a:rPr lang="sr-Cyrl-CS" dirty="0" smtClean="0">
                <a:latin typeface="Arial Narrow" panose="020B0606020202030204" pitchFamily="34" charset="0"/>
              </a:rPr>
              <a:t>учешћа).</a:t>
            </a:r>
            <a:endParaRPr lang="sr-Latn-RS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95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Одлуке у фази експанзије</a:t>
            </a:r>
            <a:endParaRPr lang="sr-Latn-RS" sz="36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16089"/>
            <a:ext cx="8640960" cy="52402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 Narrow" panose="020B0606020202030204" pitchFamily="34" charset="0"/>
              </a:rPr>
              <a:t>Редефинисање </a:t>
            </a:r>
            <a:r>
              <a:rPr lang="ru-RU" sz="2400" b="1" dirty="0">
                <a:latin typeface="Arial Narrow" panose="020B0606020202030204" pitchFamily="34" charset="0"/>
              </a:rPr>
              <a:t>почетних пословних активности </a:t>
            </a:r>
            <a:r>
              <a:rPr lang="ru-RU" sz="2400" dirty="0" smtClean="0">
                <a:latin typeface="Arial Narrow" panose="020B0606020202030204" pitchFamily="34" charset="0"/>
              </a:rPr>
              <a:t>(активности из </a:t>
            </a:r>
            <a:r>
              <a:rPr lang="ru-RU" sz="2400" dirty="0">
                <a:latin typeface="Arial Narrow" panose="020B0606020202030204" pitchFamily="34" charset="0"/>
              </a:rPr>
              <a:t>фазе почетне интернационализације</a:t>
            </a:r>
            <a:r>
              <a:rPr lang="ru-RU" sz="2400" dirty="0" smtClean="0">
                <a:latin typeface="Arial Narrow" panose="020B0606020202030204" pitchFamily="34" charset="0"/>
              </a:rPr>
              <a:t>) полази од одговора на питања:</a:t>
            </a:r>
            <a:endParaRPr lang="ru-RU" sz="2400" dirty="0">
              <a:latin typeface="Arial Narrow" panose="020B0606020202030204" pitchFamily="34" charset="0"/>
            </a:endParaRPr>
          </a:p>
          <a:p>
            <a:pPr lvl="1"/>
            <a:r>
              <a:rPr lang="ru-RU" sz="2000" dirty="0">
                <a:latin typeface="Arial Narrow" panose="020B0606020202030204" pitchFamily="34" charset="0"/>
              </a:rPr>
              <a:t>идемо ли на експанзију локалног тржишта или</a:t>
            </a:r>
          </a:p>
          <a:p>
            <a:pPr lvl="1"/>
            <a:r>
              <a:rPr lang="ru-RU" sz="2000" dirty="0">
                <a:latin typeface="Arial Narrow" panose="020B0606020202030204" pitchFamily="34" charset="0"/>
              </a:rPr>
              <a:t>ширимо активности на нова тржишта/сегменте</a:t>
            </a:r>
            <a:r>
              <a:rPr lang="ru-RU" sz="2000" dirty="0" smtClean="0">
                <a:latin typeface="Arial Narrow" panose="020B0606020202030204" pitchFamily="34" charset="0"/>
              </a:rPr>
              <a:t>?</a:t>
            </a:r>
          </a:p>
          <a:p>
            <a:pPr marL="457200" lvl="1" indent="0">
              <a:buNone/>
            </a:pPr>
            <a:endParaRPr lang="ru-RU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b="1" dirty="0">
                <a:latin typeface="Arial Narrow" panose="020B0606020202030204" pitchFamily="34" charset="0"/>
              </a:rPr>
              <a:t>Ако идемо на експанзију поставља се питање</a:t>
            </a:r>
            <a:r>
              <a:rPr lang="ru-RU" sz="2400" dirty="0">
                <a:latin typeface="Arial Narrow" panose="020B0606020202030204" pitchFamily="34" charset="0"/>
              </a:rPr>
              <a:t>:</a:t>
            </a:r>
          </a:p>
          <a:p>
            <a:pPr lvl="1"/>
            <a:r>
              <a:rPr lang="ru-RU" sz="2000" dirty="0">
                <a:latin typeface="Arial Narrow" panose="020B0606020202030204" pitchFamily="34" charset="0"/>
              </a:rPr>
              <a:t>редефинисања (реупотребе) конкурентске предности ради остваривања економије домета (смањивати трошкове или диференцирати производ – нудити додајну вредност, осврт на конкуренцију?)</a:t>
            </a:r>
          </a:p>
          <a:p>
            <a:pPr lvl="1"/>
            <a:r>
              <a:rPr lang="ru-RU" sz="2000" dirty="0">
                <a:latin typeface="Arial Narrow" panose="020B0606020202030204" pitchFamily="34" charset="0"/>
              </a:rPr>
              <a:t>редефинисање конкурентске позиције </a:t>
            </a:r>
            <a:r>
              <a:rPr lang="ru-RU" sz="2000" dirty="0" smtClean="0">
                <a:latin typeface="Arial Narrow" panose="020B0606020202030204" pitchFamily="34" charset="0"/>
              </a:rPr>
              <a:t>која је </a:t>
            </a:r>
            <a:r>
              <a:rPr lang="ru-RU" sz="2000" dirty="0">
                <a:latin typeface="Arial Narrow" panose="020B0606020202030204" pitchFamily="34" charset="0"/>
              </a:rPr>
              <a:t>под утицајем одлуке о конкурентској предности (регионални или глобални конкурент</a:t>
            </a:r>
            <a:r>
              <a:rPr lang="ru-RU" sz="2000" dirty="0" smtClean="0">
                <a:latin typeface="Arial Narrow" panose="020B0606020202030204" pitchFamily="34" charset="0"/>
              </a:rPr>
              <a:t>?)</a:t>
            </a:r>
          </a:p>
          <a:p>
            <a:pPr marL="457200" lvl="1" indent="0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b="1" dirty="0">
                <a:latin typeface="Arial Narrow" panose="020B0606020202030204" pitchFamily="34" charset="0"/>
              </a:rPr>
              <a:t>Да ли јачати позицију на освојеном тржишту или освајати нова</a:t>
            </a:r>
            <a:r>
              <a:rPr lang="ru-RU" sz="2400" dirty="0">
                <a:latin typeface="Arial Narrow" panose="020B0606020202030204" pitchFamily="34" charset="0"/>
              </a:rPr>
              <a:t>?</a:t>
            </a:r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12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latin typeface="Arial Narrow" panose="020B0606020202030204" pitchFamily="34" charset="0"/>
              </a:rPr>
              <a:t>Експанзија локалног тржишта се може спровести:</a:t>
            </a:r>
            <a:endParaRPr lang="sr-Latn-RS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dirty="0" smtClean="0">
                <a:latin typeface="Arial Narrow" panose="020B0606020202030204" pitchFamily="34" charset="0"/>
              </a:rPr>
              <a:t>модификацијом </a:t>
            </a:r>
            <a:r>
              <a:rPr lang="ru-RU" sz="2400" dirty="0">
                <a:latin typeface="Arial Narrow" panose="020B0606020202030204" pitchFamily="34" charset="0"/>
              </a:rPr>
              <a:t>производа,  иновацијом производа, проширењем линије </a:t>
            </a:r>
            <a:r>
              <a:rPr lang="ru-RU" sz="2400" dirty="0" smtClean="0">
                <a:latin typeface="Arial Narrow" panose="020B0606020202030204" pitchFamily="34" charset="0"/>
              </a:rPr>
              <a:t>производа за </a:t>
            </a:r>
            <a:r>
              <a:rPr lang="ru-RU" sz="2400" dirty="0">
                <a:latin typeface="Arial Narrow" panose="020B0606020202030204" pitchFamily="34" charset="0"/>
              </a:rPr>
              <a:t>потребе циљног тржишта, увођењем варијанти производа које захтева циљно </a:t>
            </a:r>
            <a:r>
              <a:rPr lang="ru-RU" sz="2400" dirty="0" smtClean="0">
                <a:latin typeface="Arial Narrow" panose="020B0606020202030204" pitchFamily="34" charset="0"/>
              </a:rPr>
              <a:t>тржиште;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ширењем марке, увођењем нових марки истих производа, преузимањем локалних имена марки или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проширењем тржишног сегмента и проналажењем нових </a:t>
            </a:r>
            <a:r>
              <a:rPr lang="ru-RU" sz="2400" dirty="0" smtClean="0">
                <a:latin typeface="Arial Narrow" panose="020B0606020202030204" pitchFamily="34" charset="0"/>
              </a:rPr>
              <a:t>сегмената.</a:t>
            </a:r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79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/>
          <p:cNvSpPr>
            <a:spLocks noChangeArrowheads="1"/>
          </p:cNvSpPr>
          <p:nvPr/>
        </p:nvSpPr>
        <p:spPr bwMode="auto">
          <a:xfrm>
            <a:off x="2514600" y="2057400"/>
            <a:ext cx="3657600" cy="3581400"/>
          </a:xfrm>
          <a:prstGeom prst="flowChartSummingJunction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sz="2400"/>
          </a:p>
        </p:txBody>
      </p:sp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-146050" y="935038"/>
            <a:ext cx="2362200" cy="18288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sz="2400" b="1"/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3505200" y="2514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sz="2400"/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3078163" y="2514600"/>
            <a:ext cx="17526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sz="2400" b="1" dirty="0" smtClean="0">
                <a:latin typeface="Arial Narrow" panose="020B0606020202030204" pitchFamily="34" charset="0"/>
              </a:rPr>
              <a:t>деца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2858234" y="3031866"/>
            <a:ext cx="121539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sz="2400" b="1" dirty="0" smtClean="0">
                <a:latin typeface="Arial Narrow" panose="020B0606020202030204" pitchFamily="34" charset="0"/>
              </a:rPr>
              <a:t>старији</a:t>
            </a:r>
            <a:r>
              <a:rPr lang="sr-Cyrl-RS" sz="2400" b="1" dirty="0" smtClean="0"/>
              <a:t> </a:t>
            </a:r>
            <a:endParaRPr lang="en-US" sz="2400" b="1" dirty="0"/>
          </a:p>
        </p:txBody>
      </p:sp>
      <p:sp>
        <p:nvSpPr>
          <p:cNvPr id="32775" name="Text Box 14"/>
          <p:cNvSpPr txBox="1">
            <a:spLocks noChangeArrowheads="1"/>
          </p:cNvSpPr>
          <p:nvPr/>
        </p:nvSpPr>
        <p:spPr bwMode="auto">
          <a:xfrm>
            <a:off x="3478213" y="4784725"/>
            <a:ext cx="1574470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sz="2400" b="1" dirty="0" smtClean="0">
                <a:latin typeface="Arial Narrow" panose="020B0606020202030204" pitchFamily="34" charset="0"/>
              </a:rPr>
              <a:t>спортисти</a:t>
            </a:r>
            <a:r>
              <a:rPr lang="sl-SI" sz="2400" b="1" dirty="0" smtClean="0"/>
              <a:t> </a:t>
            </a:r>
            <a:endParaRPr lang="en-US" sz="2400" b="1" dirty="0"/>
          </a:p>
        </p:txBody>
      </p:sp>
      <p:sp>
        <p:nvSpPr>
          <p:cNvPr id="32776" name="Text Box 15"/>
          <p:cNvSpPr txBox="1">
            <a:spLocks noChangeArrowheads="1"/>
          </p:cNvSpPr>
          <p:nvPr/>
        </p:nvSpPr>
        <p:spPr bwMode="auto">
          <a:xfrm>
            <a:off x="3657600" y="3505200"/>
            <a:ext cx="1019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sz="2400" b="1" dirty="0" smtClean="0">
                <a:latin typeface="Arial Narrow" panose="020B0606020202030204" pitchFamily="34" charset="0"/>
              </a:rPr>
              <a:t>ГРЧКА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6861968" y="4855951"/>
            <a:ext cx="2135188" cy="120032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sz="2400" b="1" dirty="0">
                <a:latin typeface="Arial Narrow" panose="020B0606020202030204" pitchFamily="34" charset="0"/>
              </a:rPr>
              <a:t>Ш</a:t>
            </a:r>
            <a:r>
              <a:rPr lang="sr-Cyrl-RS" sz="2400" b="1" dirty="0" smtClean="0">
                <a:latin typeface="Arial Narrow" panose="020B0606020202030204" pitchFamily="34" charset="0"/>
              </a:rPr>
              <a:t>ирити понуду на нове сегменте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32778" name="AutoShape 17"/>
          <p:cNvSpPr>
            <a:spLocks noChangeArrowheads="1"/>
          </p:cNvSpPr>
          <p:nvPr/>
        </p:nvSpPr>
        <p:spPr bwMode="auto">
          <a:xfrm flipH="1" flipV="1">
            <a:off x="5235575" y="4640263"/>
            <a:ext cx="1143000" cy="533400"/>
          </a:xfrm>
          <a:prstGeom prst="curvedUpArrow">
            <a:avLst>
              <a:gd name="adj1" fmla="val 42857"/>
              <a:gd name="adj2" fmla="val 85714"/>
              <a:gd name="adj3" fmla="val 74236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sz="2400"/>
          </a:p>
        </p:txBody>
      </p:sp>
      <p:sp>
        <p:nvSpPr>
          <p:cNvPr id="32779" name="Text Box 20"/>
          <p:cNvSpPr txBox="1">
            <a:spLocks noChangeArrowheads="1"/>
          </p:cNvSpPr>
          <p:nvPr/>
        </p:nvSpPr>
        <p:spPr bwMode="auto">
          <a:xfrm>
            <a:off x="307198" y="1539409"/>
            <a:ext cx="13853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ИТАЛИЈА</a:t>
            </a:r>
            <a:endParaRPr lang="en-US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2789" name="AutoShape 21"/>
          <p:cNvSpPr>
            <a:spLocks noChangeArrowheads="1"/>
          </p:cNvSpPr>
          <p:nvPr/>
        </p:nvSpPr>
        <p:spPr bwMode="auto">
          <a:xfrm flipV="1">
            <a:off x="2010622" y="731429"/>
            <a:ext cx="1524000" cy="14478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bg2">
              <a:lumMod val="25000"/>
              <a:lumOff val="75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2781" name="Text Box 23"/>
          <p:cNvSpPr txBox="1">
            <a:spLocks noChangeArrowheads="1"/>
          </p:cNvSpPr>
          <p:nvPr/>
        </p:nvSpPr>
        <p:spPr bwMode="auto">
          <a:xfrm>
            <a:off x="6323611" y="4663202"/>
            <a:ext cx="570990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sz="2400" b="1" dirty="0" smtClean="0">
                <a:latin typeface="Arial Narrow" panose="020B0606020202030204" pitchFamily="34" charset="0"/>
              </a:rPr>
              <a:t>1</a:t>
            </a:r>
            <a:r>
              <a:rPr lang="sr-Cyrl-RS" sz="2400" b="1" dirty="0" smtClean="0">
                <a:latin typeface="Arial Narrow" panose="020B0606020202030204" pitchFamily="34" charset="0"/>
              </a:rPr>
              <a:t>б</a:t>
            </a:r>
            <a:r>
              <a:rPr lang="sl-SI" sz="2400" b="1" dirty="0" smtClean="0"/>
              <a:t> </a:t>
            </a:r>
            <a:endParaRPr lang="en-US" sz="2400" b="1" dirty="0"/>
          </a:p>
        </p:txBody>
      </p:sp>
      <p:sp>
        <p:nvSpPr>
          <p:cNvPr id="32782" name="Text Box 24"/>
          <p:cNvSpPr txBox="1">
            <a:spLocks noChangeArrowheads="1"/>
          </p:cNvSpPr>
          <p:nvPr/>
        </p:nvSpPr>
        <p:spPr bwMode="auto">
          <a:xfrm>
            <a:off x="1568288" y="907826"/>
            <a:ext cx="377825" cy="4572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sz="2400" b="1" dirty="0">
                <a:solidFill>
                  <a:srgbClr val="FFFF00"/>
                </a:solidFill>
              </a:rPr>
              <a:t>2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2783" name="TextBox 1"/>
          <p:cNvSpPr txBox="1">
            <a:spLocks noChangeArrowheads="1"/>
          </p:cNvSpPr>
          <p:nvPr/>
        </p:nvSpPr>
        <p:spPr bwMode="auto">
          <a:xfrm>
            <a:off x="3512109" y="1626051"/>
            <a:ext cx="604867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RS" sz="2400" b="1" dirty="0" smtClean="0">
                <a:latin typeface="Arial Narrow" panose="020B0606020202030204" pitchFamily="34" charset="0"/>
              </a:rPr>
              <a:t>1</a:t>
            </a:r>
            <a:r>
              <a:rPr lang="sr-Latn-RS" sz="2400" dirty="0">
                <a:latin typeface="Arial Narrow" panose="020B0606020202030204" pitchFamily="34" charset="0"/>
              </a:rPr>
              <a:t>: </a:t>
            </a:r>
            <a:r>
              <a:rPr lang="sr-Cyrl-RS" sz="2400" b="1" dirty="0" smtClean="0">
                <a:latin typeface="Arial Narrow" panose="020B0606020202030204" pitchFamily="34" charset="0"/>
              </a:rPr>
              <a:t>освајање Грчке Плазма кексом </a:t>
            </a:r>
            <a:r>
              <a:rPr lang="sr-Cyrl-RS" sz="2000" b="1" dirty="0" smtClean="0">
                <a:latin typeface="Arial Narrow" panose="020B0606020202030204" pitchFamily="34" charset="0"/>
              </a:rPr>
              <a:t>(евидентна је стратегија сегментације</a:t>
            </a:r>
            <a:r>
              <a:rPr lang="sr-Cyrl-RS" sz="2400" b="1" dirty="0" smtClean="0">
                <a:latin typeface="Arial Narrow" panose="020B0606020202030204" pitchFamily="34" charset="0"/>
              </a:rPr>
              <a:t>) 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32784" name="TextBox 2"/>
          <p:cNvSpPr txBox="1">
            <a:spLocks noChangeArrowheads="1"/>
          </p:cNvSpPr>
          <p:nvPr/>
        </p:nvSpPr>
        <p:spPr bwMode="auto">
          <a:xfrm>
            <a:off x="4894737" y="2566897"/>
            <a:ext cx="2435282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RS" sz="2400" b="1" dirty="0">
                <a:latin typeface="Arial Narrow" panose="020B0606020202030204" pitchFamily="34" charset="0"/>
              </a:rPr>
              <a:t>1a: </a:t>
            </a:r>
            <a:r>
              <a:rPr lang="sr-Cyrl-RS" sz="2400" b="1" dirty="0" smtClean="0">
                <a:latin typeface="Arial Narrow" panose="020B0606020202030204" pitchFamily="34" charset="0"/>
              </a:rPr>
              <a:t>два сегмента-</a:t>
            </a:r>
            <a:r>
              <a:rPr lang="sr-Latn-RS" sz="2400" b="1" dirty="0" smtClean="0">
                <a:latin typeface="Arial Narrow" panose="020B0606020202030204" pitchFamily="34" charset="0"/>
              </a:rPr>
              <a:t> </a:t>
            </a:r>
            <a:endParaRPr lang="sr-Latn-RS" sz="2400" b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sz="2400" b="1" dirty="0" smtClean="0">
                <a:latin typeface="Arial Narrow" panose="020B0606020202030204" pitchFamily="34" charset="0"/>
              </a:rPr>
              <a:t>интензивирати 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32785" name="TextBox 3"/>
          <p:cNvSpPr txBox="1">
            <a:spLocks noChangeArrowheads="1"/>
          </p:cNvSpPr>
          <p:nvPr/>
        </p:nvSpPr>
        <p:spPr bwMode="auto">
          <a:xfrm rot="20129116">
            <a:off x="99197" y="2376176"/>
            <a:ext cx="2321353" cy="2308324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Остати у Грчкој, у варијанти 1 и</a:t>
            </a:r>
            <a:r>
              <a:rPr lang="sr-Latn-R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1a</a:t>
            </a:r>
            <a:r>
              <a:rPr lang="sr-Cyrl-R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,</a:t>
            </a:r>
            <a:r>
              <a:rPr lang="sr-Latn-R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sr-Cyrl-R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и освајати два сегмента у Италији (нема варијанте 1б)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1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Глобално позиционирање</a:t>
            </a:r>
            <a:endParaRPr lang="sr-Latn-RS" sz="2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551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правац </a:t>
            </a:r>
            <a:r>
              <a:rPr lang="ru-RU" sz="2800" dirty="0">
                <a:latin typeface="Arial Narrow" panose="020B0606020202030204" pitchFamily="34" charset="0"/>
              </a:rPr>
              <a:t>интернационализације: локално тржиште – експанзија – глобално тржиште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компанија тежи бити глобално ефикасна и оперативно флексибилна – како </a:t>
            </a:r>
            <a:r>
              <a:rPr lang="ru-RU" sz="2800" dirty="0" smtClean="0">
                <a:latin typeface="Arial Narrow" panose="020B0606020202030204" pitchFamily="34" charset="0"/>
              </a:rPr>
              <a:t>пронаћи </a:t>
            </a:r>
            <a:r>
              <a:rPr lang="ru-RU" sz="2800" dirty="0">
                <a:latin typeface="Arial Narrow" panose="020B0606020202030204" pitchFamily="34" charset="0"/>
              </a:rPr>
              <a:t>склад?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компанија има за циљ: глобалну </a:t>
            </a:r>
            <a:r>
              <a:rPr lang="ru-RU" sz="2800" dirty="0" smtClean="0">
                <a:latin typeface="Arial Narrow" panose="020B0606020202030204" pitchFamily="34" charset="0"/>
              </a:rPr>
              <a:t>синергију.</a:t>
            </a: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76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r-Cyrl-RS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Глобално позиционирање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Arial Narrow" panose="020B0606020202030204" pitchFamily="34" charset="0"/>
              </a:rPr>
              <a:t>Рационализацијом </a:t>
            </a:r>
            <a:r>
              <a:rPr lang="ru-RU" sz="2800" dirty="0">
                <a:latin typeface="Arial Narrow" panose="020B0606020202030204" pitchFamily="34" charset="0"/>
              </a:rPr>
              <a:t>међународних операција компанија тежи повећању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глобалне ефикасности </a:t>
            </a:r>
            <a:r>
              <a:rPr lang="ru-RU" sz="2800" dirty="0">
                <a:latin typeface="Arial Narrow" panose="020B0606020202030204" pitchFamily="34" charset="0"/>
              </a:rPr>
              <a:t>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задржавању оперативне флексибилности</a:t>
            </a:r>
            <a:r>
              <a:rPr lang="ru-RU" sz="2800" dirty="0">
                <a:latin typeface="Arial Narrow" panose="020B0606020202030204" pitchFamily="34" charset="0"/>
              </a:rPr>
              <a:t>. Исто је могуће остварити трансфером имовине, знања и искуства у глобалним размерама како би ефекти са једног дела глобалног тржишта били директно употребљени за подизање ефеката у другом </a:t>
            </a:r>
            <a:r>
              <a:rPr lang="ru-RU" sz="2800" dirty="0" smtClean="0">
                <a:latin typeface="Arial Narrow" panose="020B0606020202030204" pitchFamily="34" charset="0"/>
              </a:rPr>
              <a:t>делу. </a:t>
            </a: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лобална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синергија </a:t>
            </a:r>
            <a:r>
              <a:rPr lang="ru-RU" sz="2800" dirty="0">
                <a:latin typeface="Arial Narrow" panose="020B0606020202030204" pitchFamily="34" charset="0"/>
              </a:rPr>
              <a:t>се достиже рационализацијом пословних активности и координацијом пословних операција у глобалним </a:t>
            </a:r>
            <a:r>
              <a:rPr lang="ru-RU" sz="2800" dirty="0" smtClean="0">
                <a:latin typeface="Arial Narrow" panose="020B0606020202030204" pitchFamily="34" charset="0"/>
              </a:rPr>
              <a:t>размера.</a:t>
            </a: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0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Међународна маркетинг стратегија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8784976" cy="5328592"/>
          </a:xfrm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None/>
            </a:pPr>
            <a:endParaRPr lang="ru-RU" sz="3000" b="1" dirty="0" smtClean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8000" b="1" dirty="0" smtClean="0">
                <a:latin typeface="Arial Narrow" panose="020B0606020202030204" pitchFamily="34" charset="0"/>
              </a:rPr>
              <a:t>Домаћа </a:t>
            </a:r>
            <a:r>
              <a:rPr lang="ru-RU" sz="8000" b="1" dirty="0">
                <a:latin typeface="Arial Narrow" panose="020B0606020202030204" pitchFamily="34" charset="0"/>
              </a:rPr>
              <a:t>стратегија </a:t>
            </a:r>
            <a:r>
              <a:rPr lang="ru-RU" sz="8000" dirty="0">
                <a:latin typeface="Arial Narrow" panose="020B0606020202030204" pitchFamily="34" charset="0"/>
              </a:rPr>
              <a:t>– етноцентрична </a:t>
            </a:r>
            <a:r>
              <a:rPr lang="ru-RU" sz="8000" dirty="0" smtClean="0">
                <a:latin typeface="Arial Narrow" panose="020B0606020202030204" pitchFamily="34" charset="0"/>
              </a:rPr>
              <a:t>оријентација:</a:t>
            </a:r>
          </a:p>
          <a:p>
            <a:pPr>
              <a:lnSpc>
                <a:spcPct val="80000"/>
              </a:lnSpc>
              <a:buNone/>
            </a:pPr>
            <a:r>
              <a:rPr lang="ru-RU" sz="8000" dirty="0">
                <a:latin typeface="Arial Narrow" panose="020B0606020202030204" pitchFamily="34" charset="0"/>
              </a:rPr>
              <a:t>П</a:t>
            </a:r>
            <a:r>
              <a:rPr lang="ru-RU" sz="8000" dirty="0" smtClean="0">
                <a:latin typeface="Arial Narrow" panose="020B0606020202030204" pitchFamily="34" charset="0"/>
              </a:rPr>
              <a:t>онуда за домаће и страно тржиште је идентична.</a:t>
            </a:r>
            <a:endParaRPr lang="ru-RU" sz="80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ru-RU" sz="8000" dirty="0" smtClean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ru-RU" sz="8000" b="1" dirty="0" smtClean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8000" b="1" dirty="0" smtClean="0">
                <a:latin typeface="Arial Narrow" panose="020B0606020202030204" pitchFamily="34" charset="0"/>
              </a:rPr>
              <a:t>Мултидомаћа </a:t>
            </a:r>
            <a:r>
              <a:rPr lang="ru-RU" sz="8000" b="1" dirty="0">
                <a:latin typeface="Arial Narrow" panose="020B0606020202030204" pitchFamily="34" charset="0"/>
              </a:rPr>
              <a:t>или мултинационална стратегија </a:t>
            </a:r>
            <a:r>
              <a:rPr lang="ru-RU" sz="8000" dirty="0">
                <a:latin typeface="Arial Narrow" panose="020B0606020202030204" pitchFamily="34" charset="0"/>
              </a:rPr>
              <a:t>– полицентрична </a:t>
            </a:r>
            <a:r>
              <a:rPr lang="ru-RU" sz="8000" dirty="0" smtClean="0">
                <a:latin typeface="Arial Narrow" panose="020B0606020202030204" pitchFamily="34" charset="0"/>
              </a:rPr>
              <a:t>оријентација:</a:t>
            </a:r>
          </a:p>
          <a:p>
            <a:pPr>
              <a:lnSpc>
                <a:spcPct val="80000"/>
              </a:lnSpc>
              <a:buNone/>
            </a:pPr>
            <a:r>
              <a:rPr lang="ru-RU" sz="8000" dirty="0" smtClean="0">
                <a:latin typeface="Arial Narrow" panose="020B0606020202030204" pitchFamily="34" charset="0"/>
              </a:rPr>
              <a:t>Понуда се прилагођава циљном </a:t>
            </a:r>
            <a:r>
              <a:rPr lang="ru-RU" sz="8000" dirty="0">
                <a:latin typeface="Arial Narrow" panose="020B0606020202030204" pitchFamily="34" charset="0"/>
              </a:rPr>
              <a:t>тржишту тј. различитим националним </a:t>
            </a:r>
            <a:r>
              <a:rPr lang="ru-RU" sz="8000" dirty="0" smtClean="0">
                <a:latin typeface="Arial Narrow" panose="020B0606020202030204" pitchFamily="34" charset="0"/>
              </a:rPr>
              <a:t>тржиштима.</a:t>
            </a:r>
            <a:endParaRPr lang="ru-RU" sz="80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ru-RU" sz="8000" dirty="0" smtClean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ru-RU" sz="8000" b="1" dirty="0" smtClean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8000" b="1" dirty="0" smtClean="0">
                <a:latin typeface="Arial Narrow" panose="020B0606020202030204" pitchFamily="34" charset="0"/>
              </a:rPr>
              <a:t>Глобална </a:t>
            </a:r>
            <a:r>
              <a:rPr lang="ru-RU" sz="8000" b="1" dirty="0">
                <a:latin typeface="Arial Narrow" panose="020B0606020202030204" pitchFamily="34" charset="0"/>
              </a:rPr>
              <a:t>стратегија </a:t>
            </a:r>
            <a:r>
              <a:rPr lang="ru-RU" sz="8000" dirty="0">
                <a:latin typeface="Arial Narrow" panose="020B0606020202030204" pitchFamily="34" charset="0"/>
              </a:rPr>
              <a:t>– геоцентрична </a:t>
            </a:r>
            <a:r>
              <a:rPr lang="ru-RU" sz="8000" dirty="0" smtClean="0">
                <a:latin typeface="Arial Narrow" panose="020B0606020202030204" pitchFamily="34" charset="0"/>
              </a:rPr>
              <a:t>оријентација:</a:t>
            </a:r>
          </a:p>
          <a:p>
            <a:pPr>
              <a:lnSpc>
                <a:spcPct val="80000"/>
              </a:lnSpc>
              <a:buNone/>
            </a:pPr>
            <a:r>
              <a:rPr lang="ru-RU" sz="8000" dirty="0" smtClean="0">
                <a:latin typeface="Arial Narrow" panose="020B0606020202030204" pitchFamily="34" charset="0"/>
              </a:rPr>
              <a:t>Стратегија </a:t>
            </a:r>
            <a:r>
              <a:rPr lang="ru-RU" sz="8000" dirty="0">
                <a:latin typeface="Arial Narrow" panose="020B0606020202030204" pitchFamily="34" charset="0"/>
              </a:rPr>
              <a:t>стандардизације – „бити исти” свуда у </a:t>
            </a:r>
            <a:r>
              <a:rPr lang="ru-RU" sz="8000" dirty="0" smtClean="0">
                <a:latin typeface="Arial Narrow" panose="020B0606020202030204" pitchFamily="34" charset="0"/>
              </a:rPr>
              <a:t>свету.</a:t>
            </a:r>
            <a:endParaRPr lang="ru-RU" sz="80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ru-RU" sz="8000" dirty="0" smtClean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ru-RU" sz="8000" b="1" dirty="0" smtClean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8000" b="1" dirty="0" smtClean="0">
                <a:latin typeface="Arial Narrow" panose="020B0606020202030204" pitchFamily="34" charset="0"/>
              </a:rPr>
              <a:t>Регионална </a:t>
            </a:r>
            <a:r>
              <a:rPr lang="ru-RU" sz="8000" b="1" dirty="0">
                <a:latin typeface="Arial Narrow" panose="020B0606020202030204" pitchFamily="34" charset="0"/>
              </a:rPr>
              <a:t>стратегија </a:t>
            </a:r>
            <a:r>
              <a:rPr lang="ru-RU" sz="8000" dirty="0">
                <a:latin typeface="Arial Narrow" panose="020B0606020202030204" pitchFamily="34" charset="0"/>
              </a:rPr>
              <a:t>– региоцентрична </a:t>
            </a:r>
            <a:r>
              <a:rPr lang="ru-RU" sz="8000" dirty="0" smtClean="0">
                <a:latin typeface="Arial Narrow" panose="020B0606020202030204" pitchFamily="34" charset="0"/>
              </a:rPr>
              <a:t>оријентација:</a:t>
            </a:r>
          </a:p>
          <a:p>
            <a:pPr>
              <a:lnSpc>
                <a:spcPct val="80000"/>
              </a:lnSpc>
              <a:buNone/>
            </a:pPr>
            <a:r>
              <a:rPr lang="ru-RU" sz="8000" dirty="0" smtClean="0">
                <a:latin typeface="Arial Narrow" panose="020B0606020202030204" pitchFamily="34" charset="0"/>
              </a:rPr>
              <a:t>Компромис </a:t>
            </a:r>
            <a:r>
              <a:rPr lang="ru-RU" sz="8000" dirty="0">
                <a:latin typeface="Arial Narrow" panose="020B0606020202030204" pitchFamily="34" charset="0"/>
              </a:rPr>
              <a:t>глобалне стратегије и мултидомаће стратегије; прилагођавање на нивоу </a:t>
            </a:r>
            <a:r>
              <a:rPr lang="ru-RU" sz="8000" dirty="0" smtClean="0">
                <a:latin typeface="Arial Narrow" panose="020B0606020202030204" pitchFamily="34" charset="0"/>
              </a:rPr>
              <a:t>региона.</a:t>
            </a:r>
            <a:endParaRPr lang="ru-RU" sz="80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ru-RU" sz="8000" dirty="0" smtClean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ru-RU" sz="8000" b="1" dirty="0" smtClean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8000" b="1" dirty="0" smtClean="0">
                <a:latin typeface="Arial Narrow" panose="020B0606020202030204" pitchFamily="34" charset="0"/>
              </a:rPr>
              <a:t>Транснационална </a:t>
            </a:r>
            <a:r>
              <a:rPr lang="ru-RU" sz="8000" b="1" dirty="0">
                <a:latin typeface="Arial Narrow" panose="020B0606020202030204" pitchFamily="34" charset="0"/>
              </a:rPr>
              <a:t>стратегија </a:t>
            </a:r>
            <a:r>
              <a:rPr lang="ru-RU" sz="8000" dirty="0">
                <a:latin typeface="Arial Narrow" panose="020B0606020202030204" pitchFamily="34" charset="0"/>
              </a:rPr>
              <a:t>– користе се ефекти економије величине тј. обима (глобалне стратегије) и ефекти прилагођавања (мултидомаће стратегије); неке одлуке се преносе на пословне јединице у појединим </a:t>
            </a:r>
            <a:r>
              <a:rPr lang="ru-RU" sz="8000" dirty="0" smtClean="0">
                <a:latin typeface="Arial Narrow" panose="020B0606020202030204" pitchFamily="34" charset="0"/>
              </a:rPr>
              <a:t>земљама</a:t>
            </a:r>
            <a:r>
              <a:rPr lang="sr-Latn-RS" sz="8000" dirty="0" smtClean="0">
                <a:latin typeface="Arial Narrow" panose="020B0606020202030204" pitchFamily="34" charset="0"/>
              </a:rPr>
              <a:t>.</a:t>
            </a:r>
            <a:endParaRPr lang="ru-RU" sz="8000" dirty="0" smtClean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ru-RU" sz="3000" dirty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r-Cyrl-RS" sz="2700" b="1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b="1" dirty="0" smtClean="0">
                <a:solidFill>
                  <a:srgbClr val="ED1A15"/>
                </a:solidFill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sz="3000" b="1" dirty="0" smtClean="0">
                <a:solidFill>
                  <a:srgbClr val="ED1A15"/>
                </a:solidFill>
                <a:latin typeface="Arial Narrow" panose="020B0606020202030204" pitchFamily="34" charset="0"/>
              </a:rPr>
              <a:t>  </a:t>
            </a:r>
            <a:endParaRPr lang="sr-Cyrl-RS" sz="3000" b="1" dirty="0" smtClean="0">
              <a:solidFill>
                <a:srgbClr val="ED1A15"/>
              </a:solidFill>
              <a:latin typeface="Arial Narrow" panose="020B0606020202030204" pitchFamily="34" charset="0"/>
            </a:endParaRPr>
          </a:p>
          <a:p>
            <a:pPr algn="r">
              <a:lnSpc>
                <a:spcPct val="80000"/>
              </a:lnSpc>
              <a:buNone/>
            </a:pPr>
            <a:endParaRPr lang="ru-RU" sz="28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3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4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-243408"/>
            <a:ext cx="7416824" cy="1584176"/>
          </a:xfrm>
        </p:spPr>
        <p:txBody>
          <a:bodyPr>
            <a:no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Етноцентрична оријентација</a:t>
            </a:r>
            <a:endParaRPr lang="sr-Cyrl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904656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Етноцентрична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оријентација </a:t>
            </a:r>
            <a:r>
              <a:rPr lang="sr-Latn-RS" sz="2400" dirty="0" smtClean="0">
                <a:latin typeface="Arial Narrow" panose="020B0606020202030204" pitchFamily="34" charset="0"/>
              </a:rPr>
              <a:t>- </a:t>
            </a:r>
            <a:r>
              <a:rPr lang="sr-Cyrl-RS" sz="2400" dirty="0">
                <a:latin typeface="Arial Narrow" panose="020B0606020202030204" pitchFamily="34" charset="0"/>
              </a:rPr>
              <a:t>д</a:t>
            </a:r>
            <a:r>
              <a:rPr lang="ru-RU" sz="2400" dirty="0" smtClean="0">
                <a:latin typeface="Arial Narrow" panose="020B0606020202030204" pitchFamily="34" charset="0"/>
              </a:rPr>
              <a:t>омаћа </a:t>
            </a:r>
            <a:r>
              <a:rPr lang="ru-RU" sz="2400" dirty="0">
                <a:latin typeface="Arial Narrow" panose="020B0606020202030204" pitchFamily="34" charset="0"/>
              </a:rPr>
              <a:t>стратегија је прихватљива за компаније које се </a:t>
            </a:r>
            <a:r>
              <a:rPr lang="ru-RU" sz="2400" dirty="0" smtClean="0">
                <a:latin typeface="Arial Narrow" panose="020B0606020202030204" pitchFamily="34" charset="0"/>
              </a:rPr>
              <a:t>налазе у </a:t>
            </a:r>
            <a:r>
              <a:rPr lang="ru-RU" sz="2400" dirty="0">
                <a:latin typeface="Arial Narrow" panose="020B0606020202030204" pitchFamily="34" charset="0"/>
              </a:rPr>
              <a:t>фази почетне интернационализације. Одговара малим компанијама и компанијама средње величине које немају међународно искуство. Примењује се на циљним тржиштима чији је потенцијал низак.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b="1" dirty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Компанија </a:t>
            </a:r>
            <a:r>
              <a:rPr lang="ru-RU" sz="2400" dirty="0">
                <a:latin typeface="Arial Narrow" panose="020B0606020202030204" pitchFamily="34" charset="0"/>
              </a:rPr>
              <a:t>пласира </a:t>
            </a:r>
            <a:r>
              <a:rPr lang="ru-RU" sz="2400" dirty="0" smtClean="0">
                <a:latin typeface="Arial Narrow" panose="020B0606020202030204" pitchFamily="34" charset="0"/>
              </a:rPr>
              <a:t>на страно тржиште </a:t>
            </a:r>
            <a:r>
              <a:rPr lang="ru-RU" sz="2400" b="1" dirty="0" smtClean="0">
                <a:latin typeface="Arial Narrow" panose="020B0606020202030204" pitchFamily="34" charset="0"/>
              </a:rPr>
              <a:t>идентичну </a:t>
            </a:r>
            <a:r>
              <a:rPr lang="ru-RU" sz="2400" b="1" dirty="0">
                <a:latin typeface="Arial Narrow" panose="020B0606020202030204" pitchFamily="34" charset="0"/>
              </a:rPr>
              <a:t>понуду </a:t>
            </a:r>
            <a:r>
              <a:rPr lang="ru-RU" sz="2400" b="1" dirty="0" smtClean="0">
                <a:latin typeface="Arial Narrow" panose="020B0606020202030204" pitchFamily="34" charset="0"/>
              </a:rPr>
              <a:t>домаћем тржишту </a:t>
            </a:r>
            <a:r>
              <a:rPr lang="ru-RU" sz="2400" dirty="0" smtClean="0">
                <a:latin typeface="Arial Narrow" panose="020B0606020202030204" pitchFamily="34" charset="0"/>
              </a:rPr>
              <a:t>– </a:t>
            </a:r>
            <a:r>
              <a:rPr lang="ru-RU" sz="2400" dirty="0">
                <a:latin typeface="Arial Narrow" panose="020B0606020202030204" pitchFamily="34" charset="0"/>
              </a:rPr>
              <a:t>нема </a:t>
            </a:r>
            <a:r>
              <a:rPr lang="ru-RU" sz="2400" dirty="0" smtClean="0">
                <a:latin typeface="Arial Narrow" panose="020B0606020202030204" pitchFamily="34" charset="0"/>
              </a:rPr>
              <a:t>прилагођавања.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Трошкови </a:t>
            </a:r>
            <a:r>
              <a:rPr lang="ru-RU" sz="2400" dirty="0">
                <a:latin typeface="Arial Narrow" panose="020B0606020202030204" pitchFamily="34" charset="0"/>
              </a:rPr>
              <a:t>наступа су </a:t>
            </a:r>
            <a:r>
              <a:rPr lang="ru-RU" sz="2400" dirty="0" smtClean="0">
                <a:latin typeface="Arial Narrow" panose="020B0606020202030204" pitchFamily="34" charset="0"/>
              </a:rPr>
              <a:t>минимални. 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Компаније углавном користе индиректни, па онда директни извоз</a:t>
            </a:r>
            <a:r>
              <a:rPr lang="ru-RU" sz="2400" b="1" dirty="0">
                <a:latin typeface="Arial Narrow" panose="020B0606020202030204" pitchFamily="34" charset="0"/>
              </a:rPr>
              <a:t>. </a:t>
            </a:r>
            <a:r>
              <a:rPr lang="ru-RU" sz="2400" dirty="0">
                <a:latin typeface="Arial Narrow" panose="020B0606020202030204" pitchFamily="34" charset="0"/>
              </a:rPr>
              <a:t>Уколико </a:t>
            </a:r>
            <a:r>
              <a:rPr lang="ru-RU" sz="2400" dirty="0" smtClean="0">
                <a:latin typeface="Arial Narrow" panose="020B0606020202030204" pitchFamily="34" charset="0"/>
              </a:rPr>
              <a:t>отварају фабрике на страном тржишту то чине индиректним преносом производње. 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b="1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У случају директне инвестиције, управљање је централизовано. На руководећа и водећа </a:t>
            </a:r>
            <a:r>
              <a:rPr lang="ru-RU" sz="2400" dirty="0">
                <a:latin typeface="Arial Narrow" panose="020B0606020202030204" pitchFamily="34" charset="0"/>
              </a:rPr>
              <a:t>места у иностраном </a:t>
            </a:r>
            <a:r>
              <a:rPr lang="ru-RU" sz="2400" dirty="0" smtClean="0">
                <a:latin typeface="Arial Narrow" panose="020B0606020202030204" pitchFamily="34" charset="0"/>
              </a:rPr>
              <a:t>предузећу су ангажовани запослени који преносе </a:t>
            </a:r>
            <a:r>
              <a:rPr lang="ru-RU" sz="2400" dirty="0">
                <a:latin typeface="Arial Narrow" panose="020B0606020202030204" pitchFamily="34" charset="0"/>
              </a:rPr>
              <a:t>стечена искуства на </a:t>
            </a:r>
            <a:r>
              <a:rPr lang="ru-RU" sz="2400" dirty="0" smtClean="0">
                <a:latin typeface="Arial Narrow" panose="020B0606020202030204" pitchFamily="34" charset="0"/>
              </a:rPr>
              <a:t>домаћем тржишту.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l-SI" sz="2400" b="1" dirty="0" smtClean="0">
                <a:solidFill>
                  <a:srgbClr val="ED1A15"/>
                </a:solidFill>
                <a:latin typeface="Arial Narrow" panose="020B0606020202030204" pitchFamily="34" charset="0"/>
              </a:rPr>
              <a:t>   </a:t>
            </a:r>
            <a:endParaRPr lang="ru-RU" sz="24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87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4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Полицентрична оријентација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Полицентрична оријентација</a:t>
            </a:r>
            <a:r>
              <a:rPr lang="sr-Cyrl-CS" sz="2400" dirty="0" smtClean="0">
                <a:latin typeface="Arial Narrow" panose="020B0606020202030204" pitchFamily="34" charset="0"/>
              </a:rPr>
              <a:t>: компанија </a:t>
            </a:r>
            <a:r>
              <a:rPr lang="sr-Cyrl-CS" sz="2400" dirty="0">
                <a:latin typeface="Arial Narrow" panose="020B0606020202030204" pitchFamily="34" charset="0"/>
              </a:rPr>
              <a:t>увиђа разлике које постоје између тржишта, па се </a:t>
            </a:r>
            <a:r>
              <a:rPr lang="sr-Cyrl-CS" sz="2400" b="1" dirty="0">
                <a:latin typeface="Arial Narrow" panose="020B0606020202030204" pitchFamily="34" charset="0"/>
              </a:rPr>
              <a:t>понуда прилагођава сваком појединачном тржишту </a:t>
            </a:r>
            <a:r>
              <a:rPr lang="sr-Cyrl-CS" sz="2400" dirty="0">
                <a:latin typeface="Arial Narrow" panose="020B0606020202030204" pitchFamily="34" charset="0"/>
              </a:rPr>
              <a:t>кроз стратегију локалне адаптације (прилагођавања</a:t>
            </a:r>
            <a:r>
              <a:rPr lang="sr-Cyrl-CS" sz="2400" dirty="0" smtClean="0">
                <a:latin typeface="Arial Narrow" panose="020B0606020202030204" pitchFamily="34" charset="0"/>
              </a:rPr>
              <a:t>).</a:t>
            </a:r>
            <a:endParaRPr lang="sr-Cyrl-CS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Cyrl-C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Cyrl-CS" sz="2400" dirty="0" smtClean="0">
                <a:latin typeface="Arial Narrow" panose="020B0606020202030204" pitchFamily="34" charset="0"/>
              </a:rPr>
              <a:t>Већи </a:t>
            </a:r>
            <a:r>
              <a:rPr lang="sr-Cyrl-CS" sz="2400" dirty="0">
                <a:latin typeface="Arial Narrow" panose="020B0606020202030204" pitchFamily="34" charset="0"/>
              </a:rPr>
              <a:t>су трошкови наступа него код етноцентричне </a:t>
            </a:r>
            <a:r>
              <a:rPr lang="sr-Cyrl-CS" sz="2400" dirty="0" smtClean="0">
                <a:latin typeface="Arial Narrow" panose="020B0606020202030204" pitchFamily="34" charset="0"/>
              </a:rPr>
              <a:t>оријентације. Ангажује се особље са локалног (иностраног) тржишта. Пренос производње се углавном врши кроз заједничка улагања. </a:t>
            </a:r>
          </a:p>
          <a:p>
            <a:pPr marL="0" indent="0">
              <a:buNone/>
            </a:pPr>
            <a:endParaRPr lang="sr-Cyrl-C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Cyrl-CS" sz="2400" dirty="0" smtClean="0">
                <a:latin typeface="Arial Narrow" panose="020B0606020202030204" pitchFamily="34" charset="0"/>
              </a:rPr>
              <a:t>Проблем </a:t>
            </a:r>
            <a:r>
              <a:rPr lang="sr-Cyrl-CS" sz="2400" dirty="0">
                <a:latin typeface="Arial Narrow" panose="020B0606020202030204" pitchFamily="34" charset="0"/>
              </a:rPr>
              <a:t>настаје када се трошкови мултипликују у ситуацији већег броја циљних </a:t>
            </a:r>
            <a:r>
              <a:rPr lang="sr-Cyrl-CS" sz="2400" dirty="0" smtClean="0">
                <a:latin typeface="Arial Narrow" panose="020B0606020202030204" pitchFamily="34" charset="0"/>
              </a:rPr>
              <a:t>тржишта</a:t>
            </a:r>
            <a:r>
              <a:rPr lang="sr-Cyrl-CS" sz="2800" dirty="0" smtClean="0">
                <a:latin typeface="Arial Narrow" panose="020B0606020202030204" pitchFamily="34" charset="0"/>
              </a:rPr>
              <a:t>.</a:t>
            </a: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2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4978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Региоцентрична оријентација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Региоцентрични приступ интернационализацији </a:t>
            </a:r>
            <a:r>
              <a:rPr lang="ru-RU" sz="2400" dirty="0" smtClean="0">
                <a:latin typeface="Arial Narrow" panose="020B0606020202030204" pitchFamily="34" charset="0"/>
              </a:rPr>
              <a:t>претпоставља да постоје међународни </a:t>
            </a:r>
            <a:r>
              <a:rPr lang="ru-RU" sz="2400" dirty="0">
                <a:latin typeface="Arial Narrow" panose="020B0606020202030204" pitchFamily="34" charset="0"/>
              </a:rPr>
              <a:t>сегменти земаља на којима су </a:t>
            </a:r>
            <a:r>
              <a:rPr lang="ru-RU" sz="2400" dirty="0" smtClean="0">
                <a:latin typeface="Arial Narrow" panose="020B0606020202030204" pitchFamily="34" charset="0"/>
              </a:rPr>
              <a:t>захтеви </a:t>
            </a:r>
            <a:r>
              <a:rPr lang="ru-RU" sz="2400" dirty="0">
                <a:latin typeface="Arial Narrow" panose="020B0606020202030204" pitchFamily="34" charset="0"/>
              </a:rPr>
              <a:t>и </a:t>
            </a:r>
            <a:r>
              <a:rPr lang="ru-RU" sz="2400" dirty="0" smtClean="0">
                <a:latin typeface="Arial Narrow" panose="020B0606020202030204" pitchFamily="34" charset="0"/>
              </a:rPr>
              <a:t>понашање потрошача исти. Стратегија </a:t>
            </a:r>
            <a:r>
              <a:rPr lang="ru-RU" sz="2400" dirty="0">
                <a:latin typeface="Arial Narrow" panose="020B0606020202030204" pitchFamily="34" charset="0"/>
              </a:rPr>
              <a:t>диференцирања </a:t>
            </a:r>
            <a:r>
              <a:rPr lang="ru-RU" sz="2400" dirty="0" smtClean="0">
                <a:latin typeface="Arial Narrow" panose="020B0606020202030204" pitchFamily="34" charset="0"/>
              </a:rPr>
              <a:t>се спроводи према утврђеним групама земаља </a:t>
            </a:r>
            <a:r>
              <a:rPr lang="ru-RU" sz="2400" dirty="0">
                <a:latin typeface="Arial Narrow" panose="020B0606020202030204" pitchFamily="34" charset="0"/>
              </a:rPr>
              <a:t>односно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региона</a:t>
            </a:r>
            <a:r>
              <a:rPr lang="ru-RU" sz="2400" dirty="0" smtClean="0">
                <a:latin typeface="Arial Narrow" panose="020B0606020202030204" pitchFamily="34" charset="0"/>
              </a:rPr>
              <a:t>. </a:t>
            </a:r>
            <a:r>
              <a:rPr lang="ru-RU" sz="2400" b="1" i="1" dirty="0" smtClean="0">
                <a:latin typeface="Arial Narrow" panose="020B0606020202030204" pitchFamily="34" charset="0"/>
              </a:rPr>
              <a:t>Компанија </a:t>
            </a:r>
            <a:r>
              <a:rPr lang="ru-RU" sz="2400" b="1" i="1" dirty="0">
                <a:latin typeface="Arial Narrow" panose="020B0606020202030204" pitchFamily="34" charset="0"/>
              </a:rPr>
              <a:t>не увиђа само разлике међу </a:t>
            </a:r>
            <a:r>
              <a:rPr lang="ru-RU" sz="2400" b="1" i="1" dirty="0" smtClean="0">
                <a:latin typeface="Arial Narrow" panose="020B0606020202030204" pitchFamily="34" charset="0"/>
              </a:rPr>
              <a:t>њима већ </a:t>
            </a:r>
            <a:r>
              <a:rPr lang="ru-RU" sz="2400" b="1" i="1" dirty="0">
                <a:latin typeface="Arial Narrow" panose="020B0606020202030204" pitchFamily="34" charset="0"/>
              </a:rPr>
              <a:t>и </a:t>
            </a:r>
            <a:r>
              <a:rPr lang="ru-RU" sz="2400" b="1" i="1" dirty="0" smtClean="0">
                <a:latin typeface="Arial Narrow" panose="020B0606020202030204" pitchFamily="34" charset="0"/>
              </a:rPr>
              <a:t>сличности</a:t>
            </a:r>
            <a:r>
              <a:rPr lang="ru-RU" sz="2400" dirty="0" smtClean="0">
                <a:latin typeface="Arial Narrow" panose="020B0606020202030204" pitchFamily="34" charset="0"/>
              </a:rPr>
              <a:t>. Истраживање се спроводи на регионалном нивоу.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Проблем </a:t>
            </a:r>
            <a:r>
              <a:rPr lang="ru-RU" sz="2400" dirty="0">
                <a:latin typeface="Arial Narrow" panose="020B0606020202030204" pitchFamily="34" charset="0"/>
              </a:rPr>
              <a:t>мултипликованих трошкова код полицентричне оријентације се решава применом региоцентричног </a:t>
            </a:r>
            <a:r>
              <a:rPr lang="ru-RU" sz="2400" dirty="0" smtClean="0">
                <a:latin typeface="Arial Narrow" panose="020B0606020202030204" pitchFamily="34" charset="0"/>
              </a:rPr>
              <a:t>приступа: стратегија </a:t>
            </a:r>
            <a:r>
              <a:rPr lang="ru-RU" sz="2400" dirty="0">
                <a:latin typeface="Arial Narrow" panose="020B0606020202030204" pitchFamily="34" charset="0"/>
              </a:rPr>
              <a:t>стандардизације маркетинг програма је применљива све док </a:t>
            </a:r>
            <a:r>
              <a:rPr lang="ru-RU" sz="2400" dirty="0" smtClean="0">
                <a:latin typeface="Arial Narrow" panose="020B0606020202030204" pitchFamily="34" charset="0"/>
              </a:rPr>
              <a:t>су сличности </a:t>
            </a:r>
            <a:r>
              <a:rPr lang="ru-RU" sz="2400" dirty="0">
                <a:latin typeface="Arial Narrow" panose="020B0606020202030204" pitchFamily="34" charset="0"/>
              </a:rPr>
              <a:t>веће од </a:t>
            </a:r>
            <a:r>
              <a:rPr lang="ru-RU" sz="2400" dirty="0" smtClean="0">
                <a:latin typeface="Arial Narrow" panose="020B0606020202030204" pitchFamily="34" charset="0"/>
              </a:rPr>
              <a:t>разлика. У </a:t>
            </a:r>
            <a:r>
              <a:rPr lang="ru-RU" sz="2400" dirty="0">
                <a:latin typeface="Arial Narrow" panose="020B0606020202030204" pitchFamily="34" charset="0"/>
              </a:rPr>
              <a:t>супротном измене нису </a:t>
            </a:r>
            <a:r>
              <a:rPr lang="ru-RU" sz="2400" dirty="0" smtClean="0">
                <a:latin typeface="Arial Narrow" panose="020B0606020202030204" pitchFamily="34" charset="0"/>
              </a:rPr>
              <a:t>драстичне.</a:t>
            </a:r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2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0"/>
            <a:ext cx="7941568" cy="1052736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Геоцентрична оријентаци</a:t>
            </a:r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ја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9073008" cy="5231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Геоцентрични приступ </a:t>
            </a:r>
            <a:r>
              <a:rPr lang="ru-RU" sz="2600" dirty="0" smtClean="0">
                <a:latin typeface="Arial Narrow" panose="020B0606020202030204" pitchFamily="34" charset="0"/>
              </a:rPr>
              <a:t>игнорише </a:t>
            </a:r>
            <a:r>
              <a:rPr lang="ru-RU" sz="2600" dirty="0">
                <a:latin typeface="Arial Narrow" panose="020B0606020202030204" pitchFamily="34" charset="0"/>
              </a:rPr>
              <a:t>регионалне препреке при уласку на тржиште, </a:t>
            </a:r>
            <a:r>
              <a:rPr lang="ru-RU" sz="2600" dirty="0" smtClean="0">
                <a:latin typeface="Arial Narrow" panose="020B0606020202030204" pitchFamily="34" charset="0"/>
              </a:rPr>
              <a:t>различиту куповну </a:t>
            </a:r>
            <a:r>
              <a:rPr lang="ru-RU" sz="2600" dirty="0">
                <a:latin typeface="Arial Narrow" panose="020B0606020202030204" pitchFamily="34" charset="0"/>
              </a:rPr>
              <a:t>моћ и </a:t>
            </a:r>
            <a:r>
              <a:rPr lang="ru-RU" sz="2600" dirty="0" smtClean="0">
                <a:latin typeface="Arial Narrow" panose="020B0606020202030204" pitchFamily="34" charset="0"/>
              </a:rPr>
              <a:t>слично. </a:t>
            </a:r>
            <a:endParaRPr lang="ru-RU" sz="26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6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 Narrow" panose="020B0606020202030204" pitchFamily="34" charset="0"/>
              </a:rPr>
              <a:t>Примењују га глобалне </a:t>
            </a:r>
            <a:r>
              <a:rPr lang="ru-RU" sz="2600" dirty="0">
                <a:latin typeface="Arial Narrow" panose="020B0606020202030204" pitchFamily="34" charset="0"/>
              </a:rPr>
              <a:t>компаније – фокус је на светском </a:t>
            </a:r>
            <a:r>
              <a:rPr lang="ru-RU" sz="2600" dirty="0" smtClean="0">
                <a:latin typeface="Arial Narrow" panose="020B0606020202030204" pitchFamily="34" charset="0"/>
              </a:rPr>
              <a:t>тржишту </a:t>
            </a:r>
            <a:r>
              <a:rPr lang="ru-RU" sz="2600" dirty="0">
                <a:latin typeface="Arial Narrow" panose="020B0606020202030204" pitchFamily="34" charset="0"/>
              </a:rPr>
              <a:t>тако да се цео свет посматра као јединствена </a:t>
            </a:r>
            <a:r>
              <a:rPr lang="ru-RU" sz="2600" dirty="0" smtClean="0">
                <a:latin typeface="Arial Narrow" panose="020B0606020202030204" pitchFamily="34" charset="0"/>
              </a:rPr>
              <a:t>целина. Примењује </a:t>
            </a:r>
            <a:r>
              <a:rPr lang="ru-RU" sz="2600" dirty="0">
                <a:latin typeface="Arial Narrow" panose="020B0606020202030204" pitchFamily="34" charset="0"/>
              </a:rPr>
              <a:t>се стратегија глобалне </a:t>
            </a:r>
            <a:r>
              <a:rPr lang="ru-RU" sz="2600" dirty="0" smtClean="0">
                <a:latin typeface="Arial Narrow" panose="020B0606020202030204" pitchFamily="34" charset="0"/>
              </a:rPr>
              <a:t>стандардизације, нема диференцирања осим ако је нужно (измене у програму постоје али само када су нужне).</a:t>
            </a:r>
          </a:p>
          <a:p>
            <a:pPr marL="0" indent="0">
              <a:buNone/>
            </a:pPr>
            <a:endParaRPr lang="ru-RU" sz="26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 Narrow" panose="020B0606020202030204" pitchFamily="34" charset="0"/>
              </a:rPr>
              <a:t>Централизован </a:t>
            </a:r>
            <a:r>
              <a:rPr lang="ru-RU" sz="2600" dirty="0">
                <a:latin typeface="Arial Narrow" panose="020B0606020202030204" pitchFamily="34" charset="0"/>
              </a:rPr>
              <a:t>је </a:t>
            </a:r>
            <a:r>
              <a:rPr lang="ru-RU" sz="2600" dirty="0" smtClean="0">
                <a:latin typeface="Arial Narrow" panose="020B0606020202030204" pitchFamily="34" charset="0"/>
              </a:rPr>
              <a:t>менаџмент.</a:t>
            </a:r>
            <a:endParaRPr lang="ru-RU" sz="26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 Narrow" panose="020B0606020202030204" pitchFamily="34" charset="0"/>
              </a:rPr>
              <a:t>Континуално </a:t>
            </a:r>
            <a:r>
              <a:rPr lang="ru-RU" sz="2600" dirty="0">
                <a:latin typeface="Arial Narrow" panose="020B0606020202030204" pitchFamily="34" charset="0"/>
              </a:rPr>
              <a:t>се истражује светско </a:t>
            </a:r>
            <a:r>
              <a:rPr lang="ru-RU" sz="2600" dirty="0" smtClean="0">
                <a:latin typeface="Arial Narrow" panose="020B0606020202030204" pitchFamily="34" charset="0"/>
              </a:rPr>
              <a:t>тржиште; оно има стратегијски карактер.</a:t>
            </a: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2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ntinents5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0896601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23"/>
          <p:cNvSpPr>
            <a:spLocks noChangeArrowheads="1"/>
          </p:cNvSpPr>
          <p:nvPr/>
        </p:nvSpPr>
        <p:spPr bwMode="auto">
          <a:xfrm>
            <a:off x="7967660" y="2260588"/>
            <a:ext cx="885231" cy="77296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sz="2400"/>
          </a:p>
        </p:txBody>
      </p:sp>
      <p:sp>
        <p:nvSpPr>
          <p:cNvPr id="22533" name="AutoShape 28"/>
          <p:cNvSpPr>
            <a:spLocks noChangeArrowheads="1"/>
          </p:cNvSpPr>
          <p:nvPr/>
        </p:nvSpPr>
        <p:spPr bwMode="auto">
          <a:xfrm>
            <a:off x="227013" y="2416175"/>
            <a:ext cx="838200" cy="838200"/>
          </a:xfrm>
          <a:prstGeom prst="smileyFace">
            <a:avLst>
              <a:gd name="adj" fmla="val 465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sz="2400"/>
          </a:p>
        </p:txBody>
      </p:sp>
      <p:sp>
        <p:nvSpPr>
          <p:cNvPr id="22534" name="AutoShape 36"/>
          <p:cNvSpPr>
            <a:spLocks noChangeArrowheads="1"/>
          </p:cNvSpPr>
          <p:nvPr/>
        </p:nvSpPr>
        <p:spPr bwMode="auto">
          <a:xfrm>
            <a:off x="-1219200" y="0"/>
            <a:ext cx="10896600" cy="7543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33" y="10800"/>
                </a:moveTo>
                <a:cubicBezTo>
                  <a:pt x="1133" y="16139"/>
                  <a:pt x="5461" y="20467"/>
                  <a:pt x="10800" y="20467"/>
                </a:cubicBezTo>
                <a:cubicBezTo>
                  <a:pt x="16139" y="20467"/>
                  <a:pt x="20467" y="16139"/>
                  <a:pt x="20467" y="10800"/>
                </a:cubicBezTo>
                <a:cubicBezTo>
                  <a:pt x="20467" y="5461"/>
                  <a:pt x="16139" y="1133"/>
                  <a:pt x="10800" y="1133"/>
                </a:cubicBezTo>
                <a:cubicBezTo>
                  <a:pt x="5461" y="1133"/>
                  <a:pt x="1133" y="5461"/>
                  <a:pt x="1133" y="10800"/>
                </a:cubicBezTo>
                <a:close/>
              </a:path>
            </a:pathLst>
          </a:custGeom>
          <a:solidFill>
            <a:srgbClr val="B62E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34853" name="Text Box 37"/>
          <p:cNvSpPr txBox="1">
            <a:spLocks noChangeArrowheads="1"/>
          </p:cNvSpPr>
          <p:nvPr/>
        </p:nvSpPr>
        <p:spPr bwMode="auto">
          <a:xfrm>
            <a:off x="-104775" y="3149600"/>
            <a:ext cx="2978701" cy="646331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Cyrl-RS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Полицентрична: Мексико</a:t>
            </a:r>
            <a:r>
              <a:rPr lang="sl-SI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, </a:t>
            </a:r>
            <a:endParaRPr lang="sl-SI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sr-Cyrl-RS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Прилагођавање у укусу, нпр</a:t>
            </a:r>
            <a:r>
              <a:rPr lang="sr-Cyrl-RS" b="1" dirty="0" smtClean="0">
                <a:latin typeface="Arial Narrow" panose="020B0606020202030204" pitchFamily="34" charset="0"/>
              </a:rPr>
              <a:t>. 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2536" name="Text Box 40"/>
          <p:cNvSpPr txBox="1">
            <a:spLocks noChangeArrowheads="1"/>
          </p:cNvSpPr>
          <p:nvPr/>
        </p:nvSpPr>
        <p:spPr bwMode="auto">
          <a:xfrm>
            <a:off x="6300788" y="404813"/>
            <a:ext cx="2589170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sz="4000" b="1" dirty="0" smtClean="0">
                <a:solidFill>
                  <a:srgbClr val="B62EA3"/>
                </a:solidFill>
              </a:rPr>
              <a:t>Гео: свет</a:t>
            </a:r>
            <a:endParaRPr lang="en-US" sz="4000" b="1" dirty="0">
              <a:solidFill>
                <a:srgbClr val="B62EA3"/>
              </a:solidFill>
            </a:endParaRPr>
          </a:p>
        </p:txBody>
      </p:sp>
      <p:sp>
        <p:nvSpPr>
          <p:cNvPr id="22537" name="AutoShape 44"/>
          <p:cNvSpPr>
            <a:spLocks noChangeArrowheads="1"/>
          </p:cNvSpPr>
          <p:nvPr/>
        </p:nvSpPr>
        <p:spPr bwMode="auto">
          <a:xfrm>
            <a:off x="4838700" y="2900363"/>
            <a:ext cx="1020763" cy="914400"/>
          </a:xfrm>
          <a:prstGeom prst="smileyFace">
            <a:avLst>
              <a:gd name="adj" fmla="val 465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sz="2400"/>
          </a:p>
        </p:txBody>
      </p:sp>
      <p:sp>
        <p:nvSpPr>
          <p:cNvPr id="22538" name="Text Box 45"/>
          <p:cNvSpPr txBox="1">
            <a:spLocks noChangeArrowheads="1"/>
          </p:cNvSpPr>
          <p:nvPr/>
        </p:nvSpPr>
        <p:spPr bwMode="auto">
          <a:xfrm>
            <a:off x="7081838" y="2416175"/>
            <a:ext cx="946546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sz="2000" b="1" dirty="0">
                <a:solidFill>
                  <a:srgbClr val="C00000"/>
                </a:solidFill>
                <a:latin typeface="Arial Narrow" panose="020B0606020202030204" pitchFamily="34" charset="0"/>
                <a:cs typeface="Segoe UI Semilight" panose="020B0402040204020203" pitchFamily="34" charset="0"/>
              </a:rPr>
              <a:t>Р</a:t>
            </a:r>
            <a:r>
              <a:rPr lang="sr-Cyrl-RS" sz="2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Segoe UI Semilight" panose="020B0402040204020203" pitchFamily="34" charset="0"/>
              </a:rPr>
              <a:t>егио</a:t>
            </a:r>
            <a:endParaRPr lang="en-US" sz="2000" b="1" dirty="0">
              <a:solidFill>
                <a:srgbClr val="C00000"/>
              </a:solidFill>
              <a:latin typeface="Arial Narrow" panose="020B0606020202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2539" name="Text Box 46"/>
          <p:cNvSpPr txBox="1">
            <a:spLocks noChangeArrowheads="1"/>
          </p:cNvSpPr>
          <p:nvPr/>
        </p:nvSpPr>
        <p:spPr bwMode="auto">
          <a:xfrm>
            <a:off x="4848225" y="3689350"/>
            <a:ext cx="3336925" cy="646331"/>
          </a:xfrm>
          <a:prstGeom prst="rect">
            <a:avLst/>
          </a:prstGeom>
          <a:solidFill>
            <a:srgbClr val="C0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sz="1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Полицентрична: Грчка, Прилагођавање у цени, нпр. </a:t>
            </a:r>
            <a:endParaRPr lang="en-US" sz="1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22540" name="Text Box 48"/>
          <p:cNvSpPr txBox="1">
            <a:spLocks noChangeArrowheads="1"/>
          </p:cNvSpPr>
          <p:nvPr/>
        </p:nvSpPr>
        <p:spPr bwMode="auto">
          <a:xfrm>
            <a:off x="3948170" y="2251495"/>
            <a:ext cx="1355129" cy="400110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sz="2000" b="1" dirty="0">
                <a:latin typeface="Arial Narrow" panose="020B0606020202030204" pitchFamily="34" charset="0"/>
              </a:rPr>
              <a:t>Е</a:t>
            </a:r>
            <a:r>
              <a:rPr lang="sr-Cyrl-RS" sz="2000" b="1" dirty="0" smtClean="0">
                <a:latin typeface="Arial Narrow" panose="020B0606020202030204" pitchFamily="34" charset="0"/>
              </a:rPr>
              <a:t>тно</a:t>
            </a:r>
            <a:r>
              <a:rPr lang="sr-Latn-CS" sz="2000" b="1" dirty="0" smtClean="0">
                <a:latin typeface="Arial Narrow" panose="020B0606020202030204" pitchFamily="34" charset="0"/>
              </a:rPr>
              <a:t> </a:t>
            </a:r>
            <a:r>
              <a:rPr lang="en-US" sz="2000" b="1" dirty="0">
                <a:latin typeface="Arial Narrow" panose="020B0606020202030204" pitchFamily="34" charset="0"/>
              </a:rPr>
              <a:t>-</a:t>
            </a:r>
            <a:r>
              <a:rPr lang="sr-Latn-RS" sz="2000" b="1" dirty="0">
                <a:latin typeface="Arial Narrow" panose="020B0606020202030204" pitchFamily="34" charset="0"/>
              </a:rPr>
              <a:t> </a:t>
            </a:r>
            <a:r>
              <a:rPr lang="sr-Cyrl-RS" sz="2000" b="1" dirty="0" smtClean="0">
                <a:latin typeface="Arial Narrow" panose="020B0606020202030204" pitchFamily="34" charset="0"/>
              </a:rPr>
              <a:t>ЦГ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22541" name="Line 49"/>
          <p:cNvSpPr>
            <a:spLocks noChangeShapeType="1"/>
          </p:cNvSpPr>
          <p:nvPr/>
        </p:nvSpPr>
        <p:spPr bwMode="auto">
          <a:xfrm>
            <a:off x="5683777" y="1983493"/>
            <a:ext cx="23816" cy="105006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r-Latn-RS"/>
          </a:p>
        </p:txBody>
      </p:sp>
      <p:sp>
        <p:nvSpPr>
          <p:cNvPr id="22542" name="Text Box 48"/>
          <p:cNvSpPr txBox="1">
            <a:spLocks noChangeArrowheads="1"/>
          </p:cNvSpPr>
          <p:nvPr/>
        </p:nvSpPr>
        <p:spPr bwMode="auto">
          <a:xfrm>
            <a:off x="3775075" y="1885950"/>
            <a:ext cx="1063625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sz="2400" b="1" dirty="0" smtClean="0">
                <a:latin typeface="Arial Narrow" panose="020B0606020202030204" pitchFamily="34" charset="0"/>
              </a:rPr>
              <a:t>Србија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22543" name="Text Box 45"/>
          <p:cNvSpPr txBox="1">
            <a:spLocks noChangeArrowheads="1"/>
          </p:cNvSpPr>
          <p:nvPr/>
        </p:nvSpPr>
        <p:spPr bwMode="auto">
          <a:xfrm>
            <a:off x="227013" y="4493607"/>
            <a:ext cx="1586757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Регио</a:t>
            </a:r>
            <a:endParaRPr lang="en-US" sz="2400" b="1" dirty="0">
              <a:solidFill>
                <a:srgbClr val="66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2544" name="AutoShape 23"/>
          <p:cNvSpPr>
            <a:spLocks noChangeArrowheads="1"/>
          </p:cNvSpPr>
          <p:nvPr/>
        </p:nvSpPr>
        <p:spPr bwMode="auto">
          <a:xfrm>
            <a:off x="1385553" y="4335681"/>
            <a:ext cx="1055159" cy="108585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sz="240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859335" y="1983493"/>
            <a:ext cx="824442" cy="53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6113" y="1983493"/>
            <a:ext cx="31289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22533" idx="0"/>
          </p:cNvCxnSpPr>
          <p:nvPr/>
        </p:nvCxnSpPr>
        <p:spPr>
          <a:xfrm>
            <a:off x="646113" y="1983493"/>
            <a:ext cx="0" cy="432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3130355" y="2802720"/>
            <a:ext cx="1369637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Cyrl-RS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Регио</a:t>
            </a:r>
            <a:endParaRPr lang="en-US" sz="2400" b="1" dirty="0">
              <a:solidFill>
                <a:srgbClr val="66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3940470" y="2910535"/>
            <a:ext cx="781105" cy="58689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sz="2400"/>
          </a:p>
        </p:txBody>
      </p:sp>
    </p:spTree>
    <p:extLst>
      <p:ext uri="{BB962C8B-B14F-4D97-AF65-F5344CB8AC3E}">
        <p14:creationId xmlns:p14="http://schemas.microsoft.com/office/powerpoint/2010/main" val="3550281307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Стратегије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85874"/>
            <a:ext cx="8229600" cy="495143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Стратегија </a:t>
            </a:r>
            <a:r>
              <a:rPr lang="ru-RU" sz="2400" b="1" dirty="0">
                <a:latin typeface="Arial Narrow" panose="020B0606020202030204" pitchFamily="34" charset="0"/>
              </a:rPr>
              <a:t>стандардизације </a:t>
            </a:r>
            <a:r>
              <a:rPr lang="ru-RU" sz="2400" dirty="0">
                <a:latin typeface="Arial Narrow" panose="020B0606020202030204" pitchFamily="34" charset="0"/>
              </a:rPr>
              <a:t>– нуди се исти производ по истој </a:t>
            </a:r>
            <a:r>
              <a:rPr lang="ru-RU" sz="2400" dirty="0" smtClean="0">
                <a:latin typeface="Arial Narrow" panose="020B0606020202030204" pitchFamily="34" charset="0"/>
              </a:rPr>
              <a:t>цени, </a:t>
            </a:r>
            <a:r>
              <a:rPr lang="ru-RU" sz="2400" dirty="0">
                <a:latin typeface="Arial Narrow" panose="020B0606020202030204" pitchFamily="34" charset="0"/>
              </a:rPr>
              <a:t>путем истих канала </a:t>
            </a:r>
            <a:r>
              <a:rPr lang="ru-RU" sz="2400" dirty="0" smtClean="0">
                <a:latin typeface="Arial Narrow" panose="020B0606020202030204" pitchFamily="34" charset="0"/>
              </a:rPr>
              <a:t>дистрибуције, </a:t>
            </a:r>
            <a:r>
              <a:rPr lang="ru-RU" sz="2400" dirty="0">
                <a:latin typeface="Arial Narrow" panose="020B0606020202030204" pitchFamily="34" charset="0"/>
              </a:rPr>
              <a:t>и исте промоције (нема их, или се не уважавају регионалне специфичности, ако их има</a:t>
            </a:r>
            <a:r>
              <a:rPr lang="ru-RU" sz="2400" dirty="0" smtClean="0">
                <a:latin typeface="Arial Narrow" panose="020B0606020202030204" pitchFamily="34" charset="0"/>
              </a:rPr>
              <a:t>).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latin typeface="Arial Narrow" panose="020B0606020202030204" pitchFamily="34" charset="0"/>
              </a:rPr>
              <a:t>Стратегија </a:t>
            </a:r>
            <a:r>
              <a:rPr lang="ru-RU" sz="2400" b="1" dirty="0">
                <a:latin typeface="Arial Narrow" panose="020B0606020202030204" pitchFamily="34" charset="0"/>
              </a:rPr>
              <a:t>диференцирања </a:t>
            </a:r>
            <a:r>
              <a:rPr lang="ru-RU" sz="2400" dirty="0">
                <a:latin typeface="Arial Narrow" panose="020B0606020202030204" pitchFamily="34" charset="0"/>
              </a:rPr>
              <a:t>– нуди се различит производ, </a:t>
            </a:r>
            <a:r>
              <a:rPr lang="ru-RU" sz="2400" dirty="0" smtClean="0">
                <a:latin typeface="Arial Narrow" panose="020B0606020202030204" pitchFamily="34" charset="0"/>
              </a:rPr>
              <a:t>дистрибуција, </a:t>
            </a:r>
            <a:r>
              <a:rPr lang="ru-RU" sz="2400" dirty="0">
                <a:latin typeface="Arial Narrow" panose="020B0606020202030204" pitchFamily="34" charset="0"/>
              </a:rPr>
              <a:t>и комуникација по појединим земљама (уважавају се карактеристике и фактори иностране средине</a:t>
            </a:r>
            <a:r>
              <a:rPr lang="ru-RU" sz="2400" dirty="0" smtClean="0">
                <a:latin typeface="Arial Narrow" panose="020B0606020202030204" pitchFamily="34" charset="0"/>
              </a:rPr>
              <a:t>).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latin typeface="Arial Narrow" panose="020B0606020202030204" pitchFamily="34" charset="0"/>
              </a:rPr>
              <a:t>Стратегија </a:t>
            </a:r>
            <a:r>
              <a:rPr lang="ru-RU" sz="2400" b="1" dirty="0">
                <a:latin typeface="Arial Narrow" panose="020B0606020202030204" pitchFamily="34" charset="0"/>
              </a:rPr>
              <a:t>диверзификације </a:t>
            </a:r>
            <a:r>
              <a:rPr lang="ru-RU" sz="2400" dirty="0">
                <a:latin typeface="Arial Narrow" panose="020B0606020202030204" pitchFamily="34" charset="0"/>
              </a:rPr>
              <a:t>– компанија се шири ка већем броју тржишта; шири пословни хоризонт тако што се брзо укључују нова иностраних тржишта у маркетинг програм </a:t>
            </a:r>
            <a:r>
              <a:rPr lang="ru-RU" sz="2400" dirty="0" smtClean="0">
                <a:latin typeface="Arial Narrow" panose="020B0606020202030204" pitchFamily="34" charset="0"/>
              </a:rPr>
              <a:t>компаније.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b="1" dirty="0">
                <a:latin typeface="Arial Narrow" panose="020B0606020202030204" pitchFamily="34" charset="0"/>
              </a:rPr>
              <a:t>С</a:t>
            </a:r>
            <a:r>
              <a:rPr lang="ru-RU" sz="2400" b="1" dirty="0" smtClean="0">
                <a:latin typeface="Arial Narrow" panose="020B0606020202030204" pitchFamily="34" charset="0"/>
              </a:rPr>
              <a:t>тратегија </a:t>
            </a:r>
            <a:r>
              <a:rPr lang="ru-RU" sz="2400" b="1" dirty="0">
                <a:latin typeface="Arial Narrow" panose="020B0606020202030204" pitchFamily="34" charset="0"/>
              </a:rPr>
              <a:t>концентрације или </a:t>
            </a:r>
            <a:r>
              <a:rPr lang="ru-RU" sz="2400" b="1" dirty="0" smtClean="0">
                <a:latin typeface="Arial Narrow" panose="020B0606020202030204" pitchFamily="34" charset="0"/>
              </a:rPr>
              <a:t>централизације </a:t>
            </a:r>
            <a:r>
              <a:rPr lang="ru-RU" sz="2400" dirty="0">
                <a:latin typeface="Arial Narrow" panose="020B0606020202030204" pitchFamily="34" charset="0"/>
              </a:rPr>
              <a:t>– компанија се шири на неколико иностраних тржишта; спорије расте!</a:t>
            </a:r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7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4130675"/>
            <a:ext cx="36988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3638550"/>
            <a:ext cx="36988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1066800" y="35719"/>
            <a:ext cx="7886700" cy="1006475"/>
          </a:xfrm>
          <a:ln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sr-Cyrl-RS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Тржишно учешће по тржишту?</a:t>
            </a:r>
            <a:endParaRPr lang="sr-Cyrl-RS" sz="2400" b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24581" name="Content Placeholder 2"/>
          <p:cNvSpPr>
            <a:spLocks noGrp="1"/>
          </p:cNvSpPr>
          <p:nvPr>
            <p:ph idx="1"/>
          </p:nvPr>
        </p:nvSpPr>
        <p:spPr>
          <a:xfrm>
            <a:off x="395536" y="113188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Стратегија диверзификације и концентрације могу се комбиновати са стратегијама стандардизације и </a:t>
            </a:r>
            <a:r>
              <a:rPr lang="ru-RU" sz="2400" dirty="0" smtClean="0">
                <a:latin typeface="Arial Narrow" panose="020B0606020202030204" pitchFamily="34" charset="0"/>
              </a:rPr>
              <a:t>диференцијације.</a:t>
            </a:r>
            <a:endParaRPr lang="sr-Latn-CS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512015"/>
              </p:ext>
            </p:extLst>
          </p:nvPr>
        </p:nvGraphicFramePr>
        <p:xfrm>
          <a:off x="179511" y="2420889"/>
          <a:ext cx="8773989" cy="3300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4663"/>
                <a:gridCol w="2547946"/>
                <a:gridCol w="3301380"/>
              </a:tblGrid>
              <a:tr h="1151270"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Сегменти</a:t>
                      </a:r>
                      <a:r>
                        <a:rPr lang="sr-Latn-RS" sz="1800" b="1" dirty="0" smtClean="0"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Земље</a:t>
                      </a:r>
                      <a:r>
                        <a:rPr lang="sr-Latn-RS" sz="1800" b="1" dirty="0" smtClean="0"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sr-Latn-RS" sz="1800" b="1" dirty="0" smtClean="0"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број</a:t>
                      </a:r>
                      <a:r>
                        <a:rPr lang="sr-Latn-RS" sz="1800" b="1" dirty="0" smtClean="0">
                          <a:latin typeface="Arial Narrow" panose="020B0606020202030204" pitchFamily="34" charset="0"/>
                        </a:rPr>
                        <a:t>)</a:t>
                      </a:r>
                      <a:endParaRPr lang="sr-Cyrl-RS" sz="1800" b="1" dirty="0">
                        <a:latin typeface="Arial Narrow" panose="020B0606020202030204" pitchFamily="34" charset="0"/>
                      </a:endParaRPr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Мали број земаља</a:t>
                      </a:r>
                      <a:endParaRPr lang="sr-Cyrl-RS" sz="1800" b="1" dirty="0">
                        <a:latin typeface="Arial Narrow" panose="020B0606020202030204" pitchFamily="34" charset="0"/>
                      </a:endParaRPr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Велики</a:t>
                      </a:r>
                      <a:r>
                        <a:rPr lang="sr-Cyrl-RS" sz="1800" b="1" baseline="0" dirty="0" smtClean="0">
                          <a:latin typeface="Arial Narrow" panose="020B0606020202030204" pitchFamily="34" charset="0"/>
                        </a:rPr>
                        <a:t> број земаља</a:t>
                      </a:r>
                      <a:endParaRPr lang="sr-Cyrl-RS" sz="1800" b="1" dirty="0">
                        <a:latin typeface="Arial Narrow" panose="020B0606020202030204" pitchFamily="34" charset="0"/>
                      </a:endParaRPr>
                    </a:p>
                  </a:txBody>
                  <a:tcPr marL="68576" marR="68576" marT="34294" marB="34294"/>
                </a:tc>
              </a:tr>
              <a:tr h="1074596"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Мали</a:t>
                      </a:r>
                      <a:r>
                        <a:rPr lang="sr-Cyrl-RS" sz="1800" b="1" baseline="0" dirty="0" smtClean="0">
                          <a:latin typeface="Arial Narrow" panose="020B0606020202030204" pitchFamily="34" charset="0"/>
                        </a:rPr>
                        <a:t> број сегмената</a:t>
                      </a:r>
                      <a:endParaRPr lang="sr-Cyrl-RS" sz="1800" b="1" dirty="0">
                        <a:latin typeface="Arial Narrow" panose="020B0606020202030204" pitchFamily="34" charset="0"/>
                      </a:endParaRPr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Централизована</a:t>
                      </a:r>
                    </a:p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стандардизација</a:t>
                      </a:r>
                      <a:endParaRPr lang="sr-Cyrl-RS" sz="1800" b="1" dirty="0">
                        <a:latin typeface="Arial Narrow" panose="020B0606020202030204" pitchFamily="34" charset="0"/>
                      </a:endParaRPr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Диверсификована </a:t>
                      </a:r>
                    </a:p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стандардизација</a:t>
                      </a:r>
                      <a:endParaRPr lang="sr-Cyrl-RS" sz="1800" b="1" dirty="0">
                        <a:latin typeface="Arial Narrow" panose="020B0606020202030204" pitchFamily="34" charset="0"/>
                      </a:endParaRPr>
                    </a:p>
                  </a:txBody>
                  <a:tcPr marL="68576" marR="68576" marT="34294" marB="34294"/>
                </a:tc>
              </a:tr>
              <a:tr h="1074596"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Велики</a:t>
                      </a:r>
                      <a:r>
                        <a:rPr lang="sr-Cyrl-RS" sz="1800" b="1" baseline="0" dirty="0" smtClean="0">
                          <a:latin typeface="Arial Narrow" panose="020B0606020202030204" pitchFamily="34" charset="0"/>
                        </a:rPr>
                        <a:t> број сегмената</a:t>
                      </a:r>
                      <a:endParaRPr lang="sr-Cyrl-RS" sz="1800" b="1" dirty="0">
                        <a:latin typeface="Arial Narrow" panose="020B0606020202030204" pitchFamily="34" charset="0"/>
                      </a:endParaRPr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Централизована диференцијација</a:t>
                      </a:r>
                      <a:endParaRPr lang="sr-Cyrl-RS" sz="1800" b="1" dirty="0">
                        <a:latin typeface="Arial Narrow" panose="020B0606020202030204" pitchFamily="34" charset="0"/>
                      </a:endParaRPr>
                    </a:p>
                  </a:txBody>
                  <a:tcPr marL="68576" marR="68576" marT="34294" marB="34294"/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Диверсификована диференцијација</a:t>
                      </a:r>
                      <a:endParaRPr lang="sr-Cyrl-RS" sz="1800" b="1" dirty="0">
                        <a:latin typeface="Arial Narrow" panose="020B0606020202030204" pitchFamily="34" charset="0"/>
                      </a:endParaRPr>
                    </a:p>
                  </a:txBody>
                  <a:tcPr marL="68576" marR="68576" marT="34294" marB="34294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842669" y="3737768"/>
            <a:ext cx="757237" cy="665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1350">
              <a:solidFill>
                <a:prstClr val="white"/>
              </a:solidFill>
            </a:endParaRPr>
          </a:p>
        </p:txBody>
      </p:sp>
      <p:pic>
        <p:nvPicPr>
          <p:cNvPr id="2460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4113213"/>
            <a:ext cx="3698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3638550"/>
            <a:ext cx="3698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69" y="4818063"/>
            <a:ext cx="76358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5202238"/>
            <a:ext cx="3714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5218113"/>
            <a:ext cx="3714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6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714875"/>
            <a:ext cx="3698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7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4727575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4933950"/>
            <a:ext cx="36988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38941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lowchart: Connector 16"/>
          <p:cNvSpPr/>
          <p:nvPr/>
        </p:nvSpPr>
        <p:spPr>
          <a:xfrm>
            <a:off x="7677150" y="3833813"/>
            <a:ext cx="92075" cy="10477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1350">
              <a:solidFill>
                <a:prstClr val="white"/>
              </a:solidFill>
            </a:endParaRPr>
          </a:p>
        </p:txBody>
      </p:sp>
      <p:pic>
        <p:nvPicPr>
          <p:cNvPr id="24611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826000"/>
            <a:ext cx="100012" cy="114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4612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4878388"/>
            <a:ext cx="101600" cy="114300"/>
          </a:xfrm>
          <a:prstGeom prst="rect">
            <a:avLst/>
          </a:prstGeom>
          <a:solidFill>
            <a:srgbClr val="FF0000"/>
          </a:solidFill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525" y="4737100"/>
            <a:ext cx="100013" cy="1143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24614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4997450"/>
            <a:ext cx="100012" cy="114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615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4906963"/>
            <a:ext cx="1825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6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5026025"/>
            <a:ext cx="182563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7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962525"/>
            <a:ext cx="182563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8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5233988"/>
            <a:ext cx="1841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4070350"/>
            <a:ext cx="101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0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3668713"/>
            <a:ext cx="101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4262438"/>
            <a:ext cx="101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2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795713"/>
            <a:ext cx="101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3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4089400"/>
            <a:ext cx="101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4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4278313"/>
            <a:ext cx="101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5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4357688"/>
            <a:ext cx="101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6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87850"/>
            <a:ext cx="101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7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4084638"/>
            <a:ext cx="101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8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3" y="3716338"/>
            <a:ext cx="1809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925" y="4889500"/>
            <a:ext cx="100013" cy="1143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7688" y="4757738"/>
            <a:ext cx="100012" cy="1143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913" y="4940300"/>
            <a:ext cx="100012" cy="1143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863" y="4833938"/>
            <a:ext cx="100012" cy="1143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4513" y="5330825"/>
            <a:ext cx="100012" cy="1143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088" y="4910138"/>
            <a:ext cx="100012" cy="1143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2738" y="5041900"/>
            <a:ext cx="100012" cy="1143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825" y="5470525"/>
            <a:ext cx="100013" cy="1143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6088" y="5299075"/>
            <a:ext cx="100012" cy="1143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5149850"/>
            <a:ext cx="100013" cy="1143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550" y="5149850"/>
            <a:ext cx="100013" cy="1143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525" y="5324475"/>
            <a:ext cx="100013" cy="1143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9850" y="5478463"/>
            <a:ext cx="100013" cy="1143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6838" y="5324475"/>
            <a:ext cx="100012" cy="1143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0850" y="5251450"/>
            <a:ext cx="100013" cy="1143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39965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1149</Words>
  <Application>Microsoft Office PowerPoint</Application>
  <PresentationFormat>On-screen Show (4:3)</PresentationFormat>
  <Paragraphs>165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Segoe UI Semilight</vt:lpstr>
      <vt:lpstr>Tahoma</vt:lpstr>
      <vt:lpstr>Wingdings</vt:lpstr>
      <vt:lpstr>Office Theme</vt:lpstr>
      <vt:lpstr>PowerPoint Presentation</vt:lpstr>
      <vt:lpstr>Међународна маркетинг стратегија</vt:lpstr>
      <vt:lpstr>Етноцентрична оријентација</vt:lpstr>
      <vt:lpstr>Полицентрична оријентација</vt:lpstr>
      <vt:lpstr>Региоцентрична оријентација</vt:lpstr>
      <vt:lpstr>Геоцентрична оријентација</vt:lpstr>
      <vt:lpstr>PowerPoint Presentation</vt:lpstr>
      <vt:lpstr>Стратегије</vt:lpstr>
      <vt:lpstr>Тржишно учешће по тржишту?</vt:lpstr>
      <vt:lpstr>На стратегијско опредељење компаније указују:</vt:lpstr>
      <vt:lpstr>Одлуке у процесу интернационализације</vt:lpstr>
      <vt:lpstr>PowerPoint Presentation</vt:lpstr>
      <vt:lpstr>Избор циљног тржишта и тајминг уласка</vt:lpstr>
      <vt:lpstr>Одлуке у фази експанзије</vt:lpstr>
      <vt:lpstr>Експанзија локалног тржишта се може спровести:</vt:lpstr>
      <vt:lpstr>PowerPoint Presentation</vt:lpstr>
      <vt:lpstr>Глобално позиционирање</vt:lpstr>
      <vt:lpstr>Глобално позиционирање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recenzent</cp:lastModifiedBy>
  <cp:revision>68</cp:revision>
  <dcterms:created xsi:type="dcterms:W3CDTF">2021-02-24T10:06:34Z</dcterms:created>
  <dcterms:modified xsi:type="dcterms:W3CDTF">2024-12-08T12:30:24Z</dcterms:modified>
</cp:coreProperties>
</file>