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5" r:id="rId3"/>
    <p:sldId id="264" r:id="rId4"/>
    <p:sldId id="294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A5093-EA90-411C-BB6D-6D35B8C3D3AE}" type="datetimeFigureOut">
              <a:rPr lang="sr-Latn-RS" smtClean="0"/>
              <a:t>8.10.2024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079C-993C-42DA-9B20-ECEF989779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466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848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0079C-993C-42DA-9B20-ECEF98977906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26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34E-97C7-467F-8EEB-2A6403F455BD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8B4A-64D4-4059-A432-4A8AE9CF77F1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8DB0-D552-4FBE-ADC1-399014A806E0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EC93-DBE5-4603-83A1-973008B2C30F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F75-EFBD-4FFB-84AD-4C58159BF93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F9DC-8915-4493-BE43-C62A916A404C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18AF-6F2F-4B96-AA52-723D3C74DAD5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FA2D-8EA3-47DA-BF83-B2F7CF81C9E9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63D-E825-4847-936E-83759421F0AB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A327-8275-44FF-AE55-1718ADAA2D5F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4E83-003F-4E98-84EF-D312B31AD98E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8A8B-51F1-4602-9D3D-8632AD6A8B0B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2924944"/>
            <a:ext cx="8568952" cy="1296144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Дефинисање међународног маркетинга (ММ) </a:t>
            </a:r>
            <a:br>
              <a:rPr lang="sr-Cyrl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sr-Cyrl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ММ и његови поједини аспекти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4176464"/>
          </a:xfrm>
        </p:spPr>
        <p:txBody>
          <a:bodyPr>
            <a:normAutofit/>
          </a:bodyPr>
          <a:lstStyle/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Концепцијско јединство маркетинга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48" y="1124743"/>
            <a:ext cx="9026152" cy="5231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Теорија</a:t>
            </a:r>
            <a:r>
              <a:rPr lang="ru-RU" sz="2400" dirty="0">
                <a:latin typeface="Arial Narrow" panose="020B0606020202030204" pitchFamily="34" charset="0"/>
              </a:rPr>
              <a:t>, концепција и методологија маркетинга </a:t>
            </a:r>
            <a:r>
              <a:rPr lang="ru-RU" sz="2400" dirty="0" smtClean="0">
                <a:latin typeface="Arial Narrow" panose="020B0606020202030204" pitchFamily="34" charset="0"/>
              </a:rPr>
              <a:t>се јединствено </a:t>
            </a:r>
            <a:r>
              <a:rPr lang="ru-RU" sz="2400" dirty="0">
                <a:latin typeface="Arial Narrow" panose="020B0606020202030204" pitchFamily="34" charset="0"/>
              </a:rPr>
              <a:t>третирају, изучавају и </a:t>
            </a:r>
            <a:r>
              <a:rPr lang="ru-RU" sz="2400" dirty="0" smtClean="0">
                <a:latin typeface="Arial Narrow" panose="020B0606020202030204" pitchFamily="34" charset="0"/>
              </a:rPr>
              <a:t>развија</a:t>
            </a:r>
            <a:r>
              <a:rPr lang="sr-Latn-RS" sz="2400" dirty="0" smtClean="0">
                <a:latin typeface="Arial Narrow" panose="020B0606020202030204" pitchFamily="34" charset="0"/>
              </a:rPr>
              <a:t>j</a:t>
            </a:r>
            <a:r>
              <a:rPr lang="ru-RU" sz="2400" dirty="0" smtClean="0">
                <a:latin typeface="Arial Narrow" panose="020B0606020202030204" pitchFamily="34" charset="0"/>
              </a:rPr>
              <a:t>у</a:t>
            </a:r>
            <a:r>
              <a:rPr lang="ru-RU" sz="2400" dirty="0" smtClean="0">
                <a:latin typeface="Arial Narrow" panose="020B0606020202030204" pitchFamily="34" charset="0"/>
              </a:rPr>
              <a:t>. </a:t>
            </a:r>
            <a:r>
              <a:rPr lang="ru-RU" sz="2400" dirty="0">
                <a:latin typeface="Arial Narrow" panose="020B0606020202030204" pitchFamily="34" charset="0"/>
              </a:rPr>
              <a:t>Од тога није изузет ни међународни маркетинг. Он је посебно подручје маркетинга чије специфичности произилазе из појма међународни.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Потреба </a:t>
            </a:r>
            <a:r>
              <a:rPr lang="ru-RU" sz="2400" dirty="0">
                <a:latin typeface="Arial Narrow" panose="020B0606020202030204" pitchFamily="34" charset="0"/>
              </a:rPr>
              <a:t>за посебним издвајањем и афирмацијом појма </a:t>
            </a:r>
            <a:r>
              <a:rPr lang="ru-RU" sz="2400" dirty="0" smtClean="0">
                <a:latin typeface="Arial Narrow" panose="020B0606020202030204" pitchFamily="34" charset="0"/>
              </a:rPr>
              <a:t>међународни маркетинг је превасходно </a:t>
            </a:r>
            <a:r>
              <a:rPr lang="ru-RU" sz="2400" dirty="0">
                <a:latin typeface="Arial Narrow" panose="020B0606020202030204" pitchFamily="34" charset="0"/>
              </a:rPr>
              <a:t>„ </a:t>
            </a:r>
            <a:r>
              <a:rPr lang="ru-RU" sz="2400" dirty="0" smtClean="0">
                <a:latin typeface="Arial Narrow" panose="020B0606020202030204" pitchFamily="34" charset="0"/>
              </a:rPr>
              <a:t>резултат </a:t>
            </a:r>
            <a:r>
              <a:rPr lang="ru-RU" sz="2400" dirty="0">
                <a:latin typeface="Arial Narrow" panose="020B0606020202030204" pitchFamily="34" charset="0"/>
              </a:rPr>
              <a:t>политичке, институционалне и тржишне реалности </a:t>
            </a:r>
            <a:r>
              <a:rPr lang="ru-RU" sz="2400" dirty="0" smtClean="0">
                <a:latin typeface="Arial Narrow" panose="020B0606020202030204" pitchFamily="34" charset="0"/>
              </a:rPr>
              <a:t>света“, па „</a:t>
            </a:r>
            <a:r>
              <a:rPr lang="ru-RU" sz="2400" b="1" dirty="0" smtClean="0">
                <a:latin typeface="Arial Narrow" panose="020B0606020202030204" pitchFamily="34" charset="0"/>
              </a:rPr>
              <a:t>све </a:t>
            </a:r>
            <a:r>
              <a:rPr lang="ru-RU" sz="2400" b="1" dirty="0">
                <a:latin typeface="Arial Narrow" panose="020B0606020202030204" pitchFamily="34" charset="0"/>
              </a:rPr>
              <a:t>док постоји инсистирање на суверености појединих народа и појединих држава, све дотле ће постојати и велики разлози истицања значаја међународног </a:t>
            </a:r>
            <a:r>
              <a:rPr lang="ru-RU" sz="2400" b="1" dirty="0" smtClean="0">
                <a:latin typeface="Arial Narrow" panose="020B0606020202030204" pitchFamily="34" charset="0"/>
              </a:rPr>
              <a:t>маркетинга </a:t>
            </a:r>
            <a:r>
              <a:rPr lang="ru-RU" sz="1800" dirty="0" smtClean="0">
                <a:latin typeface="Arial Narrow" panose="020B0606020202030204" pitchFamily="34" charset="0"/>
              </a:rPr>
              <a:t>(Ракита, 2009</a:t>
            </a:r>
            <a:r>
              <a:rPr lang="ru-RU" sz="1800" dirty="0">
                <a:latin typeface="Arial Narrow" panose="020B0606020202030204" pitchFamily="34" charset="0"/>
              </a:rPr>
              <a:t>, стр. 6-7).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Предмет </a:t>
            </a:r>
            <a:r>
              <a:rPr lang="ru-RU" sz="2400" dirty="0">
                <a:latin typeface="Arial Narrow" panose="020B0606020202030204" pitchFamily="34" charset="0"/>
              </a:rPr>
              <a:t>интересовања међународног маркетинга ће бити „све оне маркетиншке активности које имају одређене међународне и међудржавне ефекте и последице, било позитивне било негативне“ </a:t>
            </a:r>
            <a:r>
              <a:rPr lang="ru-RU" sz="1800" dirty="0">
                <a:latin typeface="Arial Narrow" panose="020B0606020202030204" pitchFamily="34" charset="0"/>
              </a:rPr>
              <a:t>(2009, стр. 7).</a:t>
            </a:r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Интернационални маркетинг (ИМ</a:t>
            </a:r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)</a:t>
            </a:r>
            <a:r>
              <a:rPr lang="sr-Latn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/ </a:t>
            </a:r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Међународни </a:t>
            </a:r>
            <a:r>
              <a:rPr lang="sr-Cyrl-RS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маркетинг (ММ)</a:t>
            </a:r>
            <a:endParaRPr lang="sr-Latn-RS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01648"/>
              </p:ext>
            </p:extLst>
          </p:nvPr>
        </p:nvGraphicFramePr>
        <p:xfrm>
          <a:off x="231957" y="1339895"/>
          <a:ext cx="8784976" cy="4627442"/>
        </p:xfrm>
        <a:graphic>
          <a:graphicData uri="http://schemas.openxmlformats.org/drawingml/2006/table">
            <a:tbl>
              <a:tblPr firstRow="1" firstCol="1" bandRow="1"/>
              <a:tblGrid>
                <a:gridCol w="8784976"/>
              </a:tblGrid>
              <a:tr h="317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Дефиниција: стратегијски приступ</a:t>
                      </a:r>
                      <a:endParaRPr lang="sr-Latn-RS" sz="2400" b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9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 је </a:t>
                      </a:r>
                      <a:r>
                        <a:rPr lang="sr-Cyrl-RS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тратегијско усмеравање,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инструментално</a:t>
                      </a:r>
                      <a:r>
                        <a:rPr lang="sr-Cyrl-RS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креирање</a:t>
                      </a:r>
                      <a:r>
                        <a:rPr lang="ru-RU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ефективна реализација тржишних </a:t>
                      </a:r>
                      <a:r>
                        <a:rPr lang="ru-RU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активности</a:t>
                      </a:r>
                      <a:r>
                        <a:rPr lang="sr-Latn-RS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 што успешније интернационализације привредних субјеката и њиховог што адекватнијег уклапања у инострану средину,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 локалног до глобалног нивоа</a:t>
                      </a:r>
                      <a:r>
                        <a:rPr lang="ru-RU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(Ракита, 2009)</a:t>
                      </a:r>
                      <a:r>
                        <a:rPr lang="ru-RU" sz="24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8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2400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z="2000" b="1" smtClean="0">
                <a:solidFill>
                  <a:srgbClr val="002060"/>
                </a:solidFill>
              </a:rPr>
              <a:t>3</a:t>
            </a:fld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5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05334"/>
            <a:ext cx="8928992" cy="5256584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Стратегијско усмеравање </a:t>
            </a:r>
            <a:r>
              <a:rPr lang="ru-RU" sz="5000" dirty="0">
                <a:latin typeface="Arial Narrow" panose="020B0606020202030204" pitchFamily="34" charset="0"/>
              </a:rPr>
              <a:t>је засновано на свестраном међународном истраживању тржишних могућности, анализи појединих тржишта и њихових тржишних могућности и идентификовању најповољнијих начина уласка на тржиште односно тржишног укључивања. Овај елемент дефиниције наглашава </a:t>
            </a:r>
            <a:r>
              <a:rPr lang="ru-RU" sz="5000" b="1" dirty="0">
                <a:latin typeface="Arial Narrow" panose="020B0606020202030204" pitchFamily="34" charset="0"/>
              </a:rPr>
              <a:t>превентивну, информативну и стратегијску улогу међународног маркетинга</a:t>
            </a:r>
            <a:r>
              <a:rPr lang="ru-RU" sz="50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Инструментално </a:t>
            </a:r>
            <a:r>
              <a:rPr lang="ru-RU" sz="5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креирање </a:t>
            </a:r>
            <a:r>
              <a:rPr lang="ru-RU" sz="5000" dirty="0">
                <a:latin typeface="Arial Narrow" panose="020B0606020202030204" pitchFamily="34" charset="0"/>
              </a:rPr>
              <a:t>је усмерено на програмирање међународних маркетинг-активности (производ, цена, дистрибуција, промоција) и других пратећих активности. Ова димензија говори о </a:t>
            </a:r>
            <a:r>
              <a:rPr lang="ru-RU" sz="5000" b="1" dirty="0">
                <a:latin typeface="Arial Narrow" panose="020B0606020202030204" pitchFamily="34" charset="0"/>
              </a:rPr>
              <a:t>програмској и креативној страни међународног </a:t>
            </a:r>
            <a:r>
              <a:rPr lang="ru-RU" sz="5000" b="1" dirty="0" smtClean="0">
                <a:latin typeface="Arial Narrow" panose="020B0606020202030204" pitchFamily="34" charset="0"/>
              </a:rPr>
              <a:t>маркетинга.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Ефекетивна </a:t>
            </a:r>
            <a:r>
              <a:rPr lang="ru-RU" sz="5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реализација </a:t>
            </a:r>
            <a:r>
              <a:rPr lang="ru-RU" sz="5000" dirty="0">
                <a:latin typeface="Arial Narrow" panose="020B0606020202030204" pitchFamily="34" charset="0"/>
              </a:rPr>
              <a:t>се односи на успешну координацију међународних маркетинг-активности ради остварења конкурентских и синергетских ефеката препознатљиве и јединствене маркетинг-понуде. 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Успешна </a:t>
            </a:r>
            <a:r>
              <a:rPr lang="ru-RU" sz="5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интернационализација </a:t>
            </a:r>
            <a:r>
              <a:rPr lang="ru-RU" sz="5000" dirty="0">
                <a:latin typeface="Arial Narrow" panose="020B0606020202030204" pitchFamily="34" charset="0"/>
              </a:rPr>
              <a:t>садржи јасан пословно-развојни циљ који је стратегијског карактера, где је акценат на циљном и пословно-концепцијском креирању и осмишљавању тржишног наступа. 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Адекватно </a:t>
            </a:r>
            <a:r>
              <a:rPr lang="ru-RU" sz="50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уклапање у инострану средину </a:t>
            </a:r>
            <a:r>
              <a:rPr lang="ru-RU" sz="5000" dirty="0">
                <a:latin typeface="Arial Narrow" panose="020B0606020202030204" pitchFamily="34" charset="0"/>
              </a:rPr>
              <a:t>подразумева да компанија остварује своје пословне циљеве и интересе уз истовремено задовољавање појединачних, привредних и друштвених потреба конкретног иностраног тржишта. Овај део дефиниције наглашава </a:t>
            </a:r>
            <a:r>
              <a:rPr lang="ru-RU" sz="5000" b="1" dirty="0">
                <a:latin typeface="Arial Narrow" panose="020B0606020202030204" pitchFamily="34" charset="0"/>
              </a:rPr>
              <a:t>екстерну мисију међународног маркетинга</a:t>
            </a:r>
            <a:r>
              <a:rPr lang="ru-RU" sz="5000" dirty="0">
                <a:latin typeface="Arial Narrow" panose="020B0606020202030204" pitchFamily="34" charset="0"/>
              </a:rPr>
              <a:t>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9752" y="404664"/>
            <a:ext cx="347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Елементи дефиниције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6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25" y="332656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Поједини аспекти ММ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7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Arial Narrow" panose="020B0606020202030204" pitchFamily="34" charset="0"/>
              </a:rPr>
              <a:t>Из </a:t>
            </a:r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тржишно-географске перспективе </a:t>
            </a:r>
            <a:r>
              <a:rPr lang="ru-RU" sz="2600" dirty="0">
                <a:latin typeface="Arial Narrow" panose="020B0606020202030204" pitchFamily="34" charset="0"/>
              </a:rPr>
              <a:t>разграничења појединих аспеката међународног маркетинга (тржишно-географски критеријум), међународни маркетинг се посматра као: </a:t>
            </a:r>
            <a:endParaRPr lang="ru-RU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800" dirty="0">
                <a:latin typeface="Arial Narrow" panose="020B0606020202030204" pitchFamily="34" charset="0"/>
              </a:rPr>
              <a:t>међународни маркетинг на домаћем тржишту, </a:t>
            </a:r>
          </a:p>
          <a:p>
            <a:r>
              <a:rPr lang="ru-RU" sz="2800" dirty="0" smtClean="0">
                <a:latin typeface="Arial Narrow" panose="020B0606020202030204" pitchFamily="34" charset="0"/>
              </a:rPr>
              <a:t>инострани </a:t>
            </a:r>
            <a:r>
              <a:rPr lang="ru-RU" sz="2800" dirty="0">
                <a:latin typeface="Arial Narrow" panose="020B0606020202030204" pitchFamily="34" charset="0"/>
              </a:rPr>
              <a:t>маркетинг,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панрегионални </a:t>
            </a:r>
            <a:r>
              <a:rPr lang="ru-RU" sz="2800" dirty="0">
                <a:latin typeface="Arial Narrow" panose="020B0606020202030204" pitchFamily="34" charset="0"/>
              </a:rPr>
              <a:t>маркетинг и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глобални </a:t>
            </a:r>
            <a:r>
              <a:rPr lang="ru-RU" sz="2800" dirty="0">
                <a:latin typeface="Arial Narrow" panose="020B0606020202030204" pitchFamily="34" charset="0"/>
              </a:rPr>
              <a:t>маркетинг (поједини аутори га називају гео-маркетинг). </a:t>
            </a:r>
          </a:p>
          <a:p>
            <a:pPr marL="0" indent="0">
              <a:buNone/>
            </a:pP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 Narrow" panose="020B0606020202030204" pitchFamily="34" charset="0"/>
              </a:rPr>
              <a:t>У </a:t>
            </a:r>
            <a:r>
              <a:rPr lang="ru-RU" sz="2600" dirty="0">
                <a:latin typeface="Arial Narrow" panose="020B0606020202030204" pitchFamily="34" charset="0"/>
              </a:rPr>
              <a:t>питању је </a:t>
            </a:r>
            <a:r>
              <a:rPr lang="ru-RU" sz="2600" b="1" dirty="0">
                <a:latin typeface="Arial Narrow" panose="020B0606020202030204" pitchFamily="34" charset="0"/>
              </a:rPr>
              <a:t>суочавање компаније са различитим окружењима</a:t>
            </a:r>
            <a:r>
              <a:rPr lang="ru-RU" sz="2600" dirty="0">
                <a:latin typeface="Arial Narrow" panose="020B0606020202030204" pitchFamily="34" charset="0"/>
              </a:rPr>
              <a:t>, од домаћег до глобалног.</a:t>
            </a:r>
            <a:endParaRPr lang="sr-Latn-RS" sz="26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Из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организацијске перспективе разграничења појединих аспеката међународног маркетинга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latin typeface="Arial Narrow" panose="020B0606020202030204" pitchFamily="34" charset="0"/>
              </a:rPr>
              <a:t>(организацијски критеријум), међународни маркетинг се посматра као: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3000" dirty="0" smtClean="0">
                <a:latin typeface="Arial Narrow" panose="020B0606020202030204" pitchFamily="34" charset="0"/>
              </a:rPr>
              <a:t>извозни </a:t>
            </a:r>
            <a:r>
              <a:rPr lang="ru-RU" sz="3000" dirty="0">
                <a:latin typeface="Arial Narrow" panose="020B0606020202030204" pitchFamily="34" charset="0"/>
              </a:rPr>
              <a:t>маркетинг, </a:t>
            </a:r>
            <a:endParaRPr lang="ru-RU" sz="3000" dirty="0" smtClean="0">
              <a:latin typeface="Arial Narrow" panose="020B0606020202030204" pitchFamily="34" charset="0"/>
            </a:endParaRPr>
          </a:p>
          <a:p>
            <a:r>
              <a:rPr lang="ru-RU" sz="3000" dirty="0" smtClean="0">
                <a:latin typeface="Arial Narrow" panose="020B0606020202030204" pitchFamily="34" charset="0"/>
              </a:rPr>
              <a:t>међународни </a:t>
            </a:r>
            <a:r>
              <a:rPr lang="ru-RU" sz="3000" dirty="0">
                <a:latin typeface="Arial Narrow" panose="020B0606020202030204" pitchFamily="34" charset="0"/>
              </a:rPr>
              <a:t>кооперативни маркетинг и </a:t>
            </a:r>
            <a:endParaRPr lang="ru-RU" sz="3000" dirty="0" smtClean="0">
              <a:latin typeface="Arial Narrow" panose="020B0606020202030204" pitchFamily="34" charset="0"/>
            </a:endParaRPr>
          </a:p>
          <a:p>
            <a:r>
              <a:rPr lang="ru-RU" sz="3000" dirty="0" smtClean="0">
                <a:latin typeface="Arial Narrow" panose="020B0606020202030204" pitchFamily="34" charset="0"/>
              </a:rPr>
              <a:t>глобализовани </a:t>
            </a:r>
            <a:r>
              <a:rPr lang="ru-RU" sz="3000" dirty="0">
                <a:latin typeface="Arial Narrow" panose="020B0606020202030204" pitchFamily="34" charset="0"/>
              </a:rPr>
              <a:t>маркетинг. </a:t>
            </a:r>
            <a:endParaRPr lang="ru-RU" sz="3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 </a:t>
            </a:r>
            <a:r>
              <a:rPr lang="ru-RU" sz="2800" dirty="0">
                <a:latin typeface="Arial Narrow" panose="020B0606020202030204" pitchFamily="34" charset="0"/>
              </a:rPr>
              <a:t>питању је </a:t>
            </a:r>
            <a:r>
              <a:rPr lang="ru-RU" sz="2800" b="1" dirty="0">
                <a:latin typeface="Arial Narrow" panose="020B0606020202030204" pitchFamily="34" charset="0"/>
              </a:rPr>
              <a:t>начин пословања и координације </a:t>
            </a:r>
            <a:r>
              <a:rPr lang="ru-RU" sz="2800" dirty="0">
                <a:latin typeface="Arial Narrow" panose="020B0606020202030204" pitchFamily="34" charset="0"/>
              </a:rPr>
              <a:t>међународним маркетинг-активностима компаније. 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Поједини аспекти ММ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8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Из перспективе приступа изучавању, међународни маркетинг се посматра као </a:t>
            </a:r>
            <a:r>
              <a:rPr lang="ru-RU" sz="2800" b="1" dirty="0">
                <a:latin typeface="Arial Narrow" panose="020B0606020202030204" pitchFamily="34" charset="0"/>
              </a:rPr>
              <a:t>компаративни маркетинг</a:t>
            </a:r>
            <a:r>
              <a:rPr lang="ru-RU" sz="2800" dirty="0">
                <a:latin typeface="Arial Narrow" panose="020B0606020202030204" pitchFamily="34" charset="0"/>
              </a:rPr>
              <a:t>. 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Укључује </a:t>
            </a:r>
            <a:r>
              <a:rPr lang="ru-RU" sz="2800" dirty="0">
                <a:latin typeface="Arial Narrow" panose="020B0606020202030204" pitchFamily="34" charset="0"/>
              </a:rPr>
              <a:t>истраживање односа између понуде и тражње у националним као и међународним оквирима</a:t>
            </a:r>
            <a:r>
              <a:rPr lang="ru-RU" sz="28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Arial Narrow" panose="020B0606020202030204" pitchFamily="34" charset="0"/>
              </a:rPr>
              <a:t>„</a:t>
            </a:r>
            <a:r>
              <a:rPr lang="ru-RU" sz="2800" dirty="0">
                <a:latin typeface="Arial Narrow" panose="020B0606020202030204" pitchFamily="34" charset="0"/>
              </a:rPr>
              <a:t>Представља комплексан приступ изучавања логике, сличности и разлика система и праксе маркетинга у различитим националним окружењима“ </a:t>
            </a:r>
            <a:r>
              <a:rPr lang="ru-RU" sz="1800" dirty="0">
                <a:latin typeface="Arial Narrow" panose="020B0606020202030204" pitchFamily="34" charset="0"/>
              </a:rPr>
              <a:t>(Ракита, 2009, стр. 10). </a:t>
            </a:r>
            <a:endParaRPr lang="sr-Latn-RS" sz="1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Поједини аспекти ММ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Међународни маркетинг не умањује значење ниједног </a:t>
            </a:r>
            <a:r>
              <a:rPr lang="ru-RU" sz="2400" dirty="0" smtClean="0">
                <a:latin typeface="Arial Narrow" panose="020B0606020202030204" pitchFamily="34" charset="0"/>
              </a:rPr>
              <a:t>наведеног </a:t>
            </a:r>
            <a:r>
              <a:rPr lang="ru-RU" sz="2400" dirty="0">
                <a:latin typeface="Arial Narrow" panose="020B0606020202030204" pitchFamily="34" charset="0"/>
              </a:rPr>
              <a:t>аспекта. Сматра се да </a:t>
            </a:r>
            <a:r>
              <a:rPr lang="ru-RU" sz="2400" b="1" dirty="0">
                <a:latin typeface="Arial Narrow" panose="020B0606020202030204" pitchFamily="34" charset="0"/>
              </a:rPr>
              <a:t>израз међународни маркетинг свеобухватно подразумева све његове аспекте</a:t>
            </a:r>
            <a:r>
              <a:rPr lang="ru-RU" sz="2400" dirty="0">
                <a:latin typeface="Arial Narrow" panose="020B0606020202030204" pitchFamily="34" charset="0"/>
              </a:rPr>
              <a:t>, и може се прихватити као </a:t>
            </a:r>
            <a:r>
              <a:rPr lang="ru-RU" sz="2400" b="1" dirty="0">
                <a:latin typeface="Arial Narrow" panose="020B0606020202030204" pitchFamily="34" charset="0"/>
              </a:rPr>
              <a:t>„сводни именитељ за све оне аспекте маркетинга који имају одређене међународне импликације и ефекте“</a:t>
            </a:r>
            <a:r>
              <a:rPr lang="ru-RU" sz="2400" dirty="0">
                <a:latin typeface="Arial Narrow" panose="020B0606020202030204" pitchFamily="34" charset="0"/>
              </a:rPr>
              <a:t> (Ракита, 2005, стр. 29). 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Овај </a:t>
            </a:r>
            <a:r>
              <a:rPr lang="ru-RU" sz="2400" dirty="0">
                <a:latin typeface="Arial Narrow" panose="020B0606020202030204" pitchFamily="34" charset="0"/>
              </a:rPr>
              <a:t>термин је релевантан и када је у питању мултинационални и глобални маркетинг. Разлог томе је што је фокус овако посматраног међународног маркетинга односно маркетинга који се одвија ван националних граница на међународним импликацијама и ефектима који су својствени сваком његовом аспекту.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endParaRPr lang="sr-Latn-R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Поједини аспекти ММ: Закључак</a:t>
            </a:r>
            <a:endParaRPr lang="sr-Latn-RS" sz="28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3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824536"/>
          </a:xfrm>
        </p:spPr>
        <p:txBody>
          <a:bodyPr>
            <a:normAutofit/>
          </a:bodyPr>
          <a:lstStyle/>
          <a:p>
            <a:endParaRPr lang="sr-Latn-RS" sz="2400" dirty="0" smtClean="0">
              <a:latin typeface="Arial Narrow" panose="020B0606020202030204" pitchFamily="34" charset="0"/>
            </a:endParaRPr>
          </a:p>
          <a:p>
            <a:r>
              <a:rPr lang="ru-RU" sz="2400" dirty="0" smtClean="0">
                <a:latin typeface="Arial Narrow" panose="020B0606020202030204" pitchFamily="34" charset="0"/>
              </a:rPr>
              <a:t>Усвојите </a:t>
            </a:r>
            <a:r>
              <a:rPr lang="ru-RU" sz="2400" dirty="0">
                <a:latin typeface="Arial Narrow" panose="020B0606020202030204" pitchFamily="34" charset="0"/>
              </a:rPr>
              <a:t>дефиницију </a:t>
            </a:r>
            <a:r>
              <a:rPr lang="ru-RU" sz="2400" dirty="0" smtClean="0">
                <a:latin typeface="Arial Narrow" panose="020B0606020202030204" pitchFamily="34" charset="0"/>
              </a:rPr>
              <a:t>међународног маркетинга (ММ) </a:t>
            </a:r>
            <a:r>
              <a:rPr lang="ru-RU" sz="2400" dirty="0">
                <a:latin typeface="Arial Narrow" panose="020B0606020202030204" pitchFamily="34" charset="0"/>
              </a:rPr>
              <a:t>и оспособите се за анализу њених димензија, имајућу у виду пословање компаније на међународном тржишту.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Промишљајте о међународном маркетингу као концепту на којем компанија заснива свој међународни бизнис и који јој унапред обезбеђује веће шансе за успешност на међународном </a:t>
            </a:r>
            <a:r>
              <a:rPr lang="ru-RU" sz="2400" dirty="0" smtClean="0">
                <a:latin typeface="Arial Narrow" panose="020B0606020202030204" pitchFamily="34" charset="0"/>
              </a:rPr>
              <a:t>тржишту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661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Office Theme</vt:lpstr>
      <vt:lpstr>Дефинисање међународног маркетинга (ММ)  ММ и његови поједини аспекти</vt:lpstr>
      <vt:lpstr>Концепцијско јединство маркетинга</vt:lpstr>
      <vt:lpstr>Интернационални маркетинг (ИМ) / Међународни маркетинг (ММ)</vt:lpstr>
      <vt:lpstr>PowerPoint Presentation</vt:lpstr>
      <vt:lpstr>Поједини аспекти ММ</vt:lpstr>
      <vt:lpstr>Поједини аспекти ММ</vt:lpstr>
      <vt:lpstr>Поједини аспекти ММ</vt:lpstr>
      <vt:lpstr>Поједини аспекти ММ: Закључак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40</cp:revision>
  <dcterms:created xsi:type="dcterms:W3CDTF">2021-02-24T10:06:34Z</dcterms:created>
  <dcterms:modified xsi:type="dcterms:W3CDTF">2024-10-08T19:10:38Z</dcterms:modified>
</cp:coreProperties>
</file>