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67" r:id="rId4"/>
    <p:sldId id="261" r:id="rId5"/>
    <p:sldId id="265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052737"/>
            <a:ext cx="8568952" cy="648072"/>
          </a:xfrm>
        </p:spPr>
        <p:txBody>
          <a:bodyPr>
            <a:normAutofit/>
          </a:bodyPr>
          <a:lstStyle/>
          <a:p>
            <a:pPr algn="l"/>
            <a:r>
              <a:rPr lang="sr-Cyrl-R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Пословни и правни факултет, Београд</a:t>
            </a:r>
            <a:endParaRPr lang="en-US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352928" cy="4176464"/>
          </a:xfrm>
        </p:spPr>
        <p:txBody>
          <a:bodyPr>
            <a:normAutofit/>
          </a:bodyPr>
          <a:lstStyle/>
          <a:p>
            <a:pPr algn="l"/>
            <a:r>
              <a:rPr lang="sr-Cyrl-R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Студијски програм ОАС: Пословни менаџмент</a:t>
            </a:r>
          </a:p>
          <a:p>
            <a:pPr algn="l"/>
            <a:endParaRPr lang="sr-Cyrl-RS" sz="2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l"/>
            <a:r>
              <a:rPr lang="sr-Cyrl-R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Предмет:</a:t>
            </a:r>
            <a:r>
              <a:rPr lang="sr-Latn-R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RS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Интернационални маркетинг/Међународни маркетинг</a:t>
            </a:r>
            <a:endParaRPr lang="sr-Cyrl-RS" sz="2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l"/>
            <a:endParaRPr lang="sr-Latn-RS" sz="2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l"/>
            <a:r>
              <a:rPr lang="sr-Cyrl-R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Предметни наставник: </a:t>
            </a:r>
            <a:r>
              <a:rPr lang="sr-Cyrl-RS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проф. др Весна Милановић</a:t>
            </a:r>
          </a:p>
          <a:p>
            <a:pPr algn="l"/>
            <a:endParaRPr lang="sr-Cyrl-RS" sz="2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l"/>
            <a:r>
              <a:rPr lang="sr-Cyrl-R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Имејл: </a:t>
            </a:r>
            <a:r>
              <a:rPr lang="sr-Latn-R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vmilanovic555&amp;gmail.com</a:t>
            </a:r>
            <a:endParaRPr lang="sr-Cyrl-RS" sz="2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7056784" cy="504056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sr-Latn-RS" sz="18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Увод </a:t>
            </a:r>
            <a:r>
              <a:rPr lang="sr-Latn-RS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предмет</a:t>
            </a:r>
            <a:r>
              <a:rPr lang="sr-Cyrl-RS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начин рада, провере знања, оцењивања; Међународни маркетинг (ММ): дефинисање и </a:t>
            </a:r>
            <a:r>
              <a:rPr lang="sr-Cyrl-RS" sz="18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аспекти</a:t>
            </a:r>
          </a:p>
          <a:p>
            <a:pPr>
              <a:buFont typeface="+mj-lt"/>
              <a:buAutoNum type="arabicPeriod"/>
            </a:pPr>
            <a:r>
              <a:rPr lang="sr-Cyrl-CS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Теоријски оквири међународног маркетинга </a:t>
            </a:r>
            <a:endParaRPr lang="sr-Cyrl-CS" sz="1800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sr-Cyrl-CS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ММ, интернационализација и </a:t>
            </a:r>
            <a:r>
              <a:rPr lang="sr-Cyrl-CS" sz="18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глобализација</a:t>
            </a:r>
          </a:p>
          <a:p>
            <a:pPr>
              <a:buFont typeface="+mj-lt"/>
              <a:buAutoNum type="arabicPeriod"/>
            </a:pPr>
            <a:r>
              <a:rPr lang="sr-Cyrl-RS" sz="1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ММ </a:t>
            </a:r>
            <a:r>
              <a:rPr lang="sr-Cyrl-RS" sz="1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динамичном окружењу, први </a:t>
            </a:r>
            <a:r>
              <a:rPr lang="sr-Cyrl-RS" sz="1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део</a:t>
            </a:r>
            <a:endParaRPr lang="sr-Cyrl-RS" sz="2000" dirty="0" smtClean="0"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sr-Cyrl-RS" sz="1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ММ </a:t>
            </a:r>
            <a:r>
              <a:rPr lang="sr-Cyrl-RS" sz="1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динамичном окружењу, други део; </a:t>
            </a:r>
            <a:r>
              <a:rPr lang="sr-Latn-RS" sz="18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Припрема за први </a:t>
            </a:r>
            <a:r>
              <a:rPr lang="sr-Latn-RS" sz="1800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колоквијум</a:t>
            </a:r>
            <a:endParaRPr lang="sr-Cyrl-RS" sz="1800" dirty="0" smtClean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</a:rPr>
              <a:t>Међународне маркетинг информације; први колоквијум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</a:rPr>
              <a:t>Међународна маркетинг истраживања (ММИ)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</a:rPr>
              <a:t>Подручја ММИ, први део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</a:rPr>
              <a:t>Подручја ММИ, други део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</a:rPr>
              <a:t>Развој међународне маркетинг стратегије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</a:rPr>
              <a:t>Начини уласка на међународно тржиште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</a:rPr>
              <a:t>Производ у ММ, други колоквијум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</a:rPr>
              <a:t>Цена у ММ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</a:rPr>
              <a:t>Дистрибуција у ММ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</a:rPr>
              <a:t>Промоција у ММ; договори за зваршни испит</a:t>
            </a:r>
          </a:p>
          <a:p>
            <a:pPr>
              <a:buFont typeface="+mj-lt"/>
              <a:buAutoNum type="arabicPeriod"/>
            </a:pPr>
            <a:endParaRPr lang="ru-RU" sz="1600" dirty="0" smtClean="0"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ru-RU" sz="1600" dirty="0" smtClean="0"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ru-RU" sz="1600" dirty="0" smtClean="0"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ru-RU" sz="1600" dirty="0"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sr-Latn-RS" sz="2000" dirty="0"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sr-Cyrl-CS" sz="1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sr-Cyrl-CS" sz="1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sr-Latn-RS" sz="18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4680520" cy="576064"/>
          </a:xfrm>
        </p:spPr>
        <p:txBody>
          <a:bodyPr>
            <a:normAutofit/>
          </a:bodyPr>
          <a:lstStyle/>
          <a:p>
            <a:pPr algn="l"/>
            <a:r>
              <a:rPr lang="sr-Cyrl-RS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План рада на предмету - предавања</a:t>
            </a:r>
            <a:endParaRPr lang="en-US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37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Положен први </a:t>
            </a:r>
            <a:r>
              <a:rPr lang="ru-RU" sz="3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колоквијум (област првог испитног питања)</a:t>
            </a:r>
            <a:r>
              <a:rPr lang="ru-RU" sz="3400" dirty="0" smtClean="0">
                <a:latin typeface="Arial Narrow" panose="020B0606020202030204" pitchFamily="34" charset="0"/>
              </a:rPr>
              <a:t>: </a:t>
            </a:r>
            <a:r>
              <a:rPr lang="ru-RU" sz="3400" dirty="0">
                <a:latin typeface="Arial Narrow" panose="020B0606020202030204" pitchFamily="34" charset="0"/>
              </a:rPr>
              <a:t>До краја школске године, студент се на испиту ослобађа материје која је </a:t>
            </a:r>
            <a:r>
              <a:rPr lang="ru-RU" sz="3400" dirty="0" smtClean="0">
                <a:latin typeface="Arial Narrow" panose="020B0606020202030204" pitchFamily="34" charset="0"/>
              </a:rPr>
              <a:t>н</a:t>
            </a:r>
            <a:r>
              <a:rPr lang="sr-Latn-RS" sz="3400" dirty="0" smtClean="0">
                <a:latin typeface="Arial Narrow" panose="020B0606020202030204" pitchFamily="34" charset="0"/>
              </a:rPr>
              <a:t>a </a:t>
            </a:r>
            <a:r>
              <a:rPr lang="ru-RU" sz="3400" dirty="0" smtClean="0">
                <a:latin typeface="Arial Narrow" panose="020B0606020202030204" pitchFamily="34" charset="0"/>
              </a:rPr>
              <a:t>презент</a:t>
            </a:r>
            <a:r>
              <a:rPr lang="sr-Cyrl-RS" sz="3400" dirty="0" err="1" smtClean="0">
                <a:latin typeface="Arial Narrow" panose="020B0606020202030204" pitchFamily="34" charset="0"/>
              </a:rPr>
              <a:t>ацијама</a:t>
            </a:r>
            <a:r>
              <a:rPr lang="sr-Cyrl-RS" sz="3400" dirty="0" smtClean="0">
                <a:latin typeface="Arial Narrow" panose="020B0606020202030204" pitchFamily="34" charset="0"/>
              </a:rPr>
              <a:t> </a:t>
            </a:r>
            <a:r>
              <a:rPr lang="ru-RU" sz="3400" dirty="0" smtClean="0">
                <a:latin typeface="Arial Narrow" panose="020B0606020202030204" pitchFamily="34" charset="0"/>
              </a:rPr>
              <a:t>1</a:t>
            </a:r>
            <a:r>
              <a:rPr lang="ru-RU" sz="3400" dirty="0">
                <a:latin typeface="Arial Narrow" panose="020B0606020202030204" pitchFamily="34" charset="0"/>
              </a:rPr>
              <a:t>, 2, 3, 4 и 5.</a:t>
            </a:r>
          </a:p>
          <a:p>
            <a:r>
              <a:rPr lang="ru-RU" sz="3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Положен други </a:t>
            </a:r>
            <a:r>
              <a:rPr lang="ru-RU" sz="3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колоквијум</a:t>
            </a:r>
            <a:r>
              <a:rPr lang="ru-RU" sz="3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(област </a:t>
            </a:r>
            <a:r>
              <a:rPr lang="ru-RU" sz="3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другог испитног </a:t>
            </a:r>
            <a:r>
              <a:rPr lang="ru-RU" sz="3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питања)</a:t>
            </a:r>
            <a:r>
              <a:rPr lang="ru-RU" sz="3400" dirty="0">
                <a:solidFill>
                  <a:prstClr val="black"/>
                </a:solidFill>
                <a:latin typeface="Arial Narrow" panose="020B0606020202030204" pitchFamily="34" charset="0"/>
              </a:rPr>
              <a:t>: </a:t>
            </a:r>
            <a:r>
              <a:rPr lang="ru-RU" sz="3400" dirty="0" smtClean="0">
                <a:latin typeface="Arial Narrow" panose="020B0606020202030204" pitchFamily="34" charset="0"/>
              </a:rPr>
              <a:t>До </a:t>
            </a:r>
            <a:r>
              <a:rPr lang="ru-RU" sz="3400" dirty="0">
                <a:latin typeface="Arial Narrow" panose="020B0606020202030204" pitchFamily="34" charset="0"/>
              </a:rPr>
              <a:t>краја школске године, студент се на испиту ослобађа </a:t>
            </a:r>
            <a:r>
              <a:rPr lang="ru-RU" sz="3400" dirty="0">
                <a:solidFill>
                  <a:prstClr val="black"/>
                </a:solidFill>
                <a:latin typeface="Arial Narrow" panose="020B0606020202030204" pitchFamily="34" charset="0"/>
              </a:rPr>
              <a:t>материје која је н</a:t>
            </a:r>
            <a:r>
              <a:rPr lang="sr-Latn-RS" sz="3400" dirty="0">
                <a:solidFill>
                  <a:prstClr val="black"/>
                </a:solidFill>
                <a:latin typeface="Arial Narrow" panose="020B0606020202030204" pitchFamily="34" charset="0"/>
              </a:rPr>
              <a:t>a </a:t>
            </a:r>
            <a:r>
              <a:rPr lang="ru-RU" sz="3400" dirty="0">
                <a:solidFill>
                  <a:prstClr val="black"/>
                </a:solidFill>
                <a:latin typeface="Arial Narrow" panose="020B0606020202030204" pitchFamily="34" charset="0"/>
              </a:rPr>
              <a:t>презент</a:t>
            </a:r>
            <a:r>
              <a:rPr lang="sr-Cyrl-RS" sz="3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ацијама</a:t>
            </a:r>
            <a:r>
              <a:rPr lang="sr-Cyrl-RS" sz="3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sr-Latn-RS" sz="3400" dirty="0" smtClean="0">
                <a:latin typeface="Arial Narrow" panose="020B0606020202030204" pitchFamily="34" charset="0"/>
              </a:rPr>
              <a:t>6, </a:t>
            </a:r>
            <a:r>
              <a:rPr lang="ru-RU" sz="3400" dirty="0" smtClean="0">
                <a:latin typeface="Arial Narrow" panose="020B0606020202030204" pitchFamily="34" charset="0"/>
              </a:rPr>
              <a:t>7</a:t>
            </a:r>
            <a:r>
              <a:rPr lang="ru-RU" sz="3400" dirty="0">
                <a:latin typeface="Arial Narrow" panose="020B0606020202030204" pitchFamily="34" charset="0"/>
              </a:rPr>
              <a:t>, 8, 9, 10 и 11</a:t>
            </a:r>
            <a:r>
              <a:rPr lang="ru-RU" sz="3400" dirty="0" smtClean="0">
                <a:latin typeface="Arial Narrow" panose="020B0606020202030204" pitchFamily="34" charset="0"/>
              </a:rPr>
              <a:t>. </a:t>
            </a:r>
            <a:r>
              <a:rPr lang="ru-RU" sz="3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Услов </a:t>
            </a:r>
            <a:r>
              <a:rPr lang="ru-RU" sz="3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 полагање другог колоквијума је положен први колоквијум</a:t>
            </a:r>
            <a:r>
              <a:rPr lang="ru-RU" sz="3400" dirty="0">
                <a:latin typeface="Arial Narrow" panose="020B0606020202030204" pitchFamily="34" charset="0"/>
              </a:rPr>
              <a:t>.</a:t>
            </a:r>
          </a:p>
          <a:p>
            <a:r>
              <a:rPr lang="ru-RU" sz="3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Завршни испит</a:t>
            </a:r>
            <a:r>
              <a:rPr lang="ru-RU" sz="3400" dirty="0">
                <a:latin typeface="Arial Narrow" panose="020B0606020202030204" pitchFamily="34" charset="0"/>
              </a:rPr>
              <a:t>: </a:t>
            </a:r>
          </a:p>
          <a:p>
            <a:pPr lvl="1"/>
            <a:r>
              <a:rPr lang="ru-RU" sz="2900" b="1" dirty="0">
                <a:latin typeface="Arial Narrow" panose="020B0606020202030204" pitchFamily="34" charset="0"/>
              </a:rPr>
              <a:t>Студент, који је положио оба колоквијума, </a:t>
            </a:r>
            <a:r>
              <a:rPr lang="ru-RU" sz="2900" dirty="0">
                <a:latin typeface="Arial Narrow" panose="020B0606020202030204" pitchFamily="34" charset="0"/>
              </a:rPr>
              <a:t>за завршни испит припрема </a:t>
            </a:r>
            <a:r>
              <a:rPr lang="ru-RU" sz="2900" dirty="0" smtClean="0">
                <a:latin typeface="Arial Narrow" panose="020B0606020202030204" pitchFamily="34" charset="0"/>
              </a:rPr>
              <a:t>материјал који је на презентацијама 12, 13, 14 и 15.  </a:t>
            </a:r>
            <a:endParaRPr lang="ru-RU" sz="2900" dirty="0">
              <a:latin typeface="Arial Narrow" panose="020B0606020202030204" pitchFamily="34" charset="0"/>
            </a:endParaRPr>
          </a:p>
          <a:p>
            <a:pPr lvl="1"/>
            <a:r>
              <a:rPr lang="ru-RU" sz="2900" b="1" dirty="0">
                <a:latin typeface="Arial Narrow" panose="020B0606020202030204" pitchFamily="34" charset="0"/>
              </a:rPr>
              <a:t>Студент који је положио само први колоквијум</a:t>
            </a:r>
            <a:r>
              <a:rPr lang="ru-RU" sz="2900" dirty="0">
                <a:latin typeface="Arial Narrow" panose="020B0606020202030204" pitchFamily="34" charset="0"/>
              </a:rPr>
              <a:t>, за завршни испит припрема </a:t>
            </a:r>
            <a:r>
              <a:rPr lang="ru-RU" sz="2900" dirty="0">
                <a:solidFill>
                  <a:prstClr val="black"/>
                </a:solidFill>
                <a:latin typeface="Arial Narrow" panose="020B0606020202030204" pitchFamily="34" charset="0"/>
              </a:rPr>
              <a:t>материјал који је на презентацијама </a:t>
            </a:r>
            <a:r>
              <a:rPr lang="ru-RU" sz="2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6, </a:t>
            </a:r>
            <a:r>
              <a:rPr lang="ru-RU" sz="2900" dirty="0" smtClean="0">
                <a:latin typeface="Arial Narrow" panose="020B0606020202030204" pitchFamily="34" charset="0"/>
              </a:rPr>
              <a:t>7</a:t>
            </a:r>
            <a:r>
              <a:rPr lang="ru-RU" sz="2900" dirty="0">
                <a:latin typeface="Arial Narrow" panose="020B0606020202030204" pitchFamily="34" charset="0"/>
              </a:rPr>
              <a:t>, 8, 9, </a:t>
            </a:r>
            <a:r>
              <a:rPr lang="ru-RU" sz="2900" dirty="0" smtClean="0">
                <a:latin typeface="Arial Narrow" panose="020B0606020202030204" pitchFamily="34" charset="0"/>
              </a:rPr>
              <a:t>10, 11,</a:t>
            </a:r>
            <a:r>
              <a:rPr lang="ru-RU" sz="2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2900" dirty="0">
                <a:solidFill>
                  <a:prstClr val="black"/>
                </a:solidFill>
                <a:latin typeface="Arial Narrow" panose="020B0606020202030204" pitchFamily="34" charset="0"/>
              </a:rPr>
              <a:t>12, 13, 14 и </a:t>
            </a:r>
            <a:r>
              <a:rPr lang="ru-RU" sz="2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15. </a:t>
            </a:r>
          </a:p>
          <a:p>
            <a:pPr lvl="1"/>
            <a:r>
              <a:rPr lang="ru-RU" b="1" dirty="0" smtClean="0">
                <a:latin typeface="Arial Narrow" panose="020B0606020202030204" pitchFamily="34" charset="0"/>
              </a:rPr>
              <a:t>Студент </a:t>
            </a:r>
            <a:r>
              <a:rPr lang="ru-RU" b="1" dirty="0">
                <a:latin typeface="Arial Narrow" panose="020B0606020202030204" pitchFamily="34" charset="0"/>
              </a:rPr>
              <a:t>који није положио ниједан колоквијума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smtClean="0">
                <a:latin typeface="Arial Narrow" panose="020B0606020202030204" pitchFamily="34" charset="0"/>
              </a:rPr>
              <a:t>полаже </a:t>
            </a:r>
            <a:r>
              <a:rPr lang="ru-RU" dirty="0">
                <a:latin typeface="Arial Narrow" panose="020B0606020202030204" pitchFamily="34" charset="0"/>
              </a:rPr>
              <a:t>испит у </a:t>
            </a:r>
            <a:r>
              <a:rPr lang="ru-RU" dirty="0" smtClean="0">
                <a:latin typeface="Arial Narrow" panose="020B0606020202030204" pitchFamily="34" charset="0"/>
              </a:rPr>
              <a:t>целости (материјал који је на презентацијама од 1 до 15).</a:t>
            </a: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755576" y="98072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Начин </a:t>
            </a:r>
            <a:r>
              <a:rPr lang="sr-Cyrl-C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провере знања </a:t>
            </a:r>
            <a:r>
              <a:rPr lang="sr-Cyrl-C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студената на предмету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7120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052737"/>
            <a:ext cx="8134672" cy="648072"/>
          </a:xfrm>
        </p:spPr>
        <p:txBody>
          <a:bodyPr>
            <a:noAutofit/>
          </a:bodyPr>
          <a:lstStyle/>
          <a:p>
            <a:pPr algn="l"/>
            <a:r>
              <a:rPr lang="sr-Cyrl-C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Начин </a:t>
            </a:r>
            <a:r>
              <a:rPr lang="sr-Cyrl-C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оцењивања знања студената на предмету</a:t>
            </a:r>
            <a:r>
              <a:rPr lang="sr-Latn-R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/>
            </a:r>
            <a:br>
              <a:rPr lang="sr-Latn-RS" sz="24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09802"/>
              </p:ext>
            </p:extLst>
          </p:nvPr>
        </p:nvGraphicFramePr>
        <p:xfrm>
          <a:off x="323528" y="1916832"/>
          <a:ext cx="8496943" cy="2559122"/>
        </p:xfrm>
        <a:graphic>
          <a:graphicData uri="http://schemas.openxmlformats.org/drawingml/2006/table">
            <a:tbl>
              <a:tblPr firstRow="1" firstCol="1" bandRow="1"/>
              <a:tblGrid>
                <a:gridCol w="5184576"/>
                <a:gridCol w="3312367"/>
              </a:tblGrid>
              <a:tr h="6172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Облик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Број бодова у укупној оцени: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6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Активност у току предавања 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r-Latn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Активност на вежбама или другим облицима наставе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r-Latn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3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Колоквијуми (први, </a:t>
                      </a:r>
                      <a:r>
                        <a:rPr lang="sr-Cyrl-C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други)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20+</a:t>
                      </a:r>
                      <a:r>
                        <a:rPr lang="sr-Latn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r-Cyrl-RS" sz="18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Семинарски рад или друга врста рада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sr-Latn-R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Завршни испит                                             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3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Укупно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sr-Latn-R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1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67" y="908720"/>
            <a:ext cx="8229600" cy="576064"/>
          </a:xfrm>
        </p:spPr>
        <p:txBody>
          <a:bodyPr>
            <a:normAutofit/>
          </a:bodyPr>
          <a:lstStyle/>
          <a:p>
            <a:pPr algn="l"/>
            <a:r>
              <a:rPr lang="sr-Cyrl-R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Успех студената на испиту и предиспитним обавезама</a:t>
            </a:r>
            <a:endParaRPr lang="sr-Latn-RS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606" y="1484784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r-Latn-RS" sz="2000" dirty="0" smtClean="0">
              <a:solidFill>
                <a:srgbClr val="333333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r-Cyrl-RS" sz="2000" dirty="0" smtClean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Успех </a:t>
            </a:r>
            <a:r>
              <a:rPr lang="sr-Cyrl-RS" sz="2000" dirty="0" smtClean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се изражава оценом од 5 до 10, према следећој скали:</a:t>
            </a:r>
          </a:p>
          <a:p>
            <a:pPr marL="0" indent="0">
              <a:buNone/>
            </a:pPr>
            <a:r>
              <a:rPr lang="sr-Cyrl-RS" sz="2000" dirty="0" smtClean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51 до 60 поена – оцена 6 (шест)</a:t>
            </a:r>
          </a:p>
          <a:p>
            <a:pPr marL="0" indent="0">
              <a:buNone/>
            </a:pPr>
            <a:r>
              <a:rPr lang="sr-Cyrl-RS" sz="2000" dirty="0" smtClean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61 дo </a:t>
            </a:r>
            <a:r>
              <a:rPr lang="sr-Cyrl-RS" sz="2000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70 </a:t>
            </a:r>
            <a:r>
              <a:rPr lang="sr-Cyrl-RS" sz="2000" dirty="0" smtClean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поена – оцена 7 (седам)</a:t>
            </a:r>
          </a:p>
          <a:p>
            <a:pPr marL="0" indent="0">
              <a:buNone/>
            </a:pPr>
            <a:r>
              <a:rPr lang="sr-Cyrl-RS" sz="2000" dirty="0" smtClean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71 дo </a:t>
            </a:r>
            <a:r>
              <a:rPr lang="sr-Cyrl-RS" sz="2000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80 </a:t>
            </a:r>
            <a:r>
              <a:rPr lang="sr-Cyrl-RS" sz="2000" dirty="0" smtClean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поена – оцена 8 (oсам)</a:t>
            </a:r>
          </a:p>
          <a:p>
            <a:pPr marL="0" indent="0">
              <a:buNone/>
            </a:pPr>
            <a:r>
              <a:rPr lang="sr-Cyrl-RS" sz="2000" dirty="0" smtClean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81 до 90 поена – оцена 9 (девет)</a:t>
            </a:r>
          </a:p>
          <a:p>
            <a:pPr marL="0" indent="0">
              <a:buNone/>
            </a:pPr>
            <a:r>
              <a:rPr lang="sr-Cyrl-RS" sz="2000" dirty="0" smtClean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91 дo </a:t>
            </a:r>
            <a:r>
              <a:rPr lang="sr-Cyrl-RS" sz="2000" dirty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100 </a:t>
            </a:r>
            <a:r>
              <a:rPr lang="sr-Cyrl-RS" sz="2000" dirty="0" smtClean="0">
                <a:solidFill>
                  <a:srgbClr val="333333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поена – оцена 10 (десет).</a:t>
            </a:r>
          </a:p>
          <a:p>
            <a:pPr marL="0" indent="0">
              <a:buNone/>
            </a:pPr>
            <a:endParaRPr lang="sr-Cyrl-RS" sz="1800" b="1" dirty="0" smtClean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Cyrl-RS" sz="20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Оцене је неопходно уписивати у индекс. Оцена 5 се не уноси у индекс</a:t>
            </a:r>
            <a:r>
              <a:rPr lang="sr-Cyrl-RS" sz="18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sr-Cyrl-RS" sz="2200" b="1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r-Cyrl-RS" sz="2200" b="1" u="sng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Напомена</a:t>
            </a:r>
            <a:r>
              <a:rPr lang="sr-Cyrl-RS" sz="22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: Имајући у виду да колоквијуми не обухватају укупну материју која је предвиђена на предмету, иако студент положи оба колоквијума и добије максимум бодова за активност на настави, у обавези је да приступи испиту ради провере знања из дела материје који није био предмет провере током семестра.  </a:t>
            </a:r>
            <a:endParaRPr lang="sr-Latn-RS" sz="2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1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sr-Cyrl-R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Литература за предмет Интернационални маркетинг</a:t>
            </a:r>
            <a:endParaRPr lang="sr-Latn-RS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931985"/>
              </p:ext>
            </p:extLst>
          </p:nvPr>
        </p:nvGraphicFramePr>
        <p:xfrm>
          <a:off x="467544" y="2132853"/>
          <a:ext cx="8013576" cy="3816426"/>
        </p:xfrm>
        <a:graphic>
          <a:graphicData uri="http://schemas.openxmlformats.org/drawingml/2006/table">
            <a:tbl>
              <a:tblPr firstRow="1" firstCol="1" bandRow="1"/>
              <a:tblGrid>
                <a:gridCol w="8013576"/>
              </a:tblGrid>
              <a:tr h="19082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Основна:</a:t>
                      </a:r>
                      <a:endParaRPr lang="sr-Latn-RS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sr-Cyrl-RS" sz="240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илановић</a:t>
                      </a:r>
                      <a:r>
                        <a:rPr lang="sr-Cyrl-RS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sr-Cyrl-RS" sz="24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В. (2024). </a:t>
                      </a:r>
                      <a:r>
                        <a:rPr lang="sr-Cyrl-RS" sz="2400" i="1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Међународни маркетинг</a:t>
                      </a:r>
                      <a:r>
                        <a:rPr lang="sr-Cyrl-RS" sz="24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Београд: Универзитет МБ, </a:t>
                      </a:r>
                      <a:r>
                        <a:rPr lang="sr-Cyrl-RS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Пословни </a:t>
                      </a:r>
                      <a:r>
                        <a:rPr lang="sr-Cyrl-R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правни </a:t>
                      </a:r>
                      <a:r>
                        <a:rPr lang="sr-Cyrl-RS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факултет.</a:t>
                      </a:r>
                      <a:endParaRPr lang="sr-Latn-RS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2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Допунска:</a:t>
                      </a:r>
                      <a:endParaRPr lang="sr-Latn-RS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2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Интернет </a:t>
                      </a:r>
                      <a:r>
                        <a:rPr lang="sr-Cyrl-C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материјали</a:t>
                      </a:r>
                      <a:endParaRPr lang="sr-Latn-RS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055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527</Words>
  <Application>Microsoft Office PowerPoint</Application>
  <PresentationFormat>On-screen Show (4:3)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Times New Roman</vt:lpstr>
      <vt:lpstr>Office Theme</vt:lpstr>
      <vt:lpstr>Пословни и правни факултет, Београд</vt:lpstr>
      <vt:lpstr>План рада на предмету - предавања</vt:lpstr>
      <vt:lpstr>PowerPoint Presentation</vt:lpstr>
      <vt:lpstr>Начин оцењивања знања студената на предмету </vt:lpstr>
      <vt:lpstr>Успех студената на испиту и предиспитним обавезама</vt:lpstr>
      <vt:lpstr>Литература за предмет Интернационални маркетинг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recenzent</cp:lastModifiedBy>
  <cp:revision>16</cp:revision>
  <dcterms:created xsi:type="dcterms:W3CDTF">2021-02-24T10:06:34Z</dcterms:created>
  <dcterms:modified xsi:type="dcterms:W3CDTF">2024-10-08T19:04:43Z</dcterms:modified>
</cp:coreProperties>
</file>