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4" r:id="rId13"/>
    <p:sldId id="285" r:id="rId14"/>
    <p:sldId id="286" r:id="rId15"/>
    <p:sldId id="287" r:id="rId16"/>
    <p:sldId id="288" r:id="rId17"/>
    <p:sldId id="298" r:id="rId18"/>
    <p:sldId id="299" r:id="rId19"/>
    <p:sldId id="300" r:id="rId20"/>
    <p:sldId id="289" r:id="rId21"/>
    <p:sldId id="290" r:id="rId22"/>
    <p:sldId id="301" r:id="rId23"/>
    <p:sldId id="302" r:id="rId24"/>
    <p:sldId id="303" r:id="rId25"/>
    <p:sldId id="304" r:id="rId26"/>
    <p:sldId id="305" r:id="rId27"/>
    <p:sldId id="306" r:id="rId28"/>
    <p:sldId id="295" r:id="rId29"/>
    <p:sldId id="296" r:id="rId30"/>
    <p:sldId id="297" r:id="rId31"/>
    <p:sldId id="307" r:id="rId32"/>
    <p:sldId id="30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4598F-4CAD-4DFC-89AE-7AF63C85953B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99AE3-4394-406A-B926-459E99A84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4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D92D81CE-36C3-4DCE-A68E-E6CADAA7A7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BD99B371-48CA-4A36-AE07-A737578CB5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372AEDA7-731E-4EE9-86BB-D1F539AE3D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6C9B4F-3403-4337-AE84-FA2159F51342}" type="slidenum">
              <a:rPr lang="sr-Latn-C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>
            <a:extLst>
              <a:ext uri="{FF2B5EF4-FFF2-40B4-BE49-F238E27FC236}">
                <a16:creationId xmlns:a16="http://schemas.microsoft.com/office/drawing/2014/main" id="{55E735AC-4779-4AD2-B244-8B0E8061CE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>
            <a:extLst>
              <a:ext uri="{FF2B5EF4-FFF2-40B4-BE49-F238E27FC236}">
                <a16:creationId xmlns:a16="http://schemas.microsoft.com/office/drawing/2014/main" id="{8D7B6D0C-F0DD-4CA3-97DB-6F73272A40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68B6B410-5E9A-4695-8BA7-755AF9F19D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C72E39-1483-429A-9573-1F1C9F5047B3}" type="slidenum">
              <a:rPr lang="sr-Latn-C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>
            <a:extLst>
              <a:ext uri="{FF2B5EF4-FFF2-40B4-BE49-F238E27FC236}">
                <a16:creationId xmlns:a16="http://schemas.microsoft.com/office/drawing/2014/main" id="{E49C6486-D891-43C7-AE13-9CE7126EA5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>
            <a:extLst>
              <a:ext uri="{FF2B5EF4-FFF2-40B4-BE49-F238E27FC236}">
                <a16:creationId xmlns:a16="http://schemas.microsoft.com/office/drawing/2014/main" id="{271C605C-21F3-4582-803F-DD74F469B3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3ADA15EB-70DB-4500-93FE-0F47BA245B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CB8F98-21D3-4777-94C8-53F8E9914AA6}" type="slidenum">
              <a:rPr lang="sr-Latn-CS" altLang="en-US">
                <a:latin typeface="Calibri" panose="020F0502020204030204" pitchFamily="34" charset="0"/>
              </a:rPr>
              <a:pPr eaLnBrk="1" hangingPunct="1"/>
              <a:t>20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>
            <a:extLst>
              <a:ext uri="{FF2B5EF4-FFF2-40B4-BE49-F238E27FC236}">
                <a16:creationId xmlns:a16="http://schemas.microsoft.com/office/drawing/2014/main" id="{27CD3478-41EA-4D4C-9B74-8821061A10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>
            <a:extLst>
              <a:ext uri="{FF2B5EF4-FFF2-40B4-BE49-F238E27FC236}">
                <a16:creationId xmlns:a16="http://schemas.microsoft.com/office/drawing/2014/main" id="{6E4AFF70-E105-442F-89B1-E9994F45D9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636538AD-911C-4EE3-9EF7-EE16AE2CBE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D96B2B-5196-4D00-A461-CA04F1D87ACD}" type="slidenum">
              <a:rPr lang="sr-Latn-CS" altLang="en-US">
                <a:latin typeface="Calibri" panose="020F0502020204030204" pitchFamily="34" charset="0"/>
              </a:rPr>
              <a:pPr eaLnBrk="1" hangingPunct="1"/>
              <a:t>21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>
            <a:extLst>
              <a:ext uri="{FF2B5EF4-FFF2-40B4-BE49-F238E27FC236}">
                <a16:creationId xmlns:a16="http://schemas.microsoft.com/office/drawing/2014/main" id="{FE1C72B9-1507-4867-8DF1-F5FB4B211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>
            <a:extLst>
              <a:ext uri="{FF2B5EF4-FFF2-40B4-BE49-F238E27FC236}">
                <a16:creationId xmlns:a16="http://schemas.microsoft.com/office/drawing/2014/main" id="{0AEF713A-E2FD-4FF2-99AD-06D687B5FB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20F610D3-67B5-4258-9A60-B8641C471B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0CE553-4AA3-4E68-A957-40094D11FECE}" type="slidenum">
              <a:rPr lang="sr-Latn-C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>
            <a:extLst>
              <a:ext uri="{FF2B5EF4-FFF2-40B4-BE49-F238E27FC236}">
                <a16:creationId xmlns:a16="http://schemas.microsoft.com/office/drawing/2014/main" id="{098388B9-F8B6-4897-948A-855A2CE6B4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>
            <a:extLst>
              <a:ext uri="{FF2B5EF4-FFF2-40B4-BE49-F238E27FC236}">
                <a16:creationId xmlns:a16="http://schemas.microsoft.com/office/drawing/2014/main" id="{20129C7B-9694-4DFD-873E-54A92CB68B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A3967057-4653-4517-AB84-ABF84DD9A3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631BDC-17DA-4842-B144-3A6FA2FE9F4F}" type="slidenum">
              <a:rPr lang="sr-Latn-C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36530CEE-A485-4F4A-913D-B80F372B39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5B2D508B-5F7C-46F4-BE85-75E7A8EEAB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1C54EB81-1D38-4E72-9298-C89D37090B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6A0DBF-E74D-4A86-BC47-F7A585C13063}" type="slidenum">
              <a:rPr lang="sr-Latn-C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>
            <a:extLst>
              <a:ext uri="{FF2B5EF4-FFF2-40B4-BE49-F238E27FC236}">
                <a16:creationId xmlns:a16="http://schemas.microsoft.com/office/drawing/2014/main" id="{6FB3FB74-97D4-444C-B967-2C89732D16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>
            <a:extLst>
              <a:ext uri="{FF2B5EF4-FFF2-40B4-BE49-F238E27FC236}">
                <a16:creationId xmlns:a16="http://schemas.microsoft.com/office/drawing/2014/main" id="{DEE8CA1F-916A-4E98-8FD2-6236DEEF11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563A239C-00B1-4E98-81C2-8B04A3F804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BEFAF6-959D-48B1-8F52-2747740C3A1B}" type="slidenum">
              <a:rPr lang="sr-Latn-C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5FE6ADC2-6E61-4D24-8060-FAF1ACC175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9B7A2966-2DE3-4494-B7E7-6610CD356B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294353A1-DD88-426F-8B73-517E7BF374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BB8827-AAEC-4E04-9496-25BE86C27CBF}" type="slidenum">
              <a:rPr lang="sr-Latn-CS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AE6A7A1D-A82C-4E4E-9899-3578C3865F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8B1C3DCD-0841-4276-B69F-368F063D02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5780" name="Slide Number Placeholder 3">
            <a:extLst>
              <a:ext uri="{FF2B5EF4-FFF2-40B4-BE49-F238E27FC236}">
                <a16:creationId xmlns:a16="http://schemas.microsoft.com/office/drawing/2014/main" id="{63CB86C4-4056-4C67-BED3-D6065CD271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AD74F1-8C39-4BAA-BA3D-0A8C396FBE09}" type="slidenum">
              <a:rPr lang="sr-Latn-C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3F3E6D5A-2C05-47BE-AC1F-1663509816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E3BF250F-23E7-48E3-8D92-261E14DDB4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>
            <a:extLst>
              <a:ext uri="{FF2B5EF4-FFF2-40B4-BE49-F238E27FC236}">
                <a16:creationId xmlns:a16="http://schemas.microsoft.com/office/drawing/2014/main" id="{889219AF-BD1E-43E2-8FA0-8623BA8313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F9BF3C-1250-4372-B21D-630CC2A9FBD9}" type="slidenum">
              <a:rPr lang="sr-Latn-C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>
            <a:extLst>
              <a:ext uri="{FF2B5EF4-FFF2-40B4-BE49-F238E27FC236}">
                <a16:creationId xmlns:a16="http://schemas.microsoft.com/office/drawing/2014/main" id="{FFB647E8-CE59-4868-9D99-F8576AC732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>
            <a:extLst>
              <a:ext uri="{FF2B5EF4-FFF2-40B4-BE49-F238E27FC236}">
                <a16:creationId xmlns:a16="http://schemas.microsoft.com/office/drawing/2014/main" id="{844EC74C-4195-47AD-8F00-0E3FCC8AFA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2E023F2A-5492-4E89-AFB1-724F57266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A1CA38-9531-4339-819D-1A46F0C0D6DF}" type="slidenum">
              <a:rPr lang="sr-Latn-C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sr-Latn-C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23E7-C8E7-478A-BFB4-66732D965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271016"/>
          </a:xfrm>
        </p:spPr>
        <p:txBody>
          <a:bodyPr/>
          <a:lstStyle/>
          <a:p>
            <a:r>
              <a:rPr lang="en-US" b="1" dirty="0"/>
              <a:t>ORGANIZOVANJE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1C187-9FDE-4A13-95E0-D62EBF3F0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390027"/>
            <a:ext cx="8834565" cy="1126283"/>
          </a:xfrm>
        </p:spPr>
        <p:txBody>
          <a:bodyPr>
            <a:normAutofit/>
          </a:bodyPr>
          <a:lstStyle/>
          <a:p>
            <a:r>
              <a:rPr lang="sr-Latn-C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O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organizovanju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 </a:t>
            </a:r>
            <a:r>
              <a:rPr lang="sr-Latn-C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organizacijama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uglavnom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razmi</a:t>
            </a:r>
            <a:r>
              <a:rPr lang="sr-Latn-R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š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ljamo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 </a:t>
            </a:r>
            <a:r>
              <a:rPr lang="sr-Latn-CS" sz="2400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kada naiđemo na neki problem.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6521366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5FB7B-93D6-4F92-9DF5-935DAD119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35496"/>
            <a:ext cx="9796272" cy="5395912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000" b="1" dirty="0"/>
              <a:t>Vertikalna distribucija autoriteta ili vertikalna decentralizacija</a:t>
            </a:r>
            <a:r>
              <a:rPr lang="sr-Latn-CS" altLang="en-US" sz="2000" dirty="0"/>
              <a:t> – označava proces prenošenja ovlašćenja (delegiranja autoriteta) na niže nivoe u hijerarhijskoj lestvici.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2000" dirty="0"/>
              <a:t>Iz procesa vertikalne decentralizacije proističu: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1000" dirty="0"/>
          </a:p>
          <a:p>
            <a:pPr lvl="1" algn="just"/>
            <a:r>
              <a:rPr lang="sr-Latn-CS" altLang="en-US" sz="2000" b="1" i="1" dirty="0"/>
              <a:t>struktura rukovođenja</a:t>
            </a:r>
            <a:r>
              <a:rPr lang="sr-Latn-CS" altLang="en-US" sz="2000" i="1" dirty="0"/>
              <a:t>:</a:t>
            </a:r>
          </a:p>
          <a:p>
            <a:pPr lvl="3" algn="just">
              <a:buFont typeface="Courier New" panose="02070309020205020404" pitchFamily="49" charset="0"/>
              <a:buChar char="o"/>
            </a:pPr>
            <a:r>
              <a:rPr lang="sr-Latn-CS" altLang="en-US" sz="2000" dirty="0"/>
              <a:t>jednolinijska struktura (jedinstvo komandovanja) ili </a:t>
            </a:r>
          </a:p>
          <a:p>
            <a:pPr lvl="3" algn="just">
              <a:buFont typeface="Courier New" panose="02070309020205020404" pitchFamily="49" charset="0"/>
              <a:buChar char="o"/>
            </a:pPr>
            <a:r>
              <a:rPr lang="sr-Latn-CS" altLang="en-US" sz="2000" dirty="0"/>
              <a:t>višelinijske gde je jedinstvo naredbi/komandovanja narušeno;  i </a:t>
            </a:r>
          </a:p>
          <a:p>
            <a:pPr lvl="1" algn="just"/>
            <a:r>
              <a:rPr lang="sr-Latn-CS" altLang="en-US" sz="2000" b="1" i="1" dirty="0"/>
              <a:t>raspon kontrole </a:t>
            </a:r>
            <a:r>
              <a:rPr lang="sr-Latn-CS" altLang="en-US" sz="2000" dirty="0"/>
              <a:t>– koji predstavlja broj članova organizacije podređenih jednom rukovodiocu. </a:t>
            </a:r>
            <a:r>
              <a:rPr lang="sr-Latn-CS" sz="2000" dirty="0"/>
              <a:t>Veći broj upravljačkih nivoa znači manji raspon kontrole i obrnuto.</a:t>
            </a:r>
            <a:endParaRPr lang="sr-Latn-CS" altLang="en-US" sz="2000" dirty="0"/>
          </a:p>
          <a:p>
            <a:pPr eaLnBrk="1" hangingPunct="1"/>
            <a:endParaRPr lang="sr-Latn-CS" altLang="en-US" dirty="0"/>
          </a:p>
        </p:txBody>
      </p:sp>
      <p:pic>
        <p:nvPicPr>
          <p:cNvPr id="4" name="Picture 3" descr="s23_1">
            <a:extLst>
              <a:ext uri="{FF2B5EF4-FFF2-40B4-BE49-F238E27FC236}">
                <a16:creationId xmlns:a16="http://schemas.microsoft.com/office/drawing/2014/main" id="{3AC31626-6DDD-462C-BE4D-1E4F3B23D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34"/>
          <a:stretch>
            <a:fillRect/>
          </a:stretch>
        </p:blipFill>
        <p:spPr bwMode="auto">
          <a:xfrm>
            <a:off x="2883026" y="5252752"/>
            <a:ext cx="7449693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8E794D51-915A-422C-BF78-03F752EF9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344" y="612648"/>
            <a:ext cx="9985248" cy="5711953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000" b="1" dirty="0"/>
              <a:t>Horizontalna decentralizacija</a:t>
            </a:r>
            <a:r>
              <a:rPr lang="sr-Latn-CS" altLang="en-US" sz="2000" dirty="0"/>
              <a:t> – izražava način raspodele autoriteta između rukovodilaca i ostalih stručnjaka koji nisu rukovodioci a koji treba da poseduju određeni autoritet po osnovu znanja i stepena stručnosti.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en-US" b="1" dirty="0"/>
              <a:t> </a:t>
            </a:r>
            <a:endParaRPr lang="sr-Latn-CS" altLang="en-US" dirty="0"/>
          </a:p>
          <a:p>
            <a:pPr eaLnBrk="1" hangingPunct="1"/>
            <a:endParaRPr lang="sr-Latn-CS" altLang="en-US" dirty="0"/>
          </a:p>
        </p:txBody>
      </p:sp>
      <p:pic>
        <p:nvPicPr>
          <p:cNvPr id="4" name="Picture 3" descr="s23_3">
            <a:extLst>
              <a:ext uri="{FF2B5EF4-FFF2-40B4-BE49-F238E27FC236}">
                <a16:creationId xmlns:a16="http://schemas.microsoft.com/office/drawing/2014/main" id="{68D4112C-5C71-400B-9F19-13FE039E5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771" y="1861122"/>
            <a:ext cx="913104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4">
            <a:extLst>
              <a:ext uri="{FF2B5EF4-FFF2-40B4-BE49-F238E27FC236}">
                <a16:creationId xmlns:a16="http://schemas.microsoft.com/office/drawing/2014/main" id="{38068E8B-113E-4A73-B900-3E66558BFCC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1981200" y="1143001"/>
            <a:ext cx="4471988" cy="52181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en-US" sz="2000" dirty="0"/>
              <a:t>Kada delegirate poslove, </a:t>
            </a:r>
            <a:r>
              <a:rPr lang="sr-Latn-CS" altLang="en-US" sz="2000" dirty="0"/>
              <a:t> </a:t>
            </a:r>
            <a:r>
              <a:rPr lang="it-IT" altLang="en-US" sz="2000" dirty="0"/>
              <a:t>morate odlučiti:</a:t>
            </a:r>
            <a:endParaRPr lang="sr-Latn-CS" altLang="en-US" sz="2000" dirty="0"/>
          </a:p>
          <a:p>
            <a:pPr eaLnBrk="1" hangingPunct="1">
              <a:buFont typeface="Calibri" panose="020F0502020204030204" pitchFamily="34" charset="0"/>
              <a:buAutoNum type="arabicPeriod"/>
            </a:pPr>
            <a:endParaRPr lang="sr-Latn-CS" altLang="en-US" sz="2400" dirty="0"/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it-IT" altLang="en-US" sz="2000" dirty="0"/>
              <a:t>Koje poslove delegirate ? </a:t>
            </a:r>
            <a:endParaRPr lang="sr-Latn-CS" altLang="en-US" sz="2000" dirty="0"/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it-IT" altLang="en-US" sz="2000" dirty="0"/>
              <a:t>Kome delegirate poslove? </a:t>
            </a:r>
            <a:endParaRPr lang="sr-Latn-CS" altLang="en-US" sz="2000" dirty="0"/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it-IT" altLang="en-US" sz="2000" dirty="0"/>
              <a:t>Šta treba da kažete podređenom ? </a:t>
            </a:r>
            <a:endParaRPr lang="sr-Latn-CS" altLang="en-US" sz="2000" dirty="0"/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pl-PL" altLang="en-US" sz="2000" dirty="0"/>
              <a:t>Kako voditi podređenog i kako ćete mu pomoći?</a:t>
            </a:r>
            <a:endParaRPr lang="sr-Latn-CS" altLang="en-US" sz="2000" dirty="0"/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pl-PL" altLang="en-US" sz="2000" dirty="0"/>
              <a:t>Kako ćete pratiti i nadgledati rad podređenog? </a:t>
            </a:r>
            <a:endParaRPr lang="sr-Latn-CS" altLang="en-US" sz="2000" dirty="0"/>
          </a:p>
          <a:p>
            <a:pPr eaLnBrk="1" hangingPunct="1"/>
            <a:endParaRPr lang="sr-Latn-CS" altLang="en-US" dirty="0"/>
          </a:p>
        </p:txBody>
      </p:sp>
      <p:pic>
        <p:nvPicPr>
          <p:cNvPr id="7" name="Content Placeholder 6" descr="s23_4">
            <a:extLst>
              <a:ext uri="{FF2B5EF4-FFF2-40B4-BE49-F238E27FC236}">
                <a16:creationId xmlns:a16="http://schemas.microsoft.com/office/drawing/2014/main" id="{3D433FD5-D1E4-4D39-AADF-5F7DA27D5F34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3188" y="1143001"/>
            <a:ext cx="4000500" cy="5218113"/>
          </a:xfrm>
        </p:spPr>
      </p:pic>
    </p:spTree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EF7D-720F-4A56-B954-CF6C5DF1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85725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700" b="1" dirty="0"/>
              <a:t>4.3. Grupisanje jedinica (departmentalizacija)</a:t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5BED8-1875-4381-9DE8-5BDC151A8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746504"/>
            <a:ext cx="9869233" cy="4937760"/>
          </a:xfrm>
        </p:spPr>
        <p:txBody>
          <a:bodyPr>
            <a:normAutofit fontScale="85000" lnSpcReduction="20000"/>
          </a:bodyPr>
          <a:lstStyle/>
          <a:p>
            <a:pPr algn="just">
              <a:defRPr/>
            </a:pPr>
            <a:r>
              <a:rPr lang="pl-PL" sz="2600" dirty="0"/>
              <a:t>Departmentalizacija je metod podele posla i radnika u posebne organizacione jedinice/departmente, odgovorne za izvršenje određenih zadataka.</a:t>
            </a:r>
          </a:p>
          <a:p>
            <a:pPr algn="just">
              <a:defRPr/>
            </a:pPr>
            <a:r>
              <a:rPr lang="sr-Latn-CS" sz="2600" dirty="0"/>
              <a:t>Najpre će se izvršiti njihovo grupisanje a zatim, putem koordinacije i povezivanje.</a:t>
            </a:r>
          </a:p>
          <a:p>
            <a:pPr marL="0" indent="0" algn="just">
              <a:buNone/>
              <a:defRPr/>
            </a:pPr>
            <a:endParaRPr lang="sr-Latn-CS" sz="2600" dirty="0"/>
          </a:p>
          <a:p>
            <a:pPr algn="just" eaLnBrk="1" hangingPunct="1">
              <a:defRPr/>
            </a:pPr>
            <a:r>
              <a:rPr lang="sr-Latn-C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Grupisanje jedinica ili departmentalizacija </a:t>
            </a:r>
            <a:r>
              <a:rPr lang="sr-Latn-CS" sz="2600" dirty="0"/>
              <a:t>je aktivnost povezivanja jedinica na nižem nivou radi formiranja većih jedinica na višim nivoima u organizaciji preduzeća, sve do vrha preduzeća.</a:t>
            </a:r>
          </a:p>
          <a:p>
            <a:pPr algn="just" eaLnBrk="1" hangingPunct="1">
              <a:defRPr/>
            </a:pPr>
            <a:endParaRPr lang="sr-Latn-CS" sz="2600" dirty="0"/>
          </a:p>
          <a:p>
            <a:pPr marL="0" indent="0" algn="just">
              <a:buNone/>
              <a:defRPr/>
            </a:pPr>
            <a:endParaRPr lang="sr-Latn-CS" sz="2600" dirty="0"/>
          </a:p>
          <a:p>
            <a:pPr algn="just" eaLnBrk="1" hangingPunct="1">
              <a:defRPr/>
            </a:pPr>
            <a:r>
              <a:rPr lang="sr-Latn-CS" sz="2600" dirty="0"/>
              <a:t>Grupisanje jedinica se vrši na osnovu izabranog kriterijuma.</a:t>
            </a:r>
          </a:p>
          <a:p>
            <a:pPr lvl="2" algn="just" eaLnBrk="1" hangingPunct="1">
              <a:buFont typeface="Wingdings" pitchFamily="2" charset="2"/>
              <a:buChar char="v"/>
              <a:defRPr/>
            </a:pPr>
            <a:r>
              <a:rPr lang="sr-Latn-CS" sz="2600" dirty="0"/>
              <a:t>osnovni su funkcionalni i tržišni,</a:t>
            </a:r>
          </a:p>
          <a:p>
            <a:pPr lvl="2" algn="just" eaLnBrk="1" hangingPunct="1">
              <a:buFont typeface="Wingdings" pitchFamily="2" charset="2"/>
              <a:buChar char="v"/>
              <a:defRPr/>
            </a:pPr>
            <a:r>
              <a:rPr lang="sr-Latn-CS" sz="2600" dirty="0"/>
              <a:t>izvedeni  je matrični.</a:t>
            </a:r>
          </a:p>
          <a:p>
            <a:pPr algn="just" eaLnBrk="1" hangingPunct="1">
              <a:defRPr/>
            </a:pPr>
            <a:endParaRPr lang="sr-Latn-CS" sz="2000" dirty="0"/>
          </a:p>
        </p:txBody>
      </p:sp>
    </p:spTree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640EC-F6D4-4088-8E0B-1B145B519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488" y="713232"/>
            <a:ext cx="9966960" cy="597103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sr-Latn-CS" sz="2400" b="1" dirty="0"/>
              <a:t>Funkcionalno grupisanje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sr-Latn-CS" sz="1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000" dirty="0"/>
              <a:t>Poslovi se grupišu prema srodnosti u relativno velike grupe poslova.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000" dirty="0"/>
              <a:t>Pojam funkcija je nastao kao izraz za relativno veliku grupu srodnih poslova.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000" dirty="0"/>
              <a:t>Nemaju sve organizacije iste funkcije, one zavise od posla kojim se bave.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000" dirty="0"/>
          </a:p>
          <a:p>
            <a:pPr eaLnBrk="1" hangingPunct="1">
              <a:lnSpc>
                <a:spcPct val="80000"/>
              </a:lnSpc>
              <a:defRPr/>
            </a:pPr>
            <a:endParaRPr lang="sr-Latn-CS" sz="2000" dirty="0"/>
          </a:p>
          <a:p>
            <a:pPr eaLnBrk="1" hangingPunct="1">
              <a:lnSpc>
                <a:spcPct val="80000"/>
              </a:lnSpc>
              <a:defRPr/>
            </a:pPr>
            <a:endParaRPr lang="sr-Latn-CS" sz="2000" dirty="0"/>
          </a:p>
          <a:p>
            <a:pPr eaLnBrk="1" hangingPunct="1">
              <a:lnSpc>
                <a:spcPct val="80000"/>
              </a:lnSpc>
              <a:defRPr/>
            </a:pPr>
            <a:endParaRPr lang="sr-Latn-CS" sz="2000" dirty="0"/>
          </a:p>
          <a:p>
            <a:pPr eaLnBrk="1" hangingPunct="1">
              <a:lnSpc>
                <a:spcPct val="80000"/>
              </a:lnSpc>
              <a:defRPr/>
            </a:pPr>
            <a:endParaRPr lang="sr-Latn-CS" sz="20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sr-Latn-CS" dirty="0"/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sr-Latn-CS" sz="1200" dirty="0"/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sr-Latn-CS" sz="1600" dirty="0">
                <a:solidFill>
                  <a:schemeClr val="tx1"/>
                </a:solidFill>
              </a:rPr>
              <a:t>Slika: Funkcionalno grupisanje jedinica (funkcionalni model organizacione strukture</a:t>
            </a:r>
            <a:r>
              <a:rPr lang="sr-Latn-CS" sz="1600" dirty="0"/>
              <a:t>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sr-Latn-CS" sz="10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sr-Latn-CS" sz="1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000" dirty="0"/>
              <a:t>Ovakav oblik grupisanja je karakterističan za male i mlade organizacije i stabilnu sredinu.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000" dirty="0"/>
              <a:t>Prednosti i nedostaci.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FB4281-E1E9-445B-939F-ADB7B1A89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985" y="2820924"/>
            <a:ext cx="2514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DE4282D-88F1-4140-ABC6-8F9272DBB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1985" y="2973325"/>
            <a:ext cx="248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 dirty="0">
                <a:latin typeface="Tahoma" panose="020B0604030504040204" pitchFamily="34" charset="0"/>
              </a:rPr>
              <a:t>Rukovodilac preduzeća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E6282B3-41C7-4173-B9DA-8C1464C96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585" y="4116325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>
                <a:latin typeface="Tahoma" panose="020B0604030504040204" pitchFamily="34" charset="0"/>
              </a:rPr>
              <a:t>Nabavka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348532-FE3D-4871-BD37-ABA3E8EA3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985" y="4040124"/>
            <a:ext cx="1600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AC81F4-70AE-4D13-A9FD-62E6A63CC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785" y="4040124"/>
            <a:ext cx="1524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34AEA6EE-2F8D-49DF-9069-B5D6398B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0985" y="4116325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>
                <a:latin typeface="Tahoma" panose="020B0604030504040204" pitchFamily="34" charset="0"/>
              </a:rPr>
              <a:t>Proizvodnja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41BF44-3E89-4BE2-97F8-12B29427E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185" y="4040124"/>
            <a:ext cx="1524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5815F2AD-D90D-4B6E-B0E3-6378B18C2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785" y="4116325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>
                <a:latin typeface="Tahoma" panose="020B0604030504040204" pitchFamily="34" charset="0"/>
              </a:rPr>
              <a:t>Prodaja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B0A723-1593-4292-878F-DDD8DEBE4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9585" y="4040124"/>
            <a:ext cx="1981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06769C74-90EE-49E9-936A-934881EEC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185" y="4116325"/>
            <a:ext cx="1643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>
                <a:latin typeface="Tahoma" panose="020B0604030504040204" pitchFamily="34" charset="0"/>
              </a:rPr>
              <a:t>Finansije i rač.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6330B50A-2B33-4BD4-AE97-7B9E61E6E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6985" y="3811524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B35F942D-5E97-4654-98CA-8A3A11657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1185" y="350672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2">
            <a:extLst>
              <a:ext uri="{FF2B5EF4-FFF2-40B4-BE49-F238E27FC236}">
                <a16:creationId xmlns:a16="http://schemas.microsoft.com/office/drawing/2014/main" id="{3B2616EB-DCAE-4CB2-80A0-75ADF525F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6785" y="3811524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3">
            <a:extLst>
              <a:ext uri="{FF2B5EF4-FFF2-40B4-BE49-F238E27FC236}">
                <a16:creationId xmlns:a16="http://schemas.microsoft.com/office/drawing/2014/main" id="{6859E225-2130-4521-9E41-78E8EF268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185" y="3811524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4">
            <a:extLst>
              <a:ext uri="{FF2B5EF4-FFF2-40B4-BE49-F238E27FC236}">
                <a16:creationId xmlns:a16="http://schemas.microsoft.com/office/drawing/2014/main" id="{C4EE1DBC-FB70-40E1-B3CD-70BB4B8F8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6985" y="3811524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5">
            <a:extLst>
              <a:ext uri="{FF2B5EF4-FFF2-40B4-BE49-F238E27FC236}">
                <a16:creationId xmlns:a16="http://schemas.microsoft.com/office/drawing/2014/main" id="{0E052E55-D4C4-43F1-853C-81D1B0A884A9}"/>
              </a:ext>
            </a:extLst>
          </p:cNvPr>
          <p:cNvSpPr>
            <a:spLocks noChangeShapeType="1"/>
          </p:cNvSpPr>
          <p:nvPr/>
        </p:nvSpPr>
        <p:spPr bwMode="auto">
          <a:xfrm>
            <a:off x="9426385" y="3811524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9626EB20-D663-4435-97AB-D702AAE19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6385" y="3582924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>
                <a:latin typeface="Tahoma" panose="020B0604030504040204" pitchFamily="34" charset="0"/>
              </a:rPr>
              <a:t>. . . </a:t>
            </a:r>
          </a:p>
        </p:txBody>
      </p:sp>
    </p:spTree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C4B-C41C-446C-A061-B0507DB75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384" y="747522"/>
            <a:ext cx="9930384" cy="573557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sr-Latn-CS" altLang="en-US" sz="2600" b="1" dirty="0"/>
              <a:t>Tržišno grupisanje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sr-Latn-CS" altLang="en-US" sz="2200" b="1" dirty="0"/>
          </a:p>
          <a:p>
            <a:pPr algn="ju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sr-Latn-CS" altLang="en-US" sz="2200" dirty="0"/>
              <a:t>Tržišno grupisanje se vezuje za tržišnu orijentaciju i ekstravertno ponašanje preduzeća.</a:t>
            </a:r>
          </a:p>
          <a:p>
            <a:pPr algn="ju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sr-Latn-CS" altLang="en-US" sz="2200" b="1" dirty="0"/>
          </a:p>
          <a:p>
            <a:pPr algn="ju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sr-Latn-CS" altLang="en-US" sz="2200" dirty="0"/>
              <a:t>Reakcije preduzeća ne promene u okruženju ogledaju se u: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sr-Latn-CS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Promeni strategije </a:t>
            </a:r>
            <a:r>
              <a:rPr lang="sr-Latn-CS" altLang="en-US" sz="2200" dirty="0"/>
              <a:t>- vezuje se za </a:t>
            </a:r>
            <a:r>
              <a:rPr lang="sr-Latn-CS" altLang="en-US" sz="2200" b="1" dirty="0">
                <a:solidFill>
                  <a:srgbClr val="002060"/>
                </a:solidFill>
              </a:rPr>
              <a:t>DIVERSIFIKACIJU</a:t>
            </a:r>
            <a:r>
              <a:rPr lang="sr-Latn-CS" altLang="en-US" sz="2200" dirty="0"/>
              <a:t> (širenje proizvodnog programa ili poslovanja).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sr-Latn-CS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Promeni strukture </a:t>
            </a:r>
            <a:r>
              <a:rPr lang="sr-Latn-CS" altLang="en-US" sz="2200" dirty="0"/>
              <a:t>- vezuje se za </a:t>
            </a:r>
            <a:r>
              <a:rPr lang="sr-Latn-CS" altLang="en-US" sz="2200" b="1" dirty="0">
                <a:solidFill>
                  <a:srgbClr val="002060"/>
                </a:solidFill>
              </a:rPr>
              <a:t>DIVIZIONALIZACIJU</a:t>
            </a:r>
            <a:r>
              <a:rPr lang="sr-Latn-CS" altLang="en-US" sz="2200" dirty="0"/>
              <a:t> (uvođenje divizija kao delova org. strukture).</a:t>
            </a:r>
            <a:endParaRPr lang="sr-Latn-CS" altLang="en-US" sz="2200" b="1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sr-Latn-CS" altLang="en-US" sz="2200" b="1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sr-Latn-CS" altLang="en-US" sz="2200" dirty="0"/>
              <a:t>Tržišno grupisanje se vrši prema predmetu ili objektu grupisanja, a to mogu biti: 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altLang="en-US" sz="2200" dirty="0"/>
              <a:t>proizvod, 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altLang="en-US" sz="2200" dirty="0"/>
              <a:t>kupci i 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altLang="en-US" sz="2200" dirty="0"/>
              <a:t>geografsko područje. </a:t>
            </a:r>
            <a:endParaRPr lang="sr-Latn-CS" altLang="en-US" sz="2200" b="1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sr-Latn-CS" altLang="en-US" sz="2400" dirty="0"/>
          </a:p>
        </p:txBody>
      </p:sp>
    </p:spTree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>
            <a:extLst>
              <a:ext uri="{FF2B5EF4-FFF2-40B4-BE49-F238E27FC236}">
                <a16:creationId xmlns:a16="http://schemas.microsoft.com/office/drawing/2014/main" id="{9227353D-FFBE-4A27-8716-E85E840FF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585216"/>
            <a:ext cx="9378696" cy="61539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2000" dirty="0"/>
              <a:t>U sva tri slučaja tržišno grupisanje podrazumeva isti oblik.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r>
              <a:rPr lang="sr-Latn-CS" altLang="en-US" dirty="0"/>
              <a:t>Prednosti i nedostaci.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502684-77C0-4526-BFCB-7A5363436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638300"/>
            <a:ext cx="1600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DD348478-EA23-4481-887A-83F0AF40A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638300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>
                <a:latin typeface="Tahoma" panose="020B0604030504040204" pitchFamily="34" charset="0"/>
              </a:rPr>
              <a:t>Rukovodstvo </a:t>
            </a:r>
          </a:p>
          <a:p>
            <a:pPr algn="ctr"/>
            <a:r>
              <a:rPr lang="sr-Latn-CS" altLang="en-US">
                <a:latin typeface="Tahoma" panose="020B0604030504040204" pitchFamily="34" charset="0"/>
              </a:rPr>
              <a:t>preduzeća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BD5459F7-EBA9-4DA9-86DE-80D95D9A64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324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B7106962-7D67-43E2-9577-F90C1177E9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527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9A6DA4-36DE-49E2-B7CF-5C9EBF70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57500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7C3985E1-0567-43DD-A9D9-21026164E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57501"/>
            <a:ext cx="914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1200">
                <a:latin typeface="Tahoma" panose="020B0604030504040204" pitchFamily="34" charset="0"/>
              </a:rPr>
              <a:t>Centralno </a:t>
            </a:r>
          </a:p>
          <a:p>
            <a:pPr>
              <a:spcBef>
                <a:spcPct val="50000"/>
              </a:spcBef>
            </a:pPr>
            <a:r>
              <a:rPr lang="sr-Latn-CS" altLang="en-US" sz="1200">
                <a:latin typeface="Tahoma" panose="020B0604030504040204" pitchFamily="34" charset="0"/>
              </a:rPr>
              <a:t>odeljenje I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CC09484A-F1E4-46F6-B600-48F102D2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57501"/>
            <a:ext cx="990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1200">
                <a:latin typeface="Tahoma" panose="020B0604030504040204" pitchFamily="34" charset="0"/>
              </a:rPr>
              <a:t>Centralno </a:t>
            </a:r>
          </a:p>
          <a:p>
            <a:pPr>
              <a:spcBef>
                <a:spcPct val="50000"/>
              </a:spcBef>
            </a:pPr>
            <a:r>
              <a:rPr lang="sr-Latn-CS" altLang="en-US" sz="1200">
                <a:latin typeface="Tahoma" panose="020B0604030504040204" pitchFamily="34" charset="0"/>
              </a:rPr>
              <a:t>odeljenje II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77A8F5-6167-453B-AFD0-959FFC4ED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57500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0E049-1A96-4062-91D7-BDF4841F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857500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CFAEB5EA-DD65-4742-AE49-835A197FC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57501"/>
            <a:ext cx="1066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1200">
                <a:latin typeface="Tahoma" panose="020B0604030504040204" pitchFamily="34" charset="0"/>
              </a:rPr>
              <a:t>Centralno </a:t>
            </a:r>
          </a:p>
          <a:p>
            <a:pPr>
              <a:spcBef>
                <a:spcPct val="50000"/>
              </a:spcBef>
            </a:pPr>
            <a:r>
              <a:rPr lang="sr-Latn-CS" altLang="en-US" sz="1200">
                <a:latin typeface="Tahoma" panose="020B0604030504040204" pitchFamily="34" charset="0"/>
              </a:rPr>
              <a:t>odeljenje III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3D760730-B775-4FEC-8441-082421D64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5527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715846B3-70C9-4848-9F97-B901B2930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5527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73F5DEC7-973C-49AA-B02D-F6E884C20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5527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E1EBE735-7DAF-4CE5-9650-0B17F154E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3241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01C5BEF4-B7AA-4DC7-98A6-E3EFFC174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0005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8ECCD5-B679-43F0-8597-E191987F7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2291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87C3BE3B-7E22-4DF5-BAAF-76D3E5ACA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229100"/>
            <a:ext cx="12525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>
                <a:latin typeface="Tahoma" panose="020B0604030504040204" pitchFamily="34" charset="0"/>
              </a:rPr>
              <a:t>Odeljenje</a:t>
            </a:r>
          </a:p>
          <a:p>
            <a:pPr algn="ctr"/>
            <a:r>
              <a:rPr lang="sr-Latn-CS" altLang="en-US">
                <a:latin typeface="Tahoma" panose="020B0604030504040204" pitchFamily="34" charset="0"/>
              </a:rPr>
              <a:t>(divizija) 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40CB029A-1B5E-4776-A6BD-E3DFC4945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229100"/>
            <a:ext cx="125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>
                <a:latin typeface="Tahoma" panose="020B0604030504040204" pitchFamily="34" charset="0"/>
              </a:rPr>
              <a:t>Odeljenje</a:t>
            </a:r>
          </a:p>
          <a:p>
            <a:pPr algn="ctr"/>
            <a:r>
              <a:rPr lang="sr-Latn-CS" altLang="en-US">
                <a:latin typeface="Tahoma" panose="020B0604030504040204" pitchFamily="34" charset="0"/>
              </a:rPr>
              <a:t>(divizija) B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D1724E7B-14F9-42AA-9EB9-E9FB81F4F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229100"/>
            <a:ext cx="12525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>
                <a:latin typeface="Tahoma" panose="020B0604030504040204" pitchFamily="34" charset="0"/>
              </a:rPr>
              <a:t>Odeljenje</a:t>
            </a:r>
          </a:p>
          <a:p>
            <a:pPr algn="ctr"/>
            <a:r>
              <a:rPr lang="sr-Latn-CS" altLang="en-US">
                <a:latin typeface="Tahoma" panose="020B0604030504040204" pitchFamily="34" charset="0"/>
              </a:rPr>
              <a:t>(divizija) C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56FCA2-C245-4E7B-87BD-BD0D842FA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291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AA584DA-7193-4F05-AD23-F4650DCBB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291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74FF3E-E6D1-4728-803A-5ED8FDD3B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2291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1541A2F0-D027-4AB4-9C05-102A19F8E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4229100"/>
            <a:ext cx="1271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>
                <a:latin typeface="Tahoma" panose="020B0604030504040204" pitchFamily="34" charset="0"/>
              </a:rPr>
              <a:t>Odeljenje</a:t>
            </a:r>
          </a:p>
          <a:p>
            <a:pPr algn="ctr"/>
            <a:r>
              <a:rPr lang="sr-Latn-CS" altLang="en-US">
                <a:latin typeface="Tahoma" panose="020B0604030504040204" pitchFamily="34" charset="0"/>
              </a:rPr>
              <a:t>(divizija) D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7" name="Line 27">
            <a:extLst>
              <a:ext uri="{FF2B5EF4-FFF2-40B4-BE49-F238E27FC236}">
                <a16:creationId xmlns:a16="http://schemas.microsoft.com/office/drawing/2014/main" id="{6D12679B-EF01-4D44-B4DB-8DDA8C923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000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>
            <a:extLst>
              <a:ext uri="{FF2B5EF4-FFF2-40B4-BE49-F238E27FC236}">
                <a16:creationId xmlns:a16="http://schemas.microsoft.com/office/drawing/2014/main" id="{F8FE8A74-072E-481D-BE1F-7859600FF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000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7C714D10-1F5E-43F6-A62C-BD4E52475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000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3E4097D3-1DA5-47BE-9610-1850BE5FA1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000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E97635E-4142-4EAC-A95C-B3853FABE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1435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B43F5903-A716-4A70-B025-786ACDB6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1435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 sz="1200">
                <a:latin typeface="Tahoma" panose="020B0604030504040204" pitchFamily="34" charset="0"/>
              </a:rPr>
              <a:t>Funkcija</a:t>
            </a:r>
          </a:p>
          <a:p>
            <a:pPr algn="ctr"/>
            <a:r>
              <a:rPr lang="sr-Latn-CS" altLang="en-US" sz="1200">
                <a:latin typeface="Tahoma" panose="020B0604030504040204" pitchFamily="34" charset="0"/>
              </a:rPr>
              <a:t>1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A3CCE118-FAE3-4FC9-AFD3-34D6BB926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435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 sz="1200">
                <a:latin typeface="Tahoma" panose="020B0604030504040204" pitchFamily="34" charset="0"/>
              </a:rPr>
              <a:t>Funkcija</a:t>
            </a:r>
          </a:p>
          <a:p>
            <a:pPr algn="ctr"/>
            <a:r>
              <a:rPr lang="sr-Latn-CS" altLang="en-US" sz="1200">
                <a:latin typeface="Tahoma" panose="020B0604030504040204" pitchFamily="34" charset="0"/>
              </a:rPr>
              <a:t>2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4" name="Text Box 35">
            <a:extLst>
              <a:ext uri="{FF2B5EF4-FFF2-40B4-BE49-F238E27FC236}">
                <a16:creationId xmlns:a16="http://schemas.microsoft.com/office/drawing/2014/main" id="{3E37D375-C942-4F02-81C3-7A5465559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1435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 sz="1200">
                <a:latin typeface="Tahoma" panose="020B0604030504040204" pitchFamily="34" charset="0"/>
              </a:rPr>
              <a:t>Funkcija</a:t>
            </a:r>
          </a:p>
          <a:p>
            <a:pPr algn="ctr"/>
            <a:r>
              <a:rPr lang="sr-Latn-CS" altLang="en-US" sz="1200">
                <a:latin typeface="Tahoma" panose="020B0604030504040204" pitchFamily="34" charset="0"/>
              </a:rPr>
              <a:t>3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A28799C-3AC5-4220-B972-C5B974BEB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435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4F8F41A-108B-4ED2-9A2E-EDFACAAE5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1435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37" name="Line 38">
            <a:extLst>
              <a:ext uri="{FF2B5EF4-FFF2-40B4-BE49-F238E27FC236}">
                <a16:creationId xmlns:a16="http://schemas.microsoft.com/office/drawing/2014/main" id="{92341AC4-0250-4627-B83A-FE7BD19C7E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9911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9">
            <a:extLst>
              <a:ext uri="{FF2B5EF4-FFF2-40B4-BE49-F238E27FC236}">
                <a16:creationId xmlns:a16="http://schemas.microsoft.com/office/drawing/2014/main" id="{03D86C62-464A-4B54-BB25-7706C0583E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9911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>
            <a:extLst>
              <a:ext uri="{FF2B5EF4-FFF2-40B4-BE49-F238E27FC236}">
                <a16:creationId xmlns:a16="http://schemas.microsoft.com/office/drawing/2014/main" id="{22F4BAE0-3D32-437F-83E1-DE066E81DE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9911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1">
            <a:extLst>
              <a:ext uri="{FF2B5EF4-FFF2-40B4-BE49-F238E27FC236}">
                <a16:creationId xmlns:a16="http://schemas.microsoft.com/office/drawing/2014/main" id="{DF99B833-B5B6-4441-A18C-D82A0F3F1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9911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2">
            <a:extLst>
              <a:ext uri="{FF2B5EF4-FFF2-40B4-BE49-F238E27FC236}">
                <a16:creationId xmlns:a16="http://schemas.microsoft.com/office/drawing/2014/main" id="{5786303B-734C-4615-BDBE-1ED2CF241A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8387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43">
            <a:extLst>
              <a:ext uri="{FF2B5EF4-FFF2-40B4-BE49-F238E27FC236}">
                <a16:creationId xmlns:a16="http://schemas.microsoft.com/office/drawing/2014/main" id="{0F23E249-9273-4E14-A3C6-90AF27F82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197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>
                <a:latin typeface="Tahoma" panose="020B0604030504040204" pitchFamily="34" charset="0"/>
              </a:rPr>
              <a:t>. . .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43" name="Text Box 44">
            <a:extLst>
              <a:ext uri="{FF2B5EF4-FFF2-40B4-BE49-F238E27FC236}">
                <a16:creationId xmlns:a16="http://schemas.microsoft.com/office/drawing/2014/main" id="{5DF67204-A85B-4C02-A3E4-CD976D544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2197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>
                <a:latin typeface="Tahoma" panose="020B0604030504040204" pitchFamily="34" charset="0"/>
              </a:rPr>
              <a:t>. . .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1BF82927-EEAA-4DE5-9C74-30AD5F1E2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2197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>
                <a:latin typeface="Tahoma" panose="020B0604030504040204" pitchFamily="34" charset="0"/>
              </a:rPr>
              <a:t>. . .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45" name="Text Box 46">
            <a:extLst>
              <a:ext uri="{FF2B5EF4-FFF2-40B4-BE49-F238E27FC236}">
                <a16:creationId xmlns:a16="http://schemas.microsoft.com/office/drawing/2014/main" id="{9B8E1C89-6552-4538-821F-05FB7F91D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799" y="1772587"/>
            <a:ext cx="2596893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dirty="0">
                <a:latin typeface="Tahoma" panose="020B0604030504040204" pitchFamily="34" charset="0"/>
              </a:rPr>
              <a:t>Divizije je moguće grupisati prema:</a:t>
            </a:r>
          </a:p>
          <a:p>
            <a:pPr>
              <a:spcBef>
                <a:spcPct val="50000"/>
              </a:spcBef>
            </a:pPr>
            <a:endParaRPr lang="sr-Latn-CS" altLang="en-US" dirty="0">
              <a:latin typeface="Tahoma" panose="020B0604030504040204" pitchFamily="34" charset="0"/>
            </a:endParaRPr>
          </a:p>
          <a:p>
            <a:pPr lvl="1">
              <a:buFontTx/>
              <a:buChar char="•"/>
            </a:pPr>
            <a:r>
              <a:rPr lang="sr-Latn-CS" altLang="en-US" dirty="0">
                <a:latin typeface="Tahoma" panose="020B0604030504040204" pitchFamily="34" charset="0"/>
              </a:rPr>
              <a:t> </a:t>
            </a:r>
            <a:r>
              <a:rPr lang="sr-Latn-CS" altLang="en-US" i="1" dirty="0">
                <a:solidFill>
                  <a:schemeClr val="tx2"/>
                </a:solidFill>
                <a:latin typeface="Tahoma" panose="020B0604030504040204" pitchFamily="34" charset="0"/>
              </a:rPr>
              <a:t>Proizvodu,</a:t>
            </a:r>
          </a:p>
          <a:p>
            <a:pPr lvl="1">
              <a:buFontTx/>
              <a:buChar char="•"/>
            </a:pPr>
            <a:r>
              <a:rPr lang="sr-Latn-CS" altLang="en-US" i="1" dirty="0">
                <a:solidFill>
                  <a:schemeClr val="tx2"/>
                </a:solidFill>
                <a:latin typeface="Tahoma" panose="020B0604030504040204" pitchFamily="34" charset="0"/>
              </a:rPr>
              <a:t> Kupcu,</a:t>
            </a:r>
          </a:p>
          <a:p>
            <a:pPr lvl="1">
              <a:buFontTx/>
              <a:buChar char="•"/>
            </a:pPr>
            <a:r>
              <a:rPr lang="sr-Latn-CS" altLang="en-US" i="1" dirty="0">
                <a:solidFill>
                  <a:schemeClr val="tx2"/>
                </a:solidFill>
                <a:latin typeface="Tahoma" panose="020B0604030504040204" pitchFamily="34" charset="0"/>
              </a:rPr>
              <a:t> Geografskom</a:t>
            </a:r>
            <a:br>
              <a:rPr lang="sr-Latn-CS" altLang="en-US" i="1" dirty="0">
                <a:solidFill>
                  <a:schemeClr val="tx2"/>
                </a:solidFill>
                <a:latin typeface="Tahoma" panose="020B0604030504040204" pitchFamily="34" charset="0"/>
              </a:rPr>
            </a:br>
            <a:r>
              <a:rPr lang="sr-Latn-CS" altLang="en-US" i="1" dirty="0">
                <a:solidFill>
                  <a:schemeClr val="tx2"/>
                </a:solidFill>
                <a:latin typeface="Tahoma" panose="020B0604030504040204" pitchFamily="34" charset="0"/>
              </a:rPr>
              <a:t>   području.</a:t>
            </a:r>
            <a:endParaRPr lang="en-US" altLang="en-US" i="1" dirty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4EFF261D-ADCE-464E-8C80-8F40230BB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094" y="5722557"/>
            <a:ext cx="68818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en-US" sz="1600" dirty="0"/>
              <a:t>Slika: Tržišno grupisanje jedinica (divizioni model organizacione strukture)</a:t>
            </a:r>
          </a:p>
          <a:p>
            <a:pPr algn="ctr"/>
            <a:endParaRPr lang="sr-Latn-CS" altLang="en-US" dirty="0"/>
          </a:p>
        </p:txBody>
      </p:sp>
    </p:spTree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2FC7-0926-40D5-9E92-F5BCA230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480" y="532670"/>
            <a:ext cx="8911687" cy="555466"/>
          </a:xfrm>
        </p:spPr>
        <p:txBody>
          <a:bodyPr>
            <a:norm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	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Proizvodna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departmentalizacija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3C768-6D11-45E7-B1B4-2854E1EE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8480" y="1540188"/>
            <a:ext cx="9532416" cy="5244659"/>
          </a:xfrm>
        </p:spPr>
        <p:txBody>
          <a:bodyPr>
            <a:noAutofit/>
          </a:bodyPr>
          <a:lstStyle/>
          <a:p>
            <a:r>
              <a:rPr lang="pl-PL" sz="2000" dirty="0"/>
              <a:t>Posao i radnici organizuju se u posebne jedinice odgovorne za proizvodnju određenih proizvoda i usluga </a:t>
            </a:r>
          </a:p>
          <a:p>
            <a:pPr algn="just"/>
            <a:r>
              <a:rPr lang="pl-PL" sz="2000" dirty="0"/>
              <a:t>npr. kompanija United Technologies, ima </a:t>
            </a:r>
            <a:r>
              <a:rPr lang="en-US" sz="2000" dirty="0" err="1"/>
              <a:t>odeljenja</a:t>
            </a:r>
            <a:r>
              <a:rPr lang="en-US" sz="2000" dirty="0"/>
              <a:t>/</a:t>
            </a:r>
            <a:r>
              <a:rPr lang="en-US" sz="2000" dirty="0" err="1"/>
              <a:t>divizije</a:t>
            </a:r>
            <a:r>
              <a:rPr lang="pl-PL" sz="2000" dirty="0"/>
              <a:t>: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Carrier 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grejanje, ventilacija i klimatizacija</a:t>
            </a:r>
            <a:r>
              <a:rPr lang="pl-PL" sz="1800" dirty="0"/>
              <a:t>),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Chubb 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bezbednost, monitoring i zaštita od požara</a:t>
            </a:r>
            <a:r>
              <a:rPr lang="pl-PL" sz="1800" dirty="0"/>
              <a:t>),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Otis 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liftovi i pokretne stepenice</a:t>
            </a:r>
            <a:r>
              <a:rPr lang="pl-PL" sz="1800" dirty="0"/>
              <a:t>),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Hamilton Sundstrand 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avionski sistem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pl-PL" sz="1800" dirty="0"/>
              <a:t>),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Sikorsky 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hilihopteri</a:t>
            </a:r>
            <a:r>
              <a:rPr lang="pl-PL" sz="1800" dirty="0"/>
              <a:t>),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Pratt&amp;Whitney </a:t>
            </a:r>
            <a:r>
              <a:rPr lang="pl-PL" sz="1800" i="1" dirty="0"/>
              <a:t>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avionski motori</a:t>
            </a:r>
            <a:r>
              <a:rPr lang="pl-PL" sz="1800" dirty="0"/>
              <a:t>) i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UTC Power (</a:t>
            </a:r>
            <a:r>
              <a:rPr lang="pl-PL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komercijalni grejni, rashladni i energetski sistemi</a:t>
            </a:r>
            <a:r>
              <a:rPr lang="pl-PL" sz="1800" dirty="0"/>
              <a:t>). </a:t>
            </a:r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pl-PL" sz="2000" dirty="0"/>
              <a:t>prednosti </a:t>
            </a:r>
            <a:r>
              <a:rPr lang="sr-Latn-RS" sz="2000" dirty="0"/>
              <a:t>i </a:t>
            </a:r>
            <a:r>
              <a:rPr lang="pl-PL" sz="2000" dirty="0"/>
              <a:t>nedostaci.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9583897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7A56E-322F-43C7-901E-4357EBE2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2042"/>
          </a:xfrm>
        </p:spPr>
        <p:txBody>
          <a:bodyPr/>
          <a:lstStyle/>
          <a:p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Departmentalizacija prema kupcima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2A9C8-9B54-4883-84AB-CE8C4FD2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960" y="1874520"/>
            <a:ext cx="9875520" cy="4663440"/>
          </a:xfrm>
        </p:spPr>
        <p:txBody>
          <a:bodyPr>
            <a:normAutofit/>
          </a:bodyPr>
          <a:lstStyle/>
          <a:p>
            <a:r>
              <a:rPr lang="pl-PL" sz="2000" dirty="0"/>
              <a:t>Znači da se posao i radnici organizuju u posebne jedinice/departmente/divizione, odgovorne za određene vrste kupaca. </a:t>
            </a:r>
          </a:p>
          <a:p>
            <a:r>
              <a:rPr lang="pl-PL" sz="2000" dirty="0"/>
              <a:t>npr. Telekomunikaciona kompanija Sprint Nextel koja je organizovana u divizione</a:t>
            </a:r>
            <a:r>
              <a:rPr lang="en-US" sz="2000" dirty="0"/>
              <a:t>/</a:t>
            </a:r>
            <a:r>
              <a:rPr lang="en-US" sz="2000" dirty="0" err="1"/>
              <a:t>divizije</a:t>
            </a:r>
            <a:r>
              <a:rPr lang="pl-PL" sz="2000" dirty="0"/>
              <a:t>/odeljenja prema kupcima: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1800" i="1" dirty="0"/>
              <a:t>Sprint rešenja za preduzeća,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1800" i="1" dirty="0"/>
              <a:t>Sprint rešenja za potrošače,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1800" i="1" dirty="0"/>
              <a:t>Sprint mobilne širokopojasne operacije i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1800" i="1" dirty="0"/>
              <a:t>Sprint usluge razvoja proizvoda.</a:t>
            </a:r>
            <a:endParaRPr lang="en-US" sz="1800" dirty="0"/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Prednosti i nedostaci.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6263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CBB24-393D-4B6F-940D-35410A64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3754"/>
          </a:xfrm>
        </p:spPr>
        <p:txBody>
          <a:bodyPr>
            <a:normAutofit/>
          </a:bodyPr>
          <a:lstStyle/>
          <a:p>
            <a:r>
              <a:rPr lang="sr-Latn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Geografska departmentalizacija (prema georgafskom području)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81B40-5B7C-45F4-AA30-31DFC44EF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704" y="1682496"/>
            <a:ext cx="9381744" cy="4937760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Geografskom departmentalizacijom se posao i radnici organizuju u posebne jedinice odgovorne za poslovanje u određenim geografskim oblastima. </a:t>
            </a:r>
          </a:p>
          <a:p>
            <a:pPr algn="just"/>
            <a:endParaRPr lang="pl-PL" sz="22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Osnovna prednost: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kompanija može da odgovori na </a:t>
            </a:r>
            <a:r>
              <a:rPr lang="pl-PL" sz="1800" i="1" dirty="0"/>
              <a:t>zahteve različitih tržišta </a:t>
            </a:r>
            <a:r>
              <a:rPr lang="pl-PL" sz="1800" dirty="0"/>
              <a:t>(ukusi se razlikuju).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l-PL" sz="1800" dirty="0"/>
              <a:t>Troškovi se smanjuju tako što se </a:t>
            </a:r>
            <a:r>
              <a:rPr lang="pl-PL" sz="1800" i="1" dirty="0"/>
              <a:t>jedinstveni organizacioni resursi smeštaju na lokacije koje su bliže kupcima</a:t>
            </a:r>
            <a:r>
              <a:rPr lang="pl-PL" sz="1800" dirty="0"/>
              <a:t>. </a:t>
            </a:r>
            <a:endParaRPr lang="en-US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Osnovni nedostatak </a:t>
            </a:r>
            <a:r>
              <a:rPr lang="pl-PL" sz="2000" dirty="0"/>
              <a:t>- može da dovede do dupliranja resursa a problem je i uspostavljanje koordinacije između različitih divizija.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302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6E82D-A7B1-4CD5-8470-0416EFA7B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432086"/>
            <a:ext cx="9748963" cy="729202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CS" b="1" dirty="0"/>
              <a:t>1. Pojam organizovanja</a:t>
            </a:r>
            <a:endParaRPr lang="en-US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FD51E9-9F44-4B4D-8A20-3EAA9F0C3D82}"/>
              </a:ext>
            </a:extLst>
          </p:cNvPr>
          <p:cNvSpPr/>
          <p:nvPr/>
        </p:nvSpPr>
        <p:spPr>
          <a:xfrm>
            <a:off x="2132011" y="1445481"/>
            <a:ext cx="9372600" cy="4892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sr-Latn-CS" sz="2000" dirty="0"/>
          </a:p>
          <a:p>
            <a:pPr algn="just">
              <a:lnSpc>
                <a:spcPct val="115000"/>
              </a:lnSpc>
            </a:pPr>
            <a:endParaRPr lang="sr-Latn-CS" sz="2000" dirty="0"/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sr-Latn-CS" sz="2200" dirty="0"/>
              <a:t>Organizacije povezujemo sa proizvodima ili uslugama koje nude na tržištu ili sa ljudima koji rade u njima.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s-ES" sz="2200" dirty="0" err="1"/>
              <a:t>Šta</a:t>
            </a:r>
            <a:r>
              <a:rPr lang="es-ES" sz="2200" dirty="0"/>
              <a:t> </a:t>
            </a:r>
            <a:r>
              <a:rPr lang="es-ES" sz="2200" dirty="0" err="1"/>
              <a:t>bi</a:t>
            </a:r>
            <a:r>
              <a:rPr lang="es-ES" sz="2200" dirty="0"/>
              <a:t> se </a:t>
            </a:r>
            <a:r>
              <a:rPr lang="es-ES" sz="2200" dirty="0" err="1"/>
              <a:t>desilo</a:t>
            </a:r>
            <a:r>
              <a:rPr lang="es-ES" sz="2200" dirty="0"/>
              <a:t> </a:t>
            </a:r>
            <a:r>
              <a:rPr lang="es-ES" sz="2200" dirty="0" err="1"/>
              <a:t>bez</a:t>
            </a:r>
            <a:r>
              <a:rPr lang="es-ES" sz="2200" dirty="0"/>
              <a:t> </a:t>
            </a:r>
            <a:r>
              <a:rPr lang="es-ES" sz="2200" dirty="0" err="1"/>
              <a:t>organizovanja</a:t>
            </a:r>
            <a:r>
              <a:rPr lang="sr-Latn-RS" sz="2200" dirty="0"/>
              <a:t>?</a:t>
            </a:r>
            <a:endParaRPr lang="sr-Latn-CS" sz="2200" dirty="0"/>
          </a:p>
          <a:p>
            <a:endParaRPr lang="sr-Latn-CS" sz="1000" b="1" i="1" dirty="0"/>
          </a:p>
          <a:p>
            <a:endParaRPr lang="sr-Latn-CS" sz="1000" b="1" i="1" dirty="0"/>
          </a:p>
          <a:p>
            <a:endParaRPr lang="en-US" sz="1000" b="1" i="1" dirty="0"/>
          </a:p>
          <a:p>
            <a:endParaRPr lang="sr-Latn-CS" sz="1000" b="1" i="1" dirty="0"/>
          </a:p>
          <a:p>
            <a:endParaRPr lang="sr-Latn-CS" sz="1000" b="1" i="1" dirty="0"/>
          </a:p>
          <a:p>
            <a:pPr algn="just"/>
            <a:r>
              <a:rPr lang="sr-Latn-CS" sz="2200" b="1" i="1" dirty="0"/>
              <a:t>Organizovanje je proces utvrđivanja poslova koji čine delatnost organizacije, njihova podela među ljudima i usklađivanje aktivnosti za uspešno postizanje ciljeva. </a:t>
            </a:r>
            <a:endParaRPr lang="en-US" sz="2200" b="1" i="1" dirty="0"/>
          </a:p>
          <a:p>
            <a:pPr algn="just"/>
            <a:endParaRPr lang="en-US" sz="2000" dirty="0"/>
          </a:p>
          <a:p>
            <a:r>
              <a:rPr lang="sr-Latn-CS" sz="1000" dirty="0"/>
              <a:t> </a:t>
            </a:r>
            <a:endParaRPr lang="en-US" sz="1000" dirty="0"/>
          </a:p>
          <a:p>
            <a:pPr algn="just"/>
            <a:r>
              <a:rPr lang="sr-Latn-CS" sz="2200" b="1" i="1" dirty="0"/>
              <a:t>Organizacija je alat koji ljudi koriste kako bi koordinisali svoje akcije i pribavili ono šta žele ili vrednuju – tj. ostvarili svoje ciljeve</a:t>
            </a:r>
            <a:r>
              <a:rPr lang="sr-Latn-CS" sz="2200" dirty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4220000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00313D59-01EB-4EC6-A897-0269AA7B7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475693"/>
            <a:ext cx="10343958" cy="5775954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2400" b="1" dirty="0"/>
              <a:t>Matrično grupisanje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1000" b="1" dirty="0"/>
          </a:p>
          <a:p>
            <a:pPr eaLnBrk="1" hangingPunct="1">
              <a:spcBef>
                <a:spcPts val="600"/>
              </a:spcBef>
            </a:pPr>
            <a:r>
              <a:rPr lang="sr-Latn-CS" altLang="en-US" sz="2000" dirty="0"/>
              <a:t>Nastaje kombinacijom funkcionalnog i tržišnog osnova grupisanja.</a:t>
            </a:r>
          </a:p>
          <a:p>
            <a:pPr eaLnBrk="1" hangingPunct="1">
              <a:spcBef>
                <a:spcPts val="600"/>
              </a:spcBef>
            </a:pPr>
            <a:r>
              <a:rPr lang="sr-Latn-CS" altLang="en-US" sz="2000" dirty="0"/>
              <a:t>Prednosti i nedostaci.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34F9626-0506-4364-BF04-17D53448E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328" y="1949450"/>
            <a:ext cx="1828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9" name="Text Box 5">
            <a:extLst>
              <a:ext uri="{FF2B5EF4-FFF2-40B4-BE49-F238E27FC236}">
                <a16:creationId xmlns:a16="http://schemas.microsoft.com/office/drawing/2014/main" id="{FCE2C233-F27A-4AA7-8186-3185178A8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9728" y="1949450"/>
            <a:ext cx="14716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>
                <a:latin typeface="Tahoma" panose="020B0604030504040204" pitchFamily="34" charset="0"/>
              </a:rPr>
              <a:t>Rukovodstvo</a:t>
            </a:r>
          </a:p>
          <a:p>
            <a:pPr algn="ctr"/>
            <a:r>
              <a:rPr lang="sr-Latn-CS" altLang="en-US">
                <a:latin typeface="Tahoma" panose="020B0604030504040204" pitchFamily="34" charset="0"/>
              </a:rPr>
              <a:t>preduzeća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3AACE40-6844-4CDB-8CC1-AF2FA9552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928" y="3016250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1" name="Text Box 7">
            <a:extLst>
              <a:ext uri="{FF2B5EF4-FFF2-40B4-BE49-F238E27FC236}">
                <a16:creationId xmlns:a16="http://schemas.microsoft.com/office/drawing/2014/main" id="{3A3FCB85-D50A-4792-8CFC-F4FA26A89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8" y="3092450"/>
            <a:ext cx="38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 sz="1600">
                <a:latin typeface="Tahoma" panose="020B0604030504040204" pitchFamily="34" charset="0"/>
              </a:rPr>
              <a:t>IR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3F6D9EE-2463-4616-8446-A8E4BB233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128" y="3016250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3" name="Text Box 9">
            <a:extLst>
              <a:ext uri="{FF2B5EF4-FFF2-40B4-BE49-F238E27FC236}">
                <a16:creationId xmlns:a16="http://schemas.microsoft.com/office/drawing/2014/main" id="{AE5DD573-5B00-4BEA-8694-31989E9A5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129" y="30924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 sz="1600">
                <a:latin typeface="Tahoma" panose="020B0604030504040204" pitchFamily="34" charset="0"/>
              </a:rPr>
              <a:t>Marketing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9953AC5-8001-4E70-AA60-8F3FD43A8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2328" y="301625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5" name="Text Box 11">
            <a:extLst>
              <a:ext uri="{FF2B5EF4-FFF2-40B4-BE49-F238E27FC236}">
                <a16:creationId xmlns:a16="http://schemas.microsoft.com/office/drawing/2014/main" id="{19657F22-FEEA-4496-9C2F-69E9F5BC1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2328" y="309245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 sz="1600">
                <a:latin typeface="Tahoma" panose="020B0604030504040204" pitchFamily="34" charset="0"/>
              </a:rPr>
              <a:t>Proizvodnja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6AE9E5E-D679-455D-A752-9B7C504FB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8728" y="301625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7" name="Text Box 13">
            <a:extLst>
              <a:ext uri="{FF2B5EF4-FFF2-40B4-BE49-F238E27FC236}">
                <a16:creationId xmlns:a16="http://schemas.microsoft.com/office/drawing/2014/main" id="{0D107EC6-F96B-4ECC-9601-550E3025C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4929" y="3092450"/>
            <a:ext cx="854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 sz="1600">
                <a:latin typeface="Tahoma" panose="020B0604030504040204" pitchFamily="34" charset="0"/>
              </a:rPr>
              <a:t>Kadrovi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4C90C50-4002-4738-991C-4444535A6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4128" y="3016250"/>
            <a:ext cx="106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19" name="Text Box 15">
            <a:extLst>
              <a:ext uri="{FF2B5EF4-FFF2-40B4-BE49-F238E27FC236}">
                <a16:creationId xmlns:a16="http://schemas.microsoft.com/office/drawing/2014/main" id="{EFC780D3-553A-4C03-979B-A85D895D4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0329" y="3092450"/>
            <a:ext cx="968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CS" altLang="en-US" sz="1600">
                <a:latin typeface="Tahoma" panose="020B0604030504040204" pitchFamily="34" charset="0"/>
              </a:rPr>
              <a:t>Finansije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20" name="Line 16">
            <a:extLst>
              <a:ext uri="{FF2B5EF4-FFF2-40B4-BE49-F238E27FC236}">
                <a16:creationId xmlns:a16="http://schemas.microsoft.com/office/drawing/2014/main" id="{8BB81CEF-C07D-4109-89E7-A7032FE25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528" y="286385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17">
            <a:extLst>
              <a:ext uri="{FF2B5EF4-FFF2-40B4-BE49-F238E27FC236}">
                <a16:creationId xmlns:a16="http://schemas.microsoft.com/office/drawing/2014/main" id="{BAB46F4A-CB13-4323-8AE4-EC3C5F3F16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5528" y="26352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18">
            <a:extLst>
              <a:ext uri="{FF2B5EF4-FFF2-40B4-BE49-F238E27FC236}">
                <a16:creationId xmlns:a16="http://schemas.microsoft.com/office/drawing/2014/main" id="{40BB0B44-7624-4509-ACD5-1B18C1BB0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3928" y="28638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19">
            <a:extLst>
              <a:ext uri="{FF2B5EF4-FFF2-40B4-BE49-F238E27FC236}">
                <a16:creationId xmlns:a16="http://schemas.microsoft.com/office/drawing/2014/main" id="{C3BE240E-8104-4D77-87C1-77C00B5858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1728" y="28638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20">
            <a:extLst>
              <a:ext uri="{FF2B5EF4-FFF2-40B4-BE49-F238E27FC236}">
                <a16:creationId xmlns:a16="http://schemas.microsoft.com/office/drawing/2014/main" id="{73ECE9CE-DD15-451E-8F32-EB2D0CE69C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8128" y="28638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21">
            <a:extLst>
              <a:ext uri="{FF2B5EF4-FFF2-40B4-BE49-F238E27FC236}">
                <a16:creationId xmlns:a16="http://schemas.microsoft.com/office/drawing/2014/main" id="{F3EE125B-4ADB-4F65-A931-524423D8B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5928" y="28638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22">
            <a:extLst>
              <a:ext uri="{FF2B5EF4-FFF2-40B4-BE49-F238E27FC236}">
                <a16:creationId xmlns:a16="http://schemas.microsoft.com/office/drawing/2014/main" id="{72B0A040-1196-4453-BEDD-A52A15D74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7528" y="28638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406B674-8C77-4D8C-8AFF-11F7F6889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128" y="362585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8" name="Text Box 24">
            <a:extLst>
              <a:ext uri="{FF2B5EF4-FFF2-40B4-BE49-F238E27FC236}">
                <a16:creationId xmlns:a16="http://schemas.microsoft.com/office/drawing/2014/main" id="{D98E479D-5AD2-4752-BB47-61DAC6342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281" y="3702050"/>
            <a:ext cx="101893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Proizvodni</a:t>
            </a:r>
          </a:p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(projektni)</a:t>
            </a:r>
          </a:p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tim I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92458C3-A84C-4579-8D16-15C042F0A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128" y="469265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2885B5E-AF86-43E8-AD59-4FF381D1D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128" y="575945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31" name="Text Box 28">
            <a:extLst>
              <a:ext uri="{FF2B5EF4-FFF2-40B4-BE49-F238E27FC236}">
                <a16:creationId xmlns:a16="http://schemas.microsoft.com/office/drawing/2014/main" id="{D72B1411-2EB8-472C-923A-2E2C20F08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281" y="4692650"/>
            <a:ext cx="101893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Proizvodni</a:t>
            </a:r>
          </a:p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(projektni)</a:t>
            </a:r>
          </a:p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tim II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32" name="Text Box 29">
            <a:extLst>
              <a:ext uri="{FF2B5EF4-FFF2-40B4-BE49-F238E27FC236}">
                <a16:creationId xmlns:a16="http://schemas.microsoft.com/office/drawing/2014/main" id="{C5D75A17-306E-45B4-B740-4308E80E7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281" y="5835650"/>
            <a:ext cx="101893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Proizvodni</a:t>
            </a:r>
          </a:p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(projektni)</a:t>
            </a:r>
          </a:p>
          <a:p>
            <a:pPr algn="ctr"/>
            <a:r>
              <a:rPr lang="sr-Latn-CS" altLang="en-US" sz="1400">
                <a:latin typeface="Tahoma" panose="020B0604030504040204" pitchFamily="34" charset="0"/>
              </a:rPr>
              <a:t>tim III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33" name="Line 30">
            <a:extLst>
              <a:ext uri="{FF2B5EF4-FFF2-40B4-BE49-F238E27FC236}">
                <a16:creationId xmlns:a16="http://schemas.microsoft.com/office/drawing/2014/main" id="{8FDC1F7C-1504-43BC-9009-80F853CB2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528" y="286385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31">
            <a:extLst>
              <a:ext uri="{FF2B5EF4-FFF2-40B4-BE49-F238E27FC236}">
                <a16:creationId xmlns:a16="http://schemas.microsoft.com/office/drawing/2014/main" id="{360A10E7-BC24-4FA6-BF27-74CD247BB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528" y="61404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32">
            <a:extLst>
              <a:ext uri="{FF2B5EF4-FFF2-40B4-BE49-F238E27FC236}">
                <a16:creationId xmlns:a16="http://schemas.microsoft.com/office/drawing/2014/main" id="{B8F8D6A3-FEA2-4BE4-8293-7D26475A2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528" y="50736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33">
            <a:extLst>
              <a:ext uri="{FF2B5EF4-FFF2-40B4-BE49-F238E27FC236}">
                <a16:creationId xmlns:a16="http://schemas.microsoft.com/office/drawing/2014/main" id="{590109C3-48A5-4852-B3E8-08E013412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528" y="40068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34">
            <a:extLst>
              <a:ext uri="{FF2B5EF4-FFF2-40B4-BE49-F238E27FC236}">
                <a16:creationId xmlns:a16="http://schemas.microsoft.com/office/drawing/2014/main" id="{BDF5E2C7-FEF2-43C7-92B5-A93F3EE19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1928" y="400685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35">
            <a:extLst>
              <a:ext uri="{FF2B5EF4-FFF2-40B4-BE49-F238E27FC236}">
                <a16:creationId xmlns:a16="http://schemas.microsoft.com/office/drawing/2014/main" id="{58EB7F2B-AEE9-4988-A61A-DD3564D419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1928" y="507365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36">
            <a:extLst>
              <a:ext uri="{FF2B5EF4-FFF2-40B4-BE49-F238E27FC236}">
                <a16:creationId xmlns:a16="http://schemas.microsoft.com/office/drawing/2014/main" id="{958FA609-E318-4292-922B-7527E6014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1928" y="614045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37">
            <a:extLst>
              <a:ext uri="{FF2B5EF4-FFF2-40B4-BE49-F238E27FC236}">
                <a16:creationId xmlns:a16="http://schemas.microsoft.com/office/drawing/2014/main" id="{C8DDC2D3-A671-4461-A86D-CF5736C91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7528" y="347345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38">
            <a:extLst>
              <a:ext uri="{FF2B5EF4-FFF2-40B4-BE49-F238E27FC236}">
                <a16:creationId xmlns:a16="http://schemas.microsoft.com/office/drawing/2014/main" id="{079533C8-31D2-48D0-AE8D-73836976A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5928" y="347345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39">
            <a:extLst>
              <a:ext uri="{FF2B5EF4-FFF2-40B4-BE49-F238E27FC236}">
                <a16:creationId xmlns:a16="http://schemas.microsoft.com/office/drawing/2014/main" id="{89D0B548-D6DB-4E2E-8CB3-C81100DB4C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8128" y="347345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40">
            <a:extLst>
              <a:ext uri="{FF2B5EF4-FFF2-40B4-BE49-F238E27FC236}">
                <a16:creationId xmlns:a16="http://schemas.microsoft.com/office/drawing/2014/main" id="{87626572-C3CD-4BFE-8519-313C01B9E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5528" y="347345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41">
            <a:extLst>
              <a:ext uri="{FF2B5EF4-FFF2-40B4-BE49-F238E27FC236}">
                <a16:creationId xmlns:a16="http://schemas.microsoft.com/office/drawing/2014/main" id="{A1F58A15-00B6-4AD9-BB10-7363368295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7728" y="347345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F6F6DE55-6EAB-4F34-B915-58C6F06C9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1528" y="3930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2901127F-2CDD-4391-85B6-C5FECD39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1528" y="49974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88A79839-7A36-4FB3-848E-3352B601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1528" y="60642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D7F481C6-A68C-49FC-B0E6-A9A2E95AF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328" y="3930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8826A9CF-EAA0-4099-BAFD-062043EB6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1928" y="3930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0D58578-BD39-4564-A662-E2F215D58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728" y="3930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6FAB27-5CD5-4F8A-BFF9-F78830B0E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1328" y="3930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F4D7CA74-E171-4BF4-97C4-9544758F4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328" y="49974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92172A15-82C7-4FDE-86D8-DFA6032A3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328" y="60642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EA107A39-9EDE-47B4-AB27-DC16C59F0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1928" y="49974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B04D4F2A-AA52-4D81-B377-2029B32AF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1928" y="60642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A1AB06EF-ADD7-4B9F-830E-755FA74E5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728" y="49974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921F3995-CE4B-4F1A-A0FA-A049B4857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1328" y="49974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2A0C1316-23A0-4501-97EA-D2EDA3362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728" y="60642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19FA747-3EA6-4D81-87A6-D86679062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1328" y="60642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F357C8D-8F02-4AB9-ADFF-87889AC6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4428" y="6359526"/>
            <a:ext cx="6286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r-Latn-CS" altLang="en-US" sz="1600" dirty="0">
                <a:latin typeface="Constantia" panose="02030602050306030303" pitchFamily="18" charset="0"/>
              </a:rPr>
              <a:t>Slika: Matrični model organizacione strukture</a:t>
            </a:r>
          </a:p>
        </p:txBody>
      </p:sp>
    </p:spTree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A32C-5E3C-434D-881D-C2C2D319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642938"/>
            <a:ext cx="9265920" cy="8383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700" b="1" dirty="0"/>
              <a:t>4.4. Koordinacija</a:t>
            </a:r>
            <a:endParaRPr lang="sr-Latn-C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DBC66-4CEB-4202-A107-5B339C382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168" y="1600200"/>
            <a:ext cx="10079736" cy="5105464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000" dirty="0"/>
              <a:t>Koordinacija je proces usklađivanja aktivnosti organizacionih jedinica sa vrhom, kako bi se ostvarili ciljevi preduzeća.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  <a:p>
            <a:pPr>
              <a:buNone/>
            </a:pPr>
            <a:endParaRPr lang="sr-Latn-CS" altLang="en-US" sz="2000" dirty="0"/>
          </a:p>
          <a:p>
            <a:pPr>
              <a:buNone/>
            </a:pPr>
            <a:r>
              <a:rPr lang="sr-Latn-CS" altLang="en-US" sz="2000" dirty="0"/>
              <a:t>Koordinacija se može ostvariti na načine kao što su :</a:t>
            </a:r>
            <a:endParaRPr lang="sr-Latn-CS" altLang="en-US" sz="1400" dirty="0"/>
          </a:p>
          <a:p>
            <a:pPr algn="just"/>
            <a:r>
              <a:rPr lang="sr-Latn-CS" altLang="en-US" sz="2000" b="1" dirty="0">
                <a:solidFill>
                  <a:srgbClr val="002060"/>
                </a:solidFill>
              </a:rPr>
              <a:t>Međusobno komuniciranje </a:t>
            </a:r>
            <a:r>
              <a:rPr lang="sr-Latn-CS" altLang="en-US" sz="2000" dirty="0"/>
              <a:t>- neposrednim kontaktom i komuniciranjem između članova organizacije, </a:t>
            </a:r>
          </a:p>
          <a:p>
            <a:pPr algn="just"/>
            <a:r>
              <a:rPr lang="sr-Latn-CS" altLang="en-US" sz="2000" b="1" dirty="0">
                <a:solidFill>
                  <a:srgbClr val="002060"/>
                </a:solidFill>
              </a:rPr>
              <a:t>Direktna kontrola </a:t>
            </a:r>
            <a:r>
              <a:rPr lang="sr-Latn-CS" altLang="en-US" sz="2000" dirty="0"/>
              <a:t>–</a:t>
            </a:r>
            <a:r>
              <a:rPr lang="en-US" altLang="en-US" sz="2000" dirty="0"/>
              <a:t> </a:t>
            </a:r>
            <a:r>
              <a:rPr lang="sr-Latn-CS" altLang="en-US" sz="2000" dirty="0"/>
              <a:t>jednom licu se dodeljuje autoritet da koordinira rad ostalih,</a:t>
            </a:r>
          </a:p>
          <a:p>
            <a:pPr algn="just"/>
            <a:r>
              <a:rPr lang="sr-Latn-CS" altLang="en-US" sz="2000" b="1" dirty="0">
                <a:solidFill>
                  <a:srgbClr val="002060"/>
                </a:solidFill>
              </a:rPr>
              <a:t>Standardizacija </a:t>
            </a:r>
            <a:r>
              <a:rPr lang="sr-Latn-CS" altLang="en-US" sz="2000" dirty="0"/>
              <a:t>- svojevrsn</a:t>
            </a:r>
            <a:r>
              <a:rPr lang="en-US" altLang="en-US" sz="2000" dirty="0"/>
              <a:t>a</a:t>
            </a:r>
            <a:r>
              <a:rPr lang="sr-Latn-CS" altLang="en-US" sz="2000" dirty="0"/>
              <a:t> samokontrol</a:t>
            </a:r>
            <a:r>
              <a:rPr lang="en-US" altLang="en-US" sz="2000" dirty="0"/>
              <a:t>a</a:t>
            </a:r>
            <a:r>
              <a:rPr lang="sr-Latn-CS" altLang="en-US" sz="2000" dirty="0"/>
              <a:t> aktivnosti svakog izvršioca</a:t>
            </a:r>
            <a:r>
              <a:rPr lang="en-US" altLang="en-US" sz="2000" dirty="0"/>
              <a:t>, </a:t>
            </a:r>
            <a:r>
              <a:rPr lang="sr-Latn-CS" altLang="en-US" sz="2000" dirty="0"/>
              <a:t>u smislu da se poslovi obavljaju u skladu sa propisanim pravilima.</a:t>
            </a:r>
          </a:p>
          <a:p>
            <a:pPr algn="just" eaLnBrk="1" hangingPunct="1"/>
            <a:endParaRPr lang="sr-Latn-CS" altLang="en-U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dirty="0"/>
          </a:p>
        </p:txBody>
      </p:sp>
    </p:spTree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C606-DF31-4814-8F7E-4755B067D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397" y="230918"/>
            <a:ext cx="8911687" cy="665194"/>
          </a:xfrm>
        </p:spPr>
        <p:txBody>
          <a:bodyPr/>
          <a:lstStyle/>
          <a:p>
            <a:r>
              <a:rPr lang="sr-Latn-CS" sz="3200" b="1" dirty="0"/>
              <a:t>5. Autoritet u organizaciji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30B69-BF37-4104-B729-1F6FC9B9E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032" y="1051560"/>
            <a:ext cx="10506456" cy="5843016"/>
          </a:xfrm>
        </p:spPr>
        <p:txBody>
          <a:bodyPr>
            <a:noAutofit/>
          </a:bodyPr>
          <a:lstStyle/>
          <a:p>
            <a:pPr algn="just"/>
            <a:r>
              <a:rPr lang="pl-PL" b="1" dirty="0"/>
              <a:t>Autoritet</a:t>
            </a:r>
            <a:r>
              <a:rPr lang="pl-PL" dirty="0"/>
              <a:t> je pravo da se izdaju naređenja, preduzimaju akcije i donose odluke da bi se ostvarili organizacioni ciljevi. </a:t>
            </a:r>
          </a:p>
          <a:p>
            <a:pPr algn="just"/>
            <a:r>
              <a:rPr lang="pl-PL" dirty="0"/>
              <a:t>Osnovne dimenzije autoriteta su: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1800" b="1" dirty="0"/>
              <a:t>Komandni lanac/lanac komandovanja - </a:t>
            </a:r>
            <a:r>
              <a:rPr lang="pl-PL" sz="1800" dirty="0"/>
              <a:t>vertikalna linija nadležnosti koja jasno pokazuje ko kome podnosi izveštaje u kompaniji.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1800" b="1" dirty="0"/>
              <a:t>Linijski nasuprot autoritetu pomoćnog/štabnog osoblja:</a:t>
            </a: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/>
              <a:t>Linijski autoritet</a:t>
            </a:r>
            <a:r>
              <a:rPr lang="pl-PL" sz="1800" dirty="0"/>
              <a:t> je pravo pojedinca da izdaje naređenje onima koji su mu direktno podređeni u lancu komandovanja.</a:t>
            </a: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/>
              <a:t>Autoritet pomoćnog odnosno štabnog osoblja</a:t>
            </a:r>
            <a:r>
              <a:rPr lang="pl-PL" sz="1800" dirty="0"/>
              <a:t> odnosi se na pravo da savetuju ali ne i da izdaju naređenja drugima, koji im zapravo nisu podređeni u komandnom lancu.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1800" b="1" dirty="0"/>
              <a:t>Delegiranje autoriteta - </a:t>
            </a:r>
            <a:r>
              <a:rPr lang="pl-PL" sz="1800" dirty="0"/>
              <a:t>prenošenje nadležnosti i odgovornosti na podređenog od koga se očekuje da obavi zadatke za koje je obično odgovoran menadžer.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1800" b="1" dirty="0"/>
              <a:t>Stepen centralizacije: </a:t>
            </a: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/>
              <a:t>Centralizacija autoriteta </a:t>
            </a:r>
            <a:r>
              <a:rPr lang="pl-PL" sz="1800" dirty="0">
                <a:solidFill>
                  <a:srgbClr val="000000"/>
                </a:solidFill>
              </a:rPr>
              <a:t>- zadržavanje najvećeg dela nadležnosti na višim nivoima organizacije (menadžer donosi većinu odluka).</a:t>
            </a:r>
            <a:endParaRPr lang="en-US" sz="1800" dirty="0">
              <a:solidFill>
                <a:srgbClr val="000000"/>
              </a:solidFill>
            </a:endParaRP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/>
              <a:t>Decentralizacija </a:t>
            </a: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</a:rPr>
              <a:t>-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 raspodela znatnog dela nadležnosti na niže nivoe organizacije.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624179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30AB-1574-40D2-90E2-2DDDDDAC0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966" y="550958"/>
            <a:ext cx="9893808" cy="720058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Aft>
                <a:spcPts val="0"/>
              </a:spcAft>
            </a:pPr>
            <a:r>
              <a:rPr lang="pl-PL" sz="3200" b="1" dirty="0"/>
              <a:t>6. Intraorganizacioni i interorganizacioni procesi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4FC5E-446D-412F-83A2-D56ADFC8D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489" y="1719072"/>
            <a:ext cx="9957816" cy="497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/>
              <a:t>Dve vrste organizacionog dizajna odgovaraju različitim vrstama organizacionog okruženja:</a:t>
            </a:r>
          </a:p>
          <a:p>
            <a:pPr marL="0" indent="0" algn="just">
              <a:buNone/>
            </a:pPr>
            <a:endParaRPr lang="pl-PL" sz="1000" dirty="0"/>
          </a:p>
          <a:p>
            <a:pPr lvl="1" algn="just"/>
            <a:r>
              <a:rPr lang="pl-PL" sz="1800" b="1" i="1" dirty="0">
                <a:solidFill>
                  <a:schemeClr val="accent1">
                    <a:lumMod val="75000"/>
                  </a:schemeClr>
                </a:solidFill>
              </a:rPr>
              <a:t>Mehanicističku organizaciju</a:t>
            </a:r>
            <a:r>
              <a:rPr lang="pl-PL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dirty="0"/>
              <a:t>krakterišu specijalizovani poslovi i odgovornosti, precizno definisane uloge koje se ne menjaju i krut komandni lanac zasnovan na centralizovanom autoritetu i vertikalnoj komunikaciji. Najbolje funkcioniše u stabilnom poslovnom okruženju. </a:t>
            </a:r>
          </a:p>
          <a:p>
            <a:pPr marL="800100" lvl="2" indent="0" algn="just">
              <a:buNone/>
            </a:pPr>
            <a:r>
              <a:rPr lang="pl-PL" sz="1800" dirty="0"/>
              <a:t>Organizacioni dizajn je usmeren na </a:t>
            </a:r>
            <a:r>
              <a:rPr lang="pl-PL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organizaciono strukturu</a:t>
            </a:r>
            <a:r>
              <a:rPr lang="pl-PL" sz="1800" dirty="0"/>
              <a:t>.</a:t>
            </a:r>
            <a:endParaRPr lang="en-US" sz="1800" dirty="0"/>
          </a:p>
          <a:p>
            <a:pPr marL="400050" lvl="1" indent="0" algn="just">
              <a:buNone/>
            </a:pPr>
            <a:endParaRPr lang="en-US" sz="1800" dirty="0"/>
          </a:p>
          <a:p>
            <a:pPr lvl="1" algn="just"/>
            <a:r>
              <a:rPr lang="pl-PL" sz="1800" b="1" i="1" dirty="0">
                <a:solidFill>
                  <a:schemeClr val="accent1">
                    <a:lumMod val="75000"/>
                  </a:schemeClr>
                </a:solidFill>
              </a:rPr>
              <a:t>Organsku organizaciju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dirty="0"/>
              <a:t>karakterišu široko definisani poslovi i odgovornosti, labavno definisane uloge koje se često menjaju, kao i decentralizovani autoritet i horizontalna komunikacija zasnovana na poznavanju zadataka. Najbolje funkcioniše u dinamičnom, promenljivom poslovnom okruženju.</a:t>
            </a:r>
            <a:endParaRPr lang="en-US" sz="1800" dirty="0"/>
          </a:p>
          <a:p>
            <a:pPr marL="800100" lvl="2" indent="0" algn="just">
              <a:buNone/>
            </a:pPr>
            <a:r>
              <a:rPr lang="pl-PL" sz="1800" dirty="0"/>
              <a:t>Tehnike organizacionog dizajna, orijentisane su na </a:t>
            </a:r>
            <a:r>
              <a:rPr lang="pl-PL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organizacionim procesima</a:t>
            </a:r>
            <a:r>
              <a:rPr lang="pl-PL" sz="1800" dirty="0">
                <a:solidFill>
                  <a:srgbClr val="C00000"/>
                </a:solidFill>
              </a:rPr>
              <a:t>.</a:t>
            </a:r>
            <a:r>
              <a:rPr lang="pl-PL" sz="1800" dirty="0"/>
              <a:t> 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49286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BF40F-AE42-49A4-B377-D5C675CE9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144" y="349790"/>
            <a:ext cx="8911687" cy="74749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6.1. Intraorganizacioni procesi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B0DC9-9EE9-41B3-9869-AA7A55D9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1600200"/>
            <a:ext cx="10332719" cy="5111496"/>
          </a:xfrm>
        </p:spPr>
        <p:txBody>
          <a:bodyPr>
            <a:noAutofit/>
          </a:bodyPr>
          <a:lstStyle/>
          <a:p>
            <a:pPr algn="just"/>
            <a:r>
              <a:rPr 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Intraorganizacioni proces </a:t>
            </a:r>
            <a:r>
              <a:rPr lang="pl-PL" sz="2000" dirty="0">
                <a:solidFill>
                  <a:schemeClr val="tx1"/>
                </a:solidFill>
              </a:rPr>
              <a:t>je skup aktivnosti </a:t>
            </a:r>
            <a:r>
              <a:rPr lang="pl-PL" sz="2000" b="1" dirty="0">
                <a:solidFill>
                  <a:schemeClr val="tx1"/>
                </a:solidFill>
              </a:rPr>
              <a:t>koje se sprovode u organizaciji</a:t>
            </a:r>
            <a:r>
              <a:rPr lang="pl-PL" sz="2000" dirty="0">
                <a:solidFill>
                  <a:schemeClr val="tx1"/>
                </a:solidFill>
              </a:rPr>
              <a:t> da bi se input pretvorio u autput koji ima vrednost za kupce. </a:t>
            </a: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sz="2000" dirty="0">
                <a:solidFill>
                  <a:schemeClr val="tx1"/>
                </a:solidFill>
              </a:rPr>
              <a:t>Kako bi </a:t>
            </a:r>
            <a:r>
              <a:rPr 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redizajnirale intraorganizacione procese</a:t>
            </a:r>
            <a:r>
              <a:rPr lang="pl-PL" sz="2000" dirty="0">
                <a:solidFill>
                  <a:schemeClr val="tx1"/>
                </a:solidFill>
              </a:rPr>
              <a:t>, organizacije koriste: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l-PL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Reinženjering</a:t>
            </a:r>
            <a:r>
              <a:rPr lang="pl-PL" sz="2000" dirty="0">
                <a:solidFill>
                  <a:schemeClr val="tx1"/>
                </a:solidFill>
              </a:rPr>
              <a:t> je suštinsko preispitivanje i radikalno redizajniranje poslovnih procesa a ciljem da se postignu velika poboljšanja ključnih pokazatelja performansi, kao što su troškovi, kvalitet, usluga i brzina.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l-PL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Osnaživanje (empowerment)</a:t>
            </a:r>
            <a:r>
              <a:rPr lang="sr-Latn-R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2000" b="1" dirty="0">
                <a:solidFill>
                  <a:schemeClr val="tx1"/>
                </a:solidFill>
              </a:rPr>
              <a:t>- </a:t>
            </a:r>
            <a:r>
              <a:rPr lang="pl-PL" sz="2000" dirty="0">
                <a:solidFill>
                  <a:schemeClr val="tx1"/>
                </a:solidFill>
              </a:rPr>
              <a:t>znači da se autoritet i odgovornost za donošenje odluka prenose sa menadžera na zaposlene, kojima kompanija mora da pruži informacije i resurse neophodne da bi doneli i sproveli dobre odluke, a zatim i da ih nagradi za ličnu inicijativu koju su pokazali.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chemeClr val="tx1"/>
                </a:solidFill>
              </a:rPr>
              <a:t>Doživljaj osnaživanja</a:t>
            </a:r>
            <a:r>
              <a:rPr lang="pl-PL" sz="1800" dirty="0">
                <a:solidFill>
                  <a:schemeClr val="tx1"/>
                </a:solidFill>
              </a:rPr>
              <a:t> je osećaj unutrašnje motivacije zahvaljujući kome zaposleni svoj rad doživljavaju kao nešto smisleno, a sebe kao kompetentne osobe koje imaju uticaj i sposobnost da samostalno donose odluke.</a:t>
            </a:r>
          </a:p>
        </p:txBody>
      </p:sp>
    </p:spTree>
    <p:extLst>
      <p:ext uri="{BB962C8B-B14F-4D97-AF65-F5344CB8AC3E}">
        <p14:creationId xmlns:p14="http://schemas.microsoft.com/office/powerpoint/2010/main" val="24992660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9F83-4607-4717-8C4B-28ED41A7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pl-PL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 Interorganizacioni procesi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96C76-1F82-480B-8396-CA077416E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052" y="2334768"/>
            <a:ext cx="8915400" cy="3777622"/>
          </a:xfrm>
        </p:spPr>
        <p:txBody>
          <a:bodyPr/>
          <a:lstStyle/>
          <a:p>
            <a:pPr algn="just"/>
            <a:r>
              <a:rPr lang="pl-PL" sz="2000" dirty="0"/>
              <a:t>Inter organizacioni proces je skup aktivnosti </a:t>
            </a:r>
            <a:r>
              <a:rPr lang="pl-PL" sz="2000" b="1" dirty="0"/>
              <a:t>koje se odvijaju između kompanija</a:t>
            </a:r>
            <a:r>
              <a:rPr lang="pl-PL" sz="2000" dirty="0"/>
              <a:t> da bi se input pretvorio u autput koji ima vrednost za kupce. </a:t>
            </a:r>
          </a:p>
          <a:p>
            <a:pPr algn="just"/>
            <a:r>
              <a:rPr lang="pl-PL" sz="2000" dirty="0"/>
              <a:t>Interorganizacioni procesi imaju veze sa mrežnim/modularnim organizacijama.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887587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098F-1E2D-4683-91AC-F6702791C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105" y="484632"/>
            <a:ext cx="9383204" cy="804672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6.2.1. Preduslovi za nastanak mrežnih organizacija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84574-D473-447C-86DC-0EDC177AD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472" y="1289304"/>
            <a:ext cx="10424160" cy="5449824"/>
          </a:xfrm>
        </p:spPr>
        <p:txBody>
          <a:bodyPr>
            <a:noAutofit/>
          </a:bodyPr>
          <a:lstStyle/>
          <a:p>
            <a:pPr algn="just"/>
            <a:r>
              <a:rPr lang="sr-Latn-RS" dirty="0"/>
              <a:t>Zbog potrebe za povećanjem </a:t>
            </a:r>
            <a:r>
              <a:rPr lang="en-US" dirty="0" err="1"/>
              <a:t>flek­si­bil­nost</a:t>
            </a:r>
            <a:r>
              <a:rPr lang="sr-Latn-RS" dirty="0"/>
              <a:t>i, </a:t>
            </a:r>
            <a:r>
              <a:rPr lang="en-US" dirty="0" err="1"/>
              <a:t>osnov­ni</a:t>
            </a:r>
            <a:r>
              <a:rPr lang="en-US" dirty="0"/>
              <a:t> trend </a:t>
            </a:r>
            <a:r>
              <a:rPr lang="en-US" dirty="0" err="1"/>
              <a:t>no­vih</a:t>
            </a:r>
            <a:r>
              <a:rPr lang="en-US" dirty="0"/>
              <a:t> </a:t>
            </a:r>
            <a:r>
              <a:rPr lang="en-US" dirty="0" err="1"/>
              <a:t>or­ga­ni­za­ci­ja</a:t>
            </a:r>
            <a:r>
              <a:rPr lang="en-US" dirty="0"/>
              <a:t> </a:t>
            </a:r>
            <a:r>
              <a:rPr lang="en-US" dirty="0" err="1"/>
              <a:t>je­ste</a:t>
            </a:r>
            <a:r>
              <a:rPr lang="sr-Latn-RS" dirty="0"/>
              <a:t>:</a:t>
            </a:r>
            <a:r>
              <a:rPr lang="en-US" dirty="0"/>
              <a:t> </a:t>
            </a:r>
            <a:endParaRPr lang="sr-Latn-RS" dirty="0"/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800" dirty="0" err="1"/>
              <a:t>sma­nji­va­nje</a:t>
            </a:r>
            <a:r>
              <a:rPr lang="en-US" sz="1800" dirty="0"/>
              <a:t> </a:t>
            </a:r>
            <a:r>
              <a:rPr lang="en-US" sz="1800" dirty="0" err="1"/>
              <a:t>or­ga­ni­za­ci­je</a:t>
            </a:r>
            <a:r>
              <a:rPr lang="en-US" sz="1800" dirty="0"/>
              <a:t> (</a:t>
            </a:r>
            <a:r>
              <a:rPr lang="en-US" sz="1800" dirty="0" err="1"/>
              <a:t>daun­saj­zing</a:t>
            </a:r>
            <a:r>
              <a:rPr lang="en-US" sz="1800" dirty="0"/>
              <a:t>)</a:t>
            </a:r>
            <a:r>
              <a:rPr lang="sr-Latn-RS" sz="1800" dirty="0"/>
              <a:t>, sa pitanjem </a:t>
            </a:r>
            <a:r>
              <a:rPr lang="en-US" sz="1800" dirty="0" err="1"/>
              <a:t>ko­je</a:t>
            </a:r>
            <a:r>
              <a:rPr lang="en-US" sz="1800" dirty="0"/>
              <a:t> </a:t>
            </a:r>
            <a:r>
              <a:rPr lang="en-US" sz="1800" dirty="0" err="1"/>
              <a:t>ak­tiv­no­sti</a:t>
            </a:r>
            <a:r>
              <a:rPr lang="en-US" sz="1800" dirty="0"/>
              <a:t> </a:t>
            </a:r>
            <a:r>
              <a:rPr lang="en-US" sz="1800" dirty="0" err="1"/>
              <a:t>iz­ba­ci­ti</a:t>
            </a:r>
            <a:r>
              <a:rPr lang="en-US" sz="1800" dirty="0"/>
              <a:t>,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lju­de</a:t>
            </a:r>
            <a:r>
              <a:rPr lang="en-US" sz="1800" dirty="0"/>
              <a:t> </a:t>
            </a:r>
            <a:r>
              <a:rPr lang="en-US" sz="1800" dirty="0" err="1"/>
              <a:t>ot­pu­sti­ti</a:t>
            </a:r>
            <a:r>
              <a:rPr lang="sr-Latn-RS" sz="1800" dirty="0"/>
              <a:t> ili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800" dirty="0" err="1"/>
              <a:t>raz­bi</a:t>
            </a:r>
            <a:r>
              <a:rPr lang="en-US" sz="1800" dirty="0"/>
              <a:t>­</a:t>
            </a:r>
            <a:r>
              <a:rPr lang="sr-Latn-RS" sz="1800" dirty="0"/>
              <a:t>janje organizacije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ve­ći</a:t>
            </a:r>
            <a:r>
              <a:rPr lang="en-US" sz="1800" dirty="0"/>
              <a:t> </a:t>
            </a:r>
            <a:r>
              <a:rPr lang="en-US" sz="1800" dirty="0" err="1"/>
              <a:t>broj</a:t>
            </a:r>
            <a:r>
              <a:rPr lang="en-US" sz="1800" dirty="0"/>
              <a:t> </a:t>
            </a:r>
            <a:r>
              <a:rPr lang="en-US" sz="1800" dirty="0" err="1"/>
              <a:t>ma­njih</a:t>
            </a:r>
            <a:r>
              <a:rPr lang="en-US" sz="1800" dirty="0"/>
              <a:t>, </a:t>
            </a:r>
            <a:r>
              <a:rPr lang="en-US" sz="1800" dirty="0" err="1"/>
              <a:t>re­la­tiv­no</a:t>
            </a:r>
            <a:r>
              <a:rPr lang="en-US" sz="1800" dirty="0"/>
              <a:t> </a:t>
            </a:r>
            <a:r>
              <a:rPr lang="en-US" sz="1800" dirty="0" err="1"/>
              <a:t>samostal­nih</a:t>
            </a:r>
            <a:r>
              <a:rPr lang="en-US" sz="1800" dirty="0"/>
              <a:t> </a:t>
            </a:r>
            <a:r>
              <a:rPr lang="en-US" sz="1800" dirty="0" err="1"/>
              <a:t>or­ga­ni­za­ci­ja</a:t>
            </a:r>
            <a:r>
              <a:rPr lang="en-US" sz="1800" dirty="0"/>
              <a:t>. </a:t>
            </a:r>
          </a:p>
          <a:p>
            <a:pPr marL="0" indent="0" algn="just">
              <a:buNone/>
            </a:pPr>
            <a:r>
              <a:rPr lang="sr-Latn-CS" sz="1000" dirty="0"/>
              <a:t> </a:t>
            </a:r>
            <a:endParaRPr lang="en-US" sz="1000" dirty="0"/>
          </a:p>
          <a:p>
            <a:pPr algn="just"/>
            <a:r>
              <a:rPr lang="en-US" dirty="0" err="1"/>
              <a:t>La­nac</a:t>
            </a:r>
            <a:r>
              <a:rPr lang="en-US" dirty="0"/>
              <a:t> </a:t>
            </a:r>
            <a:r>
              <a:rPr lang="en-US" dirty="0" err="1"/>
              <a:t>vred­no­sti</a:t>
            </a:r>
            <a:r>
              <a:rPr lang="en-US" dirty="0"/>
              <a:t> je </a:t>
            </a:r>
            <a:r>
              <a:rPr lang="en-US" dirty="0" err="1"/>
              <a:t>pro­jek­to­van</a:t>
            </a:r>
            <a:r>
              <a:rPr lang="en-US" dirty="0"/>
              <a:t> da </a:t>
            </a:r>
            <a:r>
              <a:rPr lang="en-US" dirty="0" err="1"/>
              <a:t>pri­ka­že</a:t>
            </a:r>
            <a:r>
              <a:rPr lang="en-US" dirty="0"/>
              <a:t> </a:t>
            </a:r>
            <a:r>
              <a:rPr lang="en-US" dirty="0" err="1"/>
              <a:t>ukup­nu</a:t>
            </a:r>
            <a:r>
              <a:rPr lang="en-US" dirty="0"/>
              <a:t> </a:t>
            </a:r>
            <a:r>
              <a:rPr lang="en-US" dirty="0" err="1"/>
              <a:t>vred­nost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sa­sta­vljen</a:t>
            </a:r>
            <a:r>
              <a:rPr lang="en-US" dirty="0"/>
              <a:t> je od </a:t>
            </a:r>
            <a:r>
              <a:rPr lang="en-US" dirty="0" err="1"/>
              <a:t>vred­no­sti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ak­tiv­no­sti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sr-Latn-RS" dirty="0"/>
              <a:t>:</a:t>
            </a:r>
            <a:r>
              <a:rPr lang="en-US" dirty="0"/>
              <a:t>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Pri­mar­ne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aktivno­sti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 err="1"/>
              <a:t>su</a:t>
            </a:r>
            <a:r>
              <a:rPr lang="en-US" sz="1800" dirty="0"/>
              <a:t> one </a:t>
            </a:r>
            <a:r>
              <a:rPr lang="en-US" sz="1800" dirty="0" err="1"/>
              <a:t>ko­je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uklju­če­ne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kre­i­ra­nje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pro­iz­vo­da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nje­go­vu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pro­da­ju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tran­sfer do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kup­ca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kao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post­pro­daj­ne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uslu­ge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Po­dr­ža­va­ju­će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ak­tiv­no­sti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odnosno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aktivnosti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podrške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 err="1"/>
              <a:t>su</a:t>
            </a:r>
            <a:r>
              <a:rPr lang="en-US" sz="1800" dirty="0"/>
              <a:t> one </a:t>
            </a:r>
            <a:r>
              <a:rPr lang="en-US" sz="1800" dirty="0" err="1"/>
              <a:t>ko­je</a:t>
            </a:r>
            <a:r>
              <a:rPr lang="en-US" sz="1800" dirty="0"/>
              <a:t> </a:t>
            </a:r>
            <a:r>
              <a:rPr lang="en-US" sz="1800" dirty="0" err="1"/>
              <a:t>po­dr­ža­va­ju</a:t>
            </a:r>
            <a:r>
              <a:rPr lang="en-US" sz="1800" dirty="0"/>
              <a:t> </a:t>
            </a:r>
            <a:r>
              <a:rPr lang="en-US" sz="1800" dirty="0" err="1"/>
              <a:t>osnov­ne</a:t>
            </a:r>
            <a:r>
              <a:rPr lang="en-US" sz="1800" dirty="0"/>
              <a:t> </a:t>
            </a:r>
            <a:r>
              <a:rPr lang="en-US" sz="1800" dirty="0" err="1"/>
              <a:t>ak­tiv­no­sti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jed­na</a:t>
            </a:r>
            <a:r>
              <a:rPr lang="en-US" sz="1800" dirty="0"/>
              <a:t> </a:t>
            </a:r>
            <a:r>
              <a:rPr lang="en-US" sz="1800" dirty="0" err="1"/>
              <a:t>dru­gu</a:t>
            </a:r>
            <a:r>
              <a:rPr lang="sr-Latn-RS" sz="1800" dirty="0"/>
              <a:t> -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obez­be­đe­nje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kva­li­te­ta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raz­voj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tehnolo­gi­je</a:t>
            </a:r>
            <a:r>
              <a:rPr lang="sr-Latn-R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upra­vlja­nje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ljud­skim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re­sur­si­ma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in­fra­struk­tu­ra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fir­me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sz="1000" dirty="0"/>
          </a:p>
          <a:p>
            <a:pPr algn="just"/>
            <a:r>
              <a:rPr lang="en-US" dirty="0" err="1"/>
              <a:t>Or­ga­ni­za­ci­je</a:t>
            </a:r>
            <a:r>
              <a:rPr lang="en-US" dirty="0"/>
              <a:t> </a:t>
            </a:r>
            <a:r>
              <a:rPr lang="en-US" dirty="0" err="1"/>
              <a:t>pu­tem</a:t>
            </a:r>
            <a:r>
              <a:rPr lang="en-US" dirty="0"/>
              <a:t> </a:t>
            </a:r>
            <a:r>
              <a:rPr lang="en-US" dirty="0" err="1"/>
              <a:t>lan­ca</a:t>
            </a:r>
            <a:r>
              <a:rPr lang="en-US" dirty="0"/>
              <a:t> </a:t>
            </a:r>
            <a:r>
              <a:rPr lang="en-US" dirty="0" err="1"/>
              <a:t>vred­no­sti</a:t>
            </a:r>
            <a:r>
              <a:rPr lang="en-US" dirty="0"/>
              <a:t> </a:t>
            </a:r>
            <a:r>
              <a:rPr lang="en-US" dirty="0" err="1"/>
              <a:t>mo­gu</a:t>
            </a:r>
            <a:r>
              <a:rPr lang="en-US" dirty="0"/>
              <a:t> da </a:t>
            </a:r>
            <a:r>
              <a:rPr lang="en-US" dirty="0" err="1"/>
              <a:t>sa­gle­da­ju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ak­tiv­no­sti</a:t>
            </a:r>
            <a:r>
              <a:rPr lang="en-US" dirty="0"/>
              <a:t> </a:t>
            </a:r>
            <a:r>
              <a:rPr lang="en-US" dirty="0" err="1"/>
              <a:t>ko­je</a:t>
            </a:r>
            <a:r>
              <a:rPr lang="en-US" dirty="0"/>
              <a:t> </a:t>
            </a:r>
            <a:r>
              <a:rPr lang="en-US" dirty="0" err="1"/>
              <a:t>oba­vlja­ju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za­dr­že</a:t>
            </a:r>
            <a:r>
              <a:rPr lang="en-US" dirty="0"/>
              <a:t> one </a:t>
            </a:r>
            <a:r>
              <a:rPr lang="en-US" dirty="0" err="1"/>
              <a:t>ko­je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pri­mar­ne</a:t>
            </a:r>
            <a:r>
              <a:rPr lang="en-US" dirty="0"/>
              <a:t>, za </a:t>
            </a:r>
            <a:r>
              <a:rPr lang="en-US" dirty="0" err="1"/>
              <a:t>ko­je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kom­pe­tent­ne</a:t>
            </a:r>
            <a:r>
              <a:rPr lang="en-US" dirty="0"/>
              <a:t> (</a:t>
            </a:r>
            <a:r>
              <a:rPr lang="en-US" dirty="0" err="1"/>
              <a:t>mo­gu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oba­ve</a:t>
            </a:r>
            <a:r>
              <a:rPr lang="en-US" dirty="0"/>
              <a:t> </a:t>
            </a:r>
            <a:r>
              <a:rPr lang="en-US" dirty="0" err="1"/>
              <a:t>jef­ti­ni­je</a:t>
            </a:r>
            <a:r>
              <a:rPr lang="en-US" dirty="0"/>
              <a:t>, </a:t>
            </a:r>
            <a:r>
              <a:rPr lang="en-US" dirty="0" err="1"/>
              <a:t>br­že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kva­li­tet­ni­je</a:t>
            </a:r>
            <a:r>
              <a:rPr lang="en-US" dirty="0"/>
              <a:t> od </a:t>
            </a:r>
            <a:r>
              <a:rPr lang="en-US" dirty="0" err="1"/>
              <a:t>dru­gih</a:t>
            </a:r>
            <a:r>
              <a:rPr lang="en-US" dirty="0"/>
              <a:t> </a:t>
            </a:r>
            <a:r>
              <a:rPr lang="en-US" dirty="0" err="1"/>
              <a:t>or­ga­ni­za­ci­ja</a:t>
            </a:r>
            <a:r>
              <a:rPr lang="en-US" dirty="0"/>
              <a:t>), a da </a:t>
            </a:r>
            <a:r>
              <a:rPr lang="en-US" dirty="0" err="1"/>
              <a:t>osta­le</a:t>
            </a:r>
            <a:r>
              <a:rPr lang="en-US" dirty="0"/>
              <a:t> </a:t>
            </a:r>
            <a:r>
              <a:rPr lang="en-US" dirty="0" err="1"/>
              <a:t>dis­lo­ci­ra­ju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or­ga­ni­za­ci­je</a:t>
            </a:r>
            <a:r>
              <a:rPr lang="en-US" dirty="0"/>
              <a:t>, </a:t>
            </a:r>
            <a:r>
              <a:rPr lang="en-US" dirty="0" err="1"/>
              <a:t>kom­petent­ni­je</a:t>
            </a:r>
            <a:r>
              <a:rPr lang="en-US" dirty="0"/>
              <a:t> za </a:t>
            </a:r>
            <a:r>
              <a:rPr lang="en-US" dirty="0" err="1"/>
              <a:t>nji­ho­vo</a:t>
            </a:r>
            <a:r>
              <a:rPr lang="en-US" dirty="0"/>
              <a:t> </a:t>
            </a:r>
            <a:r>
              <a:rPr lang="en-US" dirty="0" err="1"/>
              <a:t>oba­vlja­nje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oba­vlja­ju</a:t>
            </a:r>
            <a:r>
              <a:rPr lang="en-US" dirty="0"/>
              <a:t> u </a:t>
            </a:r>
            <a:r>
              <a:rPr lang="en-US" dirty="0" err="1"/>
              <a:t>sa­rad­nji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dru­gim</a:t>
            </a:r>
            <a:r>
              <a:rPr lang="en-US" dirty="0"/>
              <a:t> </a:t>
            </a:r>
            <a:r>
              <a:rPr lang="en-US" dirty="0" err="1"/>
              <a:t>or­ga­ni­za­ci­ja­ma</a:t>
            </a:r>
            <a:r>
              <a:rPr lang="en-US" dirty="0"/>
              <a:t>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55480574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9A62-0786-49D7-A368-0E7AB02A1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189" y="349790"/>
            <a:ext cx="8911687" cy="646906"/>
          </a:xfrm>
        </p:spPr>
        <p:txBody>
          <a:bodyPr/>
          <a:lstStyle/>
          <a:p>
            <a:r>
              <a:rPr lang="sr-Latn-C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6.2.2. Vrste mrežnih organizacija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9E35F-6253-4B5B-8693-C635098E2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700" y="1271016"/>
            <a:ext cx="9884664" cy="54041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Mrežna organizacija </a:t>
            </a:r>
            <a:r>
              <a:rPr lang="sr-Latn-CS" sz="2200" dirty="0"/>
              <a:t>je skup firmi ili jedinica koje se ponašaju kao samostalni entiteti (čvorovi) koji koriste različite mehanizme (veze) za koordinaciju i kontrolu. </a:t>
            </a:r>
          </a:p>
          <a:p>
            <a:r>
              <a:rPr lang="sr-Latn-CS" sz="2200" dirty="0"/>
              <a:t>Entiteti tj. čvorovi koji čine mrežnu organizaciju su obično pravno nezavisni entiteti (posebne organizacije), ali ne uvek (to mogu biti filijale organizacije, divizije unutar kompanije i sl.)</a:t>
            </a:r>
          </a:p>
          <a:p>
            <a:endParaRPr lang="sr-Latn-RS" sz="1100" dirty="0"/>
          </a:p>
          <a:p>
            <a:pPr algn="just"/>
            <a:r>
              <a:rPr lang="sr-Latn-CS" sz="2200" dirty="0"/>
              <a:t>Izuzev za osnovne poslovne aktivnosti, modularna/mrežna organizacija angažuje spoljne kompanije, dobavljače, specijaliste ili konsultante za sprovođenje svih preostalih (sporednih) poslovnih aktivnosti.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1900" i="1" dirty="0"/>
              <a:t>Mreža omo­gu­ća­va or­ga­ni­za­ci­ja­ma da funk­ci­o­ni­šu kao ma­nje slo­že­ni si­ste­mi.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1900" i="1" dirty="0"/>
              <a:t>Vođenje takve organizacije može da košta manje.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1900" i="1" dirty="0"/>
              <a:t>Organizacije moraju da imaju pouzdane partnere.</a:t>
            </a:r>
          </a:p>
          <a:p>
            <a:pPr marL="457200" lvl="1" indent="0">
              <a:buNone/>
            </a:pPr>
            <a:endParaRPr lang="en-US" sz="1000" dirty="0"/>
          </a:p>
          <a:p>
            <a:pPr algn="just"/>
            <a:r>
              <a:rPr lang="sr-Latn-CS" sz="2200" dirty="0"/>
              <a:t>Mo­gu­će je raz­li­ko­va­ti tri osnov­na ti­pa mre­žnih or­ga­ni­za­ci­ja: </a:t>
            </a:r>
            <a:r>
              <a:rPr lang="sr-Latn-CS" sz="2200" b="1" dirty="0">
                <a:solidFill>
                  <a:schemeClr val="accent1">
                    <a:lumMod val="75000"/>
                  </a:schemeClr>
                </a:solidFill>
              </a:rPr>
              <a:t>in­ter­nu, sta­bil­nu i dinamič­ku mrežu.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64538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A3DE7845-F9C3-476E-A50C-7D30FD86A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700" y="465979"/>
            <a:ext cx="8911687" cy="1280890"/>
          </a:xfrm>
        </p:spPr>
        <p:txBody>
          <a:bodyPr/>
          <a:lstStyle/>
          <a:p>
            <a:pPr algn="just" eaLnBrk="1" hangingPunct="1"/>
            <a:r>
              <a:rPr lang="sr-Latn-CS" altLang="en-US" sz="2400" b="1" dirty="0"/>
              <a:t>Interna mreža</a:t>
            </a:r>
          </a:p>
        </p:txBody>
      </p:sp>
      <p:pic>
        <p:nvPicPr>
          <p:cNvPr id="48131" name="Picture 3">
            <a:extLst>
              <a:ext uri="{FF2B5EF4-FFF2-40B4-BE49-F238E27FC236}">
                <a16:creationId xmlns:a16="http://schemas.microsoft.com/office/drawing/2014/main" id="{9CD82AB6-CC8E-4191-80E9-FF817C1C70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78556" y="1106424"/>
            <a:ext cx="5301976" cy="4049332"/>
          </a:xfrm>
          <a:noFill/>
        </p:spPr>
      </p:pic>
      <p:sp>
        <p:nvSpPr>
          <p:cNvPr id="48132" name="Rectangle 7">
            <a:extLst>
              <a:ext uri="{FF2B5EF4-FFF2-40B4-BE49-F238E27FC236}">
                <a16:creationId xmlns:a16="http://schemas.microsoft.com/office/drawing/2014/main" id="{24352082-530B-47F3-AFDD-2D7CF7814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327" y="5386657"/>
            <a:ext cx="1033272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sz="2000" dirty="0"/>
              <a:t>Kompanija je doživela internu transformaciju</a:t>
            </a:r>
            <a:r>
              <a:rPr lang="en-US" sz="2000" dirty="0"/>
              <a:t>.</a:t>
            </a:r>
            <a:endParaRPr lang="en-US" altLang="en-US" sz="2000" dirty="0"/>
          </a:p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altLang="en-US" sz="2000" dirty="0"/>
              <a:t>Interna mreža je velika kompanija koja vodi svoje jedinice kao posebne profitne centre. </a:t>
            </a:r>
          </a:p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altLang="en-US" sz="2000" dirty="0"/>
              <a:t>Ove aktivnosti se sada u okviru profitnih centara obavljaju efikasnije, tako da se organizaciji više isplati da ih interno obavlja nego da ih nabavlja spolja. </a:t>
            </a:r>
          </a:p>
        </p:txBody>
      </p:sp>
    </p:spTree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CDA04A73-6702-41D1-A788-A9A179FA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714375"/>
            <a:ext cx="8229600" cy="1143000"/>
          </a:xfrm>
        </p:spPr>
        <p:txBody>
          <a:bodyPr/>
          <a:lstStyle/>
          <a:p>
            <a:pPr eaLnBrk="1" hangingPunct="1"/>
            <a:r>
              <a:rPr lang="sr-Latn-CS" altLang="en-US" sz="2400" b="1" dirty="0"/>
              <a:t>Stabilna mreža</a:t>
            </a:r>
          </a:p>
        </p:txBody>
      </p:sp>
      <p:pic>
        <p:nvPicPr>
          <p:cNvPr id="49155" name="Picture 2">
            <a:extLst>
              <a:ext uri="{FF2B5EF4-FFF2-40B4-BE49-F238E27FC236}">
                <a16:creationId xmlns:a16="http://schemas.microsoft.com/office/drawing/2014/main" id="{72EEF22E-36A5-4850-AB8F-762A2EDCB1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4296" y="1065295"/>
            <a:ext cx="4700016" cy="3935331"/>
          </a:xfrm>
          <a:noFill/>
        </p:spPr>
      </p:pic>
      <p:sp>
        <p:nvSpPr>
          <p:cNvPr id="49156" name="Rectangle 4">
            <a:extLst>
              <a:ext uri="{FF2B5EF4-FFF2-40B4-BE49-F238E27FC236}">
                <a16:creationId xmlns:a16="http://schemas.microsoft.com/office/drawing/2014/main" id="{A6D62DCA-E40E-4B18-B19F-0AA4D12ED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942" y="5121592"/>
            <a:ext cx="1035681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altLang="en-US" sz="2000" dirty="0"/>
              <a:t>Stabilna mreža se sastoji od centralne organizacije za koju najveći broj operacija obavljaju druge kompanije. </a:t>
            </a:r>
          </a:p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altLang="en-US" sz="2000" dirty="0"/>
              <a:t>Ova organizacija sve aktivnosti koje mogu drugi da obave kompetentnije od nje, prepušta tim organizacijama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tako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dolazi</a:t>
            </a:r>
            <a:r>
              <a:rPr lang="en-US" altLang="en-US" sz="2000" dirty="0"/>
              <a:t> </a:t>
            </a:r>
            <a:r>
              <a:rPr lang="sr-Latn-CS" sz="2000" dirty="0"/>
              <a:t>do znanja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sr-Latn-CS" sz="2000" dirty="0"/>
              <a:t> tehnologija koja su joj neophodna da bi uspešno kompletirala svoj proizvod/uslugu i da bi uspešno nastupila na tržištu</a:t>
            </a:r>
            <a:r>
              <a:rPr lang="en-US" sz="2000" dirty="0"/>
              <a:t>.</a:t>
            </a:r>
            <a:endParaRPr lang="sr-Latn-CS" altLang="en-US" sz="2000" dirty="0"/>
          </a:p>
        </p:txBody>
      </p:sp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97EF9-EE36-4FFA-9DD6-D134BDFA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8" y="505238"/>
            <a:ext cx="10232136" cy="1280890"/>
          </a:xfrm>
        </p:spPr>
        <p:txBody>
          <a:bodyPr>
            <a:normAutofit fontScale="90000"/>
          </a:bodyPr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sr-Latn-CS" sz="2200" dirty="0">
                <a:latin typeface="+mn-lt"/>
              </a:rPr>
              <a:t>Organizacije nastaju kao </a:t>
            </a:r>
            <a:r>
              <a:rPr lang="sr-Latn-C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odgovor i sredstvo za zadovoljenje ljudskih potreba.</a:t>
            </a:r>
            <a:br>
              <a:rPr lang="sr-Latn-C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sr-Latn-CS" sz="2200" dirty="0">
                <a:latin typeface="+mn-lt"/>
              </a:rPr>
            </a:br>
            <a:r>
              <a:rPr lang="sr-Latn-CS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Organizacije stvaraju ljudi i one reflektuju vrednosti i ličnost svojih osnivača.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1ED037-16F1-4CF2-B900-5F2D55028CE5}"/>
              </a:ext>
            </a:extLst>
          </p:cNvPr>
          <p:cNvSpPr/>
          <p:nvPr/>
        </p:nvSpPr>
        <p:spPr>
          <a:xfrm>
            <a:off x="1965960" y="2008323"/>
            <a:ext cx="98846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000" dirty="0" err="1"/>
              <a:t>Nove</a:t>
            </a:r>
            <a:r>
              <a:rPr lang="en-US" sz="2000" dirty="0"/>
              <a:t> </a:t>
            </a:r>
            <a:r>
              <a:rPr lang="en-US" sz="2000" dirty="0" err="1"/>
              <a:t>organizacije</a:t>
            </a:r>
            <a:r>
              <a:rPr lang="en-US" sz="2000" dirty="0"/>
              <a:t> </a:t>
            </a:r>
            <a:r>
              <a:rPr lang="en-US" sz="2000" dirty="0" err="1"/>
              <a:t>nastaju</a:t>
            </a:r>
            <a:r>
              <a:rPr lang="en-US" sz="2000" dirty="0"/>
              <a:t> </a:t>
            </a:r>
            <a:r>
              <a:rPr lang="en-US" sz="2000" dirty="0" err="1"/>
              <a:t>kada</a:t>
            </a:r>
            <a:r>
              <a:rPr lang="en-US" sz="2000" dirty="0"/>
              <a:t> se </a:t>
            </a:r>
            <a:r>
              <a:rPr lang="en-US" sz="2000" dirty="0" err="1"/>
              <a:t>jave</a:t>
            </a:r>
            <a:r>
              <a:rPr lang="en-US" sz="2000" dirty="0"/>
              <a:t> </a:t>
            </a:r>
            <a:r>
              <a:rPr lang="en-US" sz="2000" dirty="0" err="1"/>
              <a:t>nove</a:t>
            </a:r>
            <a:r>
              <a:rPr lang="en-US" sz="2000" dirty="0"/>
              <a:t> </a:t>
            </a:r>
            <a:r>
              <a:rPr lang="en-US" sz="2000" dirty="0" err="1"/>
              <a:t>potrebe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se </a:t>
            </a:r>
            <a:r>
              <a:rPr lang="en-US" sz="2000" dirty="0" err="1"/>
              <a:t>pojave</a:t>
            </a:r>
            <a:r>
              <a:rPr lang="en-US" sz="2000" dirty="0"/>
              <a:t> </a:t>
            </a:r>
            <a:r>
              <a:rPr lang="en-US" sz="2000" dirty="0" err="1"/>
              <a:t>nove</a:t>
            </a:r>
            <a:r>
              <a:rPr lang="en-US" sz="2000" dirty="0"/>
              <a:t> </a:t>
            </a:r>
            <a:r>
              <a:rPr lang="en-US" sz="2000" dirty="0" err="1"/>
              <a:t>tehnologije</a:t>
            </a:r>
            <a:r>
              <a:rPr lang="sr-Latn-RS" sz="2000" dirty="0"/>
              <a:t>.</a:t>
            </a:r>
            <a:endParaRPr lang="en-US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sr-Latn-RS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000" dirty="0" err="1"/>
              <a:t>Organizacije</a:t>
            </a:r>
            <a:r>
              <a:rPr lang="en-US" sz="2000" dirty="0"/>
              <a:t> </a:t>
            </a:r>
            <a:r>
              <a:rPr lang="sr-Latn-RS" sz="2000" dirty="0"/>
              <a:t>nestaju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se </a:t>
            </a:r>
            <a:r>
              <a:rPr lang="en-US" sz="2000" dirty="0" err="1"/>
              <a:t>transformišu</a:t>
            </a:r>
            <a:r>
              <a:rPr lang="en-US" sz="2000" dirty="0"/>
              <a:t> </a:t>
            </a:r>
            <a:r>
              <a:rPr lang="en-US" sz="2000" dirty="0" err="1"/>
              <a:t>kada</a:t>
            </a:r>
            <a:r>
              <a:rPr lang="en-US" sz="2000" dirty="0"/>
              <a:t> </a:t>
            </a:r>
            <a:r>
              <a:rPr lang="en-US" sz="2000" dirty="0" err="1"/>
              <a:t>potrebe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se </a:t>
            </a:r>
            <a:r>
              <a:rPr lang="en-US" sz="2000" dirty="0" err="1"/>
              <a:t>zadovolje</a:t>
            </a:r>
            <a:r>
              <a:rPr lang="en-US" sz="2000" dirty="0"/>
              <a:t> </a:t>
            </a:r>
            <a:r>
              <a:rPr lang="en-US" sz="2000" dirty="0" err="1"/>
              <a:t>nisu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važne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se </a:t>
            </a:r>
            <a:r>
              <a:rPr lang="en-US" sz="2000" dirty="0" err="1"/>
              <a:t>zamene</a:t>
            </a:r>
            <a:r>
              <a:rPr lang="en-US" sz="2000" dirty="0"/>
              <a:t> </a:t>
            </a:r>
            <a:r>
              <a:rPr lang="en-US" sz="2000" dirty="0" err="1"/>
              <a:t>novim</a:t>
            </a:r>
            <a:r>
              <a:rPr lang="en-US" sz="2000" dirty="0"/>
              <a:t> </a:t>
            </a:r>
            <a:r>
              <a:rPr lang="en-US" sz="2000" dirty="0" err="1"/>
              <a:t>potrebama</a:t>
            </a:r>
            <a:r>
              <a:rPr lang="en-US" sz="2000" dirty="0"/>
              <a:t>.</a:t>
            </a:r>
            <a:endParaRPr lang="sr-Latn-RS" sz="2000" dirty="0"/>
          </a:p>
          <a:p>
            <a:pPr algn="just"/>
            <a:endParaRPr lang="sr-Latn-RS" sz="2000" dirty="0"/>
          </a:p>
          <a:p>
            <a:pPr algn="just"/>
            <a:endParaRPr lang="en-US" sz="2000" dirty="0"/>
          </a:p>
          <a:p>
            <a:pPr algn="just"/>
            <a:endParaRPr lang="sr-Latn-RS" sz="2000" dirty="0"/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Organizaciona struktura </a:t>
            </a:r>
            <a:r>
              <a:rPr lang="pl-PL" sz="2000" b="1" i="1" dirty="0"/>
              <a:t>pokazuje osnovne delove organizacije, veze između njih, hijerarhijske nivoe, veze između tih nivoa, linije odgovornosti i formalne komunikacije</a:t>
            </a:r>
            <a:r>
              <a:rPr lang="pl-PL" sz="2000" dirty="0"/>
              <a:t>.</a:t>
            </a:r>
            <a:endParaRPr lang="en-US" sz="2000" dirty="0"/>
          </a:p>
          <a:p>
            <a:pPr algn="just"/>
            <a:endParaRPr lang="pl-PL" sz="2000" dirty="0"/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Formalna organizaciona struktura </a:t>
            </a:r>
            <a:r>
              <a:rPr lang="pl-PL" sz="2000" b="1" i="1" dirty="0"/>
              <a:t>se predstavlja u obliku organizacione šeme, koja pokazuje vertikalne i horizontalne veze između ljudi, pozicija, odeljenja. </a:t>
            </a:r>
          </a:p>
        </p:txBody>
      </p:sp>
    </p:spTree>
    <p:extLst>
      <p:ext uri="{BB962C8B-B14F-4D97-AF65-F5344CB8AC3E}">
        <p14:creationId xmlns:p14="http://schemas.microsoft.com/office/powerpoint/2010/main" val="1483092325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BF1579E2-A397-4102-A036-1413F9E49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714375"/>
            <a:ext cx="8229600" cy="1143000"/>
          </a:xfrm>
        </p:spPr>
        <p:txBody>
          <a:bodyPr/>
          <a:lstStyle/>
          <a:p>
            <a:pPr eaLnBrk="1" hangingPunct="1"/>
            <a:r>
              <a:rPr lang="sr-Latn-CS" altLang="en-US" sz="2400" b="1" dirty="0"/>
              <a:t>Dinamička mreža</a:t>
            </a:r>
          </a:p>
        </p:txBody>
      </p:sp>
      <p:pic>
        <p:nvPicPr>
          <p:cNvPr id="50179" name="Picture 3">
            <a:extLst>
              <a:ext uri="{FF2B5EF4-FFF2-40B4-BE49-F238E27FC236}">
                <a16:creationId xmlns:a16="http://schemas.microsoft.com/office/drawing/2014/main" id="{3AE37A7D-41E7-45AE-B76B-EE7ED01649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13681" y="1406462"/>
            <a:ext cx="4377507" cy="3594164"/>
          </a:xfrm>
          <a:noFill/>
        </p:spPr>
      </p:pic>
      <p:sp>
        <p:nvSpPr>
          <p:cNvPr id="50180" name="Rectangle 6">
            <a:extLst>
              <a:ext uri="{FF2B5EF4-FFF2-40B4-BE49-F238E27FC236}">
                <a16:creationId xmlns:a16="http://schemas.microsoft.com/office/drawing/2014/main" id="{570BBC4A-C6A3-4157-9EA5-0096C0B6D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16" y="5148644"/>
            <a:ext cx="1056150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altLang="en-US" sz="2000" dirty="0"/>
              <a:t>Dinamička mreža gotovo sve obavlja spolja. </a:t>
            </a:r>
          </a:p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altLang="en-US" sz="2000" dirty="0"/>
              <a:t>U osnovi, firma integrator identifikuje i okuplja druge kompanije.</a:t>
            </a:r>
            <a:endParaRPr lang="en-US" altLang="en-US" sz="2000" dirty="0"/>
          </a:p>
          <a:p>
            <a:pPr algn="just" eaLnBrk="1" hangingPunct="1">
              <a:buSzPct val="120000"/>
              <a:buFont typeface="Arial" panose="020B0604020202020204" pitchFamily="34" charset="0"/>
              <a:buChar char="•"/>
            </a:pPr>
            <a:r>
              <a:rPr lang="sr-Latn-CS" sz="2000" dirty="0"/>
              <a:t>Dinamička mreža se </a:t>
            </a:r>
            <a:r>
              <a:rPr lang="sr-Latn-C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često naziva i virtuelnom organizacijom </a:t>
            </a:r>
            <a:r>
              <a:rPr lang="sr-Latn-CS" sz="2000" dirty="0"/>
              <a:t>iako ih neki razdvajaju, stavljajući kod virtuelne organizacije veći naglasak na primeni informacione tehnologije.</a:t>
            </a:r>
            <a:endParaRPr lang="en-US" sz="2000" dirty="0"/>
          </a:p>
        </p:txBody>
      </p:sp>
    </p:spTree>
  </p:cSld>
  <p:clrMapOvr>
    <a:masterClrMapping/>
  </p:clrMapOvr>
  <p:transition spd="med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17ED-D0ED-4453-A2B1-5B88D4535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13250"/>
          </a:xfrm>
        </p:spPr>
        <p:txBody>
          <a:bodyPr>
            <a:normAutofit/>
          </a:bodyPr>
          <a:lstStyle/>
          <a:p>
            <a:r>
              <a:rPr lang="pl-PL" sz="3200" b="1" dirty="0"/>
              <a:t>7.  Or­ga­ni­za­ci­ja bez gra­ni­ca </a:t>
            </a:r>
            <a:br>
              <a:rPr lang="en-US" sz="3200" b="1" dirty="0"/>
            </a:br>
            <a:r>
              <a:rPr lang="en-US" sz="3200" b="1" dirty="0"/>
              <a:t>      </a:t>
            </a:r>
            <a:r>
              <a:rPr lang="pl-PL" sz="3200" b="1" dirty="0"/>
              <a:t>(otvo­re­na or­ga­ni­za­ci­ja)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07755-7DBD-4533-9582-8F394FE0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864" y="2243328"/>
            <a:ext cx="9253728" cy="4376928"/>
          </a:xfrm>
        </p:spPr>
        <p:txBody>
          <a:bodyPr>
            <a:noAutofit/>
          </a:bodyPr>
          <a:lstStyle/>
          <a:p>
            <a:r>
              <a:rPr lang="en-US" sz="2000" dirty="0" err="1"/>
              <a:t>Karakteristika</a:t>
            </a:r>
            <a:r>
              <a:rPr lang="en-US" sz="2000" dirty="0"/>
              <a:t> </a:t>
            </a:r>
            <a:r>
              <a:rPr lang="en-US" sz="2000" dirty="0" err="1"/>
              <a:t>savremenih</a:t>
            </a:r>
            <a:r>
              <a:rPr lang="en-US" sz="2000" dirty="0"/>
              <a:t> </a:t>
            </a:r>
            <a:r>
              <a:rPr lang="en-US" sz="2000" dirty="0" err="1"/>
              <a:t>organizacija</a:t>
            </a:r>
            <a:r>
              <a:rPr lang="en-US" sz="2000" dirty="0"/>
              <a:t>.</a:t>
            </a:r>
          </a:p>
          <a:p>
            <a:pPr algn="just"/>
            <a:r>
              <a:rPr lang="sr-Latn-CS" sz="2000" dirty="0"/>
              <a:t>Sa­vre­me­ne or­ga­ni­za­ci­je ima­ju gra­ni­ce ko­je su pro­pu­stlji­vi­je, ko­je omogućava­ju flu­id­nost i po­me­ra­nje lju­di, ener­gi­je, ide­ja i in­for­ma­ci­ja.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sr-Latn-CS" sz="2000" dirty="0"/>
              <a:t>U ci­lju omo­gu­ća­va­nja od­go­vo­ra na eks­ter­ne pro­me­ne, or­ga­ni­za­ci­je bi tre­ba­lo da preobli­ku­ju če­ti­ri ti­pa gra­ni­ca: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2000" b="1" dirty="0"/>
              <a:t>Ver­ti­kal­ne.</a:t>
            </a:r>
            <a:r>
              <a:rPr lang="sr-Latn-CS" sz="2000" dirty="0"/>
              <a:t>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2000" b="1" dirty="0"/>
              <a:t>Ho­ri­zon­tal­ne.</a:t>
            </a:r>
            <a:r>
              <a:rPr lang="sr-Latn-CS" sz="2000" dirty="0"/>
              <a:t>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2000" b="1" dirty="0"/>
              <a:t>Eks­ter­ne.</a:t>
            </a:r>
            <a:r>
              <a:rPr lang="sr-Latn-CS" sz="2000" dirty="0"/>
              <a:t>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sr-Latn-CS" sz="2000" b="1" dirty="0"/>
              <a:t>Ge­o­graf­ske.</a:t>
            </a:r>
            <a:r>
              <a:rPr lang="sr-Latn-CS" sz="20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3243303"/>
      </p:ext>
    </p:extLst>
  </p:cSld>
  <p:clrMapOvr>
    <a:masterClrMapping/>
  </p:clrMapOvr>
  <p:transition spd="med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6A51-DCE0-4CB5-BC56-2A97EF40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626"/>
          </a:xfrm>
        </p:spPr>
        <p:txBody>
          <a:bodyPr/>
          <a:lstStyle/>
          <a:p>
            <a:r>
              <a:rPr lang="pl-PL" sz="3200" b="1" dirty="0"/>
              <a:t>8.  Učeća organizacija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ABDC8-EFF3-4446-98B3-7C70E7957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224" y="1548384"/>
            <a:ext cx="10113264" cy="5145024"/>
          </a:xfrm>
        </p:spPr>
        <p:txBody>
          <a:bodyPr>
            <a:noAutofit/>
          </a:bodyPr>
          <a:lstStyle/>
          <a:p>
            <a:r>
              <a:rPr lang="sr-Latn-CS" sz="2000" dirty="0"/>
              <a:t>Učeća or­ga­ni­za­ci­ja je stav, fi­lo­zo­fi­ja o to­me ka­kva or­ga­ni­za­ci­ja mo­že posta­ti.</a:t>
            </a:r>
            <a:endParaRPr lang="en-US" sz="2000" dirty="0"/>
          </a:p>
          <a:p>
            <a:endParaRPr lang="en-US" sz="2000" dirty="0"/>
          </a:p>
          <a:p>
            <a:pPr algn="just"/>
            <a:r>
              <a:rPr lang="sr-Latn-CS" sz="2000" dirty="0"/>
              <a:t> Učeća or­ga­ni­za­ci­ja mo­že bi­ti de­fi­ni­sa­na kao ona u ko­joj je </a:t>
            </a:r>
            <a:r>
              <a:rPr lang="sr-Latn-CS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sva­ko za­du­žen za iden­ti­fi­ko­va­nje i re­ša­va­nje pro­ble­ma</a:t>
            </a:r>
            <a:r>
              <a:rPr lang="sr-Latn-CS" sz="2000" dirty="0"/>
              <a:t>, omo­gu­ćavajući na taj na­čin or­ga­ni­za­ci­ji da kon­stant­no eks­pe­ri­men­ti­še, me­nja se, una­pre­đu­je i da po­ve­ća­va svo­ju sposob­nost da ra­ste, uči i ostva­ru­je svo­je ci­lje­ve.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sr-Latn-CS" sz="2000" dirty="0"/>
              <a:t>To zna­či i vi­so­ku kom­pe­tent­nost čla­no­va. </a:t>
            </a:r>
            <a:endParaRPr lang="en-US" sz="2000" dirty="0"/>
          </a:p>
          <a:p>
            <a:pPr algn="just"/>
            <a:r>
              <a:rPr lang="sr-Latn-CS" sz="2000" dirty="0"/>
              <a:t>Ključ­ne re­či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kreativnost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invencija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Latn-C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ino­va­ci­ja i pro­me­na</a:t>
            </a:r>
            <a:r>
              <a:rPr lang="sr-Latn-CS" sz="2000" dirty="0"/>
              <a:t>. 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sr-Latn-CS" sz="2000" dirty="0"/>
              <a:t>Pro­jek­to­va­nje učeće or­ga­ni­za­ci­je zna­či uvo­đe­nje spe­ci­fič­nih pro­me­na u obla­sti </a:t>
            </a:r>
            <a:r>
              <a:rPr lang="sr-Latn-CS" sz="2000" b="1" i="1" dirty="0"/>
              <a:t>vođ­stva, u struk­tu­ri, ovla­šći­va­nju, ko­mu­ni­ka­ci­ji/raz­me­ni in­for­ma­ci­ja, stra­te­gi­ji i organizacio­noj kul­tu­ri</a:t>
            </a:r>
            <a:r>
              <a:rPr lang="sr-Latn-CS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7462339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B2DB6-4F18-47C5-A19D-A3A140DC2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93" y="393192"/>
            <a:ext cx="8911687" cy="795528"/>
          </a:xfrm>
        </p:spPr>
        <p:txBody>
          <a:bodyPr/>
          <a:lstStyle/>
          <a:p>
            <a:r>
              <a:rPr lang="sr-Latn-CS" b="1" dirty="0"/>
              <a:t>2. Pravila uspešnog organizovanja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CBFEB-8375-4455-BFFF-58858703C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1499616"/>
            <a:ext cx="10881360" cy="5285232"/>
          </a:xfrm>
        </p:spPr>
        <p:txBody>
          <a:bodyPr>
            <a:noAutofit/>
          </a:bodyPr>
          <a:lstStyle/>
          <a:p>
            <a:pPr algn="just"/>
            <a:r>
              <a:rPr lang="sr-Latn-C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Organizaciona struktura treba da je prilagođena prirodi posla i uslovima delovanja </a:t>
            </a:r>
            <a:r>
              <a:rPr lang="sr-Latn-CS" b="1" dirty="0"/>
              <a:t>- </a:t>
            </a:r>
            <a:r>
              <a:rPr lang="sr-Latn-CS" dirty="0"/>
              <a:t>u skladu sa strateškim planovima, aktivnostima, proizvodima, teritorijama i tržištima; utemeljena kao centralizovana ili decentralizovana</a:t>
            </a:r>
            <a:r>
              <a:rPr lang="sr-Latn-CS" b="1" dirty="0"/>
              <a:t>.</a:t>
            </a:r>
            <a:endParaRPr lang="en-US" b="1" dirty="0"/>
          </a:p>
          <a:p>
            <a:pPr lvl="0"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Potrebno je utvrditi optimalni broj hijerarhijskih nivoa </a:t>
            </a:r>
            <a:r>
              <a:rPr lang="pl-PL" b="1" dirty="0"/>
              <a:t>- </a:t>
            </a:r>
            <a:r>
              <a:rPr lang="pl-PL" dirty="0"/>
              <a:t>menadžment: linijski, srednji i top</a:t>
            </a:r>
            <a:r>
              <a:rPr lang="pl-PL" b="1" dirty="0"/>
              <a:t>.</a:t>
            </a:r>
            <a:endParaRPr lang="en-US" b="1" dirty="0"/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Idealan broj neposredno podređenih je 7 </a:t>
            </a:r>
            <a:r>
              <a:rPr lang="pl-PL" b="1" dirty="0"/>
              <a:t>– </a:t>
            </a:r>
            <a:r>
              <a:rPr lang="pl-PL" dirty="0"/>
              <a:t>iako, zavisi od prirode i kompleksnosti posla</a:t>
            </a:r>
            <a:r>
              <a:rPr lang="pl-PL" b="1" dirty="0"/>
              <a:t>.</a:t>
            </a:r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Neophodan je precizno utvrđen opis poslova </a:t>
            </a:r>
            <a:r>
              <a:rPr lang="pl-PL" b="1" dirty="0"/>
              <a:t>– </a:t>
            </a:r>
            <a:r>
              <a:rPr lang="pl-PL" dirty="0"/>
              <a:t>načelan ili detaljan opis posla.</a:t>
            </a:r>
            <a:endParaRPr lang="en-US" dirty="0"/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Treba imati definisane sposobnosti i veštine potrebne za obavljanje posla </a:t>
            </a:r>
            <a:r>
              <a:rPr lang="pl-PL" b="1" dirty="0"/>
              <a:t>– </a:t>
            </a:r>
            <a:r>
              <a:rPr lang="pl-PL" dirty="0"/>
              <a:t>odnosno specifikaciju posla.</a:t>
            </a:r>
            <a:endParaRPr lang="en-US" dirty="0"/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Neophodna je usklađenost ovlašćenja i odgovornosti </a:t>
            </a:r>
            <a:r>
              <a:rPr lang="pl-PL" b="1" dirty="0"/>
              <a:t>-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</a:rPr>
              <a:t>Odgovornosti i ovlašćenja moraju biti u ravnoteži</a:t>
            </a:r>
            <a:r>
              <a:rPr lang="pl-PL" dirty="0"/>
              <a:t>.</a:t>
            </a:r>
            <a:r>
              <a:rPr lang="pl-PL" b="1" dirty="0"/>
              <a:t> </a:t>
            </a:r>
            <a:r>
              <a:rPr lang="pl-PL" sz="1800" b="1" dirty="0"/>
              <a:t>Proces prepuštanja odgovornosti i ovlašćenja zove se delegiranje.</a:t>
            </a:r>
            <a:r>
              <a:rPr lang="pl-PL" sz="1800" dirty="0"/>
              <a:t> </a:t>
            </a:r>
            <a:endParaRPr lang="en-US" sz="1800" dirty="0"/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potpuna ovlašćenja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ograničena ovlašćenja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praktično bez ovlašćenja.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Potrebno je obezbediti da svaki zaposleni ima samo jednog šefa (jedinstvo komandovanja).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84846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C7B6-75AD-4F44-9CDC-7F8498492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4338"/>
          </a:xfrm>
        </p:spPr>
        <p:txBody>
          <a:bodyPr/>
          <a:lstStyle/>
          <a:p>
            <a:r>
              <a:rPr lang="sr-Latn-CS" b="1" dirty="0"/>
              <a:t>3. Kako organizacije stvaraju vrednost?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1554E-0DF2-4615-BA46-38C73774E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2852928"/>
            <a:ext cx="9509760" cy="576072"/>
          </a:xfrm>
        </p:spPr>
        <p:txBody>
          <a:bodyPr/>
          <a:lstStyle/>
          <a:p>
            <a:r>
              <a:rPr lang="sr-Latn-CS" sz="2000" dirty="0"/>
              <a:t>Vrednost nastaje kroz tri faze: ulaz, transformacija, izlaz. </a:t>
            </a:r>
          </a:p>
          <a:p>
            <a:pPr marL="0" indent="0">
              <a:buNone/>
            </a:pPr>
            <a:endParaRPr lang="sr-Latn-CS" sz="1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50DA3C-78E0-4811-8577-D9FD47E4D61D}"/>
              </a:ext>
            </a:extLst>
          </p:cNvPr>
          <p:cNvSpPr/>
          <p:nvPr/>
        </p:nvSpPr>
        <p:spPr>
          <a:xfrm>
            <a:off x="1877568" y="3863129"/>
            <a:ext cx="96270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r-Latn-CS" sz="2000" dirty="0"/>
              <a:t>Svaka faza je pod uticajem okruženja u kome organizacija funkcioniše.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r-Latn-CS" sz="2000" dirty="0"/>
              <a:t>Organizacija koristi novac koji je zaradila prodajom kako bi nabavila nove količine inputa i otpočela novi ciklus.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r-Latn-CS" sz="2000" dirty="0"/>
              <a:t>Mozak svakog preduzeća jeste njegov top menadžment.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6452423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93D3-6308-4497-A44A-E08DF0A94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9" y="477806"/>
            <a:ext cx="10826496" cy="1104106"/>
          </a:xfrm>
        </p:spPr>
        <p:txBody>
          <a:bodyPr>
            <a:normAutofit/>
          </a:bodyPr>
          <a:lstStyle/>
          <a:p>
            <a:pPr algn="ctr"/>
            <a:r>
              <a:rPr lang="sr-Latn-CS" sz="3200" b="1" dirty="0"/>
              <a:t>4. Proces organizovanja i modeli organizacionih struktura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65916-0532-44CD-B791-3A31F754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544" y="1755648"/>
            <a:ext cx="9848088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sz="2200" b="1" i="1" dirty="0"/>
              <a:t>Organizaciona struktura preduzeća se definiše kao sistem veza i odnosa između elemenata u organizaciji koji se projektuju za relativno duže vreme i formalno sankcionišu aktima preduzeća</a:t>
            </a:r>
            <a:r>
              <a:rPr lang="sr-Latn-CS" sz="22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sr-Latn-C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Bazični model organizacione strukture</a:t>
            </a:r>
            <a:r>
              <a:rPr lang="sr-Latn-CS" sz="1900" dirty="0"/>
              <a:t>.</a:t>
            </a:r>
          </a:p>
          <a:p>
            <a:r>
              <a:rPr lang="sr-Latn-CS" sz="1900" dirty="0"/>
              <a:t>Model organizacione strukture se menja sa promenama u okruženju. </a:t>
            </a:r>
          </a:p>
          <a:p>
            <a:endParaRPr lang="sr-Latn-CS" sz="1900" dirty="0"/>
          </a:p>
          <a:p>
            <a:pPr algn="just"/>
            <a:r>
              <a:rPr lang="sr-Latn-CS" sz="1900" dirty="0"/>
              <a:t>Organizovanje preduzeća je proces u kojem se vrše aktivnosti podele (diferenciranje) i povezivanja (integracija). </a:t>
            </a:r>
          </a:p>
          <a:p>
            <a:r>
              <a:rPr lang="sr-Latn-CS" sz="1900" dirty="0"/>
              <a:t>Proces organizovanja sastoji iz četiri podaktivnosti:</a:t>
            </a:r>
            <a:endParaRPr lang="en-US" sz="1900" dirty="0"/>
          </a:p>
          <a:p>
            <a:pPr marL="800100" lvl="1" indent="-342900">
              <a:buFont typeface="+mj-lt"/>
              <a:buAutoNum type="arabicPeriod"/>
            </a:pPr>
            <a:r>
              <a:rPr lang="sr-Latn-CS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Podela rada (specijalizacija),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sr-Latn-CS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Decentralizacija upravljanja (delegiranje autoriteta)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Latn-CS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Grupisanje jedinica (departmentalizacija) i 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sr-Latn-CS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Uspostavljanje mehanizama koordinacije.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7591AB80-BCD0-4F43-8CF8-147D66AC8C3B}"/>
              </a:ext>
            </a:extLst>
          </p:cNvPr>
          <p:cNvSpPr/>
          <p:nvPr/>
        </p:nvSpPr>
        <p:spPr>
          <a:xfrm>
            <a:off x="8503920" y="5196429"/>
            <a:ext cx="1133856" cy="585216"/>
          </a:xfrm>
          <a:prstGeom prst="rightBrace">
            <a:avLst>
              <a:gd name="adj1" fmla="val 8333"/>
              <a:gd name="adj2" fmla="val 485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BBD9D136-884A-4D81-8560-7844A125EDB4}"/>
              </a:ext>
            </a:extLst>
          </p:cNvPr>
          <p:cNvSpPr/>
          <p:nvPr/>
        </p:nvSpPr>
        <p:spPr>
          <a:xfrm>
            <a:off x="8501418" y="5932681"/>
            <a:ext cx="1133856" cy="585216"/>
          </a:xfrm>
          <a:prstGeom prst="rightBrace">
            <a:avLst>
              <a:gd name="adj1" fmla="val 8333"/>
              <a:gd name="adj2" fmla="val 485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5B56D2-B739-4FF8-B3C8-0C73225BA011}"/>
              </a:ext>
            </a:extLst>
          </p:cNvPr>
          <p:cNvSpPr/>
          <p:nvPr/>
        </p:nvSpPr>
        <p:spPr>
          <a:xfrm>
            <a:off x="9546336" y="5059461"/>
            <a:ext cx="2159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dirty="0"/>
              <a:t>aktivnosti podele </a:t>
            </a:r>
            <a:endParaRPr lang="en-US" dirty="0"/>
          </a:p>
          <a:p>
            <a:r>
              <a:rPr lang="sr-Latn-C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(diferenciranje)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8C6442-1B07-483F-9392-B308CA520364}"/>
              </a:ext>
            </a:extLst>
          </p:cNvPr>
          <p:cNvSpPr/>
          <p:nvPr/>
        </p:nvSpPr>
        <p:spPr>
          <a:xfrm>
            <a:off x="9507258" y="5932681"/>
            <a:ext cx="26420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dirty="0"/>
              <a:t>aktivnosti povezivanja</a:t>
            </a:r>
          </a:p>
          <a:p>
            <a:r>
              <a:rPr lang="sr-Latn-C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(integracije)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549983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ED1E5CF-AD77-4E6B-A401-BC090F0F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642874"/>
            <a:ext cx="8229600" cy="1143000"/>
          </a:xfrm>
        </p:spPr>
        <p:txBody>
          <a:bodyPr/>
          <a:lstStyle/>
          <a:p>
            <a:pPr eaLnBrk="1" hangingPunct="1"/>
            <a:r>
              <a:rPr lang="sr-Latn-CS" altLang="en-US" sz="2700" b="1" dirty="0"/>
              <a:t>4.1. Podela rada (specijalizacija)</a:t>
            </a:r>
            <a:br>
              <a:rPr lang="sr-Latn-CS" altLang="en-US" sz="2700" b="1" dirty="0"/>
            </a:br>
            <a:endParaRPr lang="sr-Latn-CS" altLang="en-US" sz="2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E5D4C-2560-498A-A535-A886DC401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192" y="2236280"/>
            <a:ext cx="9256776" cy="4252912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400" dirty="0"/>
              <a:t>Podelom rada se definišu poslovi pojedinaca i užih organizacionih jedinica u preduzeću.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r-Latn-CS" altLang="en-US" sz="2400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sr-Latn-CS" altLang="en-US" sz="2400" dirty="0"/>
              <a:t>Poslovi se mogu diferencirati:</a:t>
            </a:r>
          </a:p>
          <a:p>
            <a:pPr eaLnBrk="1" hangingPunct="1"/>
            <a:r>
              <a:rPr lang="sr-Latn-C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širini (horiz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sr-Latn-C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ntalna specijalizacija)</a:t>
            </a:r>
            <a:r>
              <a:rPr lang="sr-Latn-CS" altLang="en-US" sz="2400" dirty="0"/>
              <a:t> i</a:t>
            </a:r>
          </a:p>
          <a:p>
            <a:pPr eaLnBrk="1" hangingPunct="1"/>
            <a:r>
              <a:rPr lang="sr-Latn-C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dubini (vertikalna specijalizacija)</a:t>
            </a:r>
            <a:r>
              <a:rPr lang="sr-Latn-CS" altLang="en-US" sz="2400" dirty="0"/>
              <a:t>.</a:t>
            </a:r>
          </a:p>
          <a:p>
            <a:pPr eaLnBrk="1" hangingPunct="1"/>
            <a:endParaRPr lang="sr-Latn-CS" altLang="en-US" dirty="0"/>
          </a:p>
        </p:txBody>
      </p: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71FDB-8EF9-423A-8E4F-EF32C105C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765176"/>
            <a:ext cx="9593007" cy="5903913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Horizontalna specijalizacija</a:t>
            </a:r>
            <a:r>
              <a:rPr lang="sr-Latn-C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altLang="en-US" sz="2000" dirty="0"/>
              <a:t>izražava strukturu poslova i znanja koji se zahtevaju od izvršioca, kao i učestalost ponavljanja raznih operacija. </a:t>
            </a:r>
          </a:p>
          <a:p>
            <a:pPr lvl="1" algn="just" eaLnBrk="1" hangingPunct="1"/>
            <a:r>
              <a:rPr lang="sr-Latn-CS" altLang="en-US" sz="2000" dirty="0"/>
              <a:t>uska specijalizacija.</a:t>
            </a:r>
          </a:p>
          <a:p>
            <a:pPr lvl="1" algn="just" eaLnBrk="1" hangingPunct="1"/>
            <a:r>
              <a:rPr lang="sr-Latn-CS" altLang="en-US" sz="2000" dirty="0"/>
              <a:t>šira specijalizacija.</a:t>
            </a:r>
          </a:p>
          <a:p>
            <a:pPr algn="just" eaLnBrk="1" hangingPunct="1"/>
            <a:endParaRPr lang="sr-Latn-CS" altLang="en-US" sz="20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Vertikalna specijalizacija</a:t>
            </a:r>
            <a:r>
              <a:rPr lang="sr-Latn-C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altLang="en-US" sz="2000" dirty="0"/>
              <a:t>izražava stepen uticaja koji radnik ima na obavljanje sopstvenog posla. </a:t>
            </a:r>
          </a:p>
          <a:p>
            <a:pPr lvl="1" algn="just" eaLnBrk="1" hangingPunct="1"/>
            <a:r>
              <a:rPr lang="sr-Latn-CS" altLang="en-US" sz="2000" dirty="0"/>
              <a:t>Plitak posao.</a:t>
            </a:r>
          </a:p>
          <a:p>
            <a:pPr lvl="1" algn="just" eaLnBrk="1" hangingPunct="1"/>
            <a:r>
              <a:rPr lang="sr-Latn-CS" altLang="en-US" sz="2000" dirty="0"/>
              <a:t>Dublji posao.</a:t>
            </a:r>
          </a:p>
          <a:p>
            <a:pPr lvl="1" algn="just" eaLnBrk="1" hangingPunct="1"/>
            <a:r>
              <a:rPr lang="sr-Latn-CS" altLang="en-US" sz="2000" dirty="0"/>
              <a:t>Najdublji posao.</a:t>
            </a:r>
            <a:endParaRPr lang="en-US" altLang="en-US" sz="2000" dirty="0"/>
          </a:p>
          <a:p>
            <a:pPr lvl="1" algn="just" eaLnBrk="1" hangingPunct="1"/>
            <a:endParaRPr lang="sr-Latn-CS" altLang="en-US" sz="20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sr-Latn-CS" altLang="en-US" sz="2000" dirty="0"/>
              <a:t>Preko određene granice, specijalizacija može proizvesti negativne efekte.</a:t>
            </a:r>
          </a:p>
          <a:p>
            <a:pPr algn="just">
              <a:buNone/>
            </a:pPr>
            <a:r>
              <a:rPr lang="sr-Latn-CS" sz="2000" dirty="0"/>
              <a:t>Kako bi se negativni efekti krajnje rutinskih poslova izbegli, uvodi se „</a:t>
            </a:r>
            <a:r>
              <a:rPr lang="sr-Latn-CS" sz="2000" b="1" i="1" dirty="0"/>
              <a:t>proširivanje posla</a:t>
            </a:r>
            <a:r>
              <a:rPr lang="sr-Latn-CS" sz="2000" dirty="0"/>
              <a:t>“ i „</a:t>
            </a:r>
            <a:r>
              <a:rPr lang="sr-Latn-CS" sz="2000" b="1" i="1" dirty="0"/>
              <a:t>obogaćivanje posla</a:t>
            </a:r>
            <a:r>
              <a:rPr lang="sr-Latn-CS" sz="2000" dirty="0"/>
              <a:t>“.</a:t>
            </a:r>
            <a:endParaRPr lang="en-US" sz="20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sr-Latn-CS" altLang="en-US" sz="2000" dirty="0"/>
          </a:p>
        </p:txBody>
      </p:sp>
    </p:spTree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428E-7586-4782-8554-3A4DF7D4C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049" y="665226"/>
            <a:ext cx="8229600" cy="7703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sz="3000" b="1" dirty="0"/>
              <a:t>4.2. Distribucija autoriteta</a:t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B90C-02C9-44FA-84FB-F1CC63BBC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552" y="1947672"/>
            <a:ext cx="9374060" cy="3963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sr-Latn-CS" sz="2400" dirty="0"/>
              <a:t>Distribucija autoriteta je proces prenošenja prava, dužnosti i ovlašćenja sa upravljačkog vrha na druge članove organizacije.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sr-Latn-CS" sz="2400" dirty="0"/>
          </a:p>
          <a:p>
            <a:pPr lvl="2" eaLnBrk="1" hangingPunct="1">
              <a:defRPr/>
            </a:pPr>
            <a:r>
              <a:rPr lang="sr-Latn-C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centalizacija ili decentralizacija upravljanja.</a:t>
            </a:r>
          </a:p>
          <a:p>
            <a:pPr lvl="2" eaLnBrk="1" hangingPunct="1">
              <a:defRPr/>
            </a:pPr>
            <a:endParaRPr lang="sr-Latn-CS" sz="2400" dirty="0"/>
          </a:p>
          <a:p>
            <a:pPr marL="668337" lvl="2" indent="0">
              <a:buNone/>
              <a:defRPr/>
            </a:pPr>
            <a:endParaRPr lang="sr-Latn-CS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sr-Latn-C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Distribucija autoriteta se može vršiti po: </a:t>
            </a:r>
          </a:p>
          <a:p>
            <a:pPr eaLnBrk="1" hangingPunct="1">
              <a:defRPr/>
            </a:pPr>
            <a:r>
              <a:rPr lang="sr-Latn-C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vertikali  i </a:t>
            </a:r>
          </a:p>
          <a:p>
            <a:pPr eaLnBrk="1" hangingPunct="1">
              <a:defRPr/>
            </a:pPr>
            <a:r>
              <a:rPr lang="sr-Latn-C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horizontali.</a:t>
            </a:r>
          </a:p>
          <a:p>
            <a:pPr eaLnBrk="1" hangingPunct="1">
              <a:defRPr/>
            </a:pPr>
            <a:endParaRPr lang="sr-Latn-CS" dirty="0"/>
          </a:p>
        </p:txBody>
      </p:sp>
    </p:spTree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1323</TotalTime>
  <Words>3485</Words>
  <Application>Microsoft Office PowerPoint</Application>
  <PresentationFormat>Widescreen</PresentationFormat>
  <Paragraphs>356</Paragraphs>
  <Slides>32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Calibri</vt:lpstr>
      <vt:lpstr>Century Gothic</vt:lpstr>
      <vt:lpstr>Constantia</vt:lpstr>
      <vt:lpstr>Courier New</vt:lpstr>
      <vt:lpstr>Tahoma</vt:lpstr>
      <vt:lpstr>Times New Roman</vt:lpstr>
      <vt:lpstr>Wingdings</vt:lpstr>
      <vt:lpstr>Wingdings 2</vt:lpstr>
      <vt:lpstr>Wingdings 3</vt:lpstr>
      <vt:lpstr>Wisp</vt:lpstr>
      <vt:lpstr>ORGANIZOVANJE</vt:lpstr>
      <vt:lpstr>1. Pojam organizovanja</vt:lpstr>
      <vt:lpstr>Organizacije nastaju kao odgovor i sredstvo za zadovoljenje ljudskih potreba.  Organizacije stvaraju ljudi i one reflektuju vrednosti i ličnost svojih osnivača.</vt:lpstr>
      <vt:lpstr>2. Pravila uspešnog organizovanja</vt:lpstr>
      <vt:lpstr>3. Kako organizacije stvaraju vrednost?</vt:lpstr>
      <vt:lpstr>4. Proces organizovanja i modeli organizacionih struktura</vt:lpstr>
      <vt:lpstr>4.1. Podela rada (specijalizacija) </vt:lpstr>
      <vt:lpstr>PowerPoint Presentation</vt:lpstr>
      <vt:lpstr>4.2. Distribucija autoriteta </vt:lpstr>
      <vt:lpstr>PowerPoint Presentation</vt:lpstr>
      <vt:lpstr>PowerPoint Presentation</vt:lpstr>
      <vt:lpstr>PowerPoint Presentation</vt:lpstr>
      <vt:lpstr>4.3. Grupisanje jedinica (departmentalizacija) </vt:lpstr>
      <vt:lpstr>PowerPoint Presentation</vt:lpstr>
      <vt:lpstr>PowerPoint Presentation</vt:lpstr>
      <vt:lpstr>PowerPoint Presentation</vt:lpstr>
      <vt:lpstr>a) Proizvodna departmentalizacija</vt:lpstr>
      <vt:lpstr>b) Departmentalizacija prema kupcima</vt:lpstr>
      <vt:lpstr>c) Geografska departmentalizacija (prema georgafskom području)</vt:lpstr>
      <vt:lpstr>PowerPoint Presentation</vt:lpstr>
      <vt:lpstr>4.4. Koordinacija</vt:lpstr>
      <vt:lpstr>5. Autoritet u organizaciji</vt:lpstr>
      <vt:lpstr>6. Intraorganizacioni i interorganizacioni procesi</vt:lpstr>
      <vt:lpstr>6.1. Intraorganizacioni procesi</vt:lpstr>
      <vt:lpstr>6.2. Interorganizacioni procesi</vt:lpstr>
      <vt:lpstr>6.2.1. Preduslovi za nastanak mrežnih organizacija </vt:lpstr>
      <vt:lpstr>6.2.2. Vrste mrežnih organizacija</vt:lpstr>
      <vt:lpstr>Interna mreža</vt:lpstr>
      <vt:lpstr>Stabilna mreža</vt:lpstr>
      <vt:lpstr>Dinamička mreža</vt:lpstr>
      <vt:lpstr>7.  Or­ga­ni­za­ci­ja bez gra­ni­ca        (otvo­re­na or­ga­ni­za­ci­ja)</vt:lpstr>
      <vt:lpstr>8.  Učeća organizacija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ORGANIZOVANJE</dc:title>
  <dc:creator>Tanja</dc:creator>
  <cp:lastModifiedBy>Tanja</cp:lastModifiedBy>
  <cp:revision>88</cp:revision>
  <dcterms:created xsi:type="dcterms:W3CDTF">2022-11-08T15:10:30Z</dcterms:created>
  <dcterms:modified xsi:type="dcterms:W3CDTF">2024-10-17T13:09:18Z</dcterms:modified>
</cp:coreProperties>
</file>