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25028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59047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6678580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41376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446769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93877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496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79290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38533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08677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99685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80182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54950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17499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70854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03662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70046-6B89-4874-8AFA-5EB5E5DED81F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67B66F-6069-476C-8E1C-6745713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cover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FB3E4-3418-4D59-B4DD-40D4AD973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4893" y="1521266"/>
            <a:ext cx="8915399" cy="1298448"/>
          </a:xfrm>
        </p:spPr>
        <p:txBody>
          <a:bodyPr/>
          <a:lstStyle/>
          <a:p>
            <a:pPr algn="ctr"/>
            <a:r>
              <a:rPr lang="en-US" b="1" dirty="0" err="1"/>
              <a:t>Menad</a:t>
            </a:r>
            <a:r>
              <a:rPr lang="sr-Latn-RS" b="1" dirty="0"/>
              <a:t>ž</a:t>
            </a:r>
            <a:r>
              <a:rPr lang="en-US" b="1" dirty="0" err="1"/>
              <a:t>ment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E59260-8022-4EA7-8428-035090753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210451"/>
            <a:ext cx="8915399" cy="1126283"/>
          </a:xfrm>
        </p:spPr>
        <p:txBody>
          <a:bodyPr/>
          <a:lstStyle/>
          <a:p>
            <a:pPr lvl="0" algn="ctr">
              <a:lnSpc>
                <a:spcPct val="115000"/>
              </a:lnSpc>
              <a:spcBef>
                <a:spcPts val="0"/>
              </a:spcBef>
            </a:pPr>
            <a:r>
              <a:rPr lang="sr-Latn-R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POJAM, FUNKCIJE, ULOGE, </a:t>
            </a:r>
            <a:r>
              <a:rPr lang="pl-PL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VEŠTINE I NAJČEŠĆE GREŠKE MENADŽERA</a:t>
            </a:r>
            <a:endParaRPr 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9171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18D6D-5579-438D-A058-1AC3B5BF8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6232" y="758952"/>
            <a:ext cx="10149840" cy="5779008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pl-PL" sz="19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Interpersonalne uloge</a:t>
            </a: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– Menadžerski poslovi podrazumevaju mnogo kontakata sa ljudima. </a:t>
            </a:r>
          </a:p>
          <a:p>
            <a:pPr marL="914400" lvl="1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sz="1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</a:t>
            </a:r>
            <a:r>
              <a:rPr lang="pl-PL" sz="19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glave kuće</a:t>
            </a:r>
            <a:r>
              <a:rPr lang="pl-PL" sz="1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menadžer izvršava ceremonijalne dužnosti – dočekuje posetioce kompanije, drži govore na otvaranju nekog objekta, zastupa kompaniju na nekom skupu.</a:t>
            </a:r>
          </a:p>
          <a:p>
            <a:pPr marL="914400" lvl="1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sz="19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lidera</a:t>
            </a: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menadžer motiviše i podstiče radnike, </a:t>
            </a:r>
          </a:p>
          <a:p>
            <a:pPr marL="914400" lvl="1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sz="1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</a:t>
            </a:r>
            <a:r>
              <a:rPr lang="pl-PL" sz="19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osobe za vezu</a:t>
            </a:r>
            <a:r>
              <a:rPr lang="pl-PL" sz="1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menadžeri kontaktiraju sa ljudima izvan svojih jedinica.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sz="1900" dirty="0"/>
          </a:p>
          <a:p>
            <a:endParaRPr lang="sr-Latn-RS" sz="1900" dirty="0"/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pl-PL" sz="19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Informacione uloge</a:t>
            </a: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– veliki deo svog vremena menadžeri provode prikupljajući i pružajući informacije. </a:t>
            </a:r>
          </a:p>
          <a:p>
            <a:pPr marL="914400" lvl="1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sz="19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pratioca zbivanja (kontrolora</a:t>
            </a:r>
            <a:r>
              <a:rPr lang="pl-PL" sz="1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analiziraju svoje okruženje, prate šta se dešava sa njihovim kupima, konkurentima. </a:t>
            </a:r>
          </a:p>
          <a:p>
            <a:pPr marL="914400" lvl="1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sz="19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internog davaoca informacija</a:t>
            </a:r>
            <a:r>
              <a:rPr lang="pl-PL" sz="1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menadžeri zaposlenima u kompaniji, pružaju informacije do kojih su došli. </a:t>
            </a:r>
          </a:p>
          <a:p>
            <a:pPr marL="914400" lvl="1" indent="-4572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sz="19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portparola</a:t>
            </a:r>
            <a:r>
              <a:rPr lang="pl-PL" sz="19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menadžeri saopštavaju informacije ljudima izvan svojih odeljenja i kompanija. Generalni direktori obavljaju ovu ulogu u kontaktu sa medijima.</a:t>
            </a: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3867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B79B7-0E25-40DD-AC23-A4A900F19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7088" y="1069848"/>
            <a:ext cx="9657523" cy="523036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Uloge u odlučivanju, </a:t>
            </a:r>
            <a:r>
              <a:rPr lang="pl-PL" sz="1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kako bi ostvarili organizacione ciljeve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– menadžeri prikupljaju i razmenjuju informacije sa ljudima u kompaniji i izvan nje, jer im to pomaže da donesu dobre odluke. 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pl-PL" sz="18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Menadžeri obavljaju </a:t>
            </a:r>
            <a:r>
              <a:rPr lang="pl-PL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ulogu preduzetnika </a:t>
            </a: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kada sebe, svoje podređene i svoje jedinice prilagođavaju promenama.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endParaRPr lang="pl-PL" sz="1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osobe za rešavanje problema </a:t>
            </a: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menadžeri reaguju na pritiske i probleme koji su toliko ozbiljni da zahtevaju trenutnu pažnju i akciju.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endParaRPr lang="pl-PL" sz="1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alokatora resursa</a:t>
            </a:r>
            <a:r>
              <a:rPr lang="pl-PL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menadžeri odlučuju ko će dobiti koje resurse i koliko kog resursa će dobiti (npr. alokacija resursa na sada neprofitne brendove, koje se razvijaju unutar kompanije).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endParaRPr lang="pl-PL" sz="1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pl-PL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ulozi pregovarača</a:t>
            </a:r>
            <a:r>
              <a:rPr lang="pl-PL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menadžeri pregovaraju o radnim rasporedima, projektima, ciljevima, ishodima, resursima, povišicama za zaposlene.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457424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4E716-23F2-47A1-82C4-8F6E5A008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36" y="303102"/>
            <a:ext cx="10671048" cy="757602"/>
          </a:xfrm>
        </p:spPr>
        <p:txBody>
          <a:bodyPr>
            <a:normAutofit/>
          </a:bodyPr>
          <a:lstStyle/>
          <a:p>
            <a:r>
              <a:rPr lang="pl-PL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Veštine menadžera i najčešće greške koje prave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0CE86-2975-4FA9-991A-AC1D15856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1620" y="1298448"/>
            <a:ext cx="10456164" cy="5440680"/>
          </a:xfrm>
        </p:spPr>
        <p:txBody>
          <a:bodyPr>
            <a:noAutofit/>
          </a:bodyPr>
          <a:lstStyle/>
          <a:p>
            <a:pPr algn="just"/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</a:rPr>
              <a:t>Menadžer obavlja posao oslanjajući se na druge ljude.</a:t>
            </a:r>
          </a:p>
          <a:p>
            <a:pPr algn="just">
              <a:spcBef>
                <a:spcPts val="0"/>
              </a:spcBef>
            </a:pPr>
            <a:endParaRPr lang="pl-PL" sz="8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pl-PL" sz="1800" b="1" dirty="0"/>
              <a:t>kompanije od menadžera traže:</a:t>
            </a:r>
          </a:p>
          <a:p>
            <a:pPr algn="just">
              <a:spcBef>
                <a:spcPts val="0"/>
              </a:spcBef>
            </a:pPr>
            <a:endParaRPr lang="en-US" sz="1800" dirty="0"/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Tehničke veštine</a:t>
            </a:r>
            <a:r>
              <a:rPr lang="pl-PL" sz="1800" dirty="0"/>
              <a:t> – odnose se na posebne procedure, tehnike i znanje koje je neophodno za obavljanje posla. Tahničke veštine su najvažnije za lidere timova i menadžere nižeg nivoa (obuka novih radnika ili rešavanje probleme koje zaposleni ne mogu da reše sami). </a:t>
            </a:r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Veštine ophođenja sa ljudima</a:t>
            </a:r>
            <a:r>
              <a:rPr lang="pl-PL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800" dirty="0"/>
              <a:t>– sposobnost da se dobro sarađuje sa drugima. Jednako su važne za menadžere svih nivoa.</a:t>
            </a:r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Konceptualne veštine </a:t>
            </a:r>
            <a:r>
              <a:rPr lang="pl-PL" sz="1800" dirty="0"/>
              <a:t>– sposobnost menadžera da organizaciju sagleda kao celinu, da shvati kako različiti delovi utiču jedan na drugi i da razume kako se kompanija uklapa u spoljašnje okruženje, kako na nju utiču elementi tog okruženja (lokalna zajednica, društveni i ekonomski faktori, kupci i konkurencija). Što je menadžer više u hijerarhiji ove veštine su važnije.</a:t>
            </a:r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342900" lvl="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Motivacija za upravljanje </a:t>
            </a:r>
            <a:r>
              <a:rPr lang="pl-PL" sz="1800" dirty="0"/>
              <a:t>– menadžeri obično imaju veću motivaciju da upravljaju nego njihovi podređeni  i ona je još izraženija i jača što je menadžer više u hijerarhiji.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04542907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95E81A-A86B-4151-BAD2-96EA45AD0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4480" y="338328"/>
            <a:ext cx="10488168" cy="6373368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sr-Latn-CS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Menadžeri u praksi često greše pridržavajući se nekih ideja koje su često opasne i kontraproduktivne. Neke od njih bi bile sledeće: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pl-P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˝Ja sam šef i sam ću donositi sve odluke!˝ 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Zaposleni žele da učestvuju u donošenju odluka koje se tiču njihovog posla. Onemogućavanje podređenima da budu deo procesa odlučivanja uskraćuje mogućnost menadžeru da iskoristi njihovo iskustvo, kreativnost, a podređenima šansu za ličnim razvojem i napredovanjem. </a:t>
            </a:r>
          </a:p>
          <a:p>
            <a:pPr marL="4572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pl-P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˝Od mene se očekuje da imam rešenje za sve!˝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Odgovornost menadžera je da TIM kojim rukovode zna odgovore, a ne oni sami! Zadatak menadžera je da stručnjake ima kao stalne članove tima, ili da ih po potrebi angažuje sa strane. </a:t>
            </a:r>
          </a:p>
          <a:p>
            <a:pPr marL="4572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pl-P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˝Sa podređenima samo službeno!˝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Prijateljstvo sa podređenima ne znači gubitak autoriteta i respekta. Ono što je tačno, to je da treba odvojiti prijateljstvo i ličnu naklonost od ozbiljnog i odgovornog obavljanja posla – bez privilegija i "gledanja kroz prste".</a:t>
            </a:r>
          </a:p>
          <a:p>
            <a:pPr marL="4572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pl-PL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˝Za svaki slučaj, ja isti posao dam trojici!˝ i sl.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600" dirty="0"/>
              <a:t>Ne treba ni pominjati reakciju ljudi kada utvrde da su imali isti zadatak (nezadovoljstvo, nepoverenje). Zadatak menadžera je da pomogne svom podređenom da posao uspešno obavi.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13002545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4281E-7BA5-486A-A5E0-1FD04D311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792" y="749808"/>
            <a:ext cx="10140696" cy="576986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Greške se mogu sumirati i na sledeći način: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Neosetljivost prema drugima: 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grub, zastrašujuć stil upravljanja (npr. prekida važan sastanak podređenog sa klijentima tražeći hitan razgovor sa njim).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Hladnoća, ravnodušnost, arogantnost u komunikaciji 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Izdaja (gubitak) poverenja 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nesposobnost da se priznaju greške, ne preuzimanje odgovornosti za te propuste kao i nesposobnost da se oni otklone bez svaljivanja krivice na druge.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Preterana ambicija 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menadžer u žurbi da što pre stekne zasluge za višu poziciju sa saradnicima i kolegama razvija površne odnose, preuzima zasluge ali ne i rizike i neuspehe.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Preveliko mešanje u posao zaposlenih 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nesposobnost da delegiraju i da prestanu da se ponašaju kao neposredni izvršioci. 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Nesposobnost da se angažuju pravi radnici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Nesposobnost da strateški razmišljaju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Nesposobnost da se prilagode nadređenom sa drugačijim stilom menadžmenta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Prevelika zavisnost od mentora itd.</a:t>
            </a:r>
            <a:endParaRPr lang="en-US" sz="1800" b="1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11906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B7A23-CFD9-434F-9453-1A05C964D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3976" y="530352"/>
            <a:ext cx="9875520" cy="59893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Unapređenje na mesto menadžera predstavlja veliku psihološku promena, zbog koje ti „novi” menadžeri drugačije vide sebe i druge. Kako se menjaju realne okolnosti, postepeno se menjaju i njihove misli i očekivanja.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sz="1800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sz="18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Faze u prvih godinu dana rada: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Početna očekivanja menadžera: 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biti šef, formalni autoritet, upravljati zadacima, posao nije upravljanje ljudima.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Posle 6 meseci na mestu menadžera: 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početna očekivanja su bila pogrešna, brz ritam, veliki obim posla, posao je da se rešavaju problemi podređenih (koje oni sami ne mogu da reše), otkrivaju i otklanjaju greške. Posao menadžera se nikada ne završava, to je posao koji ne možete da kontrolišete.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Posle jedne godine na mestu menadžera: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menadžer shvata da više nije „izvršilac”;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komunikacija, slušanje i pozitivni podsticaj su ključni - Vremenom većina menadžera odustaje od autoritativnog stila;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treba naučiti kako se prihvata i kontroliše stres; 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posao je usavršavanje ljudi - neki smatraju da to njihov osnovni posao.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83055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D6CAF-C63E-468E-B382-522C78F28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500" y="0"/>
            <a:ext cx="8915399" cy="694944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Ljudi kao izvor konkurentske prednosti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6C3B7-4BFC-4701-A43C-A045D0FCA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4208" y="767772"/>
            <a:ext cx="10332720" cy="597000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</a:rPr>
              <a:t>Ono što razdvaja uspešne kompanije od njihovih konkurenata jeste način na koji se ophode prema svojim radnicima - odnosno </a:t>
            </a:r>
            <a:r>
              <a:rPr lang="pl-PL" sz="1800" b="1" i="1" dirty="0">
                <a:solidFill>
                  <a:srgbClr val="000000"/>
                </a:solidFill>
                <a:ea typeface="Calibri" panose="020F0502020204030204" pitchFamily="34" charset="0"/>
              </a:rPr>
              <a:t>stil menadžmenta.</a:t>
            </a:r>
          </a:p>
          <a:p>
            <a:pPr algn="just">
              <a:spcBef>
                <a:spcPts val="0"/>
              </a:spcBef>
            </a:pPr>
            <a:endParaRPr lang="pl-PL" sz="10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</a:rPr>
              <a:t>Osnovni koncepti najuspešnijih kompanija:</a:t>
            </a:r>
          </a:p>
          <a:p>
            <a:pPr marL="342900" lvl="0" indent="-3429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sigurnost radnog mesta </a:t>
            </a:r>
            <a:r>
              <a:rPr lang="pl-PL" sz="1800" dirty="0"/>
              <a:t>– zaposleni mogu da uvode inovacije, bez straha da će izgubiti posao.</a:t>
            </a:r>
            <a:endParaRPr lang="en-US" sz="1800" dirty="0"/>
          </a:p>
          <a:p>
            <a:pPr marL="342900" lvl="0" indent="-3429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selektivno zapošljavanje </a:t>
            </a:r>
            <a:r>
              <a:rPr lang="pl-PL" sz="1800" dirty="0"/>
              <a:t>– kompanija pažljivo vrši selekciju da bi zaposlila najtalentovanije radnike dostupne na tržištu rada.</a:t>
            </a:r>
            <a:endParaRPr lang="en-US" sz="1800" dirty="0"/>
          </a:p>
          <a:p>
            <a:pPr marL="342900" lvl="0" indent="-3429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samoupravni timovi i decentralizacija </a:t>
            </a:r>
            <a:r>
              <a:rPr lang="pl-PL" sz="1800" dirty="0"/>
              <a:t>– odgovorni su za svoje članove, svoja radna zaduženja i proizvodnju, što povećava kreativnost, produktivnost i posvećenost zaposlenih. Zaposleni koji najviše znaju, sami i pravovremeno donose odluke.</a:t>
            </a:r>
            <a:endParaRPr lang="en-US" sz="1800" dirty="0"/>
          </a:p>
          <a:p>
            <a:pPr marL="342900" lvl="0" indent="-3429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visoka plata uslovljena performansama kompanije </a:t>
            </a:r>
            <a:r>
              <a:rPr lang="pl-PL" sz="1800" dirty="0"/>
              <a:t>– zaposleni, zajedno sa akcionarima i menadžerima učestvuju u podeli finansijskih nagrada, kada je kompanija uspešna. Tada će razmišljati kao vlasnici preduzeća.</a:t>
            </a:r>
            <a:endParaRPr lang="en-US" sz="1800" dirty="0"/>
          </a:p>
          <a:p>
            <a:pPr marL="342900" lvl="0" indent="-3429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obuka i razvoj veština </a:t>
            </a:r>
            <a:r>
              <a:rPr lang="pl-PL" sz="1800" dirty="0"/>
              <a:t>– kompanija mora da investira u obuku i razvoj veština zaposlenih.</a:t>
            </a:r>
            <a:endParaRPr lang="en-US" sz="1800" dirty="0"/>
          </a:p>
          <a:p>
            <a:pPr marL="342900" lvl="0" indent="-3429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smanjena razlika u statusu (između menadžera i zaposlenih)  </a:t>
            </a:r>
            <a:r>
              <a:rPr lang="pl-PL" sz="1800" dirty="0"/>
              <a:t>- bez posebnih parking mesta, posebnih restorana za menadžere i za radnike i sl. – rezultat je bolja komunikacija.</a:t>
            </a:r>
            <a:endParaRPr lang="en-US" sz="1800" dirty="0"/>
          </a:p>
          <a:p>
            <a:pPr marL="342900" lvl="0" indent="-34290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razmena finansijskih informacija </a:t>
            </a:r>
            <a:r>
              <a:rPr lang="pl-PL" sz="1800" dirty="0"/>
              <a:t>– da bi zaposleni mogli da donose dobre odluke, treba im pružiti informacije o troškovima, finansijama, produktivnosti, vremenu potrebnom za razvoj proizvoda i strategijama.</a:t>
            </a:r>
          </a:p>
        </p:txBody>
      </p:sp>
    </p:spTree>
    <p:extLst>
      <p:ext uri="{BB962C8B-B14F-4D97-AF65-F5344CB8AC3E}">
        <p14:creationId xmlns:p14="http://schemas.microsoft.com/office/powerpoint/2010/main" val="332854975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4E09-644E-4E03-A8FC-3F0D70A0C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6856" y="2231136"/>
            <a:ext cx="9217152" cy="1783080"/>
          </a:xfrm>
        </p:spPr>
        <p:txBody>
          <a:bodyPr>
            <a:noAutofit/>
          </a:bodyPr>
          <a:lstStyle/>
          <a:p>
            <a:pPr lvl="0" algn="ctr">
              <a:spcBef>
                <a:spcPts val="1000"/>
              </a:spcBef>
            </a:pPr>
            <a:r>
              <a:rPr lang="pl-PL" sz="2400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Od menadžera se svakog dana traži da rešavaju složene probleme, pri čemu oni često nemaju dovoljno vremena, ljudi ili resursa. Ipak, njihova je odgovornost u tome da obave posao na vreme i u skladu sa budžetom.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571281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4153-927B-45FA-9FB6-0886B9DA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14966"/>
            <a:ext cx="8911687" cy="1280890"/>
          </a:xfrm>
        </p:spPr>
        <p:txBody>
          <a:bodyPr/>
          <a:lstStyle/>
          <a:p>
            <a:r>
              <a:rPr lang="pl-PL" b="1" dirty="0"/>
              <a:t>Pojam menadžmenta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8AAAE-6997-4977-ACE4-4129ABD22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450" y="1634458"/>
            <a:ext cx="10145869" cy="4608576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l-PL" sz="2000" b="1" dirty="0"/>
              <a:t>Kako planiramo da obavljamo zadatke? </a:t>
            </a:r>
          </a:p>
          <a:p>
            <a:pPr marL="0" lvl="0" indent="0" algn="just">
              <a:buNone/>
            </a:pPr>
            <a:r>
              <a:rPr lang="pl-PL" sz="2000" b="1" dirty="0"/>
              <a:t>Kako organizujemo rad? </a:t>
            </a:r>
          </a:p>
          <a:p>
            <a:pPr marL="0" lvl="0" indent="0" algn="just">
              <a:buNone/>
            </a:pPr>
            <a:r>
              <a:rPr lang="pl-PL" sz="2000" b="1" dirty="0"/>
              <a:t>Kako motivišemo zaposlene i uspostavljamo kontrolu?</a:t>
            </a:r>
          </a:p>
          <a:p>
            <a:pPr lvl="0" algn="just"/>
            <a:endParaRPr lang="pl-PL" sz="2000" b="1" dirty="0"/>
          </a:p>
          <a:p>
            <a:pPr lvl="0" algn="just"/>
            <a:endParaRPr lang="pl-PL" sz="2000" b="1" dirty="0"/>
          </a:p>
          <a:p>
            <a:pPr lvl="0" algn="just"/>
            <a:r>
              <a:rPr lang="pl-PL" sz="2000" b="1" dirty="0"/>
              <a:t>„Posao menadžera nije da izvršava konkretne zadatke, već da pomogne drugima da obavljaju svoje”</a:t>
            </a:r>
          </a:p>
          <a:p>
            <a:pPr lvl="0" algn="just"/>
            <a:r>
              <a:rPr lang="pl-PL" sz="2000" b="1" dirty="0"/>
              <a:t>„Menadžment je obavljanje posla uz pomoć drugih”, odnosno to je stvaranje okruženja u kome ljudi mogu da rade na pravi način.</a:t>
            </a:r>
            <a:endParaRPr lang="en-US" sz="2000" b="1" dirty="0"/>
          </a:p>
          <a:p>
            <a:pPr lvl="0" algn="just"/>
            <a:r>
              <a:rPr lang="pl-PL" sz="2000" b="1" dirty="0"/>
              <a:t>Menadžment podrazumeva proces donošenja i sprovođenja odluka uz prihvatanje odgovornosti.</a:t>
            </a:r>
          </a:p>
        </p:txBody>
      </p:sp>
    </p:spTree>
    <p:extLst>
      <p:ext uri="{BB962C8B-B14F-4D97-AF65-F5344CB8AC3E}">
        <p14:creationId xmlns:p14="http://schemas.microsoft.com/office/powerpoint/2010/main" val="32463379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F72C1-4445-4C9D-A4DA-B9E01842F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7168" y="1069848"/>
            <a:ext cx="9317736" cy="5458968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just"/>
            <a:r>
              <a:rPr lang="pl-PL" b="1" dirty="0"/>
              <a:t>Reč menadžment potiče od engleske reči manage (menidž) što znači upravljati. </a:t>
            </a:r>
          </a:p>
          <a:p>
            <a:pPr algn="just"/>
            <a:endParaRPr lang="pl-PL" b="1" dirty="0"/>
          </a:p>
          <a:p>
            <a:pPr algn="just"/>
            <a:r>
              <a:rPr lang="pl-PL" dirty="0"/>
              <a:t>Etimološki, izvori se mogu vezati za latins</a:t>
            </a:r>
            <a:r>
              <a:rPr lang="en-US" dirty="0"/>
              <a:t>k</a:t>
            </a:r>
            <a:r>
              <a:rPr lang="pl-PL" dirty="0"/>
              <a:t>e reči „manus“ (ruka) i „agere“ (delovati).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u italijanskom jeziku reč ‘maneggiare’ (maneđare), koristila se kako bi se opisalo rukovanje, posebno alatima ili konjem.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dirty="0"/>
              <a:t>Francuska reč za vođenje domaćinstva „menagerie“ (menažeri), značila je „čuvati kuću” odnosno obuhvatala je i brigu o domaćim životinjama. </a:t>
            </a:r>
          </a:p>
          <a:p>
            <a:endParaRPr lang="pl-PL" dirty="0"/>
          </a:p>
          <a:p>
            <a:r>
              <a:rPr lang="pl-PL" b="1" dirty="0"/>
              <a:t>Tokom perioda „industrijske revolucije“ izraz „menadžment“ se isprofilisao u pravcu upravljanja ljudima koji su radili u različitim industrijama.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818088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34601-73C0-4490-8B29-72EAB8ABD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6192" y="777240"/>
            <a:ext cx="10232136" cy="5742432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sz="2600" b="1" dirty="0"/>
              <a:t>Menadžment za cilj ima d</a:t>
            </a:r>
            <a:r>
              <a:rPr lang="en-US" sz="2600" b="1" dirty="0"/>
              <a:t>a</a:t>
            </a:r>
            <a:r>
              <a:rPr lang="pl-PL" sz="2600" b="1" dirty="0"/>
              <a:t> se ograničeni resursi (ljudski rad, elementi proizvodnje, vreme i novac) racionalno koriste, kako bi se postavljeni organizacioni ciljevi ostvarili uz što veći stepen </a:t>
            </a:r>
            <a:r>
              <a:rPr lang="pl-PL" sz="2600" b="1" dirty="0">
                <a:solidFill>
                  <a:srgbClr val="C00000"/>
                </a:solidFill>
              </a:rPr>
              <a:t>efikasnosti i efektivnosti</a:t>
            </a:r>
            <a:r>
              <a:rPr lang="pl-PL" sz="2600" b="1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200" dirty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Efikasnost</a:t>
            </a:r>
            <a:r>
              <a:rPr lang="pl-PL" sz="2200" dirty="0"/>
              <a:t> – obavljanje poslova uz minimalan napor, troškove ili otpad (raditi stvari na pravi način).</a:t>
            </a:r>
            <a:endParaRPr lang="en-US" sz="2200" dirty="0"/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Efektivnost</a:t>
            </a:r>
            <a:r>
              <a:rPr lang="pl-PL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200" dirty="0"/>
              <a:t>– izvršavanje zadataka koji doprinose ostvarenju organizacionih ciljeva kao što su kvalitetna usluga i zadovoljstvo kupaca (raditi prave stvari).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pl-PL" sz="2200" dirty="0"/>
          </a:p>
          <a:p>
            <a:pPr lvl="1" algn="just"/>
            <a:r>
              <a:rPr lang="sr-Latn-CS" sz="2200" b="1" dirty="0"/>
              <a:t>Dva faktora su presudna za menadžere: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pl-PL" sz="2200" b="1" dirty="0"/>
              <a:t>TRŽIŠTE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pl-PL" sz="2200" b="1" dirty="0"/>
              <a:t>LJUDI</a:t>
            </a:r>
          </a:p>
          <a:p>
            <a:pPr lvl="1" algn="just"/>
            <a:endParaRPr lang="sr-Latn-CS" dirty="0"/>
          </a:p>
          <a:p>
            <a:pPr lvl="1" algn="just"/>
            <a:r>
              <a:rPr lang="sr-Latn-CS" sz="2200" b="1" dirty="0">
                <a:solidFill>
                  <a:schemeClr val="bg2">
                    <a:lumMod val="25000"/>
                  </a:schemeClr>
                </a:solidFill>
              </a:rPr>
              <a:t>Menadžer je neko ko radi s ljudima kako bi ostvario organizacione ciljeve.</a:t>
            </a:r>
            <a:endParaRPr lang="sr-Latn-RS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2947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FC769-B9DA-4BA7-A8DA-655CD6BD4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46504" y="786384"/>
            <a:ext cx="9939528" cy="5687568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sr-Latn-CS" sz="2200" dirty="0">
                <a:ea typeface="Calibri" panose="020F0502020204030204" pitchFamily="34" charset="0"/>
                <a:cs typeface="Times New Roman" panose="02020603050405020304" pitchFamily="18" charset="0"/>
              </a:rPr>
              <a:t>Menadžment se može posmatrati kao:</a:t>
            </a:r>
            <a:endParaRPr lang="en-US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2000" b="1" dirty="0">
                <a:solidFill>
                  <a:srgbClr val="000000"/>
                </a:solidFill>
                <a:cs typeface="Times New Roman" panose="02020603050405020304" pitchFamily="18" charset="0"/>
              </a:rPr>
              <a:t>Veština i </a:t>
            </a:r>
            <a:r>
              <a:rPr lang="pl-PL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nauka </a:t>
            </a:r>
            <a:r>
              <a:rPr lang="pl-PL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b="1" i="1" dirty="0">
                <a:solidFill>
                  <a:schemeClr val="bg2">
                    <a:lumMod val="25000"/>
                  </a:schemeClr>
                </a:solidFill>
              </a:rPr>
              <a:t>veština</a:t>
            </a:r>
            <a:r>
              <a:rPr lang="pl-PL" dirty="0"/>
              <a:t> jer pojedini elementi menadžmenta (izbor načina delovanja, stila upravljanja) imaju elemente subjektivnosti, dok je </a:t>
            </a:r>
            <a:r>
              <a:rPr lang="pl-PL" b="1" i="1" dirty="0">
                <a:solidFill>
                  <a:schemeClr val="bg2">
                    <a:lumMod val="25000"/>
                  </a:schemeClr>
                </a:solidFill>
              </a:rPr>
              <a:t>nauka</a:t>
            </a:r>
            <a:r>
              <a:rPr lang="pl-PL" dirty="0"/>
              <a:t> jer koristi naučne metode i tehnike u otkrivanju, istraživanju i analiziranju zakonitosti tržišnih borbi</a:t>
            </a:r>
            <a:r>
              <a:rPr lang="pl-PL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sr-Latn-RS" sz="2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Teorija i praksa </a:t>
            </a:r>
            <a:r>
              <a:rPr lang="pl-PL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dirty="0"/>
              <a:t> </a:t>
            </a:r>
            <a:r>
              <a:rPr lang="pl-PL" b="1" i="1" dirty="0">
                <a:solidFill>
                  <a:schemeClr val="bg2">
                    <a:lumMod val="25000"/>
                  </a:schemeClr>
                </a:solidFill>
              </a:rPr>
              <a:t>Teorije</a:t>
            </a:r>
            <a:r>
              <a:rPr lang="pl-PL" dirty="0"/>
              <a:t> nastaju iz praksi, a </a:t>
            </a:r>
            <a:r>
              <a:rPr lang="pl-PL" b="1" i="1" dirty="0">
                <a:solidFill>
                  <a:schemeClr val="bg2">
                    <a:lumMod val="25000"/>
                  </a:schemeClr>
                </a:solidFill>
              </a:rPr>
              <a:t>prakse</a:t>
            </a:r>
            <a:r>
              <a:rPr lang="pl-PL" dirty="0"/>
              <a:t> potvrđuju teorije,</a:t>
            </a:r>
            <a:endParaRPr lang="sr-Latn-RS" sz="2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20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Funkcija i profesija </a:t>
            </a:r>
            <a:r>
              <a:rPr lang="pl-PL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dirty="0"/>
              <a:t>menadžment je posmatran kao </a:t>
            </a:r>
            <a:r>
              <a:rPr lang="pl-PL" b="1" i="1" dirty="0">
                <a:solidFill>
                  <a:schemeClr val="bg2">
                    <a:lumMod val="25000"/>
                  </a:schemeClr>
                </a:solidFill>
              </a:rPr>
              <a:t>funkcija</a:t>
            </a:r>
            <a:r>
              <a:rPr lang="pl-PL" dirty="0"/>
              <a:t> poslovođenja, sa visokim stepenom politizacije i akcentom na moralno-političku podobnost, a zatim i kao odgovorna </a:t>
            </a:r>
            <a:r>
              <a:rPr lang="pl-PL" b="1" i="1" dirty="0">
                <a:solidFill>
                  <a:schemeClr val="bg2">
                    <a:lumMod val="25000"/>
                  </a:schemeClr>
                </a:solidFill>
              </a:rPr>
              <a:t>profesija</a:t>
            </a:r>
            <a:r>
              <a:rPr lang="pl-PL" dirty="0"/>
              <a:t> koja se izučava na fakultetima</a:t>
            </a:r>
            <a:r>
              <a:rPr lang="pl-PL" sz="20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r-Latn-RS" sz="20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sr-Latn-CS" dirty="0">
                <a:ea typeface="Calibri" panose="020F0502020204030204" pitchFamily="34" charset="0"/>
              </a:rPr>
              <a:t>Prvobitno, vlasnici kapitala bili su nosioci funkcije upravljanja.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sr-Latn-CS" dirty="0">
                <a:ea typeface="Calibri" panose="020F0502020204030204" pitchFamily="34" charset="0"/>
              </a:rPr>
              <a:t>Razvojem privrede i društva, došlo je do delegiranja (prenošenja) upravljačkih nadležnosti i odgovornosti na profesionalne menadžere.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92646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B20C-BED2-4B1D-83F6-0A384BDFE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24" y="8712"/>
            <a:ext cx="8915399" cy="8604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Funkcije menadžmenta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22713-5BA9-4E46-8004-8857C0745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8488" y="1033272"/>
            <a:ext cx="10305288" cy="5660136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Anri Fajol je 1916. godine definisao osnovne funkcije menadžmenta:</a:t>
            </a: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Planiranje (koje uključuje predviđanje)</a:t>
            </a:r>
            <a:r>
              <a:rPr lang="en-US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Organizovanje,</a:t>
            </a:r>
            <a:endParaRPr lang="en-US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Komandovanje,</a:t>
            </a:r>
            <a:endParaRPr lang="en-US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Koordinisanje i</a:t>
            </a:r>
            <a:endParaRPr lang="en-US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pl-PL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Kontrolu.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sr-Latn-R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sr-Latn-RS" sz="18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Promene na nivou treće funkcije: 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altLang="en-US" sz="1800" b="1" dirty="0">
                <a:solidFill>
                  <a:schemeClr val="accent5">
                    <a:lumMod val="75000"/>
                  </a:schemeClr>
                </a:solidFill>
              </a:rPr>
              <a:t>Komandovanje – rukovođenje – vođenje – motivisanje (implementacija planova)</a:t>
            </a:r>
            <a:endParaRPr lang="sr-Latn-CS" altLang="en-US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en-US" sz="1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Kao osnovne funkcije menadžmenta danas posmatramo:</a:t>
            </a: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Planiranje </a:t>
            </a:r>
            <a:r>
              <a:rPr lang="pl-PL" sz="18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određivanje organizacionih ciljeva i načina da se oni ostvare.</a:t>
            </a: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Organizovanje</a:t>
            </a:r>
            <a:r>
              <a:rPr lang="pl-PL" sz="18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pl-PL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odlučivanje o tome gde će se odluke donositi, ko će obavljati koje poslove i zadatke i ko će u kompaniji raditi za koga.</a:t>
            </a:r>
            <a:endParaRPr lang="en-US" sz="18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Vođenje</a:t>
            </a:r>
            <a:r>
              <a:rPr lang="pl-PL" sz="18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pl-PL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inspirisanje i motivisanje zaposlenih da naporno rade da bi ostvarili organizacione ciljeve. 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</a:t>
            </a:r>
            <a:r>
              <a:rPr lang="pl-PL" sz="18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pl-PL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nadgledanje napretka u ostvarivanju ciljeva i preduzimanje korektivne akcije kada se napredak ne ostvaruje</a:t>
            </a:r>
            <a:r>
              <a:rPr lang="en-US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l-PL" sz="18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odnosno kada je to potrebno. 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23727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4A369-41CB-4EFB-9CC5-1AC3ACB78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164592"/>
            <a:ext cx="8915399" cy="640080"/>
          </a:xfrm>
        </p:spPr>
        <p:txBody>
          <a:bodyPr>
            <a:normAutofit fontScale="9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Šta rade menadžeri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ED912-9A2E-4611-8FEB-3B9FB0BA5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7632" y="941832"/>
            <a:ext cx="10213848" cy="5431536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Postoje 4 vrste menadžera za koje se vezuju različite vrste poslova i odgovornosti: 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sr-Latn-RS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sz="1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Top menadžeri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– odgovorni su za opšti pravac razvoja jedne organizacije, za definisanje vizije i misije kompanije. Nadgledaju poslovno okruženje (prate potrebe kupaca, poteze konkurenata i dugoročne poslovne, ekonomske i društvene trendove).</a:t>
            </a:r>
            <a:endParaRPr lang="en-US" sz="1800" dirty="0">
              <a:solidFill>
                <a:prstClr val="black">
                  <a:lumMod val="65000"/>
                  <a:lumOff val="35000"/>
                </a:prst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zauzimaju pozicije kao što su: generalni direktor (CEO – chief executive officer), operativni direktor (COO - chief operating officer), potpredsednik, rukovodilac korporacije, </a:t>
            </a:r>
            <a:r>
              <a:rPr lang="pl-PL" dirty="0">
                <a:solidFill>
                  <a:srgbClr val="000000"/>
                </a:solidFill>
                <a:cs typeface="Times New Roman" panose="02020603050405020304" pitchFamily="18" charset="0"/>
              </a:rPr>
              <a:t>finansijski direktor (CFO - chief financial officer), direktor informatičkog sektora (chief information officer).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endParaRPr lang="pl-PL" sz="18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sz="1800" b="1" dirty="0">
                <a:solidFill>
                  <a:srgbClr val="000000"/>
                </a:solidFill>
                <a:ea typeface="Calibri" panose="020F0502020204030204" pitchFamily="34" charset="0"/>
              </a:rPr>
              <a:t>Menadžeri srednjeg nivoa</a:t>
            </a:r>
            <a:r>
              <a:rPr lang="pl-PL" sz="1800" dirty="0">
                <a:solidFill>
                  <a:srgbClr val="000000"/>
                </a:solidFill>
                <a:ea typeface="Calibri" panose="020F0502020204030204" pitchFamily="34" charset="0"/>
              </a:rPr>
              <a:t> - postavljaju ciljeve koji su u skladu sa opštim ciljevima top menadžmenta, pripremaju strategije i sprovode ih. Imaju sledeće odgovornosti:</a:t>
            </a: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</a:rPr>
              <a:t>da planiraju i raspoređuju resurse, usklađuju i povezuju odeljenja i divizione u kompaniji, nadgledaju i upravljaju performansama pojedinačnih menadžera koji im podnose izveštaje. </a:t>
            </a:r>
            <a:endParaRPr lang="pl-PL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</a:rPr>
              <a:t>zauzimaju pozicije kao što su menadžer fabrike, regionalni menadžer ili menadžer diviziona, kao i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</a:rPr>
              <a:t>m</a:t>
            </a: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</a:rPr>
              <a:t>enadžer opšteg tipa (generalni menadžer).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138365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D01C5-BF25-4BA3-BDA9-6C762AE43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5960" y="1097280"/>
            <a:ext cx="9939528" cy="5431536"/>
          </a:xfrm>
        </p:spPr>
        <p:txBody>
          <a:bodyPr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</a:pPr>
            <a:r>
              <a:rPr lang="pl-PL" sz="1900" b="1" dirty="0">
                <a:solidFill>
                  <a:srgbClr val="000000"/>
                </a:solidFill>
                <a:cs typeface="Times New Roman" panose="02020603050405020304" pitchFamily="18" charset="0"/>
              </a:rPr>
              <a:t>Menadžeri prve linije</a:t>
            </a:r>
            <a:r>
              <a:rPr lang="en-US" sz="19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– upravljaju radnim učinkom zaposlenih najnižeg nivoa koji su direktno odgovorni za proizvodnju robe i </a:t>
            </a:r>
            <a:r>
              <a:rPr lang="en-US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sz="19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pru</a:t>
            </a:r>
            <a:r>
              <a:rPr lang="sr-Latn-RS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ž</a:t>
            </a:r>
            <a:r>
              <a:rPr lang="en-US" sz="19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anje</a:t>
            </a:r>
            <a:r>
              <a:rPr lang="en-US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usluga kompanije. </a:t>
            </a:r>
          </a:p>
          <a:p>
            <a:pPr marL="742950" lvl="1" indent="-28575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Njihove odgovornosti obuhvataju: nadgledanje rada zaposlenih koji nisu menadžeri, podučavanje i obuka, kratkoročno planiranje, pružanje podrške, nadgledanje i nagrađivanje svojih zaposlenih. </a:t>
            </a:r>
          </a:p>
          <a:p>
            <a:pPr marL="800100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zauzimaju pozicije kao što su menadžer kancelarije, supervizor smene, menadžer odeljenja.</a:t>
            </a:r>
          </a:p>
          <a:p>
            <a:pPr lvl="1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pl-PL" sz="1900" b="1" dirty="0">
                <a:solidFill>
                  <a:srgbClr val="000000"/>
                </a:solidFill>
                <a:cs typeface="Times New Roman" panose="02020603050405020304" pitchFamily="18" charset="0"/>
              </a:rPr>
              <a:t>Lideri timova </a:t>
            </a:r>
            <a:r>
              <a:rPr lang="pl-PL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– pojavili su se kada su kompanije počele da koriste samoupravne timove. U ovoj novoj strukturi sami timovi obavljaju gotovo sve funkcije koje su obavljali tradicionalno menadžeri prve linije. </a:t>
            </a:r>
          </a:p>
          <a:p>
            <a:pPr marL="742950" lvl="1" indent="-28575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pl-PL" sz="1900" dirty="0">
                <a:solidFill>
                  <a:srgbClr val="000000"/>
                </a:solidFill>
                <a:cs typeface="Times New Roman" panose="02020603050405020304" pitchFamily="18" charset="0"/>
              </a:rPr>
              <a:t>Osnovne odgovornosti lidera tima su da podrži aktivnosti tima usmerene ka ostvarenju određenog cilja, izgradnja dobrih odnosa unutar tima i rešavanje problema, kao i upravljanje spoljnim odnosima (veza između tima i drugih timova, diviziona, odeljenja u kompaniji).</a:t>
            </a:r>
            <a:endParaRPr lang="en-US" sz="19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12374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CB522-6EB6-43D8-A6D9-0EAAF0CF8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0" y="449406"/>
            <a:ext cx="8915399" cy="711882"/>
          </a:xfrm>
        </p:spPr>
        <p:txBody>
          <a:bodyPr>
            <a:normAutofit fontScale="9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Menadžerske uloge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EA867-4344-4D05-A511-DADEEF295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03120" y="1682496"/>
            <a:ext cx="9401491" cy="4535424"/>
          </a:xfrm>
        </p:spPr>
        <p:txBody>
          <a:bodyPr/>
          <a:lstStyle/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pl-PL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Henri Mincberg je posmatrajući menadžere zaključio da obavljaju tri ključne vrste uloga (i 10 pod-uloga) dok rade svoj posao: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interpersonalne uloge </a:t>
            </a:r>
            <a:r>
              <a:rPr lang="pl-P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(glava kuće, lider, osoba za vezu),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informacione uloge </a:t>
            </a:r>
            <a:r>
              <a:rPr lang="pl-P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(pratilac zbivanja, interni davalac informacija, portparol) i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pl-PL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uloge u odlučivanju </a:t>
            </a:r>
            <a:r>
              <a:rPr lang="pl-P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(preduzetnik, osoba za rešavanje problema, alokator resursa i pregovarač).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25412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403</TotalTime>
  <Words>2161</Words>
  <Application>Microsoft Office PowerPoint</Application>
  <PresentationFormat>Widescreen</PresentationFormat>
  <Paragraphs>153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Wisp</vt:lpstr>
      <vt:lpstr>Menadžment</vt:lpstr>
      <vt:lpstr>Pojam menadžmenta </vt:lpstr>
      <vt:lpstr>PowerPoint Presentation</vt:lpstr>
      <vt:lpstr>PowerPoint Presentation</vt:lpstr>
      <vt:lpstr>PowerPoint Presentation</vt:lpstr>
      <vt:lpstr>Funkcije menadžmenta</vt:lpstr>
      <vt:lpstr>Šta rade menadžeri</vt:lpstr>
      <vt:lpstr>PowerPoint Presentation</vt:lpstr>
      <vt:lpstr>Menadžerske uloge</vt:lpstr>
      <vt:lpstr>PowerPoint Presentation</vt:lpstr>
      <vt:lpstr>PowerPoint Presentation</vt:lpstr>
      <vt:lpstr>Veštine menadžera i najčešće greške koje prave</vt:lpstr>
      <vt:lpstr>PowerPoint Presentation</vt:lpstr>
      <vt:lpstr>PowerPoint Presentation</vt:lpstr>
      <vt:lpstr>PowerPoint Presentation</vt:lpstr>
      <vt:lpstr>Ljudi kao izvor konkurentske prednosti</vt:lpstr>
      <vt:lpstr>Od menadžera se svakog dana traži da rešavaju složene probleme, pri čemu oni često nemaju dovoljno vremena, ljudi ili resursa. Ipak, njihova je odgovornost u tome da obave posao na vreme i u skladu sa budžetom.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Menadžment</dc:title>
  <dc:creator>Tanja</dc:creator>
  <cp:lastModifiedBy>Tanja</cp:lastModifiedBy>
  <cp:revision>66</cp:revision>
  <dcterms:created xsi:type="dcterms:W3CDTF">2022-10-12T08:07:33Z</dcterms:created>
  <dcterms:modified xsi:type="dcterms:W3CDTF">2024-10-10T17:48:45Z</dcterms:modified>
</cp:coreProperties>
</file>