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1" r:id="rId4"/>
    <p:sldId id="265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6048672" cy="648072"/>
          </a:xfrm>
        </p:spPr>
        <p:txBody>
          <a:bodyPr>
            <a:noAutofit/>
          </a:bodyPr>
          <a:lstStyle/>
          <a:p>
            <a:pPr algn="l"/>
            <a:r>
              <a:rPr 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Poslovni i pravni fakultet, Beogra</a:t>
            </a:r>
            <a:r>
              <a:rPr lang="sr-Latn-R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</a:t>
            </a:r>
            <a:endParaRPr lang="en-US" sz="2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4896544" cy="3744416"/>
          </a:xfrm>
        </p:spPr>
        <p:txBody>
          <a:bodyPr>
            <a:normAutofit/>
          </a:bodyPr>
          <a:lstStyle/>
          <a:p>
            <a:pPr algn="l"/>
            <a:endParaRPr lang="sr-Cyrl-R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Latn-R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Marketing</a:t>
            </a:r>
          </a:p>
          <a:p>
            <a:pPr algn="l"/>
            <a:endParaRPr lang="sr-Latn-R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Latn-R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p</a:t>
            </a:r>
            <a:r>
              <a:rPr lang="sr-Latn-R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rof. dr Vesna Milanović</a:t>
            </a:r>
            <a:endParaRPr lang="sr-Cyrl-R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imejl</a:t>
            </a:r>
            <a:r>
              <a:rPr lang="sr-Cyrl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vmilanovic555&amp;gmail.com</a:t>
            </a:r>
            <a:endParaRPr lang="sr-Cyrl-RS" sz="2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Tematske jedinice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14" y="1052736"/>
            <a:ext cx="8748972" cy="554461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Uvod </a:t>
            </a:r>
            <a:r>
              <a:rPr lang="sr-Latn-RS" sz="1800" dirty="0">
                <a:latin typeface="Arial Narrow" panose="020B0606020202030204" pitchFamily="34" charset="0"/>
              </a:rPr>
              <a:t>u predmet; </a:t>
            </a:r>
            <a:r>
              <a:rPr lang="sr-Latn-RS" sz="1800" dirty="0" smtClean="0">
                <a:latin typeface="Arial Narrow" panose="020B0606020202030204" pitchFamily="34" charset="0"/>
              </a:rPr>
              <a:t>uvodno predavanje </a:t>
            </a: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Marketing</a:t>
            </a:r>
            <a:r>
              <a:rPr lang="sr-Latn-RS" sz="1800" dirty="0">
                <a:latin typeface="Arial Narrow" panose="020B0606020202030204" pitchFamily="34" charset="0"/>
              </a:rPr>
              <a:t>, tržište, </a:t>
            </a:r>
            <a:r>
              <a:rPr lang="sr-Latn-RS" sz="1800" dirty="0" smtClean="0">
                <a:latin typeface="Arial Narrow" panose="020B0606020202030204" pitchFamily="34" charset="0"/>
              </a:rPr>
              <a:t>razmena – uvodne napomene; marketing u nauci i praksi </a:t>
            </a: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Poslovne koncepcije; evolucija marketing-koncepcije  </a:t>
            </a: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Kreiranje vrednosti i angažovanje kupaca </a:t>
            </a: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Marketing organizacija; Faze upravljanja marketingom (strategija kompanije i marketing-strategija)</a:t>
            </a:r>
          </a:p>
          <a:p>
            <a:pPr>
              <a:buFont typeface="+mj-lt"/>
              <a:buAutoNum type="arabicPeriod"/>
            </a:pPr>
            <a:r>
              <a:rPr lang="sr-Latn-RS" sz="1800" i="1" dirty="0" smtClean="0">
                <a:latin typeface="Arial Narrow" panose="020B0606020202030204" pitchFamily="34" charset="0"/>
              </a:rPr>
              <a:t>Priprema za prvi </a:t>
            </a:r>
            <a:r>
              <a:rPr lang="sr-Latn-RS" sz="1800" i="1" dirty="0" smtClean="0">
                <a:latin typeface="Arial Narrow" panose="020B0606020202030204" pitchFamily="34" charset="0"/>
              </a:rPr>
              <a:t>kolokvijum/prvi kolokvijum</a:t>
            </a:r>
            <a:endParaRPr lang="sr-Latn-RS" sz="1800" i="1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Istraživanje </a:t>
            </a:r>
            <a:r>
              <a:rPr lang="sr-Latn-RS" sz="1800" dirty="0">
                <a:latin typeface="Arial Narrow" panose="020B0606020202030204" pitchFamily="34" charset="0"/>
              </a:rPr>
              <a:t>i analiza </a:t>
            </a:r>
            <a:r>
              <a:rPr lang="sr-Latn-RS" sz="1800" dirty="0" smtClean="0">
                <a:latin typeface="Arial Narrow" panose="020B0606020202030204" pitchFamily="34" charset="0"/>
              </a:rPr>
              <a:t>okruženja, </a:t>
            </a:r>
            <a:r>
              <a:rPr lang="sr-Latn-RS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MIS </a:t>
            </a:r>
            <a:endParaRPr lang="sr-Latn-RS" sz="1800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Marketinška istraživanja; Predviđanje i analiza tražnje</a:t>
            </a: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Istraživanje i analiza potrošača i kompanija kao kupaca</a:t>
            </a: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Istraživanje i analiza konkurencije</a:t>
            </a: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Segmentacija</a:t>
            </a:r>
            <a:r>
              <a:rPr lang="sr-Latn-RS" sz="1800" dirty="0">
                <a:latin typeface="Arial Narrow" panose="020B0606020202030204" pitchFamily="34" charset="0"/>
              </a:rPr>
              <a:t>, izbor ciljnog tržišta i pozicioniranje </a:t>
            </a:r>
            <a:endParaRPr lang="sr-Latn-RS" sz="1800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1800" i="1" dirty="0">
                <a:latin typeface="Arial Narrow" panose="020B0606020202030204" pitchFamily="34" charset="0"/>
              </a:rPr>
              <a:t>Priprema za </a:t>
            </a:r>
            <a:r>
              <a:rPr lang="sr-Latn-RS" sz="1800" i="1" dirty="0" smtClean="0">
                <a:latin typeface="Arial Narrow" panose="020B0606020202030204" pitchFamily="34" charset="0"/>
              </a:rPr>
              <a:t>drugi </a:t>
            </a:r>
            <a:r>
              <a:rPr lang="sr-Latn-RS" sz="1800" i="1" dirty="0" smtClean="0">
                <a:latin typeface="Arial Narrow" panose="020B0606020202030204" pitchFamily="34" charset="0"/>
              </a:rPr>
              <a:t>kolokvijum/drugi kolokvijum</a:t>
            </a:r>
            <a:endParaRPr lang="sr-Latn-RS" sz="1800" i="1" dirty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Proizvod </a:t>
            </a:r>
            <a:r>
              <a:rPr lang="sr-Latn-RS" sz="1800" dirty="0">
                <a:latin typeface="Arial Narrow" panose="020B0606020202030204" pitchFamily="34" charset="0"/>
              </a:rPr>
              <a:t>– brend, proizvodni program, novi </a:t>
            </a:r>
            <a:r>
              <a:rPr lang="sr-Latn-RS" sz="1800" dirty="0" smtClean="0">
                <a:latin typeface="Arial Narrow" panose="020B0606020202030204" pitchFamily="34" charset="0"/>
              </a:rPr>
              <a:t>proizvod; Cena i </a:t>
            </a:r>
            <a:r>
              <a:rPr lang="sr-Latn-RS" sz="1800" dirty="0">
                <a:latin typeface="Arial Narrow" panose="020B0606020202030204" pitchFamily="34" charset="0"/>
              </a:rPr>
              <a:t>strategije cena </a:t>
            </a:r>
            <a:endParaRPr lang="sr-Latn-RS" sz="1800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Kanali </a:t>
            </a:r>
            <a:r>
              <a:rPr lang="sr-Latn-RS" sz="1800" dirty="0">
                <a:latin typeface="Arial Narrow" panose="020B0606020202030204" pitchFamily="34" charset="0"/>
              </a:rPr>
              <a:t>prodaje, distribucija i </a:t>
            </a:r>
            <a:r>
              <a:rPr lang="sr-Latn-RS" sz="1800" dirty="0" smtClean="0">
                <a:latin typeface="Arial Narrow" panose="020B0606020202030204" pitchFamily="34" charset="0"/>
              </a:rPr>
              <a:t>logistika; Integrisane </a:t>
            </a:r>
            <a:r>
              <a:rPr lang="sr-Latn-RS" sz="1800" dirty="0">
                <a:latin typeface="Arial Narrow" panose="020B0606020202030204" pitchFamily="34" charset="0"/>
              </a:rPr>
              <a:t>marketing komunikacije </a:t>
            </a:r>
            <a:endParaRPr lang="sr-Latn-RS" sz="1800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Završne napomene, rekapitulacija gradiva, dogovori za ispit</a:t>
            </a:r>
            <a:endParaRPr lang="sr-Latn-R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200" y="908720"/>
            <a:ext cx="8134672" cy="288032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pl-PL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l-PL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Način </a:t>
            </a:r>
            <a:r>
              <a:rPr lang="pl-PL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ocenjivanja znanja studenata na predmetu</a:t>
            </a:r>
            <a:r>
              <a:rPr lang="pl-PL" sz="2000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pl-PL" sz="20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en-US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71839"/>
              </p:ext>
            </p:extLst>
          </p:nvPr>
        </p:nvGraphicFramePr>
        <p:xfrm>
          <a:off x="354269" y="1340769"/>
          <a:ext cx="8496943" cy="2037189"/>
        </p:xfrm>
        <a:graphic>
          <a:graphicData uri="http://schemas.openxmlformats.org/drawingml/2006/table">
            <a:tbl>
              <a:tblPr firstRow="1" firstCol="1" bandRow="1"/>
              <a:tblGrid>
                <a:gridCol w="6255707"/>
                <a:gridCol w="2241236"/>
              </a:tblGrid>
              <a:tr h="2739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sr-Latn-RS" sz="18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blik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 bodova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 u toku predavanja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ktivnost na vežbama ili drugim oblicima nastave 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Kolokvijumi 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20+30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Seminarski rad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Završni ispit 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r-Cyrl-C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Ukupno 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185" y="3284984"/>
            <a:ext cx="9029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b="1" dirty="0" smtClean="0">
                <a:latin typeface="Arial Narrow" panose="020B0606020202030204" pitchFamily="34" charset="0"/>
              </a:rPr>
              <a:t>Položen prvi kolokvijum</a:t>
            </a:r>
            <a:r>
              <a:rPr lang="sr-Latn-RS" dirty="0" smtClean="0">
                <a:latin typeface="Arial Narrow" panose="020B0606020202030204" pitchFamily="34" charset="0"/>
              </a:rPr>
              <a:t>: Do kraja školske godine, student se na ispitu oslobađa materije koja je </a:t>
            </a:r>
          </a:p>
          <a:p>
            <a:r>
              <a:rPr lang="sr-Latn-RS" dirty="0">
                <a:latin typeface="Arial Narrow" panose="020B0606020202030204" pitchFamily="34" charset="0"/>
              </a:rPr>
              <a:t> </a:t>
            </a:r>
            <a:r>
              <a:rPr lang="sr-Latn-RS" dirty="0" smtClean="0">
                <a:latin typeface="Arial Narrow" panose="020B0606020202030204" pitchFamily="34" charset="0"/>
              </a:rPr>
              <a:t>     </a:t>
            </a:r>
            <a:r>
              <a:rPr lang="sr-Latn-RS" dirty="0" smtClean="0">
                <a:latin typeface="Arial Narrow" panose="020B0606020202030204" pitchFamily="34" charset="0"/>
              </a:rPr>
              <a:t>na prezentacijama 1</a:t>
            </a:r>
            <a:r>
              <a:rPr lang="sr-Latn-RS" dirty="0" smtClean="0">
                <a:latin typeface="Arial Narrow" panose="020B0606020202030204" pitchFamily="34" charset="0"/>
              </a:rPr>
              <a:t>, 2, 3, 4 i 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b="1" dirty="0">
                <a:latin typeface="Arial Narrow" panose="020B0606020202030204" pitchFamily="34" charset="0"/>
              </a:rPr>
              <a:t>Položen </a:t>
            </a:r>
            <a:r>
              <a:rPr lang="sr-Latn-RS" b="1" dirty="0" smtClean="0">
                <a:latin typeface="Arial Narrow" panose="020B0606020202030204" pitchFamily="34" charset="0"/>
              </a:rPr>
              <a:t>drugi kolokvijum</a:t>
            </a:r>
            <a:r>
              <a:rPr lang="sr-Latn-RS" dirty="0">
                <a:latin typeface="Arial Narrow" panose="020B0606020202030204" pitchFamily="34" charset="0"/>
              </a:rPr>
              <a:t>: Do kraja školske godine, student se na ispitu oslobađa materije koja je </a:t>
            </a:r>
          </a:p>
          <a:p>
            <a:r>
              <a:rPr lang="sr-Latn-RS" dirty="0">
                <a:latin typeface="Arial Narrow" panose="020B0606020202030204" pitchFamily="34" charset="0"/>
              </a:rPr>
              <a:t>      </a:t>
            </a:r>
            <a:r>
              <a:rPr lang="sr-Latn-RS" dirty="0" smtClean="0">
                <a:latin typeface="Arial Narrow" panose="020B0606020202030204" pitchFamily="34" charset="0"/>
              </a:rPr>
              <a:t>prezentacijama 7</a:t>
            </a:r>
            <a:r>
              <a:rPr lang="sr-Latn-RS" dirty="0" smtClean="0">
                <a:latin typeface="Arial Narrow" panose="020B0606020202030204" pitchFamily="34" charset="0"/>
              </a:rPr>
              <a:t>, 8, 9, 10 i 11.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r-Latn-RS" b="1" i="1" dirty="0" smtClean="0">
                <a:latin typeface="Arial Narrow" panose="020B0606020202030204" pitchFamily="34" charset="0"/>
              </a:rPr>
              <a:t>Uslov za polaganje drugog kolokvijuma je položen prvi kolokvijum.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b="1" dirty="0" smtClean="0">
                <a:latin typeface="Arial Narrow" panose="020B0606020202030204" pitchFamily="34" charset="0"/>
              </a:rPr>
              <a:t>Završni ispit</a:t>
            </a:r>
            <a:r>
              <a:rPr lang="sr-Latn-RS" dirty="0" smtClean="0">
                <a:latin typeface="Arial Narrow" panose="020B0606020202030204" pitchFamily="34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r-Latn-RS" b="1" dirty="0" smtClean="0">
                <a:latin typeface="Arial Narrow" panose="020B0606020202030204" pitchFamily="34" charset="0"/>
              </a:rPr>
              <a:t>Student, koji je položio oba kolokvijuma</a:t>
            </a:r>
            <a:r>
              <a:rPr lang="sr-Latn-RS" dirty="0" smtClean="0">
                <a:latin typeface="Arial Narrow" panose="020B0606020202030204" pitchFamily="34" charset="0"/>
              </a:rPr>
              <a:t>, za završni ispit priprema </a:t>
            </a:r>
            <a:r>
              <a:rPr lang="sr-Latn-RS" dirty="0" smtClean="0">
                <a:latin typeface="Arial Narrow" panose="020B0606020202030204" pitchFamily="34" charset="0"/>
              </a:rPr>
              <a:t>materiju koji se nalazi na prezentacijama 13 i 14.</a:t>
            </a:r>
            <a:r>
              <a:rPr lang="sr-Latn-RS" dirty="0" smtClean="0"/>
              <a:t> </a:t>
            </a:r>
            <a:endParaRPr lang="sr-Latn-R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r-Latn-RS" b="1" dirty="0" smtClean="0">
                <a:latin typeface="Arial Narrow" panose="020B0606020202030204" pitchFamily="34" charset="0"/>
              </a:rPr>
              <a:t>Student koji je položio samo prvi kolokvijum</a:t>
            </a:r>
            <a:r>
              <a:rPr lang="sr-Latn-RS" dirty="0" smtClean="0">
                <a:latin typeface="Arial Narrow" panose="020B0606020202030204" pitchFamily="34" charset="0"/>
              </a:rPr>
              <a:t>, za završni ispit priprema </a:t>
            </a:r>
            <a:r>
              <a:rPr lang="sr-Latn-RS" dirty="0" smtClean="0">
                <a:latin typeface="Arial Narrow" panose="020B0606020202030204" pitchFamily="34" charset="0"/>
              </a:rPr>
              <a:t>materiju </a:t>
            </a:r>
            <a:r>
              <a:rPr lang="sr-Latn-RS" dirty="0" smtClean="0">
                <a:latin typeface="Arial Narrow" panose="020B0606020202030204" pitchFamily="34" charset="0"/>
              </a:rPr>
              <a:t>koja </a:t>
            </a:r>
            <a:r>
              <a:rPr lang="sr-Latn-RS" dirty="0" smtClean="0">
                <a:latin typeface="Arial Narrow" panose="020B0606020202030204" pitchFamily="34" charset="0"/>
              </a:rPr>
              <a:t>se nalazi na prezentacijama </a:t>
            </a:r>
            <a:r>
              <a:rPr lang="nn-NO" dirty="0" smtClean="0">
                <a:latin typeface="Arial Narrow" panose="020B0606020202030204" pitchFamily="34" charset="0"/>
              </a:rPr>
              <a:t>7</a:t>
            </a:r>
            <a:r>
              <a:rPr lang="nn-NO" dirty="0" smtClean="0">
                <a:latin typeface="Arial Narrow" panose="020B0606020202030204" pitchFamily="34" charset="0"/>
              </a:rPr>
              <a:t>, 8, 9, </a:t>
            </a:r>
            <a:r>
              <a:rPr lang="nn-NO" dirty="0" smtClean="0">
                <a:latin typeface="Arial Narrow" panose="020B0606020202030204" pitchFamily="34" charset="0"/>
              </a:rPr>
              <a:t>10</a:t>
            </a:r>
            <a:r>
              <a:rPr lang="sr-Latn-RS" dirty="0" smtClean="0">
                <a:latin typeface="Arial Narrow" panose="020B0606020202030204" pitchFamily="34" charset="0"/>
              </a:rPr>
              <a:t>, </a:t>
            </a:r>
            <a:r>
              <a:rPr lang="nn-NO" dirty="0" smtClean="0">
                <a:latin typeface="Arial Narrow" panose="020B0606020202030204" pitchFamily="34" charset="0"/>
              </a:rPr>
              <a:t>11</a:t>
            </a:r>
            <a:r>
              <a:rPr lang="sr-Latn-RS" dirty="0" smtClean="0">
                <a:latin typeface="Arial Narrow" panose="020B0606020202030204" pitchFamily="34" charset="0"/>
              </a:rPr>
              <a:t>, 13 i 14.</a:t>
            </a:r>
            <a:endParaRPr lang="nn-NO" dirty="0" smtClean="0">
              <a:latin typeface="Arial Narrow" panose="020B0606020202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r-Latn-R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Student</a:t>
            </a:r>
            <a:r>
              <a:rPr lang="sr-Latn-RS" b="1" dirty="0">
                <a:solidFill>
                  <a:prstClr val="black"/>
                </a:solidFill>
                <a:latin typeface="Arial Narrow" panose="020B0606020202030204" pitchFamily="34" charset="0"/>
              </a:rPr>
              <a:t>, koji </a:t>
            </a:r>
            <a:r>
              <a:rPr lang="sr-Latn-R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nije </a:t>
            </a:r>
            <a:r>
              <a:rPr lang="sr-Latn-RS" b="1" dirty="0">
                <a:solidFill>
                  <a:prstClr val="black"/>
                </a:solidFill>
                <a:latin typeface="Arial Narrow" panose="020B0606020202030204" pitchFamily="34" charset="0"/>
              </a:rPr>
              <a:t>položio </a:t>
            </a:r>
            <a:r>
              <a:rPr lang="sr-Latn-R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nijedan kolokvijuma</a:t>
            </a: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sr-Latn-R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na završnom ispitu polaže ispit u </a:t>
            </a:r>
            <a:r>
              <a:rPr lang="sr-Latn-R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celosti (1-15).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641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sr-Latn-R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Uspeh studenata na ispitu i predispitnim obavezama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400" dirty="0" smtClean="0">
              <a:solidFill>
                <a:srgbClr val="333333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Uspeh se izražava ocenom od 5 do 10, prema sledećoj skali:</a:t>
            </a: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51 do 60 poena – ocena 6 (šest)</a:t>
            </a: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61 do 70 poena – ocena 7 (sedam)</a:t>
            </a: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71 do 80 poena – ocena 8 (osam)</a:t>
            </a: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81 do 90 poena – ocena 9 (devet)</a:t>
            </a: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91 do 100 poena – ocena 10 (deset).</a:t>
            </a:r>
          </a:p>
          <a:p>
            <a:pPr marL="0" indent="0">
              <a:buNone/>
            </a:pPr>
            <a:endParaRPr lang="sr-Latn-RS" sz="2000" dirty="0">
              <a:solidFill>
                <a:srgbClr val="333333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Ocene je neophodno upisivati u indeks. Ocena 5 se ne unosi u indeks</a:t>
            </a:r>
            <a:r>
              <a:rPr lang="sr-Cyrl-RS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.</a:t>
            </a:r>
            <a:endParaRPr lang="sr-Latn-RS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1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sr-Latn-R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Literatura</a:t>
            </a:r>
            <a:endParaRPr lang="sr-Latn-RS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328494"/>
              </p:ext>
            </p:extLst>
          </p:nvPr>
        </p:nvGraphicFramePr>
        <p:xfrm>
          <a:off x="467544" y="2132853"/>
          <a:ext cx="8013576" cy="3816426"/>
        </p:xfrm>
        <a:graphic>
          <a:graphicData uri="http://schemas.openxmlformats.org/drawingml/2006/table">
            <a:tbl>
              <a:tblPr firstRow="1" firstCol="1" bandRow="1"/>
              <a:tblGrid>
                <a:gridCol w="8013576"/>
              </a:tblGrid>
              <a:tr h="19082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sr-Latn-RS" sz="2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snovna</a:t>
                      </a:r>
                      <a:r>
                        <a:rPr lang="sr-Cyrl-CS" sz="2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sr-Latn-R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Pešić, A. 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</a:t>
                      </a:r>
                      <a:r>
                        <a:rPr lang="sr-Latn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4). </a:t>
                      </a:r>
                      <a:r>
                        <a:rPr lang="sr-Latn-RS" sz="2400" i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</a:t>
                      </a:r>
                      <a:r>
                        <a:rPr lang="sr-Latn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2400" i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menadžment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Београд: </a:t>
                      </a:r>
                      <a:r>
                        <a:rPr lang="sr-Latn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FPIM.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Prezentacije (onlajn nastava)</a:t>
                      </a:r>
                      <a:endParaRPr lang="sr-Latn-R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2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Dopunska</a:t>
                      </a:r>
                      <a:r>
                        <a:rPr lang="sr-Cyrl-C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sr-Latn-R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Materijali sa interneta </a:t>
                      </a:r>
                      <a:endParaRPr lang="sr-Latn-R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05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422</Words>
  <Application>Microsoft Office PowerPoint</Application>
  <PresentationFormat>On-screen Show (4:3)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Times New Roman</vt:lpstr>
      <vt:lpstr>Wingdings</vt:lpstr>
      <vt:lpstr>Office Theme</vt:lpstr>
      <vt:lpstr>Poslovni i pravni fakultet, Beograd</vt:lpstr>
      <vt:lpstr>Tematske jedinice</vt:lpstr>
      <vt:lpstr> Način ocenjivanja znanja studenata na predmetu </vt:lpstr>
      <vt:lpstr>Uspeh studenata na ispitu i predispitnim obavezama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recenzent</cp:lastModifiedBy>
  <cp:revision>26</cp:revision>
  <dcterms:created xsi:type="dcterms:W3CDTF">2021-02-24T10:06:34Z</dcterms:created>
  <dcterms:modified xsi:type="dcterms:W3CDTF">2024-10-08T18:49:40Z</dcterms:modified>
</cp:coreProperties>
</file>