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8" r:id="rId2"/>
    <p:sldId id="266" r:id="rId3"/>
    <p:sldId id="267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83" r:id="rId18"/>
    <p:sldId id="284" r:id="rId19"/>
    <p:sldId id="285" r:id="rId20"/>
    <p:sldId id="287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34E-97C7-467F-8EEB-2A6403F455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2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8B4A-64D4-4059-A432-4A8AE9CF77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6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8DB0-D552-4FBE-ADC1-399014A806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0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EC93-DBE5-4603-83A1-973008B2C3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5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CF75-EFBD-4FFB-84AD-4C58159BF9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4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F9DC-8915-4493-BE43-C62A916A40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9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18AF-6F2F-4B96-AA52-723D3C74DA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9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FA2D-8EA3-47DA-BF83-B2F7CF81C9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13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A63D-E825-4847-936E-83759421F0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1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A327-8275-44FF-AE55-1718ADAA2D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3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4E83-003F-4E98-84EF-D312B31AD9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4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48A8B-51F1-4602-9D3D-8632AD6A8B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9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680519"/>
          </a:xfrm>
          <a:ln w="38100">
            <a:solidFill>
              <a:srgbClr val="0F0597"/>
            </a:solidFill>
          </a:ln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sr-Latn-RS" sz="2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 algn="ctr"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ММ </a:t>
            </a:r>
            <a:r>
              <a:rPr lang="ru-RU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у динамичном </a:t>
            </a:r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окружењу</a:t>
            </a:r>
            <a:endParaRPr lang="sr-Latn-RS" sz="2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endParaRPr lang="ru-RU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r>
              <a:rPr lang="sr-Latn-RS" sz="2800" dirty="0" smtClean="0">
                <a:latin typeface="Arial Narrow" panose="020B0606020202030204" pitchFamily="34" charset="0"/>
              </a:rPr>
              <a:t>I  </a:t>
            </a:r>
            <a:r>
              <a:rPr lang="ru-RU" sz="2800" dirty="0" smtClean="0">
                <a:latin typeface="Arial Narrow" panose="020B0606020202030204" pitchFamily="34" charset="0"/>
              </a:rPr>
              <a:t>Репозиционирање </a:t>
            </a:r>
            <a:r>
              <a:rPr lang="ru-RU" sz="2800" dirty="0">
                <a:latin typeface="Arial Narrow" panose="020B0606020202030204" pitchFamily="34" charset="0"/>
              </a:rPr>
              <a:t>најуспешнијих компанија </a:t>
            </a:r>
          </a:p>
          <a:p>
            <a:pPr marL="0" lvl="0" indent="0">
              <a:buNone/>
            </a:pPr>
            <a:r>
              <a:rPr lang="sr-Latn-RS" sz="2800" dirty="0">
                <a:latin typeface="Arial Narrow" panose="020B0606020202030204" pitchFamily="34" charset="0"/>
              </a:rPr>
              <a:t>II </a:t>
            </a:r>
            <a:r>
              <a:rPr lang="ru-RU" sz="2800" dirty="0" smtClean="0">
                <a:latin typeface="Arial Narrow" panose="020B0606020202030204" pitchFamily="34" charset="0"/>
              </a:rPr>
              <a:t>Репозиционирање </a:t>
            </a:r>
            <a:r>
              <a:rPr lang="sr-Cyrl-RS" sz="2800" dirty="0" smtClean="0">
                <a:latin typeface="Arial Narrow" panose="020B0606020202030204" pitchFamily="34" charset="0"/>
              </a:rPr>
              <a:t>региона и земаља </a:t>
            </a:r>
            <a:endParaRPr lang="ru-RU" sz="2800" dirty="0"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r>
              <a:rPr lang="sr-Latn-RS" sz="2800" b="1" dirty="0">
                <a:solidFill>
                  <a:srgbClr val="0000CC"/>
                </a:solidFill>
                <a:latin typeface="Arial Narrow" panose="020B0606020202030204" pitchFamily="34" charset="0"/>
              </a:rPr>
              <a:t>III: </a:t>
            </a:r>
            <a:r>
              <a:rPr lang="sr-Cyrl-RS" sz="2800" b="1" dirty="0">
                <a:solidFill>
                  <a:srgbClr val="0000CC"/>
                </a:solidFill>
                <a:latin typeface="Arial Narrow" panose="020B0606020202030204" pitchFamily="34" charset="0"/>
              </a:rPr>
              <a:t>Геополитичке промене, интеграције и споразуми</a:t>
            </a:r>
            <a:endParaRPr lang="sr-Latn-RS" sz="28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79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Интеграције и споразуми о сарадњи земаља АПР </a:t>
            </a:r>
            <a:endParaRPr lang="sr-Latn-RS" sz="24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1068"/>
            <a:ext cx="8579296" cy="55581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sz="2000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Cyrl-RS" sz="2000" b="1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196752"/>
            <a:ext cx="857929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Cyrl-RS" sz="22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А</a:t>
            </a:r>
            <a:r>
              <a:rPr lang="sr-Latn-RS" sz="22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SEAN</a:t>
            </a:r>
            <a:r>
              <a:rPr lang="sr-Latn-RS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: </a:t>
            </a:r>
            <a:r>
              <a:rPr lang="sr-Cyrl-CS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импулс </a:t>
            </a:r>
            <a:r>
              <a:rPr lang="sr-Cyrl-C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укључивању земаља југоисточне Азије у међународне токове потекао је од </a:t>
            </a:r>
            <a:r>
              <a:rPr lang="sr-Cyrl-RS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ове </a:t>
            </a:r>
            <a:r>
              <a:rPr lang="sr-Cyrl-CS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међувладине </a:t>
            </a:r>
            <a:r>
              <a:rPr lang="sr-Cyrl-C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организације </a:t>
            </a:r>
            <a:r>
              <a:rPr lang="sr-Cyrl-CS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sr-Cyrl-C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1967</a:t>
            </a:r>
            <a:r>
              <a:rPr lang="sr-Cyrl-CS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). Чине је 10 </a:t>
            </a:r>
            <a:r>
              <a:rPr lang="sr-Cyrl-C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земаља југоисточне Азије: Тајланд, </a:t>
            </a:r>
            <a:r>
              <a:rPr lang="sr-Cyrl-CS" sz="2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Мијанмар</a:t>
            </a:r>
            <a:r>
              <a:rPr lang="sr-Cyrl-C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, Лаос, Вијетнам, Камбоџа, Филипини, Сингапур, Малезија, Индонезија, </a:t>
            </a:r>
            <a:r>
              <a:rPr lang="sr-Cyrl-CS" sz="22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Брунеји</a:t>
            </a:r>
            <a:r>
              <a:rPr lang="sr-Cyrl-CS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Cyrl-CS" sz="2200" b="1" dirty="0">
                <a:solidFill>
                  <a:srgbClr val="0000CC"/>
                </a:solidFill>
                <a:latin typeface="Arial Narrow" panose="020B0606020202030204" pitchFamily="34" charset="0"/>
              </a:rPr>
              <a:t>Азијска економска </a:t>
            </a:r>
            <a:r>
              <a:rPr lang="sr-Cyrl-CS" sz="22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заједница </a:t>
            </a:r>
            <a:r>
              <a:rPr lang="sr-Latn-CS" sz="2200" b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(</a:t>
            </a:r>
            <a:r>
              <a:rPr lang="sr-Latn-CS" sz="2200" b="1" dirty="0">
                <a:latin typeface="Arial Narrow" panose="020B0606020202030204" pitchFamily="34" charset="0"/>
                <a:ea typeface="Calibri" panose="020F0502020204030204" pitchFamily="34" charset="0"/>
              </a:rPr>
              <a:t>AEC </a:t>
            </a:r>
            <a:r>
              <a:rPr lang="sr-Latn-CS" sz="2200" dirty="0">
                <a:latin typeface="Arial Narrow" panose="020B0606020202030204" pitchFamily="34" charset="0"/>
                <a:ea typeface="Calibri" panose="020F0502020204030204" pitchFamily="34" charset="0"/>
              </a:rPr>
              <a:t>– „Asean Economic Community“) </a:t>
            </a: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представља остварење крајњег циља економске интеграције овог региона. </a:t>
            </a:r>
            <a:endParaRPr lang="sr-Latn-RS" sz="2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Cyrl-RS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Декларацију </a:t>
            </a:r>
            <a:r>
              <a:rPr lang="sr-Latn-CS" sz="2200" dirty="0">
                <a:latin typeface="Arial Narrow" panose="020B0606020202030204" pitchFamily="34" charset="0"/>
                <a:ea typeface="Calibri" panose="020F0502020204030204" pitchFamily="34" charset="0"/>
              </a:rPr>
              <a:t>„ASEAN Concord II“ </a:t>
            </a:r>
            <a:r>
              <a:rPr lang="sr-Cyrl-RS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чине </a:t>
            </a:r>
            <a:r>
              <a:rPr lang="sr-Cyrl-R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три стуба укључујући </a:t>
            </a:r>
            <a:r>
              <a:rPr lang="sr-Cyrl-RS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АЕС. </a:t>
            </a:r>
            <a:r>
              <a:rPr lang="sr-Cyrl-R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Један од њих </a:t>
            </a:r>
            <a:r>
              <a:rPr lang="sr-Cyrl-RS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предвиђен </a:t>
            </a:r>
            <a:r>
              <a:rPr lang="sr-Cyrl-R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је за даље продубљивање економске интеграције и постизање </a:t>
            </a:r>
            <a:r>
              <a:rPr lang="sr-Cyrl-RS" sz="2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интегрисаније</a:t>
            </a:r>
            <a:r>
              <a:rPr lang="sr-Cyrl-R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 економске заједнице са следећим карактеристикама: високо интегрисана и кохезивна економија, конкурентан, иновативан и динамичан А</a:t>
            </a:r>
            <a:r>
              <a:rPr lang="sr-Latn-R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SEAN</a:t>
            </a:r>
            <a:r>
              <a:rPr lang="sr-Cyrl-RS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sr-Cyrl-R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побољшана повезаност и секторска сарадња, отпоран, </a:t>
            </a:r>
            <a:r>
              <a:rPr lang="sr-Cyrl-RS" sz="2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инклузиван</a:t>
            </a:r>
            <a:r>
              <a:rPr lang="sr-Cyrl-R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, и на људе оријентисан А</a:t>
            </a:r>
            <a:r>
              <a:rPr lang="sr-Latn-R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SEAN</a:t>
            </a:r>
            <a:r>
              <a:rPr lang="sr-Cyrl-RS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sr-Cyrl-R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и глобални А</a:t>
            </a:r>
            <a:r>
              <a:rPr lang="sr-Latn-R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SEAN</a:t>
            </a:r>
            <a:r>
              <a:rPr lang="sr-Cyrl-RS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 </a:t>
            </a:r>
            <a:r>
              <a:rPr lang="sr-Cyrl-R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Ове карактеристике подржавају визију </a:t>
            </a:r>
            <a:r>
              <a:rPr lang="sr-Cyrl-RS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АЕС-а </a:t>
            </a:r>
            <a:r>
              <a:rPr lang="sr-Cyrl-RS" sz="2200" dirty="0">
                <a:solidFill>
                  <a:prstClr val="black"/>
                </a:solidFill>
                <a:latin typeface="Arial Narrow" panose="020B0606020202030204" pitchFamily="34" charset="0"/>
              </a:rPr>
              <a:t>у оквиру </a:t>
            </a:r>
            <a:r>
              <a:rPr lang="sr-Latn-CS" sz="2200" dirty="0">
                <a:latin typeface="Arial Narrow" panose="020B0606020202030204" pitchFamily="34" charset="0"/>
                <a:ea typeface="Calibri" panose="020F0502020204030204" pitchFamily="34" charset="0"/>
              </a:rPr>
              <a:t>„Vizije ASEAN 2025</a:t>
            </a:r>
            <a:r>
              <a:rPr lang="sr-Latn-CS" sz="22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“</a:t>
            </a:r>
            <a:r>
              <a:rPr lang="sr-Cyrl-RS" sz="22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.</a:t>
            </a:r>
            <a:endParaRPr lang="sr-Latn-RS" sz="2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66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400" dirty="0">
                <a:solidFill>
                  <a:srgbClr val="FFFF00"/>
                </a:solidFill>
                <a:latin typeface="Arial Narrow" panose="020B0606020202030204" pitchFamily="34" charset="0"/>
              </a:rPr>
              <a:t>Интеграције и споразуми о сарадњи земаља АПР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809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Arial Narrow" panose="020B0606020202030204" pitchFamily="34" charset="0"/>
              </a:rPr>
              <a:t>Кина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је задржала </a:t>
            </a:r>
            <a:r>
              <a:rPr lang="ru-RU" sz="2400" dirty="0" smtClean="0">
                <a:latin typeface="Arial Narrow" panose="020B0606020202030204" pitchFamily="34" charset="0"/>
              </a:rPr>
              <a:t>позицију </a:t>
            </a:r>
            <a:r>
              <a:rPr lang="ru-RU" sz="2400" dirty="0">
                <a:latin typeface="Arial Narrow" panose="020B0606020202030204" pitchFamily="34" charset="0"/>
              </a:rPr>
              <a:t>највећег трговинског партнера </a:t>
            </a:r>
            <a:r>
              <a:rPr lang="sr-Latn-RS" sz="2400" b="1" dirty="0" smtClean="0">
                <a:latin typeface="Arial Narrow" panose="020B0606020202030204" pitchFamily="34" charset="0"/>
              </a:rPr>
              <a:t>ASEAN</a:t>
            </a:r>
            <a:r>
              <a:rPr lang="sr-Latn-RS" sz="2400" dirty="0" smtClean="0">
                <a:latin typeface="Arial Narrow" panose="020B0606020202030204" pitchFamily="34" charset="0"/>
              </a:rPr>
              <a:t>-a. </a:t>
            </a:r>
            <a:r>
              <a:rPr lang="ru-RU" sz="2400" dirty="0" smtClean="0">
                <a:latin typeface="Arial Narrow" panose="020B0606020202030204" pitchFamily="34" charset="0"/>
              </a:rPr>
              <a:t>од </a:t>
            </a:r>
            <a:r>
              <a:rPr lang="ru-RU" sz="2400" dirty="0">
                <a:latin typeface="Arial Narrow" panose="020B0606020202030204" pitchFamily="34" charset="0"/>
              </a:rPr>
              <a:t>2009. Трговина између </a:t>
            </a:r>
            <a:r>
              <a:rPr lang="sr-Latn-RS" sz="2400" dirty="0" smtClean="0">
                <a:latin typeface="Arial Narrow" panose="020B0606020202030204" pitchFamily="34" charset="0"/>
              </a:rPr>
              <a:t>ASEAN-a </a:t>
            </a:r>
            <a:r>
              <a:rPr lang="ru-RU" sz="2400" dirty="0" smtClean="0">
                <a:latin typeface="Arial Narrow" panose="020B0606020202030204" pitchFamily="34" charset="0"/>
              </a:rPr>
              <a:t>и </a:t>
            </a:r>
            <a:r>
              <a:rPr lang="ru-RU" sz="2400" dirty="0">
                <a:latin typeface="Arial Narrow" panose="020B0606020202030204" pitchFamily="34" charset="0"/>
              </a:rPr>
              <a:t>Кине континуелно расте</a:t>
            </a:r>
            <a:r>
              <a:rPr lang="ru-RU" sz="2400" dirty="0" smtClean="0">
                <a:latin typeface="Arial Narrow" panose="020B0606020202030204" pitchFamily="34" charset="0"/>
              </a:rPr>
              <a:t>.</a:t>
            </a:r>
            <a:endParaRPr lang="sr-Latn-R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Arial Narrow" panose="020B0606020202030204" pitchFamily="34" charset="0"/>
              </a:rPr>
              <a:t>Јапан </a:t>
            </a:r>
            <a:r>
              <a:rPr lang="ru-RU" sz="2400" b="1" dirty="0">
                <a:latin typeface="Arial Narrow" panose="020B0606020202030204" pitchFamily="34" charset="0"/>
              </a:rPr>
              <a:t>и </a:t>
            </a:r>
            <a:r>
              <a:rPr lang="sr-Latn-RS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ASEAN </a:t>
            </a:r>
            <a:r>
              <a:rPr lang="ru-RU" sz="2400" dirty="0" smtClean="0">
                <a:latin typeface="Arial Narrow" panose="020B0606020202030204" pitchFamily="34" charset="0"/>
              </a:rPr>
              <a:t>су </a:t>
            </a:r>
            <a:r>
              <a:rPr lang="ru-RU" sz="2400" dirty="0">
                <a:latin typeface="Arial Narrow" panose="020B0606020202030204" pitchFamily="34" charset="0"/>
              </a:rPr>
              <a:t>изградили кооперативно партнерство за мир и стабилност, развој и просперитет у региону. Јапан и </a:t>
            </a:r>
            <a:r>
              <a:rPr lang="sr-Latn-R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ASEAN </a:t>
            </a:r>
            <a:r>
              <a:rPr lang="ru-RU" sz="2400" dirty="0" smtClean="0">
                <a:latin typeface="Arial Narrow" panose="020B0606020202030204" pitchFamily="34" charset="0"/>
              </a:rPr>
              <a:t>су </a:t>
            </a:r>
            <a:r>
              <a:rPr lang="ru-RU" sz="2400" dirty="0">
                <a:latin typeface="Arial Narrow" panose="020B0606020202030204" pitchFamily="34" charset="0"/>
              </a:rPr>
              <a:t>такође изградили блиске односе као пословни партнери. Јапан сматра да је </a:t>
            </a:r>
            <a:r>
              <a:rPr lang="sr-Latn-R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ASEAN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важан за </a:t>
            </a:r>
            <a:r>
              <a:rPr lang="ru-RU" sz="2400" dirty="0" smtClean="0">
                <a:latin typeface="Arial Narrow" panose="020B0606020202030204" pitchFamily="34" charset="0"/>
              </a:rPr>
              <a:t>стабилнос</a:t>
            </a:r>
            <a:r>
              <a:rPr lang="sr-Cyrl-RS" sz="2400" dirty="0" smtClean="0">
                <a:latin typeface="Arial Narrow" panose="020B0606020202030204" pitchFamily="34" charset="0"/>
              </a:rPr>
              <a:t>т </a:t>
            </a:r>
            <a:r>
              <a:rPr lang="ru-RU" sz="2400" dirty="0" smtClean="0">
                <a:latin typeface="Arial Narrow" panose="020B0606020202030204" pitchFamily="34" charset="0"/>
              </a:rPr>
              <a:t>и </a:t>
            </a:r>
            <a:r>
              <a:rPr lang="ru-RU" sz="2400" dirty="0">
                <a:latin typeface="Arial Narrow" panose="020B0606020202030204" pitchFamily="34" charset="0"/>
              </a:rPr>
              <a:t>просперитет Јапана, </a:t>
            </a:r>
            <a:r>
              <a:rPr lang="sr-Latn-R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ASEAN</a:t>
            </a:r>
            <a:r>
              <a:rPr lang="sr-Cyrl-R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-а </a:t>
            </a:r>
            <a:r>
              <a:rPr lang="ru-RU" sz="2400" dirty="0" smtClean="0">
                <a:latin typeface="Arial Narrow" panose="020B0606020202030204" pitchFamily="34" charset="0"/>
              </a:rPr>
              <a:t>и </a:t>
            </a:r>
            <a:r>
              <a:rPr lang="ru-RU" sz="2400" dirty="0">
                <a:latin typeface="Arial Narrow" panose="020B0606020202030204" pitchFamily="34" charset="0"/>
              </a:rPr>
              <a:t>целе источне Азије, тако да у потпуности подржава напоре </a:t>
            </a:r>
            <a:r>
              <a:rPr lang="sr-Latn-R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ASEAN</a:t>
            </a:r>
            <a:r>
              <a:rPr lang="sr-Cyrl-R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</a:t>
            </a:r>
            <a:r>
              <a:rPr lang="ru-RU" sz="2400" dirty="0" smtClean="0">
                <a:latin typeface="Arial Narrow" panose="020B0606020202030204" pitchFamily="34" charset="0"/>
              </a:rPr>
              <a:t>а </a:t>
            </a:r>
            <a:r>
              <a:rPr lang="ru-RU" sz="2400" dirty="0">
                <a:latin typeface="Arial Narrow" panose="020B0606020202030204" pitchFamily="34" charset="0"/>
              </a:rPr>
              <a:t>да побољша своју </a:t>
            </a:r>
            <a:r>
              <a:rPr lang="ru-RU" sz="2400" dirty="0" smtClean="0">
                <a:latin typeface="Arial Narrow" panose="020B0606020202030204" pitchFamily="34" charset="0"/>
              </a:rPr>
              <a:t>повезаност.</a:t>
            </a:r>
            <a:endParaRPr lang="sr-Latn-RS" sz="24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97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400" dirty="0">
                <a:solidFill>
                  <a:srgbClr val="FFFF00"/>
                </a:solidFill>
                <a:latin typeface="Arial Narrow" panose="020B0606020202030204" pitchFamily="34" charset="0"/>
              </a:rPr>
              <a:t>Интеграције и споразуми о сарадњи земаља ЛАК региона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775" y="1052736"/>
            <a:ext cx="8820472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328"/>
              </a:spcBef>
              <a:buNone/>
            </a:pPr>
            <a:r>
              <a:rPr lang="ru-RU" sz="2400" dirty="0">
                <a:latin typeface="Arial Narrow" panose="020B0606020202030204" pitchFamily="34" charset="0"/>
              </a:rPr>
              <a:t>Интеграција </a:t>
            </a:r>
            <a:r>
              <a:rPr lang="ru-RU" sz="2400" b="1" dirty="0">
                <a:latin typeface="Arial Narrow" panose="020B0606020202030204" pitchFamily="34" charset="0"/>
              </a:rPr>
              <a:t>Мексика</a:t>
            </a:r>
            <a:r>
              <a:rPr lang="ru-RU" sz="2400" dirty="0">
                <a:latin typeface="Arial Narrow" panose="020B0606020202030204" pitchFamily="34" charset="0"/>
              </a:rPr>
              <a:t> у светску привреду започета је 1986. године, потписивањем </a:t>
            </a:r>
            <a:r>
              <a:rPr lang="sr-Latn-RS" sz="2400" dirty="0" smtClean="0">
                <a:latin typeface="Arial Narrow" panose="020B0606020202030204" pitchFamily="34" charset="0"/>
              </a:rPr>
              <a:t>GATT </a:t>
            </a:r>
            <a:r>
              <a:rPr lang="ru-RU" sz="2400" dirty="0" smtClean="0">
                <a:latin typeface="Arial Narrow" panose="020B0606020202030204" pitchFamily="34" charset="0"/>
              </a:rPr>
              <a:t>споразума </a:t>
            </a:r>
            <a:r>
              <a:rPr lang="ru-RU" sz="2400" dirty="0">
                <a:latin typeface="Arial Narrow" panose="020B0606020202030204" pitchFamily="34" charset="0"/>
              </a:rPr>
              <a:t>и приступом </a:t>
            </a:r>
            <a:r>
              <a:rPr lang="sr-Latn-RS" sz="2400" dirty="0" smtClean="0">
                <a:latin typeface="Arial Narrow" panose="020B0606020202030204" pitchFamily="34" charset="0"/>
              </a:rPr>
              <a:t>WTO. </a:t>
            </a:r>
            <a:endParaRPr lang="sr-Cyrl-RS" sz="2400" dirty="0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328"/>
              </a:spcBef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У </a:t>
            </a:r>
            <a:r>
              <a:rPr lang="ru-RU" sz="2400" dirty="0">
                <a:latin typeface="Arial Narrow" panose="020B0606020202030204" pitchFamily="34" charset="0"/>
              </a:rPr>
              <a:t>90-им година 20. </a:t>
            </a:r>
            <a:r>
              <a:rPr lang="ru-RU" sz="2400" dirty="0" smtClean="0">
                <a:latin typeface="Arial Narrow" panose="020B0606020202030204" pitchFamily="34" charset="0"/>
              </a:rPr>
              <a:t>века, </a:t>
            </a:r>
            <a:r>
              <a:rPr lang="ru-RU" sz="2400" dirty="0">
                <a:latin typeface="Arial Narrow" panose="020B0606020202030204" pitchFamily="34" charset="0"/>
              </a:rPr>
              <a:t>Мексико </a:t>
            </a:r>
            <a:endParaRPr lang="sr-Latn-RS" sz="2400" dirty="0" smtClean="0">
              <a:latin typeface="Arial Narrow" panose="020B0606020202030204" pitchFamily="34" charset="0"/>
            </a:endParaRPr>
          </a:p>
          <a:p>
            <a:pPr>
              <a:spcBef>
                <a:spcPts val="328"/>
              </a:spcBef>
            </a:pPr>
            <a:r>
              <a:rPr lang="ru-RU" sz="2400" dirty="0" smtClean="0">
                <a:latin typeface="Arial Narrow" panose="020B0606020202030204" pitchFamily="34" charset="0"/>
              </a:rPr>
              <a:t>потписује </a:t>
            </a:r>
            <a:r>
              <a:rPr lang="ru-RU" sz="2400" dirty="0">
                <a:latin typeface="Arial Narrow" panose="020B0606020202030204" pitchFamily="34" charset="0"/>
              </a:rPr>
              <a:t>Споразум о слободној трговини с Чилеом, Костариком и Никарагвом, </a:t>
            </a:r>
            <a:endParaRPr lang="sr-Latn-RS" sz="2400" dirty="0" smtClean="0">
              <a:latin typeface="Arial Narrow" panose="020B0606020202030204" pitchFamily="34" charset="0"/>
            </a:endParaRPr>
          </a:p>
          <a:p>
            <a:pPr>
              <a:spcBef>
                <a:spcPts val="328"/>
              </a:spcBef>
            </a:pPr>
            <a:r>
              <a:rPr lang="ru-RU" sz="2400" dirty="0" smtClean="0">
                <a:latin typeface="Arial Narrow" panose="020B0606020202030204" pitchFamily="34" charset="0"/>
              </a:rPr>
              <a:t>приступа </a:t>
            </a:r>
            <a:r>
              <a:rPr lang="sr-Latn-RS" sz="2400" dirty="0" smtClean="0">
                <a:latin typeface="Arial Narrow" panose="020B0606020202030204" pitchFamily="34" charset="0"/>
              </a:rPr>
              <a:t>APEC-u </a:t>
            </a:r>
            <a:r>
              <a:rPr lang="ru-RU" sz="2400" dirty="0" smtClean="0">
                <a:latin typeface="Arial Narrow" panose="020B0606020202030204" pitchFamily="34" charset="0"/>
              </a:rPr>
              <a:t>(</a:t>
            </a:r>
            <a:r>
              <a:rPr lang="ru-RU" sz="2400" dirty="0">
                <a:latin typeface="Arial Narrow" panose="020B0606020202030204" pitchFamily="34" charset="0"/>
              </a:rPr>
              <a:t>Азијско-пацифичка економска </a:t>
            </a:r>
            <a:r>
              <a:rPr lang="ru-RU" sz="2400" dirty="0" smtClean="0">
                <a:latin typeface="Arial Narrow" panose="020B0606020202030204" pitchFamily="34" charset="0"/>
              </a:rPr>
              <a:t>сарадња/</a:t>
            </a:r>
            <a:r>
              <a:rPr lang="sr-Latn-RS" sz="2400" dirty="0" smtClean="0">
                <a:latin typeface="Arial Narrow" panose="020B0606020202030204" pitchFamily="34" charset="0"/>
              </a:rPr>
              <a:t>„</a:t>
            </a:r>
            <a:r>
              <a:rPr lang="sr-Latn-RS" sz="2400" dirty="0">
                <a:latin typeface="Arial Narrow" panose="020B0606020202030204" pitchFamily="34" charset="0"/>
              </a:rPr>
              <a:t>the Asia-Pacific Economic Cooperation</a:t>
            </a:r>
            <a:r>
              <a:rPr lang="sr-Latn-RS" sz="2400" dirty="0" smtClean="0">
                <a:latin typeface="Arial Narrow" panose="020B0606020202030204" pitchFamily="34" charset="0"/>
              </a:rPr>
              <a:t>“</a:t>
            </a:r>
            <a:r>
              <a:rPr lang="ru-RU" sz="2400" dirty="0" smtClean="0">
                <a:latin typeface="Arial Narrow" panose="020B0606020202030204" pitchFamily="34" charset="0"/>
              </a:rPr>
              <a:t>) </a:t>
            </a:r>
            <a:r>
              <a:rPr lang="ru-RU" sz="2400" dirty="0">
                <a:latin typeface="Arial Narrow" panose="020B0606020202030204" pitchFamily="34" charset="0"/>
              </a:rPr>
              <a:t>и </a:t>
            </a:r>
            <a:endParaRPr lang="sr-Latn-RS" sz="2400" dirty="0" smtClean="0">
              <a:latin typeface="Arial Narrow" panose="020B0606020202030204" pitchFamily="34" charset="0"/>
            </a:endParaRPr>
          </a:p>
          <a:p>
            <a:pPr>
              <a:spcBef>
                <a:spcPts val="328"/>
              </a:spcBef>
            </a:pPr>
            <a:r>
              <a:rPr lang="sr-Latn-RS" sz="2400" dirty="0" smtClean="0">
                <a:latin typeface="Arial Narrow" panose="020B0606020202030204" pitchFamily="34" charset="0"/>
              </a:rPr>
              <a:t>OECD-u </a:t>
            </a:r>
            <a:r>
              <a:rPr lang="ru-RU" sz="2400" dirty="0" smtClean="0">
                <a:latin typeface="Arial Narrow" panose="020B0606020202030204" pitchFamily="34" charset="0"/>
              </a:rPr>
              <a:t>(</a:t>
            </a:r>
            <a:r>
              <a:rPr lang="en-US" sz="2400" dirty="0">
                <a:latin typeface="Arial Narrow" panose="020B0606020202030204" pitchFamily="34" charset="0"/>
              </a:rPr>
              <a:t>The </a:t>
            </a:r>
            <a:r>
              <a:rPr lang="en-US" sz="2400" dirty="0" err="1">
                <a:latin typeface="Arial Narrow" panose="020B0606020202030204" pitchFamily="34" charset="0"/>
              </a:rPr>
              <a:t>Mexiko</a:t>
            </a:r>
            <a:r>
              <a:rPr lang="en-US" sz="2400" dirty="0">
                <a:latin typeface="Arial Narrow" panose="020B0606020202030204" pitchFamily="34" charset="0"/>
              </a:rPr>
              <a:t> – EU Free Trade Agreement: Building bridges across the Atlantic 2000</a:t>
            </a:r>
            <a:r>
              <a:rPr lang="ru-RU" sz="2400" dirty="0" smtClean="0">
                <a:latin typeface="Arial Narrow" panose="020B0606020202030204" pitchFamily="34" charset="0"/>
              </a:rPr>
              <a:t>). </a:t>
            </a:r>
            <a:endParaRPr lang="sr-Latn-RS" sz="2400" dirty="0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328"/>
              </a:spcBef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Поред </a:t>
            </a:r>
            <a:r>
              <a:rPr lang="ru-RU" sz="2400" dirty="0">
                <a:latin typeface="Arial Narrow" panose="020B0606020202030204" pitchFamily="34" charset="0"/>
              </a:rPr>
              <a:t>наведеног, Мексико је члан </a:t>
            </a:r>
            <a:r>
              <a:rPr lang="sr-Latn-RS" sz="2400" dirty="0" smtClean="0">
                <a:latin typeface="Arial Narrow" panose="020B0606020202030204" pitchFamily="34" charset="0"/>
              </a:rPr>
              <a:t>G</a:t>
            </a:r>
            <a:r>
              <a:rPr lang="ru-RU" sz="2400" dirty="0" smtClean="0">
                <a:latin typeface="Arial Narrow" panose="020B0606020202030204" pitchFamily="34" charset="0"/>
              </a:rPr>
              <a:t>20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  <a:endParaRPr lang="sr-Latn-RS" sz="2400" dirty="0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328"/>
              </a:spcBef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Мексико </a:t>
            </a:r>
            <a:r>
              <a:rPr lang="ru-RU" sz="2400" dirty="0">
                <a:latin typeface="Arial Narrow" panose="020B0606020202030204" pitchFamily="34" charset="0"/>
              </a:rPr>
              <a:t>има 13 </a:t>
            </a:r>
            <a:r>
              <a:rPr lang="sr-Latn-RS" sz="2400" dirty="0" smtClean="0">
                <a:latin typeface="Arial Narrow" panose="020B0606020202030204" pitchFamily="34" charset="0"/>
              </a:rPr>
              <a:t>FTA </a:t>
            </a:r>
            <a:r>
              <a:rPr lang="ru-RU" sz="2400" dirty="0" smtClean="0">
                <a:latin typeface="Arial Narrow" panose="020B0606020202030204" pitchFamily="34" charset="0"/>
              </a:rPr>
              <a:t>споразума </a:t>
            </a:r>
            <a:r>
              <a:rPr lang="ru-RU" sz="2400" dirty="0">
                <a:latin typeface="Arial Narrow" panose="020B0606020202030204" pitchFamily="34" charset="0"/>
              </a:rPr>
              <a:t>са 50 земаља, укључујући </a:t>
            </a:r>
            <a:r>
              <a:rPr lang="sr-Latn-RS" sz="2400" dirty="0" smtClean="0">
                <a:latin typeface="Arial Narrow" panose="020B0606020202030204" pitchFamily="34" charset="0"/>
              </a:rPr>
              <a:t>USMCA, EFTA</a:t>
            </a:r>
            <a:r>
              <a:rPr lang="sr-Cyrl-RS" sz="2400" dirty="0" smtClean="0">
                <a:latin typeface="Arial Narrow" panose="020B0606020202030204" pitchFamily="34" charset="0"/>
              </a:rPr>
              <a:t>,</a:t>
            </a:r>
            <a:r>
              <a:rPr lang="sr-Latn-RS" sz="2400" dirty="0" smtClean="0">
                <a:latin typeface="Arial Narrow" panose="020B0606020202030204" pitchFamily="34" charset="0"/>
              </a:rPr>
              <a:t> FTA </a:t>
            </a:r>
            <a:r>
              <a:rPr lang="ru-RU" sz="2400" dirty="0" smtClean="0">
                <a:latin typeface="Arial Narrow" panose="020B0606020202030204" pitchFamily="34" charset="0"/>
              </a:rPr>
              <a:t>са </a:t>
            </a:r>
            <a:r>
              <a:rPr lang="ru-RU" sz="2400" dirty="0">
                <a:latin typeface="Arial Narrow" panose="020B0606020202030204" pitchFamily="34" charset="0"/>
              </a:rPr>
              <a:t>ЕУ, Јапаном, Израелом и 10 земаља </a:t>
            </a:r>
            <a:r>
              <a:rPr lang="ru-RU" sz="2400" dirty="0" smtClean="0">
                <a:latin typeface="Arial Narrow" panose="020B0606020202030204" pitchFamily="34" charset="0"/>
              </a:rPr>
              <a:t>латиномаеричког региона (</a:t>
            </a:r>
            <a:r>
              <a:rPr lang="sr-Latn-RS" sz="2400" dirty="0" smtClean="0">
                <a:latin typeface="Arial Narrow" panose="020B0606020202030204" pitchFamily="34" charset="0"/>
              </a:rPr>
              <a:t>LAR)</a:t>
            </a:r>
            <a:r>
              <a:rPr lang="ru-RU" sz="2400" dirty="0" smtClean="0">
                <a:latin typeface="Arial Narrow" panose="020B0606020202030204" pitchFamily="34" charset="0"/>
              </a:rPr>
              <a:t>, </a:t>
            </a:r>
            <a:r>
              <a:rPr lang="ru-RU" sz="2400" dirty="0">
                <a:latin typeface="Arial Narrow" panose="020B0606020202030204" pitchFamily="34" charset="0"/>
              </a:rPr>
              <a:t>те споразум са 11 земаља за транспацифичко партнерство </a:t>
            </a:r>
            <a:r>
              <a:rPr lang="ru-RU" sz="2400" dirty="0" smtClean="0">
                <a:latin typeface="Arial Narrow" panose="020B0606020202030204" pitchFamily="34" charset="0"/>
              </a:rPr>
              <a:t>(„</a:t>
            </a:r>
            <a:r>
              <a:rPr lang="sr-Latn-CS" sz="24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Comprehensive </a:t>
            </a:r>
            <a:r>
              <a:rPr lang="sr-Latn-CS" sz="2400" dirty="0">
                <a:latin typeface="Arial Narrow" panose="020B0606020202030204" pitchFamily="34" charset="0"/>
                <a:ea typeface="Calibri" panose="020F0502020204030204" pitchFamily="34" charset="0"/>
              </a:rPr>
              <a:t>and Progressive Agreement for Trans-Pacific </a:t>
            </a:r>
            <a:r>
              <a:rPr lang="sr-Latn-CS" sz="24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Partnership</a:t>
            </a:r>
            <a:r>
              <a:rPr lang="ru-RU" sz="2400" dirty="0" smtClean="0">
                <a:latin typeface="Arial Narrow" panose="020B0606020202030204" pitchFamily="34" charset="0"/>
              </a:rPr>
              <a:t>“). </a:t>
            </a:r>
          </a:p>
          <a:p>
            <a:pPr marL="0" indent="0">
              <a:spcBef>
                <a:spcPts val="328"/>
              </a:spcBef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Мексико </a:t>
            </a:r>
            <a:r>
              <a:rPr lang="ru-RU" sz="2400" dirty="0">
                <a:latin typeface="Arial Narrow" panose="020B0606020202030204" pitchFamily="34" charset="0"/>
              </a:rPr>
              <a:t>је члан Пацифичке алијансе и трговинског блока који је склопио с Чилеом, Колумбијом и Перуом, 2011 </a:t>
            </a:r>
            <a:r>
              <a:rPr lang="ru-RU" sz="2400" dirty="0" smtClean="0">
                <a:latin typeface="Arial Narrow" panose="020B0606020202030204" pitchFamily="34" charset="0"/>
              </a:rPr>
              <a:t>(</a:t>
            </a:r>
            <a:r>
              <a:rPr lang="sr-Latn-CS" sz="24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Mexico </a:t>
            </a:r>
            <a:r>
              <a:rPr lang="sr-Latn-CS" sz="2400" dirty="0">
                <a:latin typeface="Arial Narrow" panose="020B0606020202030204" pitchFamily="34" charset="0"/>
                <a:ea typeface="Calibri" panose="020F0502020204030204" pitchFamily="34" charset="0"/>
              </a:rPr>
              <a:t>- Country Commercial </a:t>
            </a:r>
            <a:r>
              <a:rPr lang="sr-Latn-CS" sz="24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Guide</a:t>
            </a:r>
            <a:r>
              <a:rPr lang="sr-Cyrl-RS" sz="24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).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82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733656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Arial Narrow" panose="020B0606020202030204" pitchFamily="34" charset="0"/>
              </a:rPr>
              <a:t>Модерна историја централноамеричке интеграције датира од 1951, када су Гватемала, Хондурас, Ел Салвадор, Никарагва, Костарика и Панама основали </a:t>
            </a:r>
            <a:r>
              <a:rPr lang="ru-RU" sz="2000" dirty="0">
                <a:solidFill>
                  <a:srgbClr val="0000CC"/>
                </a:solidFill>
                <a:latin typeface="Arial Narrow" panose="020B0606020202030204" pitchFamily="34" charset="0"/>
              </a:rPr>
              <a:t>Организацију централноамеричких држава</a:t>
            </a:r>
            <a:r>
              <a:rPr lang="ru-RU" sz="2000" dirty="0">
                <a:latin typeface="Arial Narrow" panose="020B0606020202030204" pitchFamily="34" charset="0"/>
              </a:rPr>
              <a:t> (шпански акроним </a:t>
            </a:r>
            <a:r>
              <a:rPr lang="sr-Latn-RS" sz="20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ODECA</a:t>
            </a:r>
            <a:r>
              <a:rPr lang="sr-Latn-RS" sz="2000" dirty="0" smtClean="0">
                <a:latin typeface="Arial Narrow" panose="020B0606020202030204" pitchFamily="34" charset="0"/>
              </a:rPr>
              <a:t>). </a:t>
            </a:r>
            <a:r>
              <a:rPr lang="ru-RU" sz="2000" dirty="0" smtClean="0">
                <a:latin typeface="Arial Narrow" panose="020B0606020202030204" pitchFamily="34" charset="0"/>
              </a:rPr>
              <a:t>Организација </a:t>
            </a:r>
            <a:r>
              <a:rPr lang="ru-RU" sz="2000" dirty="0">
                <a:latin typeface="Arial Narrow" panose="020B0606020202030204" pitchFamily="34" charset="0"/>
              </a:rPr>
              <a:t>је постигла значајна достигнућа и успоставила основе за економску, социјалну и политичку интеграцију региона. </a:t>
            </a:r>
            <a:r>
              <a:rPr lang="sr-Cyrl-RS" sz="2000" dirty="0" smtClean="0">
                <a:latin typeface="Arial Narrow" panose="020B0606020202030204" pitchFamily="34" charset="0"/>
              </a:rPr>
              <a:t>Важан </a:t>
            </a:r>
            <a:r>
              <a:rPr lang="ru-RU" sz="2000" dirty="0" smtClean="0">
                <a:latin typeface="Arial Narrow" panose="020B0606020202030204" pitchFamily="34" charset="0"/>
              </a:rPr>
              <a:t>протокол </a:t>
            </a:r>
            <a:r>
              <a:rPr lang="sr-Latn-CS" sz="2000" dirty="0">
                <a:latin typeface="Arial Narrow" panose="020B0606020202030204" pitchFamily="34" charset="0"/>
                <a:ea typeface="Calibri" panose="020F0502020204030204" pitchFamily="34" charset="0"/>
              </a:rPr>
              <a:t>(„the Tegucigalpa Protocol“) </a:t>
            </a:r>
            <a:r>
              <a:rPr lang="ru-RU" sz="2000" dirty="0" smtClean="0">
                <a:latin typeface="Arial Narrow" panose="020B0606020202030204" pitchFamily="34" charset="0"/>
              </a:rPr>
              <a:t>је </a:t>
            </a:r>
            <a:r>
              <a:rPr lang="ru-RU" sz="2000" dirty="0">
                <a:latin typeface="Arial Narrow" panose="020B0606020202030204" pitchFamily="34" charset="0"/>
              </a:rPr>
              <a:t>потврђен </a:t>
            </a:r>
            <a:r>
              <a:rPr lang="sr-Latn-RS" sz="2000" dirty="0" smtClean="0">
                <a:latin typeface="Arial Narrow" panose="020B0606020202030204" pitchFamily="34" charset="0"/>
              </a:rPr>
              <a:t>ODECA </a:t>
            </a:r>
            <a:r>
              <a:rPr lang="ru-RU" sz="2000" dirty="0" smtClean="0">
                <a:latin typeface="Arial Narrow" panose="020B0606020202030204" pitchFamily="34" charset="0"/>
              </a:rPr>
              <a:t>Повељом </a:t>
            </a:r>
            <a:r>
              <a:rPr lang="ru-RU" sz="2000" dirty="0">
                <a:latin typeface="Arial Narrow" panose="020B0606020202030204" pitchFamily="34" charset="0"/>
              </a:rPr>
              <a:t>у раним 90-им што је довело до </a:t>
            </a:r>
            <a:r>
              <a:rPr lang="ru-RU" sz="20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Централноамеричког интеграционог система (</a:t>
            </a:r>
            <a:r>
              <a:rPr lang="sr-Latn-RS" sz="20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SICA</a:t>
            </a:r>
            <a:r>
              <a:rPr lang="sr-Cyrl-RS" sz="20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: </a:t>
            </a:r>
            <a:r>
              <a:rPr lang="sr-Latn-C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„</a:t>
            </a:r>
            <a:r>
              <a:rPr lang="sr-Latn-CS" sz="2000" dirty="0">
                <a:latin typeface="Arial Narrow" panose="020B0606020202030204" pitchFamily="34" charset="0"/>
                <a:ea typeface="Calibri" panose="020F0502020204030204" pitchFamily="34" charset="0"/>
              </a:rPr>
              <a:t>the Central American Integration System</a:t>
            </a:r>
            <a:r>
              <a:rPr lang="sr-Latn-C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“).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 Чланице </a:t>
            </a:r>
            <a:r>
              <a:rPr lang="sr-Latn-R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SICA </a:t>
            </a: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су 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Белиз, Костарика, Ел Салвадор, Гватемала, Хондурас, Никарагва, Панама и Доминиканска Република као придружена држава </a:t>
            </a: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чланица</a:t>
            </a:r>
            <a:r>
              <a:rPr lang="sr-Latn-R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sr-Latn-CS" sz="2000" dirty="0" smtClean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A</a:t>
            </a:r>
            <a:r>
              <a:rPr lang="sr-Cyrl-RS" sz="2000" dirty="0" err="1" smtClean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ндска</a:t>
            </a:r>
            <a:r>
              <a:rPr lang="sr-Cyrl-RS" sz="2000" dirty="0" smtClean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заједница </a:t>
            </a:r>
            <a:r>
              <a:rPr lang="sr-Latn-C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(„</a:t>
            </a:r>
            <a:r>
              <a:rPr lang="sr-Latn-CS" sz="2000" dirty="0">
                <a:latin typeface="Arial Narrow" panose="020B0606020202030204" pitchFamily="34" charset="0"/>
                <a:ea typeface="Calibri" panose="020F0502020204030204" pitchFamily="34" charset="0"/>
              </a:rPr>
              <a:t>Andean Community</a:t>
            </a:r>
            <a:r>
              <a:rPr lang="sr-Latn-C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“</a:t>
            </a:r>
            <a:r>
              <a:rPr lang="sr-Cyrl-R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, </a:t>
            </a:r>
            <a:r>
              <a:rPr lang="sr-Latn-C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1969)</a:t>
            </a:r>
            <a:r>
              <a:rPr lang="sr-Cyrl-RS" sz="2000" dirty="0">
                <a:latin typeface="Arial Narrow" panose="020B0606020202030204" pitchFamily="34" charset="0"/>
                <a:ea typeface="Calibri" panose="020F0502020204030204" pitchFamily="34" charset="0"/>
              </a:rPr>
              <a:t>. </a:t>
            </a:r>
            <a:r>
              <a:rPr lang="sr-Cyrl-R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Боливија, Перу, Еквадор </a:t>
            </a:r>
            <a:r>
              <a:rPr lang="sr-Cyrl-RS" sz="2000" dirty="0">
                <a:latin typeface="Arial Narrow" panose="020B0606020202030204" pitchFamily="34" charset="0"/>
                <a:ea typeface="Calibri" panose="020F0502020204030204" pitchFamily="34" charset="0"/>
              </a:rPr>
              <a:t>и </a:t>
            </a:r>
            <a:r>
              <a:rPr lang="sr-Cyrl-R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Колумбија. Земље </a:t>
            </a:r>
            <a:r>
              <a:rPr lang="sr-Latn-CS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Mercosur-a</a:t>
            </a:r>
            <a:r>
              <a:rPr lang="sr-Cyrl-RS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sr-Cyrl-R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су </a:t>
            </a:r>
            <a:r>
              <a:rPr lang="sr-Cyrl-RS" sz="2000" dirty="0">
                <a:latin typeface="Arial Narrow" panose="020B0606020202030204" pitchFamily="34" charset="0"/>
                <a:ea typeface="Calibri" panose="020F0502020204030204" pitchFamily="34" charset="0"/>
              </a:rPr>
              <a:t>придружене чланице ове групе од 2005</a:t>
            </a:r>
            <a:r>
              <a:rPr lang="sr-Cyrl-R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. </a:t>
            </a:r>
            <a:r>
              <a:rPr lang="sr-Cyrl-RS" sz="2000" dirty="0">
                <a:latin typeface="Arial Narrow" panose="020B0606020202030204" pitchFamily="34" charset="0"/>
                <a:ea typeface="Calibri" panose="020F0502020204030204" pitchFamily="34" charset="0"/>
              </a:rPr>
              <a:t>Циљ </a:t>
            </a:r>
            <a:r>
              <a:rPr lang="sr-Cyrl-RS" sz="2000" dirty="0" err="1">
                <a:latin typeface="Arial Narrow" panose="020B0606020202030204" pitchFamily="34" charset="0"/>
                <a:ea typeface="Calibri" panose="020F0502020204030204" pitchFamily="34" charset="0"/>
              </a:rPr>
              <a:t>Андске</a:t>
            </a:r>
            <a:r>
              <a:rPr lang="sr-Cyrl-RS" sz="2000" dirty="0">
                <a:latin typeface="Arial Narrow" panose="020B0606020202030204" pitchFamily="34" charset="0"/>
                <a:ea typeface="Calibri" panose="020F0502020204030204" pitchFamily="34" charset="0"/>
              </a:rPr>
              <a:t> заједнице је економска и социјална интеграција земаља </a:t>
            </a:r>
            <a:r>
              <a:rPr lang="sr-Cyrl-RS" sz="2000" dirty="0" err="1">
                <a:latin typeface="Arial Narrow" panose="020B0606020202030204" pitchFamily="34" charset="0"/>
                <a:ea typeface="Calibri" panose="020F0502020204030204" pitchFamily="34" charset="0"/>
              </a:rPr>
              <a:t>Анда</a:t>
            </a:r>
            <a:r>
              <a:rPr lang="sr-Cyrl-R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Заједничко </a:t>
            </a:r>
            <a:r>
              <a:rPr lang="ru-RU" sz="2000" dirty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тржиште Централне Америке </a:t>
            </a:r>
            <a:r>
              <a:rPr lang="sr-Latn-CS" sz="20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(„Central American Common Market“: </a:t>
            </a:r>
            <a:r>
              <a:rPr lang="sr-Latn-CS" sz="2000" dirty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CACM</a:t>
            </a:r>
            <a:r>
              <a:rPr lang="sr-Latn-CS" sz="20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формирано 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је 1960. г. између Гватемале, Хондураса, Никарагве и Ел Салвадора. Костарика се придружила 1963, док је Панама посматрач. Политичке разлике, као и тенденције земаља попут Костарике да се држе подаље од својих сиромашнијих суседа, ометале су потпунију </a:t>
            </a: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интеграцију.</a:t>
            </a:r>
            <a:endParaRPr lang="sr-Cyrl-RS" sz="2000" dirty="0" smtClean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sr-Cyrl-RS" sz="2000" dirty="0"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562074"/>
          </a:xfrm>
        </p:spPr>
        <p:txBody>
          <a:bodyPr/>
          <a:lstStyle/>
          <a:p>
            <a:r>
              <a:rPr lang="ru-RU" sz="2400" dirty="0">
                <a:solidFill>
                  <a:srgbClr val="FFFF00"/>
                </a:solidFill>
                <a:latin typeface="Arial Narrow" panose="020B0606020202030204" pitchFamily="34" charset="0"/>
              </a:rPr>
              <a:t>Интеграције и споразуми о сарадњи земаља ЛАК региона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42148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Карипска </a:t>
            </a:r>
            <a:r>
              <a:rPr lang="ru-RU" sz="2000" dirty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заједница и заједничко тржиште </a:t>
            </a:r>
            <a:r>
              <a:rPr lang="ru-RU" sz="2000" dirty="0" smtClean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(</a:t>
            </a:r>
            <a:r>
              <a:rPr lang="sr-Latn-RS" sz="2000" dirty="0" smtClean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CARICOM</a:t>
            </a:r>
            <a:r>
              <a:rPr lang="ru-RU" sz="2000" dirty="0" smtClean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) 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формирана је 1973</a:t>
            </a: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. 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Чине је Антигва и Барбуда, Бахами, Барбадос, Белизе, Доминика, Гренада, Гвајана, Хаити, Јамајка, Монсерат, Сент Кристофер и Невис, Сент  Луција, Сент Винсент и Гренадини, Суринам, Тринидад и Тобаго. Све земље </a:t>
            </a: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су 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земље у развоју. Циљ ове заједнице је да промовише економску интеграцију и кооперацију међу чланицама у тежњи да користи од интеграције буду једнако расподељене. Осим тога на овај начин земље координирају своје напоре у спољној политици</a:t>
            </a: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.</a:t>
            </a:r>
            <a:endParaRPr lang="sr-Latn-RS" sz="2000" dirty="0" smtClean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sr-Cyrl-R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Г</a:t>
            </a: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руп</a:t>
            </a:r>
            <a:r>
              <a:rPr lang="sr-Latn-R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a</a:t>
            </a: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sr-Latn-R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„</a:t>
            </a: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Ко</a:t>
            </a:r>
            <a:r>
              <a:rPr lang="sr-Latn-R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ntadora“ </a:t>
            </a: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и </a:t>
            </a:r>
            <a:r>
              <a:rPr lang="sr-Latn-R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„</a:t>
            </a: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Груп</a:t>
            </a:r>
            <a:r>
              <a:rPr lang="sr-Latn-R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a</a:t>
            </a: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за </a:t>
            </a: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подршку</a:t>
            </a:r>
            <a:r>
              <a:rPr lang="sr-Latn-R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“</a:t>
            </a: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sr-Latn-R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(</a:t>
            </a:r>
            <a:r>
              <a:rPr lang="sr-Cyrl-R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формиране </a:t>
            </a: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почетком 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80-их </a:t>
            </a: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година су 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касније формирале групу </a:t>
            </a:r>
            <a:r>
              <a:rPr lang="sr-Latn-R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„Rio“ </a:t>
            </a: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(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1986). Групу </a:t>
            </a:r>
            <a:r>
              <a:rPr lang="ru-RU" sz="2000" dirty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</a:t>
            </a:r>
            <a:r>
              <a:rPr lang="sr-Latn-RS" sz="2000" dirty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ntadora </a:t>
            </a: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су 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чиниле Мексико, Колумбија, Панама и Венецуела, а Групу за подршку Аргентина, Бразил, Перу и Уругвај</a:t>
            </a: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Група </a:t>
            </a:r>
            <a:r>
              <a:rPr lang="sr-Latn-RS" sz="2000" dirty="0" smtClean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Rio </a:t>
            </a: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је 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формирана од стране Аргентине, Бразила, Колумбије, Мексика, Перуа, Панаме, Уругваја и </a:t>
            </a: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Венецуеле</a:t>
            </a:r>
            <a:r>
              <a:rPr lang="sr-Latn-R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.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endParaRPr lang="sr-Latn-RS" sz="2000" dirty="0" smtClean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Група </a:t>
            </a:r>
            <a:r>
              <a:rPr lang="sr-Latn-R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Rio </a:t>
            </a: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представља 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базу латиноамеричке и карипске интеграције и сарадње, као и интеграције и сарадње ЛАК региона са ЕУ. Група </a:t>
            </a:r>
            <a:r>
              <a:rPr lang="sr-Latn-R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Rio </a:t>
            </a: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била 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је “политички кишобран” за потписивање споразума о сарадњи земаља </a:t>
            </a:r>
            <a:r>
              <a:rPr lang="sr-Latn-R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Mercosur-a</a:t>
            </a: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, 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земаља Андске заједнице и Централне Америке са ЕУ. </a:t>
            </a:r>
            <a:endParaRPr lang="sr-Cyrl-RS" sz="2000" dirty="0"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562074"/>
          </a:xfrm>
        </p:spPr>
        <p:txBody>
          <a:bodyPr/>
          <a:lstStyle/>
          <a:p>
            <a:r>
              <a:rPr lang="ru-RU" sz="2400" dirty="0">
                <a:solidFill>
                  <a:srgbClr val="FFFF00"/>
                </a:solidFill>
                <a:latin typeface="Arial Narrow" panose="020B0606020202030204" pitchFamily="34" charset="0"/>
              </a:rPr>
              <a:t>Интеграције и споразуми о сарадњи земаља ЛАК региона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8176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1595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CS" sz="2200" dirty="0">
                <a:solidFill>
                  <a:srgbClr val="0000CC"/>
                </a:solidFill>
                <a:latin typeface="Arial Narrow" panose="020B0606020202030204" pitchFamily="34" charset="0"/>
              </a:rPr>
              <a:t>Заједничко тржиште југа </a:t>
            </a:r>
            <a:r>
              <a:rPr lang="sr-Cyrl-CS" sz="22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(</a:t>
            </a:r>
            <a:r>
              <a:rPr lang="sr-Latn-CS" sz="2200" dirty="0" smtClean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Mercosur</a:t>
            </a:r>
            <a:r>
              <a:rPr lang="sr-Cyrl-RS" sz="22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: </a:t>
            </a:r>
            <a:r>
              <a:rPr lang="sr-Latn-CS" sz="2200" i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eng</a:t>
            </a:r>
            <a:r>
              <a:rPr lang="sr-Latn-CS" sz="2200" i="1" dirty="0">
                <a:latin typeface="Arial Narrow" panose="020B0606020202030204" pitchFamily="34" charset="0"/>
                <a:ea typeface="Calibri" panose="020F0502020204030204" pitchFamily="34" charset="0"/>
              </a:rPr>
              <a:t>.</a:t>
            </a:r>
            <a:r>
              <a:rPr lang="sr-Latn-CS" sz="2200" dirty="0">
                <a:latin typeface="Arial Narrow" panose="020B0606020202030204" pitchFamily="34" charset="0"/>
                <a:ea typeface="Calibri" panose="020F0502020204030204" pitchFamily="34" charset="0"/>
              </a:rPr>
              <a:t> „Common Market of the South“; </a:t>
            </a:r>
            <a:r>
              <a:rPr lang="sr-Latn-CS" sz="2200" i="1" dirty="0">
                <a:latin typeface="Arial Narrow" panose="020B0606020202030204" pitchFamily="34" charset="0"/>
                <a:ea typeface="Calibri" panose="020F0502020204030204" pitchFamily="34" charset="0"/>
              </a:rPr>
              <a:t>esp</a:t>
            </a:r>
            <a:r>
              <a:rPr lang="sr-Latn-CS" sz="2200" dirty="0">
                <a:latin typeface="Arial Narrow" panose="020B0606020202030204" pitchFamily="34" charset="0"/>
                <a:ea typeface="Calibri" panose="020F0502020204030204" pitchFamily="34" charset="0"/>
              </a:rPr>
              <a:t>. „Mercado Comun del Sur</a:t>
            </a:r>
            <a:r>
              <a:rPr lang="sr-Latn-CS" sz="22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“) </a:t>
            </a:r>
            <a:r>
              <a:rPr lang="sr-Cyrl-CS" sz="2200" dirty="0" smtClean="0">
                <a:latin typeface="Arial Narrow" panose="020B0606020202030204" pitchFamily="34" charset="0"/>
              </a:rPr>
              <a:t>представља </a:t>
            </a:r>
            <a:r>
              <a:rPr lang="sr-Cyrl-CS" sz="2200" dirty="0" smtClean="0">
                <a:latin typeface="Arial Narrow" panose="020B0606020202030204" pitchFamily="34" charset="0"/>
              </a:rPr>
              <a:t>које </a:t>
            </a:r>
            <a:r>
              <a:rPr lang="sr-Cyrl-CS" sz="2200" dirty="0">
                <a:latin typeface="Arial Narrow" panose="020B0606020202030204" pitchFamily="34" charset="0"/>
              </a:rPr>
              <a:t>је формирано од стране Аргентине, Бразила, Парагваја и </a:t>
            </a:r>
            <a:r>
              <a:rPr lang="sr-Cyrl-CS" sz="2200" dirty="0" smtClean="0">
                <a:latin typeface="Arial Narrow" panose="020B0606020202030204" pitchFamily="34" charset="0"/>
              </a:rPr>
              <a:t>Уругваја, </a:t>
            </a:r>
            <a:r>
              <a:rPr lang="sr-Cyrl-CS" sz="2200" dirty="0">
                <a:latin typeface="Arial Narrow" panose="020B0606020202030204" pitchFamily="34" charset="0"/>
              </a:rPr>
              <a:t>потписивањем уговора о формирању заједничког тржишта (1991). Придружени чланови су Чиле, Колумбија, Еквадор, Гвајана, Перу и Суринам  (Боливија је у процесу приступања, а Венецуела  је суспендована у свим правима и обавезама које су инхерентне њеном статусу државе </a:t>
            </a:r>
            <a:r>
              <a:rPr lang="sr-Cyrl-CS" sz="2200" dirty="0" smtClean="0">
                <a:latin typeface="Arial Narrow" panose="020B0606020202030204" pitchFamily="34" charset="0"/>
              </a:rPr>
              <a:t>потписнице). </a:t>
            </a:r>
            <a:r>
              <a:rPr lang="sr-Latn-RS" sz="2200" dirty="0" smtClean="0">
                <a:latin typeface="Arial Narrow" panose="020B0606020202030204" pitchFamily="34" charset="0"/>
              </a:rPr>
              <a:t>Mercosur</a:t>
            </a:r>
            <a:r>
              <a:rPr lang="sr-Cyrl-CS" sz="2200" dirty="0" smtClean="0">
                <a:latin typeface="Arial Narrow" panose="020B0606020202030204" pitchFamily="34" charset="0"/>
              </a:rPr>
              <a:t> </a:t>
            </a:r>
            <a:r>
              <a:rPr lang="sr-Cyrl-CS" sz="2200" dirty="0">
                <a:latin typeface="Arial Narrow" panose="020B0606020202030204" pitchFamily="34" charset="0"/>
              </a:rPr>
              <a:t>има за циљ успостављање јединственог тржишта између чланица</a:t>
            </a:r>
            <a:r>
              <a:rPr lang="sr-Cyrl-CS" sz="2200" dirty="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sr-Cyrl-CS" sz="22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r-Cyrl-RS" sz="2200" dirty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Заједница латиноамеричких држава </a:t>
            </a:r>
            <a:r>
              <a:rPr lang="sr-Cyrl-RS" sz="22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(</a:t>
            </a:r>
            <a:r>
              <a:rPr lang="en-US" sz="2200" dirty="0" smtClean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CELAC</a:t>
            </a:r>
            <a:r>
              <a:rPr lang="sr-Cyrl-RS" sz="2200" dirty="0" smtClean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: </a:t>
            </a:r>
            <a:r>
              <a:rPr lang="en-US" sz="22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„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Community of Latin-American States“</a:t>
            </a:r>
            <a:r>
              <a:rPr lang="sr-Latn-RS" sz="2200" dirty="0">
                <a:latin typeface="Arial Narrow" panose="020B0606020202030204" pitchFamily="34" charset="0"/>
                <a:ea typeface="Calibri" panose="020F0502020204030204" pitchFamily="34" charset="0"/>
              </a:rPr>
              <a:t>, 2011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)</a:t>
            </a:r>
            <a:r>
              <a:rPr lang="sr-Latn-RS" sz="2200" dirty="0">
                <a:latin typeface="Arial Narrow" panose="020B0606020202030204" pitchFamily="34" charset="0"/>
                <a:ea typeface="Calibri" panose="020F0502020204030204" pitchFamily="34" charset="0"/>
              </a:rPr>
              <a:t>.</a:t>
            </a: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 Чине га све земље Америке осим САД и Канад</a:t>
            </a:r>
            <a:r>
              <a:rPr lang="sr-Latn-RS" sz="2200" dirty="0">
                <a:latin typeface="Arial Narrow" panose="020B0606020202030204" pitchFamily="34" charset="0"/>
                <a:ea typeface="Calibri" panose="020F0502020204030204" pitchFamily="34" charset="0"/>
              </a:rPr>
              <a:t>e</a:t>
            </a: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, као и територије европских земаља у региону. </a:t>
            </a:r>
            <a:endParaRPr lang="ru-RU" sz="2200" dirty="0" smtClean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2200" dirty="0" smtClean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sr-Cyrl-RS" sz="22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С</a:t>
            </a: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тратешко партнерство између ЕУ и </a:t>
            </a:r>
            <a:r>
              <a:rPr lang="en-US" sz="22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CELAC</a:t>
            </a:r>
            <a:r>
              <a:rPr lang="sr-Cyrl-RS" sz="22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-а</a:t>
            </a:r>
            <a:r>
              <a:rPr lang="sr-Cyrl-RS" sz="2200" b="1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су нови облици међурегионализма. </a:t>
            </a:r>
          </a:p>
          <a:p>
            <a:pPr marL="0" indent="0">
              <a:buNone/>
            </a:pPr>
            <a:endParaRPr lang="sr-Latn-RS" sz="20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400" dirty="0">
                <a:solidFill>
                  <a:srgbClr val="FFFF00"/>
                </a:solidFill>
                <a:latin typeface="Arial Narrow" panose="020B0606020202030204" pitchFamily="34" charset="0"/>
              </a:rPr>
              <a:t>Интеграције и споразуми о сарадњи земаља ЛАК региона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84576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39" y="910518"/>
            <a:ext cx="889248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Међурегионалним </a:t>
            </a:r>
            <a:r>
              <a:rPr lang="ru-RU" sz="2000" dirty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споразумима са ЕУ</a:t>
            </a:r>
            <a:r>
              <a:rPr lang="ru-RU" sz="2000" b="1" dirty="0">
                <a:latin typeface="Arial Narrow" panose="020B0606020202030204" pitchFamily="34" charset="0"/>
                <a:ea typeface="Calibri" panose="020F0502020204030204" pitchFamily="34" charset="0"/>
              </a:rPr>
              <a:t>,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 ЛАК земље теже да смање утицај САД у региону, како би САД престале да третирају овај регион као „америчко двориште“. У складу с тим, ЛАК земље су одувек биле више „окренуте“ ка европским земљама (ЕУ) изузев Мексика. Генерално посматрано, сврха регионалне интеграције у ЛАК региону је смањење безбедносних претњи у региону који пати од сукоба и спорова, дуготрајног ривалства и неравнотеже моћи између </a:t>
            </a: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земаља. 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Кроз интеграцијске процесе земље би могле економски да јачају, њихове трговинске политике би постале кохезивне, а националне економије конкурентне. Осим тога, на овај начин имају бољи приступ великим страним тржиштима. Међутим, пракса казује другачије </a:t>
            </a: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(WВ): 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„У последње две деценије постојао је стабилан напредак ка интегрисанијим регионалним </a:t>
            </a: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економијама 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у готово свим деловима света. Нивои регионалне интеграције у Латинској Америци су, међутим, бледи у односу на оне у другим регионима. Несразмерно високи трошкови трговине унутар региона који произлазе из застарелих трговинских политика, лоше транспортне и логистичке инфраструктуре, као и неефикасно олакшавања трговине, значајне су препреке ближој интеграцији.“ </a:t>
            </a:r>
            <a:endParaRPr lang="sr-Cyrl-RS" sz="20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sr-Cyrl-RS" sz="2000" dirty="0"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562074"/>
          </a:xfrm>
        </p:spPr>
        <p:txBody>
          <a:bodyPr/>
          <a:lstStyle/>
          <a:p>
            <a:r>
              <a:rPr lang="ru-RU" sz="2400" dirty="0">
                <a:solidFill>
                  <a:srgbClr val="FFFF00"/>
                </a:solidFill>
                <a:latin typeface="Arial Narrow" panose="020B0606020202030204" pitchFamily="34" charset="0"/>
              </a:rPr>
              <a:t>Интеграције и споразуми о сарадњи земаља ЛАК региона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00881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4468"/>
            <a:ext cx="8568952" cy="489882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100" dirty="0">
                <a:latin typeface="Arial Narrow" panose="020B0606020202030204" pitchFamily="34" charset="0"/>
                <a:ea typeface="Calibri" panose="020F0502020204030204" pitchFamily="34" charset="0"/>
              </a:rPr>
              <a:t>Оснивањем </a:t>
            </a:r>
            <a:r>
              <a:rPr lang="ru-RU" sz="2100" dirty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Савета за сарадњу арапских држава Голфског залива </a:t>
            </a:r>
            <a:r>
              <a:rPr lang="sr-Latn-CS" sz="2100" dirty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(GCC </a:t>
            </a:r>
            <a:r>
              <a:rPr lang="sr-Cyrl-RS" sz="2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„</a:t>
            </a:r>
            <a:r>
              <a:rPr lang="sr-Latn-RS" sz="2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Gulf Cooperation Council”, </a:t>
            </a:r>
            <a:r>
              <a:rPr lang="sr-Latn-CS" sz="2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1991)</a:t>
            </a:r>
            <a:r>
              <a:rPr lang="ru-RU" sz="21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100" dirty="0">
                <a:latin typeface="Arial Narrow" panose="020B0606020202030204" pitchFamily="34" charset="0"/>
                <a:ea typeface="Calibri" panose="020F0502020204030204" pitchFamily="34" charset="0"/>
              </a:rPr>
              <a:t>од стране Бахреина, Омана, С. Арабије, Кувајта, Катара и Уједињених Арапских Емирата </a:t>
            </a:r>
            <a:r>
              <a:rPr lang="ru-RU" sz="21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тежило </a:t>
            </a:r>
            <a:r>
              <a:rPr lang="ru-RU" sz="2100" dirty="0">
                <a:latin typeface="Arial Narrow" panose="020B0606020202030204" pitchFamily="34" charset="0"/>
                <a:ea typeface="Calibri" panose="020F0502020204030204" pitchFamily="34" charset="0"/>
              </a:rPr>
              <a:t>се успостављању чвршће сарадње и унутаррегионске трговине.  </a:t>
            </a:r>
            <a:endParaRPr lang="ru-RU" sz="2100" dirty="0" smtClean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1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100" dirty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Заједница земаља </a:t>
            </a:r>
            <a:r>
              <a:rPr lang="ru-RU" sz="2100" dirty="0" smtClean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Магреба</a:t>
            </a:r>
            <a:r>
              <a:rPr lang="ru-RU" sz="2100" dirty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1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(</a:t>
            </a:r>
            <a:r>
              <a:rPr lang="sr-Latn-CS" sz="2100" dirty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UAM</a:t>
            </a:r>
            <a:r>
              <a:rPr lang="sr-Latn-CS" sz="2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sr-Latn-CS" sz="2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sr-Latn-CS" sz="2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Union of the Arab Maghreb</a:t>
            </a:r>
            <a:r>
              <a:rPr lang="sr-Latn-CS" sz="2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sr-Cyrl-RS" sz="2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1989</a:t>
            </a:r>
            <a:r>
              <a:rPr lang="sr-Latn-CS" sz="2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sr-Cyrl-RS" sz="2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1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Мароко</a:t>
            </a:r>
            <a:r>
              <a:rPr lang="ru-RU" sz="2100" dirty="0">
                <a:latin typeface="Arial Narrow" panose="020B0606020202030204" pitchFamily="34" charset="0"/>
                <a:ea typeface="Calibri" panose="020F0502020204030204" pitchFamily="34" charset="0"/>
              </a:rPr>
              <a:t>, Алжир, Мауританија, Тунис и Либија. </a:t>
            </a:r>
            <a:endParaRPr lang="ru-RU" sz="2100" dirty="0" smtClean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1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Земље </a:t>
            </a:r>
            <a:r>
              <a:rPr lang="ru-RU" sz="2100" dirty="0">
                <a:latin typeface="Arial Narrow" panose="020B0606020202030204" pitchFamily="34" charset="0"/>
                <a:ea typeface="Calibri" panose="020F0502020204030204" pitchFamily="34" charset="0"/>
              </a:rPr>
              <a:t>Магреба су пооштриле тон према Европи, док је Тунис чак вратио ЕУ-и исплаћену милионску помоћ. Сада ЕУ треба много дипломатске умешности да „поправи ситуацију“ пошто су јој земље Магреба потребне за сузбијање миграција и снабдевање енергијом. Европи је требало дуго времена да схвати да земље Магреба желе билатералну политику, и да им је она дража него да колективно сарађују с Европљанима, пошто лако могу окренути Европљане једне против </a:t>
            </a:r>
            <a:r>
              <a:rPr lang="ru-RU" sz="21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других (</a:t>
            </a:r>
            <a:r>
              <a:rPr lang="sr-Cyrl-RS" sz="2100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Isabelle</a:t>
            </a:r>
            <a:r>
              <a:rPr lang="sr-Cyrl-RS" sz="2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100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Werenfels</a:t>
            </a:r>
            <a:r>
              <a:rPr lang="sr-Cyrl-RS" sz="2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DW</a:t>
            </a:r>
            <a:r>
              <a:rPr lang="sr-Cyrl-RS" sz="2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EU i </a:t>
            </a:r>
            <a:r>
              <a:rPr lang="sr-Cyrl-RS" sz="2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Magreb</a:t>
            </a:r>
            <a:r>
              <a:rPr lang="sr-Cyrl-RS" sz="2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r-Cyrl-RS" sz="2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…). </a:t>
            </a:r>
            <a:endParaRPr lang="sr-Cyrl-RS" sz="2100" dirty="0"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Arial Narrow" panose="020B0606020202030204" pitchFamily="34" charset="0"/>
              </a:rPr>
              <a:t>Интеграције и споразуми о сарадњи земаља </a:t>
            </a:r>
            <a:r>
              <a:rPr lang="ru-RU" sz="24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Блиског истока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25448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41805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Arial Narrow" panose="020B0606020202030204" pitchFamily="34" charset="0"/>
              </a:rPr>
              <a:t>Интеграције и споразуми о сарадњи афричких земаља </a:t>
            </a:r>
            <a:endParaRPr lang="sr-Latn-RS" sz="24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46" y="883741"/>
            <a:ext cx="8964488" cy="597425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280"/>
              </a:spcBef>
              <a:buNone/>
            </a:pPr>
            <a:endParaRPr lang="ru-RU" sz="2000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280"/>
              </a:spcBef>
              <a:buNone/>
            </a:pPr>
            <a:r>
              <a:rPr lang="ru-RU" sz="20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Споразум </a:t>
            </a:r>
            <a:r>
              <a:rPr lang="ru-RU" sz="2000" dirty="0">
                <a:solidFill>
                  <a:srgbClr val="0000CC"/>
                </a:solidFill>
                <a:latin typeface="Arial Narrow" panose="020B0606020202030204" pitchFamily="34" charset="0"/>
              </a:rPr>
              <a:t>о формирању Економске заједнице западноафричких земаља </a:t>
            </a:r>
            <a:r>
              <a:rPr lang="sr-Latn-CS" sz="2000" dirty="0">
                <a:latin typeface="Arial Narrow" panose="020B0606020202030204" pitchFamily="34" charset="0"/>
                <a:ea typeface="Calibri" panose="020F0502020204030204" pitchFamily="34" charset="0"/>
              </a:rPr>
              <a:t>(„Economic Community of West African States“ – </a:t>
            </a:r>
            <a:r>
              <a:rPr lang="sr-Latn-CS" sz="2000" dirty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ECOWAS</a:t>
            </a:r>
            <a:r>
              <a:rPr lang="sr-Latn-CS" sz="2000" dirty="0">
                <a:latin typeface="Arial Narrow" panose="020B0606020202030204" pitchFamily="34" charset="0"/>
                <a:ea typeface="Calibri" panose="020F0502020204030204" pitchFamily="34" charset="0"/>
              </a:rPr>
              <a:t>, 1975) </a:t>
            </a:r>
            <a:r>
              <a:rPr lang="sr-Cyrl-CS" sz="2000" dirty="0">
                <a:latin typeface="Arial Narrow" panose="020B0606020202030204" pitchFamily="34" charset="0"/>
                <a:ea typeface="Calibri" panose="020F0502020204030204" pitchFamily="34" charset="0"/>
              </a:rPr>
              <a:t>су потписале Бенин, Буркина Фасо, Капе </a:t>
            </a:r>
            <a:r>
              <a:rPr lang="sr-Cyrl-CS" sz="2000" dirty="0" err="1">
                <a:latin typeface="Arial Narrow" panose="020B0606020202030204" pitchFamily="34" charset="0"/>
                <a:ea typeface="Calibri" panose="020F0502020204030204" pitchFamily="34" charset="0"/>
              </a:rPr>
              <a:t>Верде</a:t>
            </a:r>
            <a:r>
              <a:rPr lang="sr-Cyrl-CS" sz="2000" dirty="0">
                <a:latin typeface="Arial Narrow" panose="020B0606020202030204" pitchFamily="34" charset="0"/>
                <a:ea typeface="Calibri" panose="020F0502020204030204" pitchFamily="34" charset="0"/>
              </a:rPr>
              <a:t>, Гамбија, Гана, Гвинеја, Гвинеја Бисао, Обала Слоноваче, Либерија, Мали, Нигер, Нигерија, Сенегал, Сијера Леоне, Того. Циљ </a:t>
            </a:r>
            <a:r>
              <a:rPr lang="sr-Cyrl-C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јој је унапређење </a:t>
            </a:r>
            <a:r>
              <a:rPr lang="sr-Cyrl-CS" sz="2000" dirty="0">
                <a:latin typeface="Arial Narrow" panose="020B0606020202030204" pitchFamily="34" charset="0"/>
                <a:ea typeface="Calibri" panose="020F0502020204030204" pitchFamily="34" charset="0"/>
              </a:rPr>
              <a:t>интеграције и међународне сарадње између </a:t>
            </a:r>
            <a:r>
              <a:rPr lang="sr-Cyrl-C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чланица</a:t>
            </a:r>
            <a:r>
              <a:rPr lang="sr-Cyrl-C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..</a:t>
            </a:r>
            <a:r>
              <a:rPr lang="sr-Cyrl-C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.</a:t>
            </a:r>
            <a:endParaRPr lang="sr-Cyrl-CS" sz="2000" dirty="0" smtClean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sr-Cyrl-CS" sz="2000" dirty="0" smtClean="0">
              <a:solidFill>
                <a:srgbClr val="0000CC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sr-Cyrl-CS" sz="2000" dirty="0" err="1" smtClean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Источноафричка</a:t>
            </a:r>
            <a:r>
              <a:rPr lang="sr-Cyrl-CS" sz="2000" dirty="0" smtClean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sr-Cyrl-CS" sz="2000" dirty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заједница (</a:t>
            </a:r>
            <a:r>
              <a:rPr lang="sr-Cyrl-CS" sz="2000" dirty="0" smtClean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ЕА</a:t>
            </a:r>
            <a:r>
              <a:rPr lang="sr-Latn-RS" sz="2000" dirty="0" smtClean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C</a:t>
            </a:r>
            <a:r>
              <a:rPr lang="sr-Cyrl-CS" sz="2000" dirty="0" smtClean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sr-Cyrl-CS" sz="2000" b="1" dirty="0">
                <a:latin typeface="Arial Narrow" panose="020B0606020202030204" pitchFamily="34" charset="0"/>
                <a:ea typeface="Calibri" panose="020F0502020204030204" pitchFamily="34" charset="0"/>
              </a:rPr>
              <a:t>– </a:t>
            </a:r>
            <a:r>
              <a:rPr lang="sr-Latn-CS" sz="2000" dirty="0">
                <a:latin typeface="Arial Narrow" panose="020B0606020202030204" pitchFamily="34" charset="0"/>
                <a:ea typeface="Calibri" panose="020F0502020204030204" pitchFamily="34" charset="0"/>
              </a:rPr>
              <a:t>„East African Cooperation“, </a:t>
            </a:r>
            <a:r>
              <a:rPr lang="sr-Cyrl-C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1967; </a:t>
            </a:r>
            <a:r>
              <a:rPr lang="sr-Cyrl-CS" sz="2000" dirty="0" err="1" smtClean="0">
                <a:latin typeface="Arial Narrow" panose="020B0606020202030204" pitchFamily="34" charset="0"/>
                <a:ea typeface="Calibri" panose="020F0502020204030204" pitchFamily="34" charset="0"/>
              </a:rPr>
              <a:t>раздружени</a:t>
            </a:r>
            <a:r>
              <a:rPr lang="sr-Cyrl-C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 1977 па активирани 1996). Чланице су </a:t>
            </a:r>
            <a:r>
              <a:rPr lang="sr-Cyrl-CS" sz="2000" dirty="0" err="1" smtClean="0">
                <a:latin typeface="Arial Narrow" panose="020B0606020202030204" pitchFamily="34" charset="0"/>
                <a:ea typeface="Calibri" panose="020F0502020204030204" pitchFamily="34" charset="0"/>
              </a:rPr>
              <a:t>Кениј</a:t>
            </a:r>
            <a:r>
              <a:rPr lang="sr-Latn-R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a</a:t>
            </a:r>
            <a:r>
              <a:rPr lang="sr-Cyrl-C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, </a:t>
            </a:r>
            <a:r>
              <a:rPr lang="sr-Cyrl-CS" sz="2000" dirty="0" err="1" smtClean="0">
                <a:latin typeface="Arial Narrow" panose="020B0606020202030204" pitchFamily="34" charset="0"/>
                <a:ea typeface="Calibri" panose="020F0502020204030204" pitchFamily="34" charset="0"/>
              </a:rPr>
              <a:t>Уганд</a:t>
            </a:r>
            <a:r>
              <a:rPr lang="sr-Latn-R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a</a:t>
            </a:r>
            <a:r>
              <a:rPr lang="sr-Cyrl-C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sr-Cyrl-CS" sz="2000" dirty="0">
                <a:latin typeface="Arial Narrow" panose="020B0606020202030204" pitchFamily="34" charset="0"/>
                <a:ea typeface="Calibri" panose="020F0502020204030204" pitchFamily="34" charset="0"/>
              </a:rPr>
              <a:t>и </a:t>
            </a:r>
            <a:r>
              <a:rPr lang="sr-Cyrl-CS" sz="2000" dirty="0" err="1" smtClean="0">
                <a:latin typeface="Arial Narrow" panose="020B0606020202030204" pitchFamily="34" charset="0"/>
                <a:ea typeface="Calibri" panose="020F0502020204030204" pitchFamily="34" charset="0"/>
              </a:rPr>
              <a:t>Танзаниј</a:t>
            </a:r>
            <a:r>
              <a:rPr lang="sr-Latn-R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a. </a:t>
            </a:r>
            <a:r>
              <a:rPr lang="sr-Cyrl-R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Циљ је </a:t>
            </a:r>
            <a:r>
              <a:rPr lang="sr-Cyrl-C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јачање </a:t>
            </a:r>
            <a:r>
              <a:rPr lang="sr-Cyrl-CS" sz="2000" dirty="0">
                <a:latin typeface="Arial Narrow" panose="020B0606020202030204" pitchFamily="34" charset="0"/>
                <a:ea typeface="Calibri" panose="020F0502020204030204" pitchFamily="34" charset="0"/>
              </a:rPr>
              <a:t>међусобне сарадње у циљу економске </a:t>
            </a:r>
            <a:r>
              <a:rPr lang="sr-Cyrl-C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интеграције.</a:t>
            </a:r>
            <a:endParaRPr lang="sr-Cyrl-CS" sz="20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280"/>
              </a:spcBef>
              <a:buNone/>
            </a:pPr>
            <a:endParaRPr lang="sr-Cyrl-CS" sz="2000" dirty="0" smtClean="0">
              <a:solidFill>
                <a:srgbClr val="0000CC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280"/>
              </a:spcBef>
              <a:buNone/>
            </a:pPr>
            <a:r>
              <a:rPr lang="sr-Cyrl-CS" sz="2000" dirty="0" smtClean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Јужноафричка </a:t>
            </a:r>
            <a:r>
              <a:rPr lang="sr-Cyrl-CS" sz="2000" dirty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заједница или Заједница за развој јужноафричких земаља  </a:t>
            </a:r>
            <a:r>
              <a:rPr lang="sr-Latn-CS" sz="2000" dirty="0">
                <a:latin typeface="Arial Narrow" panose="020B0606020202030204" pitchFamily="34" charset="0"/>
                <a:ea typeface="Calibri" panose="020F0502020204030204" pitchFamily="34" charset="0"/>
              </a:rPr>
              <a:t>(„South African Development Community“ – </a:t>
            </a:r>
            <a:r>
              <a:rPr lang="sr-Latn-CS" sz="2000" dirty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SADC</a:t>
            </a:r>
            <a:r>
              <a:rPr lang="sr-Cyrl-C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), </a:t>
            </a:r>
            <a:r>
              <a:rPr lang="sr-Cyrl-CS" sz="2000" dirty="0">
                <a:latin typeface="Arial Narrow" panose="020B0606020202030204" pitchFamily="34" charset="0"/>
                <a:ea typeface="Calibri" panose="020F0502020204030204" pitchFamily="34" charset="0"/>
              </a:rPr>
              <a:t>коју чине Ангола, Боцвана, Комори, Демократска Република Конго, </a:t>
            </a:r>
            <a:r>
              <a:rPr lang="sr-Cyrl-CS" sz="2000" dirty="0" err="1">
                <a:latin typeface="Arial Narrow" panose="020B0606020202030204" pitchFamily="34" charset="0"/>
                <a:ea typeface="Calibri" panose="020F0502020204030204" pitchFamily="34" charset="0"/>
              </a:rPr>
              <a:t>Есватини</a:t>
            </a:r>
            <a:r>
              <a:rPr lang="sr-Cyrl-CS" sz="2000" dirty="0">
                <a:latin typeface="Arial Narrow" panose="020B0606020202030204" pitchFamily="34" charset="0"/>
                <a:ea typeface="Calibri" panose="020F0502020204030204" pitchFamily="34" charset="0"/>
              </a:rPr>
              <a:t>, Лесото, Малави, Мадагаскар, Маурицијус, Мозамбик, Намибија, Сејшели, </a:t>
            </a:r>
            <a:r>
              <a:rPr lang="sr-Cyrl-C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Ј. Африка</a:t>
            </a:r>
            <a:r>
              <a:rPr lang="sr-Cyrl-CS" sz="2000" dirty="0">
                <a:latin typeface="Arial Narrow" panose="020B0606020202030204" pitchFamily="34" charset="0"/>
                <a:ea typeface="Calibri" panose="020F0502020204030204" pitchFamily="34" charset="0"/>
              </a:rPr>
              <a:t>, Танзанија, Замбија, </a:t>
            </a:r>
            <a:r>
              <a:rPr lang="sr-Cyrl-C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Зимбабве,</a:t>
            </a:r>
            <a:r>
              <a:rPr lang="sr-Latn-R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sr-Cyrl-C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представља </a:t>
            </a:r>
            <a:r>
              <a:rPr lang="sr-Cyrl-CS" sz="2000" dirty="0">
                <a:latin typeface="Arial Narrow" panose="020B0606020202030204" pitchFamily="34" charset="0"/>
                <a:ea typeface="Calibri" panose="020F0502020204030204" pitchFamily="34" charset="0"/>
              </a:rPr>
              <a:t>царинску унију </a:t>
            </a:r>
            <a:r>
              <a:rPr lang="sr-Cyrl-C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чланица</a:t>
            </a:r>
            <a:r>
              <a:rPr lang="sr-Cyrl-CS" sz="2000" dirty="0">
                <a:latin typeface="Arial Narrow" panose="020B0606020202030204" pitchFamily="34" charset="0"/>
                <a:ea typeface="Calibri" panose="020F0502020204030204" pitchFamily="34" charset="0"/>
              </a:rPr>
              <a:t>. Мисија </a:t>
            </a:r>
            <a:r>
              <a:rPr lang="sr-Cyrl-C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је </a:t>
            </a:r>
            <a:r>
              <a:rPr lang="sr-Cyrl-CS" sz="2000" dirty="0">
                <a:latin typeface="Arial Narrow" panose="020B0606020202030204" pitchFamily="34" charset="0"/>
                <a:ea typeface="Calibri" panose="020F0502020204030204" pitchFamily="34" charset="0"/>
              </a:rPr>
              <a:t>да промовише одржив и правичан економски раст и друштвено-економски развој чланица кроз ефикасне и продуктивне системе, дубљу сарадњу и интеграцију, добро управљање и трајни мир и сигурност тако да се регион појављује као конкурентан и ефикасан играч у међународним односима и светској </a:t>
            </a:r>
            <a:r>
              <a:rPr lang="sr-Cyrl-C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економији</a:t>
            </a:r>
            <a:r>
              <a:rPr lang="sr-Latn-RS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.</a:t>
            </a:r>
            <a:endParaRPr lang="sr-Latn-RS" sz="20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486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41805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Arial Narrow" panose="020B0606020202030204" pitchFamily="34" charset="0"/>
              </a:rPr>
              <a:t>Интеграције и споразуми о сарадњи афричких земаља </a:t>
            </a:r>
            <a:endParaRPr lang="sr-Latn-RS" sz="24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05818"/>
            <a:ext cx="8144308" cy="3923382"/>
          </a:xfrm>
        </p:spPr>
        <p:txBody>
          <a:bodyPr>
            <a:normAutofit/>
          </a:bodyPr>
          <a:lstStyle/>
          <a:p>
            <a:pPr marL="0" indent="0">
              <a:spcBef>
                <a:spcPts val="280"/>
              </a:spcBef>
              <a:buNone/>
            </a:pPr>
            <a:r>
              <a:rPr lang="ru-RU" sz="2200" dirty="0">
                <a:solidFill>
                  <a:srgbClr val="0000CC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Афричка континентална зона слободне трговине </a:t>
            </a:r>
            <a:r>
              <a:rPr lang="sr-Latn-RS" sz="2200" dirty="0" smtClean="0">
                <a:solidFill>
                  <a:srgbClr val="0000CC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(AfCFTA</a:t>
            </a:r>
            <a:r>
              <a:rPr lang="sr-Latn-RS" sz="2200" dirty="0" smtClean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sr-Latn-RS" sz="2200" dirty="0">
                <a:latin typeface="Arial Narrow" panose="020B0606020202030204" pitchFamily="34" charset="0"/>
                <a:ea typeface="Calibri" panose="020F0502020204030204" pitchFamily="34" charset="0"/>
              </a:rPr>
              <a:t>– „</a:t>
            </a:r>
            <a:r>
              <a:rPr lang="sr-Latn-RS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the African Continental Free Trade Area“) </a:t>
            </a:r>
            <a:r>
              <a:rPr lang="ru-RU" sz="220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је нови играч с потенцијалом да дефрагментише Африку и повећа продуктивност њених </a:t>
            </a:r>
            <a:r>
              <a:rPr lang="ru-RU" sz="22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економија.</a:t>
            </a:r>
          </a:p>
          <a:p>
            <a:pPr marL="0" indent="0">
              <a:spcBef>
                <a:spcPts val="280"/>
              </a:spcBef>
              <a:buNone/>
            </a:pPr>
            <a:endParaRPr lang="ru-RU" sz="2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280"/>
              </a:spcBef>
              <a:buNone/>
            </a:pPr>
            <a:r>
              <a:rPr lang="ru-RU" sz="2200" dirty="0">
                <a:latin typeface="Arial Narrow" panose="020B0606020202030204" pitchFamily="34" charset="0"/>
              </a:rPr>
              <a:t>Годинама и деценијама се Африка сматрала континентом пуног потенцијала, али се ипак тај потенцијал није искористио. Ако </a:t>
            </a:r>
            <a:r>
              <a:rPr lang="sr-Latn-RS" sz="220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AfCFTA</a:t>
            </a:r>
            <a:r>
              <a:rPr lang="sr-Latn-RS" sz="2200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200" dirty="0" smtClean="0">
                <a:latin typeface="Arial Narrow" panose="020B0606020202030204" pitchFamily="34" charset="0"/>
              </a:rPr>
              <a:t> </a:t>
            </a:r>
            <a:r>
              <a:rPr lang="ru-RU" sz="2200" dirty="0">
                <a:latin typeface="Arial Narrow" panose="020B0606020202030204" pitchFamily="34" charset="0"/>
              </a:rPr>
              <a:t>успе да инспирише реформе, нова зона афричке слободне трговине могла би је ослободити стеге тромости и апатије, и активирати снаге за афрички динамизам у правцу позиционирања афричког континента међу глобалним конкурентима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  <a:endParaRPr lang="sr-Latn-RS" sz="20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9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352928" cy="5400600"/>
          </a:xfrm>
          <a:ln w="38100">
            <a:solidFill>
              <a:srgbClr val="0000CC"/>
            </a:solidFill>
          </a:ln>
        </p:spPr>
        <p:txBody>
          <a:bodyPr>
            <a:normAutofit fontScale="92500"/>
          </a:bodyPr>
          <a:lstStyle/>
          <a:p>
            <a:pPr marL="0" lvl="0" indent="0" algn="ctr">
              <a:buNone/>
            </a:pPr>
            <a:r>
              <a:rPr lang="ru-RU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ММ у динамичном </a:t>
            </a:r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окружењу</a:t>
            </a:r>
            <a:endParaRPr lang="sr-Latn-RS" sz="2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r>
              <a:rPr lang="sr-Latn-RS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III: </a:t>
            </a:r>
            <a:r>
              <a:rPr lang="sr-Cyrl-RS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Геополитичке промене, интеграције и споразуми</a:t>
            </a:r>
            <a:endParaRPr lang="sr-Latn-RS" sz="2400" b="1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200" dirty="0">
                <a:latin typeface="Arial Narrow" panose="020B0606020202030204" pitchFamily="34" charset="0"/>
              </a:rPr>
              <a:t>Улога појединих земаља као центара </a:t>
            </a:r>
            <a:r>
              <a:rPr lang="ru-RU" sz="2200" dirty="0" smtClean="0">
                <a:latin typeface="Arial Narrow" panose="020B0606020202030204" pitchFamily="34" charset="0"/>
              </a:rPr>
              <a:t>моћи</a:t>
            </a:r>
            <a:endParaRPr lang="sr-Latn-RS" sz="2200" dirty="0" smtClean="0">
              <a:latin typeface="Arial Narrow" panose="020B060602020203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200" dirty="0">
                <a:latin typeface="Arial Narrow" panose="020B0606020202030204" pitchFamily="34" charset="0"/>
              </a:rPr>
              <a:t>Улога међународних институција и </a:t>
            </a:r>
            <a:r>
              <a:rPr lang="ru-RU" sz="2200" dirty="0" smtClean="0">
                <a:latin typeface="Arial Narrow" panose="020B0606020202030204" pitchFamily="34" charset="0"/>
              </a:rPr>
              <a:t>организација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200" dirty="0">
                <a:latin typeface="Arial Narrow" panose="020B0606020202030204" pitchFamily="34" charset="0"/>
              </a:rPr>
              <a:t>Интеграције и споразуми о сарадњи северноамеричких </a:t>
            </a:r>
            <a:r>
              <a:rPr lang="ru-RU" sz="2200" dirty="0" smtClean="0">
                <a:latin typeface="Arial Narrow" panose="020B0606020202030204" pitchFamily="34" charset="0"/>
              </a:rPr>
              <a:t>земаља</a:t>
            </a:r>
            <a:endParaRPr lang="sr-Cyrl-RS" sz="2200" b="1" dirty="0">
              <a:latin typeface="Arial Narrow" panose="020B060602020203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 Narrow" panose="020B0606020202030204" pitchFamily="34" charset="0"/>
              </a:rPr>
              <a:t>Интеграције </a:t>
            </a:r>
            <a:r>
              <a:rPr lang="ru-RU" sz="2200" dirty="0">
                <a:latin typeface="Arial Narrow" panose="020B0606020202030204" pitchFamily="34" charset="0"/>
              </a:rPr>
              <a:t>и споразуми о сарадњи </a:t>
            </a:r>
            <a:r>
              <a:rPr lang="ru-RU" sz="2200" dirty="0" smtClean="0">
                <a:latin typeface="Arial Narrow" panose="020B0606020202030204" pitchFamily="34" charset="0"/>
              </a:rPr>
              <a:t>западноевропских земаља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200" dirty="0">
                <a:latin typeface="Arial Narrow" panose="020B0606020202030204" pitchFamily="34" charset="0"/>
              </a:rPr>
              <a:t>Интеграције и споразуми о сарадњи других европских </a:t>
            </a:r>
            <a:r>
              <a:rPr lang="ru-RU" sz="2200" dirty="0" smtClean="0">
                <a:latin typeface="Arial Narrow" panose="020B0606020202030204" pitchFamily="34" charset="0"/>
              </a:rPr>
              <a:t>земаља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r-Cyrl-CS" sz="2200" dirty="0">
                <a:latin typeface="Arial Narrow" panose="020B0606020202030204" pitchFamily="34" charset="0"/>
              </a:rPr>
              <a:t>Регионална сарадња Србије </a:t>
            </a:r>
            <a:endParaRPr lang="sr-Cyrl-CS" sz="2200" dirty="0" smtClean="0">
              <a:latin typeface="Arial Narrow" panose="020B060602020203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200" dirty="0">
                <a:latin typeface="Arial Narrow" panose="020B0606020202030204" pitchFamily="34" charset="0"/>
              </a:rPr>
              <a:t>Интеграције и споразуми о сарадњи земаља </a:t>
            </a:r>
            <a:r>
              <a:rPr lang="ru-RU" sz="2200" dirty="0" smtClean="0">
                <a:latin typeface="Arial Narrow" panose="020B0606020202030204" pitchFamily="34" charset="0"/>
              </a:rPr>
              <a:t>азијско-пацифичког региона (АПР)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200" dirty="0">
                <a:latin typeface="Arial Narrow" panose="020B0606020202030204" pitchFamily="34" charset="0"/>
              </a:rPr>
              <a:t>Интеграције и споразуми о сарадњи земаља </a:t>
            </a:r>
            <a:r>
              <a:rPr lang="ru-RU" sz="2200" dirty="0" smtClean="0">
                <a:latin typeface="Arial Narrow" panose="020B0606020202030204" pitchFamily="34" charset="0"/>
              </a:rPr>
              <a:t>латиноамеричког региона и Кариба (ЛАК)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200" dirty="0">
                <a:latin typeface="Arial Narrow" panose="020B0606020202030204" pitchFamily="34" charset="0"/>
              </a:rPr>
              <a:t>Интеграције и споразуми о сарадњи </a:t>
            </a:r>
            <a:r>
              <a:rPr lang="ru-RU" sz="2200" dirty="0" smtClean="0">
                <a:latin typeface="Arial Narrow" panose="020B0606020202030204" pitchFamily="34" charset="0"/>
              </a:rPr>
              <a:t>земаља Блиског истока 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200" dirty="0">
                <a:latin typeface="Arial Narrow" panose="020B0606020202030204" pitchFamily="34" charset="0"/>
              </a:rPr>
              <a:t>Интеграције и споразуми о сарадњи афричких земаља </a:t>
            </a:r>
            <a:endParaRPr lang="ru-RU" sz="2200" dirty="0" smtClean="0">
              <a:latin typeface="Arial Narrow" panose="020B060602020203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 Narrow" panose="020B0606020202030204" pitchFamily="34" charset="0"/>
              </a:rPr>
              <a:t>Ефекти </a:t>
            </a:r>
            <a:r>
              <a:rPr lang="ru-RU" sz="2200" dirty="0">
                <a:latin typeface="Arial Narrow" panose="020B0606020202030204" pitchFamily="34" charset="0"/>
              </a:rPr>
              <a:t>интеграционих процеса на међународни маркетинг </a:t>
            </a:r>
            <a:endParaRPr lang="ru-RU" sz="2200" dirty="0" smtClean="0">
              <a:latin typeface="Arial Narrow" panose="020B060602020203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sr-Latn-RS" sz="2400" dirty="0"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endParaRPr lang="sr-Latn-RS" sz="2400" b="1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endParaRPr lang="ru-RU" sz="24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41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60432" cy="41805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Ефекти </a:t>
            </a:r>
            <a:r>
              <a:rPr lang="ru-RU" sz="2400" dirty="0">
                <a:solidFill>
                  <a:srgbClr val="FFFF00"/>
                </a:solidFill>
                <a:latin typeface="Arial Narrow" panose="020B0606020202030204" pitchFamily="34" charset="0"/>
              </a:rPr>
              <a:t>интеграционих процеса на међународни маркетинг </a:t>
            </a:r>
            <a:r>
              <a:rPr lang="sr-Latn-RS" sz="2400" dirty="0">
                <a:solidFill>
                  <a:srgbClr val="FFFF00"/>
                </a:solidFill>
                <a:latin typeface="Arial Narrow" panose="020B0606020202030204" pitchFamily="34" charset="0"/>
              </a:rPr>
              <a:t/>
            </a:r>
            <a:br>
              <a:rPr lang="sr-Latn-RS" sz="2400" dirty="0">
                <a:solidFill>
                  <a:srgbClr val="FFFF00"/>
                </a:solidFill>
                <a:latin typeface="Arial Narrow" panose="020B0606020202030204" pitchFamily="34" charset="0"/>
              </a:rPr>
            </a:br>
            <a:endParaRPr lang="sr-Latn-RS" sz="24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472608"/>
          </a:xfrm>
        </p:spPr>
        <p:txBody>
          <a:bodyPr>
            <a:normAutofit/>
          </a:bodyPr>
          <a:lstStyle/>
          <a:p>
            <a:pPr marL="0" indent="0">
              <a:spcBef>
                <a:spcPts val="280"/>
              </a:spcBef>
              <a:buNone/>
            </a:pPr>
            <a:r>
              <a:rPr lang="ru-RU" sz="2000" dirty="0">
                <a:latin typeface="Arial Narrow" panose="020B0606020202030204" pitchFamily="34" charset="0"/>
              </a:rPr>
              <a:t>Неки од </a:t>
            </a:r>
            <a:r>
              <a:rPr lang="ru-RU" sz="2000" b="1" dirty="0">
                <a:latin typeface="Arial Narrow" panose="020B0606020202030204" pitchFamily="34" charset="0"/>
              </a:rPr>
              <a:t>ефеката интегративних процеса на међународни маркетинг </a:t>
            </a:r>
            <a:r>
              <a:rPr lang="ru-RU" sz="2000" dirty="0">
                <a:latin typeface="Arial Narrow" panose="020B0606020202030204" pitchFamily="34" charset="0"/>
              </a:rPr>
              <a:t>су: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>
              <a:spcBef>
                <a:spcPts val="280"/>
              </a:spcBef>
            </a:pPr>
            <a:r>
              <a:rPr lang="ru-RU" sz="2000" dirty="0" smtClean="0">
                <a:latin typeface="Arial Narrow" panose="020B0606020202030204" pitchFamily="34" charset="0"/>
              </a:rPr>
              <a:t>повећање </a:t>
            </a:r>
            <a:r>
              <a:rPr lang="ru-RU" sz="2000" dirty="0">
                <a:latin typeface="Arial Narrow" panose="020B0606020202030204" pitchFamily="34" charset="0"/>
              </a:rPr>
              <a:t>апсорпционе могућности тржишта,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>
              <a:spcBef>
                <a:spcPts val="280"/>
              </a:spcBef>
            </a:pPr>
            <a:r>
              <a:rPr lang="ru-RU" sz="2000" dirty="0" smtClean="0">
                <a:latin typeface="Arial Narrow" panose="020B0606020202030204" pitchFamily="34" charset="0"/>
              </a:rPr>
              <a:t>раст </a:t>
            </a:r>
            <a:r>
              <a:rPr lang="ru-RU" sz="2000" dirty="0">
                <a:latin typeface="Arial Narrow" panose="020B0606020202030204" pitchFamily="34" charset="0"/>
              </a:rPr>
              <a:t>дохотка унутар интеграција,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>
              <a:spcBef>
                <a:spcPts val="280"/>
              </a:spcBef>
            </a:pPr>
            <a:r>
              <a:rPr lang="ru-RU" sz="2000" dirty="0" smtClean="0">
                <a:latin typeface="Arial Narrow" panose="020B0606020202030204" pitchFamily="34" charset="0"/>
              </a:rPr>
              <a:t>боље </a:t>
            </a:r>
            <a:r>
              <a:rPr lang="ru-RU" sz="2000" dirty="0">
                <a:latin typeface="Arial Narrow" panose="020B0606020202030204" pitchFamily="34" charset="0"/>
              </a:rPr>
              <a:t>подмиривање основних животних потреба,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>
              <a:spcBef>
                <a:spcPts val="280"/>
              </a:spcBef>
            </a:pPr>
            <a:r>
              <a:rPr lang="ru-RU" sz="2000" dirty="0" smtClean="0">
                <a:latin typeface="Arial Narrow" panose="020B0606020202030204" pitchFamily="34" charset="0"/>
              </a:rPr>
              <a:t>већи </a:t>
            </a:r>
            <a:r>
              <a:rPr lang="ru-RU" sz="2000" dirty="0">
                <a:latin typeface="Arial Narrow" panose="020B0606020202030204" pitchFamily="34" charset="0"/>
              </a:rPr>
              <a:t>интерес за неизвозним облицима пословања,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>
              <a:spcBef>
                <a:spcPts val="280"/>
              </a:spcBef>
            </a:pPr>
            <a:r>
              <a:rPr lang="ru-RU" sz="2000" dirty="0" smtClean="0">
                <a:latin typeface="Arial Narrow" panose="020B0606020202030204" pitchFamily="34" charset="0"/>
              </a:rPr>
              <a:t>заоштравање </a:t>
            </a:r>
            <a:r>
              <a:rPr lang="ru-RU" sz="2000" dirty="0">
                <a:latin typeface="Arial Narrow" panose="020B0606020202030204" pitchFamily="34" charset="0"/>
              </a:rPr>
              <a:t>и мењање карактера конкуренције,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>
              <a:spcBef>
                <a:spcPts val="280"/>
              </a:spcBef>
            </a:pPr>
            <a:r>
              <a:rPr lang="ru-RU" sz="2000" dirty="0" smtClean="0">
                <a:latin typeface="Arial Narrow" panose="020B0606020202030204" pitchFamily="34" charset="0"/>
              </a:rPr>
              <a:t>мењање </a:t>
            </a:r>
            <a:r>
              <a:rPr lang="ru-RU" sz="2000" dirty="0">
                <a:latin typeface="Arial Narrow" panose="020B0606020202030204" pitchFamily="34" charset="0"/>
              </a:rPr>
              <a:t>антитрустовског </a:t>
            </a:r>
            <a:r>
              <a:rPr lang="ru-RU" sz="2000" dirty="0" smtClean="0">
                <a:latin typeface="Arial Narrow" panose="020B0606020202030204" pitchFamily="34" charset="0"/>
              </a:rPr>
              <a:t>законодавства.</a:t>
            </a:r>
          </a:p>
          <a:p>
            <a:pPr marL="0" indent="0">
              <a:spcBef>
                <a:spcPts val="280"/>
              </a:spcBef>
              <a:buNone/>
            </a:pPr>
            <a:endParaRPr lang="ru-RU" sz="20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280"/>
              </a:spcBef>
              <a:buNone/>
            </a:pPr>
            <a:r>
              <a:rPr lang="ru-RU" sz="2000" b="1" dirty="0" smtClean="0">
                <a:latin typeface="Arial Narrow" panose="020B0606020202030204" pitchFamily="34" charset="0"/>
              </a:rPr>
              <a:t>Међународни маркетинг-менаџери </a:t>
            </a:r>
            <a:r>
              <a:rPr lang="ru-RU" sz="2000" dirty="0">
                <a:latin typeface="Arial Narrow" panose="020B0606020202030204" pitchFamily="34" charset="0"/>
              </a:rPr>
              <a:t>морају бити обазриви по питању предвиђања последица промена које су захватиле циљна тржишта компаније и уопште глобално </a:t>
            </a:r>
            <a:r>
              <a:rPr lang="ru-RU" sz="2000" dirty="0" smtClean="0">
                <a:latin typeface="Arial Narrow" panose="020B0606020202030204" pitchFamily="34" charset="0"/>
              </a:rPr>
              <a:t>окружење: Морају </a:t>
            </a:r>
            <a:r>
              <a:rPr lang="ru-RU" sz="2000" dirty="0">
                <a:latin typeface="Arial Narrow" panose="020B0606020202030204" pitchFamily="34" charset="0"/>
              </a:rPr>
              <a:t>знати да је једини прави одговор на изазове из таквог окружења стратегија која обећава одржавање дугорочне стратегијске предности </a:t>
            </a:r>
            <a:r>
              <a:rPr lang="ru-RU" sz="2000" dirty="0" smtClean="0">
                <a:latin typeface="Arial Narrow" panose="020B0606020202030204" pitchFamily="34" charset="0"/>
              </a:rPr>
              <a:t>компаније. Треба </a:t>
            </a:r>
            <a:r>
              <a:rPr lang="ru-RU" sz="2000" dirty="0">
                <a:latin typeface="Arial Narrow" panose="020B0606020202030204" pitchFamily="34" charset="0"/>
              </a:rPr>
              <a:t>да буду спремни на реорганизацију компаније и пословних активности ако то захтева промењено </a:t>
            </a:r>
            <a:r>
              <a:rPr lang="ru-RU" sz="2000" dirty="0" smtClean="0">
                <a:latin typeface="Arial Narrow" panose="020B0606020202030204" pitchFamily="34" charset="0"/>
              </a:rPr>
              <a:t>окружење. Треба </a:t>
            </a:r>
            <a:r>
              <a:rPr lang="ru-RU" sz="2000" dirty="0">
                <a:latin typeface="Arial Narrow" panose="020B0606020202030204" pitchFamily="34" charset="0"/>
              </a:rPr>
              <a:t>да имају висок ниво свести о потреби лобирања као оптималне стратегије ублажавања одлука које се доносе на нивоу глобалних институција које дефинишу институционални оквир глобалног пословања.</a:t>
            </a:r>
            <a:endParaRPr lang="sr-Latn-RS" sz="20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80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Контролна питања</a:t>
            </a:r>
            <a:endParaRPr lang="sr-Latn-RS" sz="28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02" y="1772817"/>
            <a:ext cx="8229600" cy="3312367"/>
          </a:xfrm>
        </p:spPr>
        <p:txBody>
          <a:bodyPr>
            <a:norm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Које </a:t>
            </a:r>
            <a:r>
              <a:rPr lang="ru-RU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интеграције познајете у појединим регионима света?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 </a:t>
            </a:r>
            <a:r>
              <a:rPr lang="ru-RU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 познајете неки споразум о слободној трговини?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Каква </a:t>
            </a:r>
            <a:r>
              <a:rPr lang="ru-RU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 улога интеграција и споразума о слободној трговини у међународном позиционирању региона на светском тржишту и позиционирању појединих земаља – чланица или потписница?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Опишите </a:t>
            </a:r>
            <a:r>
              <a:rPr lang="ru-RU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значај регионалних уговора о слободној трговини и заједничком тржишту.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Каква </a:t>
            </a:r>
            <a:r>
              <a:rPr lang="ru-RU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 улога Србије у регионалној сарадњи?</a:t>
            </a:r>
            <a:endParaRPr lang="sr-Latn-RS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sr-Latn-R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164465" algn="just">
              <a:spcBef>
                <a:spcPts val="0"/>
              </a:spcBef>
              <a:spcAft>
                <a:spcPts val="0"/>
              </a:spcAft>
            </a:pPr>
            <a:endParaRPr lang="sr-Latn-R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0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Улога </a:t>
            </a:r>
            <a:r>
              <a:rPr lang="ru-RU" sz="2400" dirty="0">
                <a:solidFill>
                  <a:srgbClr val="FFFF00"/>
                </a:solidFill>
                <a:latin typeface="Arial Narrow" panose="020B0606020202030204" pitchFamily="34" charset="0"/>
              </a:rPr>
              <a:t>појединих земаља као центара моћи</a:t>
            </a:r>
            <a:endParaRPr lang="sr-Latn-RS" sz="24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944724"/>
            <a:ext cx="8568952" cy="55086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latin typeface="Arial Narrow" panose="020B0606020202030204" pitchFamily="34" charset="0"/>
              </a:rPr>
              <a:t>Смањење глобалне америчке моћи текло је паралелно с консолидацијом Русије (половином прве деценије 21. века) и с даљим економским јачањем Кине. Иако су САД и даље највећа светска сила у међународним односима, као центар моћи није усамљена, па се говори о мултиполарном светском систему. Центри моћи се померају са Запада на Исток, са САД на Кину и са Европе на Азију. Томе је допринела и унутрашња криза ЕУ, нејединство њених чланица и њихових интереса. Таква ЕУ не може бити добар савезник САД у наметању даље моћи. Услед тога, кроз НАТО акције, САД теже ширењу ка Истоку до самих руских граница. У контексту наведеног могу се објаснити и актуелни сукоби између Русије и Украјине. Најзад, ратна дешавања између Израела над Палестином одвијају се уз подршку САД и тзв. „запада“. Тежња САД и његових „савезника“ ка доминацији и упорно држање „остатка света“ под контролом изазивају </a:t>
            </a:r>
            <a:r>
              <a:rPr lang="ru-RU" sz="2200" dirty="0">
                <a:solidFill>
                  <a:srgbClr val="0000CC"/>
                </a:solidFill>
                <a:latin typeface="Arial Narrow" panose="020B0606020202030204" pitchFamily="34" charset="0"/>
              </a:rPr>
              <a:t>реакцију земаља над којима се тежи успоставити „фина контрола“ која се манифестује њиховим приближавањем</a:t>
            </a:r>
            <a:r>
              <a:rPr lang="ru-RU" sz="2200" dirty="0">
                <a:latin typeface="Arial Narrow" panose="020B0606020202030204" pitchFamily="34" charset="0"/>
              </a:rPr>
              <a:t> (нпр. Русије и Кине и других земаља) и </a:t>
            </a:r>
            <a:r>
              <a:rPr lang="ru-RU" sz="2200" dirty="0">
                <a:solidFill>
                  <a:srgbClr val="0000CC"/>
                </a:solidFill>
                <a:latin typeface="Arial Narrow" panose="020B0606020202030204" pitchFamily="34" charset="0"/>
              </a:rPr>
              <a:t>јачањем њиховог заједничког отпора ка САД. </a:t>
            </a:r>
            <a:endParaRPr lang="ru-RU" sz="2200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2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2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Улога </a:t>
            </a:r>
            <a:r>
              <a:rPr lang="ru-RU" sz="2400" dirty="0">
                <a:solidFill>
                  <a:srgbClr val="FFFF00"/>
                </a:solidFill>
                <a:latin typeface="Arial Narrow" panose="020B0606020202030204" pitchFamily="34" charset="0"/>
              </a:rPr>
              <a:t>појединих земаља као центара моћи</a:t>
            </a:r>
            <a:endParaRPr lang="sr-Latn-RS" sz="24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80676"/>
            <a:ext cx="9036496" cy="547260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200" dirty="0" smtClean="0">
                <a:latin typeface="Arial Narrow" panose="020B0606020202030204" pitchFamily="34" charset="0"/>
              </a:rPr>
              <a:t>„</a:t>
            </a:r>
            <a:r>
              <a:rPr lang="ru-RU" sz="2200" dirty="0">
                <a:latin typeface="Arial Narrow" panose="020B0606020202030204" pitchFamily="34" charset="0"/>
              </a:rPr>
              <a:t>Неравномерна расподела светске моћи, узроци светске економске кризе и понашање економски најјачих држава у кризи, управљање глобализацијом и њени неиспуњени циљеви на периферији и полупериферији света, као и геополитичка креирања криза у борби за ресурсе и светску доминацију, оствариће свој </a:t>
            </a:r>
            <a:r>
              <a:rPr lang="ru-RU" sz="2200" dirty="0">
                <a:solidFill>
                  <a:srgbClr val="0000CC"/>
                </a:solidFill>
                <a:latin typeface="Arial Narrow" panose="020B0606020202030204" pitchFamily="34" charset="0"/>
              </a:rPr>
              <a:t>утицај на све веће антагонизме и супротстављеност униполаризму и доминацији из једног </a:t>
            </a:r>
            <a:r>
              <a:rPr lang="ru-RU" sz="22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центра</a:t>
            </a:r>
            <a:r>
              <a:rPr lang="ru-RU" sz="2200" dirty="0" smtClean="0">
                <a:latin typeface="Arial Narrow" panose="020B0606020202030204" pitchFamily="34" charset="0"/>
              </a:rPr>
              <a:t>“</a:t>
            </a:r>
            <a:r>
              <a:rPr lang="sr-Latn-RS" sz="2200" dirty="0" smtClean="0">
                <a:latin typeface="Arial Narrow" panose="020B0606020202030204" pitchFamily="34" charset="0"/>
              </a:rPr>
              <a:t> </a:t>
            </a:r>
            <a:r>
              <a:rPr lang="sr-Latn-RS" sz="1600" dirty="0" smtClean="0">
                <a:latin typeface="Arial Narrow" panose="020B0606020202030204" pitchFamily="34" charset="0"/>
              </a:rPr>
              <a:t>(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Јефтић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и сар</a:t>
            </a:r>
            <a:r>
              <a:rPr lang="sr-Latn-RS" sz="1600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2018, стр. 38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  <a:r>
              <a:rPr lang="sr-Latn-RS" sz="2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 </a:t>
            </a:r>
            <a:r>
              <a:rPr lang="ru-RU" sz="2200" dirty="0" smtClean="0">
                <a:latin typeface="Arial Narrow" panose="020B0606020202030204" pitchFamily="34" charset="0"/>
              </a:rPr>
              <a:t>Најзад</a:t>
            </a:r>
            <a:r>
              <a:rPr lang="ru-RU" sz="2200" dirty="0">
                <a:latin typeface="Arial Narrow" panose="020B0606020202030204" pitchFamily="34" charset="0"/>
              </a:rPr>
              <a:t>, на „трећој страни света“ </a:t>
            </a:r>
            <a:r>
              <a:rPr lang="ru-RU" sz="2200" dirty="0">
                <a:solidFill>
                  <a:srgbClr val="0000CC"/>
                </a:solidFill>
                <a:latin typeface="Arial Narrow" panose="020B0606020202030204" pitchFamily="34" charset="0"/>
              </a:rPr>
              <a:t>велики број малих и слабих земаља које нису конкурентне на светском тржишту почињу да се опиру свеопштем процесу глобализације</a:t>
            </a:r>
            <a:r>
              <a:rPr lang="ru-RU" sz="2200" dirty="0">
                <a:latin typeface="Arial Narrow" panose="020B0606020202030204" pitchFamily="34" charset="0"/>
              </a:rPr>
              <a:t>. Или се затварају у границе своје економије, штитећи је од крупног капитала и форсирајући етноцентризам, или се нужно и снажно подижу регрутујући све своје предности у покушају да се интернационализују и да на међународном тржишту граде и одржавају особену конкурентску предност. То није лако, нити може бити брзо. </a:t>
            </a:r>
            <a:r>
              <a:rPr lang="sr-Latn-RS" sz="2200" dirty="0">
                <a:latin typeface="Arial Narrow" panose="020B0606020202030204" pitchFamily="34" charset="0"/>
              </a:rPr>
              <a:t>M</a:t>
            </a:r>
            <a:r>
              <a:rPr lang="ru-RU" sz="2200" dirty="0" smtClean="0">
                <a:latin typeface="Arial Narrow" panose="020B0606020202030204" pitchFamily="34" charset="0"/>
              </a:rPr>
              <a:t>еђутим</a:t>
            </a:r>
            <a:r>
              <a:rPr lang="ru-RU" sz="2200" dirty="0">
                <a:latin typeface="Arial Narrow" panose="020B0606020202030204" pitchFamily="34" charset="0"/>
              </a:rPr>
              <a:t>, томе погодује чињеница да глобалне компаније у потрази за високим профитима морају имати за партнере компаније мање снаге и величине које потичу из мање развијених земаља. Неминовност савременог пословања јесу стратешка партнерства великих и малих. </a:t>
            </a:r>
            <a:endParaRPr lang="sr-Latn-RS" sz="2200" dirty="0" smtClean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6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Улога међународних институција и организација</a:t>
            </a:r>
            <a:endParaRPr lang="sr-Latn-RS" sz="24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196752"/>
            <a:ext cx="6372708" cy="5159598"/>
          </a:xfrm>
        </p:spPr>
        <p:txBody>
          <a:bodyPr>
            <a:normAutofit lnSpcReduction="10000"/>
          </a:bodyPr>
          <a:lstStyle/>
          <a:p>
            <a:pPr lvl="0" algn="just">
              <a:spcBef>
                <a:spcPts val="0"/>
              </a:spcBef>
              <a:buFont typeface="Symbol" panose="05050102010706020507" pitchFamily="18" charset="2"/>
              <a:buChar char=""/>
            </a:pPr>
            <a:endParaRPr lang="sr-Cyrl-RS" sz="2200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sr-Latn-CS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UN (</a:t>
            </a:r>
            <a:r>
              <a:rPr lang="sr-Latn-C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UNCTAD: „United Nations Conference on Trade and Development</a:t>
            </a:r>
            <a:r>
              <a:rPr lang="sr-Latn-CS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“, UNIDO</a:t>
            </a:r>
            <a:r>
              <a:rPr lang="sr-Cyrl-RS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: </a:t>
            </a:r>
            <a:r>
              <a:rPr lang="sr-Latn-CS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„</a:t>
            </a:r>
            <a:r>
              <a:rPr lang="sr-Latn-C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United Nations Industrial Development Organization</a:t>
            </a:r>
            <a:r>
              <a:rPr lang="sr-Latn-CS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“ </a:t>
            </a:r>
            <a:r>
              <a:rPr lang="sr-Latn-C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i </a:t>
            </a:r>
            <a:r>
              <a:rPr lang="sr-Latn-CS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FAO</a:t>
            </a:r>
            <a:r>
              <a:rPr lang="sr-Cyrl-RS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: </a:t>
            </a:r>
            <a:r>
              <a:rPr lang="sr-Latn-CS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„</a:t>
            </a:r>
            <a:r>
              <a:rPr lang="sr-Latn-C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Food and Agricultural Organization</a:t>
            </a:r>
            <a:r>
              <a:rPr lang="sr-Latn-CS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“</a:t>
            </a:r>
            <a:r>
              <a:rPr lang="sr-Cyrl-RS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…)</a:t>
            </a:r>
          </a:p>
          <a:p>
            <a:pPr lvl="0" algn="just">
              <a:spcBef>
                <a:spcPts val="0"/>
              </a:spcBef>
              <a:buFont typeface="Symbol" panose="05050102010706020507" pitchFamily="18" charset="2"/>
              <a:buChar char=""/>
            </a:pPr>
            <a:endParaRPr lang="sr-Latn-RS" sz="24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sr-Latn-CS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WTO</a:t>
            </a:r>
            <a:r>
              <a:rPr lang="sr-Cyrl-RS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(</a:t>
            </a:r>
            <a:r>
              <a:rPr lang="sr-Latn-CS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„</a:t>
            </a:r>
            <a:r>
              <a:rPr lang="sr-Latn-C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World Trade Organization</a:t>
            </a:r>
            <a:r>
              <a:rPr lang="sr-Latn-CS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“</a:t>
            </a:r>
            <a:r>
              <a:rPr lang="sr-Cyrl-RS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)</a:t>
            </a:r>
            <a:r>
              <a:rPr lang="sr-Latn-CS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sr-Cyrl-RS" sz="2400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Symbol" panose="05050102010706020507" pitchFamily="18" charset="2"/>
              <a:buChar char=""/>
            </a:pPr>
            <a:endParaRPr lang="sr-Latn-RS" sz="24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sr-Latn-C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MMF </a:t>
            </a:r>
            <a:r>
              <a:rPr lang="sr-Latn-CS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(„</a:t>
            </a:r>
            <a:r>
              <a:rPr lang="sr-Latn-C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International Monetary </a:t>
            </a:r>
            <a:r>
              <a:rPr lang="sr-Latn-CS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Fund“</a:t>
            </a:r>
            <a:r>
              <a:rPr lang="sr-Cyrl-RS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)</a:t>
            </a:r>
          </a:p>
          <a:p>
            <a:pPr lvl="0" algn="just">
              <a:spcBef>
                <a:spcPts val="0"/>
              </a:spcBef>
              <a:buFont typeface="Symbol" panose="05050102010706020507" pitchFamily="18" charset="2"/>
              <a:buChar char=""/>
            </a:pPr>
            <a:endParaRPr lang="sr-Latn-RS" sz="24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sr-Latn-CS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WB</a:t>
            </a:r>
            <a:r>
              <a:rPr lang="sr-Cyrl-RS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(„</a:t>
            </a:r>
            <a:r>
              <a:rPr lang="sr-Latn-CS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World </a:t>
            </a:r>
            <a:r>
              <a:rPr lang="sr-Latn-C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Bank</a:t>
            </a:r>
            <a:r>
              <a:rPr lang="sr-Latn-CS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“</a:t>
            </a:r>
            <a:r>
              <a:rPr lang="sr-Cyrl-RS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)</a:t>
            </a:r>
            <a:endParaRPr lang="sr-Cyrl-RS" sz="24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Symbol" panose="05050102010706020507" pitchFamily="18" charset="2"/>
              <a:buChar char=""/>
            </a:pPr>
            <a:endParaRPr lang="sr-Latn-RS" sz="24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sr-Latn-C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OECD („Organisation for Economic Co-operation and Development</a:t>
            </a:r>
            <a:r>
              <a:rPr lang="sr-Latn-CS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“)</a:t>
            </a:r>
            <a:endParaRPr lang="sr-Latn-RS" sz="24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4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33549"/>
            <a:ext cx="8712968" cy="5022801"/>
          </a:xfrm>
        </p:spPr>
        <p:txBody>
          <a:bodyPr>
            <a:normAutofit/>
          </a:bodyPr>
          <a:lstStyle/>
          <a:p>
            <a:pPr marL="822960" lvl="2" indent="0">
              <a:spcBef>
                <a:spcPts val="0"/>
              </a:spcBef>
              <a:buSzPts val="1200"/>
              <a:buNone/>
            </a:pPr>
            <a:endParaRPr lang="sr-Cyrl-RS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22960" lvl="2" indent="0">
              <a:spcBef>
                <a:spcPts val="0"/>
              </a:spcBef>
              <a:buSzPts val="1200"/>
              <a:buNone/>
            </a:pPr>
            <a:r>
              <a:rPr lang="sr-Latn-CS" b="1" dirty="0" smtClean="0">
                <a:solidFill>
                  <a:srgbClr val="0000CC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FTA</a:t>
            </a:r>
            <a:r>
              <a:rPr lang="sr-Cyrl-RS" dirty="0">
                <a:solidFill>
                  <a:srgbClr val="0000CC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: </a:t>
            </a:r>
            <a:r>
              <a:rPr lang="sr-Cyrl-RS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споразум о слободној трговини </a:t>
            </a:r>
            <a:r>
              <a:rPr lang="sr-Cyrl-RS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између САД </a:t>
            </a:r>
            <a:r>
              <a:rPr lang="sr-Cyrl-RS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и Канаде (1988</a:t>
            </a:r>
            <a:r>
              <a:rPr lang="sr-Cyrl-RS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)</a:t>
            </a:r>
            <a:r>
              <a:rPr lang="sr-Latn-CS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 </a:t>
            </a:r>
            <a:endParaRPr lang="sr-Cyrl-RS" dirty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822960" lvl="2" indent="0">
              <a:spcBef>
                <a:spcPts val="0"/>
              </a:spcBef>
              <a:buSzPts val="1200"/>
              <a:buNone/>
            </a:pPr>
            <a:endParaRPr lang="sr-Cyrl-RS" dirty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822960" lvl="2" indent="0">
              <a:spcBef>
                <a:spcPts val="0"/>
              </a:spcBef>
              <a:buSzPts val="1200"/>
              <a:buNone/>
            </a:pPr>
            <a:r>
              <a:rPr lang="sr-Latn-CS" b="1" dirty="0">
                <a:solidFill>
                  <a:srgbClr val="0000CC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NAFTA</a:t>
            </a:r>
            <a:r>
              <a:rPr lang="sr-Cyrl-RS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: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Северноамерички уговор о слободној трговини </a:t>
            </a:r>
            <a:r>
              <a:rPr lang="sr-Cyrl-RS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(САД; Канада и Мексико, 1994); прерастао у </a:t>
            </a:r>
            <a:r>
              <a:rPr lang="sr-Latn-RS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USMCA</a:t>
            </a:r>
          </a:p>
          <a:p>
            <a:pPr marL="822960" lvl="2" indent="0">
              <a:spcBef>
                <a:spcPts val="0"/>
              </a:spcBef>
              <a:buSzPts val="1200"/>
              <a:buNone/>
            </a:pPr>
            <a:endParaRPr lang="sr-Cyrl-RS" dirty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822960" lvl="2" indent="0">
              <a:spcBef>
                <a:spcPts val="0"/>
              </a:spcBef>
              <a:buSzPts val="1200"/>
              <a:buNone/>
            </a:pPr>
            <a:r>
              <a:rPr lang="sr-Latn-CS" b="1" dirty="0" smtClean="0">
                <a:solidFill>
                  <a:srgbClr val="0000CC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USMCA</a:t>
            </a:r>
            <a:r>
              <a:rPr lang="sr-Cyrl-RS" b="1" dirty="0" smtClean="0">
                <a:solidFill>
                  <a:srgbClr val="0000CC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:</a:t>
            </a:r>
            <a:r>
              <a:rPr lang="sr-Cyrl-RS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sr-Latn-CS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„The </a:t>
            </a:r>
            <a:r>
              <a:rPr lang="sr-Latn-CS" dirty="0">
                <a:latin typeface="Arial Narrow" panose="020B0606020202030204" pitchFamily="34" charset="0"/>
                <a:ea typeface="Calibri" panose="020F0502020204030204" pitchFamily="34" charset="0"/>
              </a:rPr>
              <a:t>United States-Mexico-Canada Agreement</a:t>
            </a:r>
            <a:r>
              <a:rPr lang="sr-Latn-CS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“</a:t>
            </a:r>
            <a:r>
              <a:rPr lang="sr-Cyrl-RS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, 2020. </a:t>
            </a:r>
          </a:p>
          <a:p>
            <a:pPr marL="822960" lvl="2" indent="0">
              <a:spcBef>
                <a:spcPts val="0"/>
              </a:spcBef>
              <a:buSzPts val="1200"/>
              <a:buNone/>
            </a:pPr>
            <a:endParaRPr lang="sr-Cyrl-RS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822960" lvl="2" indent="0">
              <a:spcBef>
                <a:spcPts val="0"/>
              </a:spcBef>
              <a:buSzPts val="1200"/>
              <a:buNone/>
            </a:pPr>
            <a:r>
              <a:rPr lang="sr-Cyrl-RS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И многи други споразуми које земље појединачно потписују са другим земљама ван региона</a:t>
            </a:r>
            <a:r>
              <a:rPr lang="sr-Latn-CS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.</a:t>
            </a:r>
          </a:p>
          <a:p>
            <a:pPr marL="822960" lvl="2" indent="0">
              <a:spcBef>
                <a:spcPts val="0"/>
              </a:spcBef>
              <a:buSzPts val="1200"/>
              <a:buNone/>
            </a:pPr>
            <a:endParaRPr lang="sr-Latn-CS" dirty="0">
              <a:latin typeface="Arial Narrow" panose="020B0606020202030204" pitchFamily="34" charset="0"/>
            </a:endParaRPr>
          </a:p>
          <a:p>
            <a:pPr marL="822960" lvl="2" indent="0" algn="r">
              <a:spcBef>
                <a:spcPts val="0"/>
              </a:spcBef>
              <a:buSzPts val="1200"/>
              <a:buNone/>
            </a:pPr>
            <a:r>
              <a:rPr lang="sr-Cyrl-RS" i="1" dirty="0" smtClean="0">
                <a:latin typeface="Arial Narrow" panose="020B0606020202030204" pitchFamily="34" charset="0"/>
              </a:rPr>
              <a:t>Дискусија о улози споразума у </a:t>
            </a:r>
            <a:r>
              <a:rPr lang="sr-Cyrl-RS" i="1" dirty="0" err="1" smtClean="0">
                <a:latin typeface="Arial Narrow" panose="020B0606020202030204" pitchFamily="34" charset="0"/>
              </a:rPr>
              <a:t>позиционирању</a:t>
            </a:r>
            <a:r>
              <a:rPr lang="sr-Cyrl-RS" i="1" dirty="0" smtClean="0">
                <a:latin typeface="Arial Narrow" panose="020B0606020202030204" pitchFamily="34" charset="0"/>
              </a:rPr>
              <a:t> земаља на глобалној сцени</a:t>
            </a:r>
            <a:r>
              <a:rPr lang="sr-Cyrl-RS" dirty="0" smtClean="0">
                <a:latin typeface="Arial Narrow" panose="020B0606020202030204" pitchFamily="34" charset="0"/>
              </a:rPr>
              <a:t>.</a:t>
            </a:r>
            <a:endParaRPr lang="sr-Latn-RS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0872" y="404664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Arial Narrow" panose="020B0606020202030204" pitchFamily="34" charset="0"/>
              </a:rPr>
              <a:t>Интеграције и споразуми о сарадњи северноамеричких земаља</a:t>
            </a:r>
            <a:endParaRPr lang="sr-Latn-RS" sz="24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69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Arial Narrow" panose="020B0606020202030204" pitchFamily="34" charset="0"/>
              </a:rPr>
              <a:t>Интеграције и споразуми о </a:t>
            </a:r>
            <a:r>
              <a:rPr lang="ru-RU" sz="24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сарадњи западноевропских </a:t>
            </a:r>
            <a:r>
              <a:rPr lang="ru-RU" sz="24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земаља</a:t>
            </a:r>
            <a:r>
              <a:rPr lang="sr-Latn-RS" sz="24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и</a:t>
            </a:r>
            <a:r>
              <a:rPr lang="sr-Latn-RS" sz="24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....</a:t>
            </a:r>
            <a:endParaRPr lang="sr-Latn-RS" sz="24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1068"/>
            <a:ext cx="8928992" cy="53752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Европска унија </a:t>
            </a:r>
            <a:r>
              <a:rPr lang="ru-RU" sz="2400" b="1" dirty="0" smtClean="0">
                <a:latin typeface="Arial Narrow" panose="020B0606020202030204" pitchFamily="34" charset="0"/>
              </a:rPr>
              <a:t>(</a:t>
            </a:r>
            <a:r>
              <a:rPr lang="sr-Cyrl-RS" sz="2400" b="1" dirty="0" smtClean="0">
                <a:latin typeface="Arial Narrow" panose="020B0606020202030204" pitchFamily="34" charset="0"/>
              </a:rPr>
              <a:t>ЕУ, </a:t>
            </a:r>
            <a:r>
              <a:rPr lang="sr-Latn-RS" sz="2400" dirty="0" smtClean="0">
                <a:latin typeface="Arial Narrow" panose="020B0606020202030204" pitchFamily="34" charset="0"/>
              </a:rPr>
              <a:t>1951</a:t>
            </a:r>
            <a:r>
              <a:rPr lang="sr-Cyrl-RS" sz="2400" dirty="0" smtClean="0">
                <a:latin typeface="Arial Narrow" panose="020B0606020202030204" pitchFamily="34" charset="0"/>
              </a:rPr>
              <a:t>…</a:t>
            </a:r>
            <a:r>
              <a:rPr lang="sr-Latn-RS" sz="2400" dirty="0" smtClean="0">
                <a:latin typeface="Arial Narrow" panose="020B0606020202030204" pitchFamily="34" charset="0"/>
              </a:rPr>
              <a:t>): E</a:t>
            </a:r>
            <a:r>
              <a:rPr lang="sr-Cyrl-RS" sz="2400" dirty="0" smtClean="0">
                <a:latin typeface="Arial Narrow" panose="020B0606020202030204" pitchFamily="34" charset="0"/>
              </a:rPr>
              <a:t>У има </a:t>
            </a:r>
            <a:r>
              <a:rPr lang="ru-RU" sz="2400" dirty="0" smtClean="0">
                <a:latin typeface="Arial Narrow" panose="020B0606020202030204" pitchFamily="34" charset="0"/>
              </a:rPr>
              <a:t>мрежу </a:t>
            </a:r>
            <a:r>
              <a:rPr lang="ru-RU" sz="2400" dirty="0">
                <a:latin typeface="Arial Narrow" panose="020B0606020202030204" pitchFamily="34" charset="0"/>
              </a:rPr>
              <a:t>удружења, сарадње и трговинских споразума широм света, од најближих суседа у Европи до најудаљенијих партнера у Азији и Пацифику, те </a:t>
            </a:r>
            <a:r>
              <a:rPr lang="ru-RU" sz="2400" dirty="0" smtClean="0">
                <a:latin typeface="Arial Narrow" panose="020B0606020202030204" pitchFamily="34" charset="0"/>
              </a:rPr>
              <a:t>у Африци</a:t>
            </a:r>
            <a:r>
              <a:rPr lang="ru-RU" sz="2400" dirty="0">
                <a:latin typeface="Arial Narrow" panose="020B0606020202030204" pitchFamily="34" charset="0"/>
              </a:rPr>
              <a:t>. Да би се </a:t>
            </a:r>
            <a:r>
              <a:rPr lang="ru-RU" sz="2400" dirty="0" smtClean="0">
                <a:latin typeface="Arial Narrow" panose="020B0606020202030204" pitchFamily="34" charset="0"/>
              </a:rPr>
              <a:t>међусобни односи </a:t>
            </a:r>
            <a:r>
              <a:rPr lang="ru-RU" sz="2400" dirty="0">
                <a:latin typeface="Arial Narrow" panose="020B0606020202030204" pitchFamily="34" charset="0"/>
              </a:rPr>
              <a:t>одржали, ЕУ одржава регуларне самите или министарска окупљања са </a:t>
            </a:r>
            <a:r>
              <a:rPr lang="ru-RU" sz="2400" dirty="0" smtClean="0">
                <a:latin typeface="Arial Narrow" panose="020B0606020202030204" pitchFamily="34" charset="0"/>
              </a:rPr>
              <a:t>главним </a:t>
            </a:r>
            <a:r>
              <a:rPr lang="ru-RU" sz="2400" dirty="0">
                <a:latin typeface="Arial Narrow" panose="020B0606020202030204" pitchFamily="34" charset="0"/>
              </a:rPr>
              <a:t>партнерима.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ЕУ </a:t>
            </a:r>
            <a:r>
              <a:rPr lang="ru-RU" sz="2400" dirty="0">
                <a:latin typeface="Arial Narrow" panose="020B0606020202030204" pitchFamily="34" charset="0"/>
              </a:rPr>
              <a:t>представља јединствено тржиште на којем је слободно кретање производа, услуга, рада и капитала из земаља чланица. Као монетарна унија, ЕУ одговара на изазове САД.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Подстакла </a:t>
            </a:r>
            <a:r>
              <a:rPr lang="ru-RU" sz="2400" dirty="0">
                <a:latin typeface="Arial Narrow" panose="020B0606020202030204" pitchFamily="34" charset="0"/>
              </a:rPr>
              <a:t>је међународну трговину и раст активности по основу других форми међународног пословања, развој међународних односа и брже укључивање компанија у међународно тржиште посебно њених чланица.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Е</a:t>
            </a:r>
            <a:r>
              <a:rPr lang="sr-Latn-RS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FTA</a:t>
            </a:r>
            <a:r>
              <a:rPr lang="sr-Latn-RS" sz="2400" dirty="0" smtClean="0">
                <a:latin typeface="Arial Narrow" panose="020B0606020202030204" pitchFamily="34" charset="0"/>
              </a:rPr>
              <a:t>:</a:t>
            </a:r>
            <a:r>
              <a:rPr lang="ru-RU" sz="2400" dirty="0" smtClean="0">
                <a:latin typeface="Arial Narrow" panose="020B0606020202030204" pitchFamily="34" charset="0"/>
              </a:rPr>
              <a:t> Европско </a:t>
            </a:r>
            <a:r>
              <a:rPr lang="ru-RU" sz="2400" dirty="0">
                <a:latin typeface="Arial Narrow" panose="020B0606020202030204" pitchFamily="34" charset="0"/>
              </a:rPr>
              <a:t>удружење слободне трговине, </a:t>
            </a:r>
            <a:r>
              <a:rPr lang="ru-RU" sz="2400" dirty="0" smtClean="0">
                <a:latin typeface="Arial Narrow" panose="020B0606020202030204" pitchFamily="34" charset="0"/>
              </a:rPr>
              <a:t>1960</a:t>
            </a:r>
            <a:r>
              <a:rPr lang="sr-Latn-RS" sz="2400" dirty="0" smtClean="0">
                <a:latin typeface="Arial Narrow" panose="020B0606020202030204" pitchFamily="34" charset="0"/>
              </a:rPr>
              <a:t>. </a:t>
            </a:r>
            <a:r>
              <a:rPr lang="sr-Cyrl-RS" sz="2400" dirty="0">
                <a:latin typeface="Arial Narrow" panose="020B0606020202030204" pitchFamily="34" charset="0"/>
              </a:rPr>
              <a:t>Д</a:t>
            </a:r>
            <a:r>
              <a:rPr lang="ru-RU" sz="2400" dirty="0" smtClean="0">
                <a:latin typeface="Arial Narrow" panose="020B0606020202030204" pitchFamily="34" charset="0"/>
              </a:rPr>
              <a:t>анас </a:t>
            </a:r>
            <a:r>
              <a:rPr lang="ru-RU" sz="2400" dirty="0">
                <a:latin typeface="Arial Narrow" panose="020B0606020202030204" pitchFamily="34" charset="0"/>
              </a:rPr>
              <a:t>је чине </a:t>
            </a:r>
            <a:r>
              <a:rPr lang="ru-RU" sz="2400" dirty="0" smtClean="0">
                <a:latin typeface="Arial Narrow" panose="020B0606020202030204" pitchFamily="34" charset="0"/>
              </a:rPr>
              <a:t>Исланд</a:t>
            </a:r>
            <a:r>
              <a:rPr lang="ru-RU" sz="2400" dirty="0">
                <a:latin typeface="Arial Narrow" panose="020B0606020202030204" pitchFamily="34" charset="0"/>
              </a:rPr>
              <a:t>, Лихтенштајн, Норвешка и </a:t>
            </a:r>
            <a:r>
              <a:rPr lang="ru-RU" sz="2400" dirty="0" smtClean="0">
                <a:latin typeface="Arial Narrow" panose="020B0606020202030204" pitchFamily="34" charset="0"/>
              </a:rPr>
              <a:t>Швајцарска</a:t>
            </a:r>
            <a:r>
              <a:rPr lang="sr-Latn-RS" sz="2400" dirty="0" smtClean="0">
                <a:latin typeface="Arial Narrow" panose="020B0606020202030204" pitchFamily="34" charset="0"/>
              </a:rPr>
              <a:t>.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ЕЕА</a:t>
            </a:r>
            <a:r>
              <a:rPr lang="ru-RU" sz="2400" b="1" dirty="0" smtClean="0">
                <a:latin typeface="Arial Narrow" panose="020B0606020202030204" pitchFamily="34" charset="0"/>
              </a:rPr>
              <a:t>: </a:t>
            </a:r>
            <a:r>
              <a:rPr lang="sr-Latn-RS" sz="2400" dirty="0" smtClean="0">
                <a:latin typeface="Arial Narrow" panose="020B0606020202030204" pitchFamily="34" charset="0"/>
              </a:rPr>
              <a:t>„</a:t>
            </a:r>
            <a:r>
              <a:rPr lang="sr-Latn-RS" sz="2400" dirty="0">
                <a:latin typeface="Arial Narrow" panose="020B0606020202030204" pitchFamily="34" charset="0"/>
              </a:rPr>
              <a:t>European Economic Area – EEA</a:t>
            </a:r>
            <a:r>
              <a:rPr lang="sr-Latn-RS" sz="2400" dirty="0" smtClean="0">
                <a:latin typeface="Arial Narrow" panose="020B0606020202030204" pitchFamily="34" charset="0"/>
              </a:rPr>
              <a:t>“</a:t>
            </a:r>
            <a:r>
              <a:rPr lang="sr-Cyrl-RS" sz="2400" dirty="0" smtClean="0">
                <a:latin typeface="Arial Narrow" panose="020B0606020202030204" pitchFamily="34" charset="0"/>
              </a:rPr>
              <a:t>. Њене чланице су чланице </a:t>
            </a:r>
            <a:r>
              <a:rPr lang="sr-Latn-RS" sz="2400" dirty="0" smtClean="0">
                <a:latin typeface="Arial Narrow" panose="020B0606020202030204" pitchFamily="34" charset="0"/>
              </a:rPr>
              <a:t>EFTA </a:t>
            </a:r>
            <a:r>
              <a:rPr lang="ru-RU" sz="2400" dirty="0" smtClean="0">
                <a:latin typeface="Arial Narrow" panose="020B0606020202030204" pitchFamily="34" charset="0"/>
              </a:rPr>
              <a:t>(</a:t>
            </a:r>
            <a:r>
              <a:rPr lang="ru-RU" sz="2400" dirty="0">
                <a:latin typeface="Arial Narrow" panose="020B0606020202030204" pitchFamily="34" charset="0"/>
              </a:rPr>
              <a:t>осим Швајцарске</a:t>
            </a:r>
            <a:r>
              <a:rPr lang="ru-RU" sz="2400" dirty="0" smtClean="0">
                <a:latin typeface="Arial Narrow" panose="020B0606020202030204" pitchFamily="34" charset="0"/>
              </a:rPr>
              <a:t>). Оне су склопиле </a:t>
            </a:r>
            <a:r>
              <a:rPr lang="ru-RU" sz="2400" dirty="0">
                <a:latin typeface="Arial Narrow" panose="020B0606020202030204" pitchFamily="34" charset="0"/>
              </a:rPr>
              <a:t>споразум о Европској економској зони </a:t>
            </a:r>
            <a:r>
              <a:rPr lang="ru-RU" sz="2400" dirty="0" smtClean="0">
                <a:latin typeface="Arial Narrow" panose="020B0606020202030204" pitchFamily="34" charset="0"/>
              </a:rPr>
              <a:t>(Е</a:t>
            </a:r>
            <a:r>
              <a:rPr lang="sr-Latn-RS" sz="2400" dirty="0" smtClean="0">
                <a:latin typeface="Arial Narrow" panose="020B0606020202030204" pitchFamily="34" charset="0"/>
              </a:rPr>
              <a:t>EA</a:t>
            </a:r>
            <a:r>
              <a:rPr lang="ru-RU" sz="2400" dirty="0" smtClean="0">
                <a:latin typeface="Arial Narrow" panose="020B0606020202030204" pitchFamily="34" charset="0"/>
              </a:rPr>
              <a:t>) </a:t>
            </a:r>
            <a:r>
              <a:rPr lang="ru-RU" sz="2400" dirty="0">
                <a:latin typeface="Arial Narrow" panose="020B0606020202030204" pitchFamily="34" charset="0"/>
              </a:rPr>
              <a:t>са ЕУ ради олакшане сарадње. </a:t>
            </a:r>
            <a:endParaRPr lang="sr-Latn-R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400" dirty="0"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r>
              <a:rPr lang="ru-RU" sz="2400" dirty="0">
                <a:latin typeface="Arial Narrow" panose="020B0606020202030204" pitchFamily="34" charset="0"/>
              </a:rPr>
              <a:t>Захваљујући споразуму, земље потписнице лакше међусобно тргују и укључују се у међународне пословне </a:t>
            </a:r>
            <a:r>
              <a:rPr lang="ru-RU" sz="2400" dirty="0" smtClean="0">
                <a:latin typeface="Arial Narrow" panose="020B0606020202030204" pitchFamily="34" charset="0"/>
              </a:rPr>
              <a:t>токове.</a:t>
            </a:r>
            <a:endParaRPr lang="sr-Latn-RS" sz="24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8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Arial Narrow" panose="020B0606020202030204" pitchFamily="34" charset="0"/>
              </a:rPr>
              <a:t>Интеграције и споразуми о </a:t>
            </a:r>
            <a:r>
              <a:rPr lang="ru-RU" sz="24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сарадњи других европских земаља</a:t>
            </a:r>
            <a:endParaRPr lang="sr-Latn-RS" sz="24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58" y="1124744"/>
            <a:ext cx="8507288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sz="20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r-Latn-CS" sz="20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CEFTA</a:t>
            </a:r>
            <a:r>
              <a:rPr lang="sr-Cyrl-RS" sz="2000" b="1" dirty="0" smtClean="0">
                <a:latin typeface="Arial Narrow" panose="020B0606020202030204" pitchFamily="34" charset="0"/>
              </a:rPr>
              <a:t>: </a:t>
            </a:r>
            <a:r>
              <a:rPr lang="sr-Cyrl-RS" sz="2000" dirty="0">
                <a:latin typeface="Arial Narrow" panose="020B0606020202030204" pitchFamily="34" charset="0"/>
              </a:rPr>
              <a:t>С</a:t>
            </a:r>
            <a:r>
              <a:rPr lang="sr-Cyrl-RS" sz="2000" dirty="0" smtClean="0">
                <a:latin typeface="Arial Narrow" panose="020B0606020202030204" pitchFamily="34" charset="0"/>
              </a:rPr>
              <a:t>поразум о слободној трговини (1992).</a:t>
            </a:r>
            <a:r>
              <a:rPr lang="ru-RU" sz="2000" dirty="0" smtClean="0">
                <a:latin typeface="Arial Narrow" panose="020B0606020202030204" pitchFamily="34" charset="0"/>
              </a:rPr>
              <a:t> Земље </a:t>
            </a:r>
            <a:r>
              <a:rPr lang="sr-Latn-CS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CEFTA </a:t>
            </a:r>
            <a:r>
              <a:rPr lang="ru-RU" sz="2000" dirty="0" smtClean="0">
                <a:latin typeface="Arial Narrow" panose="020B0606020202030204" pitchFamily="34" charset="0"/>
              </a:rPr>
              <a:t>данас су: </a:t>
            </a:r>
            <a:r>
              <a:rPr lang="ru-RU" sz="2000" dirty="0">
                <a:latin typeface="Arial Narrow" panose="020B0606020202030204" pitchFamily="34" charset="0"/>
              </a:rPr>
              <a:t>Албанија, </a:t>
            </a:r>
            <a:r>
              <a:rPr lang="ru-RU" sz="2000" dirty="0" smtClean="0">
                <a:latin typeface="Arial Narrow" panose="020B0606020202030204" pitchFamily="34" charset="0"/>
              </a:rPr>
              <a:t>Босна и Херцеговина, С</a:t>
            </a:r>
            <a:r>
              <a:rPr lang="ru-RU" sz="2000" dirty="0">
                <a:latin typeface="Arial Narrow" panose="020B0606020202030204" pitchFamily="34" charset="0"/>
              </a:rPr>
              <a:t>. Македонија, Молдавија, Србија </a:t>
            </a:r>
            <a:r>
              <a:rPr lang="ru-RU" sz="2000" dirty="0" smtClean="0">
                <a:latin typeface="Arial Narrow" panose="020B0606020202030204" pitchFamily="34" charset="0"/>
              </a:rPr>
              <a:t>с </a:t>
            </a:r>
            <a:r>
              <a:rPr lang="ru-RU" sz="2000" dirty="0">
                <a:latin typeface="Arial Narrow" panose="020B0606020202030204" pitchFamily="34" charset="0"/>
              </a:rPr>
              <a:t>Косовом и Црна </a:t>
            </a:r>
            <a:r>
              <a:rPr lang="ru-RU" sz="2000" dirty="0" smtClean="0">
                <a:latin typeface="Arial Narrow" panose="020B0606020202030204" pitchFamily="34" charset="0"/>
              </a:rPr>
              <a:t>Гора. Оне воде </a:t>
            </a:r>
            <a:r>
              <a:rPr lang="ru-RU" sz="2000" dirty="0">
                <a:latin typeface="Arial Narrow" panose="020B0606020202030204" pitchFamily="34" charset="0"/>
              </a:rPr>
              <a:t>заједничку економску политику, преузимају обавезу и одговорност за будућност читавог региона, чиме наглашавају његову европску </a:t>
            </a:r>
            <a:r>
              <a:rPr lang="ru-RU" sz="2000" dirty="0" smtClean="0">
                <a:latin typeface="Arial Narrow" panose="020B0606020202030204" pitchFamily="34" charset="0"/>
              </a:rPr>
              <a:t>перспективу.</a:t>
            </a:r>
          </a:p>
          <a:p>
            <a:pPr marL="0" indent="0">
              <a:buNone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r-Latn-CS" sz="20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BSEC</a:t>
            </a:r>
            <a:r>
              <a:rPr lang="sr-Cyrl-RS" sz="2000" dirty="0" smtClean="0">
                <a:latin typeface="Arial Narrow" panose="020B0606020202030204" pitchFamily="34" charset="0"/>
              </a:rPr>
              <a:t>: </a:t>
            </a:r>
            <a:r>
              <a:rPr lang="ru-RU" sz="2000" dirty="0" smtClean="0">
                <a:latin typeface="Arial Narrow" panose="020B0606020202030204" pitchFamily="34" charset="0"/>
              </a:rPr>
              <a:t>Организација </a:t>
            </a:r>
            <a:r>
              <a:rPr lang="ru-RU" sz="2000" dirty="0">
                <a:latin typeface="Arial Narrow" panose="020B0606020202030204" pitchFamily="34" charset="0"/>
              </a:rPr>
              <a:t>за црноморску економску сарадњу (1999</a:t>
            </a:r>
            <a:r>
              <a:rPr lang="ru-RU" sz="2000" dirty="0" smtClean="0">
                <a:latin typeface="Arial Narrow" panose="020B0606020202030204" pitchFamily="34" charset="0"/>
              </a:rPr>
              <a:t>).</a:t>
            </a:r>
            <a:r>
              <a:rPr lang="sr-Latn-CS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sr-Latn-CS" sz="2000" dirty="0">
                <a:solidFill>
                  <a:prstClr val="black"/>
                </a:solidFill>
                <a:latin typeface="Arial Narrow" panose="020B0606020202030204" pitchFamily="34" charset="0"/>
              </a:rPr>
              <a:t>BSEC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Чланице су Албанија, Јерменија, Азербејџан, Бугарска, Грузија, Грчка, Молдавија, </a:t>
            </a:r>
            <a:r>
              <a:rPr lang="ru-RU" sz="2000" dirty="0" smtClean="0">
                <a:latin typeface="Arial Narrow" panose="020B0606020202030204" pitchFamily="34" charset="0"/>
              </a:rPr>
              <a:t>С. Македонија</a:t>
            </a:r>
            <a:r>
              <a:rPr lang="ru-RU" sz="2000" dirty="0">
                <a:latin typeface="Arial Narrow" panose="020B0606020202030204" pitchFamily="34" charset="0"/>
              </a:rPr>
              <a:t>, Румунија, Русија, Србија, Турска и </a:t>
            </a:r>
            <a:r>
              <a:rPr lang="ru-RU" sz="2000" dirty="0" smtClean="0">
                <a:latin typeface="Arial Narrow" panose="020B0606020202030204" pitchFamily="34" charset="0"/>
              </a:rPr>
              <a:t>Украјина. Основни </a:t>
            </a:r>
            <a:r>
              <a:rPr lang="ru-RU" sz="2000" dirty="0">
                <a:latin typeface="Arial Narrow" panose="020B0606020202030204" pitchFamily="34" charset="0"/>
              </a:rPr>
              <a:t>циљ </a:t>
            </a:r>
            <a:r>
              <a:rPr lang="ru-RU" sz="2000" dirty="0" smtClean="0">
                <a:latin typeface="Arial Narrow" panose="020B0606020202030204" pitchFamily="34" charset="0"/>
              </a:rPr>
              <a:t>организације је </a:t>
            </a:r>
            <a:r>
              <a:rPr lang="ru-RU" sz="2000" dirty="0">
                <a:latin typeface="Arial Narrow" panose="020B0606020202030204" pitchFamily="34" charset="0"/>
              </a:rPr>
              <a:t>развијање економске сарадње на великом тржишту као и промовисање интеграције земаља чланица у светске економске токове. У питању је регион са великим природним богатствима, међу којима су посебно значајна налазишта нафте и природног </a:t>
            </a:r>
            <a:r>
              <a:rPr lang="ru-RU" sz="2000" dirty="0" smtClean="0">
                <a:latin typeface="Arial Narrow" panose="020B0606020202030204" pitchFamily="34" charset="0"/>
              </a:rPr>
              <a:t>гаса.</a:t>
            </a:r>
            <a:endParaRPr lang="sr-Latn-RS" sz="20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389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Регионална сарадња Србије </a:t>
            </a:r>
            <a:endParaRPr lang="sr-Latn-RS" sz="24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68"/>
            <a:ext cx="8229600" cy="55581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sz="2000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Cyrl-RS" sz="2000" b="1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6826" y="1196752"/>
            <a:ext cx="815762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RS" sz="20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CEFTA</a:t>
            </a:r>
            <a:r>
              <a:rPr lang="sr-Cyrl-RS" sz="2000" dirty="0" smtClean="0">
                <a:latin typeface="Arial Narrow" panose="020B0606020202030204" pitchFamily="34" charset="0"/>
              </a:rPr>
              <a:t> (погледати претходни слајд)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RS" sz="20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BSEC</a:t>
            </a:r>
            <a:r>
              <a:rPr lang="sr-Latn-RS" sz="2000" dirty="0" smtClean="0">
                <a:latin typeface="Arial Narrow" panose="020B0606020202030204" pitchFamily="34" charset="0"/>
              </a:rPr>
              <a:t> </a:t>
            </a:r>
            <a:r>
              <a:rPr lang="sr-Cyrl-RS" sz="2000" dirty="0" smtClean="0">
                <a:latin typeface="Arial Narrow" panose="020B0606020202030204" pitchFamily="34" charset="0"/>
              </a:rPr>
              <a:t>(</a:t>
            </a:r>
            <a:r>
              <a:rPr lang="sr-Cyrl-RS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погледати </a:t>
            </a:r>
            <a:r>
              <a:rPr lang="sr-Cyrl-RS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претходни слајд)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RS" sz="20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PSuJIE</a:t>
            </a:r>
            <a:r>
              <a:rPr lang="sr-Latn-RS" sz="2000" dirty="0" smtClean="0">
                <a:latin typeface="Arial Narrow" panose="020B0606020202030204" pitchFamily="34" charset="0"/>
              </a:rPr>
              <a:t> </a:t>
            </a:r>
            <a:r>
              <a:rPr lang="sr-Cyrl-RS" sz="2000" dirty="0" smtClean="0">
                <a:latin typeface="Arial Narrow" panose="020B0606020202030204" pitchFamily="34" charset="0"/>
              </a:rPr>
              <a:t>односно </a:t>
            </a:r>
            <a:r>
              <a:rPr lang="sr-Latn-RS" sz="2000" dirty="0" smtClean="0">
                <a:latin typeface="Arial Narrow" panose="020B0606020202030204" pitchFamily="34" charset="0"/>
              </a:rPr>
              <a:t>“</a:t>
            </a:r>
            <a:r>
              <a:rPr lang="sr-Latn-RS" sz="2000" dirty="0">
                <a:latin typeface="Arial Narrow" panose="020B0606020202030204" pitchFamily="34" charset="0"/>
              </a:rPr>
              <a:t>South-East European Cooperation Process</a:t>
            </a:r>
            <a:r>
              <a:rPr lang="sr-Latn-RS" sz="2000" dirty="0" smtClean="0">
                <a:latin typeface="Arial Narrow" panose="020B0606020202030204" pitchFamily="34" charset="0"/>
              </a:rPr>
              <a:t>”</a:t>
            </a:r>
            <a:r>
              <a:rPr lang="sr-Cyrl-RS" sz="2000" dirty="0" smtClean="0">
                <a:latin typeface="Arial Narrow" panose="020B0606020202030204" pitchFamily="34" charset="0"/>
              </a:rPr>
              <a:t>: </a:t>
            </a:r>
            <a:r>
              <a:rPr lang="sr-Latn-RS" sz="2000" dirty="0" smtClean="0">
                <a:latin typeface="Arial Narrow" panose="020B0606020202030204" pitchFamily="34" charset="0"/>
              </a:rPr>
              <a:t>SEECP</a:t>
            </a:r>
            <a:endParaRPr lang="sr-Cyrl-RS" sz="2000" dirty="0" smtClean="0">
              <a:latin typeface="Arial Narrow" panose="020B060602020203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RS" sz="20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RCC</a:t>
            </a:r>
            <a:r>
              <a:rPr lang="sr-Cyrl-RS" sz="2000" dirty="0" smtClean="0">
                <a:latin typeface="Arial Narrow" panose="020B0606020202030204" pitchFamily="34" charset="0"/>
              </a:rPr>
              <a:t> односно </a:t>
            </a:r>
            <a:r>
              <a:rPr lang="sr-Latn-RS" sz="2000" dirty="0" smtClean="0">
                <a:latin typeface="Arial Narrow" panose="020B0606020202030204" pitchFamily="34" charset="0"/>
              </a:rPr>
              <a:t>“</a:t>
            </a:r>
            <a:r>
              <a:rPr lang="sr-Latn-RS" sz="2000" dirty="0">
                <a:latin typeface="Arial Narrow" panose="020B0606020202030204" pitchFamily="34" charset="0"/>
              </a:rPr>
              <a:t>Regional Cooperation Council” </a:t>
            </a:r>
            <a:endParaRPr lang="sr-Cyrl-RS" sz="2000" dirty="0" smtClean="0">
              <a:latin typeface="Arial Narrow" panose="020B060602020203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RS" sz="20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CEI</a:t>
            </a:r>
            <a:r>
              <a:rPr lang="sr-Cyrl-RS" sz="2000" dirty="0" smtClean="0">
                <a:latin typeface="Arial Narrow" panose="020B0606020202030204" pitchFamily="34" charset="0"/>
              </a:rPr>
              <a:t> односно </a:t>
            </a:r>
            <a:r>
              <a:rPr lang="sr-Latn-RS" sz="2000" dirty="0" smtClean="0">
                <a:latin typeface="Arial Narrow" panose="020B0606020202030204" pitchFamily="34" charset="0"/>
              </a:rPr>
              <a:t>“</a:t>
            </a:r>
            <a:r>
              <a:rPr lang="sr-Latn-RS" sz="2000" dirty="0">
                <a:latin typeface="Arial Narrow" panose="020B0606020202030204" pitchFamily="34" charset="0"/>
              </a:rPr>
              <a:t>Central European Initiative” </a:t>
            </a:r>
            <a:endParaRPr lang="sr-Cyrl-RS" sz="2000" dirty="0" smtClean="0">
              <a:latin typeface="Arial Narrow" panose="020B060602020203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RS" sz="20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AII</a:t>
            </a:r>
            <a:r>
              <a:rPr lang="sr-Cyrl-RS" sz="2000" dirty="0" smtClean="0">
                <a:latin typeface="Arial Narrow" panose="020B0606020202030204" pitchFamily="34" charset="0"/>
              </a:rPr>
              <a:t> односно </a:t>
            </a:r>
            <a:r>
              <a:rPr lang="sr-Latn-RS" sz="2000" dirty="0" smtClean="0">
                <a:latin typeface="Arial Narrow" panose="020B0606020202030204" pitchFamily="34" charset="0"/>
              </a:rPr>
              <a:t>“</a:t>
            </a:r>
            <a:r>
              <a:rPr lang="sr-Latn-RS" sz="2000" dirty="0">
                <a:latin typeface="Arial Narrow" panose="020B0606020202030204" pitchFamily="34" charset="0"/>
              </a:rPr>
              <a:t>Adriatic and Ionian Initiative” </a:t>
            </a:r>
            <a:endParaRPr lang="sr-Cyrl-RS" sz="2000" dirty="0" smtClean="0">
              <a:latin typeface="Arial Narrow" panose="020B060602020203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rgbClr val="0000CC"/>
                </a:solidFill>
                <a:latin typeface="Arial Narrow" panose="020B0606020202030204" pitchFamily="34" charset="0"/>
              </a:rPr>
              <a:t>EUSAIR</a:t>
            </a:r>
            <a:r>
              <a:rPr lang="sr-Latn-RS" sz="2000" dirty="0" smtClean="0">
                <a:latin typeface="Arial Narrow" panose="020B0606020202030204" pitchFamily="34" charset="0"/>
              </a:rPr>
              <a:t> </a:t>
            </a:r>
            <a:r>
              <a:rPr lang="sr-Cyrl-RS" sz="2000" dirty="0" smtClean="0">
                <a:latin typeface="Arial Narrow" panose="020B0606020202030204" pitchFamily="34" charset="0"/>
              </a:rPr>
              <a:t>односно </a:t>
            </a:r>
            <a:r>
              <a:rPr lang="sr-Latn-RS" sz="2000" dirty="0" smtClean="0">
                <a:latin typeface="Arial Narrow" panose="020B0606020202030204" pitchFamily="34" charset="0"/>
              </a:rPr>
              <a:t>“</a:t>
            </a:r>
            <a:r>
              <a:rPr lang="sr-Latn-RS" sz="2000" dirty="0">
                <a:latin typeface="Arial Narrow" panose="020B0606020202030204" pitchFamily="34" charset="0"/>
              </a:rPr>
              <a:t>EU Strategy for the Adriatic and Ionian </a:t>
            </a:r>
            <a:r>
              <a:rPr lang="sr-Latn-RS" sz="2000" dirty="0" smtClean="0">
                <a:latin typeface="Arial Narrow" panose="020B0606020202030204" pitchFamily="34" charset="0"/>
              </a:rPr>
              <a:t>Region”</a:t>
            </a:r>
            <a:endParaRPr lang="sr-Cyrl-RS" sz="2000" dirty="0" smtClean="0">
              <a:latin typeface="Arial Narrow" panose="020B060602020203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rgbClr val="0000CC"/>
                </a:solidFill>
                <a:latin typeface="Arial Narrow" panose="020B0606020202030204" pitchFamily="34" charset="0"/>
              </a:rPr>
              <a:t>EUSDR</a:t>
            </a:r>
            <a:r>
              <a:rPr lang="sr-Latn-RS" sz="2000" dirty="0">
                <a:latin typeface="Arial Narrow" panose="020B0606020202030204" pitchFamily="34" charset="0"/>
              </a:rPr>
              <a:t> </a:t>
            </a:r>
            <a:r>
              <a:rPr lang="sr-Cyrl-RS" sz="2000" dirty="0" smtClean="0">
                <a:latin typeface="Arial Narrow" panose="020B0606020202030204" pitchFamily="34" charset="0"/>
              </a:rPr>
              <a:t>односно </a:t>
            </a:r>
            <a:r>
              <a:rPr lang="sr-Latn-RS" sz="2000" dirty="0" smtClean="0">
                <a:latin typeface="Arial Narrow" panose="020B0606020202030204" pitchFamily="34" charset="0"/>
              </a:rPr>
              <a:t>“</a:t>
            </a:r>
            <a:r>
              <a:rPr lang="sr-Latn-RS" sz="2000" dirty="0">
                <a:latin typeface="Arial Narrow" panose="020B0606020202030204" pitchFamily="34" charset="0"/>
              </a:rPr>
              <a:t>EU Strategy for the Danube Region” </a:t>
            </a:r>
            <a:endParaRPr lang="sr-Cyrl-RS" sz="2000" dirty="0">
              <a:latin typeface="Arial Narrow" panose="020B060602020203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Cyrl-RS" sz="20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Берлински процес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RS" sz="20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RYCO</a:t>
            </a:r>
            <a:r>
              <a:rPr lang="sr-Cyrl-RS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односно </a:t>
            </a:r>
            <a:r>
              <a:rPr lang="sr-Latn-RS" sz="2000" dirty="0" smtClean="0">
                <a:latin typeface="Arial Narrow" panose="020B0606020202030204" pitchFamily="34" charset="0"/>
              </a:rPr>
              <a:t>“Regional </a:t>
            </a:r>
            <a:r>
              <a:rPr lang="sr-Latn-RS" sz="2000" dirty="0">
                <a:latin typeface="Arial Narrow" panose="020B0606020202030204" pitchFamily="34" charset="0"/>
              </a:rPr>
              <a:t>Youth Cooperation Office” </a:t>
            </a:r>
            <a:r>
              <a:rPr lang="sr-Cyrl-RS" sz="2000" dirty="0" smtClean="0">
                <a:latin typeface="Arial Narrow" panose="020B0606020202030204" pitchFamily="34" charset="0"/>
              </a:rPr>
              <a:t>и др, као и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Cyrl-RS" sz="20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Заједничко регионално тржиште </a:t>
            </a:r>
            <a:r>
              <a:rPr lang="sr-Cyrl-RS" sz="2000" dirty="0" smtClean="0">
                <a:latin typeface="Arial Narrow" panose="020B0606020202030204" pitchFamily="34" charset="0"/>
              </a:rPr>
              <a:t>као најновија иницијатива земаља Западног Балкана</a:t>
            </a:r>
          </a:p>
          <a:p>
            <a:pPr algn="r">
              <a:spcBef>
                <a:spcPts val="600"/>
              </a:spcBef>
            </a:pPr>
            <a:r>
              <a:rPr lang="sr-Cyrl-RS" sz="2000" i="1" dirty="0" smtClean="0">
                <a:latin typeface="Arial Narrow" panose="020B0606020202030204" pitchFamily="34" charset="0"/>
              </a:rPr>
              <a:t>Дискусија</a:t>
            </a:r>
            <a:endParaRPr lang="sr-Latn-RS" sz="20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96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2990</Words>
  <Application>Microsoft Office PowerPoint</Application>
  <PresentationFormat>On-screen Show (4:3)</PresentationFormat>
  <Paragraphs>173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Улога појединих земаља као центара моћи</vt:lpstr>
      <vt:lpstr>Улога појединих земаља као центара моћи</vt:lpstr>
      <vt:lpstr>Улога међународних институција и организација</vt:lpstr>
      <vt:lpstr>Интеграције и споразуми о сарадњи северноамеричких земаља</vt:lpstr>
      <vt:lpstr>Интеграције и споразуми о сарадњи западноевропских земаља и....</vt:lpstr>
      <vt:lpstr>Интеграције и споразуми о сарадњи других европских земаља</vt:lpstr>
      <vt:lpstr>Регионална сарадња Србије </vt:lpstr>
      <vt:lpstr>Интеграције и споразуми о сарадњи земаља АПР </vt:lpstr>
      <vt:lpstr>Интеграције и споразуми о сарадњи земаља АПР </vt:lpstr>
      <vt:lpstr>Интеграције и споразуми о сарадњи земаља ЛАК региона</vt:lpstr>
      <vt:lpstr>Интеграције и споразуми о сарадњи земаља ЛАК региона</vt:lpstr>
      <vt:lpstr>Интеграције и споразуми о сарадњи земаља ЛАК региона</vt:lpstr>
      <vt:lpstr>Интеграције и споразуми о сарадњи земаља ЛАК региона</vt:lpstr>
      <vt:lpstr>Интеграције и споразуми о сарадњи земаља ЛАК региона</vt:lpstr>
      <vt:lpstr>Интеграције и споразуми о сарадњи земаља Блиског истока </vt:lpstr>
      <vt:lpstr>Интеграције и споразуми о сарадњи афричких земаља </vt:lpstr>
      <vt:lpstr>Интеграције и споразуми о сарадњи афричких земаља </vt:lpstr>
      <vt:lpstr> Ефекти интеграционих процеса на међународни маркетинг  </vt:lpstr>
      <vt:lpstr>Контролна питања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recenzent</cp:lastModifiedBy>
  <cp:revision>36</cp:revision>
  <dcterms:created xsi:type="dcterms:W3CDTF">2021-02-24T10:06:34Z</dcterms:created>
  <dcterms:modified xsi:type="dcterms:W3CDTF">2024-10-15T18:30:45Z</dcterms:modified>
</cp:coreProperties>
</file>