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7"/>
  </p:notesMasterIdLst>
  <p:sldIdLst>
    <p:sldId id="328" r:id="rId5"/>
    <p:sldId id="327" r:id="rId6"/>
    <p:sldId id="298" r:id="rId7"/>
    <p:sldId id="285" r:id="rId8"/>
    <p:sldId id="286" r:id="rId9"/>
    <p:sldId id="287" r:id="rId10"/>
    <p:sldId id="296" r:id="rId11"/>
    <p:sldId id="288" r:id="rId12"/>
    <p:sldId id="297" r:id="rId13"/>
    <p:sldId id="299" r:id="rId14"/>
    <p:sldId id="300" r:id="rId15"/>
    <p:sldId id="303" r:id="rId16"/>
    <p:sldId id="302" r:id="rId17"/>
    <p:sldId id="304" r:id="rId18"/>
    <p:sldId id="305" r:id="rId19"/>
    <p:sldId id="308" r:id="rId20"/>
    <p:sldId id="306" r:id="rId21"/>
    <p:sldId id="310" r:id="rId22"/>
    <p:sldId id="311" r:id="rId23"/>
    <p:sldId id="312" r:id="rId24"/>
    <p:sldId id="313" r:id="rId25"/>
    <p:sldId id="315" r:id="rId26"/>
    <p:sldId id="317" r:id="rId27"/>
    <p:sldId id="316" r:id="rId28"/>
    <p:sldId id="318" r:id="rId29"/>
    <p:sldId id="320" r:id="rId30"/>
    <p:sldId id="321" r:id="rId31"/>
    <p:sldId id="322" r:id="rId32"/>
    <p:sldId id="323" r:id="rId33"/>
    <p:sldId id="324" r:id="rId34"/>
    <p:sldId id="325" r:id="rId35"/>
    <p:sldId id="32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597"/>
    <a:srgbClr val="0099CC"/>
    <a:srgbClr val="0000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6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A5093-EA90-411C-BB6D-6D35B8C3D3AE}" type="datetimeFigureOut">
              <a:rPr lang="sr-Latn-RS" smtClean="0"/>
              <a:t>15.10.2024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0079C-993C-42DA-9B20-ECEF989779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466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CD2CE5-9C04-44F8-A559-DAC2743CD08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0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079C-993C-42DA-9B20-ECEF98977906}" type="slidenum">
              <a:rPr lang="sr-Latn-RS" smtClean="0"/>
              <a:t>24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1656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34E-97C7-467F-8EEB-2A6403F455BD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8B4A-64D4-4059-A432-4A8AE9CF77F1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8DB0-D552-4FBE-ADC1-399014A806E0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76B9-1FFF-4C62-9866-3BC6A6834C1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30105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C53A4-1F5E-4BBA-89E2-2D3F89258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81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0ED78-C2A0-436F-BD59-8A452CCF9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72F0-FE7F-4AD1-988C-219C71B52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03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F1DAE-42F0-404C-BC2D-DCB6B8220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02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AC8AC-2DEE-46CA-989F-0172E31FF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5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017F3-5CB1-4EC8-B4D5-FA24D9E81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7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0A20-E357-4174-A98C-0AEBB051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0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EC93-DBE5-4603-83A1-973008B2C30F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44282-1ED2-4393-839D-FF914F76A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82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82B48-1990-4BE4-98B7-D96FDD260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3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4C83-60C5-4005-8B11-8B388EA3F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73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76B9-1FFF-4C62-9866-3BC6A6834C1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893097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C53A4-1F5E-4BBA-89E2-2D3F89258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0ED78-C2A0-436F-BD59-8A452CCF9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72F0-FE7F-4AD1-988C-219C71B52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01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F1DAE-42F0-404C-BC2D-DCB6B8220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29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AC8AC-2DEE-46CA-989F-0172E31FF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24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017F3-5CB1-4EC8-B4D5-FA24D9E81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6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CF75-EFBD-4FFB-84AD-4C58159BF939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0A20-E357-4174-A98C-0AEBB051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00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44282-1ED2-4393-839D-FF914F76A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24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82B48-1990-4BE4-98B7-D96FDD260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82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4C83-60C5-4005-8B11-8B388EA3F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42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34E-97C7-467F-8EEB-2A6403F45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66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EC93-DBE5-4603-83A1-973008B2C3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91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CF75-EFBD-4FFB-84AD-4C58159BF9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6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9DC-8915-4493-BE43-C62A916A40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32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18AF-6F2F-4B96-AA52-723D3C74DA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85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FA2D-8EA3-47DA-BF83-B2F7CF81C9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0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9DC-8915-4493-BE43-C62A916A404C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A63D-E825-4847-936E-83759421F0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76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A327-8275-44FF-AE55-1718ADAA2D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163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4E83-003F-4E98-84EF-D312B31AD9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77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8B4A-64D4-4059-A432-4A8AE9CF77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3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8DB0-D552-4FBE-ADC1-399014A806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3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18AF-6F2F-4B96-AA52-723D3C74DAD5}" type="datetime1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FA2D-8EA3-47DA-BF83-B2F7CF81C9E9}" type="datetime1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A63D-E825-4847-936E-83759421F0AB}" type="datetime1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A327-8275-44FF-AE55-1718ADAA2D5F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4E83-003F-4E98-84EF-D312B31AD98E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8A8B-51F1-4602-9D3D-8632AD6A8B0B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8CC8D-4A6B-4FEE-BC6B-2EB4E77CB0B1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6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8CC8D-4A6B-4FEE-BC6B-2EB4E77CB0B1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8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8A8B-51F1-4602-9D3D-8632AD6A8B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3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highbridgeacademy.com/fortune-500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aniesmarketcap.com/" TargetMode="External"/><Relationship Id="rId2" Type="http://schemas.openxmlformats.org/officeDocument/2006/relationships/hyperlink" Target="https://highbridgeacademy.com/fortune-50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List_of_largest_companies_by_revenu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novaekonomija.rs/vesti-iz-sveta/srbija-cetvrta-u-regionu-po-privlacnosti-za-strane-investitore#google_vignett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novaekonomija.rs/vesti-iz-sveta/srbija-cetvrta-u-regionu-po-privlacnosti-za-strane-investitore#google_vignett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680519"/>
          </a:xfrm>
          <a:ln w="38100">
            <a:solidFill>
              <a:srgbClr val="0F0597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sr-Latn-R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 algn="ctr"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ММ </a:t>
            </a:r>
            <a:r>
              <a:rPr lang="ru-RU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у динамичном </a:t>
            </a:r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окружењу</a:t>
            </a:r>
            <a:endParaRPr lang="sr-Latn-R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endParaRPr lang="ru-RU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sr-Latn-RS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I  </a:t>
            </a:r>
            <a:r>
              <a:rPr lang="ru-RU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Репозиционирање </a:t>
            </a:r>
            <a:r>
              <a:rPr lang="ru-RU" sz="2800" b="1" dirty="0">
                <a:solidFill>
                  <a:srgbClr val="0000CC"/>
                </a:solidFill>
                <a:latin typeface="Arial Narrow" panose="020B0606020202030204" pitchFamily="34" charset="0"/>
              </a:rPr>
              <a:t>најуспешнијих компанија </a:t>
            </a:r>
          </a:p>
          <a:p>
            <a:pPr marL="0" lvl="0" indent="0">
              <a:buNone/>
            </a:pPr>
            <a:r>
              <a:rPr lang="sr-Latn-RS" sz="2800" b="1" dirty="0">
                <a:solidFill>
                  <a:srgbClr val="0000CC"/>
                </a:solidFill>
                <a:latin typeface="Arial Narrow" panose="020B0606020202030204" pitchFamily="34" charset="0"/>
              </a:rPr>
              <a:t>II </a:t>
            </a:r>
            <a:r>
              <a:rPr lang="ru-RU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Репозиционирање </a:t>
            </a:r>
            <a:r>
              <a:rPr lang="sr-Cyrl-RS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региона и земаља </a:t>
            </a:r>
            <a:endParaRPr lang="ru-RU" sz="28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sr-Latn-RS" sz="2800" b="1" dirty="0">
                <a:solidFill>
                  <a:srgbClr val="0000CC"/>
                </a:solidFill>
                <a:latin typeface="Arial Narrow" panose="020B0606020202030204" pitchFamily="34" charset="0"/>
              </a:rPr>
              <a:t>III: </a:t>
            </a:r>
            <a:r>
              <a:rPr lang="sr-Cyrl-RS" sz="2800" b="1" dirty="0">
                <a:solidFill>
                  <a:srgbClr val="0000CC"/>
                </a:solidFill>
                <a:latin typeface="Arial Narrow" panose="020B0606020202030204" pitchFamily="34" charset="0"/>
              </a:rPr>
              <a:t>Геополитичке промене, интеграције и споразуми</a:t>
            </a:r>
            <a:endParaRPr lang="sr-Latn-RS" sz="28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0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140968"/>
            <a:ext cx="6301680" cy="1728192"/>
          </a:xfrm>
          <a:ln w="38100">
            <a:solidFill>
              <a:srgbClr val="0F0597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Latn-R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I</a:t>
            </a:r>
            <a:r>
              <a:rPr lang="sr-Latn-RS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: </a:t>
            </a:r>
            <a:r>
              <a:rPr lang="ru-RU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Репозиционирање најуспешнијих компанија </a:t>
            </a:r>
          </a:p>
          <a:p>
            <a:pPr marL="0" indent="0">
              <a:buNone/>
            </a:pPr>
            <a:endParaRPr lang="ru-RU" sz="28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Latn-RS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I2: 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Међународно позиционирање компанија</a:t>
            </a:r>
            <a:endParaRPr lang="sr-Latn-RS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0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374235"/>
              </p:ext>
            </p:extLst>
          </p:nvPr>
        </p:nvGraphicFramePr>
        <p:xfrm>
          <a:off x="179511" y="908722"/>
          <a:ext cx="8640962" cy="3711697"/>
        </p:xfrm>
        <a:graphic>
          <a:graphicData uri="http://schemas.openxmlformats.org/drawingml/2006/table">
            <a:tbl>
              <a:tblPr/>
              <a:tblGrid>
                <a:gridCol w="1483682"/>
                <a:gridCol w="1495552"/>
                <a:gridCol w="1068250"/>
                <a:gridCol w="1388725"/>
                <a:gridCol w="1922851"/>
                <a:gridCol w="1281902"/>
              </a:tblGrid>
              <a:tr h="700747">
                <a:tc gridSpan="6">
                  <a:txBody>
                    <a:bodyPr/>
                    <a:lstStyle/>
                    <a:p>
                      <a:pPr marL="0" marR="0" indent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b="1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Tabela</a:t>
                      </a:r>
                      <a:r>
                        <a:rPr lang="sr-Cyrl-RS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4.</a:t>
                      </a:r>
                      <a:r>
                        <a:rPr lang="sr-Cyrl-R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20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Regionalno</a:t>
                      </a:r>
                      <a:r>
                        <a:rPr lang="sr-Cyrl-R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sr-Cyrl-RS" sz="20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nacionalno</a:t>
                      </a:r>
                      <a:r>
                        <a:rPr lang="sr-Cyrl-R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20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poreklo</a:t>
                      </a:r>
                      <a:r>
                        <a:rPr lang="sr-Cyrl-R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100 </a:t>
                      </a:r>
                      <a:r>
                        <a:rPr lang="sr-Cyrl-RS" sz="20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najuspešnijih</a:t>
                      </a:r>
                      <a:r>
                        <a:rPr lang="sr-Cyrl-R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20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kompanija</a:t>
                      </a:r>
                      <a:r>
                        <a:rPr lang="sr-Cyrl-R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20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sveta</a:t>
                      </a:r>
                      <a:r>
                        <a:rPr lang="sr-Cyrl-R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20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tokom</a:t>
                      </a:r>
                      <a:r>
                        <a:rPr lang="sr-Cyrl-R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20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druge</a:t>
                      </a:r>
                      <a:r>
                        <a:rPr lang="sr-Cyrl-R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20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polovine</a:t>
                      </a:r>
                      <a:r>
                        <a:rPr lang="sr-Cyrl-R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20. </a:t>
                      </a:r>
                      <a:r>
                        <a:rPr lang="sr-Cyrl-RS" sz="20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veka</a:t>
                      </a:r>
                      <a:r>
                        <a:rPr lang="sr-Latn-R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(%)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745956">
                <a:tc>
                  <a:txBody>
                    <a:bodyPr/>
                    <a:lstStyle/>
                    <a:p>
                      <a:pPr marL="0" marR="0" indent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Regioni/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Periodi 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 Amerika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(SAD)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Evropa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Azija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(Japan)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Srednja i  Južna Amerika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Južna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Afrika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280">
                <a:tc>
                  <a:txBody>
                    <a:bodyPr/>
                    <a:lstStyle/>
                    <a:p>
                      <a:pPr marL="0" marR="0" indent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60-e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 </a:t>
                      </a:r>
                      <a:r>
                        <a:rPr lang="sl-SI" sz="2000" b="1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(67)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sl-SI" sz="2000" b="1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</a:tr>
              <a:tr h="384280">
                <a:tc>
                  <a:txBody>
                    <a:bodyPr/>
                    <a:lstStyle/>
                    <a:p>
                      <a:pPr marL="0" marR="0" indent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70-e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 </a:t>
                      </a:r>
                      <a:r>
                        <a:rPr lang="sl-SI" sz="2000" b="1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(47)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sl-SI" sz="2000" b="1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(7)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28">
                <a:tc>
                  <a:txBody>
                    <a:bodyPr/>
                    <a:lstStyle/>
                    <a:p>
                      <a:pPr marL="0" marR="0" indent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80-e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sl-SI" sz="2000" b="1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(47)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sl-SI" sz="2000" b="1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(12)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280">
                <a:tc>
                  <a:txBody>
                    <a:bodyPr/>
                    <a:lstStyle/>
                    <a:p>
                      <a:pPr marL="0" marR="0" indent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90-e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</a:t>
                      </a:r>
                      <a:r>
                        <a:rPr lang="sl-SI" sz="2000" b="1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(32)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sl-SI" sz="2000" b="1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(23)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48113">
                <a:tc gridSpan="6">
                  <a:txBody>
                    <a:bodyPr/>
                    <a:lstStyle/>
                    <a:p>
                      <a:pPr marL="0" marR="0" indent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Podaci su iz 1963, 1979, 1984,1993.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348113">
                <a:tc gridSpan="6">
                  <a:txBody>
                    <a:bodyPr/>
                    <a:lstStyle/>
                    <a:p>
                      <a:pPr marL="0" marR="0" indent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i="1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Izvor</a:t>
                      </a:r>
                      <a:r>
                        <a:rPr lang="sl-SI" sz="16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Milanović–Golubović (2002, str. 34); Rakita (1998, str. 65)</a:t>
                      </a:r>
                      <a:endParaRPr lang="sr-Latn-RS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504" y="4736316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/>
              <a:t>последњој деценији 20. века, дошло </a:t>
            </a:r>
            <a:r>
              <a:rPr lang="ru-RU" dirty="0" smtClean="0"/>
              <a:t>је до </a:t>
            </a:r>
            <a:r>
              <a:rPr lang="ru-RU" dirty="0"/>
              <a:t>промена у организацији и стратегији: </a:t>
            </a:r>
            <a:endParaRPr lang="ru-RU" dirty="0" smtClean="0"/>
          </a:p>
          <a:p>
            <a:r>
              <a:rPr lang="ru-RU" dirty="0" smtClean="0">
                <a:solidFill>
                  <a:srgbClr val="0000CC"/>
                </a:solidFill>
              </a:rPr>
              <a:t>најуспешније </a:t>
            </a:r>
            <a:r>
              <a:rPr lang="ru-RU" dirty="0">
                <a:solidFill>
                  <a:srgbClr val="0000CC"/>
                </a:solidFill>
              </a:rPr>
              <a:t>компаније света су већину својих пословних активности обављале изван </a:t>
            </a:r>
            <a:endParaRPr lang="ru-RU" dirty="0" smtClean="0">
              <a:solidFill>
                <a:srgbClr val="0000CC"/>
              </a:solidFill>
            </a:endParaRPr>
          </a:p>
          <a:p>
            <a:r>
              <a:rPr lang="ru-RU" dirty="0" smtClean="0">
                <a:solidFill>
                  <a:srgbClr val="0000CC"/>
                </a:solidFill>
              </a:rPr>
              <a:t>националних </a:t>
            </a:r>
            <a:r>
              <a:rPr lang="ru-RU" dirty="0">
                <a:solidFill>
                  <a:srgbClr val="0000CC"/>
                </a:solidFill>
              </a:rPr>
              <a:t>граница</a:t>
            </a:r>
            <a:r>
              <a:rPr lang="ru-RU" dirty="0"/>
              <a:t>. Уместо стратегије гринфилд инвестиција и постепеног освајања тржишта, глобално тржиште је обележила стратегија </a:t>
            </a:r>
            <a:r>
              <a:rPr lang="ru-RU" dirty="0">
                <a:solidFill>
                  <a:srgbClr val="0000CC"/>
                </a:solidFill>
              </a:rPr>
              <a:t>спајања и припајања </a:t>
            </a:r>
            <a:r>
              <a:rPr lang="ru-RU" dirty="0"/>
              <a:t>компанија. У овом периоду направљена су спајања невероватних размера чији су појединачни износи били већи од </a:t>
            </a:r>
            <a:r>
              <a:rPr lang="ru-RU" dirty="0" smtClean="0"/>
              <a:t>БДП </a:t>
            </a:r>
            <a:r>
              <a:rPr lang="ru-RU" dirty="0"/>
              <a:t>многих </a:t>
            </a:r>
            <a:r>
              <a:rPr lang="ru-RU" dirty="0" smtClean="0"/>
              <a:t>земаља.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32442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C59870-83FD-4AF6-8437-76472E9D8B88}" type="slidenum">
              <a:rPr lang="en-US" smtClean="0">
                <a:solidFill>
                  <a:srgbClr val="A7A399"/>
                </a:solidFill>
              </a:rPr>
              <a:pPr/>
              <a:t>12</a:t>
            </a:fld>
            <a:endParaRPr lang="en-US" smtClean="0">
              <a:solidFill>
                <a:srgbClr val="A7A399"/>
              </a:solidFill>
            </a:endParaRP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772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2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303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Међу 100 </a:t>
            </a:r>
            <a:r>
              <a:rPr lang="ru-RU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најуспешнијих компанија 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света </a:t>
            </a:r>
            <a:r>
              <a:rPr lang="ru-RU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током друге половине XX века 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(</a:t>
            </a:r>
            <a:r>
              <a:rPr lang="ru-RU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1950-1990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):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 САД су биле носилац интернационалне активности региона;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 међу европским земљама, Велика Британија, Немачка и Француска </a:t>
            </a:r>
            <a:r>
              <a:rPr lang="ru-RU" sz="2400" dirty="0" smtClean="0">
                <a:latin typeface="Arial Narrow" panose="020B0606020202030204" pitchFamily="34" charset="0"/>
              </a:rPr>
              <a:t>  су </a:t>
            </a:r>
            <a:r>
              <a:rPr lang="ru-RU" sz="2400" dirty="0">
                <a:latin typeface="Arial Narrow" panose="020B0606020202030204" pitchFamily="34" charset="0"/>
              </a:rPr>
              <a:t>биле предводнице;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 Јапан је традиционално позициониран као глобални конкурент из азијског региона,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 повољнијем позиционирању азијског региона допринеле су компаније из Индије, Јужне Кореје, Хонг Конга, Кине.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 Венецуела, Бразил, Мексико и Аргентина биле су </a:t>
            </a:r>
            <a:r>
              <a:rPr lang="ru-RU" sz="2400" dirty="0" smtClean="0">
                <a:latin typeface="Arial Narrow" panose="020B0606020202030204" pitchFamily="34" charset="0"/>
              </a:rPr>
              <a:t>доминантне </a:t>
            </a:r>
            <a:r>
              <a:rPr lang="ru-RU" sz="2400" dirty="0">
                <a:latin typeface="Arial Narrow" panose="020B0606020202030204" pitchFamily="34" charset="0"/>
              </a:rPr>
              <a:t>земље из региона Средње и Јужне Америке.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54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4B224D-4FC7-4CAD-A4BD-F90EF0E047F9}" type="slidenum">
              <a:rPr lang="en-US" smtClean="0">
                <a:solidFill>
                  <a:srgbClr val="A7A399"/>
                </a:solidFill>
              </a:rPr>
              <a:pPr/>
              <a:t>14</a:t>
            </a:fld>
            <a:endParaRPr lang="en-US" smtClean="0">
              <a:solidFill>
                <a:srgbClr val="A7A39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52400"/>
          <a:ext cx="4267201" cy="65992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2"/>
                <a:gridCol w="995236"/>
                <a:gridCol w="860862"/>
                <a:gridCol w="734701"/>
              </a:tblGrid>
              <a:tr h="576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                        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 smtClean="0">
                          <a:effectLst/>
                        </a:rPr>
                        <a:t>Zemlja/reg.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2005.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(</a:t>
                      </a:r>
                      <a:r>
                        <a:rPr lang="sr-Latn-RS" sz="1400" b="1" kern="1200" dirty="0" smtClean="0">
                          <a:effectLst/>
                        </a:rPr>
                        <a:t>broj)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2011.</a:t>
                      </a:r>
                      <a:endParaRPr lang="en-US" sz="14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(broj)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</a:rPr>
                        <a:t>2015.</a:t>
                      </a:r>
                      <a:endParaRPr lang="en-US" sz="14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(broj)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9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SAD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176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133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128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3065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Kanada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</a:rPr>
                        <a:t>11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98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solidFill>
                            <a:srgbClr val="FF0000"/>
                          </a:solidFill>
                          <a:effectLst/>
                        </a:rPr>
                        <a:t>S. Amerika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solidFill>
                            <a:srgbClr val="FF0000"/>
                          </a:solidFill>
                          <a:effectLst/>
                        </a:rPr>
                        <a:t>189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solidFill>
                            <a:srgbClr val="FF0000"/>
                          </a:solidFill>
                          <a:effectLst/>
                        </a:rPr>
                        <a:t>144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</a:rPr>
                        <a:t>139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9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Francuska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39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35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31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59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Nemačka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37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34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28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59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Velika Britanija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35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30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28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59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V. B./Holandija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9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Irska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9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Švajcarska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11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12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9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Austrija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9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Holandija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14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13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9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Belgija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9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Bel./Holandija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-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9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Luksemburg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9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Danska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9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Finska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-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9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Norveška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9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Švedska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7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9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Italija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8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9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Poljska 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9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Španija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8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9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Rusija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98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solidFill>
                            <a:srgbClr val="FF0000"/>
                          </a:solidFill>
                          <a:effectLst/>
                        </a:rPr>
                        <a:t>Evropa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solidFill>
                            <a:srgbClr val="FF0000"/>
                          </a:solidFill>
                          <a:effectLst/>
                        </a:rPr>
                        <a:t>177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solidFill>
                            <a:srgbClr val="FF0000"/>
                          </a:solidFill>
                          <a:effectLst/>
                        </a:rPr>
                        <a:t>171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0" marR="34690" marT="626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</a:rPr>
                        <a:t>147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0" y="152400"/>
          <a:ext cx="4419601" cy="6553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2230"/>
                <a:gridCol w="954514"/>
                <a:gridCol w="1113600"/>
                <a:gridCol w="999257"/>
              </a:tblGrid>
              <a:tr h="5559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      </a:t>
                      </a:r>
                      <a:r>
                        <a:rPr lang="sr-Latn-RS" sz="1400" b="1" kern="1200" dirty="0" smtClean="0">
                          <a:effectLst/>
                        </a:rPr>
                        <a:t>               Zemlja/reg.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2005.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(broj)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2011.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(broj)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2015.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(broj)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6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Japan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816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Kina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61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98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</a:tr>
              <a:tr h="2816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 smtClean="0">
                          <a:effectLst/>
                        </a:rPr>
                        <a:t>J. Koreja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17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6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Turska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6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Tajland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6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Tajvan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6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Singapur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6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Malezija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6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Indija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303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 smtClean="0">
                          <a:effectLst/>
                        </a:rPr>
                        <a:t>S. Arabija 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Emirati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effectLst/>
                        </a:rPr>
                        <a:t>Indonezija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/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/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/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/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6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solidFill>
                            <a:srgbClr val="FF0000"/>
                          </a:solidFill>
                          <a:effectLst/>
                        </a:rPr>
                        <a:t>Azija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solidFill>
                            <a:srgbClr val="FF0000"/>
                          </a:solidFill>
                          <a:effectLst/>
                        </a:rPr>
                        <a:t>120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solidFill>
                            <a:srgbClr val="FF0000"/>
                          </a:solidFill>
                          <a:effectLst/>
                        </a:rPr>
                        <a:t>165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r>
                        <a:rPr lang="sr-Latn-RS" sz="1400" b="1" kern="12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6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solidFill>
                            <a:srgbClr val="FF0000"/>
                          </a:solidFill>
                          <a:effectLst/>
                        </a:rPr>
                        <a:t>Australija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6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Brazil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6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Meksiko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6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Veneceula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559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Kolumbija</a:t>
                      </a:r>
                      <a:endParaRPr lang="en-US" sz="1400" b="1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Čile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/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/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858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S.i J. Amer.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6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effectLst/>
                        </a:rPr>
                        <a:t>svega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>
                          <a:effectLst/>
                        </a:rPr>
                        <a:t>500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 smtClean="0">
                          <a:effectLst/>
                        </a:rPr>
                        <a:t>500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5" marR="45565" marT="657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kern="1200" dirty="0" smtClean="0">
                          <a:effectLst/>
                        </a:rPr>
                        <a:t>500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518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40242"/>
            <a:ext cx="8435280" cy="5485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Међу 500 </a:t>
            </a:r>
            <a:r>
              <a:rPr lang="ru-RU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најуспешнијих компанија 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света током 21 века: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ru-RU" sz="2200" dirty="0" smtClean="0">
                <a:latin typeface="Arial Narrow" panose="020B0606020202030204" pitchFamily="34" charset="0"/>
              </a:rPr>
              <a:t>Број </a:t>
            </a:r>
            <a:r>
              <a:rPr lang="ru-RU" sz="2200" dirty="0">
                <a:latin typeface="Arial Narrow" panose="020B0606020202030204" pitchFamily="34" charset="0"/>
              </a:rPr>
              <a:t>компанија из САД током овог периода пада.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r>
              <a:rPr lang="ru-RU" sz="2200" dirty="0" smtClean="0">
                <a:latin typeface="Arial Narrow" panose="020B0606020202030204" pitchFamily="34" charset="0"/>
              </a:rPr>
              <a:t>Број </a:t>
            </a:r>
            <a:r>
              <a:rPr lang="ru-RU" sz="2200" dirty="0">
                <a:latin typeface="Arial Narrow" panose="020B0606020202030204" pitchFamily="34" charset="0"/>
              </a:rPr>
              <a:t>европских компанија расте. Европске компаније су бројније у „500 најуспешнијих“ у односу на америчке у 2011.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r>
              <a:rPr lang="ru-RU" sz="2200" dirty="0" smtClean="0">
                <a:latin typeface="Arial Narrow" panose="020B0606020202030204" pitchFamily="34" charset="0"/>
              </a:rPr>
              <a:t>Број </a:t>
            </a:r>
            <a:r>
              <a:rPr lang="ru-RU" sz="2200" dirty="0">
                <a:latin typeface="Arial Narrow" panose="020B0606020202030204" pitchFamily="34" charset="0"/>
              </a:rPr>
              <a:t>компанија из АПР расте. Оне су бројније у „500 најуспешнијих“ у односу на америчке у 2011. и у односу на европске у 2015.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r>
              <a:rPr lang="ru-RU" sz="2200" dirty="0" smtClean="0">
                <a:latin typeface="Arial Narrow" panose="020B0606020202030204" pitchFamily="34" charset="0"/>
              </a:rPr>
              <a:t>Расте </a:t>
            </a:r>
            <a:r>
              <a:rPr lang="ru-RU" sz="2200" dirty="0">
                <a:latin typeface="Arial Narrow" panose="020B0606020202030204" pitchFamily="34" charset="0"/>
              </a:rPr>
              <a:t>број компанија из </a:t>
            </a:r>
            <a:r>
              <a:rPr lang="ru-RU" sz="2200" dirty="0">
                <a:solidFill>
                  <a:srgbClr val="0000CC"/>
                </a:solidFill>
                <a:latin typeface="Arial Narrow" panose="020B0606020202030204" pitchFamily="34" charset="0"/>
              </a:rPr>
              <a:t>ЛАР</a:t>
            </a:r>
            <a:r>
              <a:rPr lang="ru-RU" sz="2200" dirty="0">
                <a:latin typeface="Arial Narrow" panose="020B0606020202030204" pitchFamily="34" charset="0"/>
              </a:rPr>
              <a:t> у „500 најуспешнијих“, док су компаније из </a:t>
            </a:r>
            <a:r>
              <a:rPr lang="ru-RU" sz="2200" dirty="0">
                <a:solidFill>
                  <a:srgbClr val="0000CC"/>
                </a:solidFill>
                <a:latin typeface="Arial Narrow" panose="020B0606020202030204" pitchFamily="34" charset="0"/>
              </a:rPr>
              <a:t>Аустралије</a:t>
            </a:r>
            <a:r>
              <a:rPr lang="ru-RU" sz="2200" dirty="0">
                <a:latin typeface="Arial Narrow" panose="020B0606020202030204" pitchFamily="34" charset="0"/>
              </a:rPr>
              <a:t> релативно стабилне (</a:t>
            </a:r>
            <a:r>
              <a:rPr lang="ru-RU" sz="2200" dirty="0">
                <a:solidFill>
                  <a:srgbClr val="0000CC"/>
                </a:solidFill>
                <a:latin typeface="Arial Narrow" panose="020B0606020202030204" pitchFamily="34" charset="0"/>
              </a:rPr>
              <a:t>ниједне немају утицај на глобалном тржишту</a:t>
            </a:r>
            <a:r>
              <a:rPr lang="ru-RU" sz="2200" dirty="0">
                <a:latin typeface="Arial Narrow" panose="020B0606020202030204" pitchFamily="34" charset="0"/>
              </a:rPr>
              <a:t>).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r>
              <a:rPr lang="ru-RU" sz="22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Компаније </a:t>
            </a:r>
            <a:r>
              <a:rPr lang="ru-RU" sz="2200" dirty="0">
                <a:solidFill>
                  <a:srgbClr val="0000CC"/>
                </a:solidFill>
                <a:latin typeface="Arial Narrow" panose="020B0606020202030204" pitchFamily="34" charset="0"/>
              </a:rPr>
              <a:t>које опредељују међународно пословање у овом периоду (2005. пресек) потичу из: </a:t>
            </a:r>
            <a:r>
              <a:rPr lang="ru-RU" sz="22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САД</a:t>
            </a:r>
            <a:r>
              <a:rPr lang="ru-RU" sz="2200" dirty="0">
                <a:solidFill>
                  <a:srgbClr val="0000CC"/>
                </a:solidFill>
                <a:latin typeface="Arial Narrow" panose="020B0606020202030204" pitchFamily="34" charset="0"/>
              </a:rPr>
              <a:t>, развијених европских земаља и Јапана. </a:t>
            </a:r>
            <a:endParaRPr lang="ru-RU" sz="22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r>
              <a:rPr lang="ru-RU" sz="2200" dirty="0" smtClean="0">
                <a:latin typeface="Arial Narrow" panose="020B0606020202030204" pitchFamily="34" charset="0"/>
              </a:rPr>
              <a:t>Уколико </a:t>
            </a:r>
            <a:r>
              <a:rPr lang="ru-RU" sz="2200" dirty="0">
                <a:latin typeface="Arial Narrow" panose="020B0606020202030204" pitchFamily="34" charset="0"/>
              </a:rPr>
              <a:t>се погледа 2015. година, уочава се </a:t>
            </a:r>
            <a:r>
              <a:rPr lang="ru-RU" sz="2200" dirty="0">
                <a:solidFill>
                  <a:srgbClr val="0000CC"/>
                </a:solidFill>
                <a:latin typeface="Arial Narrow" panose="020B0606020202030204" pitchFamily="34" charset="0"/>
              </a:rPr>
              <a:t>нагли скок кинеских компанија </a:t>
            </a:r>
            <a:r>
              <a:rPr lang="ru-RU" sz="2200" dirty="0">
                <a:latin typeface="Arial Narrow" panose="020B0606020202030204" pitchFamily="34" charset="0"/>
              </a:rPr>
              <a:t>у 500 </a:t>
            </a:r>
            <a:r>
              <a:rPr lang="ru-RU" sz="2200" dirty="0" smtClean="0">
                <a:latin typeface="Arial Narrow" panose="020B0606020202030204" pitchFamily="34" charset="0"/>
              </a:rPr>
              <a:t>најуспешнијих.</a:t>
            </a:r>
            <a:endParaRPr lang="sr-Latn-RS" sz="22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65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sr-Cyrl-RS" sz="20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/>
            </a:r>
            <a:br>
              <a:rPr lang="sr-Cyrl-RS" sz="2000" dirty="0" smtClean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sr-Cyrl-RS" sz="2000" dirty="0">
                <a:solidFill>
                  <a:srgbClr val="FFFF00"/>
                </a:solidFill>
                <a:latin typeface="Arial Narrow" panose="020B0606020202030204" pitchFamily="34" charset="0"/>
              </a:rPr>
              <a:t/>
            </a:r>
            <a:br>
              <a:rPr lang="sr-Cyrl-RS" sz="2000" dirty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en-US" sz="2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Fortune </a:t>
            </a:r>
            <a:r>
              <a:rPr lang="en-US" sz="2200" dirty="0">
                <a:solidFill>
                  <a:srgbClr val="FFFF00"/>
                </a:solidFill>
                <a:latin typeface="Arial Narrow" panose="020B0606020202030204" pitchFamily="34" charset="0"/>
              </a:rPr>
              <a:t>500 Global </a:t>
            </a:r>
            <a:r>
              <a:rPr lang="en-US" sz="2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Companies</a:t>
            </a:r>
            <a:r>
              <a:rPr lang="sr-Cyrl-RS" sz="2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, </a:t>
            </a:r>
            <a:r>
              <a:rPr lang="en-US" sz="2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As </a:t>
            </a:r>
            <a:r>
              <a:rPr lang="en-US" sz="2200" dirty="0">
                <a:solidFill>
                  <a:srgbClr val="FFFF00"/>
                </a:solidFill>
                <a:latin typeface="Arial Narrow" panose="020B0606020202030204" pitchFamily="34" charset="0"/>
              </a:rPr>
              <a:t>of June </a:t>
            </a:r>
            <a:r>
              <a:rPr lang="sr-Cyrl-RS" sz="2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</a:t>
            </a:r>
            <a:r>
              <a:rPr lang="en-US" sz="2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023</a:t>
            </a:r>
            <a:r>
              <a:rPr lang="sr-Cyrl-RS" sz="2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br>
              <a:rPr lang="sr-Cyrl-RS" sz="2200" dirty="0" smtClean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sr-Cyrl-RS" sz="2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(</a:t>
            </a:r>
            <a:r>
              <a:rPr lang="en-US" sz="2200" dirty="0">
                <a:solidFill>
                  <a:srgbClr val="FFFF00"/>
                </a:solidFill>
                <a:latin typeface="Arial Narrow" panose="020B0606020202030204" pitchFamily="34" charset="0"/>
                <a:hlinkClick r:id="rId2"/>
              </a:rPr>
              <a:t>https://highbridgeacademy.com/fortune-500</a:t>
            </a:r>
            <a:r>
              <a:rPr lang="en-US" sz="2200" dirty="0">
                <a:latin typeface="Arial Narrow" panose="020B0606020202030204" pitchFamily="34" charset="0"/>
                <a:hlinkClick r:id="rId2"/>
              </a:rPr>
              <a:t>/</a:t>
            </a:r>
            <a:r>
              <a:rPr lang="sr-Cyrl-RS" sz="2200" dirty="0" smtClean="0">
                <a:latin typeface="Arial Narrow" panose="020B0606020202030204" pitchFamily="34" charset="0"/>
              </a:rPr>
              <a:t>)</a:t>
            </a:r>
            <a:br>
              <a:rPr lang="sr-Cyrl-RS" sz="2200" dirty="0" smtClean="0">
                <a:latin typeface="Arial Narrow" panose="020B0606020202030204" pitchFamily="34" charset="0"/>
              </a:rPr>
            </a:br>
            <a:r>
              <a:rPr lang="sr-Cyrl-RS" sz="2200" dirty="0" smtClean="0">
                <a:latin typeface="Arial Narrow" panose="020B0606020202030204" pitchFamily="34" charset="0"/>
              </a:rPr>
              <a:t>топ 10</a:t>
            </a:r>
            <a:r>
              <a:rPr lang="sr-Cyrl-RS" sz="2200" dirty="0">
                <a:solidFill>
                  <a:srgbClr val="FFFF00"/>
                </a:solidFill>
                <a:latin typeface="Arial Narrow" panose="020B0606020202030204" pitchFamily="34" charset="0"/>
              </a:rPr>
              <a:t/>
            </a:r>
            <a:br>
              <a:rPr lang="sr-Cyrl-RS" sz="2200" dirty="0">
                <a:solidFill>
                  <a:srgbClr val="FFFF00"/>
                </a:solidFill>
                <a:latin typeface="Arial Narrow" panose="020B0606020202030204" pitchFamily="34" charset="0"/>
              </a:rPr>
            </a:br>
            <a:endParaRPr lang="sr-Latn-RS" sz="2200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011222"/>
              </p:ext>
            </p:extLst>
          </p:nvPr>
        </p:nvGraphicFramePr>
        <p:xfrm>
          <a:off x="457200" y="1600200"/>
          <a:ext cx="8229600" cy="364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/>
                <a:gridCol w="2451720"/>
                <a:gridCol w="2743200"/>
              </a:tblGrid>
              <a:tr h="352752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СВЕТ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САД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ЕВРОПА</a:t>
                      </a:r>
                      <a:endParaRPr lang="sr-Latn-RS" dirty="0"/>
                    </a:p>
                  </a:txBody>
                  <a:tcPr/>
                </a:tc>
              </a:tr>
              <a:tr h="3276248">
                <a:tc>
                  <a:txBody>
                    <a:bodyPr/>
                    <a:lstStyle/>
                    <a:p>
                      <a: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1. Walmart</a:t>
                      </a:r>
                      <a:b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</a:br>
                      <a: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2. Saudi Aramco</a:t>
                      </a:r>
                      <a:r>
                        <a:rPr kumimoji="0" lang="sr-Cyrl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*</a:t>
                      </a:r>
                      <a: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/>
                      </a:r>
                      <a:b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</a:br>
                      <a: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3. State Grid</a:t>
                      </a:r>
                      <a:r>
                        <a:rPr kumimoji="0" lang="sr-Cyrl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**</a:t>
                      </a:r>
                      <a: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/>
                      </a:r>
                      <a:b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</a:br>
                      <a: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4. Amazon</a:t>
                      </a:r>
                      <a:b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</a:br>
                      <a: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5. China National Petroleum</a:t>
                      </a:r>
                      <a:b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</a:br>
                      <a: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6. Sinopec Group</a:t>
                      </a:r>
                      <a:r>
                        <a:rPr kumimoji="0" lang="sr-Cyrl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 China</a:t>
                      </a:r>
                      <a:r>
                        <a:rPr kumimoji="0" lang="sr-Cyrl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/>
                      </a:r>
                      <a:b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</a:br>
                      <a: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7. Exxon Mobil</a:t>
                      </a:r>
                      <a:b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</a:br>
                      <a: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8. Apple</a:t>
                      </a:r>
                      <a:b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</a:br>
                      <a: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9. Shell</a:t>
                      </a:r>
                      <a:b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</a:br>
                      <a: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10. United</a:t>
                      </a:r>
                      <a:r>
                        <a:rPr kumimoji="0" lang="sr-Cyrl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sr-Latn-R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Health Group</a:t>
                      </a:r>
                      <a:endParaRPr lang="sr-Latn-R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Walmart</a:t>
                      </a:r>
                      <a:b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Amazon</a:t>
                      </a:r>
                      <a:b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Apple</a:t>
                      </a:r>
                      <a:b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UnitedHealth Group</a:t>
                      </a:r>
                      <a:b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Berkshire Hathaway</a:t>
                      </a:r>
                      <a:b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CVS Health</a:t>
                      </a:r>
                      <a:b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Exxon Mobil</a:t>
                      </a:r>
                      <a:b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Alphabet</a:t>
                      </a:r>
                      <a:b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McKesson</a:t>
                      </a:r>
                      <a:b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Cencora</a:t>
                      </a:r>
                      <a:endParaRPr lang="sr-Latn-R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Shell</a:t>
                      </a:r>
                      <a:b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Volkswagen</a:t>
                      </a:r>
                      <a:b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Uniper</a:t>
                      </a:r>
                      <a:b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TotalEnergies</a:t>
                      </a:r>
                      <a:b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Glencore</a:t>
                      </a:r>
                      <a:b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BP</a:t>
                      </a:r>
                      <a:b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Stellantis</a:t>
                      </a:r>
                      <a:b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Gazprom</a:t>
                      </a:r>
                      <a:b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Mercedes-Benz Group</a:t>
                      </a:r>
                      <a:b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sr-Latn-R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Electricité de France</a:t>
                      </a:r>
                      <a:endParaRPr lang="sr-Latn-R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3320" y="5229200"/>
            <a:ext cx="8511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74747"/>
                </a:solidFill>
                <a:latin typeface="Arial" panose="020B0604020202020204" pitchFamily="34" charset="0"/>
              </a:rPr>
              <a:t>*</a:t>
            </a:r>
            <a:r>
              <a:rPr lang="ru-RU" dirty="0" smtClean="0">
                <a:latin typeface="Arial" panose="020B0604020202020204" pitchFamily="34" charset="0"/>
              </a:rPr>
              <a:t>национална </a:t>
            </a:r>
            <a:r>
              <a:rPr lang="ru-RU" dirty="0">
                <a:latin typeface="Arial" panose="020B0604020202020204" pitchFamily="34" charset="0"/>
              </a:rPr>
              <a:t>нафтна компанија Саудијске </a:t>
            </a:r>
            <a:r>
              <a:rPr lang="ru-RU" dirty="0" smtClean="0">
                <a:latin typeface="Arial" panose="020B0604020202020204" pitchFamily="34" charset="0"/>
              </a:rPr>
              <a:t>Арабије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** национална компанија Кине из области електропривреде; у 2024 трећа на свету по приходу иза </a:t>
            </a:r>
            <a:r>
              <a:rPr lang="sr-Latn-RS" i="1" dirty="0" smtClean="0">
                <a:latin typeface="Arial" panose="020B0604020202020204" pitchFamily="34" charset="0"/>
              </a:rPr>
              <a:t>Walmart</a:t>
            </a:r>
            <a:r>
              <a:rPr lang="sr-Latn-RS" dirty="0" smtClean="0">
                <a:latin typeface="Arial" panose="020B0604020202020204" pitchFamily="34" charset="0"/>
              </a:rPr>
              <a:t>-a </a:t>
            </a:r>
            <a:r>
              <a:rPr lang="sr-Cyrl-RS" dirty="0" smtClean="0">
                <a:latin typeface="Arial" panose="020B0604020202020204" pitchFamily="34" charset="0"/>
              </a:rPr>
              <a:t>и</a:t>
            </a:r>
            <a:r>
              <a:rPr lang="sr-Latn-RS" dirty="0" smtClean="0">
                <a:latin typeface="Arial" panose="020B0604020202020204" pitchFamily="34" charset="0"/>
              </a:rPr>
              <a:t> </a:t>
            </a:r>
            <a:r>
              <a:rPr lang="sr-Latn-RS" i="1" dirty="0" smtClean="0">
                <a:latin typeface="Arial" panose="020B0604020202020204" pitchFamily="34" charset="0"/>
              </a:rPr>
              <a:t>Amazon</a:t>
            </a:r>
            <a:r>
              <a:rPr lang="sr-Cyrl-RS" i="1" dirty="0" smtClean="0">
                <a:latin typeface="Arial" panose="020B0604020202020204" pitchFamily="34" charset="0"/>
              </a:rPr>
              <a:t>-</a:t>
            </a:r>
            <a:r>
              <a:rPr lang="sr-Latn-RS" dirty="0" smtClean="0">
                <a:latin typeface="Arial" panose="020B0604020202020204" pitchFamily="34" charset="0"/>
              </a:rPr>
              <a:t>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406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Cyrl-RS" sz="20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sr-Cyrl-RS" sz="2000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sr-Cyrl-RS" sz="20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Fortune </a:t>
            </a:r>
            <a:r>
              <a:rPr lang="en-US" sz="2400" dirty="0">
                <a:latin typeface="Arial Narrow" panose="020B0606020202030204" pitchFamily="34" charset="0"/>
              </a:rPr>
              <a:t>500 Global Companies</a:t>
            </a:r>
          </a:p>
          <a:p>
            <a:pPr marL="0" indent="0" algn="ctr">
              <a:buNone/>
            </a:pPr>
            <a:r>
              <a:rPr lang="en-US" sz="2400" dirty="0">
                <a:latin typeface="Arial Narrow" panose="020B0606020202030204" pitchFamily="34" charset="0"/>
              </a:rPr>
              <a:t>As of June </a:t>
            </a:r>
            <a:r>
              <a:rPr lang="sr-Cyrl-RS" sz="2400" dirty="0" smtClean="0">
                <a:latin typeface="Arial Narrow" panose="020B0606020202030204" pitchFamily="34" charset="0"/>
              </a:rPr>
              <a:t>2</a:t>
            </a:r>
            <a:r>
              <a:rPr lang="en-US" sz="2400" dirty="0" smtClean="0">
                <a:latin typeface="Arial Narrow" panose="020B0606020202030204" pitchFamily="34" charset="0"/>
              </a:rPr>
              <a:t>023</a:t>
            </a:r>
            <a:r>
              <a:rPr lang="sr-Cyrl-RS" sz="2400" dirty="0" smtClean="0">
                <a:latin typeface="Arial Narrow" panose="020B0606020202030204" pitchFamily="34" charset="0"/>
              </a:rPr>
              <a:t> (</a:t>
            </a:r>
            <a:r>
              <a:rPr lang="en-US" sz="2400" dirty="0" smtClean="0">
                <a:latin typeface="Arial Narrow" panose="020B0606020202030204" pitchFamily="34" charset="0"/>
                <a:hlinkClick r:id="rId2"/>
              </a:rPr>
              <a:t>https</a:t>
            </a:r>
            <a:r>
              <a:rPr lang="en-US" sz="2400" dirty="0">
                <a:latin typeface="Arial Narrow" panose="020B0606020202030204" pitchFamily="34" charset="0"/>
                <a:hlinkClick r:id="rId2"/>
              </a:rPr>
              <a:t>://highbridgeacademy.com/fortune-500</a:t>
            </a:r>
            <a:r>
              <a:rPr lang="en-US" sz="2400" dirty="0" smtClean="0">
                <a:latin typeface="Arial Narrow" panose="020B0606020202030204" pitchFamily="34" charset="0"/>
                <a:hlinkClick r:id="rId2"/>
              </a:rPr>
              <a:t>/</a:t>
            </a:r>
            <a:r>
              <a:rPr lang="sr-Cyrl-RS" sz="2400" dirty="0" smtClean="0">
                <a:latin typeface="Arial Narrow" panose="020B0606020202030204" pitchFamily="34" charset="0"/>
              </a:rPr>
              <a:t>)</a:t>
            </a: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sr-Latn-RS" sz="24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sr-Latn-RS" sz="2400" dirty="0">
                <a:latin typeface="Arial Narrow" panose="020B0606020202030204" pitchFamily="34" charset="0"/>
                <a:hlinkClick r:id="rId3"/>
              </a:rPr>
              <a:t>https://companiesmarketcap.com</a:t>
            </a:r>
            <a:r>
              <a:rPr lang="sr-Latn-RS" sz="2400" dirty="0" smtClean="0">
                <a:latin typeface="Arial Narrow" panose="020B0606020202030204" pitchFamily="34" charset="0"/>
                <a:hlinkClick r:id="rId3"/>
              </a:rPr>
              <a:t>/</a:t>
            </a: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sr-Latn-RS" sz="2400" dirty="0" smtClean="0">
                <a:latin typeface="Arial Narrow" panose="020B0606020202030204" pitchFamily="34" charset="0"/>
              </a:rPr>
              <a:t>(global, by countries, by categories ...; revenue, employees) </a:t>
            </a:r>
          </a:p>
          <a:p>
            <a:pPr marL="0" indent="0" algn="ctr">
              <a:buNone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sr-Latn-RS" sz="2400" dirty="0">
                <a:latin typeface="Arial Narrow" panose="020B0606020202030204" pitchFamily="34" charset="0"/>
                <a:hlinkClick r:id="rId4"/>
              </a:rPr>
              <a:t>https://</a:t>
            </a:r>
            <a:r>
              <a:rPr lang="sr-Latn-RS" sz="2400" dirty="0" smtClean="0">
                <a:latin typeface="Arial Narrow" panose="020B0606020202030204" pitchFamily="34" charset="0"/>
                <a:hlinkClick r:id="rId4"/>
              </a:rPr>
              <a:t>en.wikipedia.org/wiki/List_of_largest_companies_by_revenue</a:t>
            </a:r>
            <a:endParaRPr lang="sr-Cyrl-RS" sz="2400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sr-Cyrl-RS" sz="20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sz="2000" i="0" dirty="0">
              <a:solidFill>
                <a:srgbClr val="0000CC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45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680519"/>
          </a:xfrm>
          <a:ln w="38100">
            <a:solidFill>
              <a:srgbClr val="0F0597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ММ у динамичном </a:t>
            </a:r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окружењу</a:t>
            </a:r>
            <a:endParaRPr lang="sr-Latn-R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endParaRPr lang="ru-RU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sr-Latn-R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II </a:t>
            </a:r>
            <a:r>
              <a:rPr lang="sr-Latn-RS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: </a:t>
            </a:r>
            <a:r>
              <a:rPr lang="ru-RU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Репозиционирање </a:t>
            </a:r>
            <a:r>
              <a:rPr lang="sr-Cyrl-R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региона и земаља </a:t>
            </a:r>
            <a:endParaRPr lang="ru-RU" sz="24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b="1" dirty="0" smtClean="0"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Репозиционирање </a:t>
            </a:r>
            <a:r>
              <a:rPr lang="sr-Cyrl-RS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региона и земаља </a:t>
            </a:r>
            <a:r>
              <a:rPr lang="sr-Cyrl-RS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у токовима иностраних директних инвестиција (ИДИ токовима)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sr-Cyrl-RS" sz="24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Репозиционирање </a:t>
            </a:r>
            <a:r>
              <a:rPr lang="sr-Cyrl-RS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региона и земаља </a:t>
            </a:r>
            <a:r>
              <a:rPr lang="sr-Cyrl-RS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у светским трговинским токовима </a:t>
            </a:r>
            <a:endParaRPr lang="ru-RU" sz="24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35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068960"/>
            <a:ext cx="6840760" cy="2232247"/>
          </a:xfrm>
          <a:ln w="19050">
            <a:solidFill>
              <a:srgbClr val="0F0597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ru-RU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sr-Latn-R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II: </a:t>
            </a:r>
            <a:r>
              <a:rPr lang="ru-RU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Репозиционирање </a:t>
            </a:r>
            <a:r>
              <a:rPr lang="sr-Cyrl-R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региона и земаља </a:t>
            </a:r>
            <a:endParaRPr lang="ru-RU" sz="24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sr-Latn-RS" sz="24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sr-Latn-R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II1 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Репозиционирање </a:t>
            </a:r>
            <a:r>
              <a:rPr lang="sr-Cyrl-RS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региона и земаља </a:t>
            </a:r>
            <a:r>
              <a:rPr lang="sr-Cyrl-RS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у ИДИ токовима </a:t>
            </a:r>
            <a:r>
              <a:rPr lang="sr-Cyrl-RS" sz="1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(</a:t>
            </a:r>
            <a:r>
              <a:rPr lang="sr-Latn-RS" sz="1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WIR, World Investment Report)</a:t>
            </a:r>
            <a:endParaRPr lang="sr-Cyrl-RS" sz="14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endParaRPr lang="sr-Cyrl-RS" sz="24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5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9"/>
            <a:ext cx="8435280" cy="4320480"/>
          </a:xfrm>
          <a:ln w="38100">
            <a:solidFill>
              <a:srgbClr val="0F0597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sr-Latn-R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</a:t>
            </a:r>
            <a:r>
              <a:rPr lang="sr-Cyrl-RS" sz="2800" b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ђународни</a:t>
            </a:r>
            <a:r>
              <a:rPr lang="sr-Cyrl-R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маркетинг (ММ) </a:t>
            </a:r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 </a:t>
            </a:r>
            <a:r>
              <a:rPr lang="ru-RU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динамичном </a:t>
            </a:r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окружењу</a:t>
            </a:r>
            <a:endParaRPr lang="sr-Latn-R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endParaRPr lang="ru-RU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endParaRPr lang="ru-RU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sr-Latn-RS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I: </a:t>
            </a:r>
            <a:r>
              <a:rPr lang="ru-RU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Репозиционирање најуспешнијих компанија </a:t>
            </a:r>
          </a:p>
          <a:p>
            <a:pPr marL="0" indent="0">
              <a:buNone/>
            </a:pPr>
            <a:endParaRPr lang="ru-RU" sz="2800" b="1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Период</a:t>
            </a:r>
            <a:r>
              <a:rPr lang="sr-Cyrl-RS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и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интернационализације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Међународно позиционирање компанија</a:t>
            </a: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95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154" y="1052736"/>
            <a:ext cx="8631325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Позиције </a:t>
            </a:r>
            <a:r>
              <a:rPr lang="ru-RU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региона и земаља </a:t>
            </a:r>
            <a:r>
              <a:rPr lang="ru-RU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у ИДИ пре </a:t>
            </a:r>
            <a:r>
              <a:rPr lang="ru-RU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2012:  </a:t>
            </a:r>
            <a:endParaRPr lang="ru-RU" sz="2400" b="1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Током друге половине 20. века испољена је доминација </a:t>
            </a:r>
            <a:r>
              <a:rPr lang="ru-RU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индустријски развијених земаља</a:t>
            </a:r>
            <a:r>
              <a:rPr lang="ru-RU" sz="2400" dirty="0">
                <a:latin typeface="Arial Narrow" panose="020B0606020202030204" pitchFamily="34" charset="0"/>
              </a:rPr>
              <a:t> у инвестиционим </a:t>
            </a:r>
            <a:r>
              <a:rPr lang="ru-RU" sz="2400" dirty="0" smtClean="0">
                <a:latin typeface="Arial Narrow" panose="020B0606020202030204" pitchFamily="34" charset="0"/>
              </a:rPr>
              <a:t>токовима.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Раст ИДИ из 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САД</a:t>
            </a:r>
            <a:r>
              <a:rPr lang="ru-RU" sz="2400" dirty="0" smtClean="0">
                <a:latin typeface="Arial Narrow" panose="020B0606020202030204" pitchFamily="34" charset="0"/>
              </a:rPr>
              <a:t> током </a:t>
            </a:r>
            <a:r>
              <a:rPr lang="ru-RU" sz="2400" dirty="0">
                <a:latin typeface="Arial Narrow" panose="020B0606020202030204" pitchFamily="34" charset="0"/>
              </a:rPr>
              <a:t>60-их </a:t>
            </a:r>
            <a:r>
              <a:rPr lang="ru-RU" sz="2400" dirty="0" smtClean="0">
                <a:latin typeface="Arial Narrow" panose="020B0606020202030204" pitchFamily="34" charset="0"/>
              </a:rPr>
              <a:t>и 70-их година </a:t>
            </a:r>
            <a:r>
              <a:rPr lang="ru-RU" sz="2400" dirty="0">
                <a:latin typeface="Arial Narrow" panose="020B0606020202030204" pitchFamily="34" charset="0"/>
              </a:rPr>
              <a:t>20. </a:t>
            </a:r>
            <a:r>
              <a:rPr lang="ru-RU" sz="2400" dirty="0" smtClean="0">
                <a:latin typeface="Arial Narrow" panose="020B0606020202030204" pitchFamily="34" charset="0"/>
              </a:rPr>
              <a:t>века, и још већи раст 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европских</a:t>
            </a:r>
            <a:r>
              <a:rPr lang="ru-RU" sz="2400" dirty="0" smtClean="0">
                <a:latin typeface="Arial Narrow" panose="020B0606020202030204" pitchFamily="34" charset="0"/>
              </a:rPr>
              <a:t> ИДИ у 70-им.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Деценију </a:t>
            </a:r>
            <a:r>
              <a:rPr lang="ru-RU" sz="2400" dirty="0">
                <a:latin typeface="Arial Narrow" panose="020B0606020202030204" pitchFamily="34" charset="0"/>
              </a:rPr>
              <a:t>касније (осамдесете) долази до репозиционирања земаља у светским ИДИ </a:t>
            </a:r>
            <a:r>
              <a:rPr lang="ru-RU" sz="2400" dirty="0" smtClean="0">
                <a:latin typeface="Arial Narrow" panose="020B0606020202030204" pitchFamily="34" charset="0"/>
              </a:rPr>
              <a:t>токовима: Америчке </a:t>
            </a:r>
            <a:r>
              <a:rPr lang="ru-RU" sz="2400" dirty="0">
                <a:latin typeface="Arial Narrow" panose="020B0606020202030204" pitchFamily="34" charset="0"/>
              </a:rPr>
              <a:t>компаније смањују учешће, док су </a:t>
            </a:r>
            <a:r>
              <a:rPr lang="ru-RU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компаније из развијених европских земаља и Јапана наставиле са растом 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учешћа</a:t>
            </a:r>
            <a:r>
              <a:rPr lang="ru-RU" sz="2400" dirty="0" smtClean="0">
                <a:latin typeface="Arial Narrow" panose="020B0606020202030204" pitchFamily="34" charset="0"/>
              </a:rPr>
              <a:t>. </a:t>
            </a:r>
          </a:p>
          <a:p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Тренд </a:t>
            </a:r>
            <a:r>
              <a:rPr lang="ru-RU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смањења учешћа САД у светским токовима ИДИ се 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наставио</a:t>
            </a:r>
            <a:r>
              <a:rPr lang="ru-RU" sz="2400" dirty="0" smtClean="0">
                <a:latin typeface="Arial Narrow" panose="020B0606020202030204" pitchFamily="34" charset="0"/>
              </a:rPr>
              <a:t>. Највећи </a:t>
            </a:r>
            <a:r>
              <a:rPr lang="ru-RU" sz="2400" dirty="0">
                <a:latin typeface="Arial Narrow" panose="020B0606020202030204" pitchFamily="34" charset="0"/>
              </a:rPr>
              <a:t>допринос расту ИДИ крајем 90-их година 20. века потекао је од мерџера и аквизиција (М&amp;А аранжмана). 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08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75783"/>
            <a:ext cx="8882846" cy="518952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Позиције </a:t>
            </a:r>
            <a:r>
              <a:rPr lang="ru-RU" sz="5100" b="1" dirty="0">
                <a:solidFill>
                  <a:srgbClr val="0000CC"/>
                </a:solidFill>
                <a:latin typeface="Arial Narrow" panose="020B0606020202030204" pitchFamily="34" charset="0"/>
              </a:rPr>
              <a:t>региона и земаља </a:t>
            </a:r>
            <a:r>
              <a:rPr lang="ru-RU" sz="51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у ИДИ пре </a:t>
            </a:r>
            <a:r>
              <a:rPr lang="ru-RU" sz="5100" b="1" dirty="0">
                <a:solidFill>
                  <a:srgbClr val="0000CC"/>
                </a:solidFill>
                <a:latin typeface="Arial Narrow" panose="020B0606020202030204" pitchFamily="34" charset="0"/>
              </a:rPr>
              <a:t>2012:  </a:t>
            </a:r>
            <a:endParaRPr lang="ru-RU" sz="5100" b="1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2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4200" i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Бивше </a:t>
            </a:r>
            <a:r>
              <a:rPr lang="ru-RU" sz="4200" i="1" dirty="0">
                <a:solidFill>
                  <a:srgbClr val="0000CC"/>
                </a:solidFill>
                <a:latin typeface="Arial Narrow" panose="020B0606020202030204" pitchFamily="34" charset="0"/>
              </a:rPr>
              <a:t>социјалистичке европске земље </a:t>
            </a:r>
            <a:r>
              <a:rPr lang="ru-RU" sz="4200" dirty="0">
                <a:latin typeface="Arial Narrow" panose="020B0606020202030204" pitchFamily="34" charset="0"/>
              </a:rPr>
              <a:t>су увелико отвориле врата ИДИ токовима у 90-им </a:t>
            </a:r>
            <a:r>
              <a:rPr lang="ru-RU" sz="4200" dirty="0" smtClean="0">
                <a:latin typeface="Arial Narrow" panose="020B0606020202030204" pitchFamily="34" charset="0"/>
              </a:rPr>
              <a:t>г</a:t>
            </a:r>
            <a:r>
              <a:rPr lang="sr-Latn-RS" sz="4200" dirty="0" smtClean="0">
                <a:latin typeface="Arial Narrow" panose="020B0606020202030204" pitchFamily="34" charset="0"/>
              </a:rPr>
              <a:t>.</a:t>
            </a:r>
            <a:r>
              <a:rPr lang="ru-RU" sz="4200" dirty="0" smtClean="0">
                <a:latin typeface="Arial Narrow" panose="020B0606020202030204" pitchFamily="34" charset="0"/>
              </a:rPr>
              <a:t> </a:t>
            </a:r>
            <a:r>
              <a:rPr lang="ru-RU" sz="4200" dirty="0">
                <a:latin typeface="Arial Narrow" panose="020B0606020202030204" pitchFamily="34" charset="0"/>
              </a:rPr>
              <a:t>20. века. </a:t>
            </a:r>
            <a:r>
              <a:rPr lang="ru-RU" sz="4200" u="sng" dirty="0" smtClean="0">
                <a:latin typeface="Arial Narrow" panose="020B0606020202030204" pitchFamily="34" charset="0"/>
              </a:rPr>
              <a:t>Дискусија</a:t>
            </a:r>
            <a:r>
              <a:rPr lang="sr-Latn-RS" sz="4200" u="sng" dirty="0" smtClean="0">
                <a:latin typeface="Arial Narrow" panose="020B0606020202030204" pitchFamily="34" charset="0"/>
              </a:rPr>
              <a:t>...</a:t>
            </a:r>
            <a:r>
              <a:rPr lang="ru-RU" sz="4200" dirty="0" smtClean="0">
                <a:latin typeface="Arial Narrow" panose="020B0606020202030204" pitchFamily="34" charset="0"/>
              </a:rPr>
              <a:t>Снажан </a:t>
            </a:r>
            <a:r>
              <a:rPr lang="ru-RU" sz="4200" dirty="0">
                <a:latin typeface="Arial Narrow" panose="020B0606020202030204" pitchFamily="34" charset="0"/>
              </a:rPr>
              <a:t>раст производње у земљама Западне Европе </a:t>
            </a:r>
            <a:r>
              <a:rPr lang="ru-RU" sz="4200" dirty="0" smtClean="0">
                <a:latin typeface="Arial Narrow" panose="020B0606020202030204" pitchFamily="34" charset="0"/>
              </a:rPr>
              <a:t>поч</a:t>
            </a:r>
            <a:r>
              <a:rPr lang="sr-Latn-RS" sz="4200" dirty="0" smtClean="0">
                <a:latin typeface="Arial Narrow" panose="020B0606020202030204" pitchFamily="34" charset="0"/>
              </a:rPr>
              <a:t>.</a:t>
            </a:r>
            <a:r>
              <a:rPr lang="ru-RU" sz="4200" dirty="0" smtClean="0">
                <a:latin typeface="Arial Narrow" panose="020B0606020202030204" pitchFamily="34" charset="0"/>
              </a:rPr>
              <a:t> </a:t>
            </a:r>
            <a:r>
              <a:rPr lang="ru-RU" sz="4200" dirty="0">
                <a:latin typeface="Arial Narrow" panose="020B0606020202030204" pitchFamily="34" charset="0"/>
              </a:rPr>
              <a:t>овог периода иницирао је раст светске тражње за сировинама, полупроизводима и неким инвестиционим добрима којима су обиловале </a:t>
            </a:r>
            <a:r>
              <a:rPr lang="ru-RU" sz="4200" dirty="0" smtClean="0">
                <a:latin typeface="Arial Narrow" panose="020B0606020202030204" pitchFamily="34" charset="0"/>
              </a:rPr>
              <a:t>источноев</a:t>
            </a:r>
            <a:r>
              <a:rPr lang="sr-Cyrl-RS" sz="4200" dirty="0" smtClean="0">
                <a:latin typeface="Arial Narrow" panose="020B0606020202030204" pitchFamily="34" charset="0"/>
              </a:rPr>
              <a:t>ропске</a:t>
            </a:r>
            <a:r>
              <a:rPr lang="sr-Latn-RS" sz="4200" dirty="0" smtClean="0">
                <a:latin typeface="Arial Narrow" panose="020B0606020202030204" pitchFamily="34" charset="0"/>
              </a:rPr>
              <a:t> </a:t>
            </a:r>
            <a:r>
              <a:rPr lang="ru-RU" sz="4200" dirty="0" smtClean="0">
                <a:latin typeface="Arial Narrow" panose="020B0606020202030204" pitchFamily="34" charset="0"/>
              </a:rPr>
              <a:t>земље</a:t>
            </a:r>
            <a:r>
              <a:rPr lang="ru-RU" sz="4200" dirty="0">
                <a:latin typeface="Arial Narrow" panose="020B0606020202030204" pitchFamily="34" charset="0"/>
              </a:rPr>
              <a:t>. </a:t>
            </a:r>
            <a:endParaRPr lang="ru-RU" sz="4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42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42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У </a:t>
            </a:r>
            <a:r>
              <a:rPr lang="ru-RU" sz="4200" dirty="0">
                <a:solidFill>
                  <a:srgbClr val="0000CC"/>
                </a:solidFill>
                <a:latin typeface="Arial Narrow" panose="020B0606020202030204" pitchFamily="34" charset="0"/>
              </a:rPr>
              <a:t>периоду </a:t>
            </a:r>
            <a:r>
              <a:rPr lang="ru-RU" sz="42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1992-1995</a:t>
            </a:r>
            <a:r>
              <a:rPr lang="ru-RU" sz="4200" dirty="0" smtClean="0">
                <a:latin typeface="Arial Narrow" panose="020B0606020202030204" pitchFamily="34" charset="0"/>
              </a:rPr>
              <a:t>: </a:t>
            </a:r>
          </a:p>
          <a:p>
            <a:r>
              <a:rPr lang="ru-RU" sz="4200" dirty="0" smtClean="0">
                <a:latin typeface="Arial Narrow" panose="020B0606020202030204" pitchFamily="34" charset="0"/>
              </a:rPr>
              <a:t>међу земљама Централне Европе, Југоисточне </a:t>
            </a:r>
            <a:r>
              <a:rPr lang="ru-RU" sz="4200" dirty="0">
                <a:latin typeface="Arial Narrow" panose="020B0606020202030204" pitchFamily="34" charset="0"/>
              </a:rPr>
              <a:t>Европе и Балтика (ЦЈБ) </a:t>
            </a:r>
            <a:r>
              <a:rPr lang="ru-RU" sz="4200" dirty="0" smtClean="0">
                <a:latin typeface="Arial Narrow" panose="020B0606020202030204" pitchFamily="34" charset="0"/>
              </a:rPr>
              <a:t>највише ИДИ је ушло у </a:t>
            </a:r>
            <a:r>
              <a:rPr lang="ru-RU" sz="4200" b="1" dirty="0" smtClean="0">
                <a:latin typeface="Arial Narrow" panose="020B0606020202030204" pitchFamily="34" charset="0"/>
              </a:rPr>
              <a:t>Мађарску;</a:t>
            </a:r>
            <a:r>
              <a:rPr lang="ru-RU" sz="4200" dirty="0" smtClean="0">
                <a:latin typeface="Arial Narrow" panose="020B0606020202030204" pitchFamily="34" charset="0"/>
              </a:rPr>
              <a:t> </a:t>
            </a:r>
            <a:r>
              <a:rPr lang="ru-RU" sz="42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Дискусија</a:t>
            </a:r>
            <a:endParaRPr lang="ru-RU" sz="4200" u="sng" dirty="0" smtClean="0">
              <a:latin typeface="Arial Narrow" panose="020B0606020202030204" pitchFamily="34" charset="0"/>
            </a:endParaRPr>
          </a:p>
          <a:p>
            <a:r>
              <a:rPr lang="ru-RU" sz="4200" dirty="0" smtClean="0">
                <a:latin typeface="Arial Narrow" panose="020B0606020202030204" pitchFamily="34" charset="0"/>
              </a:rPr>
              <a:t>међу земљама Заједнице </a:t>
            </a:r>
            <a:r>
              <a:rPr lang="ru-RU" sz="4200" dirty="0">
                <a:latin typeface="Arial Narrow" panose="020B0606020202030204" pitchFamily="34" charset="0"/>
              </a:rPr>
              <a:t>независних држава (ЗНД) </a:t>
            </a:r>
            <a:r>
              <a:rPr lang="ru-RU" sz="4200" dirty="0" smtClean="0">
                <a:latin typeface="Arial Narrow" panose="020B0606020202030204" pitchFamily="34" charset="0"/>
              </a:rPr>
              <a:t>скоро </a:t>
            </a:r>
            <a:r>
              <a:rPr lang="ru-RU" sz="4200" dirty="0">
                <a:latin typeface="Arial Narrow" panose="020B0606020202030204" pitchFamily="34" charset="0"/>
              </a:rPr>
              <a:t>половина </a:t>
            </a:r>
            <a:r>
              <a:rPr lang="ru-RU" sz="4200" dirty="0" smtClean="0">
                <a:latin typeface="Arial Narrow" panose="020B0606020202030204" pitchFamily="34" charset="0"/>
              </a:rPr>
              <a:t>укупних ИДИ је ушла </a:t>
            </a:r>
            <a:r>
              <a:rPr lang="ru-RU" sz="4200" dirty="0">
                <a:latin typeface="Arial Narrow" panose="020B0606020202030204" pitchFamily="34" charset="0"/>
              </a:rPr>
              <a:t>у </a:t>
            </a:r>
            <a:r>
              <a:rPr lang="ru-RU" sz="4200" b="1" dirty="0" smtClean="0">
                <a:latin typeface="Arial Narrow" panose="020B0606020202030204" pitchFamily="34" charset="0"/>
              </a:rPr>
              <a:t>Русију.</a:t>
            </a:r>
            <a:r>
              <a:rPr lang="ru-RU" sz="4200" dirty="0" smtClean="0">
                <a:latin typeface="Arial Narrow" panose="020B0606020202030204" pitchFamily="34" charset="0"/>
              </a:rPr>
              <a:t> </a:t>
            </a:r>
            <a:r>
              <a:rPr lang="ru-RU" sz="42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Дискусија </a:t>
            </a:r>
          </a:p>
          <a:p>
            <a:endParaRPr lang="ru-RU" sz="42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42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У периоду 1996-2000:</a:t>
            </a:r>
          </a:p>
          <a:p>
            <a:r>
              <a:rPr lang="ru-RU" sz="4200" dirty="0" smtClean="0">
                <a:latin typeface="Arial Narrow" panose="020B0606020202030204" pitchFamily="34" charset="0"/>
              </a:rPr>
              <a:t>Међу земљама ЦЈБ и ЗНД, највише ИДИ је отишло у </a:t>
            </a:r>
            <a:r>
              <a:rPr lang="ru-RU" sz="4200" b="1" dirty="0" smtClean="0">
                <a:latin typeface="Arial Narrow" panose="020B0606020202030204" pitchFamily="34" charset="0"/>
              </a:rPr>
              <a:t>Пољску</a:t>
            </a:r>
            <a:r>
              <a:rPr lang="ru-RU" sz="4200" dirty="0" smtClean="0">
                <a:latin typeface="Arial Narrow" panose="020B0606020202030204" pitchFamily="34" charset="0"/>
              </a:rPr>
              <a:t> </a:t>
            </a:r>
            <a:r>
              <a:rPr lang="ru-RU" sz="4200" b="1" dirty="0" smtClean="0">
                <a:latin typeface="Arial Narrow" panose="020B0606020202030204" pitchFamily="34" charset="0"/>
              </a:rPr>
              <a:t>и Русију</a:t>
            </a:r>
            <a:r>
              <a:rPr lang="ru-RU" sz="4200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ru-RU" sz="4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4200" b="1" i="1" dirty="0" smtClean="0">
                <a:latin typeface="Arial Narrow" panose="020B0606020202030204" pitchFamily="34" charset="0"/>
              </a:rPr>
              <a:t>Евидентно </a:t>
            </a:r>
            <a:r>
              <a:rPr lang="ru-RU" sz="4200" b="1" i="1" dirty="0">
                <a:latin typeface="Arial Narrow" panose="020B0606020202030204" pitchFamily="34" charset="0"/>
              </a:rPr>
              <a:t>је да су током 90-их година 20. века ИДИ у земљама ЦЈБ и ЗНД биле извор </a:t>
            </a:r>
            <a:r>
              <a:rPr lang="ru-RU" sz="4200" b="1" i="1" dirty="0" smtClean="0">
                <a:latin typeface="Arial Narrow" panose="020B0606020202030204" pitchFamily="34" charset="0"/>
              </a:rPr>
              <a:t>њиховог раста </a:t>
            </a:r>
            <a:r>
              <a:rPr lang="ru-RU" sz="4200" b="1" i="1" dirty="0">
                <a:latin typeface="Arial Narrow" panose="020B0606020202030204" pitchFamily="34" charset="0"/>
              </a:rPr>
              <a:t>и развоја и подстрек укључивању у међународне токове</a:t>
            </a:r>
            <a:r>
              <a:rPr lang="ru-RU" sz="4200" dirty="0">
                <a:latin typeface="Arial Narrow" panose="020B0606020202030204" pitchFamily="34" charset="0"/>
              </a:rPr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4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9259"/>
            <a:ext cx="8882846" cy="5686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Позиције </a:t>
            </a:r>
            <a:r>
              <a:rPr lang="ru-RU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региона и земаља </a:t>
            </a:r>
            <a:r>
              <a:rPr lang="ru-RU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у ИДИ пре </a:t>
            </a:r>
            <a:r>
              <a:rPr lang="ru-RU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2012:  </a:t>
            </a:r>
            <a:endParaRPr lang="ru-RU" sz="2400" b="1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2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У 2006: рекордни раст ИДИ регистрован је у </a:t>
            </a:r>
            <a:r>
              <a:rPr lang="ru-RU" sz="2000" dirty="0">
                <a:solidFill>
                  <a:srgbClr val="0000CC"/>
                </a:solidFill>
                <a:latin typeface="Arial Narrow" panose="020B0606020202030204" pitchFamily="34" charset="0"/>
              </a:rPr>
              <a:t>земљама у транзицији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(око 5% укупних ИДИ у 2006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),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а највећи прилив у </a:t>
            </a:r>
            <a:r>
              <a:rPr lang="ru-RU" sz="2000" dirty="0">
                <a:solidFill>
                  <a:srgbClr val="0000CC"/>
                </a:solidFill>
                <a:latin typeface="Arial Narrow" panose="020B0606020202030204" pitchFamily="34" charset="0"/>
              </a:rPr>
              <a:t>Русији и Казахстану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. Румунија се скоро приближила Индији. Тада нове чланице ЕУ – </a:t>
            </a:r>
            <a:r>
              <a:rPr lang="ru-RU" sz="2000" dirty="0">
                <a:solidFill>
                  <a:srgbClr val="0000CC"/>
                </a:solidFill>
                <a:latin typeface="Arial Narrow" panose="020B0606020202030204" pitchFamily="34" charset="0"/>
              </a:rPr>
              <a:t>Мађарска, Пољска и Чешка 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су биле изузетно атрактивна привредна локација за многе стране инвеститоре. Међутим, уочен је растући јаз у привлачности земаља Југоисточне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Европе.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Четири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земље које су предњачиле – </a:t>
            </a:r>
            <a:r>
              <a:rPr lang="ru-RU" sz="2000" dirty="0">
                <a:solidFill>
                  <a:srgbClr val="0000CC"/>
                </a:solidFill>
                <a:latin typeface="Arial Narrow" panose="020B0606020202030204" pitchFamily="34" charset="0"/>
              </a:rPr>
              <a:t>Бугарска, Румунија, Хрватска и Србија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значајно су надмашиле инвестиције које су дошле у </a:t>
            </a:r>
            <a:r>
              <a:rPr lang="ru-RU" sz="2000" dirty="0">
                <a:solidFill>
                  <a:srgbClr val="0099CC"/>
                </a:solidFill>
                <a:latin typeface="Arial Narrow" panose="020B0606020202030204" pitchFamily="34" charset="0"/>
              </a:rPr>
              <a:t>Македонију, Албанију, БиХ и Црну Гору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</a:p>
          <a:p>
            <a:pPr marL="0" lvl="0" indent="0">
              <a:buNone/>
            </a:pPr>
            <a:endParaRPr lang="ru-RU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Након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великог заостајања, </a:t>
            </a:r>
            <a:r>
              <a:rPr lang="ru-RU" sz="2000" dirty="0">
                <a:solidFill>
                  <a:srgbClr val="0000CC"/>
                </a:solidFill>
                <a:latin typeface="Arial Narrow" panose="020B0606020202030204" pitchFamily="34" charset="0"/>
              </a:rPr>
              <a:t>примарни сектор (нарочито гас и нафта)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је привукао више ИДИ, што је било подстакнуто растом тражње за нафтом и гасом коју је генерисала Кина. Улагања у </a:t>
            </a:r>
            <a:r>
              <a:rPr lang="ru-RU" sz="2000" dirty="0">
                <a:solidFill>
                  <a:srgbClr val="0000CC"/>
                </a:solidFill>
                <a:latin typeface="Arial Narrow" panose="020B0606020202030204" pitchFamily="34" charset="0"/>
              </a:rPr>
              <a:t>сектор услуга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су стабилна, нарочито у област финансија и телекомуникација, као и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некретнина.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Док су током 70-их година 20. века ИДИ у сектору услуга чиниле 25% светских ИДИ, у задњој декади 20. века су чиниле у просеку близу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50%. Образложење?</a:t>
            </a:r>
          </a:p>
          <a:p>
            <a:pPr marL="0" lvl="0" indent="0" algn="r">
              <a:buNone/>
            </a:pPr>
            <a:r>
              <a:rPr lang="ru-RU" sz="20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Закључак: </a:t>
            </a:r>
            <a:r>
              <a:rPr lang="ru-RU" sz="20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од половине 20. века до прве деценије 21. века дошло </a:t>
            </a:r>
            <a:r>
              <a:rPr lang="ru-RU" sz="20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је до унутаррегионалне и међурегионалне, те секторске промене </a:t>
            </a:r>
            <a:r>
              <a:rPr lang="ru-RU" sz="20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 структури </a:t>
            </a:r>
            <a:r>
              <a:rPr lang="ru-RU" sz="20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ИДИ. </a:t>
            </a:r>
          </a:p>
          <a:p>
            <a:pPr marL="0" lvl="0" indent="0">
              <a:buNone/>
            </a:pPr>
            <a:endParaRPr lang="sr-Latn-RS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900" dirty="0" smtClean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9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9259"/>
            <a:ext cx="8882846" cy="5686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Позиције </a:t>
            </a:r>
            <a:r>
              <a:rPr lang="ru-RU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региона и земаља </a:t>
            </a:r>
            <a:r>
              <a:rPr lang="ru-RU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у ИДИ после 2012</a:t>
            </a:r>
            <a:r>
              <a:rPr lang="ru-RU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:  </a:t>
            </a:r>
            <a:endParaRPr lang="ru-RU" sz="2400" b="1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2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200" dirty="0">
                <a:latin typeface="Arial Narrow" panose="020B0606020202030204" pitchFamily="34" charset="0"/>
              </a:rPr>
              <a:t>Извештај о ИДИ токовима из 2023. </a:t>
            </a:r>
            <a:r>
              <a:rPr lang="ru-RU" sz="2200" dirty="0" smtClean="0">
                <a:latin typeface="Arial Narrow" panose="020B0606020202030204" pitchFamily="34" charset="0"/>
              </a:rPr>
              <a:t>године открива </a:t>
            </a:r>
            <a:r>
              <a:rPr lang="ru-RU" sz="2200" dirty="0">
                <a:latin typeface="Arial Narrow" panose="020B0606020202030204" pitchFamily="34" charset="0"/>
              </a:rPr>
              <a:t>да су глобалне ИДИ пале </a:t>
            </a:r>
            <a:r>
              <a:rPr lang="ru-RU" sz="2200" dirty="0" smtClean="0">
                <a:latin typeface="Arial Narrow" panose="020B0606020202030204" pitchFamily="34" charset="0"/>
              </a:rPr>
              <a:t>(за </a:t>
            </a:r>
            <a:r>
              <a:rPr lang="ru-RU" sz="2200" dirty="0">
                <a:latin typeface="Arial Narrow" panose="020B0606020202030204" pitchFamily="34" charset="0"/>
              </a:rPr>
              <a:t>12% у 2022. </a:t>
            </a:r>
            <a:r>
              <a:rPr lang="ru-RU" sz="2200" dirty="0" smtClean="0">
                <a:latin typeface="Arial Narrow" panose="020B0606020202030204" pitchFamily="34" charset="0"/>
              </a:rPr>
              <a:t>години). </a:t>
            </a:r>
          </a:p>
          <a:p>
            <a:pPr marL="0" indent="0"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Иако </a:t>
            </a:r>
            <a:r>
              <a:rPr lang="ru-RU" sz="2200" dirty="0">
                <a:latin typeface="Arial Narrow" panose="020B0606020202030204" pitchFamily="34" charset="0"/>
              </a:rPr>
              <a:t>су се улагања у обновљиве изворе енергије скоро утростручила од 2015. године, </a:t>
            </a:r>
            <a:r>
              <a:rPr lang="ru-RU" sz="2200" dirty="0">
                <a:solidFill>
                  <a:srgbClr val="0000CC"/>
                </a:solidFill>
                <a:latin typeface="Arial Narrow" panose="020B0606020202030204" pitchFamily="34" charset="0"/>
              </a:rPr>
              <a:t>већина ИДИ је отишла у развијене земље</a:t>
            </a:r>
            <a:r>
              <a:rPr lang="ru-RU" sz="2200" dirty="0">
                <a:latin typeface="Arial Narrow" panose="020B0606020202030204" pitchFamily="34" charset="0"/>
              </a:rPr>
              <a:t>.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У </a:t>
            </a:r>
            <a:r>
              <a:rPr lang="ru-RU" sz="2200" dirty="0">
                <a:latin typeface="Arial Narrow" panose="020B0606020202030204" pitchFamily="34" charset="0"/>
              </a:rPr>
              <a:t>извештају се апелује на хитну подршку земљама у развоју како би им се омогућило да привуку више ИДИ за прелазак на чисту енергију. Осим тога, овај извештај открива растући годишњи дефицит ИДИ у земљама у развоју. 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У </a:t>
            </a:r>
            <a:r>
              <a:rPr lang="ru-RU" sz="2200" dirty="0">
                <a:latin typeface="Arial Narrow" panose="020B0606020202030204" pitchFamily="34" charset="0"/>
              </a:rPr>
              <a:t>међувремену, повећани су токови ИДИ у структурно слабе и рањиве економије. Приливи у најмање развијене земље порасли </a:t>
            </a:r>
            <a:r>
              <a:rPr lang="ru-RU" sz="2200" dirty="0" smtClean="0">
                <a:latin typeface="Arial Narrow" panose="020B0606020202030204" pitchFamily="34" charset="0"/>
              </a:rPr>
              <a:t>су (2,4</a:t>
            </a:r>
            <a:r>
              <a:rPr lang="ru-RU" sz="2200" dirty="0">
                <a:latin typeface="Arial Narrow" panose="020B0606020202030204" pitchFamily="34" charset="0"/>
              </a:rPr>
              <a:t>% глобалних </a:t>
            </a:r>
            <a:r>
              <a:rPr lang="ru-RU" sz="2200" dirty="0" smtClean="0">
                <a:latin typeface="Arial Narrow" panose="020B0606020202030204" pitchFamily="34" charset="0"/>
              </a:rPr>
              <a:t>токова). </a:t>
            </a:r>
          </a:p>
          <a:p>
            <a:pPr marL="0" indent="0"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Земље </a:t>
            </a:r>
            <a:r>
              <a:rPr lang="ru-RU" sz="2200" dirty="0">
                <a:latin typeface="Arial Narrow" panose="020B0606020202030204" pitchFamily="34" charset="0"/>
              </a:rPr>
              <a:t>у развоју без излаза на море и мале острвске државе у развоју такође су забележиле </a:t>
            </a:r>
            <a:r>
              <a:rPr lang="ru-RU" sz="2200" dirty="0" smtClean="0">
                <a:latin typeface="Arial Narrow" panose="020B0606020202030204" pitchFamily="34" charset="0"/>
              </a:rPr>
              <a:t>пораст.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91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9259"/>
            <a:ext cx="8882846" cy="5686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Позиције </a:t>
            </a:r>
            <a:r>
              <a:rPr lang="ru-RU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региона и земаља </a:t>
            </a:r>
            <a:r>
              <a:rPr lang="ru-RU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у ИДИ после 2012. </a:t>
            </a:r>
            <a:r>
              <a:rPr lang="ru-RU" sz="16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(</a:t>
            </a:r>
            <a:r>
              <a:rPr lang="sr-Latn-RS" sz="16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https</a:t>
            </a:r>
            <a:r>
              <a:rPr lang="sr-Latn-RS" sz="1600" dirty="0">
                <a:solidFill>
                  <a:srgbClr val="0000CC"/>
                </a:solidFill>
                <a:latin typeface="Arial Narrow" panose="020B0606020202030204" pitchFamily="34" charset="0"/>
              </a:rPr>
              <a:t>://www.visualcapitalist.com/cp/top-countries-foreign-direct-investment-flows/</a:t>
            </a:r>
            <a:r>
              <a:rPr lang="ru-RU" sz="16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* </a:t>
            </a:r>
            <a:r>
              <a:rPr lang="ru-RU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у књизи постоји грешка у наводи за 2012, стр. 57, означено у табели заградама) </a:t>
            </a:r>
          </a:p>
          <a:p>
            <a:pPr marL="0" indent="0">
              <a:buNone/>
            </a:pPr>
            <a:endParaRPr lang="ru-RU" sz="22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Cyrl-RS" sz="2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Cyrl-RS" sz="22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368261"/>
              </p:ext>
            </p:extLst>
          </p:nvPr>
        </p:nvGraphicFramePr>
        <p:xfrm>
          <a:off x="323528" y="1844824"/>
          <a:ext cx="8568952" cy="4682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39499"/>
                <a:gridCol w="2228853"/>
                <a:gridCol w="1728192"/>
                <a:gridCol w="2189469"/>
                <a:gridCol w="1482939"/>
              </a:tblGrid>
              <a:tr h="720080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ранг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Прилив ИДИ: </a:t>
                      </a:r>
                    </a:p>
                    <a:p>
                      <a:pPr algn="ctr"/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2012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Прилив ИДИ: 2022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Одлив ИДИ: </a:t>
                      </a:r>
                    </a:p>
                    <a:p>
                      <a:pPr algn="ctr"/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2012</a:t>
                      </a:r>
                      <a:endParaRPr lang="sr-Cyrl-RS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Одлив ИДИ:</a:t>
                      </a:r>
                    </a:p>
                    <a:p>
                      <a:pPr algn="ctr"/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2022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1.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САД</a:t>
                      </a:r>
                      <a:endParaRPr lang="sr-Latn-RS" sz="2000" dirty="0">
                        <a:solidFill>
                          <a:srgbClr val="0000C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САД</a:t>
                      </a:r>
                      <a:endParaRPr lang="sr-Latn-RS" sz="2000" dirty="0">
                        <a:solidFill>
                          <a:srgbClr val="0000C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САД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САД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2.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Кина</a:t>
                      </a:r>
                      <a:endParaRPr lang="sr-Latn-RS" sz="2000" dirty="0">
                        <a:solidFill>
                          <a:srgbClr val="0000C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Кина</a:t>
                      </a:r>
                      <a:endParaRPr lang="sr-Latn-RS" sz="2000" dirty="0">
                        <a:solidFill>
                          <a:srgbClr val="0000C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Холандија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Немачка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3.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Холандија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Сингапур</a:t>
                      </a:r>
                      <a:endParaRPr lang="sr-Latn-RS" sz="2000" b="1" dirty="0">
                        <a:solidFill>
                          <a:srgbClr val="00B05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Јапан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Јапан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4.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Бразил</a:t>
                      </a:r>
                      <a:endParaRPr lang="sr-Latn-RS" sz="2000" b="1" dirty="0">
                        <a:solidFill>
                          <a:srgbClr val="00B05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Хонг Конг</a:t>
                      </a:r>
                      <a:endParaRPr lang="sr-Latn-RS" sz="2000" b="1" dirty="0">
                        <a:solidFill>
                          <a:srgbClr val="00B05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Немачка 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В. Британија 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5.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Хонг Конг</a:t>
                      </a:r>
                      <a:endParaRPr lang="sr-Latn-RS" sz="2000" b="1" dirty="0">
                        <a:solidFill>
                          <a:srgbClr val="00B05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Француска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solidFill>
                            <a:srgbClr val="0000CC"/>
                          </a:solidFill>
                          <a:latin typeface="Arial Narrow" panose="020B0606020202030204" pitchFamily="34" charset="0"/>
                        </a:rPr>
                        <a:t>Хонг Конг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solidFill>
                            <a:srgbClr val="0000CC"/>
                          </a:solidFill>
                          <a:latin typeface="Arial Narrow" panose="020B0606020202030204" pitchFamily="34" charset="0"/>
                        </a:rPr>
                        <a:t>Кина</a:t>
                      </a:r>
                      <a:endParaRPr lang="sr-Latn-RS" sz="2000" b="1" dirty="0">
                        <a:solidFill>
                          <a:srgbClr val="0000C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6.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Кипар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Бразил</a:t>
                      </a:r>
                      <a:endParaRPr lang="sr-Latn-RS" sz="2000" b="1" dirty="0">
                        <a:solidFill>
                          <a:srgbClr val="00B05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Кипар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Холандија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7.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Немачка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Аустралија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solidFill>
                            <a:srgbClr val="0000CC"/>
                          </a:solidFill>
                          <a:latin typeface="Arial Narrow" panose="020B0606020202030204" pitchFamily="34" charset="0"/>
                        </a:rPr>
                        <a:t>Кина</a:t>
                      </a:r>
                      <a:endParaRPr lang="sr-Latn-RS" sz="2000" b="1" dirty="0">
                        <a:solidFill>
                          <a:srgbClr val="0000C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Аустралија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8.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err="1" smtClean="0">
                          <a:latin typeface="Arial Narrow" panose="020B0606020202030204" pitchFamily="34" charset="0"/>
                        </a:rPr>
                        <a:t>Брит</a:t>
                      </a:r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. Дев. острва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Канада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Канада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Француска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9.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Ирска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Шведска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smtClean="0">
                          <a:latin typeface="Arial Narrow" panose="020B0606020202030204" pitchFamily="34" charset="0"/>
                        </a:rPr>
                        <a:t>Швајцарска</a:t>
                      </a:r>
                      <a:endParaRPr lang="sr-Latn-RS" sz="20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solidFill>
                            <a:srgbClr val="0000CC"/>
                          </a:solidFill>
                          <a:latin typeface="Arial Narrow" panose="020B0606020202030204" pitchFamily="34" charset="0"/>
                        </a:rPr>
                        <a:t>Хонг Конг</a:t>
                      </a:r>
                      <a:endParaRPr lang="sr-Latn-RS" sz="2000" b="1" dirty="0">
                        <a:solidFill>
                          <a:srgbClr val="0000C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10.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Аустралија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Индија</a:t>
                      </a:r>
                      <a:endParaRPr lang="sr-Latn-RS" sz="2000" b="1" dirty="0">
                        <a:solidFill>
                          <a:srgbClr val="00B05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err="1" smtClean="0">
                          <a:latin typeface="Arial Narrow" panose="020B0606020202030204" pitchFamily="34" charset="0"/>
                        </a:rPr>
                        <a:t>Брит</a:t>
                      </a:r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. Дев. острва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Канада</a:t>
                      </a:r>
                      <a:endParaRPr lang="sr-Latn-R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Left Brace 7"/>
          <p:cNvSpPr/>
          <p:nvPr/>
        </p:nvSpPr>
        <p:spPr>
          <a:xfrm>
            <a:off x="3247611" y="4425009"/>
            <a:ext cx="216024" cy="2088233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ight Brace 8"/>
          <p:cNvSpPr/>
          <p:nvPr/>
        </p:nvSpPr>
        <p:spPr>
          <a:xfrm>
            <a:off x="2915816" y="4725144"/>
            <a:ext cx="288032" cy="1631206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7723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7"/>
            <a:ext cx="8882846" cy="55446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Позиције земаља према нивоу ИДИ атрактивности:  </a:t>
            </a:r>
          </a:p>
          <a:p>
            <a:pPr marL="0" indent="0">
              <a:buNone/>
            </a:pPr>
            <a:endParaRPr lang="ru-RU" sz="20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 Narrow" panose="020B0606020202030204" pitchFamily="34" charset="0"/>
              </a:rPr>
              <a:t>Према </a:t>
            </a:r>
            <a:r>
              <a:rPr lang="ru-RU" sz="2600" dirty="0">
                <a:latin typeface="Arial Narrow" panose="020B0606020202030204" pitchFamily="34" charset="0"/>
              </a:rPr>
              <a:t>најновијем извештају независног Милкен института из Калифорније који мери привлачност земаља за међународне инвеститоре (</a:t>
            </a:r>
            <a:r>
              <a:rPr lang="ru-RU" sz="2600" dirty="0" smtClean="0">
                <a:latin typeface="Arial Narrow" panose="020B0606020202030204" pitchFamily="34" charset="0"/>
              </a:rPr>
              <a:t>користећи </a:t>
            </a:r>
            <a:r>
              <a:rPr lang="ru-RU" sz="2600" dirty="0">
                <a:latin typeface="Arial Narrow" panose="020B0606020202030204" pitchFamily="34" charset="0"/>
              </a:rPr>
              <a:t>комбинацију економских, финансијских, институционалних и регулаторних фактора), четири од пет најомиљенијих инвестиционих дестинација су у Европи </a:t>
            </a:r>
            <a:r>
              <a:rPr lang="ru-RU" sz="2600" b="1" dirty="0">
                <a:latin typeface="Arial Narrow" panose="020B0606020202030204" pitchFamily="34" charset="0"/>
              </a:rPr>
              <a:t>(Данска, Шведска, Финска, САД, Велика Британија). </a:t>
            </a:r>
            <a:endParaRPr lang="ru-RU" sz="26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6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Данска</a:t>
            </a:r>
            <a:r>
              <a:rPr lang="ru-RU" sz="2600" dirty="0" smtClean="0">
                <a:latin typeface="Arial Narrow" panose="020B0606020202030204" pitchFamily="34" charset="0"/>
              </a:rPr>
              <a:t> </a:t>
            </a:r>
            <a:r>
              <a:rPr lang="ru-RU" sz="2600" dirty="0">
                <a:latin typeface="Arial Narrow" panose="020B0606020202030204" pitchFamily="34" charset="0"/>
              </a:rPr>
              <a:t>је првом месту према перцепцији пословања, лакоц́и пословања у земљи и другим регулаторним показатељима (Нова економија, интернет страница). </a:t>
            </a:r>
            <a:endParaRPr lang="ru-RU" sz="26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Финск</a:t>
            </a:r>
            <a:r>
              <a:rPr lang="ru-RU" sz="2600" dirty="0" smtClean="0">
                <a:latin typeface="Arial Narrow" panose="020B0606020202030204" pitchFamily="34" charset="0"/>
              </a:rPr>
              <a:t>а </a:t>
            </a:r>
            <a:r>
              <a:rPr lang="ru-RU" sz="2600" dirty="0">
                <a:latin typeface="Arial Narrow" panose="020B0606020202030204" pitchFamily="34" charset="0"/>
              </a:rPr>
              <a:t>је најбоље „рангирана у категорији међународних стандарда и политике која процењује економску отвореност и степен у којем су политике неке земље усклађене са глобалним регулаторним стандардима и стандардима заштите интелектуалне својине</a:t>
            </a:r>
            <a:r>
              <a:rPr lang="ru-RU" sz="2600" dirty="0" smtClean="0">
                <a:latin typeface="Arial Narrow" panose="020B0606020202030204" pitchFamily="34" charset="0"/>
              </a:rPr>
              <a:t>“</a:t>
            </a:r>
          </a:p>
          <a:p>
            <a:pPr marL="0" indent="0">
              <a:buNone/>
            </a:pPr>
            <a:endParaRPr lang="ru-RU" sz="26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 Narrow" panose="020B0606020202030204" pitchFamily="34" charset="0"/>
              </a:rPr>
              <a:t>Напредне </a:t>
            </a:r>
            <a:r>
              <a:rPr lang="ru-RU" sz="2600" dirty="0">
                <a:latin typeface="Arial Narrow" panose="020B0606020202030204" pitchFamily="34" charset="0"/>
              </a:rPr>
              <a:t>економије обезбеђују стабилност, </a:t>
            </a:r>
            <a:r>
              <a:rPr lang="ru-RU" sz="2600" dirty="0" smtClean="0">
                <a:latin typeface="Arial Narrow" panose="020B0606020202030204" pitchFamily="34" charset="0"/>
              </a:rPr>
              <a:t>али инвеститори </a:t>
            </a:r>
            <a:r>
              <a:rPr lang="ru-RU" sz="2600" dirty="0">
                <a:latin typeface="Arial Narrow" panose="020B0606020202030204" pitchFamily="34" charset="0"/>
              </a:rPr>
              <a:t>који траже приносе високог раста настављају д</a:t>
            </a:r>
            <a:r>
              <a:rPr lang="ru-RU" sz="2600" dirty="0">
                <a:solidFill>
                  <a:srgbClr val="0000CC"/>
                </a:solidFill>
                <a:latin typeface="Arial Narrow" panose="020B0606020202030204" pitchFamily="34" charset="0"/>
              </a:rPr>
              <a:t>а показују интересовање за </a:t>
            </a:r>
            <a:r>
              <a:rPr lang="ru-RU" sz="26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неразвијене привреде и привреде у развоју.</a:t>
            </a:r>
          </a:p>
          <a:p>
            <a:pPr marL="0" lvl="0" indent="0" algn="r">
              <a:buNone/>
            </a:pPr>
            <a:endParaRPr lang="sr-Cyrl-RS" sz="2200" u="sng" dirty="0" smtClean="0">
              <a:solidFill>
                <a:srgbClr val="0563C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lvl="0" indent="0">
              <a:buNone/>
            </a:pPr>
            <a:endParaRPr lang="sr-Cyrl-RS" sz="1800" u="sng" dirty="0" smtClean="0">
              <a:solidFill>
                <a:srgbClr val="0563C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lvl="0" indent="0">
              <a:buNone/>
            </a:pPr>
            <a:r>
              <a:rPr lang="sr-Latn-CS" sz="1800" u="sng" dirty="0" smtClean="0">
                <a:solidFill>
                  <a:srgbClr val="0563C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sr-Latn-CS" sz="1800" u="sng" dirty="0">
                <a:solidFill>
                  <a:srgbClr val="0563C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sr-Latn-CS" sz="1800" u="sng" dirty="0" smtClean="0">
                <a:solidFill>
                  <a:srgbClr val="0563C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novaekonomija.rs/vesti-iz-sveta/srbija-cetvrta-u-regionu-po-privlacnosti-za-strane-investitore#google_vignette</a:t>
            </a:r>
            <a:endParaRPr lang="ru-RU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52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9259"/>
            <a:ext cx="8882846" cy="5686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Позиције земаља према нивоу ИДИ атрактивности:  </a:t>
            </a:r>
          </a:p>
          <a:p>
            <a:pPr marL="0" indent="0">
              <a:buNone/>
            </a:pPr>
            <a:endParaRPr lang="ru-RU" sz="20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prstClr val="black"/>
                </a:solidFill>
                <a:latin typeface="Arial Narrow" panose="020B0606020202030204" pitchFamily="34" charset="0"/>
              </a:rPr>
              <a:t>Што се тиче </a:t>
            </a:r>
            <a:r>
              <a:rPr lang="ru-RU" sz="2200" b="1" dirty="0">
                <a:solidFill>
                  <a:prstClr val="black"/>
                </a:solidFill>
                <a:latin typeface="Arial Narrow" panose="020B0606020202030204" pitchFamily="34" charset="0"/>
              </a:rPr>
              <a:t>азијског </a:t>
            </a:r>
            <a:r>
              <a:rPr lang="ru-RU" sz="2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континента</a:t>
            </a:r>
            <a:r>
              <a:rPr lang="ru-RU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Малезија</a:t>
            </a:r>
            <a:r>
              <a:rPr lang="ru-RU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Arial Narrow" panose="020B0606020202030204" pitchFamily="34" charset="0"/>
              </a:rPr>
              <a:t>је фаворит (27. место у свету). Она има „најбоље инвестиционе услове“ међу свим економијама и добро се котира у институционалним оквирима. </a:t>
            </a:r>
            <a:endParaRPr lang="ru-RU" sz="2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Кина</a:t>
            </a:r>
            <a:r>
              <a:rPr lang="ru-RU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Arial Narrow" panose="020B0606020202030204" pitchFamily="34" charset="0"/>
              </a:rPr>
              <a:t>је заузела 39. место на овој листи. </a:t>
            </a:r>
            <a:r>
              <a:rPr lang="ru-RU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Чини </a:t>
            </a:r>
            <a:r>
              <a:rPr lang="ru-RU" sz="2200" dirty="0">
                <a:solidFill>
                  <a:prstClr val="black"/>
                </a:solidFill>
                <a:latin typeface="Arial Narrow" panose="020B0606020202030204" pitchFamily="34" charset="0"/>
              </a:rPr>
              <a:t>се да се </a:t>
            </a:r>
            <a:r>
              <a:rPr lang="ru-RU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кинеска привлачност инвеститорима смањила</a:t>
            </a:r>
            <a:r>
              <a:rPr lang="ru-RU" sz="2200" dirty="0">
                <a:solidFill>
                  <a:prstClr val="black"/>
                </a:solidFill>
                <a:latin typeface="Arial Narrow" panose="020B0606020202030204" pitchFamily="34" charset="0"/>
              </a:rPr>
              <a:t>, вероватно због </a:t>
            </a:r>
            <a:r>
              <a:rPr lang="ru-RU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растућ́их </a:t>
            </a:r>
            <a:r>
              <a:rPr lang="ru-RU" sz="2200" dirty="0">
                <a:solidFill>
                  <a:prstClr val="black"/>
                </a:solidFill>
                <a:latin typeface="Arial Narrow" panose="020B0606020202030204" pitchFamily="34" charset="0"/>
              </a:rPr>
              <a:t>геополитичких тензија са </a:t>
            </a:r>
            <a:r>
              <a:rPr lang="ru-RU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САД-ом.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Сингапур </a:t>
            </a:r>
            <a:r>
              <a:rPr lang="ru-RU" sz="2200" dirty="0">
                <a:solidFill>
                  <a:prstClr val="black"/>
                </a:solidFill>
                <a:latin typeface="Arial Narrow" panose="020B0606020202030204" pitchFamily="34" charset="0"/>
              </a:rPr>
              <a:t>је на врху као омиљена земља инвеститора у региону (14. место у свету). </a:t>
            </a:r>
            <a:endParaRPr lang="ru-RU" sz="2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Хонг </a:t>
            </a:r>
            <a:r>
              <a:rPr lang="ru-RU" sz="2200" dirty="0">
                <a:solidFill>
                  <a:srgbClr val="0000CC"/>
                </a:solidFill>
                <a:latin typeface="Arial Narrow" panose="020B0606020202030204" pitchFamily="34" charset="0"/>
              </a:rPr>
              <a:t>Конг и Јапан </a:t>
            </a:r>
            <a:r>
              <a:rPr lang="ru-RU" sz="2200" dirty="0">
                <a:solidFill>
                  <a:prstClr val="black"/>
                </a:solidFill>
                <a:latin typeface="Arial Narrow" panose="020B0606020202030204" pitchFamily="34" charset="0"/>
              </a:rPr>
              <a:t>су на 15. односно 16. месту у </a:t>
            </a:r>
            <a:r>
              <a:rPr lang="ru-RU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Азији.</a:t>
            </a:r>
          </a:p>
          <a:p>
            <a:pPr marL="0" lvl="0" indent="0">
              <a:buNone/>
            </a:pPr>
            <a:endParaRPr lang="sr-Cyrl-RS" sz="1500" u="sng" dirty="0" smtClean="0">
              <a:solidFill>
                <a:srgbClr val="0563C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lvl="0" indent="0">
              <a:buNone/>
            </a:pPr>
            <a:r>
              <a:rPr lang="sr-Latn-CS" sz="1500" u="sng" dirty="0" smtClean="0">
                <a:solidFill>
                  <a:srgbClr val="0563C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sr-Latn-CS" sz="1500" u="sng" dirty="0">
                <a:solidFill>
                  <a:srgbClr val="0563C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https://novaekonomija.rs/vesti-iz-sveta/srbija-cetvrta-u-regionu-po-privlacnosti-za-strane-investitore#google_vignette</a:t>
            </a:r>
            <a:endParaRPr lang="ru-RU" sz="15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endParaRPr lang="ru-RU" sz="1900" dirty="0" smtClean="0">
              <a:solidFill>
                <a:prstClr val="black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ru-RU" sz="2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000" u="sng" dirty="0">
              <a:solidFill>
                <a:prstClr val="black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ru-RU" sz="20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ru-RU" sz="2000" u="sng" dirty="0">
              <a:solidFill>
                <a:prstClr val="black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ru-RU" sz="2000" u="sng" dirty="0" smtClean="0">
              <a:solidFill>
                <a:prstClr val="black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64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429000"/>
            <a:ext cx="7056784" cy="1656185"/>
          </a:xfrm>
          <a:ln w="19050">
            <a:solidFill>
              <a:srgbClr val="0F0597"/>
            </a:solidFill>
          </a:ln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sr-Latn-R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II </a:t>
            </a:r>
            <a:r>
              <a:rPr lang="ru-RU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Репозиционирање </a:t>
            </a:r>
            <a:r>
              <a:rPr lang="sr-Cyrl-R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региона и земаља </a:t>
            </a:r>
            <a:endParaRPr lang="ru-RU" sz="24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sr-Latn-R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II</a:t>
            </a:r>
            <a:r>
              <a:rPr lang="sr-Cyrl-R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2 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Репозиционирање </a:t>
            </a:r>
            <a:r>
              <a:rPr lang="sr-Cyrl-RS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региона и земаља </a:t>
            </a:r>
            <a:r>
              <a:rPr lang="sr-Cyrl-RS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у светским трго</a:t>
            </a:r>
            <a:r>
              <a:rPr lang="sr-Cyrl-RS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в</a:t>
            </a:r>
            <a:r>
              <a:rPr lang="sr-Cyrl-RS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инским токовима </a:t>
            </a:r>
            <a:r>
              <a:rPr lang="sr-Cyrl-RS" sz="16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(</a:t>
            </a:r>
            <a:r>
              <a:rPr lang="sr-Latn-RS" sz="16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WTO, World Trade Organization, Report)</a:t>
            </a:r>
            <a:endParaRPr lang="sr-Cyrl-RS" sz="16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endParaRPr lang="sr-Cyrl-RS" sz="24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17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Позиције </a:t>
            </a:r>
            <a:r>
              <a:rPr lang="ru-RU" sz="3800" b="1" dirty="0">
                <a:solidFill>
                  <a:srgbClr val="0000CC"/>
                </a:solidFill>
                <a:latin typeface="Arial Narrow" panose="020B0606020202030204" pitchFamily="34" charset="0"/>
              </a:rPr>
              <a:t>региона и земаља </a:t>
            </a:r>
            <a:r>
              <a:rPr lang="sr-Cyrl-RS" sz="3800" b="1" dirty="0">
                <a:solidFill>
                  <a:srgbClr val="0000CC"/>
                </a:solidFill>
                <a:latin typeface="Arial Narrow" panose="020B0606020202030204" pitchFamily="34" charset="0"/>
              </a:rPr>
              <a:t>у светским трговинским токовима </a:t>
            </a:r>
            <a:r>
              <a:rPr lang="ru-RU" sz="3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у </a:t>
            </a:r>
            <a:r>
              <a:rPr lang="ru-RU" sz="3800" b="1" dirty="0">
                <a:solidFill>
                  <a:srgbClr val="0000CC"/>
                </a:solidFill>
                <a:latin typeface="Arial Narrow" panose="020B0606020202030204" pitchFamily="34" charset="0"/>
              </a:rPr>
              <a:t>ранијим периодима: </a:t>
            </a:r>
            <a:endParaRPr lang="ru-RU" sz="3800" b="1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dirty="0">
              <a:latin typeface="Arial Narrow" panose="020B0606020202030204" pitchFamily="34" charset="0"/>
            </a:endParaRPr>
          </a:p>
          <a:p>
            <a:r>
              <a:rPr lang="ru-RU" b="1" dirty="0">
                <a:latin typeface="Arial Narrow" panose="020B0606020202030204" pitchFamily="34" charset="0"/>
              </a:rPr>
              <a:t>током друге половине 20. </a:t>
            </a:r>
            <a:r>
              <a:rPr lang="ru-RU" b="1" dirty="0" smtClean="0">
                <a:latin typeface="Arial Narrow" panose="020B0606020202030204" pitchFamily="34" charset="0"/>
              </a:rPr>
              <a:t>века</a:t>
            </a:r>
            <a:r>
              <a:rPr lang="ru-RU" dirty="0" smtClean="0">
                <a:latin typeface="Arial Narrow" panose="020B0606020202030204" pitchFamily="34" charset="0"/>
              </a:rPr>
              <a:t>: учешће </a:t>
            </a:r>
            <a:r>
              <a:rPr lang="ru-RU" dirty="0">
                <a:solidFill>
                  <a:srgbClr val="0000CC"/>
                </a:solidFill>
                <a:latin typeface="Arial Narrow" panose="020B0606020202030204" pitchFamily="34" charset="0"/>
              </a:rPr>
              <a:t>индустријски развијених земаља </a:t>
            </a:r>
            <a:r>
              <a:rPr lang="ru-RU" dirty="0">
                <a:latin typeface="Arial Narrow" panose="020B0606020202030204" pitchFamily="34" charset="0"/>
              </a:rPr>
              <a:t>у светској трговини </a:t>
            </a:r>
            <a:r>
              <a:rPr lang="ru-RU" dirty="0" smtClean="0">
                <a:latin typeface="Arial Narrow" panose="020B0606020202030204" pitchFamily="34" charset="0"/>
              </a:rPr>
              <a:t>је износило </a:t>
            </a:r>
            <a:r>
              <a:rPr lang="ru-RU" dirty="0">
                <a:latin typeface="Arial Narrow" panose="020B0606020202030204" pitchFamily="34" charset="0"/>
              </a:rPr>
              <a:t>је у просеку 60% (у светском извозу 65%).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b="1" dirty="0">
                <a:latin typeface="Arial Narrow" panose="020B0606020202030204" pitchFamily="34" charset="0"/>
              </a:rPr>
              <a:t>70-их година 20. </a:t>
            </a:r>
            <a:r>
              <a:rPr lang="ru-RU" b="1" dirty="0" smtClean="0">
                <a:latin typeface="Arial Narrow" panose="020B0606020202030204" pitchFamily="34" charset="0"/>
              </a:rPr>
              <a:t>века</a:t>
            </a:r>
            <a:r>
              <a:rPr lang="ru-RU" dirty="0" smtClean="0">
                <a:latin typeface="Arial Narrow" panose="020B0606020202030204" pitchFamily="34" charset="0"/>
              </a:rPr>
              <a:t>: доминирале су земље </a:t>
            </a:r>
            <a:r>
              <a:rPr lang="sr-Latn-RS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OECD</a:t>
            </a:r>
            <a:r>
              <a:rPr lang="sr-Latn-RS" dirty="0" smtClean="0">
                <a:latin typeface="Arial Narrow" panose="020B0606020202030204" pitchFamily="34" charset="0"/>
              </a:rPr>
              <a:t> (</a:t>
            </a:r>
            <a:r>
              <a:rPr lang="sr-Cyrl-RS" dirty="0" smtClean="0">
                <a:latin typeface="Arial Narrow" panose="020B0606020202030204" pitchFamily="34" charset="0"/>
              </a:rPr>
              <a:t>д</a:t>
            </a:r>
            <a:r>
              <a:rPr lang="ru-RU" dirty="0" smtClean="0">
                <a:latin typeface="Arial Narrow" panose="020B0606020202030204" pitchFamily="34" charset="0"/>
              </a:rPr>
              <a:t>иктирале </a:t>
            </a:r>
            <a:r>
              <a:rPr lang="ru-RU" dirty="0">
                <a:latin typeface="Arial Narrow" panose="020B0606020202030204" pitchFamily="34" charset="0"/>
              </a:rPr>
              <a:t>су близу 70% светског извоза и </a:t>
            </a:r>
            <a:r>
              <a:rPr lang="ru-RU" dirty="0" smtClean="0">
                <a:latin typeface="Arial Narrow" panose="020B0606020202030204" pitchFamily="34" charset="0"/>
              </a:rPr>
              <a:t>увоза).</a:t>
            </a:r>
          </a:p>
          <a:p>
            <a:r>
              <a:rPr lang="ru-RU" b="1" dirty="0" smtClean="0">
                <a:latin typeface="Arial Narrow" panose="020B0606020202030204" pitchFamily="34" charset="0"/>
              </a:rPr>
              <a:t>80-их година 20. века: </a:t>
            </a:r>
            <a:r>
              <a:rPr lang="ru-RU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САД </a:t>
            </a:r>
            <a:r>
              <a:rPr lang="ru-RU" dirty="0">
                <a:solidFill>
                  <a:srgbClr val="0000CC"/>
                </a:solidFill>
                <a:latin typeface="Arial Narrow" panose="020B0606020202030204" pitchFamily="34" charset="0"/>
              </a:rPr>
              <a:t>су бележиле трговински дефицит</a:t>
            </a:r>
            <a:r>
              <a:rPr lang="ru-RU" dirty="0">
                <a:latin typeface="Arial Narrow" panose="020B0606020202030204" pitchFamily="34" charset="0"/>
              </a:rPr>
              <a:t>, што се наставило и у наредној декади, </a:t>
            </a:r>
            <a:r>
              <a:rPr lang="ru-RU" dirty="0">
                <a:solidFill>
                  <a:srgbClr val="0000CC"/>
                </a:solidFill>
                <a:latin typeface="Arial Narrow" panose="020B0606020202030204" pitchFamily="34" charset="0"/>
              </a:rPr>
              <a:t>док су компаније из Јапана оствариле раст учешћа у светском извозу готових производа </a:t>
            </a:r>
            <a:r>
              <a:rPr lang="ru-RU" dirty="0">
                <a:latin typeface="Arial Narrow" panose="020B0606020202030204" pitchFamily="34" charset="0"/>
              </a:rPr>
              <a:t>за два </a:t>
            </a:r>
            <a:r>
              <a:rPr lang="ru-RU" dirty="0" smtClean="0">
                <a:latin typeface="Arial Narrow" panose="020B0606020202030204" pitchFamily="34" charset="0"/>
              </a:rPr>
              <a:t>пута. </a:t>
            </a:r>
            <a:r>
              <a:rPr lang="ru-RU" dirty="0">
                <a:latin typeface="Arial Narrow" panose="020B0606020202030204" pitchFamily="34" charset="0"/>
              </a:rPr>
              <a:t>Појава </a:t>
            </a:r>
            <a:r>
              <a:rPr lang="ru-RU" dirty="0">
                <a:solidFill>
                  <a:srgbClr val="0000CC"/>
                </a:solidFill>
                <a:latin typeface="Arial Narrow" panose="020B0606020202030204" pitchFamily="34" charset="0"/>
              </a:rPr>
              <a:t>НИЗ-а </a:t>
            </a:r>
            <a:r>
              <a:rPr lang="ru-RU" dirty="0">
                <a:latin typeface="Arial Narrow" panose="020B0606020202030204" pitchFamily="34" charset="0"/>
              </a:rPr>
              <a:t>утицала је да се промени структура светске трговине. Ове земље су </a:t>
            </a:r>
            <a:r>
              <a:rPr lang="ru-RU" dirty="0">
                <a:solidFill>
                  <a:srgbClr val="0000CC"/>
                </a:solidFill>
                <a:latin typeface="Arial Narrow" panose="020B0606020202030204" pitchFamily="34" charset="0"/>
              </a:rPr>
              <a:t>повећале учешће у светском извозу производа прерађивачке индустрије </a:t>
            </a:r>
            <a:r>
              <a:rPr lang="ru-RU" dirty="0">
                <a:latin typeface="Arial Narrow" panose="020B0606020202030204" pitchFamily="34" charset="0"/>
              </a:rPr>
              <a:t>за више од четири пута у 80-им годинама 20. века. </a:t>
            </a:r>
            <a:r>
              <a:rPr lang="ru-RU" i="1" dirty="0">
                <a:latin typeface="Arial Narrow" panose="020B0606020202030204" pitchFamily="34" charset="0"/>
              </a:rPr>
              <a:t>Највећи извозници међу НИЗ у овом периоду били су Хонг Конг, Јужна Кореја, Тајван, Сингапур, Шпанија и Мексико</a:t>
            </a:r>
            <a:r>
              <a:rPr lang="ru-RU" dirty="0">
                <a:latin typeface="Arial Narrow" panose="020B0606020202030204" pitchFamily="34" charset="0"/>
              </a:rPr>
              <a:t>. </a:t>
            </a:r>
            <a:r>
              <a:rPr lang="ru-RU" i="1" dirty="0">
                <a:latin typeface="Arial Narrow" panose="020B0606020202030204" pitchFamily="34" charset="0"/>
              </a:rPr>
              <a:t>Највећи увозници били су Кина, Јужна Кореја, Сингапур и Тајва</a:t>
            </a:r>
            <a:r>
              <a:rPr lang="ru-RU" dirty="0">
                <a:latin typeface="Arial Narrow" panose="020B0606020202030204" pitchFamily="34" charset="0"/>
              </a:rPr>
              <a:t>н. Што се тиче </a:t>
            </a:r>
            <a:r>
              <a:rPr lang="ru-RU" dirty="0">
                <a:solidFill>
                  <a:srgbClr val="0000CC"/>
                </a:solidFill>
                <a:latin typeface="Arial Narrow" panose="020B0606020202030204" pitchFamily="34" charset="0"/>
              </a:rPr>
              <a:t>учешћа земаља у развоју </a:t>
            </a:r>
            <a:r>
              <a:rPr lang="ru-RU" dirty="0">
                <a:latin typeface="Arial Narrow" panose="020B0606020202030204" pitchFamily="34" charset="0"/>
              </a:rPr>
              <a:t>у светском извозу индустријских производа, </a:t>
            </a:r>
            <a:r>
              <a:rPr lang="ru-RU" dirty="0">
                <a:solidFill>
                  <a:srgbClr val="0000CC"/>
                </a:solidFill>
                <a:latin typeface="Arial Narrow" panose="020B0606020202030204" pitchFamily="34" charset="0"/>
              </a:rPr>
              <a:t>повећано је </a:t>
            </a:r>
            <a:r>
              <a:rPr lang="ru-RU" dirty="0">
                <a:latin typeface="Arial Narrow" panose="020B0606020202030204" pitchFamily="34" charset="0"/>
              </a:rPr>
              <a:t>за више од два пута у 80-им у односу на 60-е године 20. </a:t>
            </a:r>
            <a:r>
              <a:rPr lang="ru-RU" dirty="0" smtClean="0">
                <a:latin typeface="Arial Narrow" panose="020B0606020202030204" pitchFamily="34" charset="0"/>
              </a:rPr>
              <a:t>века)</a:t>
            </a:r>
          </a:p>
          <a:p>
            <a:pPr marL="0" indent="0">
              <a:buNone/>
            </a:pPr>
            <a:endParaRPr lang="ru-RU" i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Arial Narrow" panose="020B0606020202030204" pitchFamily="34" charset="0"/>
              </a:rPr>
              <a:t>Носиоци </a:t>
            </a:r>
            <a:r>
              <a:rPr lang="ru-RU" i="1" dirty="0">
                <a:latin typeface="Arial Narrow" panose="020B0606020202030204" pitchFamily="34" charset="0"/>
              </a:rPr>
              <a:t>светског извоза у 80-им годинама 20. века биле су, дакле, </a:t>
            </a:r>
            <a:r>
              <a:rPr lang="ru-RU" i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САД</a:t>
            </a:r>
            <a:r>
              <a:rPr lang="ru-RU" i="1" dirty="0">
                <a:solidFill>
                  <a:srgbClr val="0000CC"/>
                </a:solidFill>
                <a:latin typeface="Arial Narrow" panose="020B0606020202030204" pitchFamily="34" charset="0"/>
              </a:rPr>
              <a:t>, развијене европске земље и Јапан. На почетку 21. века њима се придружују Кина и Хонг Конг. </a:t>
            </a: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9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9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48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55749"/>
            <a:ext cx="8784976" cy="556959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Позиције </a:t>
            </a:r>
            <a:r>
              <a:rPr lang="ru-RU" sz="4400" b="1" dirty="0">
                <a:solidFill>
                  <a:srgbClr val="0000CC"/>
                </a:solidFill>
                <a:latin typeface="Arial Narrow" panose="020B0606020202030204" pitchFamily="34" charset="0"/>
              </a:rPr>
              <a:t>региона и земаља </a:t>
            </a:r>
            <a:r>
              <a:rPr lang="sr-Cyrl-RS" sz="4400" b="1" dirty="0">
                <a:solidFill>
                  <a:srgbClr val="0000CC"/>
                </a:solidFill>
                <a:latin typeface="Arial Narrow" panose="020B0606020202030204" pitchFamily="34" charset="0"/>
              </a:rPr>
              <a:t>у светским трговинским токовима </a:t>
            </a:r>
            <a:r>
              <a:rPr lang="ru-RU" sz="4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данас</a:t>
            </a:r>
            <a:r>
              <a:rPr lang="ru-RU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: </a:t>
            </a:r>
          </a:p>
          <a:p>
            <a:pPr marL="0" indent="0">
              <a:buNone/>
            </a:pPr>
            <a:endParaRPr lang="ru-RU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Arial Narrow" panose="020B0606020202030204" pitchFamily="34" charset="0"/>
              </a:rPr>
              <a:t>У </a:t>
            </a:r>
            <a:r>
              <a:rPr lang="ru-RU" sz="4000" dirty="0">
                <a:latin typeface="Arial Narrow" panose="020B0606020202030204" pitchFamily="34" charset="0"/>
              </a:rPr>
              <a:t>2023. години дошло је до пада нивоа светске трговине што се посебно односи на Европу, С. Америку и Азију. Изузетак су Блиски исток и регион ЗНД, где је увоз порастао. </a:t>
            </a:r>
            <a:endParaRPr lang="ru-RU" sz="4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4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Arial Narrow" panose="020B0606020202030204" pitchFamily="34" charset="0"/>
              </a:rPr>
              <a:t>Вредност </a:t>
            </a:r>
            <a:r>
              <a:rPr lang="ru-RU" sz="4000" dirty="0">
                <a:latin typeface="Arial Narrow" panose="020B0606020202030204" pitchFamily="34" charset="0"/>
              </a:rPr>
              <a:t>светске трговине робом пала је за 5% у 2023. </a:t>
            </a:r>
            <a:r>
              <a:rPr lang="ru-RU" sz="4000" dirty="0" smtClean="0">
                <a:latin typeface="Arial Narrow" panose="020B0606020202030204" pitchFamily="34" charset="0"/>
              </a:rPr>
              <a:t>години. </a:t>
            </a:r>
            <a:r>
              <a:rPr lang="ru-RU" sz="4000" dirty="0">
                <a:latin typeface="Arial Narrow" panose="020B0606020202030204" pitchFamily="34" charset="0"/>
              </a:rPr>
              <a:t>Ова пад је надокнађен снажним </a:t>
            </a:r>
            <a:r>
              <a:rPr lang="ru-RU" sz="4000" dirty="0">
                <a:solidFill>
                  <a:srgbClr val="0000CC"/>
                </a:solidFill>
                <a:latin typeface="Arial Narrow" panose="020B0606020202030204" pitchFamily="34" charset="0"/>
              </a:rPr>
              <a:t>растом трговине комерцијалним </a:t>
            </a:r>
            <a:r>
              <a:rPr lang="ru-RU" sz="40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услугама </a:t>
            </a:r>
            <a:r>
              <a:rPr lang="ru-RU" sz="4000" dirty="0">
                <a:latin typeface="Arial Narrow" panose="020B0606020202030204" pitchFamily="34" charset="0"/>
              </a:rPr>
              <a:t>који је последица опоравка међународних путовања и раста дигитално испоручених услуга. </a:t>
            </a:r>
            <a:r>
              <a:rPr lang="ru-RU" sz="4000" dirty="0">
                <a:solidFill>
                  <a:srgbClr val="0000CC"/>
                </a:solidFill>
                <a:latin typeface="Arial Narrow" panose="020B0606020202030204" pitchFamily="34" charset="0"/>
              </a:rPr>
              <a:t>Пад робног извоза делом је последица пада цена нафте и гаса</a:t>
            </a:r>
            <a:r>
              <a:rPr lang="ru-RU" sz="4000" dirty="0">
                <a:latin typeface="Arial Narrow" panose="020B0606020202030204" pitchFamily="34" charset="0"/>
              </a:rPr>
              <a:t>. </a:t>
            </a:r>
            <a:endParaRPr lang="ru-RU" sz="4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Arial Narrow" panose="020B0606020202030204" pitchFamily="34" charset="0"/>
              </a:rPr>
              <a:t>Светска </a:t>
            </a:r>
            <a:r>
              <a:rPr lang="ru-RU" sz="4000" dirty="0">
                <a:latin typeface="Arial Narrow" panose="020B0606020202030204" pitchFamily="34" charset="0"/>
              </a:rPr>
              <a:t>трговина је била изузетно отпорна последњих година упркос присуству неколико великих економских шокова. </a:t>
            </a:r>
            <a:r>
              <a:rPr lang="ru-RU" sz="4000" dirty="0" smtClean="0">
                <a:latin typeface="Arial Narrow" panose="020B0606020202030204" pitchFamily="34" charset="0"/>
              </a:rPr>
              <a:t>До </a:t>
            </a:r>
            <a:r>
              <a:rPr lang="ru-RU" sz="4000" dirty="0">
                <a:latin typeface="Arial Narrow" panose="020B0606020202030204" pitchFamily="34" charset="0"/>
              </a:rPr>
              <a:t>краја 2023. године, обим робне трговине порастао је за </a:t>
            </a:r>
            <a:r>
              <a:rPr lang="ru-RU" sz="4000" dirty="0" smtClean="0">
                <a:latin typeface="Arial Narrow" panose="020B0606020202030204" pitchFamily="34" charset="0"/>
              </a:rPr>
              <a:t>6,3% </a:t>
            </a:r>
            <a:r>
              <a:rPr lang="ru-RU" sz="4000" u="sng" dirty="0">
                <a:latin typeface="Arial Narrow" panose="020B0606020202030204" pitchFamily="34" charset="0"/>
              </a:rPr>
              <a:t>у односу на </a:t>
            </a:r>
            <a:r>
              <a:rPr lang="ru-RU" sz="4000" u="sng" dirty="0" smtClean="0">
                <a:latin typeface="Arial Narrow" panose="020B0606020202030204" pitchFamily="34" charset="0"/>
              </a:rPr>
              <a:t>2019</a:t>
            </a:r>
            <a:r>
              <a:rPr lang="ru-RU" sz="4000" dirty="0">
                <a:latin typeface="Arial Narrow" panose="020B0606020202030204" pitchFamily="34" charset="0"/>
              </a:rPr>
              <a:t>. Комерцијалне услуге су такође порасле. Сукоб на Блиском истоку преусмерио је поморске пошиљке између Европе и Азије, а тензије на другим местима могле би довести до фрагментације трговине. Растући протекционизам је још један ризик који би могао успорити опоравак трговине у 2024. и 2025. </a:t>
            </a:r>
            <a:r>
              <a:rPr lang="ru-RU" sz="4000" dirty="0" smtClean="0">
                <a:latin typeface="Arial Narrow" panose="020B0606020202030204" pitchFamily="34" charset="0"/>
              </a:rPr>
              <a:t>години. </a:t>
            </a:r>
            <a:endParaRPr lang="ru-RU" sz="4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4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4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9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9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2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140968"/>
            <a:ext cx="6229672" cy="1656184"/>
          </a:xfrm>
          <a:ln w="19050">
            <a:solidFill>
              <a:srgbClr val="0F0597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Latn-R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I</a:t>
            </a:r>
            <a:r>
              <a:rPr lang="sr-Latn-RS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: </a:t>
            </a:r>
            <a:r>
              <a:rPr lang="ru-RU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Репозиционирање најуспешнијих компанија </a:t>
            </a:r>
          </a:p>
          <a:p>
            <a:pPr marL="0" indent="0">
              <a:buNone/>
            </a:pPr>
            <a:endParaRPr lang="ru-RU" sz="28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Latn-RS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I1 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Период</a:t>
            </a:r>
            <a:r>
              <a:rPr lang="sr-Cyrl-RS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и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интернационализације</a:t>
            </a:r>
          </a:p>
          <a:p>
            <a:pPr marL="0" indent="0">
              <a:buNone/>
            </a:pP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18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528" y="980728"/>
            <a:ext cx="8716959" cy="537562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Позиције региона и земаља </a:t>
            </a:r>
            <a:r>
              <a:rPr lang="sr-Cyrl-RS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у светским трговинским токовима </a:t>
            </a:r>
            <a:r>
              <a:rPr lang="ru-RU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данас</a:t>
            </a:r>
            <a:r>
              <a:rPr lang="ru-RU" sz="1500" b="1" dirty="0">
                <a:solidFill>
                  <a:srgbClr val="0000CC"/>
                </a:solidFill>
                <a:latin typeface="Arial Narrow" panose="020B0606020202030204" pitchFamily="34" charset="0"/>
              </a:rPr>
              <a:t>: </a:t>
            </a:r>
            <a:endParaRPr lang="sr-Cyrl-RS" sz="2800" dirty="0"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endParaRPr lang="sr-Cyrl-RS" sz="2800" b="1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ru-RU" sz="2200" dirty="0">
                <a:solidFill>
                  <a:prstClr val="black"/>
                </a:solidFill>
                <a:latin typeface="Arial Narrow" panose="020B0606020202030204" pitchFamily="34" charset="0"/>
              </a:rPr>
              <a:t>Према извештају за 2023. годину, </a:t>
            </a:r>
            <a:r>
              <a:rPr lang="ru-RU" sz="2200" b="1" dirty="0">
                <a:latin typeface="Arial Narrow" panose="020B0606020202030204" pitchFamily="34" charset="0"/>
              </a:rPr>
              <a:t>10 водећих земаља – извозница </a:t>
            </a:r>
            <a:r>
              <a:rPr lang="ru-RU" sz="2200" dirty="0">
                <a:latin typeface="Arial Narrow" panose="020B0606020202030204" pitchFamily="34" charset="0"/>
              </a:rPr>
              <a:t>су Кина, САД, Немачка, Холандија, Јапан, Италија, Француска, Јужна Кореја, Мексико и Хонг Конг.</a:t>
            </a:r>
            <a:r>
              <a:rPr lang="ru-RU" sz="2200" dirty="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</a:p>
          <a:p>
            <a:pPr marL="0" lvl="0" indent="0"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Истовремено</a:t>
            </a:r>
            <a:r>
              <a:rPr lang="ru-RU" sz="2200" dirty="0">
                <a:latin typeface="Arial Narrow" panose="020B0606020202030204" pitchFamily="34" charset="0"/>
              </a:rPr>
              <a:t>, </a:t>
            </a:r>
            <a:r>
              <a:rPr lang="ru-RU" sz="2200" b="1" dirty="0">
                <a:latin typeface="Arial Narrow" panose="020B0606020202030204" pitchFamily="34" charset="0"/>
              </a:rPr>
              <a:t>10 водећих земаља – увозница </a:t>
            </a:r>
            <a:r>
              <a:rPr lang="ru-RU" sz="2200" dirty="0">
                <a:latin typeface="Arial Narrow" panose="020B0606020202030204" pitchFamily="34" charset="0"/>
              </a:rPr>
              <a:t>су </a:t>
            </a:r>
            <a:r>
              <a:rPr lang="ru-RU" sz="2200" dirty="0" smtClean="0">
                <a:latin typeface="Arial Narrow" panose="020B0606020202030204" pitchFamily="34" charset="0"/>
              </a:rPr>
              <a:t>САД, Кина</a:t>
            </a:r>
            <a:r>
              <a:rPr lang="ru-RU" sz="2200" dirty="0">
                <a:latin typeface="Arial Narrow" panose="020B0606020202030204" pitchFamily="34" charset="0"/>
              </a:rPr>
              <a:t>, Немачка, Холандија, Велика Британија, Француска, Јапан, Индија, Хонг Конг и Јужна </a:t>
            </a:r>
            <a:r>
              <a:rPr lang="ru-RU" sz="2200" dirty="0" smtClean="0">
                <a:latin typeface="Arial Narrow" panose="020B0606020202030204" pitchFamily="34" charset="0"/>
              </a:rPr>
              <a:t>Кореја. </a:t>
            </a:r>
          </a:p>
          <a:p>
            <a:pPr marL="0" lvl="0" indent="0">
              <a:buNone/>
            </a:pPr>
            <a:endParaRPr lang="ru-RU" sz="2200" dirty="0"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Може </a:t>
            </a:r>
            <a:r>
              <a:rPr lang="ru-RU" sz="2200" dirty="0">
                <a:latin typeface="Arial Narrow" panose="020B0606020202030204" pitchFamily="34" charset="0"/>
              </a:rPr>
              <a:t>се закључити да су </a:t>
            </a:r>
            <a:r>
              <a:rPr lang="ru-RU" sz="2200" i="1" dirty="0">
                <a:solidFill>
                  <a:srgbClr val="0000CC"/>
                </a:solidFill>
                <a:latin typeface="Arial Narrow" panose="020B0606020202030204" pitchFamily="34" charset="0"/>
              </a:rPr>
              <a:t>међу водећим светским извозницима и даље најразвијеније земље света</a:t>
            </a:r>
            <a:r>
              <a:rPr lang="ru-RU" sz="2200" dirty="0">
                <a:latin typeface="Arial Narrow" panose="020B0606020202030204" pitchFamily="34" charset="0"/>
              </a:rPr>
              <a:t>. Међутим </a:t>
            </a:r>
            <a:r>
              <a:rPr lang="ru-RU" sz="2200" i="1" dirty="0">
                <a:solidFill>
                  <a:srgbClr val="0000CC"/>
                </a:solidFill>
                <a:latin typeface="Arial Narrow" panose="020B0606020202030204" pitchFamily="34" charset="0"/>
              </a:rPr>
              <a:t>њихова позиција није доминантна </a:t>
            </a:r>
            <a:r>
              <a:rPr lang="ru-RU" sz="2200" dirty="0">
                <a:latin typeface="Arial Narrow" panose="020B0606020202030204" pitchFamily="34" charset="0"/>
              </a:rPr>
              <a:t>као што је била у претходним периодима. </a:t>
            </a:r>
            <a:r>
              <a:rPr lang="ru-RU" sz="2200" i="1" dirty="0">
                <a:latin typeface="Arial Narrow" panose="020B0606020202030204" pitchFamily="34" charset="0"/>
              </a:rPr>
              <a:t>Појава нових земаља у улози светских тржишта из АПР и ЛАР као и бивших социјалистичких земаља утицала је на промену улоге земаља у светском извозу и увозу. </a:t>
            </a:r>
          </a:p>
          <a:p>
            <a:pPr marL="0" lvl="0" indent="0">
              <a:buNone/>
            </a:pPr>
            <a:endParaRPr lang="ru-RU" sz="15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58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84784"/>
            <a:ext cx="7992887" cy="345638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2400" b="1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endParaRPr lang="ru-RU" sz="2400" b="1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ru-RU" sz="2400" i="1" dirty="0" smtClean="0">
                <a:latin typeface="Arial Narrow" panose="020B0606020202030204" pitchFamily="34" charset="0"/>
              </a:rPr>
              <a:t>Дискусија</a:t>
            </a:r>
          </a:p>
          <a:p>
            <a:pPr marL="0" lvl="0" indent="0">
              <a:buNone/>
            </a:pPr>
            <a:endParaRPr lang="ru-RU" sz="2400" dirty="0"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Позиција РС </a:t>
            </a:r>
            <a:r>
              <a:rPr lang="sr-Cyrl-RS" sz="2400" dirty="0" smtClean="0">
                <a:latin typeface="Arial Narrow" panose="020B0606020202030204" pitchFamily="34" charset="0"/>
              </a:rPr>
              <a:t>у: </a:t>
            </a:r>
          </a:p>
          <a:p>
            <a:pPr lvl="0"/>
            <a:r>
              <a:rPr lang="sr-Cyrl-RS" sz="2400" dirty="0" smtClean="0">
                <a:latin typeface="Arial Narrow" panose="020B0606020202030204" pitchFamily="34" charset="0"/>
              </a:rPr>
              <a:t>светским токовима ИДИ и </a:t>
            </a:r>
          </a:p>
          <a:p>
            <a:pPr lvl="0"/>
            <a:r>
              <a:rPr lang="sr-Cyrl-RS" sz="2400" dirty="0" smtClean="0">
                <a:latin typeface="Arial Narrow" panose="020B0606020202030204" pitchFamily="34" charset="0"/>
              </a:rPr>
              <a:t>светским </a:t>
            </a:r>
            <a:r>
              <a:rPr lang="sr-Cyrl-RS" sz="2400" dirty="0">
                <a:latin typeface="Arial Narrow" panose="020B0606020202030204" pitchFamily="34" charset="0"/>
              </a:rPr>
              <a:t>трговинским </a:t>
            </a:r>
            <a:r>
              <a:rPr lang="sr-Cyrl-RS" sz="2400" dirty="0" smtClean="0">
                <a:latin typeface="Arial Narrow" panose="020B0606020202030204" pitchFamily="34" charset="0"/>
              </a:rPr>
              <a:t>токовима.</a:t>
            </a:r>
            <a:endParaRPr lang="sr-Cyrl-RS" sz="2800" dirty="0"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endParaRPr lang="sr-Cyrl-RS" sz="2800" b="1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endParaRPr lang="ru-RU" sz="15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0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Контролна питања</a:t>
            </a:r>
            <a:endParaRPr lang="sr-Latn-RS" sz="24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023757"/>
            <a:ext cx="8856984" cy="5501587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rabicPeriod"/>
            </a:pPr>
            <a:r>
              <a:rPr lang="ru-RU" sz="7200" dirty="0" smtClean="0">
                <a:latin typeface="Arial Narrow" panose="020B0606020202030204" pitchFamily="34" charset="0"/>
              </a:rPr>
              <a:t>Колико </a:t>
            </a:r>
            <a:r>
              <a:rPr lang="ru-RU" sz="7200" dirty="0">
                <a:latin typeface="Arial Narrow" panose="020B0606020202030204" pitchFamily="34" charset="0"/>
              </a:rPr>
              <a:t>периода интернационализације постоји и које декаде су обележили? </a:t>
            </a:r>
            <a:endParaRPr lang="ru-RU" sz="7200" dirty="0" smtClean="0">
              <a:latin typeface="Arial Narrow" panose="020B0606020202030204" pitchFamily="34" charset="0"/>
            </a:endParaRPr>
          </a:p>
          <a:p>
            <a:pPr marL="514350" indent="-514350">
              <a:buAutoNum type="arabicPeriod"/>
            </a:pPr>
            <a:r>
              <a:rPr lang="ru-RU" sz="7200" dirty="0" smtClean="0">
                <a:latin typeface="Arial Narrow" panose="020B0606020202030204" pitchFamily="34" charset="0"/>
              </a:rPr>
              <a:t>Да </a:t>
            </a:r>
            <a:r>
              <a:rPr lang="ru-RU" sz="7200" dirty="0">
                <a:latin typeface="Arial Narrow" panose="020B0606020202030204" pitchFamily="34" charset="0"/>
              </a:rPr>
              <a:t>ли се 70-их година 20. века догодило “јапанско чудо”? Шта то значи и какав је његов утицај на међународни </a:t>
            </a:r>
            <a:r>
              <a:rPr lang="ru-RU" sz="7200" dirty="0" smtClean="0">
                <a:latin typeface="Arial Narrow" panose="020B0606020202030204" pitchFamily="34" charset="0"/>
              </a:rPr>
              <a:t>бизнис?</a:t>
            </a:r>
          </a:p>
          <a:p>
            <a:pPr marL="514350" indent="-514350">
              <a:buAutoNum type="arabicPeriod"/>
            </a:pPr>
            <a:r>
              <a:rPr lang="ru-RU" sz="7200" dirty="0" smtClean="0">
                <a:latin typeface="Arial Narrow" panose="020B0606020202030204" pitchFamily="34" charset="0"/>
              </a:rPr>
              <a:t>Да </a:t>
            </a:r>
            <a:r>
              <a:rPr lang="ru-RU" sz="7200" dirty="0">
                <a:latin typeface="Arial Narrow" panose="020B0606020202030204" pitchFamily="34" charset="0"/>
              </a:rPr>
              <a:t>ли су се 80-их година 20. века појавиле компаније из НИЗ АПР на светском тржишту? Ако јесу, из којих земаља су дошле? </a:t>
            </a:r>
            <a:endParaRPr lang="ru-RU" sz="7200" dirty="0" smtClean="0">
              <a:latin typeface="Arial Narrow" panose="020B0606020202030204" pitchFamily="34" charset="0"/>
            </a:endParaRPr>
          </a:p>
          <a:p>
            <a:pPr marL="514350" indent="-514350">
              <a:buAutoNum type="arabicPeriod"/>
            </a:pPr>
            <a:r>
              <a:rPr lang="ru-RU" sz="7200" dirty="0" smtClean="0">
                <a:latin typeface="Arial Narrow" panose="020B0606020202030204" pitchFamily="34" charset="0"/>
              </a:rPr>
              <a:t>Какву </a:t>
            </a:r>
            <a:r>
              <a:rPr lang="ru-RU" sz="7200" dirty="0">
                <a:latin typeface="Arial Narrow" panose="020B0606020202030204" pitchFamily="34" charset="0"/>
              </a:rPr>
              <a:t>су међународну позицију имале компаније из европског региона у односу на америчке компаније током 80-их година?  </a:t>
            </a:r>
            <a:endParaRPr lang="ru-RU" sz="7200" dirty="0" smtClean="0">
              <a:latin typeface="Arial Narrow" panose="020B0606020202030204" pitchFamily="34" charset="0"/>
            </a:endParaRPr>
          </a:p>
          <a:p>
            <a:pPr marL="514350" indent="-514350">
              <a:buAutoNum type="arabicPeriod"/>
            </a:pPr>
            <a:r>
              <a:rPr lang="ru-RU" sz="7200" dirty="0" smtClean="0">
                <a:latin typeface="Arial Narrow" panose="020B0606020202030204" pitchFamily="34" charset="0"/>
              </a:rPr>
              <a:t>Из </a:t>
            </a:r>
            <a:r>
              <a:rPr lang="ru-RU" sz="7200" dirty="0">
                <a:latin typeface="Arial Narrow" panose="020B0606020202030204" pitchFamily="34" charset="0"/>
              </a:rPr>
              <a:t>којих земаља света потичу компаније које су обележиле период додатне </a:t>
            </a:r>
            <a:r>
              <a:rPr lang="ru-RU" sz="7200" dirty="0" smtClean="0">
                <a:latin typeface="Arial Narrow" panose="020B0606020202030204" pitchFamily="34" charset="0"/>
              </a:rPr>
              <a:t>интернационализације?</a:t>
            </a:r>
          </a:p>
          <a:p>
            <a:pPr marL="514350" indent="-514350">
              <a:buAutoNum type="arabicPeriod"/>
            </a:pPr>
            <a:r>
              <a:rPr lang="ru-RU" sz="7200" dirty="0" smtClean="0">
                <a:latin typeface="Arial Narrow" panose="020B0606020202030204" pitchFamily="34" charset="0"/>
              </a:rPr>
              <a:t>Какву </a:t>
            </a:r>
            <a:r>
              <a:rPr lang="ru-RU" sz="7200" dirty="0">
                <a:latin typeface="Arial Narrow" panose="020B0606020202030204" pitchFamily="34" charset="0"/>
              </a:rPr>
              <a:t>су позицију заузеле компаније из бивших социјалистичких земаља европског региона 90-их година 20. </a:t>
            </a:r>
            <a:r>
              <a:rPr lang="ru-RU" sz="7200" dirty="0" smtClean="0">
                <a:latin typeface="Arial Narrow" panose="020B0606020202030204" pitchFamily="34" charset="0"/>
              </a:rPr>
              <a:t>века?</a:t>
            </a:r>
          </a:p>
          <a:p>
            <a:pPr marL="514350" indent="-514350">
              <a:buAutoNum type="arabicPeriod"/>
            </a:pPr>
            <a:r>
              <a:rPr lang="ru-RU" sz="7200" dirty="0" smtClean="0">
                <a:latin typeface="Arial Narrow" panose="020B0606020202030204" pitchFamily="34" charset="0"/>
              </a:rPr>
              <a:t>Да </a:t>
            </a:r>
            <a:r>
              <a:rPr lang="ru-RU" sz="7200" dirty="0">
                <a:latin typeface="Arial Narrow" panose="020B0606020202030204" pitchFamily="34" charset="0"/>
              </a:rPr>
              <a:t>ли се репозиционирају компаније НИЗ из АПР и ЛАК региона у периоду додатне интернационализације и глобалног позиционирања? </a:t>
            </a:r>
            <a:endParaRPr lang="ru-RU" sz="7200" dirty="0" smtClean="0">
              <a:latin typeface="Arial Narrow" panose="020B0606020202030204" pitchFamily="34" charset="0"/>
            </a:endParaRPr>
          </a:p>
          <a:p>
            <a:pPr marL="514350" indent="-514350">
              <a:buAutoNum type="arabicPeriod"/>
            </a:pPr>
            <a:r>
              <a:rPr lang="ru-RU" sz="7200" dirty="0" smtClean="0">
                <a:latin typeface="Arial Narrow" panose="020B0606020202030204" pitchFamily="34" charset="0"/>
              </a:rPr>
              <a:t>Из </a:t>
            </a:r>
            <a:r>
              <a:rPr lang="ru-RU" sz="7200" dirty="0">
                <a:latin typeface="Arial Narrow" panose="020B0606020202030204" pitchFamily="34" charset="0"/>
              </a:rPr>
              <a:t>којих земаља или региона света потичу нови конкуренти светског тржишта, а које земље се сматрају земљама порекла традиционалних </a:t>
            </a:r>
            <a:r>
              <a:rPr lang="ru-RU" sz="7200" dirty="0" smtClean="0">
                <a:latin typeface="Arial Narrow" panose="020B0606020202030204" pitchFamily="34" charset="0"/>
              </a:rPr>
              <a:t>конкурената?</a:t>
            </a:r>
          </a:p>
          <a:p>
            <a:pPr marL="514350" indent="-514350">
              <a:buAutoNum type="arabicPeriod"/>
            </a:pPr>
            <a:r>
              <a:rPr lang="ru-RU" sz="7200" dirty="0" smtClean="0">
                <a:latin typeface="Arial Narrow" panose="020B0606020202030204" pitchFamily="34" charset="0"/>
              </a:rPr>
              <a:t>Које </a:t>
            </a:r>
            <a:r>
              <a:rPr lang="ru-RU" sz="7200" dirty="0">
                <a:latin typeface="Arial Narrow" panose="020B0606020202030204" pitchFamily="34" charset="0"/>
              </a:rPr>
              <a:t>земље се појављују у улози нових даваоца ИДИ, а које у улози нових примаоца </a:t>
            </a:r>
            <a:r>
              <a:rPr lang="ru-RU" sz="7200" dirty="0" smtClean="0">
                <a:latin typeface="Arial Narrow" panose="020B0606020202030204" pitchFamily="34" charset="0"/>
              </a:rPr>
              <a:t>ИДИ?</a:t>
            </a:r>
          </a:p>
          <a:p>
            <a:pPr marL="514350" indent="-514350">
              <a:buAutoNum type="arabicPeriod"/>
            </a:pPr>
            <a:r>
              <a:rPr lang="ru-RU" sz="7200" dirty="0" smtClean="0">
                <a:latin typeface="Arial Narrow" panose="020B0606020202030204" pitchFamily="34" charset="0"/>
              </a:rPr>
              <a:t>Које </a:t>
            </a:r>
            <a:r>
              <a:rPr lang="ru-RU" sz="7200" dirty="0">
                <a:latin typeface="Arial Narrow" panose="020B0606020202030204" pitchFamily="34" charset="0"/>
              </a:rPr>
              <a:t>земље (по степену развоја) показују највећу стопу раста прилива </a:t>
            </a:r>
            <a:r>
              <a:rPr lang="ru-RU" sz="7200" dirty="0" smtClean="0">
                <a:latin typeface="Arial Narrow" panose="020B0606020202030204" pitchFamily="34" charset="0"/>
              </a:rPr>
              <a:t>ИДИ?</a:t>
            </a:r>
          </a:p>
          <a:p>
            <a:pPr marL="514350" indent="-514350">
              <a:buAutoNum type="arabicPeriod"/>
            </a:pPr>
            <a:r>
              <a:rPr lang="ru-RU" sz="7200" dirty="0" smtClean="0">
                <a:latin typeface="Arial Narrow" panose="020B0606020202030204" pitchFamily="34" charset="0"/>
              </a:rPr>
              <a:t>Који </a:t>
            </a:r>
            <a:r>
              <a:rPr lang="ru-RU" sz="7200" dirty="0">
                <a:latin typeface="Arial Narrow" panose="020B0606020202030204" pitchFamily="34" charset="0"/>
              </a:rPr>
              <a:t>сектор и које делатности привлаче највише инвестиција</a:t>
            </a:r>
            <a:r>
              <a:rPr lang="ru-RU" sz="7200" dirty="0" smtClean="0">
                <a:latin typeface="Arial Narrow" panose="020B060602020203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sz="7200" dirty="0" smtClean="0">
                <a:latin typeface="Arial Narrow" panose="020B0606020202030204" pitchFamily="34" charset="0"/>
              </a:rPr>
              <a:t>Које </a:t>
            </a:r>
            <a:r>
              <a:rPr lang="ru-RU" sz="7200" dirty="0">
                <a:latin typeface="Arial Narrow" panose="020B0606020202030204" pitchFamily="34" charset="0"/>
              </a:rPr>
              <a:t>земље доминирају у светском извозу/увозу данас у односу на период почетне и појачане </a:t>
            </a:r>
            <a:r>
              <a:rPr lang="ru-RU" sz="7200" dirty="0" smtClean="0">
                <a:latin typeface="Arial Narrow" panose="020B0606020202030204" pitchFamily="34" charset="0"/>
              </a:rPr>
              <a:t>интернационализације?</a:t>
            </a:r>
          </a:p>
          <a:p>
            <a:pPr marL="514350" indent="-514350">
              <a:buAutoNum type="arabicPeriod"/>
            </a:pPr>
            <a:r>
              <a:rPr lang="ru-RU" sz="7200" dirty="0" smtClean="0">
                <a:latin typeface="Arial Narrow" panose="020B0606020202030204" pitchFamily="34" charset="0"/>
              </a:rPr>
              <a:t>Каква </a:t>
            </a:r>
            <a:r>
              <a:rPr lang="ru-RU" sz="7200" dirty="0">
                <a:latin typeface="Arial Narrow" panose="020B0606020202030204" pitchFamily="34" charset="0"/>
              </a:rPr>
              <a:t>је структура српског извоза/увоза?</a:t>
            </a: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9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9"/>
            <a:ext cx="843528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Период</a:t>
            </a:r>
            <a:r>
              <a:rPr lang="sr-Cyrl-RS" sz="28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и</a:t>
            </a:r>
            <a:r>
              <a:rPr lang="ru-RU" sz="28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интернационализације</a:t>
            </a:r>
            <a:r>
              <a:rPr lang="ru-RU" sz="2800" dirty="0" smtClean="0">
                <a:latin typeface="Arial Narrow" panose="020B0606020202030204" pitchFamily="34" charset="0"/>
              </a:rPr>
              <a:t>:</a:t>
            </a:r>
            <a:endParaRPr lang="sr-Latn-RS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 Narrow" panose="020B0606020202030204" pitchFamily="34" charset="0"/>
              </a:rPr>
              <a:t>Период </a:t>
            </a:r>
            <a:r>
              <a:rPr lang="ru-RU" sz="2400" dirty="0">
                <a:latin typeface="Arial Narrow" panose="020B0606020202030204" pitchFamily="34" charset="0"/>
              </a:rPr>
              <a:t>почетне интернационализације </a:t>
            </a:r>
            <a:r>
              <a:rPr lang="ru-RU" sz="2400" dirty="0" smtClean="0">
                <a:latin typeface="Arial Narrow" panose="020B0606020202030204" pitchFamily="34" charset="0"/>
              </a:rPr>
              <a:t> - </a:t>
            </a:r>
            <a:r>
              <a:rPr lang="ru-RU" sz="2400" dirty="0">
                <a:latin typeface="Arial Narrow" panose="020B0606020202030204" pitchFamily="34" charset="0"/>
              </a:rPr>
              <a:t>до 1960.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 Narrow" panose="020B0606020202030204" pitchFamily="34" charset="0"/>
              </a:rPr>
              <a:t>Период </a:t>
            </a:r>
            <a:r>
              <a:rPr lang="ru-RU" sz="2400" dirty="0">
                <a:latin typeface="Arial Narrow" panose="020B0606020202030204" pitchFamily="34" charset="0"/>
              </a:rPr>
              <a:t>појачане </a:t>
            </a:r>
            <a:r>
              <a:rPr lang="ru-RU" sz="2400" dirty="0" smtClean="0">
                <a:latin typeface="Arial Narrow" panose="020B0606020202030204" pitchFamily="34" charset="0"/>
              </a:rPr>
              <a:t>интернационализације - </a:t>
            </a:r>
            <a:r>
              <a:rPr lang="ru-RU" sz="2400" dirty="0">
                <a:latin typeface="Arial Narrow" panose="020B0606020202030204" pitchFamily="34" charset="0"/>
              </a:rPr>
              <a:t>1960-1980.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Arial Narrow" panose="020B0606020202030204" pitchFamily="34" charset="0"/>
              </a:rPr>
              <a:t>Период додатне </a:t>
            </a:r>
            <a:r>
              <a:rPr lang="ru-RU" sz="2400" dirty="0" smtClean="0">
                <a:latin typeface="Arial Narrow" panose="020B0606020202030204" pitchFamily="34" charset="0"/>
              </a:rPr>
              <a:t>интернационализације  - 1980-2000</a:t>
            </a:r>
            <a:r>
              <a:rPr lang="ru-RU" sz="2400" dirty="0">
                <a:latin typeface="Arial Narrow" panose="020B0606020202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Arial Narrow" panose="020B0606020202030204" pitchFamily="34" charset="0"/>
              </a:rPr>
              <a:t>Глобално позиционирање </a:t>
            </a:r>
            <a:r>
              <a:rPr lang="ru-RU" sz="2400" dirty="0" smtClean="0">
                <a:latin typeface="Arial Narrow" panose="020B0606020202030204" pitchFamily="34" charset="0"/>
              </a:rPr>
              <a:t>- </a:t>
            </a:r>
            <a:r>
              <a:rPr lang="ru-RU" sz="2400" dirty="0">
                <a:latin typeface="Arial Narrow" panose="020B0606020202030204" pitchFamily="34" charset="0"/>
              </a:rPr>
              <a:t>данас</a:t>
            </a:r>
          </a:p>
          <a:p>
            <a:pPr marL="0" indent="0">
              <a:buNone/>
            </a:pPr>
            <a:endParaRPr lang="sr-Latn-RS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7152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CC"/>
                </a:solidFill>
                <a:latin typeface="Arial Narrow" panose="020B0606020202030204" pitchFamily="34" charset="0"/>
              </a:rPr>
              <a:t>Период почетне интернационализације  - до </a:t>
            </a:r>
            <a:r>
              <a:rPr lang="ru-RU" sz="28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1960</a:t>
            </a:r>
          </a:p>
          <a:p>
            <a:endParaRPr lang="sr-Latn-RS" sz="2800" dirty="0">
              <a:latin typeface="Arial Narrow" panose="020B0606020202030204" pitchFamily="34" charset="0"/>
            </a:endParaRPr>
          </a:p>
          <a:p>
            <a:r>
              <a:rPr lang="ru-RU" sz="2400" dirty="0" smtClean="0">
                <a:latin typeface="Arial Narrow" panose="020B0606020202030204" pitchFamily="34" charset="0"/>
              </a:rPr>
              <a:t>Компаније </a:t>
            </a:r>
            <a:r>
              <a:rPr lang="ru-RU" sz="2400" dirty="0">
                <a:latin typeface="Arial Narrow" panose="020B0606020202030204" pitchFamily="34" charset="0"/>
              </a:rPr>
              <a:t>су примењивале класични спољнотрговински приступ при наступу на међународно </a:t>
            </a:r>
            <a:r>
              <a:rPr lang="ru-RU" sz="2400" dirty="0" smtClean="0">
                <a:latin typeface="Arial Narrow" panose="020B0606020202030204" pitchFamily="34" charset="0"/>
              </a:rPr>
              <a:t>тржиште (објаснити)</a:t>
            </a:r>
            <a:endParaRPr lang="ru-RU" sz="2400" dirty="0">
              <a:latin typeface="Arial Narrow" panose="020B0606020202030204" pitchFamily="34" charset="0"/>
            </a:endParaRPr>
          </a:p>
          <a:p>
            <a:endParaRPr lang="sr-Latn-RS" sz="2800" dirty="0">
              <a:latin typeface="Arial Narrow" panose="020B0606020202030204" pitchFamily="34" charset="0"/>
            </a:endParaRPr>
          </a:p>
          <a:p>
            <a:r>
              <a:rPr lang="sr-Cyrl-CS" sz="2400" dirty="0" smtClean="0">
                <a:latin typeface="Arial Narrow" panose="020B0606020202030204" pitchFamily="34" charset="0"/>
              </a:rPr>
              <a:t>Карактеристична је доминација </a:t>
            </a:r>
            <a:r>
              <a:rPr lang="sr-Cyrl-CS" sz="2400" dirty="0">
                <a:latin typeface="Arial Narrow" panose="020B0606020202030204" pitchFamily="34" charset="0"/>
              </a:rPr>
              <a:t>САД светским </a:t>
            </a:r>
            <a:r>
              <a:rPr lang="sr-Cyrl-CS" sz="2400" dirty="0" smtClean="0">
                <a:latin typeface="Arial Narrow" panose="020B0606020202030204" pitchFamily="34" charset="0"/>
              </a:rPr>
              <a:t>трговинским и инвестиционим токовима</a:t>
            </a: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4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27758"/>
            <a:ext cx="871296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CC"/>
                </a:solidFill>
                <a:latin typeface="Arial Narrow" panose="020B0606020202030204" pitchFamily="34" charset="0"/>
              </a:rPr>
              <a:t>Период појачане интернационализације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latin typeface="Arial Narrow" panose="020B0606020202030204" pitchFamily="34" charset="0"/>
              </a:rPr>
              <a:t>(</a:t>
            </a:r>
            <a:r>
              <a:rPr lang="ru-RU" sz="2800" dirty="0">
                <a:latin typeface="Arial Narrow" panose="020B0606020202030204" pitchFamily="34" charset="0"/>
              </a:rPr>
              <a:t>1960-1980) су карактерисали:</a:t>
            </a: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r>
              <a:rPr lang="ru-RU" sz="2800" dirty="0" smtClean="0">
                <a:latin typeface="Arial Narrow" panose="020B0606020202030204" pitchFamily="34" charset="0"/>
              </a:rPr>
              <a:t>интернационализација </a:t>
            </a:r>
            <a:r>
              <a:rPr lang="ru-RU" sz="2800" dirty="0">
                <a:latin typeface="Arial Narrow" panose="020B0606020202030204" pitchFamily="34" charset="0"/>
              </a:rPr>
              <a:t>производње </a:t>
            </a:r>
            <a:r>
              <a:rPr lang="ru-RU" sz="2800" dirty="0" smtClean="0">
                <a:latin typeface="Arial Narrow" panose="020B0606020202030204" pitchFamily="34" charset="0"/>
              </a:rPr>
              <a:t>(отварање производних погона на </a:t>
            </a:r>
            <a:r>
              <a:rPr lang="ru-RU" sz="2800" dirty="0">
                <a:latin typeface="Arial Narrow" panose="020B0606020202030204" pitchFamily="34" charset="0"/>
              </a:rPr>
              <a:t>страним </a:t>
            </a:r>
            <a:r>
              <a:rPr lang="ru-RU" sz="2800" dirty="0" smtClean="0">
                <a:latin typeface="Arial Narrow" panose="020B0606020202030204" pitchFamily="34" charset="0"/>
              </a:rPr>
              <a:t>тржиштима</a:t>
            </a:r>
            <a:r>
              <a:rPr lang="sr-Latn-RS" sz="2800" dirty="0" smtClean="0">
                <a:latin typeface="Arial Narrow" panose="020B0606020202030204" pitchFamily="34" charset="0"/>
              </a:rPr>
              <a:t>,</a:t>
            </a:r>
            <a:r>
              <a:rPr lang="ru-RU" sz="2800" dirty="0" smtClean="0">
                <a:latin typeface="Arial Narrow" panose="020B0606020202030204" pitchFamily="34" charset="0"/>
              </a:rPr>
              <a:t> и сл.)</a:t>
            </a:r>
            <a:endParaRPr lang="ru-RU" sz="2800" dirty="0">
              <a:latin typeface="Arial Narrow" panose="020B0606020202030204" pitchFamily="34" charset="0"/>
            </a:endParaRPr>
          </a:p>
          <a:p>
            <a:r>
              <a:rPr lang="ru-RU" sz="2800" dirty="0" smtClean="0">
                <a:latin typeface="Arial Narrow" panose="020B0606020202030204" pitchFamily="34" charset="0"/>
              </a:rPr>
              <a:t>трансфер </a:t>
            </a:r>
            <a:r>
              <a:rPr lang="ru-RU" sz="2800" dirty="0">
                <a:latin typeface="Arial Narrow" panose="020B0606020202030204" pitchFamily="34" charset="0"/>
              </a:rPr>
              <a:t>технологије (произвођачи “селе” технолошке поступке и процесе у фабрике на страним тржиштима)</a:t>
            </a:r>
          </a:p>
          <a:p>
            <a:r>
              <a:rPr lang="ru-RU" sz="2800" dirty="0" smtClean="0">
                <a:latin typeface="Arial Narrow" panose="020B0606020202030204" pitchFamily="34" charset="0"/>
              </a:rPr>
              <a:t>појава </a:t>
            </a:r>
            <a:r>
              <a:rPr lang="ru-RU" sz="2800" dirty="0">
                <a:latin typeface="Arial Narrow" panose="020B0606020202030204" pitchFamily="34" charset="0"/>
              </a:rPr>
              <a:t>нових форми интернационализације </a:t>
            </a:r>
            <a:r>
              <a:rPr lang="ru-RU" sz="2800" dirty="0" smtClean="0">
                <a:latin typeface="Arial Narrow" panose="020B0606020202030204" pitchFamily="34" charset="0"/>
              </a:rPr>
              <a:t>(оних које </a:t>
            </a:r>
            <a:r>
              <a:rPr lang="ru-RU" sz="2800" dirty="0">
                <a:latin typeface="Arial Narrow" panose="020B0606020202030204" pitchFamily="34" charset="0"/>
              </a:rPr>
              <a:t>нису </a:t>
            </a:r>
            <a:r>
              <a:rPr lang="ru-RU" sz="2800" dirty="0" smtClean="0">
                <a:latin typeface="Arial Narrow" panose="020B0606020202030204" pitchFamily="34" charset="0"/>
              </a:rPr>
              <a:t>извозне </a:t>
            </a:r>
            <a:r>
              <a:rPr lang="ru-RU" sz="2800" dirty="0">
                <a:latin typeface="Arial Narrow" panose="020B0606020202030204" pitchFamily="34" charset="0"/>
              </a:rPr>
              <a:t>и </a:t>
            </a:r>
            <a:r>
              <a:rPr lang="ru-RU" sz="2800" dirty="0" smtClean="0">
                <a:latin typeface="Arial Narrow" panose="020B0606020202030204" pitchFamily="34" charset="0"/>
              </a:rPr>
              <a:t>инвестиционе)  </a:t>
            </a:r>
            <a:endParaRPr lang="ru-RU" sz="2800" dirty="0">
              <a:latin typeface="Arial Narrow" panose="020B0606020202030204" pitchFamily="34" charset="0"/>
            </a:endParaRPr>
          </a:p>
          <a:p>
            <a:r>
              <a:rPr lang="ru-RU" sz="2800" dirty="0" smtClean="0">
                <a:latin typeface="Arial Narrow" panose="020B0606020202030204" pitchFamily="34" charset="0"/>
              </a:rPr>
              <a:t>оштра конкуренција</a:t>
            </a:r>
            <a:endParaRPr lang="ru-RU" sz="2800" dirty="0">
              <a:latin typeface="Arial Narrow" panose="020B0606020202030204" pitchFamily="34" charset="0"/>
            </a:endParaRPr>
          </a:p>
          <a:p>
            <a:r>
              <a:rPr lang="ru-RU" sz="2800" dirty="0" smtClean="0">
                <a:latin typeface="Arial Narrow" panose="020B0606020202030204" pitchFamily="34" charset="0"/>
              </a:rPr>
              <a:t>коришћење </a:t>
            </a:r>
            <a:r>
              <a:rPr lang="ru-RU" sz="2800" dirty="0">
                <a:latin typeface="Arial Narrow" panose="020B0606020202030204" pitchFamily="34" charset="0"/>
              </a:rPr>
              <a:t>ефеката економије обима (масовна </a:t>
            </a:r>
            <a:r>
              <a:rPr lang="ru-RU" sz="2800" dirty="0" smtClean="0">
                <a:latin typeface="Arial Narrow" panose="020B0606020202030204" pitchFamily="34" charset="0"/>
              </a:rPr>
              <a:t>производња </a:t>
            </a:r>
            <a:r>
              <a:rPr lang="ru-RU" sz="2800" dirty="0">
                <a:latin typeface="Arial Narrow" panose="020B0606020202030204" pitchFamily="34" charset="0"/>
              </a:rPr>
              <a:t>води паду фиксних трошкова по јединици производа)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 отежано стварање дугорочне </a:t>
            </a:r>
            <a:r>
              <a:rPr lang="ru-RU" sz="2800" dirty="0" smtClean="0">
                <a:latin typeface="Arial Narrow" panose="020B0606020202030204" pitchFamily="34" charset="0"/>
              </a:rPr>
              <a:t>конкурентске предности </a:t>
            </a:r>
            <a:r>
              <a:rPr lang="ru-RU" sz="2800" dirty="0">
                <a:latin typeface="Arial Narrow" panose="020B0606020202030204" pitchFamily="34" charset="0"/>
              </a:rPr>
              <a:t>(нови извори предности нових конкурената)</a:t>
            </a: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6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CC"/>
                </a:solidFill>
                <a:latin typeface="Arial Narrow" panose="020B0606020202030204" pitchFamily="34" charset="0"/>
              </a:rPr>
              <a:t>Период појачане интернационализације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latin typeface="Arial Narrow" panose="020B0606020202030204" pitchFamily="34" charset="0"/>
              </a:rPr>
              <a:t>(</a:t>
            </a:r>
            <a:r>
              <a:rPr lang="ru-RU" sz="2800" dirty="0">
                <a:latin typeface="Arial Narrow" panose="020B0606020202030204" pitchFamily="34" charset="0"/>
              </a:rPr>
              <a:t>1960-1980</a:t>
            </a:r>
            <a:r>
              <a:rPr lang="ru-RU" sz="2800" dirty="0" smtClean="0">
                <a:latin typeface="Arial Narrow" panose="020B0606020202030204" pitchFamily="34" charset="0"/>
              </a:rPr>
              <a:t>)</a:t>
            </a: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Овај период су обележиле компаније из САД, европске компаније и компаније из Јапана, с тим да учешће компанија из САД није толико </a:t>
            </a:r>
            <a:r>
              <a:rPr lang="ru-RU" sz="2400" dirty="0" smtClean="0">
                <a:latin typeface="Arial Narrow" panose="020B0606020202030204" pitchFamily="34" charset="0"/>
              </a:rPr>
              <a:t>диферентно. 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У </a:t>
            </a:r>
            <a:r>
              <a:rPr lang="ru-RU" sz="2400" dirty="0">
                <a:latin typeface="Arial Narrow" panose="020B0606020202030204" pitchFamily="34" charset="0"/>
              </a:rPr>
              <a:t>овом периоду је дошло до појаве нових конкурената из новоиндустријализованих земаља (НИЗ) азијско-пацифичког региона (АПР). 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38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37860"/>
            <a:ext cx="8712968" cy="54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0000CC"/>
                </a:solidFill>
                <a:latin typeface="Arial Narrow" panose="020B0606020202030204" pitchFamily="34" charset="0"/>
              </a:rPr>
              <a:t>Период додатне интернационализације</a:t>
            </a:r>
            <a:r>
              <a:rPr lang="ru-RU" sz="2600" b="1" dirty="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  <a:r>
              <a:rPr lang="ru-RU" sz="2600" dirty="0">
                <a:latin typeface="Arial Narrow" panose="020B0606020202030204" pitchFamily="34" charset="0"/>
              </a:rPr>
              <a:t>(1980-2000) </a:t>
            </a:r>
            <a:r>
              <a:rPr lang="ru-RU" sz="2600" dirty="0" smtClean="0">
                <a:latin typeface="Arial Narrow" panose="020B0606020202030204" pitchFamily="34" charset="0"/>
              </a:rPr>
              <a:t>су карактерисали:</a:t>
            </a:r>
            <a:endParaRPr lang="ru-RU" sz="2600" dirty="0">
              <a:latin typeface="Arial Narrow" panose="020B0606020202030204" pitchFamily="34" charset="0"/>
            </a:endParaRPr>
          </a:p>
          <a:p>
            <a:r>
              <a:rPr lang="ru-RU" sz="2400" dirty="0" smtClean="0">
                <a:latin typeface="Arial Narrow" panose="020B0606020202030204" pitchFamily="34" charset="0"/>
              </a:rPr>
              <a:t>глобализација </a:t>
            </a:r>
            <a:r>
              <a:rPr lang="ru-RU" sz="2400" dirty="0">
                <a:latin typeface="Arial Narrow" panose="020B0606020202030204" pitchFamily="34" charset="0"/>
              </a:rPr>
              <a:t>пословања, тржишта, конкуренције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примена </a:t>
            </a:r>
            <a:r>
              <a:rPr lang="ru-RU" sz="2400" dirty="0">
                <a:latin typeface="Arial Narrow" panose="020B0606020202030204" pitchFamily="34" charset="0"/>
              </a:rPr>
              <a:t>глобалних стратегија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понуда </a:t>
            </a:r>
            <a:r>
              <a:rPr lang="ru-RU" sz="2400" dirty="0">
                <a:latin typeface="Arial Narrow" panose="020B0606020202030204" pitchFamily="34" charset="0"/>
              </a:rPr>
              <a:t>глобалних производа са глобалним маркама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рат </a:t>
            </a:r>
            <a:r>
              <a:rPr lang="ru-RU" sz="2400" dirty="0">
                <a:latin typeface="Arial Narrow" panose="020B0606020202030204" pitchFamily="34" charset="0"/>
              </a:rPr>
              <a:t>марки у оквиру исте категорије </a:t>
            </a:r>
            <a:r>
              <a:rPr lang="ru-RU" sz="2400" dirty="0" smtClean="0">
                <a:latin typeface="Arial Narrow" panose="020B0606020202030204" pitchFamily="34" charset="0"/>
              </a:rPr>
              <a:t>производа </a:t>
            </a:r>
            <a:r>
              <a:rPr lang="ru-RU" sz="2400" dirty="0">
                <a:latin typeface="Arial Narrow" panose="020B0606020202030204" pitchFamily="34" charset="0"/>
              </a:rPr>
              <a:t>(произвођачких и трговинских</a:t>
            </a:r>
          </a:p>
          <a:p>
            <a:pPr marL="0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Овај </a:t>
            </a:r>
            <a:r>
              <a:rPr lang="ru-RU" sz="2400" dirty="0">
                <a:latin typeface="Arial Narrow" panose="020B0606020202030204" pitchFamily="34" charset="0"/>
              </a:rPr>
              <a:t>период је обележен новом фазом интернационализације мултинационално и глобално оријентисаних компанија у којој оне креирају специфичне стратегије глобалног репозиционирања.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Током </a:t>
            </a:r>
            <a:r>
              <a:rPr lang="ru-RU" sz="2400" dirty="0">
                <a:latin typeface="Arial Narrow" panose="020B0606020202030204" pitchFamily="34" charset="0"/>
              </a:rPr>
              <a:t>овог периода, </a:t>
            </a:r>
            <a:r>
              <a:rPr lang="ru-RU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доминација компанија из САД слаби </a:t>
            </a:r>
            <a:r>
              <a:rPr lang="ru-RU" sz="2400" dirty="0">
                <a:latin typeface="Arial Narrow" panose="020B0606020202030204" pitchFamily="34" charset="0"/>
              </a:rPr>
              <a:t>за разлику од компанија из </a:t>
            </a:r>
            <a:r>
              <a:rPr lang="ru-RU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Европе и 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АПР</a:t>
            </a:r>
            <a:r>
              <a:rPr lang="ru-RU" sz="2400" dirty="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Карактерише </a:t>
            </a:r>
            <a:r>
              <a:rPr lang="ru-RU" sz="2400" dirty="0">
                <a:latin typeface="Arial Narrow" panose="020B0606020202030204" pitchFamily="34" charset="0"/>
              </a:rPr>
              <a:t>га </a:t>
            </a:r>
            <a:r>
              <a:rPr lang="ru-RU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појава компанија из бивших социјалистичких европских земаља и НИЗ из ЛАР</a:t>
            </a:r>
            <a:r>
              <a:rPr lang="ru-RU" sz="2400" dirty="0">
                <a:latin typeface="Arial Narrow" panose="020B0606020202030204" pitchFamily="34" charset="0"/>
              </a:rPr>
              <a:t>. Такође, долази до оснаживања трговинских компанија у односу на индустријски сектор. 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6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100" dirty="0">
                <a:solidFill>
                  <a:srgbClr val="0000CC"/>
                </a:solidFill>
                <a:latin typeface="Arial Narrow" panose="020B0606020202030204" pitchFamily="34" charset="0"/>
              </a:rPr>
              <a:t>Период глобалног позиционирања и додатног репозиционирања (21. век) </a:t>
            </a:r>
          </a:p>
          <a:p>
            <a:pPr marL="0" indent="0">
              <a:buNone/>
            </a:pPr>
            <a:endParaRPr lang="ru-RU" sz="31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 Narrow" panose="020B0606020202030204" pitchFamily="34" charset="0"/>
              </a:rPr>
              <a:t>Ово је друга </a:t>
            </a:r>
            <a:r>
              <a:rPr lang="ru-RU" sz="2600" dirty="0">
                <a:latin typeface="Arial Narrow" panose="020B0606020202030204" pitchFamily="34" charset="0"/>
              </a:rPr>
              <a:t>фаза периода </a:t>
            </a:r>
            <a:r>
              <a:rPr lang="ru-RU" sz="2600" dirty="0" smtClean="0">
                <a:latin typeface="Arial Narrow" panose="020B0606020202030204" pitchFamily="34" charset="0"/>
              </a:rPr>
              <a:t>додатне интернационализације </a:t>
            </a:r>
            <a:r>
              <a:rPr lang="ru-RU" sz="2600" dirty="0">
                <a:latin typeface="Arial Narrow" panose="020B0606020202030204" pitchFamily="34" charset="0"/>
              </a:rPr>
              <a:t>већ интернационализованог бизниса. </a:t>
            </a:r>
            <a:endParaRPr lang="ru-RU" sz="26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 Narrow" panose="020B0606020202030204" pitchFamily="34" charset="0"/>
              </a:rPr>
              <a:t>Карактерише је </a:t>
            </a:r>
            <a:r>
              <a:rPr lang="ru-RU" sz="2600" dirty="0">
                <a:latin typeface="Arial Narrow" panose="020B0606020202030204" pitchFamily="34" charset="0"/>
              </a:rPr>
              <a:t>мноштво учесника који се и активно и пасивно укључују у међународне и (глобалне) токове пословања. </a:t>
            </a:r>
            <a:endParaRPr lang="ru-RU" sz="26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 Narrow" panose="020B0606020202030204" pitchFamily="34" charset="0"/>
              </a:rPr>
              <a:t>Овај </a:t>
            </a:r>
            <a:r>
              <a:rPr lang="ru-RU" sz="2600" dirty="0">
                <a:latin typeface="Arial Narrow" panose="020B0606020202030204" pitchFamily="34" charset="0"/>
              </a:rPr>
              <a:t>период карактерише </a:t>
            </a:r>
            <a:r>
              <a:rPr lang="ru-RU" sz="2600" dirty="0">
                <a:solidFill>
                  <a:srgbClr val="0000CC"/>
                </a:solidFill>
                <a:latin typeface="Arial Narrow" panose="020B0606020202030204" pitchFamily="34" charset="0"/>
              </a:rPr>
              <a:t>потпуно измењена национална и регионална структура учесника глобалног </a:t>
            </a:r>
            <a:r>
              <a:rPr lang="ru-RU" sz="26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тржишта</a:t>
            </a:r>
            <a:r>
              <a:rPr lang="ru-RU" sz="2600" dirty="0" smtClean="0">
                <a:latin typeface="Arial Narrow" panose="020B0606020202030204" pitchFamily="34" charset="0"/>
              </a:rPr>
              <a:t>. </a:t>
            </a:r>
            <a:r>
              <a:rPr lang="ru-RU" sz="2600" dirty="0">
                <a:latin typeface="Arial Narrow" panose="020B0606020202030204" pitchFamily="34" charset="0"/>
              </a:rPr>
              <a:t>Нови конкуренти долазе из свих светских региона чинећи конкурентске позиције традиционалних конкурената мање стабилним и дугорочно теже одрживим.</a:t>
            </a:r>
            <a:endParaRPr lang="sr-Latn-RS" sz="26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189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3001</Words>
  <Application>Microsoft Office PowerPoint</Application>
  <PresentationFormat>On-screen Show (4:3)</PresentationFormat>
  <Paragraphs>548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Narrow</vt:lpstr>
      <vt:lpstr>Calibri</vt:lpstr>
      <vt:lpstr>Times New Roman</vt:lpstr>
      <vt:lpstr>Verdana</vt:lpstr>
      <vt:lpstr>Wingdings</vt:lpstr>
      <vt:lpstr>Wingdings 2</vt:lpstr>
      <vt:lpstr>Office Theme</vt:lpstr>
      <vt:lpstr>Aspect</vt:lpstr>
      <vt:lpstr>1_Aspect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Fortune 500 Global Companies, As of June 2023  (https://highbridgeacademy.com/fortune-500/) топ 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Контролна питања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recenzent</cp:lastModifiedBy>
  <cp:revision>61</cp:revision>
  <dcterms:created xsi:type="dcterms:W3CDTF">2021-02-24T10:06:34Z</dcterms:created>
  <dcterms:modified xsi:type="dcterms:W3CDTF">2024-10-15T15:48:21Z</dcterms:modified>
</cp:coreProperties>
</file>