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60" r:id="rId2"/>
    <p:sldId id="315" r:id="rId3"/>
    <p:sldId id="317" r:id="rId4"/>
    <p:sldId id="335" r:id="rId5"/>
    <p:sldId id="316" r:id="rId6"/>
    <p:sldId id="318" r:id="rId7"/>
    <p:sldId id="321" r:id="rId8"/>
    <p:sldId id="336" r:id="rId9"/>
    <p:sldId id="320" r:id="rId10"/>
    <p:sldId id="319" r:id="rId11"/>
    <p:sldId id="322" r:id="rId12"/>
    <p:sldId id="337" r:id="rId13"/>
    <p:sldId id="323" r:id="rId14"/>
    <p:sldId id="324" r:id="rId15"/>
    <p:sldId id="325" r:id="rId16"/>
    <p:sldId id="326" r:id="rId17"/>
    <p:sldId id="327" r:id="rId18"/>
    <p:sldId id="328" r:id="rId19"/>
    <p:sldId id="329" r:id="rId20"/>
    <p:sldId id="333" r:id="rId21"/>
    <p:sldId id="334" r:id="rId22"/>
    <p:sldId id="332" r:id="rId23"/>
    <p:sldId id="330" r:id="rId24"/>
    <p:sldId id="331"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059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13" autoAdjust="0"/>
    <p:restoredTop sz="94486" autoAdjust="0"/>
  </p:normalViewPr>
  <p:slideViewPr>
    <p:cSldViewPr>
      <p:cViewPr varScale="1">
        <p:scale>
          <a:sx n="81" d="100"/>
          <a:sy n="81" d="100"/>
        </p:scale>
        <p:origin x="1507" y="6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r-Latn-R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CA5093-EA90-411C-BB6D-6D35B8C3D3AE}" type="datetimeFigureOut">
              <a:rPr lang="sr-Latn-RS" smtClean="0"/>
              <a:t>15.10.2024</a:t>
            </a:fld>
            <a:endParaRPr lang="sr-Latn-R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sr-Latn-R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r-Latn-R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r-Latn-R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40079C-993C-42DA-9B20-ECEF98977906}" type="slidenum">
              <a:rPr lang="sr-Latn-RS" smtClean="0"/>
              <a:t>‹#›</a:t>
            </a:fld>
            <a:endParaRPr lang="sr-Latn-RS"/>
          </a:p>
        </p:txBody>
      </p:sp>
    </p:spTree>
    <p:extLst>
      <p:ext uri="{BB962C8B-B14F-4D97-AF65-F5344CB8AC3E}">
        <p14:creationId xmlns:p14="http://schemas.microsoft.com/office/powerpoint/2010/main" val="8946670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r-Latn-RS" dirty="0"/>
          </a:p>
        </p:txBody>
      </p:sp>
      <p:sp>
        <p:nvSpPr>
          <p:cNvPr id="4" name="Slide Number Placeholder 3"/>
          <p:cNvSpPr>
            <a:spLocks noGrp="1"/>
          </p:cNvSpPr>
          <p:nvPr>
            <p:ph type="sldNum" sz="quarter" idx="10"/>
          </p:nvPr>
        </p:nvSpPr>
        <p:spPr/>
        <p:txBody>
          <a:bodyPr/>
          <a:lstStyle/>
          <a:p>
            <a:fld id="{8240079C-993C-42DA-9B20-ECEF98977906}" type="slidenum">
              <a:rPr lang="sr-Latn-RS" smtClean="0"/>
              <a:t>1</a:t>
            </a:fld>
            <a:endParaRPr lang="sr-Latn-RS"/>
          </a:p>
        </p:txBody>
      </p:sp>
    </p:spTree>
    <p:extLst>
      <p:ext uri="{BB962C8B-B14F-4D97-AF65-F5344CB8AC3E}">
        <p14:creationId xmlns:p14="http://schemas.microsoft.com/office/powerpoint/2010/main" val="28784812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r-Latn-RS" dirty="0"/>
          </a:p>
        </p:txBody>
      </p:sp>
      <p:sp>
        <p:nvSpPr>
          <p:cNvPr id="4" name="Slide Number Placeholder 3"/>
          <p:cNvSpPr>
            <a:spLocks noGrp="1"/>
          </p:cNvSpPr>
          <p:nvPr>
            <p:ph type="sldNum" sz="quarter" idx="10"/>
          </p:nvPr>
        </p:nvSpPr>
        <p:spPr/>
        <p:txBody>
          <a:bodyPr/>
          <a:lstStyle/>
          <a:p>
            <a:fld id="{8240079C-993C-42DA-9B20-ECEF98977906}" type="slidenum">
              <a:rPr lang="sr-Latn-RS" smtClean="0">
                <a:solidFill>
                  <a:prstClr val="black"/>
                </a:solidFill>
              </a:rPr>
              <a:pPr/>
              <a:t>2</a:t>
            </a:fld>
            <a:endParaRPr lang="sr-Latn-RS">
              <a:solidFill>
                <a:prstClr val="black"/>
              </a:solidFill>
            </a:endParaRPr>
          </a:p>
        </p:txBody>
      </p:sp>
    </p:spTree>
    <p:extLst>
      <p:ext uri="{BB962C8B-B14F-4D97-AF65-F5344CB8AC3E}">
        <p14:creationId xmlns:p14="http://schemas.microsoft.com/office/powerpoint/2010/main" val="9590585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r-Latn-RS" dirty="0"/>
          </a:p>
        </p:txBody>
      </p:sp>
      <p:sp>
        <p:nvSpPr>
          <p:cNvPr id="4" name="Slide Number Placeholder 3"/>
          <p:cNvSpPr>
            <a:spLocks noGrp="1"/>
          </p:cNvSpPr>
          <p:nvPr>
            <p:ph type="sldNum" sz="quarter" idx="10"/>
          </p:nvPr>
        </p:nvSpPr>
        <p:spPr/>
        <p:txBody>
          <a:bodyPr/>
          <a:lstStyle/>
          <a:p>
            <a:fld id="{8240079C-993C-42DA-9B20-ECEF98977906}" type="slidenum">
              <a:rPr lang="sr-Latn-RS" smtClean="0">
                <a:solidFill>
                  <a:prstClr val="black"/>
                </a:solidFill>
              </a:rPr>
              <a:pPr/>
              <a:t>14</a:t>
            </a:fld>
            <a:endParaRPr lang="sr-Latn-RS">
              <a:solidFill>
                <a:prstClr val="black"/>
              </a:solidFill>
            </a:endParaRPr>
          </a:p>
        </p:txBody>
      </p:sp>
    </p:spTree>
    <p:extLst>
      <p:ext uri="{BB962C8B-B14F-4D97-AF65-F5344CB8AC3E}">
        <p14:creationId xmlns:p14="http://schemas.microsoft.com/office/powerpoint/2010/main" val="14053412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25D234E-97C7-467F-8EEB-2A6403F455BD}" type="datetime1">
              <a:rPr lang="en-US" smtClean="0"/>
              <a:t>10/15/2024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FC2A9D-B1EA-4680-84B8-CF3316DF8074}" type="slidenum">
              <a:rPr lang="en-US" smtClean="0"/>
              <a:t>‹#›</a:t>
            </a:fld>
            <a:endParaRPr lang="en-US"/>
          </a:p>
        </p:txBody>
      </p:sp>
    </p:spTree>
    <p:extLst>
      <p:ext uri="{BB962C8B-B14F-4D97-AF65-F5344CB8AC3E}">
        <p14:creationId xmlns:p14="http://schemas.microsoft.com/office/powerpoint/2010/main" val="11569033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3D58B4A-64D4-4059-A432-4A8AE9CF77F1}" type="datetime1">
              <a:rPr lang="en-US" smtClean="0"/>
              <a:t>10/15/2024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FC2A9D-B1EA-4680-84B8-CF3316DF8074}" type="slidenum">
              <a:rPr lang="en-US" smtClean="0"/>
              <a:t>‹#›</a:t>
            </a:fld>
            <a:endParaRPr lang="en-US"/>
          </a:p>
        </p:txBody>
      </p:sp>
    </p:spTree>
    <p:extLst>
      <p:ext uri="{BB962C8B-B14F-4D97-AF65-F5344CB8AC3E}">
        <p14:creationId xmlns:p14="http://schemas.microsoft.com/office/powerpoint/2010/main" val="19892910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758DB0-D552-4FBE-ADC1-399014A806E0}" type="datetime1">
              <a:rPr lang="en-US" smtClean="0"/>
              <a:t>10/15/2024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FC2A9D-B1EA-4680-84B8-CF3316DF8074}" type="slidenum">
              <a:rPr lang="en-US" smtClean="0"/>
              <a:t>‹#›</a:t>
            </a:fld>
            <a:endParaRPr lang="en-US"/>
          </a:p>
        </p:txBody>
      </p:sp>
    </p:spTree>
    <p:extLst>
      <p:ext uri="{BB962C8B-B14F-4D97-AF65-F5344CB8AC3E}">
        <p14:creationId xmlns:p14="http://schemas.microsoft.com/office/powerpoint/2010/main" val="6419833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51EC93-DBE5-4603-83A1-973008B2C30F}" type="datetime1">
              <a:rPr lang="en-US" smtClean="0"/>
              <a:t>10/15/2024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FC2A9D-B1EA-4680-84B8-CF3316DF8074}" type="slidenum">
              <a:rPr lang="en-US" smtClean="0"/>
              <a:t>‹#›</a:t>
            </a:fld>
            <a:endParaRPr lang="en-US"/>
          </a:p>
        </p:txBody>
      </p:sp>
    </p:spTree>
    <p:extLst>
      <p:ext uri="{BB962C8B-B14F-4D97-AF65-F5344CB8AC3E}">
        <p14:creationId xmlns:p14="http://schemas.microsoft.com/office/powerpoint/2010/main" val="28407761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26DCF75-EFBD-4FFB-84AD-4C58159BF939}" type="datetime1">
              <a:rPr lang="en-US" smtClean="0"/>
              <a:t>10/15/2024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FC2A9D-B1EA-4680-84B8-CF3316DF8074}" type="slidenum">
              <a:rPr lang="en-US" smtClean="0"/>
              <a:t>‹#›</a:t>
            </a:fld>
            <a:endParaRPr lang="en-US"/>
          </a:p>
        </p:txBody>
      </p:sp>
    </p:spTree>
    <p:extLst>
      <p:ext uri="{BB962C8B-B14F-4D97-AF65-F5344CB8AC3E}">
        <p14:creationId xmlns:p14="http://schemas.microsoft.com/office/powerpoint/2010/main" val="2890643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6BAF9DC-8915-4493-BE43-C62A916A404C}" type="datetime1">
              <a:rPr lang="en-US" smtClean="0"/>
              <a:t>10/15/2024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FC2A9D-B1EA-4680-84B8-CF3316DF8074}" type="slidenum">
              <a:rPr lang="en-US" smtClean="0"/>
              <a:t>‹#›</a:t>
            </a:fld>
            <a:endParaRPr lang="en-US"/>
          </a:p>
        </p:txBody>
      </p:sp>
    </p:spTree>
    <p:extLst>
      <p:ext uri="{BB962C8B-B14F-4D97-AF65-F5344CB8AC3E}">
        <p14:creationId xmlns:p14="http://schemas.microsoft.com/office/powerpoint/2010/main" val="20271668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C8218AF-6F2F-4B96-AA52-723D3C74DAD5}" type="datetime1">
              <a:rPr lang="en-US" smtClean="0"/>
              <a:t>10/15/2024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CFC2A9D-B1EA-4680-84B8-CF3316DF8074}" type="slidenum">
              <a:rPr lang="en-US" smtClean="0"/>
              <a:t>‹#›</a:t>
            </a:fld>
            <a:endParaRPr lang="en-US"/>
          </a:p>
        </p:txBody>
      </p:sp>
    </p:spTree>
    <p:extLst>
      <p:ext uri="{BB962C8B-B14F-4D97-AF65-F5344CB8AC3E}">
        <p14:creationId xmlns:p14="http://schemas.microsoft.com/office/powerpoint/2010/main" val="25198334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E04FA2D-8EA3-47DA-BF83-B2F7CF81C9E9}" type="datetime1">
              <a:rPr lang="en-US" smtClean="0"/>
              <a:t>10/15/2024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CFC2A9D-B1EA-4680-84B8-CF3316DF8074}" type="slidenum">
              <a:rPr lang="en-US" smtClean="0"/>
              <a:t>‹#›</a:t>
            </a:fld>
            <a:endParaRPr lang="en-US"/>
          </a:p>
        </p:txBody>
      </p:sp>
    </p:spTree>
    <p:extLst>
      <p:ext uri="{BB962C8B-B14F-4D97-AF65-F5344CB8AC3E}">
        <p14:creationId xmlns:p14="http://schemas.microsoft.com/office/powerpoint/2010/main" val="18534152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CAA63D-E825-4847-936E-83759421F0AB}" type="datetime1">
              <a:rPr lang="en-US" smtClean="0"/>
              <a:t>10/15/2024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CFC2A9D-B1EA-4680-84B8-CF3316DF8074}" type="slidenum">
              <a:rPr lang="en-US" smtClean="0"/>
              <a:t>‹#›</a:t>
            </a:fld>
            <a:endParaRPr lang="en-US"/>
          </a:p>
        </p:txBody>
      </p:sp>
    </p:spTree>
    <p:extLst>
      <p:ext uri="{BB962C8B-B14F-4D97-AF65-F5344CB8AC3E}">
        <p14:creationId xmlns:p14="http://schemas.microsoft.com/office/powerpoint/2010/main" val="17129690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956A327-8275-44FF-AE55-1718ADAA2D5F}" type="datetime1">
              <a:rPr lang="en-US" smtClean="0"/>
              <a:t>10/15/2024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FC2A9D-B1EA-4680-84B8-CF3316DF8074}" type="slidenum">
              <a:rPr lang="en-US" smtClean="0"/>
              <a:t>‹#›</a:t>
            </a:fld>
            <a:endParaRPr lang="en-US"/>
          </a:p>
        </p:txBody>
      </p:sp>
    </p:spTree>
    <p:extLst>
      <p:ext uri="{BB962C8B-B14F-4D97-AF65-F5344CB8AC3E}">
        <p14:creationId xmlns:p14="http://schemas.microsoft.com/office/powerpoint/2010/main" val="1671638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4654E83-003F-4E98-84EF-D312B31AD98E}" type="datetime1">
              <a:rPr lang="en-US" smtClean="0"/>
              <a:t>10/15/2024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FC2A9D-B1EA-4680-84B8-CF3316DF8074}" type="slidenum">
              <a:rPr lang="en-US" smtClean="0"/>
              <a:t>‹#›</a:t>
            </a:fld>
            <a:endParaRPr lang="en-US"/>
          </a:p>
        </p:txBody>
      </p:sp>
    </p:spTree>
    <p:extLst>
      <p:ext uri="{BB962C8B-B14F-4D97-AF65-F5344CB8AC3E}">
        <p14:creationId xmlns:p14="http://schemas.microsoft.com/office/powerpoint/2010/main" val="27286273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A48A8B-51F1-4602-9D3D-8632AD6A8B0B}" type="datetime1">
              <a:rPr lang="en-US" smtClean="0"/>
              <a:t>10/15/2024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FC2A9D-B1EA-4680-84B8-CF3316DF8074}" type="slidenum">
              <a:rPr lang="en-US" smtClean="0"/>
              <a:t>‹#›</a:t>
            </a:fld>
            <a:endParaRPr lang="en-US"/>
          </a:p>
        </p:txBody>
      </p:sp>
    </p:spTree>
    <p:extLst>
      <p:ext uri="{BB962C8B-B14F-4D97-AF65-F5344CB8AC3E}">
        <p14:creationId xmlns:p14="http://schemas.microsoft.com/office/powerpoint/2010/main" val="38401018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5536" y="1412776"/>
            <a:ext cx="8568952" cy="4032448"/>
          </a:xfrm>
        </p:spPr>
        <p:txBody>
          <a:bodyPr>
            <a:normAutofit fontScale="90000"/>
          </a:bodyPr>
          <a:lstStyle/>
          <a:p>
            <a:pPr algn="l"/>
            <a:r>
              <a:rPr lang="sr-Cyrl-RS" sz="2800" dirty="0" smtClean="0">
                <a:solidFill>
                  <a:srgbClr val="0F0597"/>
                </a:solidFill>
                <a:latin typeface="Arial Narrow" panose="020B0606020202030204" pitchFamily="34" charset="0"/>
              </a:rPr>
              <a:t/>
            </a:r>
            <a:br>
              <a:rPr lang="sr-Cyrl-RS" sz="2800" dirty="0" smtClean="0">
                <a:solidFill>
                  <a:srgbClr val="0F0597"/>
                </a:solidFill>
                <a:latin typeface="Arial Narrow" panose="020B0606020202030204" pitchFamily="34" charset="0"/>
              </a:rPr>
            </a:br>
            <a:r>
              <a:rPr lang="sr-Cyrl-RS" sz="2800" dirty="0" smtClean="0">
                <a:solidFill>
                  <a:srgbClr val="0F0597"/>
                </a:solidFill>
                <a:latin typeface="Arial Narrow" panose="020B0606020202030204" pitchFamily="34" charset="0"/>
              </a:rPr>
              <a:t/>
            </a:r>
            <a:br>
              <a:rPr lang="sr-Cyrl-RS" sz="2800" dirty="0" smtClean="0">
                <a:solidFill>
                  <a:srgbClr val="0F0597"/>
                </a:solidFill>
                <a:latin typeface="Arial Narrow" panose="020B0606020202030204" pitchFamily="34" charset="0"/>
              </a:rPr>
            </a:br>
            <a:r>
              <a:rPr lang="sr-Cyrl-RS" sz="2800" dirty="0" smtClean="0">
                <a:solidFill>
                  <a:srgbClr val="0F0597"/>
                </a:solidFill>
                <a:latin typeface="Arial Narrow" panose="020B0606020202030204" pitchFamily="34" charset="0"/>
              </a:rPr>
              <a:t>Међународни маркетинг-концепт</a:t>
            </a:r>
            <a:br>
              <a:rPr lang="sr-Cyrl-RS" sz="2800" dirty="0" smtClean="0">
                <a:solidFill>
                  <a:srgbClr val="0F0597"/>
                </a:solidFill>
                <a:latin typeface="Arial Narrow" panose="020B0606020202030204" pitchFamily="34" charset="0"/>
              </a:rPr>
            </a:br>
            <a:r>
              <a:rPr lang="sr-Cyrl-RS" sz="2800" dirty="0">
                <a:solidFill>
                  <a:srgbClr val="0F0597"/>
                </a:solidFill>
                <a:latin typeface="Arial Narrow" panose="020B0606020202030204" pitchFamily="34" charset="0"/>
              </a:rPr>
              <a:t/>
            </a:r>
            <a:br>
              <a:rPr lang="sr-Cyrl-RS" sz="2800" dirty="0">
                <a:solidFill>
                  <a:srgbClr val="0F0597"/>
                </a:solidFill>
                <a:latin typeface="Arial Narrow" panose="020B0606020202030204" pitchFamily="34" charset="0"/>
              </a:rPr>
            </a:br>
            <a:r>
              <a:rPr lang="sr-Cyrl-RS" sz="2800" dirty="0" smtClean="0">
                <a:latin typeface="Arial Narrow" panose="020B0606020202030204" pitchFamily="34" charset="0"/>
              </a:rPr>
              <a:t>Домаћи (ДМ) и међународни маркетинг (ММ) </a:t>
            </a:r>
            <a:r>
              <a:rPr lang="sr-Latn-RS" sz="2800" dirty="0" smtClean="0">
                <a:latin typeface="Arial Narrow" panose="020B0606020202030204" pitchFamily="34" charset="0"/>
              </a:rPr>
              <a:t/>
            </a:r>
            <a:br>
              <a:rPr lang="sr-Latn-RS" sz="2800" dirty="0" smtClean="0">
                <a:latin typeface="Arial Narrow" panose="020B0606020202030204" pitchFamily="34" charset="0"/>
              </a:rPr>
            </a:br>
            <a:r>
              <a:rPr lang="ru-RU" sz="2800" dirty="0" smtClean="0">
                <a:latin typeface="Arial Narrow" panose="020B0606020202030204" pitchFamily="34" charset="0"/>
              </a:rPr>
              <a:t>Теоријски </a:t>
            </a:r>
            <a:r>
              <a:rPr lang="ru-RU" sz="2800" dirty="0">
                <a:latin typeface="Arial Narrow" panose="020B0606020202030204" pitchFamily="34" charset="0"/>
              </a:rPr>
              <a:t>оквири </a:t>
            </a:r>
            <a:r>
              <a:rPr lang="ru-RU" sz="2800" dirty="0" smtClean="0">
                <a:latin typeface="Arial Narrow" panose="020B0606020202030204" pitchFamily="34" charset="0"/>
              </a:rPr>
              <a:t>ММ</a:t>
            </a:r>
            <a:r>
              <a:rPr lang="ru-RU" sz="2800" dirty="0">
                <a:latin typeface="Arial Narrow" panose="020B0606020202030204" pitchFamily="34" charset="0"/>
              </a:rPr>
              <a:t/>
            </a:r>
            <a:br>
              <a:rPr lang="ru-RU" sz="2800" dirty="0">
                <a:latin typeface="Arial Narrow" panose="020B0606020202030204" pitchFamily="34" charset="0"/>
              </a:rPr>
            </a:br>
            <a:r>
              <a:rPr lang="ru-RU" sz="2800" dirty="0" smtClean="0">
                <a:latin typeface="Arial Narrow" panose="020B0606020202030204" pitchFamily="34" charset="0"/>
              </a:rPr>
              <a:t>ММ </a:t>
            </a:r>
            <a:r>
              <a:rPr lang="ru-RU" sz="2800" dirty="0">
                <a:latin typeface="Arial Narrow" panose="020B0606020202030204" pitchFamily="34" charset="0"/>
              </a:rPr>
              <a:t>и међународно </a:t>
            </a:r>
            <a:r>
              <a:rPr lang="ru-RU" sz="2800" dirty="0" smtClean="0">
                <a:latin typeface="Arial Narrow" panose="020B0606020202030204" pitchFamily="34" charset="0"/>
              </a:rPr>
              <a:t>пословање</a:t>
            </a:r>
            <a:br>
              <a:rPr lang="ru-RU" sz="2800" dirty="0" smtClean="0">
                <a:latin typeface="Arial Narrow" panose="020B0606020202030204" pitchFamily="34" charset="0"/>
              </a:rPr>
            </a:br>
            <a:r>
              <a:rPr lang="ru-RU" sz="2800" b="1" dirty="0" smtClean="0">
                <a:solidFill>
                  <a:srgbClr val="0F0597"/>
                </a:solidFill>
                <a:latin typeface="Arial Narrow" panose="020B0606020202030204" pitchFamily="34" charset="0"/>
              </a:rPr>
              <a:t>ММ и интернационализација</a:t>
            </a:r>
            <a:br>
              <a:rPr lang="ru-RU" sz="2800" b="1" dirty="0" smtClean="0">
                <a:solidFill>
                  <a:srgbClr val="0F0597"/>
                </a:solidFill>
                <a:latin typeface="Arial Narrow" panose="020B0606020202030204" pitchFamily="34" charset="0"/>
              </a:rPr>
            </a:br>
            <a:r>
              <a:rPr lang="ru-RU" sz="2800" b="1" dirty="0" smtClean="0">
                <a:solidFill>
                  <a:srgbClr val="0F0597"/>
                </a:solidFill>
                <a:latin typeface="Arial Narrow" panose="020B0606020202030204" pitchFamily="34" charset="0"/>
              </a:rPr>
              <a:t>Интернационализација и глобализација</a:t>
            </a:r>
            <a:br>
              <a:rPr lang="ru-RU" sz="2800" b="1" dirty="0" smtClean="0">
                <a:solidFill>
                  <a:srgbClr val="0F0597"/>
                </a:solidFill>
                <a:latin typeface="Arial Narrow" panose="020B0606020202030204" pitchFamily="34" charset="0"/>
              </a:rPr>
            </a:br>
            <a:r>
              <a:rPr lang="ru-RU" sz="2800" b="1" dirty="0" smtClean="0">
                <a:solidFill>
                  <a:srgbClr val="0F0597"/>
                </a:solidFill>
                <a:latin typeface="Arial Narrow" panose="020B0606020202030204" pitchFamily="34" charset="0"/>
              </a:rPr>
              <a:t>Компаније РС и интернационализација</a:t>
            </a:r>
            <a:endParaRPr lang="en-US" sz="2800" b="1" dirty="0">
              <a:solidFill>
                <a:srgbClr val="0F0597"/>
              </a:solidFill>
              <a:latin typeface="Arial Narrow" panose="020B0606020202030204" pitchFamily="34" charset="0"/>
            </a:endParaRPr>
          </a:p>
        </p:txBody>
      </p:sp>
      <p:sp>
        <p:nvSpPr>
          <p:cNvPr id="5" name="Slide Number Placeholder 4"/>
          <p:cNvSpPr>
            <a:spLocks noGrp="1"/>
          </p:cNvSpPr>
          <p:nvPr>
            <p:ph type="sldNum" sz="quarter" idx="12"/>
          </p:nvPr>
        </p:nvSpPr>
        <p:spPr/>
        <p:txBody>
          <a:bodyPr/>
          <a:lstStyle/>
          <a:p>
            <a:fld id="{5CFC2A9D-B1EA-4680-84B8-CF3316DF8074}" type="slidenum">
              <a:rPr lang="en-US" smtClean="0"/>
              <a:t>1</a:t>
            </a:fld>
            <a:endParaRPr lang="en-US"/>
          </a:p>
        </p:txBody>
      </p:sp>
    </p:spTree>
    <p:extLst>
      <p:ext uri="{BB962C8B-B14F-4D97-AF65-F5344CB8AC3E}">
        <p14:creationId xmlns:p14="http://schemas.microsoft.com/office/powerpoint/2010/main" val="15321043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0389" y="260648"/>
            <a:ext cx="8363272" cy="595957"/>
          </a:xfrm>
        </p:spPr>
        <p:txBody>
          <a:bodyPr>
            <a:normAutofit/>
          </a:bodyPr>
          <a:lstStyle/>
          <a:p>
            <a:r>
              <a:rPr lang="sr-Cyrl-RS" sz="2800" dirty="0" smtClean="0">
                <a:solidFill>
                  <a:srgbClr val="FFFF00"/>
                </a:solidFill>
                <a:latin typeface="Arial Narrow" panose="020B0606020202030204" pitchFamily="34" charset="0"/>
              </a:rPr>
              <a:t>Интернационализација као стратегија раста и развоја </a:t>
            </a:r>
            <a:endParaRPr lang="sr-Latn-RS" sz="2800" dirty="0">
              <a:solidFill>
                <a:srgbClr val="FFFF00"/>
              </a:solidFill>
              <a:latin typeface="Arial Narrow" panose="020B0606020202030204" pitchFamily="34" charset="0"/>
            </a:endParaRPr>
          </a:p>
        </p:txBody>
      </p:sp>
      <p:sp>
        <p:nvSpPr>
          <p:cNvPr id="3" name="Content Placeholder 2"/>
          <p:cNvSpPr>
            <a:spLocks noGrp="1"/>
          </p:cNvSpPr>
          <p:nvPr>
            <p:ph idx="1"/>
          </p:nvPr>
        </p:nvSpPr>
        <p:spPr>
          <a:xfrm>
            <a:off x="182973" y="1049670"/>
            <a:ext cx="8530133" cy="5303614"/>
          </a:xfrm>
        </p:spPr>
        <p:txBody>
          <a:bodyPr>
            <a:normAutofit lnSpcReduction="10000"/>
          </a:bodyPr>
          <a:lstStyle/>
          <a:p>
            <a:pPr marL="0" indent="0">
              <a:buNone/>
            </a:pPr>
            <a:r>
              <a:rPr lang="sr-Cyrl-RS" sz="2400" dirty="0">
                <a:latin typeface="Arial Narrow" panose="020B0606020202030204" pitchFamily="34" charset="0"/>
              </a:rPr>
              <a:t>Ф</a:t>
            </a:r>
            <a:r>
              <a:rPr lang="ru-RU" sz="2400" dirty="0" smtClean="0">
                <a:latin typeface="Arial Narrow" panose="020B0606020202030204" pitchFamily="34" charset="0"/>
              </a:rPr>
              <a:t>орме </a:t>
            </a:r>
            <a:r>
              <a:rPr lang="ru-RU" sz="2400" dirty="0">
                <a:latin typeface="Arial Narrow" panose="020B0606020202030204" pitchFamily="34" charset="0"/>
              </a:rPr>
              <a:t>(</a:t>
            </a:r>
            <a:r>
              <a:rPr lang="ru-RU" sz="2400" dirty="0" smtClean="0">
                <a:latin typeface="Arial Narrow" panose="020B0606020202030204" pitchFamily="34" charset="0"/>
              </a:rPr>
              <a:t>методе </a:t>
            </a:r>
            <a:r>
              <a:rPr lang="ru-RU" sz="2400" dirty="0">
                <a:latin typeface="Arial Narrow" panose="020B0606020202030204" pitchFamily="34" charset="0"/>
              </a:rPr>
              <a:t>или </a:t>
            </a:r>
            <a:r>
              <a:rPr lang="ru-RU" sz="2400" dirty="0" smtClean="0">
                <a:latin typeface="Arial Narrow" panose="020B0606020202030204" pitchFamily="34" charset="0"/>
              </a:rPr>
              <a:t>приступи) </a:t>
            </a:r>
            <a:r>
              <a:rPr lang="ru-RU" sz="2400" dirty="0">
                <a:latin typeface="Arial Narrow" panose="020B0606020202030204" pitchFamily="34" charset="0"/>
              </a:rPr>
              <a:t>интернационализацији. </a:t>
            </a:r>
            <a:endParaRPr lang="sr-Latn-RS" sz="2400" dirty="0" smtClean="0">
              <a:latin typeface="Arial Narrow" panose="020B0606020202030204" pitchFamily="34" charset="0"/>
            </a:endParaRPr>
          </a:p>
          <a:p>
            <a:pPr marL="0" marR="0" indent="0" algn="just">
              <a:spcBef>
                <a:spcPts val="0"/>
              </a:spcBef>
              <a:spcAft>
                <a:spcPts val="0"/>
              </a:spcAft>
              <a:buNone/>
            </a:pPr>
            <a:endParaRPr lang="ru-RU" sz="2400" dirty="0" smtClean="0">
              <a:latin typeface="Times New Roman" panose="02020603050405020304" pitchFamily="18" charset="0"/>
              <a:ea typeface="Calibri" panose="020F0502020204030204" pitchFamily="34" charset="0"/>
              <a:cs typeface="Times New Roman" panose="02020603050405020304" pitchFamily="18" charset="0"/>
            </a:endParaRPr>
          </a:p>
          <a:p>
            <a:pPr marL="0" marR="0" indent="0" algn="just">
              <a:spcBef>
                <a:spcPts val="0"/>
              </a:spcBef>
              <a:spcAft>
                <a:spcPts val="0"/>
              </a:spcAft>
              <a:buNone/>
            </a:pPr>
            <a:r>
              <a:rPr lang="ru-RU" sz="2200" b="1" dirty="0" smtClean="0">
                <a:solidFill>
                  <a:srgbClr val="0F0597"/>
                </a:solidFill>
                <a:latin typeface="Arial Narrow" panose="020B0606020202030204" pitchFamily="34" charset="0"/>
                <a:ea typeface="Calibri" panose="020F0502020204030204" pitchFamily="34" charset="0"/>
                <a:cs typeface="Times New Roman" panose="02020603050405020304" pitchFamily="18" charset="0"/>
              </a:rPr>
              <a:t>Трговинске форме</a:t>
            </a:r>
            <a:r>
              <a:rPr lang="ru-RU" sz="2200" dirty="0" smtClean="0">
                <a:latin typeface="Arial Narrow" panose="020B0606020202030204" pitchFamily="34" charset="0"/>
                <a:ea typeface="Calibri" panose="020F0502020204030204" pitchFamily="34" charset="0"/>
                <a:cs typeface="Times New Roman" panose="02020603050405020304" pitchFamily="18" charset="0"/>
              </a:rPr>
              <a:t>: </a:t>
            </a:r>
            <a:endParaRPr lang="ru-RU" sz="2200" dirty="0">
              <a:latin typeface="Arial Narrow" panose="020B0606020202030204" pitchFamily="34" charset="0"/>
              <a:ea typeface="Calibri" panose="020F0502020204030204" pitchFamily="34" charset="0"/>
              <a:cs typeface="Times New Roman" panose="02020603050405020304" pitchFamily="18" charset="0"/>
            </a:endParaRPr>
          </a:p>
          <a:p>
            <a:pPr marL="0" marR="0" indent="164465" algn="just">
              <a:spcBef>
                <a:spcPts val="0"/>
              </a:spcBef>
              <a:spcAft>
                <a:spcPts val="0"/>
              </a:spcAft>
            </a:pPr>
            <a:r>
              <a:rPr lang="ru-RU" sz="2200" dirty="0" smtClean="0">
                <a:latin typeface="Arial Narrow" panose="020B0606020202030204" pitchFamily="34" charset="0"/>
                <a:ea typeface="Calibri" panose="020F0502020204030204" pitchFamily="34" charset="0"/>
                <a:cs typeface="Times New Roman" panose="02020603050405020304" pitchFamily="18" charset="0"/>
              </a:rPr>
              <a:t>базичне </a:t>
            </a:r>
            <a:r>
              <a:rPr lang="ru-RU" sz="2200" dirty="0">
                <a:latin typeface="Arial Narrow" panose="020B0606020202030204" pitchFamily="34" charset="0"/>
                <a:ea typeface="Calibri" panose="020F0502020204030204" pitchFamily="34" charset="0"/>
                <a:cs typeface="Times New Roman" panose="02020603050405020304" pitchFamily="18" charset="0"/>
              </a:rPr>
              <a:t>варијанте извозног маркетинга, односно директан и индиректан извоз;</a:t>
            </a:r>
          </a:p>
          <a:p>
            <a:pPr marL="0" marR="0" indent="164465" algn="just">
              <a:spcBef>
                <a:spcPts val="0"/>
              </a:spcBef>
              <a:spcAft>
                <a:spcPts val="0"/>
              </a:spcAft>
            </a:pPr>
            <a:r>
              <a:rPr lang="ru-RU" sz="2200" dirty="0" smtClean="0">
                <a:latin typeface="Arial Narrow" panose="020B0606020202030204" pitchFamily="34" charset="0"/>
                <a:ea typeface="Calibri" panose="020F0502020204030204" pitchFamily="34" charset="0"/>
                <a:cs typeface="Times New Roman" panose="02020603050405020304" pitchFamily="18" charset="0"/>
              </a:rPr>
              <a:t>партнерски </a:t>
            </a:r>
            <a:r>
              <a:rPr lang="ru-RU" sz="2200" dirty="0">
                <a:latin typeface="Arial Narrow" panose="020B0606020202030204" pitchFamily="34" charset="0"/>
                <a:ea typeface="Calibri" panose="020F0502020204030204" pitchFamily="34" charset="0"/>
                <a:cs typeface="Times New Roman" panose="02020603050405020304" pitchFamily="18" charset="0"/>
              </a:rPr>
              <a:t>извозни аранжмани: конзорцијални извоз, комплементарни извоз, лон и лизинг послови;</a:t>
            </a:r>
          </a:p>
          <a:p>
            <a:pPr marL="0" marR="0" indent="164465" algn="just">
              <a:spcBef>
                <a:spcPts val="0"/>
              </a:spcBef>
              <a:spcAft>
                <a:spcPts val="0"/>
              </a:spcAft>
            </a:pPr>
            <a:r>
              <a:rPr lang="ru-RU" sz="2200" dirty="0" smtClean="0">
                <a:latin typeface="Arial Narrow" panose="020B0606020202030204" pitchFamily="34" charset="0"/>
                <a:ea typeface="Calibri" panose="020F0502020204030204" pitchFamily="34" charset="0"/>
                <a:cs typeface="Times New Roman" panose="02020603050405020304" pitchFamily="18" charset="0"/>
              </a:rPr>
              <a:t>везани </a:t>
            </a:r>
            <a:r>
              <a:rPr lang="ru-RU" sz="2200" dirty="0">
                <a:latin typeface="Arial Narrow" panose="020B0606020202030204" pitchFamily="34" charset="0"/>
                <a:ea typeface="Calibri" panose="020F0502020204030204" pitchFamily="34" charset="0"/>
                <a:cs typeface="Times New Roman" panose="02020603050405020304" pitchFamily="18" charset="0"/>
              </a:rPr>
              <a:t>послови у извозном маркетингу односно бартер, компензација, контракуповина, свич послови и извозни факторинг</a:t>
            </a:r>
            <a:r>
              <a:rPr lang="ru-RU" sz="2200" dirty="0" smtClean="0">
                <a:latin typeface="Arial Narrow" panose="020B0606020202030204" pitchFamily="34" charset="0"/>
                <a:ea typeface="Calibri" panose="020F0502020204030204" pitchFamily="34" charset="0"/>
                <a:cs typeface="Times New Roman" panose="02020603050405020304" pitchFamily="18" charset="0"/>
              </a:rPr>
              <a:t>.</a:t>
            </a:r>
          </a:p>
          <a:p>
            <a:pPr marL="0" marR="0" indent="164465" algn="just">
              <a:spcBef>
                <a:spcPts val="0"/>
              </a:spcBef>
              <a:spcAft>
                <a:spcPts val="0"/>
              </a:spcAft>
            </a:pPr>
            <a:endParaRPr lang="ru-RU" sz="2200" dirty="0">
              <a:latin typeface="Arial Narrow" panose="020B0606020202030204" pitchFamily="34" charset="0"/>
              <a:ea typeface="Calibri" panose="020F0502020204030204" pitchFamily="34" charset="0"/>
              <a:cs typeface="Times New Roman" panose="02020603050405020304" pitchFamily="18" charset="0"/>
            </a:endParaRPr>
          </a:p>
          <a:p>
            <a:pPr marL="0" marR="0" indent="0" algn="just">
              <a:spcBef>
                <a:spcPts val="0"/>
              </a:spcBef>
              <a:spcAft>
                <a:spcPts val="0"/>
              </a:spcAft>
              <a:buNone/>
            </a:pPr>
            <a:r>
              <a:rPr lang="ru-RU" sz="2200" b="1" dirty="0" smtClean="0">
                <a:solidFill>
                  <a:srgbClr val="0F0597"/>
                </a:solidFill>
                <a:latin typeface="Arial Narrow" panose="020B0606020202030204" pitchFamily="34" charset="0"/>
                <a:ea typeface="Calibri" panose="020F0502020204030204" pitchFamily="34" charset="0"/>
                <a:cs typeface="Times New Roman" panose="02020603050405020304" pitchFamily="18" charset="0"/>
              </a:rPr>
              <a:t>Кооперативне </a:t>
            </a:r>
            <a:r>
              <a:rPr lang="ru-RU" sz="2200" b="1" dirty="0">
                <a:solidFill>
                  <a:srgbClr val="0F0597"/>
                </a:solidFill>
                <a:latin typeface="Arial Narrow" panose="020B0606020202030204" pitchFamily="34" charset="0"/>
                <a:ea typeface="Calibri" panose="020F0502020204030204" pitchFamily="34" charset="0"/>
                <a:cs typeface="Times New Roman" panose="02020603050405020304" pitchFamily="18" charset="0"/>
              </a:rPr>
              <a:t>и инвестиционе </a:t>
            </a:r>
            <a:r>
              <a:rPr lang="ru-RU" sz="2200" b="1" dirty="0" smtClean="0">
                <a:solidFill>
                  <a:srgbClr val="0F0597"/>
                </a:solidFill>
                <a:latin typeface="Arial Narrow" panose="020B0606020202030204" pitchFamily="34" charset="0"/>
                <a:ea typeface="Calibri" panose="020F0502020204030204" pitchFamily="34" charset="0"/>
                <a:cs typeface="Times New Roman" panose="02020603050405020304" pitchFamily="18" charset="0"/>
              </a:rPr>
              <a:t>форме</a:t>
            </a:r>
            <a:r>
              <a:rPr lang="ru-RU" sz="2200" dirty="0" smtClean="0">
                <a:solidFill>
                  <a:srgbClr val="0F0597"/>
                </a:solidFill>
                <a:latin typeface="Arial Narrow" panose="020B0606020202030204" pitchFamily="34" charset="0"/>
                <a:ea typeface="Calibri" panose="020F0502020204030204" pitchFamily="34" charset="0"/>
                <a:cs typeface="Times New Roman" panose="02020603050405020304" pitchFamily="18" charset="0"/>
              </a:rPr>
              <a:t> </a:t>
            </a:r>
            <a:endParaRPr lang="ru-RU" sz="2200" dirty="0">
              <a:solidFill>
                <a:srgbClr val="0F0597"/>
              </a:solidFill>
              <a:latin typeface="Arial Narrow" panose="020B0606020202030204" pitchFamily="34" charset="0"/>
              <a:ea typeface="Calibri" panose="020F0502020204030204" pitchFamily="34" charset="0"/>
              <a:cs typeface="Times New Roman" panose="02020603050405020304" pitchFamily="18" charset="0"/>
            </a:endParaRPr>
          </a:p>
          <a:p>
            <a:pPr marL="0" marR="0" indent="164465" algn="just">
              <a:spcBef>
                <a:spcPts val="0"/>
              </a:spcBef>
              <a:spcAft>
                <a:spcPts val="0"/>
              </a:spcAft>
            </a:pPr>
            <a:r>
              <a:rPr lang="ru-RU" sz="2200" dirty="0" smtClean="0">
                <a:latin typeface="Arial Narrow" panose="020B0606020202030204" pitchFamily="34" charset="0"/>
                <a:ea typeface="Calibri" panose="020F0502020204030204" pitchFamily="34" charset="0"/>
                <a:cs typeface="Times New Roman" panose="02020603050405020304" pitchFamily="18" charset="0"/>
              </a:rPr>
              <a:t>уговорни </a:t>
            </a:r>
            <a:r>
              <a:rPr lang="ru-RU" sz="2200" dirty="0">
                <a:latin typeface="Arial Narrow" panose="020B0606020202030204" pitchFamily="34" charset="0"/>
                <a:ea typeface="Calibri" panose="020F0502020204030204" pitchFamily="34" charset="0"/>
                <a:cs typeface="Times New Roman" panose="02020603050405020304" pitchFamily="18" charset="0"/>
              </a:rPr>
              <a:t>пренос права коришћења попут лиценце и франшизинга;</a:t>
            </a:r>
          </a:p>
          <a:p>
            <a:pPr marL="0" marR="0" indent="164465" algn="just">
              <a:spcBef>
                <a:spcPts val="0"/>
              </a:spcBef>
              <a:spcAft>
                <a:spcPts val="0"/>
              </a:spcAft>
            </a:pPr>
            <a:r>
              <a:rPr lang="ru-RU" sz="2200" dirty="0" smtClean="0">
                <a:latin typeface="Arial Narrow" panose="020B0606020202030204" pitchFamily="34" charset="0"/>
                <a:ea typeface="Calibri" panose="020F0502020204030204" pitchFamily="34" charset="0"/>
                <a:cs typeface="Times New Roman" panose="02020603050405020304" pitchFamily="18" charset="0"/>
              </a:rPr>
              <a:t>непосредна </a:t>
            </a:r>
            <a:r>
              <a:rPr lang="ru-RU" sz="2200" dirty="0">
                <a:latin typeface="Arial Narrow" panose="020B0606020202030204" pitchFamily="34" charset="0"/>
                <a:ea typeface="Calibri" panose="020F0502020204030204" pitchFamily="34" charset="0"/>
                <a:cs typeface="Times New Roman" panose="02020603050405020304" pitchFamily="18" charset="0"/>
              </a:rPr>
              <a:t>производно пословна кооперација која укључује уговорно руковођење, уговорну производњу, монтажну производњу, дугорочну производну кооперацију и пословно-техничку сарадњу;</a:t>
            </a:r>
          </a:p>
          <a:p>
            <a:pPr marL="0" marR="0" indent="164465" algn="just">
              <a:spcBef>
                <a:spcPts val="0"/>
              </a:spcBef>
              <a:spcAft>
                <a:spcPts val="0"/>
              </a:spcAft>
            </a:pPr>
            <a:r>
              <a:rPr lang="ru-RU" sz="2200" dirty="0" smtClean="0">
                <a:latin typeface="Arial Narrow" panose="020B0606020202030204" pitchFamily="34" charset="0"/>
                <a:ea typeface="Calibri" panose="020F0502020204030204" pitchFamily="34" charset="0"/>
                <a:cs typeface="Times New Roman" panose="02020603050405020304" pitchFamily="18" charset="0"/>
              </a:rPr>
              <a:t>сарадња </a:t>
            </a:r>
            <a:r>
              <a:rPr lang="ru-RU" sz="2200" dirty="0">
                <a:latin typeface="Arial Narrow" panose="020B0606020202030204" pitchFamily="34" charset="0"/>
                <a:ea typeface="Calibri" panose="020F0502020204030204" pitchFamily="34" charset="0"/>
                <a:cs typeface="Times New Roman" panose="02020603050405020304" pitchFamily="18" charset="0"/>
              </a:rPr>
              <a:t>на пројектном принципу;</a:t>
            </a:r>
          </a:p>
          <a:p>
            <a:pPr marL="0" marR="0" indent="164465" algn="just">
              <a:spcBef>
                <a:spcPts val="0"/>
              </a:spcBef>
              <a:spcAft>
                <a:spcPts val="0"/>
              </a:spcAft>
            </a:pPr>
            <a:r>
              <a:rPr lang="ru-RU" sz="2200" dirty="0" smtClean="0">
                <a:latin typeface="Arial Narrow" panose="020B0606020202030204" pitchFamily="34" charset="0"/>
                <a:ea typeface="Calibri" panose="020F0502020204030204" pitchFamily="34" charset="0"/>
                <a:cs typeface="Times New Roman" panose="02020603050405020304" pitchFamily="18" charset="0"/>
              </a:rPr>
              <a:t>директне </a:t>
            </a:r>
            <a:r>
              <a:rPr lang="ru-RU" sz="2200" dirty="0">
                <a:latin typeface="Arial Narrow" panose="020B0606020202030204" pitchFamily="34" charset="0"/>
                <a:ea typeface="Calibri" panose="020F0502020204030204" pitchFamily="34" charset="0"/>
                <a:cs typeface="Times New Roman" panose="02020603050405020304" pitchFamily="18" charset="0"/>
              </a:rPr>
              <a:t>инвестиције у иностранству. </a:t>
            </a:r>
          </a:p>
          <a:p>
            <a:pPr marL="0" marR="0" indent="164465" algn="just">
              <a:spcBef>
                <a:spcPts val="0"/>
              </a:spcBef>
              <a:spcAft>
                <a:spcPts val="0"/>
              </a:spcAft>
            </a:pPr>
            <a:endParaRPr lang="sr-Latn-CS" sz="2400" dirty="0" smtClean="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5CFC2A9D-B1EA-4680-84B8-CF3316DF8074}" type="slidenum">
              <a:rPr lang="en-US" smtClean="0">
                <a:solidFill>
                  <a:prstClr val="black">
                    <a:tint val="75000"/>
                  </a:prstClr>
                </a:solidFill>
              </a:rPr>
              <a:pPr/>
              <a:t>10</a:t>
            </a:fld>
            <a:endParaRPr lang="en-US">
              <a:solidFill>
                <a:prstClr val="black">
                  <a:tint val="75000"/>
                </a:prstClr>
              </a:solidFill>
            </a:endParaRPr>
          </a:p>
        </p:txBody>
      </p:sp>
    </p:spTree>
    <p:extLst>
      <p:ext uri="{BB962C8B-B14F-4D97-AF65-F5344CB8AC3E}">
        <p14:creationId xmlns:p14="http://schemas.microsoft.com/office/powerpoint/2010/main" val="19018258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0389" y="260648"/>
            <a:ext cx="8363272" cy="595957"/>
          </a:xfrm>
        </p:spPr>
        <p:txBody>
          <a:bodyPr>
            <a:normAutofit/>
          </a:bodyPr>
          <a:lstStyle/>
          <a:p>
            <a:r>
              <a:rPr lang="sr-Cyrl-RS" sz="2800" dirty="0" smtClean="0">
                <a:solidFill>
                  <a:srgbClr val="FFFF00"/>
                </a:solidFill>
                <a:latin typeface="Arial Narrow" panose="020B0606020202030204" pitchFamily="34" charset="0"/>
              </a:rPr>
              <a:t>Интернационализација као стратегија раста и развоја </a:t>
            </a:r>
            <a:endParaRPr lang="sr-Latn-RS" sz="2800" dirty="0">
              <a:solidFill>
                <a:srgbClr val="FFFF00"/>
              </a:solidFill>
              <a:latin typeface="Arial Narrow" panose="020B0606020202030204" pitchFamily="34" charset="0"/>
            </a:endParaRPr>
          </a:p>
        </p:txBody>
      </p:sp>
      <p:sp>
        <p:nvSpPr>
          <p:cNvPr id="3" name="Content Placeholder 2"/>
          <p:cNvSpPr>
            <a:spLocks noGrp="1"/>
          </p:cNvSpPr>
          <p:nvPr>
            <p:ph idx="1"/>
          </p:nvPr>
        </p:nvSpPr>
        <p:spPr>
          <a:xfrm>
            <a:off x="156667" y="954669"/>
            <a:ext cx="8530133" cy="5766805"/>
          </a:xfrm>
        </p:spPr>
        <p:txBody>
          <a:bodyPr>
            <a:normAutofit fontScale="92500" lnSpcReduction="20000"/>
          </a:bodyPr>
          <a:lstStyle/>
          <a:p>
            <a:pPr marL="0" indent="0">
              <a:buNone/>
            </a:pPr>
            <a:r>
              <a:rPr lang="sr-Cyrl-RS" sz="2400" b="1" dirty="0" smtClean="0">
                <a:solidFill>
                  <a:srgbClr val="0F0597"/>
                </a:solidFill>
                <a:latin typeface="Arial Narrow" panose="020B0606020202030204" pitchFamily="34" charset="0"/>
              </a:rPr>
              <a:t>Стратегије: с</a:t>
            </a:r>
            <a:r>
              <a:rPr lang="ru-RU" sz="2400" b="1" dirty="0" smtClean="0">
                <a:solidFill>
                  <a:srgbClr val="0F0597"/>
                </a:solidFill>
                <a:latin typeface="Arial Narrow" panose="020B0606020202030204" pitchFamily="34" charset="0"/>
              </a:rPr>
              <a:t>тандардизација</a:t>
            </a:r>
            <a:r>
              <a:rPr lang="ru-RU" sz="2400" b="1" dirty="0">
                <a:solidFill>
                  <a:srgbClr val="0F0597"/>
                </a:solidFill>
                <a:latin typeface="Arial Narrow" panose="020B0606020202030204" pitchFamily="34" charset="0"/>
              </a:rPr>
              <a:t>, прилагођавање или комбинација </a:t>
            </a:r>
            <a:endParaRPr lang="sr-Latn-RS" sz="2400" b="1" dirty="0" smtClean="0">
              <a:solidFill>
                <a:srgbClr val="0F0597"/>
              </a:solidFill>
              <a:latin typeface="Arial Narrow" panose="020B0606020202030204" pitchFamily="34" charset="0"/>
            </a:endParaRPr>
          </a:p>
          <a:p>
            <a:pPr marL="0" marR="0" indent="0">
              <a:spcBef>
                <a:spcPts val="0"/>
              </a:spcBef>
              <a:spcAft>
                <a:spcPts val="0"/>
              </a:spcAft>
              <a:buNone/>
            </a:pPr>
            <a:endParaRPr lang="ru-RU" sz="2400" dirty="0" smtClean="0">
              <a:latin typeface="Arial Narrow" panose="020B0606020202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ru-RU" sz="2400" dirty="0">
                <a:solidFill>
                  <a:srgbClr val="0F0597"/>
                </a:solidFill>
                <a:latin typeface="Arial Narrow" panose="020B0606020202030204" pitchFamily="34" charset="0"/>
                <a:ea typeface="Calibri" panose="020F0502020204030204" pitchFamily="34" charset="0"/>
                <a:cs typeface="Times New Roman" panose="02020603050405020304" pitchFamily="18" charset="0"/>
              </a:rPr>
              <a:t>Стратегија стандардизације </a:t>
            </a:r>
            <a:r>
              <a:rPr lang="ru-RU" sz="2400" dirty="0">
                <a:latin typeface="Arial Narrow" panose="020B0606020202030204" pitchFamily="34" charset="0"/>
                <a:ea typeface="Calibri" panose="020F0502020204030204" pitchFamily="34" charset="0"/>
                <a:cs typeface="Times New Roman" panose="02020603050405020304" pitchFamily="18" charset="0"/>
              </a:rPr>
              <a:t>се реализује понудом јединственог производа по јединственим ценама, јединственом дистрибуцијом и јединственом  промоцијом. У пракси је тешко постићи апсолутну стандардизацију.  </a:t>
            </a:r>
            <a:endParaRPr lang="ru-RU" sz="2400" dirty="0" smtClean="0">
              <a:latin typeface="Arial Narrow" panose="020B0606020202030204" pitchFamily="34" charset="0"/>
              <a:ea typeface="Calibri" panose="020F0502020204030204" pitchFamily="34" charset="0"/>
              <a:cs typeface="Times New Roman" panose="02020603050405020304" pitchFamily="18" charset="0"/>
            </a:endParaRPr>
          </a:p>
          <a:p>
            <a:pPr marL="0" marR="0" indent="0" algn="just">
              <a:spcBef>
                <a:spcPts val="0"/>
              </a:spcBef>
              <a:spcAft>
                <a:spcPts val="0"/>
              </a:spcAft>
              <a:buNone/>
            </a:pPr>
            <a:endParaRPr lang="ru-RU" sz="2400" dirty="0">
              <a:latin typeface="Arial Narrow" panose="020B0606020202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ru-RU" sz="2400" dirty="0">
                <a:solidFill>
                  <a:srgbClr val="0F0597"/>
                </a:solidFill>
                <a:latin typeface="Arial Narrow" panose="020B0606020202030204" pitchFamily="34" charset="0"/>
                <a:ea typeface="Calibri" panose="020F0502020204030204" pitchFamily="34" charset="0"/>
                <a:cs typeface="Times New Roman" panose="02020603050405020304" pitchFamily="18" charset="0"/>
              </a:rPr>
              <a:t>Стратегија прилагођавања </a:t>
            </a:r>
            <a:r>
              <a:rPr lang="ru-RU" sz="2400" dirty="0">
                <a:latin typeface="Arial Narrow" panose="020B0606020202030204" pitchFamily="34" charset="0"/>
                <a:ea typeface="Calibri" panose="020F0502020204030204" pitchFamily="34" charset="0"/>
                <a:cs typeface="Times New Roman" panose="02020603050405020304" pitchFamily="18" charset="0"/>
              </a:rPr>
              <a:t>се реализује понудом прилагођеног производа, прилагођене цене, прилагођене дистрибуцију или прилагођене промоције тржишном сегменту, једном или више иностраних тржишта или региону. Компаније не прилагођавају све инструменте маркетинга одједном. Увек се бира онај који захтева најмања прилагођавања да би се најбоље задовољили специфични захтеви циљног тржишта. </a:t>
            </a:r>
            <a:r>
              <a:rPr lang="ru-RU" sz="2400" dirty="0" smtClean="0">
                <a:latin typeface="Arial Narrow" panose="020B0606020202030204" pitchFamily="34" charset="0"/>
                <a:ea typeface="Calibri" panose="020F0502020204030204" pitchFamily="34" charset="0"/>
                <a:cs typeface="Times New Roman" panose="02020603050405020304" pitchFamily="18" charset="0"/>
              </a:rPr>
              <a:t>У </a:t>
            </a:r>
            <a:r>
              <a:rPr lang="ru-RU" sz="2400" dirty="0">
                <a:latin typeface="Arial Narrow" panose="020B0606020202030204" pitchFamily="34" charset="0"/>
                <a:ea typeface="Calibri" panose="020F0502020204030204" pitchFamily="34" charset="0"/>
                <a:cs typeface="Times New Roman" panose="02020603050405020304" pitchFamily="18" charset="0"/>
              </a:rPr>
              <a:t>вези с тим, пракса указује на </a:t>
            </a:r>
            <a:r>
              <a:rPr lang="ru-RU" sz="2400" dirty="0">
                <a:solidFill>
                  <a:srgbClr val="0F0597"/>
                </a:solidFill>
                <a:latin typeface="Arial Narrow" panose="020B0606020202030204" pitchFamily="34" charset="0"/>
                <a:ea typeface="Calibri" panose="020F0502020204030204" pitchFamily="34" charset="0"/>
                <a:cs typeface="Times New Roman" panose="02020603050405020304" pitchFamily="18" charset="0"/>
              </a:rPr>
              <a:t>низ стратегија стандардизације са обележјима прилагођавања и стратегија прилагођавања са обележјима стандардизације</a:t>
            </a:r>
            <a:r>
              <a:rPr lang="ru-RU" sz="2400" dirty="0">
                <a:latin typeface="Arial Narrow" panose="020B0606020202030204" pitchFamily="34" charset="0"/>
                <a:ea typeface="Calibri" panose="020F0502020204030204" pitchFamily="34" charset="0"/>
                <a:cs typeface="Times New Roman" panose="02020603050405020304" pitchFamily="18" charset="0"/>
              </a:rPr>
              <a:t>. </a:t>
            </a:r>
            <a:endParaRPr lang="ru-RU" sz="2400" dirty="0" smtClean="0">
              <a:latin typeface="Arial Narrow" panose="020B0606020202030204" pitchFamily="34" charset="0"/>
              <a:ea typeface="Calibri" panose="020F0502020204030204" pitchFamily="34" charset="0"/>
              <a:cs typeface="Times New Roman" panose="02020603050405020304" pitchFamily="18" charset="0"/>
            </a:endParaRPr>
          </a:p>
          <a:p>
            <a:pPr marL="0" marR="0" indent="0" algn="just">
              <a:spcBef>
                <a:spcPts val="0"/>
              </a:spcBef>
              <a:spcAft>
                <a:spcPts val="0"/>
              </a:spcAft>
              <a:buNone/>
            </a:pPr>
            <a:endParaRPr lang="ru-RU" sz="2400" dirty="0">
              <a:latin typeface="Arial Narrow" panose="020B0606020202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ru-RU" sz="2400" dirty="0">
                <a:latin typeface="Arial Narrow" panose="020B0606020202030204" pitchFamily="34" charset="0"/>
                <a:ea typeface="Calibri" panose="020F0502020204030204" pitchFamily="34" charset="0"/>
                <a:cs typeface="Times New Roman" panose="02020603050405020304" pitchFamily="18" charset="0"/>
              </a:rPr>
              <a:t>Према Котлеру и </a:t>
            </a:r>
            <a:r>
              <a:rPr lang="ru-RU" sz="2400" dirty="0" smtClean="0">
                <a:latin typeface="Arial Narrow" panose="020B0606020202030204" pitchFamily="34" charset="0"/>
                <a:ea typeface="Calibri" panose="020F0502020204030204" pitchFamily="34" charset="0"/>
                <a:cs typeface="Times New Roman" panose="02020603050405020304" pitchFamily="18" charset="0"/>
              </a:rPr>
              <a:t>сар. (</a:t>
            </a:r>
            <a:r>
              <a:rPr lang="ru-RU" sz="2400" dirty="0" smtClean="0">
                <a:latin typeface="Arial Narrow" panose="020B0606020202030204" pitchFamily="34" charset="0"/>
                <a:ea typeface="Calibri" panose="020F0502020204030204" pitchFamily="34" charset="0"/>
                <a:cs typeface="Times New Roman" panose="02020603050405020304" pitchFamily="18" charset="0"/>
              </a:rPr>
              <a:t>2020</a:t>
            </a:r>
            <a:r>
              <a:rPr lang="ru-RU" sz="2400" dirty="0">
                <a:latin typeface="Arial Narrow" panose="020B0606020202030204" pitchFamily="34" charset="0"/>
                <a:ea typeface="Calibri" panose="020F0502020204030204" pitchFamily="34" charset="0"/>
                <a:cs typeface="Times New Roman" panose="02020603050405020304" pitchFamily="18" charset="0"/>
              </a:rPr>
              <a:t>), избор форми и стратегија интернационализације под утицајем </a:t>
            </a:r>
            <a:r>
              <a:rPr lang="ru-RU" sz="2400" dirty="0" smtClean="0">
                <a:latin typeface="Arial Narrow" panose="020B0606020202030204" pitchFamily="34" charset="0"/>
                <a:ea typeface="Calibri" panose="020F0502020204030204" pitchFamily="34" charset="0"/>
                <a:cs typeface="Times New Roman" panose="02020603050405020304" pitchFamily="18" charset="0"/>
              </a:rPr>
              <a:t>су: </a:t>
            </a:r>
            <a:endParaRPr lang="ru-RU" sz="2400" dirty="0" smtClean="0">
              <a:latin typeface="Arial Narrow" panose="020B0606020202030204" pitchFamily="34" charset="0"/>
              <a:ea typeface="Calibri" panose="020F0502020204030204" pitchFamily="34" charset="0"/>
              <a:cs typeface="Times New Roman" panose="02020603050405020304" pitchFamily="18" charset="0"/>
            </a:endParaRPr>
          </a:p>
          <a:p>
            <a:pPr marL="457200" marR="0" indent="-457200">
              <a:spcBef>
                <a:spcPts val="0"/>
              </a:spcBef>
              <a:spcAft>
                <a:spcPts val="0"/>
              </a:spcAft>
              <a:buAutoNum type="arabicParenR"/>
            </a:pPr>
            <a:r>
              <a:rPr lang="ru-RU" sz="2400" dirty="0" smtClean="0">
                <a:latin typeface="Arial Narrow" panose="020B0606020202030204" pitchFamily="34" charset="0"/>
                <a:ea typeface="Calibri" panose="020F0502020204030204" pitchFamily="34" charset="0"/>
                <a:cs typeface="Times New Roman" panose="02020603050405020304" pitchFamily="18" charset="0"/>
              </a:rPr>
              <a:t>циља </a:t>
            </a:r>
            <a:r>
              <a:rPr lang="ru-RU" sz="2400" dirty="0">
                <a:latin typeface="Arial Narrow" panose="020B0606020202030204" pitchFamily="34" charset="0"/>
                <a:ea typeface="Calibri" panose="020F0502020204030204" pitchFamily="34" charset="0"/>
                <a:cs typeface="Times New Roman" panose="02020603050405020304" pitchFamily="18" charset="0"/>
              </a:rPr>
              <a:t>интернационализације којег је поставила компанија, </a:t>
            </a:r>
            <a:endParaRPr lang="ru-RU" sz="2400" dirty="0" smtClean="0">
              <a:latin typeface="Arial Narrow" panose="020B0606020202030204" pitchFamily="34" charset="0"/>
              <a:ea typeface="Calibri" panose="020F0502020204030204" pitchFamily="34" charset="0"/>
              <a:cs typeface="Times New Roman" panose="02020603050405020304" pitchFamily="18" charset="0"/>
            </a:endParaRPr>
          </a:p>
          <a:p>
            <a:pPr marL="457200" marR="0" indent="-457200">
              <a:spcBef>
                <a:spcPts val="0"/>
              </a:spcBef>
              <a:spcAft>
                <a:spcPts val="0"/>
              </a:spcAft>
              <a:buAutoNum type="arabicParenR"/>
            </a:pPr>
            <a:r>
              <a:rPr lang="ru-RU" sz="2400" dirty="0" smtClean="0">
                <a:latin typeface="Arial Narrow" panose="020B0606020202030204" pitchFamily="34" charset="0"/>
                <a:ea typeface="Calibri" panose="020F0502020204030204" pitchFamily="34" charset="0"/>
                <a:cs typeface="Times New Roman" panose="02020603050405020304" pitchFamily="18" charset="0"/>
              </a:rPr>
              <a:t>карактера </a:t>
            </a:r>
            <a:r>
              <a:rPr lang="ru-RU" sz="2400" dirty="0">
                <a:latin typeface="Arial Narrow" panose="020B0606020202030204" pitchFamily="34" charset="0"/>
                <a:ea typeface="Calibri" panose="020F0502020204030204" pitchFamily="34" charset="0"/>
                <a:cs typeface="Times New Roman" panose="02020603050405020304" pitchFamily="18" charset="0"/>
              </a:rPr>
              <a:t>изабраног циљног тржишта, </a:t>
            </a:r>
            <a:r>
              <a:rPr lang="ru-RU" sz="2400" dirty="0" smtClean="0">
                <a:latin typeface="Arial Narrow" panose="020B0606020202030204" pitchFamily="34" charset="0"/>
                <a:ea typeface="Calibri" panose="020F0502020204030204" pitchFamily="34" charset="0"/>
                <a:cs typeface="Times New Roman" panose="02020603050405020304" pitchFamily="18" charset="0"/>
              </a:rPr>
              <a:t>и</a:t>
            </a:r>
          </a:p>
          <a:p>
            <a:pPr marL="457200" marR="0" indent="-457200">
              <a:spcBef>
                <a:spcPts val="0"/>
              </a:spcBef>
              <a:spcAft>
                <a:spcPts val="0"/>
              </a:spcAft>
              <a:buAutoNum type="arabicParenR"/>
            </a:pPr>
            <a:r>
              <a:rPr lang="ru-RU" sz="2400" dirty="0" smtClean="0">
                <a:latin typeface="Arial Narrow" panose="020B0606020202030204" pitchFamily="34" charset="0"/>
                <a:ea typeface="Calibri" panose="020F0502020204030204" pitchFamily="34" charset="0"/>
                <a:cs typeface="Times New Roman" panose="02020603050405020304" pitchFamily="18" charset="0"/>
              </a:rPr>
              <a:t>способности </a:t>
            </a:r>
            <a:r>
              <a:rPr lang="ru-RU" sz="2400" dirty="0">
                <a:latin typeface="Arial Narrow" panose="020B0606020202030204" pitchFamily="34" charset="0"/>
                <a:ea typeface="Calibri" panose="020F0502020204030204" pitchFamily="34" charset="0"/>
                <a:cs typeface="Times New Roman" panose="02020603050405020304" pitchFamily="18" charset="0"/>
              </a:rPr>
              <a:t>компаније за примену неке од алтернативних форми, пошто форме пружају различит однос трошкова и ефеката. </a:t>
            </a:r>
          </a:p>
          <a:p>
            <a:pPr marL="0" marR="0" indent="164465" algn="just">
              <a:spcBef>
                <a:spcPts val="0"/>
              </a:spcBef>
              <a:spcAft>
                <a:spcPts val="0"/>
              </a:spcAft>
            </a:pPr>
            <a:endParaRPr lang="sr-Latn-CS" sz="2400" dirty="0" smtClean="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5CFC2A9D-B1EA-4680-84B8-CF3316DF8074}" type="slidenum">
              <a:rPr lang="en-US" smtClean="0">
                <a:solidFill>
                  <a:prstClr val="black">
                    <a:tint val="75000"/>
                  </a:prstClr>
                </a:solidFill>
              </a:rPr>
              <a:pPr/>
              <a:t>11</a:t>
            </a:fld>
            <a:endParaRPr lang="en-US">
              <a:solidFill>
                <a:prstClr val="black">
                  <a:tint val="75000"/>
                </a:prstClr>
              </a:solidFill>
            </a:endParaRPr>
          </a:p>
        </p:txBody>
      </p:sp>
    </p:spTree>
    <p:extLst>
      <p:ext uri="{BB962C8B-B14F-4D97-AF65-F5344CB8AC3E}">
        <p14:creationId xmlns:p14="http://schemas.microsoft.com/office/powerpoint/2010/main" val="9848250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0389" y="260648"/>
            <a:ext cx="8363272" cy="595957"/>
          </a:xfrm>
        </p:spPr>
        <p:txBody>
          <a:bodyPr>
            <a:normAutofit/>
          </a:bodyPr>
          <a:lstStyle/>
          <a:p>
            <a:r>
              <a:rPr lang="sr-Cyrl-RS" sz="2800" dirty="0" smtClean="0">
                <a:solidFill>
                  <a:srgbClr val="FFFF00"/>
                </a:solidFill>
                <a:latin typeface="Arial Narrow" panose="020B0606020202030204" pitchFamily="34" charset="0"/>
              </a:rPr>
              <a:t>Интернационализација као стратегија раста и развоја </a:t>
            </a:r>
            <a:endParaRPr lang="sr-Latn-RS" sz="2800" dirty="0">
              <a:solidFill>
                <a:srgbClr val="FFFF00"/>
              </a:solidFill>
              <a:latin typeface="Arial Narrow" panose="020B0606020202030204" pitchFamily="34" charset="0"/>
            </a:endParaRPr>
          </a:p>
        </p:txBody>
      </p:sp>
      <p:sp>
        <p:nvSpPr>
          <p:cNvPr id="3" name="Content Placeholder 2"/>
          <p:cNvSpPr>
            <a:spLocks noGrp="1"/>
          </p:cNvSpPr>
          <p:nvPr>
            <p:ph idx="1"/>
          </p:nvPr>
        </p:nvSpPr>
        <p:spPr>
          <a:xfrm>
            <a:off x="156667" y="954670"/>
            <a:ext cx="8530133" cy="5570674"/>
          </a:xfrm>
        </p:spPr>
        <p:txBody>
          <a:bodyPr>
            <a:normAutofit/>
          </a:bodyPr>
          <a:lstStyle/>
          <a:p>
            <a:pPr marL="0" indent="0">
              <a:buNone/>
            </a:pPr>
            <a:r>
              <a:rPr lang="sr-Cyrl-RS" sz="2400" b="1" dirty="0" smtClean="0">
                <a:solidFill>
                  <a:srgbClr val="0F0597"/>
                </a:solidFill>
                <a:latin typeface="Arial Narrow" panose="020B0606020202030204" pitchFamily="34" charset="0"/>
              </a:rPr>
              <a:t>Стратегије тржишне експанзије</a:t>
            </a:r>
          </a:p>
          <a:p>
            <a:pPr marL="0" indent="0">
              <a:buNone/>
            </a:pPr>
            <a:r>
              <a:rPr lang="ru-RU" sz="2200" dirty="0" smtClean="0">
                <a:latin typeface="Arial Narrow" panose="020B0606020202030204" pitchFamily="34" charset="0"/>
                <a:ea typeface="Calibri" panose="020F0502020204030204" pitchFamily="34" charset="0"/>
                <a:cs typeface="Times New Roman" panose="02020603050405020304" pitchFamily="18" charset="0"/>
              </a:rPr>
              <a:t> </a:t>
            </a:r>
            <a:endParaRPr lang="ru-RU" sz="2200" dirty="0" smtClean="0">
              <a:latin typeface="Arial Narrow" panose="020B0606020202030204" pitchFamily="34" charset="0"/>
              <a:ea typeface="Calibri" panose="020F0502020204030204" pitchFamily="34" charset="0"/>
              <a:cs typeface="Times New Roman" panose="02020603050405020304" pitchFamily="18" charset="0"/>
            </a:endParaRPr>
          </a:p>
          <a:p>
            <a:pPr marL="0" indent="0">
              <a:buNone/>
            </a:pPr>
            <a:r>
              <a:rPr lang="ru-RU" sz="2500" dirty="0" smtClean="0">
                <a:latin typeface="Arial Narrow" panose="020B0606020202030204" pitchFamily="34" charset="0"/>
                <a:ea typeface="Calibri" panose="020F0502020204030204" pitchFamily="34" charset="0"/>
                <a:cs typeface="Times New Roman" panose="02020603050405020304" pitchFamily="18" charset="0"/>
              </a:rPr>
              <a:t>Тржишна </a:t>
            </a:r>
            <a:r>
              <a:rPr lang="ru-RU" sz="2500" dirty="0">
                <a:latin typeface="Arial Narrow" panose="020B0606020202030204" pitchFamily="34" charset="0"/>
                <a:ea typeface="Calibri" panose="020F0502020204030204" pitchFamily="34" charset="0"/>
                <a:cs typeface="Times New Roman" panose="02020603050405020304" pitchFamily="18" charset="0"/>
              </a:rPr>
              <a:t>експанзија је начин на који компанија остварује планирани и жељени ниво тржишног учешћа. </a:t>
            </a:r>
            <a:r>
              <a:rPr lang="ru-RU" sz="2500" dirty="0" smtClean="0">
                <a:latin typeface="Arial Narrow" panose="020B0606020202030204" pitchFamily="34" charset="0"/>
                <a:ea typeface="Calibri" panose="020F0502020204030204" pitchFamily="34" charset="0"/>
                <a:cs typeface="Times New Roman" panose="02020603050405020304" pitchFamily="18" charset="0"/>
              </a:rPr>
              <a:t>Тржишна </a:t>
            </a:r>
            <a:r>
              <a:rPr lang="ru-RU" sz="2500" dirty="0">
                <a:latin typeface="Arial Narrow" panose="020B0606020202030204" pitchFamily="34" charset="0"/>
                <a:ea typeface="Calibri" panose="020F0502020204030204" pitchFamily="34" charset="0"/>
                <a:cs typeface="Times New Roman" panose="02020603050405020304" pitchFamily="18" charset="0"/>
              </a:rPr>
              <a:t>експанзија се може операционализовати: </a:t>
            </a:r>
            <a:endParaRPr lang="ru-RU" sz="2500" dirty="0" smtClean="0">
              <a:latin typeface="Arial Narrow" panose="020B0606020202030204" pitchFamily="34" charset="0"/>
              <a:ea typeface="Calibri" panose="020F0502020204030204" pitchFamily="34" charset="0"/>
              <a:cs typeface="Times New Roman" panose="02020603050405020304" pitchFamily="18" charset="0"/>
            </a:endParaRPr>
          </a:p>
          <a:p>
            <a:pPr marL="0" indent="0">
              <a:buNone/>
            </a:pPr>
            <a:endParaRPr lang="ru-RU" sz="2500" dirty="0">
              <a:latin typeface="Arial Narrow" panose="020B0606020202030204" pitchFamily="34" charset="0"/>
              <a:ea typeface="Calibri" panose="020F0502020204030204" pitchFamily="34" charset="0"/>
              <a:cs typeface="Times New Roman" panose="02020603050405020304" pitchFamily="18" charset="0"/>
            </a:endParaRPr>
          </a:p>
          <a:p>
            <a:pPr marR="0" algn="just">
              <a:spcBef>
                <a:spcPts val="0"/>
              </a:spcBef>
              <a:spcAft>
                <a:spcPts val="0"/>
              </a:spcAft>
            </a:pPr>
            <a:r>
              <a:rPr lang="ru-RU" sz="2500" i="1" dirty="0" smtClean="0">
                <a:solidFill>
                  <a:srgbClr val="0F0597"/>
                </a:solidFill>
                <a:latin typeface="Arial Narrow" panose="020B0606020202030204" pitchFamily="34" charset="0"/>
                <a:ea typeface="Calibri" panose="020F0502020204030204" pitchFamily="34" charset="0"/>
                <a:cs typeface="Times New Roman" panose="02020603050405020304" pitchFamily="18" charset="0"/>
              </a:rPr>
              <a:t>стратегијом </a:t>
            </a:r>
            <a:r>
              <a:rPr lang="ru-RU" sz="2500" i="1" dirty="0">
                <a:solidFill>
                  <a:srgbClr val="0F0597"/>
                </a:solidFill>
                <a:latin typeface="Arial Narrow" panose="020B0606020202030204" pitchFamily="34" charset="0"/>
                <a:ea typeface="Calibri" panose="020F0502020204030204" pitchFamily="34" charset="0"/>
                <a:cs typeface="Times New Roman" panose="02020603050405020304" pitchFamily="18" charset="0"/>
              </a:rPr>
              <a:t>диверсификације</a:t>
            </a:r>
            <a:r>
              <a:rPr lang="ru-RU" sz="2500" dirty="0">
                <a:latin typeface="Arial Narrow" panose="020B0606020202030204" pitchFamily="34" charset="0"/>
                <a:ea typeface="Calibri" panose="020F0502020204030204" pitchFamily="34" charset="0"/>
                <a:cs typeface="Times New Roman" panose="02020603050405020304" pitchFamily="18" charset="0"/>
              </a:rPr>
              <a:t>, и то: </a:t>
            </a:r>
            <a:endParaRPr lang="ru-RU" sz="2500" dirty="0" smtClean="0">
              <a:latin typeface="Arial Narrow" panose="020B0606020202030204" pitchFamily="34" charset="0"/>
              <a:ea typeface="Calibri" panose="020F0502020204030204" pitchFamily="34" charset="0"/>
              <a:cs typeface="Times New Roman" panose="02020603050405020304" pitchFamily="18" charset="0"/>
            </a:endParaRPr>
          </a:p>
          <a:p>
            <a:pPr lvl="1" algn="just">
              <a:spcBef>
                <a:spcPts val="0"/>
              </a:spcBef>
            </a:pPr>
            <a:r>
              <a:rPr lang="ru-RU" sz="2100" dirty="0" smtClean="0">
                <a:latin typeface="Arial Narrow" panose="020B0606020202030204" pitchFamily="34" charset="0"/>
                <a:ea typeface="Calibri" panose="020F0502020204030204" pitchFamily="34" charset="0"/>
                <a:cs typeface="Times New Roman" panose="02020603050405020304" pitchFamily="18" charset="0"/>
              </a:rPr>
              <a:t>глобалном </a:t>
            </a:r>
            <a:r>
              <a:rPr lang="ru-RU" sz="2100" dirty="0">
                <a:latin typeface="Arial Narrow" panose="020B0606020202030204" pitchFamily="34" charset="0"/>
                <a:ea typeface="Calibri" panose="020F0502020204030204" pitchFamily="34" charset="0"/>
                <a:cs typeface="Times New Roman" panose="02020603050405020304" pitchFamily="18" charset="0"/>
              </a:rPr>
              <a:t>или  </a:t>
            </a:r>
            <a:endParaRPr lang="ru-RU" sz="2100" dirty="0" smtClean="0">
              <a:latin typeface="Arial Narrow" panose="020B0606020202030204" pitchFamily="34" charset="0"/>
              <a:ea typeface="Calibri" panose="020F0502020204030204" pitchFamily="34" charset="0"/>
              <a:cs typeface="Times New Roman" panose="02020603050405020304" pitchFamily="18" charset="0"/>
            </a:endParaRPr>
          </a:p>
          <a:p>
            <a:pPr lvl="1" algn="just">
              <a:spcBef>
                <a:spcPts val="0"/>
              </a:spcBef>
            </a:pPr>
            <a:r>
              <a:rPr lang="ru-RU" sz="2100" dirty="0" smtClean="0">
                <a:latin typeface="Arial Narrow" panose="020B0606020202030204" pitchFamily="34" charset="0"/>
                <a:ea typeface="Calibri" panose="020F0502020204030204" pitchFamily="34" charset="0"/>
                <a:cs typeface="Times New Roman" panose="02020603050405020304" pitchFamily="18" charset="0"/>
              </a:rPr>
              <a:t>специјализованом </a:t>
            </a:r>
            <a:r>
              <a:rPr lang="ru-RU" sz="2100" dirty="0">
                <a:latin typeface="Arial Narrow" panose="020B0606020202030204" pitchFamily="34" charset="0"/>
                <a:ea typeface="Calibri" panose="020F0502020204030204" pitchFamily="34" charset="0"/>
                <a:cs typeface="Times New Roman" panose="02020603050405020304" pitchFamily="18" charset="0"/>
              </a:rPr>
              <a:t>диверсификацијом; </a:t>
            </a:r>
            <a:r>
              <a:rPr lang="ru-RU" sz="2100" dirty="0" smtClean="0">
                <a:latin typeface="Arial Narrow" panose="020B0606020202030204" pitchFamily="34" charset="0"/>
                <a:ea typeface="Calibri" panose="020F0502020204030204" pitchFamily="34" charset="0"/>
                <a:cs typeface="Times New Roman" panose="02020603050405020304" pitchFamily="18" charset="0"/>
              </a:rPr>
              <a:t>и</a:t>
            </a:r>
          </a:p>
          <a:p>
            <a:pPr marR="0" algn="just">
              <a:spcBef>
                <a:spcPts val="0"/>
              </a:spcBef>
              <a:spcAft>
                <a:spcPts val="0"/>
              </a:spcAft>
            </a:pPr>
            <a:endParaRPr lang="ru-RU" sz="2500" dirty="0" smtClean="0">
              <a:latin typeface="Arial Narrow" panose="020B0606020202030204" pitchFamily="34" charset="0"/>
              <a:ea typeface="Calibri" panose="020F0502020204030204" pitchFamily="34" charset="0"/>
              <a:cs typeface="Times New Roman" panose="02020603050405020304" pitchFamily="18" charset="0"/>
            </a:endParaRPr>
          </a:p>
          <a:p>
            <a:pPr marR="0" algn="just">
              <a:spcBef>
                <a:spcPts val="0"/>
              </a:spcBef>
              <a:spcAft>
                <a:spcPts val="0"/>
              </a:spcAft>
            </a:pPr>
            <a:r>
              <a:rPr lang="ru-RU" sz="2500" i="1" dirty="0" smtClean="0">
                <a:solidFill>
                  <a:srgbClr val="0F0597"/>
                </a:solidFill>
                <a:latin typeface="Arial Narrow" panose="020B0606020202030204" pitchFamily="34" charset="0"/>
                <a:ea typeface="Calibri" panose="020F0502020204030204" pitchFamily="34" charset="0"/>
                <a:cs typeface="Times New Roman" panose="02020603050405020304" pitchFamily="18" charset="0"/>
              </a:rPr>
              <a:t>стратегијом </a:t>
            </a:r>
            <a:r>
              <a:rPr lang="ru-RU" sz="2500" i="1" dirty="0">
                <a:solidFill>
                  <a:srgbClr val="0F0597"/>
                </a:solidFill>
                <a:latin typeface="Arial Narrow" panose="020B0606020202030204" pitchFamily="34" charset="0"/>
                <a:ea typeface="Calibri" panose="020F0502020204030204" pitchFamily="34" charset="0"/>
                <a:cs typeface="Times New Roman" panose="02020603050405020304" pitchFamily="18" charset="0"/>
              </a:rPr>
              <a:t>концентрације</a:t>
            </a:r>
            <a:r>
              <a:rPr lang="ru-RU" sz="2500" dirty="0">
                <a:latin typeface="Arial Narrow" panose="020B0606020202030204" pitchFamily="34" charset="0"/>
                <a:ea typeface="Calibri" panose="020F0502020204030204" pitchFamily="34" charset="0"/>
                <a:cs typeface="Times New Roman" panose="02020603050405020304" pitchFamily="18" charset="0"/>
              </a:rPr>
              <a:t>, и то: </a:t>
            </a:r>
            <a:endParaRPr lang="ru-RU" sz="2500" dirty="0" smtClean="0">
              <a:latin typeface="Arial Narrow" panose="020B0606020202030204" pitchFamily="34" charset="0"/>
              <a:ea typeface="Calibri" panose="020F0502020204030204" pitchFamily="34" charset="0"/>
              <a:cs typeface="Times New Roman" panose="02020603050405020304" pitchFamily="18" charset="0"/>
            </a:endParaRPr>
          </a:p>
          <a:p>
            <a:pPr lvl="1" algn="just">
              <a:spcBef>
                <a:spcPts val="0"/>
              </a:spcBef>
            </a:pPr>
            <a:r>
              <a:rPr lang="ru-RU" sz="2100" dirty="0" smtClean="0">
                <a:latin typeface="Arial Narrow" panose="020B0606020202030204" pitchFamily="34" charset="0"/>
                <a:ea typeface="Calibri" panose="020F0502020204030204" pitchFamily="34" charset="0"/>
                <a:cs typeface="Times New Roman" panose="02020603050405020304" pitchFamily="18" charset="0"/>
              </a:rPr>
              <a:t>диверсификованом </a:t>
            </a:r>
            <a:r>
              <a:rPr lang="ru-RU" sz="2100" dirty="0">
                <a:latin typeface="Arial Narrow" panose="020B0606020202030204" pitchFamily="34" charset="0"/>
                <a:ea typeface="Calibri" panose="020F0502020204030204" pitchFamily="34" charset="0"/>
                <a:cs typeface="Times New Roman" panose="02020603050405020304" pitchFamily="18" charset="0"/>
              </a:rPr>
              <a:t>или </a:t>
            </a:r>
            <a:endParaRPr lang="ru-RU" sz="2100" dirty="0" smtClean="0">
              <a:latin typeface="Arial Narrow" panose="020B0606020202030204" pitchFamily="34" charset="0"/>
              <a:ea typeface="Calibri" panose="020F0502020204030204" pitchFamily="34" charset="0"/>
              <a:cs typeface="Times New Roman" panose="02020603050405020304" pitchFamily="18" charset="0"/>
            </a:endParaRPr>
          </a:p>
          <a:p>
            <a:pPr lvl="1" algn="just">
              <a:spcBef>
                <a:spcPts val="0"/>
              </a:spcBef>
            </a:pPr>
            <a:r>
              <a:rPr lang="ru-RU" sz="2100" dirty="0" smtClean="0">
                <a:latin typeface="Arial Narrow" panose="020B0606020202030204" pitchFamily="34" charset="0"/>
                <a:ea typeface="Calibri" panose="020F0502020204030204" pitchFamily="34" charset="0"/>
                <a:cs typeface="Times New Roman" panose="02020603050405020304" pitchFamily="18" charset="0"/>
              </a:rPr>
              <a:t>специјализованом </a:t>
            </a:r>
            <a:r>
              <a:rPr lang="ru-RU" sz="2100" dirty="0">
                <a:latin typeface="Arial Narrow" panose="020B0606020202030204" pitchFamily="34" charset="0"/>
                <a:ea typeface="Calibri" panose="020F0502020204030204" pitchFamily="34" charset="0"/>
                <a:cs typeface="Times New Roman" panose="02020603050405020304" pitchFamily="18" charset="0"/>
              </a:rPr>
              <a:t>концентрацијом. </a:t>
            </a:r>
          </a:p>
          <a:p>
            <a:pPr marL="0" marR="0" indent="164465" algn="just">
              <a:spcBef>
                <a:spcPts val="0"/>
              </a:spcBef>
              <a:spcAft>
                <a:spcPts val="0"/>
              </a:spcAft>
            </a:pPr>
            <a:endParaRPr lang="sr-Latn-CS" sz="2400" dirty="0" smtClean="0">
              <a:latin typeface="Arial Narrow" panose="020B0606020202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5CFC2A9D-B1EA-4680-84B8-CF3316DF8074}" type="slidenum">
              <a:rPr lang="en-US" smtClean="0">
                <a:solidFill>
                  <a:prstClr val="black">
                    <a:tint val="75000"/>
                  </a:prstClr>
                </a:solidFill>
              </a:rPr>
              <a:pPr/>
              <a:t>12</a:t>
            </a:fld>
            <a:endParaRPr lang="en-US">
              <a:solidFill>
                <a:prstClr val="black">
                  <a:tint val="75000"/>
                </a:prstClr>
              </a:solidFill>
            </a:endParaRPr>
          </a:p>
        </p:txBody>
      </p:sp>
    </p:spTree>
    <p:extLst>
      <p:ext uri="{BB962C8B-B14F-4D97-AF65-F5344CB8AC3E}">
        <p14:creationId xmlns:p14="http://schemas.microsoft.com/office/powerpoint/2010/main" val="38032277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0389" y="260648"/>
            <a:ext cx="8363272" cy="595957"/>
          </a:xfrm>
        </p:spPr>
        <p:txBody>
          <a:bodyPr>
            <a:normAutofit/>
          </a:bodyPr>
          <a:lstStyle/>
          <a:p>
            <a:r>
              <a:rPr lang="sr-Cyrl-RS" sz="2800" dirty="0" smtClean="0">
                <a:solidFill>
                  <a:srgbClr val="FFFF00"/>
                </a:solidFill>
                <a:latin typeface="Arial Narrow" panose="020B0606020202030204" pitchFamily="34" charset="0"/>
              </a:rPr>
              <a:t>Интернационализација као стратегија раста и развоја </a:t>
            </a:r>
            <a:endParaRPr lang="sr-Latn-RS" sz="2800" dirty="0">
              <a:solidFill>
                <a:srgbClr val="FFFF00"/>
              </a:solidFill>
              <a:latin typeface="Arial Narrow" panose="020B0606020202030204" pitchFamily="34" charset="0"/>
            </a:endParaRPr>
          </a:p>
        </p:txBody>
      </p:sp>
      <p:sp>
        <p:nvSpPr>
          <p:cNvPr id="3" name="Content Placeholder 2"/>
          <p:cNvSpPr>
            <a:spLocks noGrp="1"/>
          </p:cNvSpPr>
          <p:nvPr>
            <p:ph idx="1"/>
          </p:nvPr>
        </p:nvSpPr>
        <p:spPr>
          <a:xfrm>
            <a:off x="156667" y="954670"/>
            <a:ext cx="8530133" cy="5570674"/>
          </a:xfrm>
        </p:spPr>
        <p:txBody>
          <a:bodyPr>
            <a:normAutofit fontScale="92500" lnSpcReduction="10000"/>
          </a:bodyPr>
          <a:lstStyle/>
          <a:p>
            <a:pPr marL="0" indent="0">
              <a:buNone/>
            </a:pPr>
            <a:r>
              <a:rPr lang="sr-Cyrl-RS" sz="2400" b="1" dirty="0" smtClean="0">
                <a:solidFill>
                  <a:srgbClr val="0F0597"/>
                </a:solidFill>
                <a:latin typeface="Arial Narrow" panose="020B0606020202030204" pitchFamily="34" charset="0"/>
              </a:rPr>
              <a:t>Стратегије тржишне експанзије</a:t>
            </a:r>
          </a:p>
          <a:p>
            <a:pPr marL="0" marR="0" indent="0" algn="just">
              <a:spcBef>
                <a:spcPts val="0"/>
              </a:spcBef>
              <a:spcAft>
                <a:spcPts val="0"/>
              </a:spcAft>
              <a:buNone/>
            </a:pPr>
            <a:endParaRPr lang="sr-Cyrl-RS" sz="2500" dirty="0" smtClean="0">
              <a:latin typeface="Arial Narrow" panose="020B0606020202030204" pitchFamily="34" charset="0"/>
              <a:ea typeface="Calibri" panose="020F0502020204030204" pitchFamily="34" charset="0"/>
              <a:cs typeface="Times New Roman" panose="02020603050405020304" pitchFamily="18" charset="0"/>
            </a:endParaRPr>
          </a:p>
          <a:p>
            <a:pPr marL="0" marR="0" indent="0" algn="just">
              <a:spcBef>
                <a:spcPts val="400"/>
              </a:spcBef>
              <a:spcAft>
                <a:spcPts val="0"/>
              </a:spcAft>
              <a:buNone/>
            </a:pPr>
            <a:r>
              <a:rPr lang="sr-Latn-RS" sz="2500" dirty="0" smtClean="0">
                <a:latin typeface="Arial Narrow" panose="020B0606020202030204" pitchFamily="34" charset="0"/>
                <a:ea typeface="Calibri" panose="020F0502020204030204" pitchFamily="34" charset="0"/>
                <a:cs typeface="Times New Roman" panose="02020603050405020304" pitchFamily="18" charset="0"/>
              </a:rPr>
              <a:t>I</a:t>
            </a:r>
            <a:r>
              <a:rPr lang="ru-RU" sz="2500" dirty="0" smtClean="0">
                <a:latin typeface="Arial Narrow" panose="020B0606020202030204" pitchFamily="34" charset="0"/>
                <a:ea typeface="Calibri" panose="020F0502020204030204" pitchFamily="34" charset="0"/>
                <a:cs typeface="Times New Roman" panose="02020603050405020304" pitchFamily="18" charset="0"/>
              </a:rPr>
              <a:t>а</a:t>
            </a:r>
            <a:r>
              <a:rPr lang="ru-RU" sz="2500" dirty="0">
                <a:latin typeface="Arial Narrow" panose="020B0606020202030204" pitchFamily="34" charset="0"/>
                <a:ea typeface="Calibri" panose="020F0502020204030204" pitchFamily="34" charset="0"/>
                <a:cs typeface="Times New Roman" panose="02020603050405020304" pitchFamily="18" charset="0"/>
              </a:rPr>
              <a:t>: </a:t>
            </a:r>
            <a:r>
              <a:rPr lang="ru-RU" sz="2500" dirty="0">
                <a:solidFill>
                  <a:srgbClr val="0F0597"/>
                </a:solidFill>
                <a:latin typeface="Arial Narrow" panose="020B0606020202030204" pitchFamily="34" charset="0"/>
                <a:ea typeface="Calibri" panose="020F0502020204030204" pitchFamily="34" charset="0"/>
                <a:cs typeface="Times New Roman" panose="02020603050405020304" pitchFamily="18" charset="0"/>
              </a:rPr>
              <a:t>Глобалном тржишном диверсификацијом </a:t>
            </a:r>
            <a:r>
              <a:rPr lang="ru-RU" sz="2500" dirty="0">
                <a:latin typeface="Arial Narrow" panose="020B0606020202030204" pitchFamily="34" charset="0"/>
                <a:ea typeface="Calibri" panose="020F0502020204030204" pitchFamily="34" charset="0"/>
                <a:cs typeface="Times New Roman" panose="02020603050405020304" pitchFamily="18" charset="0"/>
              </a:rPr>
              <a:t>остварује се високо тржишно учешће на великом броју тржишних сегмената у великом броју земаља, што је привилегија великих и снажних компанија са широким производним програмом. </a:t>
            </a:r>
            <a:endParaRPr lang="sr-Latn-RS" sz="2500" dirty="0" smtClean="0">
              <a:latin typeface="Arial Narrow" panose="020B0606020202030204" pitchFamily="34" charset="0"/>
              <a:ea typeface="Calibri" panose="020F0502020204030204" pitchFamily="34" charset="0"/>
              <a:cs typeface="Times New Roman" panose="02020603050405020304" pitchFamily="18" charset="0"/>
            </a:endParaRPr>
          </a:p>
          <a:p>
            <a:pPr marL="0" marR="0" indent="0" algn="just">
              <a:spcBef>
                <a:spcPts val="400"/>
              </a:spcBef>
              <a:spcAft>
                <a:spcPts val="0"/>
              </a:spcAft>
              <a:buNone/>
            </a:pPr>
            <a:r>
              <a:rPr lang="sr-Latn-RS" sz="2500" dirty="0" smtClean="0">
                <a:latin typeface="Arial Narrow" panose="020B0606020202030204" pitchFamily="34" charset="0"/>
                <a:ea typeface="Calibri" panose="020F0502020204030204" pitchFamily="34" charset="0"/>
                <a:cs typeface="Times New Roman" panose="02020603050405020304" pitchFamily="18" charset="0"/>
              </a:rPr>
              <a:t>Ib: </a:t>
            </a:r>
            <a:r>
              <a:rPr lang="ru-RU" sz="2500" dirty="0" smtClean="0">
                <a:solidFill>
                  <a:srgbClr val="0F0597"/>
                </a:solidFill>
                <a:latin typeface="Arial Narrow" panose="020B0606020202030204" pitchFamily="34" charset="0"/>
                <a:ea typeface="Calibri" panose="020F0502020204030204" pitchFamily="34" charset="0"/>
                <a:cs typeface="Times New Roman" panose="02020603050405020304" pitchFamily="18" charset="0"/>
              </a:rPr>
              <a:t>Специјализованом </a:t>
            </a:r>
            <a:r>
              <a:rPr lang="ru-RU" sz="2500" dirty="0">
                <a:solidFill>
                  <a:srgbClr val="0F0597"/>
                </a:solidFill>
                <a:latin typeface="Arial Narrow" panose="020B0606020202030204" pitchFamily="34" charset="0"/>
                <a:ea typeface="Calibri" panose="020F0502020204030204" pitchFamily="34" charset="0"/>
                <a:cs typeface="Times New Roman" panose="02020603050405020304" pitchFamily="18" charset="0"/>
              </a:rPr>
              <a:t>тржишном диверсификацијом </a:t>
            </a:r>
            <a:r>
              <a:rPr lang="ru-RU" sz="2500" dirty="0">
                <a:latin typeface="Arial Narrow" panose="020B0606020202030204" pitchFamily="34" charset="0"/>
                <a:ea typeface="Calibri" panose="020F0502020204030204" pitchFamily="34" charset="0"/>
                <a:cs typeface="Times New Roman" panose="02020603050405020304" pitchFamily="18" charset="0"/>
              </a:rPr>
              <a:t>остварује се мање тржишно учешће на мањем броју тржишних сегмената у већем броју земаља, што погодује специјализованим компанијама. </a:t>
            </a:r>
          </a:p>
          <a:p>
            <a:pPr marL="0" marR="0" indent="164465" algn="just">
              <a:spcBef>
                <a:spcPts val="400"/>
              </a:spcBef>
              <a:spcAft>
                <a:spcPts val="0"/>
              </a:spcAft>
            </a:pPr>
            <a:r>
              <a:rPr lang="sr-Latn-RS" sz="2500" dirty="0" smtClean="0">
                <a:latin typeface="Arial Narrow" panose="020B0606020202030204" pitchFamily="34" charset="0"/>
                <a:ea typeface="Calibri" panose="020F0502020204030204" pitchFamily="34" charset="0"/>
                <a:cs typeface="Times New Roman" panose="02020603050405020304" pitchFamily="18" charset="0"/>
              </a:rPr>
              <a:t>II</a:t>
            </a:r>
            <a:r>
              <a:rPr lang="ru-RU" sz="2500" dirty="0" smtClean="0">
                <a:latin typeface="Arial Narrow" panose="020B0606020202030204" pitchFamily="34" charset="0"/>
                <a:ea typeface="Calibri" panose="020F0502020204030204" pitchFamily="34" charset="0"/>
                <a:cs typeface="Times New Roman" panose="02020603050405020304" pitchFamily="18" charset="0"/>
              </a:rPr>
              <a:t>а</a:t>
            </a:r>
            <a:r>
              <a:rPr lang="ru-RU" sz="2500" dirty="0">
                <a:latin typeface="Arial Narrow" panose="020B0606020202030204" pitchFamily="34" charset="0"/>
                <a:ea typeface="Calibri" panose="020F0502020204030204" pitchFamily="34" charset="0"/>
                <a:cs typeface="Times New Roman" panose="02020603050405020304" pitchFamily="18" charset="0"/>
              </a:rPr>
              <a:t>: </a:t>
            </a:r>
            <a:r>
              <a:rPr lang="ru-RU" sz="2500" dirty="0" smtClean="0">
                <a:solidFill>
                  <a:srgbClr val="0F0597"/>
                </a:solidFill>
                <a:latin typeface="Arial Narrow" panose="020B0606020202030204" pitchFamily="34" charset="0"/>
                <a:ea typeface="Calibri" panose="020F0502020204030204" pitchFamily="34" charset="0"/>
                <a:cs typeface="Times New Roman" panose="02020603050405020304" pitchFamily="18" charset="0"/>
              </a:rPr>
              <a:t>Диверсификованом концентрацијом </a:t>
            </a:r>
            <a:r>
              <a:rPr lang="ru-RU" sz="2500" dirty="0" smtClean="0">
                <a:latin typeface="Arial Narrow" panose="020B0606020202030204" pitchFamily="34" charset="0"/>
                <a:ea typeface="Calibri" panose="020F0502020204030204" pitchFamily="34" charset="0"/>
                <a:cs typeface="Times New Roman" panose="02020603050405020304" pitchFamily="18" charset="0"/>
              </a:rPr>
              <a:t>тежи </a:t>
            </a:r>
            <a:r>
              <a:rPr lang="ru-RU" sz="2500" dirty="0">
                <a:latin typeface="Arial Narrow" panose="020B0606020202030204" pitchFamily="34" charset="0"/>
                <a:ea typeface="Calibri" panose="020F0502020204030204" pitchFamily="34" charset="0"/>
                <a:cs typeface="Times New Roman" panose="02020603050405020304" pitchFamily="18" charset="0"/>
              </a:rPr>
              <a:t>се достизању високог тржишног учешћа на великом броју </a:t>
            </a:r>
            <a:r>
              <a:rPr lang="ru-RU" sz="2500" dirty="0" smtClean="0">
                <a:latin typeface="Arial Narrow" panose="020B0606020202030204" pitchFamily="34" charset="0"/>
                <a:ea typeface="Calibri" panose="020F0502020204030204" pitchFamily="34" charset="0"/>
                <a:cs typeface="Times New Roman" panose="02020603050405020304" pitchFamily="18" charset="0"/>
              </a:rPr>
              <a:t>тржишних </a:t>
            </a:r>
            <a:r>
              <a:rPr lang="ru-RU" sz="2500" dirty="0">
                <a:latin typeface="Arial Narrow" panose="020B0606020202030204" pitchFamily="34" charset="0"/>
                <a:ea typeface="Calibri" panose="020F0502020204030204" pitchFamily="34" charset="0"/>
                <a:cs typeface="Times New Roman" panose="02020603050405020304" pitchFamily="18" charset="0"/>
              </a:rPr>
              <a:t>сегмената у малом броју земаља, што је оправдано за компаније са диверсификованим производним програмом. </a:t>
            </a:r>
          </a:p>
          <a:p>
            <a:pPr marL="0" marR="0" indent="164465" algn="just">
              <a:spcBef>
                <a:spcPts val="400"/>
              </a:spcBef>
              <a:spcAft>
                <a:spcPts val="0"/>
              </a:spcAft>
            </a:pPr>
            <a:r>
              <a:rPr lang="sr-Latn-RS" sz="2500" dirty="0" smtClean="0">
                <a:latin typeface="Arial Narrow" panose="020B0606020202030204" pitchFamily="34" charset="0"/>
                <a:ea typeface="Calibri" panose="020F0502020204030204" pitchFamily="34" charset="0"/>
                <a:cs typeface="Times New Roman" panose="02020603050405020304" pitchFamily="18" charset="0"/>
              </a:rPr>
              <a:t>II</a:t>
            </a:r>
            <a:r>
              <a:rPr lang="ru-RU" sz="2500" dirty="0" smtClean="0">
                <a:latin typeface="Arial Narrow" panose="020B0606020202030204" pitchFamily="34" charset="0"/>
                <a:ea typeface="Calibri" panose="020F0502020204030204" pitchFamily="34" charset="0"/>
                <a:cs typeface="Times New Roman" panose="02020603050405020304" pitchFamily="18" charset="0"/>
              </a:rPr>
              <a:t>б</a:t>
            </a:r>
            <a:r>
              <a:rPr lang="ru-RU" sz="2500" dirty="0">
                <a:latin typeface="Arial Narrow" panose="020B0606020202030204" pitchFamily="34" charset="0"/>
                <a:ea typeface="Calibri" panose="020F0502020204030204" pitchFamily="34" charset="0"/>
                <a:cs typeface="Times New Roman" panose="02020603050405020304" pitchFamily="18" charset="0"/>
              </a:rPr>
              <a:t>: </a:t>
            </a:r>
            <a:r>
              <a:rPr lang="ru-RU" sz="2500" dirty="0">
                <a:solidFill>
                  <a:srgbClr val="0F0597"/>
                </a:solidFill>
                <a:latin typeface="Arial Narrow" panose="020B0606020202030204" pitchFamily="34" charset="0"/>
                <a:ea typeface="Calibri" panose="020F0502020204030204" pitchFamily="34" charset="0"/>
                <a:cs typeface="Times New Roman" panose="02020603050405020304" pitchFamily="18" charset="0"/>
              </a:rPr>
              <a:t>Специјализована концентрација </a:t>
            </a:r>
            <a:r>
              <a:rPr lang="ru-RU" sz="2500" dirty="0">
                <a:latin typeface="Arial Narrow" panose="020B0606020202030204" pitchFamily="34" charset="0"/>
                <a:ea typeface="Calibri" panose="020F0502020204030204" pitchFamily="34" charset="0"/>
                <a:cs typeface="Times New Roman" panose="02020603050405020304" pitchFamily="18" charset="0"/>
              </a:rPr>
              <a:t>има за циљ достизање малог тржишног учешћа на малом броју тржишних сегмената у малом броју земаља. </a:t>
            </a:r>
          </a:p>
          <a:p>
            <a:pPr marL="0" marR="0" indent="164465" algn="just">
              <a:spcBef>
                <a:spcPts val="0"/>
              </a:spcBef>
              <a:spcAft>
                <a:spcPts val="0"/>
              </a:spcAft>
            </a:pPr>
            <a:endParaRPr lang="sr-Latn-CS" sz="2400" dirty="0" smtClean="0">
              <a:latin typeface="Arial Narrow" panose="020B0606020202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5CFC2A9D-B1EA-4680-84B8-CF3316DF8074}" type="slidenum">
              <a:rPr lang="en-US" smtClean="0">
                <a:solidFill>
                  <a:prstClr val="black">
                    <a:tint val="75000"/>
                  </a:prstClr>
                </a:solidFill>
              </a:rPr>
              <a:pPr/>
              <a:t>13</a:t>
            </a:fld>
            <a:endParaRPr lang="en-US">
              <a:solidFill>
                <a:prstClr val="black">
                  <a:tint val="75000"/>
                </a:prstClr>
              </a:solidFill>
            </a:endParaRPr>
          </a:p>
        </p:txBody>
      </p:sp>
    </p:spTree>
    <p:extLst>
      <p:ext uri="{BB962C8B-B14F-4D97-AF65-F5344CB8AC3E}">
        <p14:creationId xmlns:p14="http://schemas.microsoft.com/office/powerpoint/2010/main" val="32046259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7504" y="3284984"/>
            <a:ext cx="7416824" cy="1728192"/>
          </a:xfrm>
        </p:spPr>
        <p:txBody>
          <a:bodyPr>
            <a:normAutofit/>
          </a:bodyPr>
          <a:lstStyle/>
          <a:p>
            <a:pPr marL="457200" lvl="0" indent="-457200" algn="l">
              <a:spcBef>
                <a:spcPct val="20000"/>
              </a:spcBef>
              <a:buFont typeface="Wingdings" panose="05000000000000000000" pitchFamily="2" charset="2"/>
              <a:buChar char="ü"/>
            </a:pPr>
            <a:r>
              <a:rPr lang="sr-Cyrl-RS" sz="2800" dirty="0" smtClean="0">
                <a:solidFill>
                  <a:srgbClr val="0F0597"/>
                </a:solidFill>
                <a:latin typeface="Arial Narrow" panose="020B0606020202030204" pitchFamily="34" charset="0"/>
              </a:rPr>
              <a:t>Ин</a:t>
            </a:r>
            <a:r>
              <a:rPr lang="ru-RU" sz="2800" dirty="0" smtClean="0">
                <a:solidFill>
                  <a:srgbClr val="0F0597"/>
                </a:solidFill>
                <a:latin typeface="Arial Narrow" panose="020B0606020202030204" pitchFamily="34" charset="0"/>
              </a:rPr>
              <a:t>тернационализација пословања (ИП) у светлу глобализације</a:t>
            </a:r>
            <a:endParaRPr lang="en-US" sz="2800" i="1" dirty="0">
              <a:solidFill>
                <a:srgbClr val="0F0597"/>
              </a:solidFill>
              <a:latin typeface="Arial Narrow" panose="020B0606020202030204" pitchFamily="34" charset="0"/>
            </a:endParaRPr>
          </a:p>
        </p:txBody>
      </p:sp>
      <p:sp>
        <p:nvSpPr>
          <p:cNvPr id="5" name="Slide Number Placeholder 4"/>
          <p:cNvSpPr>
            <a:spLocks noGrp="1"/>
          </p:cNvSpPr>
          <p:nvPr>
            <p:ph type="sldNum" sz="quarter" idx="12"/>
          </p:nvPr>
        </p:nvSpPr>
        <p:spPr/>
        <p:txBody>
          <a:bodyPr/>
          <a:lstStyle/>
          <a:p>
            <a:fld id="{5CFC2A9D-B1EA-4680-84B8-CF3316DF8074}" type="slidenum">
              <a:rPr lang="en-US" smtClean="0">
                <a:solidFill>
                  <a:prstClr val="black">
                    <a:tint val="75000"/>
                  </a:prstClr>
                </a:solidFill>
              </a:rPr>
              <a:pPr/>
              <a:t>14</a:t>
            </a:fld>
            <a:endParaRPr lang="en-US">
              <a:solidFill>
                <a:prstClr val="black">
                  <a:tint val="75000"/>
                </a:prstClr>
              </a:solidFill>
            </a:endParaRPr>
          </a:p>
        </p:txBody>
      </p:sp>
    </p:spTree>
    <p:extLst>
      <p:ext uri="{BB962C8B-B14F-4D97-AF65-F5344CB8AC3E}">
        <p14:creationId xmlns:p14="http://schemas.microsoft.com/office/powerpoint/2010/main" val="322469848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0389" y="260648"/>
            <a:ext cx="8363272" cy="595957"/>
          </a:xfrm>
        </p:spPr>
        <p:txBody>
          <a:bodyPr>
            <a:normAutofit/>
          </a:bodyPr>
          <a:lstStyle/>
          <a:p>
            <a:r>
              <a:rPr lang="sr-Cyrl-RS" sz="2800" dirty="0" smtClean="0">
                <a:solidFill>
                  <a:srgbClr val="FFFF00"/>
                </a:solidFill>
                <a:latin typeface="Arial Narrow" panose="020B0606020202030204" pitchFamily="34" charset="0"/>
              </a:rPr>
              <a:t>Интернационализација у светлу глобализације </a:t>
            </a:r>
            <a:endParaRPr lang="sr-Latn-RS" sz="2800" dirty="0">
              <a:solidFill>
                <a:srgbClr val="FFFF00"/>
              </a:solidFill>
              <a:latin typeface="Arial Narrow" panose="020B0606020202030204" pitchFamily="34" charset="0"/>
            </a:endParaRPr>
          </a:p>
        </p:txBody>
      </p:sp>
      <p:sp>
        <p:nvSpPr>
          <p:cNvPr id="3" name="Content Placeholder 2"/>
          <p:cNvSpPr>
            <a:spLocks noGrp="1"/>
          </p:cNvSpPr>
          <p:nvPr>
            <p:ph idx="1"/>
          </p:nvPr>
        </p:nvSpPr>
        <p:spPr>
          <a:xfrm>
            <a:off x="899592" y="954670"/>
            <a:ext cx="7416824" cy="4706578"/>
          </a:xfrm>
        </p:spPr>
        <p:txBody>
          <a:bodyPr>
            <a:normAutofit/>
          </a:bodyPr>
          <a:lstStyle/>
          <a:p>
            <a:pPr marL="0" marR="0" indent="164465" algn="just">
              <a:spcBef>
                <a:spcPts val="0"/>
              </a:spcBef>
              <a:spcAft>
                <a:spcPts val="0"/>
              </a:spcAft>
            </a:pPr>
            <a:endParaRPr lang="sr-Cyrl-RS" sz="2400" b="1" dirty="0" smtClean="0">
              <a:solidFill>
                <a:srgbClr val="0F0597"/>
              </a:solidFill>
              <a:latin typeface="Arial Narrow" panose="020B0606020202030204" pitchFamily="34" charset="0"/>
              <a:ea typeface="Calibri" panose="020F0502020204030204" pitchFamily="34" charset="0"/>
              <a:cs typeface="Times New Roman" panose="02020603050405020304" pitchFamily="18" charset="0"/>
            </a:endParaRPr>
          </a:p>
          <a:p>
            <a:pPr marL="0" marR="0" indent="0" algn="just">
              <a:spcBef>
                <a:spcPts val="0"/>
              </a:spcBef>
              <a:spcAft>
                <a:spcPts val="0"/>
              </a:spcAft>
              <a:buNone/>
            </a:pPr>
            <a:endParaRPr lang="sr-Cyrl-RS" sz="2400" b="1" dirty="0" smtClean="0">
              <a:solidFill>
                <a:srgbClr val="0F0597"/>
              </a:solidFill>
              <a:latin typeface="Arial Narrow" panose="020B0606020202030204" pitchFamily="34" charset="0"/>
              <a:ea typeface="Calibri" panose="020F0502020204030204" pitchFamily="34" charset="0"/>
              <a:cs typeface="Times New Roman" panose="02020603050405020304" pitchFamily="18" charset="0"/>
            </a:endParaRPr>
          </a:p>
          <a:p>
            <a:pPr marL="0" marR="0" indent="0" algn="just">
              <a:spcBef>
                <a:spcPts val="0"/>
              </a:spcBef>
              <a:spcAft>
                <a:spcPts val="0"/>
              </a:spcAft>
              <a:buNone/>
            </a:pPr>
            <a:r>
              <a:rPr lang="sr-Cyrl-RS" sz="2400" b="1" dirty="0" smtClean="0">
                <a:solidFill>
                  <a:srgbClr val="0F0597"/>
                </a:solidFill>
                <a:latin typeface="Arial Narrow" panose="020B0606020202030204" pitchFamily="34" charset="0"/>
                <a:ea typeface="Calibri" panose="020F0502020204030204" pitchFamily="34" charset="0"/>
                <a:cs typeface="Times New Roman" panose="02020603050405020304" pitchFamily="18" charset="0"/>
              </a:rPr>
              <a:t>Фазе интернационализације компаније</a:t>
            </a:r>
          </a:p>
          <a:p>
            <a:pPr marL="0" marR="0" indent="0" algn="just">
              <a:spcBef>
                <a:spcPts val="0"/>
              </a:spcBef>
              <a:spcAft>
                <a:spcPts val="0"/>
              </a:spcAft>
              <a:buNone/>
            </a:pPr>
            <a:endParaRPr lang="sr-Cyrl-RS" sz="2400" dirty="0" smtClean="0">
              <a:latin typeface="Arial Narrow" panose="020B0606020202030204" pitchFamily="34" charset="0"/>
              <a:ea typeface="Calibri" panose="020F0502020204030204" pitchFamily="34" charset="0"/>
              <a:cs typeface="Times New Roman" panose="02020603050405020304" pitchFamily="18" charset="0"/>
            </a:endParaRPr>
          </a:p>
          <a:p>
            <a:pPr marL="0" marR="0" indent="0" algn="just">
              <a:spcBef>
                <a:spcPts val="0"/>
              </a:spcBef>
              <a:spcAft>
                <a:spcPts val="0"/>
              </a:spcAft>
              <a:buNone/>
            </a:pPr>
            <a:r>
              <a:rPr lang="ru-RU" sz="2400" dirty="0">
                <a:latin typeface="Arial Narrow" panose="020B0606020202030204" pitchFamily="34" charset="0"/>
                <a:ea typeface="Calibri" panose="020F0502020204030204" pitchFamily="34" charset="0"/>
                <a:cs typeface="Times New Roman" panose="02020603050405020304" pitchFamily="18" charset="0"/>
              </a:rPr>
              <a:t>У расту и развоју ван националних граница компанија пролази: </a:t>
            </a:r>
            <a:endParaRPr lang="ru-RU" sz="2400" dirty="0" smtClean="0">
              <a:latin typeface="Arial Narrow" panose="020B0606020202030204" pitchFamily="34" charset="0"/>
              <a:ea typeface="Calibri" panose="020F0502020204030204" pitchFamily="34" charset="0"/>
              <a:cs typeface="Times New Roman" panose="02020603050405020304" pitchFamily="18" charset="0"/>
            </a:endParaRPr>
          </a:p>
          <a:p>
            <a:pPr marR="0" algn="just">
              <a:spcBef>
                <a:spcPts val="0"/>
              </a:spcBef>
              <a:spcAft>
                <a:spcPts val="0"/>
              </a:spcAft>
            </a:pPr>
            <a:r>
              <a:rPr lang="ru-RU" sz="2400" dirty="0" smtClean="0">
                <a:latin typeface="Arial Narrow" panose="020B0606020202030204" pitchFamily="34" charset="0"/>
                <a:ea typeface="Calibri" panose="020F0502020204030204" pitchFamily="34" charset="0"/>
                <a:cs typeface="Times New Roman" panose="02020603050405020304" pitchFamily="18" charset="0"/>
              </a:rPr>
              <a:t>фазу </a:t>
            </a:r>
            <a:r>
              <a:rPr lang="ru-RU" sz="2400" dirty="0">
                <a:latin typeface="Arial Narrow" panose="020B0606020202030204" pitchFamily="34" charset="0"/>
                <a:ea typeface="Calibri" panose="020F0502020204030204" pitchFamily="34" charset="0"/>
                <a:cs typeface="Times New Roman" panose="02020603050405020304" pitchFamily="18" charset="0"/>
              </a:rPr>
              <a:t>почетне интернационализације, </a:t>
            </a:r>
            <a:endParaRPr lang="ru-RU" sz="2400" dirty="0" smtClean="0">
              <a:latin typeface="Arial Narrow" panose="020B0606020202030204" pitchFamily="34" charset="0"/>
              <a:ea typeface="Calibri" panose="020F0502020204030204" pitchFamily="34" charset="0"/>
              <a:cs typeface="Times New Roman" panose="02020603050405020304" pitchFamily="18" charset="0"/>
            </a:endParaRPr>
          </a:p>
          <a:p>
            <a:pPr marR="0" algn="just">
              <a:spcBef>
                <a:spcPts val="0"/>
              </a:spcBef>
              <a:spcAft>
                <a:spcPts val="0"/>
              </a:spcAft>
            </a:pPr>
            <a:r>
              <a:rPr lang="ru-RU" sz="2400" dirty="0" smtClean="0">
                <a:latin typeface="Arial Narrow" panose="020B0606020202030204" pitchFamily="34" charset="0"/>
                <a:ea typeface="Calibri" panose="020F0502020204030204" pitchFamily="34" charset="0"/>
                <a:cs typeface="Times New Roman" panose="02020603050405020304" pitchFamily="18" charset="0"/>
              </a:rPr>
              <a:t>фазу </a:t>
            </a:r>
            <a:r>
              <a:rPr lang="ru-RU" sz="2400" dirty="0">
                <a:latin typeface="Arial Narrow" panose="020B0606020202030204" pitchFamily="34" charset="0"/>
                <a:ea typeface="Calibri" panose="020F0502020204030204" pitchFamily="34" charset="0"/>
                <a:cs typeface="Times New Roman" panose="02020603050405020304" pitchFamily="18" charset="0"/>
              </a:rPr>
              <a:t>експанзије циљног тржишта и </a:t>
            </a:r>
            <a:endParaRPr lang="ru-RU" sz="2400" dirty="0" smtClean="0">
              <a:latin typeface="Arial Narrow" panose="020B0606020202030204" pitchFamily="34" charset="0"/>
              <a:ea typeface="Calibri" panose="020F0502020204030204" pitchFamily="34" charset="0"/>
              <a:cs typeface="Times New Roman" panose="02020603050405020304" pitchFamily="18" charset="0"/>
            </a:endParaRPr>
          </a:p>
          <a:p>
            <a:pPr marR="0" algn="just">
              <a:spcBef>
                <a:spcPts val="0"/>
              </a:spcBef>
              <a:spcAft>
                <a:spcPts val="0"/>
              </a:spcAft>
            </a:pPr>
            <a:r>
              <a:rPr lang="ru-RU" sz="2400" dirty="0" smtClean="0">
                <a:latin typeface="Arial Narrow" panose="020B0606020202030204" pitchFamily="34" charset="0"/>
                <a:ea typeface="Calibri" panose="020F0502020204030204" pitchFamily="34" charset="0"/>
                <a:cs typeface="Times New Roman" panose="02020603050405020304" pitchFamily="18" charset="0"/>
              </a:rPr>
              <a:t>фазу </a:t>
            </a:r>
            <a:r>
              <a:rPr lang="ru-RU" sz="2400" dirty="0">
                <a:latin typeface="Arial Narrow" panose="020B0606020202030204" pitchFamily="34" charset="0"/>
                <a:ea typeface="Calibri" panose="020F0502020204030204" pitchFamily="34" charset="0"/>
                <a:cs typeface="Times New Roman" panose="02020603050405020304" pitchFamily="18" charset="0"/>
              </a:rPr>
              <a:t>глобалне </a:t>
            </a:r>
            <a:r>
              <a:rPr lang="ru-RU" sz="2400" dirty="0" smtClean="0">
                <a:latin typeface="Arial Narrow" panose="020B0606020202030204" pitchFamily="34" charset="0"/>
                <a:ea typeface="Calibri" panose="020F0502020204030204" pitchFamily="34" charset="0"/>
                <a:cs typeface="Times New Roman" panose="02020603050405020304" pitchFamily="18" charset="0"/>
              </a:rPr>
              <a:t>рационализације.</a:t>
            </a:r>
            <a:endParaRPr lang="sr-Latn-CS" sz="2400" dirty="0" smtClean="0">
              <a:latin typeface="Arial Narrow" panose="020B0606020202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5CFC2A9D-B1EA-4680-84B8-CF3316DF8074}" type="slidenum">
              <a:rPr lang="en-US" smtClean="0">
                <a:solidFill>
                  <a:prstClr val="black">
                    <a:tint val="75000"/>
                  </a:prstClr>
                </a:solidFill>
              </a:rPr>
              <a:pPr/>
              <a:t>15</a:t>
            </a:fld>
            <a:endParaRPr lang="en-US">
              <a:solidFill>
                <a:prstClr val="black">
                  <a:tint val="75000"/>
                </a:prstClr>
              </a:solidFill>
            </a:endParaRPr>
          </a:p>
        </p:txBody>
      </p:sp>
    </p:spTree>
    <p:extLst>
      <p:ext uri="{BB962C8B-B14F-4D97-AF65-F5344CB8AC3E}">
        <p14:creationId xmlns:p14="http://schemas.microsoft.com/office/powerpoint/2010/main" val="28994852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0389" y="260648"/>
            <a:ext cx="8363272" cy="595957"/>
          </a:xfrm>
        </p:spPr>
        <p:txBody>
          <a:bodyPr>
            <a:normAutofit/>
          </a:bodyPr>
          <a:lstStyle/>
          <a:p>
            <a:r>
              <a:rPr lang="sr-Cyrl-RS" sz="2800" dirty="0" smtClean="0">
                <a:solidFill>
                  <a:srgbClr val="FFFF00"/>
                </a:solidFill>
                <a:latin typeface="Arial Narrow" panose="020B0606020202030204" pitchFamily="34" charset="0"/>
              </a:rPr>
              <a:t>Интернационализација у светлу глобализације </a:t>
            </a:r>
            <a:endParaRPr lang="sr-Latn-RS" sz="2800" dirty="0">
              <a:solidFill>
                <a:srgbClr val="FFFF00"/>
              </a:solidFill>
              <a:latin typeface="Arial Narrow" panose="020B0606020202030204" pitchFamily="34" charset="0"/>
            </a:endParaRPr>
          </a:p>
        </p:txBody>
      </p:sp>
      <p:sp>
        <p:nvSpPr>
          <p:cNvPr id="3" name="Content Placeholder 2"/>
          <p:cNvSpPr>
            <a:spLocks noGrp="1"/>
          </p:cNvSpPr>
          <p:nvPr>
            <p:ph idx="1"/>
          </p:nvPr>
        </p:nvSpPr>
        <p:spPr>
          <a:xfrm>
            <a:off x="899592" y="1340768"/>
            <a:ext cx="5976664" cy="3672408"/>
          </a:xfrm>
        </p:spPr>
        <p:txBody>
          <a:bodyPr>
            <a:normAutofit/>
          </a:bodyPr>
          <a:lstStyle/>
          <a:p>
            <a:pPr marL="0" marR="0" indent="164465" algn="just">
              <a:spcBef>
                <a:spcPts val="0"/>
              </a:spcBef>
              <a:spcAft>
                <a:spcPts val="0"/>
              </a:spcAft>
            </a:pPr>
            <a:endParaRPr lang="sr-Cyrl-RS" sz="2400" b="1" dirty="0" smtClean="0">
              <a:solidFill>
                <a:srgbClr val="0F0597"/>
              </a:solidFill>
              <a:latin typeface="Arial Narrow" panose="020B0606020202030204" pitchFamily="34" charset="0"/>
              <a:ea typeface="Calibri" panose="020F0502020204030204" pitchFamily="34" charset="0"/>
              <a:cs typeface="Times New Roman" panose="02020603050405020304" pitchFamily="18" charset="0"/>
            </a:endParaRPr>
          </a:p>
          <a:p>
            <a:pPr marL="0" marR="0" indent="0" algn="just">
              <a:spcBef>
                <a:spcPts val="0"/>
              </a:spcBef>
              <a:spcAft>
                <a:spcPts val="0"/>
              </a:spcAft>
              <a:buNone/>
            </a:pPr>
            <a:r>
              <a:rPr lang="ru-RU" sz="2400" b="1" dirty="0">
                <a:solidFill>
                  <a:srgbClr val="0F0597"/>
                </a:solidFill>
                <a:latin typeface="Arial Narrow" panose="020B0606020202030204" pitchFamily="34" charset="0"/>
                <a:ea typeface="Calibri" panose="020F0502020204030204" pitchFamily="34" charset="0"/>
                <a:cs typeface="Times New Roman" panose="02020603050405020304" pitchFamily="18" charset="0"/>
              </a:rPr>
              <a:t>Међународне тржишне оријентације у </a:t>
            </a:r>
            <a:r>
              <a:rPr lang="ru-RU" sz="2400" b="1" dirty="0" smtClean="0">
                <a:solidFill>
                  <a:srgbClr val="0F0597"/>
                </a:solidFill>
                <a:latin typeface="Arial Narrow" panose="020B0606020202030204" pitchFamily="34" charset="0"/>
                <a:ea typeface="Calibri" panose="020F0502020204030204" pitchFamily="34" charset="0"/>
                <a:cs typeface="Times New Roman" panose="02020603050405020304" pitchFamily="18" charset="0"/>
              </a:rPr>
              <a:t>интернационализацији</a:t>
            </a:r>
            <a:endParaRPr lang="sr-Cyrl-RS" sz="2400" b="1" dirty="0" smtClean="0">
              <a:solidFill>
                <a:srgbClr val="0F0597"/>
              </a:solidFill>
              <a:latin typeface="Arial Narrow" panose="020B0606020202030204" pitchFamily="34" charset="0"/>
              <a:ea typeface="Calibri" panose="020F0502020204030204" pitchFamily="34" charset="0"/>
              <a:cs typeface="Times New Roman" panose="02020603050405020304" pitchFamily="18" charset="0"/>
            </a:endParaRPr>
          </a:p>
          <a:p>
            <a:pPr marL="0" marR="0" indent="0" algn="just">
              <a:spcBef>
                <a:spcPts val="0"/>
              </a:spcBef>
              <a:spcAft>
                <a:spcPts val="0"/>
              </a:spcAft>
              <a:buNone/>
            </a:pPr>
            <a:endParaRPr lang="sr-Cyrl-RS" sz="2400" dirty="0" smtClean="0">
              <a:latin typeface="Arial Narrow" panose="020B0606020202030204" pitchFamily="34" charset="0"/>
              <a:ea typeface="Calibri" panose="020F0502020204030204" pitchFamily="34" charset="0"/>
              <a:cs typeface="Times New Roman" panose="02020603050405020304" pitchFamily="18" charset="0"/>
            </a:endParaRPr>
          </a:p>
          <a:p>
            <a:pPr marR="0" algn="just">
              <a:spcBef>
                <a:spcPts val="0"/>
              </a:spcBef>
              <a:spcAft>
                <a:spcPts val="0"/>
              </a:spcAft>
            </a:pPr>
            <a:r>
              <a:rPr lang="ru-RU" sz="2400" dirty="0" smtClean="0">
                <a:latin typeface="Arial Narrow" panose="020B0606020202030204" pitchFamily="34" charset="0"/>
                <a:ea typeface="Calibri" panose="020F0502020204030204" pitchFamily="34" charset="0"/>
                <a:cs typeface="Times New Roman" panose="02020603050405020304" pitchFamily="18" charset="0"/>
              </a:rPr>
              <a:t>етноцентрична, </a:t>
            </a:r>
          </a:p>
          <a:p>
            <a:pPr marR="0" algn="just">
              <a:spcBef>
                <a:spcPts val="0"/>
              </a:spcBef>
              <a:spcAft>
                <a:spcPts val="0"/>
              </a:spcAft>
            </a:pPr>
            <a:r>
              <a:rPr lang="ru-RU" sz="2400" dirty="0" smtClean="0">
                <a:latin typeface="Arial Narrow" panose="020B0606020202030204" pitchFamily="34" charset="0"/>
                <a:ea typeface="Calibri" panose="020F0502020204030204" pitchFamily="34" charset="0"/>
                <a:cs typeface="Times New Roman" panose="02020603050405020304" pitchFamily="18" charset="0"/>
              </a:rPr>
              <a:t>полицентрична,  </a:t>
            </a:r>
          </a:p>
          <a:p>
            <a:pPr marR="0" algn="just">
              <a:spcBef>
                <a:spcPts val="0"/>
              </a:spcBef>
              <a:spcAft>
                <a:spcPts val="0"/>
              </a:spcAft>
            </a:pPr>
            <a:r>
              <a:rPr lang="ru-RU" sz="2400" dirty="0" smtClean="0">
                <a:latin typeface="Arial Narrow" panose="020B0606020202030204" pitchFamily="34" charset="0"/>
                <a:ea typeface="Calibri" panose="020F0502020204030204" pitchFamily="34" charset="0"/>
                <a:cs typeface="Times New Roman" panose="02020603050405020304" pitchFamily="18" charset="0"/>
              </a:rPr>
              <a:t>региоцентрична и </a:t>
            </a:r>
          </a:p>
          <a:p>
            <a:pPr marR="0" algn="just">
              <a:spcBef>
                <a:spcPts val="0"/>
              </a:spcBef>
              <a:spcAft>
                <a:spcPts val="0"/>
              </a:spcAft>
            </a:pPr>
            <a:r>
              <a:rPr lang="ru-RU" sz="2400" dirty="0" smtClean="0">
                <a:latin typeface="Arial Narrow" panose="020B0606020202030204" pitchFamily="34" charset="0"/>
                <a:ea typeface="Calibri" panose="020F0502020204030204" pitchFamily="34" charset="0"/>
                <a:cs typeface="Times New Roman" panose="02020603050405020304" pitchFamily="18" charset="0"/>
              </a:rPr>
              <a:t>геоцентрична. </a:t>
            </a:r>
            <a:endParaRPr lang="sr-Latn-CS" sz="2400" dirty="0" smtClean="0">
              <a:latin typeface="Arial Narrow" panose="020B0606020202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5CFC2A9D-B1EA-4680-84B8-CF3316DF8074}" type="slidenum">
              <a:rPr lang="en-US" smtClean="0">
                <a:solidFill>
                  <a:prstClr val="black">
                    <a:tint val="75000"/>
                  </a:prstClr>
                </a:solidFill>
              </a:rPr>
              <a:pPr/>
              <a:t>16</a:t>
            </a:fld>
            <a:endParaRPr lang="en-US">
              <a:solidFill>
                <a:prstClr val="black">
                  <a:tint val="75000"/>
                </a:prstClr>
              </a:solidFill>
            </a:endParaRPr>
          </a:p>
        </p:txBody>
      </p:sp>
    </p:spTree>
    <p:extLst>
      <p:ext uri="{BB962C8B-B14F-4D97-AF65-F5344CB8AC3E}">
        <p14:creationId xmlns:p14="http://schemas.microsoft.com/office/powerpoint/2010/main" val="42510408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0389" y="260648"/>
            <a:ext cx="8363272" cy="595957"/>
          </a:xfrm>
        </p:spPr>
        <p:txBody>
          <a:bodyPr>
            <a:normAutofit/>
          </a:bodyPr>
          <a:lstStyle/>
          <a:p>
            <a:r>
              <a:rPr lang="sr-Cyrl-RS" sz="2800" dirty="0" smtClean="0">
                <a:solidFill>
                  <a:srgbClr val="FFFF00"/>
                </a:solidFill>
                <a:latin typeface="Arial Narrow" panose="020B0606020202030204" pitchFamily="34" charset="0"/>
              </a:rPr>
              <a:t>Интернационализација у светлу глобализације </a:t>
            </a:r>
            <a:endParaRPr lang="sr-Latn-RS" sz="2800" dirty="0">
              <a:solidFill>
                <a:srgbClr val="FFFF00"/>
              </a:solidFill>
              <a:latin typeface="Arial Narrow" panose="020B0606020202030204" pitchFamily="34" charset="0"/>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417153042"/>
              </p:ext>
            </p:extLst>
          </p:nvPr>
        </p:nvGraphicFramePr>
        <p:xfrm>
          <a:off x="179512" y="980728"/>
          <a:ext cx="8784976" cy="5404777"/>
        </p:xfrm>
        <a:graphic>
          <a:graphicData uri="http://schemas.openxmlformats.org/drawingml/2006/table">
            <a:tbl>
              <a:tblPr firstRow="1" firstCol="1" bandRow="1"/>
              <a:tblGrid>
                <a:gridCol w="1812980"/>
                <a:gridCol w="1618818"/>
                <a:gridCol w="1783202"/>
                <a:gridCol w="1793922"/>
                <a:gridCol w="1776054"/>
              </a:tblGrid>
              <a:tr h="360040">
                <a:tc gridSpan="5">
                  <a:txBody>
                    <a:bodyPr/>
                    <a:lstStyle/>
                    <a:p>
                      <a:pPr marL="0" marR="0" indent="0" algn="just">
                        <a:spcBef>
                          <a:spcPts val="0"/>
                        </a:spcBef>
                        <a:spcAft>
                          <a:spcPts val="0"/>
                        </a:spcAft>
                      </a:pPr>
                      <a:r>
                        <a:rPr lang="sr-Latn-CS" sz="2000" b="1" dirty="0">
                          <a:effectLst/>
                          <a:latin typeface="Arial Narrow" panose="020B0606020202030204" pitchFamily="34" charset="0"/>
                          <a:ea typeface="Calibri" panose="020F0502020204030204" pitchFamily="34" charset="0"/>
                          <a:cs typeface="Times New Roman" panose="02020603050405020304" pitchFamily="18" charset="0"/>
                        </a:rPr>
                        <a:t>Tabela 2.</a:t>
                      </a:r>
                      <a:r>
                        <a:rPr lang="sr-Latn-CS" sz="2000" dirty="0">
                          <a:effectLst/>
                          <a:latin typeface="Arial Narrow" panose="020B0606020202030204" pitchFamily="34" charset="0"/>
                          <a:ea typeface="Calibri" panose="020F0502020204030204" pitchFamily="34" charset="0"/>
                          <a:cs typeface="Times New Roman" panose="02020603050405020304" pitchFamily="18" charset="0"/>
                        </a:rPr>
                        <a:t> Komparativni pregled karakteristika međunarodnih tržišnih orijentacija</a:t>
                      </a:r>
                      <a:endParaRPr lang="sr-Latn-RS" sz="20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sr-Latn-RS"/>
                    </a:p>
                  </a:txBody>
                  <a:tcPr/>
                </a:tc>
                <a:tc hMerge="1">
                  <a:txBody>
                    <a:bodyPr/>
                    <a:lstStyle/>
                    <a:p>
                      <a:endParaRPr lang="sr-Latn-RS"/>
                    </a:p>
                  </a:txBody>
                  <a:tcPr/>
                </a:tc>
                <a:tc hMerge="1">
                  <a:txBody>
                    <a:bodyPr/>
                    <a:lstStyle/>
                    <a:p>
                      <a:endParaRPr lang="sr-Latn-RS"/>
                    </a:p>
                  </a:txBody>
                  <a:tcPr/>
                </a:tc>
                <a:tc hMerge="1">
                  <a:txBody>
                    <a:bodyPr/>
                    <a:lstStyle/>
                    <a:p>
                      <a:endParaRPr lang="sr-Latn-RS"/>
                    </a:p>
                  </a:txBody>
                  <a:tcPr/>
                </a:tc>
              </a:tr>
              <a:tr h="330867">
                <a:tc>
                  <a:txBody>
                    <a:bodyPr/>
                    <a:lstStyle/>
                    <a:p>
                      <a:pPr marL="0" marR="0" indent="0" algn="l">
                        <a:spcBef>
                          <a:spcPts val="0"/>
                        </a:spcBef>
                        <a:spcAft>
                          <a:spcPts val="0"/>
                        </a:spcAft>
                      </a:pPr>
                      <a:r>
                        <a:rPr lang="sr-Latn-CS" sz="2000" i="1">
                          <a:effectLst/>
                          <a:latin typeface="Arial Narrow" panose="020B0606020202030204" pitchFamily="34" charset="0"/>
                          <a:ea typeface="Calibri" panose="020F0502020204030204" pitchFamily="34" charset="0"/>
                          <a:cs typeface="Times New Roman" panose="02020603050405020304" pitchFamily="18" charset="0"/>
                        </a:rPr>
                        <a:t>Karakt./orijent.</a:t>
                      </a:r>
                      <a:endParaRPr lang="sr-Latn-RS" sz="20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sr-Latn-CS" sz="2000" i="1" dirty="0">
                          <a:solidFill>
                            <a:srgbClr val="0F0597"/>
                          </a:solidFill>
                          <a:effectLst/>
                          <a:latin typeface="Arial Narrow" panose="020B0606020202030204" pitchFamily="34" charset="0"/>
                          <a:ea typeface="Calibri" panose="020F0502020204030204" pitchFamily="34" charset="0"/>
                          <a:cs typeface="Times New Roman" panose="02020603050405020304" pitchFamily="18" charset="0"/>
                        </a:rPr>
                        <a:t>etnocentrična</a:t>
                      </a:r>
                      <a:endParaRPr lang="sr-Latn-RS" sz="2000" dirty="0">
                        <a:solidFill>
                          <a:srgbClr val="0F0597"/>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sr-Latn-CS" sz="2000" i="1" dirty="0">
                          <a:solidFill>
                            <a:srgbClr val="0F0597"/>
                          </a:solidFill>
                          <a:effectLst/>
                          <a:latin typeface="Arial Narrow" panose="020B0606020202030204" pitchFamily="34" charset="0"/>
                          <a:ea typeface="Calibri" panose="020F0502020204030204" pitchFamily="34" charset="0"/>
                          <a:cs typeface="Times New Roman" panose="02020603050405020304" pitchFamily="18" charset="0"/>
                        </a:rPr>
                        <a:t>policentrična</a:t>
                      </a:r>
                      <a:endParaRPr lang="sr-Latn-RS" sz="2000" dirty="0">
                        <a:solidFill>
                          <a:srgbClr val="0F0597"/>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sr-Latn-CS" sz="2000" i="1" dirty="0">
                          <a:solidFill>
                            <a:srgbClr val="0F0597"/>
                          </a:solidFill>
                          <a:effectLst/>
                          <a:latin typeface="Arial Narrow" panose="020B0606020202030204" pitchFamily="34" charset="0"/>
                          <a:ea typeface="Calibri" panose="020F0502020204030204" pitchFamily="34" charset="0"/>
                          <a:cs typeface="Times New Roman" panose="02020603050405020304" pitchFamily="18" charset="0"/>
                        </a:rPr>
                        <a:t>regiocentrična</a:t>
                      </a:r>
                      <a:endParaRPr lang="sr-Latn-RS" sz="2000" dirty="0">
                        <a:solidFill>
                          <a:srgbClr val="0F0597"/>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sr-Latn-CS" sz="2000" i="1" dirty="0">
                          <a:solidFill>
                            <a:srgbClr val="0F0597"/>
                          </a:solidFill>
                          <a:effectLst/>
                          <a:latin typeface="Arial Narrow" panose="020B0606020202030204" pitchFamily="34" charset="0"/>
                          <a:ea typeface="Calibri" panose="020F0502020204030204" pitchFamily="34" charset="0"/>
                          <a:cs typeface="Times New Roman" panose="02020603050405020304" pitchFamily="18" charset="0"/>
                        </a:rPr>
                        <a:t>geocentrična</a:t>
                      </a:r>
                      <a:endParaRPr lang="sr-Latn-RS" sz="2000" dirty="0">
                        <a:solidFill>
                          <a:srgbClr val="0F0597"/>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32734">
                <a:tc>
                  <a:txBody>
                    <a:bodyPr/>
                    <a:lstStyle/>
                    <a:p>
                      <a:pPr marL="0" marR="0" indent="0" algn="l">
                        <a:spcBef>
                          <a:spcPts val="0"/>
                        </a:spcBef>
                        <a:spcAft>
                          <a:spcPts val="0"/>
                        </a:spcAft>
                      </a:pPr>
                      <a:r>
                        <a:rPr lang="sr-Latn-CS" sz="2000" i="1" dirty="0">
                          <a:solidFill>
                            <a:srgbClr val="0F0597"/>
                          </a:solidFill>
                          <a:effectLst/>
                          <a:latin typeface="Arial Narrow" panose="020B0606020202030204" pitchFamily="34" charset="0"/>
                          <a:ea typeface="Calibri" panose="020F0502020204030204" pitchFamily="34" charset="0"/>
                          <a:cs typeface="Times New Roman" panose="02020603050405020304" pitchFamily="18" charset="0"/>
                        </a:rPr>
                        <a:t>tržišni orijentir</a:t>
                      </a:r>
                      <a:endParaRPr lang="sr-Latn-RS" sz="2000" dirty="0">
                        <a:solidFill>
                          <a:srgbClr val="0F0597"/>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sr-Latn-CS" sz="2000" dirty="0">
                          <a:solidFill>
                            <a:srgbClr val="7030A0"/>
                          </a:solidFill>
                          <a:effectLst/>
                          <a:latin typeface="Arial Narrow" panose="020B0606020202030204" pitchFamily="34" charset="0"/>
                          <a:ea typeface="Calibri" panose="020F0502020204030204" pitchFamily="34" charset="0"/>
                          <a:cs typeface="Times New Roman" panose="02020603050405020304" pitchFamily="18" charset="0"/>
                        </a:rPr>
                        <a:t>domaće tržište</a:t>
                      </a:r>
                      <a:endParaRPr lang="sr-Latn-RS" sz="2000" dirty="0">
                        <a:solidFill>
                          <a:srgbClr val="7030A0"/>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sr-Latn-CS" sz="2000" dirty="0">
                          <a:solidFill>
                            <a:srgbClr val="7030A0"/>
                          </a:solidFill>
                          <a:effectLst/>
                          <a:latin typeface="Arial Narrow" panose="020B0606020202030204" pitchFamily="34" charset="0"/>
                          <a:ea typeface="Calibri" panose="020F0502020204030204" pitchFamily="34" charset="0"/>
                          <a:cs typeface="Times New Roman" panose="02020603050405020304" pitchFamily="18" charset="0"/>
                        </a:rPr>
                        <a:t>lokalno ino-tržište</a:t>
                      </a:r>
                      <a:endParaRPr lang="sr-Latn-RS" sz="2000" dirty="0">
                        <a:solidFill>
                          <a:srgbClr val="7030A0"/>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sr-Latn-CS" sz="2000" dirty="0">
                          <a:solidFill>
                            <a:srgbClr val="7030A0"/>
                          </a:solidFill>
                          <a:effectLst/>
                          <a:latin typeface="Arial Narrow" panose="020B0606020202030204" pitchFamily="34" charset="0"/>
                          <a:ea typeface="Calibri" panose="020F0502020204030204" pitchFamily="34" charset="0"/>
                          <a:cs typeface="Times New Roman" panose="02020603050405020304" pitchFamily="18" charset="0"/>
                        </a:rPr>
                        <a:t>regionalno međ. tržište</a:t>
                      </a:r>
                      <a:endParaRPr lang="sr-Latn-RS" sz="2000" dirty="0">
                        <a:solidFill>
                          <a:srgbClr val="7030A0"/>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sr-Latn-CS" sz="2000" dirty="0">
                          <a:solidFill>
                            <a:srgbClr val="7030A0"/>
                          </a:solidFill>
                          <a:effectLst/>
                          <a:latin typeface="Arial Narrow" panose="020B0606020202030204" pitchFamily="34" charset="0"/>
                          <a:ea typeface="Calibri" panose="020F0502020204030204" pitchFamily="34" charset="0"/>
                          <a:cs typeface="Times New Roman" panose="02020603050405020304" pitchFamily="18" charset="0"/>
                        </a:rPr>
                        <a:t>svetsko tržište</a:t>
                      </a:r>
                      <a:endParaRPr lang="sr-Latn-RS" sz="2000" dirty="0">
                        <a:solidFill>
                          <a:srgbClr val="7030A0"/>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32734">
                <a:tc>
                  <a:txBody>
                    <a:bodyPr/>
                    <a:lstStyle/>
                    <a:p>
                      <a:pPr marL="0" marR="0" indent="0" algn="l">
                        <a:spcBef>
                          <a:spcPts val="0"/>
                        </a:spcBef>
                        <a:spcAft>
                          <a:spcPts val="0"/>
                        </a:spcAft>
                      </a:pPr>
                      <a:r>
                        <a:rPr lang="sr-Latn-CS" sz="2000" i="1" dirty="0">
                          <a:solidFill>
                            <a:srgbClr val="0F0597"/>
                          </a:solidFill>
                          <a:effectLst/>
                          <a:latin typeface="Arial Narrow" panose="020B0606020202030204" pitchFamily="34" charset="0"/>
                          <a:ea typeface="Calibri" panose="020F0502020204030204" pitchFamily="34" charset="0"/>
                          <a:cs typeface="Times New Roman" panose="02020603050405020304" pitchFamily="18" charset="0"/>
                        </a:rPr>
                        <a:t>pretpostavka</a:t>
                      </a:r>
                      <a:endParaRPr lang="sr-Latn-RS" sz="2000" dirty="0">
                        <a:solidFill>
                          <a:srgbClr val="0F0597"/>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sr-Latn-CS" sz="2000" dirty="0">
                          <a:effectLst/>
                          <a:latin typeface="Arial Narrow" panose="020B0606020202030204" pitchFamily="34" charset="0"/>
                          <a:ea typeface="Calibri" panose="020F0502020204030204" pitchFamily="34" charset="0"/>
                          <a:cs typeface="Times New Roman" panose="02020603050405020304" pitchFamily="18" charset="0"/>
                        </a:rPr>
                        <a:t>dužnost</a:t>
                      </a:r>
                      <a:endParaRPr lang="sr-Latn-RS" sz="20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sr-Latn-CS" sz="2000" dirty="0">
                          <a:effectLst/>
                          <a:latin typeface="Arial Narrow" panose="020B0606020202030204" pitchFamily="34" charset="0"/>
                          <a:ea typeface="Calibri" panose="020F0502020204030204" pitchFamily="34" charset="0"/>
                          <a:cs typeface="Times New Roman" panose="02020603050405020304" pitchFamily="18" charset="0"/>
                        </a:rPr>
                        <a:t>razlike</a:t>
                      </a:r>
                      <a:endParaRPr lang="sr-Latn-RS" sz="20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sr-Latn-CS" sz="2000">
                          <a:effectLst/>
                          <a:latin typeface="Arial Narrow" panose="020B0606020202030204" pitchFamily="34" charset="0"/>
                          <a:ea typeface="Calibri" panose="020F0502020204030204" pitchFamily="34" charset="0"/>
                          <a:cs typeface="Times New Roman" panose="02020603050405020304" pitchFamily="18" charset="0"/>
                        </a:rPr>
                        <a:t>sličnosti i razlike</a:t>
                      </a:r>
                      <a:endParaRPr lang="sr-Latn-RS" sz="20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sr-Latn-CS" sz="2000">
                          <a:effectLst/>
                          <a:latin typeface="Arial Narrow" panose="020B0606020202030204" pitchFamily="34" charset="0"/>
                          <a:ea typeface="Calibri" panose="020F0502020204030204" pitchFamily="34" charset="0"/>
                          <a:cs typeface="Times New Roman" panose="02020603050405020304" pitchFamily="18" charset="0"/>
                        </a:rPr>
                        <a:t>sličnost uz nužne razlike</a:t>
                      </a:r>
                      <a:endParaRPr lang="sr-Latn-RS" sz="20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32734">
                <a:tc>
                  <a:txBody>
                    <a:bodyPr/>
                    <a:lstStyle/>
                    <a:p>
                      <a:pPr marL="0" marR="0" indent="0" algn="l">
                        <a:spcBef>
                          <a:spcPts val="0"/>
                        </a:spcBef>
                        <a:spcAft>
                          <a:spcPts val="0"/>
                        </a:spcAft>
                      </a:pPr>
                      <a:r>
                        <a:rPr lang="sr-Latn-CS" sz="2000" i="1" dirty="0">
                          <a:solidFill>
                            <a:srgbClr val="0F0597"/>
                          </a:solidFill>
                          <a:effectLst/>
                          <a:latin typeface="Arial Narrow" panose="020B0606020202030204" pitchFamily="34" charset="0"/>
                          <a:ea typeface="Calibri" panose="020F0502020204030204" pitchFamily="34" charset="0"/>
                          <a:cs typeface="Times New Roman" panose="02020603050405020304" pitchFamily="18" charset="0"/>
                        </a:rPr>
                        <a:t>planiranje</a:t>
                      </a:r>
                      <a:endParaRPr lang="sr-Latn-RS" sz="2000" dirty="0">
                        <a:solidFill>
                          <a:srgbClr val="0F0597"/>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sr-Latn-CS" sz="2000">
                          <a:effectLst/>
                          <a:latin typeface="Arial Narrow" panose="020B0606020202030204" pitchFamily="34" charset="0"/>
                          <a:ea typeface="Calibri" panose="020F0502020204030204" pitchFamily="34" charset="0"/>
                          <a:cs typeface="Times New Roman" panose="02020603050405020304" pitchFamily="18" charset="0"/>
                        </a:rPr>
                        <a:t>odozgo-dole</a:t>
                      </a:r>
                      <a:endParaRPr lang="sr-Latn-RS" sz="20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sr-Latn-CS" sz="2000" dirty="0">
                          <a:effectLst/>
                          <a:latin typeface="Arial Narrow" panose="020B0606020202030204" pitchFamily="34" charset="0"/>
                          <a:ea typeface="Calibri" panose="020F0502020204030204" pitchFamily="34" charset="0"/>
                          <a:cs typeface="Times New Roman" panose="02020603050405020304" pitchFamily="18" charset="0"/>
                        </a:rPr>
                        <a:t>odozdo-gore</a:t>
                      </a:r>
                      <a:endParaRPr lang="sr-Latn-RS" sz="20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sr-Latn-CS" sz="2000" dirty="0">
                          <a:effectLst/>
                          <a:latin typeface="Arial Narrow" panose="020B0606020202030204" pitchFamily="34" charset="0"/>
                          <a:ea typeface="Calibri" panose="020F0502020204030204" pitchFamily="34" charset="0"/>
                          <a:cs typeface="Times New Roman" panose="02020603050405020304" pitchFamily="18" charset="0"/>
                        </a:rPr>
                        <a:t>interaktivno</a:t>
                      </a:r>
                      <a:endParaRPr lang="sr-Latn-RS" sz="20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sr-Latn-CS" sz="2000">
                          <a:effectLst/>
                          <a:latin typeface="Arial Narrow" panose="020B0606020202030204" pitchFamily="34" charset="0"/>
                          <a:ea typeface="Calibri" panose="020F0502020204030204" pitchFamily="34" charset="0"/>
                          <a:cs typeface="Times New Roman" panose="02020603050405020304" pitchFamily="18" charset="0"/>
                        </a:rPr>
                        <a:t>sistemsko i interaktivno</a:t>
                      </a:r>
                      <a:endParaRPr lang="sr-Latn-RS" sz="20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6367">
                <a:tc>
                  <a:txBody>
                    <a:bodyPr/>
                    <a:lstStyle/>
                    <a:p>
                      <a:pPr marL="0" marR="0" indent="0" algn="l">
                        <a:spcBef>
                          <a:spcPts val="0"/>
                        </a:spcBef>
                        <a:spcAft>
                          <a:spcPts val="0"/>
                        </a:spcAft>
                      </a:pPr>
                      <a:r>
                        <a:rPr lang="sr-Latn-CS" sz="2000" i="1" dirty="0">
                          <a:solidFill>
                            <a:srgbClr val="0F0597"/>
                          </a:solidFill>
                          <a:effectLst/>
                          <a:latin typeface="Arial Narrow" panose="020B0606020202030204" pitchFamily="34" charset="0"/>
                          <a:ea typeface="Calibri" panose="020F0502020204030204" pitchFamily="34" charset="0"/>
                          <a:cs typeface="Times New Roman" panose="02020603050405020304" pitchFamily="18" charset="0"/>
                        </a:rPr>
                        <a:t>proizvodnja</a:t>
                      </a:r>
                      <a:endParaRPr lang="sr-Latn-RS" sz="2000" dirty="0">
                        <a:solidFill>
                          <a:srgbClr val="0F0597"/>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sr-Latn-CS" sz="2000">
                          <a:effectLst/>
                          <a:latin typeface="Arial Narrow" panose="020B0606020202030204" pitchFamily="34" charset="0"/>
                          <a:ea typeface="Calibri" panose="020F0502020204030204" pitchFamily="34" charset="0"/>
                          <a:cs typeface="Times New Roman" panose="02020603050405020304" pitchFamily="18" charset="0"/>
                        </a:rPr>
                        <a:t>jedinstvena</a:t>
                      </a:r>
                      <a:endParaRPr lang="sr-Latn-RS" sz="20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sr-Latn-CS" sz="2000">
                          <a:effectLst/>
                          <a:latin typeface="Arial Narrow" panose="020B0606020202030204" pitchFamily="34" charset="0"/>
                          <a:ea typeface="Calibri" panose="020F0502020204030204" pitchFamily="34" charset="0"/>
                          <a:cs typeface="Times New Roman" panose="02020603050405020304" pitchFamily="18" charset="0"/>
                        </a:rPr>
                        <a:t>trž. klasirana</a:t>
                      </a:r>
                      <a:endParaRPr lang="sr-Latn-RS" sz="20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indent="0" algn="ctr">
                        <a:spcBef>
                          <a:spcPts val="0"/>
                        </a:spcBef>
                        <a:spcAft>
                          <a:spcPts val="0"/>
                        </a:spcAft>
                      </a:pPr>
                      <a:r>
                        <a:rPr lang="sr-Latn-CS" sz="2000" dirty="0">
                          <a:effectLst/>
                          <a:latin typeface="Arial Narrow" panose="020B0606020202030204" pitchFamily="34" charset="0"/>
                          <a:ea typeface="Calibri" panose="020F0502020204030204" pitchFamily="34" charset="0"/>
                          <a:cs typeface="Times New Roman" panose="02020603050405020304" pitchFamily="18" charset="0"/>
                        </a:rPr>
                        <a:t>internacionalizovana</a:t>
                      </a:r>
                      <a:endParaRPr lang="sr-Latn-RS" sz="20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sr-Latn-RS"/>
                    </a:p>
                  </a:txBody>
                  <a:tcPr/>
                </a:tc>
              </a:tr>
              <a:tr h="632734">
                <a:tc>
                  <a:txBody>
                    <a:bodyPr/>
                    <a:lstStyle/>
                    <a:p>
                      <a:pPr marL="0" marR="0" indent="0" algn="l">
                        <a:spcBef>
                          <a:spcPts val="0"/>
                        </a:spcBef>
                        <a:spcAft>
                          <a:spcPts val="0"/>
                        </a:spcAft>
                      </a:pPr>
                      <a:r>
                        <a:rPr lang="sr-Latn-CS" sz="2000" i="1" dirty="0">
                          <a:solidFill>
                            <a:srgbClr val="0F0597"/>
                          </a:solidFill>
                          <a:effectLst/>
                          <a:latin typeface="Arial Narrow" panose="020B0606020202030204" pitchFamily="34" charset="0"/>
                          <a:ea typeface="Calibri" panose="020F0502020204030204" pitchFamily="34" charset="0"/>
                          <a:cs typeface="Times New Roman" panose="02020603050405020304" pitchFamily="18" charset="0"/>
                        </a:rPr>
                        <a:t>finans. aspekt</a:t>
                      </a:r>
                      <a:endParaRPr lang="sr-Latn-RS" sz="2000" dirty="0">
                        <a:solidFill>
                          <a:srgbClr val="0F0597"/>
                        </a:solidFill>
                        <a:effectLst/>
                        <a:latin typeface="Arial Narrow" panose="020B0606020202030204" pitchFamily="34" charset="0"/>
                        <a:ea typeface="Calibri" panose="020F0502020204030204" pitchFamily="34" charset="0"/>
                        <a:cs typeface="Times New Roman" panose="02020603050405020304" pitchFamily="18" charset="0"/>
                      </a:endParaRPr>
                    </a:p>
                    <a:p>
                      <a:pPr marL="0" marR="0" indent="0" algn="l">
                        <a:spcBef>
                          <a:spcPts val="0"/>
                        </a:spcBef>
                        <a:spcAft>
                          <a:spcPts val="0"/>
                        </a:spcAft>
                      </a:pPr>
                      <a:r>
                        <a:rPr lang="sr-Latn-CS" sz="2000" i="1" dirty="0">
                          <a:solidFill>
                            <a:srgbClr val="0F0597"/>
                          </a:solidFill>
                          <a:effectLst/>
                          <a:latin typeface="Arial Narrow" panose="020B0606020202030204" pitchFamily="34" charset="0"/>
                          <a:ea typeface="Calibri" panose="020F0502020204030204" pitchFamily="34" charset="0"/>
                          <a:cs typeface="Times New Roman" panose="02020603050405020304" pitchFamily="18" charset="0"/>
                        </a:rPr>
                        <a:t>/dohodak (D)</a:t>
                      </a:r>
                      <a:endParaRPr lang="sr-Latn-RS" sz="2000" dirty="0">
                        <a:solidFill>
                          <a:srgbClr val="0F0597"/>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sr-Latn-CS" sz="2000">
                          <a:effectLst/>
                          <a:latin typeface="Arial Narrow" panose="020B0606020202030204" pitchFamily="34" charset="0"/>
                          <a:ea typeface="Calibri" panose="020F0502020204030204" pitchFamily="34" charset="0"/>
                          <a:cs typeface="Times New Roman" panose="02020603050405020304" pitchFamily="18" charset="0"/>
                        </a:rPr>
                        <a:t>doprinos domaćem D</a:t>
                      </a:r>
                      <a:endParaRPr lang="sr-Latn-RS" sz="20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sr-Latn-CS" sz="2000">
                          <a:effectLst/>
                          <a:latin typeface="Arial Narrow" panose="020B0606020202030204" pitchFamily="34" charset="0"/>
                          <a:ea typeface="Calibri" panose="020F0502020204030204" pitchFamily="34" charset="0"/>
                          <a:cs typeface="Times New Roman" panose="02020603050405020304" pitchFamily="18" charset="0"/>
                        </a:rPr>
                        <a:t>D po pojedinim tržištima</a:t>
                      </a:r>
                      <a:endParaRPr lang="sr-Latn-RS" sz="20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sr-Latn-CS" sz="2000" dirty="0">
                          <a:effectLst/>
                          <a:latin typeface="Arial Narrow" panose="020B0606020202030204" pitchFamily="34" charset="0"/>
                          <a:ea typeface="Calibri" panose="020F0502020204030204" pitchFamily="34" charset="0"/>
                          <a:cs typeface="Times New Roman" panose="02020603050405020304" pitchFamily="18" charset="0"/>
                        </a:rPr>
                        <a:t>ukupni D uz reg.transfere</a:t>
                      </a:r>
                      <a:endParaRPr lang="sr-Latn-RS" sz="20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sr-Latn-CS" sz="2000">
                          <a:effectLst/>
                          <a:latin typeface="Arial Narrow" panose="020B0606020202030204" pitchFamily="34" charset="0"/>
                          <a:ea typeface="Calibri" panose="020F0502020204030204" pitchFamily="34" charset="0"/>
                          <a:cs typeface="Times New Roman" panose="02020603050405020304" pitchFamily="18" charset="0"/>
                        </a:rPr>
                        <a:t>globalni D uz najp. transfere</a:t>
                      </a:r>
                      <a:endParaRPr lang="sr-Latn-RS" sz="20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32734">
                <a:tc>
                  <a:txBody>
                    <a:bodyPr/>
                    <a:lstStyle/>
                    <a:p>
                      <a:pPr marL="0" marR="0" indent="0" algn="l">
                        <a:spcBef>
                          <a:spcPts val="0"/>
                        </a:spcBef>
                        <a:spcAft>
                          <a:spcPts val="0"/>
                        </a:spcAft>
                      </a:pPr>
                      <a:r>
                        <a:rPr lang="sr-Latn-CS" sz="2000" i="1" dirty="0">
                          <a:solidFill>
                            <a:srgbClr val="0F0597"/>
                          </a:solidFill>
                          <a:effectLst/>
                          <a:latin typeface="Arial Narrow" panose="020B0606020202030204" pitchFamily="34" charset="0"/>
                          <a:ea typeface="Calibri" panose="020F0502020204030204" pitchFamily="34" charset="0"/>
                          <a:cs typeface="Times New Roman" panose="02020603050405020304" pitchFamily="18" charset="0"/>
                        </a:rPr>
                        <a:t>marketing-prog.</a:t>
                      </a:r>
                      <a:endParaRPr lang="sr-Latn-RS" sz="2000" dirty="0">
                        <a:solidFill>
                          <a:srgbClr val="0F0597"/>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sr-Latn-CS" sz="2000">
                          <a:effectLst/>
                          <a:latin typeface="Arial Narrow" panose="020B0606020202030204" pitchFamily="34" charset="0"/>
                          <a:ea typeface="Calibri" panose="020F0502020204030204" pitchFamily="34" charset="0"/>
                          <a:cs typeface="Times New Roman" panose="02020603050405020304" pitchFamily="18" charset="0"/>
                        </a:rPr>
                        <a:t>nacionalni</a:t>
                      </a:r>
                      <a:endParaRPr lang="sr-Latn-RS" sz="20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sr-Latn-CS" sz="2000">
                          <a:effectLst/>
                          <a:latin typeface="Arial Narrow" panose="020B0606020202030204" pitchFamily="34" charset="0"/>
                          <a:ea typeface="Calibri" panose="020F0502020204030204" pitchFamily="34" charset="0"/>
                          <a:cs typeface="Times New Roman" panose="02020603050405020304" pitchFamily="18" charset="0"/>
                        </a:rPr>
                        <a:t>lokalni</a:t>
                      </a:r>
                      <a:endParaRPr lang="sr-Latn-RS" sz="20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sr-Latn-CS" sz="2000" dirty="0">
                          <a:effectLst/>
                          <a:latin typeface="Arial Narrow" panose="020B0606020202030204" pitchFamily="34" charset="0"/>
                          <a:ea typeface="Calibri" panose="020F0502020204030204" pitchFamily="34" charset="0"/>
                          <a:cs typeface="Times New Roman" panose="02020603050405020304" pitchFamily="18" charset="0"/>
                        </a:rPr>
                        <a:t>regionalni</a:t>
                      </a:r>
                      <a:endParaRPr lang="sr-Latn-RS" sz="20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sr-Latn-CS" sz="2000" dirty="0">
                          <a:effectLst/>
                          <a:latin typeface="Arial Narrow" panose="020B0606020202030204" pitchFamily="34" charset="0"/>
                          <a:ea typeface="Calibri" panose="020F0502020204030204" pitchFamily="34" charset="0"/>
                          <a:cs typeface="Times New Roman" panose="02020603050405020304" pitchFamily="18" charset="0"/>
                        </a:rPr>
                        <a:t>globalni</a:t>
                      </a:r>
                      <a:endParaRPr lang="sr-Latn-RS" sz="20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49102">
                <a:tc>
                  <a:txBody>
                    <a:bodyPr/>
                    <a:lstStyle/>
                    <a:p>
                      <a:pPr marL="0" marR="0" indent="0" algn="l">
                        <a:spcBef>
                          <a:spcPts val="0"/>
                        </a:spcBef>
                        <a:spcAft>
                          <a:spcPts val="0"/>
                        </a:spcAft>
                      </a:pPr>
                      <a:r>
                        <a:rPr lang="sr-Latn-CS" sz="2000" i="1" dirty="0">
                          <a:solidFill>
                            <a:srgbClr val="0F0597"/>
                          </a:solidFill>
                          <a:effectLst/>
                          <a:latin typeface="Arial Narrow" panose="020B0606020202030204" pitchFamily="34" charset="0"/>
                          <a:ea typeface="Calibri" panose="020F0502020204030204" pitchFamily="34" charset="0"/>
                          <a:cs typeface="Times New Roman" panose="02020603050405020304" pitchFamily="18" charset="0"/>
                        </a:rPr>
                        <a:t>istraživanje </a:t>
                      </a:r>
                      <a:endParaRPr lang="sr-Latn-RS" sz="2000" dirty="0">
                        <a:solidFill>
                          <a:srgbClr val="0F0597"/>
                        </a:solidFill>
                        <a:effectLst/>
                        <a:latin typeface="Arial Narrow" panose="020B0606020202030204" pitchFamily="34" charset="0"/>
                        <a:ea typeface="Calibri" panose="020F0502020204030204" pitchFamily="34" charset="0"/>
                        <a:cs typeface="Times New Roman" panose="02020603050405020304" pitchFamily="18" charset="0"/>
                      </a:endParaRPr>
                    </a:p>
                    <a:p>
                      <a:pPr marL="0" marR="0" indent="0" algn="l">
                        <a:spcBef>
                          <a:spcPts val="0"/>
                        </a:spcBef>
                        <a:spcAft>
                          <a:spcPts val="0"/>
                        </a:spcAft>
                      </a:pPr>
                      <a:r>
                        <a:rPr lang="sr-Latn-CS" sz="2000" i="1" dirty="0">
                          <a:solidFill>
                            <a:srgbClr val="0F0597"/>
                          </a:solidFill>
                          <a:effectLst/>
                          <a:latin typeface="Arial Narrow" panose="020B0606020202030204" pitchFamily="34" charset="0"/>
                          <a:ea typeface="Calibri" panose="020F0502020204030204" pitchFamily="34" charset="0"/>
                          <a:cs typeface="Times New Roman" panose="02020603050405020304" pitchFamily="18" charset="0"/>
                        </a:rPr>
                        <a:t>ino- tržišta</a:t>
                      </a:r>
                      <a:endParaRPr lang="sr-Latn-RS" sz="2000" dirty="0">
                        <a:solidFill>
                          <a:srgbClr val="0F0597"/>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sr-Latn-CS" sz="2000">
                          <a:effectLst/>
                          <a:latin typeface="Arial Narrow" panose="020B0606020202030204" pitchFamily="34" charset="0"/>
                          <a:ea typeface="Calibri" panose="020F0502020204030204" pitchFamily="34" charset="0"/>
                          <a:cs typeface="Times New Roman" panose="02020603050405020304" pitchFamily="18" charset="0"/>
                        </a:rPr>
                        <a:t>slabo</a:t>
                      </a:r>
                      <a:endParaRPr lang="sr-Latn-RS" sz="20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sr-Latn-CS" sz="2000">
                          <a:effectLst/>
                          <a:latin typeface="Arial Narrow" panose="020B0606020202030204" pitchFamily="34" charset="0"/>
                          <a:ea typeface="Calibri" panose="020F0502020204030204" pitchFamily="34" charset="0"/>
                          <a:cs typeface="Times New Roman" panose="02020603050405020304" pitchFamily="18" charset="0"/>
                        </a:rPr>
                        <a:t>značajno, zemlja po zemlja</a:t>
                      </a:r>
                      <a:endParaRPr lang="sr-Latn-RS" sz="20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indent="0" algn="ctr">
                        <a:spcBef>
                          <a:spcPts val="0"/>
                        </a:spcBef>
                        <a:spcAft>
                          <a:spcPts val="0"/>
                        </a:spcAft>
                      </a:pPr>
                      <a:r>
                        <a:rPr lang="sr-Latn-CS" sz="2000" dirty="0">
                          <a:effectLst/>
                          <a:latin typeface="Arial Narrow" panose="020B0606020202030204" pitchFamily="34" charset="0"/>
                          <a:ea typeface="Calibri" panose="020F0502020204030204" pitchFamily="34" charset="0"/>
                          <a:cs typeface="Times New Roman" panose="02020603050405020304" pitchFamily="18" charset="0"/>
                        </a:rPr>
                        <a:t>sistematsko i kontinuirano uz traženje sličnosti – regionalno i globalno</a:t>
                      </a:r>
                      <a:endParaRPr lang="sr-Latn-RS" sz="20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sr-Latn-RS"/>
                    </a:p>
                  </a:txBody>
                  <a:tcPr/>
                </a:tc>
              </a:tr>
              <a:tr h="284731">
                <a:tc gridSpan="5">
                  <a:txBody>
                    <a:bodyPr/>
                    <a:lstStyle/>
                    <a:p>
                      <a:pPr marL="0" marR="0" indent="0" algn="just">
                        <a:spcBef>
                          <a:spcPts val="0"/>
                        </a:spcBef>
                        <a:spcAft>
                          <a:spcPts val="0"/>
                        </a:spcAft>
                      </a:pPr>
                      <a:r>
                        <a:rPr lang="sr-Latn-CS" sz="1600" i="1" dirty="0">
                          <a:effectLst/>
                          <a:latin typeface="Times New Roman" panose="02020603050405020304" pitchFamily="18" charset="0"/>
                          <a:ea typeface="Calibri" panose="020F0502020204030204" pitchFamily="34" charset="0"/>
                          <a:cs typeface="Times New Roman" panose="02020603050405020304" pitchFamily="18" charset="0"/>
                        </a:rPr>
                        <a:t>Izvor</a:t>
                      </a:r>
                      <a:r>
                        <a:rPr lang="sr-Latn-CS" sz="1600" dirty="0">
                          <a:effectLst/>
                          <a:latin typeface="Times New Roman" panose="02020603050405020304" pitchFamily="18" charset="0"/>
                          <a:ea typeface="Calibri" panose="020F0502020204030204" pitchFamily="34" charset="0"/>
                          <a:cs typeface="Times New Roman" panose="02020603050405020304" pitchFamily="18" charset="0"/>
                        </a:rPr>
                        <a:t>: Rakita (2009, str. 23)</a:t>
                      </a:r>
                      <a:endParaRPr lang="sr-Latn-R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sr-Latn-RS"/>
                    </a:p>
                  </a:txBody>
                  <a:tcPr/>
                </a:tc>
                <a:tc hMerge="1">
                  <a:txBody>
                    <a:bodyPr/>
                    <a:lstStyle/>
                    <a:p>
                      <a:endParaRPr lang="sr-Latn-RS"/>
                    </a:p>
                  </a:txBody>
                  <a:tcPr/>
                </a:tc>
                <a:tc hMerge="1">
                  <a:txBody>
                    <a:bodyPr/>
                    <a:lstStyle/>
                    <a:p>
                      <a:endParaRPr lang="sr-Latn-RS"/>
                    </a:p>
                  </a:txBody>
                  <a:tcPr/>
                </a:tc>
                <a:tc hMerge="1">
                  <a:txBody>
                    <a:bodyPr/>
                    <a:lstStyle/>
                    <a:p>
                      <a:endParaRPr lang="sr-Latn-RS"/>
                    </a:p>
                  </a:txBody>
                  <a:tcPr/>
                </a:tc>
              </a:tr>
            </a:tbl>
          </a:graphicData>
        </a:graphic>
      </p:graphicFrame>
      <p:sp>
        <p:nvSpPr>
          <p:cNvPr id="4" name="Slide Number Placeholder 3"/>
          <p:cNvSpPr>
            <a:spLocks noGrp="1"/>
          </p:cNvSpPr>
          <p:nvPr>
            <p:ph type="sldNum" sz="quarter" idx="12"/>
          </p:nvPr>
        </p:nvSpPr>
        <p:spPr/>
        <p:txBody>
          <a:bodyPr/>
          <a:lstStyle/>
          <a:p>
            <a:fld id="{5CFC2A9D-B1EA-4680-84B8-CF3316DF8074}" type="slidenum">
              <a:rPr lang="en-US" smtClean="0">
                <a:solidFill>
                  <a:prstClr val="black">
                    <a:tint val="75000"/>
                  </a:prstClr>
                </a:solidFill>
              </a:rPr>
              <a:pPr/>
              <a:t>17</a:t>
            </a:fld>
            <a:endParaRPr lang="en-US">
              <a:solidFill>
                <a:prstClr val="black">
                  <a:tint val="75000"/>
                </a:prstClr>
              </a:solidFill>
            </a:endParaRPr>
          </a:p>
        </p:txBody>
      </p:sp>
    </p:spTree>
    <p:extLst>
      <p:ext uri="{BB962C8B-B14F-4D97-AF65-F5344CB8AC3E}">
        <p14:creationId xmlns:p14="http://schemas.microsoft.com/office/powerpoint/2010/main" val="5909606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0389" y="260648"/>
            <a:ext cx="8363272" cy="595957"/>
          </a:xfrm>
        </p:spPr>
        <p:txBody>
          <a:bodyPr>
            <a:normAutofit/>
          </a:bodyPr>
          <a:lstStyle/>
          <a:p>
            <a:r>
              <a:rPr lang="sr-Cyrl-RS" sz="2800" dirty="0" smtClean="0">
                <a:solidFill>
                  <a:srgbClr val="FFFF00"/>
                </a:solidFill>
                <a:latin typeface="Arial Narrow" panose="020B0606020202030204" pitchFamily="34" charset="0"/>
              </a:rPr>
              <a:t>Интернационализација у светлу глобализације </a:t>
            </a:r>
            <a:endParaRPr lang="sr-Latn-RS" sz="2800" dirty="0">
              <a:solidFill>
                <a:srgbClr val="FFFF00"/>
              </a:solidFill>
              <a:latin typeface="Arial Narrow" panose="020B0606020202030204" pitchFamily="34" charset="0"/>
            </a:endParaRPr>
          </a:p>
        </p:txBody>
      </p:sp>
      <p:sp>
        <p:nvSpPr>
          <p:cNvPr id="4" name="Slide Number Placeholder 3"/>
          <p:cNvSpPr>
            <a:spLocks noGrp="1"/>
          </p:cNvSpPr>
          <p:nvPr>
            <p:ph type="sldNum" sz="quarter" idx="12"/>
          </p:nvPr>
        </p:nvSpPr>
        <p:spPr/>
        <p:txBody>
          <a:bodyPr/>
          <a:lstStyle/>
          <a:p>
            <a:fld id="{5CFC2A9D-B1EA-4680-84B8-CF3316DF8074}" type="slidenum">
              <a:rPr lang="en-US" smtClean="0">
                <a:solidFill>
                  <a:prstClr val="black">
                    <a:tint val="75000"/>
                  </a:prstClr>
                </a:solidFill>
              </a:rPr>
              <a:pPr/>
              <a:t>18</a:t>
            </a:fld>
            <a:endParaRPr lang="en-US">
              <a:solidFill>
                <a:prstClr val="black">
                  <a:tint val="75000"/>
                </a:prstClr>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279574477"/>
              </p:ext>
            </p:extLst>
          </p:nvPr>
        </p:nvGraphicFramePr>
        <p:xfrm>
          <a:off x="179513" y="1052736"/>
          <a:ext cx="8674148" cy="5472607"/>
        </p:xfrm>
        <a:graphic>
          <a:graphicData uri="http://schemas.openxmlformats.org/drawingml/2006/table">
            <a:tbl>
              <a:tblPr firstRow="1" firstCol="1" bandRow="1"/>
              <a:tblGrid>
                <a:gridCol w="1726863"/>
                <a:gridCol w="1725692"/>
                <a:gridCol w="1723348"/>
                <a:gridCol w="1776068"/>
                <a:gridCol w="1722177"/>
              </a:tblGrid>
              <a:tr h="429991">
                <a:tc gridSpan="5">
                  <a:txBody>
                    <a:bodyPr/>
                    <a:lstStyle/>
                    <a:p>
                      <a:pPr marL="0" marR="0" indent="0" algn="l">
                        <a:spcBef>
                          <a:spcPts val="0"/>
                        </a:spcBef>
                        <a:spcAft>
                          <a:spcPts val="0"/>
                        </a:spcAft>
                      </a:pPr>
                      <a:r>
                        <a:rPr lang="sr-Latn-CS" sz="2000" b="1" dirty="0">
                          <a:effectLst/>
                          <a:latin typeface="Arial Narrow" panose="020B0606020202030204" pitchFamily="34" charset="0"/>
                          <a:ea typeface="Calibri" panose="020F0502020204030204" pitchFamily="34" charset="0"/>
                          <a:cs typeface="Times New Roman" panose="02020603050405020304" pitchFamily="18" charset="0"/>
                        </a:rPr>
                        <a:t>Tabela 3.</a:t>
                      </a:r>
                      <a:r>
                        <a:rPr lang="sr-Latn-CS" sz="2000" i="1" dirty="0">
                          <a:effectLst/>
                          <a:latin typeface="Arial Narrow" panose="020B0606020202030204" pitchFamily="34" charset="0"/>
                          <a:ea typeface="Calibri" panose="020F0502020204030204" pitchFamily="34" charset="0"/>
                          <a:cs typeface="Times New Roman" panose="02020603050405020304" pitchFamily="18" charset="0"/>
                        </a:rPr>
                        <a:t> </a:t>
                      </a:r>
                      <a:r>
                        <a:rPr lang="sr-Latn-CS" sz="2000" dirty="0">
                          <a:effectLst/>
                          <a:latin typeface="Arial Narrow" panose="020B0606020202030204" pitchFamily="34" charset="0"/>
                          <a:ea typeface="Calibri" panose="020F0502020204030204" pitchFamily="34" charset="0"/>
                          <a:cs typeface="Times New Roman" panose="02020603050405020304" pitchFamily="18" charset="0"/>
                        </a:rPr>
                        <a:t>Faktor opredeljivanja između alternativnih orijentacija</a:t>
                      </a:r>
                      <a:endParaRPr lang="sr-Latn-RS" sz="20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sr-Latn-RS"/>
                    </a:p>
                  </a:txBody>
                  <a:tcPr/>
                </a:tc>
                <a:tc hMerge="1">
                  <a:txBody>
                    <a:bodyPr/>
                    <a:lstStyle/>
                    <a:p>
                      <a:endParaRPr lang="sr-Latn-RS"/>
                    </a:p>
                  </a:txBody>
                  <a:tcPr/>
                </a:tc>
                <a:tc hMerge="1">
                  <a:txBody>
                    <a:bodyPr/>
                    <a:lstStyle/>
                    <a:p>
                      <a:endParaRPr lang="sr-Latn-RS"/>
                    </a:p>
                  </a:txBody>
                  <a:tcPr/>
                </a:tc>
                <a:tc hMerge="1">
                  <a:txBody>
                    <a:bodyPr/>
                    <a:lstStyle/>
                    <a:p>
                      <a:endParaRPr lang="sr-Latn-RS"/>
                    </a:p>
                  </a:txBody>
                  <a:tcPr/>
                </a:tc>
              </a:tr>
              <a:tr h="781801">
                <a:tc>
                  <a:txBody>
                    <a:bodyPr/>
                    <a:lstStyle/>
                    <a:p>
                      <a:pPr marL="0" marR="0" indent="0" algn="l">
                        <a:spcBef>
                          <a:spcPts val="0"/>
                        </a:spcBef>
                        <a:spcAft>
                          <a:spcPts val="0"/>
                        </a:spcAft>
                      </a:pPr>
                      <a:r>
                        <a:rPr lang="sr-Latn-CS" sz="2000" i="1" dirty="0">
                          <a:effectLst/>
                          <a:latin typeface="Arial Narrow" panose="020B0606020202030204" pitchFamily="34" charset="0"/>
                          <a:ea typeface="Calibri" panose="020F0502020204030204" pitchFamily="34" charset="0"/>
                          <a:cs typeface="Times New Roman" panose="02020603050405020304" pitchFamily="18" charset="0"/>
                        </a:rPr>
                        <a:t>faktori/orijenta.</a:t>
                      </a:r>
                      <a:endParaRPr lang="sr-Latn-RS" sz="20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sr-Latn-CS" sz="2000" i="1" dirty="0">
                          <a:solidFill>
                            <a:srgbClr val="0F0597"/>
                          </a:solidFill>
                          <a:effectLst/>
                          <a:latin typeface="Arial Narrow" panose="020B0606020202030204" pitchFamily="34" charset="0"/>
                          <a:ea typeface="Calibri" panose="020F0502020204030204" pitchFamily="34" charset="0"/>
                          <a:cs typeface="Times New Roman" panose="02020603050405020304" pitchFamily="18" charset="0"/>
                        </a:rPr>
                        <a:t>etnocentrična</a:t>
                      </a:r>
                      <a:endParaRPr lang="sr-Latn-RS" sz="2000" dirty="0">
                        <a:solidFill>
                          <a:srgbClr val="0F0597"/>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sr-Latn-CS" sz="2000" i="1" dirty="0">
                          <a:solidFill>
                            <a:srgbClr val="0F0597"/>
                          </a:solidFill>
                          <a:effectLst/>
                          <a:latin typeface="Arial Narrow" panose="020B0606020202030204" pitchFamily="34" charset="0"/>
                          <a:ea typeface="Calibri" panose="020F0502020204030204" pitchFamily="34" charset="0"/>
                          <a:cs typeface="Times New Roman" panose="02020603050405020304" pitchFamily="18" charset="0"/>
                        </a:rPr>
                        <a:t>policentrična</a:t>
                      </a:r>
                      <a:endParaRPr lang="sr-Latn-RS" sz="2000" dirty="0">
                        <a:solidFill>
                          <a:srgbClr val="0F0597"/>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sr-Latn-CS" sz="2000" i="1" dirty="0">
                          <a:solidFill>
                            <a:srgbClr val="0F0597"/>
                          </a:solidFill>
                          <a:effectLst/>
                          <a:latin typeface="Arial Narrow" panose="020B0606020202030204" pitchFamily="34" charset="0"/>
                          <a:ea typeface="Calibri" panose="020F0502020204030204" pitchFamily="34" charset="0"/>
                          <a:cs typeface="Times New Roman" panose="02020603050405020304" pitchFamily="18" charset="0"/>
                        </a:rPr>
                        <a:t>regiocentrična</a:t>
                      </a:r>
                      <a:endParaRPr lang="sr-Latn-RS" sz="2000" dirty="0">
                        <a:solidFill>
                          <a:srgbClr val="0F0597"/>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sr-Latn-CS" sz="2000" i="1" dirty="0">
                          <a:solidFill>
                            <a:srgbClr val="0F0597"/>
                          </a:solidFill>
                          <a:effectLst/>
                          <a:latin typeface="Arial Narrow" panose="020B0606020202030204" pitchFamily="34" charset="0"/>
                          <a:ea typeface="Calibri" panose="020F0502020204030204" pitchFamily="34" charset="0"/>
                          <a:cs typeface="Times New Roman" panose="02020603050405020304" pitchFamily="18" charset="0"/>
                        </a:rPr>
                        <a:t>geocentrična</a:t>
                      </a:r>
                      <a:endParaRPr lang="sr-Latn-RS" sz="2000" dirty="0">
                        <a:solidFill>
                          <a:srgbClr val="0F0597"/>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81801">
                <a:tc>
                  <a:txBody>
                    <a:bodyPr/>
                    <a:lstStyle/>
                    <a:p>
                      <a:pPr marL="0" marR="0" indent="0" algn="l">
                        <a:spcBef>
                          <a:spcPts val="0"/>
                        </a:spcBef>
                        <a:spcAft>
                          <a:spcPts val="0"/>
                        </a:spcAft>
                      </a:pPr>
                      <a:r>
                        <a:rPr lang="sr-Latn-CS" sz="2000" i="1" dirty="0">
                          <a:solidFill>
                            <a:srgbClr val="0F0597"/>
                          </a:solidFill>
                          <a:effectLst/>
                          <a:latin typeface="Arial Narrow" panose="020B0606020202030204" pitchFamily="34" charset="0"/>
                          <a:ea typeface="Calibri" panose="020F0502020204030204" pitchFamily="34" charset="0"/>
                          <a:cs typeface="Times New Roman" panose="02020603050405020304" pitchFamily="18" charset="0"/>
                        </a:rPr>
                        <a:t>karakter kompanije</a:t>
                      </a:r>
                      <a:endParaRPr lang="sr-Latn-RS" sz="2000" dirty="0">
                        <a:solidFill>
                          <a:srgbClr val="0F0597"/>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sr-Latn-CS" sz="2000" dirty="0">
                          <a:solidFill>
                            <a:srgbClr val="7030A0"/>
                          </a:solidFill>
                          <a:effectLst/>
                          <a:latin typeface="Arial Narrow" panose="020B0606020202030204" pitchFamily="34" charset="0"/>
                          <a:ea typeface="Calibri" panose="020F0502020204030204" pitchFamily="34" charset="0"/>
                          <a:cs typeface="Times New Roman" panose="02020603050405020304" pitchFamily="18" charset="0"/>
                        </a:rPr>
                        <a:t>izvozna</a:t>
                      </a:r>
                      <a:endParaRPr lang="sr-Latn-RS" sz="2000" dirty="0">
                        <a:solidFill>
                          <a:srgbClr val="7030A0"/>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sr-Latn-CS" sz="2000" dirty="0">
                          <a:solidFill>
                            <a:srgbClr val="7030A0"/>
                          </a:solidFill>
                          <a:effectLst/>
                          <a:latin typeface="Arial Narrow" panose="020B0606020202030204" pitchFamily="34" charset="0"/>
                          <a:ea typeface="Calibri" panose="020F0502020204030204" pitchFamily="34" charset="0"/>
                          <a:cs typeface="Times New Roman" panose="02020603050405020304" pitchFamily="18" charset="0"/>
                        </a:rPr>
                        <a:t>međunarodni</a:t>
                      </a:r>
                      <a:endParaRPr lang="sr-Latn-RS" sz="2000" dirty="0">
                        <a:solidFill>
                          <a:srgbClr val="7030A0"/>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sr-Latn-CS" sz="2000" dirty="0">
                          <a:solidFill>
                            <a:srgbClr val="7030A0"/>
                          </a:solidFill>
                          <a:effectLst/>
                          <a:latin typeface="Arial Narrow" panose="020B0606020202030204" pitchFamily="34" charset="0"/>
                          <a:ea typeface="Calibri" panose="020F0502020204030204" pitchFamily="34" charset="0"/>
                          <a:cs typeface="Times New Roman" panose="02020603050405020304" pitchFamily="18" charset="0"/>
                        </a:rPr>
                        <a:t>multinacionalno</a:t>
                      </a:r>
                      <a:endParaRPr lang="sr-Latn-RS" sz="2000" dirty="0">
                        <a:solidFill>
                          <a:srgbClr val="7030A0"/>
                        </a:solidFill>
                        <a:effectLst/>
                        <a:latin typeface="Arial Narrow" panose="020B0606020202030204" pitchFamily="34" charset="0"/>
                        <a:ea typeface="Calibri" panose="020F0502020204030204" pitchFamily="34" charset="0"/>
                        <a:cs typeface="Times New Roman" panose="02020603050405020304" pitchFamily="18" charset="0"/>
                      </a:endParaRPr>
                    </a:p>
                    <a:p>
                      <a:pPr marL="0" marR="0" indent="0" algn="ctr">
                        <a:spcBef>
                          <a:spcPts val="0"/>
                        </a:spcBef>
                        <a:spcAft>
                          <a:spcPts val="0"/>
                        </a:spcAft>
                      </a:pPr>
                      <a:r>
                        <a:rPr lang="sr-Latn-CS" sz="2000" dirty="0">
                          <a:solidFill>
                            <a:srgbClr val="7030A0"/>
                          </a:solidFill>
                          <a:effectLst/>
                          <a:latin typeface="Arial Narrow" panose="020B0606020202030204" pitchFamily="34" charset="0"/>
                          <a:ea typeface="Calibri" panose="020F0502020204030204" pitchFamily="34" charset="0"/>
                          <a:cs typeface="Times New Roman" panose="02020603050405020304" pitchFamily="18" charset="0"/>
                        </a:rPr>
                        <a:t>orijentisana</a:t>
                      </a:r>
                      <a:endParaRPr lang="sr-Latn-RS" sz="2000" dirty="0">
                        <a:solidFill>
                          <a:srgbClr val="7030A0"/>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sr-Latn-CS" sz="2000" dirty="0">
                          <a:solidFill>
                            <a:srgbClr val="7030A0"/>
                          </a:solidFill>
                          <a:effectLst/>
                          <a:latin typeface="Arial Narrow" panose="020B0606020202030204" pitchFamily="34" charset="0"/>
                          <a:ea typeface="Calibri" panose="020F0502020204030204" pitchFamily="34" charset="0"/>
                          <a:cs typeface="Times New Roman" panose="02020603050405020304" pitchFamily="18" charset="0"/>
                        </a:rPr>
                        <a:t>globalno orijentisana</a:t>
                      </a:r>
                      <a:endParaRPr lang="sr-Latn-RS" sz="2000" dirty="0">
                        <a:solidFill>
                          <a:srgbClr val="7030A0"/>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81801">
                <a:tc>
                  <a:txBody>
                    <a:bodyPr/>
                    <a:lstStyle/>
                    <a:p>
                      <a:pPr marL="0" marR="0" indent="0" algn="l">
                        <a:spcBef>
                          <a:spcPts val="0"/>
                        </a:spcBef>
                        <a:spcAft>
                          <a:spcPts val="0"/>
                        </a:spcAft>
                      </a:pPr>
                      <a:r>
                        <a:rPr lang="sr-Latn-CS" sz="2000" i="1" dirty="0">
                          <a:solidFill>
                            <a:srgbClr val="0F0597"/>
                          </a:solidFill>
                          <a:effectLst/>
                          <a:latin typeface="Arial Narrow" panose="020B0606020202030204" pitchFamily="34" charset="0"/>
                          <a:ea typeface="Calibri" panose="020F0502020204030204" pitchFamily="34" charset="0"/>
                          <a:cs typeface="Times New Roman" panose="02020603050405020304" pitchFamily="18" charset="0"/>
                        </a:rPr>
                        <a:t>međunarodno iskustvo</a:t>
                      </a:r>
                      <a:endParaRPr lang="sr-Latn-RS" sz="2000" dirty="0">
                        <a:solidFill>
                          <a:srgbClr val="0F0597"/>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sr-Latn-CS" sz="2000">
                          <a:effectLst/>
                          <a:latin typeface="Arial Narrow" panose="020B0606020202030204" pitchFamily="34" charset="0"/>
                          <a:ea typeface="Calibri" panose="020F0502020204030204" pitchFamily="34" charset="0"/>
                          <a:cs typeface="Times New Roman" panose="02020603050405020304" pitchFamily="18" charset="0"/>
                        </a:rPr>
                        <a:t>bez iskustva ili malo</a:t>
                      </a:r>
                      <a:endParaRPr lang="sr-Latn-RS" sz="20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sr-Latn-CS" sz="2000">
                          <a:effectLst/>
                          <a:latin typeface="Arial Narrow" panose="020B0606020202030204" pitchFamily="34" charset="0"/>
                          <a:ea typeface="Calibri" panose="020F0502020204030204" pitchFamily="34" charset="0"/>
                          <a:cs typeface="Times New Roman" panose="02020603050405020304" pitchFamily="18" charset="0"/>
                        </a:rPr>
                        <a:t>aktivno međun. angažovanje</a:t>
                      </a:r>
                      <a:endParaRPr lang="sr-Latn-RS" sz="20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indent="0" algn="ctr">
                        <a:spcBef>
                          <a:spcPts val="0"/>
                        </a:spcBef>
                        <a:spcAft>
                          <a:spcPts val="0"/>
                        </a:spcAft>
                      </a:pPr>
                      <a:r>
                        <a:rPr lang="sr-Latn-CS" sz="2000" dirty="0">
                          <a:effectLst/>
                          <a:latin typeface="Arial Narrow" panose="020B0606020202030204" pitchFamily="34" charset="0"/>
                          <a:ea typeface="Calibri" panose="020F0502020204030204" pitchFamily="34" charset="0"/>
                          <a:cs typeface="Times New Roman" panose="02020603050405020304" pitchFamily="18" charset="0"/>
                        </a:rPr>
                        <a:t>potpuno</a:t>
                      </a:r>
                      <a:endParaRPr lang="sr-Latn-RS" sz="2000" dirty="0">
                        <a:effectLst/>
                        <a:latin typeface="Arial Narrow" panose="020B0606020202030204" pitchFamily="34" charset="0"/>
                        <a:ea typeface="Calibri" panose="020F0502020204030204" pitchFamily="34" charset="0"/>
                        <a:cs typeface="Times New Roman" panose="02020603050405020304" pitchFamily="18" charset="0"/>
                      </a:endParaRPr>
                    </a:p>
                    <a:p>
                      <a:pPr marL="0" marR="0" indent="0" algn="ctr">
                        <a:spcBef>
                          <a:spcPts val="0"/>
                        </a:spcBef>
                        <a:spcAft>
                          <a:spcPts val="0"/>
                        </a:spcAft>
                      </a:pPr>
                      <a:r>
                        <a:rPr lang="sr-Latn-CS" sz="2000" dirty="0">
                          <a:effectLst/>
                          <a:latin typeface="Arial Narrow" panose="020B0606020202030204" pitchFamily="34" charset="0"/>
                          <a:ea typeface="Calibri" panose="020F0502020204030204" pitchFamily="34" charset="0"/>
                          <a:cs typeface="Times New Roman" panose="02020603050405020304" pitchFamily="18" charset="0"/>
                        </a:rPr>
                        <a:t>međunarodno angažovanje</a:t>
                      </a:r>
                      <a:endParaRPr lang="sr-Latn-RS" sz="20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sr-Latn-RS"/>
                    </a:p>
                  </a:txBody>
                  <a:tcPr/>
                </a:tc>
              </a:tr>
              <a:tr h="781801">
                <a:tc>
                  <a:txBody>
                    <a:bodyPr/>
                    <a:lstStyle/>
                    <a:p>
                      <a:pPr marL="0" marR="0" indent="0" algn="l">
                        <a:spcBef>
                          <a:spcPts val="0"/>
                        </a:spcBef>
                        <a:spcAft>
                          <a:spcPts val="0"/>
                        </a:spcAft>
                      </a:pPr>
                      <a:r>
                        <a:rPr lang="sr-Latn-CS" sz="2000" i="1" dirty="0">
                          <a:solidFill>
                            <a:srgbClr val="0F0597"/>
                          </a:solidFill>
                          <a:effectLst/>
                          <a:latin typeface="Arial Narrow" panose="020B0606020202030204" pitchFamily="34" charset="0"/>
                          <a:ea typeface="Calibri" panose="020F0502020204030204" pitchFamily="34" charset="0"/>
                          <a:cs typeface="Times New Roman" panose="02020603050405020304" pitchFamily="18" charset="0"/>
                        </a:rPr>
                        <a:t>veličina tržišta</a:t>
                      </a:r>
                      <a:endParaRPr lang="sr-Latn-RS" sz="2000" dirty="0">
                        <a:solidFill>
                          <a:srgbClr val="0F0597"/>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sr-Latn-CS" sz="2000">
                          <a:effectLst/>
                          <a:latin typeface="Arial Narrow" panose="020B0606020202030204" pitchFamily="34" charset="0"/>
                          <a:ea typeface="Calibri" panose="020F0502020204030204" pitchFamily="34" charset="0"/>
                          <a:cs typeface="Times New Roman" panose="02020603050405020304" pitchFamily="18" charset="0"/>
                        </a:rPr>
                        <a:t>malo</a:t>
                      </a:r>
                      <a:endParaRPr lang="sr-Latn-RS" sz="20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sr-Latn-CS" sz="2000">
                          <a:effectLst/>
                          <a:latin typeface="Arial Narrow" panose="020B0606020202030204" pitchFamily="34" charset="0"/>
                          <a:ea typeface="Calibri" panose="020F0502020204030204" pitchFamily="34" charset="0"/>
                          <a:cs typeface="Times New Roman" panose="02020603050405020304" pitchFamily="18" charset="0"/>
                        </a:rPr>
                        <a:t>značajna</a:t>
                      </a:r>
                      <a:endParaRPr lang="sr-Latn-RS" sz="20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indent="0" algn="ctr">
                        <a:spcBef>
                          <a:spcPts val="0"/>
                        </a:spcBef>
                        <a:spcAft>
                          <a:spcPts val="0"/>
                        </a:spcAft>
                      </a:pPr>
                      <a:r>
                        <a:rPr lang="sr-Latn-CS" sz="2000" dirty="0">
                          <a:effectLst/>
                          <a:latin typeface="Arial Narrow" panose="020B0606020202030204" pitchFamily="34" charset="0"/>
                          <a:ea typeface="Calibri" panose="020F0502020204030204" pitchFamily="34" charset="0"/>
                          <a:cs typeface="Times New Roman" panose="02020603050405020304" pitchFamily="18" charset="0"/>
                        </a:rPr>
                        <a:t>nadnacionalna tržišta velikih razmera</a:t>
                      </a:r>
                      <a:endParaRPr lang="sr-Latn-RS" sz="20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sr-Latn-RS"/>
                    </a:p>
                  </a:txBody>
                  <a:tcPr/>
                </a:tc>
              </a:tr>
              <a:tr h="781801">
                <a:tc>
                  <a:txBody>
                    <a:bodyPr/>
                    <a:lstStyle/>
                    <a:p>
                      <a:pPr marL="0" marR="0" indent="0" algn="l">
                        <a:spcBef>
                          <a:spcPts val="0"/>
                        </a:spcBef>
                        <a:spcAft>
                          <a:spcPts val="0"/>
                        </a:spcAft>
                      </a:pPr>
                      <a:r>
                        <a:rPr lang="sr-Latn-CS" sz="2000" i="1" dirty="0">
                          <a:solidFill>
                            <a:srgbClr val="0F0597"/>
                          </a:solidFill>
                          <a:effectLst/>
                          <a:latin typeface="Arial Narrow" panose="020B0606020202030204" pitchFamily="34" charset="0"/>
                          <a:ea typeface="Calibri" panose="020F0502020204030204" pitchFamily="34" charset="0"/>
                          <a:cs typeface="Times New Roman" panose="02020603050405020304" pitchFamily="18" charset="0"/>
                        </a:rPr>
                        <a:t>heterogenost tržišta</a:t>
                      </a:r>
                      <a:endParaRPr lang="sr-Latn-RS" sz="2000" dirty="0">
                        <a:solidFill>
                          <a:srgbClr val="0F0597"/>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sr-Latn-CS" sz="2000">
                          <a:effectLst/>
                          <a:latin typeface="Arial Narrow" panose="020B0606020202030204" pitchFamily="34" charset="0"/>
                          <a:ea typeface="Calibri" panose="020F0502020204030204" pitchFamily="34" charset="0"/>
                          <a:cs typeface="Times New Roman" panose="02020603050405020304" pitchFamily="18" charset="0"/>
                        </a:rPr>
                        <a:t>neznatna</a:t>
                      </a:r>
                      <a:endParaRPr lang="sr-Latn-RS" sz="20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sr-Latn-CS" sz="2000">
                          <a:effectLst/>
                          <a:latin typeface="Arial Narrow" panose="020B0606020202030204" pitchFamily="34" charset="0"/>
                          <a:ea typeface="Calibri" panose="020F0502020204030204" pitchFamily="34" charset="0"/>
                          <a:cs typeface="Times New Roman" panose="02020603050405020304" pitchFamily="18" charset="0"/>
                        </a:rPr>
                        <a:t>naglašena</a:t>
                      </a:r>
                      <a:endParaRPr lang="sr-Latn-RS" sz="20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indent="0" algn="ctr">
                        <a:spcBef>
                          <a:spcPts val="0"/>
                        </a:spcBef>
                        <a:spcAft>
                          <a:spcPts val="0"/>
                        </a:spcAft>
                      </a:pPr>
                      <a:r>
                        <a:rPr lang="sr-Latn-CS" sz="2000" dirty="0">
                          <a:effectLst/>
                          <a:latin typeface="Arial Narrow" panose="020B0606020202030204" pitchFamily="34" charset="0"/>
                          <a:ea typeface="Calibri" panose="020F0502020204030204" pitchFamily="34" charset="0"/>
                          <a:cs typeface="Times New Roman" panose="02020603050405020304" pitchFamily="18" charset="0"/>
                        </a:rPr>
                        <a:t>ujednačavanje tržišnih standarda i homogenizacija</a:t>
                      </a:r>
                      <a:endParaRPr lang="sr-Latn-RS" sz="20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sr-Latn-RS"/>
                    </a:p>
                  </a:txBody>
                  <a:tcPr/>
                </a:tc>
              </a:tr>
              <a:tr h="781801">
                <a:tc>
                  <a:txBody>
                    <a:bodyPr/>
                    <a:lstStyle/>
                    <a:p>
                      <a:pPr marL="0" marR="0" indent="0" algn="l">
                        <a:spcBef>
                          <a:spcPts val="0"/>
                        </a:spcBef>
                        <a:spcAft>
                          <a:spcPts val="0"/>
                        </a:spcAft>
                      </a:pPr>
                      <a:r>
                        <a:rPr lang="sr-Latn-CS" sz="2000" i="1" dirty="0">
                          <a:solidFill>
                            <a:srgbClr val="0F0597"/>
                          </a:solidFill>
                          <a:effectLst/>
                          <a:latin typeface="Arial Narrow" panose="020B0606020202030204" pitchFamily="34" charset="0"/>
                          <a:ea typeface="Calibri" panose="020F0502020204030204" pitchFamily="34" charset="0"/>
                          <a:cs typeface="Times New Roman" panose="02020603050405020304" pitchFamily="18" charset="0"/>
                        </a:rPr>
                        <a:t>karakter proizvoda</a:t>
                      </a:r>
                      <a:endParaRPr lang="sr-Latn-RS" sz="2000" dirty="0">
                        <a:solidFill>
                          <a:srgbClr val="0F0597"/>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sr-Latn-CS" sz="2000">
                          <a:effectLst/>
                          <a:latin typeface="Arial Narrow" panose="020B0606020202030204" pitchFamily="34" charset="0"/>
                          <a:ea typeface="Calibri" panose="020F0502020204030204" pitchFamily="34" charset="0"/>
                          <a:cs typeface="Times New Roman" panose="02020603050405020304" pitchFamily="18" charset="0"/>
                        </a:rPr>
                        <a:t>homogen</a:t>
                      </a:r>
                      <a:endParaRPr lang="sr-Latn-RS" sz="20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sr-Latn-CS" sz="2000">
                          <a:effectLst/>
                          <a:latin typeface="Arial Narrow" panose="020B0606020202030204" pitchFamily="34" charset="0"/>
                          <a:ea typeface="Calibri" panose="020F0502020204030204" pitchFamily="34" charset="0"/>
                          <a:cs typeface="Times New Roman" panose="02020603050405020304" pitchFamily="18" charset="0"/>
                        </a:rPr>
                        <a:t>heterogen</a:t>
                      </a:r>
                      <a:endParaRPr lang="sr-Latn-RS" sz="20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indent="0" algn="ctr">
                        <a:spcBef>
                          <a:spcPts val="0"/>
                        </a:spcBef>
                        <a:spcAft>
                          <a:spcPts val="0"/>
                        </a:spcAft>
                      </a:pPr>
                      <a:r>
                        <a:rPr lang="sr-Latn-CS" sz="2000" dirty="0">
                          <a:effectLst/>
                          <a:latin typeface="Arial Narrow" panose="020B0606020202030204" pitchFamily="34" charset="0"/>
                          <a:ea typeface="Calibri" panose="020F0502020204030204" pitchFamily="34" charset="0"/>
                          <a:cs typeface="Times New Roman" panose="02020603050405020304" pitchFamily="18" charset="0"/>
                        </a:rPr>
                        <a:t>standardan tip proizvoda uz varijacije modela</a:t>
                      </a:r>
                      <a:endParaRPr lang="sr-Latn-RS" sz="20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sr-Latn-RS"/>
                    </a:p>
                  </a:txBody>
                  <a:tcPr/>
                </a:tc>
              </a:tr>
              <a:tr h="351810">
                <a:tc gridSpan="5">
                  <a:txBody>
                    <a:bodyPr/>
                    <a:lstStyle/>
                    <a:p>
                      <a:pPr marL="0" marR="0" indent="0" algn="just">
                        <a:spcBef>
                          <a:spcPts val="0"/>
                        </a:spcBef>
                        <a:spcAft>
                          <a:spcPts val="0"/>
                        </a:spcAft>
                      </a:pPr>
                      <a:r>
                        <a:rPr lang="sr-Latn-CS" sz="1800" i="1" dirty="0">
                          <a:effectLst/>
                          <a:latin typeface="Arial Narrow" panose="020B0606020202030204" pitchFamily="34" charset="0"/>
                          <a:ea typeface="Calibri" panose="020F0502020204030204" pitchFamily="34" charset="0"/>
                          <a:cs typeface="Times New Roman" panose="02020603050405020304" pitchFamily="18" charset="0"/>
                        </a:rPr>
                        <a:t>Izvor</a:t>
                      </a:r>
                      <a:r>
                        <a:rPr lang="sr-Latn-CS" sz="1800" dirty="0">
                          <a:effectLst/>
                          <a:latin typeface="Arial Narrow" panose="020B0606020202030204" pitchFamily="34" charset="0"/>
                          <a:ea typeface="Calibri" panose="020F0502020204030204" pitchFamily="34" charset="0"/>
                          <a:cs typeface="Times New Roman" panose="02020603050405020304" pitchFamily="18" charset="0"/>
                        </a:rPr>
                        <a:t>: Rakita (2009, str. 25)</a:t>
                      </a:r>
                      <a:endParaRPr lang="sr-Latn-RS" sz="18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sr-Latn-RS"/>
                    </a:p>
                  </a:txBody>
                  <a:tcPr/>
                </a:tc>
                <a:tc hMerge="1">
                  <a:txBody>
                    <a:bodyPr/>
                    <a:lstStyle/>
                    <a:p>
                      <a:endParaRPr lang="sr-Latn-RS"/>
                    </a:p>
                  </a:txBody>
                  <a:tcPr/>
                </a:tc>
                <a:tc hMerge="1">
                  <a:txBody>
                    <a:bodyPr/>
                    <a:lstStyle/>
                    <a:p>
                      <a:endParaRPr lang="sr-Latn-RS"/>
                    </a:p>
                  </a:txBody>
                  <a:tcPr/>
                </a:tc>
                <a:tc hMerge="1">
                  <a:txBody>
                    <a:bodyPr/>
                    <a:lstStyle/>
                    <a:p>
                      <a:endParaRPr lang="sr-Latn-RS"/>
                    </a:p>
                  </a:txBody>
                  <a:tcPr/>
                </a:tc>
              </a:tr>
            </a:tbl>
          </a:graphicData>
        </a:graphic>
      </p:graphicFrame>
    </p:spTree>
    <p:extLst>
      <p:ext uri="{BB962C8B-B14F-4D97-AF65-F5344CB8AC3E}">
        <p14:creationId xmlns:p14="http://schemas.microsoft.com/office/powerpoint/2010/main" val="21274050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68760"/>
            <a:ext cx="8229600" cy="4525963"/>
          </a:xfrm>
        </p:spPr>
        <p:txBody>
          <a:bodyPr>
            <a:normAutofit/>
          </a:bodyPr>
          <a:lstStyle/>
          <a:p>
            <a:pPr marL="0" indent="0">
              <a:buNone/>
            </a:pPr>
            <a:r>
              <a:rPr lang="ru-RU" sz="2600" dirty="0" smtClean="0">
                <a:solidFill>
                  <a:srgbClr val="0F0597"/>
                </a:solidFill>
                <a:latin typeface="Arial Narrow" panose="020B0606020202030204" pitchFamily="34" charset="0"/>
              </a:rPr>
              <a:t>Типови компанија према карактеру интернационализације</a:t>
            </a:r>
            <a:r>
              <a:rPr lang="ru-RU" sz="2600" dirty="0" smtClean="0">
                <a:latin typeface="Arial Narrow" panose="020B0606020202030204" pitchFamily="34" charset="0"/>
              </a:rPr>
              <a:t>:</a:t>
            </a:r>
          </a:p>
          <a:p>
            <a:pPr marL="0" indent="0">
              <a:buNone/>
            </a:pPr>
            <a:endParaRPr lang="ru-RU" sz="2600" dirty="0">
              <a:latin typeface="Arial Narrow" panose="020B0606020202030204" pitchFamily="34" charset="0"/>
            </a:endParaRPr>
          </a:p>
          <a:p>
            <a:r>
              <a:rPr lang="ru-RU" sz="2600" dirty="0" smtClean="0">
                <a:latin typeface="Arial Narrow" panose="020B0606020202030204" pitchFamily="34" charset="0"/>
              </a:rPr>
              <a:t>компаније </a:t>
            </a:r>
            <a:r>
              <a:rPr lang="ru-RU" sz="2600" dirty="0">
                <a:latin typeface="Arial Narrow" panose="020B0606020202030204" pitchFamily="34" charset="0"/>
              </a:rPr>
              <a:t>које уобличавају савремене тенденције у међународном пословању </a:t>
            </a:r>
            <a:r>
              <a:rPr lang="ru-RU" sz="2400" dirty="0">
                <a:latin typeface="Arial Narrow" panose="020B0606020202030204" pitchFamily="34" charset="0"/>
              </a:rPr>
              <a:t>(</a:t>
            </a:r>
            <a:r>
              <a:rPr lang="ru-RU" sz="2400" dirty="0">
                <a:solidFill>
                  <a:srgbClr val="0F0597"/>
                </a:solidFill>
                <a:latin typeface="Arial Narrow" panose="020B0606020202030204" pitchFamily="34" charset="0"/>
              </a:rPr>
              <a:t>мултинационално и глобално оријентисане </a:t>
            </a:r>
            <a:r>
              <a:rPr lang="ru-RU" sz="2400" dirty="0" smtClean="0">
                <a:solidFill>
                  <a:srgbClr val="0F0597"/>
                </a:solidFill>
                <a:latin typeface="Arial Narrow" panose="020B0606020202030204" pitchFamily="34" charset="0"/>
              </a:rPr>
              <a:t>компаније: </a:t>
            </a:r>
            <a:r>
              <a:rPr lang="ru-RU" sz="2400" dirty="0" smtClean="0">
                <a:latin typeface="Arial Narrow" panose="020B0606020202030204" pitchFamily="34" charset="0"/>
              </a:rPr>
              <a:t>имају </a:t>
            </a:r>
            <a:r>
              <a:rPr lang="ru-RU" sz="2400" dirty="0">
                <a:latin typeface="Arial Narrow" panose="020B0606020202030204" pitchFamily="34" charset="0"/>
              </a:rPr>
              <a:t>највиши ниво интернационализације и степен интензитета интернационалне </a:t>
            </a:r>
            <a:r>
              <a:rPr lang="ru-RU" sz="2400" dirty="0" smtClean="0">
                <a:latin typeface="Arial Narrow" panose="020B0606020202030204" pitchFamily="34" charset="0"/>
              </a:rPr>
              <a:t>активности и офанзивно наступају) </a:t>
            </a:r>
            <a:r>
              <a:rPr lang="ru-RU" sz="2600" dirty="0" smtClean="0">
                <a:latin typeface="Arial Narrow" panose="020B0606020202030204" pitchFamily="34" charset="0"/>
              </a:rPr>
              <a:t>и </a:t>
            </a:r>
            <a:endParaRPr lang="ru-RU" sz="2600" dirty="0">
              <a:latin typeface="Arial Narrow" panose="020B0606020202030204" pitchFamily="34" charset="0"/>
            </a:endParaRPr>
          </a:p>
          <a:p>
            <a:r>
              <a:rPr lang="ru-RU" sz="2600" dirty="0" smtClean="0">
                <a:latin typeface="Arial Narrow" panose="020B0606020202030204" pitchFamily="34" charset="0"/>
              </a:rPr>
              <a:t>компаније </a:t>
            </a:r>
            <a:r>
              <a:rPr lang="ru-RU" sz="2600" dirty="0">
                <a:latin typeface="Arial Narrow" panose="020B0606020202030204" pitchFamily="34" charset="0"/>
              </a:rPr>
              <a:t>које доприносе савременим тенденцијама у међународном пословању, али их не уобличавају (</a:t>
            </a:r>
            <a:r>
              <a:rPr lang="ru-RU" sz="2600" dirty="0">
                <a:solidFill>
                  <a:srgbClr val="0F0597"/>
                </a:solidFill>
                <a:latin typeface="Arial Narrow" panose="020B0606020202030204" pitchFamily="34" charset="0"/>
              </a:rPr>
              <a:t>извозне и друге међународно мање ангажоване компаније</a:t>
            </a:r>
            <a:r>
              <a:rPr lang="ru-RU" sz="2600" dirty="0">
                <a:latin typeface="Arial Narrow" panose="020B0606020202030204" pitchFamily="34" charset="0"/>
              </a:rPr>
              <a:t>). </a:t>
            </a:r>
          </a:p>
          <a:p>
            <a:endParaRPr lang="sr-Latn-RS" dirty="0"/>
          </a:p>
        </p:txBody>
      </p:sp>
      <p:sp>
        <p:nvSpPr>
          <p:cNvPr id="4" name="Slide Number Placeholder 3"/>
          <p:cNvSpPr>
            <a:spLocks noGrp="1"/>
          </p:cNvSpPr>
          <p:nvPr>
            <p:ph type="sldNum" sz="quarter" idx="12"/>
          </p:nvPr>
        </p:nvSpPr>
        <p:spPr/>
        <p:txBody>
          <a:bodyPr/>
          <a:lstStyle/>
          <a:p>
            <a:fld id="{5CFC2A9D-B1EA-4680-84B8-CF3316DF8074}" type="slidenum">
              <a:rPr lang="en-US" smtClean="0"/>
              <a:t>19</a:t>
            </a:fld>
            <a:endParaRPr lang="en-US"/>
          </a:p>
        </p:txBody>
      </p:sp>
      <p:sp>
        <p:nvSpPr>
          <p:cNvPr id="5" name="Title 1"/>
          <p:cNvSpPr>
            <a:spLocks noGrp="1"/>
          </p:cNvSpPr>
          <p:nvPr>
            <p:ph type="title"/>
          </p:nvPr>
        </p:nvSpPr>
        <p:spPr>
          <a:xfrm>
            <a:off x="457200" y="274638"/>
            <a:ext cx="8229600" cy="562074"/>
          </a:xfrm>
        </p:spPr>
        <p:txBody>
          <a:bodyPr>
            <a:normAutofit/>
          </a:bodyPr>
          <a:lstStyle/>
          <a:p>
            <a:r>
              <a:rPr lang="sr-Cyrl-RS" sz="2800" dirty="0" smtClean="0">
                <a:solidFill>
                  <a:srgbClr val="FFFF00"/>
                </a:solidFill>
                <a:latin typeface="Arial Narrow" panose="020B0606020202030204" pitchFamily="34" charset="0"/>
              </a:rPr>
              <a:t>Интернационализација у светлу глобализације </a:t>
            </a:r>
            <a:endParaRPr lang="sr-Latn-RS" sz="2800" dirty="0">
              <a:solidFill>
                <a:srgbClr val="FFFF00"/>
              </a:solidFill>
              <a:latin typeface="Arial Narrow" panose="020B0606020202030204" pitchFamily="34" charset="0"/>
            </a:endParaRPr>
          </a:p>
        </p:txBody>
      </p:sp>
    </p:spTree>
    <p:extLst>
      <p:ext uri="{BB962C8B-B14F-4D97-AF65-F5344CB8AC3E}">
        <p14:creationId xmlns:p14="http://schemas.microsoft.com/office/powerpoint/2010/main" val="31687681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7504" y="3284984"/>
            <a:ext cx="7416824" cy="1728192"/>
          </a:xfrm>
        </p:spPr>
        <p:txBody>
          <a:bodyPr>
            <a:normAutofit/>
          </a:bodyPr>
          <a:lstStyle/>
          <a:p>
            <a:pPr marL="457200" lvl="0" indent="-457200" algn="l">
              <a:spcBef>
                <a:spcPct val="20000"/>
              </a:spcBef>
              <a:buFont typeface="Wingdings" panose="05000000000000000000" pitchFamily="2" charset="2"/>
              <a:buChar char="ü"/>
            </a:pPr>
            <a:r>
              <a:rPr lang="ru-RU" sz="2800" dirty="0" smtClean="0">
                <a:solidFill>
                  <a:srgbClr val="0F0597"/>
                </a:solidFill>
                <a:latin typeface="Arial Narrow" panose="020B0606020202030204" pitchFamily="34" charset="0"/>
              </a:rPr>
              <a:t>ММ и интернационализација пословања (ИП)</a:t>
            </a:r>
            <a:endParaRPr lang="en-US" sz="2800" i="1" dirty="0">
              <a:solidFill>
                <a:srgbClr val="0F0597"/>
              </a:solidFill>
              <a:latin typeface="Arial Narrow" panose="020B0606020202030204" pitchFamily="34" charset="0"/>
            </a:endParaRPr>
          </a:p>
        </p:txBody>
      </p:sp>
      <p:sp>
        <p:nvSpPr>
          <p:cNvPr id="5" name="Slide Number Placeholder 4"/>
          <p:cNvSpPr>
            <a:spLocks noGrp="1"/>
          </p:cNvSpPr>
          <p:nvPr>
            <p:ph type="sldNum" sz="quarter" idx="12"/>
          </p:nvPr>
        </p:nvSpPr>
        <p:spPr/>
        <p:txBody>
          <a:bodyPr/>
          <a:lstStyle/>
          <a:p>
            <a:fld id="{5CFC2A9D-B1EA-4680-84B8-CF3316DF8074}" type="slidenum">
              <a:rPr lang="en-US" smtClean="0">
                <a:solidFill>
                  <a:prstClr val="black">
                    <a:tint val="75000"/>
                  </a:prstClr>
                </a:solidFill>
              </a:rPr>
              <a:pPr/>
              <a:t>2</a:t>
            </a:fld>
            <a:endParaRPr lang="en-US">
              <a:solidFill>
                <a:prstClr val="black">
                  <a:tint val="75000"/>
                </a:prstClr>
              </a:solidFill>
            </a:endParaRPr>
          </a:p>
        </p:txBody>
      </p:sp>
    </p:spTree>
    <p:extLst>
      <p:ext uri="{BB962C8B-B14F-4D97-AF65-F5344CB8AC3E}">
        <p14:creationId xmlns:p14="http://schemas.microsoft.com/office/powerpoint/2010/main" val="242877256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1354931"/>
            <a:ext cx="8229600" cy="5001419"/>
          </a:xfrm>
        </p:spPr>
        <p:txBody>
          <a:bodyPr>
            <a:normAutofit/>
          </a:bodyPr>
          <a:lstStyle/>
          <a:p>
            <a:pPr marL="0" indent="0">
              <a:buNone/>
            </a:pPr>
            <a:r>
              <a:rPr lang="ru-RU" sz="2800" dirty="0">
                <a:solidFill>
                  <a:srgbClr val="0F0597"/>
                </a:solidFill>
                <a:latin typeface="Arial Narrow" panose="020B0606020202030204" pitchFamily="34" charset="0"/>
              </a:rPr>
              <a:t>Глобално оријентисане компаније </a:t>
            </a:r>
            <a:r>
              <a:rPr lang="ru-RU" sz="2800" dirty="0">
                <a:latin typeface="Arial Narrow" panose="020B0606020202030204" pitchFamily="34" charset="0"/>
              </a:rPr>
              <a:t>примењују интегрални приступ светском тржишту, при чему национално тржиште посматрају као сегмент светског тржишта, једнако као и друга своја циљна тржишта.</a:t>
            </a:r>
          </a:p>
          <a:p>
            <a:endParaRPr lang="ru-RU" sz="2800" dirty="0" smtClean="0">
              <a:latin typeface="Arial Narrow" panose="020B0606020202030204" pitchFamily="34" charset="0"/>
            </a:endParaRPr>
          </a:p>
          <a:p>
            <a:pPr marL="0" indent="0">
              <a:buNone/>
            </a:pPr>
            <a:r>
              <a:rPr lang="ru-RU" sz="2800" dirty="0" smtClean="0">
                <a:solidFill>
                  <a:srgbClr val="0F0597"/>
                </a:solidFill>
                <a:latin typeface="Arial Narrow" panose="020B0606020202030204" pitchFamily="34" charset="0"/>
              </a:rPr>
              <a:t>Мултинационално </a:t>
            </a:r>
            <a:r>
              <a:rPr lang="ru-RU" sz="2800" dirty="0">
                <a:solidFill>
                  <a:srgbClr val="0F0597"/>
                </a:solidFill>
                <a:latin typeface="Arial Narrow" panose="020B0606020202030204" pitchFamily="34" charset="0"/>
              </a:rPr>
              <a:t>оријентисане компаније </a:t>
            </a:r>
            <a:r>
              <a:rPr lang="ru-RU" sz="2800" dirty="0">
                <a:latin typeface="Arial Narrow" panose="020B0606020202030204" pitchFamily="34" charset="0"/>
              </a:rPr>
              <a:t>примећују и праве разлике у тржиштима, при чему национално тржиште посматрају као једно од више циљних тржишта, диференцираних по значају и </a:t>
            </a:r>
            <a:r>
              <a:rPr lang="ru-RU" sz="2800" dirty="0" smtClean="0">
                <a:latin typeface="Arial Narrow" panose="020B0606020202030204" pitchFamily="34" charset="0"/>
              </a:rPr>
              <a:t>величини.</a:t>
            </a:r>
            <a:endParaRPr lang="sr-Latn-RS" sz="2800" dirty="0">
              <a:latin typeface="Arial Narrow" panose="020B0606020202030204" pitchFamily="34" charset="0"/>
            </a:endParaRPr>
          </a:p>
        </p:txBody>
      </p:sp>
      <p:sp>
        <p:nvSpPr>
          <p:cNvPr id="4" name="Slide Number Placeholder 3"/>
          <p:cNvSpPr>
            <a:spLocks noGrp="1"/>
          </p:cNvSpPr>
          <p:nvPr>
            <p:ph type="sldNum" sz="quarter" idx="12"/>
          </p:nvPr>
        </p:nvSpPr>
        <p:spPr/>
        <p:txBody>
          <a:bodyPr/>
          <a:lstStyle/>
          <a:p>
            <a:fld id="{5CFC2A9D-B1EA-4680-84B8-CF3316DF8074}" type="slidenum">
              <a:rPr lang="en-US" smtClean="0">
                <a:solidFill>
                  <a:prstClr val="black">
                    <a:tint val="75000"/>
                  </a:prstClr>
                </a:solidFill>
              </a:rPr>
              <a:pPr/>
              <a:t>20</a:t>
            </a:fld>
            <a:endParaRPr lang="en-US">
              <a:solidFill>
                <a:prstClr val="black">
                  <a:tint val="75000"/>
                </a:prstClr>
              </a:solidFill>
            </a:endParaRPr>
          </a:p>
        </p:txBody>
      </p:sp>
    </p:spTree>
    <p:extLst>
      <p:ext uri="{BB962C8B-B14F-4D97-AF65-F5344CB8AC3E}">
        <p14:creationId xmlns:p14="http://schemas.microsoft.com/office/powerpoint/2010/main" val="21478980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24744"/>
            <a:ext cx="8229600" cy="5112568"/>
          </a:xfrm>
        </p:spPr>
        <p:txBody>
          <a:bodyPr>
            <a:normAutofit/>
          </a:bodyPr>
          <a:lstStyle/>
          <a:p>
            <a:pPr marL="0" indent="0">
              <a:buNone/>
            </a:pPr>
            <a:r>
              <a:rPr lang="ru-RU" sz="2400" dirty="0">
                <a:solidFill>
                  <a:srgbClr val="0F0597"/>
                </a:solidFill>
                <a:latin typeface="Arial Narrow" panose="020B0606020202030204" pitchFamily="34" charset="0"/>
              </a:rPr>
              <a:t>Извозне </a:t>
            </a:r>
            <a:r>
              <a:rPr lang="ru-RU" sz="2400" dirty="0" smtClean="0">
                <a:solidFill>
                  <a:srgbClr val="0F0597"/>
                </a:solidFill>
                <a:latin typeface="Arial Narrow" panose="020B0606020202030204" pitchFamily="34" charset="0"/>
              </a:rPr>
              <a:t>компаније</a:t>
            </a:r>
            <a:r>
              <a:rPr lang="ru-RU" sz="2400" b="1" dirty="0" smtClean="0">
                <a:latin typeface="Arial Narrow" panose="020B0606020202030204" pitchFamily="34" charset="0"/>
              </a:rPr>
              <a:t>: </a:t>
            </a:r>
          </a:p>
          <a:p>
            <a:pPr marL="0" indent="0">
              <a:buNone/>
            </a:pPr>
            <a:endParaRPr lang="ru-RU" sz="2400" dirty="0">
              <a:latin typeface="Arial Narrow" panose="020B0606020202030204" pitchFamily="34" charset="0"/>
            </a:endParaRPr>
          </a:p>
          <a:p>
            <a:r>
              <a:rPr lang="ru-RU" sz="2400" dirty="0" smtClean="0">
                <a:latin typeface="Arial Narrow" panose="020B0606020202030204" pitchFamily="34" charset="0"/>
              </a:rPr>
              <a:t>То су националне </a:t>
            </a:r>
            <a:r>
              <a:rPr lang="ru-RU" sz="2400" dirty="0">
                <a:latin typeface="Arial Narrow" panose="020B0606020202030204" pitchFamily="34" charset="0"/>
              </a:rPr>
              <a:t>компаније које </a:t>
            </a:r>
            <a:r>
              <a:rPr lang="ru-RU" sz="2400" dirty="0">
                <a:solidFill>
                  <a:srgbClr val="0F0597"/>
                </a:solidFill>
                <a:latin typeface="Arial Narrow" panose="020B0606020202030204" pitchFamily="34" charset="0"/>
              </a:rPr>
              <a:t>врше продају на међународном </a:t>
            </a:r>
            <a:r>
              <a:rPr lang="ru-RU" sz="2400" dirty="0" smtClean="0">
                <a:solidFill>
                  <a:srgbClr val="0F0597"/>
                </a:solidFill>
                <a:latin typeface="Arial Narrow" panose="020B0606020202030204" pitchFamily="34" charset="0"/>
              </a:rPr>
              <a:t>тржишту.</a:t>
            </a:r>
          </a:p>
          <a:p>
            <a:r>
              <a:rPr lang="ru-RU" sz="2400" dirty="0" smtClean="0">
                <a:latin typeface="Arial Narrow" panose="020B0606020202030204" pitchFamily="34" charset="0"/>
              </a:rPr>
              <a:t>Оне, стицањем </a:t>
            </a:r>
            <a:r>
              <a:rPr lang="ru-RU" sz="2400" dirty="0">
                <a:latin typeface="Arial Narrow" panose="020B0606020202030204" pitchFamily="34" charset="0"/>
              </a:rPr>
              <a:t>међународног пословног искуства, </a:t>
            </a:r>
            <a:r>
              <a:rPr lang="ru-RU" sz="2400" dirty="0" smtClean="0">
                <a:latin typeface="Arial Narrow" panose="020B0606020202030204" pitchFamily="34" charset="0"/>
              </a:rPr>
              <a:t>постају </a:t>
            </a:r>
            <a:r>
              <a:rPr lang="ru-RU" sz="2400" dirty="0">
                <a:latin typeface="Arial Narrow" panose="020B0606020202030204" pitchFamily="34" charset="0"/>
              </a:rPr>
              <a:t>довољно оспособљене за више облике интернационализације, чиме прерастају у </a:t>
            </a:r>
            <a:r>
              <a:rPr lang="ru-RU" sz="2400" dirty="0">
                <a:solidFill>
                  <a:srgbClr val="0F0597"/>
                </a:solidFill>
                <a:latin typeface="Arial Narrow" panose="020B0606020202030204" pitchFamily="34" charset="0"/>
              </a:rPr>
              <a:t>компаније међународног </a:t>
            </a:r>
            <a:r>
              <a:rPr lang="ru-RU" sz="2400" dirty="0" smtClean="0">
                <a:solidFill>
                  <a:srgbClr val="0F0597"/>
                </a:solidFill>
                <a:latin typeface="Arial Narrow" panose="020B0606020202030204" pitchFamily="34" charset="0"/>
              </a:rPr>
              <a:t>карактера.</a:t>
            </a:r>
            <a:r>
              <a:rPr lang="ru-RU" sz="2400" dirty="0" smtClean="0">
                <a:latin typeface="Arial Narrow" panose="020B0606020202030204" pitchFamily="34" charset="0"/>
              </a:rPr>
              <a:t>, </a:t>
            </a:r>
          </a:p>
          <a:p>
            <a:r>
              <a:rPr lang="ru-RU" sz="2400" dirty="0" smtClean="0">
                <a:latin typeface="Arial Narrow" panose="020B0606020202030204" pitchFamily="34" charset="0"/>
              </a:rPr>
              <a:t>Оне су </a:t>
            </a:r>
            <a:r>
              <a:rPr lang="ru-RU" sz="2400" dirty="0" smtClean="0">
                <a:solidFill>
                  <a:srgbClr val="0F0597"/>
                </a:solidFill>
                <a:latin typeface="Arial Narrow" panose="020B0606020202030204" pitchFamily="34" charset="0"/>
              </a:rPr>
              <a:t>међународно </a:t>
            </a:r>
            <a:r>
              <a:rPr lang="ru-RU" sz="2400" dirty="0">
                <a:solidFill>
                  <a:srgbClr val="0F0597"/>
                </a:solidFill>
                <a:latin typeface="Arial Narrow" panose="020B0606020202030204" pitchFamily="34" charset="0"/>
              </a:rPr>
              <a:t>мање ангажоване </a:t>
            </a:r>
            <a:r>
              <a:rPr lang="ru-RU" sz="2400" dirty="0">
                <a:latin typeface="Arial Narrow" panose="020B0606020202030204" pitchFamily="34" charset="0"/>
              </a:rPr>
              <a:t>у односу на мултинационално и глобално </a:t>
            </a:r>
            <a:r>
              <a:rPr lang="ru-RU" sz="2400" dirty="0" smtClean="0">
                <a:latin typeface="Arial Narrow" panose="020B0606020202030204" pitchFamily="34" charset="0"/>
              </a:rPr>
              <a:t>оријентисане компаније.</a:t>
            </a:r>
          </a:p>
          <a:p>
            <a:r>
              <a:rPr lang="ru-RU" sz="2400" dirty="0" smtClean="0">
                <a:solidFill>
                  <a:srgbClr val="0F0597"/>
                </a:solidFill>
                <a:latin typeface="Arial Narrow" panose="020B0606020202030204" pitchFamily="34" charset="0"/>
              </a:rPr>
              <a:t>Њихово </a:t>
            </a:r>
            <a:r>
              <a:rPr lang="ru-RU" sz="2400" dirty="0">
                <a:solidFill>
                  <a:srgbClr val="0F0597"/>
                </a:solidFill>
                <a:latin typeface="Arial Narrow" panose="020B0606020202030204" pitchFamily="34" charset="0"/>
              </a:rPr>
              <a:t>циљно тржиште није глобално (свет), нити његови велики </a:t>
            </a:r>
            <a:r>
              <a:rPr lang="ru-RU" sz="2400" dirty="0" smtClean="0">
                <a:solidFill>
                  <a:srgbClr val="0F0597"/>
                </a:solidFill>
                <a:latin typeface="Arial Narrow" panose="020B0606020202030204" pitchFamily="34" charset="0"/>
              </a:rPr>
              <a:t>сегменти</a:t>
            </a:r>
            <a:r>
              <a:rPr lang="ru-RU" sz="2400" dirty="0">
                <a:latin typeface="Arial Narrow" panose="020B0606020202030204" pitchFamily="34" charset="0"/>
              </a:rPr>
              <a:t>.</a:t>
            </a:r>
            <a:endParaRPr lang="ru-RU" sz="2400" dirty="0" smtClean="0">
              <a:latin typeface="Arial Narrow" panose="020B0606020202030204" pitchFamily="34" charset="0"/>
            </a:endParaRPr>
          </a:p>
          <a:p>
            <a:r>
              <a:rPr lang="ru-RU" sz="2400" dirty="0">
                <a:latin typeface="Arial Narrow" panose="020B0606020202030204" pitchFamily="34" charset="0"/>
              </a:rPr>
              <a:t>О</a:t>
            </a:r>
            <a:r>
              <a:rPr lang="ru-RU" sz="2400" dirty="0" smtClean="0">
                <a:latin typeface="Arial Narrow" panose="020B0606020202030204" pitchFamily="34" charset="0"/>
              </a:rPr>
              <a:t>не </a:t>
            </a:r>
            <a:r>
              <a:rPr lang="ru-RU" sz="2400" dirty="0">
                <a:solidFill>
                  <a:srgbClr val="0F0597"/>
                </a:solidFill>
                <a:latin typeface="Arial Narrow" panose="020B0606020202030204" pitchFamily="34" charset="0"/>
              </a:rPr>
              <a:t>не користе сложене форме интернационализације</a:t>
            </a:r>
            <a:r>
              <a:rPr lang="ru-RU" sz="2400" dirty="0">
                <a:latin typeface="Arial Narrow" panose="020B0606020202030204" pitchFamily="34" charset="0"/>
              </a:rPr>
              <a:t>.</a:t>
            </a:r>
            <a:endParaRPr lang="sr-Latn-RS" sz="2400" dirty="0">
              <a:latin typeface="Arial Narrow" panose="020B0606020202030204" pitchFamily="34" charset="0"/>
            </a:endParaRPr>
          </a:p>
        </p:txBody>
      </p:sp>
      <p:sp>
        <p:nvSpPr>
          <p:cNvPr id="4" name="Slide Number Placeholder 3"/>
          <p:cNvSpPr>
            <a:spLocks noGrp="1"/>
          </p:cNvSpPr>
          <p:nvPr>
            <p:ph type="sldNum" sz="quarter" idx="12"/>
          </p:nvPr>
        </p:nvSpPr>
        <p:spPr/>
        <p:txBody>
          <a:bodyPr/>
          <a:lstStyle/>
          <a:p>
            <a:fld id="{5CFC2A9D-B1EA-4680-84B8-CF3316DF8074}" type="slidenum">
              <a:rPr lang="en-US" smtClean="0">
                <a:solidFill>
                  <a:prstClr val="black">
                    <a:tint val="75000"/>
                  </a:prstClr>
                </a:solidFill>
              </a:rPr>
              <a:pPr/>
              <a:t>21</a:t>
            </a:fld>
            <a:endParaRPr lang="en-US">
              <a:solidFill>
                <a:prstClr val="black">
                  <a:tint val="75000"/>
                </a:prstClr>
              </a:solidFill>
            </a:endParaRPr>
          </a:p>
        </p:txBody>
      </p:sp>
    </p:spTree>
    <p:extLst>
      <p:ext uri="{BB962C8B-B14F-4D97-AF65-F5344CB8AC3E}">
        <p14:creationId xmlns:p14="http://schemas.microsoft.com/office/powerpoint/2010/main" val="31730473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552" y="1340768"/>
            <a:ext cx="8208912" cy="4608512"/>
          </a:xfrm>
        </p:spPr>
        <p:txBody>
          <a:bodyPr>
            <a:normAutofit/>
          </a:bodyPr>
          <a:lstStyle/>
          <a:p>
            <a:pPr marL="0" indent="0">
              <a:buNone/>
            </a:pPr>
            <a:endParaRPr lang="ru-RU" sz="2800" dirty="0">
              <a:latin typeface="Arial Narrow" panose="020B0606020202030204" pitchFamily="34" charset="0"/>
            </a:endParaRPr>
          </a:p>
          <a:p>
            <a:r>
              <a:rPr lang="ru-RU" sz="2800" u="sng" dirty="0">
                <a:latin typeface="Arial Narrow" panose="020B0606020202030204" pitchFamily="34" charset="0"/>
              </a:rPr>
              <a:t>глобално </a:t>
            </a:r>
            <a:r>
              <a:rPr lang="ru-RU" sz="2800" u="sng" dirty="0" smtClean="0">
                <a:latin typeface="Arial Narrow" panose="020B0606020202030204" pitchFamily="34" charset="0"/>
              </a:rPr>
              <a:t>оријентисане</a:t>
            </a:r>
            <a:r>
              <a:rPr lang="ru-RU" sz="2800" u="sng" dirty="0">
                <a:latin typeface="Arial Narrow" panose="020B0606020202030204" pitchFamily="34" charset="0"/>
              </a:rPr>
              <a:t> </a:t>
            </a:r>
            <a:r>
              <a:rPr lang="ru-RU" sz="2800" dirty="0" smtClean="0">
                <a:latin typeface="Arial Narrow" panose="020B0606020202030204" pitchFamily="34" charset="0"/>
              </a:rPr>
              <a:t>примењују </a:t>
            </a:r>
            <a:r>
              <a:rPr lang="ru-RU" sz="2800" dirty="0" smtClean="0">
                <a:solidFill>
                  <a:srgbClr val="0F0597"/>
                </a:solidFill>
                <a:latin typeface="Arial Narrow" panose="020B0606020202030204" pitchFamily="34" charset="0"/>
              </a:rPr>
              <a:t>гео</a:t>
            </a:r>
            <a:r>
              <a:rPr lang="ru-RU" sz="2800" dirty="0" smtClean="0">
                <a:latin typeface="Arial Narrow" panose="020B0606020202030204" pitchFamily="34" charset="0"/>
              </a:rPr>
              <a:t>центричну оријентацију</a:t>
            </a:r>
            <a:endParaRPr lang="ru-RU" sz="2800" dirty="0">
              <a:latin typeface="Arial Narrow" panose="020B0606020202030204" pitchFamily="34" charset="0"/>
            </a:endParaRPr>
          </a:p>
          <a:p>
            <a:r>
              <a:rPr lang="ru-RU" sz="2800" u="sng" dirty="0" smtClean="0">
                <a:latin typeface="Arial Narrow" panose="020B0606020202030204" pitchFamily="34" charset="0"/>
              </a:rPr>
              <a:t>мултинационално </a:t>
            </a:r>
            <a:r>
              <a:rPr lang="ru-RU" sz="2800" dirty="0">
                <a:latin typeface="Arial Narrow" panose="020B0606020202030204" pitchFamily="34" charset="0"/>
              </a:rPr>
              <a:t>оријентисане </a:t>
            </a:r>
            <a:r>
              <a:rPr lang="ru-RU" sz="2800" dirty="0" smtClean="0">
                <a:latin typeface="Arial Narrow" panose="020B0606020202030204" pitchFamily="34" charset="0"/>
              </a:rPr>
              <a:t>компаније примењују </a:t>
            </a:r>
            <a:r>
              <a:rPr lang="ru-RU" sz="2800" dirty="0">
                <a:solidFill>
                  <a:srgbClr val="0F0597"/>
                </a:solidFill>
                <a:latin typeface="Arial Narrow" panose="020B0606020202030204" pitchFamily="34" charset="0"/>
              </a:rPr>
              <a:t>регио</a:t>
            </a:r>
            <a:r>
              <a:rPr lang="ru-RU" sz="2800" dirty="0">
                <a:latin typeface="Arial Narrow" panose="020B0606020202030204" pitchFamily="34" charset="0"/>
              </a:rPr>
              <a:t>центричну </a:t>
            </a:r>
            <a:r>
              <a:rPr lang="ru-RU" sz="2800" dirty="0" smtClean="0">
                <a:latin typeface="Arial Narrow" panose="020B0606020202030204" pitchFamily="34" charset="0"/>
              </a:rPr>
              <a:t>оријентацију</a:t>
            </a:r>
            <a:endParaRPr lang="ru-RU" sz="2800" dirty="0">
              <a:latin typeface="Arial Narrow" panose="020B0606020202030204" pitchFamily="34" charset="0"/>
            </a:endParaRPr>
          </a:p>
          <a:p>
            <a:r>
              <a:rPr lang="ru-RU" sz="2800" u="sng" dirty="0" smtClean="0">
                <a:latin typeface="Arial Narrow" panose="020B0606020202030204" pitchFamily="34" charset="0"/>
              </a:rPr>
              <a:t>извозне </a:t>
            </a:r>
            <a:r>
              <a:rPr lang="ru-RU" sz="2800" u="sng" dirty="0">
                <a:latin typeface="Arial Narrow" panose="020B0606020202030204" pitchFamily="34" charset="0"/>
              </a:rPr>
              <a:t>и друге међународно мање ангажоване </a:t>
            </a:r>
            <a:r>
              <a:rPr lang="ru-RU" sz="2800" dirty="0" smtClean="0">
                <a:latin typeface="Arial Narrow" panose="020B0606020202030204" pitchFamily="34" charset="0"/>
              </a:rPr>
              <a:t>компаније примењују </a:t>
            </a:r>
            <a:r>
              <a:rPr lang="ru-RU" sz="2800" dirty="0" smtClean="0">
                <a:solidFill>
                  <a:srgbClr val="0F0597"/>
                </a:solidFill>
                <a:latin typeface="Arial Narrow" panose="020B0606020202030204" pitchFamily="34" charset="0"/>
              </a:rPr>
              <a:t>поли</a:t>
            </a:r>
            <a:r>
              <a:rPr lang="ru-RU" sz="2800" dirty="0" smtClean="0">
                <a:latin typeface="Arial Narrow" panose="020B0606020202030204" pitchFamily="34" charset="0"/>
              </a:rPr>
              <a:t>центричну или </a:t>
            </a:r>
            <a:r>
              <a:rPr lang="ru-RU" sz="2800" dirty="0" smtClean="0">
                <a:solidFill>
                  <a:srgbClr val="0F0597"/>
                </a:solidFill>
                <a:latin typeface="Arial Narrow" panose="020B0606020202030204" pitchFamily="34" charset="0"/>
              </a:rPr>
              <a:t>етно</a:t>
            </a:r>
            <a:r>
              <a:rPr lang="ru-RU" sz="2800" dirty="0" smtClean="0">
                <a:latin typeface="Arial Narrow" panose="020B0606020202030204" pitchFamily="34" charset="0"/>
              </a:rPr>
              <a:t>центричну оријентацију</a:t>
            </a:r>
            <a:endParaRPr lang="sr-Latn-RS" sz="2800" dirty="0">
              <a:latin typeface="Arial Narrow" panose="020B0606020202030204" pitchFamily="34" charset="0"/>
            </a:endParaRPr>
          </a:p>
        </p:txBody>
      </p:sp>
      <p:sp>
        <p:nvSpPr>
          <p:cNvPr id="4" name="Slide Number Placeholder 3"/>
          <p:cNvSpPr>
            <a:spLocks noGrp="1"/>
          </p:cNvSpPr>
          <p:nvPr>
            <p:ph type="sldNum" sz="quarter" idx="12"/>
          </p:nvPr>
        </p:nvSpPr>
        <p:spPr/>
        <p:txBody>
          <a:bodyPr/>
          <a:lstStyle/>
          <a:p>
            <a:fld id="{5CFC2A9D-B1EA-4680-84B8-CF3316DF8074}" type="slidenum">
              <a:rPr lang="en-US" smtClean="0">
                <a:solidFill>
                  <a:prstClr val="black">
                    <a:tint val="75000"/>
                  </a:prstClr>
                </a:solidFill>
              </a:rPr>
              <a:pPr/>
              <a:t>22</a:t>
            </a:fld>
            <a:endParaRPr lang="en-US">
              <a:solidFill>
                <a:prstClr val="black">
                  <a:tint val="75000"/>
                </a:prstClr>
              </a:solidFill>
            </a:endParaRPr>
          </a:p>
        </p:txBody>
      </p:sp>
    </p:spTree>
    <p:extLst>
      <p:ext uri="{BB962C8B-B14F-4D97-AF65-F5344CB8AC3E}">
        <p14:creationId xmlns:p14="http://schemas.microsoft.com/office/powerpoint/2010/main" val="37419256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27584" y="1412776"/>
            <a:ext cx="5976664" cy="3456384"/>
          </a:xfrm>
        </p:spPr>
        <p:txBody>
          <a:bodyPr>
            <a:normAutofit/>
          </a:bodyPr>
          <a:lstStyle/>
          <a:p>
            <a:pPr marL="0" indent="0">
              <a:buNone/>
            </a:pPr>
            <a:r>
              <a:rPr lang="ru-RU" sz="2400" i="1" dirty="0" smtClean="0">
                <a:latin typeface="Arial Narrow" panose="020B0606020202030204" pitchFamily="34" charset="0"/>
              </a:rPr>
              <a:t>Дискусија</a:t>
            </a:r>
          </a:p>
          <a:p>
            <a:pPr marL="0" indent="0">
              <a:buNone/>
            </a:pPr>
            <a:endParaRPr lang="ru-RU" sz="2400" dirty="0">
              <a:solidFill>
                <a:srgbClr val="0F0597"/>
              </a:solidFill>
              <a:latin typeface="Arial Narrow" panose="020B0606020202030204" pitchFamily="34" charset="0"/>
            </a:endParaRPr>
          </a:p>
          <a:p>
            <a:pPr marL="0" indent="0">
              <a:buNone/>
            </a:pPr>
            <a:r>
              <a:rPr lang="ru-RU" sz="2400" dirty="0" smtClean="0">
                <a:solidFill>
                  <a:srgbClr val="0F0597"/>
                </a:solidFill>
                <a:latin typeface="Arial Narrow" panose="020B0606020202030204" pitchFamily="34" charset="0"/>
              </a:rPr>
              <a:t>Компаније РС</a:t>
            </a:r>
            <a:r>
              <a:rPr lang="ru-RU" sz="2400" dirty="0" smtClean="0">
                <a:latin typeface="Arial Narrow" panose="020B0606020202030204" pitchFamily="34" charset="0"/>
              </a:rPr>
              <a:t>:</a:t>
            </a:r>
          </a:p>
          <a:p>
            <a:pPr marL="0" indent="0">
              <a:buNone/>
            </a:pPr>
            <a:endParaRPr lang="ru-RU" sz="2400" dirty="0">
              <a:latin typeface="Arial Narrow" panose="020B0606020202030204" pitchFamily="34" charset="0"/>
            </a:endParaRPr>
          </a:p>
          <a:p>
            <a:r>
              <a:rPr lang="ru-RU" sz="2400" dirty="0" smtClean="0">
                <a:latin typeface="Arial Narrow" panose="020B0606020202030204" pitchFamily="34" charset="0"/>
              </a:rPr>
              <a:t>Инфериорност </a:t>
            </a:r>
            <a:r>
              <a:rPr lang="ru-RU" sz="2400" dirty="0">
                <a:latin typeface="Arial Narrow" panose="020B0606020202030204" pitchFamily="34" charset="0"/>
              </a:rPr>
              <a:t>компанија РС према међународном маркетингу  </a:t>
            </a:r>
          </a:p>
          <a:p>
            <a:r>
              <a:rPr lang="ru-RU" sz="2400" dirty="0">
                <a:latin typeface="Arial Narrow" panose="020B0606020202030204" pitchFamily="34" charset="0"/>
              </a:rPr>
              <a:t> </a:t>
            </a:r>
            <a:r>
              <a:rPr lang="ru-RU" sz="2400" dirty="0" smtClean="0">
                <a:latin typeface="Arial Narrow" panose="020B0606020202030204" pitchFamily="34" charset="0"/>
              </a:rPr>
              <a:t>Потреба </a:t>
            </a:r>
            <a:r>
              <a:rPr lang="ru-RU" sz="2400" dirty="0">
                <a:latin typeface="Arial Narrow" panose="020B0606020202030204" pitchFamily="34" charset="0"/>
              </a:rPr>
              <a:t>за међународним репозиционирањем компанија РС</a:t>
            </a:r>
          </a:p>
          <a:p>
            <a:endParaRPr lang="sr-Latn-RS" dirty="0"/>
          </a:p>
        </p:txBody>
      </p:sp>
      <p:sp>
        <p:nvSpPr>
          <p:cNvPr id="4" name="Slide Number Placeholder 3"/>
          <p:cNvSpPr>
            <a:spLocks noGrp="1"/>
          </p:cNvSpPr>
          <p:nvPr>
            <p:ph type="sldNum" sz="quarter" idx="12"/>
          </p:nvPr>
        </p:nvSpPr>
        <p:spPr/>
        <p:txBody>
          <a:bodyPr/>
          <a:lstStyle/>
          <a:p>
            <a:fld id="{5CFC2A9D-B1EA-4680-84B8-CF3316DF8074}" type="slidenum">
              <a:rPr lang="en-US" smtClean="0">
                <a:solidFill>
                  <a:prstClr val="black">
                    <a:tint val="75000"/>
                  </a:prstClr>
                </a:solidFill>
              </a:rPr>
              <a:pPr/>
              <a:t>23</a:t>
            </a:fld>
            <a:endParaRPr lang="en-US">
              <a:solidFill>
                <a:prstClr val="black">
                  <a:tint val="75000"/>
                </a:prstClr>
              </a:solidFill>
            </a:endParaRPr>
          </a:p>
        </p:txBody>
      </p:sp>
      <p:sp>
        <p:nvSpPr>
          <p:cNvPr id="5" name="Title 1"/>
          <p:cNvSpPr>
            <a:spLocks noGrp="1"/>
          </p:cNvSpPr>
          <p:nvPr>
            <p:ph type="title"/>
          </p:nvPr>
        </p:nvSpPr>
        <p:spPr>
          <a:xfrm>
            <a:off x="457200" y="274638"/>
            <a:ext cx="8229600" cy="562074"/>
          </a:xfrm>
        </p:spPr>
        <p:txBody>
          <a:bodyPr>
            <a:normAutofit/>
          </a:bodyPr>
          <a:lstStyle/>
          <a:p>
            <a:r>
              <a:rPr lang="sr-Cyrl-RS" sz="2800" dirty="0" smtClean="0">
                <a:solidFill>
                  <a:srgbClr val="FFFF00"/>
                </a:solidFill>
                <a:latin typeface="Arial Narrow" panose="020B0606020202030204" pitchFamily="34" charset="0"/>
              </a:rPr>
              <a:t>Интернационализација у светлу глобализације </a:t>
            </a:r>
            <a:endParaRPr lang="sr-Latn-RS" sz="2800" dirty="0">
              <a:solidFill>
                <a:srgbClr val="FFFF00"/>
              </a:solidFill>
              <a:latin typeface="Arial Narrow" panose="020B0606020202030204" pitchFamily="34" charset="0"/>
            </a:endParaRPr>
          </a:p>
        </p:txBody>
      </p:sp>
    </p:spTree>
    <p:extLst>
      <p:ext uri="{BB962C8B-B14F-4D97-AF65-F5344CB8AC3E}">
        <p14:creationId xmlns:p14="http://schemas.microsoft.com/office/powerpoint/2010/main" val="3207062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txBody>
          <a:bodyPr>
            <a:normAutofit/>
          </a:bodyPr>
          <a:lstStyle/>
          <a:p>
            <a:r>
              <a:rPr lang="sr-Cyrl-RS" sz="2800" dirty="0" smtClean="0">
                <a:solidFill>
                  <a:srgbClr val="FFFF00"/>
                </a:solidFill>
                <a:latin typeface="Arial Narrow" panose="020B0606020202030204" pitchFamily="34" charset="0"/>
              </a:rPr>
              <a:t>Контролна питања</a:t>
            </a:r>
            <a:endParaRPr lang="sr-Latn-RS" sz="2800" dirty="0">
              <a:solidFill>
                <a:srgbClr val="FFFF00"/>
              </a:solidFill>
              <a:latin typeface="Arial Narrow" panose="020B0606020202030204" pitchFamily="34" charset="0"/>
            </a:endParaRPr>
          </a:p>
        </p:txBody>
      </p:sp>
      <p:sp>
        <p:nvSpPr>
          <p:cNvPr id="3" name="Content Placeholder 2"/>
          <p:cNvSpPr>
            <a:spLocks noGrp="1"/>
          </p:cNvSpPr>
          <p:nvPr>
            <p:ph idx="1"/>
          </p:nvPr>
        </p:nvSpPr>
        <p:spPr>
          <a:xfrm>
            <a:off x="683568" y="1088740"/>
            <a:ext cx="7344816" cy="5267610"/>
          </a:xfrm>
        </p:spPr>
        <p:txBody>
          <a:bodyPr>
            <a:normAutofit/>
          </a:bodyPr>
          <a:lstStyle/>
          <a:p>
            <a:pPr marL="742950" indent="-742950">
              <a:spcBef>
                <a:spcPts val="0"/>
              </a:spcBef>
              <a:buFont typeface="+mj-lt"/>
              <a:buAutoNum type="arabicPeriod"/>
            </a:pPr>
            <a:endParaRPr lang="sr-Cyrl-CS" sz="2000" dirty="0" smtClean="0">
              <a:latin typeface="Arial Narrow" panose="020B0606020202030204" pitchFamily="34" charset="0"/>
            </a:endParaRPr>
          </a:p>
          <a:p>
            <a:pPr marL="742950" indent="-742950">
              <a:spcBef>
                <a:spcPts val="0"/>
              </a:spcBef>
              <a:buFont typeface="+mj-lt"/>
              <a:buAutoNum type="arabicPeriod"/>
            </a:pPr>
            <a:endParaRPr lang="sr-Cyrl-CS" sz="2000" dirty="0">
              <a:latin typeface="Arial Narrow" panose="020B0606020202030204" pitchFamily="34" charset="0"/>
            </a:endParaRPr>
          </a:p>
          <a:p>
            <a:pPr marL="742950" indent="-742950">
              <a:spcBef>
                <a:spcPts val="0"/>
              </a:spcBef>
              <a:buFont typeface="+mj-lt"/>
              <a:buAutoNum type="arabicPeriod"/>
            </a:pPr>
            <a:r>
              <a:rPr lang="sr-Cyrl-CS" sz="2000" dirty="0" smtClean="0">
                <a:latin typeface="Arial Narrow" panose="020B0606020202030204" pitchFamily="34" charset="0"/>
              </a:rPr>
              <a:t>Каква </a:t>
            </a:r>
            <a:r>
              <a:rPr lang="sr-Cyrl-CS" sz="2000" dirty="0">
                <a:latin typeface="Arial Narrow" panose="020B0606020202030204" pitchFamily="34" charset="0"/>
              </a:rPr>
              <a:t>је улога међународног маркетинга у интернационализацији компаније?</a:t>
            </a:r>
          </a:p>
          <a:p>
            <a:pPr marL="742950" indent="-742950">
              <a:spcBef>
                <a:spcPts val="0"/>
              </a:spcBef>
              <a:buFont typeface="+mj-lt"/>
              <a:buAutoNum type="arabicPeriod"/>
            </a:pPr>
            <a:r>
              <a:rPr lang="sr-Cyrl-CS" sz="2000" dirty="0" smtClean="0">
                <a:latin typeface="Arial Narrow" panose="020B0606020202030204" pitchFamily="34" charset="0"/>
              </a:rPr>
              <a:t>Које </a:t>
            </a:r>
            <a:r>
              <a:rPr lang="sr-Cyrl-CS" sz="2000" dirty="0">
                <a:latin typeface="Arial Narrow" panose="020B0606020202030204" pitchFamily="34" charset="0"/>
              </a:rPr>
              <a:t>разлоге интернационализације познајете?</a:t>
            </a:r>
          </a:p>
          <a:p>
            <a:pPr marL="742950" indent="-742950">
              <a:spcBef>
                <a:spcPts val="0"/>
              </a:spcBef>
              <a:buFont typeface="+mj-lt"/>
              <a:buAutoNum type="arabicPeriod"/>
            </a:pPr>
            <a:r>
              <a:rPr lang="sr-Cyrl-CS" sz="2000" dirty="0" smtClean="0">
                <a:latin typeface="Arial Narrow" panose="020B0606020202030204" pitchFamily="34" charset="0"/>
              </a:rPr>
              <a:t>Које </a:t>
            </a:r>
            <a:r>
              <a:rPr lang="sr-Cyrl-CS" sz="2000" dirty="0">
                <a:latin typeface="Arial Narrow" panose="020B0606020202030204" pitchFamily="34" charset="0"/>
              </a:rPr>
              <a:t>форме интернационализације познајете?</a:t>
            </a:r>
          </a:p>
          <a:p>
            <a:pPr marL="742950" indent="-742950">
              <a:spcBef>
                <a:spcPts val="0"/>
              </a:spcBef>
              <a:buFont typeface="+mj-lt"/>
              <a:buAutoNum type="arabicPeriod"/>
            </a:pPr>
            <a:r>
              <a:rPr lang="sr-Cyrl-CS" sz="2000" dirty="0" smtClean="0">
                <a:latin typeface="Arial Narrow" panose="020B0606020202030204" pitchFamily="34" charset="0"/>
              </a:rPr>
              <a:t>Шта </a:t>
            </a:r>
            <a:r>
              <a:rPr lang="sr-Cyrl-CS" sz="2000" dirty="0">
                <a:latin typeface="Arial Narrow" panose="020B0606020202030204" pitchFamily="34" charset="0"/>
              </a:rPr>
              <a:t>значи стандардизација, а шта прилагођавање...?</a:t>
            </a:r>
          </a:p>
          <a:p>
            <a:pPr marL="742950" indent="-742950">
              <a:spcBef>
                <a:spcPts val="0"/>
              </a:spcBef>
              <a:buFont typeface="+mj-lt"/>
              <a:buAutoNum type="arabicPeriod"/>
            </a:pPr>
            <a:r>
              <a:rPr lang="sr-Cyrl-CS" sz="2000" dirty="0">
                <a:latin typeface="Arial Narrow" panose="020B0606020202030204" pitchFamily="34" charset="0"/>
              </a:rPr>
              <a:t>К</a:t>
            </a:r>
            <a:r>
              <a:rPr lang="sr-Cyrl-CS" sz="2000" dirty="0" smtClean="0">
                <a:latin typeface="Arial Narrow" panose="020B0606020202030204" pitchFamily="34" charset="0"/>
              </a:rPr>
              <a:t>оје </a:t>
            </a:r>
            <a:r>
              <a:rPr lang="sr-Cyrl-CS" sz="2000" dirty="0">
                <a:latin typeface="Arial Narrow" panose="020B0606020202030204" pitchFamily="34" charset="0"/>
              </a:rPr>
              <a:t>стратегије тржишне експанзије познајете?</a:t>
            </a:r>
          </a:p>
          <a:p>
            <a:pPr marL="742950" indent="-742950">
              <a:spcBef>
                <a:spcPts val="0"/>
              </a:spcBef>
              <a:buFont typeface="+mj-lt"/>
              <a:buAutoNum type="arabicPeriod"/>
            </a:pPr>
            <a:r>
              <a:rPr lang="sr-Cyrl-CS" sz="2000" dirty="0" smtClean="0">
                <a:latin typeface="Arial Narrow" panose="020B0606020202030204" pitchFamily="34" charset="0"/>
              </a:rPr>
              <a:t>Које </a:t>
            </a:r>
            <a:r>
              <a:rPr lang="sr-Cyrl-CS" sz="2000" dirty="0">
                <a:latin typeface="Arial Narrow" panose="020B0606020202030204" pitchFamily="34" charset="0"/>
              </a:rPr>
              <a:t>фазе интернационализације познајете?</a:t>
            </a:r>
          </a:p>
          <a:p>
            <a:pPr marL="742950" indent="-742950">
              <a:spcBef>
                <a:spcPts val="0"/>
              </a:spcBef>
              <a:buFont typeface="+mj-lt"/>
              <a:buAutoNum type="arabicPeriod"/>
            </a:pPr>
            <a:r>
              <a:rPr lang="sr-Cyrl-CS" sz="2000" dirty="0" smtClean="0">
                <a:latin typeface="Arial Narrow" panose="020B0606020202030204" pitchFamily="34" charset="0"/>
              </a:rPr>
              <a:t>Које </a:t>
            </a:r>
            <a:r>
              <a:rPr lang="sr-Cyrl-CS" sz="2000" dirty="0">
                <a:latin typeface="Arial Narrow" panose="020B0606020202030204" pitchFamily="34" charset="0"/>
              </a:rPr>
              <a:t>међународне тржишне оријентације познајете?</a:t>
            </a:r>
          </a:p>
          <a:p>
            <a:pPr marL="742950" indent="-742950">
              <a:spcBef>
                <a:spcPts val="0"/>
              </a:spcBef>
              <a:buFont typeface="+mj-lt"/>
              <a:buAutoNum type="arabicPeriod"/>
            </a:pPr>
            <a:r>
              <a:rPr lang="sr-Cyrl-CS" sz="2000" dirty="0" smtClean="0">
                <a:latin typeface="Arial Narrow" panose="020B0606020202030204" pitchFamily="34" charset="0"/>
              </a:rPr>
              <a:t>Које </a:t>
            </a:r>
            <a:r>
              <a:rPr lang="sr-Cyrl-CS" sz="2000" dirty="0">
                <a:latin typeface="Arial Narrow" panose="020B0606020202030204" pitchFamily="34" charset="0"/>
              </a:rPr>
              <a:t>типове компанија према карактеру њихове оријентације познајете?</a:t>
            </a:r>
          </a:p>
          <a:p>
            <a:pPr marL="0" indent="0">
              <a:buNone/>
            </a:pPr>
            <a:endParaRPr lang="sr-Cyrl-CS" sz="2000" dirty="0"/>
          </a:p>
          <a:p>
            <a:endParaRPr lang="sr-Latn-RS" sz="2000" dirty="0"/>
          </a:p>
        </p:txBody>
      </p:sp>
      <p:sp>
        <p:nvSpPr>
          <p:cNvPr id="4" name="Slide Number Placeholder 3"/>
          <p:cNvSpPr>
            <a:spLocks noGrp="1"/>
          </p:cNvSpPr>
          <p:nvPr>
            <p:ph type="sldNum" sz="quarter" idx="12"/>
          </p:nvPr>
        </p:nvSpPr>
        <p:spPr/>
        <p:txBody>
          <a:bodyPr/>
          <a:lstStyle/>
          <a:p>
            <a:fld id="{5CFC2A9D-B1EA-4680-84B8-CF3316DF8074}" type="slidenum">
              <a:rPr lang="en-US" smtClean="0"/>
              <a:t>24</a:t>
            </a:fld>
            <a:endParaRPr lang="en-US"/>
          </a:p>
        </p:txBody>
      </p:sp>
    </p:spTree>
    <p:extLst>
      <p:ext uri="{BB962C8B-B14F-4D97-AF65-F5344CB8AC3E}">
        <p14:creationId xmlns:p14="http://schemas.microsoft.com/office/powerpoint/2010/main" val="36087925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27784" y="146838"/>
            <a:ext cx="1800200" cy="817068"/>
          </a:xfrm>
        </p:spPr>
        <p:txBody>
          <a:bodyPr>
            <a:normAutofit/>
          </a:bodyPr>
          <a:lstStyle/>
          <a:p>
            <a:pPr algn="l"/>
            <a:r>
              <a:rPr lang="sr-Cyrl-RS" sz="2800" dirty="0" smtClean="0">
                <a:solidFill>
                  <a:srgbClr val="FFFF00"/>
                </a:solidFill>
                <a:latin typeface="Arial Narrow" panose="020B0606020202030204" pitchFamily="34" charset="0"/>
              </a:rPr>
              <a:t>ММ и ИП</a:t>
            </a:r>
            <a:endParaRPr lang="sr-Latn-RS" sz="2800" dirty="0">
              <a:solidFill>
                <a:srgbClr val="FFFF00"/>
              </a:solidFill>
              <a:latin typeface="Arial Narrow" panose="020B0606020202030204" pitchFamily="34" charset="0"/>
            </a:endParaRPr>
          </a:p>
        </p:txBody>
      </p:sp>
      <p:sp>
        <p:nvSpPr>
          <p:cNvPr id="3" name="Content Placeholder 2"/>
          <p:cNvSpPr>
            <a:spLocks noGrp="1"/>
          </p:cNvSpPr>
          <p:nvPr>
            <p:ph idx="1"/>
          </p:nvPr>
        </p:nvSpPr>
        <p:spPr>
          <a:xfrm>
            <a:off x="467544" y="1124745"/>
            <a:ext cx="8183773" cy="5040560"/>
          </a:xfrm>
        </p:spPr>
        <p:txBody>
          <a:bodyPr>
            <a:noAutofit/>
          </a:bodyPr>
          <a:lstStyle/>
          <a:p>
            <a:pPr marL="0" indent="0">
              <a:spcBef>
                <a:spcPts val="0"/>
              </a:spcBef>
              <a:buNone/>
            </a:pPr>
            <a:endParaRPr lang="sr-Latn-RS" sz="2000" dirty="0" smtClean="0">
              <a:latin typeface="Arial Narrow" panose="020B0606020202030204" pitchFamily="34" charset="0"/>
            </a:endParaRPr>
          </a:p>
          <a:p>
            <a:pPr marL="0" indent="0">
              <a:spcBef>
                <a:spcPts val="0"/>
              </a:spcBef>
              <a:buNone/>
            </a:pPr>
            <a:r>
              <a:rPr lang="ru-RU" sz="2600" dirty="0" smtClean="0">
                <a:latin typeface="Arial Narrow" panose="020B0606020202030204" pitchFamily="34" charset="0"/>
              </a:rPr>
              <a:t>Улога </a:t>
            </a:r>
            <a:r>
              <a:rPr lang="ru-RU" sz="2600" dirty="0" smtClean="0">
                <a:latin typeface="Arial Narrow" panose="020B0606020202030204" pitchFamily="34" charset="0"/>
              </a:rPr>
              <a:t>ММ у интернационализацији пословања (ИП) је </a:t>
            </a:r>
            <a:r>
              <a:rPr lang="ru-RU" sz="2600" dirty="0" smtClean="0">
                <a:solidFill>
                  <a:srgbClr val="0F0597"/>
                </a:solidFill>
                <a:latin typeface="Arial Narrow" panose="020B0606020202030204" pitchFamily="34" charset="0"/>
              </a:rPr>
              <a:t>усмеравајућа</a:t>
            </a:r>
            <a:r>
              <a:rPr lang="ru-RU" sz="2600" dirty="0" smtClean="0">
                <a:latin typeface="Arial Narrow" panose="020B0606020202030204" pitchFamily="34" charset="0"/>
              </a:rPr>
              <a:t>. У дефиницији ММ управо стоји да се све активности </a:t>
            </a:r>
            <a:r>
              <a:rPr lang="ru-RU" sz="2600" dirty="0" smtClean="0">
                <a:solidFill>
                  <a:srgbClr val="0F0597"/>
                </a:solidFill>
                <a:latin typeface="Arial Narrow" panose="020B0606020202030204" pitchFamily="34" charset="0"/>
              </a:rPr>
              <a:t>усмеравају и координирају </a:t>
            </a:r>
            <a:r>
              <a:rPr lang="ru-RU" sz="2600" dirty="0" smtClean="0">
                <a:latin typeface="Arial Narrow" panose="020B0606020202030204" pitchFamily="34" charset="0"/>
              </a:rPr>
              <a:t>ради успешне ИП.</a:t>
            </a:r>
          </a:p>
          <a:p>
            <a:pPr marL="0" indent="0">
              <a:spcBef>
                <a:spcPts val="0"/>
              </a:spcBef>
              <a:buNone/>
            </a:pPr>
            <a:r>
              <a:rPr lang="ru-RU" sz="2600" dirty="0" smtClean="0">
                <a:latin typeface="Arial Narrow" panose="020B0606020202030204" pitchFamily="34" charset="0"/>
              </a:rPr>
              <a:t>Успешност ИП опредељују </a:t>
            </a:r>
            <a:r>
              <a:rPr lang="ru-RU" sz="2600" dirty="0" smtClean="0">
                <a:solidFill>
                  <a:srgbClr val="0F0597"/>
                </a:solidFill>
                <a:latin typeface="Arial Narrow" panose="020B0606020202030204" pitchFamily="34" charset="0"/>
              </a:rPr>
              <a:t>претходно маркетинг-искуство и маркетинг-знања</a:t>
            </a:r>
            <a:r>
              <a:rPr lang="ru-RU" sz="2600" dirty="0" smtClean="0">
                <a:latin typeface="Arial Narrow" panose="020B0606020202030204" pitchFamily="34" charset="0"/>
              </a:rPr>
              <a:t>. </a:t>
            </a:r>
          </a:p>
          <a:p>
            <a:pPr marL="0" indent="0">
              <a:spcBef>
                <a:spcPts val="0"/>
              </a:spcBef>
              <a:buNone/>
            </a:pPr>
            <a:endParaRPr lang="ru-RU" sz="2600" dirty="0" smtClean="0">
              <a:latin typeface="Arial Narrow" panose="020B0606020202030204" pitchFamily="34" charset="0"/>
            </a:endParaRPr>
          </a:p>
          <a:p>
            <a:pPr marL="0" indent="0">
              <a:spcBef>
                <a:spcPts val="0"/>
              </a:spcBef>
              <a:buNone/>
            </a:pPr>
            <a:r>
              <a:rPr lang="ru-RU" sz="2600" dirty="0" smtClean="0">
                <a:latin typeface="Arial Narrow" panose="020B0606020202030204" pitchFamily="34" charset="0"/>
              </a:rPr>
              <a:t>На </a:t>
            </a:r>
            <a:r>
              <a:rPr lang="ru-RU" sz="2600" dirty="0">
                <a:latin typeface="Arial Narrow" panose="020B0606020202030204" pitchFamily="34" charset="0"/>
              </a:rPr>
              <a:t>основу наведеног, поред усмеравајуће улоге, </a:t>
            </a:r>
            <a:endParaRPr lang="sr-Latn-RS" sz="2600" dirty="0" smtClean="0">
              <a:latin typeface="Arial Narrow" panose="020B0606020202030204" pitchFamily="34" charset="0"/>
            </a:endParaRPr>
          </a:p>
          <a:p>
            <a:pPr marL="0" indent="0">
              <a:spcBef>
                <a:spcPts val="0"/>
              </a:spcBef>
              <a:buNone/>
            </a:pPr>
            <a:r>
              <a:rPr lang="ru-RU" sz="2600" dirty="0" smtClean="0">
                <a:latin typeface="Arial Narrow" panose="020B0606020202030204" pitchFamily="34" charset="0"/>
              </a:rPr>
              <a:t>ММ </a:t>
            </a:r>
            <a:r>
              <a:rPr lang="ru-RU" sz="2600" dirty="0" smtClean="0">
                <a:latin typeface="Arial Narrow" panose="020B0606020202030204" pitchFamily="34" charset="0"/>
              </a:rPr>
              <a:t>има </a:t>
            </a:r>
            <a:r>
              <a:rPr lang="ru-RU" sz="2600" dirty="0">
                <a:latin typeface="Arial Narrow" panose="020B0606020202030204" pitchFamily="34" charset="0"/>
              </a:rPr>
              <a:t>и </a:t>
            </a:r>
            <a:r>
              <a:rPr lang="ru-RU" sz="2600" dirty="0">
                <a:solidFill>
                  <a:srgbClr val="0F0597"/>
                </a:solidFill>
                <a:latin typeface="Arial Narrow" panose="020B0606020202030204" pitchFamily="34" charset="0"/>
              </a:rPr>
              <a:t>стратегијску и превентивну улогу</a:t>
            </a:r>
            <a:r>
              <a:rPr lang="ru-RU" sz="2600" dirty="0">
                <a:latin typeface="Arial Narrow" panose="020B0606020202030204" pitchFamily="34" charset="0"/>
              </a:rPr>
              <a:t> у </a:t>
            </a:r>
            <a:r>
              <a:rPr lang="ru-RU" sz="2600" dirty="0" smtClean="0">
                <a:latin typeface="Arial Narrow" panose="020B0606020202030204" pitchFamily="34" charset="0"/>
              </a:rPr>
              <a:t>ИП. </a:t>
            </a:r>
            <a:endParaRPr lang="sr-Latn-RS" sz="2600" dirty="0" smtClean="0">
              <a:latin typeface="Arial Narrow" panose="020B0606020202030204" pitchFamily="34" charset="0"/>
            </a:endParaRPr>
          </a:p>
          <a:p>
            <a:pPr marL="0" indent="0">
              <a:spcBef>
                <a:spcPts val="0"/>
              </a:spcBef>
              <a:buNone/>
            </a:pPr>
            <a:r>
              <a:rPr lang="ru-RU" sz="2600" dirty="0" smtClean="0">
                <a:latin typeface="Arial Narrow" panose="020B0606020202030204" pitchFamily="34" charset="0"/>
              </a:rPr>
              <a:t>Најзад</a:t>
            </a:r>
            <a:r>
              <a:rPr lang="ru-RU" sz="2600" dirty="0">
                <a:latin typeface="Arial Narrow" panose="020B0606020202030204" pitchFamily="34" charset="0"/>
              </a:rPr>
              <a:t>, литература указује да је за </a:t>
            </a:r>
            <a:r>
              <a:rPr lang="ru-RU" sz="2600" dirty="0" smtClean="0">
                <a:latin typeface="Arial Narrow" panose="020B0606020202030204" pitchFamily="34" charset="0"/>
              </a:rPr>
              <a:t>МП и </a:t>
            </a:r>
            <a:r>
              <a:rPr lang="ru-RU" sz="2600" dirty="0">
                <a:latin typeface="Arial Narrow" panose="020B0606020202030204" pitchFamily="34" charset="0"/>
              </a:rPr>
              <a:t>успешну </a:t>
            </a:r>
            <a:r>
              <a:rPr lang="ru-RU" sz="2600" dirty="0" smtClean="0">
                <a:latin typeface="Arial Narrow" panose="020B0606020202030204" pitchFamily="34" charset="0"/>
              </a:rPr>
              <a:t>ИП  </a:t>
            </a:r>
            <a:r>
              <a:rPr lang="ru-RU" sz="2600" dirty="0">
                <a:solidFill>
                  <a:srgbClr val="0F0597"/>
                </a:solidFill>
                <a:latin typeface="Arial Narrow" panose="020B0606020202030204" pitchFamily="34" charset="0"/>
              </a:rPr>
              <a:t>значајнији маркетинг него друге пословне функције</a:t>
            </a:r>
            <a:r>
              <a:rPr lang="ru-RU" sz="2600" dirty="0">
                <a:latin typeface="Arial Narrow" panose="020B0606020202030204" pitchFamily="34" charset="0"/>
              </a:rPr>
              <a:t>.</a:t>
            </a:r>
          </a:p>
          <a:p>
            <a:pPr>
              <a:spcBef>
                <a:spcPts val="0"/>
              </a:spcBef>
            </a:pPr>
            <a:endParaRPr lang="sr-Latn-RS" sz="2800" dirty="0">
              <a:latin typeface="Arial Narrow" panose="020B0606020202030204" pitchFamily="34" charset="0"/>
            </a:endParaRPr>
          </a:p>
        </p:txBody>
      </p:sp>
      <p:sp>
        <p:nvSpPr>
          <p:cNvPr id="4" name="Slide Number Placeholder 3"/>
          <p:cNvSpPr>
            <a:spLocks noGrp="1"/>
          </p:cNvSpPr>
          <p:nvPr>
            <p:ph type="sldNum" sz="quarter" idx="12"/>
          </p:nvPr>
        </p:nvSpPr>
        <p:spPr/>
        <p:txBody>
          <a:bodyPr/>
          <a:lstStyle/>
          <a:p>
            <a:fld id="{5CFC2A9D-B1EA-4680-84B8-CF3316DF8074}" type="slidenum">
              <a:rPr lang="en-US" smtClean="0">
                <a:solidFill>
                  <a:prstClr val="black">
                    <a:tint val="75000"/>
                  </a:prstClr>
                </a:solidFill>
              </a:rPr>
              <a:pPr/>
              <a:t>3</a:t>
            </a:fld>
            <a:endParaRPr lang="en-US">
              <a:solidFill>
                <a:prstClr val="black">
                  <a:tint val="75000"/>
                </a:prstClr>
              </a:solidFill>
            </a:endParaRPr>
          </a:p>
        </p:txBody>
      </p:sp>
    </p:spTree>
    <p:extLst>
      <p:ext uri="{BB962C8B-B14F-4D97-AF65-F5344CB8AC3E}">
        <p14:creationId xmlns:p14="http://schemas.microsoft.com/office/powerpoint/2010/main" val="14698129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71400"/>
            <a:ext cx="8229600" cy="1143000"/>
          </a:xfrm>
        </p:spPr>
        <p:txBody>
          <a:bodyPr>
            <a:normAutofit/>
          </a:bodyPr>
          <a:lstStyle/>
          <a:p>
            <a:r>
              <a:rPr lang="sr-Cyrl-RS" sz="2800" dirty="0" smtClean="0">
                <a:solidFill>
                  <a:srgbClr val="FFFF00"/>
                </a:solidFill>
                <a:latin typeface="Arial Narrow" panose="020B0606020202030204" pitchFamily="34" charset="0"/>
              </a:rPr>
              <a:t>ММ и ИП</a:t>
            </a:r>
            <a:endParaRPr lang="sr-Latn-RS" sz="2800" dirty="0">
              <a:solidFill>
                <a:srgbClr val="FFFF00"/>
              </a:solidFill>
              <a:latin typeface="Arial Narrow" panose="020B0606020202030204" pitchFamily="34" charset="0"/>
            </a:endParaRPr>
          </a:p>
        </p:txBody>
      </p:sp>
      <p:sp>
        <p:nvSpPr>
          <p:cNvPr id="3" name="Content Placeholder 2"/>
          <p:cNvSpPr>
            <a:spLocks noGrp="1"/>
          </p:cNvSpPr>
          <p:nvPr>
            <p:ph idx="1"/>
          </p:nvPr>
        </p:nvSpPr>
        <p:spPr>
          <a:xfrm>
            <a:off x="549896" y="971600"/>
            <a:ext cx="8270576" cy="5481736"/>
          </a:xfrm>
        </p:spPr>
        <p:txBody>
          <a:bodyPr>
            <a:noAutofit/>
          </a:bodyPr>
          <a:lstStyle/>
          <a:p>
            <a:pPr marL="0" indent="0">
              <a:spcBef>
                <a:spcPts val="0"/>
              </a:spcBef>
              <a:buNone/>
            </a:pPr>
            <a:r>
              <a:rPr lang="ru-RU" sz="2200" dirty="0" smtClean="0">
                <a:latin typeface="Arial Narrow" panose="020B0606020202030204" pitchFamily="34" charset="0"/>
              </a:rPr>
              <a:t>Значај </a:t>
            </a:r>
            <a:r>
              <a:rPr lang="ru-RU" sz="2200" dirty="0" smtClean="0">
                <a:latin typeface="Arial Narrow" panose="020B0606020202030204" pitchFamily="34" charset="0"/>
              </a:rPr>
              <a:t>маркетинга у ИП потврђује његову улогу у доношењу неколико кључних стратегијских одлука </a:t>
            </a:r>
            <a:r>
              <a:rPr lang="ru-RU" sz="1800" dirty="0" smtClean="0">
                <a:latin typeface="Arial Narrow" panose="020B0606020202030204" pitchFamily="34" charset="0"/>
              </a:rPr>
              <a:t>(Ракита, 2005): </a:t>
            </a:r>
            <a:endParaRPr lang="sr-Latn-RS" sz="1800" dirty="0" smtClean="0">
              <a:latin typeface="Arial Narrow" panose="020B0606020202030204" pitchFamily="34" charset="0"/>
            </a:endParaRPr>
          </a:p>
          <a:p>
            <a:pPr marL="0" indent="0">
              <a:spcBef>
                <a:spcPts val="0"/>
              </a:spcBef>
              <a:buNone/>
            </a:pPr>
            <a:endParaRPr lang="ru-RU" sz="1800" dirty="0" smtClean="0">
              <a:latin typeface="Arial Narrow" panose="020B0606020202030204" pitchFamily="34" charset="0"/>
            </a:endParaRPr>
          </a:p>
          <a:p>
            <a:pPr>
              <a:spcBef>
                <a:spcPts val="0"/>
              </a:spcBef>
            </a:pPr>
            <a:r>
              <a:rPr lang="ru-RU" sz="2200" i="1" dirty="0">
                <a:solidFill>
                  <a:srgbClr val="0F0597"/>
                </a:solidFill>
                <a:latin typeface="Arial Narrow" panose="020B0606020202030204" pitchFamily="34" charset="0"/>
              </a:rPr>
              <a:t>Д</a:t>
            </a:r>
            <a:r>
              <a:rPr lang="ru-RU" sz="2200" i="1" dirty="0" smtClean="0">
                <a:solidFill>
                  <a:srgbClr val="0F0597"/>
                </a:solidFill>
                <a:latin typeface="Arial Narrow" panose="020B0606020202030204" pitchFamily="34" charset="0"/>
              </a:rPr>
              <a:t>а </a:t>
            </a:r>
            <a:r>
              <a:rPr lang="ru-RU" sz="2200" i="1" dirty="0" smtClean="0">
                <a:solidFill>
                  <a:srgbClr val="0F0597"/>
                </a:solidFill>
                <a:latin typeface="Arial Narrow" panose="020B0606020202030204" pitchFamily="34" charset="0"/>
              </a:rPr>
              <a:t>ли уопште пословати ван националних </a:t>
            </a:r>
            <a:r>
              <a:rPr lang="ru-RU" sz="2200" i="1" dirty="0" smtClean="0">
                <a:solidFill>
                  <a:srgbClr val="0F0597"/>
                </a:solidFill>
                <a:latin typeface="Arial Narrow" panose="020B0606020202030204" pitchFamily="34" charset="0"/>
              </a:rPr>
              <a:t>граница</a:t>
            </a:r>
            <a:r>
              <a:rPr lang="ru-RU" sz="2200" dirty="0">
                <a:latin typeface="Arial Narrow" panose="020B0606020202030204" pitchFamily="34" charset="0"/>
              </a:rPr>
              <a:t>?</a:t>
            </a:r>
            <a:r>
              <a:rPr lang="ru-RU" sz="2200" dirty="0" smtClean="0">
                <a:latin typeface="Arial Narrow" panose="020B0606020202030204" pitchFamily="34" charset="0"/>
              </a:rPr>
              <a:t> </a:t>
            </a:r>
            <a:endParaRPr lang="sr-Latn-RS" sz="2200" dirty="0" smtClean="0">
              <a:latin typeface="Arial Narrow" panose="020B0606020202030204" pitchFamily="34" charset="0"/>
            </a:endParaRPr>
          </a:p>
          <a:p>
            <a:pPr marL="0" indent="0">
              <a:spcBef>
                <a:spcPts val="0"/>
              </a:spcBef>
              <a:buNone/>
            </a:pPr>
            <a:r>
              <a:rPr lang="sr-Latn-RS" sz="2200" dirty="0">
                <a:latin typeface="Arial Narrow" panose="020B0606020202030204" pitchFamily="34" charset="0"/>
              </a:rPr>
              <a:t> </a:t>
            </a:r>
            <a:r>
              <a:rPr lang="sr-Latn-RS" sz="2200" dirty="0" smtClean="0">
                <a:latin typeface="Arial Narrow" panose="020B0606020202030204" pitchFamily="34" charset="0"/>
              </a:rPr>
              <a:t>    </a:t>
            </a:r>
            <a:r>
              <a:rPr lang="ru-RU" sz="2200" dirty="0">
                <a:latin typeface="Arial Narrow" panose="020B0606020202030204" pitchFamily="34" charset="0"/>
              </a:rPr>
              <a:t>К</a:t>
            </a:r>
            <a:r>
              <a:rPr lang="ru-RU" sz="2200" dirty="0" smtClean="0">
                <a:latin typeface="Arial Narrow" panose="020B0606020202030204" pitchFamily="34" charset="0"/>
              </a:rPr>
              <a:t>оји </a:t>
            </a:r>
            <a:r>
              <a:rPr lang="ru-RU" sz="2200" dirty="0" smtClean="0">
                <a:latin typeface="Arial Narrow" panose="020B0606020202030204" pitchFamily="34" charset="0"/>
              </a:rPr>
              <a:t>ниво ангажовања се жели </a:t>
            </a:r>
            <a:r>
              <a:rPr lang="ru-RU" sz="2200" dirty="0" smtClean="0">
                <a:latin typeface="Arial Narrow" panose="020B0606020202030204" pitchFamily="34" charset="0"/>
              </a:rPr>
              <a:t>достићи? Овде </a:t>
            </a:r>
            <a:r>
              <a:rPr lang="ru-RU" sz="2200" dirty="0" smtClean="0">
                <a:latin typeface="Arial Narrow" panose="020B0606020202030204" pitchFamily="34" charset="0"/>
              </a:rPr>
              <a:t>долази до изражаја </a:t>
            </a:r>
            <a:endParaRPr lang="sr-Latn-RS" sz="2200" dirty="0" smtClean="0">
              <a:latin typeface="Arial Narrow" panose="020B0606020202030204" pitchFamily="34" charset="0"/>
            </a:endParaRPr>
          </a:p>
          <a:p>
            <a:pPr marL="0" indent="0">
              <a:spcBef>
                <a:spcPts val="0"/>
              </a:spcBef>
              <a:buNone/>
            </a:pPr>
            <a:r>
              <a:rPr lang="sr-Latn-RS" sz="2200" dirty="0">
                <a:latin typeface="Arial Narrow" panose="020B0606020202030204" pitchFamily="34" charset="0"/>
              </a:rPr>
              <a:t> </a:t>
            </a:r>
            <a:r>
              <a:rPr lang="sr-Latn-RS" sz="2200" dirty="0" smtClean="0">
                <a:latin typeface="Arial Narrow" panose="020B0606020202030204" pitchFamily="34" charset="0"/>
              </a:rPr>
              <a:t>    </a:t>
            </a:r>
            <a:r>
              <a:rPr lang="ru-RU" sz="2200" dirty="0" smtClean="0">
                <a:latin typeface="Arial Narrow" panose="020B0606020202030204" pitchFamily="34" charset="0"/>
              </a:rPr>
              <a:t>превентивно-усмеравајући </a:t>
            </a:r>
            <a:r>
              <a:rPr lang="ru-RU" sz="2200" dirty="0" smtClean="0">
                <a:latin typeface="Arial Narrow" panose="020B0606020202030204" pitchFamily="34" charset="0"/>
              </a:rPr>
              <a:t>карактер </a:t>
            </a:r>
            <a:r>
              <a:rPr lang="ru-RU" sz="2200" dirty="0" smtClean="0">
                <a:latin typeface="Arial Narrow" panose="020B0606020202030204" pitchFamily="34" charset="0"/>
              </a:rPr>
              <a:t>маркетинга. </a:t>
            </a:r>
            <a:endParaRPr lang="ru-RU" sz="2200" dirty="0" smtClean="0">
              <a:latin typeface="Arial Narrow" panose="020B0606020202030204" pitchFamily="34" charset="0"/>
            </a:endParaRPr>
          </a:p>
          <a:p>
            <a:pPr>
              <a:spcBef>
                <a:spcPts val="0"/>
              </a:spcBef>
            </a:pPr>
            <a:r>
              <a:rPr lang="ru-RU" sz="2200" i="1" dirty="0">
                <a:solidFill>
                  <a:srgbClr val="0F0597"/>
                </a:solidFill>
                <a:latin typeface="Arial Narrow" panose="020B0606020202030204" pitchFamily="34" charset="0"/>
              </a:rPr>
              <a:t>Г</a:t>
            </a:r>
            <a:r>
              <a:rPr lang="ru-RU" sz="2200" i="1" dirty="0" smtClean="0">
                <a:solidFill>
                  <a:srgbClr val="0F0597"/>
                </a:solidFill>
                <a:latin typeface="Arial Narrow" panose="020B0606020202030204" pitchFamily="34" charset="0"/>
              </a:rPr>
              <a:t>де наступити?</a:t>
            </a:r>
          </a:p>
          <a:p>
            <a:pPr marL="0" indent="0">
              <a:spcBef>
                <a:spcPts val="0"/>
              </a:spcBef>
              <a:buNone/>
            </a:pPr>
            <a:r>
              <a:rPr lang="ru-RU" sz="2200" i="1" dirty="0">
                <a:solidFill>
                  <a:srgbClr val="0F0597"/>
                </a:solidFill>
                <a:latin typeface="Arial Narrow" panose="020B0606020202030204" pitchFamily="34" charset="0"/>
              </a:rPr>
              <a:t> </a:t>
            </a:r>
            <a:r>
              <a:rPr lang="ru-RU" sz="2200" i="1" dirty="0" smtClean="0">
                <a:solidFill>
                  <a:srgbClr val="0F0597"/>
                </a:solidFill>
                <a:latin typeface="Arial Narrow" panose="020B0606020202030204" pitchFamily="34" charset="0"/>
              </a:rPr>
              <a:t>    </a:t>
            </a:r>
            <a:r>
              <a:rPr lang="ru-RU" sz="2200" dirty="0" smtClean="0">
                <a:latin typeface="Arial Narrow" panose="020B0606020202030204" pitchFamily="34" charset="0"/>
              </a:rPr>
              <a:t>Одговор лежи у </a:t>
            </a:r>
            <a:r>
              <a:rPr lang="ru-RU" sz="2200" dirty="0" smtClean="0">
                <a:latin typeface="Arial Narrow" panose="020B0606020202030204" pitchFamily="34" charset="0"/>
              </a:rPr>
              <a:t>селекцији </a:t>
            </a:r>
            <a:r>
              <a:rPr lang="ru-RU" sz="2200" dirty="0" smtClean="0">
                <a:latin typeface="Arial Narrow" panose="020B0606020202030204" pitchFamily="34" charset="0"/>
              </a:rPr>
              <a:t>и </a:t>
            </a:r>
            <a:r>
              <a:rPr lang="ru-RU" sz="2200" dirty="0" smtClean="0">
                <a:latin typeface="Arial Narrow" panose="020B0606020202030204" pitchFamily="34" charset="0"/>
              </a:rPr>
              <a:t>избору </a:t>
            </a:r>
            <a:r>
              <a:rPr lang="ru-RU" sz="2200" dirty="0" smtClean="0">
                <a:latin typeface="Arial Narrow" panose="020B0606020202030204" pitchFamily="34" charset="0"/>
              </a:rPr>
              <a:t>страних </a:t>
            </a:r>
            <a:r>
              <a:rPr lang="ru-RU" sz="2200" dirty="0" smtClean="0">
                <a:latin typeface="Arial Narrow" panose="020B0606020202030204" pitchFamily="34" charset="0"/>
              </a:rPr>
              <a:t>тржишта. </a:t>
            </a:r>
            <a:endParaRPr lang="ru-RU" sz="2200" dirty="0" smtClean="0">
              <a:latin typeface="Arial Narrow" panose="020B0606020202030204" pitchFamily="34" charset="0"/>
            </a:endParaRPr>
          </a:p>
          <a:p>
            <a:pPr>
              <a:spcBef>
                <a:spcPts val="0"/>
              </a:spcBef>
            </a:pPr>
            <a:r>
              <a:rPr lang="ru-RU" sz="2200" i="1" dirty="0">
                <a:solidFill>
                  <a:srgbClr val="0F0597"/>
                </a:solidFill>
                <a:latin typeface="Arial Narrow" panose="020B0606020202030204" pitchFamily="34" charset="0"/>
              </a:rPr>
              <a:t>Н</a:t>
            </a:r>
            <a:r>
              <a:rPr lang="ru-RU" sz="2200" i="1" dirty="0" smtClean="0">
                <a:solidFill>
                  <a:srgbClr val="0F0597"/>
                </a:solidFill>
                <a:latin typeface="Arial Narrow" panose="020B0606020202030204" pitchFamily="34" charset="0"/>
              </a:rPr>
              <a:t>а </a:t>
            </a:r>
            <a:r>
              <a:rPr lang="ru-RU" sz="2200" i="1" dirty="0" smtClean="0">
                <a:solidFill>
                  <a:srgbClr val="0F0597"/>
                </a:solidFill>
                <a:latin typeface="Arial Narrow" panose="020B0606020202030204" pitchFamily="34" charset="0"/>
              </a:rPr>
              <a:t>који начин </a:t>
            </a:r>
            <a:r>
              <a:rPr lang="ru-RU" sz="2200" i="1" dirty="0" smtClean="0">
                <a:solidFill>
                  <a:srgbClr val="0F0597"/>
                </a:solidFill>
                <a:latin typeface="Arial Narrow" panose="020B0606020202030204" pitchFamily="34" charset="0"/>
              </a:rPr>
              <a:t>наступити?</a:t>
            </a:r>
            <a:r>
              <a:rPr lang="sr-Latn-RS" sz="2200" i="1" dirty="0" smtClean="0">
                <a:solidFill>
                  <a:srgbClr val="0F0597"/>
                </a:solidFill>
                <a:latin typeface="Arial Narrow" panose="020B0606020202030204" pitchFamily="34" charset="0"/>
              </a:rPr>
              <a:t> </a:t>
            </a:r>
          </a:p>
          <a:p>
            <a:pPr marL="0" indent="0">
              <a:spcBef>
                <a:spcPts val="0"/>
              </a:spcBef>
              <a:buNone/>
            </a:pPr>
            <a:r>
              <a:rPr lang="sr-Latn-RS" sz="2200" dirty="0" smtClean="0">
                <a:latin typeface="Arial Narrow" panose="020B0606020202030204" pitchFamily="34" charset="0"/>
              </a:rPr>
              <a:t>    </a:t>
            </a:r>
            <a:r>
              <a:rPr lang="sr-Cyrl-RS" sz="2200" dirty="0" smtClean="0">
                <a:latin typeface="Arial Narrow" panose="020B0606020202030204" pitchFamily="34" charset="0"/>
              </a:rPr>
              <a:t> Који </a:t>
            </a:r>
            <a:r>
              <a:rPr lang="ru-RU" sz="2200" dirty="0" smtClean="0">
                <a:latin typeface="Arial Narrow" panose="020B0606020202030204" pitchFamily="34" charset="0"/>
              </a:rPr>
              <a:t>облик</a:t>
            </a:r>
            <a:r>
              <a:rPr lang="ru-RU" sz="2200" dirty="0" smtClean="0">
                <a:latin typeface="Arial Narrow" panose="020B0606020202030204" pitchFamily="34" charset="0"/>
              </a:rPr>
              <a:t>, </a:t>
            </a:r>
            <a:r>
              <a:rPr lang="ru-RU" sz="2200" dirty="0" smtClean="0">
                <a:latin typeface="Arial Narrow" panose="020B0606020202030204" pitchFamily="34" charset="0"/>
              </a:rPr>
              <a:t>метод или форму интернационализације</a:t>
            </a:r>
            <a:r>
              <a:rPr lang="ru-RU" sz="2200" dirty="0">
                <a:latin typeface="Arial Narrow" panose="020B0606020202030204" pitchFamily="34" charset="0"/>
              </a:rPr>
              <a:t> </a:t>
            </a:r>
            <a:r>
              <a:rPr lang="ru-RU" sz="2200" dirty="0" smtClean="0">
                <a:latin typeface="Arial Narrow" panose="020B0606020202030204" pitchFamily="34" charset="0"/>
              </a:rPr>
              <a:t>користити?</a:t>
            </a:r>
            <a:r>
              <a:rPr lang="ru-RU" sz="2200" dirty="0" smtClean="0">
                <a:latin typeface="Arial Narrow" panose="020B0606020202030204" pitchFamily="34" charset="0"/>
              </a:rPr>
              <a:t> </a:t>
            </a:r>
            <a:endParaRPr lang="ru-RU" sz="2200" dirty="0" smtClean="0">
              <a:latin typeface="Arial Narrow" panose="020B0606020202030204" pitchFamily="34" charset="0"/>
            </a:endParaRPr>
          </a:p>
          <a:p>
            <a:pPr>
              <a:spcBef>
                <a:spcPts val="0"/>
              </a:spcBef>
            </a:pPr>
            <a:r>
              <a:rPr lang="ru-RU" sz="2200" i="1" dirty="0" smtClean="0">
                <a:solidFill>
                  <a:srgbClr val="0F0597"/>
                </a:solidFill>
                <a:latin typeface="Arial Narrow" panose="020B0606020202030204" pitchFamily="34" charset="0"/>
              </a:rPr>
              <a:t>С</a:t>
            </a:r>
            <a:r>
              <a:rPr lang="ru-RU" sz="2200" i="1" dirty="0" smtClean="0">
                <a:solidFill>
                  <a:srgbClr val="0F0597"/>
                </a:solidFill>
                <a:latin typeface="Arial Narrow" panose="020B0606020202030204" pitchFamily="34" charset="0"/>
              </a:rPr>
              <a:t> </a:t>
            </a:r>
            <a:r>
              <a:rPr lang="ru-RU" sz="2200" i="1" dirty="0" smtClean="0">
                <a:solidFill>
                  <a:srgbClr val="0F0597"/>
                </a:solidFill>
                <a:latin typeface="Arial Narrow" panose="020B0606020202030204" pitchFamily="34" charset="0"/>
              </a:rPr>
              <a:t>којим програмом </a:t>
            </a:r>
            <a:r>
              <a:rPr lang="ru-RU" sz="2200" i="1" dirty="0" smtClean="0">
                <a:solidFill>
                  <a:srgbClr val="0F0597"/>
                </a:solidFill>
                <a:latin typeface="Arial Narrow" panose="020B0606020202030204" pitchFamily="34" charset="0"/>
              </a:rPr>
              <a:t>наступити?</a:t>
            </a:r>
          </a:p>
          <a:p>
            <a:pPr marL="0" indent="0">
              <a:spcBef>
                <a:spcPts val="0"/>
              </a:spcBef>
              <a:buNone/>
            </a:pPr>
            <a:r>
              <a:rPr lang="ru-RU" sz="2200" i="1" dirty="0">
                <a:solidFill>
                  <a:srgbClr val="0F0597"/>
                </a:solidFill>
                <a:latin typeface="Arial Narrow" panose="020B0606020202030204" pitchFamily="34" charset="0"/>
              </a:rPr>
              <a:t> </a:t>
            </a:r>
            <a:r>
              <a:rPr lang="ru-RU" sz="2200" i="1" dirty="0" smtClean="0">
                <a:solidFill>
                  <a:srgbClr val="0F0597"/>
                </a:solidFill>
                <a:latin typeface="Arial Narrow" panose="020B0606020202030204" pitchFamily="34" charset="0"/>
              </a:rPr>
              <a:t>     </a:t>
            </a:r>
            <a:r>
              <a:rPr lang="ru-RU" sz="2200" dirty="0" smtClean="0">
                <a:latin typeface="Arial Narrow" panose="020B0606020202030204" pitchFamily="34" charset="0"/>
              </a:rPr>
              <a:t>К</a:t>
            </a:r>
            <a:r>
              <a:rPr lang="ru-RU" sz="2200" dirty="0" smtClean="0">
                <a:latin typeface="Arial Narrow" panose="020B0606020202030204" pitchFamily="34" charset="0"/>
              </a:rPr>
              <a:t>ојом </a:t>
            </a:r>
            <a:r>
              <a:rPr lang="ru-RU" sz="2200" dirty="0" smtClean="0">
                <a:latin typeface="Arial Narrow" panose="020B0606020202030204" pitchFamily="34" charset="0"/>
              </a:rPr>
              <a:t>комбинацијом маркетинг-микса постићи одрживу диферентну </a:t>
            </a:r>
            <a:r>
              <a:rPr lang="ru-RU" sz="2200" dirty="0" smtClean="0">
                <a:latin typeface="Arial Narrow" panose="020B0606020202030204" pitchFamily="34" charset="0"/>
              </a:rPr>
              <a:t> </a:t>
            </a:r>
          </a:p>
          <a:p>
            <a:pPr marL="0" indent="0">
              <a:spcBef>
                <a:spcPts val="0"/>
              </a:spcBef>
              <a:buNone/>
            </a:pPr>
            <a:r>
              <a:rPr lang="ru-RU" sz="2200" dirty="0">
                <a:latin typeface="Arial Narrow" panose="020B0606020202030204" pitchFamily="34" charset="0"/>
              </a:rPr>
              <a:t> </a:t>
            </a:r>
            <a:r>
              <a:rPr lang="ru-RU" sz="2200" dirty="0" smtClean="0">
                <a:latin typeface="Arial Narrow" panose="020B0606020202030204" pitchFamily="34" charset="0"/>
              </a:rPr>
              <a:t>     </a:t>
            </a:r>
            <a:r>
              <a:rPr lang="ru-RU" sz="2200" dirty="0" smtClean="0">
                <a:latin typeface="Arial Narrow" panose="020B0606020202030204" pitchFamily="34" charset="0"/>
              </a:rPr>
              <a:t>конкурентску предност?</a:t>
            </a:r>
            <a:endParaRPr lang="ru-RU" sz="2200" dirty="0" smtClean="0">
              <a:latin typeface="Arial Narrow" panose="020B0606020202030204" pitchFamily="34" charset="0"/>
            </a:endParaRPr>
          </a:p>
          <a:p>
            <a:pPr>
              <a:spcBef>
                <a:spcPts val="0"/>
              </a:spcBef>
            </a:pPr>
            <a:r>
              <a:rPr lang="ru-RU" sz="2200" i="1" dirty="0">
                <a:solidFill>
                  <a:srgbClr val="0F0597"/>
                </a:solidFill>
                <a:latin typeface="Arial Narrow" panose="020B0606020202030204" pitchFamily="34" charset="0"/>
              </a:rPr>
              <a:t>К</a:t>
            </a:r>
            <a:r>
              <a:rPr lang="ru-RU" sz="2200" i="1" dirty="0" smtClean="0">
                <a:solidFill>
                  <a:srgbClr val="0F0597"/>
                </a:solidFill>
                <a:latin typeface="Arial Narrow" panose="020B0606020202030204" pitchFamily="34" charset="0"/>
              </a:rPr>
              <a:t>ако </a:t>
            </a:r>
            <a:r>
              <a:rPr lang="ru-RU" sz="2200" i="1" dirty="0" smtClean="0">
                <a:solidFill>
                  <a:srgbClr val="0F0597"/>
                </a:solidFill>
                <a:latin typeface="Arial Narrow" panose="020B0606020202030204" pitchFamily="34" charset="0"/>
              </a:rPr>
              <a:t>организовати међународне </a:t>
            </a:r>
            <a:r>
              <a:rPr lang="ru-RU" sz="2200" i="1" dirty="0" smtClean="0">
                <a:solidFill>
                  <a:srgbClr val="0F0597"/>
                </a:solidFill>
                <a:latin typeface="Arial Narrow" panose="020B0606020202030204" pitchFamily="34" charset="0"/>
              </a:rPr>
              <a:t>маркетинг-активности?</a:t>
            </a:r>
          </a:p>
          <a:p>
            <a:pPr marL="0" indent="0">
              <a:spcBef>
                <a:spcPts val="0"/>
              </a:spcBef>
              <a:buNone/>
            </a:pPr>
            <a:r>
              <a:rPr lang="ru-RU" sz="2200" i="1" dirty="0">
                <a:solidFill>
                  <a:srgbClr val="0F0597"/>
                </a:solidFill>
                <a:latin typeface="Arial Narrow" panose="020B0606020202030204" pitchFamily="34" charset="0"/>
              </a:rPr>
              <a:t> </a:t>
            </a:r>
            <a:r>
              <a:rPr lang="ru-RU" sz="2200" i="1" dirty="0" smtClean="0">
                <a:solidFill>
                  <a:srgbClr val="0F0597"/>
                </a:solidFill>
                <a:latin typeface="Arial Narrow" panose="020B0606020202030204" pitchFamily="34" charset="0"/>
              </a:rPr>
              <a:t>    </a:t>
            </a:r>
            <a:r>
              <a:rPr lang="ru-RU" sz="2200" dirty="0" smtClean="0">
                <a:latin typeface="Arial Narrow" panose="020B0606020202030204" pitchFamily="34" charset="0"/>
              </a:rPr>
              <a:t>О</a:t>
            </a:r>
            <a:r>
              <a:rPr lang="ru-RU" sz="2200" dirty="0" smtClean="0">
                <a:latin typeface="Arial Narrow" panose="020B0606020202030204" pitchFamily="34" charset="0"/>
              </a:rPr>
              <a:t>безбеђењем система </a:t>
            </a:r>
            <a:r>
              <a:rPr lang="ru-RU" sz="2200" dirty="0" smtClean="0">
                <a:latin typeface="Arial Narrow" panose="020B0606020202030204" pitchFamily="34" charset="0"/>
              </a:rPr>
              <a:t>за координацију и контролу </a:t>
            </a:r>
            <a:r>
              <a:rPr lang="ru-RU" sz="2200" dirty="0" smtClean="0">
                <a:latin typeface="Arial Narrow" panose="020B0606020202030204" pitchFamily="34" charset="0"/>
              </a:rPr>
              <a:t>активности.</a:t>
            </a:r>
            <a:endParaRPr lang="ru-RU" sz="2200" dirty="0" smtClean="0">
              <a:latin typeface="Arial Narrow" panose="020B0606020202030204" pitchFamily="34" charset="0"/>
            </a:endParaRPr>
          </a:p>
          <a:p>
            <a:pPr>
              <a:spcBef>
                <a:spcPts val="0"/>
              </a:spcBef>
            </a:pPr>
            <a:endParaRPr lang="sr-Latn-RS" sz="2000" dirty="0">
              <a:latin typeface="Arial Narrow" panose="020B0606020202030204" pitchFamily="34" charset="0"/>
            </a:endParaRPr>
          </a:p>
        </p:txBody>
      </p:sp>
      <p:sp>
        <p:nvSpPr>
          <p:cNvPr id="4" name="Slide Number Placeholder 3"/>
          <p:cNvSpPr>
            <a:spLocks noGrp="1"/>
          </p:cNvSpPr>
          <p:nvPr>
            <p:ph type="sldNum" sz="quarter" idx="12"/>
          </p:nvPr>
        </p:nvSpPr>
        <p:spPr/>
        <p:txBody>
          <a:bodyPr/>
          <a:lstStyle/>
          <a:p>
            <a:fld id="{5CFC2A9D-B1EA-4680-84B8-CF3316DF8074}" type="slidenum">
              <a:rPr lang="en-US" smtClean="0">
                <a:solidFill>
                  <a:prstClr val="black">
                    <a:tint val="75000"/>
                  </a:prstClr>
                </a:solidFill>
              </a:rPr>
              <a:pPr/>
              <a:t>4</a:t>
            </a:fld>
            <a:endParaRPr lang="en-US">
              <a:solidFill>
                <a:prstClr val="black">
                  <a:tint val="75000"/>
                </a:prstClr>
              </a:solidFill>
            </a:endParaRPr>
          </a:p>
        </p:txBody>
      </p:sp>
    </p:spTree>
    <p:extLst>
      <p:ext uri="{BB962C8B-B14F-4D97-AF65-F5344CB8AC3E}">
        <p14:creationId xmlns:p14="http://schemas.microsoft.com/office/powerpoint/2010/main" val="14302223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0389" y="260648"/>
            <a:ext cx="8363272" cy="595957"/>
          </a:xfrm>
        </p:spPr>
        <p:txBody>
          <a:bodyPr>
            <a:normAutofit/>
          </a:bodyPr>
          <a:lstStyle/>
          <a:p>
            <a:r>
              <a:rPr lang="sr-Cyrl-RS" sz="2800" dirty="0" smtClean="0">
                <a:solidFill>
                  <a:srgbClr val="FFFF00"/>
                </a:solidFill>
                <a:latin typeface="Arial Narrow" panose="020B0606020202030204" pitchFamily="34" charset="0"/>
              </a:rPr>
              <a:t>Интернационализација као стратегија раста и развоја </a:t>
            </a:r>
            <a:endParaRPr lang="sr-Latn-RS" sz="2800" dirty="0">
              <a:solidFill>
                <a:srgbClr val="FFFF00"/>
              </a:solidFill>
              <a:latin typeface="Arial Narrow" panose="020B0606020202030204" pitchFamily="34" charset="0"/>
            </a:endParaRPr>
          </a:p>
        </p:txBody>
      </p:sp>
      <p:sp>
        <p:nvSpPr>
          <p:cNvPr id="3" name="Content Placeholder 2"/>
          <p:cNvSpPr>
            <a:spLocks noGrp="1"/>
          </p:cNvSpPr>
          <p:nvPr>
            <p:ph idx="1"/>
          </p:nvPr>
        </p:nvSpPr>
        <p:spPr>
          <a:xfrm>
            <a:off x="323528" y="1052736"/>
            <a:ext cx="8530133" cy="4824536"/>
          </a:xfrm>
        </p:spPr>
        <p:txBody>
          <a:bodyPr>
            <a:normAutofit/>
          </a:bodyPr>
          <a:lstStyle/>
          <a:p>
            <a:pPr marL="0" indent="0">
              <a:buNone/>
            </a:pPr>
            <a:endParaRPr lang="ru-RU" sz="2400" dirty="0" smtClean="0">
              <a:latin typeface="Arial Narrow" panose="020B0606020202030204" pitchFamily="34" charset="0"/>
            </a:endParaRPr>
          </a:p>
          <a:p>
            <a:pPr marL="0" indent="0">
              <a:buNone/>
            </a:pPr>
            <a:endParaRPr lang="ru-RU" sz="2400" dirty="0" smtClean="0">
              <a:latin typeface="Arial Narrow" panose="020B0606020202030204" pitchFamily="34" charset="0"/>
            </a:endParaRPr>
          </a:p>
          <a:p>
            <a:pPr marL="0" indent="0">
              <a:buNone/>
            </a:pPr>
            <a:r>
              <a:rPr lang="ru-RU" sz="2400" dirty="0" smtClean="0">
                <a:latin typeface="Arial Narrow" panose="020B0606020202030204" pitchFamily="34" charset="0"/>
              </a:rPr>
              <a:t>Посматрање </a:t>
            </a:r>
            <a:r>
              <a:rPr lang="ru-RU" sz="2400" dirty="0">
                <a:latin typeface="Arial Narrow" panose="020B0606020202030204" pitchFamily="34" charset="0"/>
              </a:rPr>
              <a:t>стратегије интернационализације у маркетинг-науци и пракси обавља се са становишта </a:t>
            </a:r>
            <a:endParaRPr lang="ru-RU" sz="2400" dirty="0" smtClean="0">
              <a:latin typeface="Arial Narrow" panose="020B0606020202030204" pitchFamily="34" charset="0"/>
            </a:endParaRPr>
          </a:p>
          <a:p>
            <a:r>
              <a:rPr lang="ru-RU" sz="2400" dirty="0" smtClean="0">
                <a:latin typeface="Arial Narrow" panose="020B0606020202030204" pitchFamily="34" charset="0"/>
              </a:rPr>
              <a:t>покретачких </a:t>
            </a:r>
            <a:r>
              <a:rPr lang="ru-RU" sz="2400" dirty="0">
                <a:latin typeface="Arial Narrow" panose="020B0606020202030204" pitchFamily="34" charset="0"/>
              </a:rPr>
              <a:t>фактора (мотива, разлога, </a:t>
            </a:r>
            <a:r>
              <a:rPr lang="ru-RU" sz="2400" dirty="0" smtClean="0">
                <a:latin typeface="Arial Narrow" panose="020B0606020202030204" pitchFamily="34" charset="0"/>
              </a:rPr>
              <a:t>стимуланса) интернационализације</a:t>
            </a:r>
            <a:r>
              <a:rPr lang="ru-RU" sz="2400" dirty="0">
                <a:latin typeface="Arial Narrow" panose="020B0606020202030204" pitchFamily="34" charset="0"/>
              </a:rPr>
              <a:t>, те </a:t>
            </a:r>
            <a:endParaRPr lang="ru-RU" sz="2400" dirty="0" smtClean="0">
              <a:latin typeface="Arial Narrow" panose="020B0606020202030204" pitchFamily="34" charset="0"/>
            </a:endParaRPr>
          </a:p>
          <a:p>
            <a:r>
              <a:rPr lang="ru-RU" sz="2400" dirty="0" smtClean="0">
                <a:latin typeface="Arial Narrow" panose="020B0606020202030204" pitchFamily="34" charset="0"/>
              </a:rPr>
              <a:t>форми </a:t>
            </a:r>
            <a:r>
              <a:rPr lang="ru-RU" sz="2400" dirty="0">
                <a:latin typeface="Arial Narrow" panose="020B0606020202030204" pitchFamily="34" charset="0"/>
              </a:rPr>
              <a:t>(метода или приступа) интернационализацији. </a:t>
            </a:r>
            <a:endParaRPr lang="sr-Latn-RS" sz="2400" dirty="0">
              <a:latin typeface="Arial Narrow" panose="020B0606020202030204" pitchFamily="34" charset="0"/>
            </a:endParaRPr>
          </a:p>
        </p:txBody>
      </p:sp>
      <p:sp>
        <p:nvSpPr>
          <p:cNvPr id="4" name="Slide Number Placeholder 3"/>
          <p:cNvSpPr>
            <a:spLocks noGrp="1"/>
          </p:cNvSpPr>
          <p:nvPr>
            <p:ph type="sldNum" sz="quarter" idx="12"/>
          </p:nvPr>
        </p:nvSpPr>
        <p:spPr/>
        <p:txBody>
          <a:bodyPr/>
          <a:lstStyle/>
          <a:p>
            <a:fld id="{5CFC2A9D-B1EA-4680-84B8-CF3316DF8074}" type="slidenum">
              <a:rPr lang="en-US" smtClean="0"/>
              <a:t>5</a:t>
            </a:fld>
            <a:endParaRPr lang="en-US"/>
          </a:p>
        </p:txBody>
      </p:sp>
    </p:spTree>
    <p:extLst>
      <p:ext uri="{BB962C8B-B14F-4D97-AF65-F5344CB8AC3E}">
        <p14:creationId xmlns:p14="http://schemas.microsoft.com/office/powerpoint/2010/main" val="35450246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0389" y="260648"/>
            <a:ext cx="8363272" cy="595957"/>
          </a:xfrm>
        </p:spPr>
        <p:txBody>
          <a:bodyPr>
            <a:normAutofit/>
          </a:bodyPr>
          <a:lstStyle/>
          <a:p>
            <a:r>
              <a:rPr lang="sr-Cyrl-RS" sz="2800" dirty="0" smtClean="0">
                <a:solidFill>
                  <a:srgbClr val="FFFF00"/>
                </a:solidFill>
                <a:latin typeface="Arial Narrow" panose="020B0606020202030204" pitchFamily="34" charset="0"/>
              </a:rPr>
              <a:t>Интернационализација као стратегија раста и развоја </a:t>
            </a:r>
            <a:endParaRPr lang="sr-Latn-RS" sz="2800" dirty="0">
              <a:solidFill>
                <a:srgbClr val="FFFF00"/>
              </a:solidFill>
              <a:latin typeface="Arial Narrow" panose="020B0606020202030204" pitchFamily="34" charset="0"/>
            </a:endParaRPr>
          </a:p>
        </p:txBody>
      </p:sp>
      <p:sp>
        <p:nvSpPr>
          <p:cNvPr id="3" name="Content Placeholder 2"/>
          <p:cNvSpPr>
            <a:spLocks noGrp="1"/>
          </p:cNvSpPr>
          <p:nvPr>
            <p:ph idx="1"/>
          </p:nvPr>
        </p:nvSpPr>
        <p:spPr>
          <a:xfrm>
            <a:off x="179512" y="1052736"/>
            <a:ext cx="8784976" cy="5400600"/>
          </a:xfrm>
        </p:spPr>
        <p:txBody>
          <a:bodyPr>
            <a:normAutofit fontScale="85000" lnSpcReduction="10000"/>
          </a:bodyPr>
          <a:lstStyle/>
          <a:p>
            <a:pPr marL="0" indent="0">
              <a:buNone/>
            </a:pPr>
            <a:r>
              <a:rPr lang="ru-RU" sz="2400" dirty="0" smtClean="0">
                <a:latin typeface="Arial Narrow" panose="020B0606020202030204" pitchFamily="34" charset="0"/>
              </a:rPr>
              <a:t>Покретачки фактори (разлози) интернационализације:</a:t>
            </a:r>
          </a:p>
          <a:p>
            <a:pPr marL="0" indent="0">
              <a:buNone/>
            </a:pPr>
            <a:endParaRPr lang="ru-RU" sz="2400" dirty="0" smtClean="0">
              <a:latin typeface="Arial Narrow" panose="020B0606020202030204" pitchFamily="34" charset="0"/>
            </a:endParaRPr>
          </a:p>
          <a:p>
            <a:pPr marL="0" indent="0">
              <a:buNone/>
            </a:pPr>
            <a:r>
              <a:rPr lang="ru-RU" sz="2400" dirty="0" smtClean="0">
                <a:solidFill>
                  <a:srgbClr val="0F0597"/>
                </a:solidFill>
                <a:latin typeface="Arial Narrow" panose="020B0606020202030204" pitchFamily="34" charset="0"/>
              </a:rPr>
              <a:t>Производни </a:t>
            </a:r>
            <a:r>
              <a:rPr lang="ru-RU" sz="2400" dirty="0">
                <a:solidFill>
                  <a:srgbClr val="0F0597"/>
                </a:solidFill>
                <a:latin typeface="Arial Narrow" panose="020B0606020202030204" pitchFamily="34" charset="0"/>
              </a:rPr>
              <a:t>разлози </a:t>
            </a:r>
            <a:r>
              <a:rPr lang="ru-RU" sz="2400" dirty="0" smtClean="0">
                <a:latin typeface="Arial Narrow" panose="020B0606020202030204" pitchFamily="34" charset="0"/>
              </a:rPr>
              <a:t>су</a:t>
            </a:r>
            <a:r>
              <a:rPr lang="ru-RU" sz="2400" dirty="0">
                <a:latin typeface="Arial Narrow" panose="020B0606020202030204" pitchFamily="34" charset="0"/>
              </a:rPr>
              <a:t>: потпуније коришћење </a:t>
            </a:r>
            <a:r>
              <a:rPr lang="ru-RU" sz="2400" dirty="0" smtClean="0">
                <a:latin typeface="Arial Narrow" panose="020B0606020202030204" pitchFamily="34" charset="0"/>
              </a:rPr>
              <a:t>производних </a:t>
            </a:r>
            <a:r>
              <a:rPr lang="ru-RU" sz="2400" dirty="0">
                <a:latin typeface="Arial Narrow" panose="020B0606020202030204" pitchFamily="34" charset="0"/>
              </a:rPr>
              <a:t>капацитета, продужавање животног циклуса </a:t>
            </a:r>
            <a:r>
              <a:rPr lang="ru-RU" sz="2400" dirty="0" smtClean="0">
                <a:latin typeface="Arial Narrow" panose="020B0606020202030204" pitchFamily="34" charset="0"/>
              </a:rPr>
              <a:t>производа</a:t>
            </a:r>
            <a:r>
              <a:rPr lang="ru-RU" sz="2400" dirty="0">
                <a:latin typeface="Arial Narrow" panose="020B0606020202030204" pitchFamily="34" charset="0"/>
              </a:rPr>
              <a:t>, флексибилније управљање </a:t>
            </a:r>
            <a:r>
              <a:rPr lang="ru-RU" sz="2400" dirty="0" smtClean="0">
                <a:latin typeface="Arial Narrow" panose="020B0606020202030204" pitchFamily="34" charset="0"/>
              </a:rPr>
              <a:t>производним </a:t>
            </a:r>
            <a:r>
              <a:rPr lang="ru-RU" sz="2400" dirty="0">
                <a:latin typeface="Arial Narrow" panose="020B0606020202030204" pitchFamily="34" charset="0"/>
              </a:rPr>
              <a:t>програмом, осавремењавање производње, те праћење технолошких промена. </a:t>
            </a:r>
            <a:endParaRPr lang="ru-RU" sz="2400" dirty="0" smtClean="0">
              <a:latin typeface="Arial Narrow" panose="020B0606020202030204" pitchFamily="34" charset="0"/>
            </a:endParaRPr>
          </a:p>
          <a:p>
            <a:pPr marL="0" indent="0">
              <a:buNone/>
            </a:pPr>
            <a:r>
              <a:rPr lang="ru-RU" sz="2400" dirty="0" smtClean="0">
                <a:solidFill>
                  <a:srgbClr val="0F0597"/>
                </a:solidFill>
                <a:latin typeface="Arial Narrow" panose="020B0606020202030204" pitchFamily="34" charset="0"/>
              </a:rPr>
              <a:t>Финансијски </a:t>
            </a:r>
            <a:r>
              <a:rPr lang="ru-RU" sz="2400" dirty="0">
                <a:solidFill>
                  <a:srgbClr val="0F0597"/>
                </a:solidFill>
                <a:latin typeface="Arial Narrow" panose="020B0606020202030204" pitchFamily="34" charset="0"/>
              </a:rPr>
              <a:t>разлози </a:t>
            </a:r>
            <a:r>
              <a:rPr lang="ru-RU" sz="2400" dirty="0" smtClean="0">
                <a:latin typeface="Arial Narrow" panose="020B0606020202030204" pitchFamily="34" charset="0"/>
              </a:rPr>
              <a:t>су</a:t>
            </a:r>
            <a:r>
              <a:rPr lang="ru-RU" sz="2400" dirty="0">
                <a:latin typeface="Arial Narrow" panose="020B0606020202030204" pitchFamily="34" charset="0"/>
              </a:rPr>
              <a:t>: обезбеђивање неопходних девиза, ефикасније управљање трошковима, бржи повраћај улагања те бољи финансијски левериџ, постизање виших цена на страним тржиштима и стицање виших профита. </a:t>
            </a:r>
          </a:p>
          <a:p>
            <a:pPr marL="0" indent="0">
              <a:buNone/>
            </a:pPr>
            <a:r>
              <a:rPr lang="ru-RU" sz="2400" dirty="0" smtClean="0">
                <a:solidFill>
                  <a:srgbClr val="0F0597"/>
                </a:solidFill>
                <a:latin typeface="Arial Narrow" panose="020B0606020202030204" pitchFamily="34" charset="0"/>
              </a:rPr>
              <a:t>Тржишни </a:t>
            </a:r>
            <a:r>
              <a:rPr lang="ru-RU" sz="2400" dirty="0">
                <a:solidFill>
                  <a:srgbClr val="0F0597"/>
                </a:solidFill>
                <a:latin typeface="Arial Narrow" panose="020B0606020202030204" pitchFamily="34" charset="0"/>
              </a:rPr>
              <a:t>разлози </a:t>
            </a:r>
            <a:r>
              <a:rPr lang="ru-RU" sz="2400" dirty="0" smtClean="0">
                <a:latin typeface="Arial Narrow" panose="020B0606020202030204" pitchFamily="34" charset="0"/>
              </a:rPr>
              <a:t>су</a:t>
            </a:r>
            <a:r>
              <a:rPr lang="ru-RU" sz="2400" dirty="0">
                <a:latin typeface="Arial Narrow" panose="020B0606020202030204" pitchFamily="34" charset="0"/>
              </a:rPr>
              <a:t>: недовољан потенцијал и/или раст домаћег тржишта, праћење великих потрошача на страном тржишту, тржишна диверсификација као вид тржишне експанзије, повећање флексибилности односно смањење зависности од једног и/или малог броја тржишта, те коришћење предности које пружају страна тржишта по основу различитог нивоа њиховог економског развоја.  </a:t>
            </a:r>
          </a:p>
          <a:p>
            <a:pPr marL="0" indent="0">
              <a:buNone/>
            </a:pPr>
            <a:r>
              <a:rPr lang="ru-RU" sz="2400" dirty="0" smtClean="0">
                <a:solidFill>
                  <a:srgbClr val="0F0597"/>
                </a:solidFill>
                <a:latin typeface="Arial Narrow" panose="020B0606020202030204" pitchFamily="34" charset="0"/>
              </a:rPr>
              <a:t>Конкурентски разлози </a:t>
            </a:r>
            <a:r>
              <a:rPr lang="ru-RU" sz="2400" dirty="0" smtClean="0">
                <a:latin typeface="Arial Narrow" panose="020B0606020202030204" pitchFamily="34" charset="0"/>
              </a:rPr>
              <a:t>су</a:t>
            </a:r>
            <a:r>
              <a:rPr lang="ru-RU" sz="2400" dirty="0">
                <a:latin typeface="Arial Narrow" panose="020B0606020202030204" pitchFamily="34" charset="0"/>
              </a:rPr>
              <a:t>: искуство у односима са међународним конкурентима и стицање искуства на међународном тржишту, коришћење предности које нуди повољна конкурентска структура на страном тржишту, одбрана освојене конкурентске позиције, репозиционирање – поправљање имиџа на домаћем тржишту. </a:t>
            </a:r>
          </a:p>
          <a:p>
            <a:pPr marL="0" indent="0">
              <a:buNone/>
            </a:pPr>
            <a:endParaRPr lang="sr-Latn-RS" sz="2400" dirty="0">
              <a:latin typeface="Arial Narrow" panose="020B0606020202030204" pitchFamily="34" charset="0"/>
            </a:endParaRPr>
          </a:p>
        </p:txBody>
      </p:sp>
      <p:sp>
        <p:nvSpPr>
          <p:cNvPr id="4" name="Slide Number Placeholder 3"/>
          <p:cNvSpPr>
            <a:spLocks noGrp="1"/>
          </p:cNvSpPr>
          <p:nvPr>
            <p:ph type="sldNum" sz="quarter" idx="12"/>
          </p:nvPr>
        </p:nvSpPr>
        <p:spPr/>
        <p:txBody>
          <a:bodyPr/>
          <a:lstStyle/>
          <a:p>
            <a:fld id="{5CFC2A9D-B1EA-4680-84B8-CF3316DF8074}" type="slidenum">
              <a:rPr lang="en-US" smtClean="0">
                <a:solidFill>
                  <a:prstClr val="black">
                    <a:tint val="75000"/>
                  </a:prstClr>
                </a:solidFill>
              </a:rPr>
              <a:pPr/>
              <a:t>6</a:t>
            </a:fld>
            <a:endParaRPr lang="en-US">
              <a:solidFill>
                <a:prstClr val="black">
                  <a:tint val="75000"/>
                </a:prstClr>
              </a:solidFill>
            </a:endParaRPr>
          </a:p>
        </p:txBody>
      </p:sp>
    </p:spTree>
    <p:extLst>
      <p:ext uri="{BB962C8B-B14F-4D97-AF65-F5344CB8AC3E}">
        <p14:creationId xmlns:p14="http://schemas.microsoft.com/office/powerpoint/2010/main" val="36988798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0389" y="260648"/>
            <a:ext cx="8363272" cy="595957"/>
          </a:xfrm>
        </p:spPr>
        <p:txBody>
          <a:bodyPr>
            <a:normAutofit/>
          </a:bodyPr>
          <a:lstStyle/>
          <a:p>
            <a:r>
              <a:rPr lang="sr-Cyrl-RS" sz="2800" dirty="0" smtClean="0">
                <a:solidFill>
                  <a:srgbClr val="FFFF00"/>
                </a:solidFill>
                <a:latin typeface="Arial Narrow" panose="020B0606020202030204" pitchFamily="34" charset="0"/>
              </a:rPr>
              <a:t>Интернационализација као стратегија раста и развоја </a:t>
            </a:r>
            <a:endParaRPr lang="sr-Latn-RS" sz="2800" dirty="0">
              <a:solidFill>
                <a:srgbClr val="FFFF00"/>
              </a:solidFill>
              <a:latin typeface="Arial Narrow" panose="020B0606020202030204" pitchFamily="34" charset="0"/>
            </a:endParaRPr>
          </a:p>
        </p:txBody>
      </p:sp>
      <p:sp>
        <p:nvSpPr>
          <p:cNvPr id="3" name="Content Placeholder 2"/>
          <p:cNvSpPr>
            <a:spLocks noGrp="1"/>
          </p:cNvSpPr>
          <p:nvPr>
            <p:ph idx="1"/>
          </p:nvPr>
        </p:nvSpPr>
        <p:spPr>
          <a:xfrm>
            <a:off x="144821" y="908721"/>
            <a:ext cx="8964488" cy="5256584"/>
          </a:xfrm>
        </p:spPr>
        <p:txBody>
          <a:bodyPr>
            <a:noAutofit/>
          </a:bodyPr>
          <a:lstStyle/>
          <a:p>
            <a:pPr marL="0" indent="0">
              <a:buNone/>
            </a:pPr>
            <a:r>
              <a:rPr lang="ru-RU" sz="2400" dirty="0" smtClean="0">
                <a:latin typeface="Arial Narrow" panose="020B0606020202030204" pitchFamily="34" charset="0"/>
              </a:rPr>
              <a:t>Покретачки фактори (разлози) интернационализације:</a:t>
            </a:r>
          </a:p>
          <a:p>
            <a:pPr marL="0" indent="0">
              <a:spcBef>
                <a:spcPts val="0"/>
              </a:spcBef>
              <a:buNone/>
            </a:pPr>
            <a:endParaRPr lang="ru-RU" sz="2400" b="1" dirty="0" smtClean="0">
              <a:solidFill>
                <a:srgbClr val="0F0597"/>
              </a:solidFill>
              <a:latin typeface="Arial Narrow" panose="020B0606020202030204" pitchFamily="34" charset="0"/>
            </a:endParaRPr>
          </a:p>
          <a:p>
            <a:pPr marL="0" indent="0">
              <a:spcBef>
                <a:spcPts val="0"/>
              </a:spcBef>
              <a:buNone/>
            </a:pPr>
            <a:r>
              <a:rPr lang="ru-RU" sz="2400" b="1" dirty="0" smtClean="0">
                <a:solidFill>
                  <a:srgbClr val="0F0597"/>
                </a:solidFill>
                <a:latin typeface="Arial Narrow" panose="020B0606020202030204" pitchFamily="34" charset="0"/>
              </a:rPr>
              <a:t>Пуш </a:t>
            </a:r>
            <a:r>
              <a:rPr lang="ru-RU" sz="2400" b="1" dirty="0">
                <a:solidFill>
                  <a:srgbClr val="0F0597"/>
                </a:solidFill>
                <a:latin typeface="Arial Narrow" panose="020B0606020202030204" pitchFamily="34" charset="0"/>
              </a:rPr>
              <a:t>разлози </a:t>
            </a:r>
            <a:r>
              <a:rPr lang="ru-RU" sz="2400" b="1" dirty="0" smtClean="0">
                <a:solidFill>
                  <a:srgbClr val="0F0597"/>
                </a:solidFill>
                <a:latin typeface="Arial Narrow" panose="020B0606020202030204" pitchFamily="34" charset="0"/>
              </a:rPr>
              <a:t>(</a:t>
            </a:r>
            <a:r>
              <a:rPr lang="sr-Latn-CS" sz="2400" b="1" dirty="0" smtClean="0">
                <a:solidFill>
                  <a:srgbClr val="0F0597"/>
                </a:solidFill>
                <a:latin typeface="Arial Narrow" panose="020B0606020202030204" pitchFamily="34" charset="0"/>
                <a:ea typeface="Calibri" panose="020F0502020204030204" pitchFamily="34" charset="0"/>
              </a:rPr>
              <a:t>„</a:t>
            </a:r>
            <a:r>
              <a:rPr lang="sr-Latn-CS" sz="2400" b="1" dirty="0">
                <a:solidFill>
                  <a:srgbClr val="0F0597"/>
                </a:solidFill>
                <a:latin typeface="Arial Narrow" panose="020B0606020202030204" pitchFamily="34" charset="0"/>
                <a:ea typeface="Calibri" panose="020F0502020204030204" pitchFamily="34" charset="0"/>
              </a:rPr>
              <a:t>push“)</a:t>
            </a:r>
            <a:r>
              <a:rPr lang="sr-Latn-CS" sz="2400" b="1" dirty="0">
                <a:latin typeface="Arial Narrow" panose="020B0606020202030204" pitchFamily="34" charset="0"/>
                <a:ea typeface="Calibri" panose="020F0502020204030204" pitchFamily="34" charset="0"/>
              </a:rPr>
              <a:t> </a:t>
            </a:r>
            <a:r>
              <a:rPr lang="ru-RU" sz="2400" dirty="0" smtClean="0">
                <a:latin typeface="Arial Narrow" panose="020B0606020202030204" pitchFamily="34" charset="0"/>
              </a:rPr>
              <a:t>укључивања </a:t>
            </a:r>
            <a:r>
              <a:rPr lang="ru-RU" sz="2400" dirty="0">
                <a:latin typeface="Arial Narrow" panose="020B0606020202030204" pitchFamily="34" charset="0"/>
              </a:rPr>
              <a:t>компанија у међународно тржиште и токове међународног пословања </a:t>
            </a:r>
            <a:r>
              <a:rPr lang="ru-RU" sz="2400" dirty="0">
                <a:solidFill>
                  <a:srgbClr val="0F0597"/>
                </a:solidFill>
                <a:latin typeface="Arial Narrow" panose="020B0606020202030204" pitchFamily="34" charset="0"/>
              </a:rPr>
              <a:t>„гурају” компанију на страно тржиште</a:t>
            </a:r>
            <a:r>
              <a:rPr lang="ru-RU" sz="2400" dirty="0">
                <a:latin typeface="Arial Narrow" panose="020B0606020202030204" pitchFamily="34" charset="0"/>
              </a:rPr>
              <a:t>. </a:t>
            </a:r>
            <a:r>
              <a:rPr lang="ru-RU" sz="2400" dirty="0" smtClean="0">
                <a:latin typeface="Arial Narrow" panose="020B0606020202030204" pitchFamily="34" charset="0"/>
              </a:rPr>
              <a:t>То су: сатурација и величина </a:t>
            </a:r>
            <a:r>
              <a:rPr lang="ru-RU" sz="2400" dirty="0">
                <a:latin typeface="Arial Narrow" panose="020B0606020202030204" pitchFamily="34" charset="0"/>
              </a:rPr>
              <a:t>домаћег тржишта (ограничени тржишни потенцијал), високи трошкови пословања на домаћем тржишту, оштра конкуренција и рестриктивна законска </a:t>
            </a:r>
            <a:r>
              <a:rPr lang="ru-RU" sz="2400" dirty="0" smtClean="0">
                <a:latin typeface="Arial Narrow" panose="020B0606020202030204" pitchFamily="34" charset="0"/>
              </a:rPr>
              <a:t>регулатива. </a:t>
            </a:r>
          </a:p>
          <a:p>
            <a:pPr marL="0" indent="0">
              <a:spcBef>
                <a:spcPts val="0"/>
              </a:spcBef>
              <a:buNone/>
            </a:pPr>
            <a:endParaRPr lang="ru-RU" sz="2400" dirty="0" smtClean="0">
              <a:latin typeface="Arial Narrow" panose="020B0606020202030204" pitchFamily="34" charset="0"/>
            </a:endParaRPr>
          </a:p>
          <a:p>
            <a:pPr marL="0" indent="0">
              <a:spcBef>
                <a:spcPts val="0"/>
              </a:spcBef>
              <a:buNone/>
            </a:pPr>
            <a:r>
              <a:rPr lang="ru-RU" sz="2400" dirty="0" smtClean="0">
                <a:latin typeface="Arial Narrow" panose="020B0606020202030204" pitchFamily="34" charset="0"/>
              </a:rPr>
              <a:t>Пуш </a:t>
            </a:r>
            <a:r>
              <a:rPr lang="ru-RU" sz="2400" dirty="0" smtClean="0">
                <a:latin typeface="Arial Narrow" panose="020B0606020202030204" pitchFamily="34" charset="0"/>
              </a:rPr>
              <a:t>разлози приморавају </a:t>
            </a:r>
            <a:r>
              <a:rPr lang="ru-RU" sz="2400" dirty="0">
                <a:latin typeface="Arial Narrow" panose="020B0606020202030204" pitchFamily="34" charset="0"/>
              </a:rPr>
              <a:t>компанију на интернационализацију често игноришући потенцијале иностраног тржишта. Компаније које покрећу ови разлози се </a:t>
            </a:r>
            <a:r>
              <a:rPr lang="ru-RU" sz="2400" dirty="0">
                <a:solidFill>
                  <a:srgbClr val="0F0597"/>
                </a:solidFill>
                <a:latin typeface="Arial Narrow" panose="020B0606020202030204" pitchFamily="34" charset="0"/>
              </a:rPr>
              <a:t>понашају пасивно и дефанзивно </a:t>
            </a:r>
            <a:r>
              <a:rPr lang="ru-RU" sz="2400" dirty="0">
                <a:latin typeface="Arial Narrow" panose="020B0606020202030204" pitchFamily="34" charset="0"/>
              </a:rPr>
              <a:t>на међународном тржишту. Овакво понашање је резултат јаког притиска који долази с домаћег тржишта, мада може доћи и споља. На тај начин интернационализација постаје услов опстанка компаније. </a:t>
            </a:r>
            <a:endParaRPr lang="ru-RU" sz="2400" dirty="0" smtClean="0">
              <a:latin typeface="Arial Narrow" panose="020B0606020202030204" pitchFamily="34" charset="0"/>
            </a:endParaRPr>
          </a:p>
          <a:p>
            <a:pPr marL="0" indent="0">
              <a:buNone/>
            </a:pPr>
            <a:endParaRPr lang="ru-RU" sz="2100" dirty="0">
              <a:latin typeface="Arial Narrow" panose="020B0606020202030204" pitchFamily="34" charset="0"/>
            </a:endParaRPr>
          </a:p>
          <a:p>
            <a:pPr marL="0" indent="0">
              <a:buNone/>
            </a:pPr>
            <a:endParaRPr lang="sr-Latn-RS" sz="2100" dirty="0">
              <a:latin typeface="Arial Narrow" panose="020B0606020202030204" pitchFamily="34" charset="0"/>
            </a:endParaRPr>
          </a:p>
        </p:txBody>
      </p:sp>
      <p:sp>
        <p:nvSpPr>
          <p:cNvPr id="4" name="Slide Number Placeholder 3"/>
          <p:cNvSpPr>
            <a:spLocks noGrp="1"/>
          </p:cNvSpPr>
          <p:nvPr>
            <p:ph type="sldNum" sz="quarter" idx="12"/>
          </p:nvPr>
        </p:nvSpPr>
        <p:spPr/>
        <p:txBody>
          <a:bodyPr/>
          <a:lstStyle/>
          <a:p>
            <a:fld id="{5CFC2A9D-B1EA-4680-84B8-CF3316DF8074}" type="slidenum">
              <a:rPr lang="en-US" smtClean="0">
                <a:solidFill>
                  <a:prstClr val="black">
                    <a:tint val="75000"/>
                  </a:prstClr>
                </a:solidFill>
              </a:rPr>
              <a:pPr/>
              <a:t>7</a:t>
            </a:fld>
            <a:endParaRPr lang="en-US">
              <a:solidFill>
                <a:prstClr val="black">
                  <a:tint val="75000"/>
                </a:prstClr>
              </a:solidFill>
            </a:endParaRPr>
          </a:p>
        </p:txBody>
      </p:sp>
    </p:spTree>
    <p:extLst>
      <p:ext uri="{BB962C8B-B14F-4D97-AF65-F5344CB8AC3E}">
        <p14:creationId xmlns:p14="http://schemas.microsoft.com/office/powerpoint/2010/main" val="23726421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0389" y="260648"/>
            <a:ext cx="8363272" cy="595957"/>
          </a:xfrm>
        </p:spPr>
        <p:txBody>
          <a:bodyPr>
            <a:normAutofit/>
          </a:bodyPr>
          <a:lstStyle/>
          <a:p>
            <a:r>
              <a:rPr lang="sr-Cyrl-RS" sz="2800" dirty="0" smtClean="0">
                <a:solidFill>
                  <a:srgbClr val="FFFF00"/>
                </a:solidFill>
                <a:latin typeface="Arial Narrow" panose="020B0606020202030204" pitchFamily="34" charset="0"/>
              </a:rPr>
              <a:t>Интернационализација као стратегија раста и развоја </a:t>
            </a:r>
            <a:endParaRPr lang="sr-Latn-RS" sz="2800" dirty="0">
              <a:solidFill>
                <a:srgbClr val="FFFF00"/>
              </a:solidFill>
              <a:latin typeface="Arial Narrow" panose="020B0606020202030204" pitchFamily="34" charset="0"/>
            </a:endParaRPr>
          </a:p>
        </p:txBody>
      </p:sp>
      <p:sp>
        <p:nvSpPr>
          <p:cNvPr id="3" name="Content Placeholder 2"/>
          <p:cNvSpPr>
            <a:spLocks noGrp="1"/>
          </p:cNvSpPr>
          <p:nvPr>
            <p:ph idx="1"/>
          </p:nvPr>
        </p:nvSpPr>
        <p:spPr>
          <a:xfrm>
            <a:off x="144821" y="1052736"/>
            <a:ext cx="8964488" cy="5524723"/>
          </a:xfrm>
        </p:spPr>
        <p:txBody>
          <a:bodyPr>
            <a:noAutofit/>
          </a:bodyPr>
          <a:lstStyle/>
          <a:p>
            <a:pPr marL="0" indent="0">
              <a:buNone/>
            </a:pPr>
            <a:endParaRPr lang="ru-RU" sz="2400" dirty="0" smtClean="0">
              <a:latin typeface="Arial Narrow" panose="020B0606020202030204" pitchFamily="34" charset="0"/>
            </a:endParaRPr>
          </a:p>
          <a:p>
            <a:pPr marL="0" indent="0">
              <a:buNone/>
            </a:pPr>
            <a:r>
              <a:rPr lang="ru-RU" sz="2400" dirty="0" smtClean="0">
                <a:latin typeface="Arial Narrow" panose="020B0606020202030204" pitchFamily="34" charset="0"/>
              </a:rPr>
              <a:t>Покретачки </a:t>
            </a:r>
            <a:r>
              <a:rPr lang="ru-RU" sz="2400" dirty="0" smtClean="0">
                <a:latin typeface="Arial Narrow" panose="020B0606020202030204" pitchFamily="34" charset="0"/>
              </a:rPr>
              <a:t>фактори (разлози) интернационализације:</a:t>
            </a:r>
          </a:p>
          <a:p>
            <a:pPr marL="0" indent="0">
              <a:spcBef>
                <a:spcPts val="0"/>
              </a:spcBef>
              <a:buNone/>
            </a:pPr>
            <a:endParaRPr lang="ru-RU" sz="2400" dirty="0" smtClean="0">
              <a:latin typeface="Arial Narrow" panose="020B0606020202030204" pitchFamily="34" charset="0"/>
            </a:endParaRPr>
          </a:p>
          <a:p>
            <a:pPr marL="0" indent="0">
              <a:spcBef>
                <a:spcPts val="0"/>
              </a:spcBef>
              <a:buNone/>
            </a:pPr>
            <a:r>
              <a:rPr lang="ru-RU" sz="2400" dirty="0" smtClean="0">
                <a:latin typeface="Arial Narrow" panose="020B0606020202030204" pitchFamily="34" charset="0"/>
              </a:rPr>
              <a:t>Неповољан </a:t>
            </a:r>
            <a:r>
              <a:rPr lang="ru-RU" sz="2400" dirty="0">
                <a:latin typeface="Arial Narrow" panose="020B0606020202030204" pitchFamily="34" charset="0"/>
              </a:rPr>
              <a:t>утицај </a:t>
            </a:r>
            <a:r>
              <a:rPr lang="ru-RU" sz="2400" b="1" dirty="0">
                <a:solidFill>
                  <a:srgbClr val="0F0597"/>
                </a:solidFill>
                <a:latin typeface="Arial Narrow" panose="020B0606020202030204" pitchFamily="34" charset="0"/>
              </a:rPr>
              <a:t>пуш разлога </a:t>
            </a:r>
            <a:r>
              <a:rPr lang="ru-RU" sz="2400" dirty="0">
                <a:latin typeface="Arial Narrow" panose="020B0606020202030204" pitchFamily="34" charset="0"/>
              </a:rPr>
              <a:t>укључивања компанија у међународно тржиште </a:t>
            </a:r>
            <a:r>
              <a:rPr lang="ru-RU" sz="2400" dirty="0" smtClean="0">
                <a:latin typeface="Arial Narrow" panose="020B0606020202030204" pitchFamily="34" charset="0"/>
              </a:rPr>
              <a:t>не </a:t>
            </a:r>
            <a:r>
              <a:rPr lang="ru-RU" sz="2400" dirty="0">
                <a:latin typeface="Arial Narrow" panose="020B0606020202030204" pitchFamily="34" charset="0"/>
              </a:rPr>
              <a:t>може бити унапред детерминанта њеног (не)успеха у </a:t>
            </a:r>
            <a:r>
              <a:rPr lang="ru-RU" sz="2400" dirty="0" smtClean="0">
                <a:latin typeface="Arial Narrow" panose="020B0606020202030204" pitchFamily="34" charset="0"/>
              </a:rPr>
              <a:t>интернационализацији. </a:t>
            </a:r>
            <a:r>
              <a:rPr lang="ru-RU" sz="2400" dirty="0">
                <a:solidFill>
                  <a:srgbClr val="0F0597"/>
                </a:solidFill>
                <a:latin typeface="Arial Narrow" panose="020B0606020202030204" pitchFamily="34" charset="0"/>
              </a:rPr>
              <a:t>Кључна детерминанта њеног успешног укључивања је став њеног менаџмента</a:t>
            </a:r>
            <a:r>
              <a:rPr lang="ru-RU" sz="2400" dirty="0">
                <a:latin typeface="Arial Narrow" panose="020B0606020202030204" pitchFamily="34" charset="0"/>
              </a:rPr>
              <a:t>. </a:t>
            </a:r>
            <a:endParaRPr lang="ru-RU" sz="2400" dirty="0" smtClean="0">
              <a:latin typeface="Arial Narrow" panose="020B0606020202030204" pitchFamily="34" charset="0"/>
            </a:endParaRPr>
          </a:p>
          <a:p>
            <a:pPr marL="0" indent="0">
              <a:spcBef>
                <a:spcPts val="0"/>
              </a:spcBef>
              <a:buNone/>
            </a:pPr>
            <a:endParaRPr lang="ru-RU" sz="2400" dirty="0">
              <a:latin typeface="Arial Narrow" panose="020B0606020202030204" pitchFamily="34" charset="0"/>
            </a:endParaRPr>
          </a:p>
          <a:p>
            <a:pPr marL="0" indent="0">
              <a:spcBef>
                <a:spcPts val="0"/>
              </a:spcBef>
              <a:buNone/>
            </a:pPr>
            <a:r>
              <a:rPr lang="ru-RU" sz="2400" dirty="0" smtClean="0">
                <a:latin typeface="Arial Narrow" panose="020B0606020202030204" pitchFamily="34" charset="0"/>
              </a:rPr>
              <a:t>Примера </a:t>
            </a:r>
            <a:r>
              <a:rPr lang="ru-RU" sz="2400" dirty="0">
                <a:latin typeface="Arial Narrow" panose="020B0606020202030204" pitchFamily="34" charset="0"/>
              </a:rPr>
              <a:t>ради, </a:t>
            </a:r>
            <a:r>
              <a:rPr lang="ru-RU" sz="2400" dirty="0" smtClean="0">
                <a:latin typeface="Arial Narrow" panose="020B0606020202030204" pitchFamily="34" charset="0"/>
              </a:rPr>
              <a:t>„</a:t>
            </a:r>
            <a:r>
              <a:rPr lang="ru-RU" sz="2400" dirty="0">
                <a:latin typeface="Arial Narrow" panose="020B0606020202030204" pitchFamily="34" charset="0"/>
              </a:rPr>
              <a:t>унутрашњи тржишни проблеми су један од главних разлога зашто су се неке европске земље попут Аустрије, Данске, Швајцарске, Холандије и Шведске пре укључиле у процес интернационализације него америчка предузећа</a:t>
            </a:r>
            <a:r>
              <a:rPr lang="ru-RU" sz="2400" dirty="0" smtClean="0">
                <a:latin typeface="Arial Narrow" panose="020B0606020202030204" pitchFamily="34" charset="0"/>
              </a:rPr>
              <a:t>“</a:t>
            </a:r>
            <a:r>
              <a:rPr lang="ru-RU" sz="2400" dirty="0" smtClean="0">
                <a:solidFill>
                  <a:prstClr val="black"/>
                </a:solidFill>
                <a:latin typeface="Arial Narrow" panose="020B0606020202030204" pitchFamily="34" charset="0"/>
              </a:rPr>
              <a:t> (Ракита, 2005</a:t>
            </a:r>
            <a:r>
              <a:rPr lang="ru-RU" sz="2400" dirty="0">
                <a:solidFill>
                  <a:prstClr val="black"/>
                </a:solidFill>
                <a:latin typeface="Arial Narrow" panose="020B0606020202030204" pitchFamily="34" charset="0"/>
              </a:rPr>
              <a:t>, стр. 35</a:t>
            </a:r>
            <a:r>
              <a:rPr lang="ru-RU" sz="2400" dirty="0" smtClean="0">
                <a:solidFill>
                  <a:prstClr val="black"/>
                </a:solidFill>
                <a:latin typeface="Arial Narrow" panose="020B0606020202030204" pitchFamily="34" charset="0"/>
              </a:rPr>
              <a:t>)</a:t>
            </a:r>
            <a:r>
              <a:rPr lang="ru-RU" sz="2400" dirty="0" smtClean="0">
                <a:latin typeface="Arial Narrow" panose="020B0606020202030204" pitchFamily="34" charset="0"/>
              </a:rPr>
              <a:t>. Овакав </a:t>
            </a:r>
            <a:r>
              <a:rPr lang="ru-RU" sz="2400" dirty="0">
                <a:latin typeface="Arial Narrow" panose="020B0606020202030204" pitchFamily="34" charset="0"/>
              </a:rPr>
              <a:t>наступ подразумева </a:t>
            </a:r>
            <a:r>
              <a:rPr lang="ru-RU" sz="2400" dirty="0">
                <a:solidFill>
                  <a:srgbClr val="0F0597"/>
                </a:solidFill>
                <a:latin typeface="Arial Narrow" panose="020B0606020202030204" pitchFamily="34" charset="0"/>
              </a:rPr>
              <a:t>експанзију као правац интернационализације.</a:t>
            </a:r>
          </a:p>
          <a:p>
            <a:pPr marL="0" indent="0">
              <a:buNone/>
            </a:pPr>
            <a:endParaRPr lang="ru-RU" sz="2400" dirty="0" smtClean="0">
              <a:latin typeface="Arial Narrow" panose="020B0606020202030204" pitchFamily="34" charset="0"/>
            </a:endParaRPr>
          </a:p>
          <a:p>
            <a:pPr marL="0" indent="0">
              <a:buNone/>
            </a:pPr>
            <a:endParaRPr lang="ru-RU" sz="2100" dirty="0">
              <a:latin typeface="Arial Narrow" panose="020B0606020202030204" pitchFamily="34" charset="0"/>
            </a:endParaRPr>
          </a:p>
          <a:p>
            <a:pPr marL="0" indent="0">
              <a:buNone/>
            </a:pPr>
            <a:endParaRPr lang="sr-Latn-RS" sz="2100" dirty="0">
              <a:latin typeface="Arial Narrow" panose="020B0606020202030204" pitchFamily="34" charset="0"/>
            </a:endParaRPr>
          </a:p>
        </p:txBody>
      </p:sp>
      <p:sp>
        <p:nvSpPr>
          <p:cNvPr id="4" name="Slide Number Placeholder 3"/>
          <p:cNvSpPr>
            <a:spLocks noGrp="1"/>
          </p:cNvSpPr>
          <p:nvPr>
            <p:ph type="sldNum" sz="quarter" idx="12"/>
          </p:nvPr>
        </p:nvSpPr>
        <p:spPr/>
        <p:txBody>
          <a:bodyPr/>
          <a:lstStyle/>
          <a:p>
            <a:fld id="{5CFC2A9D-B1EA-4680-84B8-CF3316DF8074}" type="slidenum">
              <a:rPr lang="en-US" smtClean="0">
                <a:solidFill>
                  <a:prstClr val="black">
                    <a:tint val="75000"/>
                  </a:prstClr>
                </a:solidFill>
              </a:rPr>
              <a:pPr/>
              <a:t>8</a:t>
            </a:fld>
            <a:endParaRPr lang="en-US">
              <a:solidFill>
                <a:prstClr val="black">
                  <a:tint val="75000"/>
                </a:prstClr>
              </a:solidFill>
            </a:endParaRPr>
          </a:p>
        </p:txBody>
      </p:sp>
    </p:spTree>
    <p:extLst>
      <p:ext uri="{BB962C8B-B14F-4D97-AF65-F5344CB8AC3E}">
        <p14:creationId xmlns:p14="http://schemas.microsoft.com/office/powerpoint/2010/main" val="35503393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0389" y="260648"/>
            <a:ext cx="8363272" cy="595957"/>
          </a:xfrm>
        </p:spPr>
        <p:txBody>
          <a:bodyPr>
            <a:normAutofit/>
          </a:bodyPr>
          <a:lstStyle/>
          <a:p>
            <a:r>
              <a:rPr lang="sr-Cyrl-RS" sz="2800" dirty="0" smtClean="0">
                <a:solidFill>
                  <a:srgbClr val="FFFF00"/>
                </a:solidFill>
                <a:latin typeface="Arial Narrow" panose="020B0606020202030204" pitchFamily="34" charset="0"/>
              </a:rPr>
              <a:t>Интернационализација као стратегија раста и развоја </a:t>
            </a:r>
            <a:endParaRPr lang="sr-Latn-RS" sz="2800" dirty="0">
              <a:solidFill>
                <a:srgbClr val="FFFF00"/>
              </a:solidFill>
              <a:latin typeface="Arial Narrow" panose="020B0606020202030204" pitchFamily="34" charset="0"/>
            </a:endParaRPr>
          </a:p>
        </p:txBody>
      </p:sp>
      <p:sp>
        <p:nvSpPr>
          <p:cNvPr id="3" name="Content Placeholder 2"/>
          <p:cNvSpPr>
            <a:spLocks noGrp="1"/>
          </p:cNvSpPr>
          <p:nvPr>
            <p:ph idx="1"/>
          </p:nvPr>
        </p:nvSpPr>
        <p:spPr>
          <a:xfrm>
            <a:off x="251520" y="1052736"/>
            <a:ext cx="8712968" cy="4896544"/>
          </a:xfrm>
        </p:spPr>
        <p:txBody>
          <a:bodyPr>
            <a:normAutofit fontScale="92500"/>
          </a:bodyPr>
          <a:lstStyle/>
          <a:p>
            <a:pPr marL="0" indent="0">
              <a:buNone/>
            </a:pPr>
            <a:r>
              <a:rPr lang="ru-RU" sz="2400" dirty="0" smtClean="0">
                <a:latin typeface="Arial Narrow" panose="020B0606020202030204" pitchFamily="34" charset="0"/>
              </a:rPr>
              <a:t>Покретачки фактори (разлози) интернационализације:</a:t>
            </a:r>
          </a:p>
          <a:p>
            <a:pPr marL="0" indent="0">
              <a:buNone/>
            </a:pPr>
            <a:endParaRPr lang="ru-RU" sz="2400" dirty="0" smtClean="0">
              <a:latin typeface="Arial Narrow" panose="020B0606020202030204" pitchFamily="34" charset="0"/>
            </a:endParaRPr>
          </a:p>
          <a:p>
            <a:pPr marL="0" indent="0">
              <a:buNone/>
            </a:pPr>
            <a:r>
              <a:rPr lang="ru-RU" sz="2400" b="1" dirty="0" smtClean="0">
                <a:solidFill>
                  <a:srgbClr val="0F0597"/>
                </a:solidFill>
                <a:latin typeface="Arial Narrow" panose="020B0606020202030204" pitchFamily="34" charset="0"/>
              </a:rPr>
              <a:t>Пул </a:t>
            </a:r>
            <a:r>
              <a:rPr lang="ru-RU" sz="2400" b="1" dirty="0">
                <a:solidFill>
                  <a:srgbClr val="0F0597"/>
                </a:solidFill>
                <a:latin typeface="Arial Narrow" panose="020B0606020202030204" pitchFamily="34" charset="0"/>
              </a:rPr>
              <a:t>разлози (</a:t>
            </a:r>
            <a:r>
              <a:rPr lang="sr-Latn-CS" sz="2400" b="1" dirty="0">
                <a:solidFill>
                  <a:srgbClr val="0F0597"/>
                </a:solidFill>
                <a:latin typeface="Arial Narrow" panose="020B0606020202030204" pitchFamily="34" charset="0"/>
                <a:ea typeface="Calibri" panose="020F0502020204030204" pitchFamily="34" charset="0"/>
              </a:rPr>
              <a:t>„</a:t>
            </a:r>
            <a:r>
              <a:rPr lang="sr-Latn-CS" sz="2400" b="1" dirty="0" smtClean="0">
                <a:solidFill>
                  <a:srgbClr val="0F0597"/>
                </a:solidFill>
                <a:latin typeface="Arial Narrow" panose="020B0606020202030204" pitchFamily="34" charset="0"/>
                <a:ea typeface="Calibri" panose="020F0502020204030204" pitchFamily="34" charset="0"/>
              </a:rPr>
              <a:t>pu</a:t>
            </a:r>
            <a:r>
              <a:rPr lang="sr-Latn-RS" sz="2400" b="1" dirty="0" smtClean="0">
                <a:solidFill>
                  <a:srgbClr val="0F0597"/>
                </a:solidFill>
                <a:latin typeface="Arial Narrow" panose="020B0606020202030204" pitchFamily="34" charset="0"/>
                <a:ea typeface="Calibri" panose="020F0502020204030204" pitchFamily="34" charset="0"/>
              </a:rPr>
              <a:t>ll</a:t>
            </a:r>
            <a:r>
              <a:rPr lang="sr-Latn-CS" sz="2400" b="1" dirty="0" smtClean="0">
                <a:solidFill>
                  <a:srgbClr val="0F0597"/>
                </a:solidFill>
                <a:latin typeface="Arial Narrow" panose="020B0606020202030204" pitchFamily="34" charset="0"/>
                <a:ea typeface="Calibri" panose="020F0502020204030204" pitchFamily="34" charset="0"/>
              </a:rPr>
              <a:t>“) </a:t>
            </a:r>
            <a:r>
              <a:rPr lang="ru-RU" sz="2400" dirty="0" smtClean="0">
                <a:latin typeface="Arial Narrow" panose="020B0606020202030204" pitchFamily="34" charset="0"/>
              </a:rPr>
              <a:t>укључивања </a:t>
            </a:r>
            <a:r>
              <a:rPr lang="ru-RU" sz="2400" dirty="0">
                <a:latin typeface="Arial Narrow" panose="020B0606020202030204" pitchFamily="34" charset="0"/>
              </a:rPr>
              <a:t>компанија у међународно тржиште и међународно пословање </a:t>
            </a:r>
            <a:r>
              <a:rPr lang="ru-RU" sz="2400" dirty="0">
                <a:solidFill>
                  <a:srgbClr val="0F0597"/>
                </a:solidFill>
                <a:latin typeface="Arial Narrow" panose="020B0606020202030204" pitchFamily="34" charset="0"/>
              </a:rPr>
              <a:t>„привлаче” компанију ка интернационализацији</a:t>
            </a:r>
            <a:r>
              <a:rPr lang="ru-RU" sz="2400" dirty="0">
                <a:latin typeface="Arial Narrow" panose="020B0606020202030204" pitchFamily="34" charset="0"/>
              </a:rPr>
              <a:t>. Манифестују се кроз атрактивност иностраног тржишта. </a:t>
            </a:r>
            <a:endParaRPr lang="sr-Latn-RS" sz="2400" dirty="0" smtClean="0">
              <a:latin typeface="Arial Narrow" panose="020B0606020202030204" pitchFamily="34" charset="0"/>
            </a:endParaRPr>
          </a:p>
          <a:p>
            <a:pPr marL="0" indent="0">
              <a:buNone/>
            </a:pPr>
            <a:r>
              <a:rPr lang="ru-RU" sz="2400" dirty="0" smtClean="0">
                <a:latin typeface="Arial Narrow" panose="020B0606020202030204" pitchFamily="34" charset="0"/>
              </a:rPr>
              <a:t>У </a:t>
            </a:r>
            <a:r>
              <a:rPr lang="ru-RU" sz="2400" dirty="0">
                <a:latin typeface="Arial Narrow" panose="020B0606020202030204" pitchFamily="34" charset="0"/>
              </a:rPr>
              <a:t>пул разлоге се убрајају: стабилна привреда иностраног тржишта, стабилна инострана политика коју води земља циљног тржишта, велико инострано тржиште са значајним потенцијалом, повољна куповна моћ иностраног потрошача, </a:t>
            </a:r>
            <a:r>
              <a:rPr lang="sr-Latn-RS" sz="2400" dirty="0" smtClean="0">
                <a:latin typeface="Arial Narrow" panose="020B0606020202030204" pitchFamily="34" charset="0"/>
              </a:rPr>
              <a:t>t</a:t>
            </a:r>
            <a:r>
              <a:rPr lang="ru-RU" sz="2400" dirty="0" smtClean="0">
                <a:latin typeface="Arial Narrow" panose="020B0606020202030204" pitchFamily="34" charset="0"/>
              </a:rPr>
              <a:t>е </a:t>
            </a:r>
            <a:r>
              <a:rPr lang="ru-RU" sz="2400" dirty="0">
                <a:latin typeface="Arial Narrow" panose="020B0606020202030204" pitchFamily="34" charset="0"/>
              </a:rPr>
              <a:t>умерена конкуренција на иностраном тржишту и повољно законодавство. </a:t>
            </a:r>
            <a:endParaRPr lang="sr-Latn-RS" sz="2400" dirty="0" smtClean="0">
              <a:latin typeface="Arial Narrow" panose="020B0606020202030204" pitchFamily="34" charset="0"/>
            </a:endParaRPr>
          </a:p>
          <a:p>
            <a:pPr marL="0" indent="0">
              <a:buNone/>
            </a:pPr>
            <a:r>
              <a:rPr lang="ru-RU" sz="2400" dirty="0" smtClean="0">
                <a:latin typeface="Arial Narrow" panose="020B0606020202030204" pitchFamily="34" charset="0"/>
              </a:rPr>
              <a:t>Компаније </a:t>
            </a:r>
            <a:r>
              <a:rPr lang="ru-RU" sz="2400" dirty="0">
                <a:latin typeface="Arial Narrow" panose="020B0606020202030204" pitchFamily="34" charset="0"/>
              </a:rPr>
              <a:t>које покрећу пул разлози се понашају </a:t>
            </a:r>
            <a:r>
              <a:rPr lang="ru-RU" sz="2400" dirty="0">
                <a:solidFill>
                  <a:srgbClr val="0F0597"/>
                </a:solidFill>
                <a:latin typeface="Arial Narrow" panose="020B0606020202030204" pitchFamily="34" charset="0"/>
              </a:rPr>
              <a:t>активно и офанзивно </a:t>
            </a:r>
            <a:r>
              <a:rPr lang="ru-RU" sz="2400" dirty="0">
                <a:latin typeface="Arial Narrow" panose="020B0606020202030204" pitchFamily="34" charset="0"/>
              </a:rPr>
              <a:t>на међународном тржишту. Тиме поправљају конкурентску позицију и користе повољне тржишне могућности. </a:t>
            </a:r>
          </a:p>
          <a:p>
            <a:pPr marL="0" indent="0">
              <a:buNone/>
            </a:pPr>
            <a:endParaRPr lang="sr-Latn-RS" sz="2400" dirty="0">
              <a:latin typeface="Arial Narrow" panose="020B0606020202030204" pitchFamily="34" charset="0"/>
            </a:endParaRPr>
          </a:p>
        </p:txBody>
      </p:sp>
      <p:sp>
        <p:nvSpPr>
          <p:cNvPr id="4" name="Slide Number Placeholder 3"/>
          <p:cNvSpPr>
            <a:spLocks noGrp="1"/>
          </p:cNvSpPr>
          <p:nvPr>
            <p:ph type="sldNum" sz="quarter" idx="12"/>
          </p:nvPr>
        </p:nvSpPr>
        <p:spPr/>
        <p:txBody>
          <a:bodyPr/>
          <a:lstStyle/>
          <a:p>
            <a:fld id="{5CFC2A9D-B1EA-4680-84B8-CF3316DF8074}" type="slidenum">
              <a:rPr lang="en-US" smtClean="0">
                <a:solidFill>
                  <a:prstClr val="black">
                    <a:tint val="75000"/>
                  </a:prstClr>
                </a:solidFill>
              </a:rPr>
              <a:pPr/>
              <a:t>9</a:t>
            </a:fld>
            <a:endParaRPr lang="en-US">
              <a:solidFill>
                <a:prstClr val="black">
                  <a:tint val="75000"/>
                </a:prstClr>
              </a:solidFill>
            </a:endParaRPr>
          </a:p>
        </p:txBody>
      </p:sp>
    </p:spTree>
    <p:extLst>
      <p:ext uri="{BB962C8B-B14F-4D97-AF65-F5344CB8AC3E}">
        <p14:creationId xmlns:p14="http://schemas.microsoft.com/office/powerpoint/2010/main" val="208931564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937</TotalTime>
  <Words>1711</Words>
  <Application>Microsoft Office PowerPoint</Application>
  <PresentationFormat>On-screen Show (4:3)</PresentationFormat>
  <Paragraphs>257</Paragraphs>
  <Slides>24</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Arial</vt:lpstr>
      <vt:lpstr>Arial Narrow</vt:lpstr>
      <vt:lpstr>Calibri</vt:lpstr>
      <vt:lpstr>Times New Roman</vt:lpstr>
      <vt:lpstr>Wingdings</vt:lpstr>
      <vt:lpstr>Office Theme</vt:lpstr>
      <vt:lpstr>  Међународни маркетинг-концепт  Домаћи (ДМ) и међународни маркетинг (ММ)  Теоријски оквири ММ ММ и међународно пословање ММ и интернационализација Интернационализација и глобализација Компаније РС и интернационализација</vt:lpstr>
      <vt:lpstr>ММ и интернационализација пословања (ИП)</vt:lpstr>
      <vt:lpstr>ММ и ИП</vt:lpstr>
      <vt:lpstr>ММ и ИП</vt:lpstr>
      <vt:lpstr>Интернационализација као стратегија раста и развоја </vt:lpstr>
      <vt:lpstr>Интернационализација као стратегија раста и развоја </vt:lpstr>
      <vt:lpstr>Интернационализација као стратегија раста и развоја </vt:lpstr>
      <vt:lpstr>Интернационализација као стратегија раста и развоја </vt:lpstr>
      <vt:lpstr>Интернационализација као стратегија раста и развоја </vt:lpstr>
      <vt:lpstr>Интернационализација као стратегија раста и развоја </vt:lpstr>
      <vt:lpstr>Интернационализација као стратегија раста и развоја </vt:lpstr>
      <vt:lpstr>Интернационализација као стратегија раста и развоја </vt:lpstr>
      <vt:lpstr>Интернационализација као стратегија раста и развоја </vt:lpstr>
      <vt:lpstr>Интернационализација пословања (ИП) у светлу глобализације</vt:lpstr>
      <vt:lpstr>Интернационализација у светлу глобализације </vt:lpstr>
      <vt:lpstr>Интернационализација у светлу глобализације </vt:lpstr>
      <vt:lpstr>Интернационализација у светлу глобализације </vt:lpstr>
      <vt:lpstr>Интернационализација у светлу глобализације </vt:lpstr>
      <vt:lpstr>Интернационализација у светлу глобализације </vt:lpstr>
      <vt:lpstr>PowerPoint Presentation</vt:lpstr>
      <vt:lpstr>PowerPoint Presentation</vt:lpstr>
      <vt:lpstr>PowerPoint Presentation</vt:lpstr>
      <vt:lpstr>Интернационализација у светлу глобализације </vt:lpstr>
      <vt:lpstr>Контролна питања</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Poslovni i pravni fakultet</dc:title>
  <dc:creator>Windows User</dc:creator>
  <cp:lastModifiedBy>recenzent</cp:lastModifiedBy>
  <cp:revision>66</cp:revision>
  <dcterms:created xsi:type="dcterms:W3CDTF">2021-02-24T10:06:34Z</dcterms:created>
  <dcterms:modified xsi:type="dcterms:W3CDTF">2024-10-15T12:10:42Z</dcterms:modified>
</cp:coreProperties>
</file>