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0" r:id="rId2"/>
    <p:sldId id="294" r:id="rId3"/>
    <p:sldId id="259" r:id="rId4"/>
    <p:sldId id="261" r:id="rId5"/>
    <p:sldId id="300" r:id="rId6"/>
    <p:sldId id="304" r:id="rId7"/>
    <p:sldId id="301" r:id="rId8"/>
    <p:sldId id="303" r:id="rId9"/>
    <p:sldId id="302" r:id="rId10"/>
    <p:sldId id="293" r:id="rId11"/>
    <p:sldId id="305" r:id="rId12"/>
    <p:sldId id="306" r:id="rId13"/>
    <p:sldId id="307" r:id="rId14"/>
    <p:sldId id="308" r:id="rId15"/>
    <p:sldId id="309" r:id="rId16"/>
    <p:sldId id="295" r:id="rId17"/>
    <p:sldId id="265" r:id="rId18"/>
    <p:sldId id="286" r:id="rId19"/>
    <p:sldId id="289" r:id="rId20"/>
    <p:sldId id="287" r:id="rId21"/>
    <p:sldId id="288" r:id="rId22"/>
    <p:sldId id="290" r:id="rId23"/>
    <p:sldId id="291" r:id="rId24"/>
    <p:sldId id="296" r:id="rId25"/>
    <p:sldId id="266" r:id="rId26"/>
    <p:sldId id="297" r:id="rId27"/>
    <p:sldId id="299" r:id="rId28"/>
    <p:sldId id="298" r:id="rId29"/>
    <p:sldId id="310" r:id="rId30"/>
    <p:sldId id="267" r:id="rId31"/>
    <p:sldId id="312" r:id="rId32"/>
    <p:sldId id="313" r:id="rId33"/>
    <p:sldId id="314" r:id="rId34"/>
    <p:sldId id="311" r:id="rId35"/>
    <p:sldId id="33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486" autoAdjust="0"/>
  </p:normalViewPr>
  <p:slideViewPr>
    <p:cSldViewPr>
      <p:cViewPr varScale="1">
        <p:scale>
          <a:sx n="81" d="100"/>
          <a:sy n="81" d="100"/>
        </p:scale>
        <p:origin x="150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5093-EA90-411C-BB6D-6D35B8C3D3AE}" type="datetimeFigureOut">
              <a:rPr lang="sr-Latn-RS" smtClean="0"/>
              <a:t>15.10.2024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9C-993C-42DA-9B20-ECEF989779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6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079C-993C-42DA-9B20-ECEF98977906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848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079C-993C-42DA-9B20-ECEF98977906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0556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079C-993C-42DA-9B20-ECEF98977906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5227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079C-993C-42DA-9B20-ECEF98977906}" type="slidenum">
              <a:rPr lang="sr-Latn-RS" smtClean="0">
                <a:solidFill>
                  <a:prstClr val="black"/>
                </a:solidFill>
              </a:rPr>
              <a:pPr/>
              <a:t>15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079C-993C-42DA-9B20-ECEF98977906}" type="slidenum">
              <a:rPr lang="sr-Latn-RS" smtClean="0">
                <a:solidFill>
                  <a:prstClr val="black"/>
                </a:solidFill>
              </a:rPr>
              <a:pPr/>
              <a:t>29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1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568952" cy="4032448"/>
          </a:xfrm>
          <a:ln w="38100">
            <a:solidFill>
              <a:srgbClr val="0F0597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/>
            </a:r>
            <a:b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sr-Cyrl-RS" sz="3100" b="1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Међународни </a:t>
            </a:r>
            <a:r>
              <a:rPr lang="sr-Cyrl-RS" sz="3100" b="1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маркетинг-концепт</a:t>
            </a:r>
            <a: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/>
            </a:r>
            <a:b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/>
            </a:r>
            <a:b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sr-Cyrl-RS" sz="2800" dirty="0">
                <a:solidFill>
                  <a:srgbClr val="0F0597"/>
                </a:solidFill>
                <a:latin typeface="Arial Narrow" panose="020B0606020202030204" pitchFamily="34" charset="0"/>
              </a:rPr>
              <a:t/>
            </a:r>
            <a:br>
              <a:rPr lang="sr-Cyrl-RS" sz="2800" dirty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Домаћи </a:t>
            </a:r>
            <a: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маркетинг (ДМ</a:t>
            </a:r>
            <a: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) и међународни маркетинг (ММ) </a:t>
            </a:r>
            <a:r>
              <a:rPr lang="sr-Latn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/>
            </a:r>
            <a:br>
              <a:rPr lang="sr-Latn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Теоријски </a:t>
            </a:r>
            <a:r>
              <a:rPr lang="ru-RU" sz="2800" dirty="0">
                <a:solidFill>
                  <a:srgbClr val="0F0597"/>
                </a:solidFill>
                <a:latin typeface="Arial Narrow" panose="020B0606020202030204" pitchFamily="34" charset="0"/>
              </a:rPr>
              <a:t>оквири </a:t>
            </a: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ММ</a:t>
            </a:r>
            <a:r>
              <a:rPr lang="ru-RU" sz="2800" dirty="0">
                <a:solidFill>
                  <a:srgbClr val="0F0597"/>
                </a:solidFill>
                <a:latin typeface="Arial Narrow" panose="020B0606020202030204" pitchFamily="34" charset="0"/>
              </a:rPr>
              <a:t/>
            </a:r>
            <a:br>
              <a:rPr lang="ru-RU" sz="2800" dirty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ММ </a:t>
            </a:r>
            <a:r>
              <a:rPr lang="ru-RU" sz="2800" dirty="0">
                <a:solidFill>
                  <a:srgbClr val="0F0597"/>
                </a:solidFill>
                <a:latin typeface="Arial Narrow" panose="020B0606020202030204" pitchFamily="34" charset="0"/>
              </a:rPr>
              <a:t>и међународно </a:t>
            </a: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пословање</a:t>
            </a:r>
            <a:b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ММ и интернационализација</a:t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Интернационализација и глобализација</a:t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Компаније РС и интернационализација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134672" cy="432047"/>
          </a:xfrm>
        </p:spPr>
        <p:txBody>
          <a:bodyPr>
            <a:noAutofit/>
          </a:bodyPr>
          <a:lstStyle/>
          <a:p>
            <a:pPr algn="l"/>
            <a:r>
              <a:rPr lang="sr-Cyrl-RS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Разлика између ДМ</a:t>
            </a:r>
            <a:r>
              <a:rPr lang="sr-Latn-RS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 </a:t>
            </a:r>
            <a:r>
              <a:rPr lang="sr-Cyrl-RS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и </a:t>
            </a:r>
            <a:r>
              <a:rPr lang="sr-Latn-RS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MM</a:t>
            </a:r>
            <a:r>
              <a:rPr lang="sr-Cyrl-RS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 је у физичкој дистанци</a:t>
            </a:r>
            <a: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.</a:t>
            </a:r>
            <a:endParaRPr lang="en-US" sz="2800" dirty="0">
              <a:solidFill>
                <a:srgbClr val="0F0597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133645"/>
              </p:ext>
            </p:extLst>
          </p:nvPr>
        </p:nvGraphicFramePr>
        <p:xfrm>
          <a:off x="827584" y="1916832"/>
          <a:ext cx="5760640" cy="3346830"/>
        </p:xfrm>
        <a:graphic>
          <a:graphicData uri="http://schemas.openxmlformats.org/drawingml/2006/table">
            <a:tbl>
              <a:tblPr firstRow="1" firstCol="1" bandRow="1"/>
              <a:tblGrid>
                <a:gridCol w="5760640"/>
              </a:tblGrid>
              <a:tr h="607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Физичка дистанца </a:t>
                      </a: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има три аспекта:</a:t>
                      </a:r>
                      <a:endParaRPr lang="sr-Latn-R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дистанца по основу тражње</a:t>
                      </a:r>
                      <a:endParaRPr lang="ru-RU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дистанца по основу услова привређивања</a:t>
                      </a: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дистанца по основу понуде 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t>10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404664"/>
            <a:ext cx="889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8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Физичка дистанца </a:t>
            </a:r>
            <a:endParaRPr lang="ru-RU" sz="2800" dirty="0">
              <a:solidFill>
                <a:srgbClr val="FFFF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593295"/>
              </p:ext>
            </p:extLst>
          </p:nvPr>
        </p:nvGraphicFramePr>
        <p:xfrm>
          <a:off x="107504" y="1124745"/>
          <a:ext cx="8784976" cy="5489785"/>
        </p:xfrm>
        <a:graphic>
          <a:graphicData uri="http://schemas.openxmlformats.org/drawingml/2006/table">
            <a:tbl>
              <a:tblPr firstRow="1" firstCol="1" bandRow="1"/>
              <a:tblGrid>
                <a:gridCol w="8784976"/>
              </a:tblGrid>
              <a:tr h="379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Физичка дистанца по основу тражње </a:t>
                      </a:r>
                      <a:endParaRPr lang="sr-Latn-RS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843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100" i="1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Географска дистанца (физичка удаљеност):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Величина географске дистанце детерминише висину трошкова и цена, рокове и услове испоруке. Ова дистанца детерминише организационе и дистрибутивне елементе међународне стратегије. </a:t>
                      </a:r>
                      <a:r>
                        <a:rPr lang="ru-RU" sz="2000" i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Замислите географску дистанцу по основу тражње кинеског и црногорског потрошача коју они испољавају ка српским производима. У ком случају је географска дистанца већа?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100" i="1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Културна дистанца:</a:t>
                      </a:r>
                      <a:endParaRPr lang="ru-RU" sz="21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Културна дистанца ј</a:t>
                      </a:r>
                      <a:r>
                        <a:rPr lang="ru-RU" sz="2100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ru-RU" sz="2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дистанца која се одражава у куповној клими, понашању потрошача, животном стилу, нормама, језику, систему вредности. Она утиче на процес истраживања потрошача, дефинисање њихових ставова и мерила вредновања производа. Културна дистанца по основу тражње може бити основа прилагођавања понуде специфичним захтевима иностраних потрошача. </a:t>
                      </a:r>
                      <a:r>
                        <a:rPr lang="ru-RU" sz="2000" i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Замислите културну дистанцу по основу тражње кинеског и црногорског потрошача. За које потрошаче је извесније да ће доћи до прилагођавање неке традиционалне понуде компаније из Србије?</a:t>
                      </a:r>
                      <a:endParaRPr lang="ru-RU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pPr/>
              <a:t>11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3326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8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Физичка дистанца </a:t>
            </a:r>
            <a:endParaRPr lang="ru-RU" sz="2800" dirty="0">
              <a:solidFill>
                <a:srgbClr val="FFFF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365608"/>
              </p:ext>
            </p:extLst>
          </p:nvPr>
        </p:nvGraphicFramePr>
        <p:xfrm>
          <a:off x="251520" y="1484784"/>
          <a:ext cx="8542312" cy="3531542"/>
        </p:xfrm>
        <a:graphic>
          <a:graphicData uri="http://schemas.openxmlformats.org/drawingml/2006/table">
            <a:tbl>
              <a:tblPr firstRow="1" firstCol="1" bandRow="1"/>
              <a:tblGrid>
                <a:gridCol w="8542312"/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Физичка дистанца по основу услова привређивања </a:t>
                      </a:r>
                      <a:endParaRPr lang="sr-Latn-RS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Овај тип дистанце води порекло са унутрашњег тржишта, па се пропусти у овом аспекту не могу правдати иностраним факторима. Наступ на страно тржиште је онолико ризичнији и скупљи колико су </a:t>
                      </a:r>
                      <a:r>
                        <a:rPr lang="ru-RU" sz="240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 привређивања на датом тржишту мање наклоњени конкретној компанији </a:t>
                      </a: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 најгорем случају рестриктивни) или више различити од услова привређивања на њеном домаћем тржишту.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pPr/>
              <a:t>12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8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Физичка дистанца </a:t>
            </a:r>
            <a:endParaRPr lang="ru-RU" sz="2800" dirty="0">
              <a:solidFill>
                <a:srgbClr val="FFFF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224232"/>
              </p:ext>
            </p:extLst>
          </p:nvPr>
        </p:nvGraphicFramePr>
        <p:xfrm>
          <a:off x="199005" y="1124744"/>
          <a:ext cx="8542312" cy="5674742"/>
        </p:xfrm>
        <a:graphic>
          <a:graphicData uri="http://schemas.openxmlformats.org/drawingml/2006/table">
            <a:tbl>
              <a:tblPr firstRow="1" firstCol="1" bandRow="1"/>
              <a:tblGrid>
                <a:gridCol w="8542312"/>
              </a:tblGrid>
              <a:tr h="31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Физичка дистанца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основу понуде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sr-Latn-R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8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20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Наведена дистанца је такође опредељена интерним факторима. Она је организационо-конкурентског карактера. </a:t>
                      </a:r>
                      <a:r>
                        <a:rPr lang="ru-RU" sz="200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Углавном је резултат различитих стандарда у производњи и промету појединих земаља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(Ракита, 2005).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20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Компанија са међународним искуством и бољом конкурентском позицијом је у повољнијој позицији када је у питању усклађивање њене понуде с иностраном тражњом.</a:t>
                      </a: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Овакве компаније примењују међународне стандарде како у производњи тако и у промету, чиме смањују физичку дистанцу по основу понуде. У условима уједначавања стандарда долази до смањења физичке дистанце по основу понуде.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20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Што је </a:t>
                      </a:r>
                      <a:r>
                        <a:rPr lang="ru-RU" sz="200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физичка дистанца већа</a:t>
                      </a: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то је процес планирања сложенији, а одлуке о маркетинг-тактикама више специфичне и прилагођене иностраном тржишту.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Такође, већа физичка дистанца наговештава веће разлике између домаћег и међународног маркетинга.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pPr/>
              <a:t>13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404664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8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Физичка дистанца </a:t>
            </a:r>
            <a:endParaRPr lang="ru-RU" sz="2800" dirty="0">
              <a:solidFill>
                <a:srgbClr val="FFFF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562074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Значај ММ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8759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Расту значаја </a:t>
            </a:r>
            <a:r>
              <a:rPr lang="ru-RU" dirty="0" smtClean="0">
                <a:latin typeface="Arial Narrow" panose="020B0606020202030204" pitchFamily="34" charset="0"/>
              </a:rPr>
              <a:t>ММ допринели </a:t>
            </a:r>
            <a:r>
              <a:rPr lang="ru-RU" dirty="0">
                <a:latin typeface="Arial Narrow" panose="020B0606020202030204" pitchFamily="34" charset="0"/>
              </a:rPr>
              <a:t>су континуирана интеграција светске привреде, глобализација пословања, интензивне технолошке промене и динамика иновација. </a:t>
            </a: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Значај ММ огледа </a:t>
            </a:r>
            <a:r>
              <a:rPr lang="ru-RU" dirty="0">
                <a:latin typeface="Arial Narrow" panose="020B0606020202030204" pitchFamily="34" charset="0"/>
              </a:rPr>
              <a:t>се у томе да </a:t>
            </a:r>
            <a:r>
              <a:rPr lang="ru-RU" dirty="0">
                <a:solidFill>
                  <a:srgbClr val="0F0597"/>
                </a:solidFill>
                <a:latin typeface="Arial Narrow" panose="020B0606020202030204" pitchFamily="34" charset="0"/>
              </a:rPr>
              <a:t>омогућује ефикасније укључивање свих субјеката у токове међународне размене и међународног пословања</a:t>
            </a:r>
            <a:r>
              <a:rPr lang="ru-RU" dirty="0">
                <a:latin typeface="Arial Narrow" panose="020B0606020202030204" pitchFamily="34" charset="0"/>
              </a:rPr>
              <a:t>. Нуди им шансе да искористе тржишне могућности међународних (глобалних) размера. Међународни маркетинг-концепт подржава избор адекватне форме укључивања компаније на међународно тржиште, </a:t>
            </a:r>
            <a:r>
              <a:rPr lang="ru-RU" dirty="0">
                <a:solidFill>
                  <a:srgbClr val="0F0597"/>
                </a:solidFill>
                <a:latin typeface="Arial Narrow" panose="020B0606020202030204" pitchFamily="34" charset="0"/>
              </a:rPr>
              <a:t>нудећи бројне алтернативне форме интернационализације и методологију селекције и избора оптималне форме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Применом међународног маркетинг-приступа компанија </a:t>
            </a:r>
            <a:r>
              <a:rPr lang="ru-RU" dirty="0">
                <a:solidFill>
                  <a:srgbClr val="0F0597"/>
                </a:solidFill>
                <a:latin typeface="Arial Narrow" panose="020B0606020202030204" pitchFamily="34" charset="0"/>
              </a:rPr>
              <a:t>олакшано конципира маркетинг-програм </a:t>
            </a:r>
            <a:r>
              <a:rPr lang="ru-RU" dirty="0">
                <a:latin typeface="Arial Narrow" panose="020B0606020202030204" pitchFamily="34" charset="0"/>
              </a:rPr>
              <a:t>којим се омогућава задовољење потреба потрошача на сличним или различитим иностраним тржиштима. 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6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5760640" cy="3528392"/>
          </a:xfrm>
          <a:ln w="19050">
            <a:solidFill>
              <a:srgbClr val="0F0597"/>
            </a:solidFill>
          </a:ln>
        </p:spPr>
        <p:txBody>
          <a:bodyPr>
            <a:normAutofit/>
          </a:bodyPr>
          <a:lstStyle/>
          <a:p>
            <a:pPr marL="457200" lvl="0" indent="-457200" algn="l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Теоријски </a:t>
            </a:r>
            <a:r>
              <a:rPr lang="ru-RU" sz="2800" dirty="0">
                <a:solidFill>
                  <a:srgbClr val="0F0597"/>
                </a:solidFill>
                <a:latin typeface="Arial Narrow" panose="020B0606020202030204" pitchFamily="34" charset="0"/>
              </a:rPr>
              <a:t>оквири </a:t>
            </a: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ММ</a:t>
            </a:r>
            <a:b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- маркетинг</a:t>
            </a:r>
            <a:r>
              <a:rPr lang="ru-RU" sz="2800" dirty="0">
                <a:solidFill>
                  <a:srgbClr val="0F0597"/>
                </a:solidFill>
                <a:latin typeface="Arial Narrow" panose="020B0606020202030204" pitchFamily="34" charset="0"/>
              </a:rPr>
              <a:t/>
            </a:r>
            <a:br>
              <a:rPr lang="ru-RU" sz="2800" dirty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- теорије међународне трговине</a:t>
            </a:r>
            <a:b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- приступи у дефинисању пословања</a:t>
            </a:r>
            <a:b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- ММ приступ </a:t>
            </a:r>
            <a:endParaRPr lang="en-US" sz="2800" i="1" dirty="0">
              <a:solidFill>
                <a:srgbClr val="0F0597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Маркетинг као извор ММ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Суштина </a:t>
            </a:r>
            <a:r>
              <a:rPr lang="ru-RU" sz="2000" dirty="0">
                <a:latin typeface="Arial Narrow" panose="020B0606020202030204" pitchFamily="34" charset="0"/>
              </a:rPr>
              <a:t>маркетинга је креирање вредности боље од конкуренције, по могућству на дуг рок и то за све учеснике (појединци, групе и организације са којим компанија долази у контакт и са којим се њени интереси преплићу), при чему је кључни учесник потрошач.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Оно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што </a:t>
            </a:r>
            <a:r>
              <a:rPr lang="ru-RU" sz="2000" dirty="0">
                <a:solidFill>
                  <a:srgbClr val="0F0597"/>
                </a:solidFill>
                <a:latin typeface="Arial Narrow" panose="020B0606020202030204" pitchFamily="34" charset="0"/>
              </a:rPr>
              <a:t>маркетинг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чини занимљивим је изазов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обликовања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i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контролисаних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елемената маркетиншких одлука (производ, цена, промоција, дистрибуција и истраживање) у оквиру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i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неконтролисаних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елемената тржишта (конкуренција, политика, закони, понашање потрошача, ниво технологије, итд.) на начин на који се постижу маркетиншки циљеви.</a:t>
            </a:r>
            <a:endParaRPr lang="sr-Latn-R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0F0597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Тржиште </a:t>
            </a:r>
            <a:r>
              <a:rPr lang="ru-RU" sz="2000" dirty="0">
                <a:solidFill>
                  <a:srgbClr val="0F0597"/>
                </a:solidFill>
                <a:latin typeface="Arial Narrow" panose="020B0606020202030204" pitchFamily="34" charset="0"/>
              </a:rPr>
              <a:t>и тржишни закони имају универзално значење, па је неопходно развијати јединствену концепцију њихове употребе и коришћења у процесу остваривања одређених циљева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(Ракита, 2005). У вези с напред наведеним, </a:t>
            </a:r>
            <a:r>
              <a:rPr lang="ru-RU" sz="2000" dirty="0">
                <a:solidFill>
                  <a:srgbClr val="0F0597"/>
                </a:solidFill>
                <a:latin typeface="Arial Narrow" panose="020B0606020202030204" pitchFamily="34" charset="0"/>
              </a:rPr>
              <a:t>маркетинг и међународни маркетинг почивају на истим принципима, на истој теорији и методологији</a:t>
            </a:r>
            <a:r>
              <a:rPr lang="ru-RU" sz="2000" dirty="0">
                <a:latin typeface="Arial Narrow" panose="020B0606020202030204" pitchFamily="34" charset="0"/>
              </a:rPr>
              <a:t>. Међутим, </a:t>
            </a:r>
            <a:r>
              <a:rPr lang="ru-RU" sz="2000" dirty="0">
                <a:solidFill>
                  <a:srgbClr val="0F0597"/>
                </a:solidFill>
                <a:latin typeface="Arial Narrow" panose="020B0606020202030204" pitchFamily="34" charset="0"/>
              </a:rPr>
              <a:t>начин на који се планирају и реализују маркетиншке активности је различит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sr-Cyrl-RS" sz="28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sr-Cyrl-RS" sz="2400" dirty="0" smtClean="0">
                <a:latin typeface="Arial Narrow" panose="020B0606020202030204" pitchFamily="34" charset="0"/>
              </a:rPr>
              <a:t>И међународно пословање (МП) и ММ проналазе своје темеље у теоријама спољне трговине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374848" y="2421587"/>
            <a:ext cx="81472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3200" dirty="0" smtClean="0">
              <a:latin typeface="Arial Narrow" panose="020B0606020202030204" pitchFamily="34" charset="0"/>
            </a:endParaRPr>
          </a:p>
          <a:p>
            <a:r>
              <a:rPr lang="sr-Cyrl-RS" sz="2400" i="1" dirty="0" smtClean="0">
                <a:latin typeface="Arial Narrow" panose="020B0606020202030204" pitchFamily="34" charset="0"/>
              </a:rPr>
              <a:t>Зашто земље међусобно тргују</a:t>
            </a:r>
            <a:r>
              <a:rPr lang="sr-Cyrl-RS" sz="2400" dirty="0" smtClean="0">
                <a:latin typeface="Arial Narrow" panose="020B0606020202030204" pitchFamily="34" charset="0"/>
              </a:rPr>
              <a:t>? </a:t>
            </a:r>
          </a:p>
          <a:p>
            <a:pPr marL="342900" indent="-342900">
              <a:buFontTx/>
              <a:buChar char="-"/>
            </a:pPr>
            <a:r>
              <a:rPr lang="sr-Cyrl-RS" sz="2400" dirty="0" smtClean="0">
                <a:latin typeface="Arial Narrow" panose="020B0606020202030204" pitchFamily="34" charset="0"/>
              </a:rPr>
              <a:t>одговор се проналази у теоријама спољне/међународне трговине  </a:t>
            </a:r>
          </a:p>
          <a:p>
            <a:endParaRPr lang="sr-Cyrl-RS" sz="2400" dirty="0" smtClean="0">
              <a:latin typeface="Arial Narrow" panose="020B0606020202030204" pitchFamily="34" charset="0"/>
            </a:endParaRPr>
          </a:p>
          <a:p>
            <a:endParaRPr lang="sr-Cyrl-RS" sz="2400" dirty="0">
              <a:latin typeface="Arial Narrow" panose="020B0606020202030204" pitchFamily="34" charset="0"/>
            </a:endParaRPr>
          </a:p>
          <a:p>
            <a:pPr algn="r"/>
            <a:r>
              <a:rPr lang="sr-Cyrl-RS" sz="2000" i="1" dirty="0" smtClean="0">
                <a:latin typeface="Arial Narrow" panose="020B0606020202030204" pitchFamily="34" charset="0"/>
              </a:rPr>
              <a:t>Спољна трговина/Међународна трговина/Међународно пословање: Да ли су условљени међународним маркетингом?</a:t>
            </a:r>
          </a:p>
          <a:p>
            <a:endParaRPr lang="sr-Cyrl-RS" sz="3200" dirty="0" smtClean="0">
              <a:latin typeface="Arial Narrow" panose="020B0606020202030204" pitchFamily="34" charset="0"/>
            </a:endParaRPr>
          </a:p>
          <a:p>
            <a:endParaRPr lang="sr-Latn-RS" sz="3200" dirty="0">
              <a:latin typeface="Arial Narrow" panose="020B0606020202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5552" y="6101813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t>17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Теорије међународне трговине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1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5709320" cy="504056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Теорије међународне трговине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48883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Смитова </a:t>
            </a:r>
            <a:r>
              <a:rPr lang="ru-RU" sz="2400" b="1" dirty="0">
                <a:latin typeface="Arial Narrow" panose="020B0606020202030204" pitchFamily="34" charset="0"/>
              </a:rPr>
              <a:t>теорија апсолутних предности </a:t>
            </a:r>
            <a:r>
              <a:rPr lang="ru-RU" sz="2400" dirty="0" smtClean="0">
                <a:latin typeface="Arial Narrow" panose="020B0606020202030204" pitchFamily="34" charset="0"/>
              </a:rPr>
              <a:t>у </a:t>
            </a:r>
            <a:r>
              <a:rPr lang="ru-RU" sz="2400" dirty="0">
                <a:latin typeface="Arial Narrow" panose="020B0606020202030204" pitchFamily="34" charset="0"/>
              </a:rPr>
              <a:t>фокусу има </a:t>
            </a:r>
            <a:r>
              <a:rPr lang="ru-RU" sz="2400" u="sng" dirty="0">
                <a:latin typeface="Arial Narrow" panose="020B0606020202030204" pitchFamily="34" charset="0"/>
              </a:rPr>
              <a:t>најниже трошкове радне снаге </a:t>
            </a:r>
            <a:r>
              <a:rPr lang="ru-RU" sz="2400" dirty="0">
                <a:latin typeface="Arial Narrow" panose="020B0606020202030204" pitchFamily="34" charset="0"/>
              </a:rPr>
              <a:t>(земље треба да тргују робама у којима имају </a:t>
            </a:r>
            <a:r>
              <a:rPr lang="ru-RU" sz="2400" dirty="0" smtClean="0">
                <a:latin typeface="Arial Narrow" panose="020B0606020202030204" pitchFamily="34" charset="0"/>
              </a:rPr>
              <a:t>ове трошкове најниже).</a:t>
            </a: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b="1" dirty="0">
                <a:latin typeface="Arial Narrow" panose="020B0606020202030204" pitchFamily="34" charset="0"/>
              </a:rPr>
              <a:t>Рикардова теорија компаративних предности </a:t>
            </a:r>
            <a:r>
              <a:rPr lang="ru-RU" sz="2400" dirty="0">
                <a:latin typeface="Arial Narrow" panose="020B0606020202030204" pitchFamily="34" charset="0"/>
              </a:rPr>
              <a:t>у фокусу има </a:t>
            </a:r>
            <a:r>
              <a:rPr lang="ru-RU" sz="2400" u="sng" dirty="0">
                <a:latin typeface="Arial Narrow" panose="020B0606020202030204" pitchFamily="34" charset="0"/>
              </a:rPr>
              <a:t>најниже релативне трошкове производње</a:t>
            </a:r>
            <a:r>
              <a:rPr lang="ru-RU" sz="2400" dirty="0">
                <a:latin typeface="Arial Narrow" panose="020B0606020202030204" pitchFamily="34" charset="0"/>
              </a:rPr>
              <a:t> (земље треба да тргују робама у којима имају најниже ове трошкове). А сматра се да су најнижи уколико је богата факторима производње - земља, рад, капитал</a:t>
            </a:r>
            <a:r>
              <a:rPr lang="ru-RU" sz="2400" dirty="0" smtClean="0">
                <a:latin typeface="Arial Narrow" panose="020B0606020202030204" pitchFamily="34" charset="0"/>
              </a:rPr>
              <a:t>).</a:t>
            </a:r>
          </a:p>
          <a:p>
            <a:endParaRPr lang="ru-RU" sz="2000" b="1" dirty="0" smtClean="0">
              <a:latin typeface="Arial Narrow" panose="020B0606020202030204" pitchFamily="34" charset="0"/>
            </a:endParaRPr>
          </a:p>
          <a:p>
            <a:endParaRPr lang="ru-RU" sz="1800" dirty="0">
              <a:latin typeface="Arial Narrow" panose="020B0606020202030204" pitchFamily="34" charset="0"/>
            </a:endParaRPr>
          </a:p>
          <a:p>
            <a:endParaRPr lang="sr-Latn-RS" sz="1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125300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t>18</a:t>
            </a:fld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4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12537"/>
            <a:ext cx="7920880" cy="4925144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Arial Narrow" panose="020B0606020202030204" pitchFamily="34" charset="0"/>
            </a:endParaRPr>
          </a:p>
          <a:p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Хекшер-Олинова </a:t>
            </a:r>
            <a:r>
              <a:rPr lang="ru-RU" sz="2400" b="1" dirty="0">
                <a:latin typeface="Arial Narrow" panose="020B0606020202030204" pitchFamily="34" charset="0"/>
              </a:rPr>
              <a:t>теорија пропорционалности фактора производње </a:t>
            </a:r>
            <a:r>
              <a:rPr lang="ru-RU" sz="2400" dirty="0">
                <a:latin typeface="Arial Narrow" panose="020B0606020202030204" pitchFamily="34" charset="0"/>
              </a:rPr>
              <a:t>(ХО): Земља треба да тргује производима које ствара </a:t>
            </a:r>
            <a:r>
              <a:rPr lang="ru-RU" sz="2400" u="sng" dirty="0">
                <a:latin typeface="Arial Narrow" panose="020B0606020202030204" pitchFamily="34" charset="0"/>
              </a:rPr>
              <a:t>најјефтинији фактор </a:t>
            </a:r>
            <a:r>
              <a:rPr lang="ru-RU" sz="2400" u="sng" dirty="0" smtClean="0">
                <a:latin typeface="Arial Narrow" panose="020B0606020202030204" pitchFamily="34" charset="0"/>
              </a:rPr>
              <a:t>пр</a:t>
            </a:r>
            <a:r>
              <a:rPr lang="ru-RU" sz="2400" dirty="0" smtClean="0">
                <a:latin typeface="Arial Narrow" panose="020B0606020202030204" pitchFamily="34" charset="0"/>
              </a:rPr>
              <a:t>оизводње, </a:t>
            </a:r>
            <a:r>
              <a:rPr lang="ru-RU" sz="2400" dirty="0">
                <a:latin typeface="Arial Narrow" panose="020B0606020202030204" pitchFamily="34" charset="0"/>
              </a:rPr>
              <a:t>а при том га има у изобиљу у односу на друге земље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Хекшер-Олин </a:t>
            </a:r>
            <a:r>
              <a:rPr lang="ru-RU" sz="2400" b="1" dirty="0">
                <a:latin typeface="Arial Narrow" panose="020B0606020202030204" pitchFamily="34" charset="0"/>
              </a:rPr>
              <a:t>и Самјуелсон модел (ХОС)</a:t>
            </a:r>
            <a:r>
              <a:rPr lang="ru-RU" sz="2400" dirty="0">
                <a:latin typeface="Arial Narrow" panose="020B0606020202030204" pitchFamily="34" charset="0"/>
              </a:rPr>
              <a:t>: Подржава ХО теорију и додаје значај </a:t>
            </a:r>
            <a:r>
              <a:rPr lang="ru-RU" sz="2400" u="sng" dirty="0">
                <a:latin typeface="Arial Narrow" panose="020B0606020202030204" pitchFamily="34" charset="0"/>
              </a:rPr>
              <a:t>интензитета употребе фактора производње </a:t>
            </a:r>
            <a:r>
              <a:rPr lang="ru-RU" sz="2400" dirty="0">
                <a:latin typeface="Arial Narrow" panose="020B0606020202030204" pitchFamily="34" charset="0"/>
              </a:rPr>
              <a:t>у производњи производа у којима земља има предност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</a:p>
          <a:p>
            <a:endParaRPr lang="ru-RU" sz="1800" dirty="0">
              <a:latin typeface="Arial Narrow" panose="020B0606020202030204" pitchFamily="34" charset="0"/>
            </a:endParaRPr>
          </a:p>
          <a:p>
            <a:endParaRPr lang="sr-Latn-RS" sz="1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144153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t>19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55776" y="332656"/>
            <a:ext cx="57093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Теорије међународне трговине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7848872" cy="1296144"/>
          </a:xfrm>
          <a:ln w="19050">
            <a:solidFill>
              <a:srgbClr val="0F0597"/>
            </a:solidFill>
          </a:ln>
        </p:spPr>
        <p:txBody>
          <a:bodyPr>
            <a:normAutofit fontScale="9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Домаћи </a:t>
            </a:r>
            <a: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маркетинг (ДМ</a:t>
            </a:r>
            <a:r>
              <a:rPr lang="sr-Cyrl-RS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) и међународни маркетинг (ММ) </a:t>
            </a:r>
            <a:r>
              <a:rPr lang="sr-Latn-RS" sz="2800" b="1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/>
            </a:r>
            <a:br>
              <a:rPr lang="sr-Latn-RS" sz="2800" b="1" dirty="0" smtClean="0">
                <a:solidFill>
                  <a:srgbClr val="0F0597"/>
                </a:solidFill>
                <a:latin typeface="Arial Narrow" panose="020B0606020202030204" pitchFamily="34" charset="0"/>
              </a:rPr>
            </a:br>
            <a:endParaRPr lang="en-US" sz="2800" b="1" dirty="0">
              <a:solidFill>
                <a:srgbClr val="0F0597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71" y="1218456"/>
            <a:ext cx="7211144" cy="4525963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Линдерова </a:t>
            </a:r>
            <a:r>
              <a:rPr lang="ru-RU" sz="2400" b="1" dirty="0">
                <a:latin typeface="Arial Narrow" panose="020B0606020202030204" pitchFamily="34" charset="0"/>
              </a:rPr>
              <a:t>теорија тражње</a:t>
            </a:r>
            <a:r>
              <a:rPr lang="ru-RU" sz="2400" dirty="0">
                <a:latin typeface="Arial Narrow" panose="020B0606020202030204" pitchFamily="34" charset="0"/>
              </a:rPr>
              <a:t>: </a:t>
            </a:r>
            <a:r>
              <a:rPr lang="ru-RU" sz="2400" dirty="0" smtClean="0">
                <a:latin typeface="Arial Narrow" panose="020B0606020202030204" pitchFamily="34" charset="0"/>
              </a:rPr>
              <a:t>земље </a:t>
            </a:r>
            <a:r>
              <a:rPr lang="ru-RU" sz="2400" dirty="0">
                <a:latin typeface="Arial Narrow" panose="020B0606020202030204" pitchFamily="34" charset="0"/>
              </a:rPr>
              <a:t>међусобно тргују уколико њихови потрошачи имају сличне </a:t>
            </a:r>
            <a:r>
              <a:rPr lang="ru-RU" sz="2400" u="sng" dirty="0">
                <a:latin typeface="Arial Narrow" panose="020B0606020202030204" pitchFamily="34" charset="0"/>
              </a:rPr>
              <a:t>потребе и куповну моћ</a:t>
            </a:r>
            <a:r>
              <a:rPr lang="ru-RU" sz="2400" dirty="0">
                <a:latin typeface="Arial Narrow" panose="020B0606020202030204" pitchFamily="34" charset="0"/>
              </a:rPr>
              <a:t>. Ова теорија помиње потрошача – оно што је у домену тржишта, до сада су помињани трошкови радне снаге или фактора производње – оно што је у домену </a:t>
            </a:r>
            <a:r>
              <a:rPr lang="ru-RU" sz="2400" dirty="0" smtClean="0">
                <a:latin typeface="Arial Narrow" panose="020B0606020202030204" pitchFamily="34" charset="0"/>
              </a:rPr>
              <a:t>компаније.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>
                <a:latin typeface="Arial Narrow" panose="020B0606020202030204" pitchFamily="34" charset="0"/>
              </a:rPr>
              <a:t>Кругманова теорија имперфектности тржишта и економије обима</a:t>
            </a:r>
            <a:r>
              <a:rPr lang="ru-RU" sz="2400" dirty="0" smtClean="0">
                <a:latin typeface="Arial Narrow" panose="020B0606020202030204" pitchFamily="34" charset="0"/>
              </a:rPr>
              <a:t>: земље </a:t>
            </a:r>
            <a:r>
              <a:rPr lang="ru-RU" sz="2400" dirty="0">
                <a:latin typeface="Arial Narrow" panose="020B0606020202030204" pitchFamily="34" charset="0"/>
              </a:rPr>
              <a:t>међусобно тргују уколико имају предности на </a:t>
            </a:r>
            <a:r>
              <a:rPr lang="ru-RU" sz="2400" u="sng" dirty="0">
                <a:latin typeface="Arial Narrow" panose="020B0606020202030204" pitchFamily="34" charset="0"/>
              </a:rPr>
              <a:t>тржишту фактора </a:t>
            </a:r>
            <a:r>
              <a:rPr lang="ru-RU" sz="2400" u="sng" dirty="0" smtClean="0">
                <a:latin typeface="Arial Narrow" panose="020B0606020202030204" pitchFamily="34" charset="0"/>
              </a:rPr>
              <a:t>производње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126163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t>20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5776" y="332656"/>
            <a:ext cx="57093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Теорије међународне трговине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41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3015"/>
            <a:ext cx="7704856" cy="4525963"/>
          </a:xfrm>
        </p:spPr>
        <p:txBody>
          <a:bodyPr>
            <a:normAutofit lnSpcReduction="10000"/>
          </a:bodyPr>
          <a:lstStyle/>
          <a:p>
            <a:endParaRPr lang="ru-RU" sz="1800" dirty="0">
              <a:latin typeface="Arial Narrow" panose="020B0606020202030204" pitchFamily="34" charset="0"/>
            </a:endParaRPr>
          </a:p>
          <a:p>
            <a:r>
              <a:rPr lang="ru-RU" sz="2400" b="1" dirty="0">
                <a:latin typeface="Arial Narrow" panose="020B0606020202030204" pitchFamily="34" charset="0"/>
              </a:rPr>
              <a:t>Вернонова теорија међународног животног </a:t>
            </a:r>
            <a:r>
              <a:rPr lang="ru-RU" sz="2400" b="1" dirty="0" smtClean="0">
                <a:latin typeface="Arial Narrow" panose="020B0606020202030204" pitchFamily="34" charset="0"/>
              </a:rPr>
              <a:t>циклуса </a:t>
            </a:r>
            <a:r>
              <a:rPr lang="ru-RU" sz="2400" b="1" dirty="0">
                <a:latin typeface="Arial Narrow" panose="020B0606020202030204" pitchFamily="34" charset="0"/>
              </a:rPr>
              <a:t>производа</a:t>
            </a:r>
            <a:r>
              <a:rPr lang="ru-RU" sz="2400" dirty="0">
                <a:latin typeface="Arial Narrow" panose="020B0606020202030204" pitchFamily="34" charset="0"/>
              </a:rPr>
              <a:t>: </a:t>
            </a:r>
            <a:r>
              <a:rPr lang="ru-RU" sz="2400" dirty="0" smtClean="0">
                <a:latin typeface="Arial Narrow" panose="020B0606020202030204" pitchFamily="34" charset="0"/>
              </a:rPr>
              <a:t>земље </a:t>
            </a:r>
            <a:r>
              <a:rPr lang="ru-RU" sz="2400" dirty="0">
                <a:latin typeface="Arial Narrow" panose="020B0606020202030204" pitchFamily="34" charset="0"/>
              </a:rPr>
              <a:t>тргују производима, које производе на технолошки иновативној производњи (циклус: развијене земље стварају иновативне производе и продају у другим развијеним земљама, потом их продају у земљама у развоју, а онда их производе у неразвијеним земљама и продају у целом </a:t>
            </a:r>
            <a:r>
              <a:rPr lang="ru-RU" sz="2400" dirty="0" smtClean="0">
                <a:latin typeface="Arial Narrow" panose="020B0606020202030204" pitchFamily="34" charset="0"/>
              </a:rPr>
              <a:t>свету, </a:t>
            </a:r>
            <a:r>
              <a:rPr lang="ru-RU" sz="2400" dirty="0">
                <a:latin typeface="Arial Narrow" panose="020B0606020202030204" pitchFamily="34" charset="0"/>
              </a:rPr>
              <a:t>па и увозе у домаћу земљу).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>
                <a:latin typeface="Arial Narrow" panose="020B0606020202030204" pitchFamily="34" charset="0"/>
              </a:rPr>
              <a:t>Познер-Хуфбауерова теорија технолошког гепа</a:t>
            </a:r>
            <a:r>
              <a:rPr lang="ru-RU" sz="2400" dirty="0">
                <a:latin typeface="Arial Narrow" panose="020B0606020202030204" pitchFamily="34" charset="0"/>
              </a:rPr>
              <a:t>: </a:t>
            </a:r>
            <a:r>
              <a:rPr lang="ru-RU" sz="2400" dirty="0" smtClean="0">
                <a:latin typeface="Arial Narrow" panose="020B0606020202030204" pitchFamily="34" charset="0"/>
              </a:rPr>
              <a:t>Иноватор </a:t>
            </a:r>
            <a:r>
              <a:rPr lang="ru-RU" sz="2400" dirty="0">
                <a:latin typeface="Arial Narrow" panose="020B0606020202030204" pitchFamily="34" charset="0"/>
              </a:rPr>
              <a:t>има монопол у извозу иновативних производа, а имитатор у производњи по ниским ценама</a:t>
            </a:r>
            <a:r>
              <a:rPr lang="ru-RU" sz="1800" dirty="0">
                <a:latin typeface="Arial Narrow" panose="020B0606020202030204" pitchFamily="34" charset="0"/>
              </a:rPr>
              <a:t>.</a:t>
            </a:r>
            <a:endParaRPr lang="sr-Latn-RS" sz="1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9692" y="6175981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t>21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55776" y="332656"/>
            <a:ext cx="57093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Теорије међународне трговине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89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4392488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Arial Narrow" panose="020B0606020202030204" pitchFamily="34" charset="0"/>
              </a:rPr>
              <a:t>Теорије економије обима</a:t>
            </a:r>
            <a:r>
              <a:rPr lang="ru-RU" sz="2600" dirty="0">
                <a:latin typeface="Arial Narrow" panose="020B0606020202030204" pitchFamily="34" charset="0"/>
              </a:rPr>
              <a:t>: </a:t>
            </a:r>
            <a:r>
              <a:rPr lang="ru-RU" sz="2600" dirty="0" smtClean="0">
                <a:latin typeface="Arial Narrow" panose="020B0606020202030204" pitchFamily="34" charset="0"/>
              </a:rPr>
              <a:t>степен </a:t>
            </a:r>
            <a:r>
              <a:rPr lang="ru-RU" sz="2600" dirty="0">
                <a:latin typeface="Arial Narrow" panose="020B0606020202030204" pitchFamily="34" charset="0"/>
              </a:rPr>
              <a:t>развоја земље је опредељен растућим </a:t>
            </a:r>
            <a:r>
              <a:rPr lang="ru-RU" sz="2600" dirty="0" smtClean="0">
                <a:latin typeface="Arial Narrow" panose="020B0606020202030204" pitchFamily="34" charset="0"/>
              </a:rPr>
              <a:t>или константним </a:t>
            </a:r>
            <a:r>
              <a:rPr lang="ru-RU" sz="2600" dirty="0">
                <a:latin typeface="Arial Narrow" panose="020B0606020202030204" pitchFamily="34" charset="0"/>
              </a:rPr>
              <a:t>повраћајем заснованим на економији обима </a:t>
            </a:r>
            <a:r>
              <a:rPr lang="ru-RU" sz="2600" dirty="0" smtClean="0">
                <a:latin typeface="Arial Narrow" panose="020B0606020202030204" pitchFamily="34" charset="0"/>
              </a:rPr>
              <a:t>(друго је својствено </a:t>
            </a:r>
            <a:r>
              <a:rPr lang="ru-RU" sz="2600" dirty="0">
                <a:latin typeface="Arial Narrow" panose="020B0606020202030204" pitchFamily="34" charset="0"/>
              </a:rPr>
              <a:t>неразвијеним земљама</a:t>
            </a:r>
            <a:r>
              <a:rPr lang="ru-RU" sz="2600" dirty="0" smtClean="0">
                <a:latin typeface="Arial Narrow" panose="020B0606020202030204" pitchFamily="34" charset="0"/>
              </a:rPr>
              <a:t>).</a:t>
            </a:r>
          </a:p>
          <a:p>
            <a:endParaRPr lang="ru-RU" sz="2600" dirty="0">
              <a:latin typeface="Arial Narrow" panose="020B0606020202030204" pitchFamily="34" charset="0"/>
            </a:endParaRPr>
          </a:p>
          <a:p>
            <a:r>
              <a:rPr lang="ru-RU" sz="2600" b="1" dirty="0" smtClean="0">
                <a:latin typeface="Arial Narrow" panose="020B0606020202030204" pitchFamily="34" charset="0"/>
              </a:rPr>
              <a:t>Теорије </a:t>
            </a:r>
            <a:r>
              <a:rPr lang="ru-RU" sz="2600" b="1" dirty="0">
                <a:latin typeface="Arial Narrow" panose="020B0606020202030204" pitchFamily="34" charset="0"/>
              </a:rPr>
              <a:t>директних страних </a:t>
            </a:r>
            <a:r>
              <a:rPr lang="ru-RU" sz="2600" b="1" dirty="0" smtClean="0">
                <a:latin typeface="Arial Narrow" panose="020B0606020202030204" pitchFamily="34" charset="0"/>
              </a:rPr>
              <a:t>улагања </a:t>
            </a:r>
            <a:r>
              <a:rPr lang="ru-RU" sz="2600" dirty="0" smtClean="0">
                <a:latin typeface="Arial Narrow" panose="020B0606020202030204" pitchFamily="34" charset="0"/>
              </a:rPr>
              <a:t>објашњавају </a:t>
            </a:r>
            <a:r>
              <a:rPr lang="ru-RU" sz="2600" dirty="0">
                <a:latin typeface="Arial Narrow" panose="020B0606020202030204" pitchFamily="34" charset="0"/>
              </a:rPr>
              <a:t>оправданост инвестиција у односу на извоз</a:t>
            </a:r>
            <a:r>
              <a:rPr lang="ru-RU" sz="26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600" dirty="0">
              <a:latin typeface="Arial Narrow" panose="020B0606020202030204" pitchFamily="34" charset="0"/>
            </a:endParaRPr>
          </a:p>
          <a:p>
            <a:r>
              <a:rPr lang="ru-RU" sz="2600" b="1" dirty="0">
                <a:latin typeface="Arial Narrow" panose="020B0606020202030204" pitchFamily="34" charset="0"/>
              </a:rPr>
              <a:t>Теорије о интернационалној </a:t>
            </a:r>
            <a:r>
              <a:rPr lang="ru-RU" sz="2600" b="1" dirty="0" smtClean="0">
                <a:latin typeface="Arial Narrow" panose="020B0606020202030204" pitchFamily="34" charset="0"/>
              </a:rPr>
              <a:t>трговини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smtClean="0">
                <a:latin typeface="Arial Narrow" panose="020B0606020202030204" pitchFamily="34" charset="0"/>
              </a:rPr>
              <a:t>подржавају </a:t>
            </a:r>
            <a:r>
              <a:rPr lang="ru-RU" sz="2600" dirty="0">
                <a:latin typeface="Arial Narrow" panose="020B0606020202030204" pitchFamily="34" charset="0"/>
              </a:rPr>
              <a:t>информације као </a:t>
            </a:r>
            <a:r>
              <a:rPr lang="ru-RU" sz="2600" dirty="0" smtClean="0">
                <a:latin typeface="Arial Narrow" panose="020B0606020202030204" pitchFamily="34" charset="0"/>
              </a:rPr>
              <a:t>кључни фактор </a:t>
            </a:r>
            <a:r>
              <a:rPr lang="ru-RU" sz="2600" dirty="0">
                <a:latin typeface="Arial Narrow" panose="020B0606020202030204" pitchFamily="34" charset="0"/>
              </a:rPr>
              <a:t>у </a:t>
            </a:r>
            <a:r>
              <a:rPr lang="ru-RU" sz="2600" dirty="0" smtClean="0">
                <a:latin typeface="Arial Narrow" panose="020B0606020202030204" pitchFamily="34" charset="0"/>
              </a:rPr>
              <a:t>интернационализацији.</a:t>
            </a:r>
            <a:endParaRPr lang="ru-RU" sz="2600" dirty="0">
              <a:latin typeface="Arial Narrow" panose="020B0606020202030204" pitchFamily="34" charset="0"/>
            </a:endParaRPr>
          </a:p>
          <a:p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t>22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55776" y="332656"/>
            <a:ext cx="57093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Теорије међународне трговине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76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Портерова </a:t>
            </a:r>
            <a:r>
              <a:rPr lang="ru-RU" sz="2400" b="1" dirty="0">
                <a:latin typeface="Arial Narrow" panose="020B0606020202030204" pitchFamily="34" charset="0"/>
              </a:rPr>
              <a:t>теорија националне </a:t>
            </a:r>
            <a:r>
              <a:rPr lang="ru-RU" sz="2400" b="1" dirty="0" smtClean="0">
                <a:latin typeface="Arial Narrow" panose="020B0606020202030204" pitchFamily="34" charset="0"/>
              </a:rPr>
              <a:t>конкурентске предности </a:t>
            </a:r>
            <a:r>
              <a:rPr lang="ru-RU" sz="2400" dirty="0">
                <a:latin typeface="Arial Narrow" panose="020B0606020202030204" pitchFamily="34" charset="0"/>
              </a:rPr>
              <a:t>у фокусу има:</a:t>
            </a: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  услове фактора производње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 услове и карактер тражње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 постојање подржавајућих грана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 услове пословања компанија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 карактер конкуренције.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6606" y="6126163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t>23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55776" y="332656"/>
            <a:ext cx="57093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Теорије међународне трговине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57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3400" dirty="0" smtClean="0">
              <a:solidFill>
                <a:srgbClr val="0F0597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Приступ оријентисан на производ и продају</a:t>
            </a:r>
          </a:p>
          <a:p>
            <a:pPr marL="0" indent="0">
              <a:buNone/>
            </a:pPr>
            <a:r>
              <a:rPr lang="ru-RU" sz="3100" dirty="0">
                <a:latin typeface="Arial Narrow" panose="020B0606020202030204" pitchFamily="34" charset="0"/>
                <a:ea typeface="Calibri" panose="020F0502020204030204" pitchFamily="34" charset="0"/>
              </a:rPr>
              <a:t>У дефинисању подручја (сврхе и циља) међународног пословања, компаније које су производно или продајно оријентисане имају у фокусу </a:t>
            </a:r>
            <a:r>
              <a:rPr lang="ru-RU" sz="3100" dirty="0">
                <a:solidFill>
                  <a:srgbClr val="0F0597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производњу производа расположивих на домаћем тржишту </a:t>
            </a:r>
            <a:r>
              <a:rPr lang="ru-RU" sz="3100" dirty="0">
                <a:latin typeface="Arial Narrow" panose="020B0606020202030204" pitchFamily="34" charset="0"/>
                <a:ea typeface="Calibri" panose="020F0502020204030204" pitchFamily="34" charset="0"/>
              </a:rPr>
              <a:t>којим теже да задовоље </a:t>
            </a:r>
            <a:r>
              <a:rPr lang="ru-RU" sz="3100" dirty="0">
                <a:solidFill>
                  <a:srgbClr val="0F0597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потребе иностраних потрошача у </a:t>
            </a:r>
            <a:r>
              <a:rPr lang="ru-RU" sz="3100" u="sng" dirty="0">
                <a:solidFill>
                  <a:srgbClr val="0F0597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кратком року</a:t>
            </a:r>
            <a:r>
              <a:rPr lang="ru-RU" sz="3100" dirty="0">
                <a:latin typeface="Arial Narrow" panose="020B0606020202030204" pitchFamily="34" charset="0"/>
                <a:ea typeface="Calibri" panose="020F0502020204030204" pitchFamily="34" charset="0"/>
              </a:rPr>
              <a:t>, уз очекивање што већег </a:t>
            </a:r>
            <a:r>
              <a:rPr lang="ru-RU" sz="3100" u="sng" dirty="0">
                <a:solidFill>
                  <a:srgbClr val="0F0597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обима продаје</a:t>
            </a:r>
            <a:r>
              <a:rPr lang="ru-RU" sz="3100" dirty="0">
                <a:solidFill>
                  <a:srgbClr val="0F0597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(извоза) у </a:t>
            </a:r>
            <a:r>
              <a:rPr lang="ru-RU" sz="3100" u="sng" dirty="0">
                <a:solidFill>
                  <a:srgbClr val="0F0597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текућем </a:t>
            </a:r>
            <a:r>
              <a:rPr lang="ru-RU" sz="3100" u="sng" dirty="0" smtClean="0">
                <a:solidFill>
                  <a:srgbClr val="0F0597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периоду</a:t>
            </a:r>
            <a:r>
              <a:rPr lang="ru-RU" sz="3100" dirty="0" smtClean="0">
                <a:solidFill>
                  <a:srgbClr val="0F0597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ru-RU" sz="3100" dirty="0">
              <a:solidFill>
                <a:srgbClr val="0F0597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400" dirty="0">
                <a:solidFill>
                  <a:srgbClr val="0F0597"/>
                </a:solidFill>
                <a:latin typeface="Arial Narrow" panose="020B0606020202030204" pitchFamily="34" charset="0"/>
              </a:rPr>
              <a:t>Приступ оријентисан на инострано тржиште и потрошаче</a:t>
            </a:r>
            <a:endParaRPr lang="ru-RU" sz="3400" dirty="0" smtClean="0">
              <a:solidFill>
                <a:srgbClr val="0F0597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Овај приступ је </a:t>
            </a:r>
            <a:r>
              <a:rPr lang="ru-RU" dirty="0">
                <a:latin typeface="Arial Narrow" panose="020B0606020202030204" pitchFamily="34" charset="0"/>
              </a:rPr>
              <a:t>темељ маркетинг-оријентације. У дефинисању подручја међународног пословања, компаније које су тржишно оријентисане имају у фокусу </a:t>
            </a:r>
            <a:r>
              <a:rPr lang="ru-RU" dirty="0">
                <a:solidFill>
                  <a:srgbClr val="0F0597"/>
                </a:solidFill>
                <a:latin typeface="Arial Narrow" panose="020B0606020202030204" pitchFamily="34" charset="0"/>
              </a:rPr>
              <a:t>задовољење потреба иностраних потрошача </a:t>
            </a:r>
            <a:r>
              <a:rPr lang="ru-RU" u="sng" dirty="0">
                <a:solidFill>
                  <a:srgbClr val="0F0597"/>
                </a:solidFill>
                <a:latin typeface="Arial Narrow" panose="020B0606020202030204" pitchFamily="34" charset="0"/>
              </a:rPr>
              <a:t>боље од конкуренције </a:t>
            </a:r>
            <a:r>
              <a:rPr lang="ru-RU" dirty="0">
                <a:solidFill>
                  <a:srgbClr val="0F0597"/>
                </a:solidFill>
                <a:latin typeface="Arial Narrow" panose="020B0606020202030204" pitchFamily="34" charset="0"/>
              </a:rPr>
              <a:t>у </a:t>
            </a:r>
            <a:r>
              <a:rPr lang="ru-RU" u="sng" dirty="0">
                <a:solidFill>
                  <a:srgbClr val="0F0597"/>
                </a:solidFill>
                <a:latin typeface="Arial Narrow" panose="020B0606020202030204" pitchFamily="34" charset="0"/>
              </a:rPr>
              <a:t>дугом року</a:t>
            </a:r>
            <a:r>
              <a:rPr lang="ru-RU" dirty="0">
                <a:latin typeface="Arial Narrow" panose="020B0606020202030204" pitchFamily="34" charset="0"/>
              </a:rPr>
              <a:t>. Из овога произилази задовољство свих учесника и бенефити за компанију извозницу. Компанија се труди да испоручи </a:t>
            </a:r>
            <a:r>
              <a:rPr lang="ru-RU" u="sng" dirty="0">
                <a:solidFill>
                  <a:srgbClr val="0F0597"/>
                </a:solidFill>
                <a:latin typeface="Arial Narrow" panose="020B0606020202030204" pitchFamily="34" charset="0"/>
              </a:rPr>
              <a:t>супериорну вредност иностраним потрошачима.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endParaRPr lang="sr-Cyrl-RS" dirty="0" smtClean="0"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26757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pPr/>
              <a:t>24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Приступи </a:t>
            </a:r>
            <a:r>
              <a:rPr lang="sr-Cyrl-RS" sz="31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у дефинисању подручја </a:t>
            </a:r>
            <a:r>
              <a:rPr lang="ru-RU" sz="31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пословања</a:t>
            </a: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39460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455768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0F0597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Класичан </a:t>
            </a:r>
            <a:r>
              <a:rPr lang="ru-RU" sz="2400" dirty="0">
                <a:solidFill>
                  <a:srgbClr val="0F0597"/>
                </a:solidFill>
                <a:latin typeface="Arial Narrow" panose="020B0606020202030204" pitchFamily="34" charset="0"/>
              </a:rPr>
              <a:t>спољнотрговински </a:t>
            </a:r>
            <a:r>
              <a:rPr lang="ru-RU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приступ/производни приступ</a:t>
            </a:r>
          </a:p>
          <a:p>
            <a:pPr marL="0" indent="0">
              <a:buNone/>
            </a:pPr>
            <a:r>
              <a:rPr lang="ru-RU" sz="2200" i="1" dirty="0" smtClean="0">
                <a:latin typeface="Arial Narrow" panose="020B0606020202030204" pitchFamily="34" charset="0"/>
              </a:rPr>
              <a:t>Класичан спољнотрговински приступ (класично извозно пословање) </a:t>
            </a:r>
            <a:r>
              <a:rPr lang="ru-RU" sz="2200" dirty="0" smtClean="0">
                <a:latin typeface="Arial Narrow" panose="020B0606020202030204" pitchFamily="34" charset="0"/>
              </a:rPr>
              <a:t>је краткорочно оријентисан. Повезује се са класичном разменом (извоз-увоз) и са активностима класичне спољне трговине.  </a:t>
            </a:r>
          </a:p>
          <a:p>
            <a:pPr mar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Компанија међународно тргује примењујући </a:t>
            </a:r>
            <a:r>
              <a:rPr lang="ru-RU" sz="2200" i="1" dirty="0" smtClean="0">
                <a:latin typeface="Arial Narrow" panose="020B0606020202030204" pitchFamily="34" charset="0"/>
              </a:rPr>
              <a:t>продајни приступ </a:t>
            </a:r>
            <a:r>
              <a:rPr lang="ru-RU" sz="2200" dirty="0" smtClean="0">
                <a:latin typeface="Arial Narrow" panose="020B0606020202030204" pitchFamily="34" charset="0"/>
              </a:rPr>
              <a:t>уколико тражи за своје постојеће и расположиве производе инострана тржишта и дистрибутере који ће их продати на тим тржиштима у текућем периоду (с циљем максимализације обима иностране продаје у текућем периоду).  Продајна оријентација је оправдана само ако после „случајно“ или „неплански” обављене размене са иностранством уследи креирање понуде на основу претходно стечених сазнања о потребама циљног тржишта на које се потом и извози. </a:t>
            </a:r>
          </a:p>
          <a:p>
            <a:pPr marL="0" indent="0" algn="r">
              <a:buNone/>
            </a:pPr>
            <a:r>
              <a:rPr lang="sr-Cyrl-RS" sz="2000" dirty="0" smtClean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26757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t>25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7059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Приступи </a:t>
            </a:r>
            <a:r>
              <a:rPr lang="sr-Cyrl-RS" sz="31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у дефинисању односа према </a:t>
            </a:r>
            <a:r>
              <a:rPr lang="ru-RU" sz="31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пословању</a:t>
            </a: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8726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455768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0F0597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Међународни </a:t>
            </a:r>
            <a:r>
              <a:rPr lang="ru-RU" sz="2400" dirty="0">
                <a:solidFill>
                  <a:srgbClr val="0F0597"/>
                </a:solidFill>
                <a:latin typeface="Arial Narrow" panose="020B0606020202030204" pitchFamily="34" charset="0"/>
              </a:rPr>
              <a:t>маркетинг </a:t>
            </a:r>
            <a:r>
              <a:rPr lang="ru-RU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приступ/тржишни приступ</a:t>
            </a:r>
          </a:p>
          <a:p>
            <a:pPr marL="0" indent="0">
              <a:buNone/>
            </a:pPr>
            <a:endParaRPr lang="ru-RU" sz="2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Међународни </a:t>
            </a:r>
            <a:r>
              <a:rPr lang="ru-RU" sz="2200" dirty="0">
                <a:latin typeface="Arial Narrow" panose="020B0606020202030204" pitchFamily="34" charset="0"/>
              </a:rPr>
              <a:t>маркетинг-приступ у дефинисању односа компаније према сопственом (међународном) пословању карактеришу </a:t>
            </a:r>
            <a:r>
              <a:rPr lang="ru-RU" sz="2200" dirty="0">
                <a:solidFill>
                  <a:srgbClr val="0F0597"/>
                </a:solidFill>
                <a:latin typeface="Arial Narrow" panose="020B0606020202030204" pitchFamily="34" charset="0"/>
              </a:rPr>
              <a:t>дугорочна оријентација и дугорочни циљеви</a:t>
            </a:r>
            <a:r>
              <a:rPr lang="ru-RU" sz="2200" dirty="0">
                <a:latin typeface="Arial Narrow" panose="020B0606020202030204" pitchFamily="34" charset="0"/>
              </a:rPr>
              <a:t>. Циљеви се достижу </a:t>
            </a:r>
            <a:r>
              <a:rPr lang="ru-RU" sz="2200" i="1" dirty="0">
                <a:latin typeface="Arial Narrow" panose="020B0606020202030204" pitchFamily="34" charset="0"/>
              </a:rPr>
              <a:t>унапред планираном стратегијом наступа</a:t>
            </a:r>
            <a:r>
              <a:rPr lang="ru-RU" sz="2200" dirty="0">
                <a:latin typeface="Arial Narrow" panose="020B0606020202030204" pitchFamily="34" charset="0"/>
              </a:rPr>
              <a:t>.  </a:t>
            </a:r>
            <a:r>
              <a:rPr lang="ru-RU" sz="2200" dirty="0" smtClean="0">
                <a:latin typeface="Arial Narrow" panose="020B0606020202030204" pitchFamily="34" charset="0"/>
              </a:rPr>
              <a:t>Стратегија </a:t>
            </a:r>
            <a:r>
              <a:rPr lang="ru-RU" sz="2200" dirty="0">
                <a:latin typeface="Arial Narrow" panose="020B0606020202030204" pitchFamily="34" charset="0"/>
              </a:rPr>
              <a:t>наступа је резултат </a:t>
            </a:r>
            <a:r>
              <a:rPr lang="ru-RU" sz="2200" i="1" dirty="0">
                <a:latin typeface="Arial Narrow" panose="020B0606020202030204" pitchFamily="34" charset="0"/>
              </a:rPr>
              <a:t>процеса истраживања </a:t>
            </a:r>
            <a:r>
              <a:rPr lang="ru-RU" sz="2200" dirty="0">
                <a:latin typeface="Arial Narrow" panose="020B0606020202030204" pitchFamily="34" charset="0"/>
              </a:rPr>
              <a:t>за потребе избора циљног тржишта и одговарајућег начина уласка на изабрано циљно тржиште. Оваквим приступом креира се </a:t>
            </a:r>
            <a:r>
              <a:rPr lang="ru-RU" sz="2200" i="1" dirty="0">
                <a:latin typeface="Arial Narrow" panose="020B0606020202030204" pitchFamily="34" charset="0"/>
              </a:rPr>
              <a:t>супериорна вредност за потрошач</a:t>
            </a:r>
            <a:r>
              <a:rPr lang="ru-RU" sz="2200" dirty="0">
                <a:latin typeface="Arial Narrow" panose="020B0606020202030204" pitchFamily="34" charset="0"/>
              </a:rPr>
              <a:t>е, а потом и друге заинтересоване актере маркетинг-околине компаније.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endParaRPr lang="sr-Cyrl-RS" sz="2000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sr-Cyrl-RS" sz="2000" dirty="0" smtClean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26757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pPr/>
              <a:t>26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7059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Приступи </a:t>
            </a:r>
            <a:r>
              <a:rPr lang="sr-Cyrl-RS" sz="31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у дефинисању односа према </a:t>
            </a:r>
            <a:r>
              <a:rPr lang="ru-RU" sz="31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пословању</a:t>
            </a:r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43199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72008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FFFF00"/>
                </a:solidFill>
                <a:latin typeface="Arial Narrow" panose="020B0606020202030204" pitchFamily="34" charset="0"/>
              </a:rPr>
              <a:t>Димензије класичног спољнотрговинског и међународног маркетинг-приступа</a:t>
            </a:r>
            <a:endParaRPr lang="sr-Latn-RS" sz="22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256990"/>
              </p:ext>
            </p:extLst>
          </p:nvPr>
        </p:nvGraphicFramePr>
        <p:xfrm>
          <a:off x="384134" y="1268760"/>
          <a:ext cx="8291264" cy="4559757"/>
        </p:xfrm>
        <a:graphic>
          <a:graphicData uri="http://schemas.openxmlformats.org/drawingml/2006/table">
            <a:tbl>
              <a:tblPr firstRow="1" firstCol="1" bandRow="1"/>
              <a:tblGrid>
                <a:gridCol w="2008952"/>
                <a:gridCol w="2820149"/>
                <a:gridCol w="3462163"/>
              </a:tblGrid>
              <a:tr h="292557">
                <a:tc gridSpan="3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9255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dimenzije/pristup</a:t>
                      </a:r>
                      <a:endParaRPr lang="sr-Latn-RS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klasičan spoljnotrgovinski</a:t>
                      </a:r>
                      <a:endParaRPr lang="sr-Latn-RS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međunarodni marketing</a:t>
                      </a:r>
                      <a:endParaRPr lang="sr-Latn-RS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nosioci 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nacije (države)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preduzeća (kompanije)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vreme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kratak rok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dugi rok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1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logika 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prodati postojeće proizvode van nacionalnih granica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zadovoljiti potrebe inostranih tržišta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9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konkurentnost 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cenovna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cenovna i necenovna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tržišni cilj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maksimalizacija razmene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stabilna tržišna pozicija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izvori informacija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statistika spoljne trgovine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sekundarni i primarni iz svih izvora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istraživanje sredine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zapostavljeno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uključeno i nužno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istraživanje tržišta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retko i nepotpuno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kontinuirano i svestrano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1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izbor tržišta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bez sistematske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selekcije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selekcija zasnovana na svestranim istraživanjima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planiranje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tekuće, inercija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svestrano, projekcija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zanemarene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prisutne i vrednovane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87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72008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FFFF00"/>
                </a:solidFill>
                <a:latin typeface="Arial Narrow" panose="020B0606020202030204" pitchFamily="34" charset="0"/>
              </a:rPr>
              <a:t>Димензије класичног спољнотрговинског и међународног маркетинг-приступа</a:t>
            </a:r>
            <a:endParaRPr lang="sr-Latn-RS" sz="22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99340"/>
              </p:ext>
            </p:extLst>
          </p:nvPr>
        </p:nvGraphicFramePr>
        <p:xfrm>
          <a:off x="539552" y="1340768"/>
          <a:ext cx="8291264" cy="3322320"/>
        </p:xfrm>
        <a:graphic>
          <a:graphicData uri="http://schemas.openxmlformats.org/drawingml/2006/table">
            <a:tbl>
              <a:tblPr firstRow="1" firstCol="1" bandRow="1"/>
              <a:tblGrid>
                <a:gridCol w="1954391"/>
                <a:gridCol w="2844642"/>
                <a:gridCol w="3492231"/>
              </a:tblGrid>
              <a:tr h="251057">
                <a:tc gridSpan="3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5030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dimenzije/pristup</a:t>
                      </a:r>
                      <a:endParaRPr lang="sr-Latn-RS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klasičan spoljnotrgovinski</a:t>
                      </a:r>
                      <a:endParaRPr lang="sr-Latn-RS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međunarodni marketing</a:t>
                      </a:r>
                      <a:endParaRPr lang="sr-Latn-RS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1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proizvoda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uglavnom za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domaće tržište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uvažavajući zahteve svih potencijalnih tržišta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1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cene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troškovno opredeljene i podržane domaćim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ciljno opredeljene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podlozi svih faktora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kanali prodaje 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nezavisni i izvan kontrole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deo marketinškog sistema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0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promocija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retko, l. prodaja i posrednici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kontinuirana i stručna uz sve oblike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1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organizacija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se organizuju iz svoje zemlje</a:t>
                      </a:r>
                      <a:endParaRPr lang="sr-Latn-R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se organizuju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gde je veći efekat</a:t>
                      </a: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09">
                <a:tc gridSpan="3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75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284984"/>
            <a:ext cx="5832648" cy="1728192"/>
          </a:xfrm>
          <a:ln w="19050">
            <a:solidFill>
              <a:srgbClr val="0F0597"/>
            </a:solidFill>
          </a:ln>
        </p:spPr>
        <p:txBody>
          <a:bodyPr>
            <a:normAutofit/>
          </a:bodyPr>
          <a:lstStyle/>
          <a:p>
            <a:pPr marL="457200" lvl="0" indent="-457200" algn="l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ММ и међународно пословање (МП) </a:t>
            </a:r>
            <a:endParaRPr lang="en-US" sz="2800" i="1" dirty="0">
              <a:solidFill>
                <a:srgbClr val="0F0597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340768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ММ</a:t>
            </a:r>
            <a:r>
              <a:rPr lang="sr-Cyrl-RS" sz="2400" b="1" dirty="0" smtClean="0">
                <a:latin typeface="Arial Narrow" panose="020B0606020202030204" pitchFamily="34" charset="0"/>
              </a:rPr>
              <a:t> </a:t>
            </a:r>
            <a:r>
              <a:rPr lang="sr-Cyrl-RS" sz="2400" dirty="0" smtClean="0">
                <a:latin typeface="Arial Narrow" panose="020B0606020202030204" pitchFamily="34" charset="0"/>
              </a:rPr>
              <a:t>се развија са развојем међународног тржишта, укључивањем земаља у међународно пословање ....</a:t>
            </a:r>
          </a:p>
          <a:p>
            <a:endParaRPr lang="sr-Cyrl-RS" sz="32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r-Cyrl-RS" sz="2400" dirty="0" smtClean="0">
                <a:latin typeface="Arial Narrow" panose="020B0606020202030204" pitchFamily="34" charset="0"/>
              </a:rPr>
              <a:t>Мишљење једне групе аутора: ММ није домаћи маркетинг (ДМ) који се одвија у међународним оквирима</a:t>
            </a:r>
            <a:r>
              <a:rPr lang="sr-Latn-RS" sz="2400" dirty="0" smtClean="0">
                <a:latin typeface="Arial Narrow" panose="020B0606020202030204" pitchFamily="34" charset="0"/>
              </a:rPr>
              <a:t>.</a:t>
            </a:r>
            <a:endParaRPr lang="sr-Cyrl-RS" sz="2400" dirty="0" smtClean="0">
              <a:latin typeface="Arial Narrow" panose="020B0606020202030204" pitchFamily="34" charset="0"/>
            </a:endParaRPr>
          </a:p>
          <a:p>
            <a:endParaRPr lang="sr-Latn-RS" sz="24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Други аутори сматрају да је једина </a:t>
            </a:r>
            <a:r>
              <a:rPr lang="ru-RU" sz="2400" dirty="0">
                <a:latin typeface="Arial Narrow" panose="020B0606020202030204" pitchFamily="34" charset="0"/>
              </a:rPr>
              <a:t>разлика </a:t>
            </a:r>
            <a:r>
              <a:rPr lang="ru-RU" sz="2400" dirty="0" smtClean="0">
                <a:latin typeface="Arial Narrow" panose="020B0606020202030204" pitchFamily="34" charset="0"/>
              </a:rPr>
              <a:t>између дефиниције ДМ и ММ то што се</a:t>
            </a:r>
            <a:r>
              <a:rPr lang="sr-Latn-RS" sz="2400" dirty="0" smtClean="0">
                <a:latin typeface="Arial Narrow" panose="020B0606020202030204" pitchFamily="34" charset="0"/>
              </a:rPr>
              <a:t>,</a:t>
            </a:r>
            <a:r>
              <a:rPr lang="ru-RU" sz="2400" dirty="0" smtClean="0">
                <a:latin typeface="Arial Narrow" panose="020B0606020202030204" pitchFamily="34" charset="0"/>
              </a:rPr>
              <a:t> у случају ММ</a:t>
            </a:r>
            <a:r>
              <a:rPr lang="sr-Latn-RS" sz="2400" dirty="0" smtClean="0">
                <a:latin typeface="Arial Narrow" panose="020B0606020202030204" pitchFamily="34" charset="0"/>
              </a:rPr>
              <a:t>,</a:t>
            </a:r>
            <a:r>
              <a:rPr lang="ru-RU" sz="2400" dirty="0" smtClean="0">
                <a:latin typeface="Arial Narrow" panose="020B0606020202030204" pitchFamily="34" charset="0"/>
              </a:rPr>
              <a:t> маркетинг-активности одвијају </a:t>
            </a:r>
            <a:r>
              <a:rPr lang="ru-RU" sz="2400" dirty="0">
                <a:latin typeface="Arial Narrow" panose="020B0606020202030204" pitchFamily="34" charset="0"/>
              </a:rPr>
              <a:t>у више од једне </a:t>
            </a:r>
            <a:r>
              <a:rPr lang="ru-RU" sz="2400" dirty="0" smtClean="0">
                <a:latin typeface="Arial Narrow" panose="020B0606020202030204" pitchFamily="34" charset="0"/>
              </a:rPr>
              <a:t>земље</a:t>
            </a:r>
            <a:r>
              <a:rPr lang="sr-Cyrl-RS" sz="2400" dirty="0" smtClean="0">
                <a:latin typeface="Arial Narrow" panose="020B0606020202030204" pitchFamily="34" charset="0"/>
              </a:rPr>
              <a:t>.</a:t>
            </a:r>
          </a:p>
          <a:p>
            <a:endParaRPr lang="sr-Cyrl-RS" sz="3200" dirty="0" smtClean="0">
              <a:latin typeface="Arial Narrow" panose="020B0606020202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09250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400" b="1" smtClean="0">
                <a:solidFill>
                  <a:srgbClr val="002060"/>
                </a:solidFill>
              </a:rPr>
              <a:t>3</a:t>
            </a:fld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39007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А: ММ </a:t>
            </a:r>
            <a:r>
              <a:rPr lang="sr-Cyrl-R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није </a:t>
            </a:r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ДМ који </a:t>
            </a:r>
            <a:r>
              <a:rPr lang="sr-Cyrl-R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се одвија у међународним оквирима</a:t>
            </a:r>
            <a:endParaRPr lang="sr-Latn-R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2242592" cy="648072"/>
          </a:xfrm>
        </p:spPr>
        <p:txBody>
          <a:bodyPr>
            <a:noAutofit/>
          </a:bodyPr>
          <a:lstStyle/>
          <a:p>
            <a:pPr algn="l"/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МП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375622"/>
          </a:xfrm>
        </p:spPr>
        <p:txBody>
          <a:bodyPr>
            <a:noAutofit/>
          </a:bodyPr>
          <a:lstStyle/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Под МП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подразумевамо </a:t>
            </a:r>
            <a:r>
              <a:rPr lang="ru-RU" sz="2400" dirty="0">
                <a:latin typeface="Arial Narrow" panose="020B0606020202030204" pitchFamily="34" charset="0"/>
              </a:rPr>
              <a:t>све пословне активности које се одвијају између две земље, односно </a:t>
            </a:r>
            <a:r>
              <a:rPr lang="ru-RU" sz="2400" dirty="0" smtClean="0">
                <a:latin typeface="Arial Narrow" panose="020B0606020202030204" pitchFamily="34" charset="0"/>
              </a:rPr>
              <a:t>са </a:t>
            </a:r>
            <a:r>
              <a:rPr lang="ru-RU" sz="2400" dirty="0">
                <a:latin typeface="Arial Narrow" panose="020B0606020202030204" pitchFamily="34" charset="0"/>
              </a:rPr>
              <a:t>или унутар две или више </a:t>
            </a:r>
            <a:r>
              <a:rPr lang="ru-RU" sz="2400" dirty="0" smtClean="0">
                <a:latin typeface="Arial Narrow" panose="020B0606020202030204" pitchFamily="34" charset="0"/>
              </a:rPr>
              <a:t>компанија.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МП обухвата </a:t>
            </a:r>
            <a:r>
              <a:rPr lang="ru-RU" sz="2400" dirty="0">
                <a:latin typeface="Arial Narrow" panose="020B0606020202030204" pitchFamily="34" charset="0"/>
              </a:rPr>
              <a:t>активности класичне набавке и продаје производа и услуга (извоз/увоз) у две или више земаља, али и пословне активности глобалних размера које обављају 500 највећих компанија света.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МП обухвата </a:t>
            </a:r>
            <a:r>
              <a:rPr lang="ru-RU" sz="2400" dirty="0">
                <a:latin typeface="Arial Narrow" panose="020B0606020202030204" pitchFamily="34" charset="0"/>
              </a:rPr>
              <a:t>најмање спољну трговину у њеном најужем смислу речи – извоз и увоз производа и услуга. У савременим условима пословања термин спољна трговина уступа место термину међународна трговина.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2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231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>
                <a:latin typeface="Arial Narrow" panose="020B0606020202030204" pitchFamily="34" charset="0"/>
              </a:rPr>
              <a:t>Међународна трговина</a:t>
            </a:r>
            <a:r>
              <a:rPr lang="ru-RU" sz="2400" dirty="0">
                <a:latin typeface="Arial Narrow" panose="020B0606020202030204" pitchFamily="34" charset="0"/>
              </a:rPr>
              <a:t>, као синоним за </a:t>
            </a:r>
            <a:r>
              <a:rPr lang="ru-RU" sz="2400" dirty="0">
                <a:solidFill>
                  <a:srgbClr val="0F0597"/>
                </a:solidFill>
                <a:latin typeface="Arial Narrow" panose="020B0606020202030204" pitchFamily="34" charset="0"/>
              </a:rPr>
              <a:t>размену која се остварује између појединих земаља или између њихових компанија</a:t>
            </a:r>
            <a:r>
              <a:rPr lang="ru-RU" sz="2400" dirty="0">
                <a:latin typeface="Arial Narrow" panose="020B0606020202030204" pitchFamily="34" charset="0"/>
              </a:rPr>
              <a:t>, временом се све мање обављала извозом, а </a:t>
            </a:r>
            <a:r>
              <a:rPr lang="ru-RU" sz="2400" b="1" dirty="0">
                <a:solidFill>
                  <a:srgbClr val="0F0597"/>
                </a:solidFill>
                <a:latin typeface="Arial Narrow" panose="020B0606020202030204" pitchFamily="34" charset="0"/>
              </a:rPr>
              <a:t>све више сложенијим и различитим формам</a:t>
            </a:r>
            <a:r>
              <a:rPr lang="ru-RU" sz="2400" dirty="0">
                <a:solidFill>
                  <a:srgbClr val="0F0597"/>
                </a:solidFill>
                <a:latin typeface="Arial Narrow" panose="020B0606020202030204" pitchFamily="34" charset="0"/>
              </a:rPr>
              <a:t>а укључивања актера у међународне трговинске токове</a:t>
            </a:r>
            <a:r>
              <a:rPr lang="ru-RU" sz="2400" dirty="0">
                <a:latin typeface="Arial Narrow" panose="020B0606020202030204" pitchFamily="34" charset="0"/>
              </a:rPr>
              <a:t>. Стога термин међународна трговина бива потиснут, док се све чешће користи термин </a:t>
            </a:r>
            <a:r>
              <a:rPr lang="ru-RU" sz="2400" u="sng" dirty="0">
                <a:latin typeface="Arial Narrow" panose="020B0606020202030204" pitchFamily="34" charset="0"/>
              </a:rPr>
              <a:t>међународно пословање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Arial Narrow" panose="020B0606020202030204" pitchFamily="34" charset="0"/>
              </a:rPr>
              <a:t>Активности </a:t>
            </a:r>
            <a:r>
              <a:rPr lang="ru-RU" sz="2400" i="1" dirty="0">
                <a:latin typeface="Arial Narrow" panose="020B0606020202030204" pitchFamily="34" charset="0"/>
              </a:rPr>
              <a:t>међународне трговине постају интегрални део активности међународног пословања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dirty="0" smtClean="0">
                <a:latin typeface="Arial Narrow" panose="020B0606020202030204" pitchFamily="34" charset="0"/>
              </a:rPr>
              <a:t>Образложење </a:t>
            </a:r>
            <a:r>
              <a:rPr lang="ru-RU" sz="2400" dirty="0">
                <a:latin typeface="Arial Narrow" panose="020B0606020202030204" pitchFamily="34" charset="0"/>
              </a:rPr>
              <a:t>за наведено лежи у чињеници да </a:t>
            </a:r>
            <a:r>
              <a:rPr lang="ru-RU" sz="2400" i="1" dirty="0">
                <a:solidFill>
                  <a:srgbClr val="0F0597"/>
                </a:solidFill>
                <a:latin typeface="Arial Narrow" panose="020B0606020202030204" pitchFamily="34" charset="0"/>
              </a:rPr>
              <a:t>међународне пословне активности између компанија превладавају међународне пословне активности између земаља и да су </a:t>
            </a:r>
            <a:r>
              <a:rPr lang="ru-RU" sz="2400" i="1" u="sng" dirty="0">
                <a:solidFill>
                  <a:srgbClr val="0F0597"/>
                </a:solidFill>
                <a:latin typeface="Arial Narrow" panose="020B0606020202030204" pitchFamily="34" charset="0"/>
              </a:rPr>
              <a:t>поред трговинских токова </a:t>
            </a:r>
            <a:r>
              <a:rPr lang="ru-RU" sz="2400" i="1" dirty="0">
                <a:solidFill>
                  <a:srgbClr val="0F0597"/>
                </a:solidFill>
                <a:latin typeface="Arial Narrow" panose="020B0606020202030204" pitchFamily="34" charset="0"/>
              </a:rPr>
              <a:t>који се одвијају између компанија и земаља све више присутни </a:t>
            </a:r>
            <a:r>
              <a:rPr lang="ru-RU" sz="2400" i="1" u="sng" dirty="0">
                <a:solidFill>
                  <a:srgbClr val="0F0597"/>
                </a:solidFill>
                <a:latin typeface="Arial Narrow" panose="020B0606020202030204" pitchFamily="34" charset="0"/>
              </a:rPr>
              <a:t>токови капитала и других облика њихове имовине. </a:t>
            </a:r>
            <a:endParaRPr lang="sr-Latn-RS" sz="2400" i="1" u="sng" dirty="0">
              <a:solidFill>
                <a:srgbClr val="0F0597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626968" cy="634082"/>
          </a:xfrm>
        </p:spPr>
        <p:txBody>
          <a:bodyPr>
            <a:noAutofit/>
          </a:bodyPr>
          <a:lstStyle/>
          <a:p>
            <a:pPr algn="l"/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МП и спољна/међународна трговина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79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1944216" cy="490066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ММ и МП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344816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Arial Narrow" panose="020B0606020202030204" pitchFamily="34" charset="0"/>
              </a:rPr>
              <a:t>Даљим јачањем мобилности фактора производње и капитала у свим његовим облицима (опипљива и неопипљива имовина</a:t>
            </a:r>
            <a:r>
              <a:rPr lang="ru-RU" sz="2200" dirty="0" smtClean="0">
                <a:latin typeface="Arial Narrow" panose="020B0606020202030204" pitchFamily="34" charset="0"/>
              </a:rPr>
              <a:t>) јавила </a:t>
            </a:r>
            <a:r>
              <a:rPr lang="ru-RU" sz="2200" dirty="0">
                <a:latin typeface="Arial Narrow" panose="020B0606020202030204" pitchFamily="34" charset="0"/>
              </a:rPr>
              <a:t>се потреба да и друге пословне функције, а не само маркетинг, постану међународно оријентисане</a:t>
            </a:r>
            <a:r>
              <a:rPr lang="ru-RU" sz="2200" dirty="0" smtClean="0">
                <a:latin typeface="Arial Narrow" panose="020B0606020202030204" pitchFamily="34" charset="0"/>
              </a:rPr>
              <a:t>.</a:t>
            </a:r>
          </a:p>
          <a:p>
            <a:pPr marL="0" lvl="0" indent="0">
              <a:buNone/>
            </a:pPr>
            <a:endParaRPr lang="ru-RU" sz="2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Међутим, активности </a:t>
            </a:r>
            <a:r>
              <a:rPr lang="ru-RU" sz="2200" dirty="0">
                <a:solidFill>
                  <a:srgbClr val="0F0597"/>
                </a:solidFill>
                <a:latin typeface="Arial Narrow" panose="020B0606020202030204" pitchFamily="34" charset="0"/>
              </a:rPr>
              <a:t>ММ постају интегрални део активности МП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</a:rPr>
              <a:t>, имајући у виду да маркетинг усмерава пословање ка међународном тржишту. </a:t>
            </a:r>
            <a:endParaRPr lang="ru-RU" sz="2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ru-RU" sz="22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У </a:t>
            </a:r>
            <a:r>
              <a:rPr lang="ru-RU" sz="2200" dirty="0">
                <a:solidFill>
                  <a:srgbClr val="0F0597"/>
                </a:solidFill>
                <a:latin typeface="Arial Narrow" panose="020B0606020202030204" pitchFamily="34" charset="0"/>
              </a:rPr>
              <a:t>МП маркетинг има усмеравајућу улогу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</a:rPr>
              <a:t>(Ракита, 1998</a:t>
            </a: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).</a:t>
            </a:r>
            <a:endParaRPr lang="sr-Latn-RS" sz="22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03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ММ и МП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099766"/>
            <a:ext cx="8712968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u="sng" dirty="0" smtClean="0">
                <a:latin typeface="Arial Narrow" panose="020B0606020202030204" pitchFamily="34" charset="0"/>
              </a:rPr>
              <a:t>Из </a:t>
            </a:r>
            <a:r>
              <a:rPr lang="ru-RU" sz="2200" u="sng" dirty="0">
                <a:latin typeface="Arial Narrow" panose="020B0606020202030204" pitchFamily="34" charset="0"/>
              </a:rPr>
              <a:t>концептуалне перспективе</a:t>
            </a:r>
            <a:r>
              <a:rPr lang="ru-RU" sz="2200" dirty="0">
                <a:latin typeface="Arial Narrow" panose="020B0606020202030204" pitchFamily="34" charset="0"/>
              </a:rPr>
              <a:t>, оно што је </a:t>
            </a:r>
            <a:r>
              <a:rPr lang="ru-RU" sz="2200" dirty="0">
                <a:solidFill>
                  <a:srgbClr val="0F0597"/>
                </a:solidFill>
                <a:latin typeface="Arial Narrow" panose="020B0606020202030204" pitchFamily="34" charset="0"/>
              </a:rPr>
              <a:t>слично између концепта </a:t>
            </a:r>
            <a:r>
              <a:rPr lang="ru-RU" sz="22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ММ и </a:t>
            </a:r>
            <a:r>
              <a:rPr lang="ru-RU" sz="2200" dirty="0">
                <a:solidFill>
                  <a:srgbClr val="0F0597"/>
                </a:solidFill>
                <a:latin typeface="Arial Narrow" panose="020B0606020202030204" pitchFamily="34" charset="0"/>
              </a:rPr>
              <a:t>концепта </a:t>
            </a:r>
            <a:r>
              <a:rPr lang="ru-RU" sz="22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МП</a:t>
            </a:r>
            <a:r>
              <a:rPr lang="ru-RU" sz="2200" dirty="0" smtClean="0">
                <a:latin typeface="Arial Narrow" panose="020B0606020202030204" pitchFamily="34" charset="0"/>
              </a:rPr>
              <a:t> је </a:t>
            </a:r>
            <a:r>
              <a:rPr lang="ru-RU" sz="2200" dirty="0">
                <a:latin typeface="Arial Narrow" panose="020B0606020202030204" pitchFamily="34" charset="0"/>
              </a:rPr>
              <a:t>чињеница  да и један и други укључују: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latin typeface="Arial Narrow" panose="020B0606020202030204" pitchFamily="34" charset="0"/>
              </a:rPr>
              <a:t>обавезно </a:t>
            </a:r>
            <a:r>
              <a:rPr lang="ru-RU" sz="2200" dirty="0">
                <a:latin typeface="Arial Narrow" panose="020B0606020202030204" pitchFamily="34" charset="0"/>
              </a:rPr>
              <a:t>истраживање међународне маркетинг-околине и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latin typeface="Arial Narrow" panose="020B0606020202030204" pitchFamily="34" charset="0"/>
              </a:rPr>
              <a:t>перманентан </a:t>
            </a:r>
            <a:r>
              <a:rPr lang="ru-RU" sz="2200" dirty="0">
                <a:latin typeface="Arial Narrow" panose="020B0606020202030204" pitchFamily="34" charset="0"/>
              </a:rPr>
              <a:t>избор оптималног метода укључивања на међународно тржиште.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Маркетинг </a:t>
            </a:r>
            <a:r>
              <a:rPr lang="ru-RU" sz="2200" dirty="0">
                <a:solidFill>
                  <a:srgbClr val="0F0597"/>
                </a:solidFill>
                <a:latin typeface="Arial Narrow" panose="020B0606020202030204" pitchFamily="34" charset="0"/>
              </a:rPr>
              <a:t>игра кључну улогу у троуглу проблема </a:t>
            </a:r>
            <a:r>
              <a:rPr lang="ru-RU" sz="2200" dirty="0">
                <a:latin typeface="Arial Narrow" panose="020B0606020202030204" pitchFamily="34" charset="0"/>
              </a:rPr>
              <a:t>с којима се среће и које разрешава систем </a:t>
            </a:r>
            <a:r>
              <a:rPr lang="ru-RU" sz="2200" dirty="0" smtClean="0">
                <a:latin typeface="Arial Narrow" panose="020B0606020202030204" pitchFamily="34" charset="0"/>
              </a:rPr>
              <a:t>МП: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истраживање </a:t>
            </a:r>
            <a:r>
              <a:rPr lang="ru-RU" sz="2200" i="1" dirty="0">
                <a:solidFill>
                  <a:srgbClr val="0070C0"/>
                </a:solidFill>
                <a:latin typeface="Arial Narrow" panose="020B0606020202030204" pitchFamily="34" charset="0"/>
              </a:rPr>
              <a:t>окружења – координација пословних активности – избор облика међународног пословања </a:t>
            </a:r>
            <a:r>
              <a:rPr lang="ru-RU" sz="2200" dirty="0">
                <a:latin typeface="Arial Narrow" panose="020B0606020202030204" pitchFamily="34" charset="0"/>
              </a:rPr>
              <a:t>(Ракита, 2005).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Најзад</a:t>
            </a:r>
            <a:r>
              <a:rPr lang="ru-RU" sz="2200" dirty="0">
                <a:latin typeface="Arial Narrow" panose="020B0606020202030204" pitchFamily="34" charset="0"/>
              </a:rPr>
              <a:t>, </a:t>
            </a:r>
            <a:r>
              <a:rPr lang="ru-RU" sz="2200" dirty="0">
                <a:solidFill>
                  <a:srgbClr val="0F0597"/>
                </a:solidFill>
                <a:latin typeface="Arial Narrow" panose="020B0606020202030204" pitchFamily="34" charset="0"/>
              </a:rPr>
              <a:t>динамика и амбиције менаџмента </a:t>
            </a:r>
            <a:r>
              <a:rPr lang="ru-RU" sz="2200" dirty="0">
                <a:latin typeface="Arial Narrow" panose="020B0606020202030204" pitchFamily="34" charset="0"/>
              </a:rPr>
              <a:t>су услов успешног укључивања компаније у међународни бизнис. Став менаџмента, нарочито маркетинг-менаџера, је посебно значајан за компаније које се налазе у фази почетне интернационализације и потичу из мање развијених земаља</a:t>
            </a:r>
            <a:endParaRPr lang="sr-Latn-RS" sz="22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9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648072"/>
          </a:xfrm>
        </p:spPr>
        <p:txBody>
          <a:bodyPr>
            <a:noAutofit/>
          </a:bodyPr>
          <a:lstStyle/>
          <a:p>
            <a:pPr algn="l"/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ММ, МП и спољна/међународна трговина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28278"/>
            <a:ext cx="8640960" cy="4909033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rgbClr val="0F0597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F0597"/>
                </a:solidFill>
                <a:latin typeface="Arial Narrow" panose="020B0606020202030204" pitchFamily="34" charset="0"/>
              </a:rPr>
              <a:t>ГЛАВНА РАЗЛИКА </a:t>
            </a:r>
            <a:r>
              <a:rPr lang="ru-RU" sz="2400" dirty="0" smtClean="0">
                <a:latin typeface="Arial Narrow" panose="020B0606020202030204" pitchFamily="34" charset="0"/>
              </a:rPr>
              <a:t>између МП и ММ -  </a:t>
            </a:r>
            <a:r>
              <a:rPr lang="ru-RU" sz="2400" dirty="0">
                <a:latin typeface="Arial Narrow" panose="020B0606020202030204" pitchFamily="34" charset="0"/>
              </a:rPr>
              <a:t>физички прелазак предмета размене (робе) преко границе у </a:t>
            </a:r>
            <a:r>
              <a:rPr lang="ru-RU" sz="2400" dirty="0" smtClean="0">
                <a:latin typeface="Arial Narrow" panose="020B0606020202030204" pitchFamily="34" charset="0"/>
              </a:rPr>
              <a:t>ММ </a:t>
            </a:r>
            <a:r>
              <a:rPr lang="ru-RU" sz="2400" dirty="0">
                <a:latin typeface="Arial Narrow" panose="020B0606020202030204" pitchFamily="34" charset="0"/>
              </a:rPr>
              <a:t>није нужан, а  </a:t>
            </a:r>
            <a:r>
              <a:rPr lang="ru-RU" sz="2400" dirty="0" smtClean="0">
                <a:latin typeface="Arial Narrow" panose="020B0606020202030204" pitchFamily="34" charset="0"/>
              </a:rPr>
              <a:t>у МП постоји. </a:t>
            </a: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Физичко </a:t>
            </a:r>
            <a:r>
              <a:rPr lang="ru-RU" sz="2400" dirty="0">
                <a:latin typeface="Arial Narrow" panose="020B0606020202030204" pitchFamily="34" charset="0"/>
              </a:rPr>
              <a:t>кретање производа између најмање две земље, другим речима </a:t>
            </a:r>
            <a:r>
              <a:rPr lang="ru-RU" sz="2400" dirty="0">
                <a:solidFill>
                  <a:srgbClr val="0F0597"/>
                </a:solidFill>
                <a:latin typeface="Arial Narrow" panose="020B0606020202030204" pitchFamily="34" charset="0"/>
              </a:rPr>
              <a:t>њихов прелазак државне границе у међународној трговини се подразумева, док у међународном маркетингу физичко кретање производа преко границе није нужно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000" dirty="0">
                <a:latin typeface="Arial Narrow" panose="020B0606020202030204" pitchFamily="34" charset="0"/>
              </a:rPr>
              <a:t>О томе сведочи „трговање” између МНК и њихових филијала, које је уствари интерни трансфер у пословању МНК на глобалном тржишту, иако је посматрано са географско-политичког становишта реч о размени са </a:t>
            </a:r>
            <a:r>
              <a:rPr lang="ru-RU" sz="2000" dirty="0" smtClean="0">
                <a:latin typeface="Arial Narrow" panose="020B0606020202030204" pitchFamily="34" charset="0"/>
              </a:rPr>
              <a:t>иностранством.  </a:t>
            </a:r>
            <a:endParaRPr lang="sr-Latn-RS" sz="20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66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Контролна питања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88740"/>
            <a:ext cx="8496944" cy="5148572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sr-Cyrl-CS" sz="2400" dirty="0" smtClean="0">
                <a:latin typeface="Arial Narrow" panose="020B0606020202030204" pitchFamily="34" charset="0"/>
              </a:rPr>
              <a:t>Дефинишите међународни маркетинг из перспективе стратегијског приступа и анализирајте дефиницију.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sr-Cyrl-CS" sz="2400" dirty="0" smtClean="0">
                <a:latin typeface="Arial Narrow" panose="020B0606020202030204" pitchFamily="34" charset="0"/>
              </a:rPr>
              <a:t>Зашто се каже да је међународни маркетинг „сводни именитељ...“?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sr-Cyrl-CS" sz="2400" dirty="0" smtClean="0">
                <a:latin typeface="Arial Narrow" panose="020B0606020202030204" pitchFamily="34" charset="0"/>
              </a:rPr>
              <a:t>Познајете ли изворе међународног маркетинга?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sr-Cyrl-CS" sz="2400" dirty="0" smtClean="0">
                <a:latin typeface="Arial Narrow" panose="020B0606020202030204" pitchFamily="34" charset="0"/>
              </a:rPr>
              <a:t>Шта објашњавају теорије међународне трговине?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sr-Cyrl-CS" sz="2400" dirty="0" smtClean="0">
                <a:latin typeface="Arial Narrow" panose="020B0606020202030204" pitchFamily="34" charset="0"/>
              </a:rPr>
              <a:t>Које су сличности а које разлике између домаћег и међународног маркетинга?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sr-Cyrl-CS" sz="2400" dirty="0" smtClean="0">
                <a:latin typeface="Arial Narrow" panose="020B0606020202030204" pitchFamily="34" charset="0"/>
              </a:rPr>
              <a:t>Какав је однос између међународне трговине, међународног пословања и међународног маркетинга?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sr-Cyrl-CS" sz="2400" dirty="0" smtClean="0">
                <a:latin typeface="Arial Narrow" panose="020B0606020202030204" pitchFamily="34" charset="0"/>
              </a:rPr>
              <a:t>Каква је разлика између спољнотрговинског приступа и међународног маркетинг-приступа?</a:t>
            </a:r>
          </a:p>
          <a:p>
            <a:pPr marL="0" indent="0">
              <a:spcBef>
                <a:spcPts val="0"/>
              </a:spcBef>
              <a:buNone/>
            </a:pPr>
            <a:endParaRPr lang="sr-Cyrl-CS" sz="2000" dirty="0">
              <a:latin typeface="Arial Narrow" panose="020B0606020202030204" pitchFamily="34" charset="0"/>
            </a:endParaRPr>
          </a:p>
          <a:p>
            <a:endParaRPr lang="sr-Cyrl-CS" dirty="0"/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9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499988"/>
              </p:ext>
            </p:extLst>
          </p:nvPr>
        </p:nvGraphicFramePr>
        <p:xfrm>
          <a:off x="179512" y="1340768"/>
          <a:ext cx="8424936" cy="4696206"/>
        </p:xfrm>
        <a:graphic>
          <a:graphicData uri="http://schemas.openxmlformats.org/drawingml/2006/table">
            <a:tbl>
              <a:tblPr firstRow="1" firstCol="1" bandRow="1"/>
              <a:tblGrid>
                <a:gridCol w="8424936"/>
              </a:tblGrid>
              <a:tr h="30696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sr-Latn-R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ММ почивају на </a:t>
                      </a:r>
                      <a:r>
                        <a:rPr lang="ru-RU" sz="2400" b="0" i="1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истим принципима, истој теорији и методологији</a:t>
                      </a: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али је </a:t>
                      </a:r>
                      <a:r>
                        <a:rPr lang="ru-RU" sz="2400" b="0" i="1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НАЧИН</a:t>
                      </a: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који планирају и реализују маркетиншке активности различит, јер се одвијају у различитим окружењима (домаће/инострано).</a:t>
                      </a:r>
                      <a:r>
                        <a:rPr lang="sr-Cyrl-R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Дакле, и </a:t>
                      </a:r>
                      <a:r>
                        <a:rPr lang="sr-Cyrl-RS" sz="240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пословни амбијент их чини различитим</a:t>
                      </a:r>
                      <a:r>
                        <a:rPr lang="sr-Cyrl-R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 интересовања ММ су све маркетинг-активности које имају одређене међународне и међу-државне ефекте и последице (било позитивне било негативне)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Ракита, 2005, стр. 25).</a:t>
                      </a:r>
                      <a:endParaRPr lang="sr-Cyrl-RS" sz="18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0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ММ је посебна научна дисциплина.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 је ДМ део ММ</a:t>
                      </a:r>
                      <a:r>
                        <a:rPr kumimoji="0" lang="sr-Cyrl-R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него што је ММ </a:t>
                      </a:r>
                      <a:r>
                        <a:rPr kumimoji="0" lang="sr-Cyrl-R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уствари</a:t>
                      </a:r>
                      <a:r>
                        <a:rPr kumimoji="0" lang="sr-Cyrl-R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ДМ у међународним оквирима.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t>4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33265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А: ММ је посебно подручје маркетинга</a:t>
            </a:r>
            <a:endParaRPr lang="sr-Latn-R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197600"/>
              </p:ext>
            </p:extLst>
          </p:nvPr>
        </p:nvGraphicFramePr>
        <p:xfrm>
          <a:off x="467544" y="1412777"/>
          <a:ext cx="8064896" cy="4986165"/>
        </p:xfrm>
        <a:graphic>
          <a:graphicData uri="http://schemas.openxmlformats.org/drawingml/2006/table">
            <a:tbl>
              <a:tblPr firstRow="1" firstCol="1" bandRow="1"/>
              <a:tblGrid>
                <a:gridCol w="8064896"/>
              </a:tblGrid>
              <a:tr h="4293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r-Latn-R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I: </a:t>
                      </a: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Начин усклађивања односа између понуде и тражње</a:t>
                      </a:r>
                      <a:endParaRPr kumimoji="0" lang="sr-Latn-R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sr-Cyrl-R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r-Latn-R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II: </a:t>
                      </a: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Сложеност међународног пословног окружења,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sr-Cyrl-R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r-Latn-R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III: </a:t>
                      </a:r>
                      <a:r>
                        <a:rPr kumimoji="0" lang="sr-Cyrl-R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роблем финализације и реализације маркетинг-програма</a:t>
                      </a:r>
                      <a:r>
                        <a:rPr kumimoji="0" lang="sr-Latn-R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kumimoji="0" lang="ru-RU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sr-Cyrl-R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r-Latn-R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IV: </a:t>
                      </a: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Особеност инструмената, техника и форми међународног пословања.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r-Latn-RS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pPr/>
              <a:t>5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404664"/>
            <a:ext cx="88932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Б: Међусобне </a:t>
            </a:r>
            <a:r>
              <a:rPr lang="ru-RU" sz="2600" dirty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функционално-техничке разлике између ДМ и </a:t>
            </a:r>
            <a:r>
              <a:rPr lang="ru-RU" sz="26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ММ</a:t>
            </a:r>
            <a:endParaRPr lang="ru-RU" sz="2600" dirty="0">
              <a:solidFill>
                <a:srgbClr val="FFFF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316410"/>
              </p:ext>
            </p:extLst>
          </p:nvPr>
        </p:nvGraphicFramePr>
        <p:xfrm>
          <a:off x="251520" y="1124744"/>
          <a:ext cx="8470304" cy="5256584"/>
        </p:xfrm>
        <a:graphic>
          <a:graphicData uri="http://schemas.openxmlformats.org/drawingml/2006/table">
            <a:tbl>
              <a:tblPr firstRow="1" firstCol="1" bandRow="1"/>
              <a:tblGrid>
                <a:gridCol w="8470304"/>
              </a:tblGrid>
              <a:tr h="1306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Cyrl-R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0597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I: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Начин усклађивања односа између понуде и тражње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r-Latn-RS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ММ се задовољавају потребе (тражња) на међународном  тржишту без обзира где је лоцирана производња. Приликом усклађивања укупне понуде и тражње треба увек имати у виду да се део домаће тражње може задовољити преко међународног маркетинга (путем понуде иностраних компанија на домаћем тржишту) „као и да се преко домаћег маркетинга може задовољавати део иностране тражње (тражње иностраних субјеката на домаћем тржишту).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pPr/>
              <a:t>6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404664"/>
            <a:ext cx="88932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Б: Међусобне </a:t>
            </a:r>
            <a:r>
              <a:rPr lang="ru-RU" sz="2600" dirty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функционално-техничке разлике између ДМ и </a:t>
            </a:r>
            <a:r>
              <a:rPr lang="ru-RU" sz="26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ММ</a:t>
            </a:r>
            <a:endParaRPr lang="ru-RU" sz="2600" dirty="0">
              <a:solidFill>
                <a:srgbClr val="FFFF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846523"/>
              </p:ext>
            </p:extLst>
          </p:nvPr>
        </p:nvGraphicFramePr>
        <p:xfrm>
          <a:off x="179512" y="1262687"/>
          <a:ext cx="8856984" cy="4968153"/>
        </p:xfrm>
        <a:graphic>
          <a:graphicData uri="http://schemas.openxmlformats.org/drawingml/2006/table">
            <a:tbl>
              <a:tblPr firstRow="1" firstCol="1" bandRow="1"/>
              <a:tblGrid>
                <a:gridCol w="8856984"/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r-Latn-R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II: </a:t>
                      </a:r>
                      <a:r>
                        <a:rPr kumimoji="0" lang="sr-Cyrl-R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ложеност међународног пословног окружења</a:t>
                      </a:r>
                      <a:endParaRPr lang="sr-Latn-RS" sz="2400" dirty="0">
                        <a:solidFill>
                          <a:srgbClr val="0F0597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Окружење представља екстерну варијаблу са низом </a:t>
                      </a:r>
                      <a:r>
                        <a:rPr lang="ru-RU" sz="2100" b="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неконтролисаних променљивих</a:t>
                      </a:r>
                      <a:r>
                        <a:rPr lang="ru-RU" sz="21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У ДМ се лакше уочавају и савладавају изазови из окружења. </a:t>
                      </a:r>
                      <a:r>
                        <a:rPr lang="ru-RU" sz="2100" b="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ММ реч је о најмање два окружења (два национална тржишта)</a:t>
                      </a:r>
                      <a:r>
                        <a:rPr lang="ru-RU" sz="21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Међународни маркетери морају бити оспособљени за уочавање сличности између националних окружења иностраних тржишта и за тачно идентификовање разлика међу њима. Они тиме управљају и стратешки усмеравају маркетинг-активности у различитим окружењима. Како једно инострано окружење карактеришу специфична </a:t>
                      </a:r>
                      <a:r>
                        <a:rPr lang="ru-RU" sz="2100" b="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политичка, војна, економска, правна и технолошка клима</a:t>
                      </a:r>
                      <a:r>
                        <a:rPr lang="ru-RU" sz="21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те други типови климе, тако међународни маркетинг-менаџери треба да </a:t>
                      </a:r>
                      <a:r>
                        <a:rPr lang="ru-RU" sz="2100" b="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сагледају елементе окружења у контексту деловања фактора на макронивоу, међународних фактора и глобалних односа. </a:t>
                      </a:r>
                      <a:endParaRPr lang="ru-RU" sz="2100" b="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pPr/>
              <a:t>7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04664"/>
            <a:ext cx="88932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Б: Међусобне </a:t>
            </a:r>
            <a:r>
              <a:rPr lang="ru-RU" sz="2600" dirty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функционално-техничке разлике између ДМ и </a:t>
            </a:r>
            <a:r>
              <a:rPr lang="ru-RU" sz="26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ММ</a:t>
            </a:r>
            <a:endParaRPr lang="ru-RU" sz="2600" dirty="0">
              <a:solidFill>
                <a:srgbClr val="FFFF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906183"/>
              </p:ext>
            </p:extLst>
          </p:nvPr>
        </p:nvGraphicFramePr>
        <p:xfrm>
          <a:off x="251520" y="1268760"/>
          <a:ext cx="8625666" cy="4885235"/>
        </p:xfrm>
        <a:graphic>
          <a:graphicData uri="http://schemas.openxmlformats.org/drawingml/2006/table">
            <a:tbl>
              <a:tblPr firstRow="1" firstCol="1" bandRow="1"/>
              <a:tblGrid>
                <a:gridCol w="8625666"/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r-Latn-R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IV: O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собеност инструмената, техника и форми међународног пословања</a:t>
                      </a:r>
                      <a:endParaRPr lang="sr-Latn-RS" sz="2400" dirty="0">
                        <a:solidFill>
                          <a:srgbClr val="0F0597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2000" b="0" i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0" i="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Инструменти трговинског и платног промета </a:t>
                      </a:r>
                      <a:r>
                        <a:rPr lang="ru-RU" sz="2100" b="0" i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међународном маркетингу чине његове димензије особеним. Примера ради, систем плаћања или наплате може бити детерминисан овим факторима, па ће компанија бирати неке </a:t>
                      </a:r>
                      <a:r>
                        <a:rPr lang="ru-RU" sz="2100" b="0" i="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друге форме интернационализације изузев директних инвестиција</a:t>
                      </a:r>
                      <a:r>
                        <a:rPr lang="ru-RU" sz="2100" b="0" i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и слично. Најзад, много је фактора који детерминишу димензије </a:t>
                      </a:r>
                      <a:r>
                        <a:rPr lang="sr-Latn-RS" sz="2100" b="0" i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 </a:t>
                      </a:r>
                      <a:r>
                        <a:rPr lang="ru-RU" sz="2100" b="0" i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односу на </a:t>
                      </a:r>
                      <a:r>
                        <a:rPr lang="sr-Cyrl-RS" sz="2100" b="0" i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sr-Latn-RS" sz="2100" b="0" i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100" b="0" i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пошавши од </a:t>
                      </a:r>
                      <a:r>
                        <a:rPr lang="ru-RU" sz="2100" b="0" i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девизног тржишта, инструмената девизног пословања, царинских и нецаринских дажбина и других елемената јавних финансија, кредитне политике, до спољнотрговинске политике и регулативе</a:t>
                      </a:r>
                      <a:r>
                        <a:rPr lang="ru-RU" sz="2100" b="0" i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Све наведено, успешни међународни маркетинг-менаџери идентификују и укључују у одлуке које се доносе пре и током наступа на одређено тржиште (реч је о оперативним способностима</a:t>
                      </a:r>
                      <a:r>
                        <a:rPr lang="ru-RU" sz="2000" b="0" i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pPr/>
              <a:t>8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04664"/>
            <a:ext cx="88932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Б: Међусобне </a:t>
            </a:r>
            <a:r>
              <a:rPr lang="ru-RU" sz="2600" dirty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функционално-техничке разлике између ДМ и </a:t>
            </a:r>
            <a:r>
              <a:rPr lang="ru-RU" sz="26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ММ</a:t>
            </a:r>
            <a:endParaRPr lang="ru-RU" sz="2600" dirty="0">
              <a:solidFill>
                <a:srgbClr val="FFFF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340345"/>
              </p:ext>
            </p:extLst>
          </p:nvPr>
        </p:nvGraphicFramePr>
        <p:xfrm>
          <a:off x="107504" y="1268761"/>
          <a:ext cx="8856984" cy="5246868"/>
        </p:xfrm>
        <a:graphic>
          <a:graphicData uri="http://schemas.openxmlformats.org/drawingml/2006/table">
            <a:tbl>
              <a:tblPr firstRow="1" firstCol="1" bandRow="1"/>
              <a:tblGrid>
                <a:gridCol w="8856984"/>
              </a:tblGrid>
              <a:tr h="648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r-Latn-R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III: </a:t>
                      </a:r>
                      <a:r>
                        <a:rPr kumimoji="0" lang="sr-Cyrl-R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0597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роблем финализације и реализације маркетинг-програма</a:t>
                      </a:r>
                      <a:endParaRPr lang="sr-Latn-RS" sz="2400" dirty="0">
                        <a:solidFill>
                          <a:srgbClr val="0F0597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200" b="0" baseline="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аркетинг-програм компаније чини варијаблу коју </a:t>
                      </a:r>
                      <a:r>
                        <a:rPr lang="ru-RU" sz="2200" b="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компанија може да контролише</a:t>
                      </a:r>
                      <a:r>
                        <a:rPr lang="ru-RU" sz="2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Компанија се може наћи у ситуацији да 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синхронизује и координира маркетинг-програм са </a:t>
                      </a:r>
                      <a:r>
                        <a:rPr lang="ru-RU" sz="2200" b="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захтевима појединачне стране земље</a:t>
                      </a:r>
                      <a:r>
                        <a:rPr lang="ru-RU" sz="2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синхронизује и координира маркетинг-програм </a:t>
                      </a:r>
                      <a:r>
                        <a:rPr lang="ru-RU" sz="2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више различитих националних тржишта (при чему креира </a:t>
                      </a:r>
                      <a:r>
                        <a:rPr lang="ru-RU" sz="2200" b="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вишенационалне маркетинг-програме за групу тржишта или регион</a:t>
                      </a:r>
                      <a:r>
                        <a:rPr lang="ru-RU" sz="2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или 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 синхронизује и координира </a:t>
                      </a:r>
                      <a:r>
                        <a:rPr lang="ru-RU" sz="2200" b="0" dirty="0" smtClean="0">
                          <a:solidFill>
                            <a:srgbClr val="0F0597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мултипле националне маркетинг-програме </a:t>
                      </a:r>
                      <a:r>
                        <a:rPr lang="ru-RU" sz="22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„у јединствен наднационални програм маркетинг активности глобалног карактера“ </a:t>
                      </a:r>
                      <a:r>
                        <a:rPr lang="ru-RU" sz="18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(Ракита, 2005, стр. 42). 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Маркетинг-програм компаније је под великим утицајем неконтролисаних променљивих из окружења.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pPr/>
              <a:t>9</a:t>
            </a:fld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04664"/>
            <a:ext cx="88932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Б: Међусобне </a:t>
            </a:r>
            <a:r>
              <a:rPr lang="ru-RU" sz="2600" dirty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функционално-техничке разлике између ДМ и </a:t>
            </a:r>
            <a:r>
              <a:rPr lang="ru-RU" sz="2600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ММ</a:t>
            </a:r>
            <a:endParaRPr lang="ru-RU" sz="2600" dirty="0">
              <a:solidFill>
                <a:srgbClr val="FFFF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2794</Words>
  <Application>Microsoft Office PowerPoint</Application>
  <PresentationFormat>On-screen Show (4:3)</PresentationFormat>
  <Paragraphs>288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 Међународни маркетинг-концепт   Домаћи маркетинг (ДМ) и међународни маркетинг (ММ)  Теоријски оквири ММ ММ и међународно пословање ММ и интернационализација Интернационализација и глобализација Компаније РС и интернационализација</vt:lpstr>
      <vt:lpstr>Домаћи маркетинг (ДМ) и међународни маркетинг (ММ)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Разлика између ДМ и MM је у физичкој дистанци.</vt:lpstr>
      <vt:lpstr>PowerPoint Presentation</vt:lpstr>
      <vt:lpstr>PowerPoint Presentation</vt:lpstr>
      <vt:lpstr>PowerPoint Presentation</vt:lpstr>
      <vt:lpstr>Значај ММ</vt:lpstr>
      <vt:lpstr>Теоријски оквири ММ  - маркетинг - теорије међународне трговине - приступи у дефинисању пословања - ММ приступ </vt:lpstr>
      <vt:lpstr>Маркетинг као извор ММ</vt:lpstr>
      <vt:lpstr>И међународно пословање (МП) и ММ проналазе своје темеље у теоријама спољне трговине</vt:lpstr>
      <vt:lpstr>Теорије међународне трговине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Приступи у дефинисању подручја пословања </vt:lpstr>
      <vt:lpstr> Приступи у дефинисању односа према пословању </vt:lpstr>
      <vt:lpstr> Приступи у дефинисању односа према пословању </vt:lpstr>
      <vt:lpstr>Димензије класичног спољнотрговинског и међународног маркетинг-приступа</vt:lpstr>
      <vt:lpstr>Димензије класичног спољнотрговинског и међународног маркетинг-приступа</vt:lpstr>
      <vt:lpstr>ММ и међународно пословање (МП) </vt:lpstr>
      <vt:lpstr>МП</vt:lpstr>
      <vt:lpstr>МП и спољна/међународна трговина</vt:lpstr>
      <vt:lpstr>ММ и МП</vt:lpstr>
      <vt:lpstr>ММ и МП</vt:lpstr>
      <vt:lpstr>ММ, МП и спољна/међународна трговина</vt:lpstr>
      <vt:lpstr>Контролна питања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62</cp:revision>
  <dcterms:created xsi:type="dcterms:W3CDTF">2021-02-24T10:06:34Z</dcterms:created>
  <dcterms:modified xsi:type="dcterms:W3CDTF">2024-10-15T18:43:00Z</dcterms:modified>
</cp:coreProperties>
</file>