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0"/>
  </p:notesMasterIdLst>
  <p:sldIdLst>
    <p:sldId id="276" r:id="rId3"/>
    <p:sldId id="257" r:id="rId4"/>
    <p:sldId id="258" r:id="rId5"/>
    <p:sldId id="259" r:id="rId6"/>
    <p:sldId id="260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9AC74-AE8C-414E-BD46-BDA54D998B3C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8180A-532D-4D8D-8544-CE98EEB5D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0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180A-532D-4D8D-8544-CE98EEB5D5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4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B09E9A-BEF2-4908-8E09-725EA3ECC09E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47946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3E71A4-0E68-4528-AA77-7E56F6F28EA7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6484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52B9D8-C9D8-4D02-8B6C-2E7F1FF0473C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38108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48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59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0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8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5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06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1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2FEE6E-D2D8-4711-ABDD-1569DC03FB0B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736853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90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4EBE86-4061-447A-A525-8BD8D1417644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43498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54DA83-C925-4FE9-A5DD-F9214A9D2377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63965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398ECF-DFE8-475E-9F07-7A54B3456BBA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50021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12CA4B-1439-49CA-8FC5-27FE7F11A394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67185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0A70B0-8A25-4D0F-85EF-90F8A44B299E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419616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3AB31F-B8FB-469E-AF6C-BC4B08A51A03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57051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58D879-A7F4-41C8-8768-825857925649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9596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1DABE8-C3DC-48B8-81B1-DFD583C6997C}" type="slidenum">
              <a:rPr lang="en-US" altLang="sr-Latn-R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3123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CF63-921D-4CE0-9CAB-726356979DEA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D45A4-93AD-4AD0-AD5B-0E3FEC40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1052513"/>
            <a:ext cx="7772400" cy="2909887"/>
          </a:xfrm>
        </p:spPr>
        <p:txBody>
          <a:bodyPr/>
          <a:lstStyle/>
          <a:p>
            <a:pPr algn="l" eaLnBrk="1" hangingPunct="1"/>
            <a:r>
              <a:rPr lang="sr-Latn-RS" altLang="en-US" dirty="0">
                <a:solidFill>
                  <a:schemeClr val="tx2"/>
                </a:solidFill>
                <a:latin typeface="Cambria" panose="02040503050406030204" pitchFamily="18" charset="0"/>
              </a:rPr>
              <a:t>OPŠTI UPRAVNI POSTUPAK</a:t>
            </a:r>
            <a:br>
              <a:rPr lang="sr-Latn-RS" altLang="en-US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sr-Latn-RS" altLang="en-US" dirty="0">
                <a:solidFill>
                  <a:schemeClr val="tx2"/>
                </a:solidFill>
                <a:latin typeface="Cambria" panose="02040503050406030204" pitchFamily="18" charset="0"/>
              </a:rPr>
              <a:t>(UČESNICI, OPŠTENJE, ROKOVI, TROŠKOVI)</a:t>
            </a:r>
            <a:br>
              <a:rPr lang="sr-Latn-RS" altLang="en-US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n-US" altLang="en-US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684213" y="4267200"/>
            <a:ext cx="7119937" cy="746125"/>
          </a:xfrm>
        </p:spPr>
        <p:txBody>
          <a:bodyPr/>
          <a:lstStyle/>
          <a:p>
            <a:pPr algn="l" eaLnBrk="1" hangingPunct="1"/>
            <a:r>
              <a:rPr lang="sr-Latn-RS" altLang="en-US" sz="2400" dirty="0">
                <a:solidFill>
                  <a:schemeClr val="tx2"/>
                </a:solidFill>
                <a:latin typeface="Cambria" panose="02040503050406030204" pitchFamily="18" charset="0"/>
              </a:rPr>
              <a:t>Prof. dr iur. Marija Kostić</a:t>
            </a:r>
          </a:p>
        </p:txBody>
      </p:sp>
    </p:spTree>
    <p:extLst>
      <p:ext uri="{BB962C8B-B14F-4D97-AF65-F5344CB8AC3E}">
        <p14:creationId xmlns:p14="http://schemas.microsoft.com/office/powerpoint/2010/main" val="114968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x-none" b="1" dirty="0">
                <a:solidFill>
                  <a:schemeClr val="accent6"/>
                </a:solidFill>
              </a:rPr>
              <a:t>NAČINI DOSTAVLJANJA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763000" cy="5757372"/>
          </a:xfrm>
        </p:spPr>
        <p:txBody>
          <a:bodyPr>
            <a:normAutofit/>
          </a:bodyPr>
          <a:lstStyle/>
          <a:p>
            <a:pPr lvl="0"/>
            <a:r>
              <a:rPr lang="sr-Latn-ME" sz="2000" b="0" dirty="0">
                <a:latin typeface="Arial" pitchFamily="34" charset="0"/>
                <a:cs typeface="Arial" pitchFamily="34" charset="0"/>
              </a:rPr>
              <a:t>Uobičajeno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vr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tom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preko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slu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benog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organa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uprave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izuzetno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stranka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mo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pozvana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no do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uru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</a:t>
            </a:r>
            <a:endParaRPr lang="sr-Latn-CS" sz="2000" b="0" dirty="0">
              <a:latin typeface="Arial" pitchFamily="34" charset="0"/>
              <a:cs typeface="Arial" pitchFamily="34" charset="0"/>
            </a:endParaRPr>
          </a:p>
          <a:p>
            <a:pPr lvl="0"/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 err="1">
                <a:latin typeface="Arial" pitchFamily="34" charset="0"/>
                <a:cs typeface="Arial" pitchFamily="34" charset="0"/>
              </a:rPr>
              <a:t>Obavezno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li</a:t>
            </a:r>
            <a:r>
              <a:rPr lang="x-none" sz="2000" b="1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no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dostavljanje</a:t>
            </a:r>
            <a:r>
              <a:rPr lang="sr-Latn-ME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direktno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adresatu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odnosno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njegovom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zakonskom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zastupniku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punomo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pPr lvl="0"/>
            <a:endParaRPr lang="sr-Latn-CS" sz="20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 err="1">
                <a:latin typeface="Arial" pitchFamily="34" charset="0"/>
                <a:cs typeface="Arial" pitchFamily="34" charset="0"/>
              </a:rPr>
              <a:t>Posredno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dostavljanje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uručivanje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nekom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drugom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licu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 ne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adresatu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adresat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bio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odsutan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lic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000" dirty="0" err="1">
                <a:latin typeface="Arial" pitchFamily="34" charset="0"/>
                <a:cs typeface="Arial" pitchFamily="34" charset="0"/>
              </a:rPr>
              <a:t>ž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ivi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adresatom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stanu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kolegi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dn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mestu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organu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uprave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teritoriji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prebivali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ostavljanje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poruke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adresatu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organa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pismeno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terba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podigne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Pismeno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ne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dostaviti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stranki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suprotnim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interesom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datoj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upravnoj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stvari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sr-Latn-CS" sz="20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 err="1">
                <a:latin typeface="Arial" pitchFamily="34" charset="0"/>
                <a:cs typeface="Arial" pitchFamily="34" charset="0"/>
              </a:rPr>
              <a:t>Posebni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slu</a:t>
            </a:r>
            <a:r>
              <a:rPr lang="x-none" sz="2000" b="1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ajevi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dostavljanja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licima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posebnim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svojstvima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posebnim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situacijama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vojsci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inostranstvu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zatvoru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 i na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posebne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na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dostavljanja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javnim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saop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tenjem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dostavljanje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slu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promene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prebivali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sedi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ta 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7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algn="r"/>
            <a:r>
              <a:rPr lang="x-none" sz="3600" b="1" dirty="0">
                <a:solidFill>
                  <a:schemeClr val="accent6"/>
                </a:solidFill>
              </a:rPr>
              <a:t>VREME I MESTO DOSTAVLJANJA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438400"/>
            <a:ext cx="8092440" cy="38862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ME" sz="2000" dirty="0">
                <a:latin typeface="Arial" pitchFamily="34" charset="0"/>
                <a:cs typeface="Arial" pitchFamily="34" charset="0"/>
              </a:rPr>
              <a:t>VREME: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radnim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danom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danju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izuzetno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mo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000" b="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edelja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neradan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no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ako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je to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neodlo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no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potrebno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)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ESTO: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stan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poslovna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prostorija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rad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no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mesto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adresata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advokatu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njegovoj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kancelariji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 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Takođe, i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na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bilo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kom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mestu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gde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dostavlja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zatekne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 adresata.</a:t>
            </a:r>
          </a:p>
          <a:p>
            <a:pPr lvl="0"/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DOKAZ O DOSTAVLJANJU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potvrda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izvr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dostavljanju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koju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potpisuju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primalac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uz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navo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enje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datuma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prijema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) 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dostavlja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Ukoliko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primalac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odbije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potpi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še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prijemnicu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dostavlja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konastatuje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dostavnici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tada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ona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smatra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dostavljenom</a:t>
            </a:r>
            <a:r>
              <a:rPr lang="sr-Latn-CS" sz="2000" b="0" dirty="0">
                <a:latin typeface="Arial" pitchFamily="34" charset="0"/>
                <a:cs typeface="Arial" pitchFamily="34" charset="0"/>
              </a:rPr>
              <a:t>.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0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algn="r"/>
            <a:r>
              <a:rPr lang="x-none" b="1" dirty="0">
                <a:solidFill>
                  <a:schemeClr val="accent6"/>
                </a:solidFill>
              </a:rPr>
              <a:t>OSTALI NAČINI OPŠTENJA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81600"/>
          </a:xfrm>
        </p:spPr>
        <p:txBody>
          <a:bodyPr>
            <a:noAutofit/>
          </a:bodyPr>
          <a:lstStyle/>
          <a:p>
            <a:pPr lvl="0"/>
            <a:r>
              <a:rPr lang="en-US" sz="2000" b="1" dirty="0">
                <a:latin typeface="Arial" pitchFamily="34" charset="0"/>
                <a:cs typeface="Arial" pitchFamily="34" charset="0"/>
              </a:rPr>
              <a:t>POZIVANJE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upu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ivanje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zahteva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esniku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postupka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strane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nadle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nog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organa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uprave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vodi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postupak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da li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no do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e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bude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prisutno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prilikom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izvo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enja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pojedinih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procesnih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radnji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 </a:t>
            </a:r>
            <a:endParaRPr lang="sr-Latn-ME" sz="2000" b="0" dirty="0">
              <a:latin typeface="Arial" pitchFamily="34" charset="0"/>
              <a:cs typeface="Arial" pitchFamily="34" charset="0"/>
            </a:endParaRPr>
          </a:p>
          <a:p>
            <a:pPr lvl="0"/>
            <a:endParaRPr lang="sr-Latn-ME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x-none" sz="2000" b="0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abranjeno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pozivanje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lica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borave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na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podru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ju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mesno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nadle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nog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organa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sr-Latn-ME" sz="20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či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ji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dolazak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bi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izazvao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velike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tro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kove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dangubu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(u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ovom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slu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aju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primenjuje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institut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pravne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pomoci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).</a:t>
            </a:r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pPr lvl="0"/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0" dirty="0" err="1">
                <a:latin typeface="Arial" pitchFamily="34" charset="0"/>
                <a:cs typeface="Arial" pitchFamily="34" charset="0"/>
              </a:rPr>
              <a:t>Pozivanje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vr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pismenim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putem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.</a:t>
            </a:r>
            <a:endParaRPr lang="x-none" sz="2000" dirty="0">
              <a:latin typeface="Arial" pitchFamily="34" charset="0"/>
              <a:cs typeface="Arial" pitchFamily="34" charset="0"/>
            </a:endParaRPr>
          </a:p>
          <a:p>
            <a:pPr lvl="0"/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0" dirty="0" err="1">
                <a:latin typeface="Arial" pitchFamily="34" charset="0"/>
                <a:cs typeface="Arial" pitchFamily="34" charset="0"/>
              </a:rPr>
              <a:t>Pozvani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obavezan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da se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pozivu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odazove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osim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slu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aju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te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bolesti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drugog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razloga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u tome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onemogu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ava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</a:t>
            </a:r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pPr lvl="0"/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x-none" sz="2000" b="0" dirty="0">
                <a:latin typeface="Arial" pitchFamily="34" charset="0"/>
                <a:cs typeface="Arial" pitchFamily="34" charset="0"/>
              </a:rPr>
              <a:t>Mogućnost p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rivo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enj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a,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izr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icanja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kumulativn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nov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n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kazn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e i plaćanja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tr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okova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postupka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 u slučaju ne odazivanja.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7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algn="r"/>
            <a:r>
              <a:rPr lang="x-none" b="1" dirty="0">
                <a:solidFill>
                  <a:schemeClr val="accent6"/>
                </a:solidFill>
              </a:rPr>
              <a:t>OSTALI NAČINI OPŠTENJA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115300" cy="5181600"/>
          </a:xfrm>
        </p:spPr>
        <p:txBody>
          <a:bodyPr>
            <a:norm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ZAPISNIK</a:t>
            </a:r>
            <a:r>
              <a:rPr lang="sr-Latn-ME" sz="18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pismeno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sastavlja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vezi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usmenom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raspravom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usmenim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izjavama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kao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drugim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nim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radnjama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postupku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. U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pogledu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manj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nih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1800" b="0" dirty="0" err="1">
                <a:latin typeface="Arial" pitchFamily="34" charset="0"/>
                <a:cs typeface="Arial" pitchFamily="34" charset="0"/>
              </a:rPr>
              <a:t>č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injenica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pomenute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vrste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stavlja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pismena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zabele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ka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.</a:t>
            </a:r>
            <a:endParaRPr lang="x-none" sz="1800" b="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x-none" sz="1800" b="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800" b="0" dirty="0" err="1">
                <a:latin typeface="Arial" pitchFamily="34" charset="0"/>
                <a:cs typeface="Arial" pitchFamily="34" charset="0"/>
              </a:rPr>
              <a:t>Zakon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propisuje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obaveznu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sadr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inu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zapisnika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kao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sr-Latn-ME" sz="18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pravilo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da se pre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zaklju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ivanja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zapisnik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1800" b="0" dirty="0" err="1">
                <a:latin typeface="Arial" pitchFamily="34" charset="0"/>
                <a:cs typeface="Arial" pitchFamily="34" charset="0"/>
              </a:rPr>
              <a:t>č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ita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saslu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anim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licima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pravo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davanje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medbi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Nakon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1800" b="0" dirty="0" err="1">
                <a:latin typeface="Arial" pitchFamily="34" charset="0"/>
                <a:cs typeface="Arial" pitchFamily="34" charset="0"/>
              </a:rPr>
              <a:t>š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to je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zapisnik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pro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itan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sr-Latn-ME" sz="1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sr-Latn-ME" sz="18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medbe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konstatovane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, to se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samom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zapisniku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potvr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uje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zatim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potpisuju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u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esnici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postupka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slu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beno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lice </a:t>
            </a:r>
            <a:r>
              <a:rPr lang="sr-Latn-ME" sz="18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zapisni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ar.</a:t>
            </a:r>
            <a:endParaRPr lang="x-none" sz="1800" b="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x-none" sz="1800" b="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800" b="0" dirty="0" err="1">
                <a:latin typeface="Arial" pitchFamily="34" charset="0"/>
                <a:cs typeface="Arial" pitchFamily="34" charset="0"/>
              </a:rPr>
              <a:t>Zapisnik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javna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isprava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sr-Latn-ME" sz="18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delu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na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nisu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stavljene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primedbe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da je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pogre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no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sastavljen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slu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kao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dokaz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toku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sr-Latn-ME" sz="18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sadr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preduzetih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radnji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sr-Latn-ME" sz="18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datih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izjava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. </a:t>
            </a:r>
            <a:endParaRPr lang="x-none" sz="1800" b="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x-none" sz="1800" b="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800" b="0" dirty="0" err="1">
                <a:latin typeface="Arial" pitchFamily="34" charset="0"/>
                <a:cs typeface="Arial" pitchFamily="34" charset="0"/>
              </a:rPr>
              <a:t>Dozvoljeno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dokazivanje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neta</a:t>
            </a:r>
            <a:r>
              <a:rPr lang="x-none" sz="18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nosti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zapisnika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.</a:t>
            </a:r>
            <a:endParaRPr lang="x-none" sz="1800" b="0" dirty="0">
              <a:latin typeface="Arial" pitchFamily="34" charset="0"/>
              <a:cs typeface="Arial" pitchFamily="34" charset="0"/>
            </a:endParaRPr>
          </a:p>
          <a:p>
            <a:endParaRPr lang="x-none" sz="18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algn="r"/>
            <a:r>
              <a:rPr lang="sr-Latn-CS" b="1" dirty="0">
                <a:solidFill>
                  <a:schemeClr val="accent6"/>
                </a:solidFill>
              </a:rPr>
              <a:t>R</a:t>
            </a:r>
            <a:r>
              <a:rPr lang="x-none" b="1" dirty="0">
                <a:solidFill>
                  <a:schemeClr val="accent6"/>
                </a:solidFill>
              </a:rPr>
              <a:t>OK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221163"/>
          </a:xfrm>
        </p:spPr>
        <p:txBody>
          <a:bodyPr>
            <a:noAutofit/>
          </a:bodyPr>
          <a:lstStyle/>
          <a:p>
            <a:r>
              <a:rPr lang="sr-Latn-ME" sz="2400" dirty="0">
                <a:latin typeface="Arial" pitchFamily="34" charset="0"/>
                <a:cs typeface="Arial" pitchFamily="34" charset="0"/>
              </a:rPr>
              <a:t>Pojam: 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rok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je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odre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eni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vremenski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period u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kom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treba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da se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preduzme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neka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radnja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odnosno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nakon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400" b="0" dirty="0" err="1">
                <a:latin typeface="Arial" pitchFamily="34" charset="0"/>
                <a:cs typeface="Arial" pitchFamily="34" charset="0"/>
              </a:rPr>
              <a:t>č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ijeg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isteka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preduzeti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neku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radnju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upravnom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postupku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. </a:t>
            </a:r>
            <a:endParaRPr lang="x-none" sz="24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x-none" sz="2400" b="0" dirty="0">
              <a:latin typeface="Arial" pitchFamily="34" charset="0"/>
              <a:cs typeface="Arial" pitchFamily="34" charset="0"/>
            </a:endParaRPr>
          </a:p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U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upravnom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postupku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rokovi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unaju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sr-Latn-ME" sz="2400" b="0" dirty="0">
                <a:latin typeface="Arial" pitchFamily="34" charset="0"/>
                <a:cs typeface="Arial" pitchFamily="34" charset="0"/>
              </a:rPr>
              <a:t>:</a:t>
            </a:r>
            <a:endParaRPr lang="sr-Latn-ME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r-Latn-ME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ATE</a:t>
            </a:r>
            <a:endParaRPr lang="sr-Latn-ME" sz="2000" b="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dirty="0">
                <a:latin typeface="Arial" pitchFamily="34" charset="0"/>
                <a:cs typeface="Arial" pitchFamily="34" charset="0"/>
              </a:rPr>
              <a:t>DANE</a:t>
            </a:r>
            <a:endParaRPr lang="sr-Latn-ME" sz="2000" b="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r-Latn-ME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ESECE</a:t>
            </a:r>
            <a:endParaRPr lang="sr-Latn-ME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dirty="0" err="1">
                <a:latin typeface="Arial" pitchFamily="34" charset="0"/>
                <a:cs typeface="Arial" pitchFamily="34" charset="0"/>
              </a:rPr>
              <a:t>GODINE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x-none" sz="2400" b="0" dirty="0">
              <a:latin typeface="Arial" pitchFamily="34" charset="0"/>
              <a:cs typeface="Arial" pitchFamily="34" charset="0"/>
            </a:endParaRPr>
          </a:p>
          <a:p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9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x-none" b="1" dirty="0">
                <a:solidFill>
                  <a:schemeClr val="accent6"/>
                </a:solidFill>
              </a:rPr>
              <a:t>VRSTE ROKOVA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839200" cy="5528772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x-none" sz="18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rekluzivni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njihovim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propu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tanjem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gubi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pravo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preduzimanje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radnje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mogla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poduzeti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i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dilatorni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propu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tanjem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se ne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gubi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pravo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poduzimanje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propu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tene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rad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nj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ve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nadle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organ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odre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uje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novi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</a:t>
            </a:r>
            <a:r>
              <a:rPr lang="sr-Latn-CS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Font typeface="Arial" pitchFamily="34" charset="0"/>
              <a:buChar char="•"/>
            </a:pPr>
            <a:endParaRPr lang="sr-Latn-CS" sz="18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x-none" sz="1800" b="1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akonski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rokovi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odre</a:t>
            </a:r>
            <a:r>
              <a:rPr lang="x-none" sz="1800" b="1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eni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strane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organa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vodi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postupak</a:t>
            </a:r>
            <a:r>
              <a:rPr lang="sr-Latn-CS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Font typeface="Arial" pitchFamily="34" charset="0"/>
              <a:buChar char="•"/>
            </a:pPr>
            <a:endParaRPr lang="sr-Latn-CS" sz="18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x-none" sz="18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rodu</a:t>
            </a:r>
            <a:r>
              <a:rPr lang="x-none" sz="1800" b="1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ivi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neprodu</a:t>
            </a:r>
            <a:r>
              <a:rPr lang="x-none" sz="1800" b="1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ivi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rokovi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da bi se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produ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ivi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produ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stranka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mora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podnese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zahtev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to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pre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isteka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prvobi</a:t>
            </a:r>
            <a:r>
              <a:rPr lang="sr-Latn-CS" sz="18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nog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roka</a:t>
            </a:r>
            <a:r>
              <a:rPr lang="sr-Latn-CS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Font typeface="Arial" pitchFamily="34" charset="0"/>
              <a:buChar char="•"/>
            </a:pPr>
            <a:endParaRPr lang="sr-Latn-CS" sz="18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x-none" sz="18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ubjektivni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rokovi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po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etak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trenutak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kad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stranka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saznala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neku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1800" dirty="0" err="1">
                <a:latin typeface="Arial" pitchFamily="34" charset="0"/>
                <a:cs typeface="Arial" pitchFamily="34" charset="0"/>
              </a:rPr>
              <a:t>č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injenicu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i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objektivni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rokovi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če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trenutka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kada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je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izvesna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1800" dirty="0" err="1">
                <a:latin typeface="Arial" pitchFamily="34" charset="0"/>
                <a:cs typeface="Arial" pitchFamily="34" charset="0"/>
              </a:rPr>
              <a:t>č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injenica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nastupila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nezavisnood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saznanja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str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nke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nju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ne)</a:t>
            </a:r>
            <a:r>
              <a:rPr lang="sr-Latn-CS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Font typeface="Arial" pitchFamily="34" charset="0"/>
              <a:buChar char="•"/>
            </a:pPr>
            <a:endParaRPr lang="sr-Latn-CS" sz="1800" b="1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x-none" sz="1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psolutno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odre</a:t>
            </a:r>
            <a:r>
              <a:rPr lang="x-none" sz="1800" b="1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eni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(ta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no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odre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npr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ta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 datum) i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rela</a:t>
            </a:r>
            <a:r>
              <a:rPr lang="x-none" sz="18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ivno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odre</a:t>
            </a:r>
            <a:r>
              <a:rPr lang="x-none" sz="1800" b="1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eni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rokovi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odre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uju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osnovu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proteka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vremena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odre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enog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momenta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1800" dirty="0" err="1">
                <a:latin typeface="Arial" pitchFamily="34" charset="0"/>
                <a:cs typeface="Arial" pitchFamily="34" charset="0"/>
              </a:rPr>
              <a:t>ć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nastupiti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npr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rok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1800" dirty="0" err="1">
                <a:latin typeface="Arial" pitchFamily="34" charset="0"/>
                <a:cs typeface="Arial" pitchFamily="34" charset="0"/>
              </a:rPr>
              <a:t>ž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albu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nastupa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protekom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15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dono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enja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re</a:t>
            </a:r>
            <a:r>
              <a:rPr lang="x-none" sz="18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enja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</a:t>
            </a:r>
            <a:r>
              <a:rPr lang="sr-Latn-CS" sz="1800" dirty="0"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4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x-none" sz="4000" b="1" dirty="0">
                <a:solidFill>
                  <a:schemeClr val="accent6"/>
                </a:solidFill>
              </a:rPr>
              <a:t>RESTITUTIO IN INTEGRUM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610600" cy="5757372"/>
          </a:xfrm>
        </p:spPr>
        <p:txBody>
          <a:bodyPr>
            <a:normAutofit lnSpcReduction="10000"/>
          </a:bodyPr>
          <a:lstStyle/>
          <a:p>
            <a:r>
              <a:rPr lang="sr-Latn-CS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tklanja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dejstva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prekluzije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sr-Latn-ME" sz="2000" dirty="0" err="1">
                <a:latin typeface="Arial" pitchFamily="34" charset="0"/>
                <a:cs typeface="Arial" pitchFamily="34" charset="0"/>
              </a:rPr>
              <a:t>tj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isklju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enja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vr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enja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nekog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prava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odnosno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radnje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postupku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 </a:t>
            </a:r>
            <a:endParaRPr lang="sr-Latn-CS" sz="2000" b="0" dirty="0">
              <a:latin typeface="Arial" pitchFamily="34" charset="0"/>
              <a:cs typeface="Arial" pitchFamily="34" charset="0"/>
            </a:endParaRPr>
          </a:p>
          <a:p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0" dirty="0" err="1">
                <a:latin typeface="Arial" pitchFamily="34" charset="0"/>
                <a:cs typeface="Arial" pitchFamily="34" charset="0"/>
              </a:rPr>
              <a:t>Ukoliko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stranka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postupku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opravdanog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razloga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svoje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krivice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propusti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poduzimanje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neke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rad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je u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odre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enom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roku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nost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i da se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postupak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vrati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stanje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prethodilo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propu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tanju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roka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 </a:t>
            </a:r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r>
              <a:rPr lang="en-US" sz="2000" b="0" dirty="0" err="1">
                <a:latin typeface="Arial" pitchFamily="34" charset="0"/>
                <a:cs typeface="Arial" pitchFamily="34" charset="0"/>
              </a:rPr>
              <a:t>Jedini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slu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ajevi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kojima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mo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zahtevati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restitutio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integrum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:</a:t>
            </a:r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propu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radnje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roku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bez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sopstvene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krivice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opravda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razloga</a:t>
            </a:r>
            <a:r>
              <a:rPr lang="sr-Latn-CS" sz="1600" dirty="0">
                <a:latin typeface="Arial" pitchFamily="34" charset="0"/>
                <a:cs typeface="Arial" pitchFamily="34" charset="0"/>
              </a:rPr>
              <a:t>;</a:t>
            </a:r>
            <a:endParaRPr lang="x-none" sz="1600" dirty="0">
              <a:latin typeface="Arial" pitchFamily="34" charset="0"/>
              <a:cs typeface="Arial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x-none" sz="1600" dirty="0">
              <a:latin typeface="Arial" pitchFamily="34" charset="0"/>
              <a:cs typeface="Arial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stranka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neznanja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li o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iglednom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oma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blagovremeno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predala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podnesak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nenadle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nom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organu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pa 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ume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đ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uvremenu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podnesak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stigao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nadle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nog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organa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rok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istekao</a:t>
            </a:r>
            <a:r>
              <a:rPr lang="sr-Latn-CS" sz="1600" dirty="0">
                <a:latin typeface="Arial" pitchFamily="34" charset="0"/>
                <a:cs typeface="Arial" pitchFamily="34" charset="0"/>
              </a:rPr>
              <a:t>;</a:t>
            </a:r>
            <a:endParaRPr lang="x-none" sz="1600" dirty="0">
              <a:latin typeface="Arial" pitchFamily="34" charset="0"/>
              <a:cs typeface="Arial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x-none" sz="1600" dirty="0">
              <a:latin typeface="Arial" pitchFamily="34" charset="0"/>
              <a:cs typeface="Arial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propu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roka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glednom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oma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nadle</a:t>
            </a:r>
            <a:r>
              <a:rPr lang="x-none" sz="16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organ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primio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podnesak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najkasnije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isteka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roka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 da 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stranka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tom,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usled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docnje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izgubila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neko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pravo</a:t>
            </a:r>
            <a:r>
              <a:rPr lang="sr-Latn-CS" sz="1600" dirty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3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x-none" sz="3600" b="1" dirty="0">
                <a:solidFill>
                  <a:schemeClr val="accent6"/>
                </a:solidFill>
              </a:rPr>
              <a:t>PREDLOG ZA POVRAĆAJ U PREĐAŠNJE STANJE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05000"/>
            <a:ext cx="7520940" cy="4343400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Arial" pitchFamily="34" charset="0"/>
                <a:cs typeface="Arial" pitchFamily="34" charset="0"/>
              </a:rPr>
              <a:t>U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predlogu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stranka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mora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navesti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razloge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propu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tanja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roka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razloge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initi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verovatnim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 </a:t>
            </a:r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r>
              <a:rPr lang="en-US" sz="2000" b="0" dirty="0" err="1">
                <a:latin typeface="Arial" pitchFamily="34" charset="0"/>
                <a:cs typeface="Arial" pitchFamily="34" charset="0"/>
              </a:rPr>
              <a:t>Rokovi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podno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enje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predloga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: </a:t>
            </a:r>
            <a:endParaRPr lang="sr-Latn-RS" sz="2000" b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b="0">
                <a:latin typeface="Arial" pitchFamily="34" charset="0"/>
                <a:cs typeface="Arial" pitchFamily="34" charset="0"/>
              </a:rPr>
              <a:t>8 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dana od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prestanka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razl</a:t>
            </a:r>
            <a:r>
              <a:rPr lang="x-none" sz="1600" b="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uzrokovali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propu</a:t>
            </a:r>
            <a:r>
              <a:rPr lang="x-none" sz="16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tanje</a:t>
            </a:r>
            <a:r>
              <a:rPr lang="sr-Latn-C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dana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saznanja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propu</a:t>
            </a:r>
            <a:r>
              <a:rPr lang="x-none" sz="16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tanje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roka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najkasnije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(u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objektivnom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roku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) - 3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meseca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dana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propu</a:t>
            </a:r>
            <a:r>
              <a:rPr lang="x-none" sz="16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1600" b="0" dirty="0" err="1">
                <a:latin typeface="Arial" pitchFamily="34" charset="0"/>
                <a:cs typeface="Arial" pitchFamily="34" charset="0"/>
              </a:rPr>
              <a:t>tanja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. </a:t>
            </a:r>
            <a:endParaRPr lang="x-none" sz="1600" b="0" dirty="0">
              <a:latin typeface="Arial" pitchFamily="34" charset="0"/>
              <a:cs typeface="Arial" pitchFamily="34" charset="0"/>
            </a:endParaRPr>
          </a:p>
          <a:p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r>
              <a:rPr lang="en-US" sz="2000" b="0" dirty="0" err="1">
                <a:latin typeface="Arial" pitchFamily="34" charset="0"/>
                <a:cs typeface="Arial" pitchFamily="34" charset="0"/>
              </a:rPr>
              <a:t>Podneti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predlog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zadr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ava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tok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upravnog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postupka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mada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nadle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upravni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organ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mo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zaustaviti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dok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donese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zaklju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ak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podnetom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predlogu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(na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stranka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pravo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albe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8426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x-none" b="1" dirty="0">
                <a:solidFill>
                  <a:schemeClr val="accent6"/>
                </a:solidFill>
              </a:rPr>
              <a:t>UČESNICI POSTUPKA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24000"/>
            <a:ext cx="7520940" cy="4495800"/>
          </a:xfrm>
        </p:spPr>
        <p:txBody>
          <a:bodyPr>
            <a:normAutofit/>
          </a:bodyPr>
          <a:lstStyle/>
          <a:p>
            <a:r>
              <a:rPr lang="x-none" sz="2000" dirty="0">
                <a:latin typeface="Arial" pitchFamily="34" charset="0"/>
                <a:cs typeface="Arial" pitchFamily="34" charset="0"/>
              </a:rPr>
              <a:t>GLAVNI UČESNICI: </a:t>
            </a:r>
          </a:p>
          <a:p>
            <a:pPr lvl="1">
              <a:buFont typeface="Arial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NADLEŽNI UPRAVNI ORGAN </a:t>
            </a:r>
          </a:p>
          <a:p>
            <a:pPr lvl="1">
              <a:buFont typeface="Arial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STRANKA</a:t>
            </a:r>
          </a:p>
          <a:p>
            <a:pPr>
              <a:buFont typeface="Wingdings" pitchFamily="2" charset="2"/>
              <a:buChar char="q"/>
            </a:pPr>
            <a:endParaRPr lang="x-non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sz="2000" dirty="0">
                <a:latin typeface="Arial" pitchFamily="34" charset="0"/>
                <a:cs typeface="Arial" pitchFamily="34" charset="0"/>
              </a:rPr>
              <a:t>EVENTUALNI UČESNICI: </a:t>
            </a:r>
          </a:p>
          <a:p>
            <a:pPr lvl="1">
              <a:buFont typeface="Arial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ZASTUPNICI</a:t>
            </a:r>
          </a:p>
          <a:p>
            <a:pPr lvl="1">
              <a:buFont typeface="Arial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STRUČNI POMAGAČ STRANKE</a:t>
            </a:r>
          </a:p>
          <a:p>
            <a:pPr lvl="1">
              <a:buFont typeface="Arial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PUNOMOĆNICI</a:t>
            </a:r>
          </a:p>
          <a:p>
            <a:pPr lvl="1">
              <a:buFont typeface="Arial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JAVNI / DRŽAVNI TUŽILAC</a:t>
            </a:r>
          </a:p>
          <a:p>
            <a:pPr lvl="1">
              <a:buFont typeface="Arial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SVEDOCI</a:t>
            </a:r>
          </a:p>
          <a:p>
            <a:pPr lvl="1">
              <a:buFont typeface="Arial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VEŠTACI</a:t>
            </a:r>
            <a:endParaRPr lang="x-none" sz="2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9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r"/>
            <a:r>
              <a:rPr lang="x-none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STRANKA</a:t>
            </a:r>
            <a:endParaRPr lang="en-US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>
            <a:normAutofit fontScale="92500"/>
          </a:bodyPr>
          <a:lstStyle/>
          <a:p>
            <a:endParaRPr lang="sr-Latn-C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vako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lice o </a:t>
            </a:r>
            <a:r>
              <a:rPr lang="x-none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ijem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pravu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pravu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zasnovanom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interesu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obavezi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odlu</a:t>
            </a:r>
            <a:r>
              <a:rPr lang="x-none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uje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postupku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. </a:t>
            </a:r>
            <a:endParaRPr lang="sr-Latn-CS" sz="2600" b="1" dirty="0">
              <a:latin typeface="Arial" pitchFamily="34" charset="0"/>
              <a:cs typeface="Arial" pitchFamily="34" charset="0"/>
            </a:endParaRPr>
          </a:p>
          <a:p>
            <a:endParaRPr lang="sr-Latn-CS" sz="26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Aktivn</a:t>
            </a:r>
            <a:r>
              <a:rPr lang="sr-Latn-C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strank</a:t>
            </a:r>
            <a:r>
              <a:rPr lang="sr-Latn-C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ME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sr-Latn-CS" sz="2200" dirty="0">
                <a:latin typeface="Arial" pitchFamily="34" charset="0"/>
                <a:cs typeface="Arial" pitchFamily="34" charset="0"/>
              </a:rPr>
              <a:t>pokreće postupak </a:t>
            </a:r>
            <a:r>
              <a:rPr lang="sr-Latn-CS" sz="2200" b="0" dirty="0">
                <a:latin typeface="Arial" pitchFamily="34" charset="0"/>
                <a:cs typeface="Arial" pitchFamily="34" charset="0"/>
              </a:rPr>
              <a:t>po sopstvenom zahtevu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, da bi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joj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priznalo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neko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njeno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pravo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ukinula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umanjila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obaveza</a:t>
            </a:r>
            <a:r>
              <a:rPr lang="sr-Latn-CS" sz="2200" b="0" dirty="0">
                <a:latin typeface="Arial" pitchFamily="34" charset="0"/>
                <a:cs typeface="Arial" pitchFamily="34" charset="0"/>
              </a:rPr>
              <a:t>.</a:t>
            </a:r>
            <a:endParaRPr lang="en-US" sz="2200" b="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200" b="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Pasivn</a:t>
            </a:r>
            <a:r>
              <a:rPr lang="sr-Latn-C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strank</a:t>
            </a:r>
            <a:r>
              <a:rPr lang="sr-Latn-C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ME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postupak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200" b="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pokre</a:t>
            </a:r>
            <a:r>
              <a:rPr lang="x-none" sz="2200" b="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slu</a:t>
            </a:r>
            <a:r>
              <a:rPr lang="x-none" sz="22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benoj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du</a:t>
            </a:r>
            <a:r>
              <a:rPr lang="x-none" sz="22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nosti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, da bi se </a:t>
            </a:r>
            <a:r>
              <a:rPr lang="sr-Latn-CS" sz="2200" b="0" dirty="0">
                <a:latin typeface="Arial" pitchFamily="34" charset="0"/>
                <a:cs typeface="Arial" pitchFamily="34" charset="0"/>
              </a:rPr>
              <a:t>utvrdila neka obaveza za stranku ili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odlu</a:t>
            </a:r>
            <a:r>
              <a:rPr lang="x-none" sz="22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ilo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nekom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200" b="0" dirty="0">
                <a:latin typeface="Arial" pitchFamily="34" charset="0"/>
                <a:cs typeface="Arial" pitchFamily="34" charset="0"/>
              </a:rPr>
              <a:t>njenom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pravu</a:t>
            </a:r>
            <a:r>
              <a:rPr lang="sr-Latn-CS" sz="2200" b="0" dirty="0">
                <a:latin typeface="Arial" pitchFamily="34" charset="0"/>
                <a:cs typeface="Arial" pitchFamily="34" charset="0"/>
              </a:rPr>
              <a:t>.</a:t>
            </a:r>
            <a:endParaRPr lang="sr-Latn-CS" sz="22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200" b="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Intervenijenti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ME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uzgredne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stranke</a:t>
            </a:r>
            <a:r>
              <a:rPr lang="sr-Latn-ME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lica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radi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x-none" sz="22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tite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nekog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svog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prava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pravnog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interesa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pravo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da u</a:t>
            </a:r>
            <a:r>
              <a:rPr lang="x-none" sz="22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estvuju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u </a:t>
            </a:r>
            <a:r>
              <a:rPr lang="en-US" sz="2200" b="0" dirty="0" err="1">
                <a:latin typeface="Arial" pitchFamily="34" charset="0"/>
                <a:cs typeface="Arial" pitchFamily="34" charset="0"/>
              </a:rPr>
              <a:t>postupku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5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13054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>
                <a:solidFill>
                  <a:schemeClr val="accent6"/>
                </a:solidFill>
              </a:rPr>
              <a:t>ZAKON</a:t>
            </a:r>
            <a:r>
              <a:rPr lang="x-none" sz="3200" b="1" dirty="0">
                <a:solidFill>
                  <a:schemeClr val="accent6"/>
                </a:solidFill>
              </a:rPr>
              <a:t>SKI</a:t>
            </a:r>
            <a:r>
              <a:rPr lang="en-US" sz="3200" b="1" dirty="0">
                <a:solidFill>
                  <a:schemeClr val="accent6"/>
                </a:solidFill>
              </a:rPr>
              <a:t> USLOV</a:t>
            </a:r>
            <a:r>
              <a:rPr lang="x-none" sz="3200" b="1" dirty="0">
                <a:solidFill>
                  <a:schemeClr val="accent6"/>
                </a:solidFill>
              </a:rPr>
              <a:t>I</a:t>
            </a:r>
            <a:r>
              <a:rPr lang="en-US" sz="3200" b="1" dirty="0">
                <a:solidFill>
                  <a:schemeClr val="accent6"/>
                </a:solidFill>
              </a:rPr>
              <a:t> I PRETPOSTAVKE ZA STICANJE SVOJSTVA STRANKE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953000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itchFamily="2" charset="2"/>
              <a:buChar char="q"/>
            </a:pPr>
            <a:endParaRPr lang="sr-Latn-CS" sz="6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9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Strana</a:t>
            </a:r>
            <a:r>
              <a:rPr lang="x-none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9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</a:t>
            </a:r>
            <a:r>
              <a:rPr lang="en-US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sposobnost</a:t>
            </a:r>
            <a:r>
              <a:rPr lang="sr-Latn-ME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sr-Latn-ME" sz="9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sr-Latn-ME" sz="8000" dirty="0" err="1">
                <a:latin typeface="Arial" pitchFamily="34" charset="0"/>
                <a:cs typeface="Arial" pitchFamily="34" charset="0"/>
              </a:rPr>
              <a:t>L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ic</a:t>
            </a:r>
            <a:r>
              <a:rPr lang="sr-Latn-ME" sz="8000" b="0" dirty="0">
                <a:latin typeface="Arial" pitchFamily="34" charset="0"/>
                <a:cs typeface="Arial" pitchFamily="34" charset="0"/>
              </a:rPr>
              <a:t>e može biti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nosilac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prava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obaveza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predmet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upravnog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postupka</a:t>
            </a:r>
            <a:r>
              <a:rPr lang="sr-Latn-ME" sz="8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sr-Latn-ME" sz="8000" dirty="0">
                <a:latin typeface="Arial" pitchFamily="34" charset="0"/>
                <a:cs typeface="Arial" pitchFamily="34" charset="0"/>
              </a:rPr>
              <a:t>P</a:t>
            </a:r>
            <a:r>
              <a:rPr lang="x-none" sz="8000" b="0" dirty="0">
                <a:latin typeface="Arial" pitchFamily="34" charset="0"/>
                <a:cs typeface="Arial" pitchFamily="34" charset="0"/>
              </a:rPr>
              <a:t>oseduju je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sva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fizi</a:t>
            </a:r>
            <a:r>
              <a:rPr lang="x-none" sz="80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ka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80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pravna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lica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organi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organizacije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naselja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kolektivi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80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druge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grupe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lica</a:t>
            </a:r>
            <a:r>
              <a:rPr lang="sr-Latn-CS" sz="8000" b="0" dirty="0">
                <a:latin typeface="Arial" pitchFamily="34" charset="0"/>
                <a:cs typeface="Arial" pitchFamily="34" charset="0"/>
              </a:rPr>
              <a:t>.</a:t>
            </a:r>
            <a:endParaRPr lang="x-none" sz="8000" b="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x-none" sz="9200" dirty="0">
              <a:latin typeface="Arial" pitchFamily="34" charset="0"/>
              <a:cs typeface="Arial" pitchFamily="34" charset="0"/>
            </a:endParaRPr>
          </a:p>
          <a:p>
            <a:r>
              <a:rPr lang="en-US" sz="9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Procesna</a:t>
            </a:r>
            <a:r>
              <a:rPr lang="en-US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sposobnost</a:t>
            </a:r>
            <a:r>
              <a:rPr lang="sr-Latn-ME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 err="1">
                <a:latin typeface="Arial" pitchFamily="34" charset="0"/>
                <a:cs typeface="Arial" pitchFamily="34" charset="0"/>
              </a:rPr>
              <a:t>Samostalno</a:t>
            </a:r>
            <a:r>
              <a:rPr lang="sr-Latn-ME" sz="8000" dirty="0" err="1">
                <a:latin typeface="Arial" pitchFamily="34" charset="0"/>
                <a:cs typeface="Arial" pitchFamily="34" charset="0"/>
              </a:rPr>
              <a:t>st</a:t>
            </a:r>
            <a:r>
              <a:rPr lang="sr-Latn-ME" sz="8000" dirty="0">
                <a:latin typeface="Arial" pitchFamily="34" charset="0"/>
                <a:cs typeface="Arial" pitchFamily="34" charset="0"/>
              </a:rPr>
              <a:t> u obavljanju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radnj</a:t>
            </a:r>
            <a:r>
              <a:rPr lang="sr-Latn-ME" sz="8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postupku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podno</a:t>
            </a:r>
            <a:r>
              <a:rPr lang="x-none" sz="80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enje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zahteva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davanje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izjava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ulaganje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pravnih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lekova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sl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). </a:t>
            </a:r>
            <a:endParaRPr lang="sr-Latn-ME" sz="8000" b="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r-Latn-ME" sz="8000" dirty="0">
                <a:latin typeface="Arial" pitchFamily="34" charset="0"/>
                <a:cs typeface="Arial" pitchFamily="34" charset="0"/>
              </a:rPr>
              <a:t>Stiču </a:t>
            </a:r>
            <a:r>
              <a:rPr lang="x-none" sz="8000" b="0" dirty="0">
                <a:latin typeface="Arial" pitchFamily="34" charset="0"/>
                <a:cs typeface="Arial" pitchFamily="34" charset="0"/>
              </a:rPr>
              <a:t>je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sva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poslovno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sposobna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lica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navr</a:t>
            </a:r>
            <a:r>
              <a:rPr lang="x-none" sz="80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8000" b="0" dirty="0" err="1">
                <a:latin typeface="Arial" pitchFamily="34" charset="0"/>
                <a:cs typeface="Arial" pitchFamily="34" charset="0"/>
              </a:rPr>
              <a:t>enih</a:t>
            </a:r>
            <a:r>
              <a:rPr lang="en-US" sz="8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18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godina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>
                <a:latin typeface="Arial" pitchFamily="34" charset="0"/>
                <a:cs typeface="Arial" pitchFamily="34" charset="0"/>
              </a:rPr>
              <a:t>starosti</a:t>
            </a:r>
            <a:r>
              <a:rPr lang="sr-Latn-CS" sz="8000" dirty="0">
                <a:latin typeface="Arial" pitchFamily="34" charset="0"/>
                <a:cs typeface="Arial" pitchFamily="34" charset="0"/>
              </a:rPr>
              <a:t>.</a:t>
            </a:r>
            <a:endParaRPr lang="x-none" sz="8000" b="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x-none" sz="9600" dirty="0">
              <a:latin typeface="Arial" pitchFamily="34" charset="0"/>
              <a:cs typeface="Arial" pitchFamily="34" charset="0"/>
            </a:endParaRPr>
          </a:p>
          <a:p>
            <a:r>
              <a:rPr lang="en-US" sz="9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Strana</a:t>
            </a:r>
            <a:r>
              <a:rPr lang="x-none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9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</a:t>
            </a:r>
            <a:r>
              <a:rPr lang="en-US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legitimacija</a:t>
            </a:r>
            <a:r>
              <a:rPr lang="sr-Latn-ME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9600" b="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en-US" sz="9600" b="0" dirty="0">
                <a:latin typeface="Arial" pitchFamily="34" charset="0"/>
                <a:cs typeface="Arial" pitchFamily="34" charset="0"/>
              </a:rPr>
              <a:t> </a:t>
            </a:r>
            <a:r>
              <a:rPr lang="sr-Latn-CS" sz="9600" b="0" dirty="0">
                <a:latin typeface="Arial" pitchFamily="34" charset="0"/>
                <a:cs typeface="Arial" pitchFamily="34" charset="0"/>
              </a:rPr>
              <a:t>je 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lice o </a:t>
            </a:r>
            <a:r>
              <a:rPr lang="x-none" sz="9600" dirty="0" err="1">
                <a:latin typeface="Arial" pitchFamily="34" charset="0"/>
                <a:cs typeface="Arial" pitchFamily="34" charset="0"/>
              </a:rPr>
              <a:t>č</a:t>
            </a:r>
            <a:r>
              <a:rPr lang="en-US" sz="9600" dirty="0" err="1">
                <a:latin typeface="Arial" pitchFamily="34" charset="0"/>
                <a:cs typeface="Arial" pitchFamily="34" charset="0"/>
              </a:rPr>
              <a:t>ijem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>
                <a:latin typeface="Arial" pitchFamily="34" charset="0"/>
                <a:cs typeface="Arial" pitchFamily="34" charset="0"/>
              </a:rPr>
              <a:t>pravu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9600" dirty="0" err="1">
                <a:latin typeface="Arial" pitchFamily="34" charset="0"/>
                <a:cs typeface="Arial" pitchFamily="34" charset="0"/>
              </a:rPr>
              <a:t>pravnom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>
                <a:latin typeface="Arial" pitchFamily="34" charset="0"/>
                <a:cs typeface="Arial" pitchFamily="34" charset="0"/>
              </a:rPr>
              <a:t>interesu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>
                <a:latin typeface="Arial" pitchFamily="34" charset="0"/>
                <a:cs typeface="Arial" pitchFamily="34" charset="0"/>
              </a:rPr>
              <a:t>obavezi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9600" dirty="0" err="1">
                <a:latin typeface="Arial" pitchFamily="34" charset="0"/>
                <a:cs typeface="Arial" pitchFamily="34" charset="0"/>
              </a:rPr>
              <a:t>odlu</a:t>
            </a:r>
            <a:r>
              <a:rPr lang="x-none" sz="96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9600" dirty="0" err="1">
                <a:latin typeface="Arial" pitchFamily="34" charset="0"/>
                <a:cs typeface="Arial" pitchFamily="34" charset="0"/>
              </a:rPr>
              <a:t>uje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9600" dirty="0" err="1">
                <a:latin typeface="Arial" pitchFamily="34" charset="0"/>
                <a:cs typeface="Arial" pitchFamily="34" charset="0"/>
              </a:rPr>
              <a:t>postupku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6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9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algn="r"/>
            <a:r>
              <a:rPr lang="x-none" b="1" dirty="0">
                <a:solidFill>
                  <a:schemeClr val="accent6"/>
                </a:solidFill>
              </a:rPr>
              <a:t>EVENTUALNI UČESNICI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05000"/>
            <a:ext cx="7520940" cy="4800600"/>
          </a:xfrm>
        </p:spPr>
        <p:txBody>
          <a:bodyPr>
            <a:normAutofit/>
          </a:bodyPr>
          <a:lstStyle/>
          <a:p>
            <a:pPr lvl="0"/>
            <a:r>
              <a:rPr lang="en-US" sz="2800" dirty="0" err="1">
                <a:latin typeface="Arial" pitchFamily="34" charset="0"/>
                <a:cs typeface="Arial" pitchFamily="34" charset="0"/>
              </a:rPr>
              <a:t>Javni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dr</a:t>
            </a:r>
            <a:r>
              <a:rPr lang="x-none" sz="28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avni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</a:t>
            </a:r>
            <a:r>
              <a:rPr lang="x-none" sz="28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ilac</a:t>
            </a:r>
            <a:endParaRPr lang="sr-Latn-CS" sz="2800" dirty="0">
              <a:latin typeface="Arial" pitchFamily="34" charset="0"/>
              <a:cs typeface="Arial" pitchFamily="34" charset="0"/>
            </a:endParaRPr>
          </a:p>
          <a:p>
            <a:pPr lvl="0"/>
            <a:endParaRPr lang="x-none" sz="2800" b="0" dirty="0"/>
          </a:p>
          <a:p>
            <a:pPr lvl="0"/>
            <a:r>
              <a:rPr lang="en-US" sz="2800" dirty="0" err="1">
                <a:latin typeface="Arial" pitchFamily="34" charset="0"/>
                <a:cs typeface="Arial" pitchFamily="34" charset="0"/>
              </a:rPr>
              <a:t>Zakonski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zastupnik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predstavnik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stranke</a:t>
            </a:r>
            <a:endParaRPr lang="sr-Latn-CS" sz="2800" dirty="0">
              <a:latin typeface="Arial" pitchFamily="34" charset="0"/>
              <a:cs typeface="Arial" pitchFamily="34" charset="0"/>
            </a:endParaRPr>
          </a:p>
          <a:p>
            <a:pPr lvl="0"/>
            <a:endParaRPr lang="x-none" sz="2800" b="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 err="1">
                <a:latin typeface="Arial" pitchFamily="34" charset="0"/>
                <a:cs typeface="Arial" pitchFamily="34" charset="0"/>
              </a:rPr>
              <a:t>Privremeni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zastupnik</a:t>
            </a:r>
            <a:endParaRPr lang="sr-Latn-CS" sz="2800" dirty="0">
              <a:latin typeface="Arial" pitchFamily="34" charset="0"/>
              <a:cs typeface="Arial" pitchFamily="34" charset="0"/>
            </a:endParaRPr>
          </a:p>
          <a:p>
            <a:pPr lvl="0"/>
            <a:endParaRPr lang="sr-Latn-CS" sz="2800" b="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 err="1">
                <a:latin typeface="Arial" pitchFamily="34" charset="0"/>
                <a:cs typeface="Arial" pitchFamily="34" charset="0"/>
              </a:rPr>
              <a:t>Punomo</a:t>
            </a:r>
            <a:r>
              <a:rPr lang="x-none" sz="280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nik</a:t>
            </a:r>
            <a:endParaRPr lang="sr-Latn-CS" sz="2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2800" b="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Stru</a:t>
            </a:r>
            <a:r>
              <a:rPr lang="x-none" sz="28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pomaga</a:t>
            </a:r>
            <a:r>
              <a:rPr lang="x-none" sz="2800" dirty="0">
                <a:latin typeface="Arial" pitchFamily="34" charset="0"/>
                <a:cs typeface="Arial" pitchFamily="34" charset="0"/>
              </a:rPr>
              <a:t>č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410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algn="r"/>
            <a:r>
              <a:rPr lang="x-none" sz="4000" b="1" dirty="0">
                <a:solidFill>
                  <a:schemeClr val="accent6"/>
                </a:solidFill>
              </a:rPr>
              <a:t>OPŠTENJE UČESNIKA U POSTUPKU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sr-Latn-CS" sz="2400" b="0" dirty="0">
                <a:latin typeface="Arial" pitchFamily="34" charset="0"/>
                <a:cs typeface="Arial" pitchFamily="34" charset="0"/>
              </a:rPr>
              <a:t>Putem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niza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procesnih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radnji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razmen</a:t>
            </a:r>
            <a:r>
              <a:rPr lang="sr-Latn-RS" sz="2400" b="0" dirty="0">
                <a:latin typeface="Arial" pitchFamily="34" charset="0"/>
                <a:cs typeface="Arial" pitchFamily="34" charset="0"/>
              </a:rPr>
              <a:t>om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akata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zajedno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ih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grupisati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slede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ine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op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tenja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:</a:t>
            </a:r>
            <a:endParaRPr lang="x-none" sz="2400" b="0" dirty="0">
              <a:latin typeface="Arial" pitchFamily="34" charset="0"/>
              <a:cs typeface="Arial" pitchFamily="34" charset="0"/>
            </a:endParaRPr>
          </a:p>
          <a:p>
            <a:endParaRPr lang="x-none" sz="2400" b="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PODNESCI</a:t>
            </a:r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x-none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DOSTAVLJANJE</a:t>
            </a:r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x-none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OSTALI NAČINI OPŠTENJA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6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algn="r"/>
            <a:r>
              <a:rPr lang="x-none" b="1" dirty="0">
                <a:solidFill>
                  <a:schemeClr val="accent6"/>
                </a:solidFill>
              </a:rPr>
              <a:t>PODNESCI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/>
          </a:bodyPr>
          <a:lstStyle/>
          <a:p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aop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kojima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stranke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ostali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</a:t>
            </a:r>
            <a:r>
              <a:rPr lang="x-non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esnici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postupku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obra</a:t>
            </a:r>
            <a:r>
              <a:rPr lang="x-non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aju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upravi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u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vezi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upravnim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postupkom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zahtevi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obrasci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predlozi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molbe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prijave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sl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)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ostavlja</a:t>
            </a:r>
            <a:r>
              <a:rPr lang="sr-Latn-CS" sz="2000" b="0" dirty="0">
                <a:latin typeface="Arial" pitchFamily="34" charset="0"/>
                <a:cs typeface="Arial" pitchFamily="34" charset="0"/>
              </a:rPr>
              <a:t>ju se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upravnom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organu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pismenoj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formi</a:t>
            </a:r>
            <a:r>
              <a:rPr lang="sr-Latn-ME" sz="2000" b="0" dirty="0">
                <a:latin typeface="Arial" pitchFamily="34" charset="0"/>
                <a:cs typeface="Arial" pitchFamily="34" charset="0"/>
              </a:rPr>
              <a:t>,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usmenoj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formi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ili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nadle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nog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organa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na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zapisnik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 </a:t>
            </a:r>
            <a:endParaRPr lang="x-none" sz="2000" b="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r>
              <a:rPr lang="sr-Latn-CS" sz="2000" b="0" dirty="0">
                <a:latin typeface="Arial" pitchFamily="34" charset="0"/>
                <a:cs typeface="Arial" pitchFamily="34" charset="0"/>
              </a:rPr>
              <a:t>Predaju se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nadle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nom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organu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svakog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radnog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ponekad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delu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radnog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vremena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Stranka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uvek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mo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potvrdu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prijema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podneska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, a organ je du</a:t>
            </a:r>
            <a:r>
              <a:rPr lang="x-none" sz="20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an da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atin typeface="Arial" pitchFamily="34" charset="0"/>
                <a:cs typeface="Arial" pitchFamily="34" charset="0"/>
              </a:rPr>
              <a:t>primi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335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r"/>
            <a:r>
              <a:rPr lang="x-none" b="1" dirty="0">
                <a:solidFill>
                  <a:schemeClr val="accent6"/>
                </a:solidFill>
              </a:rPr>
              <a:t>SADRŽINA PODNESKA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876800"/>
          </a:xfrm>
        </p:spPr>
        <p:txBody>
          <a:bodyPr>
            <a:normAutofit/>
          </a:bodyPr>
          <a:lstStyle/>
          <a:p>
            <a:r>
              <a:rPr lang="sr-Latn-CS" sz="2400" b="0" dirty="0">
                <a:latin typeface="Arial" pitchFamily="34" charset="0"/>
                <a:cs typeface="Arial" pitchFamily="34" charset="0"/>
              </a:rPr>
              <a:t>Da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bi bio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punova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an 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da bi se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njemu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moglo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postupiti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mora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razumljiv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sadr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ati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slede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obavezne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elemente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NAZNAKU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ORGANA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PODNOSI</a:t>
            </a:r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PREDMET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NA KOJI 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ODNOSI</a:t>
            </a:r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ZAHTEV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PREDLOG</a:t>
            </a:r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KO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ZASTUPNIK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PUNOMO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NIK ILI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PREDSTAVNIK</a:t>
            </a:r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IME,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PREZIME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PREBIVALI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STRANKE</a:t>
            </a:r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SVOJERU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POTPIS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PODNOSIOCA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Podnesak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nedostatkom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tj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nerazumljiv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neuredan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nepotpun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podnesak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sr-Latn-ME" sz="2400" dirty="0" err="1">
                <a:latin typeface="Arial" pitchFamily="34" charset="0"/>
                <a:cs typeface="Arial" pitchFamily="34" charset="0"/>
              </a:rPr>
              <a:t>ć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vra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ć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en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stranki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na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dorad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u.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42885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r"/>
            <a:r>
              <a:rPr lang="sr-Latn-CS" b="1" dirty="0">
                <a:solidFill>
                  <a:schemeClr val="accent6"/>
                </a:solidFill>
              </a:rPr>
              <a:t>D</a:t>
            </a:r>
            <a:r>
              <a:rPr lang="x-none" b="1" dirty="0">
                <a:solidFill>
                  <a:schemeClr val="accent6"/>
                </a:solidFill>
              </a:rPr>
              <a:t>OSTAVLJANJE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724400"/>
          </a:xfrm>
        </p:spPr>
        <p:txBody>
          <a:bodyPr>
            <a:noAutofit/>
          </a:bodyPr>
          <a:lstStyle/>
          <a:p>
            <a:r>
              <a:rPr lang="x-none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</a:t>
            </a:r>
            <a:r>
              <a:rPr lang="x-none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ći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vanje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pismenih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akata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pismena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strane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nadle</a:t>
            </a:r>
            <a:r>
              <a:rPr lang="x-non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uprave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dostavlja</a:t>
            </a:r>
            <a:r>
              <a:rPr lang="x-none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strankama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drugim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licima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kojima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namenjeni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primaoci</a:t>
            </a:r>
            <a:r>
              <a:rPr lang="sr-Latn-M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tj.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adresati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x-none" sz="24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x-none" sz="2400" b="0" dirty="0">
              <a:latin typeface="Arial" pitchFamily="34" charset="0"/>
              <a:cs typeface="Arial" pitchFamily="34" charset="0"/>
            </a:endParaRPr>
          </a:p>
          <a:p>
            <a:r>
              <a:rPr lang="en-US" sz="2400" b="0" dirty="0" err="1">
                <a:latin typeface="Arial" pitchFamily="34" charset="0"/>
                <a:cs typeface="Arial" pitchFamily="34" charset="0"/>
              </a:rPr>
              <a:t>Dostavljaju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se: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pozivi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re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enja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zaklju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ci 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dr</a:t>
            </a:r>
            <a:r>
              <a:rPr lang="sr-Latn-RS" sz="2400" dirty="0" err="1">
                <a:latin typeface="Arial" pitchFamily="34" charset="0"/>
                <a:cs typeface="Arial" pitchFamily="34" charset="0"/>
              </a:rPr>
              <a:t>ugo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.</a:t>
            </a:r>
            <a:endParaRPr lang="x-none" sz="2400" dirty="0">
              <a:latin typeface="Arial" pitchFamily="34" charset="0"/>
              <a:cs typeface="Arial" pitchFamily="34" charset="0"/>
            </a:endParaRPr>
          </a:p>
          <a:p>
            <a:endParaRPr lang="x-none" sz="2400" b="0" dirty="0">
              <a:latin typeface="Arial" pitchFamily="34" charset="0"/>
              <a:cs typeface="Arial" pitchFamily="34" charset="0"/>
            </a:endParaRPr>
          </a:p>
          <a:p>
            <a:r>
              <a:rPr lang="sr-Latn-CS" sz="2400" dirty="0">
                <a:latin typeface="Arial" pitchFamily="34" charset="0"/>
                <a:cs typeface="Arial" pitchFamily="34" charset="0"/>
              </a:rPr>
              <a:t>U trenutku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dostavljanja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č</a:t>
            </a:r>
            <a:r>
              <a:rPr lang="sr-Latn-CS" sz="2400" dirty="0">
                <a:latin typeface="Arial" pitchFamily="34" charset="0"/>
                <a:cs typeface="Arial" pitchFamily="34" charset="0"/>
              </a:rPr>
              <a:t>inju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pravn</a:t>
            </a:r>
            <a:r>
              <a:rPr lang="sr-Latn-C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dejstva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upravnog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akta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pravosna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ž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kona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izvr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po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inju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teku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prava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rokovi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izvr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enje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obaveze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rokovi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400" b="0" dirty="0" err="1">
                <a:latin typeface="Arial" pitchFamily="34" charset="0"/>
                <a:cs typeface="Arial" pitchFamily="34" charset="0"/>
              </a:rPr>
              <a:t>ž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albu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nastupanje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izvr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š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nosti</a:t>
            </a:r>
            <a:r>
              <a:rPr lang="x-none" sz="2400" b="0" dirty="0">
                <a:latin typeface="Arial" pitchFamily="34" charset="0"/>
                <a:cs typeface="Arial" pitchFamily="34" charset="0"/>
              </a:rPr>
              <a:t>...</a:t>
            </a:r>
          </a:p>
          <a:p>
            <a:pPr>
              <a:buFont typeface="Wingdings" pitchFamily="2" charset="2"/>
              <a:buChar char="q"/>
            </a:pPr>
            <a:endParaRPr lang="x-none" sz="2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70496"/>
      </p:ext>
    </p:extLst>
  </p:cSld>
  <p:clrMapOvr>
    <a:masterClrMapping/>
  </p:clrMapOvr>
</p:sld>
</file>

<file path=ppt/theme/theme1.xml><?xml version="1.0" encoding="utf-8"?>
<a:theme xmlns:a="http://schemas.openxmlformats.org/drawingml/2006/main" name="6_PPT M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M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Univerzitet Sinergija 2011 - PPT</Template>
  <TotalTime>642</TotalTime>
  <Words>1780</Words>
  <Application>Microsoft Office PowerPoint</Application>
  <PresentationFormat>On-screen Show (4:3)</PresentationFormat>
  <Paragraphs>145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Verdana</vt:lpstr>
      <vt:lpstr>Wingdings</vt:lpstr>
      <vt:lpstr>6_PPT MB</vt:lpstr>
      <vt:lpstr>PPT MB</vt:lpstr>
      <vt:lpstr>OPŠTI UPRAVNI POSTUPAK (UČESNICI, OPŠTENJE, ROKOVI, TROŠKOVI) </vt:lpstr>
      <vt:lpstr>UČESNICI POSTUPKA</vt:lpstr>
      <vt:lpstr>STRANKA</vt:lpstr>
      <vt:lpstr>ZAKONSKI USLOVI I PRETPOSTAVKE ZA STICANJE SVOJSTVA STRANKE </vt:lpstr>
      <vt:lpstr>EVENTUALNI UČESNICI </vt:lpstr>
      <vt:lpstr>OPŠTENJE UČESNIKA U POSTUPKU</vt:lpstr>
      <vt:lpstr>PODNESCI</vt:lpstr>
      <vt:lpstr>SADRŽINA PODNESKA</vt:lpstr>
      <vt:lpstr>DOSTAVLJANJE</vt:lpstr>
      <vt:lpstr>NAČINI DOSTAVLJANJA</vt:lpstr>
      <vt:lpstr>VREME I MESTO DOSTAVLJANJA</vt:lpstr>
      <vt:lpstr>OSTALI NAČINI OPŠTENJA</vt:lpstr>
      <vt:lpstr>OSTALI NAČINI OPŠTENJA</vt:lpstr>
      <vt:lpstr>ROK</vt:lpstr>
      <vt:lpstr>VRSTE ROKOVA</vt:lpstr>
      <vt:lpstr>RESTITUTIO IN INTEGRUM</vt:lpstr>
      <vt:lpstr>PREDLOG ZA POVRAĆAJ U PREĐAŠNJE STANJE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 Kostic</dc:creator>
  <cp:lastModifiedBy>Marija Kostic</cp:lastModifiedBy>
  <cp:revision>53</cp:revision>
  <dcterms:created xsi:type="dcterms:W3CDTF">2011-10-04T08:33:23Z</dcterms:created>
  <dcterms:modified xsi:type="dcterms:W3CDTF">2024-02-06T17:51:18Z</dcterms:modified>
</cp:coreProperties>
</file>