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75" r:id="rId3"/>
    <p:sldId id="259" r:id="rId4"/>
    <p:sldId id="260" r:id="rId5"/>
    <p:sldId id="278" r:id="rId6"/>
    <p:sldId id="262" r:id="rId7"/>
    <p:sldId id="263" r:id="rId8"/>
    <p:sldId id="270" r:id="rId9"/>
    <p:sldId id="271" r:id="rId10"/>
    <p:sldId id="272" r:id="rId11"/>
    <p:sldId id="273" r:id="rId12"/>
    <p:sldId id="274" r:id="rId13"/>
    <p:sldId id="276" r:id="rId14"/>
    <p:sldId id="277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7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2AA70-2E75-495C-B115-287E9BD61AFD}" type="datetimeFigureOut">
              <a:rPr lang="en-GB" smtClean="0"/>
              <a:pPr/>
              <a:t>20/12/2022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BFF39-8E6E-4139-8DCD-02704834A3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105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5F6AAFD-AB37-4ACD-BB4F-AEF6A6FCA3C5}" type="slidenum">
              <a:rPr lang="en-US" altLang="sr-Latn-RS">
                <a:solidFill>
                  <a:srgbClr val="000000"/>
                </a:solidFill>
              </a:rPr>
              <a:pPr/>
              <a:t>1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848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pPr/>
              <a:t>20/12/2022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886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pPr/>
              <a:t>20/12/2022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16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pPr/>
              <a:t>20/12/2022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668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D5BCE8FD-07B8-46A7-AEC0-F47059FC71A3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124534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B75FBBED-08A0-4D16-9AFB-331312EDD8E1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265436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F5144D4C-EC85-4C23-B51F-E5C0BC42ECAB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29554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FE1ECDC1-4E9A-433B-A9D8-A6CA0469612C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4042611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C2DBF6DF-D5B6-4514-92C9-4D0B34436D12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1827031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780D8629-F280-4137-B38A-7D27FE9AB34D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728955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8A3B3FF1-94AC-4BF9-A25B-B1FE6521E089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5565481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7CF8C23-064C-49CA-BA80-D1E79D0059F6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109342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pPr/>
              <a:t>20/12/2022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726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sr-Latn-R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E63BFACF-495F-45BC-8AFA-68E6CB5F14D5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9955417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182E10BD-CC78-425C-A44C-A73BC0AAC1AF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734467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A80FDC0D-D789-4678-B16F-8B911A1D3937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483661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pPr/>
              <a:t>20/12/2022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964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pPr/>
              <a:t>20/12/2022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497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pPr/>
              <a:t>20/12/2022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8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pPr/>
              <a:t>20/12/2022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65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pPr/>
              <a:t>20/12/2022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pPr/>
              <a:t>20/12/2022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50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pPr/>
              <a:t>20/12/2022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87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6C928-F94B-49DE-B237-0B2FD0D062BB}" type="datetimeFigureOut">
              <a:rPr lang="en-GB" smtClean="0"/>
              <a:pPr/>
              <a:t>20/12/2022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932BC-DF23-43D6-B389-0F0874A306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65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RS" altLang="sr-Latn-RS"/>
          </a:p>
        </p:txBody>
      </p:sp>
      <p:sp>
        <p:nvSpPr>
          <p:cNvPr id="2051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sr-Latn-R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6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28AB691-CAC7-4BE3-9719-4A7BFC03525B}" type="slidenum">
              <a:rPr lang="sr-Latn-CS" altLang="sr-Latn-R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sr-Latn-CS" altLang="sr-Latn-R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303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2pPr>
      <a:lvl3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3pPr>
      <a:lvl4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4pPr>
      <a:lvl5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5pPr>
      <a:lvl6pPr marL="3429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6pPr>
      <a:lvl7pPr marL="6858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7pPr>
      <a:lvl8pPr marL="10287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8pPr>
      <a:lvl9pPr marL="13716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28588" indent="-128588" algn="l" defTabSz="514350" rtl="0" eaLnBrk="0" fontAlgn="base" hangingPunct="0">
        <a:lnSpc>
          <a:spcPct val="90000"/>
        </a:lnSpc>
        <a:spcBef>
          <a:spcPts val="563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16414" y="857250"/>
            <a:ext cx="6351587" cy="857250"/>
          </a:xfrm>
        </p:spPr>
        <p:txBody>
          <a:bodyPr/>
          <a:lstStyle/>
          <a:p>
            <a:pPr algn="r">
              <a:defRPr/>
            </a:pPr>
            <a:r>
              <a:rPr lang="en-US" sz="1500" dirty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                                                                                      </a:t>
            </a:r>
            <a:r>
              <a:rPr lang="sr-Cyrl-RS" sz="1500" dirty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                           </a:t>
            </a:r>
            <a:r>
              <a:rPr lang="sr-Latn-RS" sz="2000" dirty="0">
                <a:latin typeface="+mn-lt"/>
                <a:cs typeface="Times New Roman" panose="02020603050405020304" pitchFamily="18" charset="0"/>
              </a:rPr>
              <a:t/>
            </a:r>
            <a:br>
              <a:rPr lang="sr-Latn-RS" sz="2000" dirty="0">
                <a:latin typeface="+mn-lt"/>
                <a:cs typeface="Times New Roman" panose="02020603050405020304" pitchFamily="18" charset="0"/>
              </a:rPr>
            </a:br>
            <a:endParaRPr lang="en-GB" sz="2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819900" y="5086350"/>
            <a:ext cx="4165600" cy="812800"/>
          </a:xfrm>
        </p:spPr>
        <p:txBody>
          <a:bodyPr/>
          <a:lstStyle/>
          <a:p>
            <a:pPr>
              <a:defRPr/>
            </a:pPr>
            <a:r>
              <a:rPr lang="sr-Latn-CS" sz="1800" dirty="0">
                <a:solidFill>
                  <a:schemeClr val="tx1"/>
                </a:solidFill>
              </a:rPr>
              <a:t>Doc. dr. Zorančo Vasilkov</a:t>
            </a:r>
          </a:p>
          <a:p>
            <a:pPr>
              <a:defRPr/>
            </a:pPr>
            <a:r>
              <a:rPr lang="sr-Latn-CS" sz="1800" dirty="0">
                <a:solidFill>
                  <a:schemeClr val="tx1"/>
                </a:solidFill>
              </a:rPr>
              <a:t>vasilkovzoranco</a:t>
            </a:r>
            <a:r>
              <a:rPr lang="en-US" sz="1800" dirty="0">
                <a:solidFill>
                  <a:schemeClr val="tx1"/>
                </a:solidFill>
              </a:rPr>
              <a:t>@yahoo.com</a:t>
            </a:r>
            <a:endParaRPr lang="sr-Latn-CS" sz="1800" dirty="0">
              <a:solidFill>
                <a:schemeClr val="tx1"/>
              </a:solidFill>
            </a:endParaRPr>
          </a:p>
        </p:txBody>
      </p:sp>
      <p:sp>
        <p:nvSpPr>
          <p:cNvPr id="16388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0002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574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71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11210F-DB19-4DE6-8369-A14C04706230}" type="slidenum">
              <a:rPr lang="sr-Latn-CS" altLang="sr-Latn-RS">
                <a:solidFill>
                  <a:srgbClr val="898989"/>
                </a:solidFill>
              </a:rPr>
              <a:pPr/>
              <a:t>1</a:t>
            </a:fld>
            <a:endParaRPr lang="sr-Latn-CS" altLang="sr-Latn-RS">
              <a:solidFill>
                <a:srgbClr val="898989"/>
              </a:solidFill>
            </a:endParaRPr>
          </a:p>
        </p:txBody>
      </p:sp>
      <p:sp>
        <p:nvSpPr>
          <p:cNvPr id="16390" name="Naslov 1"/>
          <p:cNvSpPr txBox="1">
            <a:spLocks/>
          </p:cNvSpPr>
          <p:nvPr/>
        </p:nvSpPr>
        <p:spPr bwMode="auto">
          <a:xfrm>
            <a:off x="2132014" y="2422526"/>
            <a:ext cx="7907337" cy="222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2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75"/>
              </a:spcBef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75"/>
              </a:spcBef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75"/>
              </a:spcBef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r-Latn-RS" altLang="sr-Latn-RS" sz="4000" b="1" dirty="0">
                <a:latin typeface="Calibri Light" panose="020F0302020204030204" pitchFamily="34" charset="0"/>
                <a:cs typeface="Arial" panose="020B0604020202020204" pitchFamily="34" charset="0"/>
              </a:rPr>
              <a:t>EVROPSKE INTEGRACIJE I PRAVO EU</a:t>
            </a:r>
            <a:endParaRPr lang="en-US" altLang="sr-Latn-RS" sz="4000" b="1" dirty="0"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462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4666" y="365125"/>
            <a:ext cx="8659133" cy="639427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rgbClr val="FF0000"/>
                </a:solidFill>
              </a:rPr>
              <a:t>Tužba zbog propusta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900" y="1275008"/>
            <a:ext cx="10502899" cy="5241702"/>
          </a:xfrm>
        </p:spPr>
        <p:txBody>
          <a:bodyPr>
            <a:normAutofit/>
          </a:bodyPr>
          <a:lstStyle/>
          <a:p>
            <a:pPr algn="just"/>
            <a:r>
              <a:rPr lang="sr-Latn-RS" sz="2000" dirty="0"/>
              <a:t>Tužba zbog propusta omogućava dopunsku pravnu zaštitu u predmetima protiv Evropskog parlamenta, Evropskog saveta, Saveta EU, Komisije i Evropske centralne banke. U predhodnom postupku </a:t>
            </a:r>
            <a:r>
              <a:rPr lang="sr-Latn-RS" sz="2000" u="sng" dirty="0">
                <a:solidFill>
                  <a:srgbClr val="FF0000"/>
                </a:solidFill>
              </a:rPr>
              <a:t>kao prva faza tužitelj obaveštava instituciju da mora izvršiti svoju dužnost i ovlašćenja</a:t>
            </a:r>
          </a:p>
          <a:p>
            <a:pPr algn="just"/>
            <a:r>
              <a:rPr lang="sr-Latn-RS" sz="2000" dirty="0"/>
              <a:t>Ako tužbu zbog propusta podnosi građanin ili preduzeće </a:t>
            </a:r>
            <a:r>
              <a:rPr lang="sr-Latn-RS" sz="2000" u="sng" dirty="0">
                <a:solidFill>
                  <a:srgbClr val="FF0000"/>
                </a:solidFill>
              </a:rPr>
              <a:t>oni traže izjavu da je institucija Unije prekršila Ugovor jer određenu odluku nije uputila njima</a:t>
            </a:r>
          </a:p>
          <a:p>
            <a:pPr algn="just"/>
            <a:r>
              <a:rPr lang="sr-Latn-RS" sz="2000" dirty="0"/>
              <a:t>U tužbi koju podnose institucije traži se izjava da je predmetno telo prekršilo Ugovor jer je propustilo da donese odluku koja se od njega tražila</a:t>
            </a:r>
          </a:p>
          <a:p>
            <a:pPr algn="just"/>
            <a:r>
              <a:rPr lang="sr-Latn-RS" sz="2000" u="sng" dirty="0">
                <a:solidFill>
                  <a:srgbClr val="FF0000"/>
                </a:solidFill>
              </a:rPr>
              <a:t>Presudom se jednostavno utvrđuje da je propust bio nezakonit</a:t>
            </a:r>
          </a:p>
          <a:p>
            <a:pPr marL="0" indent="0" algn="ctr">
              <a:buNone/>
            </a:pPr>
            <a:endParaRPr lang="sr-Latn-RS" sz="2400" b="1" dirty="0"/>
          </a:p>
          <a:p>
            <a:pPr marL="0" indent="0" algn="ctr">
              <a:buNone/>
            </a:pPr>
            <a:r>
              <a:rPr lang="sr-Latn-RS" sz="2400" b="1" dirty="0"/>
              <a:t>Tužba službenika Unije</a:t>
            </a:r>
          </a:p>
          <a:p>
            <a:pPr algn="just"/>
            <a:r>
              <a:rPr lang="sr-Latn-RS" sz="2000" dirty="0"/>
              <a:t>Pred Sudom se mogu pokrenuti i sporovi koji proizlaze </a:t>
            </a:r>
            <a:r>
              <a:rPr lang="sr-Latn-RS" sz="2000" u="sng" dirty="0">
                <a:solidFill>
                  <a:srgbClr val="FF0000"/>
                </a:solidFill>
              </a:rPr>
              <a:t>iz radnog odnosa između EU i njenih službenika</a:t>
            </a:r>
          </a:p>
          <a:p>
            <a:pPr algn="just"/>
            <a:r>
              <a:rPr lang="sr-Latn-RS" sz="2000" dirty="0"/>
              <a:t>Za ove tužbe je nadležan Opšti sud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79220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180304"/>
            <a:ext cx="8153399" cy="835696"/>
          </a:xfrm>
        </p:spPr>
        <p:txBody>
          <a:bodyPr>
            <a:noAutofit/>
          </a:bodyPr>
          <a:lstStyle/>
          <a:p>
            <a:pPr algn="ctr"/>
            <a:r>
              <a:rPr lang="sr-Latn-RS" sz="2800" b="1" dirty="0">
                <a:solidFill>
                  <a:srgbClr val="FF0000"/>
                </a:solidFill>
              </a:rPr>
              <a:t>Tužba za naknadu štete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099" y="1346200"/>
            <a:ext cx="11023601" cy="509270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600"/>
              </a:spcBef>
            </a:pPr>
            <a:r>
              <a:rPr lang="sr-Latn-RS" sz="2000" dirty="0"/>
              <a:t>Građani i privredni subjekti ali i države članice koje pretrpe štetu zbog grešaka službenika EU, mogu Sudu EU podneti tužbu za naknadu štete</a:t>
            </a:r>
          </a:p>
          <a:p>
            <a:pPr algn="just">
              <a:spcBef>
                <a:spcPts val="600"/>
              </a:spcBef>
            </a:pPr>
            <a:r>
              <a:rPr lang="sr-Latn-RS" sz="2000" dirty="0"/>
              <a:t>Ugovorom nije u potpunosti utvrđena odgovornost EU za naknadu štete pa se ona izvodi iz opštih načela zajednička pravnim sistemima država članica</a:t>
            </a:r>
          </a:p>
          <a:p>
            <a:pPr algn="just">
              <a:spcBef>
                <a:spcPts val="600"/>
              </a:spcBef>
            </a:pPr>
            <a:r>
              <a:rPr lang="sr-Latn-RS" sz="2000" dirty="0"/>
              <a:t>Sud EU je naveo da pre odobravanja naknade štete moraju biti ispunjeni sledeći uslovi:</a:t>
            </a:r>
          </a:p>
          <a:p>
            <a:pPr marL="457200" indent="-457200" algn="just">
              <a:spcBef>
                <a:spcPts val="600"/>
              </a:spcBef>
              <a:buAutoNum type="arabicParenR"/>
            </a:pPr>
            <a:r>
              <a:rPr lang="sr-Latn-RS" sz="2000" dirty="0"/>
              <a:t>Institucija Unije ili njen službenik nezakonito su postupali pri izvršavanju svojih funkcija;</a:t>
            </a:r>
          </a:p>
          <a:p>
            <a:pPr marL="457200" indent="-457200" algn="just">
              <a:spcBef>
                <a:spcPts val="600"/>
              </a:spcBef>
              <a:buAutoNum type="arabicParenR"/>
            </a:pPr>
            <a:r>
              <a:rPr lang="sr-Latn-RS" sz="2000" dirty="0"/>
              <a:t>Pretpljena je stvarna šteta;</a:t>
            </a:r>
          </a:p>
          <a:p>
            <a:pPr marL="457200" indent="-457200" algn="just">
              <a:spcBef>
                <a:spcPts val="600"/>
              </a:spcBef>
              <a:buAutoNum type="arabicParenR"/>
            </a:pPr>
            <a:r>
              <a:rPr lang="sr-Latn-RS" sz="2000" dirty="0"/>
              <a:t>Postoji uzročno – posledična veza između akata institucija Unije i pretrpljene štete, i </a:t>
            </a:r>
          </a:p>
          <a:p>
            <a:pPr marL="457200" indent="-457200" algn="just">
              <a:spcBef>
                <a:spcPts val="600"/>
              </a:spcBef>
              <a:buAutoNum type="arabicParenR"/>
            </a:pPr>
            <a:r>
              <a:rPr lang="sr-Latn-RS" sz="2000" dirty="0"/>
              <a:t>Ne mora se dokazivati namera ili nehat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sr-Latn-RS" sz="2000" b="1" dirty="0"/>
              <a:t>Privremena pravna zaštita</a:t>
            </a:r>
            <a:endParaRPr lang="en-US" sz="2000" b="1" dirty="0"/>
          </a:p>
          <a:p>
            <a:pPr algn="just">
              <a:spcBef>
                <a:spcPts val="600"/>
              </a:spcBef>
            </a:pPr>
            <a:r>
              <a:rPr lang="en-US" sz="2000" dirty="0" err="1"/>
              <a:t>Sudu</a:t>
            </a:r>
            <a:r>
              <a:rPr lang="en-US" sz="2000" dirty="0"/>
              <a:t> EU </a:t>
            </a:r>
            <a:r>
              <a:rPr lang="en-US" sz="2000" dirty="0" err="1"/>
              <a:t>ili</a:t>
            </a:r>
            <a:r>
              <a:rPr lang="en-US" sz="2000" dirty="0"/>
              <a:t> Op</a:t>
            </a:r>
            <a:r>
              <a:rPr lang="sr-Latn-RS" sz="2000" dirty="0"/>
              <a:t>štem sudu može se podneti zahtev za suspenziju primene osporavanog akta ili zahtev za donošenje privremene mere</a:t>
            </a:r>
          </a:p>
          <a:p>
            <a:pPr algn="just">
              <a:spcBef>
                <a:spcPts val="600"/>
              </a:spcBef>
            </a:pPr>
            <a:r>
              <a:rPr lang="sr-Latn-RS" sz="2000" dirty="0"/>
              <a:t>Sudovi ocenjuju zahteve za donošenje privremenih mera na osnovu tri kriterijuma i to: a) mogućnosti uspeha glavnog pitanja, b) nužnosti naloga – procenjuje se da li je mera koju traži podnosilac zahteva nužna za izbegavanje ozbiljne i neporavljive štete. Procena uključuje prirodu i ozbiljnost povrede</a:t>
            </a:r>
            <a:r>
              <a:rPr lang="en-US" sz="2000" dirty="0"/>
              <a:t>.,</a:t>
            </a:r>
            <a:r>
              <a:rPr lang="sr-Latn-RS" sz="2000" dirty="0"/>
              <a:t> c) proceni interesa</a:t>
            </a:r>
            <a:r>
              <a:rPr lang="en-US" sz="2000" dirty="0"/>
              <a:t> </a:t>
            </a:r>
            <a:r>
              <a:rPr lang="sr-Latn-RS" sz="2000" dirty="0"/>
              <a:t>–</a:t>
            </a:r>
            <a:r>
              <a:rPr lang="en-US" sz="2000" dirty="0"/>
              <a:t> </a:t>
            </a:r>
            <a:r>
              <a:rPr lang="sr-Latn-RS" sz="2000" dirty="0"/>
              <a:t>štetu koju će podnosilac zahteva najverovatnije pretrpeti u slučaju odbijanja privrevemene mere </a:t>
            </a:r>
          </a:p>
        </p:txBody>
      </p:sp>
    </p:spTree>
    <p:extLst>
      <p:ext uri="{BB962C8B-B14F-4D97-AF65-F5344CB8AC3E}">
        <p14:creationId xmlns:p14="http://schemas.microsoft.com/office/powerpoint/2010/main" val="3005885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718" y="152400"/>
            <a:ext cx="8400782" cy="875507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rgbClr val="FF0000"/>
                </a:solidFill>
              </a:rPr>
              <a:t>Odluke o predhodnim pitanjima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027906"/>
            <a:ext cx="11036300" cy="5626894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RS" sz="2000" dirty="0"/>
              <a:t>U postupku odluke o predhodnom pitanju nacionalni sudovi se obraćaju Sudu EU radi tumačenja prava Unije. Ako nacionalni sud u predmetu koji rešava mora primeniti odredbe prava Unije, može obustaviti postupak i od Suda EU zatražiti objašnjenje u vezi predmetnog instrumenta Unije, ili tumačenje instrumenta i Ugovora</a:t>
            </a:r>
          </a:p>
          <a:p>
            <a:pPr algn="just"/>
            <a:r>
              <a:rPr lang="sr-Latn-RS" sz="2000" dirty="0"/>
              <a:t>Sud u takvim slučajevima odgovara presudom kojom se naglašava obavezujuća priroda njegove odluke</a:t>
            </a:r>
          </a:p>
          <a:p>
            <a:pPr algn="just"/>
            <a:r>
              <a:rPr lang="sr-Latn-RS" sz="2000" dirty="0"/>
              <a:t>Postupak za donošenje predhodne odluke nije </a:t>
            </a:r>
            <a:r>
              <a:rPr lang="sr-Latn-RS" sz="2000" dirty="0" smtClean="0"/>
              <a:t>pravni spor </a:t>
            </a:r>
            <a:r>
              <a:rPr lang="sr-Latn-RS" sz="2000" dirty="0"/>
              <a:t>već samo faza postupka koji počinje i završava se u nacionalnim sudovima</a:t>
            </a:r>
          </a:p>
          <a:p>
            <a:pPr algn="just"/>
            <a:r>
              <a:rPr lang="sr-Latn-RS" sz="2000" dirty="0"/>
              <a:t>Glavni cilj ovog postupka je obezbeđivanje ujednačenog tumačenja prava Unije i jedinstvo pravnog poretka Unije. Nacionalni sudovi mogu samo procenjivati usklađenost nacionalnog prava sa pravom EU koje ima prednost i diretno je primenjivo ako je sadržaj i područje primene odredbi prava EU jasno određeno</a:t>
            </a:r>
          </a:p>
          <a:p>
            <a:pPr algn="just"/>
            <a:r>
              <a:rPr lang="sr-Latn-RS" sz="2000" dirty="0"/>
              <a:t>Odlukom Suda EU o predhodnom pitanju se građanima EU omogućava da osporavaju postupke svoje države koji su u suprotnosti sa pravom EU i da se obezbedi da nacionalni sudovi primenjuju pravo EU</a:t>
            </a:r>
          </a:p>
          <a:p>
            <a:pPr algn="just"/>
            <a:r>
              <a:rPr lang="sr-Latn-RS" sz="2000" dirty="0"/>
              <a:t>Postupak je dostupan svim sudovima država članica. Nacionalni sud protiv čije odluke u nacionalnom pravu nema pravnog leka dužan je uputiti zahtev Sudu EU</a:t>
            </a:r>
          </a:p>
          <a:p>
            <a:pPr algn="just"/>
            <a:r>
              <a:rPr lang="sr-Latn-RS" sz="2000" dirty="0"/>
              <a:t>Neispunjavanje obaveze upućivanja zahteva za odluku po predhodnom pitanju je povreda Ugovora zbog čega se protiv države članice može pokrenuti postupak zbog povrede Ugovora  </a:t>
            </a:r>
          </a:p>
          <a:p>
            <a:pPr algn="just"/>
            <a:r>
              <a:rPr lang="sr-Latn-RS" sz="2000" dirty="0"/>
              <a:t>Odluka o predhodnom pitanju direktno je obavezujuća za nacionalni sud koji je uputio zahtev i za sve ostale sudove koji rešavaju isti predmet. Ona je istovremeno presedan za sledeće slične predmete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08148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024" y="115910"/>
            <a:ext cx="7528775" cy="912790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rgbClr val="FF0000"/>
                </a:solidFill>
              </a:rPr>
              <a:t>Odgovornost država članica za povredu prava </a:t>
            </a:r>
            <a:r>
              <a:rPr lang="sr-Latn-RS" sz="2800" b="1" dirty="0"/>
              <a:t>EU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700" y="1447801"/>
            <a:ext cx="10807700" cy="4406900"/>
          </a:xfrm>
        </p:spPr>
        <p:txBody>
          <a:bodyPr>
            <a:normAutofit/>
          </a:bodyPr>
          <a:lstStyle/>
          <a:p>
            <a:pPr algn="just"/>
            <a:r>
              <a:rPr lang="sr-Latn-RS" sz="2200" dirty="0"/>
              <a:t>Odgovornost država članica za povredu prava EU definisana je na osnovu tri kriterijuma: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Latn-RS" sz="2200" dirty="0"/>
              <a:t>Cilj odredbe Unije (koja je prekršena od strane države članice) mora biti davanje prava pojedincu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Latn-RS" sz="2200" dirty="0"/>
              <a:t>Povreda mora biti dovoljno ozbiljna, odnosno država članica mora u značajnoj meri prekoračiti granice svojih diskrecionih ovlašćenja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Latn-RS" sz="2200" dirty="0"/>
              <a:t>Mora postojati direktna uzročno-posledična veza između povrede obaveze države članice i štete koju je pretrpela oštećena stranka</a:t>
            </a:r>
          </a:p>
          <a:p>
            <a:pPr algn="just"/>
            <a:r>
              <a:rPr lang="sr-Latn-RS" sz="2200" dirty="0"/>
              <a:t>Po Sudu EU načela koja su uspostavljena za utvrđivanje odgovornosti za povredu prava EU primenjuju se na sudsku granu vlasti država članica</a:t>
            </a:r>
          </a:p>
          <a:p>
            <a:pPr algn="just"/>
            <a:r>
              <a:rPr lang="sr-Latn-RS" sz="2200" dirty="0"/>
              <a:t>To znači da ako je prilikom donošenja presuda zanemareno ili prekršeno pravo EU, nadležnim sudovima država članica se može podneti i tužba za naknadu štete</a:t>
            </a:r>
          </a:p>
          <a:p>
            <a:endParaRPr lang="sr-Latn-RS" sz="2400" dirty="0"/>
          </a:p>
          <a:p>
            <a:pPr marL="457200" indent="-457200">
              <a:buFont typeface="+mj-lt"/>
              <a:buAutoNum type="arabicPeriod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1221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4000" dirty="0"/>
              <a:t>Hvala na pažnji</a:t>
            </a:r>
            <a:r>
              <a:rPr lang="sr-Cyrl-RS" sz="4000" dirty="0"/>
              <a:t>!!!</a:t>
            </a: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sr-Cyrl-RS" sz="4000" dirty="0"/>
          </a:p>
          <a:p>
            <a:pPr marL="0" indent="0" algn="ctr">
              <a:buNone/>
            </a:pPr>
            <a:endParaRPr lang="sr-Cyrl-RS" sz="4000" dirty="0"/>
          </a:p>
          <a:p>
            <a:pPr marL="0" indent="0" algn="ctr">
              <a:buNone/>
            </a:pPr>
            <a:r>
              <a:rPr lang="sr-Latn-RS" sz="4000" dirty="0"/>
              <a:t>Pitanja</a:t>
            </a:r>
            <a:r>
              <a:rPr lang="sr-Cyrl-RS" sz="4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37480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3048" y="365125"/>
            <a:ext cx="8700752" cy="587912"/>
          </a:xfrm>
        </p:spPr>
        <p:txBody>
          <a:bodyPr>
            <a:noAutofit/>
          </a:bodyPr>
          <a:lstStyle/>
          <a:p>
            <a:pPr algn="ctr"/>
            <a:r>
              <a:rPr lang="sr-Latn-RS" sz="2800" b="1" dirty="0"/>
              <a:t/>
            </a:r>
            <a:br>
              <a:rPr lang="sr-Latn-RS" sz="2800" b="1" dirty="0"/>
            </a:br>
            <a:r>
              <a:rPr lang="sr-Latn-RS" sz="2800" b="1" dirty="0"/>
              <a:t/>
            </a:r>
            <a:br>
              <a:rPr lang="sr-Latn-RS" sz="2800" b="1" dirty="0"/>
            </a:br>
            <a:r>
              <a:rPr lang="sr-Latn-RS" sz="2800" b="1" dirty="0"/>
              <a:t/>
            </a:r>
            <a:br>
              <a:rPr lang="sr-Latn-RS" sz="2800" b="1" dirty="0"/>
            </a:br>
            <a:r>
              <a:rPr lang="sr-Latn-RS" sz="2800" b="1" dirty="0"/>
              <a:t>Usvajanje zakonodavstva u Evropskoj uniji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039"/>
            <a:ext cx="10515600" cy="4798924"/>
          </a:xfrm>
        </p:spPr>
        <p:txBody>
          <a:bodyPr>
            <a:normAutofit fontScale="325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endParaRPr lang="en-US" sz="9600" dirty="0"/>
          </a:p>
          <a:p>
            <a:pPr marL="0" indent="0" algn="just">
              <a:spcAft>
                <a:spcPts val="600"/>
              </a:spcAft>
              <a:buNone/>
            </a:pPr>
            <a:r>
              <a:rPr lang="sr-Latn-RS" sz="8000" dirty="0"/>
              <a:t>1. Redovna zakonodavna procedura</a:t>
            </a:r>
            <a:endParaRPr lang="sr-Cyrl-RS" sz="8000" dirty="0"/>
          </a:p>
          <a:p>
            <a:pPr marL="0" indent="0" algn="just">
              <a:spcAft>
                <a:spcPts val="600"/>
              </a:spcAft>
              <a:buNone/>
            </a:pPr>
            <a:r>
              <a:rPr lang="sr-Cyrl-RS" sz="8000" dirty="0"/>
              <a:t>2. </a:t>
            </a:r>
            <a:r>
              <a:rPr lang="sr-Latn-RS" sz="8000" dirty="0"/>
              <a:t>Posebna zakonodavna procedura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sr-Latn-RS" sz="8000" dirty="0"/>
              <a:t>3. Druge zakonodavne procedure</a:t>
            </a:r>
            <a:endParaRPr lang="en-US" sz="8000" dirty="0"/>
          </a:p>
          <a:p>
            <a:pPr marL="0" indent="0" algn="just">
              <a:spcAft>
                <a:spcPts val="600"/>
              </a:spcAft>
              <a:buNone/>
            </a:pPr>
            <a:r>
              <a:rPr lang="en-US" sz="8000" dirty="0"/>
              <a:t>4. </a:t>
            </a:r>
            <a:r>
              <a:rPr lang="en-US" sz="8000" dirty="0" err="1"/>
              <a:t>Sistem</a:t>
            </a:r>
            <a:r>
              <a:rPr lang="en-US" sz="8000" dirty="0"/>
              <a:t> </a:t>
            </a:r>
            <a:r>
              <a:rPr lang="en-US" sz="8000" dirty="0" err="1"/>
              <a:t>pravne</a:t>
            </a:r>
            <a:r>
              <a:rPr lang="en-US" sz="8000" dirty="0"/>
              <a:t> </a:t>
            </a:r>
            <a:r>
              <a:rPr lang="sr-Latn-RS" sz="8000" dirty="0"/>
              <a:t>zaštite EU</a:t>
            </a:r>
            <a:endParaRPr lang="sr-Cyrl-RS" sz="8000" dirty="0"/>
          </a:p>
          <a:p>
            <a:pPr marL="0" indent="0" algn="just">
              <a:spcAft>
                <a:spcPts val="600"/>
              </a:spcAft>
              <a:buNone/>
            </a:pPr>
            <a:endParaRPr lang="sr-Cyrl-RS" sz="8000" dirty="0"/>
          </a:p>
          <a:p>
            <a:pPr marL="0" indent="0" algn="just">
              <a:spcAft>
                <a:spcPts val="600"/>
              </a:spcAft>
              <a:buNone/>
            </a:pPr>
            <a:endParaRPr lang="sr-Cyrl-RS" sz="8000" dirty="0"/>
          </a:p>
          <a:p>
            <a:pPr marL="1371600" indent="-1371600" algn="just">
              <a:spcAft>
                <a:spcPts val="600"/>
              </a:spcAft>
              <a:buFont typeface="+mj-lt"/>
              <a:buAutoNum type="arabicPeriod"/>
            </a:pPr>
            <a:endParaRPr lang="sr-Cyrl-RS" sz="8000" dirty="0"/>
          </a:p>
          <a:p>
            <a:pPr marL="0" indent="0">
              <a:buNone/>
            </a:pPr>
            <a:r>
              <a:rPr lang="ru-RU" sz="9600" dirty="0"/>
              <a:t>      </a:t>
            </a:r>
            <a:br>
              <a:rPr lang="ru-RU" sz="96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sr-Cyrl-RS" sz="2400" dirty="0"/>
          </a:p>
        </p:txBody>
      </p:sp>
    </p:spTree>
    <p:extLst>
      <p:ext uri="{BB962C8B-B14F-4D97-AF65-F5344CB8AC3E}">
        <p14:creationId xmlns:p14="http://schemas.microsoft.com/office/powerpoint/2010/main" val="4138215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0" y="203200"/>
            <a:ext cx="8699500" cy="647700"/>
          </a:xfrm>
        </p:spPr>
        <p:txBody>
          <a:bodyPr>
            <a:normAutofit/>
          </a:bodyPr>
          <a:lstStyle/>
          <a:p>
            <a:pPr lvl="0" algn="ctr">
              <a:spcBef>
                <a:spcPts val="1000"/>
              </a:spcBef>
              <a:spcAft>
                <a:spcPts val="600"/>
              </a:spcAft>
            </a:pPr>
            <a:r>
              <a:rPr lang="en-GB" sz="2800" dirty="0" err="1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Redovna</a:t>
            </a:r>
            <a:r>
              <a:rPr lang="en-GB" sz="2800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zakonodavna</a:t>
            </a:r>
            <a:r>
              <a:rPr lang="en-GB" sz="2800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procedura</a:t>
            </a:r>
            <a:r>
              <a:rPr lang="sr-Latn-RS" sz="2800" dirty="0" smtClean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 – čl.289 st.1 UFEU</a:t>
            </a:r>
            <a:endParaRPr lang="en-GB" sz="28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39800"/>
            <a:ext cx="11734800" cy="579585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sr-Latn-RS" sz="2200" dirty="0"/>
              <a:t>Redovnu zakonodavnu proceduru pokreće Komisija. </a:t>
            </a:r>
            <a:r>
              <a:rPr lang="sr-Latn-RS" sz="2200" i="1" dirty="0">
                <a:solidFill>
                  <a:srgbClr val="FF0000"/>
                </a:solidFill>
              </a:rPr>
              <a:t>Predlog priprema služba Komisije zadužena za određeno </a:t>
            </a:r>
            <a:r>
              <a:rPr lang="sr-Latn-RS" sz="2200" i="1" dirty="0" smtClean="0">
                <a:solidFill>
                  <a:srgbClr val="FF0000"/>
                </a:solidFill>
              </a:rPr>
              <a:t>područje</a:t>
            </a:r>
            <a:r>
              <a:rPr lang="en-US" sz="2200" i="1" dirty="0" smtClean="0">
                <a:solidFill>
                  <a:srgbClr val="FF0000"/>
                </a:solidFill>
              </a:rPr>
              <a:t> (</a:t>
            </a:r>
            <a:r>
              <a:rPr lang="en-US" sz="2200" i="1" dirty="0" err="1" smtClean="0">
                <a:solidFill>
                  <a:srgbClr val="FF0000"/>
                </a:solidFill>
              </a:rPr>
              <a:t>na</a:t>
            </a:r>
            <a:r>
              <a:rPr lang="en-US" sz="2200" i="1" dirty="0" smtClean="0">
                <a:solidFill>
                  <a:srgbClr val="FF0000"/>
                </a:solidFill>
              </a:rPr>
              <a:t> primer </a:t>
            </a:r>
            <a:r>
              <a:rPr lang="en-US" sz="2200" i="1" dirty="0" err="1" smtClean="0">
                <a:solidFill>
                  <a:srgbClr val="FF0000"/>
                </a:solidFill>
              </a:rPr>
              <a:t>poljoprivreda</a:t>
            </a:r>
            <a:r>
              <a:rPr lang="en-US" sz="2200" i="1" dirty="0">
                <a:solidFill>
                  <a:srgbClr val="FF0000"/>
                </a:solidFill>
              </a:rPr>
              <a:t>)</a:t>
            </a:r>
            <a:r>
              <a:rPr lang="sr-Latn-RS" sz="2200" dirty="0" smtClean="0"/>
              <a:t> </a:t>
            </a:r>
            <a:r>
              <a:rPr lang="sr-Latn-RS" sz="2200" dirty="0"/>
              <a:t>u saradnji sa nacionalnim stručnjacima. </a:t>
            </a:r>
            <a:endParaRPr lang="en-US" sz="2200" dirty="0" smtClean="0"/>
          </a:p>
          <a:p>
            <a:pPr algn="just">
              <a:spcBef>
                <a:spcPts val="600"/>
              </a:spcBef>
            </a:pPr>
            <a:r>
              <a:rPr lang="sr-Latn-RS" sz="2200" dirty="0" smtClean="0"/>
              <a:t>Predlog </a:t>
            </a:r>
            <a:r>
              <a:rPr lang="sr-Latn-RS" sz="2200" dirty="0"/>
              <a:t>koji sadrži detaljan sadržaj i oblik zakonodavne </a:t>
            </a:r>
            <a:r>
              <a:rPr lang="sr-Latn-RS" sz="2200" dirty="0" smtClean="0"/>
              <a:t>mere</a:t>
            </a:r>
            <a:r>
              <a:rPr lang="en-US" sz="2200" dirty="0" smtClean="0"/>
              <a:t> (</a:t>
            </a:r>
            <a:r>
              <a:rPr lang="en-US" sz="2200" dirty="0" err="1" smtClean="0"/>
              <a:t>uredba</a:t>
            </a:r>
            <a:r>
              <a:rPr lang="en-US" sz="2200" dirty="0" smtClean="0"/>
              <a:t>, </a:t>
            </a:r>
            <a:r>
              <a:rPr lang="en-US" sz="2200" dirty="0" err="1" smtClean="0"/>
              <a:t>direktiva</a:t>
            </a:r>
            <a:r>
              <a:rPr lang="en-US" sz="2200" dirty="0" smtClean="0"/>
              <a:t> </a:t>
            </a:r>
            <a:r>
              <a:rPr lang="en-US" sz="2200" dirty="0" err="1" smtClean="0"/>
              <a:t>ili</a:t>
            </a:r>
            <a:r>
              <a:rPr lang="en-US" sz="2200" dirty="0" smtClean="0"/>
              <a:t> </a:t>
            </a:r>
            <a:r>
              <a:rPr lang="en-US" sz="2200" dirty="0" err="1" smtClean="0"/>
              <a:t>odluka</a:t>
            </a:r>
            <a:r>
              <a:rPr lang="en-US" sz="2200" dirty="0" smtClean="0"/>
              <a:t> </a:t>
            </a:r>
            <a:r>
              <a:rPr lang="en-US" sz="2200" dirty="0" err="1" smtClean="0"/>
              <a:t>sa</a:t>
            </a:r>
            <a:r>
              <a:rPr lang="en-US" sz="2200" dirty="0" smtClean="0"/>
              <a:t> </a:t>
            </a:r>
            <a:r>
              <a:rPr lang="sr-Latn-RS" sz="2200" dirty="0" smtClean="0"/>
              <a:t>detaljnim </a:t>
            </a:r>
            <a:r>
              <a:rPr lang="en-US" sz="2200" dirty="0" err="1" smtClean="0"/>
              <a:t>obra</a:t>
            </a:r>
            <a:r>
              <a:rPr lang="sr-Latn-RS" sz="2200" dirty="0" smtClean="0"/>
              <a:t>zloženjem, prmenom testa principa subsidijarnosti i proporcionalnosti kao i kompletan tekst</a:t>
            </a:r>
            <a:r>
              <a:rPr lang="sr-Latn-RS" sz="2200" dirty="0" smtClean="0"/>
              <a:t> </a:t>
            </a:r>
            <a:r>
              <a:rPr lang="sr-Latn-RS" sz="2200" dirty="0" smtClean="0">
                <a:solidFill>
                  <a:srgbClr val="FF0000"/>
                </a:solidFill>
              </a:rPr>
              <a:t>POKAŽI</a:t>
            </a:r>
            <a:r>
              <a:rPr lang="sr-Latn-RS" sz="2200" dirty="0"/>
              <a:t>)  </a:t>
            </a:r>
            <a:r>
              <a:rPr lang="sr-Latn-RS" sz="2200" dirty="0"/>
              <a:t>podnosi se celoj Komisiji, koja ga prihvata prostom </a:t>
            </a:r>
            <a:r>
              <a:rPr lang="sr-Latn-RS" sz="2200" dirty="0" smtClean="0"/>
              <a:t>većinom</a:t>
            </a:r>
            <a:r>
              <a:rPr lang="en-US" sz="2200" dirty="0" smtClean="0"/>
              <a:t>. </a:t>
            </a:r>
            <a:r>
              <a:rPr lang="sr-Latn-RS" sz="2200" dirty="0" smtClean="0"/>
              <a:t>Nakon prihvatanja</a:t>
            </a:r>
            <a:r>
              <a:rPr lang="en-US" sz="2200" dirty="0" smtClean="0"/>
              <a:t>,</a:t>
            </a:r>
            <a:r>
              <a:rPr lang="sr-Latn-RS" sz="2200" dirty="0" smtClean="0"/>
              <a:t> </a:t>
            </a:r>
            <a:r>
              <a:rPr lang="sr-Latn-RS" sz="2200" i="1" u="sng" dirty="0"/>
              <a:t>postaje oficijalni predlog Komisije koji se istovremeno šalje Savetu EU i Evropskom parlamentu</a:t>
            </a:r>
          </a:p>
          <a:p>
            <a:pPr algn="just">
              <a:spcBef>
                <a:spcPts val="0"/>
              </a:spcBef>
            </a:pPr>
            <a:r>
              <a:rPr lang="sr-Latn-RS" sz="2200" u="sng" dirty="0" smtClean="0">
                <a:solidFill>
                  <a:srgbClr val="FF0000"/>
                </a:solidFill>
              </a:rPr>
              <a:t>Prihvatanje ili postupak donošenja </a:t>
            </a:r>
            <a:r>
              <a:rPr lang="sr-Latn-RS" sz="2200" u="sng" dirty="0">
                <a:solidFill>
                  <a:srgbClr val="FF0000"/>
                </a:solidFill>
              </a:rPr>
              <a:t>zakonodavnog akta prolazi </a:t>
            </a:r>
            <a:r>
              <a:rPr lang="sr-Latn-RS" u="sng" dirty="0">
                <a:solidFill>
                  <a:srgbClr val="FF0000"/>
                </a:solidFill>
              </a:rPr>
              <a:t>kroz tri čitanja </a:t>
            </a:r>
            <a:r>
              <a:rPr lang="sr-Latn-RS" sz="2200" u="sng" dirty="0">
                <a:solidFill>
                  <a:srgbClr val="FF0000"/>
                </a:solidFill>
              </a:rPr>
              <a:t>Evropskog parlamenta i Saveta </a:t>
            </a:r>
            <a:r>
              <a:rPr lang="sr-Latn-RS" sz="2200" u="sng" dirty="0" smtClean="0">
                <a:solidFill>
                  <a:srgbClr val="FF0000"/>
                </a:solidFill>
              </a:rPr>
              <a:t>EU</a:t>
            </a:r>
            <a:endParaRPr lang="sr-Latn-RS" sz="2200" dirty="0" smtClean="0"/>
          </a:p>
          <a:p>
            <a:pPr algn="just">
              <a:spcBef>
                <a:spcPts val="0"/>
              </a:spcBef>
            </a:pPr>
            <a:r>
              <a:rPr lang="sr-Latn-RS" sz="2200" u="sng" dirty="0" smtClean="0">
                <a:solidFill>
                  <a:srgbClr val="FF0000"/>
                </a:solidFill>
              </a:rPr>
              <a:t>Prvo </a:t>
            </a:r>
            <a:r>
              <a:rPr lang="sr-Latn-RS" sz="2200" u="sng" dirty="0">
                <a:solidFill>
                  <a:srgbClr val="FF0000"/>
                </a:solidFill>
              </a:rPr>
              <a:t>čitanje </a:t>
            </a:r>
            <a:r>
              <a:rPr lang="sr-Latn-RS" sz="2200" dirty="0"/>
              <a:t>obuhvata razmaranje predloga u Odboru za koordinaciju i na plenarnoj sedici EP, na kojoj se predlog prihvata, odbija ili se predlažu </a:t>
            </a:r>
            <a:r>
              <a:rPr lang="sr-Latn-RS" sz="2200" dirty="0" smtClean="0"/>
              <a:t>izmene</a:t>
            </a:r>
          </a:p>
          <a:p>
            <a:pPr algn="just">
              <a:spcBef>
                <a:spcPts val="0"/>
              </a:spcBef>
            </a:pPr>
            <a:r>
              <a:rPr lang="sr-Latn-RS" sz="2200" dirty="0" smtClean="0"/>
              <a:t>Svoj </a:t>
            </a:r>
            <a:r>
              <a:rPr lang="sr-Latn-RS" sz="2200" dirty="0"/>
              <a:t>stav o predloženom zakonodavnom aktu EP prosleđuje Savetu EU. </a:t>
            </a:r>
            <a:endParaRPr lang="sr-Latn-RS" sz="2200" dirty="0" smtClean="0"/>
          </a:p>
          <a:p>
            <a:pPr algn="just">
              <a:spcBef>
                <a:spcPts val="0"/>
              </a:spcBef>
            </a:pPr>
            <a:r>
              <a:rPr lang="sr-Latn-RS" sz="2200" dirty="0" smtClean="0"/>
              <a:t>Savet </a:t>
            </a:r>
            <a:r>
              <a:rPr lang="sr-Latn-RS" sz="2200" dirty="0"/>
              <a:t>EU </a:t>
            </a:r>
            <a:r>
              <a:rPr lang="sr-Latn-RS" sz="2200" dirty="0">
                <a:solidFill>
                  <a:srgbClr val="FF0000"/>
                </a:solidFill>
              </a:rPr>
              <a:t>u prvom čitanju </a:t>
            </a:r>
            <a:r>
              <a:rPr lang="sr-Latn-RS" sz="2200" dirty="0"/>
              <a:t>može prihvatiti stav EP čime se završava zakonodavna procedura usvajanjem predloženog zakonodavnog akta. Često se u ovoj fazi primenjuje postupak ,,trilogije“ u kom predstavnici EP, Saveta i Komisije pokušavaju da postignu kompromis u ranoj fazi zakonodavne </a:t>
            </a:r>
            <a:r>
              <a:rPr lang="sr-Latn-RS" sz="2200" dirty="0" smtClean="0"/>
              <a:t>procedure </a:t>
            </a:r>
          </a:p>
          <a:p>
            <a:pPr algn="just">
              <a:spcBef>
                <a:spcPts val="0"/>
              </a:spcBef>
            </a:pPr>
            <a:r>
              <a:rPr lang="sr-Latn-RS" sz="2200" dirty="0" smtClean="0">
                <a:solidFill>
                  <a:srgbClr val="FF0000"/>
                </a:solidFill>
              </a:rPr>
              <a:t>Ako </a:t>
            </a:r>
            <a:r>
              <a:rPr lang="sr-Latn-RS" sz="2200" dirty="0">
                <a:solidFill>
                  <a:srgbClr val="FF0000"/>
                </a:solidFill>
              </a:rPr>
              <a:t>Savet EU ne prihvati stav EP, obično usvaja svoj stav u prvom čitanju i saopštava ga EP i </a:t>
            </a:r>
            <a:r>
              <a:rPr lang="sr-Latn-RS" sz="2200" dirty="0" smtClean="0">
                <a:solidFill>
                  <a:srgbClr val="FF0000"/>
                </a:solidFill>
              </a:rPr>
              <a:t>Komisiji</a:t>
            </a:r>
            <a:endParaRPr lang="sr-Latn-R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480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3" y="991673"/>
            <a:ext cx="11513712" cy="5185290"/>
          </a:xfrm>
        </p:spPr>
        <p:txBody>
          <a:bodyPr>
            <a:normAutofit fontScale="77500" lnSpcReduction="20000"/>
          </a:bodyPr>
          <a:lstStyle/>
          <a:p>
            <a:pPr lvl="0" algn="just">
              <a:spcBef>
                <a:spcPts val="600"/>
              </a:spcBef>
            </a:pPr>
            <a:r>
              <a:rPr lang="sr-Latn-RS" sz="2600" u="sng" dirty="0">
                <a:solidFill>
                  <a:srgbClr val="FF0000"/>
                </a:solidFill>
              </a:rPr>
              <a:t>Drugo čitanje </a:t>
            </a:r>
            <a:r>
              <a:rPr lang="sr-Latn-RS" sz="2600" b="1" i="1" u="sng" dirty="0">
                <a:solidFill>
                  <a:srgbClr val="FF0000"/>
                </a:solidFill>
              </a:rPr>
              <a:t>obuhvata delovanje EP </a:t>
            </a:r>
            <a:r>
              <a:rPr lang="sr-Latn-RS" sz="2600" dirty="0">
                <a:solidFill>
                  <a:prstClr val="black"/>
                </a:solidFill>
              </a:rPr>
              <a:t>u roku od 3 meseca </a:t>
            </a:r>
            <a:r>
              <a:rPr lang="sr-Latn-RS" sz="2600" b="1" u="sng" dirty="0">
                <a:solidFill>
                  <a:srgbClr val="FF0000"/>
                </a:solidFill>
              </a:rPr>
              <a:t>od dobijanja stava Saveta EU</a:t>
            </a:r>
            <a:r>
              <a:rPr lang="sr-Latn-RS" sz="2600" dirty="0">
                <a:solidFill>
                  <a:prstClr val="black"/>
                </a:solidFill>
              </a:rPr>
              <a:t>, koje može biti: </a:t>
            </a:r>
            <a:endParaRPr lang="sr-Latn-RS" sz="2600" dirty="0" smtClean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600"/>
              </a:spcBef>
              <a:buNone/>
            </a:pPr>
            <a:r>
              <a:rPr lang="sr-Latn-RS" sz="2600" dirty="0">
                <a:solidFill>
                  <a:prstClr val="black"/>
                </a:solidFill>
              </a:rPr>
              <a:t> </a:t>
            </a:r>
            <a:r>
              <a:rPr lang="sr-Latn-RS" sz="2600" dirty="0" smtClean="0">
                <a:solidFill>
                  <a:prstClr val="black"/>
                </a:solidFill>
              </a:rPr>
              <a:t>  1</a:t>
            </a:r>
            <a:r>
              <a:rPr lang="sr-Latn-RS" sz="2600" dirty="0">
                <a:solidFill>
                  <a:prstClr val="black"/>
                </a:solidFill>
              </a:rPr>
              <a:t>) </a:t>
            </a:r>
            <a:r>
              <a:rPr lang="sr-Latn-RS" sz="2600" dirty="0" smtClean="0">
                <a:solidFill>
                  <a:prstClr val="black"/>
                </a:solidFill>
              </a:rPr>
              <a:t>EP </a:t>
            </a:r>
            <a:r>
              <a:rPr lang="sr-Latn-RS" sz="2600" b="1" dirty="0" smtClean="0">
                <a:solidFill>
                  <a:srgbClr val="FF0000"/>
                </a:solidFill>
              </a:rPr>
              <a:t>odobrava</a:t>
            </a:r>
            <a:r>
              <a:rPr lang="sr-Latn-RS" sz="2600" dirty="0" smtClean="0">
                <a:solidFill>
                  <a:prstClr val="black"/>
                </a:solidFill>
              </a:rPr>
              <a:t> stav </a:t>
            </a:r>
            <a:r>
              <a:rPr lang="sr-Latn-RS" sz="2600" dirty="0">
                <a:solidFill>
                  <a:prstClr val="black"/>
                </a:solidFill>
              </a:rPr>
              <a:t>Saveta </a:t>
            </a:r>
            <a:r>
              <a:rPr lang="sr-Latn-RS" sz="2600" dirty="0" smtClean="0">
                <a:solidFill>
                  <a:prstClr val="black"/>
                </a:solidFill>
              </a:rPr>
              <a:t>ili se ne izjašnjava o njemu, </a:t>
            </a:r>
            <a:r>
              <a:rPr lang="sr-Latn-RS" sz="2600" dirty="0">
                <a:solidFill>
                  <a:prstClr val="black"/>
                </a:solidFill>
              </a:rPr>
              <a:t>što znači da se zakonodavni akt smatra </a:t>
            </a:r>
            <a:endParaRPr lang="sr-Latn-RS" sz="2600" dirty="0" smtClean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600"/>
              </a:spcBef>
              <a:buNone/>
            </a:pPr>
            <a:r>
              <a:rPr lang="sr-Latn-RS" sz="2600" dirty="0">
                <a:solidFill>
                  <a:prstClr val="black"/>
                </a:solidFill>
              </a:rPr>
              <a:t> </a:t>
            </a:r>
            <a:r>
              <a:rPr lang="sr-Latn-RS" sz="2600" dirty="0" smtClean="0">
                <a:solidFill>
                  <a:prstClr val="black"/>
                </a:solidFill>
              </a:rPr>
              <a:t>      donešenim</a:t>
            </a:r>
            <a:r>
              <a:rPr lang="sr-Latn-RS" sz="2600" dirty="0">
                <a:solidFill>
                  <a:prstClr val="black"/>
                </a:solidFill>
              </a:rPr>
              <a:t>, </a:t>
            </a:r>
            <a:r>
              <a:rPr lang="sr-Latn-RS" sz="2600" dirty="0" smtClean="0">
                <a:solidFill>
                  <a:prstClr val="black"/>
                </a:solidFill>
              </a:rPr>
              <a:t>     </a:t>
            </a:r>
          </a:p>
          <a:p>
            <a:pPr marL="0" lvl="0" indent="0" algn="just">
              <a:spcBef>
                <a:spcPts val="600"/>
              </a:spcBef>
              <a:buNone/>
            </a:pPr>
            <a:r>
              <a:rPr lang="sr-Latn-RS" sz="2600" dirty="0">
                <a:solidFill>
                  <a:prstClr val="black"/>
                </a:solidFill>
              </a:rPr>
              <a:t> </a:t>
            </a:r>
            <a:r>
              <a:rPr lang="sr-Latn-RS" sz="2600" dirty="0" smtClean="0">
                <a:solidFill>
                  <a:prstClr val="black"/>
                </a:solidFill>
              </a:rPr>
              <a:t>  2</a:t>
            </a:r>
            <a:r>
              <a:rPr lang="sr-Latn-RS" sz="2600" dirty="0">
                <a:solidFill>
                  <a:prstClr val="black"/>
                </a:solidFill>
              </a:rPr>
              <a:t>) </a:t>
            </a:r>
            <a:r>
              <a:rPr lang="sr-Latn-RS" sz="2600" dirty="0" smtClean="0">
                <a:solidFill>
                  <a:prstClr val="black"/>
                </a:solidFill>
              </a:rPr>
              <a:t>EP </a:t>
            </a:r>
            <a:r>
              <a:rPr lang="sr-Latn-RS" sz="2600" b="1" dirty="0" smtClean="0">
                <a:solidFill>
                  <a:srgbClr val="FF0000"/>
                </a:solidFill>
              </a:rPr>
              <a:t>odbija</a:t>
            </a:r>
            <a:r>
              <a:rPr lang="sr-Latn-RS" sz="2600" dirty="0" smtClean="0">
                <a:solidFill>
                  <a:prstClr val="black"/>
                </a:solidFill>
              </a:rPr>
              <a:t> stav </a:t>
            </a:r>
            <a:r>
              <a:rPr lang="sr-Latn-RS" sz="2600" dirty="0">
                <a:solidFill>
                  <a:prstClr val="black"/>
                </a:solidFill>
              </a:rPr>
              <a:t>Saveta EU većinom glasova </a:t>
            </a:r>
            <a:r>
              <a:rPr lang="sr-Latn-RS" sz="2600" dirty="0" smtClean="0">
                <a:solidFill>
                  <a:prstClr val="black"/>
                </a:solidFill>
              </a:rPr>
              <a:t>članova, </a:t>
            </a:r>
            <a:r>
              <a:rPr lang="sr-Latn-RS" sz="2600" dirty="0">
                <a:solidFill>
                  <a:prstClr val="black"/>
                </a:solidFill>
              </a:rPr>
              <a:t>što znači da zakonodavni akt nije donešen i </a:t>
            </a:r>
            <a:endParaRPr lang="sr-Latn-RS" sz="2600" dirty="0" smtClean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600"/>
              </a:spcBef>
              <a:buNone/>
            </a:pPr>
            <a:r>
              <a:rPr lang="sr-Latn-RS" sz="2600" dirty="0">
                <a:solidFill>
                  <a:prstClr val="black"/>
                </a:solidFill>
              </a:rPr>
              <a:t> </a:t>
            </a:r>
            <a:r>
              <a:rPr lang="sr-Latn-RS" sz="2600" dirty="0" smtClean="0">
                <a:solidFill>
                  <a:prstClr val="black"/>
                </a:solidFill>
              </a:rPr>
              <a:t>       to </a:t>
            </a:r>
            <a:r>
              <a:rPr lang="sr-Latn-RS" sz="2600" dirty="0">
                <a:solidFill>
                  <a:prstClr val="black"/>
                </a:solidFill>
              </a:rPr>
              <a:t>je kraj zakonodavnog postupka i </a:t>
            </a:r>
            <a:endParaRPr lang="sr-Latn-RS" sz="2600" dirty="0" smtClean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600"/>
              </a:spcBef>
              <a:buNone/>
            </a:pPr>
            <a:r>
              <a:rPr lang="sr-Latn-RS" sz="2600" dirty="0">
                <a:solidFill>
                  <a:prstClr val="black"/>
                </a:solidFill>
              </a:rPr>
              <a:t> </a:t>
            </a:r>
            <a:r>
              <a:rPr lang="sr-Latn-RS" sz="2600" dirty="0" smtClean="0">
                <a:solidFill>
                  <a:prstClr val="black"/>
                </a:solidFill>
              </a:rPr>
              <a:t>  3</a:t>
            </a:r>
            <a:r>
              <a:rPr lang="sr-Latn-RS" sz="2600" dirty="0">
                <a:solidFill>
                  <a:prstClr val="black"/>
                </a:solidFill>
              </a:rPr>
              <a:t>) </a:t>
            </a:r>
            <a:r>
              <a:rPr lang="sr-Latn-RS" sz="2600" dirty="0" smtClean="0">
                <a:solidFill>
                  <a:prstClr val="black"/>
                </a:solidFill>
              </a:rPr>
              <a:t>EP </a:t>
            </a:r>
            <a:r>
              <a:rPr lang="sr-Latn-RS" sz="2600" b="1" dirty="0" smtClean="0">
                <a:solidFill>
                  <a:srgbClr val="FF0000"/>
                </a:solidFill>
              </a:rPr>
              <a:t>predlaže </a:t>
            </a:r>
            <a:r>
              <a:rPr lang="sr-Latn-RS" sz="2600" b="1" dirty="0">
                <a:solidFill>
                  <a:srgbClr val="FF0000"/>
                </a:solidFill>
              </a:rPr>
              <a:t>izmene stava </a:t>
            </a:r>
            <a:r>
              <a:rPr lang="sr-Latn-RS" sz="2600" dirty="0">
                <a:solidFill>
                  <a:prstClr val="black"/>
                </a:solidFill>
              </a:rPr>
              <a:t>Saveta </a:t>
            </a:r>
            <a:r>
              <a:rPr lang="sr-Latn-RS" sz="2600" dirty="0" smtClean="0">
                <a:solidFill>
                  <a:prstClr val="black"/>
                </a:solidFill>
              </a:rPr>
              <a:t>EU, koji </a:t>
            </a:r>
            <a:r>
              <a:rPr lang="sr-Latn-RS" sz="2600" dirty="0">
                <a:solidFill>
                  <a:prstClr val="black"/>
                </a:solidFill>
              </a:rPr>
              <a:t>se prosleđuju Savetu EU i Komisiji, koja donosi  </a:t>
            </a:r>
            <a:endParaRPr lang="sr-Latn-RS" sz="2600" dirty="0" smtClean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600"/>
              </a:spcBef>
              <a:buNone/>
            </a:pPr>
            <a:r>
              <a:rPr lang="sr-Latn-RS" sz="2600" dirty="0">
                <a:solidFill>
                  <a:prstClr val="black"/>
                </a:solidFill>
              </a:rPr>
              <a:t> </a:t>
            </a:r>
            <a:r>
              <a:rPr lang="sr-Latn-RS" sz="2600" dirty="0" smtClean="0">
                <a:solidFill>
                  <a:prstClr val="black"/>
                </a:solidFill>
              </a:rPr>
              <a:t>      mišljenje </a:t>
            </a:r>
            <a:r>
              <a:rPr lang="sr-Latn-RS" sz="2600" dirty="0">
                <a:solidFill>
                  <a:prstClr val="black"/>
                </a:solidFill>
              </a:rPr>
              <a:t>o tim izmenama. </a:t>
            </a:r>
            <a:endParaRPr lang="sr-Latn-RS" sz="2600" dirty="0" smtClean="0">
              <a:solidFill>
                <a:prstClr val="black"/>
              </a:solidFill>
            </a:endParaRP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sr-Latn-RS" dirty="0">
                <a:solidFill>
                  <a:srgbClr val="C00000"/>
                </a:solidFill>
              </a:rPr>
              <a:t>Savet </a:t>
            </a:r>
            <a:r>
              <a:rPr lang="sr-Latn-RS" dirty="0" smtClean="0">
                <a:solidFill>
                  <a:srgbClr val="C00000"/>
                </a:solidFill>
              </a:rPr>
              <a:t>EU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dirty="0" smtClean="0">
                <a:solidFill>
                  <a:prstClr val="black"/>
                </a:solidFill>
              </a:rPr>
              <a:t>u </a:t>
            </a:r>
            <a:r>
              <a:rPr lang="sr-Latn-RS" dirty="0">
                <a:solidFill>
                  <a:prstClr val="black"/>
                </a:solidFill>
              </a:rPr>
              <a:t>roku od 3 meseca od dobijanja izmena koje je predložio EP, </a:t>
            </a:r>
            <a:r>
              <a:rPr lang="sr-Latn-RS" dirty="0" smtClean="0">
                <a:solidFill>
                  <a:prstClr val="black"/>
                </a:solidFill>
              </a:rPr>
              <a:t>mora</a:t>
            </a:r>
            <a:r>
              <a:rPr lang="sr-Latn-RS" u="sng" dirty="0" smtClean="0">
                <a:solidFill>
                  <a:srgbClr val="FF0000"/>
                </a:solidFill>
              </a:rPr>
              <a:t>: </a:t>
            </a:r>
            <a:r>
              <a:rPr lang="en-US" u="sng" dirty="0" err="1">
                <a:solidFill>
                  <a:srgbClr val="FF0000"/>
                </a:solidFill>
              </a:rPr>
              <a:t>prihvatiti</a:t>
            </a:r>
            <a:r>
              <a:rPr lang="sr-Latn-RS" u="sng" dirty="0">
                <a:solidFill>
                  <a:srgbClr val="FF0000"/>
                </a:solidFill>
              </a:rPr>
              <a:t> izmene koje je predložio EP i onda se smatra da je zakonodavni akt donešen</a:t>
            </a:r>
            <a:r>
              <a:rPr lang="sr-Latn-RS" dirty="0">
                <a:solidFill>
                  <a:prstClr val="black"/>
                </a:solidFill>
              </a:rPr>
              <a:t>, </a:t>
            </a:r>
            <a:r>
              <a:rPr lang="sr-Latn-RS" dirty="0" smtClean="0">
                <a:solidFill>
                  <a:prstClr val="black"/>
                </a:solidFill>
              </a:rPr>
              <a:t>ili </a:t>
            </a:r>
            <a:r>
              <a:rPr lang="sr-Latn-RS" u="sng" dirty="0">
                <a:solidFill>
                  <a:srgbClr val="FF0000"/>
                </a:solidFill>
              </a:rPr>
              <a:t>odbiti </a:t>
            </a:r>
            <a:r>
              <a:rPr lang="sr-Latn-RS" u="sng" dirty="0" smtClean="0">
                <a:solidFill>
                  <a:srgbClr val="FF0000"/>
                </a:solidFill>
              </a:rPr>
              <a:t>izmene </a:t>
            </a:r>
            <a:r>
              <a:rPr lang="sr-Latn-RS" u="sng" dirty="0">
                <a:solidFill>
                  <a:srgbClr val="FF0000"/>
                </a:solidFill>
              </a:rPr>
              <a:t>koje je predložio EP što označava početak postupka mirenja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endParaRPr lang="sr-Latn-RS" dirty="0" smtClean="0">
              <a:solidFill>
                <a:prstClr val="black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sr-Latn-RS" sz="24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</a:pPr>
            <a:r>
              <a:rPr lang="sr-Latn-RS" dirty="0">
                <a:solidFill>
                  <a:prstClr val="black"/>
                </a:solidFill>
              </a:rPr>
              <a:t>Postupak mirenja obuhvata formiranje </a:t>
            </a:r>
            <a:r>
              <a:rPr lang="sr-Latn-RS" u="sng" dirty="0">
                <a:solidFill>
                  <a:srgbClr val="FF0000"/>
                </a:solidFill>
              </a:rPr>
              <a:t>Odbora za mirenje koga čine po 27 predstavnika Saveta EU i EP</a:t>
            </a:r>
            <a:r>
              <a:rPr lang="sr-Latn-RS" dirty="0">
                <a:solidFill>
                  <a:prstClr val="black"/>
                </a:solidFill>
              </a:rPr>
              <a:t>. Odbor za mirenje </a:t>
            </a:r>
            <a:r>
              <a:rPr lang="sr-Latn-RS" u="sng" dirty="0">
                <a:solidFill>
                  <a:srgbClr val="FF0000"/>
                </a:solidFill>
              </a:rPr>
              <a:t>mora u roku od 6 nedelja da na osnovu stavova Saveta EU i EP iz drugog čitanja postigne saglasnost </a:t>
            </a:r>
            <a:r>
              <a:rPr lang="sr-Latn-RS" dirty="0"/>
              <a:t>o zajedničkom tekstu zakondavnog akta.</a:t>
            </a:r>
            <a:r>
              <a:rPr lang="sr-Latn-RS" dirty="0">
                <a:solidFill>
                  <a:prstClr val="black"/>
                </a:solidFill>
              </a:rPr>
              <a:t> U suprotnom smatra se da akt nije </a:t>
            </a:r>
            <a:r>
              <a:rPr lang="sr-Latn-RS" dirty="0" smtClean="0">
                <a:solidFill>
                  <a:prstClr val="black"/>
                </a:solidFill>
              </a:rPr>
              <a:t>donešen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sr-Latn-RS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</a:pPr>
            <a:r>
              <a:rPr lang="sr-Latn-RS" u="sng" dirty="0">
                <a:solidFill>
                  <a:srgbClr val="FF0000"/>
                </a:solidFill>
              </a:rPr>
              <a:t>Treće čitanje </a:t>
            </a:r>
            <a:r>
              <a:rPr lang="sr-Latn-RS" dirty="0">
                <a:solidFill>
                  <a:prstClr val="black"/>
                </a:solidFill>
              </a:rPr>
              <a:t>se odnosi </a:t>
            </a:r>
            <a:r>
              <a:rPr lang="en-US" dirty="0" err="1">
                <a:solidFill>
                  <a:prstClr val="black"/>
                </a:solidFill>
              </a:rPr>
              <a:t>na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prstClr val="black"/>
                </a:solidFill>
              </a:rPr>
              <a:t>prihvatanj</a:t>
            </a:r>
            <a:r>
              <a:rPr lang="en-US" dirty="0">
                <a:solidFill>
                  <a:prstClr val="black"/>
                </a:solidFill>
              </a:rPr>
              <a:t>e</a:t>
            </a:r>
            <a:r>
              <a:rPr lang="sr-Latn-RS" dirty="0">
                <a:solidFill>
                  <a:prstClr val="black"/>
                </a:solidFill>
              </a:rPr>
              <a:t> zajedničkog </a:t>
            </a:r>
            <a:r>
              <a:rPr lang="sr-Latn-RS" dirty="0" smtClean="0">
                <a:solidFill>
                  <a:prstClr val="black"/>
                </a:solidFill>
              </a:rPr>
              <a:t>teksta kvalifikovanom </a:t>
            </a:r>
            <a:r>
              <a:rPr lang="sr-Latn-RS" dirty="0">
                <a:solidFill>
                  <a:prstClr val="black"/>
                </a:solidFill>
              </a:rPr>
              <a:t>većinom u EP i Savetu </a:t>
            </a:r>
            <a:r>
              <a:rPr lang="sr-Latn-RS" dirty="0" smtClean="0">
                <a:solidFill>
                  <a:prstClr val="black"/>
                </a:solidFill>
              </a:rPr>
              <a:t>koji </a:t>
            </a:r>
            <a:r>
              <a:rPr lang="sr-Latn-RS" dirty="0">
                <a:solidFill>
                  <a:prstClr val="black"/>
                </a:solidFill>
              </a:rPr>
              <a:t>je dogovoren u Odboru za mirenje. Ako se zajednički tekst ne izglasa u roku od 6 nedelja, smatra se da akt nije usvojen i to je kraj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redovne</a:t>
            </a:r>
            <a:r>
              <a:rPr lang="sr-Latn-RS" dirty="0">
                <a:solidFill>
                  <a:prstClr val="black"/>
                </a:solidFill>
              </a:rPr>
              <a:t> zakonodavne procedure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0652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3400" y="254000"/>
            <a:ext cx="8826500" cy="622300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 err="1">
                <a:solidFill>
                  <a:srgbClr val="FF0000"/>
                </a:solidFill>
              </a:rPr>
              <a:t>Posebna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zakonodavna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procedura</a:t>
            </a:r>
            <a:r>
              <a:rPr lang="sr-Latn-RS" sz="2800" b="1" dirty="0" smtClean="0">
                <a:solidFill>
                  <a:srgbClr val="FF0000"/>
                </a:solidFill>
              </a:rPr>
              <a:t> </a:t>
            </a:r>
            <a:r>
              <a:rPr lang="sr-Latn-RS" sz="2800" dirty="0">
                <a:solidFill>
                  <a:srgbClr val="FF0000"/>
                </a:solidFill>
                <a:latin typeface="Calibri" panose="020F0502020204030204"/>
              </a:rPr>
              <a:t>čl.289 </a:t>
            </a:r>
            <a:r>
              <a:rPr lang="sr-Latn-RS" sz="2800" dirty="0" smtClean="0">
                <a:solidFill>
                  <a:srgbClr val="FF0000"/>
                </a:solidFill>
                <a:latin typeface="Calibri" panose="020F0502020204030204"/>
              </a:rPr>
              <a:t>st.2 </a:t>
            </a:r>
            <a:r>
              <a:rPr lang="sr-Latn-RS" sz="2800" dirty="0">
                <a:solidFill>
                  <a:srgbClr val="FF0000"/>
                </a:solidFill>
                <a:latin typeface="Calibri" panose="020F0502020204030204"/>
              </a:rPr>
              <a:t>UFEU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155700"/>
            <a:ext cx="11366500" cy="532129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sr-Latn-RS" sz="2000" b="1" i="1" u="sng" dirty="0">
                <a:solidFill>
                  <a:srgbClr val="FF0000"/>
                </a:solidFill>
              </a:rPr>
              <a:t>U posebnoj zakonodavnoj proceduri Savet EU donosi odluku jednoglasno (konsenzusom) na predlog Komisije i nakon savetovanja sa EP ili EP donosi zakonodavni akt nakon odobrenja koje daje Savet EU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S</a:t>
            </a:r>
            <a:r>
              <a:rPr lang="sr-Latn-RS" sz="2000" dirty="0"/>
              <a:t>lučajevi usvajanja zakonodavstva u </a:t>
            </a:r>
            <a:r>
              <a:rPr lang="sr-Latn-RS" sz="2000" u="sng" dirty="0">
                <a:solidFill>
                  <a:srgbClr val="C00000"/>
                </a:solidFill>
              </a:rPr>
              <a:t>posebnoj zakonodavnoj proceduri su</a:t>
            </a:r>
            <a:r>
              <a:rPr lang="sr-Latn-RS" sz="2000" dirty="0"/>
              <a:t>: </a:t>
            </a:r>
            <a:r>
              <a:rPr lang="sr-Latn-RS" sz="2000" u="sng" dirty="0">
                <a:solidFill>
                  <a:srgbClr val="C00000"/>
                </a:solidFill>
              </a:rPr>
              <a:t>donošenje odluka o budžetu</a:t>
            </a:r>
            <a:r>
              <a:rPr lang="sr-Latn-RS" sz="2000" dirty="0"/>
              <a:t> i </a:t>
            </a:r>
            <a:r>
              <a:rPr lang="sr-Latn-RS" sz="2000" dirty="0">
                <a:solidFill>
                  <a:srgbClr val="C00000"/>
                </a:solidFill>
              </a:rPr>
              <a:t>donošenje akata u okviru Saveta EU </a:t>
            </a:r>
            <a:r>
              <a:rPr lang="sr-Latn-RS" sz="2000" dirty="0"/>
              <a:t>na predlog Komisije bez učešća EP (on se samo obaveštava o usvojenim aktima)  </a:t>
            </a:r>
            <a:r>
              <a:rPr lang="sr-Latn-RS" sz="2000" u="sng" dirty="0">
                <a:solidFill>
                  <a:srgbClr val="C00000"/>
                </a:solidFill>
              </a:rPr>
              <a:t>u oblasti zajedničke spoljne i bezbednosne politike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sr-Latn-RS" sz="2000" dirty="0"/>
              <a:t>Politike u kojima je predviđeno usvajanje zakonodavnih akata posebnom zakonodavnom procedurom </a:t>
            </a:r>
            <a:r>
              <a:rPr lang="sr-Latn-RS" sz="2000" u="sng" dirty="0">
                <a:solidFill>
                  <a:srgbClr val="FF0000"/>
                </a:solidFill>
              </a:rPr>
              <a:t>mogu se premestiti u redovnu zakonodavnu proceduru </a:t>
            </a:r>
            <a:r>
              <a:rPr lang="sr-Latn-RS" sz="2000" dirty="0"/>
              <a:t>odnosno jednoglasnost u Savetu se može zameniti </a:t>
            </a:r>
            <a:r>
              <a:rPr lang="sr-Latn-RS" sz="2000" u="sng" dirty="0">
                <a:solidFill>
                  <a:srgbClr val="FF0000"/>
                </a:solidFill>
              </a:rPr>
              <a:t>odlučivanjem  kvalifikovanom većinom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sr-Latn-RS" sz="2000" dirty="0"/>
              <a:t>To se čini odredbama Ugovora pod nazivom </a:t>
            </a:r>
            <a:r>
              <a:rPr lang="sr-Latn-RS" sz="2000" u="sng" dirty="0">
                <a:solidFill>
                  <a:srgbClr val="C00000"/>
                </a:solidFill>
              </a:rPr>
              <a:t>pasarele</a:t>
            </a:r>
            <a:r>
              <a:rPr lang="sr-Latn-RS" sz="2000" dirty="0"/>
              <a:t> i postoje dve vrste pasarela (</a:t>
            </a:r>
            <a:r>
              <a:rPr lang="sr-Latn-RS" sz="2000" u="sng" dirty="0">
                <a:solidFill>
                  <a:srgbClr val="C00000"/>
                </a:solidFill>
              </a:rPr>
              <a:t>odredbe o prebacivanju iz posebnu u redovnu zakonodavnu proceduru</a:t>
            </a:r>
            <a:r>
              <a:rPr lang="sr-Latn-RS" sz="2000" dirty="0"/>
              <a:t>)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sr-Latn-RS" sz="2000" dirty="0"/>
              <a:t>Prva</a:t>
            </a:r>
            <a:r>
              <a:rPr lang="en-US" sz="2000" dirty="0"/>
              <a:t> je </a:t>
            </a:r>
            <a:r>
              <a:rPr lang="en-US" sz="2000" b="1" i="1" u="sng" dirty="0">
                <a:solidFill>
                  <a:srgbClr val="FF0000"/>
                </a:solidFill>
              </a:rPr>
              <a:t>op</a:t>
            </a:r>
            <a:r>
              <a:rPr lang="sr-Latn-RS" sz="2000" b="1" i="1" u="sng" dirty="0">
                <a:solidFill>
                  <a:srgbClr val="FF0000"/>
                </a:solidFill>
              </a:rPr>
              <a:t>š</a:t>
            </a:r>
            <a:r>
              <a:rPr lang="en-US" sz="2000" b="1" i="1" u="sng" dirty="0">
                <a:solidFill>
                  <a:srgbClr val="FF0000"/>
                </a:solidFill>
              </a:rPr>
              <a:t>ta</a:t>
            </a:r>
            <a:r>
              <a:rPr lang="sr-Latn-RS" sz="2000" b="1" i="1" u="sng" dirty="0">
                <a:solidFill>
                  <a:srgbClr val="FF0000"/>
                </a:solidFill>
              </a:rPr>
              <a:t> </a:t>
            </a:r>
            <a:r>
              <a:rPr lang="sr-Latn-RS" sz="2000" dirty="0"/>
              <a:t>i </a:t>
            </a:r>
            <a:r>
              <a:rPr lang="sr-Latn-RS" sz="2000" i="1" u="sng" dirty="0">
                <a:solidFill>
                  <a:srgbClr val="FF0000"/>
                </a:solidFill>
              </a:rPr>
              <a:t>primenjuje se na sve politike za koje je predviđena posebna zakonodavna procedura</a:t>
            </a:r>
            <a:r>
              <a:rPr lang="sr-Latn-RS" sz="2000" dirty="0"/>
              <a:t>. Kod ove pasarele za prebacivanje u redovnu zakonodavnu proceduru (glasanje kvalifikovanom većinom u donošenju zakonodavnih akta) je potrebna jednoglasna odluka Evropskog Saveta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sr-Latn-RS" sz="2000" dirty="0"/>
              <a:t>Druga je </a:t>
            </a:r>
            <a:r>
              <a:rPr lang="sr-Latn-RS" sz="2000" b="1" i="1" u="sng" dirty="0">
                <a:solidFill>
                  <a:srgbClr val="FF0000"/>
                </a:solidFill>
              </a:rPr>
              <a:t>posebna</a:t>
            </a:r>
            <a:r>
              <a:rPr lang="sr-Latn-RS" sz="2000" dirty="0"/>
              <a:t> i </a:t>
            </a:r>
            <a:r>
              <a:rPr lang="sr-Latn-RS" sz="2000" i="1" u="sng" dirty="0">
                <a:solidFill>
                  <a:srgbClr val="FF0000"/>
                </a:solidFill>
              </a:rPr>
              <a:t>primenjuje se samo na određene politike (pravosudna saradnja u oblasti porodičnog prava, pojačana saradnja, ekologija).</a:t>
            </a:r>
            <a:r>
              <a:rPr lang="sr-Latn-RS" sz="2000" dirty="0">
                <a:solidFill>
                  <a:srgbClr val="C00000"/>
                </a:solidFill>
              </a:rPr>
              <a:t> </a:t>
            </a:r>
            <a:r>
              <a:rPr lang="sr-Latn-RS" sz="2000" dirty="0"/>
              <a:t>Odluku o primeni posebne pasarele i prelasku na redovnu zakonodavnu proceduru može doneti ne samo Evropski savet već i Savet EU  </a:t>
            </a:r>
            <a:endParaRPr lang="sr-Cyrl-RS" sz="2000" dirty="0"/>
          </a:p>
        </p:txBody>
      </p:sp>
    </p:spTree>
    <p:extLst>
      <p:ext uri="{BB962C8B-B14F-4D97-AF65-F5344CB8AC3E}">
        <p14:creationId xmlns:p14="http://schemas.microsoft.com/office/powerpoint/2010/main" val="2865072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122" y="244700"/>
            <a:ext cx="8449196" cy="669700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 err="1">
                <a:solidFill>
                  <a:srgbClr val="FF0000"/>
                </a:solidFill>
              </a:rPr>
              <a:t>Druge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zakonodavne</a:t>
            </a:r>
            <a:r>
              <a:rPr lang="en-GB" sz="2800" b="1" dirty="0">
                <a:solidFill>
                  <a:srgbClr val="FF0000"/>
                </a:solidFill>
              </a:rPr>
              <a:t>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0614"/>
            <a:ext cx="11188700" cy="5228823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sr-Latn-RS" sz="2000" b="1" u="sng" dirty="0"/>
              <a:t>Postupak odobravanja</a:t>
            </a:r>
            <a:r>
              <a:rPr lang="sr-Latn-RS" sz="2000" b="1" dirty="0"/>
              <a:t> </a:t>
            </a:r>
            <a:r>
              <a:rPr lang="sr-Latn-RS" sz="2000" dirty="0"/>
              <a:t>je </a:t>
            </a:r>
            <a:r>
              <a:rPr lang="sr-Latn-RS" sz="2000" u="sng" dirty="0">
                <a:solidFill>
                  <a:srgbClr val="C00000"/>
                </a:solidFill>
              </a:rPr>
              <a:t>drugi glavni oblik učešća EP u zakonodavnom postupku EU</a:t>
            </a:r>
            <a:r>
              <a:rPr lang="sr-Latn-RS" sz="2000" dirty="0"/>
              <a:t>, i znači da se pravni instrumenti (zakonodavni akti) unutar Unije ne mogu doneti bez predhodnog odobrenja Parlamenta</a:t>
            </a:r>
          </a:p>
          <a:p>
            <a:pPr algn="just">
              <a:spcBef>
                <a:spcPts val="600"/>
              </a:spcBef>
            </a:pPr>
            <a:r>
              <a:rPr lang="sr-Latn-RS" sz="2000" dirty="0"/>
              <a:t>Odobravanje je ograničena procedura </a:t>
            </a:r>
            <a:r>
              <a:rPr lang="sr-Latn-RS" sz="2000" i="1" u="sng" dirty="0">
                <a:solidFill>
                  <a:srgbClr val="FF0000"/>
                </a:solidFill>
              </a:rPr>
              <a:t>jer ne omogućava direktni uticaj EP na prirodu i sadržinu pravnih odredbi predviđenog akta, već se pravni instrument prihvata ili odbija u celosti</a:t>
            </a:r>
            <a:r>
              <a:rPr lang="sr-Latn-RS" sz="2000" dirty="0"/>
              <a:t>. Ova procedura se primenjuje na  zaključivanje međunarodnih sporazuma Unije, pojačanu saradnju itd.</a:t>
            </a:r>
          </a:p>
          <a:p>
            <a:pPr algn="just">
              <a:spcBef>
                <a:spcPts val="600"/>
              </a:spcBef>
            </a:pPr>
            <a:r>
              <a:rPr lang="sr-Latn-RS" sz="2000" dirty="0"/>
              <a:t>Postupak odobravanja </a:t>
            </a:r>
            <a:r>
              <a:rPr lang="sr-Latn-RS" sz="2000" u="sng" dirty="0">
                <a:solidFill>
                  <a:srgbClr val="FF0000"/>
                </a:solidFill>
              </a:rPr>
              <a:t>može biti deo posebne zakonodavne procedure za donošenje zakonodavnih akata</a:t>
            </a:r>
            <a:r>
              <a:rPr lang="sr-Latn-RS" sz="2000" dirty="0"/>
              <a:t>  i pojednostavljenog zakonodavnog postupka za donošenje  nezakonodavnih akata</a:t>
            </a:r>
          </a:p>
          <a:p>
            <a:pPr algn="just">
              <a:spcBef>
                <a:spcPts val="600"/>
              </a:spcBef>
            </a:pPr>
            <a:r>
              <a:rPr lang="sr-Latn-RS" sz="2000" b="1" u="sng" dirty="0"/>
              <a:t>Postupak  donošenje nezakonodavnih akata</a:t>
            </a:r>
            <a:r>
              <a:rPr lang="sr-Latn-RS" sz="2000" dirty="0"/>
              <a:t> se odnosi na institucije EU</a:t>
            </a:r>
            <a:r>
              <a:rPr lang="en-US" sz="2000" dirty="0"/>
              <a:t> </a:t>
            </a:r>
            <a:r>
              <a:rPr lang="en-US" sz="2000" dirty="0" err="1"/>
              <a:t>koje</a:t>
            </a:r>
            <a:r>
              <a:rPr lang="sr-Latn-RS" sz="2000" dirty="0"/>
              <a:t> donose pravni akt u okviru svojih ovlašćenja. Pre svega se upotrebljava za donošenje neobavezujućih </a:t>
            </a:r>
            <a:r>
              <a:rPr lang="en-US" sz="2000" dirty="0" err="1"/>
              <a:t>akat</a:t>
            </a:r>
            <a:r>
              <a:rPr lang="sr-Latn-RS" sz="2000" dirty="0"/>
              <a:t>a, kao što su preporuke i mišljenja</a:t>
            </a:r>
          </a:p>
          <a:p>
            <a:pPr algn="just">
              <a:spcBef>
                <a:spcPts val="600"/>
              </a:spcBef>
            </a:pPr>
            <a:r>
              <a:rPr lang="sr-Latn-RS" sz="2000" b="1" u="sng" dirty="0"/>
              <a:t>Postupak donošenja delegiranih i sprovedbenih akata.</a:t>
            </a:r>
            <a:r>
              <a:rPr lang="sr-Latn-RS" sz="2000" b="1" dirty="0"/>
              <a:t> </a:t>
            </a:r>
            <a:r>
              <a:rPr lang="sr-Latn-RS" sz="2000" dirty="0"/>
              <a:t>Komisija donosi </a:t>
            </a:r>
            <a:r>
              <a:rPr lang="sr-Latn-RS" sz="2000" dirty="0" smtClean="0"/>
              <a:t>delegirane </a:t>
            </a:r>
            <a:r>
              <a:rPr lang="sr-Latn-RS" sz="2000" dirty="0"/>
              <a:t>akte na osnovu </a:t>
            </a:r>
            <a:r>
              <a:rPr lang="sr-Latn-RS" sz="2000" u="sng" dirty="0">
                <a:solidFill>
                  <a:srgbClr val="FF0000"/>
                </a:solidFill>
              </a:rPr>
              <a:t>odobrenja iz zakonodavnog akta kog su doneli Savet EU i EP</a:t>
            </a:r>
            <a:r>
              <a:rPr lang="sr-Latn-RS" sz="2000" dirty="0"/>
              <a:t>. Predmet delegiranja može </a:t>
            </a:r>
            <a:r>
              <a:rPr lang="sr-Latn-RS" sz="2000" u="sng" dirty="0">
                <a:solidFill>
                  <a:srgbClr val="FF0000"/>
                </a:solidFill>
              </a:rPr>
              <a:t>biti izmena određenih sporednih elemenata zakonodavnog akta</a:t>
            </a:r>
            <a:r>
              <a:rPr lang="sr-Latn-RS" sz="2000" dirty="0"/>
              <a:t> </a:t>
            </a:r>
          </a:p>
          <a:p>
            <a:pPr algn="just">
              <a:spcBef>
                <a:spcPts val="600"/>
              </a:spcBef>
            </a:pPr>
            <a:r>
              <a:rPr lang="sr-Latn-RS" sz="2000" dirty="0"/>
              <a:t>Komisija donosi i </a:t>
            </a:r>
            <a:r>
              <a:rPr lang="sr-Latn-RS" sz="2000" u="sng" dirty="0">
                <a:solidFill>
                  <a:srgbClr val="FF0000"/>
                </a:solidFill>
              </a:rPr>
              <a:t>sprovedbene akte čija je namena nadzor i učešće administrativnih organa država članica u sprovođenju prava EU</a:t>
            </a:r>
            <a:r>
              <a:rPr lang="sr-Latn-RS" sz="2000" dirty="0"/>
              <a:t>. Taj postupak je uređen Uredb</a:t>
            </a:r>
            <a:r>
              <a:rPr lang="en-US" sz="2000" dirty="0"/>
              <a:t>om</a:t>
            </a:r>
            <a:r>
              <a:rPr lang="sr-Latn-RS" sz="2000" dirty="0"/>
              <a:t> o komitologiji, kao savetodavni postupak (donosi se mišljenje o nadzoru i administrativnoj primeni prava) i postupak ispitivanja (gde predstavnici država zajedno sa Komisijom dogovaraju mere sprovođenja konkretnog zakonodavnog akta)</a:t>
            </a:r>
          </a:p>
        </p:txBody>
      </p:sp>
    </p:spTree>
    <p:extLst>
      <p:ext uri="{BB962C8B-B14F-4D97-AF65-F5344CB8AC3E}">
        <p14:creationId xmlns:p14="http://schemas.microsoft.com/office/powerpoint/2010/main" val="4222279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3808" y="218941"/>
            <a:ext cx="8249992" cy="785611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 err="1">
                <a:solidFill>
                  <a:srgbClr val="FF0000"/>
                </a:solidFill>
              </a:rPr>
              <a:t>Sistem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sr-Latn-RS" sz="2800" b="1" dirty="0">
                <a:solidFill>
                  <a:srgbClr val="FF0000"/>
                </a:solidFill>
              </a:rPr>
              <a:t>pravne zaštite EU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409701"/>
            <a:ext cx="11049000" cy="496534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sr-Latn-RS" sz="2000" u="sng" dirty="0">
                <a:solidFill>
                  <a:srgbClr val="FF0000"/>
                </a:solidFill>
              </a:rPr>
              <a:t>Sistemom pravne zaštite se priznaje pravo pojedinaca na efikasnu pravu zaštitu prava </a:t>
            </a:r>
            <a:r>
              <a:rPr lang="sr-Latn-RS" sz="2000" dirty="0"/>
              <a:t>koja proizlaze iz prava EU. Ta zaštita je propisana članom 47. Povelje o osnovnim pravima i članovima 6. i 13. Evropske konvencije o zaštiti ljudskih prava i osnovnih sloboda. </a:t>
            </a:r>
            <a:r>
              <a:rPr lang="sr-Latn-RS" sz="2000" u="sng" dirty="0">
                <a:solidFill>
                  <a:srgbClr val="FF0000"/>
                </a:solidFill>
              </a:rPr>
              <a:t>Centralne institucije u sistemu pravne zaštite EU su Sud EU (Evropski sud pravde) i Opšti sud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sr-Latn-RS" sz="2000" dirty="0"/>
              <a:t>U sistemu pravne zaštite predveđeni su sledeći postupci: </a:t>
            </a:r>
          </a:p>
          <a:p>
            <a:pPr marL="228600" lvl="1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r-Latn-RS" sz="2000" dirty="0"/>
              <a:t> 	- Postupak zbog povrede Ugovora</a:t>
            </a:r>
          </a:p>
          <a:p>
            <a:pPr marL="228600" lvl="1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r-Latn-RS" sz="2000" dirty="0"/>
              <a:t> 	- Tužba za poništenje</a:t>
            </a:r>
          </a:p>
          <a:p>
            <a:pPr marL="228600" lvl="1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r-Latn-RS" sz="2000" dirty="0"/>
              <a:t>	- Tužba zbog propusta</a:t>
            </a:r>
          </a:p>
          <a:p>
            <a:pPr marL="228600" lvl="1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r-Latn-RS" sz="2000" dirty="0"/>
              <a:t>	- Tužbe službenika Unije </a:t>
            </a:r>
          </a:p>
          <a:p>
            <a:pPr marL="228600" lvl="1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r-Latn-RS" sz="2000" dirty="0"/>
              <a:t>	- Tužba za naknadu štete</a:t>
            </a:r>
          </a:p>
          <a:p>
            <a:pPr marL="228600" lvl="1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r-Latn-RS" sz="2000" dirty="0"/>
              <a:t>	- Privremena pravna zaštita </a:t>
            </a:r>
          </a:p>
          <a:p>
            <a:pPr marL="228600" lvl="1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r-Latn-RS" sz="2000" dirty="0"/>
              <a:t>	- Odluka o predhodnim pitanjima i </a:t>
            </a:r>
          </a:p>
          <a:p>
            <a:pPr marL="228600" lvl="1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r-Latn-RS" sz="2000" dirty="0"/>
              <a:t>	- Odgovornost država za povredu prava EU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301655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3352" y="365125"/>
            <a:ext cx="8520448" cy="549275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rgbClr val="FF0000"/>
                </a:solidFill>
              </a:rPr>
              <a:t>Postupak zbog povrede Ugovora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498600"/>
            <a:ext cx="10922000" cy="47371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sr-Latn-RS" sz="2000" dirty="0"/>
              <a:t>Postupak zbog povrede Ugovora </a:t>
            </a:r>
            <a:r>
              <a:rPr lang="sr-Latn-RS" sz="2000" b="1" i="1" u="sng" dirty="0">
                <a:solidFill>
                  <a:srgbClr val="FF0000"/>
                </a:solidFill>
              </a:rPr>
              <a:t>je postupak kojim se utvrđuje da li je država članica propustila da ispuni obavezu koja joj je određena (nametnuta) pravom Unije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sr-Latn-RS" sz="2000" dirty="0"/>
              <a:t> Postupak se vodi isključivo pred Sudom EU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sr-Latn-RS" sz="2000" dirty="0"/>
              <a:t>Pre pokretanja postupka mora se sprovesti </a:t>
            </a:r>
            <a:r>
              <a:rPr lang="sr-Latn-RS" sz="2000" u="sng" dirty="0">
                <a:solidFill>
                  <a:srgbClr val="FF0000"/>
                </a:solidFill>
              </a:rPr>
              <a:t>predhodni postupak u kojem država članica </a:t>
            </a:r>
            <a:r>
              <a:rPr lang="en-US" sz="2000" u="sng" dirty="0" err="1">
                <a:solidFill>
                  <a:srgbClr val="FF0000"/>
                </a:solidFill>
              </a:rPr>
              <a:t>daje</a:t>
            </a:r>
            <a:r>
              <a:rPr lang="en-US" sz="2000" u="sng" dirty="0">
                <a:solidFill>
                  <a:srgbClr val="FF0000"/>
                </a:solidFill>
              </a:rPr>
              <a:t> </a:t>
            </a:r>
            <a:r>
              <a:rPr lang="sr-Latn-RS" sz="2000" u="sng" dirty="0">
                <a:solidFill>
                  <a:srgbClr val="FF0000"/>
                </a:solidFill>
              </a:rPr>
              <a:t>svoje obrazloženje</a:t>
            </a:r>
            <a:r>
              <a:rPr lang="en-US" sz="2000" u="sng" dirty="0">
                <a:solidFill>
                  <a:srgbClr val="FF0000"/>
                </a:solidFill>
              </a:rPr>
              <a:t> </a:t>
            </a:r>
            <a:r>
              <a:rPr lang="en-US" sz="2000" u="sng" dirty="0" err="1">
                <a:solidFill>
                  <a:srgbClr val="FF0000"/>
                </a:solidFill>
              </a:rPr>
              <a:t>povrede</a:t>
            </a:r>
            <a:r>
              <a:rPr lang="en-US" sz="2000" u="sng" dirty="0">
                <a:solidFill>
                  <a:srgbClr val="FF0000"/>
                </a:solidFill>
              </a:rPr>
              <a:t> </a:t>
            </a:r>
            <a:r>
              <a:rPr lang="en-US" sz="2000" u="sng" dirty="0" err="1">
                <a:solidFill>
                  <a:srgbClr val="FF0000"/>
                </a:solidFill>
              </a:rPr>
              <a:t>Ugovora</a:t>
            </a:r>
            <a:r>
              <a:rPr lang="sr-Latn-RS" sz="2000" u="sng" dirty="0">
                <a:solidFill>
                  <a:srgbClr val="FF0000"/>
                </a:solidFill>
              </a:rPr>
              <a:t>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sr-Latn-RS" sz="2000" dirty="0"/>
              <a:t>Ako se spor ne reši u predhodnom postupku, </a:t>
            </a:r>
            <a:r>
              <a:rPr lang="sr-Latn-RS" sz="2000" u="sng" dirty="0">
                <a:solidFill>
                  <a:srgbClr val="FF0000"/>
                </a:solidFill>
              </a:rPr>
              <a:t>Komisija ili država članica mogu pokrenuti postupak pred Sudom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sr-Latn-RS" sz="2000" dirty="0">
                <a:solidFill>
                  <a:srgbClr val="FF0000"/>
                </a:solidFill>
              </a:rPr>
              <a:t>Sud</a:t>
            </a:r>
            <a:r>
              <a:rPr lang="sr-Latn-RS" sz="2000" dirty="0"/>
              <a:t> istražuje pritužbu i </a:t>
            </a:r>
            <a:r>
              <a:rPr lang="sr-Latn-RS" sz="2000" u="sng" dirty="0">
                <a:solidFill>
                  <a:srgbClr val="FF0000"/>
                </a:solidFill>
              </a:rPr>
              <a:t>odlučuje da li je došlo do povrede Ugovora</a:t>
            </a:r>
            <a:r>
              <a:rPr lang="sr-Latn-RS" sz="2000" dirty="0"/>
              <a:t>. </a:t>
            </a:r>
            <a:r>
              <a:rPr lang="sr-Latn-RS" sz="2000" dirty="0">
                <a:solidFill>
                  <a:srgbClr val="FF0000"/>
                </a:solidFill>
              </a:rPr>
              <a:t>Ako jeste, država članica koja ga je prekršila mora preduzeti mere usklađivanja kojima će ukloniti povredu Ugovora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sr-Latn-RS" sz="2000" i="1" dirty="0">
                <a:solidFill>
                  <a:srgbClr val="FF0000"/>
                </a:solidFill>
              </a:rPr>
              <a:t>Ako država ne postupi u skladu sa sudskom presudom, na predlog Komisije se donosi druga presuda kojom se određuje plaćanje paušalnog iznosa ili novčane kazne za povredu Ugovora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sr-Latn-RS" sz="2000" dirty="0"/>
              <a:t>Država članica koja uporno zanemaruje sudsku presudu koja je donešena protiv nje zbog povrede Ugovora, a samim tim i postupak usklađivanja sa pravom EU snosi ozbiljne finansijske posledice</a:t>
            </a:r>
          </a:p>
          <a:p>
            <a:pPr algn="just"/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342047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4666" y="180303"/>
            <a:ext cx="8925834" cy="746797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rgbClr val="FF0000"/>
                </a:solidFill>
              </a:rPr>
              <a:t>Tužba za poništenje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428" y="1028700"/>
            <a:ext cx="11024316" cy="5552403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sr-Latn-RS" sz="2000" dirty="0"/>
              <a:t>Tužba za poništenje je sredstvo pravnog nadzora nad delovanjem institucija i tela EU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sr-Latn-RS" sz="2000" dirty="0"/>
              <a:t>Može se podnositi protiv mera svih institucija i tela Unije koji proizvode pravna dejstva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sr-Latn-RS" sz="2000" dirty="0"/>
              <a:t>utiču na interese  pojedinca (tužioca), menjajući njegov pravni položaj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sr-Latn-RS" sz="2000" u="sng" dirty="0">
                <a:solidFill>
                  <a:srgbClr val="FF0000"/>
                </a:solidFill>
              </a:rPr>
              <a:t>Građani i preduzeća mogu pokrenutu postupke samo protiv odluka koje su im lično upućene ili ako su upućene drugima  a direktno utiču i na njih</a:t>
            </a:r>
            <a:r>
              <a:rPr lang="sr-Latn-RS" sz="2000" dirty="0"/>
              <a:t>. Za te odluke mora se utvrditi da proizvode negativan uticaj na pravni položaj tužioca kao i sama priroda tog negativnog uticaja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sr-Latn-RS" sz="2000" dirty="0"/>
              <a:t>Sva fizička i pravna lica mogu pokrenuti postupak protiv regulatornog akta ako se on direktno odnosi na njih </a:t>
            </a:r>
            <a:r>
              <a:rPr lang="sr-Latn-RS" sz="2000" u="sng" dirty="0">
                <a:solidFill>
                  <a:srgbClr val="FF0000"/>
                </a:solidFill>
              </a:rPr>
              <a:t>a ne podrazumeva  nacionalne mere za njegovo sprovođenje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sr-Latn-RS" sz="2000" dirty="0"/>
              <a:t>Problem šta predstavlja </a:t>
            </a:r>
            <a:r>
              <a:rPr lang="sr-Latn-RS" sz="2000" dirty="0">
                <a:solidFill>
                  <a:srgbClr val="FF0000"/>
                </a:solidFill>
              </a:rPr>
              <a:t>regulatorni akt </a:t>
            </a:r>
            <a:r>
              <a:rPr lang="sr-Latn-RS" sz="2000" dirty="0"/>
              <a:t>rešio je Opšti sud koji je na osnovu gramatičkog, istorijskog i ciljnog tumačenja zaključio da se pojam </a:t>
            </a:r>
            <a:r>
              <a:rPr lang="sr-Latn-RS" sz="2000" dirty="0">
                <a:solidFill>
                  <a:srgbClr val="FF0000"/>
                </a:solidFill>
              </a:rPr>
              <a:t>regulatorni akt </a:t>
            </a:r>
            <a:r>
              <a:rPr lang="sr-Latn-RS" sz="2000" dirty="0"/>
              <a:t>odnosi  na opšte akte koji nisu zakonodavni akti</a:t>
            </a:r>
            <a:r>
              <a:rPr lang="en-US" sz="2000" dirty="0"/>
              <a:t> </a:t>
            </a:r>
            <a:r>
              <a:rPr lang="en-US" sz="2000" dirty="0" err="1"/>
              <a:t>sekundarnog</a:t>
            </a:r>
            <a:r>
              <a:rPr lang="en-US" sz="2000" dirty="0"/>
              <a:t> </a:t>
            </a:r>
            <a:r>
              <a:rPr lang="en-US" sz="2000" dirty="0" err="1"/>
              <a:t>zakonodavstva</a:t>
            </a:r>
            <a:r>
              <a:rPr lang="en-US" sz="2000" dirty="0"/>
              <a:t> </a:t>
            </a:r>
            <a:r>
              <a:rPr lang="sr-Latn-RS" sz="2000" dirty="0" smtClean="0"/>
              <a:t>već</a:t>
            </a:r>
            <a:r>
              <a:rPr lang="en-US" sz="2000" dirty="0" smtClean="0"/>
              <a:t>: </a:t>
            </a:r>
            <a:r>
              <a:rPr lang="sr-Latn-RS" sz="2000" u="sng" dirty="0">
                <a:solidFill>
                  <a:srgbClr val="FF0000"/>
                </a:solidFill>
              </a:rPr>
              <a:t>delegirani akti, sprovedbeni akti  i opšte odluke ako nisu donesene u zakonodavnom postupku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sr-Latn-RS" sz="2000" u="sng" dirty="0">
                <a:solidFill>
                  <a:srgbClr val="FF0000"/>
                </a:solidFill>
              </a:rPr>
              <a:t>Tužba za poništenje obuhvata i ispitivanje zakonitosti akata raznih tela i agencija EU (na primer Frontex, Evropol)</a:t>
            </a:r>
            <a:r>
              <a:rPr lang="sr-Latn-RS" sz="2000" dirty="0"/>
              <a:t> koja su na osnovu primarnog zakonodavstva dobila ovlašćenja donošenja akata sa pravnim dejstvom ka trećim licima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sr-Latn-RS" sz="2000" dirty="0"/>
              <a:t>U slučaju uspešnog završetka postupka na osnovu tužbe za poništenje, </a:t>
            </a:r>
            <a:r>
              <a:rPr lang="sr-Latn-RS" sz="2000" u="sng" dirty="0">
                <a:solidFill>
                  <a:srgbClr val="FF0000"/>
                </a:solidFill>
              </a:rPr>
              <a:t>Sud EU ili Opšti sud mogu pravni akt proglasiti nevažećim sa retroaktivnim dejstvom, odnosno od momenta donošenja ili od datuma donošenja presude</a:t>
            </a:r>
            <a:endParaRPr lang="en-GB" sz="2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040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4034</TotalTime>
  <Words>2110</Words>
  <Application>Microsoft Office PowerPoint</Application>
  <PresentationFormat>Widescreen</PresentationFormat>
  <Paragraphs>118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1_Office Theme</vt:lpstr>
      <vt:lpstr>                                                                                                                  </vt:lpstr>
      <vt:lpstr>   Usvajanje zakonodavstva u Evropskoj uniji</vt:lpstr>
      <vt:lpstr>Redovna zakonodavna procedura – čl.289 st.1 UFEU</vt:lpstr>
      <vt:lpstr>PowerPoint Presentation</vt:lpstr>
      <vt:lpstr>Posebna zakonodavna procedura čl.289 st.2 UFEU</vt:lpstr>
      <vt:lpstr>Druge zakonodavne procedure</vt:lpstr>
      <vt:lpstr>Sistem pravne zaštite EU</vt:lpstr>
      <vt:lpstr>Postupak zbog povrede Ugovora</vt:lpstr>
      <vt:lpstr>Tužba za poništenje</vt:lpstr>
      <vt:lpstr>Tužba zbog propusta</vt:lpstr>
      <vt:lpstr>Tužba za naknadu štete</vt:lpstr>
      <vt:lpstr>Odluke o predhodnim pitanjima</vt:lpstr>
      <vt:lpstr>Odgovornost država članica za povredu prava EU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Zoki</dc:creator>
  <cp:lastModifiedBy>Zoki</cp:lastModifiedBy>
  <cp:revision>410</cp:revision>
  <dcterms:created xsi:type="dcterms:W3CDTF">2021-02-18T11:24:12Z</dcterms:created>
  <dcterms:modified xsi:type="dcterms:W3CDTF">2022-12-20T22:38:04Z</dcterms:modified>
</cp:coreProperties>
</file>