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75" r:id="rId3"/>
    <p:sldId id="259" r:id="rId4"/>
    <p:sldId id="260" r:id="rId5"/>
    <p:sldId id="262" r:id="rId6"/>
    <p:sldId id="279" r:id="rId7"/>
    <p:sldId id="263" r:id="rId8"/>
    <p:sldId id="270" r:id="rId9"/>
    <p:sldId id="271" r:id="rId10"/>
    <p:sldId id="276" r:id="rId11"/>
    <p:sldId id="272" r:id="rId12"/>
    <p:sldId id="277" r:id="rId13"/>
    <p:sldId id="273" r:id="rId14"/>
    <p:sldId id="274" r:id="rId15"/>
    <p:sldId id="278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2AA70-2E75-495C-B115-287E9BD61AFD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BFF39-8E6E-4139-8DCD-02704834A3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105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5F6AAFD-AB37-4ACD-BB4F-AEF6A6FCA3C5}" type="slidenum">
              <a:rPr lang="en-US" altLang="sr-Latn-RS">
                <a:solidFill>
                  <a:srgbClr val="000000"/>
                </a:solidFill>
              </a:rPr>
              <a:pPr/>
              <a:t>1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848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88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16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668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5BCE8FD-07B8-46A7-AEC0-F47059FC71A3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124534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B75FBBED-08A0-4D16-9AFB-331312EDD8E1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265436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5144D4C-EC85-4C23-B51F-E5C0BC42ECAB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29554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E1ECDC1-4E9A-433B-A9D8-A6CA0469612C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4042611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C2DBF6DF-D5B6-4514-92C9-4D0B34436D12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182703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80D8629-F280-4137-B38A-7D27FE9AB34D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728955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A3B3FF1-94AC-4BF9-A25B-B1FE6521E089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5565481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7CF8C23-064C-49CA-BA80-D1E79D0059F6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10934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726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sr-Latn-R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E63BFACF-495F-45BC-8AFA-68E6CB5F14D5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9955417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182E10BD-CC78-425C-A44C-A73BC0AAC1AF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734467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A80FDC0D-D789-4678-B16F-8B911A1D3937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48366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96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49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8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65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50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87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C928-F94B-49DE-B237-0B2FD0D062BB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932BC-DF23-43D6-B389-0F0874A306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65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RS" altLang="sr-Latn-RS"/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sr-Latn-R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28AB691-CAC7-4BE3-9719-4A7BFC03525B}" type="slidenum">
              <a:rPr lang="sr-Latn-CS" altLang="sr-Latn-R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sr-Latn-CS" altLang="sr-Latn-R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303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2pPr>
      <a:lvl3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3pPr>
      <a:lvl4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4pPr>
      <a:lvl5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5pPr>
      <a:lvl6pPr marL="3429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6pPr>
      <a:lvl7pPr marL="6858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7pPr>
      <a:lvl8pPr marL="10287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8pPr>
      <a:lvl9pPr marL="13716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28588" indent="-128588" algn="l" defTabSz="514350" rtl="0" eaLnBrk="0" fontAlgn="base" hangingPunct="0">
        <a:lnSpc>
          <a:spcPct val="90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ZAC_uEJWf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16414" y="857250"/>
            <a:ext cx="6351587" cy="857250"/>
          </a:xfrm>
        </p:spPr>
        <p:txBody>
          <a:bodyPr/>
          <a:lstStyle/>
          <a:p>
            <a:pPr algn="r">
              <a:defRPr/>
            </a:pPr>
            <a:r>
              <a:rPr lang="en-US" sz="1500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                                                                                      </a:t>
            </a:r>
            <a:r>
              <a:rPr lang="sr-Cyrl-RS" sz="1500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                           </a:t>
            </a:r>
            <a:endParaRPr lang="en-GB" sz="1500" dirty="0">
              <a:solidFill>
                <a:srgbClr val="0070C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781800" y="5086350"/>
            <a:ext cx="2628900" cy="812800"/>
          </a:xfrm>
        </p:spPr>
        <p:txBody>
          <a:bodyPr/>
          <a:lstStyle/>
          <a:p>
            <a:pPr>
              <a:defRPr/>
            </a:pPr>
            <a:r>
              <a:rPr lang="sr-Latn-CS" sz="1500" dirty="0">
                <a:solidFill>
                  <a:srgbClr val="0070C0"/>
                </a:solidFill>
              </a:rPr>
              <a:t>Doc. dr. Zorančo Vasilkov</a:t>
            </a:r>
          </a:p>
          <a:p>
            <a:pPr>
              <a:defRPr/>
            </a:pPr>
            <a:r>
              <a:rPr lang="sr-Latn-CS" sz="1500" dirty="0">
                <a:solidFill>
                  <a:srgbClr val="0070C0"/>
                </a:solidFill>
              </a:rPr>
              <a:t>vasilkovzoranco</a:t>
            </a:r>
            <a:r>
              <a:rPr lang="en-US" sz="1500" dirty="0">
                <a:solidFill>
                  <a:srgbClr val="0070C0"/>
                </a:solidFill>
              </a:rPr>
              <a:t>@yahoo.com</a:t>
            </a:r>
            <a:endParaRPr lang="sr-Latn-CS" sz="1500" dirty="0">
              <a:solidFill>
                <a:srgbClr val="0070C0"/>
              </a:solidFill>
            </a:endParaRPr>
          </a:p>
        </p:txBody>
      </p:sp>
      <p:sp>
        <p:nvSpPr>
          <p:cNvPr id="16388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0002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574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71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11210F-DB19-4DE6-8369-A14C04706230}" type="slidenum">
              <a:rPr lang="sr-Latn-CS" altLang="sr-Latn-RS">
                <a:solidFill>
                  <a:srgbClr val="898989"/>
                </a:solidFill>
              </a:rPr>
              <a:pPr/>
              <a:t>1</a:t>
            </a:fld>
            <a:endParaRPr lang="sr-Latn-CS" altLang="sr-Latn-RS">
              <a:solidFill>
                <a:srgbClr val="898989"/>
              </a:solidFill>
            </a:endParaRPr>
          </a:p>
        </p:txBody>
      </p:sp>
      <p:sp>
        <p:nvSpPr>
          <p:cNvPr id="16390" name="Naslov 1"/>
          <p:cNvSpPr txBox="1">
            <a:spLocks/>
          </p:cNvSpPr>
          <p:nvPr/>
        </p:nvSpPr>
        <p:spPr bwMode="auto">
          <a:xfrm>
            <a:off x="2132014" y="2422526"/>
            <a:ext cx="7907337" cy="222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r-Latn-RS" altLang="sr-Latn-RS" sz="2100" b="1">
                <a:solidFill>
                  <a:srgbClr val="0070C0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EVROPSKE INTEGRACIJE I PRAVO EU</a:t>
            </a:r>
            <a:endParaRPr lang="en-US" altLang="sr-Latn-RS" sz="2100" b="1">
              <a:solidFill>
                <a:srgbClr val="0070C0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462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4666" y="180303"/>
            <a:ext cx="8659133" cy="643945"/>
          </a:xfrm>
        </p:spPr>
        <p:txBody>
          <a:bodyPr>
            <a:normAutofit fontScale="90000"/>
          </a:bodyPr>
          <a:lstStyle/>
          <a:p>
            <a:pPr algn="ctr"/>
            <a:br>
              <a:rPr lang="sr-Latn-RS" sz="2800" b="1" dirty="0"/>
            </a:br>
            <a:br>
              <a:rPr lang="sr-Latn-RS" sz="2800" b="1" dirty="0"/>
            </a:br>
            <a:br>
              <a:rPr lang="sr-Latn-RS" sz="2800" b="1" dirty="0"/>
            </a:br>
            <a:r>
              <a:rPr lang="sr-Latn-RS" sz="2800" b="1" dirty="0"/>
              <a:t>Odluke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428" y="1184856"/>
            <a:ext cx="11024316" cy="5396247"/>
          </a:xfrm>
        </p:spPr>
        <p:txBody>
          <a:bodyPr>
            <a:noAutofit/>
          </a:bodyPr>
          <a:lstStyle/>
          <a:p>
            <a:pPr algn="just">
              <a:spcBef>
                <a:spcPts val="400"/>
              </a:spcBef>
            </a:pPr>
            <a:r>
              <a:rPr lang="sr-Latn-RS" sz="2000" dirty="0"/>
              <a:t>Odluke kao pravni akti Unije se mogu donositi kao opšteobavezujući i idividualizovani akti. Odluka je u potpunosti pravno obavezujući akt</a:t>
            </a:r>
          </a:p>
          <a:p>
            <a:pPr marL="0" indent="0" algn="just">
              <a:spcBef>
                <a:spcPts val="400"/>
              </a:spcBef>
              <a:buNone/>
            </a:pPr>
            <a:endParaRPr lang="sr-Latn-RS" sz="800" dirty="0"/>
          </a:p>
          <a:p>
            <a:pPr algn="just">
              <a:spcBef>
                <a:spcPts val="400"/>
              </a:spcBef>
            </a:pPr>
            <a:r>
              <a:rPr lang="sr-Latn-RS" sz="2000" dirty="0"/>
              <a:t>Postoje dve vrste odluka i to</a:t>
            </a:r>
            <a:r>
              <a:rPr lang="sr-Latn-RS" sz="2000" u="sng" dirty="0"/>
              <a:t>: </a:t>
            </a:r>
            <a:r>
              <a:rPr lang="sr-Latn-RS" sz="2000" b="1" i="1" u="sng" dirty="0">
                <a:solidFill>
                  <a:srgbClr val="FF0000"/>
                </a:solidFill>
              </a:rPr>
              <a:t>odluke u kojima je navedeno kome su </a:t>
            </a:r>
            <a:r>
              <a:rPr lang="sr-Latn-RS" sz="2000" b="1" u="sng" dirty="0">
                <a:solidFill>
                  <a:srgbClr val="FF0000"/>
                </a:solidFill>
              </a:rPr>
              <a:t>upućene (adresati su poznati)</a:t>
            </a:r>
            <a:r>
              <a:rPr lang="sr-Latn-RS" sz="2000" b="1" u="sng" dirty="0"/>
              <a:t> </a:t>
            </a:r>
            <a:r>
              <a:rPr lang="sr-Latn-RS" sz="2000" u="sng" dirty="0"/>
              <a:t>i</a:t>
            </a:r>
            <a:r>
              <a:rPr lang="sr-Latn-RS" sz="2000" b="1" i="1" u="sng" dirty="0"/>
              <a:t> odluke u kojima adresati nisu posebno označeni </a:t>
            </a:r>
          </a:p>
          <a:p>
            <a:pPr marL="0" indent="0" algn="just">
              <a:spcBef>
                <a:spcPts val="400"/>
              </a:spcBef>
              <a:buNone/>
            </a:pPr>
            <a:endParaRPr lang="sr-Latn-RS" sz="1000" b="1" i="1" u="sng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Latn-RS" sz="2000" b="1" dirty="0">
                <a:solidFill>
                  <a:srgbClr val="FF0000"/>
                </a:solidFill>
              </a:rPr>
              <a:t>Odlukama u kojima je navedeno kome su upućene</a:t>
            </a:r>
            <a:r>
              <a:rPr lang="sr-Latn-RS" sz="2000" b="1" dirty="0"/>
              <a:t> </a:t>
            </a:r>
            <a:r>
              <a:rPr lang="sr-Latn-RS" sz="2000" dirty="0"/>
              <a:t>se uređuju konkretni slučajevi ili situacije ili zamenjuju predhodne odluke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RS" sz="2000" dirty="0"/>
              <a:t>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r-Latn-RS" sz="2000" dirty="0"/>
              <a:t>Najčešće ih donose Savet EU i Komisija u obavljanju svojih izvršnih funkcija. Ovim odlukama se može tražiti od države članice, privrednog subjekta ili građanina Unije određeno postupanje ili suzdržavanje od postupanja ili im se mogu utvrđivati prava i obaveze</a:t>
            </a:r>
          </a:p>
          <a:p>
            <a:pPr marL="0" indent="0" algn="just">
              <a:spcBef>
                <a:spcPts val="400"/>
              </a:spcBef>
              <a:buNone/>
            </a:pPr>
            <a:endParaRPr lang="en-US" sz="800" dirty="0"/>
          </a:p>
          <a:p>
            <a:pPr algn="just">
              <a:spcBef>
                <a:spcPts val="400"/>
              </a:spcBef>
            </a:pPr>
            <a:r>
              <a:rPr lang="en-US" sz="2000" b="1" dirty="0" err="1">
                <a:solidFill>
                  <a:srgbClr val="FF0000"/>
                </a:solidFill>
              </a:rPr>
              <a:t>Odluke</a:t>
            </a:r>
            <a:r>
              <a:rPr lang="en-US" sz="2000" b="1" dirty="0">
                <a:solidFill>
                  <a:srgbClr val="FF0000"/>
                </a:solidFill>
              </a:rPr>
              <a:t> u </a:t>
            </a:r>
            <a:r>
              <a:rPr lang="en-US" sz="2000" b="1" dirty="0" err="1">
                <a:solidFill>
                  <a:srgbClr val="FF0000"/>
                </a:solidFill>
              </a:rPr>
              <a:t>kojima</a:t>
            </a:r>
            <a:r>
              <a:rPr lang="en-US" sz="2000" b="1" dirty="0">
                <a:solidFill>
                  <a:srgbClr val="FF0000"/>
                </a:solidFill>
              </a:rPr>
              <a:t> je </a:t>
            </a:r>
            <a:r>
              <a:rPr lang="en-US" sz="2000" b="1" dirty="0" err="1">
                <a:solidFill>
                  <a:srgbClr val="FF0000"/>
                </a:solidFill>
              </a:rPr>
              <a:t>navedeno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kome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su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upu</a:t>
            </a:r>
            <a:r>
              <a:rPr lang="sr-Latn-RS" sz="2000" b="1" dirty="0">
                <a:solidFill>
                  <a:srgbClr val="FF0000"/>
                </a:solidFill>
              </a:rPr>
              <a:t>ćene </a:t>
            </a:r>
            <a:r>
              <a:rPr lang="sr-Latn-RS" sz="2000" b="1" u="sng" dirty="0"/>
              <a:t>se razlikuju od Uredbi po individualnoj primenjivosti odnosno moraju da sadrže subjekte (adresate) i obavezujuće su samo za adresate</a:t>
            </a:r>
            <a:r>
              <a:rPr lang="sr-Latn-RS" sz="2000" dirty="0"/>
              <a:t>.</a:t>
            </a:r>
            <a:r>
              <a:rPr lang="sr-Latn-RS" sz="2000" dirty="0">
                <a:solidFill>
                  <a:srgbClr val="FF0000"/>
                </a:solidFill>
              </a:rPr>
              <a:t> </a:t>
            </a:r>
            <a:r>
              <a:rPr lang="sr-Latn-RS" sz="2000" dirty="0"/>
              <a:t>Uredbe ne sadrže subjekte</a:t>
            </a:r>
          </a:p>
          <a:p>
            <a:pPr marL="0" indent="0" algn="just">
              <a:spcBef>
                <a:spcPts val="400"/>
              </a:spcBef>
              <a:buNone/>
            </a:pPr>
            <a:endParaRPr lang="sr-Latn-RS" sz="800" dirty="0"/>
          </a:p>
          <a:p>
            <a:pPr algn="just">
              <a:spcBef>
                <a:spcPts val="400"/>
              </a:spcBef>
            </a:pPr>
            <a:r>
              <a:rPr lang="en-US" sz="2000" b="1" dirty="0" err="1">
                <a:solidFill>
                  <a:srgbClr val="FF0000"/>
                </a:solidFill>
              </a:rPr>
              <a:t>Odluke</a:t>
            </a:r>
            <a:r>
              <a:rPr lang="en-US" sz="2000" b="1" dirty="0">
                <a:solidFill>
                  <a:srgbClr val="FF0000"/>
                </a:solidFill>
              </a:rPr>
              <a:t> u </a:t>
            </a:r>
            <a:r>
              <a:rPr lang="en-US" sz="2000" b="1" dirty="0" err="1">
                <a:solidFill>
                  <a:srgbClr val="FF0000"/>
                </a:solidFill>
              </a:rPr>
              <a:t>kojima</a:t>
            </a:r>
            <a:r>
              <a:rPr lang="en-US" sz="2000" b="1" dirty="0">
                <a:solidFill>
                  <a:srgbClr val="FF0000"/>
                </a:solidFill>
              </a:rPr>
              <a:t> je </a:t>
            </a:r>
            <a:r>
              <a:rPr lang="en-US" sz="2000" b="1" dirty="0" err="1">
                <a:solidFill>
                  <a:srgbClr val="FF0000"/>
                </a:solidFill>
              </a:rPr>
              <a:t>navedeno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kome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su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upu</a:t>
            </a:r>
            <a:r>
              <a:rPr lang="sr-Latn-RS" sz="2000" b="1" dirty="0">
                <a:solidFill>
                  <a:srgbClr val="FF0000"/>
                </a:solidFill>
              </a:rPr>
              <a:t>ćene </a:t>
            </a:r>
            <a:r>
              <a:rPr lang="sr-Latn-RS" sz="2000" dirty="0"/>
              <a:t>razlikuju se </a:t>
            </a:r>
            <a:r>
              <a:rPr lang="sr-Latn-RS" sz="2000" b="1" u="sng" dirty="0"/>
              <a:t>od direktiva </a:t>
            </a:r>
            <a:r>
              <a:rPr lang="sr-Latn-RS" sz="2000" dirty="0"/>
              <a:t>(u kojima se navodi cilj koji treba postići) </a:t>
            </a:r>
            <a:r>
              <a:rPr lang="sr-Latn-RS" sz="2000" b="1" u="sng" dirty="0">
                <a:solidFill>
                  <a:srgbClr val="FF0000"/>
                </a:solidFill>
              </a:rPr>
              <a:t>po tome što su obavezujuće u celosti</a:t>
            </a:r>
            <a:r>
              <a:rPr lang="sr-Latn-RS" sz="2000" dirty="0">
                <a:solidFill>
                  <a:srgbClr val="FF0000"/>
                </a:solidFill>
              </a:rPr>
              <a:t> </a:t>
            </a:r>
            <a:r>
              <a:rPr lang="sr-Latn-RS" sz="2000" dirty="0"/>
              <a:t>za sve subjekte - adresate kojima je upućena. </a:t>
            </a:r>
          </a:p>
          <a:p>
            <a:pPr algn="just">
              <a:spcBef>
                <a:spcPts val="400"/>
              </a:spcBef>
            </a:pP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3676040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3075"/>
            <a:ext cx="10515600" cy="5397623"/>
          </a:xfrm>
        </p:spPr>
        <p:txBody>
          <a:bodyPr>
            <a:normAutofit lnSpcReduction="10000"/>
          </a:bodyPr>
          <a:lstStyle/>
          <a:p>
            <a:pPr marL="0" lvl="0" indent="0" algn="ctr">
              <a:spcBef>
                <a:spcPts val="400"/>
              </a:spcBef>
              <a:buNone/>
            </a:pPr>
            <a:r>
              <a:rPr lang="sr-Latn-RS" sz="1900" b="1" dirty="0">
                <a:solidFill>
                  <a:srgbClr val="FF0000"/>
                </a:solidFill>
              </a:rPr>
              <a:t>Opšte odluke </a:t>
            </a:r>
            <a:r>
              <a:rPr lang="sr-Latn-RS" sz="2000" b="1" dirty="0">
                <a:solidFill>
                  <a:srgbClr val="FF0000"/>
                </a:solidFill>
              </a:rPr>
              <a:t>koje nisu upućene nikome posebno</a:t>
            </a:r>
            <a:endParaRPr lang="sr-Latn-RS" sz="2000" b="1" i="1" u="sng" dirty="0">
              <a:solidFill>
                <a:srgbClr val="FF0000"/>
              </a:solidFill>
            </a:endParaRPr>
          </a:p>
          <a:p>
            <a:pPr marL="0" lvl="0" indent="0" algn="ctr">
              <a:spcBef>
                <a:spcPts val="400"/>
              </a:spcBef>
              <a:buNone/>
            </a:pPr>
            <a:r>
              <a:rPr lang="sr-Latn-RS" sz="2000" b="1" i="1" u="sng" dirty="0"/>
              <a:t>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sr-Latn-RS" sz="1900" b="1" u="sng" dirty="0"/>
              <a:t>Opšte odluke koje nisu upućene nikome posebno, obavezujuće su u celosti bez obzira što nije precizirano kome su upućene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sr-Latn-RS" sz="1000" dirty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Latn-RS" sz="1900" dirty="0">
                <a:solidFill>
                  <a:prstClr val="black"/>
                </a:solidFill>
              </a:rPr>
              <a:t>Adresati odnosno subjekti na koje se odnose opšte odluke </a:t>
            </a:r>
            <a:r>
              <a:rPr lang="sr-Latn-RS" sz="1900" i="1" u="sng" dirty="0">
                <a:solidFill>
                  <a:prstClr val="black"/>
                </a:solidFill>
              </a:rPr>
              <a:t>se mogu utvrditi iz sadržnine opšte odluke</a:t>
            </a:r>
            <a:endParaRPr lang="sr-Latn-RS" sz="1900" dirty="0">
              <a:solidFill>
                <a:prstClr val="black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Latn-RS" sz="1900" dirty="0">
                <a:solidFill>
                  <a:prstClr val="black"/>
                </a:solidFill>
              </a:rPr>
              <a:t>U tom smislu razlikujemo sledeće vrste opštih odluka: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900" b="1" dirty="0">
                <a:solidFill>
                  <a:prstClr val="black"/>
                </a:solidFill>
              </a:rPr>
              <a:t>Odluke kojima se menjaju odredbe osnivačkih ugovora( </a:t>
            </a:r>
            <a:r>
              <a:rPr lang="sr-Latn-RS" sz="1900" dirty="0">
                <a:solidFill>
                  <a:prstClr val="black"/>
                </a:solidFill>
              </a:rPr>
              <a:t>Odluka Saveta EU o broju poslanika u EP</a:t>
            </a:r>
            <a:r>
              <a:rPr lang="sr-Latn-RS" sz="1900" b="1" dirty="0">
                <a:solidFill>
                  <a:prstClr val="black"/>
                </a:solidFill>
              </a:rPr>
              <a:t>)</a:t>
            </a:r>
            <a:endParaRPr lang="sr-Latn-RS" sz="1900" dirty="0">
              <a:solidFill>
                <a:prstClr val="black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900" b="1" dirty="0">
                <a:solidFill>
                  <a:prstClr val="black"/>
                </a:solidFill>
              </a:rPr>
              <a:t>Odluke kojima se dodaje neki sadržaj u odredbama ugovora o osnivanju </a:t>
            </a:r>
            <a:r>
              <a:rPr lang="sr-Latn-RS" sz="1900" dirty="0">
                <a:solidFill>
                  <a:prstClr val="black"/>
                </a:solidFill>
              </a:rPr>
              <a:t>(dodaje pravo uspostavljeno Ugovorom i obavezujuće su za celu EU ili institucije ili agencije EU),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900" b="1" dirty="0">
                <a:solidFill>
                  <a:prstClr val="black"/>
                </a:solidFill>
              </a:rPr>
              <a:t>Odluke kojima se uspostavlja unutar - institucijsko ili među - institucijsko pravo </a:t>
            </a:r>
            <a:r>
              <a:rPr lang="sr-Latn-RS" sz="1900" dirty="0">
                <a:solidFill>
                  <a:prstClr val="black"/>
                </a:solidFill>
              </a:rPr>
              <a:t>(poslovnici o radu institucija ili sporazumi o saradnji između različitih institucija EU),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900" b="1" dirty="0">
                <a:solidFill>
                  <a:prstClr val="black"/>
                </a:solidFill>
              </a:rPr>
              <a:t>Odluke u kontekstu organizacijskog nadzora </a:t>
            </a:r>
            <a:r>
              <a:rPr lang="sr-Latn-RS" sz="1900" dirty="0">
                <a:solidFill>
                  <a:prstClr val="black"/>
                </a:solidFill>
              </a:rPr>
              <a:t>(imenovanja, naknade i obavezujuće su za članove institucija),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900" b="1" dirty="0">
                <a:solidFill>
                  <a:prstClr val="black"/>
                </a:solidFill>
              </a:rPr>
              <a:t>Odluke kojima se usvajaju i donose politike saradnje </a:t>
            </a:r>
            <a:r>
              <a:rPr lang="sr-Latn-RS" sz="1900" dirty="0">
                <a:solidFill>
                  <a:prstClr val="black"/>
                </a:solidFill>
              </a:rPr>
              <a:t>(smernice za buduće politike) i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900" b="1" dirty="0">
                <a:solidFill>
                  <a:prstClr val="black"/>
                </a:solidFill>
              </a:rPr>
              <a:t>Odluke u okviru zajedničke spoljne i bezbednosne politike </a:t>
            </a:r>
            <a:r>
              <a:rPr lang="sr-Latn-RS" sz="1900" dirty="0">
                <a:solidFill>
                  <a:prstClr val="black"/>
                </a:solidFill>
              </a:rPr>
              <a:t>(pravno obavezujuće za EU i obavezujuće za države članice sa posebnim ograničenjima)  </a:t>
            </a:r>
            <a:endParaRPr lang="en-GB" sz="19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713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4666" y="365125"/>
            <a:ext cx="8659133" cy="639427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rgbClr val="FF0000"/>
                </a:solidFill>
              </a:rPr>
              <a:t>Preporuke i mišljenja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0" y="1004553"/>
            <a:ext cx="11134859" cy="5512158"/>
          </a:xfrm>
        </p:spPr>
        <p:txBody>
          <a:bodyPr>
            <a:normAutofit/>
          </a:bodyPr>
          <a:lstStyle/>
          <a:p>
            <a:pPr algn="just"/>
            <a:r>
              <a:rPr lang="sr-Latn-RS" sz="2000" dirty="0"/>
              <a:t>Preporuke i mišljenja nemaju obavezujuću pravnu snagu. One imaju zakonodavnu vrednost </a:t>
            </a:r>
            <a:r>
              <a:rPr lang="sr-Latn-RS" sz="2000" u="sng" dirty="0"/>
              <a:t>zato što su države članice </a:t>
            </a:r>
            <a:r>
              <a:rPr lang="sr-Latn-RS" sz="2000" u="sng" dirty="0">
                <a:solidFill>
                  <a:srgbClr val="FF0000"/>
                </a:solidFill>
              </a:rPr>
              <a:t>obavezne da svoje propise donose u duhu mišljenja i preporuka organa EU</a:t>
            </a:r>
            <a:r>
              <a:rPr lang="sr-Latn-RS" sz="2000" u="sng" dirty="0"/>
              <a:t>, dok su </a:t>
            </a:r>
            <a:r>
              <a:rPr lang="sr-Latn-RS" sz="2000" u="sng" dirty="0">
                <a:solidFill>
                  <a:srgbClr val="FF0000"/>
                </a:solidFill>
              </a:rPr>
              <a:t>nacionalni sudovi dužni da uzmu u obzir njihov sadržaj kao smernicu prilikom donošenja presuda </a:t>
            </a:r>
            <a:r>
              <a:rPr lang="sr-Latn-RS" sz="2000" u="sng" dirty="0"/>
              <a:t>u oblastima regulisanim pravom Unije</a:t>
            </a:r>
            <a:r>
              <a:rPr lang="sr-Latn-RS" sz="2000" dirty="0"/>
              <a:t>. </a:t>
            </a:r>
          </a:p>
          <a:p>
            <a:pPr algn="just"/>
            <a:r>
              <a:rPr lang="sr-Latn-RS" sz="2000" dirty="0"/>
              <a:t>Takođe, organi EU su obavezni da se u svom budućem radu ponašaju u skladu sa tim aktima, čime se postiže viši nivo pravne sigurnosti. Ovi akti čine takozvano „meko” pravo EU (eng. Soft Law).</a:t>
            </a:r>
          </a:p>
          <a:p>
            <a:pPr algn="just"/>
            <a:r>
              <a:rPr lang="sr-Latn-RS" sz="2000" b="1" u="sng" dirty="0">
                <a:solidFill>
                  <a:srgbClr val="FF0000"/>
                </a:solidFill>
              </a:rPr>
              <a:t>Preporuke i mišljenja </a:t>
            </a:r>
            <a:r>
              <a:rPr lang="sr-Latn-RS" sz="2000" u="sng" dirty="0"/>
              <a:t>koriste institucije EU kako bi državama članicama i u nekim slučajevima pojedincima, iznele svoje stavove koje nisu obavezujuće i ne nameću pravne obaveze adresatima</a:t>
            </a:r>
          </a:p>
          <a:p>
            <a:pPr algn="just"/>
            <a:r>
              <a:rPr lang="sr-Latn-RS" sz="2000" dirty="0">
                <a:solidFill>
                  <a:srgbClr val="FF0000"/>
                </a:solidFill>
              </a:rPr>
              <a:t>U </a:t>
            </a:r>
            <a:r>
              <a:rPr lang="sr-Latn-RS" sz="2000" b="1" dirty="0">
                <a:solidFill>
                  <a:srgbClr val="FF0000"/>
                </a:solidFill>
              </a:rPr>
              <a:t>preporukama</a:t>
            </a:r>
            <a:r>
              <a:rPr lang="sr-Latn-RS" sz="2000" dirty="0">
                <a:solidFill>
                  <a:srgbClr val="FF0000"/>
                </a:solidFill>
              </a:rPr>
              <a:t> </a:t>
            </a:r>
            <a:r>
              <a:rPr lang="sr-Latn-RS" sz="2000" dirty="0"/>
              <a:t>se stranke kojima su upućene </a:t>
            </a:r>
            <a:r>
              <a:rPr lang="sr-Latn-RS" sz="2000" u="sng" dirty="0"/>
              <a:t>pozivaju na određeno ponašanje, ali im se ne nameće pravna obaveza</a:t>
            </a:r>
            <a:r>
              <a:rPr lang="sr-Latn-RS" sz="2000" dirty="0"/>
              <a:t> (na primer preporuka Komisije državi članici koja narušava pravila konkurencije)</a:t>
            </a:r>
          </a:p>
          <a:p>
            <a:pPr algn="just"/>
            <a:r>
              <a:rPr lang="sr-Latn-RS" sz="2000" b="1" dirty="0">
                <a:solidFill>
                  <a:srgbClr val="FF0000"/>
                </a:solidFill>
              </a:rPr>
              <a:t>Mišljenjima</a:t>
            </a:r>
            <a:r>
              <a:rPr lang="sr-Latn-RS" sz="2000" dirty="0"/>
              <a:t> institucije EU </a:t>
            </a:r>
            <a:r>
              <a:rPr lang="sr-Latn-RS" sz="2000" u="sng" dirty="0"/>
              <a:t>procenjuju određenu situaciju ili kretanje unutar EU </a:t>
            </a:r>
            <a:r>
              <a:rPr lang="sr-Latn-RS" sz="2000" dirty="0"/>
              <a:t>odnosno u pojedinim državama članicama. Imaju ogroman značaj, iako su pravno neobavezujuća, jer </a:t>
            </a:r>
            <a:r>
              <a:rPr lang="sr-Latn-RS" sz="2000" b="1" u="sng" dirty="0"/>
              <a:t>služe kao </a:t>
            </a:r>
            <a:r>
              <a:rPr lang="sr-Latn-RS" sz="2000" b="1" u="sng" dirty="0">
                <a:solidFill>
                  <a:srgbClr val="FF0000"/>
                </a:solidFill>
              </a:rPr>
              <a:t>pripremu za donošenje pravno obavezujućih akata </a:t>
            </a:r>
            <a:r>
              <a:rPr lang="sr-Latn-RS" sz="2000" b="1" u="sng" dirty="0"/>
              <a:t>ili su upozorenje i preduslov za pokeretanje postupka pred Sudom EU</a:t>
            </a:r>
          </a:p>
          <a:p>
            <a:pPr algn="just"/>
            <a:r>
              <a:rPr lang="sr-Latn-RS" sz="2000" b="1" dirty="0">
                <a:solidFill>
                  <a:srgbClr val="FF0000"/>
                </a:solidFill>
              </a:rPr>
              <a:t>Preporuke i mišljenja </a:t>
            </a:r>
            <a:r>
              <a:rPr lang="sr-Latn-RS" sz="2000" dirty="0"/>
              <a:t>su važne u političkom i moralnom smislu. Glavni motiv njihovog donošenja je </a:t>
            </a:r>
            <a:r>
              <a:rPr lang="sr-Latn-RS" sz="2000" b="1" i="1" u="sng" dirty="0">
                <a:solidFill>
                  <a:srgbClr val="FF0000"/>
                </a:solidFill>
              </a:rPr>
              <a:t>da institucije EU izazovu i podstaknu države članice da dobrovoljno promene ponašanje</a:t>
            </a:r>
            <a:r>
              <a:rPr lang="sr-Latn-RS" sz="2000" dirty="0">
                <a:solidFill>
                  <a:srgbClr val="FF0000"/>
                </a:solidFill>
              </a:rPr>
              <a:t> </a:t>
            </a:r>
            <a:r>
              <a:rPr lang="sr-Latn-RS" sz="2000" dirty="0"/>
              <a:t>(prihvate procenu ili stanovište institucije povodom neke određene situacije koja je predmet preporuke ili mišljenja)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79220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98" y="180304"/>
            <a:ext cx="8365901" cy="759854"/>
          </a:xfrm>
        </p:spPr>
        <p:txBody>
          <a:bodyPr>
            <a:noAutofit/>
          </a:bodyPr>
          <a:lstStyle/>
          <a:p>
            <a:pPr algn="ctr"/>
            <a:br>
              <a:rPr lang="sr-Latn-RS" sz="2800" b="1" dirty="0"/>
            </a:br>
            <a:br>
              <a:rPr lang="sr-Latn-RS" sz="2800" b="1" dirty="0"/>
            </a:br>
            <a:br>
              <a:rPr lang="sr-Latn-RS" sz="2800" b="1" dirty="0"/>
            </a:br>
            <a:br>
              <a:rPr lang="sr-Latn-RS" sz="2800" b="1" dirty="0"/>
            </a:br>
            <a:r>
              <a:rPr lang="sr-Latn-RS" sz="2400" b="1" dirty="0"/>
              <a:t>Rezolucije, deklaracije, akcioni planovi, bele i zelene knjige i objavljivanje akata EU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2112135"/>
            <a:ext cx="11861442" cy="4745864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</a:pPr>
            <a:r>
              <a:rPr lang="sr-Latn-RS" sz="2000" b="1" i="1" u="sng" dirty="0"/>
              <a:t>Rezolucije</a:t>
            </a:r>
            <a:r>
              <a:rPr lang="sr-Latn-RS" sz="2000" dirty="0"/>
              <a:t> su politički akti koje objavljuju Evropski savet, Savet EU i Evropski parlament. Mogu da budu zajednicke ili pojedinačne. Pojedinačne donosi savaka institucija ponaosob</a:t>
            </a:r>
          </a:p>
          <a:p>
            <a:pPr algn="just">
              <a:spcBef>
                <a:spcPts val="600"/>
              </a:spcBef>
            </a:pPr>
            <a:r>
              <a:rPr lang="sr-Latn-RS" sz="2000" dirty="0"/>
              <a:t> U </a:t>
            </a:r>
            <a:r>
              <a:rPr lang="sr-Latn-RS" sz="2000" b="1" dirty="0"/>
              <a:t>zajedničkim rezolucijama </a:t>
            </a:r>
            <a:r>
              <a:rPr lang="sr-Latn-RS" sz="2000" dirty="0"/>
              <a:t>se iznose zajednički stavovi i namere u pogledu opšteg postupka integracija i posebih zadataka unutar i van EU</a:t>
            </a:r>
          </a:p>
          <a:p>
            <a:pPr algn="just">
              <a:spcBef>
                <a:spcPts val="600"/>
              </a:spcBef>
            </a:pPr>
            <a:r>
              <a:rPr lang="sr-Latn-RS" sz="2000" dirty="0"/>
              <a:t>One </a:t>
            </a:r>
            <a:r>
              <a:rPr lang="sr-Latn-RS" sz="2000" b="1" u="sng" dirty="0"/>
              <a:t>su izraz zajedničke političke volje</a:t>
            </a:r>
            <a:r>
              <a:rPr lang="sr-Latn-RS" sz="2000" b="1" dirty="0"/>
              <a:t> </a:t>
            </a:r>
            <a:r>
              <a:rPr lang="sr-Latn-RS" sz="2000" dirty="0"/>
              <a:t>i posebno su važne jer doprinose političkom usmeravanju budućeg rada institucija i omogućavaju lakše postizanje konsenzusa u Savetu EU</a:t>
            </a:r>
          </a:p>
          <a:p>
            <a:pPr algn="just">
              <a:spcBef>
                <a:spcPts val="600"/>
              </a:spcBef>
            </a:pPr>
            <a:r>
              <a:rPr lang="sr-Latn-RS" sz="2000" b="1" dirty="0"/>
              <a:t>Rezolucije</a:t>
            </a:r>
            <a:r>
              <a:rPr lang="sr-Latn-RS" sz="2000" dirty="0"/>
              <a:t> mogu da se odnose na unutrašnje funkcionisanje EU, na primer, </a:t>
            </a:r>
            <a:r>
              <a:rPr lang="sr-Latn-RS" sz="2000" u="sng" dirty="0"/>
              <a:t>o političkim pitanjima Unije, regonalnoj politici, energetskoj politici, ekonomskoj i monetarnoj uniji</a:t>
            </a:r>
          </a:p>
          <a:p>
            <a:pPr algn="just">
              <a:spcBef>
                <a:spcPts val="600"/>
              </a:spcBef>
            </a:pPr>
            <a:r>
              <a:rPr lang="sr-Latn-RS" sz="2000" dirty="0"/>
              <a:t>Kad su </a:t>
            </a:r>
            <a:r>
              <a:rPr lang="sr-Latn-RS" sz="2000" b="1" dirty="0"/>
              <a:t>deklaracije </a:t>
            </a:r>
            <a:r>
              <a:rPr lang="sr-Latn-RS" sz="2000" dirty="0"/>
              <a:t>u pitanju postoje </a:t>
            </a:r>
            <a:r>
              <a:rPr lang="sr-Latn-RS" sz="2000" b="1" u="sng" dirty="0"/>
              <a:t>dve vrste deklaracije</a:t>
            </a:r>
            <a:r>
              <a:rPr lang="sr-Latn-RS" sz="2000" b="1" dirty="0"/>
              <a:t> </a:t>
            </a:r>
            <a:r>
              <a:rPr lang="sr-Latn-RS" sz="2000" dirty="0"/>
              <a:t>i to: 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sr-Latn-RS" sz="2000" u="sng" dirty="0"/>
              <a:t>one koje se odnose na dalji razvoj Unije (slične rezolucijama) </a:t>
            </a:r>
            <a:r>
              <a:rPr lang="sr-Latn-RS" sz="2000" dirty="0"/>
              <a:t>i 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sr-Latn-RS" sz="2000" u="sng" dirty="0"/>
              <a:t>deklaracije o postupku odlučivanja u Savetu EU </a:t>
            </a:r>
            <a:r>
              <a:rPr lang="sr-Latn-RS" sz="2000" dirty="0"/>
              <a:t>(utvrđuju pozicije svih ili pojedinih članova Saveta EU i predstavljaju izjave o tumačenju odluka donetih unutar Saveta EU)</a:t>
            </a:r>
          </a:p>
        </p:txBody>
      </p:sp>
    </p:spTree>
    <p:extLst>
      <p:ext uri="{BB962C8B-B14F-4D97-AF65-F5344CB8AC3E}">
        <p14:creationId xmlns:p14="http://schemas.microsoft.com/office/powerpoint/2010/main" val="3005885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8495"/>
            <a:ext cx="10515600" cy="4528467"/>
          </a:xfrm>
        </p:spPr>
        <p:txBody>
          <a:bodyPr/>
          <a:lstStyle/>
          <a:p>
            <a:pPr lvl="0" algn="just">
              <a:spcBef>
                <a:spcPts val="600"/>
              </a:spcBef>
            </a:pPr>
            <a:r>
              <a:rPr lang="sr-Latn-RS" sz="2000" u="sng" dirty="0">
                <a:solidFill>
                  <a:srgbClr val="FF0000"/>
                </a:solidFill>
              </a:rPr>
              <a:t>Akcione planove</a:t>
            </a:r>
            <a:r>
              <a:rPr lang="sr-Latn-RS" sz="2000" dirty="0">
                <a:solidFill>
                  <a:srgbClr val="FF0000"/>
                </a:solidFill>
              </a:rPr>
              <a:t> </a:t>
            </a:r>
            <a:r>
              <a:rPr lang="sr-Latn-RS" sz="2000" dirty="0">
                <a:solidFill>
                  <a:prstClr val="black"/>
                </a:solidFill>
              </a:rPr>
              <a:t>donose Savet EU i Komisija na sopstvenu inicijativu ili na zahtev Evropskog saveta. Akcioni planovi </a:t>
            </a:r>
            <a:r>
              <a:rPr lang="sr-Latn-RS" sz="2000" b="1" i="1" u="sng" dirty="0">
                <a:solidFill>
                  <a:prstClr val="black"/>
                </a:solidFill>
              </a:rPr>
              <a:t>služe za sprovođenje zakonodavnih programa i ostvarivanje opštih ciljeva iz Ugovora</a:t>
            </a:r>
          </a:p>
          <a:p>
            <a:pPr lvl="0" algn="just">
              <a:spcBef>
                <a:spcPts val="600"/>
              </a:spcBef>
            </a:pPr>
            <a:r>
              <a:rPr lang="sr-Latn-RS" sz="2000" u="sng" dirty="0">
                <a:solidFill>
                  <a:srgbClr val="FF0000"/>
                </a:solidFill>
              </a:rPr>
              <a:t>Bele knjige</a:t>
            </a:r>
            <a:r>
              <a:rPr lang="sr-Latn-RS" sz="2000" dirty="0">
                <a:solidFill>
                  <a:srgbClr val="FF0000"/>
                </a:solidFill>
              </a:rPr>
              <a:t> </a:t>
            </a:r>
            <a:r>
              <a:rPr lang="sr-Latn-RS" sz="2000" dirty="0">
                <a:solidFill>
                  <a:prstClr val="black"/>
                </a:solidFill>
              </a:rPr>
              <a:t>objavljuje Komisija i </a:t>
            </a:r>
            <a:r>
              <a:rPr lang="sr-Latn-RS" sz="2000" u="sng" dirty="0">
                <a:solidFill>
                  <a:prstClr val="black"/>
                </a:solidFill>
              </a:rPr>
              <a:t>sadrže konkretne predloge mera EU u određenim politikama</a:t>
            </a:r>
            <a:r>
              <a:rPr lang="sr-Latn-RS" sz="2000" dirty="0">
                <a:solidFill>
                  <a:prstClr val="black"/>
                </a:solidFill>
              </a:rPr>
              <a:t>. Ako Savet EU prihvati belu knjigu ona služi kao osnova za izradu akcionog plana (pr. Bela knjiga o budućnosti EU iz 2017. godine)</a:t>
            </a:r>
          </a:p>
          <a:p>
            <a:pPr lvl="0" algn="just">
              <a:spcBef>
                <a:spcPts val="600"/>
              </a:spcBef>
            </a:pPr>
            <a:r>
              <a:rPr lang="sr-Latn-RS" sz="2000" u="sng" dirty="0">
                <a:solidFill>
                  <a:srgbClr val="FF0000"/>
                </a:solidFill>
              </a:rPr>
              <a:t>Zelena knjiga</a:t>
            </a:r>
            <a:r>
              <a:rPr lang="sr-Latn-RS" sz="2000" dirty="0">
                <a:solidFill>
                  <a:srgbClr val="FF0000"/>
                </a:solidFill>
              </a:rPr>
              <a:t> </a:t>
            </a:r>
            <a:r>
              <a:rPr lang="sr-Latn-RS" sz="2000" dirty="0">
                <a:solidFill>
                  <a:prstClr val="black"/>
                </a:solidFill>
              </a:rPr>
              <a:t>služi kao osnova </a:t>
            </a:r>
            <a:r>
              <a:rPr lang="sr-Latn-RS" sz="2000" u="sng" dirty="0">
                <a:solidFill>
                  <a:prstClr val="black"/>
                </a:solidFill>
              </a:rPr>
              <a:t>za podsticanje javnih rasprava i razgovore o različitim temama</a:t>
            </a:r>
            <a:r>
              <a:rPr lang="sr-Latn-RS" sz="2000" dirty="0">
                <a:solidFill>
                  <a:prstClr val="black"/>
                </a:solidFill>
              </a:rPr>
              <a:t>. Može sadržati predloge za zakonodavne izmene koje se kasnije razrađuju u beloj knjizi </a:t>
            </a:r>
          </a:p>
          <a:p>
            <a:pPr lvl="0" algn="just">
              <a:spcBef>
                <a:spcPts val="600"/>
              </a:spcBef>
            </a:pPr>
            <a:r>
              <a:rPr lang="sr-Latn-RS" sz="2000" b="1" dirty="0">
                <a:solidFill>
                  <a:prstClr val="black"/>
                </a:solidFill>
              </a:rPr>
              <a:t>Zakonodavni akti </a:t>
            </a:r>
            <a:r>
              <a:rPr lang="sr-Latn-RS" sz="2000" dirty="0">
                <a:solidFill>
                  <a:prstClr val="black"/>
                </a:solidFill>
              </a:rPr>
              <a:t>objavljuju se u Službenom listu Evropske unije pod oznakom L (legislation). </a:t>
            </a:r>
            <a:r>
              <a:rPr lang="sr-Latn-RS" sz="2000" u="sng" dirty="0">
                <a:solidFill>
                  <a:prstClr val="black"/>
                </a:solidFill>
              </a:rPr>
              <a:t>Stupaju na snagu na dan koji je u njima utvrđen ili dvadestog dana od dana objavljivanja</a:t>
            </a:r>
          </a:p>
          <a:p>
            <a:pPr lvl="0" algn="just">
              <a:spcBef>
                <a:spcPts val="600"/>
              </a:spcBef>
            </a:pPr>
            <a:r>
              <a:rPr lang="sr-Latn-RS" sz="2000" b="1" dirty="0">
                <a:solidFill>
                  <a:prstClr val="black"/>
                </a:solidFill>
              </a:rPr>
              <a:t>Nezakonodavne akte </a:t>
            </a:r>
            <a:r>
              <a:rPr lang="sr-Latn-RS" sz="2000" dirty="0">
                <a:solidFill>
                  <a:prstClr val="black"/>
                </a:solidFill>
              </a:rPr>
              <a:t>potpisuje predsednik institucije koja ih je donela i objavljuju se u Službenom listu Evropske unije pod oznakom C (Communication)</a:t>
            </a:r>
            <a:endParaRPr lang="en-GB" sz="20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266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000" dirty="0"/>
              <a:t>Хвала на пажњи!!!</a:t>
            </a:r>
            <a:endParaRPr lang="en-US" sz="4000" dirty="0"/>
          </a:p>
          <a:p>
            <a:pPr marL="0" indent="0" algn="ctr">
              <a:buNone/>
            </a:pPr>
            <a:endParaRPr lang="sr-Cyrl-RS" sz="4000" dirty="0"/>
          </a:p>
          <a:p>
            <a:pPr marL="0" indent="0" algn="ctr">
              <a:buNone/>
            </a:pPr>
            <a:r>
              <a:rPr lang="en-GB" sz="4000" dirty="0">
                <a:hlinkClick r:id="rId2"/>
              </a:rPr>
              <a:t>https://youtu.be/CZAC_uEJWfY</a:t>
            </a:r>
            <a:r>
              <a:rPr lang="en-GB" sz="4000" dirty="0"/>
              <a:t> </a:t>
            </a:r>
            <a:endParaRPr lang="sr-Cyrl-RS" sz="4000" dirty="0"/>
          </a:p>
          <a:p>
            <a:pPr marL="0" indent="0" algn="ctr">
              <a:buNone/>
            </a:pPr>
            <a:endParaRPr lang="sr-Cyrl-RS" sz="4000" dirty="0"/>
          </a:p>
          <a:p>
            <a:pPr marL="0" indent="0" algn="ctr">
              <a:buNone/>
            </a:pPr>
            <a:r>
              <a:rPr lang="sr-Cyrl-RS" sz="4000" dirty="0"/>
              <a:t>Питања?</a:t>
            </a:r>
          </a:p>
        </p:txBody>
      </p:sp>
    </p:spTree>
    <p:extLst>
      <p:ext uri="{BB962C8B-B14F-4D97-AF65-F5344CB8AC3E}">
        <p14:creationId xmlns:p14="http://schemas.microsoft.com/office/powerpoint/2010/main" val="153748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3048" y="365125"/>
            <a:ext cx="8700752" cy="587912"/>
          </a:xfrm>
        </p:spPr>
        <p:txBody>
          <a:bodyPr>
            <a:noAutofit/>
          </a:bodyPr>
          <a:lstStyle/>
          <a:p>
            <a:pPr algn="ctr"/>
            <a:br>
              <a:rPr lang="sr-Latn-RS" sz="3200" b="1" dirty="0"/>
            </a:br>
            <a:br>
              <a:rPr lang="sr-Latn-RS" sz="3200" b="1" dirty="0"/>
            </a:br>
            <a:br>
              <a:rPr lang="sr-Latn-RS" sz="3200" b="1" dirty="0"/>
            </a:br>
            <a:r>
              <a:rPr lang="en-US" sz="3200" b="1" dirty="0" err="1"/>
              <a:t>Pravni</a:t>
            </a:r>
            <a:r>
              <a:rPr lang="en-US" sz="3200" b="1" dirty="0"/>
              <a:t> </a:t>
            </a:r>
            <a:r>
              <a:rPr lang="en-US" sz="3200" b="1" dirty="0" err="1"/>
              <a:t>poredak</a:t>
            </a:r>
            <a:r>
              <a:rPr lang="en-US" sz="3200" b="1" dirty="0"/>
              <a:t> </a:t>
            </a:r>
            <a:r>
              <a:rPr lang="en-US" sz="3200" b="1" dirty="0" err="1"/>
              <a:t>Evropske</a:t>
            </a:r>
            <a:r>
              <a:rPr lang="en-US" sz="3200" b="1" dirty="0"/>
              <a:t> </a:t>
            </a:r>
            <a:r>
              <a:rPr lang="en-US" sz="3200" b="1" dirty="0" err="1"/>
              <a:t>unije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>
            <a:normAutofit fontScale="250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endParaRPr lang="en-US" sz="9600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sr-Latn-RS" sz="8000" dirty="0"/>
              <a:t>1. </a:t>
            </a:r>
            <a:r>
              <a:rPr lang="en-US" sz="8000" dirty="0" err="1"/>
              <a:t>Evropska</a:t>
            </a:r>
            <a:r>
              <a:rPr lang="en-US" sz="8000" dirty="0"/>
              <a:t> </a:t>
            </a:r>
            <a:r>
              <a:rPr lang="en-US" sz="8000" dirty="0" err="1"/>
              <a:t>unija</a:t>
            </a:r>
            <a:r>
              <a:rPr lang="en-US" sz="8000" dirty="0"/>
              <a:t> </a:t>
            </a:r>
            <a:r>
              <a:rPr lang="en-US" sz="8000" dirty="0" err="1"/>
              <a:t>kao</a:t>
            </a:r>
            <a:r>
              <a:rPr lang="en-US" sz="8000" dirty="0"/>
              <a:t> </a:t>
            </a:r>
            <a:r>
              <a:rPr lang="en-US" sz="8000" dirty="0" err="1"/>
              <a:t>tvorevina</a:t>
            </a:r>
            <a:r>
              <a:rPr lang="en-US" sz="8000" dirty="0"/>
              <a:t> </a:t>
            </a:r>
            <a:r>
              <a:rPr lang="en-US" sz="8000" dirty="0" err="1"/>
              <a:t>prava</a:t>
            </a:r>
            <a:endParaRPr lang="sr-Cyrl-RS" sz="8000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sr-Cyrl-RS" sz="8000" dirty="0"/>
              <a:t>2. </a:t>
            </a:r>
            <a:r>
              <a:rPr lang="en-US" sz="8000" dirty="0" err="1"/>
              <a:t>Izvori</a:t>
            </a:r>
            <a:r>
              <a:rPr lang="en-US" sz="8000" dirty="0"/>
              <a:t> </a:t>
            </a:r>
            <a:r>
              <a:rPr lang="en-US" sz="8000" dirty="0" err="1"/>
              <a:t>prava</a:t>
            </a:r>
            <a:r>
              <a:rPr lang="en-US" sz="8000" dirty="0"/>
              <a:t> EU</a:t>
            </a:r>
            <a:endParaRPr lang="sr-Latn-RS" sz="8000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sr-Latn-RS" sz="8000" dirty="0"/>
              <a:t>3. Nepisani izvori prava</a:t>
            </a:r>
            <a:endParaRPr lang="sr-Cyrl-RS" sz="8000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sr-Latn-RS" sz="8000" dirty="0"/>
              <a:t>4</a:t>
            </a:r>
            <a:r>
              <a:rPr lang="sr-Cyrl-RS" sz="8000" dirty="0"/>
              <a:t>. </a:t>
            </a:r>
            <a:r>
              <a:rPr lang="en-US" sz="8000" dirty="0" err="1"/>
              <a:t>Sistem</a:t>
            </a:r>
            <a:r>
              <a:rPr lang="en-US" sz="8000" dirty="0"/>
              <a:t> </a:t>
            </a:r>
            <a:r>
              <a:rPr lang="en-US" sz="8000" dirty="0" err="1"/>
              <a:t>pravnih</a:t>
            </a:r>
            <a:r>
              <a:rPr lang="en-US" sz="8000" dirty="0"/>
              <a:t> </a:t>
            </a:r>
            <a:r>
              <a:rPr lang="en-US" sz="8000" dirty="0" err="1"/>
              <a:t>instrumenata</a:t>
            </a:r>
            <a:r>
              <a:rPr lang="en-US" sz="8000" dirty="0"/>
              <a:t> EU (</a:t>
            </a:r>
            <a:r>
              <a:rPr lang="en-US" sz="8000" dirty="0" err="1"/>
              <a:t>sekundarno</a:t>
            </a:r>
            <a:r>
              <a:rPr lang="en-US" sz="8000" dirty="0"/>
              <a:t> </a:t>
            </a:r>
            <a:r>
              <a:rPr lang="en-US" sz="8000" dirty="0" err="1"/>
              <a:t>pravo</a:t>
            </a:r>
            <a:r>
              <a:rPr lang="en-US" sz="8000" dirty="0"/>
              <a:t>)</a:t>
            </a:r>
            <a:endParaRPr lang="sr-Latn-RS" sz="8000" dirty="0"/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sr-Latn-RS" sz="8000" dirty="0"/>
              <a:t>Uredbe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sr-Latn-RS" sz="8000" dirty="0"/>
              <a:t>Direktive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sr-Latn-RS" sz="8000" dirty="0"/>
              <a:t>Odluke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sr-Latn-RS" sz="8000" dirty="0"/>
              <a:t>Preporuke i mišljenja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sr-Latn-RS" sz="8000" dirty="0"/>
              <a:t>Ostali akti Unije</a:t>
            </a:r>
            <a:endParaRPr lang="sr-Cyrl-RS" sz="8000" dirty="0"/>
          </a:p>
          <a:p>
            <a:pPr marL="0" indent="0" algn="just">
              <a:spcAft>
                <a:spcPts val="600"/>
              </a:spcAft>
              <a:buNone/>
            </a:pPr>
            <a:endParaRPr lang="sr-Cyrl-RS" sz="8000" dirty="0"/>
          </a:p>
          <a:p>
            <a:pPr marL="0" indent="0" algn="just">
              <a:spcAft>
                <a:spcPts val="600"/>
              </a:spcAft>
              <a:buNone/>
            </a:pPr>
            <a:endParaRPr lang="sr-Cyrl-RS" sz="8000" dirty="0"/>
          </a:p>
          <a:p>
            <a:pPr marL="1371600" indent="-1371600" algn="just">
              <a:spcAft>
                <a:spcPts val="600"/>
              </a:spcAft>
              <a:buFont typeface="+mj-lt"/>
              <a:buAutoNum type="arabicPeriod"/>
            </a:pPr>
            <a:endParaRPr lang="sr-Cyrl-RS" sz="8000" dirty="0"/>
          </a:p>
          <a:p>
            <a:pPr marL="0" indent="0">
              <a:buNone/>
            </a:pPr>
            <a:r>
              <a:rPr lang="ru-RU" sz="9600" dirty="0"/>
              <a:t>      </a:t>
            </a:r>
            <a:br>
              <a:rPr lang="ru-RU" sz="9600" dirty="0"/>
            </a:br>
            <a:br>
              <a:rPr lang="ru-RU" sz="2400" dirty="0"/>
            </a:br>
            <a:br>
              <a:rPr lang="ru-RU" sz="2400" dirty="0"/>
            </a:br>
            <a:endParaRPr lang="sr-Cyrl-RS" sz="2400" dirty="0"/>
          </a:p>
        </p:txBody>
      </p:sp>
    </p:spTree>
    <p:extLst>
      <p:ext uri="{BB962C8B-B14F-4D97-AF65-F5344CB8AC3E}">
        <p14:creationId xmlns:p14="http://schemas.microsoft.com/office/powerpoint/2010/main" val="413821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5775" y="180304"/>
            <a:ext cx="8778025" cy="772732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1000"/>
              </a:spcBef>
              <a:spcAft>
                <a:spcPts val="600"/>
              </a:spcAft>
            </a:pPr>
            <a:br>
              <a:rPr lang="sr-Latn-RS" sz="25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GB" sz="25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1. </a:t>
            </a:r>
            <a:r>
              <a:rPr lang="en-GB" sz="2500" dirty="0" err="1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Evropska</a:t>
            </a:r>
            <a:r>
              <a:rPr lang="en-GB" sz="25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2500" dirty="0" err="1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unija</a:t>
            </a:r>
            <a:r>
              <a:rPr lang="en-GB" sz="25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2500" dirty="0" err="1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kao</a:t>
            </a:r>
            <a:r>
              <a:rPr lang="en-GB" sz="25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2500" dirty="0" err="1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tvorevina</a:t>
            </a:r>
            <a:r>
              <a:rPr lang="en-GB" sz="25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2500" dirty="0" err="1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prava</a:t>
            </a:r>
            <a:endParaRPr lang="en-GB" sz="25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953036"/>
            <a:ext cx="11333409" cy="57182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Latn-RS" sz="2200" u="sng" dirty="0"/>
              <a:t>Temelji </a:t>
            </a:r>
            <a:r>
              <a:rPr lang="en-US" sz="2200" u="sng" dirty="0" err="1"/>
              <a:t>Evropsk</a:t>
            </a:r>
            <a:r>
              <a:rPr lang="sr-Latn-RS" sz="2200" u="sng" dirty="0"/>
              <a:t>e</a:t>
            </a:r>
            <a:r>
              <a:rPr lang="en-US" sz="2200" u="sng" dirty="0"/>
              <a:t> </a:t>
            </a:r>
            <a:r>
              <a:rPr lang="en-US" sz="2200" u="sng" dirty="0" err="1"/>
              <a:t>unij</a:t>
            </a:r>
            <a:r>
              <a:rPr lang="sr-Latn-RS" sz="2200" u="sng" dirty="0"/>
              <a:t>e </a:t>
            </a:r>
            <a:r>
              <a:rPr lang="sr-Latn-RS" sz="2200" dirty="0"/>
              <a:t>kao zajednice suverenih država sa elementima nadnacionalnosti </a:t>
            </a:r>
            <a:r>
              <a:rPr lang="sr-Latn-RS" sz="2200" u="sng" dirty="0"/>
              <a:t>uspostavljeni su pr</a:t>
            </a:r>
            <a:r>
              <a:rPr lang="en-US" sz="2200" u="sng" dirty="0"/>
              <a:t>a</a:t>
            </a:r>
            <a:r>
              <a:rPr lang="sr-Latn-RS" sz="2200" u="sng" dirty="0"/>
              <a:t>vnim normama i primenom prava</a:t>
            </a:r>
            <a:r>
              <a:rPr lang="sr-Latn-RS" sz="2200" dirty="0"/>
              <a:t>. </a:t>
            </a:r>
            <a:r>
              <a:rPr lang="en-US" sz="2200" dirty="0"/>
              <a:t> </a:t>
            </a:r>
            <a:r>
              <a:rPr lang="sr-Latn-RS" sz="2200" u="sng" dirty="0"/>
              <a:t>Zajednički ekonomski i društveni život građana država članica</a:t>
            </a:r>
            <a:r>
              <a:rPr lang="en-US" sz="2200" u="sng" dirty="0"/>
              <a:t> </a:t>
            </a:r>
            <a:r>
              <a:rPr lang="en-US" sz="2200" u="sng" dirty="0" err="1"/>
              <a:t>unutar</a:t>
            </a:r>
            <a:r>
              <a:rPr lang="en-US" sz="2200" u="sng" dirty="0"/>
              <a:t> EU</a:t>
            </a:r>
            <a:r>
              <a:rPr lang="sr-Latn-RS" sz="2200" u="sng" dirty="0"/>
              <a:t> uredje</a:t>
            </a:r>
            <a:r>
              <a:rPr lang="en-US" sz="2200" u="sng" dirty="0"/>
              <a:t>n</a:t>
            </a:r>
            <a:r>
              <a:rPr lang="sr-Latn-RS" sz="2200" u="sng" dirty="0"/>
              <a:t> </a:t>
            </a:r>
            <a:r>
              <a:rPr lang="en-US" sz="2200" u="sng" dirty="0"/>
              <a:t>je </a:t>
            </a:r>
            <a:r>
              <a:rPr lang="sr-Latn-RS" sz="2200" u="sng" dirty="0"/>
              <a:t>i pravom </a:t>
            </a:r>
            <a:r>
              <a:rPr lang="en-US" sz="2200" u="sng" dirty="0"/>
              <a:t>EU</a:t>
            </a:r>
            <a:endParaRPr lang="sr-Latn-RS" sz="2200" u="sng" dirty="0"/>
          </a:p>
          <a:p>
            <a:pPr algn="just"/>
            <a:r>
              <a:rPr lang="sr-Latn-RS" sz="2200" dirty="0"/>
              <a:t> </a:t>
            </a:r>
            <a:r>
              <a:rPr lang="sr-Latn-RS" sz="2200" b="1" i="1" u="sng" dirty="0">
                <a:solidFill>
                  <a:srgbClr val="FF0000"/>
                </a:solidFill>
              </a:rPr>
              <a:t>Pravo EU propisuje postupke donošenja</a:t>
            </a:r>
            <a:r>
              <a:rPr lang="en-US" sz="2200" b="1" i="1" u="sng" dirty="0">
                <a:solidFill>
                  <a:srgbClr val="FF0000"/>
                </a:solidFill>
              </a:rPr>
              <a:t> </a:t>
            </a:r>
            <a:r>
              <a:rPr lang="en-US" sz="2200" b="1" i="1" u="sng" dirty="0" err="1">
                <a:solidFill>
                  <a:srgbClr val="FF0000"/>
                </a:solidFill>
              </a:rPr>
              <a:t>zakonodavnih</a:t>
            </a:r>
            <a:r>
              <a:rPr lang="sr-Latn-RS" sz="2200" b="1" i="1" u="sng" dirty="0">
                <a:solidFill>
                  <a:srgbClr val="FF0000"/>
                </a:solidFill>
              </a:rPr>
              <a:t> </a:t>
            </a:r>
            <a:r>
              <a:rPr lang="en-US" sz="2200" b="1" i="1" u="sng" dirty="0" err="1">
                <a:solidFill>
                  <a:srgbClr val="FF0000"/>
                </a:solidFill>
              </a:rPr>
              <a:t>i</a:t>
            </a:r>
            <a:r>
              <a:rPr lang="en-US" sz="2200" b="1" i="1" u="sng" dirty="0">
                <a:solidFill>
                  <a:srgbClr val="FF0000"/>
                </a:solidFill>
              </a:rPr>
              <a:t> </a:t>
            </a:r>
            <a:r>
              <a:rPr lang="en-US" sz="2200" b="1" i="1" u="sng" dirty="0" err="1">
                <a:solidFill>
                  <a:srgbClr val="FF0000"/>
                </a:solidFill>
              </a:rPr>
              <a:t>nezakonodavnih</a:t>
            </a:r>
            <a:r>
              <a:rPr lang="sr-Latn-RS" sz="2200" b="1" i="1" u="sng" dirty="0">
                <a:solidFill>
                  <a:srgbClr val="FF0000"/>
                </a:solidFill>
              </a:rPr>
              <a:t> (OBAVEZUJUĆIH </a:t>
            </a:r>
            <a:r>
              <a:rPr lang="en-US" sz="2200" b="1" i="1" u="sng" dirty="0">
                <a:solidFill>
                  <a:srgbClr val="FF0000"/>
                </a:solidFill>
              </a:rPr>
              <a:t>I </a:t>
            </a:r>
            <a:r>
              <a:rPr lang="sr-Latn-RS" sz="2200" b="1" i="1" u="sng" dirty="0">
                <a:solidFill>
                  <a:srgbClr val="FF0000"/>
                </a:solidFill>
              </a:rPr>
              <a:t>NEOBAVEZUJUĆIH)</a:t>
            </a:r>
            <a:r>
              <a:rPr lang="en-US" sz="2200" b="1" i="1" u="sng" dirty="0">
                <a:solidFill>
                  <a:srgbClr val="FF0000"/>
                </a:solidFill>
              </a:rPr>
              <a:t> </a:t>
            </a:r>
            <a:r>
              <a:rPr lang="en-US" sz="2200" b="1" i="1" u="sng" dirty="0" err="1">
                <a:solidFill>
                  <a:srgbClr val="FF0000"/>
                </a:solidFill>
              </a:rPr>
              <a:t>akata</a:t>
            </a:r>
            <a:r>
              <a:rPr lang="sr-Latn-RS" sz="2200" b="1" i="1" u="sng" dirty="0">
                <a:solidFill>
                  <a:srgbClr val="FF0000"/>
                </a:solidFill>
              </a:rPr>
              <a:t> od strane institucija EU</a:t>
            </a:r>
            <a:r>
              <a:rPr lang="sr-Latn-RS" sz="2200" dirty="0"/>
              <a:t>. Njima se uređuje međusobni odnosi institucija, država članica i građana</a:t>
            </a:r>
            <a:r>
              <a:rPr lang="en-US" sz="2200" dirty="0"/>
              <a:t> </a:t>
            </a:r>
            <a:r>
              <a:rPr lang="sr-Latn-RS" sz="2200" dirty="0"/>
              <a:t>na teritoriji cele Unije </a:t>
            </a:r>
          </a:p>
          <a:p>
            <a:pPr algn="just"/>
            <a:r>
              <a:rPr lang="sr-Latn-RS" sz="2200" dirty="0"/>
              <a:t>Primer za </a:t>
            </a:r>
            <a:r>
              <a:rPr lang="sr-Latn-RS" sz="3000" b="1" dirty="0">
                <a:solidFill>
                  <a:srgbClr val="FF0000"/>
                </a:solidFill>
              </a:rPr>
              <a:t>nezakonodavne obavezujuće</a:t>
            </a:r>
            <a:r>
              <a:rPr lang="sr-Latn-RS" sz="2200" dirty="0"/>
              <a:t> akte su </a:t>
            </a:r>
            <a:r>
              <a:rPr lang="sr-Latn-RS" sz="2200" u="sng" dirty="0"/>
              <a:t>Uredbe koje donose samostalno Savet EU ili Komisija kao implementirajuće akte </a:t>
            </a:r>
          </a:p>
          <a:p>
            <a:pPr algn="just"/>
            <a:r>
              <a:rPr lang="sr-Latn-RS" sz="2200" dirty="0"/>
              <a:t>Primer za </a:t>
            </a:r>
            <a:r>
              <a:rPr lang="sr-Latn-RS" sz="3000" b="1" dirty="0">
                <a:solidFill>
                  <a:srgbClr val="FF0000"/>
                </a:solidFill>
              </a:rPr>
              <a:t>nezakonodavne neobavezujuće </a:t>
            </a:r>
            <a:r>
              <a:rPr lang="sr-Latn-RS" sz="2200" dirty="0"/>
              <a:t>akte su </a:t>
            </a:r>
            <a:r>
              <a:rPr lang="sr-Latn-RS" sz="2200" u="sng" dirty="0"/>
              <a:t>Rezolucije Evropskog parlamenta</a:t>
            </a:r>
          </a:p>
          <a:p>
            <a:pPr algn="just"/>
            <a:r>
              <a:rPr lang="sr-Latn-RS" sz="2200" dirty="0"/>
              <a:t>Prav</a:t>
            </a:r>
            <a:r>
              <a:rPr lang="en-US" sz="2200" dirty="0"/>
              <a:t>o </a:t>
            </a:r>
            <a:r>
              <a:rPr lang="sr-Latn-RS" sz="2200" dirty="0"/>
              <a:t>EU direktno utiče na svakodnevni život građana Unije jer im </a:t>
            </a:r>
            <a:r>
              <a:rPr lang="sr-Latn-RS" sz="2200" b="1" i="1" u="sng" dirty="0">
                <a:solidFill>
                  <a:srgbClr val="FF0000"/>
                </a:solidFill>
              </a:rPr>
              <a:t>daje prava i nameće obaveze</a:t>
            </a:r>
            <a:r>
              <a:rPr lang="en-US" sz="2200" b="1" i="1" u="sng" dirty="0">
                <a:solidFill>
                  <a:srgbClr val="FF0000"/>
                </a:solidFill>
              </a:rPr>
              <a:t>.</a:t>
            </a:r>
            <a:r>
              <a:rPr lang="sr-Latn-RS" sz="2200" b="1" i="1" u="sng" dirty="0">
                <a:solidFill>
                  <a:srgbClr val="FF0000"/>
                </a:solidFill>
              </a:rPr>
              <a:t> </a:t>
            </a:r>
            <a:r>
              <a:rPr lang="en-US" sz="2200" b="1" i="1" u="sng" dirty="0">
                <a:solidFill>
                  <a:srgbClr val="FF0000"/>
                </a:solidFill>
              </a:rPr>
              <a:t>Time </a:t>
            </a:r>
            <a:r>
              <a:rPr lang="sr-Latn-RS" sz="2200" b="1" i="1" u="sng" dirty="0">
                <a:solidFill>
                  <a:srgbClr val="FF0000"/>
                </a:solidFill>
              </a:rPr>
              <a:t>građani Unije podležu hijerarhiji nacionalnih pravnih poredaka i pravnog poretka EU što je </a:t>
            </a:r>
            <a:r>
              <a:rPr lang="en-US" sz="2200" b="1" i="1" u="sng" dirty="0" err="1">
                <a:solidFill>
                  <a:srgbClr val="FF0000"/>
                </a:solidFill>
              </a:rPr>
              <a:t>karakteristika</a:t>
            </a:r>
            <a:r>
              <a:rPr lang="en-US" sz="2200" b="1" i="1" u="sng" dirty="0">
                <a:solidFill>
                  <a:srgbClr val="FF0000"/>
                </a:solidFill>
              </a:rPr>
              <a:t> </a:t>
            </a:r>
            <a:r>
              <a:rPr lang="en-US" sz="2200" b="1" i="1" u="sng" dirty="0" err="1">
                <a:solidFill>
                  <a:srgbClr val="FF0000"/>
                </a:solidFill>
              </a:rPr>
              <a:t>federalnih</a:t>
            </a:r>
            <a:r>
              <a:rPr lang="en-US" sz="2200" b="1" i="1" u="sng" dirty="0">
                <a:solidFill>
                  <a:srgbClr val="FF0000"/>
                </a:solidFill>
              </a:rPr>
              <a:t> </a:t>
            </a:r>
            <a:r>
              <a:rPr lang="en-US" sz="2200" b="1" i="1" u="sng" dirty="0" err="1">
                <a:solidFill>
                  <a:srgbClr val="FF0000"/>
                </a:solidFill>
              </a:rPr>
              <a:t>dr</a:t>
            </a:r>
            <a:r>
              <a:rPr lang="sr-Latn-RS" sz="2200" b="1" i="1" u="sng" dirty="0">
                <a:solidFill>
                  <a:srgbClr val="FF0000"/>
                </a:solidFill>
              </a:rPr>
              <a:t>žava</a:t>
            </a:r>
          </a:p>
          <a:p>
            <a:pPr algn="just"/>
            <a:r>
              <a:rPr lang="sr-Latn-RS" sz="2200" dirty="0"/>
              <a:t>U pravu Unije definisan je odnos između EU i država članica. </a:t>
            </a:r>
            <a:r>
              <a:rPr lang="sr-Latn-RS" sz="2200" i="1" u="sng" dirty="0"/>
              <a:t>Države članice moraju preduzeti sve odgovarajuće mere kako bi obezbedile ispunjavanje obaveza koje proizlaze iz Ugovora ili su rezultat delovanja institucija EU</a:t>
            </a:r>
          </a:p>
          <a:p>
            <a:pPr algn="just"/>
            <a:r>
              <a:rPr lang="sr-Latn-RS" sz="2200" b="1" i="1" u="sng" dirty="0">
                <a:solidFill>
                  <a:srgbClr val="FF0000"/>
                </a:solidFill>
              </a:rPr>
              <a:t>Države članice moraju obezbediti ispunjavanje ciljeva EU i suzdržati se od mera koje bi mogle ugroziti ostvarivanje ciljeva. One odgovaraju građanima za svaku štetu nastal</a:t>
            </a:r>
            <a:r>
              <a:rPr lang="en-US" sz="2200" b="1" i="1" u="sng" dirty="0">
                <a:solidFill>
                  <a:srgbClr val="FF0000"/>
                </a:solidFill>
              </a:rPr>
              <a:t>u</a:t>
            </a:r>
            <a:r>
              <a:rPr lang="sr-Latn-RS" sz="2200" b="1" i="1" u="sng" dirty="0">
                <a:solidFill>
                  <a:srgbClr val="FF0000"/>
                </a:solidFill>
              </a:rPr>
              <a:t> povredom prava Unije</a:t>
            </a:r>
          </a:p>
          <a:p>
            <a:pPr algn="just"/>
            <a:r>
              <a:rPr lang="sr-Latn-RS" sz="2200" dirty="0"/>
              <a:t>Pravni poredak EU omogućava postojanje nezavisnog sistema pravne zaštite u cilju primene i sprovođenja prava Unije</a:t>
            </a:r>
          </a:p>
          <a:p>
            <a:pPr algn="just"/>
            <a:endParaRPr lang="sr-Latn-RS" sz="2200" b="1" i="1" u="sng" dirty="0">
              <a:solidFill>
                <a:srgbClr val="FF0000"/>
              </a:solidFill>
            </a:endParaRPr>
          </a:p>
          <a:p>
            <a:pPr algn="just"/>
            <a:endParaRPr lang="sr-Cyrl-RS" sz="2200" dirty="0"/>
          </a:p>
        </p:txBody>
      </p:sp>
    </p:spTree>
    <p:extLst>
      <p:ext uri="{BB962C8B-B14F-4D97-AF65-F5344CB8AC3E}">
        <p14:creationId xmlns:p14="http://schemas.microsoft.com/office/powerpoint/2010/main" val="65648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262" y="24766"/>
            <a:ext cx="7044744" cy="934022"/>
          </a:xfrm>
        </p:spPr>
        <p:txBody>
          <a:bodyPr>
            <a:normAutofit fontScale="90000"/>
          </a:bodyPr>
          <a:lstStyle/>
          <a:p>
            <a:pPr algn="ctr"/>
            <a:br>
              <a:rPr lang="sr-Cyrl-RS" sz="2800" b="1" dirty="0"/>
            </a:br>
            <a:br>
              <a:rPr lang="sr-Latn-RS" sz="2800" b="1" dirty="0"/>
            </a:br>
            <a:r>
              <a:rPr lang="sr-Latn-RS" sz="2800" b="1" dirty="0">
                <a:solidFill>
                  <a:srgbClr val="FF0000"/>
                </a:solidFill>
              </a:rPr>
              <a:t>2. </a:t>
            </a:r>
            <a:r>
              <a:rPr lang="en-GB" sz="2800" b="1" dirty="0" err="1">
                <a:solidFill>
                  <a:srgbClr val="FF0000"/>
                </a:solidFill>
              </a:rPr>
              <a:t>Izvori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prava</a:t>
            </a:r>
            <a:r>
              <a:rPr lang="en-GB" sz="2800" b="1" dirty="0">
                <a:solidFill>
                  <a:srgbClr val="FF0000"/>
                </a:solidFill>
              </a:rPr>
              <a:t> EU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6" y="1146220"/>
            <a:ext cx="11887200" cy="571178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sr-Latn-RS" sz="2000" dirty="0"/>
              <a:t>Pojam izvor prava ili pravni izvor ima dvostruko značenje</a:t>
            </a:r>
            <a:r>
              <a:rPr lang="en-US" sz="2000" dirty="0"/>
              <a:t> </a:t>
            </a:r>
            <a:r>
              <a:rPr lang="en-US" sz="2000" dirty="0" err="1"/>
              <a:t>odnosno</a:t>
            </a:r>
            <a:r>
              <a:rPr lang="en-US" sz="2000" dirty="0"/>
              <a:t> </a:t>
            </a:r>
            <a:r>
              <a:rPr lang="en-US" sz="2000" dirty="0" err="1"/>
              <a:t>izvorno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pravno</a:t>
            </a:r>
            <a:r>
              <a:rPr lang="en-US" sz="2000" dirty="0"/>
              <a:t> </a:t>
            </a:r>
            <a:r>
              <a:rPr lang="en-US" sz="2000" dirty="0" err="1"/>
              <a:t>zna</a:t>
            </a:r>
            <a:r>
              <a:rPr lang="sr-Latn-RS" sz="2000" dirty="0"/>
              <a:t>čenje.</a:t>
            </a:r>
            <a:endParaRPr lang="en-US" sz="2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sr-Latn-RS" sz="2000" dirty="0"/>
              <a:t> </a:t>
            </a:r>
          </a:p>
          <a:p>
            <a:pPr algn="just">
              <a:spcBef>
                <a:spcPts val="0"/>
              </a:spcBef>
            </a:pPr>
            <a:r>
              <a:rPr lang="sr-Latn-RS" sz="2000" u="sng" dirty="0">
                <a:solidFill>
                  <a:srgbClr val="FF0000"/>
                </a:solidFill>
              </a:rPr>
              <a:t>I</a:t>
            </a:r>
            <a:r>
              <a:rPr lang="en-US" sz="2000" u="sng" dirty="0" err="1">
                <a:solidFill>
                  <a:srgbClr val="FF0000"/>
                </a:solidFill>
              </a:rPr>
              <a:t>zvorno</a:t>
            </a:r>
            <a:r>
              <a:rPr lang="sr-Latn-RS" sz="2000" u="sng" dirty="0">
                <a:solidFill>
                  <a:srgbClr val="FF0000"/>
                </a:solidFill>
              </a:rPr>
              <a:t> značenje </a:t>
            </a:r>
            <a:r>
              <a:rPr lang="sr-Latn-RS" sz="2000" dirty="0"/>
              <a:t>se</a:t>
            </a:r>
            <a:r>
              <a:rPr lang="en-US" sz="2000" dirty="0"/>
              <a:t> </a:t>
            </a:r>
            <a:r>
              <a:rPr lang="sr-Latn-RS" sz="2000" dirty="0"/>
              <a:t>odnosi na </a:t>
            </a:r>
            <a:r>
              <a:rPr lang="sr-Latn-RS" sz="2000" b="1" u="sng" dirty="0">
                <a:solidFill>
                  <a:srgbClr val="FF0000"/>
                </a:solidFill>
              </a:rPr>
              <a:t>razlog nastanka </a:t>
            </a:r>
            <a:r>
              <a:rPr lang="sr-Latn-RS" sz="2000" dirty="0"/>
              <a:t>zakonske (pravne) </a:t>
            </a:r>
            <a:r>
              <a:rPr lang="en-US" sz="2000" dirty="0" err="1"/>
              <a:t>norme</a:t>
            </a:r>
            <a:r>
              <a:rPr lang="en-US" sz="2000" dirty="0"/>
              <a:t>. U</a:t>
            </a:r>
            <a:r>
              <a:rPr lang="sr-Latn-RS" sz="2000" dirty="0"/>
              <a:t> slučaju EU </a:t>
            </a:r>
            <a:r>
              <a:rPr lang="en-US" sz="2000" u="sng" dirty="0" err="1"/>
              <a:t>razlog</a:t>
            </a:r>
            <a:r>
              <a:rPr lang="en-US" sz="2000" u="sng" dirty="0"/>
              <a:t> </a:t>
            </a:r>
            <a:r>
              <a:rPr lang="en-US" sz="2000" u="sng" dirty="0" err="1"/>
              <a:t>nastanka</a:t>
            </a:r>
            <a:r>
              <a:rPr lang="sr-Latn-RS" sz="2000" u="sng" dirty="0"/>
              <a:t> označava volju država članica da se ekonomskim povezivanjem sačuva mir i stvori bolja, šira zajednica koja će omogučiti bolji život za sve građane. </a:t>
            </a:r>
          </a:p>
          <a:p>
            <a:pPr algn="just">
              <a:spcBef>
                <a:spcPts val="0"/>
              </a:spcBef>
            </a:pPr>
            <a:r>
              <a:rPr lang="sr-Latn-RS" sz="2000" u="sng" dirty="0">
                <a:solidFill>
                  <a:srgbClr val="FF0000"/>
                </a:solidFill>
              </a:rPr>
              <a:t>Pravno značenje </a:t>
            </a:r>
            <a:r>
              <a:rPr lang="sr-Latn-RS" sz="2000" u="sng" dirty="0"/>
              <a:t>označava </a:t>
            </a:r>
            <a:r>
              <a:rPr lang="sr-Latn-RS" sz="2000" b="1" u="sng" dirty="0">
                <a:solidFill>
                  <a:srgbClr val="FF0000"/>
                </a:solidFill>
              </a:rPr>
              <a:t>poreklo u smislu stvaranja</a:t>
            </a:r>
            <a:r>
              <a:rPr lang="sr-Latn-RS" sz="2000" u="sng" dirty="0"/>
              <a:t> (kad je nastao, ko ga je usvojio) i </a:t>
            </a:r>
            <a:r>
              <a:rPr lang="sr-Latn-RS" sz="2000" b="1" u="sng" dirty="0">
                <a:solidFill>
                  <a:srgbClr val="FF0000"/>
                </a:solidFill>
              </a:rPr>
              <a:t>načina uspostavljanja </a:t>
            </a:r>
            <a:r>
              <a:rPr lang="sr-Latn-RS" sz="2000" u="sng" dirty="0"/>
              <a:t>(zakonom, ugovorom, običajem)</a:t>
            </a:r>
            <a:r>
              <a:rPr lang="sr-Latn-RS" sz="2000" u="sng" dirty="0">
                <a:solidFill>
                  <a:schemeClr val="accent6"/>
                </a:solidFill>
              </a:rPr>
              <a:t> </a:t>
            </a:r>
            <a:r>
              <a:rPr lang="sr-Latn-RS" sz="2000" u="sng" dirty="0"/>
              <a:t>prava</a:t>
            </a:r>
            <a:r>
              <a:rPr lang="en-US" sz="2000" u="sng" dirty="0"/>
              <a:t> </a:t>
            </a:r>
            <a:endParaRPr lang="sr-Latn-RS" sz="2000" u="sng" dirty="0"/>
          </a:p>
          <a:p>
            <a:pPr marL="0" indent="0" algn="just">
              <a:spcBef>
                <a:spcPts val="0"/>
              </a:spcBef>
              <a:buNone/>
            </a:pPr>
            <a:endParaRPr lang="sr-Latn-RS" sz="2000" u="sng" dirty="0"/>
          </a:p>
          <a:p>
            <a:pPr algn="just">
              <a:spcBef>
                <a:spcPts val="0"/>
              </a:spcBef>
            </a:pPr>
            <a:r>
              <a:rPr lang="en-US" sz="2000" u="sng" dirty="0" err="1"/>
              <a:t>Izvori</a:t>
            </a:r>
            <a:r>
              <a:rPr lang="en-US" sz="2000" u="sng" dirty="0"/>
              <a:t> </a:t>
            </a:r>
            <a:r>
              <a:rPr lang="en-US" sz="2000" u="sng" dirty="0" err="1"/>
              <a:t>prava</a:t>
            </a:r>
            <a:r>
              <a:rPr lang="en-US" sz="2000" u="sng" dirty="0"/>
              <a:t> </a:t>
            </a:r>
            <a:r>
              <a:rPr lang="en-US" sz="2000" u="sng" dirty="0" err="1"/>
              <a:t>mogu</a:t>
            </a:r>
            <a:r>
              <a:rPr lang="en-US" sz="2000" u="sng" dirty="0"/>
              <a:t> </a:t>
            </a:r>
            <a:r>
              <a:rPr lang="en-US" sz="2000" u="sng" dirty="0" err="1"/>
              <a:t>biti</a:t>
            </a:r>
            <a:r>
              <a:rPr lang="en-US" sz="2000" u="sng" dirty="0"/>
              <a:t> </a:t>
            </a:r>
            <a:r>
              <a:rPr lang="en-US" sz="2000" b="1" u="sng" dirty="0" err="1">
                <a:solidFill>
                  <a:srgbClr val="FF0000"/>
                </a:solidFill>
              </a:rPr>
              <a:t>pisani</a:t>
            </a:r>
            <a:r>
              <a:rPr lang="en-US" sz="2000" b="1" u="sng" dirty="0">
                <a:solidFill>
                  <a:srgbClr val="FF0000"/>
                </a:solidFill>
              </a:rPr>
              <a:t> </a:t>
            </a:r>
            <a:r>
              <a:rPr lang="sr-Latn-RS" sz="2000" b="1" u="sng" dirty="0">
                <a:solidFill>
                  <a:srgbClr val="FF0000"/>
                </a:solidFill>
              </a:rPr>
              <a:t>i</a:t>
            </a:r>
            <a:r>
              <a:rPr lang="en-US" sz="2000" b="1" u="sng" dirty="0">
                <a:solidFill>
                  <a:srgbClr val="FF0000"/>
                </a:solidFill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</a:rPr>
              <a:t>nepisani</a:t>
            </a:r>
            <a:endParaRPr lang="sr-Latn-RS" sz="2000" b="1" u="sng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000" u="sng" dirty="0">
              <a:solidFill>
                <a:srgbClr val="7030A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2000" u="sng" dirty="0" err="1"/>
              <a:t>Postoje</a:t>
            </a:r>
            <a:r>
              <a:rPr lang="en-US" sz="2000" u="sng" dirty="0">
                <a:solidFill>
                  <a:srgbClr val="7030A0"/>
                </a:solidFill>
              </a:rPr>
              <a:t> </a:t>
            </a:r>
            <a:r>
              <a:rPr lang="en-US" sz="2000" u="sng" dirty="0">
                <a:solidFill>
                  <a:srgbClr val="FF0000"/>
                </a:solidFill>
              </a:rPr>
              <a:t>tri </a:t>
            </a:r>
            <a:r>
              <a:rPr lang="en-US" sz="2000" u="sng" dirty="0" err="1">
                <a:solidFill>
                  <a:srgbClr val="FF0000"/>
                </a:solidFill>
              </a:rPr>
              <a:t>glavna</a:t>
            </a:r>
            <a:r>
              <a:rPr lang="en-US" sz="2000" u="sng" dirty="0">
                <a:solidFill>
                  <a:srgbClr val="FF0000"/>
                </a:solidFill>
              </a:rPr>
              <a:t> </a:t>
            </a:r>
            <a:r>
              <a:rPr lang="en-US" sz="2000" u="sng" dirty="0" err="1">
                <a:solidFill>
                  <a:srgbClr val="FF0000"/>
                </a:solidFill>
              </a:rPr>
              <a:t>pisana</a:t>
            </a:r>
            <a:r>
              <a:rPr lang="en-US" sz="2000" u="sng" dirty="0">
                <a:solidFill>
                  <a:srgbClr val="FF0000"/>
                </a:solidFill>
              </a:rPr>
              <a:t> </a:t>
            </a:r>
            <a:r>
              <a:rPr lang="en-US" sz="2000" u="sng" dirty="0" err="1">
                <a:solidFill>
                  <a:srgbClr val="FF0000"/>
                </a:solidFill>
              </a:rPr>
              <a:t>izvora</a:t>
            </a:r>
            <a:r>
              <a:rPr lang="en-US" sz="2000" u="sng" dirty="0">
                <a:solidFill>
                  <a:srgbClr val="FF0000"/>
                </a:solidFill>
              </a:rPr>
              <a:t> </a:t>
            </a:r>
            <a:r>
              <a:rPr lang="en-US" sz="2000" u="sng" dirty="0" err="1">
                <a:solidFill>
                  <a:srgbClr val="FF0000"/>
                </a:solidFill>
              </a:rPr>
              <a:t>prava</a:t>
            </a:r>
            <a:r>
              <a:rPr lang="en-US" sz="2000" u="sng" dirty="0">
                <a:solidFill>
                  <a:srgbClr val="FF0000"/>
                </a:solidFill>
              </a:rPr>
              <a:t> </a:t>
            </a:r>
            <a:r>
              <a:rPr lang="en-US" sz="2000" u="sng" dirty="0"/>
              <a:t>EU </a:t>
            </a:r>
            <a:r>
              <a:rPr lang="en-US" sz="2000" u="sng" dirty="0" err="1"/>
              <a:t>i</a:t>
            </a:r>
            <a:r>
              <a:rPr lang="en-US" sz="2000" u="sng" dirty="0"/>
              <a:t> to:</a:t>
            </a:r>
            <a:endParaRPr lang="sr-Latn-RS" sz="2000" u="sng" dirty="0"/>
          </a:p>
          <a:p>
            <a:pPr marL="0" indent="0" algn="just">
              <a:spcBef>
                <a:spcPts val="0"/>
              </a:spcBef>
              <a:buNone/>
            </a:pPr>
            <a:endParaRPr lang="sr-Latn-RS" sz="2000" u="sng" dirty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Latn-RS" sz="2000" dirty="0">
                <a:solidFill>
                  <a:srgbClr val="FF0000"/>
                </a:solidFill>
              </a:rPr>
              <a:t>Prvi izvor prava Unije </a:t>
            </a:r>
            <a:r>
              <a:rPr lang="sr-Latn-RS" sz="2000" dirty="0"/>
              <a:t>su </a:t>
            </a:r>
            <a:r>
              <a:rPr lang="sr-Latn-RS" sz="2000" b="1" u="sng" dirty="0">
                <a:solidFill>
                  <a:srgbClr val="FF0000"/>
                </a:solidFill>
              </a:rPr>
              <a:t>osnivački ugovori EU </a:t>
            </a:r>
            <a:r>
              <a:rPr lang="sr-Latn-RS" sz="2000" u="sng" dirty="0"/>
              <a:t>sa različitim prilozima, dodacima i protokolima, kao i kasnijim izmenama i dopunama samih ugovora. </a:t>
            </a:r>
            <a:r>
              <a:rPr lang="sr-Latn-RS" sz="2000" dirty="0"/>
              <a:t>Osnivački ugovori i ugovori o pristupanju sadrže osnovne odredbe o ciljevima, organizaciji i načinu rada EU. </a:t>
            </a:r>
          </a:p>
          <a:p>
            <a:pPr algn="just">
              <a:spcBef>
                <a:spcPts val="0"/>
              </a:spcBef>
            </a:pPr>
            <a:r>
              <a:rPr lang="sr-Latn-RS" sz="2000" dirty="0"/>
              <a:t>Suštinski, </a:t>
            </a:r>
            <a:r>
              <a:rPr lang="sr-Latn-RS" sz="2000" b="1" i="1" u="sng" dirty="0">
                <a:solidFill>
                  <a:srgbClr val="FF0000"/>
                </a:solidFill>
              </a:rPr>
              <a:t>oni predstavljaju ustavni okvir EU </a:t>
            </a:r>
            <a:r>
              <a:rPr lang="sr-Latn-RS" sz="2000" dirty="0"/>
              <a:t>koji se kasnije u interesu Unije dopunjava zakonodavnim i administrativnim delovanjem njenih institucija. Ugovori, kao pravni instrumenti koje su direktno stvorile države članice se u pravnoj teoriji nazivaju i </a:t>
            </a:r>
            <a:r>
              <a:rPr lang="sr-Latn-RS" sz="2000" b="1" i="1" u="sng" dirty="0">
                <a:solidFill>
                  <a:srgbClr val="FF0000"/>
                </a:solidFill>
              </a:rPr>
              <a:t>primarno pravo EU</a:t>
            </a:r>
            <a:endParaRPr lang="sr-Latn-R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072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4881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/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sr-Latn-RS" sz="1900" dirty="0">
              <a:solidFill>
                <a:srgbClr val="FF0000"/>
              </a:solidFill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Latn-RS" sz="1900" dirty="0">
                <a:solidFill>
                  <a:srgbClr val="FF0000"/>
                </a:solidFill>
              </a:rPr>
              <a:t>Drugi izvor prava </a:t>
            </a:r>
            <a:r>
              <a:rPr lang="sr-Latn-RS" sz="1900" dirty="0">
                <a:solidFill>
                  <a:prstClr val="black"/>
                </a:solidFill>
              </a:rPr>
              <a:t>EU ili </a:t>
            </a:r>
            <a:r>
              <a:rPr lang="sr-Latn-RS" sz="1900" b="1" i="1" u="sng" dirty="0">
                <a:solidFill>
                  <a:srgbClr val="FF0000"/>
                </a:solidFill>
              </a:rPr>
              <a:t>sekundarno pravo EU</a:t>
            </a:r>
            <a:r>
              <a:rPr lang="sr-Latn-RS" sz="1900" dirty="0">
                <a:solidFill>
                  <a:srgbClr val="FF0000"/>
                </a:solidFill>
              </a:rPr>
              <a:t> </a:t>
            </a:r>
            <a:r>
              <a:rPr lang="sr-Latn-RS" sz="1900" dirty="0">
                <a:solidFill>
                  <a:prstClr val="black"/>
                </a:solidFill>
              </a:rPr>
              <a:t>su </a:t>
            </a:r>
            <a:r>
              <a:rPr lang="sr-Latn-RS" sz="1900" u="sng" dirty="0">
                <a:solidFill>
                  <a:prstClr val="black"/>
                </a:solidFill>
              </a:rPr>
              <a:t>zakonodavni akti </a:t>
            </a:r>
            <a:r>
              <a:rPr lang="sr-Latn-RS" sz="1900" dirty="0">
                <a:solidFill>
                  <a:prstClr val="black"/>
                </a:solidFill>
              </a:rPr>
              <a:t>koje donose institucije EU prilikom primene svojih ovlašćenja.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sr-Latn-RS" sz="1900" dirty="0">
                <a:solidFill>
                  <a:prstClr val="black"/>
                </a:solidFill>
              </a:rPr>
              <a:t> </a:t>
            </a:r>
          </a:p>
          <a:p>
            <a:pPr algn="just">
              <a:spcBef>
                <a:spcPts val="0"/>
              </a:spcBef>
            </a:pPr>
            <a:r>
              <a:rPr lang="sr-Latn-RS" sz="1900" dirty="0">
                <a:solidFill>
                  <a:prstClr val="black"/>
                </a:solidFill>
              </a:rPr>
              <a:t>Tačnije, </a:t>
            </a:r>
            <a:r>
              <a:rPr lang="sr-Latn-RS" sz="1900" u="sng" dirty="0">
                <a:solidFill>
                  <a:prstClr val="black"/>
                </a:solidFill>
              </a:rPr>
              <a:t>sekundarno pravo čine zakonodavni akti, nezakonodavni akti (delegirani akti i sprovedbeni akti), neobavezujući instrumenti (mišljenja i preporuke) i ostali akti koji nisu pravne prirode (rezolucije, deklaracije i akcioni planovi)</a:t>
            </a:r>
            <a:r>
              <a:rPr lang="sr-Latn-RS" sz="1900" dirty="0">
                <a:solidFill>
                  <a:prstClr val="black"/>
                </a:solidFill>
              </a:rPr>
              <a:t>. Između ovih akata postoje velike razlike u postupku donošenja, pravnom dejstvu (snazi) i adresatima odnosno subjektima kojima su upućeni</a:t>
            </a:r>
            <a:r>
              <a:rPr lang="en-US" sz="1900" dirty="0">
                <a:solidFill>
                  <a:prstClr val="black"/>
                </a:solidFill>
              </a:rPr>
              <a:t>. </a:t>
            </a:r>
            <a:endParaRPr lang="sr-Latn-RS" sz="1900" dirty="0">
              <a:solidFill>
                <a:prstClr val="black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r-Latn-RS" sz="19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r>
              <a:rPr lang="sr-Latn-RS" sz="1900" b="1" i="1" u="sng">
                <a:solidFill>
                  <a:srgbClr val="FF0000"/>
                </a:solidFill>
              </a:rPr>
              <a:t>Obavezujući zakonodavni (pravni) akti sekundarnog prava su: uredbe, direktive i odluke, a neobavezujući zakonodavni (pravni) akti su: preporuke i mišljenja</a:t>
            </a:r>
          </a:p>
          <a:p>
            <a:pPr marL="0" indent="0" algn="just">
              <a:spcBef>
                <a:spcPts val="0"/>
              </a:spcBef>
              <a:buNone/>
            </a:pPr>
            <a:endParaRPr lang="sr-Latn-RS" sz="1900" b="1" i="1" u="sng" dirty="0">
              <a:solidFill>
                <a:srgbClr val="FF0000"/>
              </a:solidFill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Latn-RS" sz="1900" u="sng" dirty="0">
                <a:solidFill>
                  <a:srgbClr val="FF0000"/>
                </a:solidFill>
              </a:rPr>
              <a:t>Treći izvor prava EU </a:t>
            </a:r>
            <a:r>
              <a:rPr lang="sr-Latn-RS" sz="1900" u="sng" dirty="0">
                <a:solidFill>
                  <a:prstClr val="black"/>
                </a:solidFill>
              </a:rPr>
              <a:t>su međunarodni ugovori</a:t>
            </a:r>
            <a:r>
              <a:rPr lang="sr-Latn-RS" sz="1900" dirty="0">
                <a:solidFill>
                  <a:prstClr val="black"/>
                </a:solidFill>
              </a:rPr>
              <a:t> kao što su: Ugovori o pridruživanju (1. Ugovori kao priprema za pristupanje EU, 2. Ugovori o uspostavljanju specijalnih veza, 3. Ugovor o Evropskom ekonomskom prostoru koga čine Island, Lihtenštajn i Norveška), Ugovori o pristupanju, Ugovori o </a:t>
            </a:r>
            <a:r>
              <a:rPr lang="en-US" sz="1900" dirty="0" err="1">
                <a:solidFill>
                  <a:prstClr val="black"/>
                </a:solidFill>
              </a:rPr>
              <a:t>ekonomskoj</a:t>
            </a:r>
            <a:r>
              <a:rPr lang="en-US" sz="1900" dirty="0">
                <a:solidFill>
                  <a:prstClr val="black"/>
                </a:solidFill>
              </a:rPr>
              <a:t> </a:t>
            </a:r>
            <a:r>
              <a:rPr lang="sr-Latn-RS" sz="1900" dirty="0">
                <a:solidFill>
                  <a:prstClr val="black"/>
                </a:solidFill>
              </a:rPr>
              <a:t>saradnji, Ugovori o trgovini, itd.    </a:t>
            </a:r>
            <a:endParaRPr lang="sr-Cyrl-RS" sz="19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553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122" y="244700"/>
            <a:ext cx="8449196" cy="824246"/>
          </a:xfrm>
        </p:spPr>
        <p:txBody>
          <a:bodyPr>
            <a:normAutofit/>
          </a:bodyPr>
          <a:lstStyle/>
          <a:p>
            <a:pPr algn="ctr"/>
            <a:r>
              <a:rPr lang="en-GB" sz="2500" b="1" dirty="0">
                <a:solidFill>
                  <a:srgbClr val="FF0000"/>
                </a:solidFill>
              </a:rPr>
              <a:t>3. </a:t>
            </a:r>
            <a:r>
              <a:rPr lang="en-GB" sz="2500" b="1" dirty="0" err="1">
                <a:solidFill>
                  <a:srgbClr val="FF0000"/>
                </a:solidFill>
              </a:rPr>
              <a:t>Nepisani</a:t>
            </a:r>
            <a:r>
              <a:rPr lang="en-GB" sz="2500" b="1" dirty="0">
                <a:solidFill>
                  <a:srgbClr val="FF0000"/>
                </a:solidFill>
              </a:rPr>
              <a:t> </a:t>
            </a:r>
            <a:r>
              <a:rPr lang="en-GB" sz="2500" b="1" dirty="0" err="1">
                <a:solidFill>
                  <a:srgbClr val="FF0000"/>
                </a:solidFill>
              </a:rPr>
              <a:t>izvori</a:t>
            </a:r>
            <a:r>
              <a:rPr lang="en-GB" sz="2500" b="1" dirty="0">
                <a:solidFill>
                  <a:srgbClr val="FF0000"/>
                </a:solidFill>
              </a:rPr>
              <a:t> </a:t>
            </a:r>
            <a:r>
              <a:rPr lang="en-GB" sz="2500" b="1" dirty="0" err="1">
                <a:solidFill>
                  <a:srgbClr val="FF0000"/>
                </a:solidFill>
              </a:rPr>
              <a:t>prava</a:t>
            </a:r>
            <a:endParaRPr lang="en-GB" sz="25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98" y="1068946"/>
            <a:ext cx="11958964" cy="5653827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sr-Latn-RS" sz="2200" u="sng" dirty="0"/>
              <a:t>Nepisani izvori prava su namenjeni popunjavanju pravnih praznina koje postoje u pisanim izvorima prava. Takvi nepisani izvori prava u pravnom poretku EU su: </a:t>
            </a:r>
            <a:r>
              <a:rPr lang="sr-Latn-RS" sz="2200" b="1" u="sng" dirty="0">
                <a:solidFill>
                  <a:srgbClr val="FF0000"/>
                </a:solidFill>
              </a:rPr>
              <a:t>opšta pravna načela i pravni običaj</a:t>
            </a:r>
          </a:p>
          <a:p>
            <a:pPr algn="just">
              <a:spcBef>
                <a:spcPts val="600"/>
              </a:spcBef>
            </a:pPr>
            <a:r>
              <a:rPr lang="sr-Latn-RS" sz="2200" b="1" dirty="0">
                <a:solidFill>
                  <a:srgbClr val="FF0000"/>
                </a:solidFill>
              </a:rPr>
              <a:t>Opšta pravna načela </a:t>
            </a:r>
            <a:r>
              <a:rPr lang="sr-Latn-RS" sz="2200" dirty="0"/>
              <a:t>su pravila koja su utemeljena na </a:t>
            </a:r>
            <a:r>
              <a:rPr lang="sr-Latn-RS" sz="2200" dirty="0">
                <a:solidFill>
                  <a:srgbClr val="FF0000"/>
                </a:solidFill>
              </a:rPr>
              <a:t>pravnim i pravosudnim principima </a:t>
            </a:r>
            <a:r>
              <a:rPr lang="sr-Latn-RS" sz="2200" u="sng" dirty="0">
                <a:solidFill>
                  <a:srgbClr val="FF0000"/>
                </a:solidFill>
              </a:rPr>
              <a:t>koja proizlaze iz načina usvajanja i primene prava</a:t>
            </a:r>
            <a:r>
              <a:rPr lang="sr-Latn-RS" sz="2200" dirty="0"/>
              <a:t>. Njima se </a:t>
            </a:r>
            <a:r>
              <a:rPr lang="sr-Latn-RS" sz="2200" u="sng" dirty="0"/>
              <a:t>na najpravedniji način rešavaju pitanja povezana sa tumačenjem postojećeg prava</a:t>
            </a:r>
          </a:p>
          <a:p>
            <a:pPr algn="just">
              <a:spcBef>
                <a:spcPts val="600"/>
              </a:spcBef>
            </a:pPr>
            <a:r>
              <a:rPr lang="sr-Latn-RS" sz="2200" u="sng" dirty="0"/>
              <a:t>Osnova za utvrđivanje opštih pravnih načela su načela koja su zajednička pravnim sistemima država </a:t>
            </a:r>
            <a:r>
              <a:rPr lang="sr-Latn-RS" sz="2200" dirty="0"/>
              <a:t>članica. Ona utiču na primenu prava i veoma često su sadržana u presudama Sada EU (Evropskog suda pravde) </a:t>
            </a:r>
          </a:p>
          <a:p>
            <a:pPr algn="just">
              <a:spcBef>
                <a:spcPts val="600"/>
              </a:spcBef>
            </a:pPr>
            <a:r>
              <a:rPr lang="sr-Latn-RS" sz="2200" dirty="0"/>
              <a:t>Osnovna pravna načela koja se primenjuju u pravu EU su: </a:t>
            </a:r>
            <a:r>
              <a:rPr lang="sr-Latn-RS" sz="2200" b="1" i="1" u="sng" dirty="0">
                <a:solidFill>
                  <a:srgbClr val="FF0000"/>
                </a:solidFill>
              </a:rPr>
              <a:t>načelo autonomije, načelo direktne primene i nadređenosti prava EU, načelo proporcionalnosti, načelo zaštite legitimnih interesa, pravo na odgovarajuće saslušanje i načelo odgovornosti država članica za povrede prava Unije</a:t>
            </a:r>
            <a:r>
              <a:rPr lang="en-US" sz="2200" b="1" i="1" u="sng" dirty="0">
                <a:solidFill>
                  <a:srgbClr val="FF0000"/>
                </a:solidFill>
              </a:rPr>
              <a:t>. </a:t>
            </a:r>
            <a:r>
              <a:rPr lang="sr-Latn-RS" sz="2200" b="1" i="1" u="sng" dirty="0">
                <a:solidFill>
                  <a:srgbClr val="FF0000"/>
                </a:solidFill>
              </a:rPr>
              <a:t>čl 340(2)UFEU</a:t>
            </a:r>
          </a:p>
          <a:p>
            <a:pPr algn="just">
              <a:spcBef>
                <a:spcPts val="600"/>
              </a:spcBef>
            </a:pPr>
            <a:r>
              <a:rPr lang="sr-Latn-RS" sz="2200" dirty="0"/>
              <a:t>U nepisane izvore prava spada i pravni običaj. </a:t>
            </a:r>
            <a:r>
              <a:rPr lang="sr-Latn-RS" sz="2200" b="1" i="1" u="sng" dirty="0"/>
              <a:t>Pravni običaj je praksa koja se primenjuje i prihvata kao pravo i kojom se dopunjava ili menja pravo </a:t>
            </a:r>
          </a:p>
          <a:p>
            <a:pPr algn="just">
              <a:spcBef>
                <a:spcPts val="600"/>
              </a:spcBef>
            </a:pPr>
            <a:r>
              <a:rPr lang="sr-Latn-RS" sz="2200" dirty="0"/>
              <a:t>Za primenu pravnih običaja u pravu EU postoje ozbiljna ograničenja pre svega zbog postojanja posebnog postupka za izmenu osnivačkih ugovora i nadležnosti delovanja institucija u skladu sa osnivačkim ugovorima</a:t>
            </a:r>
          </a:p>
        </p:txBody>
      </p:sp>
    </p:spTree>
    <p:extLst>
      <p:ext uri="{BB962C8B-B14F-4D97-AF65-F5344CB8AC3E}">
        <p14:creationId xmlns:p14="http://schemas.microsoft.com/office/powerpoint/2010/main" val="422227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3808" y="218941"/>
            <a:ext cx="8249992" cy="579549"/>
          </a:xfrm>
        </p:spPr>
        <p:txBody>
          <a:bodyPr>
            <a:normAutofit fontScale="90000"/>
          </a:bodyPr>
          <a:lstStyle/>
          <a:p>
            <a:pPr algn="ctr"/>
            <a:br>
              <a:rPr lang="sr-Latn-RS" sz="2500" b="1" dirty="0">
                <a:solidFill>
                  <a:prstClr val="black"/>
                </a:solidFill>
              </a:rPr>
            </a:br>
            <a:br>
              <a:rPr lang="sr-Latn-RS" sz="2500" b="1" dirty="0">
                <a:solidFill>
                  <a:prstClr val="black"/>
                </a:solidFill>
              </a:rPr>
            </a:br>
            <a:br>
              <a:rPr lang="sr-Latn-RS" sz="2500" b="1" dirty="0">
                <a:solidFill>
                  <a:prstClr val="black"/>
                </a:solidFill>
              </a:rPr>
            </a:br>
            <a:r>
              <a:rPr lang="en-GB" sz="2500" b="1" dirty="0">
                <a:solidFill>
                  <a:srgbClr val="C00000"/>
                </a:solidFill>
              </a:rPr>
              <a:t>4. </a:t>
            </a:r>
            <a:r>
              <a:rPr lang="sr-Latn-RS" sz="2500" b="1" dirty="0" err="1">
                <a:solidFill>
                  <a:srgbClr val="C00000"/>
                </a:solidFill>
              </a:rPr>
              <a:t>S</a:t>
            </a:r>
            <a:r>
              <a:rPr lang="en-GB" sz="2500" b="1" dirty="0" err="1">
                <a:solidFill>
                  <a:srgbClr val="C00000"/>
                </a:solidFill>
              </a:rPr>
              <a:t>ekundarno</a:t>
            </a:r>
            <a:r>
              <a:rPr lang="en-GB" sz="2500" b="1" dirty="0">
                <a:solidFill>
                  <a:srgbClr val="C00000"/>
                </a:solidFill>
              </a:rPr>
              <a:t> </a:t>
            </a:r>
            <a:r>
              <a:rPr lang="sr-Latn-RS" sz="2500" b="1" dirty="0">
                <a:solidFill>
                  <a:srgbClr val="C00000"/>
                </a:solidFill>
              </a:rPr>
              <a:t>pravo</a:t>
            </a:r>
            <a:r>
              <a:rPr lang="en-GB" sz="2500" b="1" dirty="0">
                <a:solidFill>
                  <a:srgbClr val="C00000"/>
                </a:solidFill>
              </a:rPr>
              <a:t> </a:t>
            </a:r>
            <a:br>
              <a:rPr lang="en-US" sz="2500" b="1" dirty="0">
                <a:solidFill>
                  <a:srgbClr val="C00000"/>
                </a:solidFill>
              </a:rPr>
            </a:br>
            <a:r>
              <a:rPr lang="sr-Latn-RS" sz="2500" b="1" dirty="0">
                <a:solidFill>
                  <a:srgbClr val="C00000"/>
                </a:solidFill>
              </a:rPr>
              <a:t>- Uredbe</a:t>
            </a:r>
            <a:br>
              <a:rPr lang="en-GB" sz="2500" b="1" dirty="0">
                <a:solidFill>
                  <a:srgbClr val="C00000"/>
                </a:solidFill>
              </a:rPr>
            </a:br>
            <a:br>
              <a:rPr lang="sr-Latn-RS" sz="2500" b="1" dirty="0">
                <a:solidFill>
                  <a:prstClr val="black"/>
                </a:solidFill>
              </a:rPr>
            </a:br>
            <a:br>
              <a:rPr lang="sr-Latn-RS" sz="2500" b="1" dirty="0">
                <a:solidFill>
                  <a:prstClr val="black"/>
                </a:solidFill>
              </a:rPr>
            </a:br>
            <a:endParaRPr lang="en-GB" sz="2500" b="1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901521"/>
            <a:ext cx="11719773" cy="561519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Latn-RS" sz="1900" u="sng" dirty="0"/>
              <a:t>Pravni akti sekundarnog zakonodavstva</a:t>
            </a:r>
            <a:r>
              <a:rPr lang="sr-Latn-RS" sz="1900" dirty="0"/>
              <a:t> Unije odnosno </a:t>
            </a:r>
            <a:r>
              <a:rPr lang="sr-Latn-RS" sz="1900" b="1" dirty="0">
                <a:solidFill>
                  <a:srgbClr val="FF0000"/>
                </a:solidFill>
              </a:rPr>
              <a:t>sekundarnog prava EU</a:t>
            </a:r>
            <a:r>
              <a:rPr lang="sr-Latn-RS" sz="1900" dirty="0">
                <a:solidFill>
                  <a:srgbClr val="FF0000"/>
                </a:solidFill>
              </a:rPr>
              <a:t> </a:t>
            </a:r>
            <a:r>
              <a:rPr lang="sr-Latn-RS" sz="1900" dirty="0"/>
              <a:t>su :</a:t>
            </a:r>
            <a:r>
              <a:rPr lang="sr-Latn-RS" sz="1900" dirty="0">
                <a:solidFill>
                  <a:srgbClr val="FF0000"/>
                </a:solidFill>
              </a:rPr>
              <a:t> </a:t>
            </a:r>
            <a:r>
              <a:rPr lang="sr-Latn-RS" sz="1900" b="1" i="1" dirty="0">
                <a:solidFill>
                  <a:srgbClr val="FF0000"/>
                </a:solidFill>
              </a:rPr>
              <a:t>uredbe, direktive, odluke, preporuke i mišljenj</a:t>
            </a:r>
            <a:r>
              <a:rPr lang="sr-Latn-RS" sz="1900" b="1" dirty="0">
                <a:solidFill>
                  <a:srgbClr val="FF0000"/>
                </a:solidFill>
              </a:rPr>
              <a:t>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Latn-RS" sz="1900" b="1" u="sng" dirty="0">
                <a:solidFill>
                  <a:srgbClr val="FF0000"/>
                </a:solidFill>
              </a:rPr>
              <a:t>Uredbe</a:t>
            </a:r>
            <a:r>
              <a:rPr lang="sr-Latn-RS" sz="1900" b="1" u="sng" dirty="0">
                <a:solidFill>
                  <a:schemeClr val="accent2"/>
                </a:solidFill>
              </a:rPr>
              <a:t> </a:t>
            </a:r>
            <a:r>
              <a:rPr lang="sr-Latn-RS" sz="1900" u="sng" dirty="0"/>
              <a:t>su pravni akti koji Uniji omogućavaju da prodre najdublje, neposredno u nacionalne pravne sisteme. </a:t>
            </a:r>
            <a:r>
              <a:rPr lang="sr-Latn-RS" sz="1900" dirty="0"/>
              <a:t>Imaju dve karakteristike koje su vrlo neuobičajene za međunarodne pravne akte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Latn-RS" sz="1900" b="1" i="1" u="sng" dirty="0"/>
              <a:t>Prva karakteristika je teritorijalni karakter, primenljive su na teritoriji cele Unije nezavisno od nacionalnih granica (u svim državama članicama) i obavezuju u potpunosti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Latn-RS" sz="1900" b="1" i="1" u="sng" dirty="0"/>
              <a:t>Druga karakteristika je direktna, neposredna primenjivost u svakoj državi članici. To znači da se uredbe ne unose u nacionalno pravo odnosno važe i primenjuju se direktno bez ratifikacije od strane nacionalnih parlamenata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Latn-RS" sz="1900" b="1" i="1" u="sng" dirty="0">
                <a:solidFill>
                  <a:srgbClr val="FF0000"/>
                </a:solidFill>
              </a:rPr>
              <a:t>Objavljivanjem u Službenom glasniku EU i stupanjem na snagu (dvadesetog dana od dana objavljivanja ili u njoj označenom danu) Uredba automatski proizvodi pravna dejstva za države članice, nacinalne organe i institucije, sudove kao i same gradjane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Latn-RS" sz="1900" b="1" i="1" u="sng" dirty="0">
                <a:solidFill>
                  <a:srgbClr val="FF0000"/>
                </a:solidFill>
              </a:rPr>
              <a:t>Adresati Uredbe su Unija i njene institucije, države članice sa svojim institucijama u sve tri grane vlasti, kao i fizička i pravna lica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Latn-RS" sz="1900" b="1" i="1" u="sng" dirty="0"/>
              <a:t>Pravo EU direktno obavezuje države članice i njihove institucije na poštovanje i primenu uredbi na isti način kao i nacionalni zakoni. </a:t>
            </a:r>
            <a:r>
              <a:rPr lang="sr-Latn-RS" sz="1900" b="1" dirty="0">
                <a:solidFill>
                  <a:srgbClr val="FF0000"/>
                </a:solidFill>
              </a:rPr>
              <a:t>Uredbe</a:t>
            </a:r>
            <a:r>
              <a:rPr lang="sr-Latn-RS" sz="1900" dirty="0"/>
              <a:t> se često u terminologiji prava EU zovu i zakoni Unije</a:t>
            </a:r>
            <a:endParaRPr lang="sr-Latn-RS" sz="1900" b="1" i="1" u="sng" dirty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Latn-RS" sz="1900" dirty="0"/>
              <a:t>Potrebno je praviti razliku između </a:t>
            </a:r>
            <a:r>
              <a:rPr lang="sr-Latn-RS" sz="1900" b="1" dirty="0">
                <a:solidFill>
                  <a:srgbClr val="FF0000"/>
                </a:solidFill>
              </a:rPr>
              <a:t>uredbi</a:t>
            </a:r>
            <a:r>
              <a:rPr lang="sr-Latn-RS" sz="1900" dirty="0"/>
              <a:t> </a:t>
            </a:r>
            <a:r>
              <a:rPr lang="sr-Latn-RS" sz="1900" b="1" u="sng" dirty="0"/>
              <a:t>koje su donete </a:t>
            </a:r>
            <a:r>
              <a:rPr lang="en-US" sz="1900" b="1" u="sng" dirty="0"/>
              <a:t>od </a:t>
            </a:r>
            <a:r>
              <a:rPr lang="en-US" sz="1900" b="1" u="sng" dirty="0" err="1"/>
              <a:t>strane</a:t>
            </a:r>
            <a:r>
              <a:rPr lang="en-US" sz="1900" b="1" u="sng" dirty="0"/>
              <a:t> </a:t>
            </a:r>
            <a:r>
              <a:rPr lang="sr-Latn-RS" sz="1900" b="1" u="sng" dirty="0"/>
              <a:t>Evropski</a:t>
            </a:r>
            <a:r>
              <a:rPr lang="en-US" sz="1900" b="1" u="sng" dirty="0" err="1"/>
              <a:t>og</a:t>
            </a:r>
            <a:r>
              <a:rPr lang="sr-Latn-RS" sz="1900" b="1" u="sng" dirty="0"/>
              <a:t> parlament</a:t>
            </a:r>
            <a:r>
              <a:rPr lang="en-US" sz="1900" b="1" u="sng" dirty="0"/>
              <a:t>a </a:t>
            </a:r>
            <a:r>
              <a:rPr lang="en-US" sz="1900" b="1" u="sng" dirty="0" err="1"/>
              <a:t>i</a:t>
            </a:r>
            <a:r>
              <a:rPr lang="en-US" sz="1900" b="1" u="sng" dirty="0"/>
              <a:t> </a:t>
            </a:r>
            <a:r>
              <a:rPr lang="en-US" sz="1900" b="1" u="sng" dirty="0" err="1"/>
              <a:t>Saveta</a:t>
            </a:r>
            <a:r>
              <a:rPr lang="en-US" sz="1900" b="1" u="sng" dirty="0"/>
              <a:t> EU</a:t>
            </a:r>
            <a:r>
              <a:rPr lang="sr-Latn-RS" sz="1900" b="1" u="sng" dirty="0"/>
              <a:t> u skladu sa redovnom zakonodavnom procedurom</a:t>
            </a:r>
            <a:r>
              <a:rPr lang="en-US" sz="1900" b="1" u="sng" dirty="0"/>
              <a:t> (</a:t>
            </a:r>
            <a:r>
              <a:rPr lang="en-US" sz="1900" b="1" u="sng" dirty="0" err="1"/>
              <a:t>saodlu</a:t>
            </a:r>
            <a:r>
              <a:rPr lang="sr-Latn-RS" sz="1900" b="1" u="sng" dirty="0"/>
              <a:t>čivanje) jer su samo te uredbe zakonodavni akti. </a:t>
            </a:r>
            <a:r>
              <a:rPr lang="sr-Latn-RS" sz="1900" dirty="0"/>
              <a:t>Uredbe koje donose samostalno Savet EU ili Komisija su implementirajući akti i nemaju karakter zakonodavnih akata Unije </a:t>
            </a:r>
            <a:endParaRPr lang="ru-RU" sz="1900" b="1" dirty="0"/>
          </a:p>
          <a:p>
            <a:pPr algn="just">
              <a:spcBef>
                <a:spcPts val="0"/>
              </a:spcBef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0165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3352" y="365125"/>
            <a:ext cx="8520448" cy="549275"/>
          </a:xfrm>
        </p:spPr>
        <p:txBody>
          <a:bodyPr>
            <a:normAutofit fontScale="90000"/>
          </a:bodyPr>
          <a:lstStyle/>
          <a:p>
            <a:pPr algn="ctr"/>
            <a:br>
              <a:rPr lang="sr-Latn-RS" sz="2800" b="1" dirty="0"/>
            </a:br>
            <a:br>
              <a:rPr lang="sr-Latn-RS" sz="2800" b="1" dirty="0"/>
            </a:br>
            <a:br>
              <a:rPr lang="sr-Latn-RS" sz="2800" b="1" dirty="0"/>
            </a:br>
            <a:r>
              <a:rPr lang="sr-Latn-RS" sz="2800" b="1" dirty="0">
                <a:solidFill>
                  <a:srgbClr val="FF0000"/>
                </a:solidFill>
              </a:rPr>
              <a:t>Direktive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339404"/>
            <a:ext cx="12050332" cy="5383368"/>
          </a:xfrm>
        </p:spPr>
        <p:txBody>
          <a:bodyPr>
            <a:noAutofit/>
          </a:bodyPr>
          <a:lstStyle/>
          <a:p>
            <a:pPr algn="just"/>
            <a:r>
              <a:rPr lang="sr-Latn-RS" sz="2400" dirty="0"/>
              <a:t>Direktive su uz uredbe najvažniji zakonodavni instrumenti (akti) EU. </a:t>
            </a:r>
            <a:r>
              <a:rPr lang="sr-Latn-RS" sz="2400" b="1" i="1" u="sng" dirty="0">
                <a:solidFill>
                  <a:srgbClr val="FF0000"/>
                </a:solidFill>
              </a:rPr>
              <a:t>Direktiva je namenjena usklađivanju zakonodavstva država članica uz poštovanje različitosti nacionalnih tradicija</a:t>
            </a:r>
            <a:r>
              <a:rPr lang="sr-Latn-RS" sz="2400" dirty="0">
                <a:solidFill>
                  <a:srgbClr val="FF0000"/>
                </a:solidFill>
              </a:rPr>
              <a:t> </a:t>
            </a:r>
            <a:r>
              <a:rPr lang="sr-Latn-RS" sz="2400" b="1" u="sng" dirty="0">
                <a:solidFill>
                  <a:srgbClr val="FF0000"/>
                </a:solidFill>
              </a:rPr>
              <a:t>i pravnih sistema</a:t>
            </a:r>
          </a:p>
          <a:p>
            <a:pPr algn="just"/>
            <a:r>
              <a:rPr lang="sr-Latn-RS" sz="2400" dirty="0"/>
              <a:t>Direktivama se uklanjanju suprotnosti i sukobi između nacionalnih prava i prava EU. Direktivama se postepeno izglađuju i prevazilaze </a:t>
            </a:r>
            <a:r>
              <a:rPr lang="sr-Latn-RS" sz="2400" u="sng" dirty="0">
                <a:solidFill>
                  <a:srgbClr val="FF0000"/>
                </a:solidFill>
              </a:rPr>
              <a:t>neusklađenosti i razlike u svim državama članicama radi uspostavljanja istih materijalnih uslova</a:t>
            </a:r>
            <a:r>
              <a:rPr lang="sr-Latn-RS" sz="2400" dirty="0"/>
              <a:t>. Na primer, direktiva je bila jedan od glavnih instrumenata u izgradnji jedinstvenog tržišta</a:t>
            </a:r>
          </a:p>
          <a:p>
            <a:pPr algn="just"/>
            <a:r>
              <a:rPr lang="sr-Latn-RS" sz="2400" b="1" i="1" u="sng" dirty="0">
                <a:solidFill>
                  <a:srgbClr val="FF0000"/>
                </a:solidFill>
              </a:rPr>
              <a:t>Direktiva je obavezujuća za države članice u pogledu ciljeva koje treba ostvariti, dok formu, sredstva i način ostvarivanja tog cilja biraju same države članice (blaži oblik intervencije u nacionalne pravne sisteme). </a:t>
            </a:r>
            <a:endParaRPr lang="sr-Latn-RS" sz="2400" dirty="0"/>
          </a:p>
          <a:p>
            <a:pPr algn="just"/>
            <a:r>
              <a:rPr lang="sr-Latn-RS" sz="2400" b="1" u="sng" dirty="0">
                <a:solidFill>
                  <a:srgbClr val="FF0000"/>
                </a:solidFill>
              </a:rPr>
              <a:t>Preuzimanje sadržine direktive i njena primena u nacionalne pravne poretke vrši se zakonom, podzakonskim aktima ili sudskom praksom u roku od 18 do 24 meseci</a:t>
            </a:r>
          </a:p>
        </p:txBody>
      </p:sp>
    </p:spTree>
    <p:extLst>
      <p:ext uri="{BB962C8B-B14F-4D97-AF65-F5344CB8AC3E}">
        <p14:creationId xmlns:p14="http://schemas.microsoft.com/office/powerpoint/2010/main" val="342047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1146220"/>
            <a:ext cx="11320530" cy="5030743"/>
          </a:xfrm>
        </p:spPr>
        <p:txBody>
          <a:bodyPr/>
          <a:lstStyle/>
          <a:p>
            <a:pPr lvl="0" algn="just"/>
            <a:endParaRPr lang="sr-Latn-RS" sz="2000" dirty="0">
              <a:solidFill>
                <a:prstClr val="black"/>
              </a:solidFill>
            </a:endParaRPr>
          </a:p>
          <a:p>
            <a:pPr lvl="0" algn="just"/>
            <a:r>
              <a:rPr lang="sr-Latn-RS" sz="2000" dirty="0">
                <a:solidFill>
                  <a:prstClr val="black"/>
                </a:solidFill>
              </a:rPr>
              <a:t>Direktivama se </a:t>
            </a:r>
            <a:r>
              <a:rPr lang="sr-Latn-RS" sz="2000" u="sng" dirty="0">
                <a:solidFill>
                  <a:srgbClr val="FF0000"/>
                </a:solidFill>
              </a:rPr>
              <a:t>u načelu ne dodeljuju prava niti nameću obaveze građanima Unije</a:t>
            </a:r>
            <a:r>
              <a:rPr lang="sr-Latn-RS" sz="2000" dirty="0">
                <a:solidFill>
                  <a:srgbClr val="FF0000"/>
                </a:solidFill>
              </a:rPr>
              <a:t> </a:t>
            </a:r>
            <a:r>
              <a:rPr lang="sr-Latn-RS" sz="2000" dirty="0">
                <a:solidFill>
                  <a:prstClr val="black"/>
                </a:solidFill>
              </a:rPr>
              <a:t>jer su direktive izričito upućene državama članicama</a:t>
            </a:r>
          </a:p>
          <a:p>
            <a:pPr lvl="0" algn="just"/>
            <a:r>
              <a:rPr lang="sr-Latn-RS" sz="2000" dirty="0">
                <a:solidFill>
                  <a:prstClr val="black"/>
                </a:solidFill>
              </a:rPr>
              <a:t>Međutim građani Unije se mogu naći u nepovoljnom položaju </a:t>
            </a:r>
            <a:r>
              <a:rPr lang="sr-Latn-RS" sz="2000" u="sng" dirty="0">
                <a:solidFill>
                  <a:prstClr val="black"/>
                </a:solidFill>
              </a:rPr>
              <a:t>ako država članica nije preduzela mere za postizanje ciljeva direktive i nije pravilno implementirala direktivu u nacionalni pravni sistem</a:t>
            </a:r>
          </a:p>
          <a:p>
            <a:pPr lvl="0" algn="just"/>
            <a:r>
              <a:rPr lang="sr-Latn-RS" sz="2000" dirty="0">
                <a:solidFill>
                  <a:prstClr val="black"/>
                </a:solidFill>
              </a:rPr>
              <a:t>Sud EU je sankcionisao takve situacije i </a:t>
            </a:r>
            <a:r>
              <a:rPr lang="sr-Latn-RS" sz="2000" b="1" u="sng" dirty="0">
                <a:solidFill>
                  <a:prstClr val="black"/>
                </a:solidFill>
              </a:rPr>
              <a:t>kroz susku praksu utvrdio da građani imaju pravo da se pozivaju na direktive u osporavanju nacionlalnih zakona pred nacionalnim sudovima (indirektno dejstvo direktiva) kako bi bilo obezbeđeno ostvarivanje prava koja su im data direktivom. </a:t>
            </a:r>
          </a:p>
          <a:p>
            <a:pPr lvl="0" algn="just"/>
            <a:r>
              <a:rPr lang="sr-Latn-RS" sz="2000" b="1" i="1" u="sng" dirty="0">
                <a:solidFill>
                  <a:srgbClr val="FF0000"/>
                </a:solidFill>
              </a:rPr>
              <a:t>Cilj indirektnog dejstva direktive je kažnjavanje države članice koja krši svoje obaveze i to samo kada je direktiva bila u korist građana a ne na njihovu štetu – vertikalno direktno dejstvo (odnos država - pojedinac)</a:t>
            </a:r>
          </a:p>
          <a:p>
            <a:pPr lvl="0" algn="just"/>
            <a:r>
              <a:rPr lang="sr-Latn-RS" sz="2000" b="1" u="sng" dirty="0">
                <a:solidFill>
                  <a:prstClr val="black"/>
                </a:solidFill>
              </a:rPr>
              <a:t>Sud EU ne prihvata indirektno dejstvo direktiva u međusobnim odnosima između građana (horizontalno </a:t>
            </a:r>
            <a:r>
              <a:rPr lang="en-US" sz="2000" b="1" u="sng" dirty="0">
                <a:solidFill>
                  <a:prstClr val="black"/>
                </a:solidFill>
              </a:rPr>
              <a:t>in</a:t>
            </a:r>
            <a:r>
              <a:rPr lang="sr-Latn-RS" sz="2000" b="1" u="sng" dirty="0">
                <a:solidFill>
                  <a:prstClr val="black"/>
                </a:solidFill>
              </a:rPr>
              <a:t>direktno dejstvo),</a:t>
            </a:r>
            <a:r>
              <a:rPr lang="sr-Latn-RS" sz="2000" dirty="0">
                <a:solidFill>
                  <a:prstClr val="black"/>
                </a:solidFill>
              </a:rPr>
              <a:t> odnosno tužbi između građana koje za osnovu imaju odredbe direktive</a:t>
            </a:r>
          </a:p>
          <a:p>
            <a:pPr lvl="0" algn="just"/>
            <a:r>
              <a:rPr lang="sr-Latn-RS" sz="2000" b="1" i="1" u="sng" dirty="0">
                <a:solidFill>
                  <a:srgbClr val="FF0000"/>
                </a:solidFill>
              </a:rPr>
              <a:t>Nacionalno pravo se mora tumačiti u skladu sa direktivama i konkretnoj direktivi se mora dati prednost u odnosu na nacionalno zakonodavstvo sa kojim je ta direktiva u sukobu</a:t>
            </a:r>
            <a:endParaRPr lang="en-GB" sz="2000" b="1" i="1" u="sng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937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3760</TotalTime>
  <Words>2413</Words>
  <Application>Microsoft Office PowerPoint</Application>
  <PresentationFormat>Widescreen</PresentationFormat>
  <Paragraphs>127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1_Office Theme</vt:lpstr>
      <vt:lpstr>                                                                                                                 </vt:lpstr>
      <vt:lpstr>   Pravni poredak Evropske unije</vt:lpstr>
      <vt:lpstr> 1. Evropska unija kao tvorevina prava</vt:lpstr>
      <vt:lpstr>  2. Izvori prava EU</vt:lpstr>
      <vt:lpstr>PowerPoint Presentation</vt:lpstr>
      <vt:lpstr>3. Nepisani izvori prava</vt:lpstr>
      <vt:lpstr>   4. Sekundarno pravo  - Uredbe   </vt:lpstr>
      <vt:lpstr>   Direktive</vt:lpstr>
      <vt:lpstr>PowerPoint Presentation</vt:lpstr>
      <vt:lpstr>   Odluke</vt:lpstr>
      <vt:lpstr>PowerPoint Presentation</vt:lpstr>
      <vt:lpstr>Preporuke i mišljenja</vt:lpstr>
      <vt:lpstr>    Rezolucije, deklaracije, akcioni planovi, bele i zelene knjige i objavljivanje akata EU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Zoki</dc:creator>
  <cp:lastModifiedBy>HP</cp:lastModifiedBy>
  <cp:revision>403</cp:revision>
  <dcterms:created xsi:type="dcterms:W3CDTF">2021-02-18T11:24:12Z</dcterms:created>
  <dcterms:modified xsi:type="dcterms:W3CDTF">2023-12-05T09:04:08Z</dcterms:modified>
</cp:coreProperties>
</file>