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75" r:id="rId3"/>
    <p:sldId id="259" r:id="rId4"/>
    <p:sldId id="260" r:id="rId5"/>
    <p:sldId id="262" r:id="rId6"/>
    <p:sldId id="263" r:id="rId7"/>
    <p:sldId id="270" r:id="rId8"/>
    <p:sldId id="276" r:id="rId9"/>
    <p:sldId id="271"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2" autoAdjust="0"/>
    <p:restoredTop sz="94660"/>
  </p:normalViewPr>
  <p:slideViewPr>
    <p:cSldViewPr snapToGrid="0">
      <p:cViewPr varScale="1">
        <p:scale>
          <a:sx n="78" d="100"/>
          <a:sy n="78" d="100"/>
        </p:scale>
        <p:origin x="-198"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2AA70-2E75-495C-B115-287E9BD61AFD}" type="datetimeFigureOut">
              <a:rPr lang="en-GB" smtClean="0"/>
              <a:pPr/>
              <a:t>28/11/2023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BFF39-8E6E-4139-8DCD-02704834A34C}" type="slidenum">
              <a:rPr lang="en-GB" smtClean="0"/>
              <a:pPr/>
              <a:t>‹#›</a:t>
            </a:fld>
            <a:endParaRPr lang="en-GB"/>
          </a:p>
        </p:txBody>
      </p:sp>
    </p:spTree>
    <p:extLst>
      <p:ext uri="{BB962C8B-B14F-4D97-AF65-F5344CB8AC3E}">
        <p14:creationId xmlns:p14="http://schemas.microsoft.com/office/powerpoint/2010/main" xmlns="" val="329510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F6AAFD-AB37-4ACD-BB4F-AEF6A6FCA3C5}" type="slidenum">
              <a:rPr lang="en-US" altLang="sr-Latn-RS">
                <a:solidFill>
                  <a:srgbClr val="000000"/>
                </a:solidFill>
              </a:rPr>
              <a:pPr/>
              <a:t>1</a:t>
            </a:fld>
            <a:endParaRPr lang="en-US" altLang="sr-Latn-RS">
              <a:solidFill>
                <a:srgbClr val="000000"/>
              </a:solidFill>
            </a:endParaRPr>
          </a:p>
        </p:txBody>
      </p:sp>
    </p:spTree>
    <p:extLst>
      <p:ext uri="{BB962C8B-B14F-4D97-AF65-F5344CB8AC3E}">
        <p14:creationId xmlns:p14="http://schemas.microsoft.com/office/powerpoint/2010/main" xmlns="" val="1281848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296388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220616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1449668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3375"/>
            </a:lvl1pPr>
          </a:lstStyle>
          <a:p>
            <a:r>
              <a:rPr lang="en-US"/>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sr-Latn-RS"/>
          </a:p>
        </p:txBody>
      </p:sp>
      <p:sp>
        <p:nvSpPr>
          <p:cNvPr id="4"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5"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6" name="Slide Number Placeholder 5"/>
          <p:cNvSpPr>
            <a:spLocks noGrp="1"/>
          </p:cNvSpPr>
          <p:nvPr>
            <p:ph type="sldNum" sz="quarter" idx="12"/>
          </p:nvPr>
        </p:nvSpPr>
        <p:spPr/>
        <p:txBody>
          <a:bodyPr/>
          <a:lstStyle>
            <a:lvl1pPr>
              <a:defRPr>
                <a:latin typeface="Arial" panose="020B0604020202020204" pitchFamily="34" charset="0"/>
              </a:defRPr>
            </a:lvl1pPr>
          </a:lstStyle>
          <a:p>
            <a:fld id="{D5BCE8FD-07B8-46A7-AEC0-F47059FC71A3}" type="slidenum">
              <a:rPr lang="sr-Latn-CS" altLang="sr-Latn-RS"/>
              <a:pPr/>
              <a:t>‹#›</a:t>
            </a:fld>
            <a:endParaRPr lang="sr-Latn-CS" altLang="sr-Latn-RS"/>
          </a:p>
        </p:txBody>
      </p:sp>
    </p:spTree>
    <p:extLst>
      <p:ext uri="{BB962C8B-B14F-4D97-AF65-F5344CB8AC3E}">
        <p14:creationId xmlns:p14="http://schemas.microsoft.com/office/powerpoint/2010/main" xmlns="" val="3124534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5"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6" name="Slide Number Placeholder 5"/>
          <p:cNvSpPr>
            <a:spLocks noGrp="1"/>
          </p:cNvSpPr>
          <p:nvPr>
            <p:ph type="sldNum" sz="quarter" idx="12"/>
          </p:nvPr>
        </p:nvSpPr>
        <p:spPr/>
        <p:txBody>
          <a:bodyPr/>
          <a:lstStyle>
            <a:lvl1pPr>
              <a:defRPr>
                <a:latin typeface="Arial" panose="020B0604020202020204" pitchFamily="34" charset="0"/>
              </a:defRPr>
            </a:lvl1pPr>
          </a:lstStyle>
          <a:p>
            <a:fld id="{B75FBBED-08A0-4D16-9AFB-331312EDD8E1}" type="slidenum">
              <a:rPr lang="sr-Latn-CS" altLang="sr-Latn-RS"/>
              <a:pPr/>
              <a:t>‹#›</a:t>
            </a:fld>
            <a:endParaRPr lang="sr-Latn-CS" altLang="sr-Latn-RS"/>
          </a:p>
        </p:txBody>
      </p:sp>
    </p:spTree>
    <p:extLst>
      <p:ext uri="{BB962C8B-B14F-4D97-AF65-F5344CB8AC3E}">
        <p14:creationId xmlns:p14="http://schemas.microsoft.com/office/powerpoint/2010/main" xmlns="" val="2265436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3375"/>
            </a:lvl1pPr>
          </a:lstStyle>
          <a:p>
            <a:r>
              <a:rPr lang="en-US"/>
              <a:t>Click to edit Master title style</a:t>
            </a:r>
            <a:endParaRPr lang="sr-Latn-RS"/>
          </a:p>
        </p:txBody>
      </p:sp>
      <p:sp>
        <p:nvSpPr>
          <p:cNvPr id="3" name="Text Placeholder 2"/>
          <p:cNvSpPr>
            <a:spLocks noGrp="1"/>
          </p:cNvSpPr>
          <p:nvPr>
            <p:ph type="body" idx="1"/>
          </p:nvPr>
        </p:nvSpPr>
        <p:spPr>
          <a:xfrm>
            <a:off x="831851" y="4589467"/>
            <a:ext cx="105156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5"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6" name="Slide Number Placeholder 5"/>
          <p:cNvSpPr>
            <a:spLocks noGrp="1"/>
          </p:cNvSpPr>
          <p:nvPr>
            <p:ph type="sldNum" sz="quarter" idx="12"/>
          </p:nvPr>
        </p:nvSpPr>
        <p:spPr/>
        <p:txBody>
          <a:bodyPr/>
          <a:lstStyle>
            <a:lvl1pPr>
              <a:defRPr>
                <a:latin typeface="Arial" panose="020B0604020202020204" pitchFamily="34" charset="0"/>
              </a:defRPr>
            </a:lvl1pPr>
          </a:lstStyle>
          <a:p>
            <a:fld id="{F5144D4C-EC85-4C23-B51F-E5C0BC42ECAB}" type="slidenum">
              <a:rPr lang="sr-Latn-CS" altLang="sr-Latn-RS"/>
              <a:pPr/>
              <a:t>‹#›</a:t>
            </a:fld>
            <a:endParaRPr lang="sr-Latn-CS" altLang="sr-Latn-RS"/>
          </a:p>
        </p:txBody>
      </p:sp>
    </p:spTree>
    <p:extLst>
      <p:ext uri="{BB962C8B-B14F-4D97-AF65-F5344CB8AC3E}">
        <p14:creationId xmlns:p14="http://schemas.microsoft.com/office/powerpoint/2010/main" xmlns="" val="329554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6"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7" name="Slide Number Placeholder 5"/>
          <p:cNvSpPr>
            <a:spLocks noGrp="1"/>
          </p:cNvSpPr>
          <p:nvPr>
            <p:ph type="sldNum" sz="quarter" idx="12"/>
          </p:nvPr>
        </p:nvSpPr>
        <p:spPr/>
        <p:txBody>
          <a:bodyPr/>
          <a:lstStyle>
            <a:lvl1pPr>
              <a:defRPr>
                <a:latin typeface="Arial" panose="020B0604020202020204" pitchFamily="34" charset="0"/>
              </a:defRPr>
            </a:lvl1pPr>
          </a:lstStyle>
          <a:p>
            <a:fld id="{FE1ECDC1-4E9A-433B-A9D8-A6CA0469612C}" type="slidenum">
              <a:rPr lang="sr-Latn-CS" altLang="sr-Latn-RS"/>
              <a:pPr/>
              <a:t>‹#›</a:t>
            </a:fld>
            <a:endParaRPr lang="sr-Latn-CS" altLang="sr-Latn-RS"/>
          </a:p>
        </p:txBody>
      </p:sp>
    </p:spTree>
    <p:extLst>
      <p:ext uri="{BB962C8B-B14F-4D97-AF65-F5344CB8AC3E}">
        <p14:creationId xmlns:p14="http://schemas.microsoft.com/office/powerpoint/2010/main" xmlns="" val="4042611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sr-Latn-R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7"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8"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9" name="Slide Number Placeholder 5"/>
          <p:cNvSpPr>
            <a:spLocks noGrp="1"/>
          </p:cNvSpPr>
          <p:nvPr>
            <p:ph type="sldNum" sz="quarter" idx="12"/>
          </p:nvPr>
        </p:nvSpPr>
        <p:spPr/>
        <p:txBody>
          <a:bodyPr/>
          <a:lstStyle>
            <a:lvl1pPr>
              <a:defRPr>
                <a:latin typeface="Arial" panose="020B0604020202020204" pitchFamily="34" charset="0"/>
              </a:defRPr>
            </a:lvl1pPr>
          </a:lstStyle>
          <a:p>
            <a:fld id="{C2DBF6DF-D5B6-4514-92C9-4D0B34436D12}" type="slidenum">
              <a:rPr lang="sr-Latn-CS" altLang="sr-Latn-RS"/>
              <a:pPr/>
              <a:t>‹#›</a:t>
            </a:fld>
            <a:endParaRPr lang="sr-Latn-CS" altLang="sr-Latn-RS"/>
          </a:p>
        </p:txBody>
      </p:sp>
    </p:spTree>
    <p:extLst>
      <p:ext uri="{BB962C8B-B14F-4D97-AF65-F5344CB8AC3E}">
        <p14:creationId xmlns:p14="http://schemas.microsoft.com/office/powerpoint/2010/main" xmlns="" val="3182703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4"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5" name="Slide Number Placeholder 5"/>
          <p:cNvSpPr>
            <a:spLocks noGrp="1"/>
          </p:cNvSpPr>
          <p:nvPr>
            <p:ph type="sldNum" sz="quarter" idx="12"/>
          </p:nvPr>
        </p:nvSpPr>
        <p:spPr/>
        <p:txBody>
          <a:bodyPr/>
          <a:lstStyle>
            <a:lvl1pPr>
              <a:defRPr>
                <a:latin typeface="Arial" panose="020B0604020202020204" pitchFamily="34" charset="0"/>
              </a:defRPr>
            </a:lvl1pPr>
          </a:lstStyle>
          <a:p>
            <a:fld id="{780D8629-F280-4137-B38A-7D27FE9AB34D}" type="slidenum">
              <a:rPr lang="sr-Latn-CS" altLang="sr-Latn-RS"/>
              <a:pPr/>
              <a:t>‹#›</a:t>
            </a:fld>
            <a:endParaRPr lang="sr-Latn-CS" altLang="sr-Latn-RS"/>
          </a:p>
        </p:txBody>
      </p:sp>
    </p:spTree>
    <p:extLst>
      <p:ext uri="{BB962C8B-B14F-4D97-AF65-F5344CB8AC3E}">
        <p14:creationId xmlns:p14="http://schemas.microsoft.com/office/powerpoint/2010/main" xmlns="" val="1728955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3"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4" name="Slide Number Placeholder 5"/>
          <p:cNvSpPr>
            <a:spLocks noGrp="1"/>
          </p:cNvSpPr>
          <p:nvPr>
            <p:ph type="sldNum" sz="quarter" idx="12"/>
          </p:nvPr>
        </p:nvSpPr>
        <p:spPr/>
        <p:txBody>
          <a:bodyPr/>
          <a:lstStyle>
            <a:lvl1pPr>
              <a:defRPr>
                <a:latin typeface="Arial" panose="020B0604020202020204" pitchFamily="34" charset="0"/>
              </a:defRPr>
            </a:lvl1pPr>
          </a:lstStyle>
          <a:p>
            <a:fld id="{8A3B3FF1-94AC-4BF9-A25B-B1FE6521E089}" type="slidenum">
              <a:rPr lang="sr-Latn-CS" altLang="sr-Latn-RS"/>
              <a:pPr/>
              <a:t>‹#›</a:t>
            </a:fld>
            <a:endParaRPr lang="sr-Latn-CS" altLang="sr-Latn-RS"/>
          </a:p>
        </p:txBody>
      </p:sp>
    </p:spTree>
    <p:extLst>
      <p:ext uri="{BB962C8B-B14F-4D97-AF65-F5344CB8AC3E}">
        <p14:creationId xmlns:p14="http://schemas.microsoft.com/office/powerpoint/2010/main" xmlns="" val="556548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800"/>
            </a:lvl1pPr>
          </a:lstStyle>
          <a:p>
            <a:r>
              <a:rPr lang="en-US"/>
              <a:t>Click to edit Master title style</a:t>
            </a:r>
            <a:endParaRPr lang="sr-Latn-RS"/>
          </a:p>
        </p:txBody>
      </p:sp>
      <p:sp>
        <p:nvSpPr>
          <p:cNvPr id="3" name="Content Placeholder 2"/>
          <p:cNvSpPr>
            <a:spLocks noGrp="1"/>
          </p:cNvSpPr>
          <p:nvPr>
            <p:ph idx="1"/>
          </p:nvPr>
        </p:nvSpPr>
        <p:spPr>
          <a:xfrm>
            <a:off x="5183188" y="987429"/>
            <a:ext cx="617220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6"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7" name="Slide Number Placeholder 5"/>
          <p:cNvSpPr>
            <a:spLocks noGrp="1"/>
          </p:cNvSpPr>
          <p:nvPr>
            <p:ph type="sldNum" sz="quarter" idx="12"/>
          </p:nvPr>
        </p:nvSpPr>
        <p:spPr/>
        <p:txBody>
          <a:bodyPr/>
          <a:lstStyle>
            <a:lvl1pPr>
              <a:defRPr>
                <a:latin typeface="Arial" panose="020B0604020202020204" pitchFamily="34" charset="0"/>
              </a:defRPr>
            </a:lvl1pPr>
          </a:lstStyle>
          <a:p>
            <a:fld id="{27CF8C23-064C-49CA-BA80-D1E79D0059F6}" type="slidenum">
              <a:rPr lang="sr-Latn-CS" altLang="sr-Latn-RS"/>
              <a:pPr/>
              <a:t>‹#›</a:t>
            </a:fld>
            <a:endParaRPr lang="sr-Latn-CS" altLang="sr-Latn-RS"/>
          </a:p>
        </p:txBody>
      </p:sp>
    </p:spTree>
    <p:extLst>
      <p:ext uri="{BB962C8B-B14F-4D97-AF65-F5344CB8AC3E}">
        <p14:creationId xmlns:p14="http://schemas.microsoft.com/office/powerpoint/2010/main" xmlns="" val="210934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163372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800"/>
            </a:lvl1pPr>
          </a:lstStyle>
          <a:p>
            <a:r>
              <a:rPr lang="en-US"/>
              <a:t>Click to edit Master title style</a:t>
            </a:r>
            <a:endParaRPr lang="sr-Latn-RS"/>
          </a:p>
        </p:txBody>
      </p:sp>
      <p:sp>
        <p:nvSpPr>
          <p:cNvPr id="3" name="Picture Placeholder 2"/>
          <p:cNvSpPr>
            <a:spLocks noGrp="1"/>
          </p:cNvSpPr>
          <p:nvPr>
            <p:ph type="pic" idx="1"/>
          </p:nvPr>
        </p:nvSpPr>
        <p:spPr>
          <a:xfrm>
            <a:off x="5183188" y="987429"/>
            <a:ext cx="6172200" cy="48736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sr-Latn-R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6"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7" name="Slide Number Placeholder 5"/>
          <p:cNvSpPr>
            <a:spLocks noGrp="1"/>
          </p:cNvSpPr>
          <p:nvPr>
            <p:ph type="sldNum" sz="quarter" idx="12"/>
          </p:nvPr>
        </p:nvSpPr>
        <p:spPr/>
        <p:txBody>
          <a:bodyPr/>
          <a:lstStyle>
            <a:lvl1pPr>
              <a:defRPr>
                <a:latin typeface="Arial" panose="020B0604020202020204" pitchFamily="34" charset="0"/>
              </a:defRPr>
            </a:lvl1pPr>
          </a:lstStyle>
          <a:p>
            <a:fld id="{E63BFACF-495F-45BC-8AFA-68E6CB5F14D5}" type="slidenum">
              <a:rPr lang="sr-Latn-CS" altLang="sr-Latn-RS"/>
              <a:pPr/>
              <a:t>‹#›</a:t>
            </a:fld>
            <a:endParaRPr lang="sr-Latn-CS" altLang="sr-Latn-RS"/>
          </a:p>
        </p:txBody>
      </p:sp>
    </p:spTree>
    <p:extLst>
      <p:ext uri="{BB962C8B-B14F-4D97-AF65-F5344CB8AC3E}">
        <p14:creationId xmlns:p14="http://schemas.microsoft.com/office/powerpoint/2010/main" xmlns="" val="9955417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5"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6" name="Slide Number Placeholder 5"/>
          <p:cNvSpPr>
            <a:spLocks noGrp="1"/>
          </p:cNvSpPr>
          <p:nvPr>
            <p:ph type="sldNum" sz="quarter" idx="12"/>
          </p:nvPr>
        </p:nvSpPr>
        <p:spPr/>
        <p:txBody>
          <a:bodyPr/>
          <a:lstStyle>
            <a:lvl1pPr>
              <a:defRPr>
                <a:latin typeface="Arial" panose="020B0604020202020204" pitchFamily="34" charset="0"/>
              </a:defRPr>
            </a:lvl1pPr>
          </a:lstStyle>
          <a:p>
            <a:fld id="{182E10BD-CC78-425C-A44C-A73BC0AAC1AF}" type="slidenum">
              <a:rPr lang="sr-Latn-CS" altLang="sr-Latn-RS"/>
              <a:pPr/>
              <a:t>‹#›</a:t>
            </a:fld>
            <a:endParaRPr lang="sr-Latn-CS" altLang="sr-Latn-RS"/>
          </a:p>
        </p:txBody>
      </p:sp>
    </p:spTree>
    <p:extLst>
      <p:ext uri="{BB962C8B-B14F-4D97-AF65-F5344CB8AC3E}">
        <p14:creationId xmlns:p14="http://schemas.microsoft.com/office/powerpoint/2010/main" xmlns="" val="7344676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sr-Latn-RS"/>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lvl1pPr>
              <a:defRPr>
                <a:cs typeface="Arial" panose="020B0604020202020204" pitchFamily="34" charset="0"/>
              </a:defRPr>
            </a:lvl1pPr>
          </a:lstStyle>
          <a:p>
            <a:pPr>
              <a:defRPr/>
            </a:pPr>
            <a:endParaRPr lang="sr-Latn-CS"/>
          </a:p>
        </p:txBody>
      </p:sp>
      <p:sp>
        <p:nvSpPr>
          <p:cNvPr id="5" name="Footer Placeholder 4"/>
          <p:cNvSpPr>
            <a:spLocks noGrp="1"/>
          </p:cNvSpPr>
          <p:nvPr>
            <p:ph type="ftr" sz="quarter" idx="11"/>
          </p:nvPr>
        </p:nvSpPr>
        <p:spPr/>
        <p:txBody>
          <a:bodyPr/>
          <a:lstStyle>
            <a:lvl1pPr>
              <a:defRPr>
                <a:cs typeface="Arial" panose="020B0604020202020204" pitchFamily="34" charset="0"/>
              </a:defRPr>
            </a:lvl1pPr>
          </a:lstStyle>
          <a:p>
            <a:pPr>
              <a:defRPr/>
            </a:pPr>
            <a:endParaRPr lang="sr-Latn-CS"/>
          </a:p>
        </p:txBody>
      </p:sp>
      <p:sp>
        <p:nvSpPr>
          <p:cNvPr id="6" name="Slide Number Placeholder 5"/>
          <p:cNvSpPr>
            <a:spLocks noGrp="1"/>
          </p:cNvSpPr>
          <p:nvPr>
            <p:ph type="sldNum" sz="quarter" idx="12"/>
          </p:nvPr>
        </p:nvSpPr>
        <p:spPr/>
        <p:txBody>
          <a:bodyPr/>
          <a:lstStyle>
            <a:lvl1pPr>
              <a:defRPr>
                <a:latin typeface="Arial" panose="020B0604020202020204" pitchFamily="34" charset="0"/>
              </a:defRPr>
            </a:lvl1pPr>
          </a:lstStyle>
          <a:p>
            <a:fld id="{A80FDC0D-D789-4678-B16F-8B911A1D3937}" type="slidenum">
              <a:rPr lang="sr-Latn-CS" altLang="sr-Latn-RS"/>
              <a:pPr/>
              <a:t>‹#›</a:t>
            </a:fld>
            <a:endParaRPr lang="sr-Latn-CS" altLang="sr-Latn-RS"/>
          </a:p>
        </p:txBody>
      </p:sp>
    </p:spTree>
    <p:extLst>
      <p:ext uri="{BB962C8B-B14F-4D97-AF65-F5344CB8AC3E}">
        <p14:creationId xmlns:p14="http://schemas.microsoft.com/office/powerpoint/2010/main" xmlns="" val="148366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133596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222049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7378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424965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23471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231750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46C928-F94B-49DE-B237-0B2FD0D062BB}" type="datetimeFigureOut">
              <a:rPr lang="en-GB" smtClean="0"/>
              <a:pPr/>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2297870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6C928-F94B-49DE-B237-0B2FD0D062BB}" type="datetimeFigureOut">
              <a:rPr lang="en-GB" smtClean="0"/>
              <a:pPr/>
              <a:t>28/11/2023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932BC-DF23-43D6-B389-0F0874A30651}" type="slidenum">
              <a:rPr lang="en-GB" smtClean="0"/>
              <a:pPr/>
              <a:t>‹#›</a:t>
            </a:fld>
            <a:endParaRPr lang="en-GB"/>
          </a:p>
        </p:txBody>
      </p:sp>
    </p:spTree>
    <p:extLst>
      <p:ext uri="{BB962C8B-B14F-4D97-AF65-F5344CB8AC3E}">
        <p14:creationId xmlns:p14="http://schemas.microsoft.com/office/powerpoint/2010/main" xmlns="" val="230165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2051"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sr-Latn-RS" alt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675">
                <a:solidFill>
                  <a:prstClr val="black">
                    <a:tint val="75000"/>
                  </a:prstClr>
                </a:solidFill>
                <a:latin typeface="+mn-lt"/>
                <a:cs typeface="+mn-cs"/>
              </a:defRPr>
            </a:lvl1pPr>
          </a:lstStyle>
          <a:p>
            <a:pPr>
              <a:defRPr/>
            </a:pPr>
            <a:endParaRPr lang="sr-Latn-C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675">
                <a:solidFill>
                  <a:prstClr val="black">
                    <a:tint val="75000"/>
                  </a:prstClr>
                </a:solidFill>
                <a:latin typeface="+mn-lt"/>
                <a:cs typeface="+mn-cs"/>
              </a:defRPr>
            </a:lvl1pPr>
          </a:lstStyle>
          <a:p>
            <a:pPr>
              <a:defRPr/>
            </a:pPr>
            <a:endParaRPr lang="sr-Latn-C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600">
                <a:solidFill>
                  <a:srgbClr val="898989"/>
                </a:solidFill>
                <a:latin typeface="Calibri" panose="020F0502020204030204" pitchFamily="34" charset="0"/>
              </a:defRPr>
            </a:lvl1pPr>
          </a:lstStyle>
          <a:p>
            <a:pPr fontAlgn="base">
              <a:spcBef>
                <a:spcPct val="0"/>
              </a:spcBef>
              <a:spcAft>
                <a:spcPct val="0"/>
              </a:spcAft>
            </a:pPr>
            <a:fld id="{F28AB691-CAC7-4BE3-9719-4A7BFC03525B}" type="slidenum">
              <a:rPr lang="sr-Latn-CS" altLang="sr-Latn-RS" smtClean="0">
                <a:cs typeface="Arial" panose="020B0604020202020204" pitchFamily="34" charset="0"/>
              </a:rPr>
              <a:pPr fontAlgn="base">
                <a:spcBef>
                  <a:spcPct val="0"/>
                </a:spcBef>
                <a:spcAft>
                  <a:spcPct val="0"/>
                </a:spcAft>
              </a:pPr>
              <a:t>‹#›</a:t>
            </a:fld>
            <a:endParaRPr lang="sr-Latn-CS" altLang="sr-Latn-RS">
              <a:cs typeface="Arial" panose="020B0604020202020204" pitchFamily="34" charset="0"/>
            </a:endParaRPr>
          </a:p>
        </p:txBody>
      </p:sp>
    </p:spTree>
    <p:extLst>
      <p:ext uri="{BB962C8B-B14F-4D97-AF65-F5344CB8AC3E}">
        <p14:creationId xmlns:p14="http://schemas.microsoft.com/office/powerpoint/2010/main" xmlns="" val="3437303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0" fontAlgn="base" hangingPunct="0">
        <a:lnSpc>
          <a:spcPct val="90000"/>
        </a:lnSpc>
        <a:spcBef>
          <a:spcPct val="0"/>
        </a:spcBef>
        <a:spcAft>
          <a:spcPct val="0"/>
        </a:spcAft>
        <a:defRPr sz="2400" kern="1200">
          <a:solidFill>
            <a:schemeClr val="tx1"/>
          </a:solidFill>
          <a:latin typeface="+mj-lt"/>
          <a:ea typeface="+mj-ea"/>
          <a:cs typeface="+mj-cs"/>
        </a:defRPr>
      </a:lvl1pPr>
      <a:lvl2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2pPr>
      <a:lvl3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3pPr>
      <a:lvl4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4pPr>
      <a:lvl5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5pPr>
      <a:lvl6pPr marL="342900" algn="l" defTabSz="514350" rtl="0" fontAlgn="base">
        <a:lnSpc>
          <a:spcPct val="90000"/>
        </a:lnSpc>
        <a:spcBef>
          <a:spcPct val="0"/>
        </a:spcBef>
        <a:spcAft>
          <a:spcPct val="0"/>
        </a:spcAft>
        <a:defRPr sz="2475">
          <a:solidFill>
            <a:schemeClr val="tx1"/>
          </a:solidFill>
          <a:latin typeface="Calibri Light" panose="020F0302020204030204" pitchFamily="34" charset="0"/>
        </a:defRPr>
      </a:lvl6pPr>
      <a:lvl7pPr marL="685800" algn="l" defTabSz="514350" rtl="0" fontAlgn="base">
        <a:lnSpc>
          <a:spcPct val="90000"/>
        </a:lnSpc>
        <a:spcBef>
          <a:spcPct val="0"/>
        </a:spcBef>
        <a:spcAft>
          <a:spcPct val="0"/>
        </a:spcAft>
        <a:defRPr sz="2475">
          <a:solidFill>
            <a:schemeClr val="tx1"/>
          </a:solidFill>
          <a:latin typeface="Calibri Light" panose="020F0302020204030204" pitchFamily="34" charset="0"/>
        </a:defRPr>
      </a:lvl7pPr>
      <a:lvl8pPr marL="1028700" algn="l" defTabSz="514350" rtl="0" fontAlgn="base">
        <a:lnSpc>
          <a:spcPct val="90000"/>
        </a:lnSpc>
        <a:spcBef>
          <a:spcPct val="0"/>
        </a:spcBef>
        <a:spcAft>
          <a:spcPct val="0"/>
        </a:spcAft>
        <a:defRPr sz="2475">
          <a:solidFill>
            <a:schemeClr val="tx1"/>
          </a:solidFill>
          <a:latin typeface="Calibri Light" panose="020F0302020204030204" pitchFamily="34" charset="0"/>
        </a:defRPr>
      </a:lvl8pPr>
      <a:lvl9pPr marL="1371600" algn="l" defTabSz="514350" rtl="0" fontAlgn="base">
        <a:lnSpc>
          <a:spcPct val="90000"/>
        </a:lnSpc>
        <a:spcBef>
          <a:spcPct val="0"/>
        </a:spcBef>
        <a:spcAft>
          <a:spcPct val="0"/>
        </a:spcAft>
        <a:defRPr sz="2475">
          <a:solidFill>
            <a:schemeClr val="tx1"/>
          </a:solidFill>
          <a:latin typeface="Calibri Light" panose="020F0302020204030204" pitchFamily="34" charset="0"/>
        </a:defRPr>
      </a:lvl9pPr>
    </p:titleStyle>
    <p:bodyStyle>
      <a:lvl1pPr marL="128588" indent="-128588" algn="l" defTabSz="514350" rtl="0" eaLnBrk="0" fontAlgn="base" hangingPunct="0">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5763" indent="-128588" algn="l" defTabSz="514350" rtl="0" eaLnBrk="0" fontAlgn="base" hangingPunct="0">
        <a:lnSpc>
          <a:spcPct val="90000"/>
        </a:lnSpc>
        <a:spcBef>
          <a:spcPts val="275"/>
        </a:spcBef>
        <a:spcAft>
          <a:spcPct val="0"/>
        </a:spcAft>
        <a:buFont typeface="Arial" panose="020B0604020202020204" pitchFamily="34" charset="0"/>
        <a:buChar char="•"/>
        <a:defRPr kern="1200">
          <a:solidFill>
            <a:schemeClr val="tx1"/>
          </a:solidFill>
          <a:latin typeface="+mn-lt"/>
          <a:ea typeface="+mn-ea"/>
          <a:cs typeface="+mn-cs"/>
        </a:defRPr>
      </a:lvl2pPr>
      <a:lvl3pPr marL="642938" indent="-128588" algn="l" defTabSz="514350" rtl="0" eaLnBrk="0" fontAlgn="base" hangingPunct="0">
        <a:lnSpc>
          <a:spcPct val="90000"/>
        </a:lnSpc>
        <a:spcBef>
          <a:spcPts val="275"/>
        </a:spcBef>
        <a:spcAft>
          <a:spcPct val="0"/>
        </a:spcAft>
        <a:buFont typeface="Arial" panose="020B0604020202020204" pitchFamily="34" charset="0"/>
        <a:buChar char="•"/>
        <a:defRPr sz="1100" kern="1200">
          <a:solidFill>
            <a:schemeClr val="tx1"/>
          </a:solidFill>
          <a:latin typeface="+mn-lt"/>
          <a:ea typeface="+mn-ea"/>
          <a:cs typeface="+mn-cs"/>
        </a:defRPr>
      </a:lvl3pPr>
      <a:lvl4pPr marL="900113" indent="-128588" algn="l" defTabSz="514350" rtl="0" eaLnBrk="0" fontAlgn="base" hangingPunct="0">
        <a:lnSpc>
          <a:spcPct val="90000"/>
        </a:lnSpc>
        <a:spcBef>
          <a:spcPts val="275"/>
        </a:spcBef>
        <a:spcAft>
          <a:spcPct val="0"/>
        </a:spcAft>
        <a:buFont typeface="Arial" panose="020B0604020202020204" pitchFamily="34" charset="0"/>
        <a:buChar char="•"/>
        <a:defRPr sz="900" kern="1200">
          <a:solidFill>
            <a:schemeClr val="tx1"/>
          </a:solidFill>
          <a:latin typeface="+mn-lt"/>
          <a:ea typeface="+mn-ea"/>
          <a:cs typeface="+mn-cs"/>
        </a:defRPr>
      </a:lvl4pPr>
      <a:lvl5pPr marL="1157288" indent="-128588" algn="l" defTabSz="514350" rtl="0" eaLnBrk="0" fontAlgn="base" hangingPunct="0">
        <a:lnSpc>
          <a:spcPct val="90000"/>
        </a:lnSpc>
        <a:spcBef>
          <a:spcPts val="275"/>
        </a:spcBef>
        <a:spcAft>
          <a:spcPct val="0"/>
        </a:spcAft>
        <a:buFont typeface="Arial" panose="020B0604020202020204" pitchFamily="34" charset="0"/>
        <a:buChar char="•"/>
        <a:defRPr sz="9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sr-Latn-R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6414" y="857250"/>
            <a:ext cx="6351587" cy="857250"/>
          </a:xfrm>
        </p:spPr>
        <p:txBody>
          <a:bodyPr/>
          <a:lstStyle/>
          <a:p>
            <a:pPr algn="r">
              <a:defRPr/>
            </a:pPr>
            <a:r>
              <a:rPr lang="en-US" sz="1500" dirty="0">
                <a:solidFill>
                  <a:srgbClr val="0070C0"/>
                </a:solidFill>
                <a:latin typeface="+mn-lt"/>
                <a:cs typeface="Times New Roman" panose="02020603050405020304" pitchFamily="18" charset="0"/>
              </a:rPr>
              <a:t>                                                                                      </a:t>
            </a:r>
            <a:r>
              <a:rPr lang="sr-Cyrl-RS" sz="1500" dirty="0">
                <a:solidFill>
                  <a:srgbClr val="0070C0"/>
                </a:solidFill>
                <a:latin typeface="+mn-lt"/>
                <a:cs typeface="Times New Roman" panose="02020603050405020304" pitchFamily="18" charset="0"/>
              </a:rPr>
              <a:t>                           </a:t>
            </a:r>
            <a:endParaRPr lang="en-GB" sz="1500" dirty="0">
              <a:solidFill>
                <a:srgbClr val="0070C0"/>
              </a:solidFill>
              <a:latin typeface="+mn-lt"/>
              <a:cs typeface="Times New Roman" panose="02020603050405020304" pitchFamily="18" charset="0"/>
            </a:endParaRPr>
          </a:p>
        </p:txBody>
      </p:sp>
      <p:sp>
        <p:nvSpPr>
          <p:cNvPr id="7" name="Footer Placeholder 6"/>
          <p:cNvSpPr>
            <a:spLocks noGrp="1"/>
          </p:cNvSpPr>
          <p:nvPr>
            <p:ph type="ftr" sz="quarter" idx="11"/>
          </p:nvPr>
        </p:nvSpPr>
        <p:spPr>
          <a:xfrm>
            <a:off x="6781800" y="5086350"/>
            <a:ext cx="2628900" cy="812800"/>
          </a:xfrm>
        </p:spPr>
        <p:txBody>
          <a:bodyPr/>
          <a:lstStyle/>
          <a:p>
            <a:pPr>
              <a:defRPr/>
            </a:pPr>
            <a:r>
              <a:rPr lang="sr-Latn-CS" sz="1500" dirty="0">
                <a:solidFill>
                  <a:srgbClr val="0070C0"/>
                </a:solidFill>
              </a:rPr>
              <a:t>Doc. dr. Zorančo Vasilkov</a:t>
            </a:r>
          </a:p>
          <a:p>
            <a:pPr>
              <a:defRPr/>
            </a:pPr>
            <a:r>
              <a:rPr lang="sr-Latn-CS" sz="1500" dirty="0">
                <a:solidFill>
                  <a:srgbClr val="0070C0"/>
                </a:solidFill>
              </a:rPr>
              <a:t>vasilkovzoranco</a:t>
            </a:r>
            <a:r>
              <a:rPr lang="en-US" sz="1500" dirty="0">
                <a:solidFill>
                  <a:srgbClr val="0070C0"/>
                </a:solidFill>
              </a:rPr>
              <a:t>@yahoo.com</a:t>
            </a:r>
            <a:endParaRPr lang="sr-Latn-CS" sz="1500" dirty="0">
              <a:solidFill>
                <a:srgbClr val="0070C0"/>
              </a:solidFill>
            </a:endParaRPr>
          </a:p>
        </p:txBody>
      </p:sp>
      <p:sp>
        <p:nvSpPr>
          <p:cNvPr id="16388" name="Slide Number Placeholder 7"/>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20002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4574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371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11210F-DB19-4DE6-8369-A14C04706230}" type="slidenum">
              <a:rPr lang="sr-Latn-CS" altLang="sr-Latn-RS">
                <a:solidFill>
                  <a:srgbClr val="898989"/>
                </a:solidFill>
              </a:rPr>
              <a:pPr/>
              <a:t>1</a:t>
            </a:fld>
            <a:endParaRPr lang="sr-Latn-CS" altLang="sr-Latn-RS">
              <a:solidFill>
                <a:srgbClr val="898989"/>
              </a:solidFill>
            </a:endParaRPr>
          </a:p>
        </p:txBody>
      </p:sp>
      <p:sp>
        <p:nvSpPr>
          <p:cNvPr id="16390" name="Naslov 1"/>
          <p:cNvSpPr txBox="1">
            <a:spLocks/>
          </p:cNvSpPr>
          <p:nvPr/>
        </p:nvSpPr>
        <p:spPr bwMode="auto">
          <a:xfrm>
            <a:off x="2132014" y="2422526"/>
            <a:ext cx="7907337" cy="2220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0000"/>
              </a:lnSpc>
              <a:spcBef>
                <a:spcPts val="563"/>
              </a:spcBef>
              <a:buFont typeface="Arial" panose="020B0604020202020204" pitchFamily="34" charset="0"/>
              <a:buChar char="•"/>
              <a:defRPr sz="1500">
                <a:solidFill>
                  <a:schemeClr val="tx1"/>
                </a:solidFill>
                <a:latin typeface="Calibri" panose="020F0502020204030204" pitchFamily="34" charset="0"/>
              </a:defRPr>
            </a:lvl1pPr>
            <a:lvl2pPr marL="685800" indent="-228600">
              <a:lnSpc>
                <a:spcPct val="90000"/>
              </a:lnSpc>
              <a:spcBef>
                <a:spcPts val="2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275"/>
              </a:spcBef>
              <a:buFont typeface="Arial" panose="020B0604020202020204" pitchFamily="34" charset="0"/>
              <a:buChar char="•"/>
              <a:defRPr sz="1100">
                <a:solidFill>
                  <a:schemeClr val="tx1"/>
                </a:solidFill>
                <a:latin typeface="Calibri" panose="020F0502020204030204" pitchFamily="34" charset="0"/>
              </a:defRPr>
            </a:lvl3pPr>
            <a:lvl4pPr marL="1600200" indent="-228600">
              <a:lnSpc>
                <a:spcPct val="90000"/>
              </a:lnSpc>
              <a:spcBef>
                <a:spcPts val="275"/>
              </a:spcBef>
              <a:buFont typeface="Arial" panose="020B0604020202020204" pitchFamily="34" charset="0"/>
              <a:buChar char="•"/>
              <a:defRPr sz="900">
                <a:solidFill>
                  <a:schemeClr val="tx1"/>
                </a:solidFill>
                <a:latin typeface="Calibri" panose="020F0502020204030204" pitchFamily="34" charset="0"/>
              </a:defRPr>
            </a:lvl4pPr>
            <a:lvl5pPr marL="2057400" indent="-228600">
              <a:lnSpc>
                <a:spcPct val="90000"/>
              </a:lnSpc>
              <a:spcBef>
                <a:spcPts val="275"/>
              </a:spcBef>
              <a:buFont typeface="Arial" panose="020B0604020202020204" pitchFamily="34" charset="0"/>
              <a:buChar char="•"/>
              <a:defRPr sz="900">
                <a:solidFill>
                  <a:schemeClr val="tx1"/>
                </a:solidFill>
                <a:latin typeface="Calibri" panose="020F0502020204030204" pitchFamily="34" charset="0"/>
              </a:defRPr>
            </a:lvl5pPr>
            <a:lvl6pPr marL="2514600" indent="-228600" eaLnBrk="0" fontAlgn="base" hangingPunct="0">
              <a:lnSpc>
                <a:spcPct val="90000"/>
              </a:lnSpc>
              <a:spcBef>
                <a:spcPts val="275"/>
              </a:spcBef>
              <a:spcAft>
                <a:spcPct val="0"/>
              </a:spcAft>
              <a:buFont typeface="Arial" panose="020B0604020202020204" pitchFamily="34" charset="0"/>
              <a:buChar char="•"/>
              <a:defRPr sz="900">
                <a:solidFill>
                  <a:schemeClr val="tx1"/>
                </a:solidFill>
                <a:latin typeface="Calibri" panose="020F0502020204030204" pitchFamily="34" charset="0"/>
              </a:defRPr>
            </a:lvl6pPr>
            <a:lvl7pPr marL="2971800" indent="-228600" eaLnBrk="0" fontAlgn="base" hangingPunct="0">
              <a:lnSpc>
                <a:spcPct val="90000"/>
              </a:lnSpc>
              <a:spcBef>
                <a:spcPts val="275"/>
              </a:spcBef>
              <a:spcAft>
                <a:spcPct val="0"/>
              </a:spcAft>
              <a:buFont typeface="Arial" panose="020B0604020202020204" pitchFamily="34" charset="0"/>
              <a:buChar char="•"/>
              <a:defRPr sz="900">
                <a:solidFill>
                  <a:schemeClr val="tx1"/>
                </a:solidFill>
                <a:latin typeface="Calibri" panose="020F0502020204030204" pitchFamily="34" charset="0"/>
              </a:defRPr>
            </a:lvl7pPr>
            <a:lvl8pPr marL="3429000" indent="-228600" eaLnBrk="0" fontAlgn="base" hangingPunct="0">
              <a:lnSpc>
                <a:spcPct val="90000"/>
              </a:lnSpc>
              <a:spcBef>
                <a:spcPts val="275"/>
              </a:spcBef>
              <a:spcAft>
                <a:spcPct val="0"/>
              </a:spcAft>
              <a:buFont typeface="Arial" panose="020B0604020202020204" pitchFamily="34" charset="0"/>
              <a:buChar char="•"/>
              <a:defRPr sz="900">
                <a:solidFill>
                  <a:schemeClr val="tx1"/>
                </a:solidFill>
                <a:latin typeface="Calibri" panose="020F0502020204030204" pitchFamily="34" charset="0"/>
              </a:defRPr>
            </a:lvl8pPr>
            <a:lvl9pPr marL="3886200" indent="-228600" eaLnBrk="0" fontAlgn="base" hangingPunct="0">
              <a:lnSpc>
                <a:spcPct val="90000"/>
              </a:lnSpc>
              <a:spcBef>
                <a:spcPts val="275"/>
              </a:spcBef>
              <a:spcAft>
                <a:spcPct val="0"/>
              </a:spcAft>
              <a:buFont typeface="Arial" panose="020B0604020202020204" pitchFamily="34" charset="0"/>
              <a:buChar char="•"/>
              <a:defRPr sz="900">
                <a:solidFill>
                  <a:schemeClr val="tx1"/>
                </a:solidFill>
                <a:latin typeface="Calibri" panose="020F0502020204030204" pitchFamily="34" charset="0"/>
              </a:defRPr>
            </a:lvl9pPr>
          </a:lstStyle>
          <a:p>
            <a:pPr algn="ctr" fontAlgn="base">
              <a:lnSpc>
                <a:spcPct val="80000"/>
              </a:lnSpc>
              <a:spcBef>
                <a:spcPct val="0"/>
              </a:spcBef>
              <a:spcAft>
                <a:spcPct val="0"/>
              </a:spcAft>
              <a:buFontTx/>
              <a:buNone/>
            </a:pPr>
            <a:r>
              <a:rPr lang="sr-Latn-RS" altLang="sr-Latn-RS" sz="2100" b="1">
                <a:solidFill>
                  <a:srgbClr val="0070C0"/>
                </a:solidFill>
                <a:latin typeface="Calibri Light" panose="020F0302020204030204" pitchFamily="34" charset="0"/>
                <a:cs typeface="Arial" panose="020B0604020202020204" pitchFamily="34" charset="0"/>
              </a:rPr>
              <a:t>EVROPSKE INTEGRACIJE I PRAVO EU</a:t>
            </a:r>
            <a:endParaRPr lang="en-US" altLang="sr-Latn-RS" sz="2100" b="1">
              <a:solidFill>
                <a:srgbClr val="0070C0"/>
              </a:solidFill>
              <a:latin typeface="Calibri Light" panose="020F0302020204030204" pitchFamily="34" charset="0"/>
              <a:cs typeface="Arial" panose="020B0604020202020204" pitchFamily="34" charset="0"/>
            </a:endParaRPr>
          </a:p>
        </p:txBody>
      </p:sp>
    </p:spTree>
    <p:extLst>
      <p:ext uri="{BB962C8B-B14F-4D97-AF65-F5344CB8AC3E}">
        <p14:creationId xmlns:p14="http://schemas.microsoft.com/office/powerpoint/2010/main" xmlns="" val="1989462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230" y="365125"/>
            <a:ext cx="8654604" cy="587912"/>
          </a:xfrm>
        </p:spPr>
        <p:txBody>
          <a:bodyPr>
            <a:noAutofit/>
          </a:bodyPr>
          <a:lstStyle/>
          <a:p>
            <a:pPr algn="ctr"/>
            <a:r>
              <a:rPr lang="sr-Latn-RS" sz="2500" b="1" dirty="0"/>
              <a:t/>
            </a:r>
            <a:br>
              <a:rPr lang="sr-Latn-RS" sz="2500" b="1" dirty="0"/>
            </a:br>
            <a:r>
              <a:rPr lang="sr-Latn-RS" sz="2500" b="1" dirty="0"/>
              <a:t/>
            </a:r>
            <a:br>
              <a:rPr lang="sr-Latn-RS" sz="2500" b="1" dirty="0"/>
            </a:br>
            <a:r>
              <a:rPr lang="sr-Latn-RS" sz="2500" b="1" dirty="0"/>
              <a:t/>
            </a:r>
            <a:br>
              <a:rPr lang="sr-Latn-RS" sz="2500" b="1" dirty="0"/>
            </a:br>
            <a:r>
              <a:rPr lang="sr-Latn-RS" sz="2500" b="1" dirty="0"/>
              <a:t/>
            </a:r>
            <a:br>
              <a:rPr lang="sr-Latn-RS" sz="2500" b="1" dirty="0"/>
            </a:br>
            <a:r>
              <a:rPr lang="en-US" sz="2500" b="1" dirty="0"/>
              <a:t>Polo</a:t>
            </a:r>
            <a:r>
              <a:rPr lang="sr-Latn-RS" sz="2500" b="1" dirty="0"/>
              <a:t>žaj prava EU u odnosu </a:t>
            </a:r>
            <a:r>
              <a:rPr lang="en-US" sz="2500" b="1" dirty="0" err="1"/>
              <a:t>na</a:t>
            </a:r>
            <a:r>
              <a:rPr lang="en-US" sz="2500" b="1"/>
              <a:t> </a:t>
            </a:r>
            <a:r>
              <a:rPr lang="sr-Latn-RS" sz="2500" b="1"/>
              <a:t>nacionalne </a:t>
            </a:r>
            <a:r>
              <a:rPr lang="sr-Latn-RS" sz="2500" b="1" dirty="0"/>
              <a:t>pravne poredke</a:t>
            </a:r>
            <a:endParaRPr lang="en-GB" sz="2500" b="1" dirty="0"/>
          </a:p>
        </p:txBody>
      </p:sp>
      <p:sp>
        <p:nvSpPr>
          <p:cNvPr id="3" name="Content Placeholder 2"/>
          <p:cNvSpPr>
            <a:spLocks noGrp="1"/>
          </p:cNvSpPr>
          <p:nvPr>
            <p:ph idx="1"/>
          </p:nvPr>
        </p:nvSpPr>
        <p:spPr>
          <a:xfrm>
            <a:off x="838200" y="1378039"/>
            <a:ext cx="10515600" cy="4798924"/>
          </a:xfrm>
        </p:spPr>
        <p:txBody>
          <a:bodyPr>
            <a:normAutofit fontScale="25000" lnSpcReduction="20000"/>
          </a:bodyPr>
          <a:lstStyle/>
          <a:p>
            <a:pPr marL="0" indent="0">
              <a:spcAft>
                <a:spcPts val="1200"/>
              </a:spcAft>
              <a:buNone/>
            </a:pPr>
            <a:endParaRPr lang="en-US" sz="9600" dirty="0"/>
          </a:p>
          <a:p>
            <a:pPr marL="0" indent="0" algn="just">
              <a:spcAft>
                <a:spcPts val="600"/>
              </a:spcAft>
              <a:buNone/>
            </a:pPr>
            <a:r>
              <a:rPr lang="sr-Latn-RS" sz="8000" dirty="0"/>
              <a:t>1. Autonomija pravnog poretka EU</a:t>
            </a:r>
            <a:endParaRPr lang="sr-Cyrl-RS" sz="8000" dirty="0"/>
          </a:p>
          <a:p>
            <a:pPr marL="0" indent="0" algn="just">
              <a:spcAft>
                <a:spcPts val="600"/>
              </a:spcAft>
              <a:buNone/>
            </a:pPr>
            <a:r>
              <a:rPr lang="sr-Cyrl-RS" sz="8000" dirty="0"/>
              <a:t>2. </a:t>
            </a:r>
            <a:r>
              <a:rPr lang="sr-Latn-RS" sz="8000" dirty="0"/>
              <a:t>Interakcija između prava EU i nacionalnog prava</a:t>
            </a:r>
          </a:p>
          <a:p>
            <a:pPr marL="0" indent="0" algn="just">
              <a:spcAft>
                <a:spcPts val="600"/>
              </a:spcAft>
              <a:buNone/>
            </a:pPr>
            <a:r>
              <a:rPr lang="sr-Latn-RS" sz="8000" dirty="0"/>
              <a:t>3. Sukob između prava EU i nacionalnog prava</a:t>
            </a:r>
            <a:endParaRPr lang="en-US" sz="8000" dirty="0"/>
          </a:p>
          <a:p>
            <a:pPr marL="0" indent="0" algn="just">
              <a:spcAft>
                <a:spcPts val="600"/>
              </a:spcAft>
              <a:buNone/>
            </a:pPr>
            <a:r>
              <a:rPr lang="sr-Latn-RS" sz="8000" dirty="0"/>
              <a:t> - Direktna primenjivost prava EU u nacionalnom pravu</a:t>
            </a:r>
          </a:p>
          <a:p>
            <a:pPr marL="0" indent="0" algn="just">
              <a:spcAft>
                <a:spcPts val="600"/>
              </a:spcAft>
              <a:buNone/>
            </a:pPr>
            <a:r>
              <a:rPr lang="sr-Latn-RS" sz="8000" dirty="0"/>
              <a:t> - Nadređenost prava EU u odnosu na nacionalno pravo</a:t>
            </a:r>
          </a:p>
          <a:p>
            <a:pPr marL="0" indent="0" algn="just">
              <a:spcAft>
                <a:spcPts val="600"/>
              </a:spcAft>
              <a:buNone/>
            </a:pPr>
            <a:r>
              <a:rPr lang="sr-Latn-RS" sz="8000" dirty="0"/>
              <a:t>4. Tumačenje nacionalnog prava u skladu sa pravom EU</a:t>
            </a:r>
            <a:endParaRPr lang="sr-Cyrl-RS" sz="8000" dirty="0"/>
          </a:p>
          <a:p>
            <a:pPr marL="0" indent="0" algn="just">
              <a:spcAft>
                <a:spcPts val="600"/>
              </a:spcAft>
              <a:buNone/>
            </a:pPr>
            <a:endParaRPr lang="sr-Cyrl-RS" sz="8000" dirty="0"/>
          </a:p>
          <a:p>
            <a:pPr marL="0" indent="0" algn="just">
              <a:spcAft>
                <a:spcPts val="600"/>
              </a:spcAft>
              <a:buNone/>
            </a:pPr>
            <a:endParaRPr lang="sr-Cyrl-RS" sz="8000" dirty="0"/>
          </a:p>
          <a:p>
            <a:pPr marL="1371600" indent="-1371600" algn="just">
              <a:spcAft>
                <a:spcPts val="600"/>
              </a:spcAft>
              <a:buFont typeface="+mj-lt"/>
              <a:buAutoNum type="arabicPeriod"/>
            </a:pPr>
            <a:endParaRPr lang="sr-Cyrl-RS" sz="8000" dirty="0"/>
          </a:p>
          <a:p>
            <a:pPr marL="0" indent="0">
              <a:buNone/>
            </a:pPr>
            <a:r>
              <a:rPr lang="ru-RU" sz="9600" dirty="0"/>
              <a:t>      </a:t>
            </a:r>
            <a:br>
              <a:rPr lang="ru-RU" sz="9600" dirty="0"/>
            </a:br>
            <a:r>
              <a:rPr lang="ru-RU" sz="2400" dirty="0"/>
              <a:t/>
            </a:r>
            <a:br>
              <a:rPr lang="ru-RU" sz="2400" dirty="0"/>
            </a:br>
            <a:r>
              <a:rPr lang="ru-RU" sz="2400" dirty="0"/>
              <a:t/>
            </a:r>
            <a:br>
              <a:rPr lang="ru-RU" sz="2400" dirty="0"/>
            </a:br>
            <a:endParaRPr lang="sr-Cyrl-RS" sz="2400" dirty="0"/>
          </a:p>
        </p:txBody>
      </p:sp>
    </p:spTree>
    <p:extLst>
      <p:ext uri="{BB962C8B-B14F-4D97-AF65-F5344CB8AC3E}">
        <p14:creationId xmlns:p14="http://schemas.microsoft.com/office/powerpoint/2010/main" xmlns="" val="4138215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6383" y="193184"/>
            <a:ext cx="8417417" cy="811368"/>
          </a:xfrm>
        </p:spPr>
        <p:txBody>
          <a:bodyPr>
            <a:normAutofit/>
          </a:bodyPr>
          <a:lstStyle/>
          <a:p>
            <a:pPr lvl="0" algn="ctr">
              <a:spcBef>
                <a:spcPts val="1000"/>
              </a:spcBef>
              <a:spcAft>
                <a:spcPts val="600"/>
              </a:spcAft>
            </a:pPr>
            <a:r>
              <a:rPr lang="sr-Latn-RS" sz="2500" b="1" dirty="0">
                <a:solidFill>
                  <a:srgbClr val="FF0000"/>
                </a:solidFill>
              </a:rPr>
              <a:t>Autonomija pravnog poretka EU</a:t>
            </a:r>
            <a:endParaRPr lang="en-GB" sz="2500" b="1" dirty="0">
              <a:solidFill>
                <a:srgbClr val="FF0000"/>
              </a:solidFill>
              <a:latin typeface="Calibri" panose="020F0502020204030204"/>
              <a:ea typeface="+mn-ea"/>
              <a:cs typeface="+mn-cs"/>
            </a:endParaRPr>
          </a:p>
        </p:txBody>
      </p:sp>
      <p:sp>
        <p:nvSpPr>
          <p:cNvPr id="3" name="Content Placeholder 2"/>
          <p:cNvSpPr>
            <a:spLocks noGrp="1"/>
          </p:cNvSpPr>
          <p:nvPr>
            <p:ph idx="1"/>
          </p:nvPr>
        </p:nvSpPr>
        <p:spPr>
          <a:xfrm>
            <a:off x="88776" y="905522"/>
            <a:ext cx="12020365" cy="5830128"/>
          </a:xfrm>
        </p:spPr>
        <p:txBody>
          <a:bodyPr>
            <a:normAutofit fontScale="92500" lnSpcReduction="10000"/>
          </a:bodyPr>
          <a:lstStyle/>
          <a:p>
            <a:pPr algn="just">
              <a:spcBef>
                <a:spcPts val="600"/>
              </a:spcBef>
            </a:pPr>
            <a:r>
              <a:rPr lang="sr-Latn-RS" sz="1900" dirty="0"/>
              <a:t>Pravo EU nije moguće posmatrati kao sastavni deo klasičnog međunarodnog javnog prava niti kao sastavni deo nacionalnih prava ili njihovim dodatkom</a:t>
            </a:r>
          </a:p>
          <a:p>
            <a:pPr algn="just">
              <a:spcBef>
                <a:spcPts val="600"/>
              </a:spcBef>
            </a:pPr>
            <a:r>
              <a:rPr lang="sr-Latn-RS" sz="1900" u="sng" dirty="0">
                <a:solidFill>
                  <a:srgbClr val="FF0000"/>
                </a:solidFill>
              </a:rPr>
              <a:t>Osnivanjem EU države članice su ograničile svoj suverenitet i time stvorile nezavistan skup propisa koji ih obavezuje, </a:t>
            </a:r>
            <a:r>
              <a:rPr lang="sr-Latn-RS" sz="1900" b="1" i="1" u="sng" dirty="0">
                <a:solidFill>
                  <a:srgbClr val="FF0000"/>
                </a:solidFill>
              </a:rPr>
              <a:t>daje prava građanima i nameće obaveze državama i obavezuje nacionalne sudove na pružanje sudske zaštite u slučajevima kršenja prava Unije</a:t>
            </a:r>
          </a:p>
          <a:p>
            <a:pPr algn="just">
              <a:spcBef>
                <a:spcPts val="600"/>
              </a:spcBef>
            </a:pPr>
            <a:r>
              <a:rPr lang="sr-Latn-RS" sz="1900" u="sng" dirty="0"/>
              <a:t>Autonomija pravnog poretka EU predstavlja garanciju za pravo EU da neće biti ignorisano</a:t>
            </a:r>
            <a:r>
              <a:rPr lang="sr-Latn-RS" sz="1900" dirty="0"/>
              <a:t> u interakciji sa nacionalnim pravom i da će se primenjivati u svim državama članicama EU</a:t>
            </a:r>
          </a:p>
          <a:p>
            <a:pPr algn="just">
              <a:spcBef>
                <a:spcPts val="600"/>
              </a:spcBef>
            </a:pPr>
            <a:r>
              <a:rPr lang="sr-Latn-RS" sz="1900" dirty="0"/>
              <a:t>Pravo EU se tumači i primenjuje u skl</a:t>
            </a:r>
            <a:r>
              <a:rPr lang="en-US" sz="1900" dirty="0"/>
              <a:t>a</a:t>
            </a:r>
            <a:r>
              <a:rPr lang="sr-Latn-RS" sz="1900" dirty="0"/>
              <a:t>du sa ciljevima EU </a:t>
            </a:r>
            <a:r>
              <a:rPr lang="en-US" sz="1900" dirty="0" err="1"/>
              <a:t>koji</a:t>
            </a:r>
            <a:r>
              <a:rPr lang="en-US" sz="1900" dirty="0"/>
              <a:t> </a:t>
            </a:r>
            <a:r>
              <a:rPr lang="en-US" sz="1900" dirty="0" err="1"/>
              <a:t>su</a:t>
            </a:r>
            <a:r>
              <a:rPr lang="en-US" sz="1900" dirty="0"/>
              <a:t> </a:t>
            </a:r>
            <a:r>
              <a:rPr lang="sr-Latn-RS" sz="1900" dirty="0"/>
              <a:t>definisani </a:t>
            </a:r>
            <a:r>
              <a:rPr lang="en-US" sz="1900" dirty="0" err="1"/>
              <a:t>primarnim</a:t>
            </a:r>
            <a:r>
              <a:rPr lang="en-US" sz="1900" dirty="0"/>
              <a:t> </a:t>
            </a:r>
            <a:r>
              <a:rPr lang="en-US" sz="1900" dirty="0" err="1"/>
              <a:t>pravom</a:t>
            </a:r>
            <a:r>
              <a:rPr lang="en-US" sz="1900" dirty="0"/>
              <a:t> - </a:t>
            </a:r>
            <a:r>
              <a:rPr lang="sr-Latn-RS" sz="1900" dirty="0"/>
              <a:t>osnivački</a:t>
            </a:r>
            <a:r>
              <a:rPr lang="en-US" sz="1900" dirty="0"/>
              <a:t>m</a:t>
            </a:r>
            <a:r>
              <a:rPr lang="sr-Latn-RS" sz="1900" dirty="0"/>
              <a:t> ugovor</a:t>
            </a:r>
            <a:r>
              <a:rPr lang="en-US" sz="1900" dirty="0" err="1"/>
              <a:t>ima</a:t>
            </a:r>
            <a:r>
              <a:rPr lang="sr-Latn-RS" sz="1900" dirty="0"/>
              <a:t> EU</a:t>
            </a:r>
          </a:p>
          <a:p>
            <a:pPr algn="just">
              <a:spcBef>
                <a:spcPts val="600"/>
              </a:spcBef>
            </a:pPr>
            <a:r>
              <a:rPr lang="sr-Latn-RS" sz="1900" dirty="0"/>
              <a:t>Specifičnost EU </a:t>
            </a:r>
            <a:r>
              <a:rPr lang="en-US" sz="1900" dirty="0"/>
              <a:t>se </a:t>
            </a:r>
            <a:r>
              <a:rPr lang="en-US" sz="1900" dirty="0" err="1"/>
              <a:t>ogleda</a:t>
            </a:r>
            <a:r>
              <a:rPr lang="en-US" sz="1900" dirty="0"/>
              <a:t> u tome </a:t>
            </a:r>
            <a:r>
              <a:rPr lang="sr-Latn-RS" sz="1900" dirty="0"/>
              <a:t>što su određena prava definisana pravom EU</a:t>
            </a:r>
            <a:r>
              <a:rPr lang="en-US" sz="1900" dirty="0"/>
              <a:t>, </a:t>
            </a:r>
            <a:r>
              <a:rPr lang="en-US" sz="1900" dirty="0" err="1"/>
              <a:t>odnosno</a:t>
            </a:r>
            <a:r>
              <a:rPr lang="en-US" sz="1900" dirty="0"/>
              <a:t> </a:t>
            </a:r>
            <a:r>
              <a:rPr lang="sr-Latn-RS" sz="1900" u="sng" dirty="0"/>
              <a:t>na nadnacionalnom nivou</a:t>
            </a:r>
            <a:r>
              <a:rPr lang="en-US" sz="1900" u="sng" dirty="0"/>
              <a:t> </a:t>
            </a:r>
            <a:r>
              <a:rPr lang="en-US" sz="1900" u="sng" dirty="0" err="1"/>
              <a:t>i</a:t>
            </a:r>
            <a:r>
              <a:rPr lang="en-US" sz="1900" u="sng" dirty="0"/>
              <a:t> </a:t>
            </a:r>
            <a:r>
              <a:rPr lang="en-US" sz="1900" u="sng" dirty="0" err="1"/>
              <a:t>proizvode</a:t>
            </a:r>
            <a:r>
              <a:rPr lang="en-US" sz="1900" u="sng" dirty="0"/>
              <a:t> </a:t>
            </a:r>
            <a:r>
              <a:rPr lang="en-US" sz="1900" u="sng" dirty="0" err="1"/>
              <a:t>prava</a:t>
            </a:r>
            <a:r>
              <a:rPr lang="en-US" sz="1900" u="sng" dirty="0"/>
              <a:t> </a:t>
            </a:r>
            <a:r>
              <a:rPr lang="en-US" sz="1900" u="sng" dirty="0" err="1"/>
              <a:t>i</a:t>
            </a:r>
            <a:r>
              <a:rPr lang="en-US" sz="1900" u="sng" dirty="0"/>
              <a:t> </a:t>
            </a:r>
            <a:r>
              <a:rPr lang="en-US" sz="1900" u="sng" dirty="0" err="1"/>
              <a:t>obaveze</a:t>
            </a:r>
            <a:r>
              <a:rPr lang="en-US" sz="1900" u="sng" dirty="0"/>
              <a:t> u </a:t>
            </a:r>
            <a:r>
              <a:rPr lang="en-US" sz="1900" u="sng" dirty="0" err="1"/>
              <a:t>nacionalnim</a:t>
            </a:r>
            <a:r>
              <a:rPr lang="en-US" sz="1900" u="sng" dirty="0"/>
              <a:t> </a:t>
            </a:r>
            <a:r>
              <a:rPr lang="en-US" sz="1900" u="sng" dirty="0" err="1"/>
              <a:t>pravnim</a:t>
            </a:r>
            <a:r>
              <a:rPr lang="en-US" sz="1900" u="sng" dirty="0"/>
              <a:t> </a:t>
            </a:r>
            <a:r>
              <a:rPr lang="en-US" sz="1900" u="sng" dirty="0" err="1"/>
              <a:t>sistemima</a:t>
            </a:r>
            <a:r>
              <a:rPr lang="en-US" sz="1900" dirty="0"/>
              <a:t>. </a:t>
            </a:r>
            <a:r>
              <a:rPr lang="en-US" sz="1900" b="1" i="1" u="sng" dirty="0">
                <a:solidFill>
                  <a:srgbClr val="FF0000"/>
                </a:solidFill>
              </a:rPr>
              <a:t>B</a:t>
            </a:r>
            <a:r>
              <a:rPr lang="sr-Latn-RS" sz="1900" b="1" i="1" u="sng" dirty="0">
                <a:solidFill>
                  <a:srgbClr val="FF0000"/>
                </a:solidFill>
              </a:rPr>
              <a:t>ez autonomije prava EU ta prava bi bila ugrožena jer bi svaka država članica dru</a:t>
            </a:r>
            <a:r>
              <a:rPr lang="en-US" sz="1900" b="1" i="1" u="sng" dirty="0" err="1">
                <a:solidFill>
                  <a:srgbClr val="FF0000"/>
                </a:solidFill>
              </a:rPr>
              <a:t>ga</a:t>
            </a:r>
            <a:r>
              <a:rPr lang="sr-Latn-RS" sz="1900" b="1" i="1" u="sng" dirty="0">
                <a:solidFill>
                  <a:srgbClr val="FF0000"/>
                </a:solidFill>
              </a:rPr>
              <a:t>č</a:t>
            </a:r>
            <a:r>
              <a:rPr lang="en-US" sz="1900" b="1" i="1" u="sng" dirty="0" err="1">
                <a:solidFill>
                  <a:srgbClr val="FF0000"/>
                </a:solidFill>
              </a:rPr>
              <a:t>ije</a:t>
            </a:r>
            <a:r>
              <a:rPr lang="sr-Latn-RS" sz="1900" b="1" i="1" u="sng" dirty="0">
                <a:solidFill>
                  <a:srgbClr val="FF0000"/>
                </a:solidFill>
              </a:rPr>
              <a:t> tumačila  pravo EU.</a:t>
            </a:r>
            <a:r>
              <a:rPr lang="sr-Latn-RS" sz="1900" b="1" dirty="0"/>
              <a:t> </a:t>
            </a:r>
            <a:r>
              <a:rPr lang="sr-Latn-RS" sz="1900" b="1" i="1" u="sng" dirty="0">
                <a:solidFill>
                  <a:srgbClr val="FF0000"/>
                </a:solidFill>
              </a:rPr>
              <a:t>Autonomija prava EU </a:t>
            </a:r>
            <a:r>
              <a:rPr lang="en-US" sz="1900" b="1" i="1" u="sng" dirty="0" err="1">
                <a:solidFill>
                  <a:srgbClr val="FF0000"/>
                </a:solidFill>
              </a:rPr>
              <a:t>znaci</a:t>
            </a:r>
            <a:r>
              <a:rPr lang="en-US" sz="1900" b="1" i="1" u="sng" dirty="0">
                <a:solidFill>
                  <a:srgbClr val="FF0000"/>
                </a:solidFill>
              </a:rPr>
              <a:t> </a:t>
            </a:r>
            <a:r>
              <a:rPr lang="en-US" sz="1900" b="1" i="1" u="sng" dirty="0" err="1">
                <a:solidFill>
                  <a:srgbClr val="FF0000"/>
                </a:solidFill>
              </a:rPr>
              <a:t>primenu</a:t>
            </a:r>
            <a:r>
              <a:rPr lang="en-US" sz="1900" b="1" i="1" u="sng" dirty="0">
                <a:solidFill>
                  <a:srgbClr val="FF0000"/>
                </a:solidFill>
              </a:rPr>
              <a:t> </a:t>
            </a:r>
            <a:r>
              <a:rPr lang="sr-Latn-RS" sz="1900" b="1" i="1" u="sng" dirty="0">
                <a:solidFill>
                  <a:srgbClr val="FF0000"/>
                </a:solidFill>
              </a:rPr>
              <a:t>prav</a:t>
            </a:r>
            <a:r>
              <a:rPr lang="en-US" sz="1900" b="1" i="1" u="sng" dirty="0">
                <a:solidFill>
                  <a:srgbClr val="FF0000"/>
                </a:solidFill>
              </a:rPr>
              <a:t>a</a:t>
            </a:r>
            <a:r>
              <a:rPr lang="sr-Latn-RS" sz="1900" b="1" i="1" u="sng" dirty="0">
                <a:solidFill>
                  <a:srgbClr val="FF0000"/>
                </a:solidFill>
              </a:rPr>
              <a:t> EU</a:t>
            </a:r>
            <a:r>
              <a:rPr lang="en-US" sz="1900" b="1" i="1" u="sng" dirty="0">
                <a:solidFill>
                  <a:srgbClr val="FF0000"/>
                </a:solidFill>
              </a:rPr>
              <a:t> </a:t>
            </a:r>
            <a:r>
              <a:rPr lang="en-US" sz="1900" b="1" i="1" u="sng" dirty="0" err="1">
                <a:solidFill>
                  <a:srgbClr val="FF0000"/>
                </a:solidFill>
              </a:rPr>
              <a:t>uz</a:t>
            </a:r>
            <a:r>
              <a:rPr lang="sr-Latn-RS" sz="1900" b="1" i="1" u="sng" dirty="0">
                <a:solidFill>
                  <a:srgbClr val="FF0000"/>
                </a:solidFill>
              </a:rPr>
              <a:t> nacionaln</a:t>
            </a:r>
            <a:r>
              <a:rPr lang="en-US" sz="1900" b="1" i="1" u="sng" dirty="0">
                <a:solidFill>
                  <a:srgbClr val="FF0000"/>
                </a:solidFill>
              </a:rPr>
              <a:t>o</a:t>
            </a:r>
            <a:r>
              <a:rPr lang="sr-Latn-RS" sz="1900" b="1" i="1" u="sng" dirty="0">
                <a:solidFill>
                  <a:srgbClr val="FF0000"/>
                </a:solidFill>
              </a:rPr>
              <a:t> i ustavn</a:t>
            </a:r>
            <a:r>
              <a:rPr lang="en-US" sz="1900" b="1" i="1" u="sng" dirty="0">
                <a:solidFill>
                  <a:srgbClr val="FF0000"/>
                </a:solidFill>
              </a:rPr>
              <a:t>o</a:t>
            </a:r>
            <a:r>
              <a:rPr lang="sr-Latn-RS" sz="1900" b="1" i="1" u="sng" dirty="0">
                <a:solidFill>
                  <a:srgbClr val="FF0000"/>
                </a:solidFill>
              </a:rPr>
              <a:t> prav</a:t>
            </a:r>
            <a:r>
              <a:rPr lang="en-US" sz="1900" b="1" i="1" u="sng" dirty="0">
                <a:solidFill>
                  <a:srgbClr val="FF0000"/>
                </a:solidFill>
              </a:rPr>
              <a:t>o</a:t>
            </a:r>
            <a:r>
              <a:rPr lang="sr-Latn-RS" sz="1900" b="1" i="1" u="sng" dirty="0">
                <a:solidFill>
                  <a:srgbClr val="FF0000"/>
                </a:solidFill>
              </a:rPr>
              <a:t> u svim</a:t>
            </a:r>
            <a:r>
              <a:rPr lang="en-US" sz="1900" b="1" i="1" u="sng" dirty="0">
                <a:solidFill>
                  <a:srgbClr val="FF0000"/>
                </a:solidFill>
              </a:rPr>
              <a:t> </a:t>
            </a:r>
            <a:r>
              <a:rPr lang="en-US" sz="1900" b="1" i="1" u="sng" dirty="0" err="1">
                <a:solidFill>
                  <a:srgbClr val="FF0000"/>
                </a:solidFill>
              </a:rPr>
              <a:t>drzava</a:t>
            </a:r>
            <a:r>
              <a:rPr lang="sr-Latn-RS" sz="1900" b="1" i="1" u="sng" dirty="0">
                <a:solidFill>
                  <a:srgbClr val="FF0000"/>
                </a:solidFill>
              </a:rPr>
              <a:t>ma</a:t>
            </a:r>
            <a:r>
              <a:rPr lang="en-US" sz="1900" b="1" i="1" u="sng" dirty="0">
                <a:solidFill>
                  <a:srgbClr val="FF0000"/>
                </a:solidFill>
              </a:rPr>
              <a:t> </a:t>
            </a:r>
            <a:r>
              <a:rPr lang="sr-Latn-RS" sz="1900" b="1" i="1" u="sng" dirty="0">
                <a:solidFill>
                  <a:srgbClr val="FF0000"/>
                </a:solidFill>
              </a:rPr>
              <a:t>č</a:t>
            </a:r>
            <a:r>
              <a:rPr lang="en-US" sz="1900" b="1" i="1" u="sng" dirty="0" err="1">
                <a:solidFill>
                  <a:srgbClr val="FF0000"/>
                </a:solidFill>
              </a:rPr>
              <a:t>lanica</a:t>
            </a:r>
            <a:r>
              <a:rPr lang="sr-Latn-RS" sz="1900" b="1" i="1" u="sng" dirty="0">
                <a:solidFill>
                  <a:srgbClr val="FF0000"/>
                </a:solidFill>
              </a:rPr>
              <a:t>ma</a:t>
            </a:r>
          </a:p>
          <a:p>
            <a:pPr algn="just">
              <a:spcBef>
                <a:spcPts val="600"/>
              </a:spcBef>
            </a:pPr>
            <a:r>
              <a:rPr lang="en-US" sz="1900" dirty="0"/>
              <a:t>Sa </a:t>
            </a:r>
            <a:r>
              <a:rPr lang="en-US" sz="1900" dirty="0" err="1"/>
              <a:t>druge</a:t>
            </a:r>
            <a:r>
              <a:rPr lang="en-US" sz="1900" dirty="0"/>
              <a:t> </a:t>
            </a:r>
            <a:r>
              <a:rPr lang="en-US" sz="1900" dirty="0" err="1"/>
              <a:t>strane</a:t>
            </a:r>
            <a:r>
              <a:rPr lang="sr-Latn-RS" sz="1900" dirty="0"/>
              <a:t>, iako pravo EU predstavlja samostalni pravni poredak u odnosu na pravne poretke država članica, ne može se smatratati da će se</a:t>
            </a:r>
            <a:r>
              <a:rPr lang="en-US" sz="1900" dirty="0"/>
              <a:t> </a:t>
            </a:r>
            <a:r>
              <a:rPr lang="en-US" sz="1900" dirty="0" err="1"/>
              <a:t>jedino</a:t>
            </a:r>
            <a:r>
              <a:rPr lang="sr-Latn-RS" sz="1900" dirty="0"/>
              <a:t> </a:t>
            </a:r>
            <a:r>
              <a:rPr lang="en-US" sz="1900" dirty="0" err="1"/>
              <a:t>pravo</a:t>
            </a:r>
            <a:r>
              <a:rPr lang="en-US" sz="1900" dirty="0"/>
              <a:t> </a:t>
            </a:r>
            <a:r>
              <a:rPr lang="sr-Latn-RS" sz="1900" dirty="0"/>
              <a:t>EU </a:t>
            </a:r>
            <a:r>
              <a:rPr lang="en-US" sz="1900" dirty="0"/>
              <a:t> </a:t>
            </a:r>
            <a:r>
              <a:rPr lang="en-US" sz="1900" dirty="0" err="1"/>
              <a:t>primenjivati</a:t>
            </a:r>
            <a:r>
              <a:rPr lang="en-US" sz="1900" dirty="0"/>
              <a:t> </a:t>
            </a:r>
            <a:r>
              <a:rPr lang="en-US" sz="1900" dirty="0" err="1"/>
              <a:t>i</a:t>
            </a:r>
            <a:r>
              <a:rPr lang="en-US" sz="1900" dirty="0"/>
              <a:t> da ono ,,</a:t>
            </a:r>
            <a:r>
              <a:rPr lang="en-US" sz="1900" dirty="0" err="1"/>
              <a:t>ukida</a:t>
            </a:r>
            <a:r>
              <a:rPr lang="en-US" sz="1900" dirty="0"/>
              <a:t>,, </a:t>
            </a:r>
            <a:r>
              <a:rPr lang="sr-Latn-RS" sz="1900" dirty="0"/>
              <a:t>pravn</a:t>
            </a:r>
            <a:r>
              <a:rPr lang="en-US" sz="1900" dirty="0"/>
              <a:t>e</a:t>
            </a:r>
            <a:r>
              <a:rPr lang="sr-Latn-RS" sz="1900" dirty="0"/>
              <a:t> sistem</a:t>
            </a:r>
            <a:r>
              <a:rPr lang="en-US" sz="1900" dirty="0"/>
              <a:t>e</a:t>
            </a:r>
            <a:r>
              <a:rPr lang="sr-Latn-RS" sz="1900" dirty="0"/>
              <a:t> država članica. </a:t>
            </a:r>
            <a:r>
              <a:rPr lang="sr-Latn-RS" sz="1900" b="1" u="sng" dirty="0"/>
              <a:t>Potpuno i strogo razgraničenje odnosa između prava EU i nacionalnih prava kao dva potpuno odvojena i suprotstavljena sistema nije moguće zato što:</a:t>
            </a:r>
          </a:p>
          <a:p>
            <a:pPr algn="just">
              <a:spcBef>
                <a:spcPts val="600"/>
              </a:spcBef>
              <a:buFont typeface="Wingdings" panose="05000000000000000000" pitchFamily="2" charset="2"/>
              <a:buChar char="Ø"/>
            </a:pPr>
            <a:r>
              <a:rPr lang="sr-Latn-RS" sz="1900" b="1" u="sng" dirty="0"/>
              <a:t>Oba pravna sistema se primenjuju na iste subjekte uključujući fizička lica koja su istovremeno i građani (državljani) nacionalnih država i EU (pravo građanstva EU) </a:t>
            </a:r>
          </a:p>
          <a:p>
            <a:pPr algn="just">
              <a:spcBef>
                <a:spcPts val="600"/>
              </a:spcBef>
              <a:buFont typeface="Wingdings" panose="05000000000000000000" pitchFamily="2" charset="2"/>
              <a:buChar char="Ø"/>
            </a:pPr>
            <a:r>
              <a:rPr lang="sr-Latn-RS" sz="1900" b="1" u="sng" dirty="0"/>
              <a:t>Pravo EU se može primenjivati samo ako je deo pravnih poredaka država članica</a:t>
            </a:r>
          </a:p>
          <a:p>
            <a:pPr algn="just">
              <a:spcBef>
                <a:spcPts val="600"/>
              </a:spcBef>
            </a:pPr>
            <a:r>
              <a:rPr lang="sr-Latn-RS" sz="2600" b="1" i="1" u="sng" dirty="0">
                <a:solidFill>
                  <a:srgbClr val="FF0000"/>
                </a:solidFill>
              </a:rPr>
              <a:t>Suštinski, </a:t>
            </a:r>
            <a:r>
              <a:rPr lang="en-US" sz="2600" b="1" i="1" u="sng" dirty="0">
                <a:solidFill>
                  <a:srgbClr val="FF0000"/>
                </a:solidFill>
              </a:rPr>
              <a:t>pr</a:t>
            </a:r>
            <a:r>
              <a:rPr lang="sr-Latn-RS" sz="2600" b="1" i="1" u="sng" dirty="0">
                <a:solidFill>
                  <a:srgbClr val="FF0000"/>
                </a:solidFill>
              </a:rPr>
              <a:t>a</a:t>
            </a:r>
            <a:r>
              <a:rPr lang="en-US" sz="2600" b="1" i="1" u="sng" dirty="0" err="1">
                <a:solidFill>
                  <a:srgbClr val="FF0000"/>
                </a:solidFill>
              </a:rPr>
              <a:t>vo</a:t>
            </a:r>
            <a:r>
              <a:rPr lang="en-US" sz="2600" b="1" i="1" u="sng" dirty="0">
                <a:solidFill>
                  <a:srgbClr val="FF0000"/>
                </a:solidFill>
              </a:rPr>
              <a:t> </a:t>
            </a:r>
            <a:r>
              <a:rPr lang="sr-Latn-RS" sz="2600" b="1" i="1" u="sng" dirty="0">
                <a:solidFill>
                  <a:srgbClr val="FF0000"/>
                </a:solidFill>
              </a:rPr>
              <a:t>EU i nacionalno pravo država članica su međusobno isprepleteni, nalaze se u stanju  intenzivne interakcije i korelacije i međusobno su zavisni </a:t>
            </a:r>
            <a:endParaRPr lang="sr-Cyrl-RS" sz="2600" b="1" i="1" u="sng" dirty="0">
              <a:solidFill>
                <a:srgbClr val="FF0000"/>
              </a:solidFill>
            </a:endParaRPr>
          </a:p>
        </p:txBody>
      </p:sp>
    </p:spTree>
    <p:extLst>
      <p:ext uri="{BB962C8B-B14F-4D97-AF65-F5344CB8AC3E}">
        <p14:creationId xmlns:p14="http://schemas.microsoft.com/office/powerpoint/2010/main" xmlns="" val="656480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262" y="24766"/>
            <a:ext cx="7044744" cy="850997"/>
          </a:xfrm>
        </p:spPr>
        <p:txBody>
          <a:bodyPr>
            <a:normAutofit fontScale="90000"/>
          </a:bodyPr>
          <a:lstStyle/>
          <a:p>
            <a:pPr algn="ctr"/>
            <a:r>
              <a:rPr lang="sr-Latn-RS" sz="2500" b="1" dirty="0">
                <a:solidFill>
                  <a:srgbClr val="FF0000"/>
                </a:solidFill>
              </a:rPr>
              <a:t/>
            </a:r>
            <a:br>
              <a:rPr lang="sr-Latn-RS" sz="2500" b="1" dirty="0">
                <a:solidFill>
                  <a:srgbClr val="FF0000"/>
                </a:solidFill>
              </a:rPr>
            </a:br>
            <a:r>
              <a:rPr lang="sr-Latn-RS" sz="2500" b="1" dirty="0">
                <a:solidFill>
                  <a:srgbClr val="FF0000"/>
                </a:solidFill>
              </a:rPr>
              <a:t/>
            </a:r>
            <a:br>
              <a:rPr lang="sr-Latn-RS" sz="2500" b="1" dirty="0">
                <a:solidFill>
                  <a:srgbClr val="FF0000"/>
                </a:solidFill>
              </a:rPr>
            </a:br>
            <a:r>
              <a:rPr lang="sr-Latn-RS" sz="2500" b="1" dirty="0">
                <a:solidFill>
                  <a:srgbClr val="FF0000"/>
                </a:solidFill>
              </a:rPr>
              <a:t>Interakcija između prava EU i nacionalnog prava</a:t>
            </a:r>
            <a:endParaRPr lang="en-GB" sz="2500" b="1" dirty="0">
              <a:solidFill>
                <a:srgbClr val="FF0000"/>
              </a:solidFill>
            </a:endParaRPr>
          </a:p>
        </p:txBody>
      </p:sp>
      <p:sp>
        <p:nvSpPr>
          <p:cNvPr id="3" name="Content Placeholder 2"/>
          <p:cNvSpPr>
            <a:spLocks noGrp="1"/>
          </p:cNvSpPr>
          <p:nvPr>
            <p:ph idx="1"/>
          </p:nvPr>
        </p:nvSpPr>
        <p:spPr>
          <a:xfrm>
            <a:off x="0" y="875764"/>
            <a:ext cx="12109142" cy="5653826"/>
          </a:xfrm>
        </p:spPr>
        <p:txBody>
          <a:bodyPr>
            <a:noAutofit/>
          </a:bodyPr>
          <a:lstStyle/>
          <a:p>
            <a:pPr algn="just">
              <a:lnSpc>
                <a:spcPct val="100000"/>
              </a:lnSpc>
              <a:spcBef>
                <a:spcPts val="0"/>
              </a:spcBef>
              <a:spcAft>
                <a:spcPts val="600"/>
              </a:spcAft>
            </a:pPr>
            <a:r>
              <a:rPr lang="sr-Latn-RS" sz="2000" u="sng" dirty="0">
                <a:solidFill>
                  <a:srgbClr val="FF0000"/>
                </a:solidFill>
              </a:rPr>
              <a:t>Interakcija označava </a:t>
            </a:r>
            <a:r>
              <a:rPr lang="sr-Latn-RS" sz="2000" b="1" u="sng" dirty="0">
                <a:solidFill>
                  <a:srgbClr val="FF0000"/>
                </a:solidFill>
              </a:rPr>
              <a:t>zajedničko delovanje prava EU i nacionalnog prava</a:t>
            </a:r>
            <a:r>
              <a:rPr lang="sr-Latn-RS" sz="2000" u="sng" dirty="0">
                <a:solidFill>
                  <a:srgbClr val="FF0000"/>
                </a:solidFill>
              </a:rPr>
              <a:t> u oblastima regulacije u kojima su oba sistema medjusobno </a:t>
            </a:r>
            <a:r>
              <a:rPr lang="sr-Latn-RS" sz="2000" b="1" u="sng" dirty="0">
                <a:solidFill>
                  <a:srgbClr val="FF0000"/>
                </a:solidFill>
              </a:rPr>
              <a:t>povezana</a:t>
            </a:r>
            <a:r>
              <a:rPr lang="sr-Latn-RS" sz="2000" u="sng" dirty="0">
                <a:solidFill>
                  <a:srgbClr val="FF0000"/>
                </a:solidFill>
              </a:rPr>
              <a:t> i medjusobno se </a:t>
            </a:r>
            <a:r>
              <a:rPr lang="sr-Latn-RS" sz="2000" b="1" u="sng" dirty="0">
                <a:solidFill>
                  <a:srgbClr val="FF0000"/>
                </a:solidFill>
              </a:rPr>
              <a:t>dopunjuju</a:t>
            </a:r>
            <a:r>
              <a:rPr lang="sr-Latn-RS" sz="2000" u="sng" dirty="0">
                <a:solidFill>
                  <a:srgbClr val="FF0000"/>
                </a:solidFill>
              </a:rPr>
              <a:t> </a:t>
            </a:r>
            <a:r>
              <a:rPr lang="sr-Latn-RS" sz="2000" dirty="0"/>
              <a:t>(član 4, stav 3 UEU)</a:t>
            </a:r>
          </a:p>
          <a:p>
            <a:pPr algn="just">
              <a:lnSpc>
                <a:spcPct val="100000"/>
              </a:lnSpc>
              <a:spcBef>
                <a:spcPts val="0"/>
              </a:spcBef>
              <a:spcAft>
                <a:spcPts val="600"/>
              </a:spcAft>
            </a:pPr>
            <a:r>
              <a:rPr lang="sr-Latn-RS" sz="2000" b="1" u="sng" dirty="0">
                <a:solidFill>
                  <a:srgbClr val="FF0000"/>
                </a:solidFill>
              </a:rPr>
              <a:t>Načelo lojalne saradnje</a:t>
            </a:r>
            <a:r>
              <a:rPr lang="sr-Latn-RS" sz="2000" dirty="0"/>
              <a:t> se nalazi u centru te interakcije jer je utemeljeno na svesti </a:t>
            </a:r>
            <a:r>
              <a:rPr lang="sr-Latn-RS" sz="2000" u="sng" dirty="0">
                <a:solidFill>
                  <a:srgbClr val="FF0000"/>
                </a:solidFill>
              </a:rPr>
              <a:t>da pravni poredak EU za razliku od pravnih sistema država članica sam po sebi ne može potpuno ostvariti ciljeve EU</a:t>
            </a:r>
          </a:p>
          <a:p>
            <a:pPr marL="0" indent="0" algn="just">
              <a:lnSpc>
                <a:spcPct val="100000"/>
              </a:lnSpc>
              <a:spcBef>
                <a:spcPts val="0"/>
              </a:spcBef>
              <a:spcAft>
                <a:spcPts val="600"/>
              </a:spcAft>
              <a:buNone/>
            </a:pPr>
            <a:endParaRPr lang="sr-Latn-RS" sz="800" u="sng" dirty="0">
              <a:solidFill>
                <a:srgbClr val="FF0000"/>
              </a:solidFill>
            </a:endParaRPr>
          </a:p>
          <a:p>
            <a:pPr algn="just">
              <a:spcBef>
                <a:spcPts val="0"/>
              </a:spcBef>
            </a:pPr>
            <a:r>
              <a:rPr lang="sr-Latn-RS" sz="2000" b="1" i="1" u="sng" dirty="0">
                <a:solidFill>
                  <a:srgbClr val="FF0000"/>
                </a:solidFill>
              </a:rPr>
              <a:t>Za ostvarivanje ciljeva Unije neophodno je da postoji podrška nacionalnih pravnih </a:t>
            </a:r>
            <a:r>
              <a:rPr lang="en-US" sz="2000" b="1" i="1" u="sng" dirty="0">
                <a:solidFill>
                  <a:srgbClr val="FF0000"/>
                </a:solidFill>
              </a:rPr>
              <a:t>s</a:t>
            </a:r>
            <a:r>
              <a:rPr lang="sr-Latn-RS" sz="2000" b="1" i="1" u="sng" dirty="0">
                <a:solidFill>
                  <a:srgbClr val="FF0000"/>
                </a:solidFill>
              </a:rPr>
              <a:t>istema</a:t>
            </a:r>
            <a:r>
              <a:rPr lang="en-US" sz="2000" b="1" i="1" u="sng" dirty="0">
                <a:solidFill>
                  <a:srgbClr val="FF0000"/>
                </a:solidFill>
              </a:rPr>
              <a:t>. S</a:t>
            </a:r>
            <a:r>
              <a:rPr lang="sr-Latn-RS" sz="2000" b="1" i="1" u="sng" dirty="0">
                <a:solidFill>
                  <a:srgbClr val="FF0000"/>
                </a:solidFill>
              </a:rPr>
              <a:t>ve tri nacionalne grane vlasti ne mogu smatrati pravni poredak EU kao nesto ,,strano“ već kao nešto zajedničko i kao deo svog pravnog sistema</a:t>
            </a:r>
          </a:p>
          <a:p>
            <a:pPr algn="just">
              <a:lnSpc>
                <a:spcPct val="100000"/>
              </a:lnSpc>
              <a:spcBef>
                <a:spcPts val="0"/>
              </a:spcBef>
              <a:spcAft>
                <a:spcPts val="600"/>
              </a:spcAft>
            </a:pPr>
            <a:r>
              <a:rPr lang="sr-Latn-RS" sz="2000" b="1" i="1" u="sng" dirty="0">
                <a:solidFill>
                  <a:srgbClr val="FF0000"/>
                </a:solidFill>
              </a:rPr>
              <a:t>Konkretno to znači da se ne traži od država članica samo da poštuju osnivačke ugovore i sekundarno zakonodavstvo već da iste moraju sprovoditi i primenjivati u svojim nacionalnim pravnim sistemima</a:t>
            </a:r>
          </a:p>
          <a:p>
            <a:pPr marL="0" indent="0" algn="just">
              <a:lnSpc>
                <a:spcPct val="100000"/>
              </a:lnSpc>
              <a:spcBef>
                <a:spcPts val="0"/>
              </a:spcBef>
              <a:spcAft>
                <a:spcPts val="600"/>
              </a:spcAft>
              <a:buNone/>
            </a:pPr>
            <a:endParaRPr lang="sr-Latn-RS" sz="800" b="1" i="1" u="sng" dirty="0">
              <a:solidFill>
                <a:srgbClr val="FF0000"/>
              </a:solidFill>
            </a:endParaRPr>
          </a:p>
          <a:p>
            <a:pPr algn="just">
              <a:lnSpc>
                <a:spcPct val="100000"/>
              </a:lnSpc>
              <a:spcBef>
                <a:spcPts val="0"/>
              </a:spcBef>
              <a:spcAft>
                <a:spcPts val="600"/>
              </a:spcAft>
            </a:pPr>
            <a:r>
              <a:rPr lang="sr-Latn-RS" sz="2000" dirty="0"/>
              <a:t>Primeri interakcije predstavljaju </a:t>
            </a:r>
            <a:r>
              <a:rPr lang="sr-Latn-RS" sz="2000" b="1" i="1" dirty="0">
                <a:solidFill>
                  <a:srgbClr val="FF0000"/>
                </a:solidFill>
              </a:rPr>
              <a:t>primena direktiva </a:t>
            </a:r>
            <a:r>
              <a:rPr lang="sr-Latn-RS" sz="2000" dirty="0"/>
              <a:t>i </a:t>
            </a:r>
            <a:r>
              <a:rPr lang="sr-Latn-RS" sz="2000" b="1" dirty="0">
                <a:solidFill>
                  <a:srgbClr val="FF0000"/>
                </a:solidFill>
              </a:rPr>
              <a:t>postupak donošenja predhodne odluke</a:t>
            </a:r>
          </a:p>
          <a:p>
            <a:pPr algn="just">
              <a:lnSpc>
                <a:spcPct val="100000"/>
              </a:lnSpc>
              <a:spcBef>
                <a:spcPts val="0"/>
              </a:spcBef>
              <a:spcAft>
                <a:spcPts val="600"/>
              </a:spcAft>
            </a:pPr>
            <a:r>
              <a:rPr lang="sr-Latn-RS" sz="2000" b="1" dirty="0">
                <a:solidFill>
                  <a:srgbClr val="FF0000"/>
                </a:solidFill>
              </a:rPr>
              <a:t>Direktivom</a:t>
            </a:r>
            <a:r>
              <a:rPr lang="sr-Latn-RS" sz="2000" dirty="0"/>
              <a:t> se na obavezujući način </a:t>
            </a:r>
            <a:r>
              <a:rPr lang="sr-Latn-RS" sz="2000" u="sng" dirty="0"/>
              <a:t>utvrđuje </a:t>
            </a:r>
            <a:r>
              <a:rPr lang="en-US" sz="2000" u="sng" dirty="0" err="1"/>
              <a:t>cilj</a:t>
            </a:r>
            <a:r>
              <a:rPr lang="en-US" sz="2000" u="sng" dirty="0"/>
              <a:t> </a:t>
            </a:r>
            <a:r>
              <a:rPr lang="en-US" sz="2000" u="sng" dirty="0" err="1"/>
              <a:t>ili</a:t>
            </a:r>
            <a:r>
              <a:rPr lang="en-US" sz="2000" u="sng" dirty="0"/>
              <a:t> </a:t>
            </a:r>
            <a:r>
              <a:rPr lang="sr-Latn-RS" sz="2000" u="sng" dirty="0"/>
              <a:t>rezultat </a:t>
            </a:r>
            <a:r>
              <a:rPr lang="sr-Latn-RS" sz="2000" dirty="0"/>
              <a:t>koji država članica mora da ostvari, a nacionalnim </a:t>
            </a:r>
            <a:r>
              <a:rPr lang="sr-Latn-RS" sz="2000" u="sng" dirty="0">
                <a:solidFill>
                  <a:srgbClr val="FF0000"/>
                </a:solidFill>
              </a:rPr>
              <a:t>vlastima se ostavlja da primenom domaćeg prava utvrde sredstva i način za osvarivanje tog cilja</a:t>
            </a:r>
          </a:p>
          <a:p>
            <a:pPr algn="just">
              <a:lnSpc>
                <a:spcPct val="100000"/>
              </a:lnSpc>
              <a:spcBef>
                <a:spcPts val="0"/>
              </a:spcBef>
              <a:spcAft>
                <a:spcPts val="600"/>
              </a:spcAft>
            </a:pPr>
            <a:r>
              <a:rPr lang="sr-Latn-RS" sz="2000" b="1" dirty="0">
                <a:solidFill>
                  <a:srgbClr val="FF0000"/>
                </a:solidFill>
              </a:rPr>
              <a:t>Postupak donošenja predhodne odluke </a:t>
            </a:r>
            <a:r>
              <a:rPr lang="sr-Latn-RS" sz="2000" dirty="0"/>
              <a:t>pokazuje povezanost sudskih sistema, tako što nacionalni sudovi su obavezni i moraju Sudu EU da upute pitanja vezana za tumačenje prava Unije. To znači da sudovi država članica moraju poštovati i primenjivati pravo EU dok je tumačenje prava EU i izjašnjavanje o zakonitosti isključivo u nadležnosti Suda EU</a:t>
            </a:r>
          </a:p>
          <a:p>
            <a:pPr marL="0" indent="0" algn="just">
              <a:spcBef>
                <a:spcPts val="0"/>
              </a:spcBef>
              <a:buNone/>
            </a:pPr>
            <a:r>
              <a:rPr lang="sr-Latn-RS" sz="2000" dirty="0"/>
              <a:t>  </a:t>
            </a:r>
            <a:endParaRPr lang="sr-Cyrl-RS" sz="2000" dirty="0"/>
          </a:p>
        </p:txBody>
      </p:sp>
    </p:spTree>
    <p:extLst>
      <p:ext uri="{BB962C8B-B14F-4D97-AF65-F5344CB8AC3E}">
        <p14:creationId xmlns:p14="http://schemas.microsoft.com/office/powerpoint/2010/main" xmlns="" val="2865072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122" y="244700"/>
            <a:ext cx="8449196" cy="476518"/>
          </a:xfrm>
        </p:spPr>
        <p:txBody>
          <a:bodyPr>
            <a:normAutofit/>
          </a:bodyPr>
          <a:lstStyle/>
          <a:p>
            <a:pPr algn="ctr"/>
            <a:r>
              <a:rPr lang="sr-Latn-RS" sz="2500" b="1" dirty="0">
                <a:solidFill>
                  <a:srgbClr val="FF0000"/>
                </a:solidFill>
              </a:rPr>
              <a:t>Sukob između prava EU i nacionalnog prava</a:t>
            </a:r>
            <a:endParaRPr lang="en-GB" sz="2500" b="1" dirty="0">
              <a:solidFill>
                <a:srgbClr val="FF0000"/>
              </a:solidFill>
            </a:endParaRPr>
          </a:p>
        </p:txBody>
      </p:sp>
      <p:sp>
        <p:nvSpPr>
          <p:cNvPr id="3" name="Content Placeholder 2"/>
          <p:cNvSpPr>
            <a:spLocks noGrp="1"/>
          </p:cNvSpPr>
          <p:nvPr>
            <p:ph idx="1"/>
          </p:nvPr>
        </p:nvSpPr>
        <p:spPr>
          <a:xfrm>
            <a:off x="134298" y="914400"/>
            <a:ext cx="11958964" cy="5847007"/>
          </a:xfrm>
        </p:spPr>
        <p:txBody>
          <a:bodyPr>
            <a:noAutofit/>
          </a:bodyPr>
          <a:lstStyle/>
          <a:p>
            <a:pPr algn="just">
              <a:spcBef>
                <a:spcPts val="600"/>
              </a:spcBef>
            </a:pPr>
            <a:r>
              <a:rPr lang="sr-Latn-RS" sz="2000" dirty="0"/>
              <a:t>U odnosu između prava EU i nacionalnog prava dolazi do povremenih sporova i sukoba</a:t>
            </a:r>
          </a:p>
          <a:p>
            <a:pPr algn="just">
              <a:spcBef>
                <a:spcPts val="600"/>
              </a:spcBef>
            </a:pPr>
            <a:r>
              <a:rPr lang="sr-Latn-RS" sz="2000" dirty="0"/>
              <a:t>Takva situacija nastaje kada se </a:t>
            </a:r>
            <a:r>
              <a:rPr lang="sr-Latn-RS" sz="2000" b="1" u="sng" dirty="0"/>
              <a:t>pravnim aktom EU stvaraju prava i obaveze a taj pravni akt je u sukobu sa nekim nacionalnim propisom</a:t>
            </a:r>
          </a:p>
          <a:p>
            <a:pPr algn="just">
              <a:spcBef>
                <a:spcPts val="600"/>
              </a:spcBef>
            </a:pPr>
            <a:r>
              <a:rPr lang="sr-Latn-RS" sz="2000" dirty="0"/>
              <a:t>Ovakve situacije se rešavaju na osnovu </a:t>
            </a:r>
            <a:r>
              <a:rPr lang="sr-Latn-RS" sz="2000" b="1" i="1" u="sng" dirty="0">
                <a:solidFill>
                  <a:srgbClr val="FF0000"/>
                </a:solidFill>
              </a:rPr>
              <a:t>dva fundametalna načela utemeljena unutar Unije a koja pokazuju i potvrđuju </a:t>
            </a:r>
            <a:r>
              <a:rPr lang="en-US" sz="2000" b="1" i="1" u="sng" dirty="0" err="1">
                <a:solidFill>
                  <a:srgbClr val="FF0000"/>
                </a:solidFill>
              </a:rPr>
              <a:t>funkcionisanje</a:t>
            </a:r>
            <a:r>
              <a:rPr lang="sr-Latn-RS" sz="2000" b="1" i="1" u="sng" dirty="0">
                <a:solidFill>
                  <a:srgbClr val="FF0000"/>
                </a:solidFill>
              </a:rPr>
              <a:t> prav</a:t>
            </a:r>
            <a:r>
              <a:rPr lang="en-US" sz="2000" b="1" i="1" u="sng" dirty="0">
                <a:solidFill>
                  <a:srgbClr val="FF0000"/>
                </a:solidFill>
              </a:rPr>
              <a:t>a</a:t>
            </a:r>
            <a:r>
              <a:rPr lang="sr-Latn-RS" sz="2000" b="1" i="1" u="sng" dirty="0">
                <a:solidFill>
                  <a:srgbClr val="FF0000"/>
                </a:solidFill>
              </a:rPr>
              <a:t> EU. To su </a:t>
            </a:r>
            <a:r>
              <a:rPr lang="en-US" sz="2000" b="1" i="1" u="sng" dirty="0" err="1">
                <a:solidFill>
                  <a:srgbClr val="FF0000"/>
                </a:solidFill>
              </a:rPr>
              <a:t>na</a:t>
            </a:r>
            <a:r>
              <a:rPr lang="sr-Latn-RS" sz="2000" b="1" i="1" u="sng" dirty="0">
                <a:solidFill>
                  <a:srgbClr val="FF0000"/>
                </a:solidFill>
              </a:rPr>
              <a:t>čelo direktne primenjivosti prava EU i načelo nadređenosti prava EU (nad odredbama nacionalnog prava sa kojim je u sukobu)  </a:t>
            </a:r>
          </a:p>
          <a:p>
            <a:pPr marL="0" indent="0" algn="ctr">
              <a:spcBef>
                <a:spcPts val="600"/>
              </a:spcBef>
              <a:buNone/>
            </a:pPr>
            <a:r>
              <a:rPr lang="sr-Latn-RS" sz="2000" b="1" dirty="0"/>
              <a:t>Direktna primenjivost prava EU u nacionalnom pravu</a:t>
            </a:r>
          </a:p>
          <a:p>
            <a:pPr algn="just">
              <a:spcBef>
                <a:spcPts val="600"/>
              </a:spcBef>
            </a:pPr>
            <a:r>
              <a:rPr lang="sr-Latn-RS" sz="2000" b="1" i="1" u="sng" dirty="0">
                <a:solidFill>
                  <a:srgbClr val="FF0000"/>
                </a:solidFill>
              </a:rPr>
              <a:t>Načelo direktne primenljivosti znači da pravo EU direktno dodeljuje prava i nameće obaveze ne samo institucijama Unije i državama članicama, već i građanima Unije</a:t>
            </a:r>
          </a:p>
          <a:p>
            <a:pPr algn="just">
              <a:spcBef>
                <a:spcPts val="600"/>
              </a:spcBef>
            </a:pPr>
            <a:r>
              <a:rPr lang="sr-Latn-RS" sz="2000" dirty="0"/>
              <a:t>Ovo načelo se ne pominje u osnivačkim ugovorima već ga je izveo Sud EU i pored otpora nekih država članica. Prva presuda koja garantuje postojanje pravnog poretka EU i uspostavlja načelo direktne primenjivosti je presuda po premetu </a:t>
            </a:r>
            <a:r>
              <a:rPr lang="sr-Latn-RS" sz="2000" i="1" dirty="0"/>
              <a:t>Van Gend&amp;Loss </a:t>
            </a:r>
            <a:r>
              <a:rPr lang="sr-Latn-RS" sz="2000" dirty="0"/>
              <a:t>u kom je holandski prevoznik tužio holandsku carinu za naplatu veće carine za hemijske proizvode uvezene iz  SR Nemačke. </a:t>
            </a:r>
            <a:r>
              <a:rPr lang="sr-Latn-RS" sz="2000" b="1" i="1" u="sng" dirty="0"/>
              <a:t>Sud se pozvao na član 12 tadašnjeg Ugovora o EEZ koji izričito zabranjuje državama članicama da u okviru zajedničkog tržišta uvode nove carine i takse. Sud EU je u presudi naveo da su direktno primenjive sve odredbe Ugovora koje: 1) utvrđuju opšte uslove; 2) potpune su, jasne i samostalne u pravnom sistemu i 3) nije potrebno </a:t>
            </a:r>
            <a:r>
              <a:rPr lang="sr-Latn-RS" sz="2000" b="1" i="1" u="sng"/>
              <a:t>usklađivanje nacionalnog </a:t>
            </a:r>
            <a:r>
              <a:rPr lang="sr-Latn-RS" sz="2000" b="1" i="1" u="sng" dirty="0"/>
              <a:t>prava kako bi one imale pravno dejstvo</a:t>
            </a:r>
          </a:p>
          <a:p>
            <a:pPr algn="just">
              <a:spcBef>
                <a:spcPts val="600"/>
              </a:spcBef>
            </a:pPr>
            <a:r>
              <a:rPr lang="sr-Latn-RS" sz="2000" dirty="0"/>
              <a:t>Posebno su značajne presude Suda EU o direktnoj primenjivosti odredaba Ugovora o slobodi kretanja lica (član 45. UFEU), slobodi poslovnog nastanjivanja (član 49. UFEU) i slobodi pružanja usluga (član 56. UFEU)</a:t>
            </a:r>
          </a:p>
          <a:p>
            <a:pPr algn="just">
              <a:spcBef>
                <a:spcPts val="600"/>
              </a:spcBef>
            </a:pPr>
            <a:endParaRPr lang="sr-Latn-RS" sz="2000" i="1" dirty="0"/>
          </a:p>
          <a:p>
            <a:pPr algn="just">
              <a:spcBef>
                <a:spcPts val="600"/>
              </a:spcBef>
            </a:pPr>
            <a:endParaRPr lang="sr-Latn-RS" sz="2000" dirty="0"/>
          </a:p>
        </p:txBody>
      </p:sp>
    </p:spTree>
    <p:extLst>
      <p:ext uri="{BB962C8B-B14F-4D97-AF65-F5344CB8AC3E}">
        <p14:creationId xmlns:p14="http://schemas.microsoft.com/office/powerpoint/2010/main" xmlns="" val="4222279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3808" y="218941"/>
            <a:ext cx="8249992" cy="785611"/>
          </a:xfrm>
        </p:spPr>
        <p:txBody>
          <a:bodyPr>
            <a:normAutofit/>
          </a:bodyPr>
          <a:lstStyle/>
          <a:p>
            <a:pPr algn="ctr"/>
            <a:r>
              <a:rPr lang="sr-Latn-RS" sz="2500" b="1" dirty="0">
                <a:solidFill>
                  <a:srgbClr val="FF0000"/>
                </a:solidFill>
              </a:rPr>
              <a:t>Nadređenost prava EU u odnosu na nacionalno pravo</a:t>
            </a:r>
            <a:endParaRPr lang="en-GB" sz="2500" b="1" dirty="0">
              <a:solidFill>
                <a:srgbClr val="FF0000"/>
              </a:solidFill>
            </a:endParaRPr>
          </a:p>
        </p:txBody>
      </p:sp>
      <p:sp>
        <p:nvSpPr>
          <p:cNvPr id="3" name="Content Placeholder 2"/>
          <p:cNvSpPr>
            <a:spLocks noGrp="1"/>
          </p:cNvSpPr>
          <p:nvPr>
            <p:ph idx="1"/>
          </p:nvPr>
        </p:nvSpPr>
        <p:spPr>
          <a:xfrm>
            <a:off x="231820" y="1120462"/>
            <a:ext cx="11719773" cy="5737537"/>
          </a:xfrm>
        </p:spPr>
        <p:txBody>
          <a:bodyPr>
            <a:noAutofit/>
          </a:bodyPr>
          <a:lstStyle/>
          <a:p>
            <a:pPr algn="just">
              <a:spcBef>
                <a:spcPts val="0"/>
              </a:spcBef>
            </a:pPr>
            <a:endParaRPr lang="sr-Latn-RS" sz="1800" dirty="0"/>
          </a:p>
          <a:p>
            <a:pPr algn="just">
              <a:spcBef>
                <a:spcPts val="0"/>
              </a:spcBef>
            </a:pPr>
            <a:r>
              <a:rPr lang="sr-Latn-RS" sz="2200" dirty="0"/>
              <a:t>Direktna primenjivost prava EU dovodi do daljih pitanja vezanih za pravni poredak EU. Šta ako se prav</a:t>
            </a:r>
            <a:r>
              <a:rPr lang="en-US" sz="2200" dirty="0"/>
              <a:t>om</a:t>
            </a:r>
            <a:r>
              <a:rPr lang="sr-Latn-RS" sz="2200" dirty="0"/>
              <a:t> EU uspostavljaju direktna prava i obaveze</a:t>
            </a:r>
            <a:r>
              <a:rPr lang="en-US" sz="2200" dirty="0"/>
              <a:t> </a:t>
            </a:r>
            <a:r>
              <a:rPr lang="sr-Latn-RS" sz="2200" dirty="0"/>
              <a:t>građanima EU, </a:t>
            </a:r>
            <a:r>
              <a:rPr lang="sr-Latn-RS" sz="2200" b="1" u="sng" dirty="0"/>
              <a:t>a ta</a:t>
            </a:r>
            <a:r>
              <a:rPr lang="en-US" sz="2200" b="1" u="sng" dirty="0"/>
              <a:t>j</a:t>
            </a:r>
            <a:r>
              <a:rPr lang="sr-Latn-RS" sz="2200" b="1" u="sng" dirty="0"/>
              <a:t> </a:t>
            </a:r>
            <a:r>
              <a:rPr lang="en-US" sz="2200" b="1" u="sng" dirty="0" err="1"/>
              <a:t>zakonodavni</a:t>
            </a:r>
            <a:r>
              <a:rPr lang="en-US" sz="2200" b="1" u="sng" dirty="0"/>
              <a:t> </a:t>
            </a:r>
            <a:r>
              <a:rPr lang="en-US" sz="2200" b="1" u="sng" dirty="0" err="1"/>
              <a:t>akt</a:t>
            </a:r>
            <a:r>
              <a:rPr lang="en-US" sz="2200" b="1" u="sng" dirty="0"/>
              <a:t> EU </a:t>
            </a:r>
            <a:r>
              <a:rPr lang="sr-Latn-RS" sz="2200" b="1" u="sng" dirty="0"/>
              <a:t>je u suprotnosti sa odredbama nacionalnog prava?</a:t>
            </a:r>
            <a:r>
              <a:rPr lang="sr-Latn-RS" sz="2200" dirty="0"/>
              <a:t> Ovakav sukob između prava EU i nacionalnog prava može se rešiti samo ako jedno pravo prevlada nad drugim</a:t>
            </a:r>
          </a:p>
          <a:p>
            <a:pPr marL="0" indent="0" algn="just">
              <a:spcBef>
                <a:spcPts val="0"/>
              </a:spcBef>
              <a:buNone/>
            </a:pPr>
            <a:endParaRPr lang="sr-Latn-RS" sz="800" dirty="0"/>
          </a:p>
          <a:p>
            <a:pPr algn="just">
              <a:spcBef>
                <a:spcPts val="0"/>
              </a:spcBef>
            </a:pPr>
            <a:r>
              <a:rPr lang="sr-Latn-RS" sz="2200" dirty="0"/>
              <a:t>Jedini način da se reše ovakvi sukobu </a:t>
            </a:r>
            <a:r>
              <a:rPr lang="sr-Latn-RS" sz="2200" dirty="0">
                <a:solidFill>
                  <a:srgbClr val="FF0000"/>
                </a:solidFill>
              </a:rPr>
              <a:t>je davanje prednosti pravu EU i dopuštanje da ono prevlada nad nacionalnim odredbama</a:t>
            </a:r>
            <a:r>
              <a:rPr lang="sr-Latn-RS" sz="2200" dirty="0"/>
              <a:t> tako što će zauzeti njihovo mesto u nacionaln</a:t>
            </a:r>
            <a:r>
              <a:rPr lang="en-US" sz="2200" dirty="0"/>
              <a:t>om </a:t>
            </a:r>
            <a:r>
              <a:rPr lang="en-US" sz="2200" dirty="0" err="1"/>
              <a:t>pravu</a:t>
            </a:r>
            <a:endParaRPr lang="sr-Latn-RS" sz="2200" dirty="0"/>
          </a:p>
          <a:p>
            <a:pPr marL="0" indent="0" algn="just">
              <a:spcBef>
                <a:spcPts val="0"/>
              </a:spcBef>
              <a:buNone/>
            </a:pPr>
            <a:endParaRPr lang="sr-Latn-RS" sz="800" u="sng" dirty="0"/>
          </a:p>
          <a:p>
            <a:pPr algn="just">
              <a:spcBef>
                <a:spcPts val="0"/>
              </a:spcBef>
            </a:pPr>
            <a:r>
              <a:rPr lang="sr-Latn-RS" sz="2400" b="1" u="sng" dirty="0">
                <a:solidFill>
                  <a:srgbClr val="FF0000"/>
                </a:solidFill>
              </a:rPr>
              <a:t>Od pravnog poretka EU ne bi ostalo ništa kada bi pravo EU bilo podređeno nacionalnom pravu, jer bi svaki nacionalni zakon mogao poništiti ili ukinuti pravne norme Unije</a:t>
            </a:r>
          </a:p>
          <a:p>
            <a:pPr algn="just">
              <a:spcBef>
                <a:spcPts val="0"/>
              </a:spcBef>
            </a:pPr>
            <a:endParaRPr lang="sr-Latn-RS" sz="800" u="sng" dirty="0">
              <a:solidFill>
                <a:srgbClr val="FF0000"/>
              </a:solidFill>
            </a:endParaRPr>
          </a:p>
          <a:p>
            <a:pPr algn="just">
              <a:spcBef>
                <a:spcPts val="0"/>
              </a:spcBef>
            </a:pPr>
            <a:r>
              <a:rPr lang="sr-Latn-RS" sz="2200" dirty="0"/>
              <a:t>U zakonodavstu EU ne postoji izričita odredba o tom pitanju </a:t>
            </a:r>
            <a:r>
              <a:rPr lang="sr-Latn-RS" sz="2200" dirty="0">
                <a:solidFill>
                  <a:srgbClr val="FF0000"/>
                </a:solidFill>
              </a:rPr>
              <a:t>niti Ugovor propisije da je pravo EU nadređeno ili podređeno nacionalnom pravu</a:t>
            </a:r>
            <a:endParaRPr lang="sr-Latn-RS" sz="2200" dirty="0"/>
          </a:p>
          <a:p>
            <a:pPr marL="0" indent="0" algn="just">
              <a:spcBef>
                <a:spcPts val="0"/>
              </a:spcBef>
              <a:buNone/>
            </a:pPr>
            <a:r>
              <a:rPr lang="sr-Latn-RS" sz="2200" dirty="0"/>
              <a:t> </a:t>
            </a:r>
          </a:p>
          <a:p>
            <a:pPr marL="0" indent="0" algn="just">
              <a:spcBef>
                <a:spcPts val="0"/>
              </a:spcBef>
              <a:buNone/>
            </a:pPr>
            <a:endParaRPr lang="sr-Latn-RS" sz="800" dirty="0">
              <a:solidFill>
                <a:srgbClr val="FF0000"/>
              </a:solidFill>
            </a:endParaRPr>
          </a:p>
          <a:p>
            <a:pPr algn="just">
              <a:spcBef>
                <a:spcPts val="0"/>
              </a:spcBef>
            </a:pPr>
            <a:r>
              <a:rPr lang="sr-Latn-RS" sz="2200" dirty="0">
                <a:solidFill>
                  <a:srgbClr val="FF0000"/>
                </a:solidFill>
              </a:rPr>
              <a:t>S obzirom na čutanje Ugovora u pomoć je priskoćio Evropski sud pravde (Sud EU). </a:t>
            </a:r>
            <a:r>
              <a:rPr lang="sr-Latn-RS" sz="2200" b="1" dirty="0">
                <a:solidFill>
                  <a:srgbClr val="FF0000"/>
                </a:solidFill>
              </a:rPr>
              <a:t>Sud EU je i pored protivljenja nekih država članica </a:t>
            </a:r>
            <a:r>
              <a:rPr lang="sr-Latn-RS" sz="2200" b="1" u="sng" dirty="0">
                <a:solidFill>
                  <a:srgbClr val="FF0000"/>
                </a:solidFill>
              </a:rPr>
              <a:t>utvrdio načelo nadređenosti prava EU koje je uz načelo direktne primenjivosti omogućilo stvaranje i postojanje </a:t>
            </a:r>
            <a:r>
              <a:rPr lang="en-US" sz="2200" b="1" u="sng" dirty="0" err="1">
                <a:solidFill>
                  <a:srgbClr val="FF0000"/>
                </a:solidFill>
              </a:rPr>
              <a:t>efikasnog</a:t>
            </a:r>
            <a:r>
              <a:rPr lang="sr-Latn-RS" sz="2200" b="1" u="sng" dirty="0">
                <a:solidFill>
                  <a:srgbClr val="FF0000"/>
                </a:solidFill>
              </a:rPr>
              <a:t> pravog poretka EU</a:t>
            </a:r>
          </a:p>
        </p:txBody>
      </p:sp>
    </p:spTree>
    <p:extLst>
      <p:ext uri="{BB962C8B-B14F-4D97-AF65-F5344CB8AC3E}">
        <p14:creationId xmlns:p14="http://schemas.microsoft.com/office/powerpoint/2010/main" xmlns="" val="330165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336" y="877824"/>
            <a:ext cx="11387328" cy="5299139"/>
          </a:xfrm>
        </p:spPr>
        <p:txBody>
          <a:bodyPr>
            <a:normAutofit lnSpcReduction="10000"/>
          </a:bodyPr>
          <a:lstStyle/>
          <a:p>
            <a:pPr marL="0" lvl="0" indent="0" algn="ctr">
              <a:spcBef>
                <a:spcPts val="0"/>
              </a:spcBef>
              <a:buNone/>
            </a:pPr>
            <a:r>
              <a:rPr kumimoji="0" lang="sr-Latn-RS" sz="2500" b="1" i="0" u="none" strike="noStrike" kern="1200" cap="none" spc="0" normalizeH="0" baseline="0" noProof="0" dirty="0">
                <a:ln>
                  <a:noFill/>
                </a:ln>
                <a:solidFill>
                  <a:srgbClr val="FF0000"/>
                </a:solidFill>
                <a:effectLst/>
                <a:uLnTx/>
                <a:uFillTx/>
                <a:latin typeface="Calibri Light" panose="020F0302020204030204"/>
                <a:ea typeface="+mj-ea"/>
                <a:cs typeface="+mj-cs"/>
              </a:rPr>
              <a:t>Nadređenost prava EU u odnosu na nacionalno </a:t>
            </a:r>
            <a:r>
              <a:rPr kumimoji="0" lang="sr-Latn-RS" sz="2500" b="1" i="0" u="none" strike="noStrike" kern="1200" cap="none" spc="0" normalizeH="0" baseline="0" noProof="0" dirty="0" smtClean="0">
                <a:ln>
                  <a:noFill/>
                </a:ln>
                <a:solidFill>
                  <a:srgbClr val="FF0000"/>
                </a:solidFill>
                <a:effectLst/>
                <a:uLnTx/>
                <a:uFillTx/>
                <a:latin typeface="Calibri Light" panose="020F0302020204030204"/>
                <a:ea typeface="+mj-ea"/>
                <a:cs typeface="+mj-cs"/>
              </a:rPr>
              <a:t>pravo</a:t>
            </a:r>
            <a:r>
              <a:rPr kumimoji="0" lang="en-US" sz="2500" b="1" i="0" u="none" strike="noStrike" kern="1200" cap="none" spc="0" normalizeH="0" baseline="0" noProof="0" dirty="0" smtClean="0">
                <a:ln>
                  <a:noFill/>
                </a:ln>
                <a:solidFill>
                  <a:srgbClr val="FF0000"/>
                </a:solidFill>
                <a:effectLst/>
                <a:uLnTx/>
                <a:uFillTx/>
                <a:latin typeface="Calibri Light" panose="020F0302020204030204"/>
                <a:ea typeface="+mj-ea"/>
                <a:cs typeface="+mj-cs"/>
              </a:rPr>
              <a:t> – </a:t>
            </a:r>
            <a:r>
              <a:rPr kumimoji="0" lang="en-US" sz="2500" b="1" i="0" u="none" strike="noStrike" kern="1200" cap="none" spc="0" normalizeH="0" baseline="0" noProof="0" dirty="0" err="1" smtClean="0">
                <a:ln>
                  <a:noFill/>
                </a:ln>
                <a:solidFill>
                  <a:srgbClr val="FF0000"/>
                </a:solidFill>
                <a:effectLst/>
                <a:uLnTx/>
                <a:uFillTx/>
                <a:latin typeface="Calibri Light" panose="020F0302020204030204"/>
                <a:ea typeface="+mj-ea"/>
                <a:cs typeface="+mj-cs"/>
              </a:rPr>
              <a:t>klju</a:t>
            </a:r>
            <a:r>
              <a:rPr kumimoji="0" lang="sr-Latn-RS" sz="2500" b="1" i="0" u="none" strike="noStrike" kern="1200" cap="none" spc="0" normalizeH="0" baseline="0" noProof="0" dirty="0" err="1" smtClean="0">
                <a:ln>
                  <a:noFill/>
                </a:ln>
                <a:solidFill>
                  <a:srgbClr val="FF0000"/>
                </a:solidFill>
                <a:effectLst/>
                <a:uLnTx/>
                <a:uFillTx/>
                <a:latin typeface="Calibri Light" panose="020F0302020204030204"/>
                <a:ea typeface="+mj-ea"/>
                <a:cs typeface="+mj-cs"/>
              </a:rPr>
              <a:t>č</a:t>
            </a:r>
            <a:r>
              <a:rPr lang="en-US" sz="2500" b="1" dirty="0" err="1" smtClean="0">
                <a:solidFill>
                  <a:srgbClr val="FF0000"/>
                </a:solidFill>
                <a:latin typeface="Calibri Light" panose="020F0302020204030204"/>
                <a:ea typeface="+mj-ea"/>
                <a:cs typeface="+mj-cs"/>
              </a:rPr>
              <a:t>na</a:t>
            </a:r>
            <a:r>
              <a:rPr lang="en-US" sz="2500" b="1" dirty="0" smtClean="0">
                <a:solidFill>
                  <a:srgbClr val="FF0000"/>
                </a:solidFill>
                <a:latin typeface="Calibri Light" panose="020F0302020204030204"/>
                <a:ea typeface="+mj-ea"/>
                <a:cs typeface="+mj-cs"/>
              </a:rPr>
              <a:t> </a:t>
            </a:r>
            <a:r>
              <a:rPr lang="en-US" sz="2500" b="1" dirty="0" err="1" smtClean="0">
                <a:solidFill>
                  <a:srgbClr val="FF0000"/>
                </a:solidFill>
                <a:latin typeface="Calibri Light" panose="020F0302020204030204"/>
                <a:ea typeface="+mj-ea"/>
                <a:cs typeface="+mj-cs"/>
              </a:rPr>
              <a:t>tuma</a:t>
            </a:r>
            <a:r>
              <a:rPr lang="sr-Latn-RS" sz="2500" b="1" dirty="0" smtClean="0">
                <a:solidFill>
                  <a:srgbClr val="FF0000"/>
                </a:solidFill>
                <a:latin typeface="Calibri Light" panose="020F0302020204030204"/>
                <a:ea typeface="+mj-ea"/>
                <a:cs typeface="+mj-cs"/>
              </a:rPr>
              <a:t>č</a:t>
            </a:r>
            <a:r>
              <a:rPr lang="en-US" sz="2500" b="1" dirty="0" err="1" smtClean="0">
                <a:solidFill>
                  <a:srgbClr val="FF0000"/>
                </a:solidFill>
                <a:latin typeface="Calibri Light" panose="020F0302020204030204"/>
                <a:ea typeface="+mj-ea"/>
                <a:cs typeface="+mj-cs"/>
              </a:rPr>
              <a:t>enja</a:t>
            </a:r>
            <a:endParaRPr lang="en-US" sz="2200" dirty="0">
              <a:solidFill>
                <a:prstClr val="black"/>
              </a:solidFill>
            </a:endParaRPr>
          </a:p>
          <a:p>
            <a:pPr lvl="0" algn="just">
              <a:spcBef>
                <a:spcPts val="0"/>
              </a:spcBef>
            </a:pPr>
            <a:endParaRPr lang="en-US" sz="2200" dirty="0">
              <a:solidFill>
                <a:prstClr val="black"/>
              </a:solidFill>
            </a:endParaRPr>
          </a:p>
          <a:p>
            <a:pPr lvl="0" algn="just">
              <a:spcBef>
                <a:spcPts val="0"/>
              </a:spcBef>
            </a:pPr>
            <a:r>
              <a:rPr lang="sr-Latn-RS" sz="2200" dirty="0">
                <a:solidFill>
                  <a:prstClr val="black"/>
                </a:solidFill>
              </a:rPr>
              <a:t>U predmetu </a:t>
            </a:r>
            <a:r>
              <a:rPr lang="sr-Latn-RS" sz="2200" b="1" i="1" dirty="0">
                <a:solidFill>
                  <a:prstClr val="black"/>
                </a:solidFill>
              </a:rPr>
              <a:t>Costa protiv ENEL</a:t>
            </a:r>
            <a:r>
              <a:rPr lang="sr-Latn-RS" sz="2200" i="1" dirty="0">
                <a:solidFill>
                  <a:prstClr val="black"/>
                </a:solidFill>
              </a:rPr>
              <a:t>-a </a:t>
            </a:r>
            <a:r>
              <a:rPr lang="sr-Latn-RS" sz="2200" dirty="0">
                <a:solidFill>
                  <a:prstClr val="black"/>
                </a:solidFill>
              </a:rPr>
              <a:t>Sud EU je izneo dva ključna tumačenja o odnosu prava EU i nacionalnog prava:</a:t>
            </a:r>
          </a:p>
          <a:p>
            <a:pPr lvl="0" algn="just">
              <a:spcBef>
                <a:spcPts val="0"/>
              </a:spcBef>
              <a:buFont typeface="Wingdings" panose="05000000000000000000" pitchFamily="2" charset="2"/>
              <a:buChar char="ü"/>
            </a:pPr>
            <a:r>
              <a:rPr lang="sr-Latn-RS" sz="2200" b="1" i="1" u="sng" dirty="0">
                <a:solidFill>
                  <a:srgbClr val="FF0000"/>
                </a:solidFill>
              </a:rPr>
              <a:t>Prvo, države članice su definitivno prenele suverena prava na Zajednicu koju su same stvorile, i svake jednostrane mere  država članica bi bile nespojive sa pravo</a:t>
            </a:r>
            <a:r>
              <a:rPr lang="en-US" sz="2200" b="1" i="1" u="sng" dirty="0">
                <a:solidFill>
                  <a:srgbClr val="FF0000"/>
                </a:solidFill>
              </a:rPr>
              <a:t>m</a:t>
            </a:r>
            <a:r>
              <a:rPr lang="sr-Latn-RS" sz="2200" b="1" i="1" u="sng" dirty="0">
                <a:solidFill>
                  <a:srgbClr val="FF0000"/>
                </a:solidFill>
              </a:rPr>
              <a:t> EU</a:t>
            </a:r>
          </a:p>
          <a:p>
            <a:pPr marL="0" lvl="0" indent="0" algn="just">
              <a:spcBef>
                <a:spcPts val="0"/>
              </a:spcBef>
              <a:buNone/>
            </a:pPr>
            <a:endParaRPr lang="sr-Latn-RS" sz="2200" b="1" i="1" u="sng" dirty="0">
              <a:solidFill>
                <a:srgbClr val="FF0000"/>
              </a:solidFill>
            </a:endParaRPr>
          </a:p>
          <a:p>
            <a:pPr lvl="0" algn="just">
              <a:spcBef>
                <a:spcPts val="0"/>
              </a:spcBef>
              <a:buFont typeface="Wingdings" panose="05000000000000000000" pitchFamily="2" charset="2"/>
              <a:buChar char="ü"/>
            </a:pPr>
            <a:r>
              <a:rPr lang="sr-Latn-RS" sz="2200" b="1" i="1" u="sng" dirty="0">
                <a:solidFill>
                  <a:srgbClr val="FF0000"/>
                </a:solidFill>
              </a:rPr>
              <a:t>Drugo, u Ugovoru je utvrđeno načelo da nijedna država članica ne sme dovesti u pitanje status prava EU kao pravnog sistema koji je ujednačen i primenjiv unutar cele Unije</a:t>
            </a:r>
          </a:p>
          <a:p>
            <a:pPr marL="0" lvl="0" indent="0" algn="just">
              <a:spcBef>
                <a:spcPts val="0"/>
              </a:spcBef>
              <a:buNone/>
            </a:pPr>
            <a:endParaRPr lang="sr-Latn-RS" sz="2200" b="1" i="1" u="sng" dirty="0">
              <a:solidFill>
                <a:srgbClr val="FF0000"/>
              </a:solidFill>
            </a:endParaRPr>
          </a:p>
          <a:p>
            <a:pPr lvl="0" algn="just">
              <a:spcBef>
                <a:spcPts val="0"/>
              </a:spcBef>
              <a:buFont typeface="Wingdings" panose="05000000000000000000" pitchFamily="2" charset="2"/>
              <a:buChar char="§"/>
            </a:pPr>
            <a:r>
              <a:rPr lang="sr-Latn-RS" sz="2200" i="1" u="sng" dirty="0">
                <a:solidFill>
                  <a:srgbClr val="FF0000"/>
                </a:solidFill>
              </a:rPr>
              <a:t>Pravna posledica ovog načela nadređenosti je da u sukobu pravnih sistema, </a:t>
            </a:r>
            <a:r>
              <a:rPr lang="sr-Latn-RS" sz="2200" b="1" i="1" u="sng" dirty="0">
                <a:solidFill>
                  <a:srgbClr val="FF0000"/>
                </a:solidFill>
              </a:rPr>
              <a:t>nacionalni zakon koji je u suprotnosti </a:t>
            </a:r>
            <a:r>
              <a:rPr lang="sr-Latn-RS" sz="2200" i="1" u="sng" dirty="0">
                <a:solidFill>
                  <a:srgbClr val="FF0000"/>
                </a:solidFill>
              </a:rPr>
              <a:t>sa pravom Unije prestaje da se primenjuje i ne može se doneti novi zakon ako nije usklađen sa pravom Unije</a:t>
            </a:r>
          </a:p>
          <a:p>
            <a:pPr marL="0" lvl="0" indent="0" algn="just">
              <a:spcBef>
                <a:spcPts val="0"/>
              </a:spcBef>
              <a:buNone/>
            </a:pPr>
            <a:endParaRPr lang="sr-Latn-RS" sz="2200" i="1" u="sng" dirty="0">
              <a:solidFill>
                <a:srgbClr val="FF0000"/>
              </a:solidFill>
            </a:endParaRPr>
          </a:p>
          <a:p>
            <a:pPr lvl="0" algn="just">
              <a:spcBef>
                <a:spcPts val="0"/>
              </a:spcBef>
              <a:buFont typeface="Wingdings" panose="05000000000000000000" pitchFamily="2" charset="2"/>
              <a:buChar char="§"/>
            </a:pPr>
            <a:r>
              <a:rPr lang="sr-Latn-RS" sz="2200" dirty="0">
                <a:solidFill>
                  <a:prstClr val="black"/>
                </a:solidFill>
              </a:rPr>
              <a:t>Sud EU je potvrdio načelo nadređenosti i u odnosu prava EU i nacionalnog </a:t>
            </a:r>
            <a:r>
              <a:rPr lang="sr-Latn-RS" sz="2200" b="1" u="sng" dirty="0">
                <a:solidFill>
                  <a:prstClr val="black"/>
                </a:solidFill>
              </a:rPr>
              <a:t>ustavnog</a:t>
            </a:r>
            <a:r>
              <a:rPr lang="sr-Latn-RS" sz="2200" dirty="0">
                <a:solidFill>
                  <a:prstClr val="black"/>
                </a:solidFill>
              </a:rPr>
              <a:t> prava. Ustavni sudovi Italije i Nemačke su u početku odbijali da prihvate nadređenost prava Unije nad nacionalnim ustavnim pravom zbog zaštite ljudskih prava koja je  smatrana nižom na nivou </a:t>
            </a:r>
            <a:r>
              <a:rPr lang="en-US" sz="2200" dirty="0">
                <a:solidFill>
                  <a:prstClr val="black"/>
                </a:solidFill>
              </a:rPr>
              <a:t>EU</a:t>
            </a:r>
            <a:r>
              <a:rPr lang="sr-Latn-RS" sz="2200" dirty="0">
                <a:solidFill>
                  <a:prstClr val="black"/>
                </a:solidFill>
              </a:rPr>
              <a:t> nego na nacionalnom nivou</a:t>
            </a:r>
          </a:p>
          <a:p>
            <a:pPr marL="0" lvl="0" indent="0" algn="just">
              <a:spcBef>
                <a:spcPts val="0"/>
              </a:spcBef>
              <a:spcAft>
                <a:spcPts val="600"/>
              </a:spcAft>
              <a:buNone/>
            </a:pPr>
            <a:endParaRPr lang="sr-Latn-RS" sz="2200" dirty="0">
              <a:solidFill>
                <a:prstClr val="black"/>
              </a:solidFill>
            </a:endParaRPr>
          </a:p>
          <a:p>
            <a:endParaRPr lang="en-GB" dirty="0"/>
          </a:p>
        </p:txBody>
      </p:sp>
    </p:spTree>
    <p:extLst>
      <p:ext uri="{BB962C8B-B14F-4D97-AF65-F5344CB8AC3E}">
        <p14:creationId xmlns:p14="http://schemas.microsoft.com/office/powerpoint/2010/main" xmlns="" val="1367300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52" y="365125"/>
            <a:ext cx="8520448" cy="549275"/>
          </a:xfrm>
        </p:spPr>
        <p:txBody>
          <a:bodyPr>
            <a:normAutofit fontScale="90000"/>
          </a:bodyPr>
          <a:lstStyle/>
          <a:p>
            <a:pPr algn="ctr"/>
            <a:r>
              <a:rPr lang="sr-Latn-RS" sz="2500" b="1" dirty="0"/>
              <a:t/>
            </a:r>
            <a:br>
              <a:rPr lang="sr-Latn-RS" sz="2500" b="1" dirty="0"/>
            </a:br>
            <a:r>
              <a:rPr lang="sr-Latn-RS" sz="2500" b="1" dirty="0"/>
              <a:t/>
            </a:r>
            <a:br>
              <a:rPr lang="sr-Latn-RS" sz="2500" b="1" dirty="0"/>
            </a:br>
            <a:r>
              <a:rPr lang="sr-Latn-RS" sz="2500" b="1" dirty="0"/>
              <a:t/>
            </a:r>
            <a:br>
              <a:rPr lang="sr-Latn-RS" sz="2500" b="1" dirty="0"/>
            </a:br>
            <a:r>
              <a:rPr lang="sr-Latn-RS" sz="2500" b="1" dirty="0"/>
              <a:t/>
            </a:r>
            <a:br>
              <a:rPr lang="sr-Latn-RS" sz="2500" b="1" dirty="0"/>
            </a:br>
            <a:r>
              <a:rPr lang="sr-Latn-RS" sz="2500" b="1" dirty="0"/>
              <a:t>Tumačenje nacionalnog prava u skladu sa pravom EU</a:t>
            </a:r>
            <a:endParaRPr lang="en-GB" sz="2500" b="1" dirty="0"/>
          </a:p>
        </p:txBody>
      </p:sp>
      <p:sp>
        <p:nvSpPr>
          <p:cNvPr id="3" name="Content Placeholder 2"/>
          <p:cNvSpPr>
            <a:spLocks noGrp="1"/>
          </p:cNvSpPr>
          <p:nvPr>
            <p:ph idx="1"/>
          </p:nvPr>
        </p:nvSpPr>
        <p:spPr>
          <a:xfrm>
            <a:off x="837126" y="1648496"/>
            <a:ext cx="10516673" cy="4443211"/>
          </a:xfrm>
        </p:spPr>
        <p:txBody>
          <a:bodyPr>
            <a:noAutofit/>
          </a:bodyPr>
          <a:lstStyle/>
          <a:p>
            <a:pPr algn="just">
              <a:spcBef>
                <a:spcPts val="600"/>
              </a:spcBef>
            </a:pPr>
            <a:r>
              <a:rPr lang="sr-Latn-RS" sz="2000" b="1" u="sng" dirty="0">
                <a:solidFill>
                  <a:srgbClr val="FF0000"/>
                </a:solidFill>
              </a:rPr>
              <a:t>Kako bi se sprečili sukobi između prava EU i nacionalnog prava zbog primene načela nadređenosti, sve državne isnstitucije i organi koji sprovode zakone </a:t>
            </a:r>
            <a:r>
              <a:rPr lang="sr-Latn-RS" sz="2400" b="1" u="sng" dirty="0">
                <a:solidFill>
                  <a:srgbClr val="FF0000"/>
                </a:solidFill>
              </a:rPr>
              <a:t>moraju tumačiti nacionalno pravo u skladu sa pravom EU</a:t>
            </a:r>
          </a:p>
          <a:p>
            <a:pPr algn="just">
              <a:spcBef>
                <a:spcPts val="600"/>
              </a:spcBef>
            </a:pPr>
            <a:r>
              <a:rPr lang="sr-Latn-RS" sz="2000" dirty="0"/>
              <a:t>Sud EU je kao pravni osnov za tumačenje nacionalnog prava u skladu sa pravom Unije naveo </a:t>
            </a:r>
            <a:r>
              <a:rPr lang="sr-Latn-RS" sz="2000" b="1" u="sng" dirty="0">
                <a:solidFill>
                  <a:srgbClr val="FF0000"/>
                </a:solidFill>
              </a:rPr>
              <a:t> pravno načelo lojalne saradnje. Po njemu, države članice su dužne da preduzmu sve odgovarajuće mere, kako bi obezbedile ispunjavanje obaveza koje proizlaze iz Ugovora ili su rezultat delovanja institucija EU. Za nacionalne sudove to znači da treba da postupaju i kao </a:t>
            </a:r>
            <a:r>
              <a:rPr lang="sr-Latn-RS" sz="2400" b="1" u="sng" dirty="0">
                <a:solidFill>
                  <a:srgbClr val="FF0000"/>
                </a:solidFill>
              </a:rPr>
              <a:t>evropski sudovi koji obezbeđuju pravilnu primenu i poštovanje prava Unije</a:t>
            </a:r>
          </a:p>
          <a:p>
            <a:pPr algn="just">
              <a:spcBef>
                <a:spcPts val="600"/>
              </a:spcBef>
            </a:pPr>
            <a:r>
              <a:rPr lang="sr-Latn-RS" sz="2000" dirty="0"/>
              <a:t>Poseban oblik tumačenja predstavlja tumačenje u skladu sa direktivama koje se odnosi na obavezu država članica da sprovode direktive. </a:t>
            </a:r>
            <a:r>
              <a:rPr lang="sr-Latn-RS" sz="2000" i="1" u="sng" dirty="0">
                <a:solidFill>
                  <a:srgbClr val="FF0000"/>
                </a:solidFill>
              </a:rPr>
              <a:t>To znači </a:t>
            </a:r>
            <a:r>
              <a:rPr lang="sr-Latn-RS" sz="2000" b="1" i="1" u="sng" dirty="0">
                <a:solidFill>
                  <a:srgbClr val="FF0000"/>
                </a:solidFill>
              </a:rPr>
              <a:t>obezbeđivanje usklađenosti  nacionalnog prava sa direktivama</a:t>
            </a:r>
            <a:r>
              <a:rPr lang="sr-Latn-RS" sz="2000" i="1" u="sng" dirty="0">
                <a:solidFill>
                  <a:srgbClr val="FF0000"/>
                </a:solidFill>
              </a:rPr>
              <a:t> i njihovu primenu na ujednačen način u svim državama članicama </a:t>
            </a:r>
          </a:p>
          <a:p>
            <a:pPr algn="just"/>
            <a:r>
              <a:rPr lang="sr-Latn-RS" sz="2000" dirty="0"/>
              <a:t>Sud EU je priznao i uveo obavezu tumačenja nacionalnog prava u skladu sa pravom Unije, odnosno tumačenje u skladu sa direktivama </a:t>
            </a:r>
            <a:r>
              <a:rPr lang="en-US" sz="2000" dirty="0" err="1"/>
              <a:t>jos</a:t>
            </a:r>
            <a:r>
              <a:rPr lang="en-US" sz="2000" dirty="0"/>
              <a:t> od </a:t>
            </a:r>
            <a:r>
              <a:rPr lang="sr-Latn-RS" sz="2000" dirty="0"/>
              <a:t>1984. godine</a:t>
            </a:r>
          </a:p>
          <a:p>
            <a:pPr marL="0" indent="0" algn="just">
              <a:buNone/>
            </a:pPr>
            <a:endParaRPr lang="sr-Latn-RS" sz="2400" dirty="0"/>
          </a:p>
        </p:txBody>
      </p:sp>
    </p:spTree>
    <p:extLst>
      <p:ext uri="{BB962C8B-B14F-4D97-AF65-F5344CB8AC3E}">
        <p14:creationId xmlns:p14="http://schemas.microsoft.com/office/powerpoint/2010/main" xmlns="" val="342047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sr-Cyrl-RS" sz="4000" dirty="0"/>
              <a:t>Хвала на пажњи!!!</a:t>
            </a:r>
          </a:p>
          <a:p>
            <a:pPr marL="0" indent="0" algn="ctr">
              <a:buNone/>
            </a:pPr>
            <a:endParaRPr lang="sr-Cyrl-RS" sz="4000" dirty="0"/>
          </a:p>
          <a:p>
            <a:pPr marL="0" indent="0" algn="ctr">
              <a:buNone/>
            </a:pPr>
            <a:endParaRPr lang="sr-Cyrl-RS" sz="4000" dirty="0"/>
          </a:p>
          <a:p>
            <a:pPr marL="0" indent="0" algn="ctr">
              <a:buNone/>
            </a:pPr>
            <a:r>
              <a:rPr lang="sr-Cyrl-RS" sz="4000" dirty="0"/>
              <a:t>Питања?</a:t>
            </a:r>
          </a:p>
        </p:txBody>
      </p:sp>
    </p:spTree>
    <p:extLst>
      <p:ext uri="{BB962C8B-B14F-4D97-AF65-F5344CB8AC3E}">
        <p14:creationId xmlns:p14="http://schemas.microsoft.com/office/powerpoint/2010/main" xmlns="" val="1537480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4168</TotalTime>
  <Words>1471</Words>
  <Application>Microsoft Office PowerPoint</Application>
  <PresentationFormat>Custom</PresentationFormat>
  <Paragraphs>78</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1_Office Theme</vt:lpstr>
      <vt:lpstr>                                                                                                                 </vt:lpstr>
      <vt:lpstr>    Položaj prava EU u odnosu na nacionalne pravne poredke</vt:lpstr>
      <vt:lpstr>Autonomija pravnog poretka EU</vt:lpstr>
      <vt:lpstr>  Interakcija između prava EU i nacionalnog prava</vt:lpstr>
      <vt:lpstr>Sukob između prava EU i nacionalnog prava</vt:lpstr>
      <vt:lpstr>Nadređenost prava EU u odnosu na nacionalno pravo</vt:lpstr>
      <vt:lpstr>Slide 7</vt:lpstr>
      <vt:lpstr>    Tumačenje nacionalnog prava u skladu sa pravom EU</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Zoki</dc:creator>
  <cp:lastModifiedBy>KORISNIK 1</cp:lastModifiedBy>
  <cp:revision>442</cp:revision>
  <dcterms:created xsi:type="dcterms:W3CDTF">2021-02-18T11:24:12Z</dcterms:created>
  <dcterms:modified xsi:type="dcterms:W3CDTF">2023-11-28T14:02:48Z</dcterms:modified>
</cp:coreProperties>
</file>