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78" r:id="rId2"/>
    <p:sldId id="334" r:id="rId3"/>
    <p:sldId id="349" r:id="rId4"/>
    <p:sldId id="335" r:id="rId5"/>
    <p:sldId id="336" r:id="rId6"/>
    <p:sldId id="337" r:id="rId7"/>
    <p:sldId id="338" r:id="rId8"/>
    <p:sldId id="339" r:id="rId9"/>
    <p:sldId id="340" r:id="rId10"/>
    <p:sldId id="341" r:id="rId11"/>
    <p:sldId id="342" r:id="rId12"/>
    <p:sldId id="343" r:id="rId13"/>
    <p:sldId id="344" r:id="rId14"/>
    <p:sldId id="345" r:id="rId15"/>
    <p:sldId id="346" r:id="rId16"/>
    <p:sldId id="268" r:id="rId17"/>
    <p:sldId id="269" r:id="rId18"/>
    <p:sldId id="270" r:id="rId19"/>
    <p:sldId id="271" r:id="rId20"/>
    <p:sldId id="272" r:id="rId21"/>
    <p:sldId id="347" r:id="rId22"/>
    <p:sldId id="274" r:id="rId23"/>
    <p:sldId id="275" r:id="rId24"/>
    <p:sldId id="287" r:id="rId25"/>
    <p:sldId id="276" r:id="rId26"/>
    <p:sldId id="277" r:id="rId27"/>
    <p:sldId id="279" r:id="rId28"/>
    <p:sldId id="285" r:id="rId29"/>
    <p:sldId id="280" r:id="rId30"/>
    <p:sldId id="281" r:id="rId31"/>
    <p:sldId id="282" r:id="rId32"/>
    <p:sldId id="286" r:id="rId33"/>
    <p:sldId id="283" r:id="rId34"/>
    <p:sldId id="284" r:id="rId35"/>
    <p:sldId id="293" r:id="rId36"/>
    <p:sldId id="294" r:id="rId37"/>
    <p:sldId id="295" r:id="rId38"/>
    <p:sldId id="296" r:id="rId39"/>
    <p:sldId id="333" r:id="rId40"/>
    <p:sldId id="321" r:id="rId41"/>
    <p:sldId id="322" r:id="rId42"/>
    <p:sldId id="348" r:id="rId43"/>
    <p:sldId id="331" r:id="rId44"/>
    <p:sldId id="323" r:id="rId45"/>
    <p:sldId id="324" r:id="rId46"/>
    <p:sldId id="326" r:id="rId47"/>
    <p:sldId id="327" r:id="rId48"/>
    <p:sldId id="328" r:id="rId49"/>
    <p:sldId id="329" r:id="rId50"/>
    <p:sldId id="330" r:id="rId51"/>
    <p:sldId id="33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C3D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65" d="100"/>
          <a:sy n="65" d="100"/>
        </p:scale>
        <p:origin x="-12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E3BAA8-E2E5-4EC8-9C9B-1E7C6BC1FB67}" type="datetimeFigureOut">
              <a:rPr lang="en-US" smtClean="0"/>
              <a:t>11/19/2022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AAAADB-1260-4585-BDF8-3BFD144AF3F7}" type="slidenum">
              <a:rPr lang="en-US" smtClean="0"/>
              <a:t>‹#›</a:t>
            </a:fld>
            <a:endParaRPr lang="en-US"/>
          </a:p>
        </p:txBody>
      </p:sp>
    </p:spTree>
    <p:extLst>
      <p:ext uri="{BB962C8B-B14F-4D97-AF65-F5344CB8AC3E}">
        <p14:creationId xmlns:p14="http://schemas.microsoft.com/office/powerpoint/2010/main" val="1219627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latin typeface="Arial" pitchFamily="34" charset="0"/>
                <a:cs typeface="Arial" pitchFamily="34" charset="0"/>
              </a:rPr>
              <a:t>Kako domen atributa karta ima svoju sopstvenu semantiku, modelira se kao klasa objekta karta (objekat Karta), koja ima svoj sopstveni atribut Broj_karte i vezu sa objektom Putnik.</a:t>
            </a:r>
          </a:p>
        </p:txBody>
      </p:sp>
      <p:sp>
        <p:nvSpPr>
          <p:cNvPr id="4" name="Slide Number Placeholder 3"/>
          <p:cNvSpPr>
            <a:spLocks noGrp="1"/>
          </p:cNvSpPr>
          <p:nvPr>
            <p:ph type="sldNum" sz="quarter" idx="10"/>
          </p:nvPr>
        </p:nvSpPr>
        <p:spPr/>
        <p:txBody>
          <a:bodyPr/>
          <a:lstStyle/>
          <a:p>
            <a:fld id="{46AAAADB-1260-4585-BDF8-3BFD144AF3F7}" type="slidenum">
              <a:rPr lang="en-US" smtClean="0"/>
              <a:t>16</a:t>
            </a:fld>
            <a:endParaRPr lang="en-US"/>
          </a:p>
        </p:txBody>
      </p:sp>
    </p:spTree>
    <p:extLst>
      <p:ext uri="{BB962C8B-B14F-4D97-AF65-F5344CB8AC3E}">
        <p14:creationId xmlns:p14="http://schemas.microsoft.com/office/powerpoint/2010/main" val="3885246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Modelovanjem poslovnih procesa dobija se uređena struktura sa jasno definisanim pravilima po kojima se ti</a:t>
            </a:r>
          </a:p>
          <a:p>
            <a:r>
              <a:rPr lang="vi-VN" dirty="0" smtClean="0"/>
              <a:t>procesi odvijaju.</a:t>
            </a:r>
          </a:p>
          <a:p>
            <a:r>
              <a:rPr lang="vi-VN" dirty="0" smtClean="0"/>
              <a:t>Razlozi koji su motivisali nastanak modelovanja procesa su:</a:t>
            </a:r>
          </a:p>
          <a:p>
            <a:r>
              <a:rPr lang="vi-VN" dirty="0" smtClean="0"/>
              <a:t>• Da služe kao dukumentacija i uputstvo za opis kompleksnih poslovnih procesa. Jedno od osnovnih</a:t>
            </a:r>
            <a:r>
              <a:rPr lang="sr-Latn-RS" dirty="0" smtClean="0"/>
              <a:t> </a:t>
            </a:r>
            <a:r>
              <a:rPr lang="vi-VN" dirty="0" smtClean="0"/>
              <a:t>pravila je da što je dokumentacija veća - manje se čita. Dokument od jedne ili dve strane sa</a:t>
            </a:r>
            <a:r>
              <a:rPr lang="sr-Latn-RS" dirty="0" smtClean="0"/>
              <a:t> </a:t>
            </a:r>
            <a:r>
              <a:rPr lang="vi-VN" dirty="0" smtClean="0"/>
              <a:t>dijagramom, biće letimično pregledan i to onda kada se za to nađe vremena. Dokumentacija od 30</a:t>
            </a:r>
            <a:r>
              <a:rPr lang="sr-Latn-RS" dirty="0" smtClean="0"/>
              <a:t> </a:t>
            </a:r>
            <a:r>
              <a:rPr lang="vi-VN" dirty="0" smtClean="0"/>
              <a:t>strana ima veliku šansu da mesecima ne bude pročitana.</a:t>
            </a:r>
          </a:p>
          <a:p>
            <a:r>
              <a:rPr lang="vi-VN" dirty="0" smtClean="0"/>
              <a:t>• Da omoguće brze organizacione promene, jer model procesa dokumentuje važne aktivnosti i</a:t>
            </a:r>
            <a:r>
              <a:rPr lang="sr-Latn-RS" dirty="0" smtClean="0"/>
              <a:t> </a:t>
            </a:r>
            <a:r>
              <a:rPr lang="vi-VN" dirty="0" smtClean="0"/>
              <a:t>omogućava uvid u kritične aktivnosti koje treba izvesti sa odgovarajućim resusima.</a:t>
            </a:r>
            <a:endParaRPr lang="en-US" dirty="0"/>
          </a:p>
        </p:txBody>
      </p:sp>
      <p:sp>
        <p:nvSpPr>
          <p:cNvPr id="4" name="Slide Number Placeholder 3"/>
          <p:cNvSpPr>
            <a:spLocks noGrp="1"/>
          </p:cNvSpPr>
          <p:nvPr>
            <p:ph type="sldNum" sz="quarter" idx="10"/>
          </p:nvPr>
        </p:nvSpPr>
        <p:spPr/>
        <p:txBody>
          <a:bodyPr/>
          <a:lstStyle/>
          <a:p>
            <a:fld id="{63BF3421-0B76-4466-86F2-B8B0049096E1}"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857603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34D7574-FFAF-4C15-B6A2-6AA13E2B7FF7}"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850800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pc="-30" dirty="0" smtClean="0">
                <a:latin typeface="Times New Roman"/>
                <a:cs typeface="Times New Roman"/>
              </a:rPr>
              <a:t>C</a:t>
            </a:r>
            <a:r>
              <a:rPr lang="en-US" spc="-30" dirty="0" err="1" smtClean="0">
                <a:latin typeface="Times New Roman"/>
                <a:cs typeface="Times New Roman"/>
              </a:rPr>
              <a:t>ilj</a:t>
            </a:r>
            <a:r>
              <a:rPr lang="en-US" spc="-25" dirty="0" smtClean="0">
                <a:latin typeface="Times New Roman"/>
                <a:cs typeface="Times New Roman"/>
              </a:rPr>
              <a:t> </a:t>
            </a:r>
            <a:r>
              <a:rPr lang="sr-Latn-RS" spc="35" dirty="0" smtClean="0">
                <a:latin typeface="Times New Roman"/>
                <a:cs typeface="Times New Roman"/>
              </a:rPr>
              <a:t>OMG</a:t>
            </a:r>
            <a:r>
              <a:rPr lang="en-US" spc="35" dirty="0" smtClean="0">
                <a:latin typeface="Times New Roman"/>
                <a:cs typeface="Times New Roman"/>
              </a:rPr>
              <a:t> </a:t>
            </a:r>
            <a:r>
              <a:rPr lang="en-US" spc="-10" dirty="0" smtClean="0">
                <a:latin typeface="Times New Roman"/>
                <a:cs typeface="Times New Roman"/>
              </a:rPr>
              <a:t>je </a:t>
            </a:r>
            <a:r>
              <a:rPr lang="en-US" spc="15" dirty="0" smtClean="0">
                <a:latin typeface="Times New Roman"/>
                <a:cs typeface="Times New Roman"/>
              </a:rPr>
              <a:t>bio </a:t>
            </a:r>
            <a:r>
              <a:rPr lang="en-US" spc="35" dirty="0" smtClean="0">
                <a:latin typeface="Times New Roman"/>
                <a:cs typeface="Times New Roman"/>
              </a:rPr>
              <a:t>da </a:t>
            </a:r>
            <a:r>
              <a:rPr lang="en-US" spc="45" dirty="0" err="1" smtClean="0">
                <a:latin typeface="Times New Roman"/>
                <a:cs typeface="Times New Roman"/>
              </a:rPr>
              <a:t>komponente</a:t>
            </a:r>
            <a:r>
              <a:rPr lang="en-US" spc="45" dirty="0" smtClean="0">
                <a:latin typeface="Times New Roman"/>
                <a:cs typeface="Times New Roman"/>
              </a:rPr>
              <a:t> </a:t>
            </a:r>
            <a:r>
              <a:rPr lang="en-US" spc="25" dirty="0" err="1" smtClean="0">
                <a:latin typeface="Times New Roman"/>
                <a:cs typeface="Times New Roman"/>
              </a:rPr>
              <a:t>objektno-orijentisanog</a:t>
            </a:r>
            <a:r>
              <a:rPr lang="en-US" spc="25" dirty="0" smtClean="0">
                <a:latin typeface="Times New Roman"/>
                <a:cs typeface="Times New Roman"/>
              </a:rPr>
              <a:t> </a:t>
            </a:r>
            <a:r>
              <a:rPr lang="en-US" spc="15" dirty="0" err="1" smtClean="0">
                <a:latin typeface="Times New Roman"/>
                <a:cs typeface="Times New Roman"/>
              </a:rPr>
              <a:t>softvera</a:t>
            </a:r>
            <a:r>
              <a:rPr lang="en-US" spc="15" dirty="0" smtClean="0">
                <a:latin typeface="Times New Roman"/>
                <a:cs typeface="Times New Roman"/>
              </a:rPr>
              <a:t> </a:t>
            </a:r>
            <a:r>
              <a:rPr lang="en-US" spc="15" dirty="0" err="1" smtClean="0">
                <a:latin typeface="Times New Roman"/>
                <a:cs typeface="Times New Roman"/>
              </a:rPr>
              <a:t>imaju</a:t>
            </a:r>
            <a:r>
              <a:rPr lang="en-US" spc="15" dirty="0" smtClean="0">
                <a:latin typeface="Times New Roman"/>
                <a:cs typeface="Times New Roman"/>
              </a:rPr>
              <a:t> </a:t>
            </a:r>
            <a:r>
              <a:rPr lang="en-US" spc="25" dirty="0" err="1" smtClean="0">
                <a:latin typeface="Times New Roman"/>
                <a:cs typeface="Times New Roman"/>
              </a:rPr>
              <a:t>osobine</a:t>
            </a:r>
            <a:r>
              <a:rPr lang="en-US" spc="30" dirty="0" smtClean="0">
                <a:latin typeface="Times New Roman"/>
                <a:cs typeface="Times New Roman"/>
              </a:rPr>
              <a:t> </a:t>
            </a:r>
            <a:r>
              <a:rPr lang="en-US" spc="30" dirty="0" err="1" smtClean="0">
                <a:latin typeface="Times New Roman"/>
                <a:cs typeface="Times New Roman"/>
              </a:rPr>
              <a:t>ponovne</a:t>
            </a:r>
            <a:r>
              <a:rPr lang="en-US" spc="-100" dirty="0" smtClean="0">
                <a:latin typeface="Times New Roman"/>
                <a:cs typeface="Times New Roman"/>
              </a:rPr>
              <a:t> </a:t>
            </a:r>
            <a:r>
              <a:rPr lang="en-US" spc="10" dirty="0" err="1" smtClean="0">
                <a:latin typeface="Times New Roman"/>
                <a:cs typeface="Times New Roman"/>
              </a:rPr>
              <a:t>upotrebljivosti</a:t>
            </a:r>
            <a:r>
              <a:rPr lang="en-US" spc="10" dirty="0" smtClean="0">
                <a:latin typeface="Times New Roman"/>
                <a:cs typeface="Times New Roman"/>
              </a:rPr>
              <a:t>,</a:t>
            </a:r>
            <a:r>
              <a:rPr lang="en-US" spc="-95" dirty="0" smtClean="0">
                <a:latin typeface="Times New Roman"/>
                <a:cs typeface="Times New Roman"/>
              </a:rPr>
              <a:t> </a:t>
            </a:r>
            <a:r>
              <a:rPr lang="en-US" spc="25" dirty="0" err="1" smtClean="0">
                <a:latin typeface="Times New Roman"/>
                <a:cs typeface="Times New Roman"/>
              </a:rPr>
              <a:t>portabilnosti</a:t>
            </a:r>
            <a:r>
              <a:rPr lang="en-US" spc="-100" dirty="0" smtClean="0">
                <a:latin typeface="Times New Roman"/>
                <a:cs typeface="Times New Roman"/>
              </a:rPr>
              <a:t> </a:t>
            </a:r>
            <a:r>
              <a:rPr lang="en-US" spc="-25" dirty="0" smtClean="0">
                <a:latin typeface="Times New Roman"/>
                <a:cs typeface="Times New Roman"/>
              </a:rPr>
              <a:t>i</a:t>
            </a:r>
            <a:r>
              <a:rPr lang="en-US" spc="-95" dirty="0" smtClean="0">
                <a:latin typeface="Times New Roman"/>
                <a:cs typeface="Times New Roman"/>
              </a:rPr>
              <a:t> </a:t>
            </a:r>
            <a:r>
              <a:rPr lang="en-US" spc="25" dirty="0" err="1" smtClean="0">
                <a:latin typeface="Times New Roman"/>
                <a:cs typeface="Times New Roman"/>
              </a:rPr>
              <a:t>interoperativnosti</a:t>
            </a:r>
            <a:r>
              <a:rPr lang="en-US" spc="-95" dirty="0" smtClean="0">
                <a:latin typeface="Times New Roman"/>
                <a:cs typeface="Times New Roman"/>
              </a:rPr>
              <a:t> </a:t>
            </a:r>
            <a:r>
              <a:rPr lang="en-US" spc="50" dirty="0" smtClean="0">
                <a:latin typeface="Times New Roman"/>
                <a:cs typeface="Times New Roman"/>
              </a:rPr>
              <a:t>u</a:t>
            </a:r>
            <a:r>
              <a:rPr lang="en-US" spc="-100" dirty="0" smtClean="0">
                <a:latin typeface="Times New Roman"/>
                <a:cs typeface="Times New Roman"/>
              </a:rPr>
              <a:t> </a:t>
            </a:r>
            <a:r>
              <a:rPr lang="en-US" spc="35" dirty="0" err="1" smtClean="0">
                <a:latin typeface="Times New Roman"/>
                <a:cs typeface="Times New Roman"/>
              </a:rPr>
              <a:t>jednom</a:t>
            </a:r>
            <a:r>
              <a:rPr lang="en-US" spc="-95" dirty="0" smtClean="0">
                <a:latin typeface="Times New Roman"/>
                <a:cs typeface="Times New Roman"/>
              </a:rPr>
              <a:t> </a:t>
            </a:r>
            <a:r>
              <a:rPr lang="en-US" spc="35" dirty="0" err="1" smtClean="0">
                <a:latin typeface="Times New Roman"/>
                <a:cs typeface="Times New Roman"/>
              </a:rPr>
              <a:t>hete</a:t>
            </a:r>
            <a:r>
              <a:rPr lang="en-US" spc="55" dirty="0" err="1" smtClean="0">
                <a:latin typeface="Times New Roman"/>
                <a:cs typeface="Times New Roman"/>
              </a:rPr>
              <a:t>rogenom</a:t>
            </a:r>
            <a:r>
              <a:rPr lang="en-US" spc="95" dirty="0" smtClean="0">
                <a:latin typeface="Times New Roman"/>
                <a:cs typeface="Times New Roman"/>
              </a:rPr>
              <a:t> </a:t>
            </a:r>
            <a:r>
              <a:rPr lang="en-US" spc="35" dirty="0" err="1" smtClean="0">
                <a:latin typeface="Times New Roman"/>
                <a:cs typeface="Times New Roman"/>
              </a:rPr>
              <a:t>okruženju</a:t>
            </a:r>
            <a:r>
              <a:rPr lang="en-US" spc="35" dirty="0" smtClean="0">
                <a:latin typeface="Times New Roman"/>
                <a:cs typeface="Times New Roman"/>
              </a:rPr>
              <a:t>.</a:t>
            </a:r>
            <a:endParaRPr lang="en-US" dirty="0"/>
          </a:p>
        </p:txBody>
      </p:sp>
      <p:sp>
        <p:nvSpPr>
          <p:cNvPr id="4" name="Slide Number Placeholder 3"/>
          <p:cNvSpPr>
            <a:spLocks noGrp="1"/>
          </p:cNvSpPr>
          <p:nvPr>
            <p:ph type="sldNum" sz="quarter" idx="10"/>
          </p:nvPr>
        </p:nvSpPr>
        <p:spPr/>
        <p:txBody>
          <a:bodyPr/>
          <a:lstStyle/>
          <a:p>
            <a:fld id="{63BF3421-0B76-4466-86F2-B8B0049096E1}"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4103478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pc="-30" dirty="0" smtClean="0">
                <a:latin typeface="Times New Roman"/>
                <a:cs typeface="Times New Roman"/>
              </a:rPr>
              <a:t>C</a:t>
            </a:r>
            <a:r>
              <a:rPr lang="en-US" spc="-30" dirty="0" err="1" smtClean="0">
                <a:latin typeface="Times New Roman"/>
                <a:cs typeface="Times New Roman"/>
              </a:rPr>
              <a:t>ilj</a:t>
            </a:r>
            <a:r>
              <a:rPr lang="en-US" spc="-25" dirty="0" smtClean="0">
                <a:latin typeface="Times New Roman"/>
                <a:cs typeface="Times New Roman"/>
              </a:rPr>
              <a:t> </a:t>
            </a:r>
            <a:r>
              <a:rPr lang="sr-Latn-RS" spc="35" dirty="0" smtClean="0">
                <a:latin typeface="Times New Roman"/>
                <a:cs typeface="Times New Roman"/>
              </a:rPr>
              <a:t>OMG</a:t>
            </a:r>
            <a:r>
              <a:rPr lang="en-US" spc="35" dirty="0" smtClean="0">
                <a:latin typeface="Times New Roman"/>
                <a:cs typeface="Times New Roman"/>
              </a:rPr>
              <a:t> </a:t>
            </a:r>
            <a:r>
              <a:rPr lang="en-US" spc="-10" dirty="0" smtClean="0">
                <a:latin typeface="Times New Roman"/>
                <a:cs typeface="Times New Roman"/>
              </a:rPr>
              <a:t>je </a:t>
            </a:r>
            <a:r>
              <a:rPr lang="en-US" spc="15" dirty="0" smtClean="0">
                <a:latin typeface="Times New Roman"/>
                <a:cs typeface="Times New Roman"/>
              </a:rPr>
              <a:t>bio </a:t>
            </a:r>
            <a:r>
              <a:rPr lang="en-US" spc="35" dirty="0" smtClean="0">
                <a:latin typeface="Times New Roman"/>
                <a:cs typeface="Times New Roman"/>
              </a:rPr>
              <a:t>da </a:t>
            </a:r>
            <a:r>
              <a:rPr lang="en-US" spc="45" dirty="0" err="1" smtClean="0">
                <a:latin typeface="Times New Roman"/>
                <a:cs typeface="Times New Roman"/>
              </a:rPr>
              <a:t>komponente</a:t>
            </a:r>
            <a:r>
              <a:rPr lang="en-US" spc="45" dirty="0" smtClean="0">
                <a:latin typeface="Times New Roman"/>
                <a:cs typeface="Times New Roman"/>
              </a:rPr>
              <a:t> </a:t>
            </a:r>
            <a:r>
              <a:rPr lang="en-US" spc="25" dirty="0" err="1" smtClean="0">
                <a:latin typeface="Times New Roman"/>
                <a:cs typeface="Times New Roman"/>
              </a:rPr>
              <a:t>objektno-orijentisanog</a:t>
            </a:r>
            <a:r>
              <a:rPr lang="en-US" spc="25" dirty="0" smtClean="0">
                <a:latin typeface="Times New Roman"/>
                <a:cs typeface="Times New Roman"/>
              </a:rPr>
              <a:t> </a:t>
            </a:r>
            <a:r>
              <a:rPr lang="en-US" spc="15" dirty="0" err="1" smtClean="0">
                <a:latin typeface="Times New Roman"/>
                <a:cs typeface="Times New Roman"/>
              </a:rPr>
              <a:t>softvera</a:t>
            </a:r>
            <a:r>
              <a:rPr lang="en-US" spc="15" dirty="0" smtClean="0">
                <a:latin typeface="Times New Roman"/>
                <a:cs typeface="Times New Roman"/>
              </a:rPr>
              <a:t> </a:t>
            </a:r>
            <a:r>
              <a:rPr lang="en-US" spc="15" dirty="0" err="1" smtClean="0">
                <a:latin typeface="Times New Roman"/>
                <a:cs typeface="Times New Roman"/>
              </a:rPr>
              <a:t>imaju</a:t>
            </a:r>
            <a:r>
              <a:rPr lang="en-US" spc="15" dirty="0" smtClean="0">
                <a:latin typeface="Times New Roman"/>
                <a:cs typeface="Times New Roman"/>
              </a:rPr>
              <a:t> </a:t>
            </a:r>
            <a:r>
              <a:rPr lang="en-US" spc="25" dirty="0" err="1" smtClean="0">
                <a:latin typeface="Times New Roman"/>
                <a:cs typeface="Times New Roman"/>
              </a:rPr>
              <a:t>osobine</a:t>
            </a:r>
            <a:r>
              <a:rPr lang="en-US" spc="30" dirty="0" smtClean="0">
                <a:latin typeface="Times New Roman"/>
                <a:cs typeface="Times New Roman"/>
              </a:rPr>
              <a:t> </a:t>
            </a:r>
            <a:r>
              <a:rPr lang="en-US" spc="30" dirty="0" err="1" smtClean="0">
                <a:latin typeface="Times New Roman"/>
                <a:cs typeface="Times New Roman"/>
              </a:rPr>
              <a:t>ponovne</a:t>
            </a:r>
            <a:r>
              <a:rPr lang="en-US" spc="-100" dirty="0" smtClean="0">
                <a:latin typeface="Times New Roman"/>
                <a:cs typeface="Times New Roman"/>
              </a:rPr>
              <a:t> </a:t>
            </a:r>
            <a:r>
              <a:rPr lang="en-US" spc="10" dirty="0" err="1" smtClean="0">
                <a:latin typeface="Times New Roman"/>
                <a:cs typeface="Times New Roman"/>
              </a:rPr>
              <a:t>upotrebljivosti</a:t>
            </a:r>
            <a:r>
              <a:rPr lang="en-US" spc="10" dirty="0" smtClean="0">
                <a:latin typeface="Times New Roman"/>
                <a:cs typeface="Times New Roman"/>
              </a:rPr>
              <a:t>,</a:t>
            </a:r>
            <a:r>
              <a:rPr lang="en-US" spc="-95" dirty="0" smtClean="0">
                <a:latin typeface="Times New Roman"/>
                <a:cs typeface="Times New Roman"/>
              </a:rPr>
              <a:t> </a:t>
            </a:r>
            <a:r>
              <a:rPr lang="en-US" spc="25" dirty="0" err="1" smtClean="0">
                <a:latin typeface="Times New Roman"/>
                <a:cs typeface="Times New Roman"/>
              </a:rPr>
              <a:t>portabilnosti</a:t>
            </a:r>
            <a:r>
              <a:rPr lang="en-US" spc="-100" dirty="0" smtClean="0">
                <a:latin typeface="Times New Roman"/>
                <a:cs typeface="Times New Roman"/>
              </a:rPr>
              <a:t> </a:t>
            </a:r>
            <a:r>
              <a:rPr lang="en-US" spc="-25" dirty="0" smtClean="0">
                <a:latin typeface="Times New Roman"/>
                <a:cs typeface="Times New Roman"/>
              </a:rPr>
              <a:t>i</a:t>
            </a:r>
            <a:r>
              <a:rPr lang="en-US" spc="-95" dirty="0" smtClean="0">
                <a:latin typeface="Times New Roman"/>
                <a:cs typeface="Times New Roman"/>
              </a:rPr>
              <a:t> </a:t>
            </a:r>
            <a:r>
              <a:rPr lang="en-US" spc="25" dirty="0" err="1" smtClean="0">
                <a:latin typeface="Times New Roman"/>
                <a:cs typeface="Times New Roman"/>
              </a:rPr>
              <a:t>interoperativnosti</a:t>
            </a:r>
            <a:r>
              <a:rPr lang="en-US" spc="-95" dirty="0" smtClean="0">
                <a:latin typeface="Times New Roman"/>
                <a:cs typeface="Times New Roman"/>
              </a:rPr>
              <a:t> </a:t>
            </a:r>
            <a:r>
              <a:rPr lang="en-US" spc="50" dirty="0" smtClean="0">
                <a:latin typeface="Times New Roman"/>
                <a:cs typeface="Times New Roman"/>
              </a:rPr>
              <a:t>u</a:t>
            </a:r>
            <a:r>
              <a:rPr lang="en-US" spc="-100" dirty="0" smtClean="0">
                <a:latin typeface="Times New Roman"/>
                <a:cs typeface="Times New Roman"/>
              </a:rPr>
              <a:t> </a:t>
            </a:r>
            <a:r>
              <a:rPr lang="en-US" spc="35" dirty="0" err="1" smtClean="0">
                <a:latin typeface="Times New Roman"/>
                <a:cs typeface="Times New Roman"/>
              </a:rPr>
              <a:t>jednom</a:t>
            </a:r>
            <a:r>
              <a:rPr lang="en-US" spc="-95" dirty="0" smtClean="0">
                <a:latin typeface="Times New Roman"/>
                <a:cs typeface="Times New Roman"/>
              </a:rPr>
              <a:t> </a:t>
            </a:r>
            <a:r>
              <a:rPr lang="en-US" spc="35" dirty="0" err="1" smtClean="0">
                <a:latin typeface="Times New Roman"/>
                <a:cs typeface="Times New Roman"/>
              </a:rPr>
              <a:t>hete</a:t>
            </a:r>
            <a:r>
              <a:rPr lang="en-US" spc="55" dirty="0" err="1" smtClean="0">
                <a:latin typeface="Times New Roman"/>
                <a:cs typeface="Times New Roman"/>
              </a:rPr>
              <a:t>rogenom</a:t>
            </a:r>
            <a:r>
              <a:rPr lang="en-US" spc="95" dirty="0" smtClean="0">
                <a:latin typeface="Times New Roman"/>
                <a:cs typeface="Times New Roman"/>
              </a:rPr>
              <a:t> </a:t>
            </a:r>
            <a:r>
              <a:rPr lang="en-US" spc="35" dirty="0" err="1" smtClean="0">
                <a:latin typeface="Times New Roman"/>
                <a:cs typeface="Times New Roman"/>
              </a:rPr>
              <a:t>okruženju</a:t>
            </a:r>
            <a:r>
              <a:rPr lang="en-US" spc="35" dirty="0" smtClean="0">
                <a:latin typeface="Times New Roman"/>
                <a:cs typeface="Times New Roman"/>
              </a:rPr>
              <a:t>.</a:t>
            </a:r>
            <a:endParaRPr lang="en-US" dirty="0"/>
          </a:p>
        </p:txBody>
      </p:sp>
      <p:sp>
        <p:nvSpPr>
          <p:cNvPr id="4" name="Slide Number Placeholder 3"/>
          <p:cNvSpPr>
            <a:spLocks noGrp="1"/>
          </p:cNvSpPr>
          <p:nvPr>
            <p:ph type="sldNum" sz="quarter" idx="10"/>
          </p:nvPr>
        </p:nvSpPr>
        <p:spPr/>
        <p:txBody>
          <a:bodyPr/>
          <a:lstStyle/>
          <a:p>
            <a:fld id="{63BF3421-0B76-4466-86F2-B8B0049096E1}"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103478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sz="1100">
                <a:solidFill>
                  <a:schemeClr val="tx1"/>
                </a:solidFill>
                <a:latin typeface="Arial" charset="0"/>
              </a:defRPr>
            </a:lvl1pPr>
            <a:lvl2pPr marL="702756" indent="-270291" defTabSz="912983">
              <a:defRPr sz="1100">
                <a:solidFill>
                  <a:schemeClr val="tx1"/>
                </a:solidFill>
                <a:latin typeface="Arial" charset="0"/>
              </a:defRPr>
            </a:lvl2pPr>
            <a:lvl3pPr marL="1081164" indent="-216233" defTabSz="912983">
              <a:defRPr sz="1100">
                <a:solidFill>
                  <a:schemeClr val="tx1"/>
                </a:solidFill>
                <a:latin typeface="Arial" charset="0"/>
              </a:defRPr>
            </a:lvl3pPr>
            <a:lvl4pPr marL="1513629" indent="-216233" defTabSz="912983">
              <a:defRPr sz="1100">
                <a:solidFill>
                  <a:schemeClr val="tx1"/>
                </a:solidFill>
                <a:latin typeface="Arial" charset="0"/>
              </a:defRPr>
            </a:lvl4pPr>
            <a:lvl5pPr marL="1946095" indent="-216233" defTabSz="912983">
              <a:defRPr sz="1100">
                <a:solidFill>
                  <a:schemeClr val="tx1"/>
                </a:solidFill>
                <a:latin typeface="Arial" charset="0"/>
              </a:defRPr>
            </a:lvl5pPr>
            <a:lvl6pPr marL="2378560" indent="-216233" defTabSz="912983" eaLnBrk="0" fontAlgn="base" hangingPunct="0">
              <a:spcBef>
                <a:spcPct val="30000"/>
              </a:spcBef>
              <a:spcAft>
                <a:spcPct val="0"/>
              </a:spcAft>
              <a:defRPr sz="1100">
                <a:solidFill>
                  <a:schemeClr val="tx1"/>
                </a:solidFill>
                <a:latin typeface="Arial" charset="0"/>
              </a:defRPr>
            </a:lvl6pPr>
            <a:lvl7pPr marL="2811026" indent="-216233" defTabSz="912983" eaLnBrk="0" fontAlgn="base" hangingPunct="0">
              <a:spcBef>
                <a:spcPct val="30000"/>
              </a:spcBef>
              <a:spcAft>
                <a:spcPct val="0"/>
              </a:spcAft>
              <a:defRPr sz="1100">
                <a:solidFill>
                  <a:schemeClr val="tx1"/>
                </a:solidFill>
                <a:latin typeface="Arial" charset="0"/>
              </a:defRPr>
            </a:lvl7pPr>
            <a:lvl8pPr marL="3243491" indent="-216233" defTabSz="912983" eaLnBrk="0" fontAlgn="base" hangingPunct="0">
              <a:spcBef>
                <a:spcPct val="30000"/>
              </a:spcBef>
              <a:spcAft>
                <a:spcPct val="0"/>
              </a:spcAft>
              <a:defRPr sz="1100">
                <a:solidFill>
                  <a:schemeClr val="tx1"/>
                </a:solidFill>
                <a:latin typeface="Arial" charset="0"/>
              </a:defRPr>
            </a:lvl8pPr>
            <a:lvl9pPr marL="3675957" indent="-216233" defTabSz="912983" eaLnBrk="0" fontAlgn="base" hangingPunct="0">
              <a:spcBef>
                <a:spcPct val="30000"/>
              </a:spcBef>
              <a:spcAft>
                <a:spcPct val="0"/>
              </a:spcAft>
              <a:defRPr sz="1100">
                <a:solidFill>
                  <a:schemeClr val="tx1"/>
                </a:solidFill>
                <a:latin typeface="Arial" charset="0"/>
              </a:defRPr>
            </a:lvl9pPr>
          </a:lstStyle>
          <a:p>
            <a:fld id="{B21FA341-B9A4-4B26-8BE2-C1DD951400BB}" type="slidenum">
              <a:rPr lang="en-US" altLang="en-US">
                <a:solidFill>
                  <a:prstClr val="black"/>
                </a:solidFill>
              </a:rPr>
              <a:pPr/>
              <a:t>45</a:t>
            </a:fld>
            <a:endParaRPr lang="en-US" altLang="en-US">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vi-VN" sz="1200" b="1" i="0" u="none" strike="noStrike" kern="1200" baseline="0" dirty="0" smtClean="0">
                <a:solidFill>
                  <a:schemeClr val="tx1"/>
                </a:solidFill>
                <a:latin typeface="+mn-lt"/>
                <a:ea typeface="+mn-ea"/>
                <a:cs typeface="+mn-cs"/>
              </a:rPr>
              <a:t>Primer: </a:t>
            </a:r>
            <a:r>
              <a:rPr lang="vi-VN" sz="1200" b="0" i="0" u="none" strike="noStrike" kern="1200" baseline="0" dirty="0" smtClean="0">
                <a:solidFill>
                  <a:schemeClr val="tx1"/>
                </a:solidFill>
                <a:latin typeface="+mn-lt"/>
                <a:ea typeface="+mn-ea"/>
                <a:cs typeface="+mn-cs"/>
              </a:rPr>
              <a:t>Razmotrimo interakciju posmatrača i prostorije u kojoj je potrebno regulisati temperaturu. Ta prostorija predstavlja </a:t>
            </a:r>
            <a:r>
              <a:rPr lang="vi-VN" sz="1200" b="0" i="1" u="none" strike="noStrike" kern="1200" baseline="0" dirty="0" smtClean="0">
                <a:solidFill>
                  <a:schemeClr val="tx1"/>
                </a:solidFill>
                <a:latin typeface="+mn-lt"/>
                <a:ea typeface="+mn-ea"/>
                <a:cs typeface="+mn-cs"/>
              </a:rPr>
              <a:t>realni sistem </a:t>
            </a:r>
            <a:r>
              <a:rPr lang="en-US" sz="1200" b="0" i="0" u="none" strike="noStrike" kern="1200" baseline="0" dirty="0" smtClean="0">
                <a:solidFill>
                  <a:schemeClr val="tx1"/>
                </a:solidFill>
                <a:latin typeface="+mn-lt"/>
                <a:ea typeface="+mn-ea"/>
                <a:cs typeface="+mn-cs"/>
              </a:rPr>
              <a:t>i </a:t>
            </a:r>
            <a:r>
              <a:rPr lang="vi-VN" sz="1200" b="0" i="0" u="none" strike="noStrike" kern="1200" baseline="0" dirty="0" smtClean="0">
                <a:solidFill>
                  <a:schemeClr val="tx1"/>
                </a:solidFill>
                <a:latin typeface="+mn-lt"/>
                <a:ea typeface="+mn-ea"/>
                <a:cs typeface="+mn-cs"/>
              </a:rPr>
              <a:t>može imati niz karakteristika, kao što su geografska lokacija, vlasništvo, upotrebna funkcija, slika unutrašnjosti prostorije, i tako dalje. Takođe, u toj prostoriji se mogao održati i događaj čiji snimak je postavljen kao video na YouTube.com. Medjutim, jedino što je od interesa za konkretnu interakciju je informacija o temperaturi u toj prostoriji jer se na osnovu drugih informacija proces odlučivanja prilikom regulacije temperature u prostoriji ne može poboljšati. </a:t>
            </a:r>
            <a:r>
              <a:rPr lang="en-US" sz="1200" b="0" i="0" u="none" strike="noStrike" kern="1200" baseline="0" dirty="0" smtClean="0">
                <a:solidFill>
                  <a:schemeClr val="tx1"/>
                </a:solidFill>
                <a:latin typeface="+mn-lt"/>
                <a:ea typeface="+mn-ea"/>
                <a:cs typeface="+mn-cs"/>
              </a:rPr>
              <a:t>Model </a:t>
            </a:r>
            <a:r>
              <a:rPr lang="en-US" sz="1200" b="0" i="0" u="none" strike="noStrike" kern="1200" baseline="0" dirty="0" err="1" smtClean="0">
                <a:solidFill>
                  <a:schemeClr val="tx1"/>
                </a:solidFill>
                <a:latin typeface="+mn-lt"/>
                <a:ea typeface="+mn-ea"/>
                <a:cs typeface="+mn-cs"/>
              </a:rPr>
              <a:t>sistema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sačinjava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jedna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promenljiva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koja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vrednost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numeričkog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tipa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gde</a:t>
            </a:r>
            <a:r>
              <a:rPr lang="en-US" sz="1200" b="0" i="0" u="none" strike="noStrike" kern="1200" baseline="0" dirty="0" smtClean="0">
                <a:solidFill>
                  <a:schemeClr val="tx1"/>
                </a:solidFill>
                <a:latin typeface="+mn-lt"/>
                <a:ea typeface="+mn-ea"/>
                <a:cs typeface="+mn-cs"/>
              </a:rPr>
              <a:t> ta </a:t>
            </a:r>
            <a:r>
              <a:rPr lang="en-US" sz="1200" b="0" i="0" u="none" strike="noStrike" kern="1200" baseline="0" dirty="0" err="1" smtClean="0">
                <a:solidFill>
                  <a:schemeClr val="tx1"/>
                </a:solidFill>
                <a:latin typeface="+mn-lt"/>
                <a:ea typeface="+mn-ea"/>
                <a:cs typeface="+mn-cs"/>
              </a:rPr>
              <a:t>vrednost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odgovara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temperaturi</a:t>
            </a:r>
            <a:r>
              <a:rPr lang="en-US" sz="1200" b="0" i="0" u="none" strike="noStrike" kern="1200" baseline="0" dirty="0" smtClean="0">
                <a:solidFill>
                  <a:schemeClr val="tx1"/>
                </a:solidFill>
                <a:latin typeface="+mn-lt"/>
                <a:ea typeface="+mn-ea"/>
                <a:cs typeface="+mn-cs"/>
              </a:rPr>
              <a:t> u </a:t>
            </a:r>
            <a:r>
              <a:rPr lang="en-US" sz="1200" b="0" i="0" u="none" strike="noStrike" kern="1200" baseline="0" dirty="0" err="1" smtClean="0">
                <a:solidFill>
                  <a:schemeClr val="tx1"/>
                </a:solidFill>
                <a:latin typeface="+mn-lt"/>
                <a:ea typeface="+mn-ea"/>
                <a:cs typeface="+mn-cs"/>
              </a:rPr>
              <a:t>prostoriji</a:t>
            </a:r>
            <a:r>
              <a:rPr lang="en-US" sz="1200" b="0" i="0" u="none" strike="noStrike" kern="1200" baseline="0" dirty="0" smtClean="0">
                <a:solidFill>
                  <a:schemeClr val="tx1"/>
                </a:solidFill>
                <a:latin typeface="+mn-lt"/>
                <a:ea typeface="+mn-ea"/>
                <a:cs typeface="+mn-cs"/>
              </a:rPr>
              <a:t>. P</a:t>
            </a:r>
            <a:r>
              <a:rPr lang="vi-VN" sz="1200" b="0" i="0" u="none" strike="noStrike" kern="1200" baseline="0" dirty="0" smtClean="0">
                <a:solidFill>
                  <a:schemeClr val="tx1"/>
                </a:solidFill>
                <a:latin typeface="+mn-lt"/>
                <a:ea typeface="+mn-ea"/>
                <a:cs typeface="+mn-cs"/>
              </a:rPr>
              <a:t>odatke</a:t>
            </a:r>
            <a:r>
              <a:rPr lang="en-US" sz="1200" b="0" i="0" u="none" strike="noStrike" kern="1200" baseline="0" dirty="0" smtClean="0">
                <a:solidFill>
                  <a:schemeClr val="tx1"/>
                </a:solidFill>
                <a:latin typeface="+mn-lt"/>
                <a:ea typeface="+mn-ea"/>
                <a:cs typeface="+mn-cs"/>
              </a:rPr>
              <a:t> o </a:t>
            </a:r>
            <a:r>
              <a:rPr lang="en-US" sz="1200" b="0" i="0" u="none" strike="noStrike" kern="1200" baseline="0" dirty="0" err="1" smtClean="0">
                <a:solidFill>
                  <a:schemeClr val="tx1"/>
                </a:solidFill>
                <a:latin typeface="+mn-lt"/>
                <a:ea typeface="+mn-ea"/>
                <a:cs typeface="+mn-cs"/>
              </a:rPr>
              <a:t>sistemu</a:t>
            </a:r>
            <a:r>
              <a:rPr lang="vi-VN" sz="1200" b="0" i="0" u="none" strike="noStrike" kern="1200" baseline="0" dirty="0" smtClean="0">
                <a:solidFill>
                  <a:schemeClr val="tx1"/>
                </a:solidFill>
                <a:latin typeface="+mn-lt"/>
                <a:ea typeface="+mn-ea"/>
                <a:cs typeface="+mn-cs"/>
              </a:rPr>
              <a:t> dobijamo iz temperaturnog senzora koji se nalazi u prostoriji. Tu je neophodno izvršiti komunikaciju između senzora i sistema upravljanja. Temperatoruni senzor vrši pretvaranje temperature u električni napon koji se dalje računarskom tehnologijom pretvara u niz simbola (nula i jedinica)</a:t>
            </a:r>
            <a:r>
              <a:rPr lang="en-US" sz="1200" b="0" i="0" u="none" strike="noStrike" kern="1200" baseline="0" dirty="0" smtClean="0">
                <a:solidFill>
                  <a:schemeClr val="tx1"/>
                </a:solidFill>
                <a:latin typeface="+mn-lt"/>
                <a:ea typeface="+mn-ea"/>
                <a:cs typeface="+mn-cs"/>
              </a:rPr>
              <a:t>. Koji </a:t>
            </a:r>
            <a:r>
              <a:rPr lang="vi-VN" sz="1200" b="0" i="0" u="none" strike="noStrike" kern="1200" baseline="0" dirty="0" smtClean="0">
                <a:solidFill>
                  <a:schemeClr val="tx1"/>
                </a:solidFill>
                <a:latin typeface="+mn-lt"/>
                <a:ea typeface="+mn-ea"/>
                <a:cs typeface="+mn-cs"/>
              </a:rPr>
              <a:t>u definisanom kontekstu preds</a:t>
            </a:r>
            <a:r>
              <a:rPr lang="en-US" sz="1200" b="0" i="0" u="none" strike="noStrike" kern="1200" baseline="0" dirty="0" smtClean="0">
                <a:solidFill>
                  <a:schemeClr val="tx1"/>
                </a:solidFill>
                <a:latin typeface="+mn-lt"/>
                <a:ea typeface="+mn-ea"/>
                <a:cs typeface="+mn-cs"/>
              </a:rPr>
              <a:t>t</a:t>
            </a:r>
            <a:r>
              <a:rPr lang="vi-VN" sz="1200" b="0" i="0" u="none" strike="noStrike" kern="1200" baseline="0" dirty="0" smtClean="0">
                <a:solidFill>
                  <a:schemeClr val="tx1"/>
                </a:solidFill>
                <a:latin typeface="+mn-lt"/>
                <a:ea typeface="+mn-ea"/>
                <a:cs typeface="+mn-cs"/>
              </a:rPr>
              <a:t>avlja podatke o sistemu (daje informaciju o temperaturi u prostoriji). </a:t>
            </a:r>
            <a:r>
              <a:rPr lang="en-US" sz="1200" b="0" i="0" u="none" strike="noStrike" kern="1200" baseline="0" dirty="0" err="1" smtClean="0">
                <a:solidFill>
                  <a:schemeClr val="tx1"/>
                </a:solidFill>
                <a:latin typeface="+mn-lt"/>
                <a:ea typeface="+mn-ea"/>
                <a:cs typeface="+mn-cs"/>
              </a:rPr>
              <a:t>Proces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kojim</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podaci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transformišu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iz</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jednog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oblika</a:t>
            </a:r>
            <a:r>
              <a:rPr lang="en-US" sz="1200" b="0" i="0" u="none" strike="noStrike" kern="1200" baseline="0" dirty="0" smtClean="0">
                <a:solidFill>
                  <a:schemeClr val="tx1"/>
                </a:solidFill>
                <a:latin typeface="+mn-lt"/>
                <a:ea typeface="+mn-ea"/>
                <a:cs typeface="+mn-cs"/>
              </a:rPr>
              <a:t> u </a:t>
            </a:r>
            <a:r>
              <a:rPr lang="en-US" sz="1200" b="0" i="0" u="none" strike="noStrike" kern="1200" baseline="0" dirty="0" err="1" smtClean="0">
                <a:solidFill>
                  <a:schemeClr val="tx1"/>
                </a:solidFill>
                <a:latin typeface="+mn-lt"/>
                <a:ea typeface="+mn-ea"/>
                <a:cs typeface="+mn-cs"/>
              </a:rPr>
              <a:t>drugi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čemu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posmatrač</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prepoznaje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transformisani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oblik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kao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informacije</a:t>
            </a:r>
            <a:r>
              <a:rPr lang="en-US" sz="1200" b="0" i="0" u="none" strike="noStrike" kern="1200" baseline="0" dirty="0" smtClean="0">
                <a:solidFill>
                  <a:schemeClr val="tx1"/>
                </a:solidFill>
                <a:latin typeface="+mn-lt"/>
                <a:ea typeface="+mn-ea"/>
                <a:cs typeface="+mn-cs"/>
              </a:rPr>
              <a:t> o </a:t>
            </a:r>
            <a:r>
              <a:rPr lang="en-US" sz="1200" b="0" i="0" u="none" strike="noStrike" kern="1200" baseline="0" dirty="0" err="1" smtClean="0">
                <a:solidFill>
                  <a:schemeClr val="tx1"/>
                </a:solidFill>
                <a:latin typeface="+mn-lt"/>
                <a:ea typeface="+mn-ea"/>
                <a:cs typeface="+mn-cs"/>
              </a:rPr>
              <a:t>sistemu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zove</a:t>
            </a:r>
            <a:r>
              <a:rPr lang="en-US" sz="1200" b="0" i="0" u="none" strike="noStrike" kern="1200" baseline="0" dirty="0" smtClean="0">
                <a:solidFill>
                  <a:schemeClr val="tx1"/>
                </a:solidFill>
                <a:latin typeface="+mn-lt"/>
                <a:ea typeface="+mn-ea"/>
                <a:cs typeface="+mn-cs"/>
              </a:rPr>
              <a:t> se </a:t>
            </a:r>
            <a:r>
              <a:rPr lang="en-US" sz="1200" b="0" i="1" u="none" strike="noStrike" kern="1200" baseline="0" dirty="0" err="1" smtClean="0">
                <a:solidFill>
                  <a:schemeClr val="tx1"/>
                </a:solidFill>
                <a:latin typeface="+mn-lt"/>
                <a:ea typeface="+mn-ea"/>
                <a:cs typeface="+mn-cs"/>
              </a:rPr>
              <a:t>obrada</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podataka</a:t>
            </a:r>
            <a:r>
              <a:rPr lang="en-US" sz="1200" b="0" i="0" u="none" strike="noStrike" kern="1200" baseline="0" dirty="0" smtClean="0">
                <a:solidFill>
                  <a:schemeClr val="tx1"/>
                </a:solidFill>
                <a:latin typeface="+mn-lt"/>
                <a:ea typeface="+mn-ea"/>
                <a:cs typeface="+mn-cs"/>
              </a:rPr>
              <a:t>. Na </a:t>
            </a:r>
            <a:r>
              <a:rPr lang="en-US" sz="1200" b="0" i="0" u="none" strike="noStrike" kern="1200" baseline="0" dirty="0" err="1" smtClean="0">
                <a:solidFill>
                  <a:schemeClr val="tx1"/>
                </a:solidFill>
                <a:latin typeface="+mn-lt"/>
                <a:ea typeface="+mn-ea"/>
                <a:cs typeface="+mn-cs"/>
              </a:rPr>
              <a:t>osnovu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primljene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informacije</a:t>
            </a:r>
            <a:r>
              <a:rPr lang="en-US" sz="1200" b="0" i="0" u="none" strike="noStrike" kern="1200" baseline="0" dirty="0" smtClean="0">
                <a:solidFill>
                  <a:schemeClr val="tx1"/>
                </a:solidFill>
                <a:latin typeface="+mn-lt"/>
                <a:ea typeface="+mn-ea"/>
                <a:cs typeface="+mn-cs"/>
              </a:rPr>
              <a:t> o </a:t>
            </a:r>
            <a:r>
              <a:rPr lang="en-US" sz="1200" b="0" i="0" u="none" strike="noStrike" kern="1200" baseline="0" dirty="0" err="1" smtClean="0">
                <a:solidFill>
                  <a:schemeClr val="tx1"/>
                </a:solidFill>
                <a:latin typeface="+mn-lt"/>
                <a:ea typeface="+mn-ea"/>
                <a:cs typeface="+mn-cs"/>
              </a:rPr>
              <a:t>temperaturi</a:t>
            </a:r>
            <a:r>
              <a:rPr lang="en-US" sz="1200" b="0" i="0" u="none" strike="noStrike" kern="1200" baseline="0" dirty="0" smtClean="0">
                <a:solidFill>
                  <a:schemeClr val="tx1"/>
                </a:solidFill>
                <a:latin typeface="+mn-lt"/>
                <a:ea typeface="+mn-ea"/>
                <a:cs typeface="+mn-cs"/>
              </a:rPr>
              <a:t> u </a:t>
            </a:r>
            <a:r>
              <a:rPr lang="en-US" sz="1200" b="0" i="0" u="none" strike="noStrike" kern="1200" baseline="0" dirty="0" err="1" smtClean="0">
                <a:solidFill>
                  <a:schemeClr val="tx1"/>
                </a:solidFill>
                <a:latin typeface="+mn-lt"/>
                <a:ea typeface="+mn-ea"/>
                <a:cs typeface="+mn-cs"/>
              </a:rPr>
              <a:t>prostoriji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čovek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posmatrač</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može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doneti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odluku</a:t>
            </a:r>
            <a:r>
              <a:rPr lang="en-US" sz="1200" b="0" i="0" u="none" strike="noStrike" kern="1200" baseline="0" dirty="0" smtClean="0">
                <a:solidFill>
                  <a:schemeClr val="tx1"/>
                </a:solidFill>
                <a:latin typeface="+mn-lt"/>
                <a:ea typeface="+mn-ea"/>
                <a:cs typeface="+mn-cs"/>
              </a:rPr>
              <a:t> o tome da li </a:t>
            </a:r>
            <a:r>
              <a:rPr lang="en-US" sz="1200" b="0" i="0" u="none" strike="noStrike" kern="1200" baseline="0" dirty="0" err="1" smtClean="0">
                <a:solidFill>
                  <a:schemeClr val="tx1"/>
                </a:solidFill>
                <a:latin typeface="+mn-lt"/>
                <a:ea typeface="+mn-ea"/>
                <a:cs typeface="+mn-cs"/>
              </a:rPr>
              <a:t>treba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preduzeti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konkrektivnu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akciju</a:t>
            </a:r>
            <a:r>
              <a:rPr lang="en-US" sz="1200" b="0" i="0" u="none" strike="noStrike" kern="1200" baseline="0" dirty="0" smtClean="0">
                <a:solidFill>
                  <a:schemeClr val="tx1"/>
                </a:solidFill>
                <a:latin typeface="+mn-lt"/>
                <a:ea typeface="+mn-ea"/>
                <a:cs typeface="+mn-cs"/>
              </a:rPr>
              <a:t> u </a:t>
            </a:r>
            <a:r>
              <a:rPr lang="en-US" sz="1200" b="0" i="0" u="none" strike="noStrike" kern="1200" baseline="0" dirty="0" err="1" smtClean="0">
                <a:solidFill>
                  <a:schemeClr val="tx1"/>
                </a:solidFill>
                <a:latin typeface="+mn-lt"/>
                <a:ea typeface="+mn-ea"/>
                <a:cs typeface="+mn-cs"/>
              </a:rPr>
              <a:t>vezi</a:t>
            </a:r>
            <a:r>
              <a:rPr lang="en-US" sz="1200" b="0" i="0" u="none" strike="noStrike" kern="1200" baseline="0" dirty="0" smtClean="0">
                <a:solidFill>
                  <a:schemeClr val="tx1"/>
                </a:solidFill>
                <a:latin typeface="+mn-lt"/>
                <a:ea typeface="+mn-ea"/>
                <a:cs typeface="+mn-cs"/>
              </a:rPr>
              <a:t> temperature </a:t>
            </a:r>
            <a:r>
              <a:rPr lang="en-US" sz="1200" b="0" i="0" u="none" strike="noStrike" kern="1200" baseline="0" dirty="0" err="1" smtClean="0">
                <a:solidFill>
                  <a:schemeClr val="tx1"/>
                </a:solidFill>
                <a:latin typeface="+mn-lt"/>
                <a:ea typeface="+mn-ea"/>
                <a:cs typeface="+mn-cs"/>
              </a:rPr>
              <a:t>ili</a:t>
            </a:r>
            <a:r>
              <a:rPr lang="en-US" sz="1200" b="0" i="0" u="none" strike="noStrike" kern="1200" baseline="0" dirty="0" smtClean="0">
                <a:solidFill>
                  <a:schemeClr val="tx1"/>
                </a:solidFill>
                <a:latin typeface="+mn-lt"/>
                <a:ea typeface="+mn-ea"/>
                <a:cs typeface="+mn-cs"/>
              </a:rPr>
              <a:t> ne. </a:t>
            </a:r>
            <a:r>
              <a:rPr lang="vi-VN" sz="1200" b="0" i="0" u="none" strike="noStrike" kern="1200" baseline="0" dirty="0" smtClean="0">
                <a:solidFill>
                  <a:schemeClr val="tx1"/>
                </a:solidFill>
                <a:latin typeface="+mn-lt"/>
                <a:ea typeface="+mn-ea"/>
                <a:cs typeface="+mn-cs"/>
              </a:rPr>
              <a:t>Kao posledicu odlučivanja dobijamo </a:t>
            </a:r>
            <a:r>
              <a:rPr lang="vi-VN" sz="1200" b="0" i="1" u="none" strike="noStrike" kern="1200" baseline="0" dirty="0" smtClean="0">
                <a:solidFill>
                  <a:schemeClr val="tx1"/>
                </a:solidFill>
                <a:latin typeface="+mn-lt"/>
                <a:ea typeface="+mn-ea"/>
                <a:cs typeface="+mn-cs"/>
              </a:rPr>
              <a:t>informaciju o sistemu </a:t>
            </a:r>
            <a:r>
              <a:rPr lang="vi-VN" sz="1200" b="0" i="0" u="none" strike="noStrike" kern="1200" baseline="0" dirty="0" smtClean="0">
                <a:solidFill>
                  <a:schemeClr val="tx1"/>
                </a:solidFill>
                <a:latin typeface="+mn-lt"/>
                <a:ea typeface="+mn-ea"/>
                <a:cs typeface="+mn-cs"/>
              </a:rPr>
              <a:t>koja kaže šta treba uraditi sa sistemom </a:t>
            </a:r>
            <a:r>
              <a:rPr lang="sr-Latn-RS" sz="1200" b="0" i="0" u="none" strike="noStrike" kern="1200" baseline="0" dirty="0" smtClean="0">
                <a:solidFill>
                  <a:schemeClr val="tx1"/>
                </a:solidFill>
                <a:latin typeface="+mn-lt"/>
                <a:ea typeface="+mn-ea"/>
                <a:cs typeface="+mn-cs"/>
              </a:rPr>
              <a:t>(</a:t>
            </a:r>
            <a:r>
              <a:rPr lang="vi-VN" sz="1200" b="0" i="0" u="none" strike="noStrike" kern="1200" baseline="0" dirty="0" smtClean="0">
                <a:solidFill>
                  <a:schemeClr val="tx1"/>
                </a:solidFill>
                <a:latin typeface="+mn-lt"/>
                <a:ea typeface="+mn-ea"/>
                <a:cs typeface="+mn-cs"/>
              </a:rPr>
              <a:t>da li treba uključiti grejalicu ili hlađenje</a:t>
            </a:r>
            <a:r>
              <a:rPr lang="sr-Latn-RS" sz="1200" b="0" i="0" u="none" strike="noStrike" kern="1200" baseline="0" dirty="0" smtClean="0">
                <a:solidFill>
                  <a:schemeClr val="tx1"/>
                </a:solidFill>
                <a:latin typeface="+mn-lt"/>
                <a:ea typeface="+mn-ea"/>
                <a:cs typeface="+mn-cs"/>
              </a:rPr>
              <a:t>)</a:t>
            </a:r>
            <a:r>
              <a:rPr lang="vi-VN" sz="1200" b="0" i="0" u="none" strike="noStrike" kern="1200" baseline="0" dirty="0" smtClean="0">
                <a:solidFill>
                  <a:schemeClr val="tx1"/>
                </a:solidFill>
                <a:latin typeface="+mn-lt"/>
                <a:ea typeface="+mn-ea"/>
                <a:cs typeface="+mn-cs"/>
              </a:rPr>
              <a:t>. Podatak o željenoj temperaturi se prosleđuje uređaju za kontrolisanje temperature u prostoriji i on dalje izaziva željeni proces u realnom sistemu</a:t>
            </a:r>
            <a:r>
              <a:rPr lang="sr-Latn-RS" sz="1200" b="0" i="0" u="none" strike="noStrike" kern="1200" baseline="0" dirty="0" smtClean="0">
                <a:solidFill>
                  <a:schemeClr val="tx1"/>
                </a:solidFill>
                <a:latin typeface="+mn-lt"/>
                <a:ea typeface="+mn-ea"/>
                <a:cs typeface="+mn-cs"/>
              </a:rPr>
              <a:t>.</a:t>
            </a:r>
            <a:endParaRPr lang="sr-Latn-CS" alt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sz="1100">
                <a:solidFill>
                  <a:schemeClr val="tx1"/>
                </a:solidFill>
                <a:latin typeface="Arial" charset="0"/>
              </a:defRPr>
            </a:lvl1pPr>
            <a:lvl2pPr marL="702756" indent="-270291" defTabSz="912983">
              <a:defRPr sz="1100">
                <a:solidFill>
                  <a:schemeClr val="tx1"/>
                </a:solidFill>
                <a:latin typeface="Arial" charset="0"/>
              </a:defRPr>
            </a:lvl2pPr>
            <a:lvl3pPr marL="1081164" indent="-216233" defTabSz="912983">
              <a:defRPr sz="1100">
                <a:solidFill>
                  <a:schemeClr val="tx1"/>
                </a:solidFill>
                <a:latin typeface="Arial" charset="0"/>
              </a:defRPr>
            </a:lvl3pPr>
            <a:lvl4pPr marL="1513629" indent="-216233" defTabSz="912983">
              <a:defRPr sz="1100">
                <a:solidFill>
                  <a:schemeClr val="tx1"/>
                </a:solidFill>
                <a:latin typeface="Arial" charset="0"/>
              </a:defRPr>
            </a:lvl4pPr>
            <a:lvl5pPr marL="1946095" indent="-216233" defTabSz="912983">
              <a:defRPr sz="1100">
                <a:solidFill>
                  <a:schemeClr val="tx1"/>
                </a:solidFill>
                <a:latin typeface="Arial" charset="0"/>
              </a:defRPr>
            </a:lvl5pPr>
            <a:lvl6pPr marL="2378560" indent="-216233" defTabSz="912983" eaLnBrk="0" fontAlgn="base" hangingPunct="0">
              <a:spcBef>
                <a:spcPct val="30000"/>
              </a:spcBef>
              <a:spcAft>
                <a:spcPct val="0"/>
              </a:spcAft>
              <a:defRPr sz="1100">
                <a:solidFill>
                  <a:schemeClr val="tx1"/>
                </a:solidFill>
                <a:latin typeface="Arial" charset="0"/>
              </a:defRPr>
            </a:lvl6pPr>
            <a:lvl7pPr marL="2811026" indent="-216233" defTabSz="912983" eaLnBrk="0" fontAlgn="base" hangingPunct="0">
              <a:spcBef>
                <a:spcPct val="30000"/>
              </a:spcBef>
              <a:spcAft>
                <a:spcPct val="0"/>
              </a:spcAft>
              <a:defRPr sz="1100">
                <a:solidFill>
                  <a:schemeClr val="tx1"/>
                </a:solidFill>
                <a:latin typeface="Arial" charset="0"/>
              </a:defRPr>
            </a:lvl7pPr>
            <a:lvl8pPr marL="3243491" indent="-216233" defTabSz="912983" eaLnBrk="0" fontAlgn="base" hangingPunct="0">
              <a:spcBef>
                <a:spcPct val="30000"/>
              </a:spcBef>
              <a:spcAft>
                <a:spcPct val="0"/>
              </a:spcAft>
              <a:defRPr sz="1100">
                <a:solidFill>
                  <a:schemeClr val="tx1"/>
                </a:solidFill>
                <a:latin typeface="Arial" charset="0"/>
              </a:defRPr>
            </a:lvl8pPr>
            <a:lvl9pPr marL="3675957" indent="-216233" defTabSz="912983" eaLnBrk="0" fontAlgn="base" hangingPunct="0">
              <a:spcBef>
                <a:spcPct val="30000"/>
              </a:spcBef>
              <a:spcAft>
                <a:spcPct val="0"/>
              </a:spcAft>
              <a:defRPr sz="1100">
                <a:solidFill>
                  <a:schemeClr val="tx1"/>
                </a:solidFill>
                <a:latin typeface="Arial" charset="0"/>
              </a:defRPr>
            </a:lvl9pPr>
          </a:lstStyle>
          <a:p>
            <a:fld id="{4E67F965-0E5C-40EC-AA55-C19B20CB384E}" type="slidenum">
              <a:rPr lang="en-US" altLang="en-US">
                <a:solidFill>
                  <a:prstClr val="black"/>
                </a:solidFill>
              </a:rPr>
              <a:pPr/>
              <a:t>47</a:t>
            </a:fld>
            <a:endParaRPr lang="en-US" alt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r-Latn-CS"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2983">
              <a:lnSpc>
                <a:spcPct val="90000"/>
              </a:lnSpc>
              <a:spcBef>
                <a:spcPct val="20000"/>
              </a:spcBef>
              <a:buClr>
                <a:schemeClr val="bg1"/>
              </a:buClr>
              <a:buSzPct val="70000"/>
              <a:buFont typeface="Wingdings" pitchFamily="2" charset="2"/>
              <a:buChar char="l"/>
              <a:defRPr>
                <a:solidFill>
                  <a:schemeClr val="tx1"/>
                </a:solidFill>
                <a:latin typeface="Garamond" pitchFamily="18" charset="0"/>
              </a:defRPr>
            </a:lvl1pPr>
            <a:lvl2pPr marL="702756" indent="-270291" defTabSz="912983">
              <a:lnSpc>
                <a:spcPct val="90000"/>
              </a:lnSpc>
              <a:spcBef>
                <a:spcPct val="20000"/>
              </a:spcBef>
              <a:buClr>
                <a:schemeClr val="bg1"/>
              </a:buClr>
              <a:buSzPct val="70000"/>
              <a:buFont typeface="Wingdings" pitchFamily="2" charset="2"/>
              <a:buChar char="l"/>
              <a:defRPr>
                <a:solidFill>
                  <a:schemeClr val="tx1"/>
                </a:solidFill>
                <a:latin typeface="Garamond" pitchFamily="18" charset="0"/>
              </a:defRPr>
            </a:lvl2pPr>
            <a:lvl3pPr marL="1081164" indent="-216233" defTabSz="912983">
              <a:lnSpc>
                <a:spcPct val="90000"/>
              </a:lnSpc>
              <a:spcBef>
                <a:spcPct val="20000"/>
              </a:spcBef>
              <a:buClr>
                <a:schemeClr val="bg1"/>
              </a:buClr>
              <a:buSzPct val="70000"/>
              <a:buFont typeface="Wingdings" pitchFamily="2" charset="2"/>
              <a:buChar char="l"/>
              <a:defRPr>
                <a:solidFill>
                  <a:schemeClr val="tx1"/>
                </a:solidFill>
                <a:latin typeface="Garamond" pitchFamily="18" charset="0"/>
              </a:defRPr>
            </a:lvl3pPr>
            <a:lvl4pPr marL="1513629" indent="-216233" defTabSz="912983">
              <a:lnSpc>
                <a:spcPct val="90000"/>
              </a:lnSpc>
              <a:spcBef>
                <a:spcPct val="20000"/>
              </a:spcBef>
              <a:buClr>
                <a:schemeClr val="bg1"/>
              </a:buClr>
              <a:buSzPct val="70000"/>
              <a:buFont typeface="Wingdings" pitchFamily="2" charset="2"/>
              <a:buChar char="l"/>
              <a:defRPr>
                <a:solidFill>
                  <a:schemeClr val="tx1"/>
                </a:solidFill>
                <a:latin typeface="Garamond" pitchFamily="18" charset="0"/>
              </a:defRPr>
            </a:lvl4pPr>
            <a:lvl5pPr marL="1946095" indent="-216233" defTabSz="912983">
              <a:lnSpc>
                <a:spcPct val="90000"/>
              </a:lnSpc>
              <a:spcBef>
                <a:spcPct val="20000"/>
              </a:spcBef>
              <a:buClr>
                <a:schemeClr val="bg1"/>
              </a:buClr>
              <a:buSzPct val="70000"/>
              <a:buFont typeface="Wingdings" pitchFamily="2" charset="2"/>
              <a:buChar char="l"/>
              <a:defRPr>
                <a:solidFill>
                  <a:schemeClr val="tx1"/>
                </a:solidFill>
                <a:latin typeface="Garamond" pitchFamily="18" charset="0"/>
              </a:defRPr>
            </a:lvl5pPr>
            <a:lvl6pPr marL="2378560" indent="-216233" defTabSz="912983" eaLnBrk="0" fontAlgn="base" hangingPunct="0">
              <a:lnSpc>
                <a:spcPct val="90000"/>
              </a:lnSpc>
              <a:spcBef>
                <a:spcPct val="20000"/>
              </a:spcBef>
              <a:spcAft>
                <a:spcPct val="0"/>
              </a:spcAft>
              <a:buClr>
                <a:schemeClr val="bg1"/>
              </a:buClr>
              <a:buSzPct val="70000"/>
              <a:buFont typeface="Wingdings" pitchFamily="2" charset="2"/>
              <a:buChar char="l"/>
              <a:defRPr>
                <a:solidFill>
                  <a:schemeClr val="tx1"/>
                </a:solidFill>
                <a:latin typeface="Garamond" pitchFamily="18" charset="0"/>
              </a:defRPr>
            </a:lvl6pPr>
            <a:lvl7pPr marL="2811026" indent="-216233" defTabSz="912983" eaLnBrk="0" fontAlgn="base" hangingPunct="0">
              <a:lnSpc>
                <a:spcPct val="90000"/>
              </a:lnSpc>
              <a:spcBef>
                <a:spcPct val="20000"/>
              </a:spcBef>
              <a:spcAft>
                <a:spcPct val="0"/>
              </a:spcAft>
              <a:buClr>
                <a:schemeClr val="bg1"/>
              </a:buClr>
              <a:buSzPct val="70000"/>
              <a:buFont typeface="Wingdings" pitchFamily="2" charset="2"/>
              <a:buChar char="l"/>
              <a:defRPr>
                <a:solidFill>
                  <a:schemeClr val="tx1"/>
                </a:solidFill>
                <a:latin typeface="Garamond" pitchFamily="18" charset="0"/>
              </a:defRPr>
            </a:lvl7pPr>
            <a:lvl8pPr marL="3243491" indent="-216233" defTabSz="912983" eaLnBrk="0" fontAlgn="base" hangingPunct="0">
              <a:lnSpc>
                <a:spcPct val="90000"/>
              </a:lnSpc>
              <a:spcBef>
                <a:spcPct val="20000"/>
              </a:spcBef>
              <a:spcAft>
                <a:spcPct val="0"/>
              </a:spcAft>
              <a:buClr>
                <a:schemeClr val="bg1"/>
              </a:buClr>
              <a:buSzPct val="70000"/>
              <a:buFont typeface="Wingdings" pitchFamily="2" charset="2"/>
              <a:buChar char="l"/>
              <a:defRPr>
                <a:solidFill>
                  <a:schemeClr val="tx1"/>
                </a:solidFill>
                <a:latin typeface="Garamond" pitchFamily="18" charset="0"/>
              </a:defRPr>
            </a:lvl8pPr>
            <a:lvl9pPr marL="3675957" indent="-216233" defTabSz="912983" eaLnBrk="0" fontAlgn="base" hangingPunct="0">
              <a:lnSpc>
                <a:spcPct val="90000"/>
              </a:lnSpc>
              <a:spcBef>
                <a:spcPct val="20000"/>
              </a:spcBef>
              <a:spcAft>
                <a:spcPct val="0"/>
              </a:spcAft>
              <a:buClr>
                <a:schemeClr val="bg1"/>
              </a:buClr>
              <a:buSzPct val="70000"/>
              <a:buFont typeface="Wingdings" pitchFamily="2" charset="2"/>
              <a:buChar char="l"/>
              <a:defRPr>
                <a:solidFill>
                  <a:schemeClr val="tx1"/>
                </a:solidFill>
                <a:latin typeface="Garamond" pitchFamily="18" charset="0"/>
              </a:defRPr>
            </a:lvl9pPr>
          </a:lstStyle>
          <a:p>
            <a:pPr>
              <a:lnSpc>
                <a:spcPct val="100000"/>
              </a:lnSpc>
              <a:spcBef>
                <a:spcPct val="0"/>
              </a:spcBef>
              <a:buClrTx/>
              <a:buSzTx/>
              <a:buFontTx/>
              <a:buNone/>
            </a:pPr>
            <a:fld id="{5BB6A215-67E2-4E75-9AEE-54037B269FEB}" type="slidenum">
              <a:rPr lang="en-US" altLang="en-US">
                <a:solidFill>
                  <a:prstClr val="black"/>
                </a:solidFill>
                <a:latin typeface="Arial" charset="0"/>
              </a:rPr>
              <a:pPr>
                <a:lnSpc>
                  <a:spcPct val="100000"/>
                </a:lnSpc>
                <a:spcBef>
                  <a:spcPct val="0"/>
                </a:spcBef>
                <a:buClrTx/>
                <a:buSzTx/>
                <a:buFontTx/>
                <a:buNone/>
              </a:pPr>
              <a:t>48</a:t>
            </a:fld>
            <a:endParaRPr lang="en-US" altLang="en-US">
              <a:solidFill>
                <a:prstClr val="black"/>
              </a:solidFill>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sr-Latn-CS"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12983">
              <a:lnSpc>
                <a:spcPct val="90000"/>
              </a:lnSpc>
              <a:spcBef>
                <a:spcPct val="20000"/>
              </a:spcBef>
              <a:buClr>
                <a:schemeClr val="bg1"/>
              </a:buClr>
              <a:buSzPct val="70000"/>
              <a:buFont typeface="Wingdings" pitchFamily="2" charset="2"/>
              <a:buChar char="l"/>
              <a:defRPr>
                <a:solidFill>
                  <a:schemeClr val="tx1"/>
                </a:solidFill>
                <a:latin typeface="Garamond" pitchFamily="18" charset="0"/>
              </a:defRPr>
            </a:lvl1pPr>
            <a:lvl2pPr marL="702756" indent="-270291" defTabSz="912983">
              <a:lnSpc>
                <a:spcPct val="90000"/>
              </a:lnSpc>
              <a:spcBef>
                <a:spcPct val="20000"/>
              </a:spcBef>
              <a:buClr>
                <a:schemeClr val="bg1"/>
              </a:buClr>
              <a:buSzPct val="70000"/>
              <a:buFont typeface="Wingdings" pitchFamily="2" charset="2"/>
              <a:buChar char="l"/>
              <a:defRPr>
                <a:solidFill>
                  <a:schemeClr val="tx1"/>
                </a:solidFill>
                <a:latin typeface="Garamond" pitchFamily="18" charset="0"/>
              </a:defRPr>
            </a:lvl2pPr>
            <a:lvl3pPr marL="1081164" indent="-216233" defTabSz="912983">
              <a:lnSpc>
                <a:spcPct val="90000"/>
              </a:lnSpc>
              <a:spcBef>
                <a:spcPct val="20000"/>
              </a:spcBef>
              <a:buClr>
                <a:schemeClr val="bg1"/>
              </a:buClr>
              <a:buSzPct val="70000"/>
              <a:buFont typeface="Wingdings" pitchFamily="2" charset="2"/>
              <a:buChar char="l"/>
              <a:defRPr>
                <a:solidFill>
                  <a:schemeClr val="tx1"/>
                </a:solidFill>
                <a:latin typeface="Garamond" pitchFamily="18" charset="0"/>
              </a:defRPr>
            </a:lvl3pPr>
            <a:lvl4pPr marL="1513629" indent="-216233" defTabSz="912983">
              <a:lnSpc>
                <a:spcPct val="90000"/>
              </a:lnSpc>
              <a:spcBef>
                <a:spcPct val="20000"/>
              </a:spcBef>
              <a:buClr>
                <a:schemeClr val="bg1"/>
              </a:buClr>
              <a:buSzPct val="70000"/>
              <a:buFont typeface="Wingdings" pitchFamily="2" charset="2"/>
              <a:buChar char="l"/>
              <a:defRPr>
                <a:solidFill>
                  <a:schemeClr val="tx1"/>
                </a:solidFill>
                <a:latin typeface="Garamond" pitchFamily="18" charset="0"/>
              </a:defRPr>
            </a:lvl4pPr>
            <a:lvl5pPr marL="1946095" indent="-216233" defTabSz="912983">
              <a:lnSpc>
                <a:spcPct val="90000"/>
              </a:lnSpc>
              <a:spcBef>
                <a:spcPct val="20000"/>
              </a:spcBef>
              <a:buClr>
                <a:schemeClr val="bg1"/>
              </a:buClr>
              <a:buSzPct val="70000"/>
              <a:buFont typeface="Wingdings" pitchFamily="2" charset="2"/>
              <a:buChar char="l"/>
              <a:defRPr>
                <a:solidFill>
                  <a:schemeClr val="tx1"/>
                </a:solidFill>
                <a:latin typeface="Garamond" pitchFamily="18" charset="0"/>
              </a:defRPr>
            </a:lvl5pPr>
            <a:lvl6pPr marL="2378560" indent="-216233" defTabSz="912983" eaLnBrk="0" fontAlgn="base" hangingPunct="0">
              <a:lnSpc>
                <a:spcPct val="90000"/>
              </a:lnSpc>
              <a:spcBef>
                <a:spcPct val="20000"/>
              </a:spcBef>
              <a:spcAft>
                <a:spcPct val="0"/>
              </a:spcAft>
              <a:buClr>
                <a:schemeClr val="bg1"/>
              </a:buClr>
              <a:buSzPct val="70000"/>
              <a:buFont typeface="Wingdings" pitchFamily="2" charset="2"/>
              <a:buChar char="l"/>
              <a:defRPr>
                <a:solidFill>
                  <a:schemeClr val="tx1"/>
                </a:solidFill>
                <a:latin typeface="Garamond" pitchFamily="18" charset="0"/>
              </a:defRPr>
            </a:lvl6pPr>
            <a:lvl7pPr marL="2811026" indent="-216233" defTabSz="912983" eaLnBrk="0" fontAlgn="base" hangingPunct="0">
              <a:lnSpc>
                <a:spcPct val="90000"/>
              </a:lnSpc>
              <a:spcBef>
                <a:spcPct val="20000"/>
              </a:spcBef>
              <a:spcAft>
                <a:spcPct val="0"/>
              </a:spcAft>
              <a:buClr>
                <a:schemeClr val="bg1"/>
              </a:buClr>
              <a:buSzPct val="70000"/>
              <a:buFont typeface="Wingdings" pitchFamily="2" charset="2"/>
              <a:buChar char="l"/>
              <a:defRPr>
                <a:solidFill>
                  <a:schemeClr val="tx1"/>
                </a:solidFill>
                <a:latin typeface="Garamond" pitchFamily="18" charset="0"/>
              </a:defRPr>
            </a:lvl7pPr>
            <a:lvl8pPr marL="3243491" indent="-216233" defTabSz="912983" eaLnBrk="0" fontAlgn="base" hangingPunct="0">
              <a:lnSpc>
                <a:spcPct val="90000"/>
              </a:lnSpc>
              <a:spcBef>
                <a:spcPct val="20000"/>
              </a:spcBef>
              <a:spcAft>
                <a:spcPct val="0"/>
              </a:spcAft>
              <a:buClr>
                <a:schemeClr val="bg1"/>
              </a:buClr>
              <a:buSzPct val="70000"/>
              <a:buFont typeface="Wingdings" pitchFamily="2" charset="2"/>
              <a:buChar char="l"/>
              <a:defRPr>
                <a:solidFill>
                  <a:schemeClr val="tx1"/>
                </a:solidFill>
                <a:latin typeface="Garamond" pitchFamily="18" charset="0"/>
              </a:defRPr>
            </a:lvl8pPr>
            <a:lvl9pPr marL="3675957" indent="-216233" defTabSz="912983" eaLnBrk="0" fontAlgn="base" hangingPunct="0">
              <a:lnSpc>
                <a:spcPct val="90000"/>
              </a:lnSpc>
              <a:spcBef>
                <a:spcPct val="20000"/>
              </a:spcBef>
              <a:spcAft>
                <a:spcPct val="0"/>
              </a:spcAft>
              <a:buClr>
                <a:schemeClr val="bg1"/>
              </a:buClr>
              <a:buSzPct val="70000"/>
              <a:buFont typeface="Wingdings" pitchFamily="2" charset="2"/>
              <a:buChar char="l"/>
              <a:defRPr>
                <a:solidFill>
                  <a:schemeClr val="tx1"/>
                </a:solidFill>
                <a:latin typeface="Garamond" pitchFamily="18" charset="0"/>
              </a:defRPr>
            </a:lvl9pPr>
          </a:lstStyle>
          <a:p>
            <a:pPr>
              <a:lnSpc>
                <a:spcPct val="100000"/>
              </a:lnSpc>
              <a:spcBef>
                <a:spcPct val="0"/>
              </a:spcBef>
              <a:buClrTx/>
              <a:buSzTx/>
              <a:buFontTx/>
              <a:buNone/>
            </a:pPr>
            <a:fld id="{5477055C-17AE-48D2-ADDA-276AD69164ED}" type="slidenum">
              <a:rPr lang="en-US" altLang="en-US">
                <a:solidFill>
                  <a:prstClr val="black"/>
                </a:solidFill>
                <a:latin typeface="Arial" charset="0"/>
              </a:rPr>
              <a:pPr>
                <a:lnSpc>
                  <a:spcPct val="100000"/>
                </a:lnSpc>
                <a:spcBef>
                  <a:spcPct val="0"/>
                </a:spcBef>
                <a:buClrTx/>
                <a:buSzTx/>
                <a:buFontTx/>
                <a:buNone/>
              </a:pPr>
              <a:t>49</a:t>
            </a:fld>
            <a:endParaRPr lang="en-US" altLang="en-US">
              <a:solidFill>
                <a:prstClr val="black"/>
              </a:solidFill>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sr-Latn-C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dirty="0" smtClean="0">
                <a:latin typeface="Arial" pitchFamily="34" charset="0"/>
                <a:cs typeface="Arial" pitchFamily="34" charset="0"/>
              </a:rPr>
              <a:t>Ako domen višeznačnog atributa nema unapred zadat semantički značajan skup vrednosti, tada se on modelira kao slabi objekat.</a:t>
            </a:r>
            <a:endParaRPr lang="en-US" dirty="0"/>
          </a:p>
        </p:txBody>
      </p:sp>
      <p:sp>
        <p:nvSpPr>
          <p:cNvPr id="4" name="Slide Number Placeholder 3"/>
          <p:cNvSpPr>
            <a:spLocks noGrp="1"/>
          </p:cNvSpPr>
          <p:nvPr>
            <p:ph type="sldNum" sz="quarter" idx="10"/>
          </p:nvPr>
        </p:nvSpPr>
        <p:spPr/>
        <p:txBody>
          <a:bodyPr/>
          <a:lstStyle/>
          <a:p>
            <a:fld id="{46AAAADB-1260-4585-BDF8-3BFD144AF3F7}" type="slidenum">
              <a:rPr lang="en-US" smtClean="0"/>
              <a:t>17</a:t>
            </a:fld>
            <a:endParaRPr lang="en-US"/>
          </a:p>
        </p:txBody>
      </p:sp>
    </p:spTree>
    <p:extLst>
      <p:ext uri="{BB962C8B-B14F-4D97-AF65-F5344CB8AC3E}">
        <p14:creationId xmlns:p14="http://schemas.microsoft.com/office/powerpoint/2010/main" val="173412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latin typeface="Arial" pitchFamily="34" charset="0"/>
                <a:cs typeface="Arial" pitchFamily="34" charset="0"/>
              </a:rPr>
              <a:t>Na primeru prikazanom na slici generalizovani entitet AVION može imati dva pojavna oblika: JEDRILICA ili MLAZNJAK. Diskriminator 'vrsta av' omogućuje definisanje oba tipa angažovanja, ali ne ograničava da može biti više podtipova. Diskriminator je atribut koji pokazuje kako razlikovati entitete jedne kategorije od entiteta druge kategorije. U navedenom primeru atribut 'vrsta av' je diskriminator kategorije i definisan je u entitetu AVION.</a:t>
            </a:r>
          </a:p>
        </p:txBody>
      </p:sp>
      <p:sp>
        <p:nvSpPr>
          <p:cNvPr id="4" name="Slide Number Placeholder 3"/>
          <p:cNvSpPr>
            <a:spLocks noGrp="1"/>
          </p:cNvSpPr>
          <p:nvPr>
            <p:ph type="sldNum" sz="quarter" idx="10"/>
          </p:nvPr>
        </p:nvSpPr>
        <p:spPr/>
        <p:txBody>
          <a:bodyPr/>
          <a:lstStyle/>
          <a:p>
            <a:fld id="{46AAAADB-1260-4585-BDF8-3BFD144AF3F7}" type="slidenum">
              <a:rPr lang="en-US" smtClean="0"/>
              <a:t>22</a:t>
            </a:fld>
            <a:endParaRPr lang="en-US"/>
          </a:p>
        </p:txBody>
      </p:sp>
    </p:spTree>
    <p:extLst>
      <p:ext uri="{BB962C8B-B14F-4D97-AF65-F5344CB8AC3E}">
        <p14:creationId xmlns:p14="http://schemas.microsoft.com/office/powerpoint/2010/main" val="729293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dirty="0" smtClean="0">
                <a:latin typeface="Arial" pitchFamily="34" charset="0"/>
                <a:cs typeface="Arial" pitchFamily="34" charset="0"/>
              </a:rPr>
              <a:t>U literaturi se još zove ekskluzivna specijalizacija. Recimo, generički entitet LETILICA ima entitete kategorije HELIKOPTER ili AVION. </a:t>
            </a:r>
            <a:endParaRPr lang="en-US" dirty="0"/>
          </a:p>
        </p:txBody>
      </p:sp>
      <p:sp>
        <p:nvSpPr>
          <p:cNvPr id="4" name="Slide Number Placeholder 3"/>
          <p:cNvSpPr>
            <a:spLocks noGrp="1"/>
          </p:cNvSpPr>
          <p:nvPr>
            <p:ph type="sldNum" sz="quarter" idx="10"/>
          </p:nvPr>
        </p:nvSpPr>
        <p:spPr/>
        <p:txBody>
          <a:bodyPr/>
          <a:lstStyle/>
          <a:p>
            <a:fld id="{46AAAADB-1260-4585-BDF8-3BFD144AF3F7}" type="slidenum">
              <a:rPr lang="en-US" smtClean="0"/>
              <a:t>23</a:t>
            </a:fld>
            <a:endParaRPr lang="en-US"/>
          </a:p>
        </p:txBody>
      </p:sp>
    </p:spTree>
    <p:extLst>
      <p:ext uri="{BB962C8B-B14F-4D97-AF65-F5344CB8AC3E}">
        <p14:creationId xmlns:p14="http://schemas.microsoft.com/office/powerpoint/2010/main" val="3917618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latin typeface="Calibri" pitchFamily="34" charset="0"/>
                <a:cs typeface="Calibri" pitchFamily="34" charset="0"/>
              </a:rPr>
              <a:t>Veze više prema više se, obično, koriste u preliminarnoj fazi razvoja entitetnog dijagrama. Ovde ništa nije pogrešno, samo u slučaju da se jednostavno pokušava reći da objekat A "ima" više ob</a:t>
            </a:r>
            <a:r>
              <a:rPr lang="sr-Latn-RS" dirty="0" smtClean="0">
                <a:latin typeface="Calibri" pitchFamily="34" charset="0"/>
                <a:cs typeface="Calibri" pitchFamily="34" charset="0"/>
              </a:rPr>
              <a:t>j</a:t>
            </a:r>
            <a:r>
              <a:rPr lang="vi-VN" dirty="0" smtClean="0">
                <a:latin typeface="Calibri" pitchFamily="34" charset="0"/>
                <a:cs typeface="Calibri" pitchFamily="34" charset="0"/>
              </a:rPr>
              <a:t>ekata B, kao i da objekat B "ima" više objekata A. </a:t>
            </a:r>
          </a:p>
        </p:txBody>
      </p:sp>
      <p:sp>
        <p:nvSpPr>
          <p:cNvPr id="4" name="Slide Number Placeholder 3"/>
          <p:cNvSpPr>
            <a:spLocks noGrp="1"/>
          </p:cNvSpPr>
          <p:nvPr>
            <p:ph type="sldNum" sz="quarter" idx="10"/>
          </p:nvPr>
        </p:nvSpPr>
        <p:spPr/>
        <p:txBody>
          <a:bodyPr/>
          <a:lstStyle/>
          <a:p>
            <a:fld id="{46AAAADB-1260-4585-BDF8-3BFD144AF3F7}" type="slidenum">
              <a:rPr lang="en-US" smtClean="0"/>
              <a:t>26</a:t>
            </a:fld>
            <a:endParaRPr lang="en-US"/>
          </a:p>
        </p:txBody>
      </p:sp>
    </p:spTree>
    <p:extLst>
      <p:ext uri="{BB962C8B-B14F-4D97-AF65-F5344CB8AC3E}">
        <p14:creationId xmlns:p14="http://schemas.microsoft.com/office/powerpoint/2010/main" val="343110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200" spc="-10" dirty="0" smtClean="0">
                <a:latin typeface="Arial" pitchFamily="34" charset="0"/>
                <a:cs typeface="Arial" pitchFamily="34" charset="0"/>
              </a:rPr>
              <a:t>A</a:t>
            </a:r>
            <a:r>
              <a:rPr lang="vi-VN" sz="1200" spc="-10" dirty="0" smtClean="0">
                <a:latin typeface="Arial" pitchFamily="34" charset="0"/>
                <a:cs typeface="Arial" pitchFamily="34" charset="0"/>
              </a:rPr>
              <a:t>gregacija </a:t>
            </a:r>
            <a:r>
              <a:rPr lang="vi-VN" sz="1200" i="1" spc="-15" dirty="0" smtClean="0">
                <a:latin typeface="Arial" pitchFamily="34" charset="0"/>
                <a:cs typeface="Arial" pitchFamily="34" charset="0"/>
              </a:rPr>
              <a:t>na </a:t>
            </a:r>
            <a:r>
              <a:rPr lang="vi-VN" sz="1200" i="1" spc="-10" dirty="0" smtClean="0">
                <a:latin typeface="Arial" pitchFamily="34" charset="0"/>
                <a:cs typeface="Arial" pitchFamily="34" charset="0"/>
              </a:rPr>
              <a:t>sebe</a:t>
            </a:r>
            <a:r>
              <a:rPr lang="sr-Latn-RS" sz="1200" i="1" spc="-10" dirty="0" smtClean="0">
                <a:latin typeface="Arial" pitchFamily="34" charset="0"/>
                <a:cs typeface="Arial" pitchFamily="34" charset="0"/>
              </a:rPr>
              <a:t> –</a:t>
            </a:r>
            <a:r>
              <a:rPr lang="sr-Latn-RS" sz="1200" i="1" spc="-10" baseline="0" dirty="0" smtClean="0">
                <a:latin typeface="Arial" pitchFamily="34" charset="0"/>
                <a:cs typeface="Arial" pitchFamily="34" charset="0"/>
              </a:rPr>
              <a:t> </a:t>
            </a:r>
            <a:r>
              <a:rPr lang="vi-VN" sz="1200" spc="-5" dirty="0" smtClean="0">
                <a:latin typeface="Arial" pitchFamily="34" charset="0"/>
                <a:cs typeface="Arial" pitchFamily="34" charset="0"/>
              </a:rPr>
              <a:t>n</a:t>
            </a:r>
            <a:r>
              <a:rPr lang="vi-VN" sz="1200" spc="-10" dirty="0" smtClean="0">
                <a:latin typeface="Arial" pitchFamily="34" charset="0"/>
                <a:cs typeface="Arial" pitchFamily="34" charset="0"/>
              </a:rPr>
              <a:t>pr</a:t>
            </a:r>
            <a:r>
              <a:rPr lang="sr-Latn-RS" sz="1200" spc="-10" dirty="0" smtClean="0">
                <a:latin typeface="Arial" pitchFamily="34" charset="0"/>
                <a:cs typeface="Arial" pitchFamily="34" charset="0"/>
              </a:rPr>
              <a:t>.</a:t>
            </a:r>
            <a:r>
              <a:rPr lang="vi-VN" sz="1200" spc="-10" dirty="0" smtClean="0">
                <a:latin typeface="Arial" pitchFamily="34" charset="0"/>
                <a:cs typeface="Arial" pitchFamily="34" charset="0"/>
              </a:rPr>
              <a:t> neki </a:t>
            </a:r>
            <a:r>
              <a:rPr lang="vi-VN" sz="1200" i="1" spc="-10" dirty="0" smtClean="0">
                <a:latin typeface="Arial" pitchFamily="34" charset="0"/>
                <a:cs typeface="Arial" pitchFamily="34" charset="0"/>
              </a:rPr>
              <a:t>proizvod</a:t>
            </a:r>
            <a:r>
              <a:rPr lang="sr-Latn-RS" sz="1200" i="1" spc="-10" dirty="0" smtClean="0">
                <a:latin typeface="Arial" pitchFamily="34" charset="0"/>
                <a:cs typeface="Arial" pitchFamily="34" charset="0"/>
              </a:rPr>
              <a:t> </a:t>
            </a:r>
            <a:r>
              <a:rPr lang="vi-VN" sz="1200" spc="-15" dirty="0" smtClean="0">
                <a:latin typeface="Arial" pitchFamily="34" charset="0"/>
                <a:cs typeface="Arial" pitchFamily="34" charset="0"/>
              </a:rPr>
              <a:t>može </a:t>
            </a:r>
            <a:r>
              <a:rPr lang="vi-VN" sz="1200" spc="-5" dirty="0" smtClean="0">
                <a:latin typeface="Arial" pitchFamily="34" charset="0"/>
                <a:cs typeface="Arial" pitchFamily="34" charset="0"/>
              </a:rPr>
              <a:t>da </a:t>
            </a:r>
            <a:r>
              <a:rPr lang="vi-VN" sz="1200" spc="-10" dirty="0" smtClean="0">
                <a:latin typeface="Arial" pitchFamily="34" charset="0"/>
                <a:cs typeface="Arial" pitchFamily="34" charset="0"/>
              </a:rPr>
              <a:t>se sastoji </a:t>
            </a:r>
            <a:r>
              <a:rPr lang="vi-VN" sz="1200" spc="-5" dirty="0" smtClean="0">
                <a:latin typeface="Arial" pitchFamily="34" charset="0"/>
                <a:cs typeface="Arial" pitchFamily="34" charset="0"/>
              </a:rPr>
              <a:t>od </a:t>
            </a:r>
            <a:r>
              <a:rPr lang="vi-VN" sz="1200" spc="-10" dirty="0" smtClean="0">
                <a:latin typeface="Arial" pitchFamily="34" charset="0"/>
                <a:cs typeface="Arial" pitchFamily="34" charset="0"/>
              </a:rPr>
              <a:t>više objekata koji </a:t>
            </a:r>
            <a:r>
              <a:rPr lang="vi-VN" sz="1200" spc="-15" dirty="0" smtClean="0">
                <a:latin typeface="Arial" pitchFamily="34" charset="0"/>
                <a:cs typeface="Arial" pitchFamily="34" charset="0"/>
              </a:rPr>
              <a:t>su </a:t>
            </a:r>
            <a:r>
              <a:rPr lang="vi-VN" sz="1200" spc="-10" dirty="0" smtClean="0">
                <a:latin typeface="Arial" pitchFamily="34" charset="0"/>
                <a:cs typeface="Arial" pitchFamily="34" charset="0"/>
              </a:rPr>
              <a:t>takođe </a:t>
            </a:r>
            <a:r>
              <a:rPr lang="vi-VN" sz="1200" spc="-5" dirty="0" smtClean="0">
                <a:latin typeface="Arial" pitchFamily="34" charset="0"/>
                <a:cs typeface="Arial" pitchFamily="34" charset="0"/>
              </a:rPr>
              <a:t>tipa </a:t>
            </a:r>
            <a:r>
              <a:rPr lang="vi-VN" sz="1200" i="1" spc="-10" dirty="0" smtClean="0">
                <a:latin typeface="Arial" pitchFamily="34" charset="0"/>
                <a:cs typeface="Arial" pitchFamily="34" charset="0"/>
              </a:rPr>
              <a:t>proizvod</a:t>
            </a:r>
            <a:r>
              <a:rPr lang="vi-VN" sz="1200" spc="-10" dirty="0" smtClean="0">
                <a:latin typeface="Arial" pitchFamily="34" charset="0"/>
                <a:cs typeface="Arial" pitchFamily="34" charset="0"/>
              </a:rPr>
              <a:t>; </a:t>
            </a:r>
            <a:r>
              <a:rPr lang="vi-VN" sz="1200" spc="-5" dirty="0" smtClean="0">
                <a:latin typeface="Arial" pitchFamily="34" charset="0"/>
                <a:cs typeface="Arial" pitchFamily="34" charset="0"/>
              </a:rPr>
              <a:t>u </a:t>
            </a:r>
            <a:r>
              <a:rPr lang="vi-VN" sz="1200" spc="-15" dirty="0" smtClean="0">
                <a:latin typeface="Arial" pitchFamily="34" charset="0"/>
                <a:cs typeface="Arial" pitchFamily="34" charset="0"/>
              </a:rPr>
              <a:t>toj </a:t>
            </a:r>
            <a:r>
              <a:rPr lang="vi-VN" sz="1200" spc="-10" dirty="0" smtClean="0">
                <a:latin typeface="Arial" pitchFamily="34" charset="0"/>
                <a:cs typeface="Arial" pitchFamily="34" charset="0"/>
              </a:rPr>
              <a:t>situaciji kompozit </a:t>
            </a:r>
            <a:r>
              <a:rPr lang="vi-VN" sz="1200" spc="-5" dirty="0" smtClean="0">
                <a:latin typeface="Arial" pitchFamily="34" charset="0"/>
                <a:cs typeface="Arial" pitchFamily="34" charset="0"/>
              </a:rPr>
              <a:t>ne </a:t>
            </a:r>
            <a:r>
              <a:rPr lang="vi-VN" sz="1200" spc="-10" dirty="0" smtClean="0">
                <a:latin typeface="Arial" pitchFamily="34" charset="0"/>
                <a:cs typeface="Arial" pitchFamily="34" charset="0"/>
              </a:rPr>
              <a:t>mora </a:t>
            </a:r>
            <a:r>
              <a:rPr lang="vi-VN" sz="1200" spc="-5" dirty="0" smtClean="0">
                <a:latin typeface="Arial" pitchFamily="34" charset="0"/>
                <a:cs typeface="Arial" pitchFamily="34" charset="0"/>
              </a:rPr>
              <a:t>da bude </a:t>
            </a:r>
            <a:r>
              <a:rPr lang="vi-VN" sz="1200" spc="-10" dirty="0" smtClean="0">
                <a:latin typeface="Arial" pitchFamily="34" charset="0"/>
                <a:cs typeface="Arial" pitchFamily="34" charset="0"/>
              </a:rPr>
              <a:t>slab objekat, </a:t>
            </a:r>
            <a:r>
              <a:rPr lang="vi-VN" sz="1200" spc="-5" dirty="0" smtClean="0">
                <a:latin typeface="Arial" pitchFamily="34" charset="0"/>
                <a:cs typeface="Arial" pitchFamily="34" charset="0"/>
              </a:rPr>
              <a:t>jer </a:t>
            </a:r>
            <a:r>
              <a:rPr lang="vi-VN" sz="1200" spc="-10" dirty="0" smtClean="0">
                <a:latin typeface="Arial" pitchFamily="34" charset="0"/>
                <a:cs typeface="Arial" pitchFamily="34" charset="0"/>
              </a:rPr>
              <a:t>postoje </a:t>
            </a:r>
            <a:r>
              <a:rPr lang="vi-VN" sz="1200" spc="-5" dirty="0" smtClean="0">
                <a:latin typeface="Arial" pitchFamily="34" charset="0"/>
                <a:cs typeface="Arial" pitchFamily="34" charset="0"/>
              </a:rPr>
              <a:t> </a:t>
            </a:r>
            <a:r>
              <a:rPr lang="vi-VN" sz="1200" i="1" spc="-10" dirty="0" smtClean="0">
                <a:latin typeface="Arial" pitchFamily="34" charset="0"/>
                <a:cs typeface="Arial" pitchFamily="34" charset="0"/>
              </a:rPr>
              <a:t>proizvodi </a:t>
            </a:r>
            <a:r>
              <a:rPr lang="vi-VN" sz="1200" spc="-15" dirty="0" smtClean="0">
                <a:latin typeface="Arial" pitchFamily="34" charset="0"/>
                <a:cs typeface="Arial" pitchFamily="34" charset="0"/>
              </a:rPr>
              <a:t>koji mogu </a:t>
            </a:r>
            <a:r>
              <a:rPr lang="vi-VN" sz="1200" spc="-5" dirty="0" smtClean="0">
                <a:latin typeface="Arial" pitchFamily="34" charset="0"/>
                <a:cs typeface="Arial" pitchFamily="34" charset="0"/>
              </a:rPr>
              <a:t>da </a:t>
            </a:r>
            <a:r>
              <a:rPr lang="vi-VN" sz="1200" spc="-10" dirty="0" smtClean="0">
                <a:latin typeface="Arial" pitchFamily="34" charset="0"/>
                <a:cs typeface="Arial" pitchFamily="34" charset="0"/>
              </a:rPr>
              <a:t>budu, ali nisu kompoziti</a:t>
            </a:r>
            <a:endParaRPr lang="en-US" dirty="0"/>
          </a:p>
        </p:txBody>
      </p:sp>
      <p:sp>
        <p:nvSpPr>
          <p:cNvPr id="4" name="Slide Number Placeholder 3"/>
          <p:cNvSpPr>
            <a:spLocks noGrp="1"/>
          </p:cNvSpPr>
          <p:nvPr>
            <p:ph type="sldNum" sz="quarter" idx="10"/>
          </p:nvPr>
        </p:nvSpPr>
        <p:spPr/>
        <p:txBody>
          <a:bodyPr/>
          <a:lstStyle/>
          <a:p>
            <a:fld id="{46AAAADB-1260-4585-BDF8-3BFD144AF3F7}" type="slidenum">
              <a:rPr lang="en-US" smtClean="0"/>
              <a:t>31</a:t>
            </a:fld>
            <a:endParaRPr lang="en-US"/>
          </a:p>
        </p:txBody>
      </p:sp>
    </p:spTree>
    <p:extLst>
      <p:ext uri="{BB962C8B-B14F-4D97-AF65-F5344CB8AC3E}">
        <p14:creationId xmlns:p14="http://schemas.microsoft.com/office/powerpoint/2010/main" val="4130275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spc="-10" dirty="0" smtClean="0">
                <a:latin typeface="Arial" pitchFamily="34" charset="0"/>
                <a:cs typeface="Arial" pitchFamily="34" charset="0"/>
              </a:rPr>
              <a:t>Veze </a:t>
            </a:r>
            <a:r>
              <a:rPr lang="vi-VN" sz="1200" spc="-5" dirty="0" smtClean="0">
                <a:latin typeface="Arial" pitchFamily="34" charset="0"/>
                <a:cs typeface="Arial" pitchFamily="34" charset="0"/>
              </a:rPr>
              <a:t>se </a:t>
            </a:r>
            <a:r>
              <a:rPr lang="vi-VN" sz="1200" spc="-10" dirty="0" smtClean="0">
                <a:latin typeface="Arial" pitchFamily="34" charset="0"/>
                <a:cs typeface="Arial" pitchFamily="34" charset="0"/>
              </a:rPr>
              <a:t>imenuju </a:t>
            </a:r>
            <a:r>
              <a:rPr lang="vi-VN" sz="1200" spc="-5" dirty="0" smtClean="0">
                <a:latin typeface="Arial" pitchFamily="34" charset="0"/>
                <a:cs typeface="Arial" pitchFamily="34" charset="0"/>
              </a:rPr>
              <a:t>i </a:t>
            </a:r>
            <a:r>
              <a:rPr lang="vi-VN" sz="1200" dirty="0" smtClean="0">
                <a:latin typeface="Arial" pitchFamily="34" charset="0"/>
                <a:cs typeface="Arial" pitchFamily="34" charset="0"/>
              </a:rPr>
              <a:t> </a:t>
            </a:r>
            <a:r>
              <a:rPr lang="vi-VN" sz="1200" spc="-5" dirty="0" smtClean="0">
                <a:latin typeface="Arial" pitchFamily="34" charset="0"/>
                <a:cs typeface="Arial" pitchFamily="34" charset="0"/>
              </a:rPr>
              <a:t>određuje</a:t>
            </a:r>
            <a:r>
              <a:rPr lang="vi-VN" sz="1200" spc="-25" dirty="0" smtClean="0">
                <a:latin typeface="Arial" pitchFamily="34" charset="0"/>
                <a:cs typeface="Arial" pitchFamily="34" charset="0"/>
              </a:rPr>
              <a:t> </a:t>
            </a:r>
            <a:r>
              <a:rPr lang="vi-VN" sz="1200" spc="-5" dirty="0" smtClean="0">
                <a:latin typeface="Arial" pitchFamily="34" charset="0"/>
                <a:cs typeface="Arial" pitchFamily="34" charset="0"/>
              </a:rPr>
              <a:t>im</a:t>
            </a:r>
            <a:r>
              <a:rPr lang="vi-VN" sz="1200" spc="-30" dirty="0" smtClean="0">
                <a:latin typeface="Arial" pitchFamily="34" charset="0"/>
                <a:cs typeface="Arial" pitchFamily="34" charset="0"/>
              </a:rPr>
              <a:t> </a:t>
            </a:r>
            <a:r>
              <a:rPr lang="vi-VN" sz="1200" spc="-5" dirty="0" smtClean="0">
                <a:latin typeface="Arial" pitchFamily="34" charset="0"/>
                <a:cs typeface="Arial" pitchFamily="34" charset="0"/>
              </a:rPr>
              <a:t>se </a:t>
            </a:r>
            <a:r>
              <a:rPr lang="vi-VN" sz="1200" spc="-10" dirty="0" smtClean="0">
                <a:latin typeface="Arial" pitchFamily="34" charset="0"/>
                <a:cs typeface="Arial" pitchFamily="34" charset="0"/>
              </a:rPr>
              <a:t>kardinalnost.</a:t>
            </a:r>
            <a:endParaRPr lang="en-US" dirty="0"/>
          </a:p>
        </p:txBody>
      </p:sp>
      <p:sp>
        <p:nvSpPr>
          <p:cNvPr id="4" name="Slide Number Placeholder 3"/>
          <p:cNvSpPr>
            <a:spLocks noGrp="1"/>
          </p:cNvSpPr>
          <p:nvPr>
            <p:ph type="sldNum" sz="quarter" idx="10"/>
          </p:nvPr>
        </p:nvSpPr>
        <p:spPr/>
        <p:txBody>
          <a:bodyPr/>
          <a:lstStyle/>
          <a:p>
            <a:fld id="{46AAAADB-1260-4585-BDF8-3BFD144AF3F7}" type="slidenum">
              <a:rPr lang="en-US" smtClean="0"/>
              <a:t>32</a:t>
            </a:fld>
            <a:endParaRPr lang="en-US"/>
          </a:p>
        </p:txBody>
      </p:sp>
    </p:spTree>
    <p:extLst>
      <p:ext uri="{BB962C8B-B14F-4D97-AF65-F5344CB8AC3E}">
        <p14:creationId xmlns:p14="http://schemas.microsoft.com/office/powerpoint/2010/main" val="3162558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spc="-5" dirty="0" smtClean="0">
                <a:latin typeface="Times New Roman"/>
                <a:cs typeface="Times New Roman"/>
              </a:rPr>
              <a:t>Opis</a:t>
            </a:r>
            <a:r>
              <a:rPr lang="vi-VN" sz="1200" spc="60" dirty="0" smtClean="0">
                <a:latin typeface="Times New Roman"/>
                <a:cs typeface="Times New Roman"/>
              </a:rPr>
              <a:t> </a:t>
            </a:r>
            <a:r>
              <a:rPr lang="vi-VN" sz="1200" spc="-15" dirty="0" smtClean="0">
                <a:latin typeface="Times New Roman"/>
                <a:cs typeface="Times New Roman"/>
              </a:rPr>
              <a:t>DOV</a:t>
            </a:r>
            <a:r>
              <a:rPr lang="vi-VN" sz="1200" spc="-5" dirty="0" smtClean="0">
                <a:latin typeface="Times New Roman"/>
                <a:cs typeface="Times New Roman"/>
              </a:rPr>
              <a:t>:</a:t>
            </a:r>
            <a:r>
              <a:rPr lang="vi-VN" sz="1200" spc="30" dirty="0" smtClean="0">
                <a:latin typeface="Times New Roman"/>
                <a:cs typeface="Times New Roman"/>
              </a:rPr>
              <a:t> </a:t>
            </a:r>
            <a:r>
              <a:rPr lang="vi-VN" sz="1200" spc="-5" dirty="0" smtClean="0">
                <a:latin typeface="Times New Roman"/>
                <a:cs typeface="Times New Roman"/>
              </a:rPr>
              <a:t>u</a:t>
            </a:r>
            <a:r>
              <a:rPr lang="vi-VN" sz="1200" spc="55" dirty="0" smtClean="0">
                <a:latin typeface="Times New Roman"/>
                <a:cs typeface="Times New Roman"/>
              </a:rPr>
              <a:t> </a:t>
            </a:r>
            <a:r>
              <a:rPr lang="vi-VN" sz="1200" spc="-5" dirty="0" smtClean="0">
                <a:latin typeface="Times New Roman"/>
                <a:cs typeface="Times New Roman"/>
              </a:rPr>
              <a:t>procesu</a:t>
            </a:r>
            <a:r>
              <a:rPr lang="vi-VN" sz="1200" spc="40" dirty="0" smtClean="0">
                <a:latin typeface="Times New Roman"/>
                <a:cs typeface="Times New Roman"/>
              </a:rPr>
              <a:t> </a:t>
            </a:r>
            <a:r>
              <a:rPr lang="vi-VN" sz="1200" spc="-10" dirty="0" smtClean="0">
                <a:latin typeface="Times New Roman"/>
                <a:cs typeface="Times New Roman"/>
              </a:rPr>
              <a:t>nabavke,</a:t>
            </a:r>
            <a:r>
              <a:rPr lang="vi-VN" sz="1200" spc="60" dirty="0" smtClean="0">
                <a:latin typeface="Times New Roman"/>
                <a:cs typeface="Times New Roman"/>
              </a:rPr>
              <a:t> </a:t>
            </a:r>
            <a:r>
              <a:rPr lang="vi-VN" sz="1200" spc="-10" dirty="0" smtClean="0">
                <a:latin typeface="Times New Roman"/>
                <a:cs typeface="Times New Roman"/>
              </a:rPr>
              <a:t>formira</a:t>
            </a:r>
            <a:r>
              <a:rPr lang="vi-VN" sz="1200" spc="60" dirty="0" smtClean="0">
                <a:latin typeface="Times New Roman"/>
                <a:cs typeface="Times New Roman"/>
              </a:rPr>
              <a:t> </a:t>
            </a:r>
            <a:r>
              <a:rPr lang="vi-VN" sz="1200" spc="-15" dirty="0" smtClean="0">
                <a:latin typeface="Times New Roman"/>
                <a:cs typeface="Times New Roman"/>
              </a:rPr>
              <a:t>se</a:t>
            </a:r>
            <a:r>
              <a:rPr lang="vi-VN" sz="1200" spc="65" dirty="0" smtClean="0">
                <a:latin typeface="Times New Roman"/>
                <a:cs typeface="Times New Roman"/>
              </a:rPr>
              <a:t> </a:t>
            </a:r>
            <a:r>
              <a:rPr lang="vi-VN" sz="1200" spc="-10" dirty="0" smtClean="0">
                <a:latin typeface="Times New Roman"/>
                <a:cs typeface="Times New Roman"/>
              </a:rPr>
              <a:t>narudžbenica</a:t>
            </a:r>
            <a:r>
              <a:rPr lang="vi-VN" sz="1200" spc="50" dirty="0" smtClean="0">
                <a:latin typeface="Times New Roman"/>
                <a:cs typeface="Times New Roman"/>
              </a:rPr>
              <a:t> </a:t>
            </a:r>
            <a:r>
              <a:rPr lang="vi-VN" sz="1200" spc="-10" dirty="0" smtClean="0">
                <a:latin typeface="Times New Roman"/>
                <a:cs typeface="Times New Roman"/>
              </a:rPr>
              <a:t>(objekat </a:t>
            </a:r>
            <a:r>
              <a:rPr lang="vi-VN" sz="1200" spc="-335" dirty="0" smtClean="0">
                <a:latin typeface="Times New Roman"/>
                <a:cs typeface="Times New Roman"/>
              </a:rPr>
              <a:t> </a:t>
            </a:r>
            <a:r>
              <a:rPr lang="vi-VN" sz="1200" i="1" spc="-15" dirty="0" smtClean="0">
                <a:latin typeface="Times New Roman"/>
                <a:cs typeface="Times New Roman"/>
              </a:rPr>
              <a:t>NARUDZBENICA_DOB</a:t>
            </a:r>
            <a:r>
              <a:rPr lang="vi-VN" sz="1200" spc="-15" dirty="0" smtClean="0">
                <a:latin typeface="Times New Roman"/>
                <a:cs typeface="Times New Roman"/>
              </a:rPr>
              <a:t>),</a:t>
            </a:r>
            <a:r>
              <a:rPr lang="vi-VN" sz="1200" spc="150" dirty="0" smtClean="0">
                <a:latin typeface="Times New Roman"/>
                <a:cs typeface="Times New Roman"/>
              </a:rPr>
              <a:t> </a:t>
            </a:r>
            <a:r>
              <a:rPr lang="vi-VN" sz="1200" spc="-5" dirty="0" smtClean="0">
                <a:latin typeface="Times New Roman"/>
                <a:cs typeface="Times New Roman"/>
              </a:rPr>
              <a:t>kojom</a:t>
            </a:r>
            <a:r>
              <a:rPr lang="vi-VN" sz="1200" spc="120" dirty="0" smtClean="0">
                <a:latin typeface="Times New Roman"/>
                <a:cs typeface="Times New Roman"/>
              </a:rPr>
              <a:t> </a:t>
            </a:r>
            <a:r>
              <a:rPr lang="vi-VN" sz="1200" spc="-10" dirty="0" smtClean="0">
                <a:latin typeface="Times New Roman"/>
                <a:cs typeface="Times New Roman"/>
              </a:rPr>
              <a:t>se</a:t>
            </a:r>
            <a:r>
              <a:rPr lang="vi-VN" sz="1200" spc="155" dirty="0" smtClean="0">
                <a:latin typeface="Times New Roman"/>
                <a:cs typeface="Times New Roman"/>
              </a:rPr>
              <a:t> </a:t>
            </a:r>
            <a:r>
              <a:rPr lang="vi-VN" sz="1200" spc="-10" dirty="0" smtClean="0">
                <a:latin typeface="Times New Roman"/>
                <a:cs typeface="Times New Roman"/>
              </a:rPr>
              <a:t>potražuje</a:t>
            </a:r>
            <a:r>
              <a:rPr lang="vi-VN" sz="1200" spc="155" dirty="0" smtClean="0">
                <a:latin typeface="Times New Roman"/>
                <a:cs typeface="Times New Roman"/>
              </a:rPr>
              <a:t> </a:t>
            </a:r>
            <a:r>
              <a:rPr lang="vi-VN" sz="1200" spc="-10" dirty="0" smtClean="0">
                <a:latin typeface="Times New Roman"/>
                <a:cs typeface="Times New Roman"/>
              </a:rPr>
              <a:t>roba</a:t>
            </a:r>
            <a:r>
              <a:rPr lang="vi-VN" sz="1200" spc="150" dirty="0" smtClean="0">
                <a:latin typeface="Times New Roman"/>
                <a:cs typeface="Times New Roman"/>
              </a:rPr>
              <a:t> </a:t>
            </a:r>
            <a:r>
              <a:rPr lang="vi-VN" sz="1200" spc="-15" dirty="0" smtClean="0">
                <a:latin typeface="Times New Roman"/>
                <a:cs typeface="Times New Roman"/>
              </a:rPr>
              <a:t>od</a:t>
            </a:r>
            <a:r>
              <a:rPr lang="vi-VN" sz="1200" spc="150" dirty="0" smtClean="0">
                <a:latin typeface="Times New Roman"/>
                <a:cs typeface="Times New Roman"/>
              </a:rPr>
              <a:t> </a:t>
            </a:r>
            <a:r>
              <a:rPr lang="vi-VN" sz="1200" spc="-10" dirty="0" smtClean="0">
                <a:latin typeface="Times New Roman"/>
                <a:cs typeface="Times New Roman"/>
              </a:rPr>
              <a:t>određenog</a:t>
            </a:r>
            <a:r>
              <a:rPr lang="vi-VN" sz="1200" spc="135" dirty="0" smtClean="0">
                <a:latin typeface="Times New Roman"/>
                <a:cs typeface="Times New Roman"/>
              </a:rPr>
              <a:t> </a:t>
            </a:r>
            <a:r>
              <a:rPr lang="vi-VN" sz="1200" spc="-5" dirty="0" smtClean="0">
                <a:latin typeface="Times New Roman"/>
                <a:cs typeface="Times New Roman"/>
              </a:rPr>
              <a:t>dobavljača</a:t>
            </a:r>
            <a:r>
              <a:rPr lang="vi-VN" sz="1200" spc="150" dirty="0" smtClean="0">
                <a:latin typeface="Times New Roman"/>
                <a:cs typeface="Times New Roman"/>
              </a:rPr>
              <a:t> </a:t>
            </a:r>
            <a:r>
              <a:rPr lang="vi-VN" sz="1200" spc="-10" dirty="0" smtClean="0">
                <a:latin typeface="Times New Roman"/>
                <a:cs typeface="Times New Roman"/>
              </a:rPr>
              <a:t>(objekat </a:t>
            </a:r>
            <a:r>
              <a:rPr lang="vi-VN" sz="1200" spc="-335" dirty="0" smtClean="0">
                <a:latin typeface="Times New Roman"/>
                <a:cs typeface="Times New Roman"/>
              </a:rPr>
              <a:t> </a:t>
            </a:r>
            <a:r>
              <a:rPr lang="vi-VN" sz="1200" i="1" spc="-10" dirty="0" smtClean="0">
                <a:latin typeface="Times New Roman"/>
                <a:cs typeface="Times New Roman"/>
              </a:rPr>
              <a:t>DOBAVLJAC</a:t>
            </a:r>
            <a:r>
              <a:rPr lang="vi-VN" sz="1200" spc="-10" dirty="0" smtClean="0">
                <a:latin typeface="Times New Roman"/>
                <a:cs typeface="Times New Roman"/>
              </a:rPr>
              <a:t>).</a:t>
            </a:r>
            <a:r>
              <a:rPr lang="vi-VN" sz="1200" spc="105" dirty="0" smtClean="0">
                <a:latin typeface="Times New Roman"/>
                <a:cs typeface="Times New Roman"/>
              </a:rPr>
              <a:t> </a:t>
            </a:r>
            <a:r>
              <a:rPr lang="vi-VN" sz="1200" spc="-15" dirty="0" smtClean="0">
                <a:latin typeface="Times New Roman"/>
                <a:cs typeface="Times New Roman"/>
              </a:rPr>
              <a:t>Za</a:t>
            </a:r>
            <a:r>
              <a:rPr lang="vi-VN" sz="1200" spc="110" dirty="0" smtClean="0">
                <a:latin typeface="Times New Roman"/>
                <a:cs typeface="Times New Roman"/>
              </a:rPr>
              <a:t> </a:t>
            </a:r>
            <a:r>
              <a:rPr lang="vi-VN" sz="1200" spc="-10" dirty="0" smtClean="0">
                <a:latin typeface="Times New Roman"/>
                <a:cs typeface="Times New Roman"/>
              </a:rPr>
              <a:t>svaki</a:t>
            </a:r>
            <a:r>
              <a:rPr lang="vi-VN" sz="1200" spc="120" dirty="0" smtClean="0">
                <a:latin typeface="Times New Roman"/>
                <a:cs typeface="Times New Roman"/>
              </a:rPr>
              <a:t> </a:t>
            </a:r>
            <a:r>
              <a:rPr lang="vi-VN" sz="1200" spc="-10" dirty="0" smtClean="0">
                <a:latin typeface="Times New Roman"/>
                <a:cs typeface="Times New Roman"/>
              </a:rPr>
              <a:t>artikal</a:t>
            </a:r>
            <a:r>
              <a:rPr lang="vi-VN" sz="1200" spc="114" dirty="0" smtClean="0">
                <a:latin typeface="Times New Roman"/>
                <a:cs typeface="Times New Roman"/>
              </a:rPr>
              <a:t> </a:t>
            </a:r>
            <a:r>
              <a:rPr lang="vi-VN" sz="1200" spc="-10" dirty="0" smtClean="0">
                <a:latin typeface="Times New Roman"/>
                <a:cs typeface="Times New Roman"/>
              </a:rPr>
              <a:t>koji</a:t>
            </a:r>
            <a:r>
              <a:rPr lang="vi-VN" sz="1200" spc="100" dirty="0" smtClean="0">
                <a:latin typeface="Times New Roman"/>
                <a:cs typeface="Times New Roman"/>
              </a:rPr>
              <a:t> </a:t>
            </a:r>
            <a:r>
              <a:rPr lang="vi-VN" sz="1200" spc="-10" dirty="0" smtClean="0">
                <a:latin typeface="Times New Roman"/>
                <a:cs typeface="Times New Roman"/>
              </a:rPr>
              <a:t>se</a:t>
            </a:r>
            <a:r>
              <a:rPr lang="vi-VN" sz="1200" spc="110" dirty="0" smtClean="0">
                <a:latin typeface="Times New Roman"/>
                <a:cs typeface="Times New Roman"/>
              </a:rPr>
              <a:t> </a:t>
            </a:r>
            <a:r>
              <a:rPr lang="vi-VN" sz="1200" spc="-10" dirty="0" smtClean="0">
                <a:latin typeface="Times New Roman"/>
                <a:cs typeface="Times New Roman"/>
              </a:rPr>
              <a:t>nabavlja</a:t>
            </a:r>
            <a:r>
              <a:rPr lang="vi-VN" sz="1200" spc="90" dirty="0" smtClean="0">
                <a:latin typeface="Times New Roman"/>
                <a:cs typeface="Times New Roman"/>
              </a:rPr>
              <a:t> </a:t>
            </a:r>
            <a:r>
              <a:rPr lang="vi-VN" sz="1200" spc="-10" dirty="0" smtClean="0">
                <a:latin typeface="Times New Roman"/>
                <a:cs typeface="Times New Roman"/>
              </a:rPr>
              <a:t>(objekat</a:t>
            </a:r>
            <a:r>
              <a:rPr lang="vi-VN" sz="1200" spc="10" dirty="0" smtClean="0">
                <a:latin typeface="Times New Roman"/>
                <a:cs typeface="Times New Roman"/>
              </a:rPr>
              <a:t> </a:t>
            </a:r>
            <a:r>
              <a:rPr lang="vi-VN" sz="1200" i="1" spc="-10" dirty="0" smtClean="0">
                <a:latin typeface="Times New Roman"/>
                <a:cs typeface="Times New Roman"/>
              </a:rPr>
              <a:t>ARTIKAL</a:t>
            </a:r>
            <a:r>
              <a:rPr lang="vi-VN" sz="1200" spc="-10" dirty="0" smtClean="0">
                <a:latin typeface="Times New Roman"/>
                <a:cs typeface="Times New Roman"/>
              </a:rPr>
              <a:t>),</a:t>
            </a:r>
            <a:r>
              <a:rPr lang="vi-VN" sz="1200" spc="114" dirty="0" smtClean="0">
                <a:latin typeface="Times New Roman"/>
                <a:cs typeface="Times New Roman"/>
              </a:rPr>
              <a:t> </a:t>
            </a:r>
            <a:r>
              <a:rPr lang="vi-VN" sz="1200" spc="-10" dirty="0" smtClean="0">
                <a:latin typeface="Times New Roman"/>
                <a:cs typeface="Times New Roman"/>
              </a:rPr>
              <a:t>formira</a:t>
            </a:r>
            <a:r>
              <a:rPr lang="vi-VN" sz="1200" spc="105" dirty="0" smtClean="0">
                <a:latin typeface="Times New Roman"/>
                <a:cs typeface="Times New Roman"/>
              </a:rPr>
              <a:t> </a:t>
            </a:r>
            <a:r>
              <a:rPr lang="vi-VN" sz="1200" spc="-10" dirty="0" smtClean="0">
                <a:latin typeface="Times New Roman"/>
                <a:cs typeface="Times New Roman"/>
              </a:rPr>
              <a:t>se</a:t>
            </a:r>
            <a:r>
              <a:rPr lang="vi-VN" sz="1200" spc="105" dirty="0" smtClean="0">
                <a:latin typeface="Times New Roman"/>
                <a:cs typeface="Times New Roman"/>
              </a:rPr>
              <a:t> </a:t>
            </a:r>
            <a:r>
              <a:rPr lang="vi-VN" sz="1200" spc="-5" dirty="0" smtClean="0">
                <a:latin typeface="Times New Roman"/>
                <a:cs typeface="Times New Roman"/>
              </a:rPr>
              <a:t>jedna </a:t>
            </a:r>
            <a:r>
              <a:rPr lang="vi-VN" sz="1200" spc="-335" dirty="0" smtClean="0">
                <a:latin typeface="Times New Roman"/>
                <a:cs typeface="Times New Roman"/>
              </a:rPr>
              <a:t> </a:t>
            </a:r>
            <a:r>
              <a:rPr lang="vi-VN" sz="1200" spc="-10" dirty="0" smtClean="0">
                <a:latin typeface="Times New Roman"/>
                <a:cs typeface="Times New Roman"/>
              </a:rPr>
              <a:t>stavka</a:t>
            </a:r>
            <a:r>
              <a:rPr lang="vi-VN" sz="1200" spc="155" dirty="0" smtClean="0">
                <a:latin typeface="Times New Roman"/>
                <a:cs typeface="Times New Roman"/>
              </a:rPr>
              <a:t> </a:t>
            </a:r>
            <a:r>
              <a:rPr lang="vi-VN" sz="1200" spc="-10" dirty="0" smtClean="0">
                <a:latin typeface="Times New Roman"/>
                <a:cs typeface="Times New Roman"/>
              </a:rPr>
              <a:t>narudžbenice</a:t>
            </a:r>
            <a:r>
              <a:rPr lang="vi-VN" sz="1200" spc="155" dirty="0" smtClean="0">
                <a:latin typeface="Times New Roman"/>
                <a:cs typeface="Times New Roman"/>
              </a:rPr>
              <a:t> </a:t>
            </a:r>
            <a:r>
              <a:rPr lang="vi-VN" sz="1200" spc="-10" dirty="0" smtClean="0">
                <a:latin typeface="Times New Roman"/>
                <a:cs typeface="Times New Roman"/>
              </a:rPr>
              <a:t>(slabi</a:t>
            </a:r>
            <a:r>
              <a:rPr lang="vi-VN" sz="1200" spc="160" dirty="0" smtClean="0">
                <a:latin typeface="Times New Roman"/>
                <a:cs typeface="Times New Roman"/>
              </a:rPr>
              <a:t> </a:t>
            </a:r>
            <a:r>
              <a:rPr lang="vi-VN" sz="1200" spc="-10" dirty="0" smtClean="0">
                <a:latin typeface="Times New Roman"/>
                <a:cs typeface="Times New Roman"/>
              </a:rPr>
              <a:t>objekat</a:t>
            </a:r>
            <a:r>
              <a:rPr lang="vi-VN" sz="1200" spc="10" dirty="0" smtClean="0">
                <a:latin typeface="Times New Roman"/>
                <a:cs typeface="Times New Roman"/>
              </a:rPr>
              <a:t> </a:t>
            </a:r>
            <a:r>
              <a:rPr lang="vi-VN" sz="1200" i="1" spc="-15" dirty="0" smtClean="0">
                <a:latin typeface="Times New Roman"/>
                <a:cs typeface="Times New Roman"/>
              </a:rPr>
              <a:t>STAVKA_NAR_DOB</a:t>
            </a:r>
            <a:r>
              <a:rPr lang="vi-VN" sz="1200" spc="-15" dirty="0" smtClean="0">
                <a:latin typeface="Times New Roman"/>
                <a:cs typeface="Times New Roman"/>
              </a:rPr>
              <a:t>).</a:t>
            </a:r>
            <a:r>
              <a:rPr lang="vi-VN" sz="1200" spc="165" dirty="0" smtClean="0">
                <a:latin typeface="Times New Roman"/>
                <a:cs typeface="Times New Roman"/>
              </a:rPr>
              <a:t> </a:t>
            </a:r>
            <a:r>
              <a:rPr lang="vi-VN" sz="1200" spc="-10" dirty="0" smtClean="0">
                <a:latin typeface="Times New Roman"/>
                <a:cs typeface="Times New Roman"/>
              </a:rPr>
              <a:t>Pored</a:t>
            </a:r>
            <a:r>
              <a:rPr lang="vi-VN" sz="1200" spc="155" dirty="0" smtClean="0">
                <a:latin typeface="Times New Roman"/>
                <a:cs typeface="Times New Roman"/>
              </a:rPr>
              <a:t> </a:t>
            </a:r>
            <a:r>
              <a:rPr lang="vi-VN" sz="1200" spc="-10" dirty="0" smtClean="0">
                <a:latin typeface="Times New Roman"/>
                <a:cs typeface="Times New Roman"/>
              </a:rPr>
              <a:t>podataka</a:t>
            </a:r>
            <a:r>
              <a:rPr lang="vi-VN" sz="1200" spc="155" dirty="0" smtClean="0">
                <a:latin typeface="Times New Roman"/>
                <a:cs typeface="Times New Roman"/>
              </a:rPr>
              <a:t> </a:t>
            </a:r>
            <a:r>
              <a:rPr lang="vi-VN" sz="1200" spc="-10" dirty="0" smtClean="0">
                <a:latin typeface="Times New Roman"/>
                <a:cs typeface="Times New Roman"/>
              </a:rPr>
              <a:t>artikla, </a:t>
            </a:r>
            <a:r>
              <a:rPr lang="vi-VN" sz="1200" spc="-5" dirty="0" smtClean="0">
                <a:latin typeface="Times New Roman"/>
                <a:cs typeface="Times New Roman"/>
              </a:rPr>
              <a:t> </a:t>
            </a:r>
            <a:r>
              <a:rPr lang="vi-VN" sz="1200" spc="-10" dirty="0" smtClean="0">
                <a:latin typeface="Times New Roman"/>
                <a:cs typeface="Times New Roman"/>
              </a:rPr>
              <a:t>stavka</a:t>
            </a:r>
            <a:r>
              <a:rPr lang="vi-VN" sz="1200" spc="285" dirty="0" smtClean="0">
                <a:latin typeface="Times New Roman"/>
                <a:cs typeface="Times New Roman"/>
              </a:rPr>
              <a:t> </a:t>
            </a:r>
            <a:r>
              <a:rPr lang="vi-VN" sz="1200" spc="-5" dirty="0" smtClean="0">
                <a:latin typeface="Times New Roman"/>
                <a:cs typeface="Times New Roman"/>
              </a:rPr>
              <a:t>sadrži</a:t>
            </a:r>
            <a:r>
              <a:rPr lang="vi-VN" sz="1200" spc="295" dirty="0" smtClean="0">
                <a:latin typeface="Times New Roman"/>
                <a:cs typeface="Times New Roman"/>
              </a:rPr>
              <a:t> </a:t>
            </a:r>
            <a:r>
              <a:rPr lang="vi-VN" sz="1200" spc="-5" dirty="0" smtClean="0">
                <a:latin typeface="Times New Roman"/>
                <a:cs typeface="Times New Roman"/>
              </a:rPr>
              <a:t>i</a:t>
            </a:r>
            <a:r>
              <a:rPr lang="vi-VN" sz="1200" spc="295" dirty="0" smtClean="0">
                <a:latin typeface="Times New Roman"/>
                <a:cs typeface="Times New Roman"/>
              </a:rPr>
              <a:t> </a:t>
            </a:r>
            <a:r>
              <a:rPr lang="vi-VN" sz="1200" spc="-10" dirty="0" smtClean="0">
                <a:latin typeface="Times New Roman"/>
                <a:cs typeface="Times New Roman"/>
              </a:rPr>
              <a:t>količinu</a:t>
            </a:r>
            <a:r>
              <a:rPr lang="vi-VN" sz="1200" spc="290" dirty="0" smtClean="0">
                <a:latin typeface="Times New Roman"/>
                <a:cs typeface="Times New Roman"/>
              </a:rPr>
              <a:t> </a:t>
            </a:r>
            <a:r>
              <a:rPr lang="vi-VN" sz="1200" spc="-5" dirty="0" smtClean="0">
                <a:latin typeface="Times New Roman"/>
                <a:cs typeface="Times New Roman"/>
              </a:rPr>
              <a:t>koja</a:t>
            </a:r>
            <a:r>
              <a:rPr lang="vi-VN" sz="1200" spc="290" dirty="0" smtClean="0">
                <a:latin typeface="Times New Roman"/>
                <a:cs typeface="Times New Roman"/>
              </a:rPr>
              <a:t> </a:t>
            </a:r>
            <a:r>
              <a:rPr lang="vi-VN" sz="1200" spc="-10" dirty="0" smtClean="0">
                <a:latin typeface="Times New Roman"/>
                <a:cs typeface="Times New Roman"/>
              </a:rPr>
              <a:t>se</a:t>
            </a:r>
            <a:r>
              <a:rPr lang="vi-VN" sz="1200" spc="295" dirty="0" smtClean="0">
                <a:latin typeface="Times New Roman"/>
                <a:cs typeface="Times New Roman"/>
              </a:rPr>
              <a:t> </a:t>
            </a:r>
            <a:r>
              <a:rPr lang="vi-VN" sz="1200" spc="-10" dirty="0" smtClean="0">
                <a:latin typeface="Times New Roman"/>
                <a:cs typeface="Times New Roman"/>
              </a:rPr>
              <a:t>nabavlja</a:t>
            </a:r>
            <a:r>
              <a:rPr lang="vi-VN" sz="1200" spc="290" dirty="0" smtClean="0">
                <a:latin typeface="Times New Roman"/>
                <a:cs typeface="Times New Roman"/>
              </a:rPr>
              <a:t> </a:t>
            </a:r>
            <a:r>
              <a:rPr lang="vi-VN" sz="1200" spc="-5" dirty="0" smtClean="0">
                <a:latin typeface="Times New Roman"/>
                <a:cs typeface="Times New Roman"/>
              </a:rPr>
              <a:t>(</a:t>
            </a:r>
            <a:r>
              <a:rPr lang="vi-VN" sz="1200" i="1" spc="-5" dirty="0" smtClean="0">
                <a:latin typeface="Times New Roman"/>
                <a:cs typeface="Times New Roman"/>
              </a:rPr>
              <a:t>nar_kol</a:t>
            </a:r>
            <a:r>
              <a:rPr lang="vi-VN" sz="1200" spc="-5" dirty="0" smtClean="0">
                <a:latin typeface="Times New Roman"/>
                <a:cs typeface="Times New Roman"/>
              </a:rPr>
              <a:t>).</a:t>
            </a:r>
            <a:r>
              <a:rPr lang="vi-VN" sz="1200" spc="275" dirty="0" smtClean="0">
                <a:latin typeface="Times New Roman"/>
                <a:cs typeface="Times New Roman"/>
              </a:rPr>
              <a:t> </a:t>
            </a:r>
            <a:r>
              <a:rPr lang="vi-VN" sz="1200" spc="-5" dirty="0" smtClean="0">
                <a:latin typeface="Times New Roman"/>
                <a:cs typeface="Times New Roman"/>
              </a:rPr>
              <a:t>Kreirana</a:t>
            </a:r>
            <a:r>
              <a:rPr lang="vi-VN" sz="1200" spc="290" dirty="0" smtClean="0">
                <a:latin typeface="Times New Roman"/>
                <a:cs typeface="Times New Roman"/>
              </a:rPr>
              <a:t> </a:t>
            </a:r>
            <a:r>
              <a:rPr lang="vi-VN" sz="1200" spc="-10" dirty="0" smtClean="0">
                <a:latin typeface="Times New Roman"/>
                <a:cs typeface="Times New Roman"/>
              </a:rPr>
              <a:t>narudžbenica</a:t>
            </a:r>
            <a:r>
              <a:rPr lang="vi-VN" sz="1200" spc="295" dirty="0" smtClean="0">
                <a:latin typeface="Times New Roman"/>
                <a:cs typeface="Times New Roman"/>
              </a:rPr>
              <a:t> </a:t>
            </a:r>
            <a:r>
              <a:rPr lang="vi-VN" sz="1200" spc="-10" dirty="0" smtClean="0">
                <a:latin typeface="Times New Roman"/>
                <a:cs typeface="Times New Roman"/>
              </a:rPr>
              <a:t>se</a:t>
            </a:r>
            <a:r>
              <a:rPr lang="vi-VN" sz="1200" spc="280" dirty="0" smtClean="0">
                <a:latin typeface="Times New Roman"/>
                <a:cs typeface="Times New Roman"/>
              </a:rPr>
              <a:t> </a:t>
            </a:r>
            <a:r>
              <a:rPr lang="vi-VN" sz="1200" spc="-5" dirty="0" smtClean="0">
                <a:latin typeface="Times New Roman"/>
                <a:cs typeface="Times New Roman"/>
              </a:rPr>
              <a:t>šalje </a:t>
            </a:r>
            <a:r>
              <a:rPr lang="vi-VN" sz="1200" spc="-335" dirty="0" smtClean="0">
                <a:latin typeface="Times New Roman"/>
                <a:cs typeface="Times New Roman"/>
              </a:rPr>
              <a:t> </a:t>
            </a:r>
            <a:r>
              <a:rPr lang="vi-VN" sz="1200" spc="-5" dirty="0" smtClean="0">
                <a:latin typeface="Times New Roman"/>
                <a:cs typeface="Times New Roman"/>
              </a:rPr>
              <a:t>dobavljaču</a:t>
            </a:r>
            <a:r>
              <a:rPr lang="vi-VN" sz="1200" spc="45" dirty="0" smtClean="0">
                <a:latin typeface="Times New Roman"/>
                <a:cs typeface="Times New Roman"/>
              </a:rPr>
              <a:t> </a:t>
            </a:r>
            <a:r>
              <a:rPr lang="vi-VN" sz="1200" spc="-5" dirty="0" smtClean="0">
                <a:latin typeface="Times New Roman"/>
                <a:cs typeface="Times New Roman"/>
              </a:rPr>
              <a:t>i</a:t>
            </a:r>
            <a:r>
              <a:rPr lang="vi-VN" sz="1200" spc="50" dirty="0" smtClean="0">
                <a:latin typeface="Times New Roman"/>
                <a:cs typeface="Times New Roman"/>
              </a:rPr>
              <a:t> </a:t>
            </a:r>
            <a:r>
              <a:rPr lang="vi-VN" sz="1200" spc="-15" dirty="0" smtClean="0">
                <a:latin typeface="Times New Roman"/>
                <a:cs typeface="Times New Roman"/>
              </a:rPr>
              <a:t>on</a:t>
            </a:r>
            <a:r>
              <a:rPr lang="vi-VN" sz="1200" spc="40" dirty="0" smtClean="0">
                <a:latin typeface="Times New Roman"/>
                <a:cs typeface="Times New Roman"/>
              </a:rPr>
              <a:t> </a:t>
            </a:r>
            <a:r>
              <a:rPr lang="vi-VN" sz="1200" spc="-5" dirty="0" smtClean="0">
                <a:latin typeface="Times New Roman"/>
                <a:cs typeface="Times New Roman"/>
              </a:rPr>
              <a:t>na</a:t>
            </a:r>
            <a:r>
              <a:rPr lang="vi-VN" sz="1200" spc="50" dirty="0" smtClean="0">
                <a:latin typeface="Times New Roman"/>
                <a:cs typeface="Times New Roman"/>
              </a:rPr>
              <a:t> </a:t>
            </a:r>
            <a:r>
              <a:rPr lang="vi-VN" sz="1200" spc="-15" dirty="0" smtClean="0">
                <a:latin typeface="Times New Roman"/>
                <a:cs typeface="Times New Roman"/>
              </a:rPr>
              <a:t>osnovu</a:t>
            </a:r>
            <a:r>
              <a:rPr lang="vi-VN" sz="1200" spc="45" dirty="0" smtClean="0">
                <a:latin typeface="Times New Roman"/>
                <a:cs typeface="Times New Roman"/>
              </a:rPr>
              <a:t> </a:t>
            </a:r>
            <a:r>
              <a:rPr lang="vi-VN" sz="1200" spc="-5" dirty="0" smtClean="0">
                <a:latin typeface="Times New Roman"/>
                <a:cs typeface="Times New Roman"/>
              </a:rPr>
              <a:t>nje</a:t>
            </a:r>
            <a:r>
              <a:rPr lang="vi-VN" sz="1200" spc="25" dirty="0" smtClean="0">
                <a:latin typeface="Times New Roman"/>
                <a:cs typeface="Times New Roman"/>
              </a:rPr>
              <a:t> </a:t>
            </a:r>
            <a:r>
              <a:rPr lang="vi-VN" sz="1200" spc="-10" dirty="0" smtClean="0">
                <a:latin typeface="Times New Roman"/>
                <a:cs typeface="Times New Roman"/>
              </a:rPr>
              <a:t>isporučuje</a:t>
            </a:r>
            <a:r>
              <a:rPr lang="vi-VN" sz="1200" spc="30" dirty="0" smtClean="0">
                <a:latin typeface="Times New Roman"/>
                <a:cs typeface="Times New Roman"/>
              </a:rPr>
              <a:t> </a:t>
            </a:r>
            <a:r>
              <a:rPr lang="vi-VN" sz="1200" spc="-5" dirty="0" smtClean="0">
                <a:latin typeface="Times New Roman"/>
                <a:cs typeface="Times New Roman"/>
              </a:rPr>
              <a:t>robu,</a:t>
            </a:r>
            <a:r>
              <a:rPr lang="vi-VN" sz="1200" spc="45" dirty="0" smtClean="0">
                <a:latin typeface="Times New Roman"/>
                <a:cs typeface="Times New Roman"/>
              </a:rPr>
              <a:t> </a:t>
            </a:r>
            <a:r>
              <a:rPr lang="vi-VN" sz="1200" spc="-5" dirty="0" smtClean="0">
                <a:latin typeface="Times New Roman"/>
                <a:cs typeface="Times New Roman"/>
              </a:rPr>
              <a:t>uz</a:t>
            </a:r>
            <a:r>
              <a:rPr lang="vi-VN" sz="1200" spc="30" dirty="0" smtClean="0">
                <a:latin typeface="Times New Roman"/>
                <a:cs typeface="Times New Roman"/>
              </a:rPr>
              <a:t> </a:t>
            </a:r>
            <a:r>
              <a:rPr lang="vi-VN" sz="1200" spc="-10" dirty="0" smtClean="0">
                <a:latin typeface="Times New Roman"/>
                <a:cs typeface="Times New Roman"/>
              </a:rPr>
              <a:t>koju</a:t>
            </a:r>
            <a:r>
              <a:rPr lang="vi-VN" sz="1200" spc="45" dirty="0" smtClean="0">
                <a:latin typeface="Times New Roman"/>
                <a:cs typeface="Times New Roman"/>
              </a:rPr>
              <a:t> </a:t>
            </a:r>
            <a:r>
              <a:rPr lang="vi-VN" sz="1200" spc="-5" dirty="0" smtClean="0">
                <a:latin typeface="Times New Roman"/>
                <a:cs typeface="Times New Roman"/>
              </a:rPr>
              <a:t>šalje</a:t>
            </a:r>
            <a:r>
              <a:rPr lang="vi-VN" sz="1200" spc="30" dirty="0" smtClean="0">
                <a:latin typeface="Times New Roman"/>
                <a:cs typeface="Times New Roman"/>
              </a:rPr>
              <a:t> </a:t>
            </a:r>
            <a:r>
              <a:rPr lang="vi-VN" sz="1200" spc="-5" dirty="0" smtClean="0">
                <a:latin typeface="Times New Roman"/>
                <a:cs typeface="Times New Roman"/>
              </a:rPr>
              <a:t>fakturu -</a:t>
            </a:r>
            <a:r>
              <a:rPr lang="vi-VN" sz="1200" spc="20" dirty="0" smtClean="0">
                <a:latin typeface="Times New Roman"/>
                <a:cs typeface="Times New Roman"/>
              </a:rPr>
              <a:t> </a:t>
            </a:r>
            <a:r>
              <a:rPr lang="vi-VN" sz="1200" spc="-5" dirty="0" smtClean="0">
                <a:latin typeface="Times New Roman"/>
                <a:cs typeface="Times New Roman"/>
              </a:rPr>
              <a:t>račun</a:t>
            </a:r>
            <a:r>
              <a:rPr lang="vi-VN" sz="1200" spc="40" dirty="0" smtClean="0">
                <a:latin typeface="Times New Roman"/>
                <a:cs typeface="Times New Roman"/>
              </a:rPr>
              <a:t> </a:t>
            </a:r>
            <a:r>
              <a:rPr lang="vi-VN" sz="1200" spc="-15" dirty="0" smtClean="0">
                <a:latin typeface="Times New Roman"/>
                <a:cs typeface="Times New Roman"/>
              </a:rPr>
              <a:t>za</a:t>
            </a:r>
            <a:r>
              <a:rPr lang="vi-VN" sz="1200" spc="45" dirty="0" smtClean="0">
                <a:latin typeface="Times New Roman"/>
                <a:cs typeface="Times New Roman"/>
              </a:rPr>
              <a:t> </a:t>
            </a:r>
            <a:r>
              <a:rPr lang="vi-VN" sz="1200" spc="-10" dirty="0" smtClean="0">
                <a:latin typeface="Times New Roman"/>
                <a:cs typeface="Times New Roman"/>
              </a:rPr>
              <a:t>naplatu </a:t>
            </a:r>
            <a:r>
              <a:rPr lang="vi-VN" sz="1200" spc="-335" dirty="0" smtClean="0">
                <a:latin typeface="Times New Roman"/>
                <a:cs typeface="Times New Roman"/>
              </a:rPr>
              <a:t> </a:t>
            </a:r>
            <a:r>
              <a:rPr lang="vi-VN" sz="1200" spc="-10" dirty="0" smtClean="0">
                <a:latin typeface="Times New Roman"/>
                <a:cs typeface="Times New Roman"/>
              </a:rPr>
              <a:t>(objekat</a:t>
            </a:r>
            <a:r>
              <a:rPr lang="vi-VN" sz="1200" spc="10" dirty="0" smtClean="0">
                <a:latin typeface="Times New Roman"/>
                <a:cs typeface="Times New Roman"/>
              </a:rPr>
              <a:t> </a:t>
            </a:r>
            <a:r>
              <a:rPr lang="vi-VN" sz="1200" i="1" spc="-10" dirty="0" smtClean="0">
                <a:latin typeface="Times New Roman"/>
                <a:cs typeface="Times New Roman"/>
              </a:rPr>
              <a:t>FAKTURA_DOB</a:t>
            </a:r>
            <a:r>
              <a:rPr lang="vi-VN" sz="1200" spc="-10" dirty="0" smtClean="0">
                <a:latin typeface="Times New Roman"/>
                <a:cs typeface="Times New Roman"/>
              </a:rPr>
              <a:t>).	Kupac</a:t>
            </a:r>
            <a:r>
              <a:rPr lang="sr-Latn-RS" sz="1200" spc="-10" dirty="0" smtClean="0">
                <a:latin typeface="Times New Roman"/>
                <a:cs typeface="Times New Roman"/>
              </a:rPr>
              <a:t> </a:t>
            </a:r>
            <a:r>
              <a:rPr lang="vi-VN" sz="1200" spc="-5" dirty="0" smtClean="0">
                <a:latin typeface="Times New Roman"/>
                <a:cs typeface="Times New Roman"/>
              </a:rPr>
              <a:t>po</a:t>
            </a:r>
            <a:r>
              <a:rPr lang="sr-Latn-RS" sz="1200" spc="-5" dirty="0" smtClean="0">
                <a:latin typeface="Times New Roman"/>
                <a:cs typeface="Times New Roman"/>
              </a:rPr>
              <a:t> </a:t>
            </a:r>
            <a:r>
              <a:rPr lang="vi-VN" sz="1200" spc="-10" dirty="0" smtClean="0">
                <a:latin typeface="Times New Roman"/>
                <a:cs typeface="Times New Roman"/>
              </a:rPr>
              <a:t>fakturi</a:t>
            </a:r>
            <a:r>
              <a:rPr lang="sr-Latn-RS" sz="1200" spc="-10" dirty="0" smtClean="0">
                <a:latin typeface="Times New Roman"/>
                <a:cs typeface="Times New Roman"/>
              </a:rPr>
              <a:t> </a:t>
            </a:r>
            <a:r>
              <a:rPr lang="vi-VN" sz="1200" spc="-15" dirty="0" smtClean="0">
                <a:latin typeface="Times New Roman"/>
                <a:cs typeface="Times New Roman"/>
              </a:rPr>
              <a:t>vrši</a:t>
            </a:r>
            <a:r>
              <a:rPr lang="sr-Latn-RS" sz="1200" spc="-15" dirty="0" smtClean="0">
                <a:latin typeface="Times New Roman"/>
                <a:cs typeface="Times New Roman"/>
              </a:rPr>
              <a:t> </a:t>
            </a:r>
            <a:r>
              <a:rPr lang="vi-VN" sz="1200" spc="-5" dirty="0" smtClean="0">
                <a:latin typeface="Times New Roman"/>
                <a:cs typeface="Times New Roman"/>
              </a:rPr>
              <a:t>uplatu	</a:t>
            </a:r>
            <a:r>
              <a:rPr lang="vi-VN" sz="1200" spc="-10" dirty="0" smtClean="0">
                <a:latin typeface="Times New Roman"/>
                <a:cs typeface="Times New Roman"/>
              </a:rPr>
              <a:t>dobavljaču</a:t>
            </a:r>
            <a:r>
              <a:rPr lang="sr-Latn-RS" sz="1200" spc="-10" dirty="0" smtClean="0">
                <a:latin typeface="Times New Roman"/>
                <a:cs typeface="Times New Roman"/>
              </a:rPr>
              <a:t> </a:t>
            </a:r>
            <a:r>
              <a:rPr lang="vi-VN" sz="1200" spc="-10" dirty="0" smtClean="0">
                <a:latin typeface="Times New Roman"/>
                <a:cs typeface="Times New Roman"/>
              </a:rPr>
              <a:t>(objekat</a:t>
            </a:r>
            <a:r>
              <a:rPr lang="vi-VN" sz="1200" spc="-5" dirty="0" smtClean="0">
                <a:latin typeface="Times New Roman"/>
                <a:cs typeface="Times New Roman"/>
              </a:rPr>
              <a:t> </a:t>
            </a:r>
            <a:r>
              <a:rPr lang="vi-VN" sz="1200" i="1" spc="-10" dirty="0" smtClean="0">
                <a:latin typeface="Times New Roman"/>
                <a:cs typeface="Times New Roman"/>
              </a:rPr>
              <a:t>UPLATA_DOB</a:t>
            </a:r>
            <a:r>
              <a:rPr lang="vi-VN" sz="1200" spc="-10" dirty="0" smtClean="0">
                <a:latin typeface="Times New Roman"/>
                <a:cs typeface="Times New Roman"/>
              </a:rPr>
              <a:t>),</a:t>
            </a:r>
            <a:r>
              <a:rPr lang="vi-VN" sz="1200" spc="290" dirty="0" smtClean="0">
                <a:latin typeface="Times New Roman"/>
                <a:cs typeface="Times New Roman"/>
              </a:rPr>
              <a:t> </a:t>
            </a:r>
            <a:r>
              <a:rPr lang="vi-VN" sz="1200" spc="-5" dirty="0" smtClean="0">
                <a:latin typeface="Times New Roman"/>
                <a:cs typeface="Times New Roman"/>
              </a:rPr>
              <a:t>a</a:t>
            </a:r>
            <a:r>
              <a:rPr lang="vi-VN" sz="1200" spc="295" dirty="0" smtClean="0">
                <a:latin typeface="Times New Roman"/>
                <a:cs typeface="Times New Roman"/>
              </a:rPr>
              <a:t> </a:t>
            </a:r>
            <a:r>
              <a:rPr lang="vi-VN" sz="1200" spc="-10" dirty="0" smtClean="0">
                <a:latin typeface="Times New Roman"/>
                <a:cs typeface="Times New Roman"/>
              </a:rPr>
              <a:t>potvrdu</a:t>
            </a:r>
            <a:r>
              <a:rPr lang="vi-VN" sz="1200" spc="290" dirty="0" smtClean="0">
                <a:latin typeface="Times New Roman"/>
                <a:cs typeface="Times New Roman"/>
              </a:rPr>
              <a:t> </a:t>
            </a:r>
            <a:r>
              <a:rPr lang="vi-VN" sz="1200" spc="-10" dirty="0" smtClean="0">
                <a:latin typeface="Times New Roman"/>
                <a:cs typeface="Times New Roman"/>
              </a:rPr>
              <a:t>(kopiju)</a:t>
            </a:r>
            <a:r>
              <a:rPr lang="vi-VN" sz="1200" spc="300" dirty="0" smtClean="0">
                <a:latin typeface="Times New Roman"/>
                <a:cs typeface="Times New Roman"/>
              </a:rPr>
              <a:t> </a:t>
            </a:r>
            <a:r>
              <a:rPr lang="vi-VN" sz="1200" spc="-5" dirty="0" smtClean="0">
                <a:latin typeface="Times New Roman"/>
                <a:cs typeface="Times New Roman"/>
              </a:rPr>
              <a:t>o</a:t>
            </a:r>
            <a:r>
              <a:rPr lang="vi-VN" sz="1200" spc="290" dirty="0" smtClean="0">
                <a:latin typeface="Times New Roman"/>
                <a:cs typeface="Times New Roman"/>
              </a:rPr>
              <a:t> </a:t>
            </a:r>
            <a:r>
              <a:rPr lang="vi-VN" sz="1200" spc="-5" dirty="0" smtClean="0">
                <a:latin typeface="Times New Roman"/>
                <a:cs typeface="Times New Roman"/>
              </a:rPr>
              <a:t>uplati</a:t>
            </a:r>
            <a:r>
              <a:rPr lang="vi-VN" sz="1200" spc="300" dirty="0" smtClean="0">
                <a:latin typeface="Times New Roman"/>
                <a:cs typeface="Times New Roman"/>
              </a:rPr>
              <a:t> </a:t>
            </a:r>
            <a:r>
              <a:rPr lang="vi-VN" sz="1200" spc="-10" dirty="0" smtClean="0">
                <a:latin typeface="Times New Roman"/>
                <a:cs typeface="Times New Roman"/>
              </a:rPr>
              <a:t>šalje</a:t>
            </a:r>
            <a:r>
              <a:rPr lang="vi-VN" sz="1200" spc="295" dirty="0" smtClean="0">
                <a:latin typeface="Times New Roman"/>
                <a:cs typeface="Times New Roman"/>
              </a:rPr>
              <a:t> </a:t>
            </a:r>
            <a:r>
              <a:rPr lang="vi-VN" sz="1200" spc="-10" dirty="0" smtClean="0">
                <a:latin typeface="Times New Roman"/>
                <a:cs typeface="Times New Roman"/>
              </a:rPr>
              <a:t>dobavljaču,</a:t>
            </a:r>
            <a:r>
              <a:rPr lang="vi-VN" sz="1200" spc="290" dirty="0" smtClean="0">
                <a:latin typeface="Times New Roman"/>
                <a:cs typeface="Times New Roman"/>
              </a:rPr>
              <a:t> </a:t>
            </a:r>
            <a:r>
              <a:rPr lang="vi-VN" sz="1200" spc="-15" dirty="0" smtClean="0">
                <a:latin typeface="Times New Roman"/>
                <a:cs typeface="Times New Roman"/>
              </a:rPr>
              <a:t>kao</a:t>
            </a:r>
            <a:r>
              <a:rPr lang="vi-VN" sz="1200" spc="295" dirty="0" smtClean="0">
                <a:latin typeface="Times New Roman"/>
                <a:cs typeface="Times New Roman"/>
              </a:rPr>
              <a:t> </a:t>
            </a:r>
            <a:r>
              <a:rPr lang="vi-VN" sz="1200" spc="-10" dirty="0" smtClean="0">
                <a:latin typeface="Times New Roman"/>
                <a:cs typeface="Times New Roman"/>
              </a:rPr>
              <a:t>dokaz</a:t>
            </a:r>
            <a:r>
              <a:rPr lang="vi-VN" sz="1200" spc="280" dirty="0" smtClean="0">
                <a:latin typeface="Times New Roman"/>
                <a:cs typeface="Times New Roman"/>
              </a:rPr>
              <a:t> </a:t>
            </a:r>
            <a:r>
              <a:rPr lang="vi-VN" sz="1200" spc="-10" dirty="0" smtClean="0">
                <a:latin typeface="Times New Roman"/>
                <a:cs typeface="Times New Roman"/>
              </a:rPr>
              <a:t>izmirenja </a:t>
            </a:r>
            <a:r>
              <a:rPr lang="vi-VN" sz="1200" spc="-335" dirty="0" smtClean="0">
                <a:latin typeface="Times New Roman"/>
                <a:cs typeface="Times New Roman"/>
              </a:rPr>
              <a:t> </a:t>
            </a:r>
            <a:r>
              <a:rPr lang="vi-VN" sz="1200" spc="-5" dirty="0" smtClean="0">
                <a:latin typeface="Times New Roman"/>
                <a:cs typeface="Times New Roman"/>
              </a:rPr>
              <a:t>svojih</a:t>
            </a:r>
            <a:r>
              <a:rPr lang="vi-VN" sz="1200" spc="-10" dirty="0" smtClean="0">
                <a:latin typeface="Times New Roman"/>
                <a:cs typeface="Times New Roman"/>
              </a:rPr>
              <a:t> </a:t>
            </a:r>
            <a:r>
              <a:rPr lang="vi-VN" sz="1200" spc="-15" dirty="0" smtClean="0">
                <a:latin typeface="Times New Roman"/>
                <a:cs typeface="Times New Roman"/>
              </a:rPr>
              <a:t>obaveza.</a:t>
            </a:r>
            <a:endParaRPr lang="vi-VN" sz="1200" dirty="0" smtClean="0">
              <a:latin typeface="Times New Roman"/>
              <a:cs typeface="Times New Roman"/>
            </a:endParaRPr>
          </a:p>
        </p:txBody>
      </p:sp>
      <p:sp>
        <p:nvSpPr>
          <p:cNvPr id="4" name="Slide Number Placeholder 3"/>
          <p:cNvSpPr>
            <a:spLocks noGrp="1"/>
          </p:cNvSpPr>
          <p:nvPr>
            <p:ph type="sldNum" sz="quarter" idx="10"/>
          </p:nvPr>
        </p:nvSpPr>
        <p:spPr/>
        <p:txBody>
          <a:bodyPr/>
          <a:lstStyle/>
          <a:p>
            <a:fld id="{46AAAADB-1260-4585-BDF8-3BFD144AF3F7}" type="slidenum">
              <a:rPr lang="en-US" smtClean="0"/>
              <a:t>33</a:t>
            </a:fld>
            <a:endParaRPr lang="en-US"/>
          </a:p>
        </p:txBody>
      </p:sp>
    </p:spTree>
    <p:extLst>
      <p:ext uri="{BB962C8B-B14F-4D97-AF65-F5344CB8AC3E}">
        <p14:creationId xmlns:p14="http://schemas.microsoft.com/office/powerpoint/2010/main" val="1493557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100">
              <a:lnSpc>
                <a:spcPts val="1470"/>
              </a:lnSpc>
              <a:spcBef>
                <a:spcPts val="105"/>
              </a:spcBef>
            </a:pPr>
            <a:r>
              <a:rPr lang="en-US" sz="1200" dirty="0" smtClean="0">
                <a:latin typeface="Times New Roman"/>
                <a:cs typeface="Times New Roman"/>
              </a:rPr>
              <a:t>UML</a:t>
            </a:r>
            <a:r>
              <a:rPr lang="en-US" sz="1200" spc="-5" dirty="0" smtClean="0">
                <a:latin typeface="Times New Roman"/>
                <a:cs typeface="Times New Roman"/>
              </a:rPr>
              <a:t> </a:t>
            </a:r>
            <a:r>
              <a:rPr lang="en-US" sz="1200" i="1" dirty="0" smtClean="0">
                <a:latin typeface="Times New Roman"/>
                <a:cs typeface="Times New Roman"/>
              </a:rPr>
              <a:t>Unified</a:t>
            </a:r>
            <a:r>
              <a:rPr lang="en-US" sz="1200" i="1" spc="10" dirty="0" smtClean="0">
                <a:latin typeface="Times New Roman"/>
                <a:cs typeface="Times New Roman"/>
              </a:rPr>
              <a:t> </a:t>
            </a:r>
            <a:r>
              <a:rPr lang="en-US" sz="1200" i="1" dirty="0" smtClean="0">
                <a:latin typeface="Times New Roman"/>
                <a:cs typeface="Times New Roman"/>
              </a:rPr>
              <a:t>modeling</a:t>
            </a:r>
            <a:r>
              <a:rPr lang="en-US" sz="1200" i="1" spc="15" dirty="0" smtClean="0">
                <a:latin typeface="Times New Roman"/>
                <a:cs typeface="Times New Roman"/>
              </a:rPr>
              <a:t> </a:t>
            </a:r>
            <a:r>
              <a:rPr lang="en-US" sz="1200" i="1" dirty="0" smtClean="0">
                <a:latin typeface="Times New Roman"/>
                <a:cs typeface="Times New Roman"/>
              </a:rPr>
              <a:t>language</a:t>
            </a:r>
            <a:r>
              <a:rPr lang="en-US" sz="1200" i="1" spc="5" dirty="0" smtClean="0">
                <a:latin typeface="Times New Roman"/>
                <a:cs typeface="Times New Roman"/>
              </a:rPr>
              <a:t> </a:t>
            </a:r>
            <a:r>
              <a:rPr lang="en-US" sz="1200" dirty="0" smtClean="0">
                <a:latin typeface="Times New Roman"/>
                <a:cs typeface="Times New Roman"/>
              </a:rPr>
              <a:t>–</a:t>
            </a:r>
            <a:r>
              <a:rPr lang="en-US" sz="1200" spc="15" dirty="0" smtClean="0">
                <a:latin typeface="Times New Roman"/>
                <a:cs typeface="Times New Roman"/>
              </a:rPr>
              <a:t> </a:t>
            </a:r>
            <a:r>
              <a:rPr lang="en-US" sz="1200" dirty="0" smtClean="0">
                <a:latin typeface="Times New Roman"/>
                <a:cs typeface="Times New Roman"/>
              </a:rPr>
              <a:t>standard</a:t>
            </a:r>
            <a:r>
              <a:rPr lang="en-US" sz="1200" spc="15" dirty="0" smtClean="0">
                <a:latin typeface="Times New Roman"/>
                <a:cs typeface="Times New Roman"/>
              </a:rPr>
              <a:t> </a:t>
            </a:r>
            <a:r>
              <a:rPr lang="en-US" sz="1200" dirty="0" err="1" smtClean="0">
                <a:latin typeface="Times New Roman"/>
                <a:cs typeface="Times New Roman"/>
              </a:rPr>
              <a:t>za</a:t>
            </a:r>
            <a:r>
              <a:rPr lang="en-US" sz="1200" spc="-5" dirty="0" smtClean="0">
                <a:latin typeface="Times New Roman"/>
                <a:cs typeface="Times New Roman"/>
              </a:rPr>
              <a:t> </a:t>
            </a:r>
            <a:r>
              <a:rPr lang="en-US" sz="1200" dirty="0" err="1" smtClean="0">
                <a:latin typeface="Times New Roman"/>
                <a:cs typeface="Times New Roman"/>
              </a:rPr>
              <a:t>objektno-orjentisano</a:t>
            </a:r>
            <a:r>
              <a:rPr lang="en-US" sz="1200" spc="30" dirty="0" smtClean="0">
                <a:latin typeface="Times New Roman"/>
                <a:cs typeface="Times New Roman"/>
              </a:rPr>
              <a:t> </a:t>
            </a:r>
            <a:r>
              <a:rPr lang="en-US" sz="1200" dirty="0" err="1" smtClean="0">
                <a:latin typeface="Times New Roman"/>
                <a:cs typeface="Times New Roman"/>
              </a:rPr>
              <a:t>modelovanje</a:t>
            </a:r>
            <a:r>
              <a:rPr lang="en-US" sz="1200" spc="5" dirty="0" smtClean="0">
                <a:latin typeface="Times New Roman"/>
                <a:cs typeface="Times New Roman"/>
              </a:rPr>
              <a:t> IS </a:t>
            </a:r>
            <a:r>
              <a:rPr lang="en-US" sz="1200" dirty="0" err="1" smtClean="0">
                <a:latin typeface="Times New Roman"/>
                <a:cs typeface="Times New Roman"/>
              </a:rPr>
              <a:t>kroz</a:t>
            </a:r>
            <a:r>
              <a:rPr lang="sr-Latn-RS" sz="1200" dirty="0" smtClean="0">
                <a:latin typeface="Times New Roman"/>
                <a:cs typeface="Times New Roman"/>
              </a:rPr>
              <a:t> </a:t>
            </a:r>
            <a:r>
              <a:rPr lang="en-US" sz="1200" spc="-5" dirty="0" err="1" smtClean="0">
                <a:latin typeface="Times New Roman"/>
                <a:cs typeface="Times New Roman"/>
              </a:rPr>
              <a:t>različite</a:t>
            </a:r>
            <a:r>
              <a:rPr lang="en-US" sz="1200" spc="-15" dirty="0" smtClean="0">
                <a:latin typeface="Times New Roman"/>
                <a:cs typeface="Times New Roman"/>
              </a:rPr>
              <a:t> </a:t>
            </a:r>
            <a:r>
              <a:rPr lang="en-US" sz="1200" dirty="0" err="1" smtClean="0">
                <a:latin typeface="Times New Roman"/>
                <a:cs typeface="Times New Roman"/>
              </a:rPr>
              <a:t>tipove</a:t>
            </a:r>
            <a:r>
              <a:rPr lang="en-US" sz="1200" spc="-5" dirty="0" smtClean="0">
                <a:latin typeface="Times New Roman"/>
                <a:cs typeface="Times New Roman"/>
              </a:rPr>
              <a:t> </a:t>
            </a:r>
            <a:r>
              <a:rPr lang="en-US" sz="1200" dirty="0" err="1" smtClean="0">
                <a:latin typeface="Times New Roman"/>
                <a:cs typeface="Times New Roman"/>
              </a:rPr>
              <a:t>dijagrama</a:t>
            </a:r>
            <a:endParaRPr lang="en-US" sz="1200" dirty="0" smtClean="0">
              <a:latin typeface="Times New Roman"/>
              <a:cs typeface="Times New Roman"/>
            </a:endParaRPr>
          </a:p>
        </p:txBody>
      </p:sp>
      <p:sp>
        <p:nvSpPr>
          <p:cNvPr id="4" name="Slide Number Placeholder 3"/>
          <p:cNvSpPr>
            <a:spLocks noGrp="1"/>
          </p:cNvSpPr>
          <p:nvPr>
            <p:ph type="sldNum" sz="quarter" idx="10"/>
          </p:nvPr>
        </p:nvSpPr>
        <p:spPr/>
        <p:txBody>
          <a:bodyPr/>
          <a:lstStyle/>
          <a:p>
            <a:fld id="{46AAAADB-1260-4585-BDF8-3BFD144AF3F7}" type="slidenum">
              <a:rPr lang="en-US" smtClean="0"/>
              <a:t>34</a:t>
            </a:fld>
            <a:endParaRPr lang="en-US"/>
          </a:p>
        </p:txBody>
      </p:sp>
    </p:spTree>
    <p:extLst>
      <p:ext uri="{BB962C8B-B14F-4D97-AF65-F5344CB8AC3E}">
        <p14:creationId xmlns:p14="http://schemas.microsoft.com/office/powerpoint/2010/main" val="171712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15690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98929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64198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84077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5E91-D7E6-47FD-B56E-DFD7ED9D5058}" type="datetimeFigureOut">
              <a:rPr lang="en-US" smtClean="0"/>
              <a:t>11/19/2022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8906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5E91-D7E6-47FD-B56E-DFD7ED9D5058}"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02716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5E91-D7E6-47FD-B56E-DFD7ED9D5058}" type="datetimeFigureOut">
              <a:rPr lang="en-US" smtClean="0"/>
              <a:t>11/19/2022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51983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5E91-D7E6-47FD-B56E-DFD7ED9D5058}" type="datetimeFigureOut">
              <a:rPr lang="en-US" smtClean="0"/>
              <a:t>11/19/2022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85341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5E91-D7E6-47FD-B56E-DFD7ED9D5058}" type="datetimeFigureOut">
              <a:rPr lang="en-US" smtClean="0"/>
              <a:t>11/19/2022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71296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5E91-D7E6-47FD-B56E-DFD7ED9D5058}"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16716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5E91-D7E6-47FD-B56E-DFD7ED9D5058}" type="datetimeFigureOut">
              <a:rPr lang="en-US" smtClean="0"/>
              <a:t>11/19/2022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t>‹#›</a:t>
            </a:fld>
            <a:endParaRPr lang="en-US"/>
          </a:p>
        </p:txBody>
      </p:sp>
    </p:spTree>
    <p:extLst>
      <p:ext uri="{BB962C8B-B14F-4D97-AF65-F5344CB8AC3E}">
        <p14:creationId xmlns:p14="http://schemas.microsoft.com/office/powerpoint/2010/main" val="272862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5E91-D7E6-47FD-B56E-DFD7ED9D5058}" type="datetimeFigureOut">
              <a:rPr lang="en-US" smtClean="0"/>
              <a:t>11/19/2022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C2A9D-B1EA-4680-84B8-CF3316DF8074}" type="slidenum">
              <a:rPr lang="en-US" smtClean="0"/>
              <a:t>‹#›</a:t>
            </a:fld>
            <a:endParaRPr lang="en-US"/>
          </a:p>
        </p:txBody>
      </p:sp>
    </p:spTree>
    <p:extLst>
      <p:ext uri="{BB962C8B-B14F-4D97-AF65-F5344CB8AC3E}">
        <p14:creationId xmlns:p14="http://schemas.microsoft.com/office/powerpoint/2010/main" val="3840101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7.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8.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9.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7.bin"/><Relationship Id="rId18" Type="http://schemas.openxmlformats.org/officeDocument/2006/relationships/image" Target="../media/image25.emf"/><Relationship Id="rId3" Type="http://schemas.openxmlformats.org/officeDocument/2006/relationships/notesSlide" Target="../notesSlides/notesSlide14.xml"/><Relationship Id="rId21" Type="http://schemas.openxmlformats.org/officeDocument/2006/relationships/oleObject" Target="../embeddings/oleObject12.bin"/><Relationship Id="rId7" Type="http://schemas.openxmlformats.org/officeDocument/2006/relationships/oleObject" Target="../embeddings/oleObject3.bin"/><Relationship Id="rId12" Type="http://schemas.openxmlformats.org/officeDocument/2006/relationships/image" Target="../media/image22.emf"/><Relationship Id="rId17" Type="http://schemas.openxmlformats.org/officeDocument/2006/relationships/oleObject" Target="../embeddings/oleObject9.bin"/><Relationship Id="rId2" Type="http://schemas.openxmlformats.org/officeDocument/2006/relationships/slideLayout" Target="../slideLayouts/slideLayout4.xml"/><Relationship Id="rId16" Type="http://schemas.openxmlformats.org/officeDocument/2006/relationships/image" Target="../media/image24.emf"/><Relationship Id="rId20" Type="http://schemas.openxmlformats.org/officeDocument/2006/relationships/oleObject" Target="../embeddings/oleObject11.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6.bin"/><Relationship Id="rId5" Type="http://schemas.openxmlformats.org/officeDocument/2006/relationships/image" Target="../media/image20.emf"/><Relationship Id="rId15" Type="http://schemas.openxmlformats.org/officeDocument/2006/relationships/oleObject" Target="../embeddings/oleObject8.bin"/><Relationship Id="rId10" Type="http://schemas.openxmlformats.org/officeDocument/2006/relationships/image" Target="../media/image21.emf"/><Relationship Id="rId19"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oleObject" Target="../embeddings/oleObject5.bin"/><Relationship Id="rId14" Type="http://schemas.openxmlformats.org/officeDocument/2006/relationships/image" Target="../media/image2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6.emf"/><Relationship Id="rId4" Type="http://schemas.openxmlformats.org/officeDocument/2006/relationships/oleObject" Target="../embeddings/oleObject13.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6.emf"/><Relationship Id="rId4" Type="http://schemas.openxmlformats.org/officeDocument/2006/relationships/oleObject" Target="../embeddings/oleObject14.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6.emf"/><Relationship Id="rId4" Type="http://schemas.openxmlformats.org/officeDocument/2006/relationships/oleObject" Target="../embeddings/oleObject15.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sparxsystems.com/enterprise_architect_user_guide/8.0/modeling_languages/eriksson_penker_extensions.html" TargetMode="External"/><Relationship Id="rId2" Type="http://schemas.openxmlformats.org/officeDocument/2006/relationships/hyperlink" Target="http://www.sparxsystems.com/products/ea/trial/request.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lstStyle/>
          <a:p>
            <a:pPr algn="l"/>
            <a:r>
              <a:rPr lang="sr-Latn-RS" dirty="0">
                <a:solidFill>
                  <a:srgbClr val="002060"/>
                </a:solidFill>
              </a:rPr>
              <a:t>Projektovanje informacionih tehnologija</a:t>
            </a:r>
            <a:endParaRPr lang="en-US" dirty="0">
              <a:solidFill>
                <a:srgbClr val="002060"/>
              </a:solidFill>
              <a:latin typeface="Cambria" pitchFamily="18" charset="0"/>
            </a:endParaRPr>
          </a:p>
        </p:txBody>
      </p:sp>
      <p:sp>
        <p:nvSpPr>
          <p:cNvPr id="3" name="Subtitle 2"/>
          <p:cNvSpPr>
            <a:spLocks noGrp="1"/>
          </p:cNvSpPr>
          <p:nvPr>
            <p:ph type="subTitle" idx="1"/>
          </p:nvPr>
        </p:nvSpPr>
        <p:spPr>
          <a:xfrm>
            <a:off x="683568" y="2636912"/>
            <a:ext cx="7120880" cy="2376264"/>
          </a:xfrm>
        </p:spPr>
        <p:txBody>
          <a:bodyPr>
            <a:normAutofit/>
          </a:bodyPr>
          <a:lstStyle/>
          <a:p>
            <a:pPr algn="l"/>
            <a:r>
              <a:rPr lang="sr-Latn-RS" sz="2800" dirty="0">
                <a:solidFill>
                  <a:srgbClr val="002060"/>
                </a:solidFill>
              </a:rPr>
              <a:t>T</a:t>
            </a:r>
            <a:r>
              <a:rPr lang="sr-Latn-RS" sz="2800" dirty="0" smtClean="0">
                <a:solidFill>
                  <a:srgbClr val="002060"/>
                </a:solidFill>
              </a:rPr>
              <a:t>ehnike </a:t>
            </a:r>
            <a:r>
              <a:rPr lang="sr-Latn-RS" sz="2800" dirty="0" smtClean="0">
                <a:solidFill>
                  <a:srgbClr val="002060"/>
                </a:solidFill>
              </a:rPr>
              <a:t>modelovanja</a:t>
            </a:r>
            <a:endParaRPr lang="sr-Latn-RS" sz="2800" dirty="0">
              <a:solidFill>
                <a:srgbClr val="002060"/>
              </a:solidFill>
            </a:endParaRPr>
          </a:p>
        </p:txBody>
      </p:sp>
    </p:spTree>
    <p:extLst>
      <p:ext uri="{BB962C8B-B14F-4D97-AF65-F5344CB8AC3E}">
        <p14:creationId xmlns:p14="http://schemas.microsoft.com/office/powerpoint/2010/main" val="2461075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1224136"/>
          </a:xfrm>
        </p:spPr>
        <p:txBody>
          <a:bodyPr/>
          <a:lstStyle/>
          <a:p>
            <a:pPr algn="l"/>
            <a:r>
              <a:rPr lang="en-US" dirty="0" err="1" smtClean="0">
                <a:solidFill>
                  <a:srgbClr val="002060"/>
                </a:solidFill>
                <a:latin typeface="Cambria" pitchFamily="18" charset="0"/>
                <a:ea typeface="Cambria" pitchFamily="18" charset="0"/>
              </a:rPr>
              <a:t>Vrsta</a:t>
            </a:r>
            <a:r>
              <a:rPr lang="en-US" dirty="0" smtClean="0">
                <a:solidFill>
                  <a:srgbClr val="002060"/>
                </a:solidFill>
                <a:latin typeface="Cambria" pitchFamily="18" charset="0"/>
                <a:ea typeface="Cambria" pitchFamily="18" charset="0"/>
              </a:rPr>
              <a:t> </a:t>
            </a:r>
            <a:r>
              <a:rPr lang="en-US" dirty="0" err="1" smtClean="0">
                <a:solidFill>
                  <a:srgbClr val="002060"/>
                </a:solidFill>
                <a:latin typeface="Cambria" pitchFamily="18" charset="0"/>
                <a:ea typeface="Cambria" pitchFamily="18" charset="0"/>
              </a:rPr>
              <a:t>veza</a:t>
            </a:r>
            <a:endParaRPr lang="en-US" dirty="0">
              <a:solidFill>
                <a:srgbClr val="002060"/>
              </a:solidFill>
              <a:latin typeface="Cambria" pitchFamily="18" charset="0"/>
              <a:ea typeface="Cambria" pitchFamily="18" charset="0"/>
            </a:endParaRPr>
          </a:p>
        </p:txBody>
      </p:sp>
      <p:sp>
        <p:nvSpPr>
          <p:cNvPr id="3" name="Subtitle 2"/>
          <p:cNvSpPr>
            <a:spLocks noGrp="1"/>
          </p:cNvSpPr>
          <p:nvPr>
            <p:ph type="subTitle" idx="1"/>
          </p:nvPr>
        </p:nvSpPr>
        <p:spPr>
          <a:xfrm>
            <a:off x="683568" y="2348880"/>
            <a:ext cx="7560840" cy="4104456"/>
          </a:xfrm>
        </p:spPr>
        <p:txBody>
          <a:bodyPr>
            <a:noAutofit/>
          </a:bodyPr>
          <a:lstStyle/>
          <a:p>
            <a:pPr algn="l"/>
            <a:r>
              <a:rPr lang="vi-VN" sz="2400" dirty="0">
                <a:solidFill>
                  <a:srgbClr val="002060"/>
                </a:solidFill>
                <a:latin typeface="Cambria" pitchFamily="18" charset="0"/>
                <a:ea typeface="Cambria" pitchFamily="18" charset="0"/>
              </a:rPr>
              <a:t>U IDEF1X definišu se dve vrste veza:</a:t>
            </a:r>
          </a:p>
          <a:p>
            <a:pPr marL="342900" indent="-342900" algn="l">
              <a:buFont typeface="Wingdings" pitchFamily="2" charset="2"/>
              <a:buChar char="ü"/>
            </a:pPr>
            <a:r>
              <a:rPr lang="vi-VN" sz="2400" dirty="0">
                <a:solidFill>
                  <a:srgbClr val="002060"/>
                </a:solidFill>
                <a:latin typeface="Cambria" pitchFamily="18" charset="0"/>
                <a:ea typeface="Cambria" pitchFamily="18" charset="0"/>
              </a:rPr>
              <a:t>Neidentifikujuća veza - Veza između dva objekta u kojoj se ključ jednog ne koristi za identifikaciju. Oba objekta u ovakvoj vezi mogu da postoje u modelu i kada se odgovarajuća veza ukloni. Neidentifikujuće veze se predstavljaju isprekidanom linijom.</a:t>
            </a:r>
          </a:p>
          <a:p>
            <a:pPr marL="342900" indent="-342900" algn="l">
              <a:buFont typeface="Wingdings" pitchFamily="2" charset="2"/>
              <a:buChar char="ü"/>
            </a:pPr>
            <a:r>
              <a:rPr lang="vi-VN" sz="2400" dirty="0">
                <a:solidFill>
                  <a:srgbClr val="002060"/>
                </a:solidFill>
                <a:latin typeface="Cambria" pitchFamily="18" charset="0"/>
                <a:ea typeface="Cambria" pitchFamily="18" charset="0"/>
              </a:rPr>
              <a:t>Identifikujuća veza - Veza u kojoj ključ nadređenog objekta postaje deo ključa podređenog. Podređeni objekat ne može da postoji u modelu bez veze sa odgovarajućim nadređenim. Identifikujuća veza se predstavlja punom linijom</a:t>
            </a:r>
            <a:r>
              <a:rPr lang="vi-VN" sz="2400" dirty="0" smtClean="0">
                <a:solidFill>
                  <a:srgbClr val="002060"/>
                </a:solidFill>
                <a:latin typeface="Cambria" pitchFamily="18" charset="0"/>
                <a:ea typeface="Cambria" pitchFamily="18" charset="0"/>
              </a:rPr>
              <a:t>.</a:t>
            </a:r>
            <a:endParaRPr lang="vi-VN" sz="2400"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954950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lstStyle/>
          <a:p>
            <a:pPr algn="l"/>
            <a:r>
              <a:rPr lang="en-US" dirty="0" err="1" smtClean="0">
                <a:solidFill>
                  <a:srgbClr val="002060"/>
                </a:solidFill>
                <a:latin typeface="Cambria" pitchFamily="18" charset="0"/>
                <a:ea typeface="Cambria" pitchFamily="18" charset="0"/>
              </a:rPr>
              <a:t>Vrste</a:t>
            </a:r>
            <a:r>
              <a:rPr lang="en-US" dirty="0" smtClean="0">
                <a:solidFill>
                  <a:srgbClr val="002060"/>
                </a:solidFill>
                <a:latin typeface="Cambria" pitchFamily="18" charset="0"/>
                <a:ea typeface="Cambria" pitchFamily="18" charset="0"/>
              </a:rPr>
              <a:t> </a:t>
            </a:r>
            <a:r>
              <a:rPr lang="en-US" dirty="0" err="1" smtClean="0">
                <a:solidFill>
                  <a:srgbClr val="002060"/>
                </a:solidFill>
                <a:latin typeface="Cambria" pitchFamily="18" charset="0"/>
                <a:ea typeface="Cambria" pitchFamily="18" charset="0"/>
              </a:rPr>
              <a:t>veza</a:t>
            </a:r>
            <a:endParaRPr lang="en-US" dirty="0">
              <a:solidFill>
                <a:srgbClr val="002060"/>
              </a:solidFill>
              <a:latin typeface="Cambria" pitchFamily="18" charset="0"/>
              <a:ea typeface="Cambria" pitchFamily="18" charset="0"/>
            </a:endParaRPr>
          </a:p>
        </p:txBody>
      </p:sp>
      <p:sp>
        <p:nvSpPr>
          <p:cNvPr id="3" name="Subtitle 2"/>
          <p:cNvSpPr>
            <a:spLocks noGrp="1"/>
          </p:cNvSpPr>
          <p:nvPr>
            <p:ph type="subTitle" idx="1"/>
          </p:nvPr>
        </p:nvSpPr>
        <p:spPr>
          <a:xfrm>
            <a:off x="683568" y="2492896"/>
            <a:ext cx="7560840" cy="2628292"/>
          </a:xfrm>
        </p:spPr>
        <p:txBody>
          <a:bodyPr>
            <a:noAutofit/>
          </a:bodyPr>
          <a:lstStyle/>
          <a:p>
            <a:pPr algn="l"/>
            <a:r>
              <a:rPr lang="vi-VN" sz="2400" dirty="0">
                <a:solidFill>
                  <a:srgbClr val="002060"/>
                </a:solidFill>
                <a:latin typeface="Cambria" pitchFamily="18" charset="0"/>
                <a:ea typeface="Cambria" pitchFamily="18" charset="0"/>
              </a:rPr>
              <a:t>U IDEF1X se koriste i pojmovi </a:t>
            </a:r>
            <a:r>
              <a:rPr lang="vi-VN" sz="2400" b="1" dirty="0">
                <a:solidFill>
                  <a:srgbClr val="002060"/>
                </a:solidFill>
                <a:latin typeface="Cambria" pitchFamily="18" charset="0"/>
                <a:ea typeface="Cambria" pitchFamily="18" charset="0"/>
              </a:rPr>
              <a:t>roditelj i dete</a:t>
            </a:r>
            <a:r>
              <a:rPr lang="vi-VN" sz="2400" dirty="0">
                <a:solidFill>
                  <a:srgbClr val="002060"/>
                </a:solidFill>
                <a:latin typeface="Cambria" pitchFamily="18" charset="0"/>
                <a:ea typeface="Cambria" pitchFamily="18" charset="0"/>
              </a:rPr>
              <a:t>. Roditelj je klasa koja se, u nekoj vezi, nalazi sa strane preslikavanja sa kardinalnošću nula ili jedan, a dete je klasa koja se nalazi sa strane preslikavanja sa kardinalnošću M.</a:t>
            </a:r>
          </a:p>
          <a:p>
            <a:pPr algn="l"/>
            <a:r>
              <a:rPr lang="vi-VN" sz="2400" dirty="0">
                <a:solidFill>
                  <a:srgbClr val="002060"/>
                </a:solidFill>
                <a:latin typeface="Cambria" pitchFamily="18" charset="0"/>
                <a:ea typeface="Cambria" pitchFamily="18" charset="0"/>
              </a:rPr>
              <a:t>Na sledećem slajdu je prikazan primer objekta Roditelj i dete. </a:t>
            </a:r>
          </a:p>
        </p:txBody>
      </p:sp>
      <p:pic>
        <p:nvPicPr>
          <p:cNvPr id="4" name="Content Placeholder 3" descr="https://www.link-elearning.com/linkdl/coursefiles/464/NBP_11_03.png"/>
          <p:cNvPicPr>
            <a:picLocks/>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l="30564" r="29903" b="84245"/>
          <a:stretch/>
        </p:blipFill>
        <p:spPr bwMode="auto">
          <a:xfrm>
            <a:off x="2483768" y="4725144"/>
            <a:ext cx="3672408" cy="1224136"/>
          </a:xfrm>
          <a:prstGeom prst="rect">
            <a:avLst/>
          </a:prstGeom>
          <a:noFill/>
          <a:ln>
            <a:noFill/>
          </a:ln>
        </p:spPr>
      </p:pic>
    </p:spTree>
    <p:extLst>
      <p:ext uri="{BB962C8B-B14F-4D97-AF65-F5344CB8AC3E}">
        <p14:creationId xmlns:p14="http://schemas.microsoft.com/office/powerpoint/2010/main" val="3743411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0"/>
            <a:ext cx="7918648" cy="720080"/>
          </a:xfrm>
        </p:spPr>
        <p:txBody>
          <a:bodyPr>
            <a:normAutofit fontScale="90000"/>
          </a:bodyPr>
          <a:lstStyle/>
          <a:p>
            <a:pPr algn="l"/>
            <a:r>
              <a:rPr lang="it-IT" sz="3600" dirty="0">
                <a:solidFill>
                  <a:srgbClr val="002060"/>
                </a:solidFill>
                <a:latin typeface="Cambria" pitchFamily="18" charset="0"/>
                <a:ea typeface="Cambria" pitchFamily="18" charset="0"/>
              </a:rPr>
              <a:t>Primeri realizovane veze </a:t>
            </a:r>
            <a:r>
              <a:rPr lang="it-IT" sz="3600" dirty="0" smtClean="0">
                <a:solidFill>
                  <a:srgbClr val="002060"/>
                </a:solidFill>
                <a:latin typeface="Cambria" pitchFamily="18" charset="0"/>
                <a:ea typeface="Cambria" pitchFamily="18" charset="0"/>
              </a:rPr>
              <a:t>nekih objekata</a:t>
            </a:r>
            <a:endParaRPr lang="it-IT" sz="3600" dirty="0">
              <a:solidFill>
                <a:srgbClr val="002060"/>
              </a:solidFill>
              <a:latin typeface="Cambria" pitchFamily="18" charset="0"/>
              <a:ea typeface="Cambria" pitchFamily="18" charset="0"/>
            </a:endParaRPr>
          </a:p>
        </p:txBody>
      </p:sp>
      <p:pic>
        <p:nvPicPr>
          <p:cNvPr id="5" name="Content Placeholder 3" descr="https://www.link-elearning.com/linkdl/coursefiles/464/NBP_11_03.png"/>
          <p:cNvPicPr>
            <a:picLocks/>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5300"/>
                    </a14:imgEffect>
                  </a14:imgLayer>
                </a14:imgProps>
              </a:ext>
              <a:ext uri="{28A0092B-C50C-407E-A947-70E740481C1C}">
                <a14:useLocalDpi xmlns:a14="http://schemas.microsoft.com/office/drawing/2010/main" val="0"/>
              </a:ext>
            </a:extLst>
          </a:blip>
          <a:srcRect l="-371" t="21278" r="-1214" b="196"/>
          <a:stretch/>
        </p:blipFill>
        <p:spPr bwMode="auto">
          <a:xfrm>
            <a:off x="35496" y="1514402"/>
            <a:ext cx="9036496" cy="5080362"/>
          </a:xfrm>
          <a:prstGeom prst="rect">
            <a:avLst/>
          </a:prstGeom>
          <a:noFill/>
          <a:ln>
            <a:noFill/>
          </a:ln>
        </p:spPr>
      </p:pic>
    </p:spTree>
    <p:extLst>
      <p:ext uri="{BB962C8B-B14F-4D97-AF65-F5344CB8AC3E}">
        <p14:creationId xmlns:p14="http://schemas.microsoft.com/office/powerpoint/2010/main" val="1996063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lstStyle/>
          <a:p>
            <a:pPr algn="l"/>
            <a:r>
              <a:rPr lang="en-US" dirty="0" err="1" smtClean="0">
                <a:solidFill>
                  <a:srgbClr val="002060"/>
                </a:solidFill>
                <a:latin typeface="Cambria" pitchFamily="18" charset="0"/>
                <a:ea typeface="Cambria" pitchFamily="18" charset="0"/>
              </a:rPr>
              <a:t>Analiza</a:t>
            </a:r>
            <a:r>
              <a:rPr lang="en-US" dirty="0" smtClean="0">
                <a:solidFill>
                  <a:srgbClr val="002060"/>
                </a:solidFill>
                <a:latin typeface="Cambria" pitchFamily="18" charset="0"/>
                <a:ea typeface="Cambria" pitchFamily="18" charset="0"/>
              </a:rPr>
              <a:t> </a:t>
            </a:r>
            <a:r>
              <a:rPr lang="en-US" dirty="0" err="1" smtClean="0">
                <a:solidFill>
                  <a:srgbClr val="002060"/>
                </a:solidFill>
                <a:latin typeface="Cambria" pitchFamily="18" charset="0"/>
                <a:ea typeface="Cambria" pitchFamily="18" charset="0"/>
              </a:rPr>
              <a:t>veza</a:t>
            </a:r>
            <a:endParaRPr lang="en-US" dirty="0">
              <a:solidFill>
                <a:srgbClr val="002060"/>
              </a:solidFill>
              <a:latin typeface="Cambria" pitchFamily="18" charset="0"/>
              <a:ea typeface="Cambria" pitchFamily="18" charset="0"/>
            </a:endParaRPr>
          </a:p>
        </p:txBody>
      </p:sp>
      <p:sp>
        <p:nvSpPr>
          <p:cNvPr id="3" name="Subtitle 2"/>
          <p:cNvSpPr>
            <a:spLocks noGrp="1"/>
          </p:cNvSpPr>
          <p:nvPr>
            <p:ph type="subTitle" idx="1"/>
          </p:nvPr>
        </p:nvSpPr>
        <p:spPr>
          <a:xfrm>
            <a:off x="683568" y="2492896"/>
            <a:ext cx="7560840" cy="4104456"/>
          </a:xfrm>
        </p:spPr>
        <p:txBody>
          <a:bodyPr>
            <a:noAutofit/>
          </a:bodyPr>
          <a:lstStyle/>
          <a:p>
            <a:pPr algn="l"/>
            <a:r>
              <a:rPr lang="vi-VN" sz="2400" dirty="0">
                <a:solidFill>
                  <a:srgbClr val="002060"/>
                </a:solidFill>
                <a:latin typeface="Cambria" pitchFamily="18" charset="0"/>
                <a:ea typeface="Cambria" pitchFamily="18" charset="0"/>
              </a:rPr>
              <a:t>U ovom delu je interesano analizirati tri vrste veze i to:</a:t>
            </a:r>
          </a:p>
          <a:p>
            <a:pPr marL="800100" lvl="1" indent="-342900" algn="l">
              <a:buFont typeface="Wingdings" pitchFamily="2" charset="2"/>
              <a:buChar char="§"/>
            </a:pPr>
            <a:r>
              <a:rPr lang="vi-VN" sz="2400" dirty="0">
                <a:solidFill>
                  <a:srgbClr val="002060"/>
                </a:solidFill>
                <a:latin typeface="Cambria" pitchFamily="18" charset="0"/>
                <a:ea typeface="Cambria" pitchFamily="18" charset="0"/>
              </a:rPr>
              <a:t>identifikujuće veze,</a:t>
            </a:r>
          </a:p>
          <a:p>
            <a:pPr marL="800100" lvl="1" indent="-342900" algn="l">
              <a:buFont typeface="Wingdings" pitchFamily="2" charset="2"/>
              <a:buChar char="§"/>
            </a:pPr>
            <a:r>
              <a:rPr lang="vi-VN" sz="2400" dirty="0">
                <a:solidFill>
                  <a:srgbClr val="002060"/>
                </a:solidFill>
                <a:latin typeface="Cambria" pitchFamily="18" charset="0"/>
                <a:ea typeface="Cambria" pitchFamily="18" charset="0"/>
              </a:rPr>
              <a:t>neidentifikujuće veze i</a:t>
            </a:r>
          </a:p>
          <a:p>
            <a:pPr marL="800100" lvl="1" indent="-342900" algn="l">
              <a:buFont typeface="Wingdings" pitchFamily="2" charset="2"/>
              <a:buChar char="§"/>
            </a:pPr>
            <a:r>
              <a:rPr lang="vi-VN" sz="2400" dirty="0">
                <a:solidFill>
                  <a:srgbClr val="002060"/>
                </a:solidFill>
                <a:latin typeface="Cambria" pitchFamily="18" charset="0"/>
                <a:ea typeface="Cambria" pitchFamily="18" charset="0"/>
              </a:rPr>
              <a:t>nespecifikovane veze.</a:t>
            </a:r>
          </a:p>
          <a:p>
            <a:pPr marL="342900" indent="-342900" algn="l">
              <a:buFont typeface="Arial" pitchFamily="34" charset="0"/>
              <a:buChar char="•"/>
            </a:pPr>
            <a:r>
              <a:rPr lang="vi-VN" sz="2400" dirty="0" smtClean="0">
                <a:solidFill>
                  <a:srgbClr val="002060"/>
                </a:solidFill>
                <a:latin typeface="Cambria" pitchFamily="18" charset="0"/>
                <a:ea typeface="Cambria" pitchFamily="18" charset="0"/>
              </a:rPr>
              <a:t>Veza </a:t>
            </a:r>
            <a:r>
              <a:rPr lang="vi-VN" sz="2400" dirty="0">
                <a:solidFill>
                  <a:srgbClr val="002060"/>
                </a:solidFill>
                <a:latin typeface="Cambria" pitchFamily="18" charset="0"/>
                <a:ea typeface="Cambria" pitchFamily="18" charset="0"/>
              </a:rPr>
              <a:t>se zove identifikujuća zato što ključevi entiteta roditelj predstavljaju deo identiteta dete tj. entitet dete zavisi od entiteta roditelj preko </a:t>
            </a:r>
            <a:r>
              <a:rPr lang="vi-VN" sz="2400" dirty="0" smtClean="0">
                <a:solidFill>
                  <a:srgbClr val="002060"/>
                </a:solidFill>
                <a:latin typeface="Cambria" pitchFamily="18" charset="0"/>
                <a:ea typeface="Cambria" pitchFamily="18" charset="0"/>
              </a:rPr>
              <a:t>identifikatora.</a:t>
            </a:r>
            <a:endParaRPr lang="en-US" sz="2400" dirty="0" smtClean="0">
              <a:solidFill>
                <a:srgbClr val="002060"/>
              </a:solidFill>
              <a:latin typeface="Cambria" pitchFamily="18" charset="0"/>
              <a:ea typeface="Cambria" pitchFamily="18" charset="0"/>
            </a:endParaRPr>
          </a:p>
          <a:p>
            <a:pPr marL="342900" indent="-342900" algn="l">
              <a:buFont typeface="Arial" pitchFamily="34" charset="0"/>
              <a:buChar char="•"/>
            </a:pPr>
            <a:r>
              <a:rPr lang="vi-VN" sz="2400" dirty="0" smtClean="0">
                <a:solidFill>
                  <a:srgbClr val="002060"/>
                </a:solidFill>
                <a:latin typeface="Cambria" pitchFamily="18" charset="0"/>
                <a:ea typeface="Cambria" pitchFamily="18" charset="0"/>
              </a:rPr>
              <a:t>Identifikujuća</a:t>
            </a:r>
            <a:r>
              <a:rPr lang="vi-VN" sz="2400" dirty="0">
                <a:solidFill>
                  <a:srgbClr val="002060"/>
                </a:solidFill>
                <a:latin typeface="Cambria" pitchFamily="18" charset="0"/>
                <a:ea typeface="Cambria" pitchFamily="18" charset="0"/>
              </a:rPr>
              <a:t> veza je prikazana punom linijom i povezuje entitet roditelj sa entitetom dete sa tačkom na strani entiteta dete.</a:t>
            </a:r>
          </a:p>
          <a:p>
            <a:pPr algn="l"/>
            <a:endParaRPr lang="vi-VN" sz="2400"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3986232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lstStyle/>
          <a:p>
            <a:pPr algn="l"/>
            <a:r>
              <a:rPr lang="en-US" dirty="0" err="1" smtClean="0">
                <a:solidFill>
                  <a:srgbClr val="002060"/>
                </a:solidFill>
                <a:latin typeface="Cambria" pitchFamily="18" charset="0"/>
                <a:ea typeface="Cambria" pitchFamily="18" charset="0"/>
              </a:rPr>
              <a:t>Analiza</a:t>
            </a:r>
            <a:r>
              <a:rPr lang="en-US" dirty="0" smtClean="0">
                <a:solidFill>
                  <a:srgbClr val="002060"/>
                </a:solidFill>
                <a:latin typeface="Cambria" pitchFamily="18" charset="0"/>
                <a:ea typeface="Cambria" pitchFamily="18" charset="0"/>
              </a:rPr>
              <a:t> </a:t>
            </a:r>
            <a:r>
              <a:rPr lang="en-US" dirty="0" err="1" smtClean="0">
                <a:solidFill>
                  <a:srgbClr val="002060"/>
                </a:solidFill>
                <a:latin typeface="Cambria" pitchFamily="18" charset="0"/>
                <a:ea typeface="Cambria" pitchFamily="18" charset="0"/>
              </a:rPr>
              <a:t>veza</a:t>
            </a:r>
            <a:endParaRPr lang="en-US" dirty="0">
              <a:solidFill>
                <a:srgbClr val="002060"/>
              </a:solidFill>
              <a:latin typeface="Cambria" pitchFamily="18" charset="0"/>
              <a:ea typeface="Cambria" pitchFamily="18" charset="0"/>
            </a:endParaRPr>
          </a:p>
        </p:txBody>
      </p:sp>
      <p:sp>
        <p:nvSpPr>
          <p:cNvPr id="3" name="Subtitle 2"/>
          <p:cNvSpPr>
            <a:spLocks noGrp="1"/>
          </p:cNvSpPr>
          <p:nvPr>
            <p:ph type="subTitle" idx="1"/>
          </p:nvPr>
        </p:nvSpPr>
        <p:spPr>
          <a:xfrm>
            <a:off x="683568" y="2636912"/>
            <a:ext cx="7560840" cy="3960440"/>
          </a:xfrm>
        </p:spPr>
        <p:txBody>
          <a:bodyPr>
            <a:noAutofit/>
          </a:bodyPr>
          <a:lstStyle/>
          <a:p>
            <a:pPr marL="342900" indent="-342900" algn="l">
              <a:buFont typeface="Arial" pitchFamily="34" charset="0"/>
              <a:buChar char="•"/>
            </a:pPr>
            <a:r>
              <a:rPr lang="vi-VN" sz="2400" dirty="0">
                <a:solidFill>
                  <a:srgbClr val="002060"/>
                </a:solidFill>
                <a:latin typeface="Cambria" pitchFamily="18" charset="0"/>
                <a:ea typeface="Cambria" pitchFamily="18" charset="0"/>
              </a:rPr>
              <a:t>Neidentifikujuće veze se prikazuju isprekidanom linijom koja povezuje entitet roditelj i entitet dete sa tačkom na strani entiteta dete.</a:t>
            </a:r>
          </a:p>
          <a:p>
            <a:pPr marL="342900" indent="-342900" algn="l">
              <a:buFont typeface="Arial" pitchFamily="34" charset="0"/>
              <a:buChar char="•"/>
            </a:pPr>
            <a:r>
              <a:rPr lang="vi-VN" sz="2400" dirty="0">
                <a:solidFill>
                  <a:srgbClr val="002060"/>
                </a:solidFill>
                <a:latin typeface="Cambria" pitchFamily="18" charset="0"/>
                <a:ea typeface="Cambria" pitchFamily="18" charset="0"/>
              </a:rPr>
              <a:t>Ako se svaki primerak entiteta dete može jedinstveno identifikovati, bez znanja veze sa primerkom entiteta roditelj, onda je takva veza neidentifikujuća veza.</a:t>
            </a:r>
          </a:p>
          <a:p>
            <a:pPr marL="342900" indent="-342900" algn="l">
              <a:buFont typeface="Arial" pitchFamily="34" charset="0"/>
              <a:buChar char="•"/>
            </a:pPr>
            <a:r>
              <a:rPr lang="vi-VN" sz="2400" dirty="0">
                <a:solidFill>
                  <a:srgbClr val="002060"/>
                </a:solidFill>
                <a:latin typeface="Cambria" pitchFamily="18" charset="0"/>
                <a:ea typeface="Cambria" pitchFamily="18" charset="0"/>
              </a:rPr>
              <a:t>Nespecifikovana veza je neodređujuća, a govori o tome da se jedan entitet pridružuje većem broju entiteta drugog tipa i obrnuto</a:t>
            </a:r>
            <a:r>
              <a:rPr lang="vi-VN" sz="2400" dirty="0" smtClean="0">
                <a:solidFill>
                  <a:srgbClr val="002060"/>
                </a:solidFill>
                <a:latin typeface="Cambria" pitchFamily="18" charset="0"/>
                <a:ea typeface="Cambria" pitchFamily="18" charset="0"/>
              </a:rPr>
              <a:t>.</a:t>
            </a:r>
            <a:endParaRPr lang="vi-VN" sz="2400"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3356777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0"/>
            <a:ext cx="7918648" cy="576064"/>
          </a:xfrm>
        </p:spPr>
        <p:txBody>
          <a:bodyPr>
            <a:normAutofit fontScale="90000"/>
          </a:bodyPr>
          <a:lstStyle/>
          <a:p>
            <a:pPr algn="l"/>
            <a:r>
              <a:rPr lang="it-IT" sz="3600" dirty="0">
                <a:solidFill>
                  <a:srgbClr val="002060"/>
                </a:solidFill>
                <a:latin typeface="Cambria" pitchFamily="18" charset="0"/>
                <a:ea typeface="Cambria" pitchFamily="18" charset="0"/>
              </a:rPr>
              <a:t>Sumarni pregled tipova veza</a:t>
            </a:r>
          </a:p>
        </p:txBody>
      </p:sp>
      <p:pic>
        <p:nvPicPr>
          <p:cNvPr id="4" name="Content Placeholder 3" descr="https://www.link-elearning.com/linkdl/coursefiles/464/NBP_11_04.png"/>
          <p:cNvPicPr>
            <a:picLocks/>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5300"/>
                    </a14:imgEffect>
                  </a14:imgLayer>
                </a14:imgProps>
              </a:ext>
              <a:ext uri="{28A0092B-C50C-407E-A947-70E740481C1C}">
                <a14:useLocalDpi xmlns:a14="http://schemas.microsoft.com/office/drawing/2010/main" val="0"/>
              </a:ext>
            </a:extLst>
          </a:blip>
          <a:srcRect t="6697"/>
          <a:stretch/>
        </p:blipFill>
        <p:spPr bwMode="auto">
          <a:xfrm>
            <a:off x="755576" y="1484784"/>
            <a:ext cx="8064896" cy="5112568"/>
          </a:xfrm>
          <a:prstGeom prst="rect">
            <a:avLst/>
          </a:prstGeom>
          <a:noFill/>
          <a:ln>
            <a:noFill/>
          </a:ln>
        </p:spPr>
      </p:pic>
    </p:spTree>
    <p:extLst>
      <p:ext uri="{BB962C8B-B14F-4D97-AF65-F5344CB8AC3E}">
        <p14:creationId xmlns:p14="http://schemas.microsoft.com/office/powerpoint/2010/main" val="2154211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www.link-elearning.com/linkdl/coursefiles/464/NBP_11_05.png"/>
          <p:cNvPicPr>
            <a:picLocks noGrp="1"/>
          </p:cNvPicPr>
          <p:nvPr>
            <p:ph sz="quarter" idx="1"/>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1124744"/>
            <a:ext cx="9144000" cy="5410375"/>
          </a:xfrm>
          <a:prstGeom prst="rect">
            <a:avLst/>
          </a:prstGeom>
          <a:noFill/>
          <a:ln>
            <a:noFill/>
          </a:ln>
        </p:spPr>
      </p:pic>
    </p:spTree>
    <p:extLst>
      <p:ext uri="{BB962C8B-B14F-4D97-AF65-F5344CB8AC3E}">
        <p14:creationId xmlns:p14="http://schemas.microsoft.com/office/powerpoint/2010/main" val="1079496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2492896"/>
            <a:ext cx="8241495" cy="3960440"/>
          </a:xfrm>
        </p:spPr>
        <p:txBody>
          <a:bodyPr>
            <a:noAutofit/>
          </a:bodyPr>
          <a:lstStyle/>
          <a:p>
            <a:pPr marL="0" indent="0">
              <a:buNone/>
            </a:pPr>
            <a:r>
              <a:rPr lang="vi-VN" sz="2400" dirty="0" smtClean="0">
                <a:solidFill>
                  <a:srgbClr val="002060"/>
                </a:solidFill>
                <a:latin typeface="Cambria" pitchFamily="18" charset="0"/>
                <a:ea typeface="Cambria" pitchFamily="18" charset="0"/>
                <a:cs typeface="Arial" pitchFamily="34" charset="0"/>
              </a:rPr>
              <a:t>PMOV </a:t>
            </a:r>
            <a:r>
              <a:rPr lang="vi-VN" sz="2400" dirty="0">
                <a:solidFill>
                  <a:srgbClr val="002060"/>
                </a:solidFill>
                <a:latin typeface="Cambria" pitchFamily="18" charset="0"/>
                <a:ea typeface="Cambria" pitchFamily="18" charset="0"/>
                <a:cs typeface="Arial" pitchFamily="34" charset="0"/>
              </a:rPr>
              <a:t>i IDEF1X koriste samo jednoznačne atribute, a semantika višeznačnog atributa obuhvata se na jedan od sledeća dva načina:</a:t>
            </a:r>
          </a:p>
          <a:p>
            <a:pPr>
              <a:spcBef>
                <a:spcPts val="1200"/>
              </a:spcBef>
            </a:pPr>
            <a:r>
              <a:rPr lang="vi-VN" sz="2400" dirty="0">
                <a:solidFill>
                  <a:srgbClr val="002060"/>
                </a:solidFill>
                <a:latin typeface="Cambria" pitchFamily="18" charset="0"/>
                <a:ea typeface="Cambria" pitchFamily="18" charset="0"/>
                <a:cs typeface="Arial" pitchFamily="34" charset="0"/>
              </a:rPr>
              <a:t>Ako </a:t>
            </a:r>
            <a:r>
              <a:rPr lang="vi-VN" sz="2400" i="1" dirty="0">
                <a:solidFill>
                  <a:srgbClr val="002060"/>
                </a:solidFill>
                <a:latin typeface="Cambria" pitchFamily="18" charset="0"/>
                <a:ea typeface="Cambria" pitchFamily="18" charset="0"/>
                <a:cs typeface="Arial" pitchFamily="34" charset="0"/>
              </a:rPr>
              <a:t>domen višeznačnog atributa ima semantički značajan skup vrednosti</a:t>
            </a:r>
            <a:r>
              <a:rPr lang="vi-VN" sz="2400" dirty="0">
                <a:solidFill>
                  <a:srgbClr val="002060"/>
                </a:solidFill>
                <a:latin typeface="Cambria" pitchFamily="18" charset="0"/>
                <a:ea typeface="Cambria" pitchFamily="18" charset="0"/>
                <a:cs typeface="Arial" pitchFamily="34" charset="0"/>
              </a:rPr>
              <a:t>, tada se on modelira kao posebna klasa objekta, a višeznačni atribut se predstavlja preslikavanjem između posmatranog i novodefinisanog objekta. </a:t>
            </a:r>
            <a:endParaRPr lang="sr-Latn-RS" sz="2400" dirty="0" smtClean="0">
              <a:solidFill>
                <a:srgbClr val="002060"/>
              </a:solidFill>
              <a:latin typeface="Cambria" pitchFamily="18" charset="0"/>
              <a:ea typeface="Cambria" pitchFamily="18" charset="0"/>
              <a:cs typeface="Arial" pitchFamily="34" charset="0"/>
            </a:endParaRPr>
          </a:p>
          <a:p>
            <a:r>
              <a:rPr lang="sr-Latn-RS" sz="2400" dirty="0" smtClean="0">
                <a:solidFill>
                  <a:srgbClr val="002060"/>
                </a:solidFill>
                <a:latin typeface="Cambria" pitchFamily="18" charset="0"/>
                <a:ea typeface="Cambria" pitchFamily="18" charset="0"/>
                <a:cs typeface="Arial" pitchFamily="34" charset="0"/>
              </a:rPr>
              <a:t>A</a:t>
            </a:r>
            <a:r>
              <a:rPr lang="vi-VN" sz="2400" dirty="0" smtClean="0">
                <a:solidFill>
                  <a:srgbClr val="002060"/>
                </a:solidFill>
                <a:latin typeface="Cambria" pitchFamily="18" charset="0"/>
                <a:ea typeface="Cambria" pitchFamily="18" charset="0"/>
                <a:cs typeface="Arial" pitchFamily="34" charset="0"/>
              </a:rPr>
              <a:t>ko </a:t>
            </a:r>
            <a:r>
              <a:rPr lang="vi-VN" sz="2400" dirty="0">
                <a:solidFill>
                  <a:srgbClr val="002060"/>
                </a:solidFill>
                <a:latin typeface="Cambria" pitchFamily="18" charset="0"/>
                <a:ea typeface="Cambria" pitchFamily="18" charset="0"/>
                <a:cs typeface="Arial" pitchFamily="34" charset="0"/>
              </a:rPr>
              <a:t>je neka osoba kupila više od jedne karte, atribut karta može da ima više različitih vrednosti u jednom trenutku vremena. </a:t>
            </a:r>
            <a:endParaRPr lang="en-US" sz="2400" dirty="0">
              <a:solidFill>
                <a:srgbClr val="002060"/>
              </a:solidFill>
              <a:latin typeface="Cambria" pitchFamily="18" charset="0"/>
              <a:ea typeface="Cambria" pitchFamily="18" charset="0"/>
              <a:cs typeface="Arial" pitchFamily="34" charset="0"/>
            </a:endParaRPr>
          </a:p>
        </p:txBody>
      </p:sp>
      <p:sp>
        <p:nvSpPr>
          <p:cNvPr id="4" name="Title 1"/>
          <p:cNvSpPr txBox="1">
            <a:spLocks/>
          </p:cNvSpPr>
          <p:nvPr/>
        </p:nvSpPr>
        <p:spPr>
          <a:xfrm>
            <a:off x="685800" y="105273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mtClean="0">
                <a:solidFill>
                  <a:srgbClr val="002060"/>
                </a:solidFill>
                <a:latin typeface="Cambria" pitchFamily="18" charset="0"/>
                <a:ea typeface="Cambria" pitchFamily="18" charset="0"/>
              </a:rPr>
              <a:t>Analiza veza</a:t>
            </a:r>
            <a:endParaRPr lang="en-US"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1395584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www.link-elearning.com/linkdl/coursefiles/464/NBP_11_06.png"/>
          <p:cNvPicPr>
            <a:picLocks noGrp="1"/>
          </p:cNvPicPr>
          <p:nvPr>
            <p:ph sz="quarter" idx="1"/>
          </p:nvPr>
        </p:nvPicPr>
        <p:blipFill>
          <a:blip r:embed="rId2">
            <a:extLst>
              <a:ext uri="{BEBA8EAE-BF5A-486C-A8C5-ECC9F3942E4B}">
                <a14:imgProps xmlns:a14="http://schemas.microsoft.com/office/drawing/2010/main">
                  <a14:imgLayer r:embed="rId3">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47832" y="1052736"/>
            <a:ext cx="7740592" cy="2646962"/>
          </a:xfrm>
          <a:prstGeom prst="rect">
            <a:avLst/>
          </a:prstGeom>
          <a:noFill/>
          <a:ln>
            <a:noFill/>
          </a:ln>
        </p:spPr>
      </p:pic>
      <p:sp>
        <p:nvSpPr>
          <p:cNvPr id="5" name="Rectangle 4"/>
          <p:cNvSpPr/>
          <p:nvPr/>
        </p:nvSpPr>
        <p:spPr>
          <a:xfrm>
            <a:off x="755576" y="3861048"/>
            <a:ext cx="7632848" cy="2677656"/>
          </a:xfrm>
          <a:prstGeom prst="rect">
            <a:avLst/>
          </a:prstGeom>
        </p:spPr>
        <p:txBody>
          <a:bodyPr wrap="square">
            <a:spAutoFit/>
          </a:bodyPr>
          <a:lstStyle/>
          <a:p>
            <a:r>
              <a:rPr lang="en-US" sz="2400" dirty="0" err="1" smtClean="0">
                <a:solidFill>
                  <a:srgbClr val="002060"/>
                </a:solidFill>
                <a:latin typeface="Cambria" pitchFamily="18" charset="0"/>
                <a:ea typeface="Cambria" pitchFamily="18" charset="0"/>
                <a:cs typeface="Arial" pitchFamily="34" charset="0"/>
              </a:rPr>
              <a:t>Npr</a:t>
            </a:r>
            <a:r>
              <a:rPr lang="sr-Latn-RS" sz="2400" dirty="0" smtClean="0">
                <a:solidFill>
                  <a:srgbClr val="002060"/>
                </a:solidFill>
                <a:latin typeface="Cambria" pitchFamily="18" charset="0"/>
                <a:ea typeface="Cambria" pitchFamily="18" charset="0"/>
                <a:cs typeface="Arial" pitchFamily="34" charset="0"/>
              </a:rPr>
              <a:t>.</a:t>
            </a:r>
            <a:r>
              <a:rPr lang="en-US" sz="2400" dirty="0" smtClean="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ako</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objekat</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Avion</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ima</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atribut</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sedište</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jasno</a:t>
            </a:r>
            <a:r>
              <a:rPr lang="en-US" sz="2400" dirty="0">
                <a:solidFill>
                  <a:srgbClr val="002060"/>
                </a:solidFill>
                <a:latin typeface="Cambria" pitchFamily="18" charset="0"/>
                <a:ea typeface="Cambria" pitchFamily="18" charset="0"/>
                <a:cs typeface="Arial" pitchFamily="34" charset="0"/>
              </a:rPr>
              <a:t> je da se </a:t>
            </a:r>
            <a:r>
              <a:rPr lang="en-US" sz="2400" dirty="0" err="1">
                <a:solidFill>
                  <a:srgbClr val="002060"/>
                </a:solidFill>
                <a:latin typeface="Cambria" pitchFamily="18" charset="0"/>
                <a:ea typeface="Cambria" pitchFamily="18" charset="0"/>
                <a:cs typeface="Arial" pitchFamily="34" charset="0"/>
              </a:rPr>
              <a:t>radi</a:t>
            </a:r>
            <a:r>
              <a:rPr lang="en-US" sz="2400" dirty="0">
                <a:solidFill>
                  <a:srgbClr val="002060"/>
                </a:solidFill>
                <a:latin typeface="Cambria" pitchFamily="18" charset="0"/>
                <a:ea typeface="Cambria" pitchFamily="18" charset="0"/>
                <a:cs typeface="Arial" pitchFamily="34" charset="0"/>
              </a:rPr>
              <a:t> o </a:t>
            </a:r>
            <a:r>
              <a:rPr lang="en-US" sz="2400" dirty="0" err="1">
                <a:solidFill>
                  <a:srgbClr val="002060"/>
                </a:solidFill>
                <a:latin typeface="Cambria" pitchFamily="18" charset="0"/>
                <a:ea typeface="Cambria" pitchFamily="18" charset="0"/>
                <a:cs typeface="Arial" pitchFamily="34" charset="0"/>
              </a:rPr>
              <a:t>višeznačnom</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atributu</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jer</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svaki</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avion</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ima</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više</a:t>
            </a:r>
            <a:r>
              <a:rPr lang="en-US" sz="2400" dirty="0">
                <a:solidFill>
                  <a:srgbClr val="002060"/>
                </a:solidFill>
                <a:latin typeface="Cambria" pitchFamily="18" charset="0"/>
                <a:ea typeface="Cambria" pitchFamily="18" charset="0"/>
                <a:cs typeface="Arial" pitchFamily="34" charset="0"/>
              </a:rPr>
              <a:t> od </a:t>
            </a:r>
            <a:r>
              <a:rPr lang="en-US" sz="2400" dirty="0" err="1">
                <a:solidFill>
                  <a:srgbClr val="002060"/>
                </a:solidFill>
                <a:latin typeface="Cambria" pitchFamily="18" charset="0"/>
                <a:ea typeface="Cambria" pitchFamily="18" charset="0"/>
                <a:cs typeface="Arial" pitchFamily="34" charset="0"/>
              </a:rPr>
              <a:t>jednog</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sedišta</a:t>
            </a:r>
            <a:r>
              <a:rPr lang="en-US" sz="2400" dirty="0">
                <a:solidFill>
                  <a:srgbClr val="002060"/>
                </a:solidFill>
                <a:latin typeface="Cambria" pitchFamily="18" charset="0"/>
                <a:ea typeface="Cambria" pitchFamily="18" charset="0"/>
                <a:cs typeface="Arial" pitchFamily="34" charset="0"/>
              </a:rPr>
              <a:t>. </a:t>
            </a:r>
            <a:endParaRPr lang="sr-Latn-RS" sz="2400" dirty="0" smtClean="0">
              <a:solidFill>
                <a:srgbClr val="002060"/>
              </a:solidFill>
              <a:latin typeface="Cambria" pitchFamily="18" charset="0"/>
              <a:ea typeface="Cambria" pitchFamily="18" charset="0"/>
              <a:cs typeface="Arial" pitchFamily="34" charset="0"/>
            </a:endParaRPr>
          </a:p>
          <a:p>
            <a:r>
              <a:rPr lang="en-US" sz="2400" dirty="0" err="1" smtClean="0">
                <a:solidFill>
                  <a:srgbClr val="002060"/>
                </a:solidFill>
                <a:latin typeface="Cambria" pitchFamily="18" charset="0"/>
                <a:ea typeface="Cambria" pitchFamily="18" charset="0"/>
                <a:cs typeface="Arial" pitchFamily="34" charset="0"/>
              </a:rPr>
              <a:t>Kako</a:t>
            </a:r>
            <a:r>
              <a:rPr lang="en-US" sz="2400" dirty="0" smtClean="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domen</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ovog</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atributa</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nema</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semantički</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značajan</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skup</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vrednosti</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sedište</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nema</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značaj</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ako</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nije</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vezano</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za</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konkretni</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avion</a:t>
            </a:r>
            <a:r>
              <a:rPr lang="en-US" sz="2400" dirty="0">
                <a:solidFill>
                  <a:srgbClr val="002060"/>
                </a:solidFill>
                <a:latin typeface="Cambria" pitchFamily="18" charset="0"/>
                <a:ea typeface="Cambria" pitchFamily="18" charset="0"/>
                <a:cs typeface="Arial" pitchFamily="34" charset="0"/>
              </a:rPr>
              <a:t>), on se </a:t>
            </a:r>
            <a:r>
              <a:rPr lang="en-US" sz="2400" dirty="0" err="1">
                <a:solidFill>
                  <a:srgbClr val="002060"/>
                </a:solidFill>
                <a:latin typeface="Cambria" pitchFamily="18" charset="0"/>
                <a:ea typeface="Cambria" pitchFamily="18" charset="0"/>
                <a:cs typeface="Arial" pitchFamily="34" charset="0"/>
              </a:rPr>
              <a:t>modelira</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kao</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slabi</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objekat</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objekta</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Avion</a:t>
            </a:r>
            <a:r>
              <a:rPr lang="en-US" sz="2400" dirty="0">
                <a:solidFill>
                  <a:srgbClr val="002060"/>
                </a:solidFill>
                <a:latin typeface="Cambria" pitchFamily="18" charset="0"/>
                <a:ea typeface="Cambria" pitchFamily="18" charset="0"/>
                <a:cs typeface="Arial" pitchFamily="34" charset="0"/>
              </a:rPr>
              <a:t>.</a:t>
            </a:r>
          </a:p>
        </p:txBody>
      </p:sp>
    </p:spTree>
    <p:extLst>
      <p:ext uri="{BB962C8B-B14F-4D97-AF65-F5344CB8AC3E}">
        <p14:creationId xmlns:p14="http://schemas.microsoft.com/office/powerpoint/2010/main" val="3859298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24744"/>
            <a:ext cx="7931223" cy="1143000"/>
          </a:xfrm>
        </p:spPr>
        <p:txBody>
          <a:bodyPr>
            <a:noAutofit/>
          </a:bodyPr>
          <a:lstStyle/>
          <a:p>
            <a:pPr algn="l"/>
            <a:r>
              <a:rPr lang="en-US" sz="3200" b="1" dirty="0">
                <a:solidFill>
                  <a:srgbClr val="002060"/>
                </a:solidFill>
                <a:latin typeface="Cambria" pitchFamily="18" charset="0"/>
                <a:ea typeface="Cambria" pitchFamily="18" charset="0"/>
              </a:rPr>
              <a:t>Primer </a:t>
            </a:r>
            <a:r>
              <a:rPr lang="en-US" sz="3200" b="1" dirty="0" err="1">
                <a:solidFill>
                  <a:srgbClr val="002060"/>
                </a:solidFill>
                <a:latin typeface="Cambria" pitchFamily="18" charset="0"/>
                <a:ea typeface="Cambria" pitchFamily="18" charset="0"/>
              </a:rPr>
              <a:t>ilustracije</a:t>
            </a:r>
            <a:r>
              <a:rPr lang="en-US" sz="3200" b="1" dirty="0">
                <a:solidFill>
                  <a:srgbClr val="002060"/>
                </a:solidFill>
                <a:latin typeface="Cambria" pitchFamily="18" charset="0"/>
                <a:ea typeface="Cambria" pitchFamily="18" charset="0"/>
              </a:rPr>
              <a:t> </a:t>
            </a:r>
            <a:r>
              <a:rPr lang="en-US" sz="3200" b="1" dirty="0" err="1">
                <a:solidFill>
                  <a:srgbClr val="002060"/>
                </a:solidFill>
                <a:latin typeface="Cambria" pitchFamily="18" charset="0"/>
                <a:ea typeface="Cambria" pitchFamily="18" charset="0"/>
              </a:rPr>
              <a:t>osnovnih</a:t>
            </a:r>
            <a:r>
              <a:rPr lang="en-US" sz="3200" b="1" dirty="0">
                <a:solidFill>
                  <a:srgbClr val="002060"/>
                </a:solidFill>
                <a:latin typeface="Cambria" pitchFamily="18" charset="0"/>
                <a:ea typeface="Cambria" pitchFamily="18" charset="0"/>
              </a:rPr>
              <a:t> </a:t>
            </a:r>
            <a:r>
              <a:rPr lang="en-US" sz="3200" b="1" dirty="0" err="1" smtClean="0">
                <a:solidFill>
                  <a:srgbClr val="002060"/>
                </a:solidFill>
                <a:latin typeface="Cambria" pitchFamily="18" charset="0"/>
                <a:ea typeface="Cambria" pitchFamily="18" charset="0"/>
              </a:rPr>
              <a:t>koncepata</a:t>
            </a:r>
            <a:endParaRPr lang="en-US" sz="3200" dirty="0">
              <a:solidFill>
                <a:srgbClr val="002060"/>
              </a:solidFill>
              <a:latin typeface="Cambria" pitchFamily="18" charset="0"/>
              <a:ea typeface="Cambria" pitchFamily="18" charset="0"/>
            </a:endParaRPr>
          </a:p>
        </p:txBody>
      </p:sp>
      <p:sp>
        <p:nvSpPr>
          <p:cNvPr id="3" name="Content Placeholder 2"/>
          <p:cNvSpPr>
            <a:spLocks noGrp="1"/>
          </p:cNvSpPr>
          <p:nvPr>
            <p:ph sz="quarter" idx="1"/>
          </p:nvPr>
        </p:nvSpPr>
        <p:spPr>
          <a:xfrm>
            <a:off x="683568" y="2276872"/>
            <a:ext cx="8064896" cy="2808312"/>
          </a:xfrm>
        </p:spPr>
        <p:txBody>
          <a:bodyPr>
            <a:noAutofit/>
          </a:bodyPr>
          <a:lstStyle/>
          <a:p>
            <a:r>
              <a:rPr lang="en-US" sz="2400" dirty="0" err="1" smtClean="0">
                <a:solidFill>
                  <a:srgbClr val="002060"/>
                </a:solidFill>
                <a:latin typeface="Cambria" pitchFamily="18" charset="0"/>
                <a:ea typeface="Cambria" pitchFamily="18" charset="0"/>
                <a:cs typeface="Arial" pitchFamily="34" charset="0"/>
              </a:rPr>
              <a:t>Avionska</a:t>
            </a:r>
            <a:r>
              <a:rPr lang="en-US" sz="2400" dirty="0" smtClean="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karta</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za</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jednu</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standardnu</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avio-liniju</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može</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biti</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sastavljena</a:t>
            </a:r>
            <a:r>
              <a:rPr lang="en-US" sz="2400" dirty="0">
                <a:solidFill>
                  <a:srgbClr val="002060"/>
                </a:solidFill>
                <a:latin typeface="Cambria" pitchFamily="18" charset="0"/>
                <a:ea typeface="Cambria" pitchFamily="18" charset="0"/>
                <a:cs typeface="Arial" pitchFamily="34" charset="0"/>
              </a:rPr>
              <a:t> od </a:t>
            </a:r>
            <a:r>
              <a:rPr lang="en-US" sz="2400" dirty="0" err="1">
                <a:solidFill>
                  <a:srgbClr val="002060"/>
                </a:solidFill>
                <a:latin typeface="Cambria" pitchFamily="18" charset="0"/>
                <a:ea typeface="Cambria" pitchFamily="18" charset="0"/>
                <a:cs typeface="Arial" pitchFamily="34" charset="0"/>
              </a:rPr>
              <a:t>više</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kupona</a:t>
            </a:r>
            <a:r>
              <a:rPr lang="en-US" sz="2400" dirty="0">
                <a:solidFill>
                  <a:srgbClr val="002060"/>
                </a:solidFill>
                <a:latin typeface="Cambria" pitchFamily="18" charset="0"/>
                <a:ea typeface="Cambria" pitchFamily="18" charset="0"/>
                <a:cs typeface="Arial" pitchFamily="34" charset="0"/>
              </a:rPr>
              <a:t>. </a:t>
            </a:r>
            <a:endParaRPr lang="sr-Latn-RS" sz="2400" dirty="0" smtClean="0">
              <a:solidFill>
                <a:srgbClr val="002060"/>
              </a:solidFill>
              <a:latin typeface="Cambria" pitchFamily="18" charset="0"/>
              <a:ea typeface="Cambria" pitchFamily="18" charset="0"/>
              <a:cs typeface="Arial" pitchFamily="34" charset="0"/>
            </a:endParaRPr>
          </a:p>
          <a:p>
            <a:r>
              <a:rPr lang="en-US" sz="2400" dirty="0" err="1" smtClean="0">
                <a:solidFill>
                  <a:srgbClr val="002060"/>
                </a:solidFill>
                <a:latin typeface="Cambria" pitchFamily="18" charset="0"/>
                <a:ea typeface="Cambria" pitchFamily="18" charset="0"/>
                <a:cs typeface="Arial" pitchFamily="34" charset="0"/>
              </a:rPr>
              <a:t>Jedna</a:t>
            </a:r>
            <a:r>
              <a:rPr lang="en-US" sz="2400" dirty="0" smtClean="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linija</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može</a:t>
            </a:r>
            <a:r>
              <a:rPr lang="en-US" sz="2400" dirty="0">
                <a:solidFill>
                  <a:srgbClr val="002060"/>
                </a:solidFill>
                <a:latin typeface="Cambria" pitchFamily="18" charset="0"/>
                <a:ea typeface="Cambria" pitchFamily="18" charset="0"/>
                <a:cs typeface="Arial" pitchFamily="34" charset="0"/>
              </a:rPr>
              <a:t> da </a:t>
            </a:r>
            <a:r>
              <a:rPr lang="en-US" sz="2400" dirty="0" err="1">
                <a:solidFill>
                  <a:srgbClr val="002060"/>
                </a:solidFill>
                <a:latin typeface="Cambria" pitchFamily="18" charset="0"/>
                <a:ea typeface="Cambria" pitchFamily="18" charset="0"/>
                <a:cs typeface="Arial" pitchFamily="34" charset="0"/>
              </a:rPr>
              <a:t>uključi</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više</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letova</a:t>
            </a:r>
            <a:r>
              <a:rPr lang="en-US" sz="2400" dirty="0">
                <a:solidFill>
                  <a:srgbClr val="002060"/>
                </a:solidFill>
                <a:latin typeface="Cambria" pitchFamily="18" charset="0"/>
                <a:ea typeface="Cambria" pitchFamily="18" charset="0"/>
                <a:cs typeface="Arial" pitchFamily="34" charset="0"/>
              </a:rPr>
              <a:t> u </a:t>
            </a:r>
            <a:r>
              <a:rPr lang="en-US" sz="2400" dirty="0" err="1">
                <a:solidFill>
                  <a:srgbClr val="002060"/>
                </a:solidFill>
                <a:latin typeface="Cambria" pitchFamily="18" charset="0"/>
                <a:ea typeface="Cambria" pitchFamily="18" charset="0"/>
                <a:cs typeface="Arial" pitchFamily="34" charset="0"/>
              </a:rPr>
              <a:t>toku</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dana</a:t>
            </a:r>
            <a:r>
              <a:rPr lang="en-US" sz="2400" dirty="0">
                <a:solidFill>
                  <a:srgbClr val="002060"/>
                </a:solidFill>
                <a:latin typeface="Cambria" pitchFamily="18" charset="0"/>
                <a:ea typeface="Cambria" pitchFamily="18" charset="0"/>
                <a:cs typeface="Arial" pitchFamily="34" charset="0"/>
              </a:rPr>
              <a:t> (let je </a:t>
            </a:r>
            <a:r>
              <a:rPr lang="en-US" sz="2400" dirty="0" err="1">
                <a:solidFill>
                  <a:srgbClr val="002060"/>
                </a:solidFill>
                <a:latin typeface="Cambria" pitchFamily="18" charset="0"/>
                <a:ea typeface="Cambria" pitchFamily="18" charset="0"/>
                <a:cs typeface="Arial" pitchFamily="34" charset="0"/>
              </a:rPr>
              <a:t>identifikovan</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preko</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datuma</a:t>
            </a:r>
            <a:r>
              <a:rPr lang="en-US" sz="2400" dirty="0">
                <a:solidFill>
                  <a:srgbClr val="002060"/>
                </a:solidFill>
                <a:latin typeface="Cambria" pitchFamily="18" charset="0"/>
                <a:ea typeface="Cambria" pitchFamily="18" charset="0"/>
                <a:cs typeface="Arial" pitchFamily="34" charset="0"/>
              </a:rPr>
              <a:t> i </a:t>
            </a:r>
            <a:r>
              <a:rPr lang="en-US" sz="2400" dirty="0" err="1">
                <a:solidFill>
                  <a:srgbClr val="002060"/>
                </a:solidFill>
                <a:latin typeface="Cambria" pitchFamily="18" charset="0"/>
                <a:ea typeface="Cambria" pitchFamily="18" charset="0"/>
                <a:cs typeface="Arial" pitchFamily="34" charset="0"/>
              </a:rPr>
              <a:t>vremena</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poletanja</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aviona</a:t>
            </a:r>
            <a:r>
              <a:rPr lang="en-US" sz="2400" dirty="0">
                <a:solidFill>
                  <a:srgbClr val="002060"/>
                </a:solidFill>
                <a:latin typeface="Cambria" pitchFamily="18" charset="0"/>
                <a:ea typeface="Cambria" pitchFamily="18" charset="0"/>
                <a:cs typeface="Arial" pitchFamily="34" charset="0"/>
              </a:rPr>
              <a:t>). </a:t>
            </a:r>
            <a:endParaRPr lang="sr-Latn-RS" sz="2400" dirty="0" smtClean="0">
              <a:solidFill>
                <a:srgbClr val="002060"/>
              </a:solidFill>
              <a:latin typeface="Cambria" pitchFamily="18" charset="0"/>
              <a:ea typeface="Cambria" pitchFamily="18" charset="0"/>
              <a:cs typeface="Arial" pitchFamily="34" charset="0"/>
            </a:endParaRPr>
          </a:p>
          <a:p>
            <a:r>
              <a:rPr lang="en-US" sz="2400" dirty="0" smtClean="0">
                <a:solidFill>
                  <a:srgbClr val="002060"/>
                </a:solidFill>
                <a:latin typeface="Cambria" pitchFamily="18" charset="0"/>
                <a:ea typeface="Cambria" pitchFamily="18" charset="0"/>
                <a:cs typeface="Arial" pitchFamily="34" charset="0"/>
              </a:rPr>
              <a:t>Karta </a:t>
            </a:r>
            <a:r>
              <a:rPr lang="en-US" sz="2400" dirty="0" err="1">
                <a:solidFill>
                  <a:srgbClr val="002060"/>
                </a:solidFill>
                <a:latin typeface="Cambria" pitchFamily="18" charset="0"/>
                <a:ea typeface="Cambria" pitchFamily="18" charset="0"/>
                <a:cs typeface="Arial" pitchFamily="34" charset="0"/>
              </a:rPr>
              <a:t>sadrži</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podatke</a:t>
            </a:r>
            <a:r>
              <a:rPr lang="en-US" sz="2400" dirty="0">
                <a:solidFill>
                  <a:srgbClr val="002060"/>
                </a:solidFill>
                <a:latin typeface="Cambria" pitchFamily="18" charset="0"/>
                <a:ea typeface="Cambria" pitchFamily="18" charset="0"/>
                <a:cs typeface="Arial" pitchFamily="34" charset="0"/>
              </a:rPr>
              <a:t> o </a:t>
            </a:r>
            <a:r>
              <a:rPr lang="en-US" sz="2400" dirty="0" err="1">
                <a:solidFill>
                  <a:srgbClr val="002060"/>
                </a:solidFill>
                <a:latin typeface="Cambria" pitchFamily="18" charset="0"/>
                <a:ea typeface="Cambria" pitchFamily="18" charset="0"/>
                <a:cs typeface="Arial" pitchFamily="34" charset="0"/>
              </a:rPr>
              <a:t>avionskoj</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liniji</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prezimenu</a:t>
            </a:r>
            <a:r>
              <a:rPr lang="en-US" sz="2400" dirty="0">
                <a:solidFill>
                  <a:srgbClr val="002060"/>
                </a:solidFill>
                <a:latin typeface="Cambria" pitchFamily="18" charset="0"/>
                <a:ea typeface="Cambria" pitchFamily="18" charset="0"/>
                <a:cs typeface="Arial" pitchFamily="34" charset="0"/>
              </a:rPr>
              <a:t> i </a:t>
            </a:r>
            <a:r>
              <a:rPr lang="en-US" sz="2400" dirty="0" err="1">
                <a:solidFill>
                  <a:srgbClr val="002060"/>
                </a:solidFill>
                <a:latin typeface="Cambria" pitchFamily="18" charset="0"/>
                <a:ea typeface="Cambria" pitchFamily="18" charset="0"/>
                <a:cs typeface="Arial" pitchFamily="34" charset="0"/>
              </a:rPr>
              <a:t>imenu</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putnika</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mestu</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polazišta</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mestu</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krajnjeg</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odredišta</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datumu</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izdavanja</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roku</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važenja</a:t>
            </a:r>
            <a:r>
              <a:rPr lang="en-US" sz="2400" dirty="0">
                <a:solidFill>
                  <a:srgbClr val="002060"/>
                </a:solidFill>
                <a:latin typeface="Cambria" pitchFamily="18" charset="0"/>
                <a:ea typeface="Cambria" pitchFamily="18" charset="0"/>
                <a:cs typeface="Arial" pitchFamily="34" charset="0"/>
              </a:rPr>
              <a:t> i </a:t>
            </a:r>
            <a:r>
              <a:rPr lang="en-US" sz="2400" dirty="0" err="1">
                <a:solidFill>
                  <a:srgbClr val="002060"/>
                </a:solidFill>
                <a:latin typeface="Cambria" pitchFamily="18" charset="0"/>
                <a:ea typeface="Cambria" pitchFamily="18" charset="0"/>
                <a:cs typeface="Arial" pitchFamily="34" charset="0"/>
              </a:rPr>
              <a:t>ceni</a:t>
            </a:r>
            <a:r>
              <a:rPr lang="en-US" sz="2400" dirty="0" smtClean="0">
                <a:solidFill>
                  <a:srgbClr val="002060"/>
                </a:solidFill>
                <a:latin typeface="Cambria" pitchFamily="18" charset="0"/>
                <a:ea typeface="Cambria" pitchFamily="18" charset="0"/>
                <a:cs typeface="Arial" pitchFamily="34" charset="0"/>
              </a:rPr>
              <a:t>.</a:t>
            </a:r>
            <a:endParaRPr lang="sr-Latn-RS" sz="2400" dirty="0" smtClean="0">
              <a:solidFill>
                <a:srgbClr val="002060"/>
              </a:solidFill>
              <a:latin typeface="Cambria" pitchFamily="18" charset="0"/>
              <a:ea typeface="Cambria" pitchFamily="18" charset="0"/>
              <a:cs typeface="Arial" pitchFamily="34" charset="0"/>
            </a:endParaRPr>
          </a:p>
        </p:txBody>
      </p:sp>
      <p:sp>
        <p:nvSpPr>
          <p:cNvPr id="4" name="Rectangle 3"/>
          <p:cNvSpPr/>
          <p:nvPr/>
        </p:nvSpPr>
        <p:spPr>
          <a:xfrm>
            <a:off x="1331640" y="5048016"/>
            <a:ext cx="7056784" cy="1477328"/>
          </a:xfrm>
          <a:prstGeom prst="rect">
            <a:avLst/>
          </a:prstGeom>
        </p:spPr>
        <p:txBody>
          <a:bodyPr wrap="square">
            <a:spAutoFit/>
          </a:bodyPr>
          <a:lstStyle/>
          <a:p>
            <a:pPr lvl="0">
              <a:spcBef>
                <a:spcPct val="20000"/>
              </a:spcBef>
            </a:pPr>
            <a:r>
              <a:rPr lang="sr-Latn-RS" sz="2400" dirty="0">
                <a:solidFill>
                  <a:srgbClr val="4F81BD">
                    <a:lumMod val="75000"/>
                  </a:srgbClr>
                </a:solidFill>
                <a:latin typeface="Cambria" pitchFamily="18" charset="0"/>
                <a:ea typeface="Cambria" pitchFamily="18" charset="0"/>
                <a:cs typeface="Arial" pitchFamily="34" charset="0"/>
              </a:rPr>
              <a:t>*</a:t>
            </a:r>
            <a:r>
              <a:rPr lang="vi-VN" sz="2200" i="1" dirty="0">
                <a:solidFill>
                  <a:srgbClr val="1F497D"/>
                </a:solidFill>
                <a:latin typeface="Cambria" pitchFamily="18" charset="0"/>
                <a:ea typeface="Cambria" pitchFamily="18" charset="0"/>
                <a:cs typeface="Arial" pitchFamily="34" charset="0"/>
              </a:rPr>
              <a:t>Kuponi karte sadrže identične podatke i podatke o pojedinačnim letovima između polazišta i krajnjeg odredišta: mesto poletanja, mesto sletanja, osnovni podaci o avionu, broj leta, klasa sedišta, datum i vreme poletanja.</a:t>
            </a:r>
            <a:endParaRPr lang="en-US" sz="2200" i="1" dirty="0">
              <a:solidFill>
                <a:srgbClr val="1F497D"/>
              </a:solidFill>
              <a:latin typeface="Cambria" pitchFamily="18" charset="0"/>
              <a:ea typeface="Cambria" pitchFamily="18" charset="0"/>
              <a:cs typeface="Arial" pitchFamily="34" charset="0"/>
            </a:endParaRPr>
          </a:p>
        </p:txBody>
      </p:sp>
    </p:spTree>
    <p:extLst>
      <p:ext uri="{BB962C8B-B14F-4D97-AF65-F5344CB8AC3E}">
        <p14:creationId xmlns:p14="http://schemas.microsoft.com/office/powerpoint/2010/main" val="2437274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lstStyle/>
          <a:p>
            <a:pPr algn="l"/>
            <a:r>
              <a:rPr lang="sr-Latn-RS" dirty="0">
                <a:solidFill>
                  <a:srgbClr val="002060"/>
                </a:solidFill>
                <a:latin typeface="Cambria" pitchFamily="18" charset="0"/>
                <a:ea typeface="Cambria" pitchFamily="18" charset="0"/>
              </a:rPr>
              <a:t>Tehnike modelovanja</a:t>
            </a:r>
            <a:endParaRPr lang="en-US" dirty="0">
              <a:solidFill>
                <a:srgbClr val="002060"/>
              </a:solidFill>
              <a:latin typeface="Cambria" pitchFamily="18" charset="0"/>
              <a:ea typeface="Cambria" pitchFamily="18" charset="0"/>
            </a:endParaRPr>
          </a:p>
        </p:txBody>
      </p:sp>
      <p:sp>
        <p:nvSpPr>
          <p:cNvPr id="3" name="Subtitle 2"/>
          <p:cNvSpPr>
            <a:spLocks noGrp="1"/>
          </p:cNvSpPr>
          <p:nvPr>
            <p:ph type="subTitle" idx="1"/>
          </p:nvPr>
        </p:nvSpPr>
        <p:spPr>
          <a:xfrm>
            <a:off x="683568" y="2753544"/>
            <a:ext cx="7560840" cy="3411760"/>
          </a:xfrm>
        </p:spPr>
        <p:txBody>
          <a:bodyPr>
            <a:noAutofit/>
          </a:bodyPr>
          <a:lstStyle/>
          <a:p>
            <a:pPr algn="l"/>
            <a:r>
              <a:rPr lang="vi-VN" sz="2400" dirty="0">
                <a:solidFill>
                  <a:srgbClr val="002060"/>
                </a:solidFill>
                <a:latin typeface="Cambria" pitchFamily="18" charset="0"/>
                <a:ea typeface="Cambria" pitchFamily="18" charset="0"/>
              </a:rPr>
              <a:t>Za postupak modelovanja razvijeni su odgovarajući CASE alati: </a:t>
            </a:r>
          </a:p>
          <a:p>
            <a:pPr marL="342900" indent="-342900" algn="l">
              <a:buFont typeface="Wingdings" pitchFamily="2" charset="2"/>
              <a:buChar char="Ø"/>
            </a:pPr>
            <a:r>
              <a:rPr lang="vi-VN" sz="2400" dirty="0">
                <a:solidFill>
                  <a:srgbClr val="002060"/>
                </a:solidFill>
                <a:latin typeface="Cambria" pitchFamily="18" charset="0"/>
                <a:ea typeface="Cambria" pitchFamily="18" charset="0"/>
              </a:rPr>
              <a:t>BPwin za funkcionalno modelovanje (podržava IDEF0, DFD), </a:t>
            </a:r>
          </a:p>
          <a:p>
            <a:pPr marL="342900" indent="-342900" algn="l">
              <a:buFont typeface="Wingdings" pitchFamily="2" charset="2"/>
              <a:buChar char="Ø"/>
            </a:pPr>
            <a:r>
              <a:rPr lang="vi-VN" sz="2400" dirty="0">
                <a:solidFill>
                  <a:srgbClr val="002060"/>
                </a:solidFill>
                <a:latin typeface="Cambria" pitchFamily="18" charset="0"/>
                <a:ea typeface="Cambria" pitchFamily="18" charset="0"/>
              </a:rPr>
              <a:t>ERwin  za modelovanje podataka (podržava IDEF1X standard), </a:t>
            </a:r>
          </a:p>
          <a:p>
            <a:pPr marL="342900" indent="-342900" algn="l">
              <a:buFont typeface="Wingdings" pitchFamily="2" charset="2"/>
              <a:buChar char="Ø"/>
            </a:pPr>
            <a:r>
              <a:rPr lang="vi-VN" sz="2400" dirty="0">
                <a:solidFill>
                  <a:srgbClr val="002060"/>
                </a:solidFill>
                <a:latin typeface="Cambria" pitchFamily="18" charset="0"/>
                <a:ea typeface="Cambria" pitchFamily="18" charset="0"/>
              </a:rPr>
              <a:t>PMOV koji  podržava UML i mnogi drugi. </a:t>
            </a:r>
          </a:p>
        </p:txBody>
      </p:sp>
    </p:spTree>
    <p:extLst>
      <p:ext uri="{BB962C8B-B14F-4D97-AF65-F5344CB8AC3E}">
        <p14:creationId xmlns:p14="http://schemas.microsoft.com/office/powerpoint/2010/main" val="1895202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www.link-elearning.com/linkdl/coursefiles/464/NBP_11_07.png"/>
          <p:cNvPicPr>
            <a:picLocks noGrp="1"/>
          </p:cNvPicPr>
          <p:nvPr>
            <p:ph sz="quarter" idx="1"/>
          </p:nvPr>
        </p:nvPicPr>
        <p:blipFill>
          <a:blip r:embed="rId2">
            <a:extLst>
              <a:ext uri="{BEBA8EAE-BF5A-486C-A8C5-ECC9F3942E4B}">
                <a14:imgProps xmlns:a14="http://schemas.microsoft.com/office/drawing/2010/main">
                  <a14:imgLayer r:embed="rId3">
                    <a14:imgEffect>
                      <a14:sharpenSoften amount="50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5648" y="1052736"/>
            <a:ext cx="9138352" cy="5469632"/>
          </a:xfrm>
          <a:prstGeom prst="rect">
            <a:avLst/>
          </a:prstGeom>
          <a:noFill/>
          <a:ln>
            <a:noFill/>
          </a:ln>
        </p:spPr>
      </p:pic>
    </p:spTree>
    <p:extLst>
      <p:ext uri="{BB962C8B-B14F-4D97-AF65-F5344CB8AC3E}">
        <p14:creationId xmlns:p14="http://schemas.microsoft.com/office/powerpoint/2010/main" val="3632448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24744"/>
            <a:ext cx="7931223" cy="1143000"/>
          </a:xfrm>
        </p:spPr>
        <p:txBody>
          <a:bodyPr>
            <a:noAutofit/>
          </a:bodyPr>
          <a:lstStyle/>
          <a:p>
            <a:pPr algn="l"/>
            <a:r>
              <a:rPr lang="en-US" sz="3200" b="1" dirty="0" err="1">
                <a:solidFill>
                  <a:srgbClr val="002060"/>
                </a:solidFill>
                <a:latin typeface="Cambria" pitchFamily="18" charset="0"/>
                <a:ea typeface="Cambria" pitchFamily="18" charset="0"/>
              </a:rPr>
              <a:t>Generalizacija</a:t>
            </a:r>
            <a:r>
              <a:rPr lang="en-US" sz="3200" b="1" dirty="0">
                <a:solidFill>
                  <a:srgbClr val="002060"/>
                </a:solidFill>
                <a:latin typeface="Cambria" pitchFamily="18" charset="0"/>
                <a:ea typeface="Cambria" pitchFamily="18" charset="0"/>
              </a:rPr>
              <a:t> i </a:t>
            </a:r>
            <a:r>
              <a:rPr lang="en-US" sz="3200" b="1" dirty="0" err="1">
                <a:solidFill>
                  <a:srgbClr val="002060"/>
                </a:solidFill>
                <a:latin typeface="Cambria" pitchFamily="18" charset="0"/>
                <a:ea typeface="Cambria" pitchFamily="18" charset="0"/>
              </a:rPr>
              <a:t>specijalizacija</a:t>
            </a:r>
            <a:endParaRPr lang="en-US" sz="3200" dirty="0">
              <a:solidFill>
                <a:srgbClr val="002060"/>
              </a:solidFill>
              <a:latin typeface="Cambria" pitchFamily="18" charset="0"/>
              <a:ea typeface="Cambria" pitchFamily="18" charset="0"/>
            </a:endParaRPr>
          </a:p>
        </p:txBody>
      </p:sp>
      <p:sp>
        <p:nvSpPr>
          <p:cNvPr id="3" name="Content Placeholder 2"/>
          <p:cNvSpPr>
            <a:spLocks noGrp="1"/>
          </p:cNvSpPr>
          <p:nvPr>
            <p:ph sz="quarter" idx="1"/>
          </p:nvPr>
        </p:nvSpPr>
        <p:spPr>
          <a:xfrm>
            <a:off x="683568" y="2276872"/>
            <a:ext cx="8064896" cy="4392488"/>
          </a:xfrm>
        </p:spPr>
        <p:txBody>
          <a:bodyPr>
            <a:noAutofit/>
          </a:bodyPr>
          <a:lstStyle/>
          <a:p>
            <a:pPr marL="0" indent="0">
              <a:buNone/>
            </a:pPr>
            <a:r>
              <a:rPr lang="vi-VN" sz="2400" dirty="0">
                <a:solidFill>
                  <a:srgbClr val="002060"/>
                </a:solidFill>
                <a:latin typeface="Cambria" pitchFamily="18" charset="0"/>
                <a:ea typeface="Cambria" pitchFamily="18" charset="0"/>
                <a:cs typeface="Arial" pitchFamily="34" charset="0"/>
              </a:rPr>
              <a:t>IDEF1X uvodi u pojam kategorije klase objekata, i to:</a:t>
            </a:r>
          </a:p>
          <a:p>
            <a:r>
              <a:rPr lang="vi-VN" sz="2400" dirty="0">
                <a:solidFill>
                  <a:srgbClr val="002060"/>
                </a:solidFill>
                <a:latin typeface="Cambria" pitchFamily="18" charset="0"/>
                <a:ea typeface="Cambria" pitchFamily="18" charset="0"/>
                <a:cs typeface="Arial" pitchFamily="34" charset="0"/>
              </a:rPr>
              <a:t>kompletne kategorije (potpuna struktura),</a:t>
            </a:r>
          </a:p>
          <a:p>
            <a:r>
              <a:rPr lang="vi-VN" sz="2400" dirty="0">
                <a:solidFill>
                  <a:srgbClr val="002060"/>
                </a:solidFill>
                <a:latin typeface="Cambria" pitchFamily="18" charset="0"/>
                <a:ea typeface="Cambria" pitchFamily="18" charset="0"/>
                <a:cs typeface="Arial" pitchFamily="34" charset="0"/>
              </a:rPr>
              <a:t>nekompletne kategorije (nepotpuna struktura).</a:t>
            </a:r>
          </a:p>
          <a:p>
            <a:pPr lvl="1">
              <a:spcBef>
                <a:spcPts val="0"/>
              </a:spcBef>
              <a:buFont typeface="Wingdings" pitchFamily="2" charset="2"/>
              <a:buChar char="ü"/>
            </a:pPr>
            <a:r>
              <a:rPr lang="vi-VN" sz="2400" dirty="0">
                <a:solidFill>
                  <a:srgbClr val="002060"/>
                </a:solidFill>
                <a:latin typeface="Cambria" pitchFamily="18" charset="0"/>
                <a:ea typeface="Cambria" pitchFamily="18" charset="0"/>
                <a:cs typeface="Arial" pitchFamily="34" charset="0"/>
              </a:rPr>
              <a:t>Nepotpuna struktura se definiše kada nije sigumo da su identifikovani svi oblici entiteta kategorije (jednostruka linija na dnu simbola klase naznačuje da mogu biti uključene druge kategorije). </a:t>
            </a:r>
          </a:p>
          <a:p>
            <a:pPr lvl="1">
              <a:spcBef>
                <a:spcPts val="0"/>
              </a:spcBef>
              <a:buFont typeface="Wingdings" pitchFamily="2" charset="2"/>
              <a:buChar char="ü"/>
            </a:pPr>
            <a:r>
              <a:rPr lang="vi-VN" sz="2400" dirty="0">
                <a:solidFill>
                  <a:srgbClr val="002060"/>
                </a:solidFill>
                <a:latin typeface="Cambria" pitchFamily="18" charset="0"/>
                <a:ea typeface="Cambria" pitchFamily="18" charset="0"/>
                <a:cs typeface="Arial" pitchFamily="34" charset="0"/>
              </a:rPr>
              <a:t>Za ovakvu vezu se definiše atribut diskriminator u entitetu koji se specijalizira i koji obezbeđuje ekskluzivnost veze. Ako se diskriminator ne definiše, veza se može smatrati neekskluzivnom. </a:t>
            </a:r>
          </a:p>
        </p:txBody>
      </p:sp>
    </p:spTree>
    <p:extLst>
      <p:ext uri="{BB962C8B-B14F-4D97-AF65-F5344CB8AC3E}">
        <p14:creationId xmlns:p14="http://schemas.microsoft.com/office/powerpoint/2010/main" val="2975571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www.link-elearning.com/linkdl/coursefiles/464/NBP_11_08.png"/>
          <p:cNvPicPr>
            <a:picLocks noGrp="1"/>
          </p:cNvPicPr>
          <p:nvPr>
            <p:ph sz="quarter" idx="1"/>
          </p:nvPr>
        </p:nvPicPr>
        <p:blipFill>
          <a:blip r:embed="rId3">
            <a:extLst>
              <a:ext uri="{BEBA8EAE-BF5A-486C-A8C5-ECC9F3942E4B}">
                <a14:imgProps xmlns:a14="http://schemas.microsoft.com/office/drawing/2010/main">
                  <a14:imgLayer r:embed="rId4">
                    <a14:imgEffect>
                      <a14:sharpenSoften amount="50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107504" y="980728"/>
            <a:ext cx="8928992" cy="5545832"/>
          </a:xfrm>
          <a:prstGeom prst="rect">
            <a:avLst/>
          </a:prstGeom>
          <a:noFill/>
          <a:ln>
            <a:noFill/>
          </a:ln>
        </p:spPr>
      </p:pic>
      <p:sp>
        <p:nvSpPr>
          <p:cNvPr id="5" name="Title 1"/>
          <p:cNvSpPr txBox="1">
            <a:spLocks/>
          </p:cNvSpPr>
          <p:nvPr/>
        </p:nvSpPr>
        <p:spPr>
          <a:xfrm>
            <a:off x="2627784" y="1052736"/>
            <a:ext cx="3528392"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RS" sz="4000" dirty="0" smtClean="0">
                <a:solidFill>
                  <a:srgbClr val="002060"/>
                </a:solidFill>
                <a:latin typeface="Cambria" pitchFamily="18" charset="0"/>
                <a:ea typeface="Cambria" pitchFamily="18" charset="0"/>
              </a:rPr>
              <a:t>Primer</a:t>
            </a:r>
            <a:endParaRPr lang="en-US" sz="4000"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4215411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96752"/>
            <a:ext cx="6491064" cy="778098"/>
          </a:xfrm>
        </p:spPr>
        <p:txBody>
          <a:bodyPr/>
          <a:lstStyle/>
          <a:p>
            <a:pPr algn="l"/>
            <a:r>
              <a:rPr lang="sr-Latn-RS" dirty="0" smtClean="0">
                <a:solidFill>
                  <a:srgbClr val="002060"/>
                </a:solidFill>
                <a:latin typeface="Cambria" pitchFamily="18" charset="0"/>
                <a:ea typeface="Cambria" pitchFamily="18" charset="0"/>
              </a:rPr>
              <a:t>Primer</a:t>
            </a:r>
            <a:endParaRPr lang="en-US" dirty="0">
              <a:solidFill>
                <a:srgbClr val="002060"/>
              </a:solidFill>
              <a:latin typeface="Cambria" pitchFamily="18" charset="0"/>
              <a:ea typeface="Cambria" pitchFamily="18" charset="0"/>
            </a:endParaRPr>
          </a:p>
        </p:txBody>
      </p:sp>
      <p:sp>
        <p:nvSpPr>
          <p:cNvPr id="3" name="Content Placeholder 2"/>
          <p:cNvSpPr>
            <a:spLocks noGrp="1"/>
          </p:cNvSpPr>
          <p:nvPr>
            <p:ph sz="quarter" idx="1"/>
          </p:nvPr>
        </p:nvSpPr>
        <p:spPr>
          <a:xfrm>
            <a:off x="827584" y="2348880"/>
            <a:ext cx="7704856" cy="4104456"/>
          </a:xfrm>
        </p:spPr>
        <p:txBody>
          <a:bodyPr>
            <a:noAutofit/>
          </a:bodyPr>
          <a:lstStyle/>
          <a:p>
            <a:pPr>
              <a:spcBef>
                <a:spcPts val="600"/>
              </a:spcBef>
            </a:pPr>
            <a:r>
              <a:rPr lang="vi-VN" sz="2400" dirty="0" smtClean="0">
                <a:solidFill>
                  <a:srgbClr val="002060"/>
                </a:solidFill>
                <a:latin typeface="Cambria" pitchFamily="18" charset="0"/>
                <a:ea typeface="Cambria" pitchFamily="18" charset="0"/>
                <a:cs typeface="Calibri" pitchFamily="34" charset="0"/>
              </a:rPr>
              <a:t>Potpuna </a:t>
            </a:r>
            <a:r>
              <a:rPr lang="vi-VN" sz="2400" dirty="0">
                <a:solidFill>
                  <a:srgbClr val="002060"/>
                </a:solidFill>
                <a:latin typeface="Cambria" pitchFamily="18" charset="0"/>
                <a:ea typeface="Cambria" pitchFamily="18" charset="0"/>
                <a:cs typeface="Calibri" pitchFamily="34" charset="0"/>
              </a:rPr>
              <a:t>struktura se definiše za slučajeve kada </a:t>
            </a:r>
            <a:r>
              <a:rPr lang="vi-VN" sz="2400" dirty="0" smtClean="0">
                <a:solidFill>
                  <a:srgbClr val="002060"/>
                </a:solidFill>
                <a:latin typeface="Cambria" pitchFamily="18" charset="0"/>
                <a:ea typeface="Cambria" pitchFamily="18" charset="0"/>
                <a:cs typeface="Calibri" pitchFamily="34" charset="0"/>
              </a:rPr>
              <a:t>nema </a:t>
            </a:r>
            <a:r>
              <a:rPr lang="vi-VN" sz="2400" dirty="0">
                <a:solidFill>
                  <a:srgbClr val="002060"/>
                </a:solidFill>
                <a:latin typeface="Cambria" pitchFamily="18" charset="0"/>
                <a:ea typeface="Cambria" pitchFamily="18" charset="0"/>
                <a:cs typeface="Calibri" pitchFamily="34" charset="0"/>
              </a:rPr>
              <a:t>višeklasnih entiteta u koje bi se specijalizovao određeni entitet (dvostruka linija na dnu simbola klase naznačuje da ne mogu biti uključene druge kategorije). </a:t>
            </a:r>
            <a:endParaRPr lang="sr-Latn-RS" sz="2400" dirty="0" smtClean="0">
              <a:solidFill>
                <a:srgbClr val="002060"/>
              </a:solidFill>
              <a:latin typeface="Cambria" pitchFamily="18" charset="0"/>
              <a:ea typeface="Cambria" pitchFamily="18" charset="0"/>
              <a:cs typeface="Calibri" pitchFamily="34" charset="0"/>
            </a:endParaRPr>
          </a:p>
          <a:p>
            <a:pPr>
              <a:spcBef>
                <a:spcPts val="600"/>
              </a:spcBef>
            </a:pPr>
            <a:r>
              <a:rPr lang="vi-VN" sz="2400" dirty="0" smtClean="0">
                <a:solidFill>
                  <a:srgbClr val="002060"/>
                </a:solidFill>
                <a:latin typeface="Cambria" pitchFamily="18" charset="0"/>
                <a:ea typeface="Cambria" pitchFamily="18" charset="0"/>
                <a:cs typeface="Calibri" pitchFamily="34" charset="0"/>
              </a:rPr>
              <a:t>U </a:t>
            </a:r>
            <a:r>
              <a:rPr lang="vi-VN" sz="2400" dirty="0">
                <a:solidFill>
                  <a:srgbClr val="002060"/>
                </a:solidFill>
                <a:latin typeface="Cambria" pitchFamily="18" charset="0"/>
                <a:ea typeface="Cambria" pitchFamily="18" charset="0"/>
                <a:cs typeface="Calibri" pitchFamily="34" charset="0"/>
              </a:rPr>
              <a:t>IDEFIX formatu potpuna struktura se definiše pod nazivom Complete category cluster i ima osobinu da primerak generalizovanog (generičkog) entiteta ne može postojati bez asocijacije sa primerkom specijalizovanog (kategorisanog) entiteta. </a:t>
            </a:r>
            <a:r>
              <a:rPr lang="vi-VN" sz="2400" b="1" dirty="0">
                <a:solidFill>
                  <a:srgbClr val="002060"/>
                </a:solidFill>
                <a:latin typeface="Cambria" pitchFamily="18" charset="0"/>
                <a:ea typeface="Cambria" pitchFamily="18" charset="0"/>
                <a:cs typeface="Calibri" pitchFamily="34" charset="0"/>
              </a:rPr>
              <a:t>Diskriminator Vrsta let </a:t>
            </a:r>
            <a:r>
              <a:rPr lang="vi-VN" sz="2400" dirty="0">
                <a:solidFill>
                  <a:srgbClr val="002060"/>
                </a:solidFill>
                <a:latin typeface="Cambria" pitchFamily="18" charset="0"/>
                <a:ea typeface="Cambria" pitchFamily="18" charset="0"/>
                <a:cs typeface="Calibri" pitchFamily="34" charset="0"/>
              </a:rPr>
              <a:t>definisan u entitetu LETILICA, isključuje pojavljivanje treće varijante</a:t>
            </a:r>
            <a:r>
              <a:rPr lang="vi-VN" sz="2400" dirty="0" smtClean="0">
                <a:solidFill>
                  <a:srgbClr val="002060"/>
                </a:solidFill>
                <a:latin typeface="Cambria" pitchFamily="18" charset="0"/>
                <a:ea typeface="Cambria" pitchFamily="18" charset="0"/>
                <a:cs typeface="Calibri" pitchFamily="34" charset="0"/>
              </a:rPr>
              <a:t>.</a:t>
            </a:r>
            <a:endParaRPr lang="vi-VN" sz="2400" dirty="0">
              <a:solidFill>
                <a:srgbClr val="002060"/>
              </a:solidFill>
              <a:latin typeface="Cambria" pitchFamily="18" charset="0"/>
              <a:ea typeface="Cambria" pitchFamily="18" charset="0"/>
              <a:cs typeface="Calibri" pitchFamily="34" charset="0"/>
            </a:endParaRPr>
          </a:p>
        </p:txBody>
      </p:sp>
    </p:spTree>
    <p:extLst>
      <p:ext uri="{BB962C8B-B14F-4D97-AF65-F5344CB8AC3E}">
        <p14:creationId xmlns:p14="http://schemas.microsoft.com/office/powerpoint/2010/main" val="3338293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492896"/>
            <a:ext cx="7632848" cy="4032448"/>
          </a:xfrm>
        </p:spPr>
        <p:txBody>
          <a:bodyPr>
            <a:noAutofit/>
          </a:bodyPr>
          <a:lstStyle/>
          <a:p>
            <a:pPr>
              <a:lnSpc>
                <a:spcPct val="90000"/>
              </a:lnSpc>
              <a:spcBef>
                <a:spcPts val="1200"/>
              </a:spcBef>
            </a:pPr>
            <a:r>
              <a:rPr lang="vi-VN" sz="2400" dirty="0">
                <a:solidFill>
                  <a:srgbClr val="002060"/>
                </a:solidFill>
                <a:latin typeface="Cambria" pitchFamily="18" charset="0"/>
                <a:ea typeface="Cambria" pitchFamily="18" charset="0"/>
                <a:cs typeface="Calibri" pitchFamily="34" charset="0"/>
              </a:rPr>
              <a:t>Kod kompletne kategorije podtipovi nasleđuju sve atribute nadređene generičke klase. Kod nekompletne kategorije nasleđuju se samo neki atributi</a:t>
            </a:r>
            <a:r>
              <a:rPr lang="vi-VN" sz="2400" dirty="0" smtClean="0">
                <a:solidFill>
                  <a:srgbClr val="002060"/>
                </a:solidFill>
                <a:latin typeface="Cambria" pitchFamily="18" charset="0"/>
                <a:ea typeface="Cambria" pitchFamily="18" charset="0"/>
                <a:cs typeface="Calibri" pitchFamily="34" charset="0"/>
              </a:rPr>
              <a:t>.</a:t>
            </a:r>
            <a:endParaRPr lang="en-US" sz="2400" dirty="0">
              <a:solidFill>
                <a:srgbClr val="002060"/>
              </a:solidFill>
              <a:latin typeface="Cambria" pitchFamily="18" charset="0"/>
              <a:ea typeface="Cambria" pitchFamily="18" charset="0"/>
              <a:cs typeface="Calibri" pitchFamily="34" charset="0"/>
            </a:endParaRPr>
          </a:p>
          <a:p>
            <a:pPr>
              <a:lnSpc>
                <a:spcPct val="90000"/>
              </a:lnSpc>
              <a:spcBef>
                <a:spcPts val="1200"/>
              </a:spcBef>
            </a:pPr>
            <a:r>
              <a:rPr lang="vi-VN" sz="2400" dirty="0" smtClean="0">
                <a:solidFill>
                  <a:srgbClr val="002060"/>
                </a:solidFill>
                <a:latin typeface="Cambria" pitchFamily="18" charset="0"/>
                <a:ea typeface="Cambria" pitchFamily="18" charset="0"/>
                <a:cs typeface="Calibri" pitchFamily="34" charset="0"/>
              </a:rPr>
              <a:t>U </a:t>
            </a:r>
            <a:r>
              <a:rPr lang="vi-VN" sz="2400" dirty="0">
                <a:solidFill>
                  <a:srgbClr val="002060"/>
                </a:solidFill>
                <a:latin typeface="Cambria" pitchFamily="18" charset="0"/>
                <a:ea typeface="Cambria" pitchFamily="18" charset="0"/>
                <a:cs typeface="Calibri" pitchFamily="34" charset="0"/>
              </a:rPr>
              <a:t>IDEFIX formatu nepotpuna struktura se definiše pod nazivom Incomplete category cluster i ima osobinu da će primerak generalizovanog (generičkog) entiteta postojati bez asocijacije sa primerkom bilo kog specijalizovanog (kategorisanog) entiteta, tj. može se definisati primerak entiteta AVION bez obaveze definisanja primeraka entiteta JEDRILICA ili MLAZNJAK.</a:t>
            </a:r>
          </a:p>
          <a:p>
            <a:pPr>
              <a:lnSpc>
                <a:spcPct val="90000"/>
              </a:lnSpc>
              <a:spcBef>
                <a:spcPts val="1200"/>
              </a:spcBef>
            </a:pPr>
            <a:endParaRPr lang="en-US" sz="2400" dirty="0">
              <a:solidFill>
                <a:srgbClr val="002060"/>
              </a:solidFill>
              <a:latin typeface="Cambria" pitchFamily="18" charset="0"/>
              <a:ea typeface="Cambria" pitchFamily="18" charset="0"/>
              <a:cs typeface="Calibri" pitchFamily="34" charset="0"/>
            </a:endParaRPr>
          </a:p>
        </p:txBody>
      </p:sp>
      <p:sp>
        <p:nvSpPr>
          <p:cNvPr id="4" name="Title 1"/>
          <p:cNvSpPr txBox="1">
            <a:spLocks/>
          </p:cNvSpPr>
          <p:nvPr/>
        </p:nvSpPr>
        <p:spPr>
          <a:xfrm>
            <a:off x="971600" y="1196752"/>
            <a:ext cx="6491064"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smtClean="0">
                <a:solidFill>
                  <a:srgbClr val="002060"/>
                </a:solidFill>
                <a:latin typeface="Cambria" pitchFamily="18" charset="0"/>
                <a:ea typeface="Cambria" pitchFamily="18" charset="0"/>
              </a:rPr>
              <a:t>Primer</a:t>
            </a:r>
            <a:endParaRPr lang="en-US"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2515071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55576" y="2132856"/>
            <a:ext cx="7550224" cy="4496544"/>
          </a:xfrm>
        </p:spPr>
        <p:txBody>
          <a:bodyPr>
            <a:normAutofit lnSpcReduction="10000"/>
          </a:bodyPr>
          <a:lstStyle/>
          <a:p>
            <a:pPr>
              <a:spcBef>
                <a:spcPts val="1200"/>
              </a:spcBef>
            </a:pPr>
            <a:r>
              <a:rPr lang="vi-VN" sz="2400" dirty="0">
                <a:solidFill>
                  <a:srgbClr val="002060"/>
                </a:solidFill>
                <a:latin typeface="Cambria" pitchFamily="18" charset="0"/>
                <a:ea typeface="Cambria" pitchFamily="18" charset="0"/>
                <a:cs typeface="Calibri" pitchFamily="34" charset="0"/>
              </a:rPr>
              <a:t>Agregacija može imati svoje atribute i formirati veze sa drugim objektima u modelu</a:t>
            </a:r>
          </a:p>
          <a:p>
            <a:pPr>
              <a:spcBef>
                <a:spcPts val="1200"/>
              </a:spcBef>
            </a:pPr>
            <a:r>
              <a:rPr lang="vi-VN" sz="2400" dirty="0">
                <a:solidFill>
                  <a:srgbClr val="002060"/>
                </a:solidFill>
                <a:latin typeface="Cambria" pitchFamily="18" charset="0"/>
                <a:ea typeface="Cambria" pitchFamily="18" charset="0"/>
                <a:cs typeface="Calibri" pitchFamily="34" charset="0"/>
              </a:rPr>
              <a:t>Neodređujuća veza tipa "više prema više" je tip nespecificirane veze koja povezuje dva entiteta </a:t>
            </a:r>
            <a:r>
              <a:rPr lang="sr-Latn-RS" sz="2400" dirty="0">
                <a:solidFill>
                  <a:srgbClr val="002060"/>
                </a:solidFill>
                <a:latin typeface="Cambria" pitchFamily="18" charset="0"/>
                <a:ea typeface="Cambria" pitchFamily="18" charset="0"/>
                <a:cs typeface="Calibri" pitchFamily="34" charset="0"/>
              </a:rPr>
              <a:t>(</a:t>
            </a:r>
            <a:r>
              <a:rPr lang="vi-VN" sz="2200" dirty="0" smtClean="0">
                <a:solidFill>
                  <a:srgbClr val="0070C0"/>
                </a:solidFill>
                <a:latin typeface="Cambria" pitchFamily="18" charset="0"/>
                <a:ea typeface="Cambria" pitchFamily="18" charset="0"/>
                <a:cs typeface="Calibri" pitchFamily="34" charset="0"/>
              </a:rPr>
              <a:t>primerak </a:t>
            </a:r>
            <a:r>
              <a:rPr lang="vi-VN" sz="2200" dirty="0">
                <a:solidFill>
                  <a:srgbClr val="0070C0"/>
                </a:solidFill>
                <a:latin typeface="Cambria" pitchFamily="18" charset="0"/>
                <a:ea typeface="Cambria" pitchFamily="18" charset="0"/>
                <a:cs typeface="Calibri" pitchFamily="34" charset="0"/>
              </a:rPr>
              <a:t>jednog entiteta vezuje sa nula, jednim ili više primeraka drugog entiteta, a svaki primerak drugog entiteta se povezuje sa nula, jednim ili više </a:t>
            </a:r>
            <a:r>
              <a:rPr lang="vi-VN" sz="2200" dirty="0" smtClean="0">
                <a:solidFill>
                  <a:srgbClr val="0070C0"/>
                </a:solidFill>
                <a:latin typeface="Cambria" pitchFamily="18" charset="0"/>
                <a:ea typeface="Cambria" pitchFamily="18" charset="0"/>
                <a:cs typeface="Calibri" pitchFamily="34" charset="0"/>
              </a:rPr>
              <a:t>primeraka</a:t>
            </a:r>
            <a:r>
              <a:rPr lang="sr-Latn-RS" sz="2200" dirty="0">
                <a:solidFill>
                  <a:srgbClr val="0070C0"/>
                </a:solidFill>
                <a:latin typeface="Cambria" pitchFamily="18" charset="0"/>
                <a:ea typeface="Cambria" pitchFamily="18" charset="0"/>
                <a:cs typeface="Calibri" pitchFamily="34" charset="0"/>
              </a:rPr>
              <a:t> </a:t>
            </a:r>
            <a:r>
              <a:rPr lang="vi-VN" sz="2200" dirty="0" smtClean="0">
                <a:solidFill>
                  <a:srgbClr val="0070C0"/>
                </a:solidFill>
                <a:latin typeface="Cambria" pitchFamily="18" charset="0"/>
                <a:ea typeface="Cambria" pitchFamily="18" charset="0"/>
                <a:cs typeface="Calibri" pitchFamily="34" charset="0"/>
              </a:rPr>
              <a:t>prvog entiteta</a:t>
            </a:r>
            <a:r>
              <a:rPr lang="sr-Latn-RS" sz="2400" dirty="0" smtClean="0">
                <a:solidFill>
                  <a:srgbClr val="002060"/>
                </a:solidFill>
                <a:latin typeface="Cambria" pitchFamily="18" charset="0"/>
                <a:ea typeface="Cambria" pitchFamily="18" charset="0"/>
                <a:cs typeface="Calibri" pitchFamily="34" charset="0"/>
              </a:rPr>
              <a:t>)</a:t>
            </a:r>
            <a:r>
              <a:rPr lang="vi-VN" sz="2400" dirty="0" smtClean="0">
                <a:solidFill>
                  <a:srgbClr val="002060"/>
                </a:solidFill>
                <a:latin typeface="Cambria" pitchFamily="18" charset="0"/>
                <a:ea typeface="Cambria" pitchFamily="18" charset="0"/>
                <a:cs typeface="Calibri" pitchFamily="34" charset="0"/>
              </a:rPr>
              <a:t>. </a:t>
            </a:r>
            <a:endParaRPr lang="sr-Latn-RS" sz="2400" dirty="0">
              <a:solidFill>
                <a:srgbClr val="002060"/>
              </a:solidFill>
              <a:latin typeface="Cambria" pitchFamily="18" charset="0"/>
              <a:ea typeface="Cambria" pitchFamily="18" charset="0"/>
              <a:cs typeface="Calibri" pitchFamily="34" charset="0"/>
            </a:endParaRPr>
          </a:p>
          <a:p>
            <a:pPr>
              <a:spcBef>
                <a:spcPts val="1200"/>
              </a:spcBef>
            </a:pPr>
            <a:r>
              <a:rPr lang="vi-VN" sz="2400" dirty="0" smtClean="0">
                <a:solidFill>
                  <a:srgbClr val="002060"/>
                </a:solidFill>
                <a:latin typeface="Cambria" pitchFamily="18" charset="0"/>
                <a:ea typeface="Cambria" pitchFamily="18" charset="0"/>
                <a:cs typeface="Calibri" pitchFamily="34" charset="0"/>
              </a:rPr>
              <a:t>Veze </a:t>
            </a:r>
            <a:r>
              <a:rPr lang="vi-VN" sz="2400" dirty="0">
                <a:solidFill>
                  <a:srgbClr val="002060"/>
                </a:solidFill>
                <a:latin typeface="Cambria" pitchFamily="18" charset="0"/>
                <a:ea typeface="Cambria" pitchFamily="18" charset="0"/>
                <a:cs typeface="Calibri" pitchFamily="34" charset="0"/>
              </a:rPr>
              <a:t>"više prema više" su nacrtane sa tačkama na oba kraja. Prema primeru sa slike veze više prema više, objekat A ima više objekata B i svaki objekat B ima više </a:t>
            </a:r>
            <a:r>
              <a:rPr lang="vi-VN" sz="2400" dirty="0" smtClean="0">
                <a:solidFill>
                  <a:srgbClr val="002060"/>
                </a:solidFill>
                <a:latin typeface="Cambria" pitchFamily="18" charset="0"/>
                <a:ea typeface="Cambria" pitchFamily="18" charset="0"/>
                <a:cs typeface="Calibri" pitchFamily="34" charset="0"/>
              </a:rPr>
              <a:t>objekata </a:t>
            </a:r>
            <a:r>
              <a:rPr lang="vi-VN" sz="2400" dirty="0">
                <a:solidFill>
                  <a:srgbClr val="002060"/>
                </a:solidFill>
                <a:latin typeface="Cambria" pitchFamily="18" charset="0"/>
                <a:ea typeface="Cambria" pitchFamily="18" charset="0"/>
                <a:cs typeface="Calibri" pitchFamily="34" charset="0"/>
              </a:rPr>
              <a:t>A. </a:t>
            </a:r>
          </a:p>
        </p:txBody>
      </p:sp>
      <p:sp>
        <p:nvSpPr>
          <p:cNvPr id="4" name="Title 1"/>
          <p:cNvSpPr txBox="1">
            <a:spLocks/>
          </p:cNvSpPr>
          <p:nvPr/>
        </p:nvSpPr>
        <p:spPr>
          <a:xfrm>
            <a:off x="971600" y="1196752"/>
            <a:ext cx="6491064" cy="77809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dirty="0">
                <a:solidFill>
                  <a:srgbClr val="002060"/>
                </a:solidFill>
                <a:latin typeface="Cambria" pitchFamily="18" charset="0"/>
                <a:ea typeface="Cambria" pitchFamily="18" charset="0"/>
              </a:rPr>
              <a:t>Agregacija i dekompozicija</a:t>
            </a:r>
            <a:endParaRPr lang="en-US"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3252816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www.link-elearning.com/linkdl/coursefiles/464/NBP_11_09.png"/>
          <p:cNvPicPr>
            <a:picLocks noGrp="1"/>
          </p:cNvPicPr>
          <p:nvPr>
            <p:ph sz="quarter" idx="1"/>
          </p:nvPr>
        </p:nvPicPr>
        <p:blipFill>
          <a:blip r:embed="rId3">
            <a:extLst>
              <a:ext uri="{BEBA8EAE-BF5A-486C-A8C5-ECC9F3942E4B}">
                <a14:imgProps xmlns:a14="http://schemas.microsoft.com/office/drawing/2010/main">
                  <a14:imgLayer r:embed="rId4">
                    <a14:imgEffect>
                      <a14:sharpenSoften amount="50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683568" y="4077072"/>
            <a:ext cx="8064896" cy="2232248"/>
          </a:xfrm>
          <a:prstGeom prst="rect">
            <a:avLst/>
          </a:prstGeom>
          <a:noFill/>
          <a:ln>
            <a:noFill/>
          </a:ln>
        </p:spPr>
      </p:pic>
      <p:sp>
        <p:nvSpPr>
          <p:cNvPr id="5" name="Rectangle 4"/>
          <p:cNvSpPr/>
          <p:nvPr/>
        </p:nvSpPr>
        <p:spPr>
          <a:xfrm>
            <a:off x="971600" y="2291388"/>
            <a:ext cx="6724600" cy="1569660"/>
          </a:xfrm>
          <a:prstGeom prst="rect">
            <a:avLst/>
          </a:prstGeom>
        </p:spPr>
        <p:txBody>
          <a:bodyPr wrap="square">
            <a:spAutoFit/>
          </a:bodyPr>
          <a:lstStyle/>
          <a:p>
            <a:r>
              <a:rPr lang="vi-VN" sz="2400" dirty="0" smtClean="0">
                <a:solidFill>
                  <a:srgbClr val="002060"/>
                </a:solidFill>
                <a:latin typeface="Cambria" pitchFamily="18" charset="0"/>
                <a:ea typeface="Cambria" pitchFamily="18" charset="0"/>
                <a:cs typeface="Arial" pitchFamily="34" charset="0"/>
              </a:rPr>
              <a:t>Many-to-Many veza zove se nespecifična veza. Osnovno pravilo koje se ovde mora poštovati je da se mora izvesti prevođenje Many-to-Many veze u Zero-to-Many vezu.</a:t>
            </a:r>
            <a:endParaRPr lang="vi-VN" sz="2400" dirty="0">
              <a:solidFill>
                <a:srgbClr val="002060"/>
              </a:solidFill>
              <a:latin typeface="Cambria" pitchFamily="18" charset="0"/>
              <a:ea typeface="Cambria" pitchFamily="18" charset="0"/>
              <a:cs typeface="Arial" pitchFamily="34" charset="0"/>
            </a:endParaRPr>
          </a:p>
        </p:txBody>
      </p:sp>
      <p:sp>
        <p:nvSpPr>
          <p:cNvPr id="6" name="Title 1"/>
          <p:cNvSpPr txBox="1">
            <a:spLocks/>
          </p:cNvSpPr>
          <p:nvPr/>
        </p:nvSpPr>
        <p:spPr>
          <a:xfrm>
            <a:off x="971600" y="1196752"/>
            <a:ext cx="6491064"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dirty="0">
                <a:solidFill>
                  <a:srgbClr val="002060"/>
                </a:solidFill>
                <a:latin typeface="Cambria" pitchFamily="18" charset="0"/>
                <a:ea typeface="Cambria" pitchFamily="18" charset="0"/>
              </a:rPr>
              <a:t>Nespecifična veza</a:t>
            </a:r>
            <a:endParaRPr lang="en-US"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7259210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204864"/>
            <a:ext cx="7992888" cy="4248472"/>
          </a:xfrm>
        </p:spPr>
        <p:txBody>
          <a:bodyPr>
            <a:noAutofit/>
          </a:bodyPr>
          <a:lstStyle/>
          <a:p>
            <a:pPr marL="0" indent="0">
              <a:lnSpc>
                <a:spcPct val="90000"/>
              </a:lnSpc>
              <a:spcBef>
                <a:spcPts val="600"/>
              </a:spcBef>
              <a:buNone/>
            </a:pPr>
            <a:r>
              <a:rPr lang="en-US" sz="2400" spc="-15" dirty="0" smtClean="0">
                <a:solidFill>
                  <a:srgbClr val="002060"/>
                </a:solidFill>
                <a:latin typeface="Cambria" pitchFamily="18" charset="0"/>
                <a:ea typeface="Cambria" pitchFamily="18" charset="0"/>
                <a:cs typeface="Calibri" pitchFamily="34" charset="0"/>
              </a:rPr>
              <a:t>PMOV </a:t>
            </a:r>
            <a:r>
              <a:rPr lang="sr-Latn-RS" sz="2400" spc="-15" dirty="0" smtClean="0">
                <a:solidFill>
                  <a:srgbClr val="002060"/>
                </a:solidFill>
                <a:latin typeface="Cambria" pitchFamily="18" charset="0"/>
                <a:ea typeface="Cambria" pitchFamily="18" charset="0"/>
                <a:cs typeface="Calibri" pitchFamily="34" charset="0"/>
              </a:rPr>
              <a:t>(prošireni </a:t>
            </a:r>
            <a:r>
              <a:rPr lang="sr-Latn-RS" sz="2400" spc="-15" dirty="0">
                <a:solidFill>
                  <a:srgbClr val="002060"/>
                </a:solidFill>
                <a:latin typeface="Cambria" pitchFamily="18" charset="0"/>
                <a:ea typeface="Cambria" pitchFamily="18" charset="0"/>
                <a:cs typeface="Calibri" pitchFamily="34" charset="0"/>
              </a:rPr>
              <a:t>model objekti </a:t>
            </a:r>
            <a:r>
              <a:rPr lang="sr-Latn-RS" sz="2400" spc="-15" dirty="0" smtClean="0">
                <a:solidFill>
                  <a:srgbClr val="002060"/>
                </a:solidFill>
                <a:latin typeface="Cambria" pitchFamily="18" charset="0"/>
                <a:ea typeface="Cambria" pitchFamily="18" charset="0"/>
                <a:cs typeface="Calibri" pitchFamily="34" charset="0"/>
              </a:rPr>
              <a:t>veze) </a:t>
            </a:r>
            <a:r>
              <a:rPr lang="vi-VN" sz="2400" spc="-15" dirty="0" smtClean="0">
                <a:solidFill>
                  <a:srgbClr val="002060"/>
                </a:solidFill>
                <a:latin typeface="Cambria" pitchFamily="18" charset="0"/>
                <a:ea typeface="Cambria" pitchFamily="18" charset="0"/>
                <a:cs typeface="Calibri" pitchFamily="34" charset="0"/>
              </a:rPr>
              <a:t>omogućava </a:t>
            </a:r>
            <a:r>
              <a:rPr lang="vi-VN" sz="2400" spc="-5" dirty="0">
                <a:solidFill>
                  <a:srgbClr val="002060"/>
                </a:solidFill>
                <a:latin typeface="Cambria" pitchFamily="18" charset="0"/>
                <a:ea typeface="Cambria" pitchFamily="18" charset="0"/>
                <a:cs typeface="Calibri" pitchFamily="34" charset="0"/>
              </a:rPr>
              <a:t>detaljnije </a:t>
            </a:r>
            <a:r>
              <a:rPr lang="vi-VN" sz="2400" spc="-10" dirty="0" smtClean="0">
                <a:solidFill>
                  <a:srgbClr val="002060"/>
                </a:solidFill>
                <a:latin typeface="Cambria" pitchFamily="18" charset="0"/>
                <a:ea typeface="Cambria" pitchFamily="18" charset="0"/>
                <a:cs typeface="Calibri" pitchFamily="34" charset="0"/>
              </a:rPr>
              <a:t>definisanje</a:t>
            </a:r>
            <a:r>
              <a:rPr lang="vi-VN" sz="2400" spc="-5" dirty="0" smtClean="0">
                <a:solidFill>
                  <a:srgbClr val="002060"/>
                </a:solidFill>
                <a:latin typeface="Cambria" pitchFamily="18" charset="0"/>
                <a:ea typeface="Cambria" pitchFamily="18" charset="0"/>
                <a:cs typeface="Calibri" pitchFamily="34" charset="0"/>
              </a:rPr>
              <a:t> </a:t>
            </a:r>
            <a:r>
              <a:rPr lang="vi-VN" sz="2400" spc="-15" dirty="0">
                <a:solidFill>
                  <a:srgbClr val="002060"/>
                </a:solidFill>
                <a:latin typeface="Cambria" pitchFamily="18" charset="0"/>
                <a:ea typeface="Cambria" pitchFamily="18" charset="0"/>
                <a:cs typeface="Calibri" pitchFamily="34" charset="0"/>
              </a:rPr>
              <a:t>veza</a:t>
            </a:r>
            <a:r>
              <a:rPr lang="vi-VN" sz="2400" spc="-10" dirty="0">
                <a:solidFill>
                  <a:srgbClr val="002060"/>
                </a:solidFill>
                <a:latin typeface="Cambria" pitchFamily="18" charset="0"/>
                <a:ea typeface="Cambria" pitchFamily="18" charset="0"/>
                <a:cs typeface="Calibri" pitchFamily="34" charset="0"/>
              </a:rPr>
              <a:t> </a:t>
            </a:r>
            <a:r>
              <a:rPr lang="vi-VN" sz="2400" spc="-15" dirty="0">
                <a:solidFill>
                  <a:srgbClr val="002060"/>
                </a:solidFill>
                <a:latin typeface="Cambria" pitchFamily="18" charset="0"/>
                <a:ea typeface="Cambria" pitchFamily="18" charset="0"/>
                <a:cs typeface="Calibri" pitchFamily="34" charset="0"/>
              </a:rPr>
              <a:t>između</a:t>
            </a:r>
            <a:r>
              <a:rPr lang="vi-VN" sz="2400" spc="-10" dirty="0">
                <a:solidFill>
                  <a:srgbClr val="002060"/>
                </a:solidFill>
                <a:latin typeface="Cambria" pitchFamily="18" charset="0"/>
                <a:ea typeface="Cambria" pitchFamily="18" charset="0"/>
                <a:cs typeface="Calibri" pitchFamily="34" charset="0"/>
              </a:rPr>
              <a:t> </a:t>
            </a:r>
            <a:r>
              <a:rPr lang="vi-VN" sz="2400" spc="-10" dirty="0" smtClean="0">
                <a:solidFill>
                  <a:srgbClr val="002060"/>
                </a:solidFill>
                <a:latin typeface="Cambria" pitchFamily="18" charset="0"/>
                <a:ea typeface="Cambria" pitchFamily="18" charset="0"/>
                <a:cs typeface="Calibri" pitchFamily="34" charset="0"/>
              </a:rPr>
              <a:t>objekata</a:t>
            </a:r>
            <a:endParaRPr lang="en-US" sz="2400" spc="-10" dirty="0" smtClean="0">
              <a:solidFill>
                <a:srgbClr val="002060"/>
              </a:solidFill>
              <a:latin typeface="Cambria" pitchFamily="18" charset="0"/>
              <a:ea typeface="Cambria" pitchFamily="18" charset="0"/>
              <a:cs typeface="Calibri" pitchFamily="34" charset="0"/>
            </a:endParaRPr>
          </a:p>
          <a:p>
            <a:pPr marL="12700" marR="5080" indent="0">
              <a:lnSpc>
                <a:spcPct val="90000"/>
              </a:lnSpc>
              <a:spcBef>
                <a:spcPts val="600"/>
              </a:spcBef>
              <a:buNone/>
            </a:pPr>
            <a:r>
              <a:rPr lang="en-US" sz="2400" spc="-10" dirty="0">
                <a:solidFill>
                  <a:srgbClr val="002060"/>
                </a:solidFill>
                <a:latin typeface="Cambria" pitchFamily="18" charset="0"/>
                <a:ea typeface="Cambria" pitchFamily="18" charset="0"/>
                <a:cs typeface="Calibri" pitchFamily="34" charset="0"/>
              </a:rPr>
              <a:t>Pored</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asocijativnih</a:t>
            </a:r>
            <a:r>
              <a:rPr lang="en-US" sz="2400" spc="-5" dirty="0">
                <a:solidFill>
                  <a:srgbClr val="002060"/>
                </a:solidFill>
                <a:latin typeface="Cambria" pitchFamily="18" charset="0"/>
                <a:ea typeface="Cambria" pitchFamily="18" charset="0"/>
                <a:cs typeface="Calibri" pitchFamily="34" charset="0"/>
              </a:rPr>
              <a:t> </a:t>
            </a:r>
            <a:r>
              <a:rPr lang="en-US" sz="2400" spc="-15" dirty="0" err="1">
                <a:solidFill>
                  <a:srgbClr val="002060"/>
                </a:solidFill>
                <a:latin typeface="Cambria" pitchFamily="18" charset="0"/>
                <a:ea typeface="Cambria" pitchFamily="18" charset="0"/>
                <a:cs typeface="Calibri" pitchFamily="34" charset="0"/>
              </a:rPr>
              <a:t>veza</a:t>
            </a:r>
            <a:r>
              <a:rPr lang="en-US" sz="2400" spc="-10" dirty="0">
                <a:solidFill>
                  <a:srgbClr val="002060"/>
                </a:solidFill>
                <a:latin typeface="Cambria" pitchFamily="18" charset="0"/>
                <a:ea typeface="Cambria" pitchFamily="18" charset="0"/>
                <a:cs typeface="Calibri" pitchFamily="34" charset="0"/>
              </a:rPr>
              <a:t> </a:t>
            </a:r>
            <a:r>
              <a:rPr lang="en-US" sz="2400" spc="-5" dirty="0" err="1" smtClean="0">
                <a:solidFill>
                  <a:srgbClr val="002060"/>
                </a:solidFill>
                <a:latin typeface="Cambria" pitchFamily="18" charset="0"/>
                <a:ea typeface="Cambria" pitchFamily="18" charset="0"/>
                <a:cs typeface="Calibri" pitchFamily="34" charset="0"/>
              </a:rPr>
              <a:t>postoje</a:t>
            </a:r>
            <a:r>
              <a:rPr lang="en-US" sz="2400" dirty="0" smtClean="0">
                <a:solidFill>
                  <a:srgbClr val="002060"/>
                </a:solidFill>
                <a:latin typeface="Cambria" pitchFamily="18" charset="0"/>
                <a:ea typeface="Cambria" pitchFamily="18" charset="0"/>
                <a:cs typeface="Calibri" pitchFamily="34" charset="0"/>
              </a:rPr>
              <a:t> </a:t>
            </a:r>
            <a:r>
              <a:rPr lang="en-US" sz="2400" spc="-5" dirty="0">
                <a:solidFill>
                  <a:srgbClr val="002060"/>
                </a:solidFill>
                <a:latin typeface="Cambria" pitchFamily="18" charset="0"/>
                <a:ea typeface="Cambria" pitchFamily="18" charset="0"/>
                <a:cs typeface="Calibri" pitchFamily="34" charset="0"/>
              </a:rPr>
              <a:t>i</a:t>
            </a:r>
            <a:r>
              <a:rPr lang="en-US" sz="240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specifične</a:t>
            </a:r>
            <a:r>
              <a:rPr lang="en-US" sz="2400" spc="-5" dirty="0">
                <a:solidFill>
                  <a:srgbClr val="002060"/>
                </a:solidFill>
                <a:latin typeface="Cambria" pitchFamily="18" charset="0"/>
                <a:ea typeface="Cambria" pitchFamily="18" charset="0"/>
                <a:cs typeface="Calibri" pitchFamily="34" charset="0"/>
              </a:rPr>
              <a:t> </a:t>
            </a:r>
            <a:r>
              <a:rPr lang="en-US" sz="2400" spc="-15" dirty="0" err="1">
                <a:solidFill>
                  <a:srgbClr val="002060"/>
                </a:solidFill>
                <a:latin typeface="Cambria" pitchFamily="18" charset="0"/>
                <a:ea typeface="Cambria" pitchFamily="18" charset="0"/>
                <a:cs typeface="Calibri" pitchFamily="34" charset="0"/>
              </a:rPr>
              <a:t>veze</a:t>
            </a:r>
            <a:r>
              <a:rPr lang="en-US" sz="2400" spc="-1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kojima</a:t>
            </a:r>
            <a:r>
              <a:rPr lang="en-US" sz="2400" spc="-5" dirty="0">
                <a:solidFill>
                  <a:srgbClr val="002060"/>
                </a:solidFill>
                <a:latin typeface="Cambria" pitchFamily="18" charset="0"/>
                <a:ea typeface="Cambria" pitchFamily="18" charset="0"/>
                <a:cs typeface="Calibri" pitchFamily="34" charset="0"/>
              </a:rPr>
              <a:t> </a:t>
            </a:r>
            <a:r>
              <a:rPr lang="en-US" sz="2400" spc="-10" dirty="0">
                <a:solidFill>
                  <a:srgbClr val="002060"/>
                </a:solidFill>
                <a:latin typeface="Cambria" pitchFamily="18" charset="0"/>
                <a:ea typeface="Cambria" pitchFamily="18" charset="0"/>
                <a:cs typeface="Calibri" pitchFamily="34" charset="0"/>
              </a:rPr>
              <a:t>se</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izražava</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hijerarhija</a:t>
            </a:r>
            <a:r>
              <a:rPr lang="en-US" sz="2400" spc="-10" dirty="0">
                <a:solidFill>
                  <a:srgbClr val="002060"/>
                </a:solidFill>
                <a:latin typeface="Cambria" pitchFamily="18" charset="0"/>
                <a:ea typeface="Cambria" pitchFamily="18" charset="0"/>
                <a:cs typeface="Calibri" pitchFamily="34" charset="0"/>
              </a:rPr>
              <a:t> </a:t>
            </a:r>
            <a:r>
              <a:rPr lang="en-US" sz="2400" spc="-5" dirty="0">
                <a:solidFill>
                  <a:srgbClr val="002060"/>
                </a:solidFill>
                <a:latin typeface="Cambria" pitchFamily="18" charset="0"/>
                <a:ea typeface="Cambria" pitchFamily="18" charset="0"/>
                <a:cs typeface="Calibri" pitchFamily="34" charset="0"/>
              </a:rPr>
              <a:t>i</a:t>
            </a:r>
            <a:r>
              <a:rPr lang="en-US" sz="240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komponovanje</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objekata</a:t>
            </a:r>
            <a:r>
              <a:rPr lang="en-US" sz="2400" spc="-10" dirty="0">
                <a:solidFill>
                  <a:srgbClr val="002060"/>
                </a:solidFill>
                <a:latin typeface="Cambria" pitchFamily="18" charset="0"/>
                <a:ea typeface="Cambria" pitchFamily="18" charset="0"/>
                <a:cs typeface="Calibri" pitchFamily="34" charset="0"/>
              </a:rPr>
              <a:t>. </a:t>
            </a:r>
            <a:endParaRPr lang="en-US" sz="2400" dirty="0">
              <a:solidFill>
                <a:srgbClr val="002060"/>
              </a:solidFill>
              <a:latin typeface="Cambria" pitchFamily="18" charset="0"/>
              <a:ea typeface="Cambria" pitchFamily="18" charset="0"/>
              <a:cs typeface="Calibri" pitchFamily="34" charset="0"/>
            </a:endParaRPr>
          </a:p>
          <a:p>
            <a:pPr marL="12700" marR="5080" indent="0" algn="just">
              <a:lnSpc>
                <a:spcPct val="90000"/>
              </a:lnSpc>
              <a:spcBef>
                <a:spcPts val="600"/>
              </a:spcBef>
              <a:buNone/>
            </a:pPr>
            <a:r>
              <a:rPr lang="en-US" sz="2400" u="sng" spc="-10" dirty="0" err="1" smtClean="0">
                <a:solidFill>
                  <a:srgbClr val="002060"/>
                </a:solidFill>
                <a:uFill>
                  <a:solidFill>
                    <a:srgbClr val="000000"/>
                  </a:solidFill>
                </a:uFill>
                <a:latin typeface="Cambria" pitchFamily="18" charset="0"/>
                <a:ea typeface="Cambria" pitchFamily="18" charset="0"/>
                <a:cs typeface="Calibri" pitchFamily="34" charset="0"/>
              </a:rPr>
              <a:t>Generalizacija</a:t>
            </a:r>
            <a:r>
              <a:rPr lang="en-US" sz="2400" u="sng" spc="-10" dirty="0" smtClean="0">
                <a:solidFill>
                  <a:srgbClr val="002060"/>
                </a:solidFill>
                <a:uFill>
                  <a:solidFill>
                    <a:srgbClr val="000000"/>
                  </a:solidFill>
                </a:uFill>
                <a:latin typeface="Cambria" pitchFamily="18" charset="0"/>
                <a:ea typeface="Cambria" pitchFamily="18" charset="0"/>
                <a:cs typeface="Calibri" pitchFamily="34" charset="0"/>
              </a:rPr>
              <a:t>/</a:t>
            </a:r>
            <a:r>
              <a:rPr lang="en-US" sz="2400" u="sng" spc="-10" dirty="0" err="1" smtClean="0">
                <a:solidFill>
                  <a:srgbClr val="002060"/>
                </a:solidFill>
                <a:uFill>
                  <a:solidFill>
                    <a:srgbClr val="000000"/>
                  </a:solidFill>
                </a:uFill>
                <a:latin typeface="Cambria" pitchFamily="18" charset="0"/>
                <a:ea typeface="Cambria" pitchFamily="18" charset="0"/>
                <a:cs typeface="Calibri" pitchFamily="34" charset="0"/>
              </a:rPr>
              <a:t>specijalizacija</a:t>
            </a:r>
            <a:endParaRPr lang="en-US" sz="2400" u="sng" spc="-10" dirty="0" smtClean="0">
              <a:solidFill>
                <a:srgbClr val="002060"/>
              </a:solidFill>
              <a:uFill>
                <a:solidFill>
                  <a:srgbClr val="000000"/>
                </a:solidFill>
              </a:uFill>
              <a:latin typeface="Cambria" pitchFamily="18" charset="0"/>
              <a:ea typeface="Cambria" pitchFamily="18" charset="0"/>
              <a:cs typeface="Calibri" pitchFamily="34" charset="0"/>
            </a:endParaRPr>
          </a:p>
          <a:p>
            <a:pPr marL="469900" marR="5080" indent="-457200" algn="just">
              <a:lnSpc>
                <a:spcPct val="90000"/>
              </a:lnSpc>
              <a:spcBef>
                <a:spcPts val="0"/>
              </a:spcBef>
            </a:pPr>
            <a:r>
              <a:rPr lang="en-US" sz="2400" spc="-10" dirty="0" err="1">
                <a:solidFill>
                  <a:srgbClr val="002060"/>
                </a:solidFill>
                <a:latin typeface="Cambria" pitchFamily="18" charset="0"/>
                <a:ea typeface="Cambria" pitchFamily="18" charset="0"/>
                <a:cs typeface="Calibri" pitchFamily="34" charset="0"/>
              </a:rPr>
              <a:t>Generalizacija</a:t>
            </a:r>
            <a:r>
              <a:rPr lang="en-US" sz="2400" spc="-10" dirty="0">
                <a:solidFill>
                  <a:srgbClr val="002060"/>
                </a:solidFill>
                <a:latin typeface="Cambria" pitchFamily="18" charset="0"/>
                <a:ea typeface="Cambria" pitchFamily="18" charset="0"/>
                <a:cs typeface="Calibri" pitchFamily="34" charset="0"/>
              </a:rPr>
              <a:t> </a:t>
            </a:r>
            <a:r>
              <a:rPr lang="en-US" sz="2400" dirty="0">
                <a:solidFill>
                  <a:srgbClr val="002060"/>
                </a:solidFill>
                <a:latin typeface="Cambria" pitchFamily="18" charset="0"/>
                <a:ea typeface="Cambria" pitchFamily="18" charset="0"/>
                <a:cs typeface="Calibri" pitchFamily="34" charset="0"/>
              </a:rPr>
              <a:t>je </a:t>
            </a:r>
            <a:r>
              <a:rPr lang="en-US" sz="2400" spc="-10" dirty="0" err="1">
                <a:solidFill>
                  <a:srgbClr val="002060"/>
                </a:solidFill>
                <a:latin typeface="Cambria" pitchFamily="18" charset="0"/>
                <a:ea typeface="Cambria" pitchFamily="18" charset="0"/>
                <a:cs typeface="Calibri" pitchFamily="34" charset="0"/>
              </a:rPr>
              <a:t>apstrakcija</a:t>
            </a:r>
            <a:r>
              <a:rPr lang="en-US" sz="2400" spc="-10" dirty="0">
                <a:solidFill>
                  <a:srgbClr val="002060"/>
                </a:solidFill>
                <a:latin typeface="Cambria" pitchFamily="18" charset="0"/>
                <a:ea typeface="Cambria" pitchFamily="18" charset="0"/>
                <a:cs typeface="Calibri" pitchFamily="34" charset="0"/>
              </a:rPr>
              <a:t> </a:t>
            </a:r>
            <a:r>
              <a:rPr lang="en-US" sz="2400" spc="-5" dirty="0">
                <a:solidFill>
                  <a:srgbClr val="002060"/>
                </a:solidFill>
                <a:latin typeface="Cambria" pitchFamily="18" charset="0"/>
                <a:ea typeface="Cambria" pitchFamily="18" charset="0"/>
                <a:cs typeface="Calibri" pitchFamily="34" charset="0"/>
              </a:rPr>
              <a:t>u </a:t>
            </a:r>
            <a:r>
              <a:rPr lang="en-US" sz="2400" spc="-15" dirty="0" err="1">
                <a:solidFill>
                  <a:srgbClr val="002060"/>
                </a:solidFill>
                <a:latin typeface="Cambria" pitchFamily="18" charset="0"/>
                <a:ea typeface="Cambria" pitchFamily="18" charset="0"/>
                <a:cs typeface="Calibri" pitchFamily="34" charset="0"/>
              </a:rPr>
              <a:t>kojoj</a:t>
            </a:r>
            <a:r>
              <a:rPr lang="en-US" sz="2400" spc="-15" dirty="0">
                <a:solidFill>
                  <a:srgbClr val="002060"/>
                </a:solidFill>
                <a:latin typeface="Cambria" pitchFamily="18" charset="0"/>
                <a:ea typeface="Cambria" pitchFamily="18" charset="0"/>
                <a:cs typeface="Calibri" pitchFamily="34" charset="0"/>
              </a:rPr>
              <a:t> se </a:t>
            </a:r>
            <a:r>
              <a:rPr lang="en-US" sz="2400" spc="-10" dirty="0" err="1">
                <a:solidFill>
                  <a:srgbClr val="002060"/>
                </a:solidFill>
                <a:latin typeface="Cambria" pitchFamily="18" charset="0"/>
                <a:ea typeface="Cambria" pitchFamily="18" charset="0"/>
                <a:cs typeface="Calibri" pitchFamily="34" charset="0"/>
              </a:rPr>
              <a:t>skup</a:t>
            </a:r>
            <a:r>
              <a:rPr lang="en-US" sz="2400" spc="-1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sličnih</a:t>
            </a:r>
            <a:r>
              <a:rPr lang="en-US" sz="2400" spc="-10" dirty="0">
                <a:solidFill>
                  <a:srgbClr val="002060"/>
                </a:solidFill>
                <a:latin typeface="Cambria" pitchFamily="18" charset="0"/>
                <a:ea typeface="Cambria" pitchFamily="18" charset="0"/>
                <a:cs typeface="Calibri" pitchFamily="34" charset="0"/>
              </a:rPr>
              <a:t> </a:t>
            </a:r>
            <a:r>
              <a:rPr lang="en-US" sz="2400" spc="-5" dirty="0">
                <a:solidFill>
                  <a:srgbClr val="002060"/>
                </a:solidFill>
                <a:latin typeface="Cambria" pitchFamily="18" charset="0"/>
                <a:ea typeface="Cambria" pitchFamily="18" charset="0"/>
                <a:cs typeface="Calibri" pitchFamily="34" charset="0"/>
              </a:rPr>
              <a:t> </a:t>
            </a:r>
            <a:r>
              <a:rPr lang="en-US" sz="2400" spc="-5" dirty="0" err="1">
                <a:solidFill>
                  <a:srgbClr val="002060"/>
                </a:solidFill>
                <a:latin typeface="Cambria" pitchFamily="18" charset="0"/>
                <a:ea typeface="Cambria" pitchFamily="18" charset="0"/>
                <a:cs typeface="Calibri" pitchFamily="34" charset="0"/>
              </a:rPr>
              <a:t>tipova</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objekata</a:t>
            </a:r>
            <a:r>
              <a:rPr lang="en-US" sz="2400" spc="-1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tretira</a:t>
            </a:r>
            <a:r>
              <a:rPr lang="en-US" sz="2400" spc="-10" dirty="0">
                <a:solidFill>
                  <a:srgbClr val="002060"/>
                </a:solidFill>
                <a:latin typeface="Cambria" pitchFamily="18" charset="0"/>
                <a:ea typeface="Cambria" pitchFamily="18" charset="0"/>
                <a:cs typeface="Calibri" pitchFamily="34" charset="0"/>
              </a:rPr>
              <a:t> </a:t>
            </a:r>
            <a:r>
              <a:rPr lang="en-US" sz="2400" spc="-15" dirty="0" err="1">
                <a:solidFill>
                  <a:srgbClr val="002060"/>
                </a:solidFill>
                <a:latin typeface="Cambria" pitchFamily="18" charset="0"/>
                <a:ea typeface="Cambria" pitchFamily="18" charset="0"/>
                <a:cs typeface="Calibri" pitchFamily="34" charset="0"/>
              </a:rPr>
              <a:t>kao</a:t>
            </a:r>
            <a:r>
              <a:rPr lang="en-US" sz="2400" spc="-1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generički</a:t>
            </a:r>
            <a:r>
              <a:rPr lang="en-US" sz="2400" spc="-10" dirty="0">
                <a:solidFill>
                  <a:srgbClr val="002060"/>
                </a:solidFill>
                <a:latin typeface="Cambria" pitchFamily="18" charset="0"/>
                <a:ea typeface="Cambria" pitchFamily="18" charset="0"/>
                <a:cs typeface="Calibri" pitchFamily="34" charset="0"/>
              </a:rPr>
              <a:t> </a:t>
            </a:r>
            <a:r>
              <a:rPr lang="en-US" sz="2400" spc="-5" dirty="0">
                <a:solidFill>
                  <a:srgbClr val="002060"/>
                </a:solidFill>
                <a:latin typeface="Cambria" pitchFamily="18" charset="0"/>
                <a:ea typeface="Cambria" pitchFamily="18" charset="0"/>
                <a:cs typeface="Calibri" pitchFamily="34" charset="0"/>
              </a:rPr>
              <a:t>tip </a:t>
            </a:r>
            <a:r>
              <a:rPr lang="en-US" sz="2400" spc="-10" dirty="0" err="1">
                <a:solidFill>
                  <a:srgbClr val="002060"/>
                </a:solidFill>
                <a:latin typeface="Cambria" pitchFamily="18" charset="0"/>
                <a:ea typeface="Cambria" pitchFamily="18" charset="0"/>
                <a:cs typeface="Calibri" pitchFamily="34" charset="0"/>
              </a:rPr>
              <a:t>objekta</a:t>
            </a:r>
            <a:r>
              <a:rPr lang="en-US" sz="2400" spc="-10" dirty="0">
                <a:solidFill>
                  <a:srgbClr val="002060"/>
                </a:solidFill>
                <a:latin typeface="Cambria" pitchFamily="18" charset="0"/>
                <a:ea typeface="Cambria" pitchFamily="18" charset="0"/>
                <a:cs typeface="Calibri" pitchFamily="34" charset="0"/>
              </a:rPr>
              <a:t> </a:t>
            </a:r>
            <a:r>
              <a:rPr lang="en-US" sz="2400" spc="-5" dirty="0">
                <a:solidFill>
                  <a:srgbClr val="002060"/>
                </a:solidFill>
                <a:latin typeface="Cambria" pitchFamily="18" charset="0"/>
                <a:ea typeface="Cambria" pitchFamily="18" charset="0"/>
                <a:cs typeface="Calibri" pitchFamily="34" charset="0"/>
              </a:rPr>
              <a:t>(</a:t>
            </a:r>
            <a:r>
              <a:rPr lang="en-US" sz="2400" spc="-5" dirty="0" err="1">
                <a:solidFill>
                  <a:srgbClr val="002060"/>
                </a:solidFill>
                <a:latin typeface="Cambria" pitchFamily="18" charset="0"/>
                <a:ea typeface="Cambria" pitchFamily="18" charset="0"/>
                <a:cs typeface="Calibri" pitchFamily="34" charset="0"/>
              </a:rPr>
              <a:t>nadtip</a:t>
            </a:r>
            <a:r>
              <a:rPr lang="en-US" sz="2400" spc="-5" dirty="0">
                <a:solidFill>
                  <a:srgbClr val="002060"/>
                </a:solidFill>
                <a:latin typeface="Cambria" pitchFamily="18" charset="0"/>
                <a:ea typeface="Cambria" pitchFamily="18" charset="0"/>
                <a:cs typeface="Calibri" pitchFamily="34" charset="0"/>
              </a:rPr>
              <a:t>). </a:t>
            </a:r>
            <a:r>
              <a:rPr lang="en-US" sz="2400" spc="-5" dirty="0" err="1">
                <a:solidFill>
                  <a:srgbClr val="002060"/>
                </a:solidFill>
                <a:latin typeface="Cambria" pitchFamily="18" charset="0"/>
                <a:ea typeface="Cambria" pitchFamily="18" charset="0"/>
                <a:cs typeface="Calibri" pitchFamily="34" charset="0"/>
              </a:rPr>
              <a:t>Slični</a:t>
            </a:r>
            <a:r>
              <a:rPr lang="en-US" sz="2400" spc="-5" dirty="0">
                <a:solidFill>
                  <a:srgbClr val="002060"/>
                </a:solidFill>
                <a:latin typeface="Cambria" pitchFamily="18" charset="0"/>
                <a:ea typeface="Cambria" pitchFamily="18" charset="0"/>
                <a:cs typeface="Calibri" pitchFamily="34" charset="0"/>
              </a:rPr>
              <a:t> </a:t>
            </a:r>
            <a:r>
              <a:rPr lang="en-US" sz="2400" spc="-5" dirty="0" err="1">
                <a:solidFill>
                  <a:srgbClr val="002060"/>
                </a:solidFill>
                <a:latin typeface="Cambria" pitchFamily="18" charset="0"/>
                <a:ea typeface="Cambria" pitchFamily="18" charset="0"/>
                <a:cs typeface="Calibri" pitchFamily="34" charset="0"/>
              </a:rPr>
              <a:t>tipovi</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objekata</a:t>
            </a:r>
            <a:r>
              <a:rPr lang="en-US" sz="2400" spc="-10" dirty="0">
                <a:solidFill>
                  <a:srgbClr val="002060"/>
                </a:solidFill>
                <a:latin typeface="Cambria" pitchFamily="18" charset="0"/>
                <a:ea typeface="Cambria" pitchFamily="18" charset="0"/>
                <a:cs typeface="Calibri" pitchFamily="34" charset="0"/>
              </a:rPr>
              <a:t> </a:t>
            </a:r>
            <a:r>
              <a:rPr lang="en-US" sz="2400" spc="-10" dirty="0" err="1" smtClean="0">
                <a:solidFill>
                  <a:srgbClr val="002060"/>
                </a:solidFill>
                <a:latin typeface="Cambria" pitchFamily="18" charset="0"/>
                <a:ea typeface="Cambria" pitchFamily="18" charset="0"/>
                <a:cs typeface="Calibri" pitchFamily="34" charset="0"/>
              </a:rPr>
              <a:t>imaju</a:t>
            </a:r>
            <a:r>
              <a:rPr lang="en-US" sz="2400" spc="-5" dirty="0" smtClean="0">
                <a:solidFill>
                  <a:srgbClr val="002060"/>
                </a:solidFill>
                <a:latin typeface="Cambria" pitchFamily="18" charset="0"/>
                <a:ea typeface="Cambria" pitchFamily="18" charset="0"/>
                <a:cs typeface="Calibri" pitchFamily="34" charset="0"/>
              </a:rPr>
              <a:t> </a:t>
            </a:r>
            <a:r>
              <a:rPr lang="en-US" sz="2400" spc="-15" dirty="0" err="1">
                <a:solidFill>
                  <a:srgbClr val="002060"/>
                </a:solidFill>
                <a:latin typeface="Cambria" pitchFamily="18" charset="0"/>
                <a:ea typeface="Cambria" pitchFamily="18" charset="0"/>
                <a:cs typeface="Calibri" pitchFamily="34" charset="0"/>
              </a:rPr>
              <a:t>neke</a:t>
            </a:r>
            <a:r>
              <a:rPr lang="en-US" sz="2400" spc="-1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zajedničke</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atribute</a:t>
            </a:r>
            <a:r>
              <a:rPr lang="en-US" sz="2400" spc="-10" dirty="0">
                <a:solidFill>
                  <a:srgbClr val="002060"/>
                </a:solidFill>
                <a:latin typeface="Cambria" pitchFamily="18" charset="0"/>
                <a:ea typeface="Cambria" pitchFamily="18" charset="0"/>
                <a:cs typeface="Calibri" pitchFamily="34" charset="0"/>
              </a:rPr>
              <a:t>,</a:t>
            </a:r>
            <a:r>
              <a:rPr lang="en-US" sz="2400" spc="-5" dirty="0">
                <a:solidFill>
                  <a:srgbClr val="002060"/>
                </a:solidFill>
                <a:latin typeface="Cambria" pitchFamily="18" charset="0"/>
                <a:ea typeface="Cambria" pitchFamily="18" charset="0"/>
                <a:cs typeface="Calibri" pitchFamily="34" charset="0"/>
              </a:rPr>
              <a:t> </a:t>
            </a:r>
            <a:r>
              <a:rPr lang="en-US" sz="2400" spc="-15" dirty="0" err="1">
                <a:solidFill>
                  <a:srgbClr val="002060"/>
                </a:solidFill>
                <a:latin typeface="Cambria" pitchFamily="18" charset="0"/>
                <a:ea typeface="Cambria" pitchFamily="18" charset="0"/>
                <a:cs typeface="Calibri" pitchFamily="34" charset="0"/>
              </a:rPr>
              <a:t>veze</a:t>
            </a:r>
            <a:r>
              <a:rPr lang="en-US" sz="2400" spc="-10" dirty="0">
                <a:solidFill>
                  <a:srgbClr val="002060"/>
                </a:solidFill>
                <a:latin typeface="Cambria" pitchFamily="18" charset="0"/>
                <a:ea typeface="Cambria" pitchFamily="18" charset="0"/>
                <a:cs typeface="Calibri" pitchFamily="34" charset="0"/>
              </a:rPr>
              <a:t> </a:t>
            </a:r>
            <a:r>
              <a:rPr lang="en-US" sz="2400" spc="-5" dirty="0">
                <a:solidFill>
                  <a:srgbClr val="002060"/>
                </a:solidFill>
                <a:latin typeface="Cambria" pitchFamily="18" charset="0"/>
                <a:ea typeface="Cambria" pitchFamily="18" charset="0"/>
                <a:cs typeface="Calibri" pitchFamily="34" charset="0"/>
              </a:rPr>
              <a:t>i/</a:t>
            </a:r>
            <a:r>
              <a:rPr lang="en-US" sz="2400" spc="-5" dirty="0" err="1">
                <a:solidFill>
                  <a:srgbClr val="002060"/>
                </a:solidFill>
                <a:latin typeface="Cambria" pitchFamily="18" charset="0"/>
                <a:ea typeface="Cambria" pitchFamily="18" charset="0"/>
                <a:cs typeface="Calibri" pitchFamily="34" charset="0"/>
              </a:rPr>
              <a:t>ili</a:t>
            </a:r>
            <a:r>
              <a:rPr lang="en-US" sz="240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operacije</a:t>
            </a:r>
            <a:r>
              <a:rPr lang="en-US" sz="2400" spc="-10" dirty="0">
                <a:solidFill>
                  <a:srgbClr val="002060"/>
                </a:solidFill>
                <a:latin typeface="Cambria" pitchFamily="18" charset="0"/>
                <a:ea typeface="Cambria" pitchFamily="18" charset="0"/>
                <a:cs typeface="Calibri" pitchFamily="34" charset="0"/>
              </a:rPr>
              <a:t>.</a:t>
            </a:r>
            <a:r>
              <a:rPr lang="en-US" sz="2400" spc="330" dirty="0">
                <a:solidFill>
                  <a:srgbClr val="002060"/>
                </a:solidFill>
                <a:latin typeface="Cambria" pitchFamily="18" charset="0"/>
                <a:ea typeface="Cambria" pitchFamily="18" charset="0"/>
                <a:cs typeface="Calibri" pitchFamily="34" charset="0"/>
              </a:rPr>
              <a:t> </a:t>
            </a:r>
            <a:endParaRPr lang="sr-Latn-RS" sz="2400" spc="330" dirty="0" smtClean="0">
              <a:solidFill>
                <a:srgbClr val="002060"/>
              </a:solidFill>
              <a:latin typeface="Cambria" pitchFamily="18" charset="0"/>
              <a:ea typeface="Cambria" pitchFamily="18" charset="0"/>
              <a:cs typeface="Calibri" pitchFamily="34" charset="0"/>
            </a:endParaRPr>
          </a:p>
          <a:p>
            <a:pPr marL="469900" marR="5080" indent="-457200" algn="just">
              <a:lnSpc>
                <a:spcPct val="90000"/>
              </a:lnSpc>
              <a:spcBef>
                <a:spcPts val="0"/>
              </a:spcBef>
            </a:pPr>
            <a:r>
              <a:rPr lang="en-US" sz="2400" spc="-10" dirty="0" err="1" smtClean="0">
                <a:solidFill>
                  <a:srgbClr val="002060"/>
                </a:solidFill>
                <a:latin typeface="Cambria" pitchFamily="18" charset="0"/>
                <a:ea typeface="Cambria" pitchFamily="18" charset="0"/>
                <a:cs typeface="Calibri" pitchFamily="34" charset="0"/>
              </a:rPr>
              <a:t>Specijalizacija</a:t>
            </a:r>
            <a:r>
              <a:rPr lang="en-US" sz="2400" spc="330" dirty="0" smtClean="0">
                <a:solidFill>
                  <a:srgbClr val="002060"/>
                </a:solidFill>
                <a:latin typeface="Cambria" pitchFamily="18" charset="0"/>
                <a:ea typeface="Cambria" pitchFamily="18" charset="0"/>
                <a:cs typeface="Calibri" pitchFamily="34" charset="0"/>
              </a:rPr>
              <a:t> </a:t>
            </a:r>
            <a:r>
              <a:rPr lang="en-US" sz="2400" dirty="0">
                <a:solidFill>
                  <a:srgbClr val="002060"/>
                </a:solidFill>
                <a:latin typeface="Cambria" pitchFamily="18" charset="0"/>
                <a:ea typeface="Cambria" pitchFamily="18" charset="0"/>
                <a:cs typeface="Calibri" pitchFamily="34" charset="0"/>
              </a:rPr>
              <a:t>je </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inverzni</a:t>
            </a:r>
            <a:r>
              <a:rPr lang="en-US" sz="2400" spc="-10" dirty="0">
                <a:solidFill>
                  <a:srgbClr val="002060"/>
                </a:solidFill>
                <a:latin typeface="Cambria" pitchFamily="18" charset="0"/>
                <a:ea typeface="Cambria" pitchFamily="18" charset="0"/>
                <a:cs typeface="Calibri" pitchFamily="34" charset="0"/>
              </a:rPr>
              <a:t> </a:t>
            </a:r>
            <a:r>
              <a:rPr lang="en-US" sz="2400" spc="-5" dirty="0" err="1">
                <a:solidFill>
                  <a:srgbClr val="002060"/>
                </a:solidFill>
                <a:latin typeface="Cambria" pitchFamily="18" charset="0"/>
                <a:ea typeface="Cambria" pitchFamily="18" charset="0"/>
                <a:cs typeface="Calibri" pitchFamily="34" charset="0"/>
              </a:rPr>
              <a:t>postupak</a:t>
            </a:r>
            <a:r>
              <a:rPr lang="en-US" sz="2400" spc="-5" dirty="0">
                <a:solidFill>
                  <a:srgbClr val="002060"/>
                </a:solidFill>
                <a:latin typeface="Cambria" pitchFamily="18" charset="0"/>
                <a:ea typeface="Cambria" pitchFamily="18" charset="0"/>
                <a:cs typeface="Calibri" pitchFamily="34" charset="0"/>
              </a:rPr>
              <a:t> u </a:t>
            </a:r>
            <a:r>
              <a:rPr lang="en-US" sz="2400" spc="-15" dirty="0" err="1">
                <a:solidFill>
                  <a:srgbClr val="002060"/>
                </a:solidFill>
                <a:latin typeface="Cambria" pitchFamily="18" charset="0"/>
                <a:ea typeface="Cambria" pitchFamily="18" charset="0"/>
                <a:cs typeface="Calibri" pitchFamily="34" charset="0"/>
              </a:rPr>
              <a:t>kome</a:t>
            </a:r>
            <a:r>
              <a:rPr lang="en-US" sz="2400" spc="-15" dirty="0">
                <a:solidFill>
                  <a:srgbClr val="002060"/>
                </a:solidFill>
                <a:latin typeface="Cambria" pitchFamily="18" charset="0"/>
                <a:ea typeface="Cambria" pitchFamily="18" charset="0"/>
                <a:cs typeface="Calibri" pitchFamily="34" charset="0"/>
              </a:rPr>
              <a:t> </a:t>
            </a:r>
            <a:r>
              <a:rPr lang="en-US" sz="2400" spc="-10" dirty="0">
                <a:solidFill>
                  <a:srgbClr val="002060"/>
                </a:solidFill>
                <a:latin typeface="Cambria" pitchFamily="18" charset="0"/>
                <a:ea typeface="Cambria" pitchFamily="18" charset="0"/>
                <a:cs typeface="Calibri" pitchFamily="34" charset="0"/>
              </a:rPr>
              <a:t>se </a:t>
            </a:r>
            <a:r>
              <a:rPr lang="en-US" sz="2400" spc="-15" dirty="0" err="1">
                <a:solidFill>
                  <a:srgbClr val="002060"/>
                </a:solidFill>
                <a:latin typeface="Cambria" pitchFamily="18" charset="0"/>
                <a:ea typeface="Cambria" pitchFamily="18" charset="0"/>
                <a:cs typeface="Calibri" pitchFamily="34" charset="0"/>
              </a:rPr>
              <a:t>za</a:t>
            </a:r>
            <a:r>
              <a:rPr lang="en-US" sz="2400" spc="-1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neki</a:t>
            </a:r>
            <a:r>
              <a:rPr lang="en-US" sz="2400" spc="-10" dirty="0">
                <a:solidFill>
                  <a:srgbClr val="002060"/>
                </a:solidFill>
                <a:latin typeface="Cambria" pitchFamily="18" charset="0"/>
                <a:ea typeface="Cambria" pitchFamily="18" charset="0"/>
                <a:cs typeface="Calibri" pitchFamily="34" charset="0"/>
              </a:rPr>
              <a:t> </a:t>
            </a:r>
            <a:r>
              <a:rPr lang="en-US" sz="2400" spc="-5" dirty="0">
                <a:solidFill>
                  <a:srgbClr val="002060"/>
                </a:solidFill>
                <a:latin typeface="Cambria" pitchFamily="18" charset="0"/>
                <a:ea typeface="Cambria" pitchFamily="18" charset="0"/>
                <a:cs typeface="Calibri" pitchFamily="34" charset="0"/>
              </a:rPr>
              <a:t>tip </a:t>
            </a:r>
            <a:r>
              <a:rPr lang="en-US" sz="2400" spc="-5" dirty="0" err="1">
                <a:solidFill>
                  <a:srgbClr val="002060"/>
                </a:solidFill>
                <a:latin typeface="Cambria" pitchFamily="18" charset="0"/>
                <a:ea typeface="Cambria" pitchFamily="18" charset="0"/>
                <a:cs typeface="Calibri" pitchFamily="34" charset="0"/>
              </a:rPr>
              <a:t>objekta</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definišu</a:t>
            </a:r>
            <a:r>
              <a:rPr lang="en-US" sz="2400" spc="-1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njegovi</a:t>
            </a:r>
            <a:r>
              <a:rPr lang="en-US" sz="2400" spc="-10" dirty="0">
                <a:solidFill>
                  <a:srgbClr val="002060"/>
                </a:solidFill>
                <a:latin typeface="Cambria" pitchFamily="18" charset="0"/>
                <a:ea typeface="Cambria" pitchFamily="18" charset="0"/>
                <a:cs typeface="Calibri" pitchFamily="34" charset="0"/>
              </a:rPr>
              <a:t> </a:t>
            </a:r>
            <a:r>
              <a:rPr lang="en-US" sz="2400" spc="-5" dirty="0" err="1">
                <a:solidFill>
                  <a:srgbClr val="002060"/>
                </a:solidFill>
                <a:latin typeface="Cambria" pitchFamily="18" charset="0"/>
                <a:ea typeface="Cambria" pitchFamily="18" charset="0"/>
                <a:cs typeface="Calibri" pitchFamily="34" charset="0"/>
              </a:rPr>
              <a:t>podtipovi</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koji</a:t>
            </a:r>
            <a:r>
              <a:rPr lang="en-US" sz="2400" spc="-1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imaju</a:t>
            </a:r>
            <a:r>
              <a:rPr lang="en-US" sz="2400" spc="-10" dirty="0">
                <a:solidFill>
                  <a:srgbClr val="002060"/>
                </a:solidFill>
                <a:latin typeface="Cambria" pitchFamily="18" charset="0"/>
                <a:ea typeface="Cambria" pitchFamily="18" charset="0"/>
                <a:cs typeface="Calibri" pitchFamily="34" charset="0"/>
              </a:rPr>
              <a:t> </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neke</a:t>
            </a:r>
            <a:r>
              <a:rPr lang="en-US" sz="2400" spc="-1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njima</a:t>
            </a:r>
            <a:r>
              <a:rPr lang="en-US" sz="2400" spc="-1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specifične</a:t>
            </a:r>
            <a:r>
              <a:rPr lang="en-US" sz="2400" spc="-1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atribute</a:t>
            </a:r>
            <a:r>
              <a:rPr lang="en-US" sz="2400" spc="-10" dirty="0">
                <a:solidFill>
                  <a:srgbClr val="002060"/>
                </a:solidFill>
                <a:latin typeface="Cambria" pitchFamily="18" charset="0"/>
                <a:ea typeface="Cambria" pitchFamily="18" charset="0"/>
                <a:cs typeface="Calibri" pitchFamily="34" charset="0"/>
              </a:rPr>
              <a:t>, </a:t>
            </a:r>
            <a:r>
              <a:rPr lang="en-US" sz="2400" spc="-15" dirty="0" err="1">
                <a:solidFill>
                  <a:srgbClr val="002060"/>
                </a:solidFill>
                <a:latin typeface="Cambria" pitchFamily="18" charset="0"/>
                <a:ea typeface="Cambria" pitchFamily="18" charset="0"/>
                <a:cs typeface="Calibri" pitchFamily="34" charset="0"/>
              </a:rPr>
              <a:t>veze</a:t>
            </a:r>
            <a:r>
              <a:rPr lang="en-US" sz="2400" spc="-15" dirty="0">
                <a:solidFill>
                  <a:srgbClr val="002060"/>
                </a:solidFill>
                <a:latin typeface="Cambria" pitchFamily="18" charset="0"/>
                <a:ea typeface="Cambria" pitchFamily="18" charset="0"/>
                <a:cs typeface="Calibri" pitchFamily="34" charset="0"/>
              </a:rPr>
              <a:t> </a:t>
            </a:r>
            <a:r>
              <a:rPr lang="en-US" sz="2400" spc="-5" dirty="0">
                <a:solidFill>
                  <a:srgbClr val="002060"/>
                </a:solidFill>
                <a:latin typeface="Cambria" pitchFamily="18" charset="0"/>
                <a:ea typeface="Cambria" pitchFamily="18" charset="0"/>
                <a:cs typeface="Calibri" pitchFamily="34" charset="0"/>
              </a:rPr>
              <a:t>i/</a:t>
            </a:r>
            <a:r>
              <a:rPr lang="en-US" sz="2400" spc="-5" dirty="0" err="1">
                <a:solidFill>
                  <a:srgbClr val="002060"/>
                </a:solidFill>
                <a:latin typeface="Cambria" pitchFamily="18" charset="0"/>
                <a:ea typeface="Cambria" pitchFamily="18" charset="0"/>
                <a:cs typeface="Calibri" pitchFamily="34" charset="0"/>
              </a:rPr>
              <a:t>ili</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operacije</a:t>
            </a:r>
            <a:r>
              <a:rPr lang="en-US" sz="2400" spc="-10" dirty="0">
                <a:solidFill>
                  <a:srgbClr val="002060"/>
                </a:solidFill>
                <a:latin typeface="Cambria" pitchFamily="18" charset="0"/>
                <a:ea typeface="Cambria" pitchFamily="18" charset="0"/>
                <a:cs typeface="Calibri" pitchFamily="34" charset="0"/>
              </a:rPr>
              <a:t>. </a:t>
            </a:r>
            <a:endParaRPr lang="en-US" sz="2400" dirty="0">
              <a:solidFill>
                <a:srgbClr val="002060"/>
              </a:solidFill>
              <a:latin typeface="Cambria" pitchFamily="18" charset="0"/>
              <a:ea typeface="Cambria" pitchFamily="18" charset="0"/>
              <a:cs typeface="Calibri" pitchFamily="34" charset="0"/>
            </a:endParaRPr>
          </a:p>
        </p:txBody>
      </p:sp>
      <p:sp>
        <p:nvSpPr>
          <p:cNvPr id="5" name="Title 1"/>
          <p:cNvSpPr txBox="1">
            <a:spLocks/>
          </p:cNvSpPr>
          <p:nvPr/>
        </p:nvSpPr>
        <p:spPr>
          <a:xfrm>
            <a:off x="971600" y="1196752"/>
            <a:ext cx="6491064"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dirty="0">
                <a:solidFill>
                  <a:srgbClr val="002060"/>
                </a:solidFill>
                <a:latin typeface="Cambria" pitchFamily="18" charset="0"/>
                <a:ea typeface="Cambria" pitchFamily="18" charset="0"/>
              </a:rPr>
              <a:t>PMOV</a:t>
            </a:r>
            <a:endParaRPr lang="en-US"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1778260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2204864"/>
            <a:ext cx="7715200" cy="4353347"/>
          </a:xfrm>
        </p:spPr>
        <p:txBody>
          <a:bodyPr>
            <a:normAutofit/>
          </a:bodyPr>
          <a:lstStyle/>
          <a:p>
            <a:pPr marL="0" indent="0">
              <a:buNone/>
            </a:pPr>
            <a:r>
              <a:rPr lang="en-US" sz="2400" spc="-10" dirty="0">
                <a:solidFill>
                  <a:srgbClr val="002060"/>
                </a:solidFill>
                <a:latin typeface="Cambria" pitchFamily="18" charset="0"/>
                <a:ea typeface="Cambria" pitchFamily="18" charset="0"/>
                <a:cs typeface="Calibri" pitchFamily="34" charset="0"/>
              </a:rPr>
              <a:t>S</a:t>
            </a:r>
            <a:r>
              <a:rPr lang="sv-SE" sz="2400" spc="-10" dirty="0" smtClean="0">
                <a:solidFill>
                  <a:srgbClr val="002060"/>
                </a:solidFill>
                <a:latin typeface="Cambria" pitchFamily="18" charset="0"/>
                <a:ea typeface="Cambria" pitchFamily="18" charset="0"/>
                <a:cs typeface="Calibri" pitchFamily="34" charset="0"/>
              </a:rPr>
              <a:t>kup </a:t>
            </a:r>
            <a:r>
              <a:rPr lang="sv-SE" sz="2400" spc="-5" dirty="0">
                <a:solidFill>
                  <a:srgbClr val="002060"/>
                </a:solidFill>
                <a:latin typeface="Cambria" pitchFamily="18" charset="0"/>
                <a:ea typeface="Cambria" pitchFamily="18" charset="0"/>
                <a:cs typeface="Calibri" pitchFamily="34" charset="0"/>
              </a:rPr>
              <a:t>tipova </a:t>
            </a:r>
            <a:r>
              <a:rPr lang="sv-SE" sz="2400" dirty="0">
                <a:solidFill>
                  <a:srgbClr val="002060"/>
                </a:solidFill>
                <a:latin typeface="Cambria" pitchFamily="18" charset="0"/>
                <a:ea typeface="Cambria" pitchFamily="18" charset="0"/>
                <a:cs typeface="Calibri" pitchFamily="34" charset="0"/>
              </a:rPr>
              <a:t> </a:t>
            </a:r>
            <a:r>
              <a:rPr lang="sv-SE" sz="2400" spc="-10" dirty="0">
                <a:solidFill>
                  <a:srgbClr val="002060"/>
                </a:solidFill>
                <a:latin typeface="Cambria" pitchFamily="18" charset="0"/>
                <a:ea typeface="Cambria" pitchFamily="18" charset="0"/>
                <a:cs typeface="Calibri" pitchFamily="34" charset="0"/>
              </a:rPr>
              <a:t>Direktor,</a:t>
            </a:r>
            <a:r>
              <a:rPr lang="sv-SE" sz="2400" spc="-5" dirty="0">
                <a:solidFill>
                  <a:srgbClr val="002060"/>
                </a:solidFill>
                <a:latin typeface="Cambria" pitchFamily="18" charset="0"/>
                <a:ea typeface="Cambria" pitchFamily="18" charset="0"/>
                <a:cs typeface="Calibri" pitchFamily="34" charset="0"/>
              </a:rPr>
              <a:t> </a:t>
            </a:r>
            <a:r>
              <a:rPr lang="sv-SE" sz="2400" spc="-10" dirty="0">
                <a:solidFill>
                  <a:srgbClr val="002060"/>
                </a:solidFill>
                <a:latin typeface="Cambria" pitchFamily="18" charset="0"/>
                <a:ea typeface="Cambria" pitchFamily="18" charset="0"/>
                <a:cs typeface="Calibri" pitchFamily="34" charset="0"/>
              </a:rPr>
              <a:t>Sekretarica,</a:t>
            </a:r>
            <a:r>
              <a:rPr lang="sv-SE" sz="2400" spc="-15" dirty="0">
                <a:solidFill>
                  <a:srgbClr val="002060"/>
                </a:solidFill>
                <a:latin typeface="Cambria" pitchFamily="18" charset="0"/>
                <a:ea typeface="Cambria" pitchFamily="18" charset="0"/>
                <a:cs typeface="Calibri" pitchFamily="34" charset="0"/>
              </a:rPr>
              <a:t> </a:t>
            </a:r>
            <a:r>
              <a:rPr lang="sv-SE" sz="2400" spc="-10" dirty="0">
                <a:solidFill>
                  <a:srgbClr val="002060"/>
                </a:solidFill>
                <a:latin typeface="Cambria" pitchFamily="18" charset="0"/>
                <a:ea typeface="Cambria" pitchFamily="18" charset="0"/>
                <a:cs typeface="Calibri" pitchFamily="34" charset="0"/>
              </a:rPr>
              <a:t>Portir može</a:t>
            </a:r>
            <a:r>
              <a:rPr lang="sv-SE" sz="2400" spc="-5" dirty="0">
                <a:solidFill>
                  <a:srgbClr val="002060"/>
                </a:solidFill>
                <a:latin typeface="Cambria" pitchFamily="18" charset="0"/>
                <a:ea typeface="Cambria" pitchFamily="18" charset="0"/>
                <a:cs typeface="Calibri" pitchFamily="34" charset="0"/>
              </a:rPr>
              <a:t> se</a:t>
            </a:r>
            <a:r>
              <a:rPr lang="sv-SE" sz="2400" dirty="0">
                <a:solidFill>
                  <a:srgbClr val="002060"/>
                </a:solidFill>
                <a:latin typeface="Cambria" pitchFamily="18" charset="0"/>
                <a:ea typeface="Cambria" pitchFamily="18" charset="0"/>
                <a:cs typeface="Calibri" pitchFamily="34" charset="0"/>
              </a:rPr>
              <a:t> </a:t>
            </a:r>
            <a:r>
              <a:rPr lang="sv-SE" sz="2400" spc="-10" dirty="0">
                <a:solidFill>
                  <a:srgbClr val="002060"/>
                </a:solidFill>
                <a:latin typeface="Cambria" pitchFamily="18" charset="0"/>
                <a:ea typeface="Cambria" pitchFamily="18" charset="0"/>
                <a:cs typeface="Calibri" pitchFamily="34" charset="0"/>
              </a:rPr>
              <a:t>predstaviti</a:t>
            </a:r>
            <a:r>
              <a:rPr lang="sv-SE" sz="2400" spc="5" dirty="0">
                <a:solidFill>
                  <a:srgbClr val="002060"/>
                </a:solidFill>
                <a:latin typeface="Cambria" pitchFamily="18" charset="0"/>
                <a:ea typeface="Cambria" pitchFamily="18" charset="0"/>
                <a:cs typeface="Calibri" pitchFamily="34" charset="0"/>
              </a:rPr>
              <a:t> </a:t>
            </a:r>
            <a:r>
              <a:rPr lang="sv-SE" sz="2400" spc="-10" dirty="0">
                <a:solidFill>
                  <a:srgbClr val="002060"/>
                </a:solidFill>
                <a:latin typeface="Cambria" pitchFamily="18" charset="0"/>
                <a:ea typeface="Cambria" pitchFamily="18" charset="0"/>
                <a:cs typeface="Calibri" pitchFamily="34" charset="0"/>
              </a:rPr>
              <a:t>generičkim</a:t>
            </a:r>
            <a:r>
              <a:rPr lang="sv-SE" sz="2400" spc="-30" dirty="0">
                <a:solidFill>
                  <a:srgbClr val="002060"/>
                </a:solidFill>
                <a:latin typeface="Cambria" pitchFamily="18" charset="0"/>
                <a:ea typeface="Cambria" pitchFamily="18" charset="0"/>
                <a:cs typeface="Calibri" pitchFamily="34" charset="0"/>
              </a:rPr>
              <a:t> </a:t>
            </a:r>
            <a:r>
              <a:rPr lang="sv-SE" sz="2400" spc="-5" dirty="0">
                <a:solidFill>
                  <a:srgbClr val="002060"/>
                </a:solidFill>
                <a:latin typeface="Cambria" pitchFamily="18" charset="0"/>
                <a:ea typeface="Cambria" pitchFamily="18" charset="0"/>
                <a:cs typeface="Calibri" pitchFamily="34" charset="0"/>
              </a:rPr>
              <a:t>tipom</a:t>
            </a:r>
            <a:r>
              <a:rPr lang="sv-SE" sz="2400" spc="-25" dirty="0">
                <a:solidFill>
                  <a:srgbClr val="002060"/>
                </a:solidFill>
                <a:latin typeface="Cambria" pitchFamily="18" charset="0"/>
                <a:ea typeface="Cambria" pitchFamily="18" charset="0"/>
                <a:cs typeface="Calibri" pitchFamily="34" charset="0"/>
              </a:rPr>
              <a:t> </a:t>
            </a:r>
            <a:r>
              <a:rPr lang="sv-SE" sz="2400" spc="-10" dirty="0">
                <a:solidFill>
                  <a:srgbClr val="002060"/>
                </a:solidFill>
                <a:latin typeface="Cambria" pitchFamily="18" charset="0"/>
                <a:ea typeface="Cambria" pitchFamily="18" charset="0"/>
                <a:cs typeface="Calibri" pitchFamily="34" charset="0"/>
              </a:rPr>
              <a:t>Radnik</a:t>
            </a:r>
            <a:r>
              <a:rPr lang="sv-SE" sz="2400" spc="-10" dirty="0" smtClean="0">
                <a:solidFill>
                  <a:srgbClr val="002060"/>
                </a:solidFill>
                <a:latin typeface="Cambria" pitchFamily="18" charset="0"/>
                <a:ea typeface="Cambria" pitchFamily="18" charset="0"/>
                <a:cs typeface="Calibri" pitchFamily="34" charset="0"/>
              </a:rPr>
              <a:t>.</a:t>
            </a:r>
            <a:endParaRPr lang="sr-Latn-RS" sz="2400" spc="-10" dirty="0" smtClean="0">
              <a:solidFill>
                <a:srgbClr val="002060"/>
              </a:solidFill>
              <a:latin typeface="Cambria" pitchFamily="18" charset="0"/>
              <a:ea typeface="Cambria" pitchFamily="18" charset="0"/>
              <a:cs typeface="Calibri" pitchFamily="34" charset="0"/>
            </a:endParaRPr>
          </a:p>
          <a:p>
            <a:endParaRPr lang="sr-Latn-RS" sz="2400" spc="-10" dirty="0" smtClean="0">
              <a:solidFill>
                <a:srgbClr val="002060"/>
              </a:solidFill>
              <a:latin typeface="Cambria" pitchFamily="18" charset="0"/>
              <a:ea typeface="Cambria" pitchFamily="18" charset="0"/>
              <a:cs typeface="Calibri" pitchFamily="34" charset="0"/>
            </a:endParaRPr>
          </a:p>
          <a:p>
            <a:endParaRPr lang="sr-Latn-RS" sz="2400" spc="-10" dirty="0">
              <a:solidFill>
                <a:srgbClr val="002060"/>
              </a:solidFill>
              <a:latin typeface="Cambria" pitchFamily="18" charset="0"/>
              <a:ea typeface="Cambria" pitchFamily="18" charset="0"/>
              <a:cs typeface="Arial" pitchFamily="34" charset="0"/>
            </a:endParaRPr>
          </a:p>
          <a:p>
            <a:endParaRPr lang="sr-Latn-RS" sz="2400" spc="-10" dirty="0" smtClean="0">
              <a:solidFill>
                <a:srgbClr val="002060"/>
              </a:solidFill>
              <a:latin typeface="Cambria" pitchFamily="18" charset="0"/>
              <a:ea typeface="Cambria" pitchFamily="18" charset="0"/>
              <a:cs typeface="Arial" pitchFamily="34" charset="0"/>
            </a:endParaRPr>
          </a:p>
          <a:p>
            <a:endParaRPr lang="sr-Latn-RS" sz="2400" spc="-10" dirty="0">
              <a:solidFill>
                <a:srgbClr val="002060"/>
              </a:solidFill>
              <a:latin typeface="Cambria" pitchFamily="18" charset="0"/>
              <a:ea typeface="Cambria" pitchFamily="18" charset="0"/>
              <a:cs typeface="Arial" pitchFamily="34" charset="0"/>
            </a:endParaRPr>
          </a:p>
          <a:p>
            <a:endParaRPr lang="sr-Latn-RS" sz="2400" spc="-10" dirty="0" smtClean="0">
              <a:solidFill>
                <a:srgbClr val="002060"/>
              </a:solidFill>
              <a:latin typeface="Cambria" pitchFamily="18" charset="0"/>
              <a:ea typeface="Cambria" pitchFamily="18" charset="0"/>
              <a:cs typeface="Arial" pitchFamily="34" charset="0"/>
            </a:endParaRPr>
          </a:p>
          <a:p>
            <a:endParaRPr lang="sr-Latn-RS" sz="2400" spc="-10" dirty="0">
              <a:solidFill>
                <a:srgbClr val="002060"/>
              </a:solidFill>
              <a:latin typeface="Cambria" pitchFamily="18" charset="0"/>
              <a:ea typeface="Cambria" pitchFamily="18" charset="0"/>
              <a:cs typeface="Arial" pitchFamily="34" charset="0"/>
            </a:endParaRPr>
          </a:p>
          <a:p>
            <a:endParaRPr lang="sr-Latn-RS" sz="2400" spc="-10" dirty="0" smtClean="0">
              <a:solidFill>
                <a:srgbClr val="002060"/>
              </a:solidFill>
              <a:latin typeface="Cambria" pitchFamily="18" charset="0"/>
              <a:ea typeface="Cambria" pitchFamily="18" charset="0"/>
              <a:cs typeface="Arial" pitchFamily="34" charset="0"/>
            </a:endParaRPr>
          </a:p>
          <a:p>
            <a:pPr marL="0" indent="0" algn="ctr">
              <a:buNone/>
            </a:pPr>
            <a:r>
              <a:rPr lang="sr-Latn-RS" sz="2400" spc="-10" dirty="0" smtClean="0">
                <a:solidFill>
                  <a:srgbClr val="002060"/>
                </a:solidFill>
                <a:latin typeface="Cambria" pitchFamily="18" charset="0"/>
                <a:ea typeface="Cambria" pitchFamily="18" charset="0"/>
                <a:cs typeface="Calibri" pitchFamily="34" charset="0"/>
              </a:rPr>
              <a:t>Generalizacija/specijalizacija</a:t>
            </a:r>
            <a:endParaRPr lang="en-US" sz="2400" dirty="0">
              <a:solidFill>
                <a:srgbClr val="002060"/>
              </a:solidFill>
              <a:latin typeface="Cambria" pitchFamily="18" charset="0"/>
              <a:ea typeface="Cambria" pitchFamily="18" charset="0"/>
              <a:cs typeface="Calibri" pitchFamily="34" charset="0"/>
            </a:endParaRPr>
          </a:p>
          <a:p>
            <a:endParaRPr lang="en-US" sz="2400" dirty="0">
              <a:solidFill>
                <a:srgbClr val="002060"/>
              </a:solidFill>
              <a:latin typeface="Cambria" pitchFamily="18" charset="0"/>
              <a:ea typeface="Cambria" pitchFamily="18" charset="0"/>
            </a:endParaRPr>
          </a:p>
        </p:txBody>
      </p:sp>
      <p:pic>
        <p:nvPicPr>
          <p:cNvPr id="5122"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215686" y="3212976"/>
            <a:ext cx="4626474" cy="272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971600" y="1196752"/>
            <a:ext cx="6491064"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002060"/>
                </a:solidFill>
                <a:latin typeface="Cambria" pitchFamily="18" charset="0"/>
                <a:ea typeface="Cambria" pitchFamily="18" charset="0"/>
              </a:rPr>
              <a:t>Primer</a:t>
            </a:r>
            <a:endParaRPr lang="en-US"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3311596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564904"/>
            <a:ext cx="7859216" cy="3816424"/>
          </a:xfrm>
        </p:spPr>
        <p:txBody>
          <a:bodyPr>
            <a:noAutofit/>
          </a:bodyPr>
          <a:lstStyle/>
          <a:p>
            <a:pPr marL="12700" marR="11430" indent="0" algn="just">
              <a:spcBef>
                <a:spcPts val="0"/>
              </a:spcBef>
              <a:buNone/>
            </a:pPr>
            <a:r>
              <a:rPr lang="en-US" sz="2400" spc="-5" dirty="0">
                <a:solidFill>
                  <a:srgbClr val="002060"/>
                </a:solidFill>
                <a:latin typeface="Cambria" pitchFamily="18" charset="0"/>
                <a:ea typeface="Cambria" pitchFamily="18" charset="0"/>
                <a:cs typeface="Calibri" pitchFamily="34" charset="0"/>
              </a:rPr>
              <a:t>U </a:t>
            </a:r>
            <a:r>
              <a:rPr lang="en-US" sz="2400" spc="-10" dirty="0" err="1">
                <a:solidFill>
                  <a:srgbClr val="002060"/>
                </a:solidFill>
                <a:latin typeface="Cambria" pitchFamily="18" charset="0"/>
                <a:ea typeface="Cambria" pitchFamily="18" charset="0"/>
                <a:cs typeface="Calibri" pitchFamily="34" charset="0"/>
              </a:rPr>
              <a:t>generalizovanoj</a:t>
            </a:r>
            <a:r>
              <a:rPr lang="en-US" sz="2400" spc="-1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hijerarhiji</a:t>
            </a:r>
            <a:r>
              <a:rPr lang="en-US" sz="2400" spc="-1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objekata</a:t>
            </a:r>
            <a:r>
              <a:rPr lang="en-US" sz="2400" spc="-10" dirty="0">
                <a:solidFill>
                  <a:srgbClr val="002060"/>
                </a:solidFill>
                <a:latin typeface="Cambria" pitchFamily="18" charset="0"/>
                <a:ea typeface="Cambria" pitchFamily="18" charset="0"/>
                <a:cs typeface="Calibri" pitchFamily="34" charset="0"/>
              </a:rPr>
              <a:t> </a:t>
            </a:r>
            <a:r>
              <a:rPr lang="en-US" sz="2400" spc="-15" dirty="0" err="1">
                <a:solidFill>
                  <a:srgbClr val="002060"/>
                </a:solidFill>
                <a:latin typeface="Cambria" pitchFamily="18" charset="0"/>
                <a:ea typeface="Cambria" pitchFamily="18" charset="0"/>
                <a:cs typeface="Calibri" pitchFamily="34" charset="0"/>
              </a:rPr>
              <a:t>važi</a:t>
            </a:r>
            <a:r>
              <a:rPr lang="en-US" sz="2400" spc="-1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pravilo</a:t>
            </a:r>
            <a:r>
              <a:rPr lang="en-US" sz="2400" spc="-1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nasledjivanja</a:t>
            </a:r>
            <a:r>
              <a:rPr lang="en-US" sz="2400" spc="-1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osobina</a:t>
            </a:r>
            <a:r>
              <a:rPr lang="en-US" sz="2400" spc="-10" dirty="0">
                <a:solidFill>
                  <a:srgbClr val="002060"/>
                </a:solidFill>
                <a:latin typeface="Cambria" pitchFamily="18" charset="0"/>
                <a:ea typeface="Cambria" pitchFamily="18" charset="0"/>
                <a:cs typeface="Calibri" pitchFamily="34" charset="0"/>
              </a:rPr>
              <a:t> </a:t>
            </a:r>
            <a:r>
              <a:rPr lang="en-US" sz="2400" spc="-5" dirty="0">
                <a:solidFill>
                  <a:srgbClr val="002060"/>
                </a:solidFill>
                <a:latin typeface="Cambria" pitchFamily="18" charset="0"/>
                <a:ea typeface="Cambria" pitchFamily="18" charset="0"/>
                <a:cs typeface="Calibri" pitchFamily="34" charset="0"/>
              </a:rPr>
              <a:t>i </a:t>
            </a:r>
            <a:r>
              <a:rPr lang="en-US" sz="2400" spc="-10" dirty="0" err="1">
                <a:solidFill>
                  <a:srgbClr val="002060"/>
                </a:solidFill>
                <a:latin typeface="Cambria" pitchFamily="18" charset="0"/>
                <a:ea typeface="Cambria" pitchFamily="18" charset="0"/>
                <a:cs typeface="Calibri" pitchFamily="34" charset="0"/>
              </a:rPr>
              <a:t>pravilo</a:t>
            </a:r>
            <a:r>
              <a:rPr lang="en-US" sz="2400" spc="-10" dirty="0">
                <a:solidFill>
                  <a:srgbClr val="002060"/>
                </a:solidFill>
                <a:latin typeface="Cambria" pitchFamily="18" charset="0"/>
                <a:ea typeface="Cambria" pitchFamily="18" charset="0"/>
                <a:cs typeface="Calibri" pitchFamily="34" charset="0"/>
              </a:rPr>
              <a:t> </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nasledjivanja</a:t>
            </a:r>
            <a:r>
              <a:rPr lang="en-US" sz="2400" spc="-2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operacija</a:t>
            </a:r>
            <a:r>
              <a:rPr lang="en-US" sz="2400" spc="-10" dirty="0">
                <a:solidFill>
                  <a:srgbClr val="002060"/>
                </a:solidFill>
                <a:latin typeface="Cambria" pitchFamily="18" charset="0"/>
                <a:ea typeface="Cambria" pitchFamily="18" charset="0"/>
                <a:cs typeface="Calibri" pitchFamily="34" charset="0"/>
              </a:rPr>
              <a:t>:</a:t>
            </a:r>
            <a:endParaRPr lang="en-US" sz="2400" dirty="0">
              <a:solidFill>
                <a:srgbClr val="002060"/>
              </a:solidFill>
              <a:latin typeface="Cambria" pitchFamily="18" charset="0"/>
              <a:ea typeface="Cambria" pitchFamily="18" charset="0"/>
              <a:cs typeface="Calibri" pitchFamily="34" charset="0"/>
            </a:endParaRPr>
          </a:p>
          <a:p>
            <a:pPr marL="643255">
              <a:spcBef>
                <a:spcPts val="0"/>
              </a:spcBef>
              <a:buFont typeface="Wingdings" pitchFamily="2" charset="2"/>
              <a:buChar char="Ø"/>
              <a:tabLst>
                <a:tab pos="431800" algn="l"/>
              </a:tabLst>
            </a:pPr>
            <a:r>
              <a:rPr lang="en-US" sz="2400" spc="-10" dirty="0" err="1">
                <a:solidFill>
                  <a:srgbClr val="002060"/>
                </a:solidFill>
                <a:latin typeface="Cambria" pitchFamily="18" charset="0"/>
                <a:ea typeface="Cambria" pitchFamily="18" charset="0"/>
                <a:cs typeface="Calibri" pitchFamily="34" charset="0"/>
              </a:rPr>
              <a:t>Podtipovi</a:t>
            </a:r>
            <a:r>
              <a:rPr lang="en-US" sz="240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nasledjuju</a:t>
            </a:r>
            <a:r>
              <a:rPr lang="en-US" sz="240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sve</a:t>
            </a:r>
            <a:r>
              <a:rPr lang="en-US" sz="240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atribute</a:t>
            </a:r>
            <a:r>
              <a:rPr lang="en-US" sz="2400" spc="-5" dirty="0">
                <a:solidFill>
                  <a:srgbClr val="002060"/>
                </a:solidFill>
                <a:latin typeface="Cambria" pitchFamily="18" charset="0"/>
                <a:ea typeface="Cambria" pitchFamily="18" charset="0"/>
                <a:cs typeface="Calibri" pitchFamily="34" charset="0"/>
              </a:rPr>
              <a:t> i</a:t>
            </a:r>
            <a:r>
              <a:rPr lang="en-US" sz="2400" spc="10" dirty="0">
                <a:solidFill>
                  <a:srgbClr val="002060"/>
                </a:solidFill>
                <a:latin typeface="Cambria" pitchFamily="18" charset="0"/>
                <a:ea typeface="Cambria" pitchFamily="18" charset="0"/>
                <a:cs typeface="Calibri" pitchFamily="34" charset="0"/>
              </a:rPr>
              <a:t> </a:t>
            </a:r>
            <a:r>
              <a:rPr lang="en-US" sz="2400" spc="-15" dirty="0" err="1">
                <a:solidFill>
                  <a:srgbClr val="002060"/>
                </a:solidFill>
                <a:latin typeface="Cambria" pitchFamily="18" charset="0"/>
                <a:ea typeface="Cambria" pitchFamily="18" charset="0"/>
                <a:cs typeface="Calibri" pitchFamily="34" charset="0"/>
              </a:rPr>
              <a:t>veze</a:t>
            </a:r>
            <a:r>
              <a:rPr lang="en-US" sz="240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svoga</a:t>
            </a:r>
            <a:r>
              <a:rPr lang="en-US" sz="2400" spc="-5" dirty="0">
                <a:solidFill>
                  <a:srgbClr val="002060"/>
                </a:solidFill>
                <a:latin typeface="Cambria" pitchFamily="18" charset="0"/>
                <a:ea typeface="Cambria" pitchFamily="18" charset="0"/>
                <a:cs typeface="Calibri" pitchFamily="34" charset="0"/>
              </a:rPr>
              <a:t> </a:t>
            </a:r>
            <a:r>
              <a:rPr lang="en-US" sz="2400" spc="-5" dirty="0" err="1">
                <a:solidFill>
                  <a:srgbClr val="002060"/>
                </a:solidFill>
                <a:latin typeface="Cambria" pitchFamily="18" charset="0"/>
                <a:ea typeface="Cambria" pitchFamily="18" charset="0"/>
                <a:cs typeface="Calibri" pitchFamily="34" charset="0"/>
              </a:rPr>
              <a:t>nadtipa</a:t>
            </a:r>
            <a:r>
              <a:rPr lang="en-US" sz="2400" spc="-5" dirty="0">
                <a:solidFill>
                  <a:srgbClr val="002060"/>
                </a:solidFill>
                <a:latin typeface="Cambria" pitchFamily="18" charset="0"/>
                <a:ea typeface="Cambria" pitchFamily="18" charset="0"/>
                <a:cs typeface="Calibri" pitchFamily="34" charset="0"/>
              </a:rPr>
              <a:t>.</a:t>
            </a:r>
            <a:endParaRPr lang="en-US" sz="2400" dirty="0">
              <a:solidFill>
                <a:srgbClr val="002060"/>
              </a:solidFill>
              <a:latin typeface="Cambria" pitchFamily="18" charset="0"/>
              <a:ea typeface="Cambria" pitchFamily="18" charset="0"/>
              <a:cs typeface="Calibri" pitchFamily="34" charset="0"/>
            </a:endParaRPr>
          </a:p>
          <a:p>
            <a:pPr marL="643255">
              <a:spcBef>
                <a:spcPts val="0"/>
              </a:spcBef>
              <a:buFont typeface="Wingdings" pitchFamily="2" charset="2"/>
              <a:buChar char="Ø"/>
              <a:tabLst>
                <a:tab pos="431800" algn="l"/>
              </a:tabLst>
            </a:pPr>
            <a:r>
              <a:rPr lang="en-US" sz="2400" spc="-10" dirty="0" err="1">
                <a:solidFill>
                  <a:srgbClr val="002060"/>
                </a:solidFill>
                <a:latin typeface="Cambria" pitchFamily="18" charset="0"/>
                <a:ea typeface="Cambria" pitchFamily="18" charset="0"/>
                <a:cs typeface="Calibri" pitchFamily="34" charset="0"/>
              </a:rPr>
              <a:t>Podtipovi</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nasledjuju</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sve</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operacije</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svoga</a:t>
            </a:r>
            <a:r>
              <a:rPr lang="en-US" sz="2400" dirty="0">
                <a:solidFill>
                  <a:srgbClr val="002060"/>
                </a:solidFill>
                <a:latin typeface="Cambria" pitchFamily="18" charset="0"/>
                <a:ea typeface="Cambria" pitchFamily="18" charset="0"/>
                <a:cs typeface="Calibri" pitchFamily="34" charset="0"/>
              </a:rPr>
              <a:t> </a:t>
            </a:r>
            <a:r>
              <a:rPr lang="en-US" sz="2400" spc="-5" dirty="0" err="1">
                <a:solidFill>
                  <a:srgbClr val="002060"/>
                </a:solidFill>
                <a:latin typeface="Cambria" pitchFamily="18" charset="0"/>
                <a:ea typeface="Cambria" pitchFamily="18" charset="0"/>
                <a:cs typeface="Calibri" pitchFamily="34" charset="0"/>
              </a:rPr>
              <a:t>nadtipa</a:t>
            </a:r>
            <a:r>
              <a:rPr lang="en-US" sz="2400" spc="-5" dirty="0" smtClean="0">
                <a:solidFill>
                  <a:srgbClr val="002060"/>
                </a:solidFill>
                <a:latin typeface="Cambria" pitchFamily="18" charset="0"/>
                <a:ea typeface="Cambria" pitchFamily="18" charset="0"/>
                <a:cs typeface="Calibri" pitchFamily="34" charset="0"/>
              </a:rPr>
              <a:t>.</a:t>
            </a:r>
            <a:endParaRPr lang="sr-Latn-RS" sz="2400" spc="-5" dirty="0" smtClean="0">
              <a:solidFill>
                <a:srgbClr val="002060"/>
              </a:solidFill>
              <a:latin typeface="Cambria" pitchFamily="18" charset="0"/>
              <a:ea typeface="Cambria" pitchFamily="18" charset="0"/>
              <a:cs typeface="Calibri" pitchFamily="34" charset="0"/>
            </a:endParaRPr>
          </a:p>
          <a:p>
            <a:pPr marL="300355" indent="0">
              <a:spcBef>
                <a:spcPts val="0"/>
              </a:spcBef>
              <a:buNone/>
              <a:tabLst>
                <a:tab pos="431800" algn="l"/>
              </a:tabLst>
            </a:pPr>
            <a:endParaRPr lang="en-US" sz="2400" dirty="0">
              <a:solidFill>
                <a:srgbClr val="002060"/>
              </a:solidFill>
              <a:latin typeface="Cambria" pitchFamily="18" charset="0"/>
              <a:ea typeface="Cambria" pitchFamily="18" charset="0"/>
              <a:cs typeface="Calibri" pitchFamily="34" charset="0"/>
            </a:endParaRPr>
          </a:p>
          <a:p>
            <a:pPr marL="469900" marR="5080" indent="-457200" algn="just">
              <a:spcBef>
                <a:spcPts val="0"/>
              </a:spcBef>
              <a:buFont typeface="+mj-lt"/>
              <a:buAutoNum type="arabicPeriod"/>
            </a:pPr>
            <a:r>
              <a:rPr lang="en-US" sz="2400" spc="-10" dirty="0" err="1" smtClean="0">
                <a:solidFill>
                  <a:srgbClr val="002060"/>
                </a:solidFill>
                <a:latin typeface="Cambria" pitchFamily="18" charset="0"/>
                <a:ea typeface="Cambria" pitchFamily="18" charset="0"/>
                <a:cs typeface="Calibri" pitchFamily="34" charset="0"/>
              </a:rPr>
              <a:t>Definisanjem</a:t>
            </a:r>
            <a:r>
              <a:rPr lang="en-US" sz="2400" spc="-5" dirty="0" smtClean="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podtipova</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nekog</a:t>
            </a:r>
            <a:r>
              <a:rPr lang="en-US" sz="2400" spc="-5"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tipa</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razrešava</a:t>
            </a:r>
            <a:r>
              <a:rPr lang="en-US" sz="2400" spc="-5" dirty="0">
                <a:solidFill>
                  <a:srgbClr val="002060"/>
                </a:solidFill>
                <a:latin typeface="Cambria" pitchFamily="18" charset="0"/>
                <a:ea typeface="Cambria" pitchFamily="18" charset="0"/>
                <a:cs typeface="Calibri" pitchFamily="34" charset="0"/>
              </a:rPr>
              <a:t> </a:t>
            </a:r>
            <a:r>
              <a:rPr lang="en-US" sz="2400" spc="-10" dirty="0">
                <a:solidFill>
                  <a:srgbClr val="002060"/>
                </a:solidFill>
                <a:latin typeface="Cambria" pitchFamily="18" charset="0"/>
                <a:ea typeface="Cambria" pitchFamily="18" charset="0"/>
                <a:cs typeface="Calibri" pitchFamily="34" charset="0"/>
              </a:rPr>
              <a:t>se</a:t>
            </a:r>
            <a:r>
              <a:rPr lang="en-US" sz="2400" spc="-5" dirty="0">
                <a:solidFill>
                  <a:srgbClr val="002060"/>
                </a:solidFill>
                <a:latin typeface="Cambria" pitchFamily="18" charset="0"/>
                <a:ea typeface="Cambria" pitchFamily="18" charset="0"/>
                <a:cs typeface="Calibri" pitchFamily="34" charset="0"/>
              </a:rPr>
              <a:t> problem</a:t>
            </a:r>
            <a:r>
              <a:rPr lang="en-US" sz="2400" dirty="0">
                <a:solidFill>
                  <a:srgbClr val="002060"/>
                </a:solidFill>
                <a:latin typeface="Cambria" pitchFamily="18" charset="0"/>
                <a:ea typeface="Cambria" pitchFamily="18" charset="0"/>
                <a:cs typeface="Calibri" pitchFamily="34" charset="0"/>
              </a:rPr>
              <a:t> </a:t>
            </a:r>
            <a:r>
              <a:rPr lang="en-US" sz="2400" spc="-5" dirty="0" err="1">
                <a:solidFill>
                  <a:srgbClr val="002060"/>
                </a:solidFill>
                <a:latin typeface="Cambria" pitchFamily="18" charset="0"/>
                <a:ea typeface="Cambria" pitchFamily="18" charset="0"/>
                <a:cs typeface="Calibri" pitchFamily="34" charset="0"/>
              </a:rPr>
              <a:t>atributa</a:t>
            </a:r>
            <a:r>
              <a:rPr lang="en-US" sz="2400" dirty="0">
                <a:solidFill>
                  <a:srgbClr val="002060"/>
                </a:solidFill>
                <a:latin typeface="Cambria" pitchFamily="18" charset="0"/>
                <a:ea typeface="Cambria" pitchFamily="18" charset="0"/>
                <a:cs typeface="Calibri" pitchFamily="34" charset="0"/>
              </a:rPr>
              <a:t> </a:t>
            </a:r>
            <a:r>
              <a:rPr lang="en-US" sz="2400" spc="-5" dirty="0" err="1">
                <a:solidFill>
                  <a:srgbClr val="002060"/>
                </a:solidFill>
                <a:latin typeface="Cambria" pitchFamily="18" charset="0"/>
                <a:ea typeface="Cambria" pitchFamily="18" charset="0"/>
                <a:cs typeface="Calibri" pitchFamily="34" charset="0"/>
              </a:rPr>
              <a:t>na</a:t>
            </a:r>
            <a:r>
              <a:rPr lang="en-US" sz="240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koji</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nisu</a:t>
            </a:r>
            <a:r>
              <a:rPr lang="en-US" sz="2400" spc="-10" dirty="0">
                <a:solidFill>
                  <a:srgbClr val="002060"/>
                </a:solidFill>
                <a:latin typeface="Cambria" pitchFamily="18" charset="0"/>
                <a:ea typeface="Cambria" pitchFamily="18" charset="0"/>
                <a:cs typeface="Calibri" pitchFamily="34" charset="0"/>
              </a:rPr>
              <a:t> </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primenljive</a:t>
            </a:r>
            <a:r>
              <a:rPr lang="en-US" sz="2400" spc="-10" dirty="0">
                <a:solidFill>
                  <a:srgbClr val="002060"/>
                </a:solidFill>
                <a:latin typeface="Cambria" pitchFamily="18" charset="0"/>
                <a:ea typeface="Cambria" pitchFamily="18" charset="0"/>
                <a:cs typeface="Calibri" pitchFamily="34" charset="0"/>
              </a:rPr>
              <a:t> </a:t>
            </a:r>
            <a:r>
              <a:rPr lang="en-US" sz="2400" spc="-5" dirty="0" err="1">
                <a:solidFill>
                  <a:srgbClr val="002060"/>
                </a:solidFill>
                <a:latin typeface="Cambria" pitchFamily="18" charset="0"/>
                <a:ea typeface="Cambria" pitchFamily="18" charset="0"/>
                <a:cs typeface="Calibri" pitchFamily="34" charset="0"/>
              </a:rPr>
              <a:t>osobine</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svih</a:t>
            </a:r>
            <a:r>
              <a:rPr lang="en-US" sz="2400" spc="-1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objekata</a:t>
            </a:r>
            <a:r>
              <a:rPr lang="en-US" sz="2400" spc="-10" dirty="0">
                <a:solidFill>
                  <a:srgbClr val="002060"/>
                </a:solidFill>
                <a:latin typeface="Cambria" pitchFamily="18" charset="0"/>
                <a:ea typeface="Cambria" pitchFamily="18" charset="0"/>
                <a:cs typeface="Calibri" pitchFamily="34" charset="0"/>
              </a:rPr>
              <a:t> </a:t>
            </a:r>
            <a:r>
              <a:rPr lang="en-US" sz="2400" spc="-5" dirty="0">
                <a:solidFill>
                  <a:srgbClr val="002060"/>
                </a:solidFill>
                <a:latin typeface="Cambria" pitchFamily="18" charset="0"/>
                <a:ea typeface="Cambria" pitchFamily="18" charset="0"/>
                <a:cs typeface="Calibri" pitchFamily="34" charset="0"/>
              </a:rPr>
              <a:t>u </a:t>
            </a:r>
            <a:r>
              <a:rPr lang="en-US" sz="2400" spc="-10" dirty="0" err="1">
                <a:solidFill>
                  <a:srgbClr val="002060"/>
                </a:solidFill>
                <a:latin typeface="Cambria" pitchFamily="18" charset="0"/>
                <a:ea typeface="Cambria" pitchFamily="18" charset="0"/>
                <a:cs typeface="Calibri" pitchFamily="34" charset="0"/>
              </a:rPr>
              <a:t>skupu</a:t>
            </a:r>
            <a:r>
              <a:rPr lang="en-US" sz="2400" spc="-1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objekata</a:t>
            </a:r>
            <a:r>
              <a:rPr lang="en-US" sz="2400" spc="-10" dirty="0">
                <a:solidFill>
                  <a:srgbClr val="002060"/>
                </a:solidFill>
                <a:latin typeface="Cambria" pitchFamily="18" charset="0"/>
                <a:ea typeface="Cambria" pitchFamily="18" charset="0"/>
                <a:cs typeface="Calibri" pitchFamily="34" charset="0"/>
              </a:rPr>
              <a:t> </a:t>
            </a:r>
            <a:r>
              <a:rPr lang="en-US" sz="2400" spc="-5" dirty="0" err="1">
                <a:solidFill>
                  <a:srgbClr val="002060"/>
                </a:solidFill>
                <a:latin typeface="Cambria" pitchFamily="18" charset="0"/>
                <a:ea typeface="Cambria" pitchFamily="18" charset="0"/>
                <a:cs typeface="Calibri" pitchFamily="34" charset="0"/>
              </a:rPr>
              <a:t>jednog</a:t>
            </a:r>
            <a:r>
              <a:rPr lang="en-US" sz="2400" spc="-5" dirty="0">
                <a:solidFill>
                  <a:srgbClr val="002060"/>
                </a:solidFill>
                <a:latin typeface="Cambria" pitchFamily="18" charset="0"/>
                <a:ea typeface="Cambria" pitchFamily="18" charset="0"/>
                <a:cs typeface="Calibri" pitchFamily="34" charset="0"/>
              </a:rPr>
              <a:t> </a:t>
            </a:r>
            <a:r>
              <a:rPr lang="en-US" sz="2400" spc="-5" dirty="0" err="1">
                <a:solidFill>
                  <a:srgbClr val="002060"/>
                </a:solidFill>
                <a:latin typeface="Cambria" pitchFamily="18" charset="0"/>
                <a:ea typeface="Cambria" pitchFamily="18" charset="0"/>
                <a:cs typeface="Calibri" pitchFamily="34" charset="0"/>
              </a:rPr>
              <a:t>tipa</a:t>
            </a:r>
            <a:r>
              <a:rPr lang="en-US" sz="2400" spc="-5" dirty="0">
                <a:solidFill>
                  <a:srgbClr val="002060"/>
                </a:solidFill>
                <a:latin typeface="Cambria" pitchFamily="18" charset="0"/>
                <a:ea typeface="Cambria" pitchFamily="18" charset="0"/>
                <a:cs typeface="Calibri" pitchFamily="34" charset="0"/>
              </a:rPr>
              <a:t>, </a:t>
            </a:r>
            <a:r>
              <a:rPr lang="en-US" sz="2400" spc="-15" dirty="0" err="1">
                <a:solidFill>
                  <a:srgbClr val="002060"/>
                </a:solidFill>
                <a:latin typeface="Cambria" pitchFamily="18" charset="0"/>
                <a:ea typeface="Cambria" pitchFamily="18" charset="0"/>
                <a:cs typeface="Calibri" pitchFamily="34" charset="0"/>
              </a:rPr>
              <a:t>na</a:t>
            </a:r>
            <a:r>
              <a:rPr lang="en-US" sz="2400" spc="-1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taj</a:t>
            </a:r>
            <a:r>
              <a:rPr lang="en-US" sz="2400" spc="-10" dirty="0">
                <a:solidFill>
                  <a:srgbClr val="002060"/>
                </a:solidFill>
                <a:latin typeface="Cambria" pitchFamily="18" charset="0"/>
                <a:ea typeface="Cambria" pitchFamily="18" charset="0"/>
                <a:cs typeface="Calibri" pitchFamily="34" charset="0"/>
              </a:rPr>
              <a:t> </a:t>
            </a:r>
            <a:r>
              <a:rPr lang="en-US" sz="2400" spc="-5" dirty="0" err="1">
                <a:solidFill>
                  <a:srgbClr val="002060"/>
                </a:solidFill>
                <a:latin typeface="Cambria" pitchFamily="18" charset="0"/>
                <a:ea typeface="Cambria" pitchFamily="18" charset="0"/>
                <a:cs typeface="Calibri" pitchFamily="34" charset="0"/>
              </a:rPr>
              <a:t>način</a:t>
            </a:r>
            <a:r>
              <a:rPr lang="en-US" sz="2400" spc="-5" dirty="0">
                <a:solidFill>
                  <a:srgbClr val="002060"/>
                </a:solidFill>
                <a:latin typeface="Cambria" pitchFamily="18" charset="0"/>
                <a:ea typeface="Cambria" pitchFamily="18" charset="0"/>
                <a:cs typeface="Calibri" pitchFamily="34" charset="0"/>
              </a:rPr>
              <a:t> </a:t>
            </a:r>
            <a:r>
              <a:rPr lang="en-US" sz="2400" spc="-15" dirty="0">
                <a:solidFill>
                  <a:srgbClr val="002060"/>
                </a:solidFill>
                <a:latin typeface="Cambria" pitchFamily="18" charset="0"/>
                <a:ea typeface="Cambria" pitchFamily="18" charset="0"/>
                <a:cs typeface="Calibri" pitchFamily="34" charset="0"/>
              </a:rPr>
              <a:t>se </a:t>
            </a:r>
            <a:r>
              <a:rPr lang="en-US" sz="2400" spc="-10" dirty="0" err="1">
                <a:solidFill>
                  <a:srgbClr val="002060"/>
                </a:solidFill>
                <a:latin typeface="Cambria" pitchFamily="18" charset="0"/>
                <a:ea typeface="Cambria" pitchFamily="18" charset="0"/>
                <a:cs typeface="Calibri" pitchFamily="34" charset="0"/>
              </a:rPr>
              <a:t>definiše</a:t>
            </a:r>
            <a:r>
              <a:rPr lang="en-US" sz="2400" spc="-10" dirty="0">
                <a:solidFill>
                  <a:srgbClr val="002060"/>
                </a:solidFill>
                <a:latin typeface="Cambria" pitchFamily="18" charset="0"/>
                <a:ea typeface="Cambria" pitchFamily="18" charset="0"/>
                <a:cs typeface="Calibri" pitchFamily="34" charset="0"/>
              </a:rPr>
              <a:t> </a:t>
            </a:r>
            <a:r>
              <a:rPr lang="en-US" sz="2400" spc="-5" dirty="0">
                <a:solidFill>
                  <a:srgbClr val="002060"/>
                </a:solidFill>
                <a:latin typeface="Cambria" pitchFamily="18" charset="0"/>
                <a:ea typeface="Cambria" pitchFamily="18" charset="0"/>
                <a:cs typeface="Calibri" pitchFamily="34" charset="0"/>
              </a:rPr>
              <a:t> </a:t>
            </a:r>
            <a:r>
              <a:rPr lang="en-US" sz="2400" spc="-5" dirty="0" err="1">
                <a:solidFill>
                  <a:srgbClr val="002060"/>
                </a:solidFill>
                <a:latin typeface="Cambria" pitchFamily="18" charset="0"/>
                <a:ea typeface="Cambria" pitchFamily="18" charset="0"/>
                <a:cs typeface="Calibri" pitchFamily="34" charset="0"/>
              </a:rPr>
              <a:t>podtip</a:t>
            </a:r>
            <a:r>
              <a:rPr lang="en-US" sz="2400" spc="-5" dirty="0">
                <a:solidFill>
                  <a:srgbClr val="002060"/>
                </a:solidFill>
                <a:latin typeface="Cambria" pitchFamily="18" charset="0"/>
                <a:ea typeface="Cambria" pitchFamily="18" charset="0"/>
                <a:cs typeface="Calibri" pitchFamily="34" charset="0"/>
              </a:rPr>
              <a:t> </a:t>
            </a:r>
            <a:r>
              <a:rPr lang="en-US" sz="2400" spc="-15" dirty="0" err="1">
                <a:solidFill>
                  <a:srgbClr val="002060"/>
                </a:solidFill>
                <a:latin typeface="Cambria" pitchFamily="18" charset="0"/>
                <a:ea typeface="Cambria" pitchFamily="18" charset="0"/>
                <a:cs typeface="Calibri" pitchFamily="34" charset="0"/>
              </a:rPr>
              <a:t>kao</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skup</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pojavljivanja</a:t>
            </a:r>
            <a:r>
              <a:rPr lang="en-US" sz="2400" spc="-5" dirty="0">
                <a:solidFill>
                  <a:srgbClr val="002060"/>
                </a:solidFill>
                <a:latin typeface="Cambria" pitchFamily="18" charset="0"/>
                <a:ea typeface="Cambria" pitchFamily="18" charset="0"/>
                <a:cs typeface="Calibri" pitchFamily="34" charset="0"/>
              </a:rPr>
              <a:t> </a:t>
            </a:r>
            <a:r>
              <a:rPr lang="en-US" sz="2400" spc="-5" dirty="0" err="1">
                <a:solidFill>
                  <a:srgbClr val="002060"/>
                </a:solidFill>
                <a:latin typeface="Cambria" pitchFamily="18" charset="0"/>
                <a:ea typeface="Cambria" pitchFamily="18" charset="0"/>
                <a:cs typeface="Calibri" pitchFamily="34" charset="0"/>
              </a:rPr>
              <a:t>na</a:t>
            </a:r>
            <a:r>
              <a:rPr lang="en-US" sz="2400" dirty="0">
                <a:solidFill>
                  <a:srgbClr val="002060"/>
                </a:solidFill>
                <a:latin typeface="Cambria" pitchFamily="18" charset="0"/>
                <a:ea typeface="Cambria" pitchFamily="18" charset="0"/>
                <a:cs typeface="Calibri" pitchFamily="34" charset="0"/>
              </a:rPr>
              <a:t> </a:t>
            </a:r>
            <a:r>
              <a:rPr lang="en-US" sz="2400" spc="-15" dirty="0" err="1">
                <a:solidFill>
                  <a:srgbClr val="002060"/>
                </a:solidFill>
                <a:latin typeface="Cambria" pitchFamily="18" charset="0"/>
                <a:ea typeface="Cambria" pitchFamily="18" charset="0"/>
                <a:cs typeface="Calibri" pitchFamily="34" charset="0"/>
              </a:rPr>
              <a:t>koje</a:t>
            </a:r>
            <a:r>
              <a:rPr lang="en-US" sz="2400" spc="-20" dirty="0">
                <a:solidFill>
                  <a:srgbClr val="002060"/>
                </a:solidFill>
                <a:latin typeface="Cambria" pitchFamily="18" charset="0"/>
                <a:ea typeface="Cambria" pitchFamily="18" charset="0"/>
                <a:cs typeface="Calibri" pitchFamily="34" charset="0"/>
              </a:rPr>
              <a:t> </a:t>
            </a:r>
            <a:r>
              <a:rPr lang="en-US" sz="2400" dirty="0">
                <a:solidFill>
                  <a:srgbClr val="002060"/>
                </a:solidFill>
                <a:latin typeface="Cambria" pitchFamily="18" charset="0"/>
                <a:ea typeface="Cambria" pitchFamily="18" charset="0"/>
                <a:cs typeface="Calibri" pitchFamily="34" charset="0"/>
              </a:rPr>
              <a:t>je</a:t>
            </a:r>
            <a:r>
              <a:rPr lang="en-US" sz="2400" spc="-5" dirty="0">
                <a:solidFill>
                  <a:srgbClr val="002060"/>
                </a:solidFill>
                <a:latin typeface="Cambria" pitchFamily="18" charset="0"/>
                <a:ea typeface="Cambria" pitchFamily="18" charset="0"/>
                <a:cs typeface="Calibri" pitchFamily="34" charset="0"/>
              </a:rPr>
              <a:t> </a:t>
            </a:r>
            <a:r>
              <a:rPr lang="en-US" sz="2400" spc="-5" dirty="0" err="1">
                <a:solidFill>
                  <a:srgbClr val="002060"/>
                </a:solidFill>
                <a:latin typeface="Cambria" pitchFamily="18" charset="0"/>
                <a:ea typeface="Cambria" pitchFamily="18" charset="0"/>
                <a:cs typeface="Calibri" pitchFamily="34" charset="0"/>
              </a:rPr>
              <a:t>dato</a:t>
            </a:r>
            <a:r>
              <a:rPr lang="en-US" sz="2400" spc="-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svojstvo</a:t>
            </a:r>
            <a:r>
              <a:rPr lang="en-US" sz="240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primenljivo</a:t>
            </a:r>
            <a:r>
              <a:rPr lang="en-US" sz="2400" spc="-10" dirty="0" smtClean="0">
                <a:solidFill>
                  <a:srgbClr val="002060"/>
                </a:solidFill>
                <a:latin typeface="Cambria" pitchFamily="18" charset="0"/>
                <a:ea typeface="Cambria" pitchFamily="18" charset="0"/>
                <a:cs typeface="Calibri" pitchFamily="34" charset="0"/>
              </a:rPr>
              <a:t>.</a:t>
            </a:r>
            <a:endParaRPr lang="en-US" sz="2400" dirty="0">
              <a:solidFill>
                <a:srgbClr val="002060"/>
              </a:solidFill>
              <a:latin typeface="Cambria" pitchFamily="18" charset="0"/>
              <a:ea typeface="Cambria" pitchFamily="18" charset="0"/>
              <a:cs typeface="Calibri" pitchFamily="34" charset="0"/>
            </a:endParaRPr>
          </a:p>
        </p:txBody>
      </p:sp>
      <p:sp>
        <p:nvSpPr>
          <p:cNvPr id="4" name="Title 1"/>
          <p:cNvSpPr txBox="1">
            <a:spLocks/>
          </p:cNvSpPr>
          <p:nvPr/>
        </p:nvSpPr>
        <p:spPr>
          <a:xfrm>
            <a:off x="971600" y="1196752"/>
            <a:ext cx="6491064"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err="1" smtClean="0">
                <a:solidFill>
                  <a:srgbClr val="002060"/>
                </a:solidFill>
                <a:latin typeface="Cambria" pitchFamily="18" charset="0"/>
                <a:ea typeface="Cambria" pitchFamily="18" charset="0"/>
              </a:rPr>
              <a:t>Pravilo</a:t>
            </a:r>
            <a:r>
              <a:rPr lang="en-US" dirty="0" smtClean="0">
                <a:solidFill>
                  <a:srgbClr val="002060"/>
                </a:solidFill>
                <a:latin typeface="Cambria" pitchFamily="18" charset="0"/>
                <a:ea typeface="Cambria" pitchFamily="18" charset="0"/>
              </a:rPr>
              <a:t> </a:t>
            </a:r>
            <a:r>
              <a:rPr lang="en-US" dirty="0" err="1" smtClean="0">
                <a:solidFill>
                  <a:srgbClr val="002060"/>
                </a:solidFill>
                <a:latin typeface="Cambria" pitchFamily="18" charset="0"/>
                <a:ea typeface="Cambria" pitchFamily="18" charset="0"/>
              </a:rPr>
              <a:t>nasle</a:t>
            </a:r>
            <a:r>
              <a:rPr lang="sr-Latn-RS" dirty="0" smtClean="0">
                <a:solidFill>
                  <a:srgbClr val="002060"/>
                </a:solidFill>
                <a:latin typeface="Cambria" pitchFamily="18" charset="0"/>
                <a:ea typeface="Cambria" pitchFamily="18" charset="0"/>
              </a:rPr>
              <a:t>đivanja</a:t>
            </a:r>
            <a:endParaRPr lang="en-US"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4007989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lstStyle/>
          <a:p>
            <a:pPr algn="l"/>
            <a:r>
              <a:rPr lang="sr-Latn-RS" dirty="0">
                <a:solidFill>
                  <a:srgbClr val="002060"/>
                </a:solidFill>
                <a:latin typeface="Cambria" pitchFamily="18" charset="0"/>
                <a:ea typeface="Cambria" pitchFamily="18" charset="0"/>
              </a:rPr>
              <a:t>Tehnike modelovanja</a:t>
            </a:r>
            <a:endParaRPr lang="en-US" dirty="0">
              <a:solidFill>
                <a:srgbClr val="002060"/>
              </a:solidFill>
              <a:latin typeface="Cambria" pitchFamily="18" charset="0"/>
              <a:ea typeface="Cambria" pitchFamily="18" charset="0"/>
            </a:endParaRPr>
          </a:p>
        </p:txBody>
      </p:sp>
      <p:sp>
        <p:nvSpPr>
          <p:cNvPr id="3" name="Subtitle 2"/>
          <p:cNvSpPr>
            <a:spLocks noGrp="1"/>
          </p:cNvSpPr>
          <p:nvPr>
            <p:ph type="subTitle" idx="1"/>
          </p:nvPr>
        </p:nvSpPr>
        <p:spPr>
          <a:xfrm>
            <a:off x="683568" y="2753544"/>
            <a:ext cx="7560840" cy="3411760"/>
          </a:xfrm>
        </p:spPr>
        <p:txBody>
          <a:bodyPr>
            <a:noAutofit/>
          </a:bodyPr>
          <a:lstStyle/>
          <a:p>
            <a:pPr lvl="0" algn="l"/>
            <a:r>
              <a:rPr lang="vi-VN" sz="2400" dirty="0">
                <a:solidFill>
                  <a:srgbClr val="002060"/>
                </a:solidFill>
                <a:latin typeface="Cambria" pitchFamily="18" charset="0"/>
                <a:ea typeface="Cambria" pitchFamily="18" charset="0"/>
              </a:rPr>
              <a:t>Ove tehnike omogućavaju:</a:t>
            </a:r>
          </a:p>
          <a:p>
            <a:pPr marL="342900" lvl="0" indent="-342900" algn="l">
              <a:buFont typeface="Wingdings" pitchFamily="2" charset="2"/>
              <a:buChar char="v"/>
            </a:pPr>
            <a:r>
              <a:rPr lang="vi-VN" sz="2400" dirty="0">
                <a:solidFill>
                  <a:srgbClr val="002060"/>
                </a:solidFill>
                <a:latin typeface="Cambria" pitchFamily="18" charset="0"/>
                <a:ea typeface="Cambria" pitchFamily="18" charset="0"/>
              </a:rPr>
              <a:t>izvršenje sistemske analize i projektovanja </a:t>
            </a:r>
            <a:r>
              <a:rPr lang="en-US" sz="2400" dirty="0">
                <a:solidFill>
                  <a:srgbClr val="002060"/>
                </a:solidFill>
                <a:latin typeface="Cambria" pitchFamily="18" charset="0"/>
                <a:ea typeface="Cambria" pitchFamily="18" charset="0"/>
              </a:rPr>
              <a:t>IS</a:t>
            </a:r>
            <a:r>
              <a:rPr lang="vi-VN" sz="2400" dirty="0">
                <a:solidFill>
                  <a:srgbClr val="002060"/>
                </a:solidFill>
                <a:latin typeface="Cambria" pitchFamily="18" charset="0"/>
                <a:ea typeface="Cambria" pitchFamily="18" charset="0"/>
              </a:rPr>
              <a:t>  na svim nivoima;</a:t>
            </a:r>
          </a:p>
          <a:p>
            <a:pPr marL="342900" lvl="0" indent="-342900" algn="l">
              <a:buFont typeface="Wingdings" pitchFamily="2" charset="2"/>
              <a:buChar char="v"/>
            </a:pPr>
            <a:r>
              <a:rPr lang="vi-VN" sz="2400" dirty="0">
                <a:solidFill>
                  <a:srgbClr val="002060"/>
                </a:solidFill>
                <a:latin typeface="Cambria" pitchFamily="18" charset="0"/>
                <a:ea typeface="Cambria" pitchFamily="18" charset="0"/>
              </a:rPr>
              <a:t>stvaranje dokumentacije kao osnova za integraciju informacionog  sistema i ISO 9000 standarda;</a:t>
            </a:r>
          </a:p>
          <a:p>
            <a:pPr marL="342900" lvl="0" indent="-342900" algn="l">
              <a:buFont typeface="Wingdings" pitchFamily="2" charset="2"/>
              <a:buChar char="v"/>
            </a:pPr>
            <a:r>
              <a:rPr lang="vi-VN" sz="2400" dirty="0">
                <a:solidFill>
                  <a:srgbClr val="002060"/>
                </a:solidFill>
                <a:latin typeface="Cambria" pitchFamily="18" charset="0"/>
                <a:ea typeface="Cambria" pitchFamily="18" charset="0"/>
              </a:rPr>
              <a:t>bolju komunikaciju između menadžera, korisnika, projektanta i  programera;</a:t>
            </a:r>
          </a:p>
          <a:p>
            <a:pPr marL="342900" lvl="0" indent="-342900" algn="l">
              <a:buFont typeface="Wingdings" pitchFamily="2" charset="2"/>
              <a:buChar char="v"/>
            </a:pPr>
            <a:r>
              <a:rPr lang="vi-VN" sz="2400" dirty="0">
                <a:solidFill>
                  <a:srgbClr val="002060"/>
                </a:solidFill>
                <a:latin typeface="Cambria" pitchFamily="18" charset="0"/>
                <a:ea typeface="Cambria" pitchFamily="18" charset="0"/>
              </a:rPr>
              <a:t>upravljanje velikim i složenim projektima.</a:t>
            </a:r>
          </a:p>
        </p:txBody>
      </p:sp>
    </p:spTree>
    <p:extLst>
      <p:ext uri="{BB962C8B-B14F-4D97-AF65-F5344CB8AC3E}">
        <p14:creationId xmlns:p14="http://schemas.microsoft.com/office/powerpoint/2010/main" val="2607959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099989"/>
            <a:ext cx="7920880" cy="4353347"/>
          </a:xfrm>
        </p:spPr>
        <p:txBody>
          <a:bodyPr>
            <a:noAutofit/>
          </a:bodyPr>
          <a:lstStyle/>
          <a:p>
            <a:pPr>
              <a:lnSpc>
                <a:spcPct val="90000"/>
              </a:lnSpc>
              <a:spcBef>
                <a:spcPts val="1200"/>
              </a:spcBef>
            </a:pPr>
            <a:r>
              <a:rPr lang="vi-VN" sz="2400" spc="-10" dirty="0" smtClean="0">
                <a:solidFill>
                  <a:srgbClr val="002060"/>
                </a:solidFill>
                <a:latin typeface="Cambria" pitchFamily="18" charset="0"/>
                <a:ea typeface="Cambria" pitchFamily="18" charset="0"/>
                <a:cs typeface="Calibri" pitchFamily="34" charset="0"/>
              </a:rPr>
              <a:t>Agregacija </a:t>
            </a:r>
            <a:r>
              <a:rPr lang="vi-VN" sz="2400" dirty="0">
                <a:solidFill>
                  <a:srgbClr val="002060"/>
                </a:solidFill>
                <a:latin typeface="Cambria" pitchFamily="18" charset="0"/>
                <a:ea typeface="Cambria" pitchFamily="18" charset="0"/>
                <a:cs typeface="Calibri" pitchFamily="34" charset="0"/>
              </a:rPr>
              <a:t>je </a:t>
            </a:r>
            <a:r>
              <a:rPr lang="vi-VN" sz="2400" spc="-10" dirty="0">
                <a:solidFill>
                  <a:srgbClr val="002060"/>
                </a:solidFill>
                <a:latin typeface="Cambria" pitchFamily="18" charset="0"/>
                <a:ea typeface="Cambria" pitchFamily="18" charset="0"/>
                <a:cs typeface="Calibri" pitchFamily="34" charset="0"/>
              </a:rPr>
              <a:t>apstrakcija </a:t>
            </a:r>
            <a:r>
              <a:rPr lang="vi-VN" sz="2400" spc="-5" dirty="0">
                <a:solidFill>
                  <a:srgbClr val="002060"/>
                </a:solidFill>
                <a:latin typeface="Cambria" pitchFamily="18" charset="0"/>
                <a:ea typeface="Cambria" pitchFamily="18" charset="0"/>
                <a:cs typeface="Calibri" pitchFamily="34" charset="0"/>
              </a:rPr>
              <a:t>u </a:t>
            </a:r>
            <a:r>
              <a:rPr lang="vi-VN" sz="2400" spc="-10" dirty="0">
                <a:solidFill>
                  <a:srgbClr val="002060"/>
                </a:solidFill>
                <a:latin typeface="Cambria" pitchFamily="18" charset="0"/>
                <a:ea typeface="Cambria" pitchFamily="18" charset="0"/>
                <a:cs typeface="Calibri" pitchFamily="34" charset="0"/>
              </a:rPr>
              <a:t>kojoj se </a:t>
            </a:r>
            <a:r>
              <a:rPr lang="vi-VN" sz="2400" spc="-15" dirty="0">
                <a:solidFill>
                  <a:srgbClr val="002060"/>
                </a:solidFill>
                <a:latin typeface="Cambria" pitchFamily="18" charset="0"/>
                <a:ea typeface="Cambria" pitchFamily="18" charset="0"/>
                <a:cs typeface="Calibri" pitchFamily="34" charset="0"/>
              </a:rPr>
              <a:t>veza </a:t>
            </a:r>
            <a:r>
              <a:rPr lang="vi-VN" sz="2400" spc="-10" dirty="0">
                <a:solidFill>
                  <a:srgbClr val="002060"/>
                </a:solidFill>
                <a:latin typeface="Cambria" pitchFamily="18" charset="0"/>
                <a:ea typeface="Cambria" pitchFamily="18" charset="0"/>
                <a:cs typeface="Calibri" pitchFamily="34" charset="0"/>
              </a:rPr>
              <a:t>između dva ili </a:t>
            </a:r>
            <a:r>
              <a:rPr lang="vi-VN" sz="2400" spc="-5" dirty="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više</a:t>
            </a:r>
            <a:r>
              <a:rPr lang="vi-VN" sz="2400" spc="-5" dirty="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tipova</a:t>
            </a:r>
            <a:r>
              <a:rPr lang="vi-VN" sz="2400" spc="-5" dirty="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objekata tretira</a:t>
            </a:r>
            <a:r>
              <a:rPr lang="vi-VN" sz="2400" spc="-5" dirty="0">
                <a:solidFill>
                  <a:srgbClr val="002060"/>
                </a:solidFill>
                <a:latin typeface="Cambria" pitchFamily="18" charset="0"/>
                <a:ea typeface="Cambria" pitchFamily="18" charset="0"/>
                <a:cs typeface="Calibri" pitchFamily="34" charset="0"/>
              </a:rPr>
              <a:t> </a:t>
            </a:r>
            <a:r>
              <a:rPr lang="vi-VN" sz="2400" spc="-15" dirty="0">
                <a:solidFill>
                  <a:srgbClr val="002060"/>
                </a:solidFill>
                <a:latin typeface="Cambria" pitchFamily="18" charset="0"/>
                <a:ea typeface="Cambria" pitchFamily="18" charset="0"/>
                <a:cs typeface="Calibri" pitchFamily="34" charset="0"/>
              </a:rPr>
              <a:t>kao</a:t>
            </a:r>
            <a:r>
              <a:rPr lang="vi-VN" sz="2400" spc="-10" dirty="0">
                <a:solidFill>
                  <a:srgbClr val="002060"/>
                </a:solidFill>
                <a:latin typeface="Cambria" pitchFamily="18" charset="0"/>
                <a:ea typeface="Cambria" pitchFamily="18" charset="0"/>
                <a:cs typeface="Calibri" pitchFamily="34" charset="0"/>
              </a:rPr>
              <a:t> objekat</a:t>
            </a:r>
            <a:r>
              <a:rPr lang="vi-VN" sz="2400" spc="-5" dirty="0">
                <a:solidFill>
                  <a:srgbClr val="002060"/>
                </a:solidFill>
                <a:latin typeface="Cambria" pitchFamily="18" charset="0"/>
                <a:ea typeface="Cambria" pitchFamily="18" charset="0"/>
                <a:cs typeface="Calibri" pitchFamily="34" charset="0"/>
              </a:rPr>
              <a:t> </a:t>
            </a:r>
            <a:r>
              <a:rPr lang="vi-VN" sz="2400" spc="-15" dirty="0">
                <a:solidFill>
                  <a:srgbClr val="002060"/>
                </a:solidFill>
                <a:latin typeface="Cambria" pitchFamily="18" charset="0"/>
                <a:ea typeface="Cambria" pitchFamily="18" charset="0"/>
                <a:cs typeface="Calibri" pitchFamily="34" charset="0"/>
              </a:rPr>
              <a:t>na</a:t>
            </a:r>
            <a:r>
              <a:rPr lang="vi-VN" sz="2400" spc="-10" dirty="0">
                <a:solidFill>
                  <a:srgbClr val="002060"/>
                </a:solidFill>
                <a:latin typeface="Cambria" pitchFamily="18" charset="0"/>
                <a:ea typeface="Cambria" pitchFamily="18" charset="0"/>
                <a:cs typeface="Calibri" pitchFamily="34" charset="0"/>
              </a:rPr>
              <a:t> višem </a:t>
            </a:r>
            <a:r>
              <a:rPr lang="vi-VN" sz="2400" spc="-5" dirty="0">
                <a:solidFill>
                  <a:srgbClr val="002060"/>
                </a:solidFill>
                <a:latin typeface="Cambria" pitchFamily="18" charset="0"/>
                <a:ea typeface="Cambria" pitchFamily="18" charset="0"/>
                <a:cs typeface="Calibri" pitchFamily="34" charset="0"/>
              </a:rPr>
              <a:t>nivou </a:t>
            </a:r>
            <a:r>
              <a:rPr lang="vi-VN" sz="2400" spc="-10" dirty="0">
                <a:solidFill>
                  <a:srgbClr val="002060"/>
                </a:solidFill>
                <a:latin typeface="Cambria" pitchFamily="18" charset="0"/>
                <a:ea typeface="Cambria" pitchFamily="18" charset="0"/>
                <a:cs typeface="Calibri" pitchFamily="34" charset="0"/>
              </a:rPr>
              <a:t>apstrakcije. Zbog </a:t>
            </a:r>
            <a:r>
              <a:rPr lang="vi-VN" sz="2400" spc="-5" dirty="0">
                <a:solidFill>
                  <a:srgbClr val="002060"/>
                </a:solidFill>
                <a:latin typeface="Cambria" pitchFamily="18" charset="0"/>
                <a:ea typeface="Cambria" pitchFamily="18" charset="0"/>
                <a:cs typeface="Calibri" pitchFamily="34" charset="0"/>
              </a:rPr>
              <a:t>toga </a:t>
            </a:r>
            <a:r>
              <a:rPr lang="vi-VN" sz="2400" spc="-15" dirty="0" smtClean="0">
                <a:solidFill>
                  <a:srgbClr val="002060"/>
                </a:solidFill>
                <a:latin typeface="Cambria" pitchFamily="18" charset="0"/>
                <a:ea typeface="Cambria" pitchFamily="18" charset="0"/>
                <a:cs typeface="Calibri" pitchFamily="34" charset="0"/>
              </a:rPr>
              <a:t>što</a:t>
            </a:r>
            <a:r>
              <a:rPr lang="vi-VN" sz="2400" spc="-10" dirty="0" smtClean="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istovremeno</a:t>
            </a:r>
            <a:r>
              <a:rPr lang="vi-VN" sz="2400" dirty="0">
                <a:solidFill>
                  <a:srgbClr val="002060"/>
                </a:solidFill>
                <a:latin typeface="Cambria" pitchFamily="18" charset="0"/>
                <a:ea typeface="Cambria" pitchFamily="18" charset="0"/>
                <a:cs typeface="Calibri" pitchFamily="34" charset="0"/>
              </a:rPr>
              <a:t> </a:t>
            </a:r>
            <a:r>
              <a:rPr lang="vi-VN" sz="2400" spc="-5" dirty="0">
                <a:solidFill>
                  <a:srgbClr val="002060"/>
                </a:solidFill>
                <a:latin typeface="Cambria" pitchFamily="18" charset="0"/>
                <a:ea typeface="Cambria" pitchFamily="18" charset="0"/>
                <a:cs typeface="Calibri" pitchFamily="34" charset="0"/>
              </a:rPr>
              <a:t>predstavlja</a:t>
            </a:r>
            <a:r>
              <a:rPr lang="vi-VN" sz="2400" spc="330" dirty="0">
                <a:solidFill>
                  <a:srgbClr val="002060"/>
                </a:solidFill>
                <a:latin typeface="Cambria" pitchFamily="18" charset="0"/>
                <a:ea typeface="Cambria" pitchFamily="18" charset="0"/>
                <a:cs typeface="Calibri" pitchFamily="34" charset="0"/>
              </a:rPr>
              <a:t> </a:t>
            </a:r>
            <a:r>
              <a:rPr lang="vi-VN" sz="2400" spc="-5" dirty="0">
                <a:solidFill>
                  <a:srgbClr val="002060"/>
                </a:solidFill>
                <a:latin typeface="Cambria" pitchFamily="18" charset="0"/>
                <a:ea typeface="Cambria" pitchFamily="18" charset="0"/>
                <a:cs typeface="Calibri" pitchFamily="34" charset="0"/>
              </a:rPr>
              <a:t>i</a:t>
            </a:r>
            <a:r>
              <a:rPr lang="vi-VN" sz="2400" spc="325" dirty="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objekat</a:t>
            </a:r>
            <a:r>
              <a:rPr lang="vi-VN" sz="2400" spc="10" dirty="0">
                <a:solidFill>
                  <a:srgbClr val="002060"/>
                </a:solidFill>
                <a:latin typeface="Cambria" pitchFamily="18" charset="0"/>
                <a:ea typeface="Cambria" pitchFamily="18" charset="0"/>
                <a:cs typeface="Calibri" pitchFamily="34" charset="0"/>
              </a:rPr>
              <a:t> </a:t>
            </a:r>
            <a:r>
              <a:rPr lang="vi-VN" sz="2400" spc="-5" dirty="0">
                <a:solidFill>
                  <a:srgbClr val="002060"/>
                </a:solidFill>
                <a:latin typeface="Cambria" pitchFamily="18" charset="0"/>
                <a:ea typeface="Cambria" pitchFamily="18" charset="0"/>
                <a:cs typeface="Calibri" pitchFamily="34" charset="0"/>
              </a:rPr>
              <a:t>i</a:t>
            </a:r>
            <a:r>
              <a:rPr lang="vi-VN" sz="2400" spc="340" dirty="0">
                <a:solidFill>
                  <a:srgbClr val="002060"/>
                </a:solidFill>
                <a:latin typeface="Cambria" pitchFamily="18" charset="0"/>
                <a:ea typeface="Cambria" pitchFamily="18" charset="0"/>
                <a:cs typeface="Calibri" pitchFamily="34" charset="0"/>
              </a:rPr>
              <a:t> </a:t>
            </a:r>
            <a:r>
              <a:rPr lang="vi-VN" sz="2400" spc="-15" dirty="0">
                <a:solidFill>
                  <a:srgbClr val="002060"/>
                </a:solidFill>
                <a:latin typeface="Cambria" pitchFamily="18" charset="0"/>
                <a:ea typeface="Cambria" pitchFamily="18" charset="0"/>
                <a:cs typeface="Calibri" pitchFamily="34" charset="0"/>
              </a:rPr>
              <a:t>vezu</a:t>
            </a:r>
            <a:r>
              <a:rPr lang="vi-VN" sz="2400" dirty="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agregacija</a:t>
            </a:r>
            <a:r>
              <a:rPr lang="vi-VN" sz="2400" spc="320" dirty="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se</a:t>
            </a:r>
            <a:r>
              <a:rPr lang="vi-VN" sz="2400" spc="5" dirty="0">
                <a:solidFill>
                  <a:srgbClr val="002060"/>
                </a:solidFill>
                <a:latin typeface="Cambria" pitchFamily="18" charset="0"/>
                <a:ea typeface="Cambria" pitchFamily="18" charset="0"/>
                <a:cs typeface="Calibri" pitchFamily="34" charset="0"/>
              </a:rPr>
              <a:t> </a:t>
            </a:r>
            <a:r>
              <a:rPr lang="vi-VN" sz="2400" spc="-5" dirty="0">
                <a:solidFill>
                  <a:srgbClr val="002060"/>
                </a:solidFill>
                <a:latin typeface="Cambria" pitchFamily="18" charset="0"/>
                <a:ea typeface="Cambria" pitchFamily="18" charset="0"/>
                <a:cs typeface="Calibri" pitchFamily="34" charset="0"/>
              </a:rPr>
              <a:t>često</a:t>
            </a:r>
            <a:r>
              <a:rPr lang="vi-VN" sz="2400" spc="335" dirty="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naziva</a:t>
            </a:r>
            <a:r>
              <a:rPr lang="vi-VN" sz="2400" spc="-5" dirty="0">
                <a:solidFill>
                  <a:srgbClr val="002060"/>
                </a:solidFill>
                <a:latin typeface="Cambria" pitchFamily="18" charset="0"/>
                <a:ea typeface="Cambria" pitchFamily="18" charset="0"/>
                <a:cs typeface="Calibri" pitchFamily="34" charset="0"/>
              </a:rPr>
              <a:t> i</a:t>
            </a:r>
            <a:r>
              <a:rPr lang="vi-VN" sz="2400" spc="340" dirty="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mešoviti</a:t>
            </a:r>
            <a:r>
              <a:rPr lang="vi-VN" sz="2400" spc="5" dirty="0">
                <a:solidFill>
                  <a:srgbClr val="002060"/>
                </a:solidFill>
                <a:latin typeface="Cambria" pitchFamily="18" charset="0"/>
                <a:ea typeface="Cambria" pitchFamily="18" charset="0"/>
                <a:cs typeface="Calibri" pitchFamily="34" charset="0"/>
              </a:rPr>
              <a:t> </a:t>
            </a:r>
            <a:r>
              <a:rPr lang="vi-VN" sz="2400" spc="-5" dirty="0" smtClean="0">
                <a:solidFill>
                  <a:srgbClr val="002060"/>
                </a:solidFill>
                <a:latin typeface="Cambria" pitchFamily="18" charset="0"/>
                <a:ea typeface="Cambria" pitchFamily="18" charset="0"/>
                <a:cs typeface="Calibri" pitchFamily="34" charset="0"/>
              </a:rPr>
              <a:t>tip</a:t>
            </a:r>
            <a:r>
              <a:rPr lang="sr-Latn-RS" sz="2400" dirty="0" smtClean="0">
                <a:solidFill>
                  <a:srgbClr val="002060"/>
                </a:solidFill>
                <a:latin typeface="Cambria" pitchFamily="18" charset="0"/>
                <a:ea typeface="Cambria" pitchFamily="18" charset="0"/>
                <a:cs typeface="Calibri" pitchFamily="34" charset="0"/>
              </a:rPr>
              <a:t> </a:t>
            </a:r>
            <a:r>
              <a:rPr lang="en-US" sz="2400" spc="-10" dirty="0" err="1" smtClean="0">
                <a:solidFill>
                  <a:srgbClr val="002060"/>
                </a:solidFill>
                <a:latin typeface="Cambria" pitchFamily="18" charset="0"/>
                <a:ea typeface="Cambria" pitchFamily="18" charset="0"/>
                <a:cs typeface="Calibri" pitchFamily="34" charset="0"/>
              </a:rPr>
              <a:t>objekta-veza</a:t>
            </a:r>
            <a:r>
              <a:rPr lang="en-US" sz="2400" spc="-10" dirty="0">
                <a:solidFill>
                  <a:srgbClr val="002060"/>
                </a:solidFill>
                <a:latin typeface="Cambria" pitchFamily="18" charset="0"/>
                <a:ea typeface="Cambria" pitchFamily="18" charset="0"/>
                <a:cs typeface="Calibri" pitchFamily="34" charset="0"/>
              </a:rPr>
              <a:t>.</a:t>
            </a:r>
            <a:r>
              <a:rPr lang="en-US" sz="2400" spc="45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Objekti</a:t>
            </a:r>
            <a:r>
              <a:rPr lang="en-US" sz="2400" spc="45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koji</a:t>
            </a:r>
            <a:r>
              <a:rPr lang="en-US" sz="2400" spc="-5" dirty="0">
                <a:solidFill>
                  <a:srgbClr val="002060"/>
                </a:solidFill>
                <a:latin typeface="Cambria" pitchFamily="18" charset="0"/>
                <a:ea typeface="Cambria" pitchFamily="18" charset="0"/>
                <a:cs typeface="Calibri" pitchFamily="34" charset="0"/>
              </a:rPr>
              <a:t> </a:t>
            </a:r>
            <a:r>
              <a:rPr lang="en-US" sz="2400" spc="-5" dirty="0" err="1">
                <a:solidFill>
                  <a:srgbClr val="002060"/>
                </a:solidFill>
                <a:latin typeface="Cambria" pitchFamily="18" charset="0"/>
                <a:ea typeface="Cambria" pitchFamily="18" charset="0"/>
                <a:cs typeface="Calibri" pitchFamily="34" charset="0"/>
              </a:rPr>
              <a:t>čine</a:t>
            </a:r>
            <a:r>
              <a:rPr lang="en-US" sz="2400" spc="45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agregaciju</a:t>
            </a:r>
            <a:r>
              <a:rPr lang="en-US" sz="2400" spc="455" dirty="0">
                <a:solidFill>
                  <a:srgbClr val="002060"/>
                </a:solidFill>
                <a:latin typeface="Cambria" pitchFamily="18" charset="0"/>
                <a:ea typeface="Cambria" pitchFamily="18" charset="0"/>
                <a:cs typeface="Calibri" pitchFamily="34" charset="0"/>
              </a:rPr>
              <a:t> </a:t>
            </a:r>
            <a:r>
              <a:rPr lang="en-US" sz="2400" spc="-10" dirty="0">
                <a:solidFill>
                  <a:srgbClr val="002060"/>
                </a:solidFill>
                <a:latin typeface="Cambria" pitchFamily="18" charset="0"/>
                <a:ea typeface="Cambria" pitchFamily="18" charset="0"/>
                <a:cs typeface="Calibri" pitchFamily="34" charset="0"/>
              </a:rPr>
              <a:t>se</a:t>
            </a:r>
            <a:r>
              <a:rPr lang="en-US" sz="2400" spc="45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nazivaju</a:t>
            </a:r>
            <a:r>
              <a:rPr lang="en-US" sz="2400" spc="45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komponentama</a:t>
            </a:r>
            <a:r>
              <a:rPr lang="en-US" sz="2400" spc="45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agregacije</a:t>
            </a:r>
            <a:r>
              <a:rPr lang="en-US" sz="2400" spc="-10" dirty="0">
                <a:solidFill>
                  <a:srgbClr val="002060"/>
                </a:solidFill>
                <a:latin typeface="Cambria" pitchFamily="18" charset="0"/>
                <a:ea typeface="Cambria" pitchFamily="18" charset="0"/>
                <a:cs typeface="Calibri" pitchFamily="34" charset="0"/>
              </a:rPr>
              <a:t>.</a:t>
            </a:r>
            <a:endParaRPr lang="en-US" sz="2400" dirty="0">
              <a:solidFill>
                <a:srgbClr val="002060"/>
              </a:solidFill>
              <a:latin typeface="Cambria" pitchFamily="18" charset="0"/>
              <a:ea typeface="Cambria" pitchFamily="18" charset="0"/>
              <a:cs typeface="Calibri" pitchFamily="34" charset="0"/>
            </a:endParaRPr>
          </a:p>
          <a:p>
            <a:pPr marL="12700">
              <a:lnSpc>
                <a:spcPct val="90000"/>
              </a:lnSpc>
              <a:spcBef>
                <a:spcPts val="1200"/>
              </a:spcBef>
            </a:pPr>
            <a:r>
              <a:rPr lang="en-US" sz="2400" spc="-10" dirty="0" err="1">
                <a:solidFill>
                  <a:srgbClr val="002060"/>
                </a:solidFill>
                <a:latin typeface="Cambria" pitchFamily="18" charset="0"/>
                <a:ea typeface="Cambria" pitchFamily="18" charset="0"/>
                <a:cs typeface="Calibri" pitchFamily="34" charset="0"/>
              </a:rPr>
              <a:t>Postupak</a:t>
            </a:r>
            <a:r>
              <a:rPr lang="en-US" sz="2400" spc="-15"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inverzan</a:t>
            </a:r>
            <a:r>
              <a:rPr lang="en-US" sz="2400" spc="5" dirty="0">
                <a:solidFill>
                  <a:srgbClr val="002060"/>
                </a:solidFill>
                <a:latin typeface="Cambria" pitchFamily="18" charset="0"/>
                <a:ea typeface="Cambria" pitchFamily="18" charset="0"/>
                <a:cs typeface="Calibri" pitchFamily="34" charset="0"/>
              </a:rPr>
              <a:t> </a:t>
            </a:r>
            <a:r>
              <a:rPr lang="en-US" sz="2400" spc="-10" dirty="0" err="1" smtClean="0">
                <a:solidFill>
                  <a:srgbClr val="002060"/>
                </a:solidFill>
                <a:latin typeface="Cambria" pitchFamily="18" charset="0"/>
                <a:ea typeface="Cambria" pitchFamily="18" charset="0"/>
                <a:cs typeface="Calibri" pitchFamily="34" charset="0"/>
              </a:rPr>
              <a:t>aregaciji</a:t>
            </a:r>
            <a:r>
              <a:rPr lang="en-US" sz="2400" spc="-10" dirty="0" smtClean="0">
                <a:solidFill>
                  <a:srgbClr val="002060"/>
                </a:solidFill>
                <a:latin typeface="Cambria" pitchFamily="18" charset="0"/>
                <a:ea typeface="Cambria" pitchFamily="18" charset="0"/>
                <a:cs typeface="Calibri" pitchFamily="34" charset="0"/>
              </a:rPr>
              <a:t> </a:t>
            </a:r>
            <a:r>
              <a:rPr lang="en-US" sz="2400" spc="-10" dirty="0">
                <a:solidFill>
                  <a:srgbClr val="002060"/>
                </a:solidFill>
                <a:latin typeface="Cambria" pitchFamily="18" charset="0"/>
                <a:ea typeface="Cambria" pitchFamily="18" charset="0"/>
                <a:cs typeface="Calibri" pitchFamily="34" charset="0"/>
              </a:rPr>
              <a:t>se</a:t>
            </a:r>
            <a:r>
              <a:rPr lang="en-US" sz="2400" spc="10" dirty="0">
                <a:solidFill>
                  <a:srgbClr val="002060"/>
                </a:solidFill>
                <a:latin typeface="Cambria" pitchFamily="18" charset="0"/>
                <a:ea typeface="Cambria" pitchFamily="18" charset="0"/>
                <a:cs typeface="Calibri" pitchFamily="34" charset="0"/>
              </a:rPr>
              <a:t> </a:t>
            </a:r>
            <a:r>
              <a:rPr lang="en-US" sz="2400" spc="-10" dirty="0" err="1">
                <a:solidFill>
                  <a:srgbClr val="002060"/>
                </a:solidFill>
                <a:latin typeface="Cambria" pitchFamily="18" charset="0"/>
                <a:ea typeface="Cambria" pitchFamily="18" charset="0"/>
                <a:cs typeface="Calibri" pitchFamily="34" charset="0"/>
              </a:rPr>
              <a:t>naziva</a:t>
            </a:r>
            <a:r>
              <a:rPr lang="en-US" sz="2400" spc="5" dirty="0">
                <a:solidFill>
                  <a:srgbClr val="002060"/>
                </a:solidFill>
                <a:latin typeface="Cambria" pitchFamily="18" charset="0"/>
                <a:ea typeface="Cambria" pitchFamily="18" charset="0"/>
                <a:cs typeface="Calibri" pitchFamily="34" charset="0"/>
              </a:rPr>
              <a:t> </a:t>
            </a:r>
            <a:r>
              <a:rPr lang="en-US" sz="2400" spc="-10" dirty="0" err="1" smtClean="0">
                <a:solidFill>
                  <a:srgbClr val="002060"/>
                </a:solidFill>
                <a:latin typeface="Cambria" pitchFamily="18" charset="0"/>
                <a:ea typeface="Cambria" pitchFamily="18" charset="0"/>
                <a:cs typeface="Calibri" pitchFamily="34" charset="0"/>
              </a:rPr>
              <a:t>dekompozicija</a:t>
            </a:r>
            <a:endParaRPr lang="sr-Latn-RS" sz="2400" spc="-10" dirty="0" smtClean="0">
              <a:solidFill>
                <a:srgbClr val="002060"/>
              </a:solidFill>
              <a:latin typeface="Cambria" pitchFamily="18" charset="0"/>
              <a:ea typeface="Cambria" pitchFamily="18" charset="0"/>
              <a:cs typeface="Calibri" pitchFamily="34" charset="0"/>
            </a:endParaRPr>
          </a:p>
          <a:p>
            <a:pPr marL="12700">
              <a:lnSpc>
                <a:spcPct val="90000"/>
              </a:lnSpc>
              <a:spcBef>
                <a:spcPts val="1200"/>
              </a:spcBef>
            </a:pPr>
            <a:endParaRPr lang="sr-Latn-RS" sz="2400" spc="-10" dirty="0" smtClean="0">
              <a:solidFill>
                <a:srgbClr val="002060"/>
              </a:solidFill>
              <a:latin typeface="Cambria" pitchFamily="18" charset="0"/>
              <a:ea typeface="Cambria" pitchFamily="18" charset="0"/>
              <a:cs typeface="Calibri" pitchFamily="34" charset="0"/>
            </a:endParaRPr>
          </a:p>
          <a:p>
            <a:pPr marL="0" indent="0">
              <a:lnSpc>
                <a:spcPct val="90000"/>
              </a:lnSpc>
              <a:spcBef>
                <a:spcPts val="1200"/>
              </a:spcBef>
              <a:buNone/>
            </a:pPr>
            <a:endParaRPr lang="sr-Latn-RS" sz="2400" dirty="0">
              <a:solidFill>
                <a:srgbClr val="002060"/>
              </a:solidFill>
              <a:latin typeface="Cambria" pitchFamily="18" charset="0"/>
              <a:ea typeface="Cambria" pitchFamily="18" charset="0"/>
              <a:cs typeface="Calibri" pitchFamily="34" charset="0"/>
            </a:endParaRPr>
          </a:p>
          <a:p>
            <a:pPr marL="0" indent="0">
              <a:lnSpc>
                <a:spcPct val="90000"/>
              </a:lnSpc>
              <a:spcBef>
                <a:spcPts val="1200"/>
              </a:spcBef>
              <a:buNone/>
            </a:pPr>
            <a:r>
              <a:rPr lang="en-US" sz="2400" dirty="0" err="1" smtClean="0">
                <a:solidFill>
                  <a:srgbClr val="002060"/>
                </a:solidFill>
                <a:latin typeface="Cambria" pitchFamily="18" charset="0"/>
                <a:ea typeface="Cambria" pitchFamily="18" charset="0"/>
                <a:cs typeface="Calibri" pitchFamily="34" charset="0"/>
              </a:rPr>
              <a:t>Agregirani</a:t>
            </a:r>
            <a:r>
              <a:rPr lang="en-US" sz="2400" dirty="0" smtClean="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objekat</a:t>
            </a:r>
            <a:r>
              <a:rPr lang="en-US" sz="2400" dirty="0">
                <a:solidFill>
                  <a:srgbClr val="002060"/>
                </a:solidFill>
                <a:latin typeface="Cambria" pitchFamily="18" charset="0"/>
                <a:ea typeface="Cambria" pitchFamily="18" charset="0"/>
                <a:cs typeface="Calibri" pitchFamily="34" charset="0"/>
              </a:rPr>
              <a:t> se </a:t>
            </a:r>
            <a:r>
              <a:rPr lang="en-US" sz="2400" dirty="0" err="1">
                <a:solidFill>
                  <a:srgbClr val="002060"/>
                </a:solidFill>
                <a:latin typeface="Cambria" pitchFamily="18" charset="0"/>
                <a:ea typeface="Cambria" pitchFamily="18" charset="0"/>
                <a:cs typeface="Calibri" pitchFamily="34" charset="0"/>
              </a:rPr>
              <a:t>označava</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simbolom</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upisanog</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romba</a:t>
            </a:r>
            <a:r>
              <a:rPr lang="en-US" sz="2400" dirty="0">
                <a:solidFill>
                  <a:srgbClr val="002060"/>
                </a:solidFill>
                <a:latin typeface="Cambria" pitchFamily="18" charset="0"/>
                <a:ea typeface="Cambria" pitchFamily="18" charset="0"/>
                <a:cs typeface="Calibri" pitchFamily="34" charset="0"/>
              </a:rPr>
              <a:t> u </a:t>
            </a:r>
            <a:r>
              <a:rPr lang="en-US" sz="2400" dirty="0" err="1">
                <a:solidFill>
                  <a:srgbClr val="002060"/>
                </a:solidFill>
                <a:latin typeface="Cambria" pitchFamily="18" charset="0"/>
                <a:ea typeface="Cambria" pitchFamily="18" charset="0"/>
                <a:cs typeface="Calibri" pitchFamily="34" charset="0"/>
              </a:rPr>
              <a:t>pravougaonik</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čime</a:t>
            </a:r>
            <a:r>
              <a:rPr lang="en-US" sz="2400" dirty="0">
                <a:solidFill>
                  <a:srgbClr val="002060"/>
                </a:solidFill>
                <a:latin typeface="Cambria" pitchFamily="18" charset="0"/>
                <a:ea typeface="Cambria" pitchFamily="18" charset="0"/>
                <a:cs typeface="Calibri" pitchFamily="34" charset="0"/>
              </a:rPr>
              <a:t> se  </a:t>
            </a:r>
            <a:r>
              <a:rPr lang="en-US" sz="2400" dirty="0" err="1">
                <a:solidFill>
                  <a:srgbClr val="002060"/>
                </a:solidFill>
                <a:latin typeface="Cambria" pitchFamily="18" charset="0"/>
                <a:ea typeface="Cambria" pitchFamily="18" charset="0"/>
                <a:cs typeface="Calibri" pitchFamily="34" charset="0"/>
              </a:rPr>
              <a:t>izražava</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njegova</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dvojaka</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priroda</a:t>
            </a:r>
            <a:r>
              <a:rPr lang="en-US" sz="2400" dirty="0">
                <a:solidFill>
                  <a:srgbClr val="002060"/>
                </a:solidFill>
                <a:latin typeface="Cambria" pitchFamily="18" charset="0"/>
                <a:ea typeface="Cambria" pitchFamily="18" charset="0"/>
                <a:cs typeface="Calibri" pitchFamily="34" charset="0"/>
              </a:rPr>
              <a:t>. </a:t>
            </a:r>
          </a:p>
        </p:txBody>
      </p:sp>
      <p:grpSp>
        <p:nvGrpSpPr>
          <p:cNvPr id="17" name="Group 16"/>
          <p:cNvGrpSpPr/>
          <p:nvPr/>
        </p:nvGrpSpPr>
        <p:grpSpPr>
          <a:xfrm>
            <a:off x="2267744" y="4669452"/>
            <a:ext cx="4408611" cy="1063804"/>
            <a:chOff x="2309691" y="4581128"/>
            <a:chExt cx="4116540" cy="899794"/>
          </a:xfrm>
        </p:grpSpPr>
        <p:sp>
          <p:nvSpPr>
            <p:cNvPr id="5" name="object 2"/>
            <p:cNvSpPr/>
            <p:nvPr/>
          </p:nvSpPr>
          <p:spPr>
            <a:xfrm>
              <a:off x="3898284" y="4581129"/>
              <a:ext cx="915035" cy="899793"/>
            </a:xfrm>
            <a:custGeom>
              <a:avLst/>
              <a:gdLst/>
              <a:ahLst/>
              <a:cxnLst/>
              <a:rect l="l" t="t" r="r" b="b"/>
              <a:pathLst>
                <a:path w="915035" h="899794">
                  <a:moveTo>
                    <a:pt x="914692" y="899274"/>
                  </a:moveTo>
                  <a:lnTo>
                    <a:pt x="0" y="899274"/>
                  </a:lnTo>
                  <a:lnTo>
                    <a:pt x="0" y="0"/>
                  </a:lnTo>
                  <a:lnTo>
                    <a:pt x="914692" y="0"/>
                  </a:lnTo>
                  <a:lnTo>
                    <a:pt x="914692" y="899274"/>
                  </a:lnTo>
                  <a:close/>
                </a:path>
              </a:pathLst>
            </a:custGeom>
            <a:solidFill>
              <a:srgbClr val="00B0F0"/>
            </a:solidFill>
          </p:spPr>
          <p:txBody>
            <a:bodyPr wrap="square" lIns="0" tIns="0" rIns="0" bIns="0" rtlCol="0"/>
            <a:lstStyle/>
            <a:p>
              <a:endParaRPr/>
            </a:p>
          </p:txBody>
        </p:sp>
        <p:sp>
          <p:nvSpPr>
            <p:cNvPr id="6" name="object 5"/>
            <p:cNvSpPr txBox="1"/>
            <p:nvPr/>
          </p:nvSpPr>
          <p:spPr>
            <a:xfrm>
              <a:off x="3898283" y="4581128"/>
              <a:ext cx="915035" cy="899793"/>
            </a:xfrm>
            <a:prstGeom prst="rect">
              <a:avLst/>
            </a:prstGeom>
            <a:solidFill>
              <a:schemeClr val="tx2">
                <a:lumMod val="20000"/>
                <a:lumOff val="80000"/>
              </a:schemeClr>
            </a:solidFill>
            <a:ln w="3843">
              <a:solidFill>
                <a:srgbClr val="000000"/>
              </a:solidFill>
            </a:ln>
          </p:spPr>
          <p:txBody>
            <a:bodyPr vert="horz" wrap="square" lIns="0" tIns="0" rIns="0" bIns="0" rtlCol="0">
              <a:spAutoFit/>
            </a:bodyPr>
            <a:lstStyle/>
            <a:p>
              <a:pPr>
                <a:lnSpc>
                  <a:spcPct val="100000"/>
                </a:lnSpc>
              </a:pPr>
              <a:endParaRPr sz="1200" dirty="0">
                <a:latin typeface="Times New Roman"/>
                <a:cs typeface="Times New Roman"/>
              </a:endParaRPr>
            </a:p>
            <a:p>
              <a:pPr>
                <a:lnSpc>
                  <a:spcPct val="100000"/>
                </a:lnSpc>
                <a:spcBef>
                  <a:spcPts val="30"/>
                </a:spcBef>
              </a:pPr>
              <a:endParaRPr sz="1100" dirty="0">
                <a:latin typeface="Times New Roman"/>
                <a:cs typeface="Times New Roman"/>
              </a:endParaRPr>
            </a:p>
            <a:p>
              <a:pPr marL="158115">
                <a:lnSpc>
                  <a:spcPct val="100000"/>
                </a:lnSpc>
                <a:spcBef>
                  <a:spcPts val="5"/>
                </a:spcBef>
              </a:pPr>
              <a:r>
                <a:rPr sz="1250" dirty="0">
                  <a:latin typeface="Calibri"/>
                  <a:cs typeface="Calibri"/>
                </a:rPr>
                <a:t>UGOVOR</a:t>
              </a:r>
            </a:p>
          </p:txBody>
        </p:sp>
        <p:sp>
          <p:nvSpPr>
            <p:cNvPr id="7" name="object 6"/>
            <p:cNvSpPr txBox="1"/>
            <p:nvPr/>
          </p:nvSpPr>
          <p:spPr>
            <a:xfrm>
              <a:off x="2309691" y="4868917"/>
              <a:ext cx="999490" cy="207175"/>
            </a:xfrm>
            <a:prstGeom prst="rect">
              <a:avLst/>
            </a:prstGeom>
            <a:solidFill>
              <a:schemeClr val="tx2">
                <a:lumMod val="20000"/>
                <a:lumOff val="80000"/>
              </a:schemeClr>
            </a:solidFill>
            <a:ln w="3838">
              <a:solidFill>
                <a:srgbClr val="000000"/>
              </a:solidFill>
            </a:ln>
          </p:spPr>
          <p:txBody>
            <a:bodyPr vert="horz" wrap="square" lIns="0" tIns="52069" rIns="0" bIns="0" rtlCol="0">
              <a:spAutoFit/>
            </a:bodyPr>
            <a:lstStyle/>
            <a:p>
              <a:pPr marL="111125">
                <a:lnSpc>
                  <a:spcPct val="100000"/>
                </a:lnSpc>
                <a:spcBef>
                  <a:spcPts val="409"/>
                </a:spcBef>
              </a:pPr>
              <a:r>
                <a:rPr sz="1250" dirty="0">
                  <a:latin typeface="Calibri"/>
                  <a:cs typeface="Calibri"/>
                </a:rPr>
                <a:t>DOBAVLJAC</a:t>
              </a:r>
            </a:p>
          </p:txBody>
        </p:sp>
        <p:sp>
          <p:nvSpPr>
            <p:cNvPr id="8" name="object 7"/>
            <p:cNvSpPr/>
            <p:nvPr/>
          </p:nvSpPr>
          <p:spPr>
            <a:xfrm>
              <a:off x="3898283" y="4581128"/>
              <a:ext cx="915035" cy="899793"/>
            </a:xfrm>
            <a:custGeom>
              <a:avLst/>
              <a:gdLst/>
              <a:ahLst/>
              <a:cxnLst/>
              <a:rect l="l" t="t" r="r" b="b"/>
              <a:pathLst>
                <a:path w="915035" h="899794">
                  <a:moveTo>
                    <a:pt x="457339" y="0"/>
                  </a:moveTo>
                  <a:lnTo>
                    <a:pt x="0" y="455616"/>
                  </a:lnTo>
                  <a:lnTo>
                    <a:pt x="457339" y="899275"/>
                  </a:lnTo>
                  <a:lnTo>
                    <a:pt x="914692" y="455616"/>
                  </a:lnTo>
                  <a:lnTo>
                    <a:pt x="457339" y="0"/>
                  </a:lnTo>
                  <a:close/>
                </a:path>
              </a:pathLst>
            </a:custGeom>
            <a:ln w="3843">
              <a:solidFill>
                <a:srgbClr val="000000"/>
              </a:solidFill>
            </a:ln>
          </p:spPr>
          <p:txBody>
            <a:bodyPr wrap="square" lIns="0" tIns="0" rIns="0" bIns="0" rtlCol="0"/>
            <a:lstStyle/>
            <a:p>
              <a:endParaRPr/>
            </a:p>
          </p:txBody>
        </p:sp>
        <p:sp>
          <p:nvSpPr>
            <p:cNvPr id="9" name="object 8"/>
            <p:cNvSpPr txBox="1"/>
            <p:nvPr/>
          </p:nvSpPr>
          <p:spPr>
            <a:xfrm>
              <a:off x="5426741" y="4868917"/>
              <a:ext cx="999490" cy="207175"/>
            </a:xfrm>
            <a:prstGeom prst="rect">
              <a:avLst/>
            </a:prstGeom>
            <a:solidFill>
              <a:schemeClr val="tx2">
                <a:lumMod val="20000"/>
                <a:lumOff val="80000"/>
              </a:schemeClr>
            </a:solidFill>
            <a:ln w="3838">
              <a:solidFill>
                <a:srgbClr val="000000"/>
              </a:solidFill>
            </a:ln>
          </p:spPr>
          <p:txBody>
            <a:bodyPr vert="horz" wrap="square" lIns="0" tIns="52069" rIns="0" bIns="0" rtlCol="0">
              <a:spAutoFit/>
            </a:bodyPr>
            <a:lstStyle/>
            <a:p>
              <a:pPr marL="152400">
                <a:lnSpc>
                  <a:spcPct val="100000"/>
                </a:lnSpc>
                <a:spcBef>
                  <a:spcPts val="409"/>
                </a:spcBef>
              </a:pPr>
              <a:r>
                <a:rPr sz="1250" dirty="0">
                  <a:latin typeface="Calibri"/>
                  <a:cs typeface="Calibri"/>
                </a:rPr>
                <a:t>PROIZVOD</a:t>
              </a:r>
            </a:p>
          </p:txBody>
        </p:sp>
        <p:grpSp>
          <p:nvGrpSpPr>
            <p:cNvPr id="10" name="object 9"/>
            <p:cNvGrpSpPr/>
            <p:nvPr/>
          </p:nvGrpSpPr>
          <p:grpSpPr>
            <a:xfrm>
              <a:off x="3308572" y="4956375"/>
              <a:ext cx="2118360" cy="151765"/>
              <a:chOff x="2715120" y="2474315"/>
              <a:chExt cx="2118360" cy="151765"/>
            </a:xfrm>
          </p:grpSpPr>
          <p:sp>
            <p:nvSpPr>
              <p:cNvPr id="13" name="object 10"/>
              <p:cNvSpPr/>
              <p:nvPr/>
            </p:nvSpPr>
            <p:spPr>
              <a:xfrm>
                <a:off x="2715120" y="2554685"/>
                <a:ext cx="481965" cy="0"/>
              </a:xfrm>
              <a:custGeom>
                <a:avLst/>
                <a:gdLst/>
                <a:ahLst/>
                <a:cxnLst/>
                <a:rect l="l" t="t" r="r" b="b"/>
                <a:pathLst>
                  <a:path w="481964">
                    <a:moveTo>
                      <a:pt x="0" y="0"/>
                    </a:moveTo>
                    <a:lnTo>
                      <a:pt x="481406" y="0"/>
                    </a:lnTo>
                  </a:path>
                </a:pathLst>
              </a:custGeom>
              <a:ln w="23980">
                <a:solidFill>
                  <a:srgbClr val="6E6E6E"/>
                </a:solidFill>
              </a:ln>
            </p:spPr>
            <p:txBody>
              <a:bodyPr wrap="square" lIns="0" tIns="0" rIns="0" bIns="0" rtlCol="0"/>
              <a:lstStyle/>
              <a:p>
                <a:endParaRPr/>
              </a:p>
            </p:txBody>
          </p:sp>
          <p:pic>
            <p:nvPicPr>
              <p:cNvPr id="14" name="object 11"/>
              <p:cNvPicPr/>
              <p:nvPr/>
            </p:nvPicPr>
            <p:blipFill>
              <a:blip r:embed="rId2" cstate="print"/>
              <a:stretch>
                <a:fillRect/>
              </a:stretch>
            </p:blipFill>
            <p:spPr>
              <a:xfrm>
                <a:off x="3165322" y="2474315"/>
                <a:ext cx="152158" cy="151561"/>
              </a:xfrm>
              <a:prstGeom prst="rect">
                <a:avLst/>
              </a:prstGeom>
            </p:spPr>
          </p:pic>
          <p:sp>
            <p:nvSpPr>
              <p:cNvPr id="15" name="object 12"/>
              <p:cNvSpPr/>
              <p:nvPr/>
            </p:nvSpPr>
            <p:spPr>
              <a:xfrm>
                <a:off x="4327817" y="2554685"/>
                <a:ext cx="506095" cy="0"/>
              </a:xfrm>
              <a:custGeom>
                <a:avLst/>
                <a:gdLst/>
                <a:ahLst/>
                <a:cxnLst/>
                <a:rect l="l" t="t" r="r" b="b"/>
                <a:pathLst>
                  <a:path w="506095">
                    <a:moveTo>
                      <a:pt x="505472" y="0"/>
                    </a:moveTo>
                    <a:lnTo>
                      <a:pt x="0" y="0"/>
                    </a:lnTo>
                  </a:path>
                </a:pathLst>
              </a:custGeom>
              <a:ln w="23980">
                <a:solidFill>
                  <a:srgbClr val="6E6E6E"/>
                </a:solidFill>
              </a:ln>
            </p:spPr>
            <p:txBody>
              <a:bodyPr wrap="square" lIns="0" tIns="0" rIns="0" bIns="0" rtlCol="0"/>
              <a:lstStyle/>
              <a:p>
                <a:endParaRPr/>
              </a:p>
            </p:txBody>
          </p:sp>
          <p:pic>
            <p:nvPicPr>
              <p:cNvPr id="16" name="object 13"/>
              <p:cNvPicPr/>
              <p:nvPr/>
            </p:nvPicPr>
            <p:blipFill>
              <a:blip r:embed="rId3" cstate="print"/>
              <a:stretch>
                <a:fillRect/>
              </a:stretch>
            </p:blipFill>
            <p:spPr>
              <a:xfrm>
                <a:off x="4215803" y="2474315"/>
                <a:ext cx="152158" cy="151561"/>
              </a:xfrm>
              <a:prstGeom prst="rect">
                <a:avLst/>
              </a:prstGeom>
            </p:spPr>
          </p:pic>
        </p:grpSp>
        <p:sp>
          <p:nvSpPr>
            <p:cNvPr id="11" name="object 14"/>
            <p:cNvSpPr txBox="1"/>
            <p:nvPr/>
          </p:nvSpPr>
          <p:spPr>
            <a:xfrm>
              <a:off x="3386199" y="4748935"/>
              <a:ext cx="381635" cy="217804"/>
            </a:xfrm>
            <a:prstGeom prst="rect">
              <a:avLst/>
            </a:prstGeom>
          </p:spPr>
          <p:txBody>
            <a:bodyPr vert="horz" wrap="square" lIns="0" tIns="13335" rIns="0" bIns="0" rtlCol="0">
              <a:spAutoFit/>
            </a:bodyPr>
            <a:lstStyle/>
            <a:p>
              <a:pPr marL="12700">
                <a:lnSpc>
                  <a:spcPct val="100000"/>
                </a:lnSpc>
                <a:spcBef>
                  <a:spcPts val="105"/>
                </a:spcBef>
              </a:pPr>
              <a:r>
                <a:rPr sz="1250" dirty="0">
                  <a:latin typeface="Calibri"/>
                  <a:cs typeface="Calibri"/>
                </a:rPr>
                <a:t>(1,M)</a:t>
              </a:r>
              <a:endParaRPr sz="1250">
                <a:latin typeface="Calibri"/>
                <a:cs typeface="Calibri"/>
              </a:endParaRPr>
            </a:p>
          </p:txBody>
        </p:sp>
        <p:sp>
          <p:nvSpPr>
            <p:cNvPr id="12" name="object 15"/>
            <p:cNvSpPr txBox="1"/>
            <p:nvPr/>
          </p:nvSpPr>
          <p:spPr>
            <a:xfrm>
              <a:off x="4887365" y="4747656"/>
              <a:ext cx="381635" cy="217804"/>
            </a:xfrm>
            <a:prstGeom prst="rect">
              <a:avLst/>
            </a:prstGeom>
          </p:spPr>
          <p:txBody>
            <a:bodyPr vert="horz" wrap="square" lIns="0" tIns="13335" rIns="0" bIns="0" rtlCol="0">
              <a:spAutoFit/>
            </a:bodyPr>
            <a:lstStyle/>
            <a:p>
              <a:pPr marL="12700">
                <a:lnSpc>
                  <a:spcPct val="100000"/>
                </a:lnSpc>
                <a:spcBef>
                  <a:spcPts val="105"/>
                </a:spcBef>
              </a:pPr>
              <a:r>
                <a:rPr sz="1250" dirty="0">
                  <a:latin typeface="Calibri"/>
                  <a:cs typeface="Calibri"/>
                </a:rPr>
                <a:t>(M,1)</a:t>
              </a:r>
              <a:endParaRPr sz="1250">
                <a:latin typeface="Calibri"/>
                <a:cs typeface="Calibri"/>
              </a:endParaRPr>
            </a:p>
          </p:txBody>
        </p:sp>
      </p:grpSp>
      <p:sp>
        <p:nvSpPr>
          <p:cNvPr id="18" name="Title 1"/>
          <p:cNvSpPr txBox="1">
            <a:spLocks/>
          </p:cNvSpPr>
          <p:nvPr/>
        </p:nvSpPr>
        <p:spPr>
          <a:xfrm>
            <a:off x="971600" y="1196752"/>
            <a:ext cx="6491064"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dirty="0" smtClean="0">
                <a:solidFill>
                  <a:srgbClr val="002060"/>
                </a:solidFill>
                <a:latin typeface="Cambria" pitchFamily="18" charset="0"/>
                <a:ea typeface="Cambria" pitchFamily="18" charset="0"/>
              </a:rPr>
              <a:t>Agregacija/dekompozicija</a:t>
            </a:r>
            <a:endParaRPr lang="en-US"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3531252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268760"/>
            <a:ext cx="7920880" cy="5328592"/>
          </a:xfrm>
        </p:spPr>
        <p:txBody>
          <a:bodyPr>
            <a:noAutofit/>
          </a:bodyPr>
          <a:lstStyle/>
          <a:p>
            <a:pPr marL="12700" marR="8255" indent="226695">
              <a:spcBef>
                <a:spcPts val="1200"/>
              </a:spcBef>
            </a:pPr>
            <a:r>
              <a:rPr lang="vi-VN" sz="2400" b="1" spc="-10" dirty="0">
                <a:solidFill>
                  <a:srgbClr val="002060"/>
                </a:solidFill>
                <a:latin typeface="Cambria" pitchFamily="18" charset="0"/>
                <a:ea typeface="Cambria" pitchFamily="18" charset="0"/>
                <a:cs typeface="Arial" pitchFamily="34" charset="0"/>
              </a:rPr>
              <a:t>Agregati </a:t>
            </a:r>
            <a:r>
              <a:rPr lang="vi-VN" sz="2400" spc="-10" dirty="0">
                <a:solidFill>
                  <a:srgbClr val="002060"/>
                </a:solidFill>
                <a:latin typeface="Cambria" pitchFamily="18" charset="0"/>
                <a:ea typeface="Cambria" pitchFamily="18" charset="0"/>
                <a:cs typeface="Arial" pitchFamily="34" charset="0"/>
              </a:rPr>
              <a:t>su </a:t>
            </a:r>
            <a:r>
              <a:rPr lang="vi-VN" sz="2400" spc="-15" dirty="0">
                <a:solidFill>
                  <a:srgbClr val="002060"/>
                </a:solidFill>
                <a:latin typeface="Cambria" pitchFamily="18" charset="0"/>
                <a:ea typeface="Cambria" pitchFamily="18" charset="0"/>
                <a:cs typeface="Arial" pitchFamily="34" charset="0"/>
              </a:rPr>
              <a:t>veoma </a:t>
            </a:r>
            <a:r>
              <a:rPr lang="vi-VN" sz="2400" spc="-5" dirty="0">
                <a:solidFill>
                  <a:srgbClr val="002060"/>
                </a:solidFill>
                <a:latin typeface="Cambria" pitchFamily="18" charset="0"/>
                <a:ea typeface="Cambria" pitchFamily="18" charset="0"/>
                <a:cs typeface="Arial" pitchFamily="34" charset="0"/>
              </a:rPr>
              <a:t>povoljni </a:t>
            </a:r>
            <a:r>
              <a:rPr lang="vi-VN" sz="2400" spc="-15" dirty="0">
                <a:solidFill>
                  <a:srgbClr val="002060"/>
                </a:solidFill>
                <a:latin typeface="Cambria" pitchFamily="18" charset="0"/>
                <a:ea typeface="Cambria" pitchFamily="18" charset="0"/>
                <a:cs typeface="Arial" pitchFamily="34" charset="0"/>
              </a:rPr>
              <a:t>za </a:t>
            </a:r>
            <a:r>
              <a:rPr lang="vi-VN" sz="2400" spc="-10" dirty="0">
                <a:solidFill>
                  <a:srgbClr val="002060"/>
                </a:solidFill>
                <a:latin typeface="Cambria" pitchFamily="18" charset="0"/>
                <a:ea typeface="Cambria" pitchFamily="18" charset="0"/>
                <a:cs typeface="Arial" pitchFamily="34" charset="0"/>
              </a:rPr>
              <a:t>preciznije definisanje </a:t>
            </a:r>
            <a:r>
              <a:rPr lang="vi-VN" sz="2400" spc="-5" dirty="0">
                <a:solidFill>
                  <a:srgbClr val="002060"/>
                </a:solidFill>
                <a:latin typeface="Cambria" pitchFamily="18" charset="0"/>
                <a:ea typeface="Cambria" pitchFamily="18" charset="0"/>
                <a:cs typeface="Arial" pitchFamily="34" charset="0"/>
              </a:rPr>
              <a:t> </a:t>
            </a:r>
            <a:r>
              <a:rPr lang="vi-VN" sz="2400" spc="-15" dirty="0">
                <a:solidFill>
                  <a:srgbClr val="002060"/>
                </a:solidFill>
                <a:latin typeface="Cambria" pitchFamily="18" charset="0"/>
                <a:ea typeface="Cambria" pitchFamily="18" charset="0"/>
                <a:cs typeface="Arial" pitchFamily="34" charset="0"/>
              </a:rPr>
              <a:t>veza </a:t>
            </a:r>
            <a:r>
              <a:rPr lang="vi-VN" sz="2400" spc="-5" dirty="0">
                <a:solidFill>
                  <a:srgbClr val="002060"/>
                </a:solidFill>
                <a:latin typeface="Cambria" pitchFamily="18" charset="0"/>
                <a:ea typeface="Cambria" pitchFamily="18" charset="0"/>
                <a:cs typeface="Arial" pitchFamily="34" charset="0"/>
              </a:rPr>
              <a:t>koje </a:t>
            </a:r>
            <a:r>
              <a:rPr lang="vi-VN" sz="2400" spc="-10" dirty="0">
                <a:solidFill>
                  <a:srgbClr val="002060"/>
                </a:solidFill>
                <a:latin typeface="Cambria" pitchFamily="18" charset="0"/>
                <a:ea typeface="Cambria" pitchFamily="18" charset="0"/>
                <a:cs typeface="Arial" pitchFamily="34" charset="0"/>
              </a:rPr>
              <a:t>imaju kardinalnost </a:t>
            </a:r>
            <a:r>
              <a:rPr lang="vi-VN" sz="2400" i="1" spc="-10" dirty="0">
                <a:solidFill>
                  <a:srgbClr val="002060"/>
                </a:solidFill>
                <a:latin typeface="Cambria" pitchFamily="18" charset="0"/>
                <a:ea typeface="Cambria" pitchFamily="18" charset="0"/>
                <a:cs typeface="Arial" pitchFamily="34" charset="0"/>
              </a:rPr>
              <a:t>više-više</a:t>
            </a:r>
            <a:r>
              <a:rPr lang="vi-VN" sz="2400" spc="-10" dirty="0">
                <a:solidFill>
                  <a:srgbClr val="002060"/>
                </a:solidFill>
                <a:latin typeface="Cambria" pitchFamily="18" charset="0"/>
                <a:ea typeface="Cambria" pitchFamily="18" charset="0"/>
                <a:cs typeface="Arial" pitchFamily="34" charset="0"/>
              </a:rPr>
              <a:t>. </a:t>
            </a:r>
            <a:endParaRPr lang="sr-Latn-RS" sz="2400" spc="-10" dirty="0" smtClean="0">
              <a:solidFill>
                <a:srgbClr val="002060"/>
              </a:solidFill>
              <a:latin typeface="Cambria" pitchFamily="18" charset="0"/>
              <a:ea typeface="Cambria" pitchFamily="18" charset="0"/>
              <a:cs typeface="Arial" pitchFamily="34" charset="0"/>
            </a:endParaRPr>
          </a:p>
          <a:p>
            <a:pPr marL="12700" marR="8255" indent="226695">
              <a:spcBef>
                <a:spcPts val="1200"/>
              </a:spcBef>
            </a:pPr>
            <a:r>
              <a:rPr lang="vi-VN" sz="2400" spc="-10" dirty="0" smtClean="0">
                <a:solidFill>
                  <a:srgbClr val="002060"/>
                </a:solidFill>
                <a:latin typeface="Cambria" pitchFamily="18" charset="0"/>
                <a:ea typeface="Cambria" pitchFamily="18" charset="0"/>
                <a:cs typeface="Arial" pitchFamily="34" charset="0"/>
              </a:rPr>
              <a:t>Pošto </a:t>
            </a:r>
            <a:r>
              <a:rPr lang="vi-VN" sz="2400" spc="-10" dirty="0">
                <a:solidFill>
                  <a:srgbClr val="002060"/>
                </a:solidFill>
                <a:latin typeface="Cambria" pitchFamily="18" charset="0"/>
                <a:ea typeface="Cambria" pitchFamily="18" charset="0"/>
                <a:cs typeface="Arial" pitchFamily="34" charset="0"/>
              </a:rPr>
              <a:t>su ovi </a:t>
            </a:r>
            <a:r>
              <a:rPr lang="vi-VN" sz="2400" spc="-5" dirty="0">
                <a:solidFill>
                  <a:srgbClr val="002060"/>
                </a:solidFill>
                <a:latin typeface="Cambria" pitchFamily="18" charset="0"/>
                <a:ea typeface="Cambria" pitchFamily="18" charset="0"/>
                <a:cs typeface="Arial" pitchFamily="34" charset="0"/>
              </a:rPr>
              <a:t>tipovi </a:t>
            </a:r>
            <a:r>
              <a:rPr lang="vi-VN" sz="2400" spc="-15" dirty="0">
                <a:solidFill>
                  <a:srgbClr val="002060"/>
                </a:solidFill>
                <a:latin typeface="Cambria" pitchFamily="18" charset="0"/>
                <a:ea typeface="Cambria" pitchFamily="18" charset="0"/>
                <a:cs typeface="Arial" pitchFamily="34" charset="0"/>
              </a:rPr>
              <a:t>veza </a:t>
            </a:r>
            <a:r>
              <a:rPr lang="vi-VN" sz="2400" spc="-10" dirty="0">
                <a:solidFill>
                  <a:srgbClr val="002060"/>
                </a:solidFill>
                <a:latin typeface="Cambria" pitchFamily="18" charset="0"/>
                <a:ea typeface="Cambria" pitchFamily="18" charset="0"/>
                <a:cs typeface="Arial" pitchFamily="34" charset="0"/>
              </a:rPr>
              <a:t>teški </a:t>
            </a:r>
            <a:r>
              <a:rPr lang="vi-VN" sz="2400" spc="-15" dirty="0">
                <a:solidFill>
                  <a:srgbClr val="002060"/>
                </a:solidFill>
                <a:latin typeface="Cambria" pitchFamily="18" charset="0"/>
                <a:ea typeface="Cambria" pitchFamily="18" charset="0"/>
                <a:cs typeface="Arial" pitchFamily="34" charset="0"/>
              </a:rPr>
              <a:t>za </a:t>
            </a:r>
            <a:r>
              <a:rPr lang="vi-VN" sz="2400" spc="-10" dirty="0">
                <a:solidFill>
                  <a:srgbClr val="002060"/>
                </a:solidFill>
                <a:latin typeface="Cambria" pitchFamily="18" charset="0"/>
                <a:ea typeface="Cambria" pitchFamily="18" charset="0"/>
                <a:cs typeface="Arial" pitchFamily="34" charset="0"/>
              </a:rPr>
              <a:t>održavanje </a:t>
            </a:r>
            <a:r>
              <a:rPr lang="vi-VN" sz="2400" spc="-10" dirty="0" smtClean="0">
                <a:solidFill>
                  <a:srgbClr val="002060"/>
                </a:solidFill>
                <a:latin typeface="Cambria" pitchFamily="18" charset="0"/>
                <a:ea typeface="Cambria" pitchFamily="18" charset="0"/>
                <a:cs typeface="Arial" pitchFamily="34" charset="0"/>
              </a:rPr>
              <a:t>referencijalnog</a:t>
            </a:r>
            <a:r>
              <a:rPr lang="vi-VN" sz="2400" spc="-5" dirty="0" smtClean="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integriteta,</a:t>
            </a:r>
            <a:r>
              <a:rPr lang="vi-VN" sz="2400" spc="-5" dirty="0">
                <a:solidFill>
                  <a:srgbClr val="002060"/>
                </a:solidFill>
                <a:latin typeface="Cambria" pitchFamily="18" charset="0"/>
                <a:ea typeface="Cambria" pitchFamily="18" charset="0"/>
                <a:cs typeface="Arial" pitchFamily="34" charset="0"/>
              </a:rPr>
              <a:t> onda</a:t>
            </a:r>
            <a:r>
              <a:rPr lang="vi-VN" sz="2400" dirty="0">
                <a:solidFill>
                  <a:srgbClr val="002060"/>
                </a:solidFill>
                <a:latin typeface="Cambria" pitchFamily="18" charset="0"/>
                <a:ea typeface="Cambria" pitchFamily="18" charset="0"/>
                <a:cs typeface="Arial" pitchFamily="34" charset="0"/>
              </a:rPr>
              <a:t> </a:t>
            </a:r>
            <a:r>
              <a:rPr lang="vi-VN" sz="2400" spc="-15" dirty="0">
                <a:solidFill>
                  <a:srgbClr val="002060"/>
                </a:solidFill>
                <a:latin typeface="Cambria" pitchFamily="18" charset="0"/>
                <a:ea typeface="Cambria" pitchFamily="18" charset="0"/>
                <a:cs typeface="Arial" pitchFamily="34" charset="0"/>
              </a:rPr>
              <a:t>se</a:t>
            </a:r>
            <a:r>
              <a:rPr lang="vi-VN" sz="2400" spc="-10" dirty="0">
                <a:solidFill>
                  <a:srgbClr val="002060"/>
                </a:solidFill>
                <a:latin typeface="Cambria" pitchFamily="18" charset="0"/>
                <a:ea typeface="Cambria" pitchFamily="18" charset="0"/>
                <a:cs typeface="Arial" pitchFamily="34" charset="0"/>
              </a:rPr>
              <a:t> </a:t>
            </a:r>
            <a:r>
              <a:rPr lang="vi-VN" sz="2400" spc="-15" dirty="0">
                <a:solidFill>
                  <a:srgbClr val="002060"/>
                </a:solidFill>
                <a:latin typeface="Cambria" pitchFamily="18" charset="0"/>
                <a:ea typeface="Cambria" pitchFamily="18" charset="0"/>
                <a:cs typeface="Arial" pitchFamily="34" charset="0"/>
              </a:rPr>
              <a:t>veza</a:t>
            </a:r>
            <a:r>
              <a:rPr lang="vi-VN" sz="2400" spc="-10" dirty="0">
                <a:solidFill>
                  <a:srgbClr val="002060"/>
                </a:solidFill>
                <a:latin typeface="Cambria" pitchFamily="18" charset="0"/>
                <a:ea typeface="Cambria" pitchFamily="18" charset="0"/>
                <a:cs typeface="Arial" pitchFamily="34" charset="0"/>
              </a:rPr>
              <a:t> pretvara</a:t>
            </a:r>
            <a:r>
              <a:rPr lang="vi-VN" sz="2400" spc="-5" dirty="0">
                <a:solidFill>
                  <a:srgbClr val="002060"/>
                </a:solidFill>
                <a:latin typeface="Cambria" pitchFamily="18" charset="0"/>
                <a:ea typeface="Cambria" pitchFamily="18" charset="0"/>
                <a:cs typeface="Arial" pitchFamily="34" charset="0"/>
              </a:rPr>
              <a:t> u</a:t>
            </a:r>
            <a:r>
              <a:rPr lang="vi-VN" sz="2400" dirty="0">
                <a:solidFill>
                  <a:srgbClr val="002060"/>
                </a:solidFill>
                <a:latin typeface="Cambria" pitchFamily="18" charset="0"/>
                <a:ea typeface="Cambria" pitchFamily="18" charset="0"/>
                <a:cs typeface="Arial" pitchFamily="34" charset="0"/>
              </a:rPr>
              <a:t> </a:t>
            </a:r>
            <a:r>
              <a:rPr lang="vi-VN" sz="2400" spc="-5" dirty="0">
                <a:solidFill>
                  <a:srgbClr val="002060"/>
                </a:solidFill>
                <a:latin typeface="Cambria" pitchFamily="18" charset="0"/>
                <a:ea typeface="Cambria" pitchFamily="18" charset="0"/>
                <a:cs typeface="Arial" pitchFamily="34" charset="0"/>
              </a:rPr>
              <a:t>objekat,</a:t>
            </a:r>
            <a:r>
              <a:rPr lang="vi-VN" sz="2400" dirty="0">
                <a:solidFill>
                  <a:srgbClr val="002060"/>
                </a:solidFill>
                <a:latin typeface="Cambria" pitchFamily="18" charset="0"/>
                <a:ea typeface="Cambria" pitchFamily="18" charset="0"/>
                <a:cs typeface="Arial" pitchFamily="34" charset="0"/>
              </a:rPr>
              <a:t> </a:t>
            </a:r>
            <a:r>
              <a:rPr lang="vi-VN" sz="2400" spc="-15" dirty="0">
                <a:solidFill>
                  <a:srgbClr val="002060"/>
                </a:solidFill>
                <a:latin typeface="Cambria" pitchFamily="18" charset="0"/>
                <a:ea typeface="Cambria" pitchFamily="18" charset="0"/>
                <a:cs typeface="Arial" pitchFamily="34" charset="0"/>
              </a:rPr>
              <a:t>koji</a:t>
            </a:r>
            <a:r>
              <a:rPr lang="vi-VN" sz="2400" spc="-10" dirty="0">
                <a:solidFill>
                  <a:srgbClr val="002060"/>
                </a:solidFill>
                <a:latin typeface="Cambria" pitchFamily="18" charset="0"/>
                <a:ea typeface="Cambria" pitchFamily="18" charset="0"/>
                <a:cs typeface="Arial" pitchFamily="34" charset="0"/>
              </a:rPr>
              <a:t> ima</a:t>
            </a:r>
            <a:r>
              <a:rPr lang="vi-VN" sz="2400" spc="-5"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kardinalnost </a:t>
            </a:r>
            <a:r>
              <a:rPr lang="vi-VN" sz="2400" i="1" spc="-10" dirty="0" smtClean="0">
                <a:solidFill>
                  <a:srgbClr val="002060"/>
                </a:solidFill>
                <a:latin typeface="Cambria" pitchFamily="18" charset="0"/>
                <a:ea typeface="Cambria" pitchFamily="18" charset="0"/>
                <a:cs typeface="Arial" pitchFamily="34" charset="0"/>
              </a:rPr>
              <a:t>jedan-više</a:t>
            </a:r>
            <a:r>
              <a:rPr lang="vi-VN" sz="2400" i="1" dirty="0" smtClean="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prema</a:t>
            </a:r>
            <a:r>
              <a:rPr lang="vi-VN" sz="2400" spc="-5"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susednim</a:t>
            </a:r>
            <a:r>
              <a:rPr lang="vi-VN" sz="2400" spc="-30"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objektima.</a:t>
            </a:r>
            <a:endParaRPr lang="vi-VN" sz="2400" dirty="0">
              <a:solidFill>
                <a:srgbClr val="002060"/>
              </a:solidFill>
              <a:latin typeface="Cambria" pitchFamily="18" charset="0"/>
              <a:ea typeface="Cambria" pitchFamily="18" charset="0"/>
              <a:cs typeface="Arial" pitchFamily="34" charset="0"/>
            </a:endParaRPr>
          </a:p>
          <a:p>
            <a:pPr marL="12700" marR="6985" indent="226695">
              <a:spcBef>
                <a:spcPts val="1200"/>
              </a:spcBef>
            </a:pPr>
            <a:r>
              <a:rPr lang="vi-VN" sz="2400" spc="-5" dirty="0">
                <a:solidFill>
                  <a:srgbClr val="002060"/>
                </a:solidFill>
                <a:latin typeface="Cambria" pitchFamily="18" charset="0"/>
                <a:ea typeface="Cambria" pitchFamily="18" charset="0"/>
                <a:cs typeface="Arial" pitchFamily="34" charset="0"/>
              </a:rPr>
              <a:t>Zbog svoje </a:t>
            </a:r>
            <a:r>
              <a:rPr lang="vi-VN" sz="2400" spc="-10" dirty="0">
                <a:solidFill>
                  <a:srgbClr val="002060"/>
                </a:solidFill>
                <a:latin typeface="Cambria" pitchFamily="18" charset="0"/>
                <a:ea typeface="Cambria" pitchFamily="18" charset="0"/>
                <a:cs typeface="Arial" pitchFamily="34" charset="0"/>
              </a:rPr>
              <a:t>dvojake prirode, </a:t>
            </a:r>
            <a:r>
              <a:rPr lang="vi-VN" sz="2400" b="1" spc="-10" dirty="0">
                <a:solidFill>
                  <a:srgbClr val="002060"/>
                </a:solidFill>
                <a:latin typeface="Cambria" pitchFamily="18" charset="0"/>
                <a:ea typeface="Cambria" pitchFamily="18" charset="0"/>
                <a:cs typeface="Arial" pitchFamily="34" charset="0"/>
              </a:rPr>
              <a:t>agregati su uglavnom </a:t>
            </a:r>
            <a:r>
              <a:rPr lang="vi-VN" sz="2400" b="1" spc="-5" dirty="0">
                <a:solidFill>
                  <a:srgbClr val="002060"/>
                </a:solidFill>
                <a:latin typeface="Cambria" pitchFamily="18" charset="0"/>
                <a:ea typeface="Cambria" pitchFamily="18" charset="0"/>
                <a:cs typeface="Arial" pitchFamily="34" charset="0"/>
              </a:rPr>
              <a:t>slabi </a:t>
            </a:r>
            <a:r>
              <a:rPr lang="vi-VN" sz="2400" b="1" spc="-10" dirty="0">
                <a:solidFill>
                  <a:srgbClr val="002060"/>
                </a:solidFill>
                <a:latin typeface="Cambria" pitchFamily="18" charset="0"/>
                <a:ea typeface="Cambria" pitchFamily="18" charset="0"/>
                <a:cs typeface="Arial" pitchFamily="34" charset="0"/>
              </a:rPr>
              <a:t>objekti </a:t>
            </a:r>
            <a:r>
              <a:rPr lang="vi-VN" sz="2400" spc="-5" dirty="0">
                <a:solidFill>
                  <a:srgbClr val="002060"/>
                </a:solidFill>
                <a:latin typeface="Cambria" pitchFamily="18" charset="0"/>
                <a:ea typeface="Cambria" pitchFamily="18" charset="0"/>
                <a:cs typeface="Arial" pitchFamily="34" charset="0"/>
              </a:rPr>
              <a:t>jer </a:t>
            </a:r>
            <a:r>
              <a:rPr lang="vi-VN" sz="2400" spc="-10" dirty="0">
                <a:solidFill>
                  <a:srgbClr val="002060"/>
                </a:solidFill>
                <a:latin typeface="Cambria" pitchFamily="18" charset="0"/>
                <a:ea typeface="Cambria" pitchFamily="18" charset="0"/>
                <a:cs typeface="Arial" pitchFamily="34" charset="0"/>
              </a:rPr>
              <a:t>egzistencijalno </a:t>
            </a:r>
            <a:r>
              <a:rPr lang="vi-VN" sz="2400" spc="-10" dirty="0" smtClean="0">
                <a:solidFill>
                  <a:srgbClr val="002060"/>
                </a:solidFill>
                <a:latin typeface="Cambria" pitchFamily="18" charset="0"/>
                <a:ea typeface="Cambria" pitchFamily="18" charset="0"/>
                <a:cs typeface="Arial" pitchFamily="34" charset="0"/>
              </a:rPr>
              <a:t>zavise</a:t>
            </a:r>
            <a:r>
              <a:rPr lang="vi-VN" sz="2400" spc="-5" dirty="0" smtClean="0">
                <a:solidFill>
                  <a:srgbClr val="002060"/>
                </a:solidFill>
                <a:latin typeface="Cambria" pitchFamily="18" charset="0"/>
                <a:ea typeface="Cambria" pitchFamily="18" charset="0"/>
                <a:cs typeface="Arial" pitchFamily="34" charset="0"/>
              </a:rPr>
              <a:t> </a:t>
            </a:r>
            <a:r>
              <a:rPr lang="vi-VN" sz="2400" spc="-5" dirty="0">
                <a:solidFill>
                  <a:srgbClr val="002060"/>
                </a:solidFill>
                <a:latin typeface="Cambria" pitchFamily="18" charset="0"/>
                <a:ea typeface="Cambria" pitchFamily="18" charset="0"/>
                <a:cs typeface="Arial" pitchFamily="34" charset="0"/>
              </a:rPr>
              <a:t>od</a:t>
            </a:r>
            <a:r>
              <a:rPr lang="vi-VN" sz="2400"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dva</a:t>
            </a:r>
            <a:r>
              <a:rPr lang="vi-VN" sz="2400" spc="-5" dirty="0">
                <a:solidFill>
                  <a:srgbClr val="002060"/>
                </a:solidFill>
                <a:latin typeface="Cambria" pitchFamily="18" charset="0"/>
                <a:ea typeface="Cambria" pitchFamily="18" charset="0"/>
                <a:cs typeface="Arial" pitchFamily="34" charset="0"/>
              </a:rPr>
              <a:t> ili</a:t>
            </a:r>
            <a:r>
              <a:rPr lang="vi-VN" sz="2400"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više</a:t>
            </a:r>
            <a:r>
              <a:rPr lang="vi-VN" sz="2400" spc="-5" dirty="0">
                <a:solidFill>
                  <a:srgbClr val="002060"/>
                </a:solidFill>
                <a:latin typeface="Cambria" pitchFamily="18" charset="0"/>
                <a:ea typeface="Cambria" pitchFamily="18" charset="0"/>
                <a:cs typeface="Arial" pitchFamily="34" charset="0"/>
              </a:rPr>
              <a:t> drugih</a:t>
            </a:r>
            <a:r>
              <a:rPr lang="vi-VN" sz="2400" dirty="0">
                <a:solidFill>
                  <a:srgbClr val="002060"/>
                </a:solidFill>
                <a:latin typeface="Cambria" pitchFamily="18" charset="0"/>
                <a:ea typeface="Cambria" pitchFamily="18" charset="0"/>
                <a:cs typeface="Arial" pitchFamily="34" charset="0"/>
              </a:rPr>
              <a:t> </a:t>
            </a:r>
            <a:r>
              <a:rPr lang="vi-VN" sz="2400" spc="-5" dirty="0">
                <a:solidFill>
                  <a:srgbClr val="002060"/>
                </a:solidFill>
                <a:latin typeface="Cambria" pitchFamily="18" charset="0"/>
                <a:ea typeface="Cambria" pitchFamily="18" charset="0"/>
                <a:cs typeface="Arial" pitchFamily="34" charset="0"/>
              </a:rPr>
              <a:t>objekata</a:t>
            </a:r>
            <a:r>
              <a:rPr lang="vi-VN" sz="2400"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koji</a:t>
            </a:r>
            <a:r>
              <a:rPr lang="vi-VN" sz="2400" spc="-5" dirty="0">
                <a:solidFill>
                  <a:srgbClr val="002060"/>
                </a:solidFill>
                <a:latin typeface="Cambria" pitchFamily="18" charset="0"/>
                <a:ea typeface="Cambria" pitchFamily="18" charset="0"/>
                <a:cs typeface="Arial" pitchFamily="34" charset="0"/>
              </a:rPr>
              <a:t> </a:t>
            </a:r>
            <a:r>
              <a:rPr lang="vi-VN" sz="2400" dirty="0">
                <a:solidFill>
                  <a:srgbClr val="002060"/>
                </a:solidFill>
                <a:latin typeface="Cambria" pitchFamily="18" charset="0"/>
                <a:ea typeface="Cambria" pitchFamily="18" charset="0"/>
                <a:cs typeface="Arial" pitchFamily="34" charset="0"/>
              </a:rPr>
              <a:t>ih</a:t>
            </a:r>
            <a:r>
              <a:rPr lang="vi-VN" sz="2400" spc="5"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jednoznačno</a:t>
            </a:r>
            <a:r>
              <a:rPr lang="vi-VN" sz="2400" spc="-5" dirty="0">
                <a:solidFill>
                  <a:srgbClr val="002060"/>
                </a:solidFill>
                <a:latin typeface="Cambria" pitchFamily="18" charset="0"/>
                <a:ea typeface="Cambria" pitchFamily="18" charset="0"/>
                <a:cs typeface="Arial" pitchFamily="34" charset="0"/>
              </a:rPr>
              <a:t> određuju</a:t>
            </a:r>
            <a:r>
              <a:rPr lang="vi-VN" sz="2400"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(izuzetak</a:t>
            </a:r>
            <a:r>
              <a:rPr lang="vi-VN" sz="2400" spc="-5" dirty="0">
                <a:solidFill>
                  <a:srgbClr val="002060"/>
                </a:solidFill>
                <a:latin typeface="Cambria" pitchFamily="18" charset="0"/>
                <a:ea typeface="Cambria" pitchFamily="18" charset="0"/>
                <a:cs typeface="Arial" pitchFamily="34" charset="0"/>
              </a:rPr>
              <a:t> </a:t>
            </a:r>
            <a:r>
              <a:rPr lang="vi-VN" sz="2400" spc="5" dirty="0">
                <a:solidFill>
                  <a:srgbClr val="002060"/>
                </a:solidFill>
                <a:latin typeface="Cambria" pitchFamily="18" charset="0"/>
                <a:ea typeface="Cambria" pitchFamily="18" charset="0"/>
                <a:cs typeface="Arial" pitchFamily="34" charset="0"/>
              </a:rPr>
              <a:t>je </a:t>
            </a:r>
            <a:r>
              <a:rPr lang="vi-VN" sz="2400" spc="10"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agregacija </a:t>
            </a:r>
            <a:r>
              <a:rPr lang="vi-VN" sz="2400" i="1" spc="-15" dirty="0">
                <a:solidFill>
                  <a:srgbClr val="002060"/>
                </a:solidFill>
                <a:latin typeface="Cambria" pitchFamily="18" charset="0"/>
                <a:ea typeface="Cambria" pitchFamily="18" charset="0"/>
                <a:cs typeface="Arial" pitchFamily="34" charset="0"/>
              </a:rPr>
              <a:t>na </a:t>
            </a:r>
            <a:r>
              <a:rPr lang="vi-VN" sz="2400" i="1" spc="-10" dirty="0" smtClean="0">
                <a:solidFill>
                  <a:srgbClr val="002060"/>
                </a:solidFill>
                <a:latin typeface="Cambria" pitchFamily="18" charset="0"/>
                <a:ea typeface="Cambria" pitchFamily="18" charset="0"/>
                <a:cs typeface="Arial" pitchFamily="34" charset="0"/>
              </a:rPr>
              <a:t>sebe</a:t>
            </a:r>
            <a:r>
              <a:rPr lang="vi-VN" sz="2400" spc="-10" dirty="0" smtClean="0">
                <a:solidFill>
                  <a:srgbClr val="002060"/>
                </a:solidFill>
                <a:latin typeface="Cambria" pitchFamily="18" charset="0"/>
                <a:ea typeface="Cambria" pitchFamily="18" charset="0"/>
                <a:cs typeface="Arial" pitchFamily="34" charset="0"/>
              </a:rPr>
              <a:t>). </a:t>
            </a:r>
            <a:endParaRPr lang="sr-Latn-RS" sz="2400" spc="-10" dirty="0" smtClean="0">
              <a:solidFill>
                <a:srgbClr val="002060"/>
              </a:solidFill>
              <a:latin typeface="Cambria" pitchFamily="18" charset="0"/>
              <a:ea typeface="Cambria" pitchFamily="18" charset="0"/>
              <a:cs typeface="Arial" pitchFamily="34" charset="0"/>
            </a:endParaRPr>
          </a:p>
          <a:p>
            <a:pPr marL="12700" marR="6985" indent="226695">
              <a:spcBef>
                <a:spcPts val="1200"/>
              </a:spcBef>
            </a:pPr>
            <a:r>
              <a:rPr lang="vi-VN" sz="2400" spc="-10" dirty="0" smtClean="0">
                <a:solidFill>
                  <a:srgbClr val="002060"/>
                </a:solidFill>
                <a:latin typeface="Cambria" pitchFamily="18" charset="0"/>
                <a:ea typeface="Cambria" pitchFamily="18" charset="0"/>
                <a:cs typeface="Arial" pitchFamily="34" charset="0"/>
              </a:rPr>
              <a:t>Agregati </a:t>
            </a:r>
            <a:r>
              <a:rPr lang="vi-VN" sz="2400" spc="-10" dirty="0">
                <a:solidFill>
                  <a:srgbClr val="002060"/>
                </a:solidFill>
                <a:latin typeface="Cambria" pitchFamily="18" charset="0"/>
                <a:ea typeface="Cambria" pitchFamily="18" charset="0"/>
                <a:cs typeface="Arial" pitchFamily="34" charset="0"/>
              </a:rPr>
              <a:t>imaju svoje atribute, </a:t>
            </a:r>
            <a:r>
              <a:rPr lang="vi-VN" sz="2400" spc="-15" dirty="0">
                <a:solidFill>
                  <a:srgbClr val="002060"/>
                </a:solidFill>
                <a:latin typeface="Cambria" pitchFamily="18" charset="0"/>
                <a:ea typeface="Cambria" pitchFamily="18" charset="0"/>
                <a:cs typeface="Arial" pitchFamily="34" charset="0"/>
              </a:rPr>
              <a:t>mogu </a:t>
            </a:r>
            <a:r>
              <a:rPr lang="vi-VN" sz="2400" spc="-10" dirty="0">
                <a:solidFill>
                  <a:srgbClr val="002060"/>
                </a:solidFill>
                <a:latin typeface="Cambria" pitchFamily="18" charset="0"/>
                <a:ea typeface="Cambria" pitchFamily="18" charset="0"/>
                <a:cs typeface="Arial" pitchFamily="34" charset="0"/>
              </a:rPr>
              <a:t> </a:t>
            </a:r>
            <a:r>
              <a:rPr lang="vi-VN" sz="2400" spc="-5" dirty="0">
                <a:solidFill>
                  <a:srgbClr val="002060"/>
                </a:solidFill>
                <a:latin typeface="Cambria" pitchFamily="18" charset="0"/>
                <a:ea typeface="Cambria" pitchFamily="18" charset="0"/>
                <a:cs typeface="Arial" pitchFamily="34" charset="0"/>
              </a:rPr>
              <a:t>da</a:t>
            </a:r>
            <a:r>
              <a:rPr lang="vi-VN" sz="2400" dirty="0">
                <a:solidFill>
                  <a:srgbClr val="002060"/>
                </a:solidFill>
                <a:latin typeface="Cambria" pitchFamily="18" charset="0"/>
                <a:ea typeface="Cambria" pitchFamily="18" charset="0"/>
                <a:cs typeface="Arial" pitchFamily="34" charset="0"/>
              </a:rPr>
              <a:t> </a:t>
            </a:r>
            <a:r>
              <a:rPr lang="vi-VN" sz="2400" spc="-5" dirty="0">
                <a:solidFill>
                  <a:srgbClr val="002060"/>
                </a:solidFill>
                <a:latin typeface="Cambria" pitchFamily="18" charset="0"/>
                <a:ea typeface="Cambria" pitchFamily="18" charset="0"/>
                <a:cs typeface="Arial" pitchFamily="34" charset="0"/>
              </a:rPr>
              <a:t>budu</a:t>
            </a:r>
            <a:r>
              <a:rPr lang="vi-VN" sz="2400" dirty="0">
                <a:solidFill>
                  <a:srgbClr val="002060"/>
                </a:solidFill>
                <a:latin typeface="Cambria" pitchFamily="18" charset="0"/>
                <a:ea typeface="Cambria" pitchFamily="18" charset="0"/>
                <a:cs typeface="Arial" pitchFamily="34" charset="0"/>
              </a:rPr>
              <a:t> </a:t>
            </a:r>
            <a:r>
              <a:rPr lang="vi-VN" sz="2400" spc="-5" dirty="0">
                <a:solidFill>
                  <a:srgbClr val="002060"/>
                </a:solidFill>
                <a:latin typeface="Cambria" pitchFamily="18" charset="0"/>
                <a:ea typeface="Cambria" pitchFamily="18" charset="0"/>
                <a:cs typeface="Arial" pitchFamily="34" charset="0"/>
              </a:rPr>
              <a:t>u</a:t>
            </a:r>
            <a:r>
              <a:rPr lang="vi-VN" sz="2400" dirty="0">
                <a:solidFill>
                  <a:srgbClr val="002060"/>
                </a:solidFill>
                <a:latin typeface="Cambria" pitchFamily="18" charset="0"/>
                <a:ea typeface="Cambria" pitchFamily="18" charset="0"/>
                <a:cs typeface="Arial" pitchFamily="34" charset="0"/>
              </a:rPr>
              <a:t> </a:t>
            </a:r>
            <a:r>
              <a:rPr lang="vi-VN" sz="2400" spc="-15" dirty="0">
                <a:solidFill>
                  <a:srgbClr val="002060"/>
                </a:solidFill>
                <a:latin typeface="Cambria" pitchFamily="18" charset="0"/>
                <a:ea typeface="Cambria" pitchFamily="18" charset="0"/>
                <a:cs typeface="Arial" pitchFamily="34" charset="0"/>
              </a:rPr>
              <a:t>vezama</a:t>
            </a:r>
            <a:r>
              <a:rPr lang="vi-VN" sz="2400" spc="-10" dirty="0">
                <a:solidFill>
                  <a:srgbClr val="002060"/>
                </a:solidFill>
                <a:latin typeface="Cambria" pitchFamily="18" charset="0"/>
                <a:ea typeface="Cambria" pitchFamily="18" charset="0"/>
                <a:cs typeface="Arial" pitchFamily="34" charset="0"/>
              </a:rPr>
              <a:t> </a:t>
            </a:r>
            <a:r>
              <a:rPr lang="vi-VN" sz="2400" spc="-5" dirty="0">
                <a:solidFill>
                  <a:srgbClr val="002060"/>
                </a:solidFill>
                <a:latin typeface="Cambria" pitchFamily="18" charset="0"/>
                <a:ea typeface="Cambria" pitchFamily="18" charset="0"/>
                <a:cs typeface="Arial" pitchFamily="34" charset="0"/>
              </a:rPr>
              <a:t>drugog</a:t>
            </a:r>
            <a:r>
              <a:rPr lang="vi-VN" sz="2400" dirty="0">
                <a:solidFill>
                  <a:srgbClr val="002060"/>
                </a:solidFill>
                <a:latin typeface="Cambria" pitchFamily="18" charset="0"/>
                <a:ea typeface="Cambria" pitchFamily="18" charset="0"/>
                <a:cs typeface="Arial" pitchFamily="34" charset="0"/>
              </a:rPr>
              <a:t> tipa</a:t>
            </a:r>
            <a:r>
              <a:rPr lang="vi-VN" sz="2400" spc="5"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(generalizacije/specijalizacije)</a:t>
            </a:r>
            <a:r>
              <a:rPr lang="vi-VN" sz="2400" spc="-5"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sa</a:t>
            </a:r>
            <a:r>
              <a:rPr lang="vi-VN" sz="2400" spc="-5"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nekim</a:t>
            </a:r>
            <a:r>
              <a:rPr lang="vi-VN" sz="2400" spc="-5" dirty="0">
                <a:solidFill>
                  <a:srgbClr val="002060"/>
                </a:solidFill>
                <a:latin typeface="Cambria" pitchFamily="18" charset="0"/>
                <a:ea typeface="Cambria" pitchFamily="18" charset="0"/>
                <a:cs typeface="Arial" pitchFamily="34" charset="0"/>
              </a:rPr>
              <a:t> drugim </a:t>
            </a:r>
            <a:r>
              <a:rPr lang="vi-VN" sz="2400"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objektima (moguće</a:t>
            </a:r>
            <a:r>
              <a:rPr lang="vi-VN" sz="2400"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agregiranim,</a:t>
            </a:r>
            <a:r>
              <a:rPr lang="vi-VN" sz="2400" spc="-5" dirty="0">
                <a:solidFill>
                  <a:srgbClr val="002060"/>
                </a:solidFill>
                <a:latin typeface="Cambria" pitchFamily="18" charset="0"/>
                <a:ea typeface="Cambria" pitchFamily="18" charset="0"/>
                <a:cs typeface="Arial" pitchFamily="34" charset="0"/>
              </a:rPr>
              <a:t> takođe).</a:t>
            </a:r>
            <a:endParaRPr lang="vi-VN" sz="2400" dirty="0">
              <a:solidFill>
                <a:srgbClr val="002060"/>
              </a:solidFill>
              <a:latin typeface="Cambria" pitchFamily="18" charset="0"/>
              <a:ea typeface="Cambria" pitchFamily="18" charset="0"/>
              <a:cs typeface="Arial" pitchFamily="34" charset="0"/>
            </a:endParaRPr>
          </a:p>
          <a:p>
            <a:pPr>
              <a:spcBef>
                <a:spcPts val="1200"/>
              </a:spcBef>
            </a:pPr>
            <a:endParaRPr lang="en-US" sz="2400" dirty="0">
              <a:solidFill>
                <a:srgbClr val="002060"/>
              </a:solidFill>
              <a:latin typeface="Cambria" pitchFamily="18" charset="0"/>
              <a:ea typeface="Cambria" pitchFamily="18" charset="0"/>
              <a:cs typeface="Arial" pitchFamily="34" charset="0"/>
            </a:endParaRPr>
          </a:p>
        </p:txBody>
      </p:sp>
    </p:spTree>
    <p:extLst>
      <p:ext uri="{BB962C8B-B14F-4D97-AF65-F5344CB8AC3E}">
        <p14:creationId xmlns:p14="http://schemas.microsoft.com/office/powerpoint/2010/main" val="4015793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060848"/>
            <a:ext cx="7416824" cy="4392488"/>
          </a:xfrm>
        </p:spPr>
        <p:txBody>
          <a:bodyPr>
            <a:noAutofit/>
          </a:bodyPr>
          <a:lstStyle/>
          <a:p>
            <a:pPr marL="0" marR="5080" indent="226695">
              <a:spcBef>
                <a:spcPts val="0"/>
              </a:spcBef>
            </a:pPr>
            <a:r>
              <a:rPr lang="vi-VN" sz="2400" spc="-10" dirty="0">
                <a:solidFill>
                  <a:srgbClr val="002060"/>
                </a:solidFill>
                <a:latin typeface="Cambria" pitchFamily="18" charset="0"/>
                <a:ea typeface="Cambria" pitchFamily="18" charset="0"/>
                <a:cs typeface="Calibri" pitchFamily="34" charset="0"/>
              </a:rPr>
              <a:t>Pri modelovanju </a:t>
            </a:r>
            <a:r>
              <a:rPr lang="vi-VN" sz="2400" spc="-15" dirty="0">
                <a:solidFill>
                  <a:srgbClr val="002060"/>
                </a:solidFill>
                <a:latin typeface="Cambria" pitchFamily="18" charset="0"/>
                <a:ea typeface="Cambria" pitchFamily="18" charset="0"/>
                <a:cs typeface="Calibri" pitchFamily="34" charset="0"/>
              </a:rPr>
              <a:t>DOV, </a:t>
            </a:r>
            <a:r>
              <a:rPr lang="vi-VN" sz="2400" spc="-10" dirty="0">
                <a:solidFill>
                  <a:srgbClr val="002060"/>
                </a:solidFill>
                <a:latin typeface="Cambria" pitchFamily="18" charset="0"/>
                <a:ea typeface="Cambria" pitchFamily="18" charset="0"/>
                <a:cs typeface="Calibri" pitchFamily="34" charset="0"/>
              </a:rPr>
              <a:t> polazi se </a:t>
            </a:r>
            <a:r>
              <a:rPr lang="vi-VN" sz="2400" spc="-5" dirty="0">
                <a:solidFill>
                  <a:srgbClr val="002060"/>
                </a:solidFill>
                <a:latin typeface="Cambria" pitchFamily="18" charset="0"/>
                <a:ea typeface="Cambria" pitchFamily="18" charset="0"/>
                <a:cs typeface="Calibri" pitchFamily="34" charset="0"/>
              </a:rPr>
              <a:t>od </a:t>
            </a:r>
            <a:r>
              <a:rPr lang="vi-VN" sz="2400" spc="-10" dirty="0">
                <a:solidFill>
                  <a:srgbClr val="002060"/>
                </a:solidFill>
                <a:latin typeface="Cambria" pitchFamily="18" charset="0"/>
                <a:ea typeface="Cambria" pitchFamily="18" charset="0"/>
                <a:cs typeface="Calibri" pitchFamily="34" charset="0"/>
              </a:rPr>
              <a:t>DTP </a:t>
            </a:r>
            <a:r>
              <a:rPr lang="vi-VN" sz="2400" spc="-5" dirty="0">
                <a:solidFill>
                  <a:srgbClr val="002060"/>
                </a:solidFill>
                <a:latin typeface="Cambria" pitchFamily="18" charset="0"/>
                <a:ea typeface="Cambria" pitchFamily="18" charset="0"/>
                <a:cs typeface="Calibri" pitchFamily="34" charset="0"/>
              </a:rPr>
              <a:t>i </a:t>
            </a:r>
            <a:r>
              <a:rPr lang="vi-VN" sz="2400" spc="-10" dirty="0">
                <a:solidFill>
                  <a:srgbClr val="002060"/>
                </a:solidFill>
                <a:latin typeface="Cambria" pitchFamily="18" charset="0"/>
                <a:ea typeface="Cambria" pitchFamily="18" charset="0"/>
                <a:cs typeface="Calibri" pitchFamily="34" charset="0"/>
              </a:rPr>
              <a:t>rečnika podataka, kojima se opisuje određeni poslovni </a:t>
            </a:r>
            <a:r>
              <a:rPr lang="vi-VN" sz="2400" spc="-10" dirty="0" smtClean="0">
                <a:solidFill>
                  <a:srgbClr val="002060"/>
                </a:solidFill>
                <a:latin typeface="Cambria" pitchFamily="18" charset="0"/>
                <a:ea typeface="Cambria" pitchFamily="18" charset="0"/>
                <a:cs typeface="Calibri" pitchFamily="34" charset="0"/>
              </a:rPr>
              <a:t>proces.</a:t>
            </a:r>
            <a:endParaRPr lang="sr-Latn-RS" sz="2400" spc="-10" dirty="0" smtClean="0">
              <a:solidFill>
                <a:srgbClr val="002060"/>
              </a:solidFill>
              <a:latin typeface="Cambria" pitchFamily="18" charset="0"/>
              <a:ea typeface="Cambria" pitchFamily="18" charset="0"/>
              <a:cs typeface="Calibri" pitchFamily="34" charset="0"/>
            </a:endParaRPr>
          </a:p>
          <a:p>
            <a:pPr marL="0" marR="5080" indent="226695">
              <a:spcBef>
                <a:spcPts val="0"/>
              </a:spcBef>
            </a:pPr>
            <a:r>
              <a:rPr lang="vi-VN" sz="2400" spc="-10" dirty="0" smtClean="0">
                <a:solidFill>
                  <a:srgbClr val="002060"/>
                </a:solidFill>
                <a:latin typeface="Cambria" pitchFamily="18" charset="0"/>
                <a:ea typeface="Cambria" pitchFamily="18" charset="0"/>
                <a:cs typeface="Calibri" pitchFamily="34" charset="0"/>
              </a:rPr>
              <a:t>Na </a:t>
            </a:r>
            <a:r>
              <a:rPr lang="vi-VN" sz="2400" spc="-5" dirty="0" smtClean="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osnovu</a:t>
            </a:r>
            <a:r>
              <a:rPr lang="vi-VN" sz="2400" spc="-5" dirty="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interfejsa</a:t>
            </a:r>
            <a:r>
              <a:rPr lang="vi-VN" sz="2400" spc="-5" dirty="0">
                <a:solidFill>
                  <a:srgbClr val="002060"/>
                </a:solidFill>
                <a:latin typeface="Cambria" pitchFamily="18" charset="0"/>
                <a:ea typeface="Cambria" pitchFamily="18" charset="0"/>
                <a:cs typeface="Calibri" pitchFamily="34" charset="0"/>
              </a:rPr>
              <a:t> i</a:t>
            </a:r>
            <a:r>
              <a:rPr lang="vi-VN" sz="2400" dirty="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tokova</a:t>
            </a:r>
            <a:r>
              <a:rPr lang="vi-VN" sz="2400" spc="-5" dirty="0">
                <a:solidFill>
                  <a:srgbClr val="002060"/>
                </a:solidFill>
                <a:latin typeface="Cambria" pitchFamily="18" charset="0"/>
                <a:ea typeface="Cambria" pitchFamily="18" charset="0"/>
                <a:cs typeface="Calibri" pitchFamily="34" charset="0"/>
              </a:rPr>
              <a:t> podataka</a:t>
            </a:r>
            <a:r>
              <a:rPr lang="vi-VN" sz="2400" dirty="0">
                <a:solidFill>
                  <a:srgbClr val="002060"/>
                </a:solidFill>
                <a:latin typeface="Cambria" pitchFamily="18" charset="0"/>
                <a:ea typeface="Cambria" pitchFamily="18" charset="0"/>
                <a:cs typeface="Calibri" pitchFamily="34" charset="0"/>
              </a:rPr>
              <a:t> </a:t>
            </a:r>
            <a:r>
              <a:rPr lang="vi-VN" sz="2400" spc="-5" dirty="0">
                <a:solidFill>
                  <a:srgbClr val="002060"/>
                </a:solidFill>
                <a:latin typeface="Cambria" pitchFamily="18" charset="0"/>
                <a:ea typeface="Cambria" pitchFamily="18" charset="0"/>
                <a:cs typeface="Calibri" pitchFamily="34" charset="0"/>
              </a:rPr>
              <a:t>(TP)</a:t>
            </a:r>
            <a:r>
              <a:rPr lang="vi-VN" sz="2400" dirty="0">
                <a:solidFill>
                  <a:srgbClr val="002060"/>
                </a:solidFill>
                <a:latin typeface="Cambria" pitchFamily="18" charset="0"/>
                <a:ea typeface="Cambria" pitchFamily="18" charset="0"/>
                <a:cs typeface="Calibri" pitchFamily="34" charset="0"/>
              </a:rPr>
              <a:t> </a:t>
            </a:r>
            <a:r>
              <a:rPr lang="vi-VN" sz="2400" spc="-5" dirty="0">
                <a:solidFill>
                  <a:srgbClr val="002060"/>
                </a:solidFill>
                <a:latin typeface="Cambria" pitchFamily="18" charset="0"/>
                <a:ea typeface="Cambria" pitchFamily="18" charset="0"/>
                <a:cs typeface="Calibri" pitchFamily="34" charset="0"/>
              </a:rPr>
              <a:t>iz</a:t>
            </a:r>
            <a:r>
              <a:rPr lang="vi-VN" sz="2400" dirty="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DTP,</a:t>
            </a:r>
            <a:r>
              <a:rPr lang="vi-VN" sz="2400" spc="-5" dirty="0">
                <a:solidFill>
                  <a:srgbClr val="002060"/>
                </a:solidFill>
                <a:latin typeface="Cambria" pitchFamily="18" charset="0"/>
                <a:ea typeface="Cambria" pitchFamily="18" charset="0"/>
                <a:cs typeface="Calibri" pitchFamily="34" charset="0"/>
              </a:rPr>
              <a:t> definišu</a:t>
            </a:r>
            <a:r>
              <a:rPr lang="vi-VN" sz="2400" dirty="0">
                <a:solidFill>
                  <a:srgbClr val="002060"/>
                </a:solidFill>
                <a:latin typeface="Cambria" pitchFamily="18" charset="0"/>
                <a:ea typeface="Cambria" pitchFamily="18" charset="0"/>
                <a:cs typeface="Calibri" pitchFamily="34" charset="0"/>
              </a:rPr>
              <a:t> </a:t>
            </a:r>
            <a:r>
              <a:rPr lang="vi-VN" sz="2400" spc="-5" dirty="0">
                <a:solidFill>
                  <a:srgbClr val="002060"/>
                </a:solidFill>
                <a:latin typeface="Cambria" pitchFamily="18" charset="0"/>
                <a:ea typeface="Cambria" pitchFamily="18" charset="0"/>
                <a:cs typeface="Calibri" pitchFamily="34" charset="0"/>
              </a:rPr>
              <a:t>se</a:t>
            </a:r>
            <a:r>
              <a:rPr lang="vi-VN" sz="2400" dirty="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objekti.</a:t>
            </a:r>
            <a:r>
              <a:rPr lang="vi-VN" sz="2400" spc="-5" dirty="0">
                <a:solidFill>
                  <a:srgbClr val="002060"/>
                </a:solidFill>
                <a:latin typeface="Cambria" pitchFamily="18" charset="0"/>
                <a:ea typeface="Cambria" pitchFamily="18" charset="0"/>
                <a:cs typeface="Calibri" pitchFamily="34" charset="0"/>
              </a:rPr>
              <a:t> </a:t>
            </a:r>
            <a:r>
              <a:rPr lang="vi-VN" sz="2400" dirty="0">
                <a:solidFill>
                  <a:srgbClr val="002060"/>
                </a:solidFill>
                <a:latin typeface="Cambria" pitchFamily="18" charset="0"/>
                <a:ea typeface="Cambria" pitchFamily="18" charset="0"/>
                <a:cs typeface="Calibri" pitchFamily="34" charset="0"/>
              </a:rPr>
              <a:t>TP</a:t>
            </a:r>
            <a:r>
              <a:rPr lang="vi-VN" sz="2400" spc="5" dirty="0">
                <a:solidFill>
                  <a:srgbClr val="002060"/>
                </a:solidFill>
                <a:latin typeface="Cambria" pitchFamily="18" charset="0"/>
                <a:ea typeface="Cambria" pitchFamily="18" charset="0"/>
                <a:cs typeface="Calibri" pitchFamily="34" charset="0"/>
              </a:rPr>
              <a:t> </a:t>
            </a:r>
            <a:r>
              <a:rPr lang="vi-VN" sz="2400" spc="-15" dirty="0">
                <a:solidFill>
                  <a:srgbClr val="002060"/>
                </a:solidFill>
                <a:latin typeface="Cambria" pitchFamily="18" charset="0"/>
                <a:ea typeface="Cambria" pitchFamily="18" charset="0"/>
                <a:cs typeface="Calibri" pitchFamily="34" charset="0"/>
              </a:rPr>
              <a:t>su </a:t>
            </a:r>
            <a:r>
              <a:rPr lang="vi-VN" sz="2400" spc="-10" dirty="0">
                <a:solidFill>
                  <a:srgbClr val="002060"/>
                </a:solidFill>
                <a:latin typeface="Cambria" pitchFamily="18" charset="0"/>
                <a:ea typeface="Cambria" pitchFamily="18" charset="0"/>
                <a:cs typeface="Calibri" pitchFamily="34" charset="0"/>
              </a:rPr>
              <a:t> dekomponovani</a:t>
            </a:r>
            <a:r>
              <a:rPr lang="vi-VN" sz="2400" dirty="0">
                <a:solidFill>
                  <a:srgbClr val="002060"/>
                </a:solidFill>
                <a:latin typeface="Cambria" pitchFamily="18" charset="0"/>
                <a:ea typeface="Cambria" pitchFamily="18" charset="0"/>
                <a:cs typeface="Calibri" pitchFamily="34" charset="0"/>
              </a:rPr>
              <a:t> </a:t>
            </a:r>
            <a:r>
              <a:rPr lang="vi-VN" sz="2400" spc="-5" dirty="0">
                <a:solidFill>
                  <a:srgbClr val="002060"/>
                </a:solidFill>
                <a:latin typeface="Cambria" pitchFamily="18" charset="0"/>
                <a:ea typeface="Cambria" pitchFamily="18" charset="0"/>
                <a:cs typeface="Calibri" pitchFamily="34" charset="0"/>
              </a:rPr>
              <a:t>u rečniku</a:t>
            </a:r>
            <a:r>
              <a:rPr lang="vi-VN" sz="2400" spc="-20" dirty="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podataka</a:t>
            </a:r>
            <a:r>
              <a:rPr lang="vi-VN" sz="2400" spc="-5" dirty="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kao</a:t>
            </a:r>
            <a:r>
              <a:rPr lang="vi-VN" sz="2400" spc="-5" dirty="0">
                <a:solidFill>
                  <a:srgbClr val="002060"/>
                </a:solidFill>
                <a:latin typeface="Cambria" pitchFamily="18" charset="0"/>
                <a:ea typeface="Cambria" pitchFamily="18" charset="0"/>
                <a:cs typeface="Calibri" pitchFamily="34" charset="0"/>
              </a:rPr>
              <a:t> strukture.</a:t>
            </a:r>
            <a:endParaRPr lang="vi-VN" sz="2400" dirty="0">
              <a:solidFill>
                <a:srgbClr val="002060"/>
              </a:solidFill>
              <a:latin typeface="Cambria" pitchFamily="18" charset="0"/>
              <a:ea typeface="Cambria" pitchFamily="18" charset="0"/>
              <a:cs typeface="Calibri" pitchFamily="34" charset="0"/>
            </a:endParaRPr>
          </a:p>
          <a:p>
            <a:pPr marL="0" marR="8255" indent="226695">
              <a:spcBef>
                <a:spcPts val="0"/>
              </a:spcBef>
            </a:pPr>
            <a:r>
              <a:rPr lang="vi-VN" sz="2400" spc="-10" dirty="0">
                <a:solidFill>
                  <a:srgbClr val="002060"/>
                </a:solidFill>
                <a:latin typeface="Cambria" pitchFamily="18" charset="0"/>
                <a:ea typeface="Cambria" pitchFamily="18" charset="0"/>
                <a:cs typeface="Calibri" pitchFamily="34" charset="0"/>
              </a:rPr>
              <a:t>Elementi strukture (polja) </a:t>
            </a:r>
            <a:r>
              <a:rPr lang="vi-VN" sz="2400" spc="-15" dirty="0">
                <a:solidFill>
                  <a:srgbClr val="002060"/>
                </a:solidFill>
                <a:latin typeface="Cambria" pitchFamily="18" charset="0"/>
                <a:ea typeface="Cambria" pitchFamily="18" charset="0"/>
                <a:cs typeface="Calibri" pitchFamily="34" charset="0"/>
              </a:rPr>
              <a:t>su </a:t>
            </a:r>
            <a:r>
              <a:rPr lang="vi-VN" sz="2400" spc="-10" dirty="0">
                <a:solidFill>
                  <a:srgbClr val="002060"/>
                </a:solidFill>
                <a:latin typeface="Cambria" pitchFamily="18" charset="0"/>
                <a:ea typeface="Cambria" pitchFamily="18" charset="0"/>
                <a:cs typeface="Calibri" pitchFamily="34" charset="0"/>
              </a:rPr>
              <a:t>atributi objekata. </a:t>
            </a:r>
            <a:r>
              <a:rPr lang="vi-VN" sz="2400" spc="-15" dirty="0">
                <a:solidFill>
                  <a:srgbClr val="002060"/>
                </a:solidFill>
                <a:latin typeface="Cambria" pitchFamily="18" charset="0"/>
                <a:ea typeface="Cambria" pitchFamily="18" charset="0"/>
                <a:cs typeface="Calibri" pitchFamily="34" charset="0"/>
              </a:rPr>
              <a:t>Ako </a:t>
            </a:r>
            <a:r>
              <a:rPr lang="vi-VN" sz="2400" spc="5" dirty="0">
                <a:solidFill>
                  <a:srgbClr val="002060"/>
                </a:solidFill>
                <a:latin typeface="Cambria" pitchFamily="18" charset="0"/>
                <a:ea typeface="Cambria" pitchFamily="18" charset="0"/>
                <a:cs typeface="Calibri" pitchFamily="34" charset="0"/>
              </a:rPr>
              <a:t>je </a:t>
            </a:r>
            <a:r>
              <a:rPr lang="vi-VN" sz="2400" spc="-10" dirty="0">
                <a:solidFill>
                  <a:srgbClr val="002060"/>
                </a:solidFill>
                <a:latin typeface="Cambria" pitchFamily="18" charset="0"/>
                <a:ea typeface="Cambria" pitchFamily="18" charset="0"/>
                <a:cs typeface="Calibri" pitchFamily="34" charset="0"/>
              </a:rPr>
              <a:t>element ugnježdena </a:t>
            </a:r>
            <a:r>
              <a:rPr lang="vi-VN" sz="2400" spc="-10" dirty="0" smtClean="0">
                <a:solidFill>
                  <a:srgbClr val="002060"/>
                </a:solidFill>
                <a:latin typeface="Cambria" pitchFamily="18" charset="0"/>
                <a:ea typeface="Cambria" pitchFamily="18" charset="0"/>
                <a:cs typeface="Calibri" pitchFamily="34" charset="0"/>
              </a:rPr>
              <a:t>struktura</a:t>
            </a:r>
            <a:r>
              <a:rPr lang="sr-Latn-RS" sz="2400" spc="-10" dirty="0" smtClean="0">
                <a:solidFill>
                  <a:srgbClr val="002060"/>
                </a:solidFill>
                <a:latin typeface="Cambria" pitchFamily="18" charset="0"/>
                <a:ea typeface="Cambria" pitchFamily="18" charset="0"/>
                <a:cs typeface="Calibri" pitchFamily="34" charset="0"/>
              </a:rPr>
              <a:t>,</a:t>
            </a:r>
            <a:r>
              <a:rPr lang="vi-VN" sz="2400" spc="-10" dirty="0" smtClean="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predstavlja </a:t>
            </a:r>
            <a:r>
              <a:rPr lang="vi-VN" sz="2400" spc="-15" dirty="0">
                <a:solidFill>
                  <a:srgbClr val="002060"/>
                </a:solidFill>
                <a:latin typeface="Cambria" pitchFamily="18" charset="0"/>
                <a:ea typeface="Cambria" pitchFamily="18" charset="0"/>
                <a:cs typeface="Calibri" pitchFamily="34" charset="0"/>
              </a:rPr>
              <a:t>kao </a:t>
            </a:r>
            <a:r>
              <a:rPr lang="vi-VN" sz="2400" spc="-10" dirty="0">
                <a:solidFill>
                  <a:srgbClr val="002060"/>
                </a:solidFill>
                <a:latin typeface="Cambria" pitchFamily="18" charset="0"/>
                <a:ea typeface="Cambria" pitchFamily="18" charset="0"/>
                <a:cs typeface="Calibri" pitchFamily="34" charset="0"/>
              </a:rPr>
              <a:t>drugi </a:t>
            </a:r>
            <a:r>
              <a:rPr lang="vi-VN" sz="2400" spc="-5" dirty="0">
                <a:solidFill>
                  <a:srgbClr val="002060"/>
                </a:solidFill>
                <a:latin typeface="Cambria" pitchFamily="18" charset="0"/>
                <a:ea typeface="Cambria" pitchFamily="18" charset="0"/>
                <a:cs typeface="Calibri" pitchFamily="34" charset="0"/>
              </a:rPr>
              <a:t>objekti </a:t>
            </a:r>
            <a:r>
              <a:rPr lang="vi-VN" sz="2400" spc="-10" dirty="0">
                <a:solidFill>
                  <a:srgbClr val="002060"/>
                </a:solidFill>
                <a:latin typeface="Cambria" pitchFamily="18" charset="0"/>
                <a:ea typeface="Cambria" pitchFamily="18" charset="0"/>
                <a:cs typeface="Calibri" pitchFamily="34" charset="0"/>
              </a:rPr>
              <a:t>koji se nalaze </a:t>
            </a:r>
            <a:r>
              <a:rPr lang="vi-VN" sz="2400" spc="-5" dirty="0">
                <a:solidFill>
                  <a:srgbClr val="002060"/>
                </a:solidFill>
                <a:latin typeface="Cambria" pitchFamily="18" charset="0"/>
                <a:ea typeface="Cambria" pitchFamily="18" charset="0"/>
                <a:cs typeface="Calibri" pitchFamily="34" charset="0"/>
              </a:rPr>
              <a:t>u </a:t>
            </a:r>
            <a:r>
              <a:rPr lang="vi-VN" sz="2400" spc="-10" dirty="0">
                <a:solidFill>
                  <a:srgbClr val="002060"/>
                </a:solidFill>
                <a:latin typeface="Cambria" pitchFamily="18" charset="0"/>
                <a:ea typeface="Cambria" pitchFamily="18" charset="0"/>
                <a:cs typeface="Calibri" pitchFamily="34" charset="0"/>
              </a:rPr>
              <a:t>vezi </a:t>
            </a:r>
            <a:r>
              <a:rPr lang="vi-VN" sz="2400" spc="-5" dirty="0">
                <a:solidFill>
                  <a:srgbClr val="002060"/>
                </a:solidFill>
                <a:latin typeface="Cambria" pitchFamily="18" charset="0"/>
                <a:ea typeface="Cambria" pitchFamily="18" charset="0"/>
                <a:cs typeface="Calibri" pitchFamily="34" charset="0"/>
              </a:rPr>
              <a:t>(</a:t>
            </a:r>
            <a:r>
              <a:rPr lang="vi-VN" sz="2400" i="1" spc="-5" dirty="0" smtClean="0">
                <a:solidFill>
                  <a:srgbClr val="002060"/>
                </a:solidFill>
                <a:latin typeface="Cambria" pitchFamily="18" charset="0"/>
                <a:ea typeface="Cambria" pitchFamily="18" charset="0"/>
                <a:cs typeface="Calibri" pitchFamily="34" charset="0"/>
              </a:rPr>
              <a:t>n</a:t>
            </a:r>
            <a:r>
              <a:rPr lang="vi-VN" sz="2400" i="1" spc="-10" dirty="0" smtClean="0">
                <a:solidFill>
                  <a:srgbClr val="002060"/>
                </a:solidFill>
                <a:latin typeface="Cambria" pitchFamily="18" charset="0"/>
                <a:ea typeface="Cambria" pitchFamily="18" charset="0"/>
                <a:cs typeface="Calibri" pitchFamily="34" charset="0"/>
              </a:rPr>
              <a:t>pr</a:t>
            </a:r>
            <a:r>
              <a:rPr lang="sr-Latn-RS" sz="2400" i="1" spc="-10" dirty="0" smtClean="0">
                <a:solidFill>
                  <a:srgbClr val="002060"/>
                </a:solidFill>
                <a:latin typeface="Cambria" pitchFamily="18" charset="0"/>
                <a:ea typeface="Cambria" pitchFamily="18" charset="0"/>
                <a:cs typeface="Calibri" pitchFamily="34" charset="0"/>
              </a:rPr>
              <a:t>.</a:t>
            </a:r>
            <a:r>
              <a:rPr lang="vi-VN" sz="2400" i="1" spc="5" dirty="0" smtClean="0">
                <a:solidFill>
                  <a:srgbClr val="002060"/>
                </a:solidFill>
                <a:latin typeface="Cambria" pitchFamily="18" charset="0"/>
                <a:ea typeface="Cambria" pitchFamily="18" charset="0"/>
                <a:cs typeface="Calibri" pitchFamily="34" charset="0"/>
              </a:rPr>
              <a:t> </a:t>
            </a:r>
            <a:r>
              <a:rPr lang="vi-VN" sz="2400" i="1" spc="-10" dirty="0">
                <a:solidFill>
                  <a:srgbClr val="002060"/>
                </a:solidFill>
                <a:latin typeface="Cambria" pitchFamily="18" charset="0"/>
                <a:ea typeface="Cambria" pitchFamily="18" charset="0"/>
                <a:cs typeface="Calibri" pitchFamily="34" charset="0"/>
              </a:rPr>
              <a:t>narudžbenica </a:t>
            </a:r>
            <a:r>
              <a:rPr lang="vi-VN" sz="2400" i="1" spc="-5" dirty="0">
                <a:solidFill>
                  <a:srgbClr val="002060"/>
                </a:solidFill>
                <a:latin typeface="Cambria" pitchFamily="18" charset="0"/>
                <a:ea typeface="Cambria" pitchFamily="18" charset="0"/>
                <a:cs typeface="Calibri" pitchFamily="34" charset="0"/>
              </a:rPr>
              <a:t>i</a:t>
            </a:r>
            <a:r>
              <a:rPr lang="vi-VN" sz="2400" i="1" spc="5" dirty="0">
                <a:solidFill>
                  <a:srgbClr val="002060"/>
                </a:solidFill>
                <a:latin typeface="Cambria" pitchFamily="18" charset="0"/>
                <a:ea typeface="Cambria" pitchFamily="18" charset="0"/>
                <a:cs typeface="Calibri" pitchFamily="34" charset="0"/>
              </a:rPr>
              <a:t> </a:t>
            </a:r>
            <a:r>
              <a:rPr lang="vi-VN" sz="2400" i="1" spc="-15" dirty="0">
                <a:solidFill>
                  <a:srgbClr val="002060"/>
                </a:solidFill>
                <a:latin typeface="Cambria" pitchFamily="18" charset="0"/>
                <a:ea typeface="Cambria" pitchFamily="18" charset="0"/>
                <a:cs typeface="Calibri" pitchFamily="34" charset="0"/>
              </a:rPr>
              <a:t>stavaka</a:t>
            </a:r>
            <a:r>
              <a:rPr lang="vi-VN" sz="2400" i="1" dirty="0">
                <a:solidFill>
                  <a:srgbClr val="002060"/>
                </a:solidFill>
                <a:latin typeface="Cambria" pitchFamily="18" charset="0"/>
                <a:ea typeface="Cambria" pitchFamily="18" charset="0"/>
                <a:cs typeface="Calibri" pitchFamily="34" charset="0"/>
              </a:rPr>
              <a:t> </a:t>
            </a:r>
            <a:r>
              <a:rPr lang="vi-VN" sz="2400" i="1" spc="-5" dirty="0">
                <a:solidFill>
                  <a:srgbClr val="002060"/>
                </a:solidFill>
                <a:latin typeface="Cambria" pitchFamily="18" charset="0"/>
                <a:ea typeface="Cambria" pitchFamily="18" charset="0"/>
                <a:cs typeface="Calibri" pitchFamily="34" charset="0"/>
              </a:rPr>
              <a:t>narudžbenice,</a:t>
            </a:r>
            <a:r>
              <a:rPr lang="vi-VN" sz="2400" i="1" spc="-15" dirty="0">
                <a:solidFill>
                  <a:srgbClr val="002060"/>
                </a:solidFill>
                <a:latin typeface="Cambria" pitchFamily="18" charset="0"/>
                <a:ea typeface="Cambria" pitchFamily="18" charset="0"/>
                <a:cs typeface="Calibri" pitchFamily="34" charset="0"/>
              </a:rPr>
              <a:t> </a:t>
            </a:r>
            <a:r>
              <a:rPr lang="vi-VN" sz="2400" i="1" spc="-10" dirty="0">
                <a:solidFill>
                  <a:srgbClr val="002060"/>
                </a:solidFill>
                <a:latin typeface="Cambria" pitchFamily="18" charset="0"/>
                <a:ea typeface="Cambria" pitchFamily="18" charset="0"/>
                <a:cs typeface="Calibri" pitchFamily="34" charset="0"/>
              </a:rPr>
              <a:t>ispitni</a:t>
            </a:r>
            <a:r>
              <a:rPr lang="vi-VN" sz="2400" i="1" spc="5" dirty="0">
                <a:solidFill>
                  <a:srgbClr val="002060"/>
                </a:solidFill>
                <a:latin typeface="Cambria" pitchFamily="18" charset="0"/>
                <a:ea typeface="Cambria" pitchFamily="18" charset="0"/>
                <a:cs typeface="Calibri" pitchFamily="34" charset="0"/>
              </a:rPr>
              <a:t> </a:t>
            </a:r>
            <a:r>
              <a:rPr lang="vi-VN" sz="2400" i="1" spc="-10" dirty="0">
                <a:solidFill>
                  <a:srgbClr val="002060"/>
                </a:solidFill>
                <a:latin typeface="Cambria" pitchFamily="18" charset="0"/>
                <a:ea typeface="Cambria" pitchFamily="18" charset="0"/>
                <a:cs typeface="Calibri" pitchFamily="34" charset="0"/>
              </a:rPr>
              <a:t>spisak</a:t>
            </a:r>
            <a:r>
              <a:rPr lang="vi-VN" sz="2400" i="1" spc="-15" dirty="0">
                <a:solidFill>
                  <a:srgbClr val="002060"/>
                </a:solidFill>
                <a:latin typeface="Cambria" pitchFamily="18" charset="0"/>
                <a:ea typeface="Cambria" pitchFamily="18" charset="0"/>
                <a:cs typeface="Calibri" pitchFamily="34" charset="0"/>
              </a:rPr>
              <a:t> </a:t>
            </a:r>
            <a:r>
              <a:rPr lang="vi-VN" sz="2400" i="1" spc="-5" dirty="0">
                <a:solidFill>
                  <a:srgbClr val="002060"/>
                </a:solidFill>
                <a:latin typeface="Cambria" pitchFamily="18" charset="0"/>
                <a:ea typeface="Cambria" pitchFamily="18" charset="0"/>
                <a:cs typeface="Calibri" pitchFamily="34" charset="0"/>
              </a:rPr>
              <a:t>i</a:t>
            </a:r>
            <a:r>
              <a:rPr lang="vi-VN" sz="2400" i="1" spc="5" dirty="0">
                <a:solidFill>
                  <a:srgbClr val="002060"/>
                </a:solidFill>
                <a:latin typeface="Cambria" pitchFamily="18" charset="0"/>
                <a:ea typeface="Cambria" pitchFamily="18" charset="0"/>
                <a:cs typeface="Calibri" pitchFamily="34" charset="0"/>
              </a:rPr>
              <a:t> </a:t>
            </a:r>
            <a:r>
              <a:rPr lang="vi-VN" sz="2400" i="1" spc="-10" dirty="0">
                <a:solidFill>
                  <a:srgbClr val="002060"/>
                </a:solidFill>
                <a:latin typeface="Cambria" pitchFamily="18" charset="0"/>
                <a:ea typeface="Cambria" pitchFamily="18" charset="0"/>
                <a:cs typeface="Calibri" pitchFamily="34" charset="0"/>
              </a:rPr>
              <a:t>pojedinačni</a:t>
            </a:r>
            <a:r>
              <a:rPr lang="vi-VN" sz="2400" i="1" spc="5" dirty="0">
                <a:solidFill>
                  <a:srgbClr val="002060"/>
                </a:solidFill>
                <a:latin typeface="Cambria" pitchFamily="18" charset="0"/>
                <a:ea typeface="Cambria" pitchFamily="18" charset="0"/>
                <a:cs typeface="Calibri" pitchFamily="34" charset="0"/>
              </a:rPr>
              <a:t> </a:t>
            </a:r>
            <a:r>
              <a:rPr lang="vi-VN" sz="2400" i="1" spc="-10" dirty="0">
                <a:solidFill>
                  <a:srgbClr val="002060"/>
                </a:solidFill>
                <a:latin typeface="Cambria" pitchFamily="18" charset="0"/>
                <a:ea typeface="Cambria" pitchFamily="18" charset="0"/>
                <a:cs typeface="Calibri" pitchFamily="34" charset="0"/>
              </a:rPr>
              <a:t>rezultat</a:t>
            </a:r>
            <a:r>
              <a:rPr lang="vi-VN" sz="2400" spc="-10" dirty="0">
                <a:solidFill>
                  <a:srgbClr val="002060"/>
                </a:solidFill>
                <a:latin typeface="Cambria" pitchFamily="18" charset="0"/>
                <a:ea typeface="Cambria" pitchFamily="18" charset="0"/>
                <a:cs typeface="Calibri" pitchFamily="34" charset="0"/>
              </a:rPr>
              <a:t>).</a:t>
            </a:r>
            <a:endParaRPr lang="vi-VN" sz="2400" dirty="0">
              <a:solidFill>
                <a:srgbClr val="002060"/>
              </a:solidFill>
              <a:latin typeface="Cambria" pitchFamily="18" charset="0"/>
              <a:ea typeface="Cambria" pitchFamily="18" charset="0"/>
              <a:cs typeface="Calibri" pitchFamily="34" charset="0"/>
            </a:endParaRPr>
          </a:p>
          <a:p>
            <a:pPr marL="0" marR="8890" indent="226695">
              <a:spcBef>
                <a:spcPts val="0"/>
              </a:spcBef>
            </a:pPr>
            <a:r>
              <a:rPr lang="vi-VN" sz="2400" spc="-15" dirty="0">
                <a:solidFill>
                  <a:srgbClr val="002060"/>
                </a:solidFill>
                <a:latin typeface="Cambria" pitchFamily="18" charset="0"/>
                <a:ea typeface="Cambria" pitchFamily="18" charset="0"/>
                <a:cs typeface="Calibri" pitchFamily="34" charset="0"/>
              </a:rPr>
              <a:t>Ove</a:t>
            </a:r>
            <a:r>
              <a:rPr lang="vi-VN" sz="2400" spc="-10" dirty="0">
                <a:solidFill>
                  <a:srgbClr val="002060"/>
                </a:solidFill>
                <a:latin typeface="Cambria" pitchFamily="18" charset="0"/>
                <a:ea typeface="Cambria" pitchFamily="18" charset="0"/>
                <a:cs typeface="Calibri" pitchFamily="34" charset="0"/>
              </a:rPr>
              <a:t> </a:t>
            </a:r>
            <a:r>
              <a:rPr lang="vi-VN" sz="2400" spc="-15" dirty="0">
                <a:solidFill>
                  <a:srgbClr val="002060"/>
                </a:solidFill>
                <a:latin typeface="Cambria" pitchFamily="18" charset="0"/>
                <a:ea typeface="Cambria" pitchFamily="18" charset="0"/>
                <a:cs typeface="Calibri" pitchFamily="34" charset="0"/>
              </a:rPr>
              <a:t>veze</a:t>
            </a:r>
            <a:r>
              <a:rPr lang="vi-VN" sz="2400" spc="-10" dirty="0">
                <a:solidFill>
                  <a:srgbClr val="002060"/>
                </a:solidFill>
                <a:latin typeface="Cambria" pitchFamily="18" charset="0"/>
                <a:ea typeface="Cambria" pitchFamily="18" charset="0"/>
                <a:cs typeface="Calibri" pitchFamily="34" charset="0"/>
              </a:rPr>
              <a:t> su</a:t>
            </a:r>
            <a:r>
              <a:rPr lang="vi-VN" sz="2400" spc="-5" dirty="0">
                <a:solidFill>
                  <a:srgbClr val="002060"/>
                </a:solidFill>
                <a:latin typeface="Cambria" pitchFamily="18" charset="0"/>
                <a:ea typeface="Cambria" pitchFamily="18" charset="0"/>
                <a:cs typeface="Calibri" pitchFamily="34" charset="0"/>
              </a:rPr>
              <a:t> obično</a:t>
            </a:r>
            <a:r>
              <a:rPr lang="vi-VN" sz="2400" dirty="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implicitne</a:t>
            </a:r>
            <a:r>
              <a:rPr lang="vi-VN" sz="2400" spc="-5" dirty="0">
                <a:solidFill>
                  <a:srgbClr val="002060"/>
                </a:solidFill>
                <a:latin typeface="Cambria" pitchFamily="18" charset="0"/>
                <a:ea typeface="Cambria" pitchFamily="18" charset="0"/>
                <a:cs typeface="Calibri" pitchFamily="34" charset="0"/>
              </a:rPr>
              <a:t> i</a:t>
            </a:r>
            <a:r>
              <a:rPr lang="vi-VN" sz="2400" dirty="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predstavljena</a:t>
            </a:r>
            <a:r>
              <a:rPr lang="vi-VN" sz="2400" spc="-5" dirty="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im</a:t>
            </a:r>
            <a:r>
              <a:rPr lang="vi-VN" sz="2400" spc="-5" dirty="0">
                <a:solidFill>
                  <a:srgbClr val="002060"/>
                </a:solidFill>
                <a:latin typeface="Cambria" pitchFamily="18" charset="0"/>
                <a:ea typeface="Cambria" pitchFamily="18" charset="0"/>
                <a:cs typeface="Calibri" pitchFamily="34" charset="0"/>
              </a:rPr>
              <a:t> </a:t>
            </a:r>
            <a:r>
              <a:rPr lang="vi-VN" sz="2400" spc="5" dirty="0">
                <a:solidFill>
                  <a:srgbClr val="002060"/>
                </a:solidFill>
                <a:latin typeface="Cambria" pitchFamily="18" charset="0"/>
                <a:ea typeface="Cambria" pitchFamily="18" charset="0"/>
                <a:cs typeface="Calibri" pitchFamily="34" charset="0"/>
              </a:rPr>
              <a:t>je</a:t>
            </a:r>
            <a:r>
              <a:rPr lang="vi-VN" sz="2400" spc="10" dirty="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samo</a:t>
            </a:r>
            <a:r>
              <a:rPr lang="vi-VN" sz="2400" spc="330" dirty="0">
                <a:solidFill>
                  <a:srgbClr val="002060"/>
                </a:solidFill>
                <a:latin typeface="Cambria" pitchFamily="18" charset="0"/>
                <a:ea typeface="Cambria" pitchFamily="18" charset="0"/>
                <a:cs typeface="Calibri" pitchFamily="34" charset="0"/>
              </a:rPr>
              <a:t> </a:t>
            </a:r>
            <a:r>
              <a:rPr lang="vi-VN" sz="2400" spc="-10" dirty="0" smtClean="0">
                <a:solidFill>
                  <a:srgbClr val="002060"/>
                </a:solidFill>
                <a:latin typeface="Cambria" pitchFamily="18" charset="0"/>
                <a:ea typeface="Cambria" pitchFamily="18" charset="0"/>
                <a:cs typeface="Calibri" pitchFamily="34" charset="0"/>
              </a:rPr>
              <a:t>kardinalnost</a:t>
            </a:r>
            <a:r>
              <a:rPr lang="vi-VN" sz="2400" spc="330" dirty="0" smtClean="0">
                <a:solidFill>
                  <a:srgbClr val="002060"/>
                </a:solidFill>
                <a:latin typeface="Cambria" pitchFamily="18" charset="0"/>
                <a:ea typeface="Cambria" pitchFamily="18" charset="0"/>
                <a:cs typeface="Calibri" pitchFamily="34" charset="0"/>
              </a:rPr>
              <a:t> </a:t>
            </a:r>
            <a:r>
              <a:rPr lang="vi-VN" sz="2400" spc="-5" dirty="0">
                <a:solidFill>
                  <a:srgbClr val="002060"/>
                </a:solidFill>
                <a:latin typeface="Cambria" pitchFamily="18" charset="0"/>
                <a:ea typeface="Cambria" pitchFamily="18" charset="0"/>
                <a:cs typeface="Calibri" pitchFamily="34" charset="0"/>
              </a:rPr>
              <a:t>i </a:t>
            </a:r>
            <a:r>
              <a:rPr lang="vi-VN" sz="2400" dirty="0">
                <a:solidFill>
                  <a:srgbClr val="002060"/>
                </a:solidFill>
                <a:latin typeface="Cambria" pitchFamily="18" charset="0"/>
                <a:ea typeface="Cambria" pitchFamily="18" charset="0"/>
                <a:cs typeface="Calibri" pitchFamily="34" charset="0"/>
              </a:rPr>
              <a:t> </a:t>
            </a:r>
            <a:r>
              <a:rPr lang="vi-VN" sz="2400" spc="-10" dirty="0">
                <a:solidFill>
                  <a:srgbClr val="002060"/>
                </a:solidFill>
                <a:latin typeface="Cambria" pitchFamily="18" charset="0"/>
                <a:ea typeface="Cambria" pitchFamily="18" charset="0"/>
                <a:cs typeface="Calibri" pitchFamily="34" charset="0"/>
              </a:rPr>
              <a:t>usmerenost. Zatim </a:t>
            </a:r>
            <a:r>
              <a:rPr lang="vi-VN" sz="2400" spc="-5" dirty="0">
                <a:solidFill>
                  <a:srgbClr val="002060"/>
                </a:solidFill>
                <a:latin typeface="Cambria" pitchFamily="18" charset="0"/>
                <a:ea typeface="Cambria" pitchFamily="18" charset="0"/>
                <a:cs typeface="Calibri" pitchFamily="34" charset="0"/>
              </a:rPr>
              <a:t>sledi </a:t>
            </a:r>
            <a:r>
              <a:rPr lang="vi-VN" sz="2400" spc="-10" dirty="0">
                <a:solidFill>
                  <a:srgbClr val="002060"/>
                </a:solidFill>
                <a:latin typeface="Cambria" pitchFamily="18" charset="0"/>
                <a:ea typeface="Cambria" pitchFamily="18" charset="0"/>
                <a:cs typeface="Calibri" pitchFamily="34" charset="0"/>
              </a:rPr>
              <a:t>definisanje preostalih </a:t>
            </a:r>
            <a:r>
              <a:rPr lang="vi-VN" sz="2400" spc="-15" dirty="0">
                <a:solidFill>
                  <a:srgbClr val="002060"/>
                </a:solidFill>
                <a:latin typeface="Cambria" pitchFamily="18" charset="0"/>
                <a:ea typeface="Cambria" pitchFamily="18" charset="0"/>
                <a:cs typeface="Calibri" pitchFamily="34" charset="0"/>
              </a:rPr>
              <a:t>veza </a:t>
            </a:r>
            <a:r>
              <a:rPr lang="vi-VN" sz="2400" spc="-10" dirty="0">
                <a:solidFill>
                  <a:srgbClr val="002060"/>
                </a:solidFill>
                <a:latin typeface="Cambria" pitchFamily="18" charset="0"/>
                <a:ea typeface="Cambria" pitchFamily="18" charset="0"/>
                <a:cs typeface="Calibri" pitchFamily="34" charset="0"/>
              </a:rPr>
              <a:t>između objekata. </a:t>
            </a:r>
            <a:endParaRPr lang="vi-VN" sz="2400" dirty="0">
              <a:solidFill>
                <a:srgbClr val="002060"/>
              </a:solidFill>
              <a:latin typeface="Cambria" pitchFamily="18" charset="0"/>
              <a:ea typeface="Cambria" pitchFamily="18" charset="0"/>
              <a:cs typeface="Calibri" pitchFamily="34" charset="0"/>
            </a:endParaRPr>
          </a:p>
          <a:p>
            <a:pPr marL="0">
              <a:spcBef>
                <a:spcPts val="0"/>
              </a:spcBef>
            </a:pPr>
            <a:endParaRPr lang="en-US" sz="2400" dirty="0">
              <a:solidFill>
                <a:srgbClr val="002060"/>
              </a:solidFill>
              <a:latin typeface="Cambria" pitchFamily="18" charset="0"/>
              <a:ea typeface="Cambria" pitchFamily="18" charset="0"/>
              <a:cs typeface="Calibri" pitchFamily="34" charset="0"/>
            </a:endParaRPr>
          </a:p>
        </p:txBody>
      </p:sp>
      <p:sp>
        <p:nvSpPr>
          <p:cNvPr id="4" name="Title 1"/>
          <p:cNvSpPr txBox="1">
            <a:spLocks/>
          </p:cNvSpPr>
          <p:nvPr/>
        </p:nvSpPr>
        <p:spPr>
          <a:xfrm>
            <a:off x="971600" y="1196752"/>
            <a:ext cx="6491064"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dirty="0" smtClean="0">
                <a:solidFill>
                  <a:srgbClr val="002060"/>
                </a:solidFill>
                <a:latin typeface="Cambria" pitchFamily="18" charset="0"/>
                <a:ea typeface="Cambria" pitchFamily="18" charset="0"/>
              </a:rPr>
              <a:t>Primer</a:t>
            </a:r>
            <a:endParaRPr lang="en-US"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3458431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3059832" cy="720080"/>
          </a:xfrm>
        </p:spPr>
        <p:txBody>
          <a:bodyPr>
            <a:noAutofit/>
          </a:bodyPr>
          <a:lstStyle/>
          <a:p>
            <a:pPr>
              <a:lnSpc>
                <a:spcPct val="80000"/>
              </a:lnSpc>
            </a:pPr>
            <a:r>
              <a:rPr lang="sr-Latn-RS" sz="2400" dirty="0" smtClean="0">
                <a:solidFill>
                  <a:srgbClr val="002060"/>
                </a:solidFill>
                <a:latin typeface="Cambria" pitchFamily="18" charset="0"/>
                <a:ea typeface="Cambria" pitchFamily="18" charset="0"/>
                <a:cs typeface="Times New Roman"/>
              </a:rPr>
              <a:t>D</a:t>
            </a:r>
            <a:r>
              <a:rPr lang="pt-BR" sz="2400" dirty="0" smtClean="0">
                <a:solidFill>
                  <a:srgbClr val="002060"/>
                </a:solidFill>
                <a:latin typeface="Cambria" pitchFamily="18" charset="0"/>
                <a:ea typeface="Cambria" pitchFamily="18" charset="0"/>
                <a:cs typeface="Times New Roman"/>
              </a:rPr>
              <a:t>ijagram</a:t>
            </a:r>
            <a:r>
              <a:rPr lang="pt-BR" sz="2400" spc="20" dirty="0" smtClean="0">
                <a:solidFill>
                  <a:srgbClr val="002060"/>
                </a:solidFill>
                <a:latin typeface="Cambria" pitchFamily="18" charset="0"/>
                <a:ea typeface="Cambria" pitchFamily="18" charset="0"/>
                <a:cs typeface="Times New Roman"/>
              </a:rPr>
              <a:t> </a:t>
            </a:r>
            <a:r>
              <a:rPr lang="pt-BR" sz="2400" dirty="0">
                <a:solidFill>
                  <a:srgbClr val="002060"/>
                </a:solidFill>
                <a:latin typeface="Cambria" pitchFamily="18" charset="0"/>
                <a:ea typeface="Cambria" pitchFamily="18" charset="0"/>
                <a:cs typeface="Times New Roman"/>
              </a:rPr>
              <a:t>objekti</a:t>
            </a:r>
            <a:r>
              <a:rPr lang="pt-BR" sz="2400" spc="-5" dirty="0">
                <a:solidFill>
                  <a:srgbClr val="002060"/>
                </a:solidFill>
                <a:latin typeface="Cambria" pitchFamily="18" charset="0"/>
                <a:ea typeface="Cambria" pitchFamily="18" charset="0"/>
                <a:cs typeface="Times New Roman"/>
              </a:rPr>
              <a:t> </a:t>
            </a:r>
            <a:r>
              <a:rPr lang="pt-BR" sz="2400" dirty="0">
                <a:solidFill>
                  <a:srgbClr val="002060"/>
                </a:solidFill>
                <a:latin typeface="Cambria" pitchFamily="18" charset="0"/>
                <a:ea typeface="Cambria" pitchFamily="18" charset="0"/>
                <a:cs typeface="Times New Roman"/>
              </a:rPr>
              <a:t>veze</a:t>
            </a:r>
            <a:r>
              <a:rPr lang="pt-BR" sz="2400" spc="5" dirty="0">
                <a:solidFill>
                  <a:srgbClr val="002060"/>
                </a:solidFill>
                <a:latin typeface="Cambria" pitchFamily="18" charset="0"/>
                <a:ea typeface="Cambria" pitchFamily="18" charset="0"/>
                <a:cs typeface="Times New Roman"/>
              </a:rPr>
              <a:t> </a:t>
            </a:r>
            <a:r>
              <a:rPr lang="pt-BR" sz="2400" dirty="0">
                <a:solidFill>
                  <a:srgbClr val="002060"/>
                </a:solidFill>
                <a:latin typeface="Cambria" pitchFamily="18" charset="0"/>
                <a:ea typeface="Cambria" pitchFamily="18" charset="0"/>
                <a:cs typeface="Times New Roman"/>
              </a:rPr>
              <a:t>za</a:t>
            </a:r>
            <a:r>
              <a:rPr lang="pt-BR" sz="2400" spc="10" dirty="0">
                <a:solidFill>
                  <a:srgbClr val="002060"/>
                </a:solidFill>
                <a:latin typeface="Cambria" pitchFamily="18" charset="0"/>
                <a:ea typeface="Cambria" pitchFamily="18" charset="0"/>
                <a:cs typeface="Times New Roman"/>
              </a:rPr>
              <a:t> </a:t>
            </a:r>
            <a:r>
              <a:rPr lang="pt-BR" sz="2400" dirty="0">
                <a:solidFill>
                  <a:srgbClr val="002060"/>
                </a:solidFill>
                <a:latin typeface="Cambria" pitchFamily="18" charset="0"/>
                <a:ea typeface="Cambria" pitchFamily="18" charset="0"/>
                <a:cs typeface="Times New Roman"/>
              </a:rPr>
              <a:t>proces </a:t>
            </a:r>
            <a:r>
              <a:rPr lang="pt-BR" sz="2400" dirty="0" smtClean="0">
                <a:solidFill>
                  <a:srgbClr val="002060"/>
                </a:solidFill>
                <a:latin typeface="Cambria" pitchFamily="18" charset="0"/>
                <a:ea typeface="Cambria" pitchFamily="18" charset="0"/>
                <a:cs typeface="Times New Roman"/>
              </a:rPr>
              <a:t>nabavke</a:t>
            </a:r>
            <a:endParaRPr lang="en-US" sz="2400" dirty="0">
              <a:solidFill>
                <a:srgbClr val="002060"/>
              </a:solidFill>
              <a:latin typeface="Cambria" pitchFamily="18" charset="0"/>
              <a:ea typeface="Cambria" pitchFamily="18" charset="0"/>
            </a:endParaRPr>
          </a:p>
        </p:txBody>
      </p:sp>
      <p:pic>
        <p:nvPicPr>
          <p:cNvPr id="4098"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50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1152128" y="908720"/>
            <a:ext cx="7164288" cy="5658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5654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460029"/>
            <a:ext cx="7931224" cy="3777283"/>
          </a:xfrm>
        </p:spPr>
        <p:txBody>
          <a:bodyPr>
            <a:noAutofit/>
          </a:bodyPr>
          <a:lstStyle/>
          <a:p>
            <a:pPr>
              <a:spcBef>
                <a:spcPts val="600"/>
              </a:spcBef>
            </a:pPr>
            <a:r>
              <a:rPr lang="vi-VN" sz="2400" spc="-10" dirty="0">
                <a:solidFill>
                  <a:srgbClr val="002060"/>
                </a:solidFill>
                <a:latin typeface="Cambria" pitchFamily="18" charset="0"/>
                <a:ea typeface="Cambria" pitchFamily="18" charset="0"/>
                <a:cs typeface="Arial" pitchFamily="34" charset="0"/>
              </a:rPr>
              <a:t>Model</a:t>
            </a:r>
            <a:r>
              <a:rPr lang="vi-VN" sz="2400" spc="-5"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objekti</a:t>
            </a:r>
            <a:r>
              <a:rPr lang="vi-VN" sz="2400" spc="-5" dirty="0">
                <a:solidFill>
                  <a:srgbClr val="002060"/>
                </a:solidFill>
                <a:latin typeface="Cambria" pitchFamily="18" charset="0"/>
                <a:ea typeface="Cambria" pitchFamily="18" charset="0"/>
                <a:cs typeface="Arial" pitchFamily="34" charset="0"/>
              </a:rPr>
              <a:t> </a:t>
            </a:r>
            <a:r>
              <a:rPr lang="vi-VN" sz="2400" spc="-15" dirty="0">
                <a:solidFill>
                  <a:srgbClr val="002060"/>
                </a:solidFill>
                <a:latin typeface="Cambria" pitchFamily="18" charset="0"/>
                <a:ea typeface="Cambria" pitchFamily="18" charset="0"/>
                <a:cs typeface="Arial" pitchFamily="34" charset="0"/>
              </a:rPr>
              <a:t>veze</a:t>
            </a:r>
            <a:r>
              <a:rPr lang="vi-VN" sz="2400" spc="-10" dirty="0">
                <a:solidFill>
                  <a:srgbClr val="002060"/>
                </a:solidFill>
                <a:latin typeface="Cambria" pitchFamily="18" charset="0"/>
                <a:ea typeface="Cambria" pitchFamily="18" charset="0"/>
                <a:cs typeface="Arial" pitchFamily="34" charset="0"/>
              </a:rPr>
              <a:t> omogućava</a:t>
            </a:r>
            <a:r>
              <a:rPr lang="vi-VN" sz="2400" spc="-5" dirty="0">
                <a:solidFill>
                  <a:srgbClr val="002060"/>
                </a:solidFill>
                <a:latin typeface="Cambria" pitchFamily="18" charset="0"/>
                <a:ea typeface="Cambria" pitchFamily="18" charset="0"/>
                <a:cs typeface="Arial" pitchFamily="34" charset="0"/>
              </a:rPr>
              <a:t> potpunije</a:t>
            </a:r>
            <a:r>
              <a:rPr lang="vi-VN" sz="2400"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shvatanje</a:t>
            </a:r>
            <a:r>
              <a:rPr lang="vi-VN" sz="2400" spc="-5"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funkcionisanja</a:t>
            </a:r>
            <a:r>
              <a:rPr lang="vi-VN" sz="2400" spc="-5" dirty="0">
                <a:solidFill>
                  <a:srgbClr val="002060"/>
                </a:solidFill>
                <a:latin typeface="Cambria" pitchFamily="18" charset="0"/>
                <a:ea typeface="Cambria" pitchFamily="18" charset="0"/>
                <a:cs typeface="Arial" pitchFamily="34" charset="0"/>
              </a:rPr>
              <a:t> </a:t>
            </a:r>
            <a:r>
              <a:rPr lang="vi-VN" sz="2400" spc="-15" dirty="0">
                <a:solidFill>
                  <a:srgbClr val="002060"/>
                </a:solidFill>
                <a:latin typeface="Cambria" pitchFamily="18" charset="0"/>
                <a:ea typeface="Cambria" pitchFamily="18" charset="0"/>
                <a:cs typeface="Arial" pitchFamily="34" charset="0"/>
              </a:rPr>
              <a:t>sistema </a:t>
            </a:r>
            <a:r>
              <a:rPr lang="vi-VN" sz="2400" spc="-10" dirty="0" smtClean="0">
                <a:solidFill>
                  <a:srgbClr val="002060"/>
                </a:solidFill>
                <a:latin typeface="Cambria" pitchFamily="18" charset="0"/>
                <a:ea typeface="Cambria" pitchFamily="18" charset="0"/>
                <a:cs typeface="Arial" pitchFamily="34" charset="0"/>
              </a:rPr>
              <a:t>semantičkim</a:t>
            </a:r>
            <a:r>
              <a:rPr lang="vi-VN" sz="2400" spc="-5" dirty="0" smtClean="0">
                <a:solidFill>
                  <a:srgbClr val="002060"/>
                </a:solidFill>
                <a:latin typeface="Cambria" pitchFamily="18" charset="0"/>
                <a:ea typeface="Cambria" pitchFamily="18" charset="0"/>
                <a:cs typeface="Arial" pitchFamily="34" charset="0"/>
              </a:rPr>
              <a:t> </a:t>
            </a:r>
            <a:r>
              <a:rPr lang="vi-VN" sz="2400" spc="-5" dirty="0">
                <a:solidFill>
                  <a:srgbClr val="002060"/>
                </a:solidFill>
                <a:latin typeface="Cambria" pitchFamily="18" charset="0"/>
                <a:ea typeface="Cambria" pitchFamily="18" charset="0"/>
                <a:cs typeface="Arial" pitchFamily="34" charset="0"/>
              </a:rPr>
              <a:t>opisom</a:t>
            </a:r>
            <a:r>
              <a:rPr lang="vi-VN" sz="2400" dirty="0">
                <a:solidFill>
                  <a:srgbClr val="002060"/>
                </a:solidFill>
                <a:latin typeface="Cambria" pitchFamily="18" charset="0"/>
                <a:ea typeface="Cambria" pitchFamily="18" charset="0"/>
                <a:cs typeface="Arial" pitchFamily="34" charset="0"/>
              </a:rPr>
              <a:t> </a:t>
            </a:r>
            <a:r>
              <a:rPr lang="vi-VN" sz="2400" spc="-5" dirty="0">
                <a:solidFill>
                  <a:srgbClr val="002060"/>
                </a:solidFill>
                <a:latin typeface="Cambria" pitchFamily="18" charset="0"/>
                <a:ea typeface="Cambria" pitchFamily="18" charset="0"/>
                <a:cs typeface="Arial" pitchFamily="34" charset="0"/>
              </a:rPr>
              <a:t>objekata</a:t>
            </a:r>
            <a:r>
              <a:rPr lang="vi-VN" sz="2400" dirty="0">
                <a:solidFill>
                  <a:srgbClr val="002060"/>
                </a:solidFill>
                <a:latin typeface="Cambria" pitchFamily="18" charset="0"/>
                <a:ea typeface="Cambria" pitchFamily="18" charset="0"/>
                <a:cs typeface="Arial" pitchFamily="34" charset="0"/>
              </a:rPr>
              <a:t> </a:t>
            </a:r>
            <a:r>
              <a:rPr lang="vi-VN" sz="2400" spc="-5" dirty="0">
                <a:solidFill>
                  <a:srgbClr val="002060"/>
                </a:solidFill>
                <a:latin typeface="Cambria" pitchFamily="18" charset="0"/>
                <a:ea typeface="Cambria" pitchFamily="18" charset="0"/>
                <a:cs typeface="Arial" pitchFamily="34" charset="0"/>
              </a:rPr>
              <a:t>i</a:t>
            </a:r>
            <a:r>
              <a:rPr lang="vi-VN" sz="2400"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njihovih</a:t>
            </a:r>
            <a:r>
              <a:rPr lang="vi-VN" sz="2400" spc="-5"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uzajamnih</a:t>
            </a:r>
            <a:r>
              <a:rPr lang="vi-VN" sz="2400" spc="-5" dirty="0">
                <a:solidFill>
                  <a:srgbClr val="002060"/>
                </a:solidFill>
                <a:latin typeface="Cambria" pitchFamily="18" charset="0"/>
                <a:ea typeface="Cambria" pitchFamily="18" charset="0"/>
                <a:cs typeface="Arial" pitchFamily="34" charset="0"/>
              </a:rPr>
              <a:t> </a:t>
            </a:r>
            <a:r>
              <a:rPr lang="vi-VN" sz="2400" spc="-15" dirty="0">
                <a:solidFill>
                  <a:srgbClr val="002060"/>
                </a:solidFill>
                <a:latin typeface="Cambria" pitchFamily="18" charset="0"/>
                <a:ea typeface="Cambria" pitchFamily="18" charset="0"/>
                <a:cs typeface="Arial" pitchFamily="34" charset="0"/>
              </a:rPr>
              <a:t>veza.</a:t>
            </a:r>
            <a:r>
              <a:rPr lang="vi-VN" sz="2400" spc="-10" dirty="0">
                <a:solidFill>
                  <a:srgbClr val="002060"/>
                </a:solidFill>
                <a:latin typeface="Cambria" pitchFamily="18" charset="0"/>
                <a:ea typeface="Cambria" pitchFamily="18" charset="0"/>
                <a:cs typeface="Arial" pitchFamily="34" charset="0"/>
              </a:rPr>
              <a:t> </a:t>
            </a:r>
            <a:endParaRPr lang="sr-Latn-RS" sz="2400" spc="-10" dirty="0" smtClean="0">
              <a:solidFill>
                <a:srgbClr val="002060"/>
              </a:solidFill>
              <a:latin typeface="Cambria" pitchFamily="18" charset="0"/>
              <a:ea typeface="Cambria" pitchFamily="18" charset="0"/>
              <a:cs typeface="Arial" pitchFamily="34" charset="0"/>
            </a:endParaRPr>
          </a:p>
          <a:p>
            <a:pPr>
              <a:spcBef>
                <a:spcPts val="600"/>
              </a:spcBef>
            </a:pPr>
            <a:r>
              <a:rPr lang="vi-VN" sz="2400" spc="-10" dirty="0" smtClean="0">
                <a:solidFill>
                  <a:srgbClr val="002060"/>
                </a:solidFill>
                <a:latin typeface="Cambria" pitchFamily="18" charset="0"/>
                <a:ea typeface="Cambria" pitchFamily="18" charset="0"/>
                <a:cs typeface="Arial" pitchFamily="34" charset="0"/>
              </a:rPr>
              <a:t>Korišćenjem</a:t>
            </a:r>
            <a:r>
              <a:rPr lang="vi-VN" sz="2400" spc="-5" dirty="0" smtClean="0">
                <a:solidFill>
                  <a:srgbClr val="002060"/>
                </a:solidFill>
                <a:latin typeface="Cambria" pitchFamily="18" charset="0"/>
                <a:ea typeface="Cambria" pitchFamily="18" charset="0"/>
                <a:cs typeface="Arial" pitchFamily="34" charset="0"/>
              </a:rPr>
              <a:t> </a:t>
            </a:r>
            <a:r>
              <a:rPr lang="vi-VN" sz="2400" spc="-15" dirty="0">
                <a:solidFill>
                  <a:srgbClr val="002060"/>
                </a:solidFill>
                <a:latin typeface="Cambria" pitchFamily="18" charset="0"/>
                <a:ea typeface="Cambria" pitchFamily="18" charset="0"/>
                <a:cs typeface="Arial" pitchFamily="34" charset="0"/>
              </a:rPr>
              <a:t>DOV </a:t>
            </a:r>
            <a:r>
              <a:rPr lang="vi-VN" sz="2400" spc="-10" dirty="0">
                <a:solidFill>
                  <a:srgbClr val="002060"/>
                </a:solidFill>
                <a:latin typeface="Cambria" pitchFamily="18" charset="0"/>
                <a:ea typeface="Cambria" pitchFamily="18" charset="0"/>
                <a:cs typeface="Arial" pitchFamily="34" charset="0"/>
              </a:rPr>
              <a:t> pojednostavljuje</a:t>
            </a:r>
            <a:r>
              <a:rPr lang="vi-VN" sz="2400" spc="-5"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se</a:t>
            </a:r>
            <a:r>
              <a:rPr lang="vi-VN" sz="2400" spc="-5"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prevođenje</a:t>
            </a:r>
            <a:r>
              <a:rPr lang="vi-VN" sz="2400" spc="-20"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logičkog</a:t>
            </a:r>
            <a:r>
              <a:rPr lang="vi-VN" sz="2400" spc="-15" dirty="0">
                <a:solidFill>
                  <a:srgbClr val="002060"/>
                </a:solidFill>
                <a:latin typeface="Cambria" pitchFamily="18" charset="0"/>
                <a:ea typeface="Cambria" pitchFamily="18" charset="0"/>
                <a:cs typeface="Arial" pitchFamily="34" charset="0"/>
              </a:rPr>
              <a:t> </a:t>
            </a:r>
            <a:r>
              <a:rPr lang="vi-VN" sz="2400" spc="-5" dirty="0">
                <a:solidFill>
                  <a:srgbClr val="002060"/>
                </a:solidFill>
                <a:latin typeface="Cambria" pitchFamily="18" charset="0"/>
                <a:ea typeface="Cambria" pitchFamily="18" charset="0"/>
                <a:cs typeface="Arial" pitchFamily="34" charset="0"/>
              </a:rPr>
              <a:t>u </a:t>
            </a:r>
            <a:r>
              <a:rPr lang="vi-VN" sz="2400" spc="-10" dirty="0">
                <a:solidFill>
                  <a:srgbClr val="002060"/>
                </a:solidFill>
                <a:latin typeface="Cambria" pitchFamily="18" charset="0"/>
                <a:ea typeface="Cambria" pitchFamily="18" charset="0"/>
                <a:cs typeface="Arial" pitchFamily="34" charset="0"/>
              </a:rPr>
              <a:t>fizički</a:t>
            </a:r>
            <a:r>
              <a:rPr lang="vi-VN" sz="2400"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model</a:t>
            </a:r>
            <a:r>
              <a:rPr lang="vi-VN" sz="2400" spc="5" dirty="0">
                <a:solidFill>
                  <a:srgbClr val="002060"/>
                </a:solidFill>
                <a:latin typeface="Cambria" pitchFamily="18" charset="0"/>
                <a:ea typeface="Cambria" pitchFamily="18" charset="0"/>
                <a:cs typeface="Arial" pitchFamily="34" charset="0"/>
              </a:rPr>
              <a:t> </a:t>
            </a:r>
            <a:r>
              <a:rPr lang="vi-VN" sz="2400" spc="-10" dirty="0">
                <a:solidFill>
                  <a:srgbClr val="002060"/>
                </a:solidFill>
                <a:latin typeface="Cambria" pitchFamily="18" charset="0"/>
                <a:ea typeface="Cambria" pitchFamily="18" charset="0"/>
                <a:cs typeface="Arial" pitchFamily="34" charset="0"/>
              </a:rPr>
              <a:t>podatka.</a:t>
            </a:r>
            <a:endParaRPr lang="vi-VN" sz="2400" dirty="0">
              <a:solidFill>
                <a:srgbClr val="002060"/>
              </a:solidFill>
              <a:latin typeface="Cambria" pitchFamily="18" charset="0"/>
              <a:ea typeface="Cambria" pitchFamily="18" charset="0"/>
              <a:cs typeface="Arial" pitchFamily="34" charset="0"/>
            </a:endParaRPr>
          </a:p>
          <a:p>
            <a:pPr>
              <a:spcBef>
                <a:spcPts val="600"/>
              </a:spcBef>
            </a:pPr>
            <a:r>
              <a:rPr lang="en-US" sz="2400" spc="-10" dirty="0">
                <a:solidFill>
                  <a:srgbClr val="002060"/>
                </a:solidFill>
                <a:latin typeface="Cambria" pitchFamily="18" charset="0"/>
                <a:ea typeface="Cambria" pitchFamily="18" charset="0"/>
                <a:cs typeface="Arial" pitchFamily="34" charset="0"/>
              </a:rPr>
              <a:t>Model </a:t>
            </a:r>
            <a:r>
              <a:rPr lang="en-US" sz="2400" spc="-10" dirty="0" err="1">
                <a:solidFill>
                  <a:srgbClr val="002060"/>
                </a:solidFill>
                <a:latin typeface="Cambria" pitchFamily="18" charset="0"/>
                <a:ea typeface="Cambria" pitchFamily="18" charset="0"/>
                <a:cs typeface="Arial" pitchFamily="34" charset="0"/>
              </a:rPr>
              <a:t>objekti</a:t>
            </a:r>
            <a:r>
              <a:rPr lang="en-US" sz="2400" spc="-10" dirty="0">
                <a:solidFill>
                  <a:srgbClr val="002060"/>
                </a:solidFill>
                <a:latin typeface="Cambria" pitchFamily="18" charset="0"/>
                <a:ea typeface="Cambria" pitchFamily="18" charset="0"/>
                <a:cs typeface="Arial" pitchFamily="34" charset="0"/>
              </a:rPr>
              <a:t> </a:t>
            </a:r>
            <a:r>
              <a:rPr lang="en-US" sz="2400" spc="-15" dirty="0" err="1">
                <a:solidFill>
                  <a:srgbClr val="002060"/>
                </a:solidFill>
                <a:latin typeface="Cambria" pitchFamily="18" charset="0"/>
                <a:ea typeface="Cambria" pitchFamily="18" charset="0"/>
                <a:cs typeface="Arial" pitchFamily="34" charset="0"/>
              </a:rPr>
              <a:t>veze</a:t>
            </a:r>
            <a:r>
              <a:rPr lang="en-US" sz="2400" spc="-15" dirty="0">
                <a:solidFill>
                  <a:srgbClr val="002060"/>
                </a:solidFill>
                <a:latin typeface="Cambria" pitchFamily="18" charset="0"/>
                <a:ea typeface="Cambria" pitchFamily="18" charset="0"/>
                <a:cs typeface="Arial" pitchFamily="34" charset="0"/>
              </a:rPr>
              <a:t> </a:t>
            </a:r>
            <a:r>
              <a:rPr lang="en-US" sz="2400" spc="5" dirty="0">
                <a:solidFill>
                  <a:srgbClr val="002060"/>
                </a:solidFill>
                <a:latin typeface="Cambria" pitchFamily="18" charset="0"/>
                <a:ea typeface="Cambria" pitchFamily="18" charset="0"/>
                <a:cs typeface="Arial" pitchFamily="34" charset="0"/>
              </a:rPr>
              <a:t>je </a:t>
            </a:r>
            <a:r>
              <a:rPr lang="en-US" sz="2400" spc="-10" dirty="0" err="1">
                <a:solidFill>
                  <a:srgbClr val="002060"/>
                </a:solidFill>
                <a:latin typeface="Cambria" pitchFamily="18" charset="0"/>
                <a:ea typeface="Cambria" pitchFamily="18" charset="0"/>
                <a:cs typeface="Arial" pitchFamily="34" charset="0"/>
              </a:rPr>
              <a:t>kompatibilan</a:t>
            </a:r>
            <a:r>
              <a:rPr lang="en-US" sz="2400" spc="-10" dirty="0">
                <a:solidFill>
                  <a:srgbClr val="002060"/>
                </a:solidFill>
                <a:latin typeface="Cambria" pitchFamily="18" charset="0"/>
                <a:ea typeface="Cambria" pitchFamily="18" charset="0"/>
                <a:cs typeface="Arial" pitchFamily="34" charset="0"/>
              </a:rPr>
              <a:t> </a:t>
            </a:r>
            <a:r>
              <a:rPr lang="en-US" sz="2400" spc="-10" dirty="0" err="1">
                <a:solidFill>
                  <a:srgbClr val="002060"/>
                </a:solidFill>
                <a:latin typeface="Cambria" pitchFamily="18" charset="0"/>
                <a:ea typeface="Cambria" pitchFamily="18" charset="0"/>
                <a:cs typeface="Arial" pitchFamily="34" charset="0"/>
              </a:rPr>
              <a:t>sa</a:t>
            </a:r>
            <a:r>
              <a:rPr lang="en-US" sz="2400" spc="-10" dirty="0">
                <a:solidFill>
                  <a:srgbClr val="002060"/>
                </a:solidFill>
                <a:latin typeface="Cambria" pitchFamily="18" charset="0"/>
                <a:ea typeface="Cambria" pitchFamily="18" charset="0"/>
                <a:cs typeface="Arial" pitchFamily="34" charset="0"/>
              </a:rPr>
              <a:t> </a:t>
            </a:r>
            <a:r>
              <a:rPr lang="en-US" sz="2400" spc="10" dirty="0" smtClean="0">
                <a:solidFill>
                  <a:srgbClr val="002060"/>
                </a:solidFill>
                <a:latin typeface="Cambria" pitchFamily="18" charset="0"/>
                <a:ea typeface="Cambria" pitchFamily="18" charset="0"/>
                <a:cs typeface="Arial" pitchFamily="34" charset="0"/>
              </a:rPr>
              <a:t>UML</a:t>
            </a:r>
            <a:r>
              <a:rPr lang="sr-Latn-RS" sz="2400" spc="15" baseline="42483" dirty="0">
                <a:solidFill>
                  <a:srgbClr val="002060"/>
                </a:solidFill>
                <a:latin typeface="Cambria" pitchFamily="18" charset="0"/>
                <a:ea typeface="Cambria" pitchFamily="18" charset="0"/>
                <a:cs typeface="Arial" pitchFamily="34" charset="0"/>
              </a:rPr>
              <a:t> </a:t>
            </a:r>
            <a:r>
              <a:rPr lang="en-US" sz="2400" spc="-10" dirty="0" err="1" smtClean="0">
                <a:solidFill>
                  <a:srgbClr val="002060"/>
                </a:solidFill>
                <a:latin typeface="Cambria" pitchFamily="18" charset="0"/>
                <a:ea typeface="Cambria" pitchFamily="18" charset="0"/>
                <a:cs typeface="Arial" pitchFamily="34" charset="0"/>
              </a:rPr>
              <a:t>dijagramom</a:t>
            </a:r>
            <a:r>
              <a:rPr lang="en-US" sz="2400" spc="-10" dirty="0" smtClean="0">
                <a:solidFill>
                  <a:srgbClr val="002060"/>
                </a:solidFill>
                <a:latin typeface="Cambria" pitchFamily="18" charset="0"/>
                <a:ea typeface="Cambria" pitchFamily="18" charset="0"/>
                <a:cs typeface="Arial" pitchFamily="34" charset="0"/>
              </a:rPr>
              <a:t> </a:t>
            </a:r>
            <a:r>
              <a:rPr lang="en-US" sz="2400" spc="-10" dirty="0" err="1">
                <a:solidFill>
                  <a:srgbClr val="002060"/>
                </a:solidFill>
                <a:latin typeface="Cambria" pitchFamily="18" charset="0"/>
                <a:ea typeface="Cambria" pitchFamily="18" charset="0"/>
                <a:cs typeface="Arial" pitchFamily="34" charset="0"/>
              </a:rPr>
              <a:t>klasa</a:t>
            </a:r>
            <a:r>
              <a:rPr lang="en-US" sz="2400" spc="-10" dirty="0">
                <a:solidFill>
                  <a:srgbClr val="002060"/>
                </a:solidFill>
                <a:latin typeface="Cambria" pitchFamily="18" charset="0"/>
                <a:ea typeface="Cambria" pitchFamily="18" charset="0"/>
                <a:cs typeface="Arial" pitchFamily="34" charset="0"/>
              </a:rPr>
              <a:t>, </a:t>
            </a:r>
            <a:r>
              <a:rPr lang="en-US" sz="2400" spc="-5" dirty="0" err="1" smtClean="0">
                <a:solidFill>
                  <a:srgbClr val="002060"/>
                </a:solidFill>
                <a:latin typeface="Cambria" pitchFamily="18" charset="0"/>
                <a:ea typeface="Cambria" pitchFamily="18" charset="0"/>
                <a:cs typeface="Arial" pitchFamily="34" charset="0"/>
              </a:rPr>
              <a:t>te</a:t>
            </a:r>
            <a:r>
              <a:rPr lang="en-US" sz="2400" spc="-5" dirty="0" smtClean="0">
                <a:solidFill>
                  <a:srgbClr val="002060"/>
                </a:solidFill>
                <a:latin typeface="Cambria" pitchFamily="18" charset="0"/>
                <a:ea typeface="Cambria" pitchFamily="18" charset="0"/>
                <a:cs typeface="Arial" pitchFamily="34" charset="0"/>
              </a:rPr>
              <a:t> </a:t>
            </a:r>
            <a:r>
              <a:rPr lang="en-US" sz="2400" spc="-10" dirty="0" smtClean="0">
                <a:solidFill>
                  <a:srgbClr val="002060"/>
                </a:solidFill>
                <a:latin typeface="Cambria" pitchFamily="18" charset="0"/>
                <a:ea typeface="Cambria" pitchFamily="18" charset="0"/>
                <a:cs typeface="Arial" pitchFamily="34" charset="0"/>
              </a:rPr>
              <a:t>pored </a:t>
            </a:r>
            <a:r>
              <a:rPr lang="en-US" sz="2400" spc="-5" dirty="0" smtClean="0">
                <a:solidFill>
                  <a:srgbClr val="002060"/>
                </a:solidFill>
                <a:latin typeface="Cambria" pitchFamily="18" charset="0"/>
                <a:ea typeface="Cambria" pitchFamily="18" charset="0"/>
                <a:cs typeface="Arial" pitchFamily="34" charset="0"/>
              </a:rPr>
              <a:t> </a:t>
            </a:r>
            <a:r>
              <a:rPr lang="en-US" sz="2400" spc="-10" dirty="0" err="1">
                <a:solidFill>
                  <a:srgbClr val="002060"/>
                </a:solidFill>
                <a:latin typeface="Cambria" pitchFamily="18" charset="0"/>
                <a:ea typeface="Cambria" pitchFamily="18" charset="0"/>
                <a:cs typeface="Arial" pitchFamily="34" charset="0"/>
              </a:rPr>
              <a:t>modelovanja</a:t>
            </a:r>
            <a:r>
              <a:rPr lang="en-US" sz="2400" spc="-10" dirty="0">
                <a:solidFill>
                  <a:srgbClr val="002060"/>
                </a:solidFill>
                <a:latin typeface="Cambria" pitchFamily="18" charset="0"/>
                <a:ea typeface="Cambria" pitchFamily="18" charset="0"/>
                <a:cs typeface="Arial" pitchFamily="34" charset="0"/>
              </a:rPr>
              <a:t> </a:t>
            </a:r>
            <a:r>
              <a:rPr lang="en-US" sz="2400" spc="-10" dirty="0" err="1">
                <a:solidFill>
                  <a:srgbClr val="002060"/>
                </a:solidFill>
                <a:latin typeface="Cambria" pitchFamily="18" charset="0"/>
                <a:ea typeface="Cambria" pitchFamily="18" charset="0"/>
                <a:cs typeface="Arial" pitchFamily="34" charset="0"/>
              </a:rPr>
              <a:t>podataka</a:t>
            </a:r>
            <a:r>
              <a:rPr lang="en-US" sz="2400" spc="-10" dirty="0">
                <a:solidFill>
                  <a:srgbClr val="002060"/>
                </a:solidFill>
                <a:latin typeface="Cambria" pitchFamily="18" charset="0"/>
                <a:ea typeface="Cambria" pitchFamily="18" charset="0"/>
                <a:cs typeface="Arial" pitchFamily="34" charset="0"/>
              </a:rPr>
              <a:t> </a:t>
            </a:r>
            <a:r>
              <a:rPr lang="en-US" sz="2400" spc="-5" dirty="0">
                <a:solidFill>
                  <a:srgbClr val="002060"/>
                </a:solidFill>
                <a:latin typeface="Cambria" pitchFamily="18" charset="0"/>
                <a:ea typeface="Cambria" pitchFamily="18" charset="0"/>
                <a:cs typeface="Arial" pitchFamily="34" charset="0"/>
              </a:rPr>
              <a:t>(</a:t>
            </a:r>
            <a:r>
              <a:rPr lang="en-US" sz="2400" i="1" spc="-5" dirty="0">
                <a:solidFill>
                  <a:srgbClr val="002060"/>
                </a:solidFill>
                <a:latin typeface="Cambria" pitchFamily="18" charset="0"/>
                <a:ea typeface="Cambria" pitchFamily="18" charset="0"/>
                <a:cs typeface="Arial" pitchFamily="34" charset="0"/>
              </a:rPr>
              <a:t>data layer</a:t>
            </a:r>
            <a:r>
              <a:rPr lang="en-US" sz="2400" spc="-5" dirty="0">
                <a:solidFill>
                  <a:srgbClr val="002060"/>
                </a:solidFill>
                <a:latin typeface="Cambria" pitchFamily="18" charset="0"/>
                <a:ea typeface="Cambria" pitchFamily="18" charset="0"/>
                <a:cs typeface="Arial" pitchFamily="34" charset="0"/>
              </a:rPr>
              <a:t>), </a:t>
            </a:r>
            <a:r>
              <a:rPr lang="en-US" sz="2400" spc="-15" dirty="0" err="1">
                <a:solidFill>
                  <a:srgbClr val="002060"/>
                </a:solidFill>
                <a:latin typeface="Cambria" pitchFamily="18" charset="0"/>
                <a:ea typeface="Cambria" pitchFamily="18" charset="0"/>
                <a:cs typeface="Arial" pitchFamily="34" charset="0"/>
              </a:rPr>
              <a:t>omogućava</a:t>
            </a:r>
            <a:r>
              <a:rPr lang="en-US" sz="2400" spc="-15" dirty="0">
                <a:solidFill>
                  <a:srgbClr val="002060"/>
                </a:solidFill>
                <a:latin typeface="Cambria" pitchFamily="18" charset="0"/>
                <a:ea typeface="Cambria" pitchFamily="18" charset="0"/>
                <a:cs typeface="Arial" pitchFamily="34" charset="0"/>
              </a:rPr>
              <a:t> </a:t>
            </a:r>
            <a:r>
              <a:rPr lang="en-US" sz="2400" spc="-5" dirty="0">
                <a:solidFill>
                  <a:srgbClr val="002060"/>
                </a:solidFill>
                <a:latin typeface="Cambria" pitchFamily="18" charset="0"/>
                <a:ea typeface="Cambria" pitchFamily="18" charset="0"/>
                <a:cs typeface="Arial" pitchFamily="34" charset="0"/>
              </a:rPr>
              <a:t>i </a:t>
            </a:r>
            <a:r>
              <a:rPr lang="en-US" sz="2400" spc="-5" dirty="0" err="1">
                <a:solidFill>
                  <a:srgbClr val="002060"/>
                </a:solidFill>
                <a:latin typeface="Cambria" pitchFamily="18" charset="0"/>
                <a:ea typeface="Cambria" pitchFamily="18" charset="0"/>
                <a:cs typeface="Arial" pitchFamily="34" charset="0"/>
              </a:rPr>
              <a:t>objektno</a:t>
            </a:r>
            <a:r>
              <a:rPr lang="en-US" sz="2400" spc="-5" dirty="0">
                <a:solidFill>
                  <a:srgbClr val="002060"/>
                </a:solidFill>
                <a:latin typeface="Cambria" pitchFamily="18" charset="0"/>
                <a:ea typeface="Cambria" pitchFamily="18" charset="0"/>
                <a:cs typeface="Arial" pitchFamily="34" charset="0"/>
              </a:rPr>
              <a:t> </a:t>
            </a:r>
            <a:r>
              <a:rPr lang="en-US" sz="2400" spc="-10" dirty="0" err="1">
                <a:solidFill>
                  <a:srgbClr val="002060"/>
                </a:solidFill>
                <a:latin typeface="Cambria" pitchFamily="18" charset="0"/>
                <a:ea typeface="Cambria" pitchFamily="18" charset="0"/>
                <a:cs typeface="Arial" pitchFamily="34" charset="0"/>
              </a:rPr>
              <a:t>orjentisano</a:t>
            </a:r>
            <a:r>
              <a:rPr lang="en-US" sz="2400" spc="-10" dirty="0">
                <a:solidFill>
                  <a:srgbClr val="002060"/>
                </a:solidFill>
                <a:latin typeface="Cambria" pitchFamily="18" charset="0"/>
                <a:ea typeface="Cambria" pitchFamily="18" charset="0"/>
                <a:cs typeface="Arial" pitchFamily="34" charset="0"/>
              </a:rPr>
              <a:t> </a:t>
            </a:r>
            <a:r>
              <a:rPr lang="en-US" sz="2400" spc="-10" dirty="0" err="1">
                <a:solidFill>
                  <a:srgbClr val="002060"/>
                </a:solidFill>
                <a:latin typeface="Cambria" pitchFamily="18" charset="0"/>
                <a:ea typeface="Cambria" pitchFamily="18" charset="0"/>
                <a:cs typeface="Arial" pitchFamily="34" charset="0"/>
              </a:rPr>
              <a:t>modelovanje</a:t>
            </a:r>
            <a:r>
              <a:rPr lang="en-US" sz="2400" spc="-10" dirty="0">
                <a:solidFill>
                  <a:srgbClr val="002060"/>
                </a:solidFill>
                <a:latin typeface="Cambria" pitchFamily="18" charset="0"/>
                <a:ea typeface="Cambria" pitchFamily="18" charset="0"/>
                <a:cs typeface="Arial" pitchFamily="34" charset="0"/>
              </a:rPr>
              <a:t> </a:t>
            </a:r>
            <a:r>
              <a:rPr lang="en-US" sz="2400" spc="-10" dirty="0" err="1" smtClean="0">
                <a:solidFill>
                  <a:srgbClr val="002060"/>
                </a:solidFill>
                <a:latin typeface="Cambria" pitchFamily="18" charset="0"/>
                <a:ea typeface="Cambria" pitchFamily="18" charset="0"/>
                <a:cs typeface="Arial" pitchFamily="34" charset="0"/>
              </a:rPr>
              <a:t>aplikacione</a:t>
            </a:r>
            <a:r>
              <a:rPr lang="en-US" sz="2400" spc="-20" dirty="0" smtClean="0">
                <a:solidFill>
                  <a:srgbClr val="002060"/>
                </a:solidFill>
                <a:latin typeface="Cambria" pitchFamily="18" charset="0"/>
                <a:ea typeface="Cambria" pitchFamily="18" charset="0"/>
                <a:cs typeface="Arial" pitchFamily="34" charset="0"/>
              </a:rPr>
              <a:t> </a:t>
            </a:r>
            <a:r>
              <a:rPr lang="en-US" sz="2400" spc="-10" dirty="0" err="1">
                <a:solidFill>
                  <a:srgbClr val="002060"/>
                </a:solidFill>
                <a:latin typeface="Cambria" pitchFamily="18" charset="0"/>
                <a:ea typeface="Cambria" pitchFamily="18" charset="0"/>
                <a:cs typeface="Arial" pitchFamily="34" charset="0"/>
              </a:rPr>
              <a:t>logike</a:t>
            </a:r>
            <a:r>
              <a:rPr lang="en-US" sz="2400" spc="-5" dirty="0">
                <a:solidFill>
                  <a:srgbClr val="002060"/>
                </a:solidFill>
                <a:latin typeface="Cambria" pitchFamily="18" charset="0"/>
                <a:ea typeface="Cambria" pitchFamily="18" charset="0"/>
                <a:cs typeface="Arial" pitchFamily="34" charset="0"/>
              </a:rPr>
              <a:t> </a:t>
            </a:r>
            <a:r>
              <a:rPr lang="en-US" sz="2400" spc="-10" dirty="0">
                <a:solidFill>
                  <a:srgbClr val="002060"/>
                </a:solidFill>
                <a:latin typeface="Cambria" pitchFamily="18" charset="0"/>
                <a:ea typeface="Cambria" pitchFamily="18" charset="0"/>
                <a:cs typeface="Arial" pitchFamily="34" charset="0"/>
              </a:rPr>
              <a:t>(</a:t>
            </a:r>
            <a:r>
              <a:rPr lang="en-US" sz="2400" i="1" spc="-10" dirty="0">
                <a:solidFill>
                  <a:srgbClr val="002060"/>
                </a:solidFill>
                <a:latin typeface="Cambria" pitchFamily="18" charset="0"/>
                <a:ea typeface="Cambria" pitchFamily="18" charset="0"/>
                <a:cs typeface="Arial" pitchFamily="34" charset="0"/>
              </a:rPr>
              <a:t>business</a:t>
            </a:r>
            <a:r>
              <a:rPr lang="en-US" sz="2400" i="1" spc="-5" dirty="0">
                <a:solidFill>
                  <a:srgbClr val="002060"/>
                </a:solidFill>
                <a:latin typeface="Cambria" pitchFamily="18" charset="0"/>
                <a:ea typeface="Cambria" pitchFamily="18" charset="0"/>
                <a:cs typeface="Arial" pitchFamily="34" charset="0"/>
              </a:rPr>
              <a:t> logic</a:t>
            </a:r>
            <a:r>
              <a:rPr lang="en-US" sz="2400" i="1" spc="-20" dirty="0">
                <a:solidFill>
                  <a:srgbClr val="002060"/>
                </a:solidFill>
                <a:latin typeface="Cambria" pitchFamily="18" charset="0"/>
                <a:ea typeface="Cambria" pitchFamily="18" charset="0"/>
                <a:cs typeface="Arial" pitchFamily="34" charset="0"/>
              </a:rPr>
              <a:t> </a:t>
            </a:r>
            <a:r>
              <a:rPr lang="en-US" sz="2400" i="1" spc="-5" dirty="0">
                <a:solidFill>
                  <a:srgbClr val="002060"/>
                </a:solidFill>
                <a:latin typeface="Cambria" pitchFamily="18" charset="0"/>
                <a:ea typeface="Cambria" pitchFamily="18" charset="0"/>
                <a:cs typeface="Arial" pitchFamily="34" charset="0"/>
              </a:rPr>
              <a:t>layer</a:t>
            </a:r>
            <a:r>
              <a:rPr lang="en-US" sz="2400" spc="-5" dirty="0" smtClean="0">
                <a:solidFill>
                  <a:srgbClr val="002060"/>
                </a:solidFill>
                <a:latin typeface="Cambria" pitchFamily="18" charset="0"/>
                <a:ea typeface="Cambria" pitchFamily="18" charset="0"/>
                <a:cs typeface="Arial" pitchFamily="34" charset="0"/>
              </a:rPr>
              <a:t>).</a:t>
            </a:r>
            <a:endParaRPr lang="en-US" sz="2400" dirty="0">
              <a:solidFill>
                <a:srgbClr val="002060"/>
              </a:solidFill>
              <a:latin typeface="Cambria" pitchFamily="18" charset="0"/>
              <a:ea typeface="Cambria" pitchFamily="18" charset="0"/>
              <a:cs typeface="Arial" pitchFamily="34" charset="0"/>
            </a:endParaRPr>
          </a:p>
        </p:txBody>
      </p:sp>
      <p:sp>
        <p:nvSpPr>
          <p:cNvPr id="4" name="Title 1"/>
          <p:cNvSpPr txBox="1">
            <a:spLocks/>
          </p:cNvSpPr>
          <p:nvPr/>
        </p:nvSpPr>
        <p:spPr>
          <a:xfrm>
            <a:off x="971600" y="1196752"/>
            <a:ext cx="6491064"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dirty="0" smtClean="0">
                <a:solidFill>
                  <a:srgbClr val="002060"/>
                </a:solidFill>
                <a:latin typeface="Cambria" pitchFamily="18" charset="0"/>
                <a:ea typeface="Cambria" pitchFamily="18" charset="0"/>
              </a:rPr>
              <a:t>Model objekti veze</a:t>
            </a:r>
            <a:endParaRPr lang="en-US"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1814378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3">
            <a:extLst>
              <a:ext uri="{BEBA8EAE-BF5A-486C-A8C5-ECC9F3942E4B}">
                <a14:imgProps xmlns:a14="http://schemas.microsoft.com/office/drawing/2010/main">
                  <a14:imgLayer r:embed="rId4">
                    <a14:imgEffect>
                      <a14:sharpenSoften amount="50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717466" y="1811725"/>
            <a:ext cx="7742966" cy="421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980728"/>
            <a:ext cx="8001000" cy="830997"/>
          </a:xfrm>
          <a:prstGeom prst="rect">
            <a:avLst/>
          </a:prstGeom>
        </p:spPr>
        <p:txBody>
          <a:bodyPr wrap="square">
            <a:spAutoFit/>
          </a:bodyPr>
          <a:lstStyle/>
          <a:p>
            <a:r>
              <a:rPr lang="en-US" sz="2400" b="1" dirty="0" smtClean="0">
                <a:solidFill>
                  <a:srgbClr val="002060"/>
                </a:solidFill>
                <a:latin typeface="Cambria" pitchFamily="18" charset="0"/>
                <a:ea typeface="Cambria" pitchFamily="18" charset="0"/>
                <a:cs typeface="Arial" pitchFamily="34" charset="0"/>
              </a:rPr>
              <a:t>Model</a:t>
            </a:r>
            <a:r>
              <a:rPr lang="sr-Latn-RS" sz="2400" b="1" dirty="0" smtClean="0">
                <a:solidFill>
                  <a:srgbClr val="002060"/>
                </a:solidFill>
                <a:latin typeface="Cambria" pitchFamily="18" charset="0"/>
                <a:ea typeface="Cambria" pitchFamily="18" charset="0"/>
                <a:cs typeface="Arial" pitchFamily="34" charset="0"/>
              </a:rPr>
              <a:t>ovanje</a:t>
            </a:r>
            <a:r>
              <a:rPr lang="en-US" sz="2400" b="1" dirty="0" smtClean="0">
                <a:solidFill>
                  <a:srgbClr val="002060"/>
                </a:solidFill>
                <a:latin typeface="Cambria" pitchFamily="18" charset="0"/>
                <a:ea typeface="Cambria" pitchFamily="18" charset="0"/>
                <a:cs typeface="Arial" pitchFamily="34" charset="0"/>
              </a:rPr>
              <a:t> </a:t>
            </a:r>
            <a:r>
              <a:rPr lang="en-US" sz="2400" b="1" dirty="0" err="1">
                <a:solidFill>
                  <a:srgbClr val="002060"/>
                </a:solidFill>
                <a:latin typeface="Cambria" pitchFamily="18" charset="0"/>
                <a:ea typeface="Cambria" pitchFamily="18" charset="0"/>
                <a:cs typeface="Arial" pitchFamily="34" charset="0"/>
              </a:rPr>
              <a:t>procesa</a:t>
            </a:r>
            <a:r>
              <a:rPr lang="en-US" sz="2400" b="1"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opisuje</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osnovne</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aktivnosti</a:t>
            </a:r>
            <a:r>
              <a:rPr lang="en-US" sz="2400" dirty="0">
                <a:solidFill>
                  <a:srgbClr val="002060"/>
                </a:solidFill>
                <a:latin typeface="Cambria" pitchFamily="18" charset="0"/>
                <a:ea typeface="Cambria" pitchFamily="18" charset="0"/>
                <a:cs typeface="Arial" pitchFamily="34" charset="0"/>
              </a:rPr>
              <a:t>, </a:t>
            </a:r>
            <a:r>
              <a:rPr lang="en-US" sz="2400" dirty="0" err="1">
                <a:solidFill>
                  <a:srgbClr val="002060"/>
                </a:solidFill>
                <a:latin typeface="Cambria" pitchFamily="18" charset="0"/>
                <a:ea typeface="Cambria" pitchFamily="18" charset="0"/>
                <a:cs typeface="Arial" pitchFamily="34" charset="0"/>
              </a:rPr>
              <a:t>poslove</a:t>
            </a:r>
            <a:r>
              <a:rPr lang="en-US" sz="2400" dirty="0">
                <a:solidFill>
                  <a:srgbClr val="002060"/>
                </a:solidFill>
                <a:latin typeface="Cambria" pitchFamily="18" charset="0"/>
                <a:ea typeface="Cambria" pitchFamily="18" charset="0"/>
                <a:cs typeface="Arial" pitchFamily="34" charset="0"/>
              </a:rPr>
              <a:t> i </a:t>
            </a:r>
            <a:r>
              <a:rPr lang="en-US" sz="2400" dirty="0" err="1">
                <a:solidFill>
                  <a:srgbClr val="002060"/>
                </a:solidFill>
                <a:latin typeface="Cambria" pitchFamily="18" charset="0"/>
                <a:ea typeface="Cambria" pitchFamily="18" charset="0"/>
                <a:cs typeface="Arial" pitchFamily="34" charset="0"/>
              </a:rPr>
              <a:t>operacije</a:t>
            </a:r>
            <a:r>
              <a:rPr lang="en-US" sz="2400" dirty="0">
                <a:solidFill>
                  <a:srgbClr val="002060"/>
                </a:solidFill>
                <a:latin typeface="Cambria" pitchFamily="18" charset="0"/>
                <a:ea typeface="Cambria" pitchFamily="18" charset="0"/>
                <a:cs typeface="Arial" pitchFamily="34" charset="0"/>
              </a:rPr>
              <a:t> u </a:t>
            </a:r>
            <a:r>
              <a:rPr lang="sr-Latn-RS" sz="2400" dirty="0" smtClean="0">
                <a:solidFill>
                  <a:srgbClr val="002060"/>
                </a:solidFill>
                <a:latin typeface="Cambria" pitchFamily="18" charset="0"/>
                <a:ea typeface="Cambria" pitchFamily="18" charset="0"/>
                <a:cs typeface="Arial" pitchFamily="34" charset="0"/>
              </a:rPr>
              <a:t>informacionom sistemu</a:t>
            </a:r>
            <a:r>
              <a:rPr lang="en-US" sz="2400" dirty="0" smtClean="0">
                <a:solidFill>
                  <a:srgbClr val="002060"/>
                </a:solidFill>
                <a:latin typeface="Cambria" pitchFamily="18" charset="0"/>
                <a:ea typeface="Cambria" pitchFamily="18" charset="0"/>
                <a:cs typeface="Arial" pitchFamily="34" charset="0"/>
              </a:rPr>
              <a:t>. </a:t>
            </a:r>
            <a:endParaRPr lang="en-US" sz="2400" dirty="0">
              <a:solidFill>
                <a:srgbClr val="002060"/>
              </a:solidFill>
              <a:latin typeface="Cambria" pitchFamily="18" charset="0"/>
              <a:ea typeface="Cambria" pitchFamily="18" charset="0"/>
              <a:cs typeface="Arial" pitchFamily="34" charset="0"/>
            </a:endParaRPr>
          </a:p>
        </p:txBody>
      </p:sp>
      <p:sp>
        <p:nvSpPr>
          <p:cNvPr id="5" name="Rectangle 4"/>
          <p:cNvSpPr/>
          <p:nvPr/>
        </p:nvSpPr>
        <p:spPr>
          <a:xfrm>
            <a:off x="681608" y="6039882"/>
            <a:ext cx="7634808" cy="461665"/>
          </a:xfrm>
          <a:prstGeom prst="rect">
            <a:avLst/>
          </a:prstGeom>
        </p:spPr>
        <p:txBody>
          <a:bodyPr wrap="square">
            <a:spAutoFit/>
          </a:bodyPr>
          <a:lstStyle/>
          <a:p>
            <a:r>
              <a:rPr lang="en-US" sz="2400" i="1" dirty="0" err="1">
                <a:solidFill>
                  <a:prstClr val="black"/>
                </a:solidFill>
                <a:latin typeface="Cambria" pitchFamily="18" charset="0"/>
                <a:ea typeface="Cambria" pitchFamily="18" charset="0"/>
                <a:cs typeface="Arial" pitchFamily="34" charset="0"/>
              </a:rPr>
              <a:t>Veza</a:t>
            </a:r>
            <a:r>
              <a:rPr lang="en-US" sz="2400" i="1" dirty="0">
                <a:solidFill>
                  <a:prstClr val="black"/>
                </a:solidFill>
                <a:latin typeface="Cambria" pitchFamily="18" charset="0"/>
                <a:ea typeface="Cambria" pitchFamily="18" charset="0"/>
                <a:cs typeface="Arial" pitchFamily="34" charset="0"/>
              </a:rPr>
              <a:t> </a:t>
            </a:r>
            <a:r>
              <a:rPr lang="en-US" sz="2400" i="1" dirty="0" err="1">
                <a:solidFill>
                  <a:prstClr val="black"/>
                </a:solidFill>
                <a:latin typeface="Cambria" pitchFamily="18" charset="0"/>
                <a:ea typeface="Cambria" pitchFamily="18" charset="0"/>
                <a:cs typeface="Arial" pitchFamily="34" charset="0"/>
              </a:rPr>
              <a:t>realnog</a:t>
            </a:r>
            <a:r>
              <a:rPr lang="en-US" sz="2400" i="1" dirty="0">
                <a:solidFill>
                  <a:prstClr val="black"/>
                </a:solidFill>
                <a:latin typeface="Cambria" pitchFamily="18" charset="0"/>
                <a:ea typeface="Cambria" pitchFamily="18" charset="0"/>
                <a:cs typeface="Arial" pitchFamily="34" charset="0"/>
              </a:rPr>
              <a:t> (</a:t>
            </a:r>
            <a:r>
              <a:rPr lang="en-US" sz="2400" i="1" dirty="0" err="1">
                <a:solidFill>
                  <a:prstClr val="black"/>
                </a:solidFill>
                <a:latin typeface="Cambria" pitchFamily="18" charset="0"/>
                <a:ea typeface="Cambria" pitchFamily="18" charset="0"/>
                <a:cs typeface="Arial" pitchFamily="34" charset="0"/>
              </a:rPr>
              <a:t>poslovnog</a:t>
            </a:r>
            <a:r>
              <a:rPr lang="en-US" sz="2400" i="1" dirty="0">
                <a:solidFill>
                  <a:prstClr val="black"/>
                </a:solidFill>
                <a:latin typeface="Cambria" pitchFamily="18" charset="0"/>
                <a:ea typeface="Cambria" pitchFamily="18" charset="0"/>
                <a:cs typeface="Arial" pitchFamily="34" charset="0"/>
              </a:rPr>
              <a:t>) </a:t>
            </a:r>
            <a:r>
              <a:rPr lang="en-US" sz="2400" i="1" dirty="0" err="1">
                <a:solidFill>
                  <a:prstClr val="black"/>
                </a:solidFill>
                <a:latin typeface="Cambria" pitchFamily="18" charset="0"/>
                <a:ea typeface="Cambria" pitchFamily="18" charset="0"/>
                <a:cs typeface="Arial" pitchFamily="34" charset="0"/>
              </a:rPr>
              <a:t>sistema</a:t>
            </a:r>
            <a:r>
              <a:rPr lang="en-US" sz="2400" i="1" dirty="0">
                <a:solidFill>
                  <a:prstClr val="black"/>
                </a:solidFill>
                <a:latin typeface="Cambria" pitchFamily="18" charset="0"/>
                <a:ea typeface="Cambria" pitchFamily="18" charset="0"/>
                <a:cs typeface="Arial" pitchFamily="34" charset="0"/>
              </a:rPr>
              <a:t> i </a:t>
            </a:r>
            <a:r>
              <a:rPr lang="en-US" sz="2400" i="1" dirty="0" err="1">
                <a:solidFill>
                  <a:prstClr val="black"/>
                </a:solidFill>
                <a:latin typeface="Cambria" pitchFamily="18" charset="0"/>
                <a:ea typeface="Cambria" pitchFamily="18" charset="0"/>
                <a:cs typeface="Arial" pitchFamily="34" charset="0"/>
              </a:rPr>
              <a:t>informacionog</a:t>
            </a:r>
            <a:r>
              <a:rPr lang="en-US" sz="2400" i="1" dirty="0">
                <a:solidFill>
                  <a:prstClr val="black"/>
                </a:solidFill>
                <a:latin typeface="Cambria" pitchFamily="18" charset="0"/>
                <a:ea typeface="Cambria" pitchFamily="18" charset="0"/>
                <a:cs typeface="Arial" pitchFamily="34" charset="0"/>
              </a:rPr>
              <a:t> </a:t>
            </a:r>
            <a:r>
              <a:rPr lang="en-US" sz="2400" i="1" dirty="0" err="1">
                <a:solidFill>
                  <a:prstClr val="black"/>
                </a:solidFill>
                <a:latin typeface="Cambria" pitchFamily="18" charset="0"/>
                <a:ea typeface="Cambria" pitchFamily="18" charset="0"/>
                <a:cs typeface="Arial" pitchFamily="34" charset="0"/>
              </a:rPr>
              <a:t>sistema</a:t>
            </a:r>
            <a:r>
              <a:rPr lang="en-US" sz="2400" i="1" dirty="0">
                <a:solidFill>
                  <a:prstClr val="black"/>
                </a:solidFill>
                <a:latin typeface="Cambria" pitchFamily="18" charset="0"/>
                <a:ea typeface="Cambria" pitchFamily="18" charset="0"/>
                <a:cs typeface="Arial" pitchFamily="34" charset="0"/>
              </a:rPr>
              <a:t> </a:t>
            </a:r>
            <a:endParaRPr lang="en-US" sz="2400" dirty="0">
              <a:solidFill>
                <a:prstClr val="black"/>
              </a:solidFill>
              <a:latin typeface="Cambria" pitchFamily="18" charset="0"/>
              <a:ea typeface="Cambria" pitchFamily="18" charset="0"/>
              <a:cs typeface="Arial" pitchFamily="34" charset="0"/>
            </a:endParaRPr>
          </a:p>
        </p:txBody>
      </p:sp>
    </p:spTree>
    <p:extLst>
      <p:ext uri="{BB962C8B-B14F-4D97-AF65-F5344CB8AC3E}">
        <p14:creationId xmlns:p14="http://schemas.microsoft.com/office/powerpoint/2010/main" val="3852825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99592" y="1124744"/>
            <a:ext cx="7488832" cy="5410200"/>
          </a:xfrm>
        </p:spPr>
        <p:txBody>
          <a:bodyPr>
            <a:noAutofit/>
          </a:bodyPr>
          <a:lstStyle/>
          <a:p>
            <a:pPr marL="0" indent="0">
              <a:buNone/>
            </a:pPr>
            <a:r>
              <a:rPr lang="en-US" sz="2400" b="1" dirty="0">
                <a:solidFill>
                  <a:srgbClr val="002060"/>
                </a:solidFill>
                <a:latin typeface="Cambria" pitchFamily="18" charset="0"/>
                <a:ea typeface="Cambria" pitchFamily="18" charset="0"/>
                <a:cs typeface="Calibri" pitchFamily="34" charset="0"/>
              </a:rPr>
              <a:t>Model </a:t>
            </a:r>
            <a:r>
              <a:rPr lang="en-US" sz="2400" b="1" dirty="0" err="1">
                <a:solidFill>
                  <a:srgbClr val="002060"/>
                </a:solidFill>
                <a:latin typeface="Cambria" pitchFamily="18" charset="0"/>
                <a:ea typeface="Cambria" pitchFamily="18" charset="0"/>
                <a:cs typeface="Calibri" pitchFamily="34" charset="0"/>
              </a:rPr>
              <a:t>procesa</a:t>
            </a:r>
            <a:r>
              <a:rPr lang="en-US" sz="2400" b="1" dirty="0">
                <a:solidFill>
                  <a:srgbClr val="002060"/>
                </a:solidFill>
                <a:latin typeface="Cambria" pitchFamily="18" charset="0"/>
                <a:ea typeface="Cambria" pitchFamily="18" charset="0"/>
                <a:cs typeface="Calibri" pitchFamily="34" charset="0"/>
              </a:rPr>
              <a:t> </a:t>
            </a:r>
            <a:r>
              <a:rPr lang="en-US" sz="2400" dirty="0">
                <a:solidFill>
                  <a:srgbClr val="002060"/>
                </a:solidFill>
                <a:latin typeface="Cambria" pitchFamily="18" charset="0"/>
                <a:ea typeface="Cambria" pitchFamily="18" charset="0"/>
                <a:cs typeface="Calibri" pitchFamily="34" charset="0"/>
              </a:rPr>
              <a:t>je </a:t>
            </a:r>
            <a:r>
              <a:rPr lang="en-US" sz="2400" dirty="0" err="1">
                <a:solidFill>
                  <a:srgbClr val="002060"/>
                </a:solidFill>
                <a:latin typeface="Cambria" pitchFamily="18" charset="0"/>
                <a:ea typeface="Cambria" pitchFamily="18" charset="0"/>
                <a:cs typeface="Calibri" pitchFamily="34" charset="0"/>
              </a:rPr>
              <a:t>intelektualno</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sredstvo</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za</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opisivanje</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dinamike</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sistema</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dejstva</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ulaza</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na</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stanje</a:t>
            </a:r>
            <a:r>
              <a:rPr lang="en-US" sz="2400" dirty="0">
                <a:solidFill>
                  <a:srgbClr val="002060"/>
                </a:solidFill>
                <a:latin typeface="Cambria" pitchFamily="18" charset="0"/>
                <a:ea typeface="Cambria" pitchFamily="18" charset="0"/>
                <a:cs typeface="Calibri" pitchFamily="34" charset="0"/>
              </a:rPr>
              <a:t> i </a:t>
            </a:r>
            <a:r>
              <a:rPr lang="en-US" sz="2400" dirty="0" err="1">
                <a:solidFill>
                  <a:srgbClr val="002060"/>
                </a:solidFill>
                <a:latin typeface="Cambria" pitchFamily="18" charset="0"/>
                <a:ea typeface="Cambria" pitchFamily="18" charset="0"/>
                <a:cs typeface="Calibri" pitchFamily="34" charset="0"/>
              </a:rPr>
              <a:t>izlazne</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informacije</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preko</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programa</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nad</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definisanim</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modelom</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podataka</a:t>
            </a:r>
            <a:r>
              <a:rPr lang="en-US" sz="2400" dirty="0">
                <a:solidFill>
                  <a:srgbClr val="002060"/>
                </a:solidFill>
                <a:latin typeface="Cambria" pitchFamily="18" charset="0"/>
                <a:ea typeface="Cambria" pitchFamily="18" charset="0"/>
                <a:cs typeface="Calibri" pitchFamily="34" charset="0"/>
              </a:rPr>
              <a:t>. </a:t>
            </a:r>
            <a:endParaRPr lang="sr-Latn-RS" sz="2400" dirty="0" smtClean="0">
              <a:solidFill>
                <a:srgbClr val="002060"/>
              </a:solidFill>
              <a:latin typeface="Cambria" pitchFamily="18" charset="0"/>
              <a:ea typeface="Cambria" pitchFamily="18" charset="0"/>
              <a:cs typeface="Calibri" pitchFamily="34" charset="0"/>
            </a:endParaRPr>
          </a:p>
          <a:p>
            <a:pPr marL="0" indent="0">
              <a:buNone/>
            </a:pPr>
            <a:r>
              <a:rPr lang="en-US" sz="2400" b="1" dirty="0" err="1" smtClean="0">
                <a:solidFill>
                  <a:srgbClr val="002060"/>
                </a:solidFill>
                <a:latin typeface="Cambria" pitchFamily="18" charset="0"/>
                <a:ea typeface="Cambria" pitchFamily="18" charset="0"/>
                <a:cs typeface="Calibri" pitchFamily="34" charset="0"/>
              </a:rPr>
              <a:t>Poslovni</a:t>
            </a:r>
            <a:r>
              <a:rPr lang="en-US" sz="2400" b="1" dirty="0" smtClean="0">
                <a:solidFill>
                  <a:srgbClr val="002060"/>
                </a:solidFill>
                <a:latin typeface="Cambria" pitchFamily="18" charset="0"/>
                <a:ea typeface="Cambria" pitchFamily="18" charset="0"/>
                <a:cs typeface="Calibri" pitchFamily="34" charset="0"/>
              </a:rPr>
              <a:t> </a:t>
            </a:r>
            <a:r>
              <a:rPr lang="en-US" sz="2400" b="1" dirty="0" err="1">
                <a:solidFill>
                  <a:srgbClr val="002060"/>
                </a:solidFill>
                <a:latin typeface="Cambria" pitchFamily="18" charset="0"/>
                <a:ea typeface="Cambria" pitchFamily="18" charset="0"/>
                <a:cs typeface="Calibri" pitchFamily="34" charset="0"/>
              </a:rPr>
              <a:t>proces</a:t>
            </a:r>
            <a:r>
              <a:rPr lang="en-US" sz="2400" b="1" dirty="0">
                <a:solidFill>
                  <a:srgbClr val="002060"/>
                </a:solidFill>
                <a:latin typeface="Cambria" pitchFamily="18" charset="0"/>
                <a:ea typeface="Cambria" pitchFamily="18" charset="0"/>
                <a:cs typeface="Calibri" pitchFamily="34" charset="0"/>
              </a:rPr>
              <a:t> </a:t>
            </a:r>
            <a:r>
              <a:rPr lang="en-US" sz="2400" dirty="0">
                <a:solidFill>
                  <a:srgbClr val="002060"/>
                </a:solidFill>
                <a:latin typeface="Cambria" pitchFamily="18" charset="0"/>
                <a:ea typeface="Cambria" pitchFamily="18" charset="0"/>
                <a:cs typeface="Calibri" pitchFamily="34" charset="0"/>
              </a:rPr>
              <a:t>je: </a:t>
            </a:r>
          </a:p>
          <a:p>
            <a:r>
              <a:rPr lang="en-US" sz="2400" dirty="0" err="1" smtClean="0">
                <a:solidFill>
                  <a:srgbClr val="002060"/>
                </a:solidFill>
                <a:latin typeface="Cambria" pitchFamily="18" charset="0"/>
                <a:ea typeface="Cambria" pitchFamily="18" charset="0"/>
                <a:cs typeface="Calibri" pitchFamily="34" charset="0"/>
              </a:rPr>
              <a:t>Skup</a:t>
            </a:r>
            <a:r>
              <a:rPr lang="en-US" sz="2400" dirty="0" smtClean="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aktivnosti</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kojima</a:t>
            </a:r>
            <a:r>
              <a:rPr lang="en-US" sz="2400" dirty="0">
                <a:solidFill>
                  <a:srgbClr val="002060"/>
                </a:solidFill>
                <a:latin typeface="Cambria" pitchFamily="18" charset="0"/>
                <a:ea typeface="Cambria" pitchFamily="18" charset="0"/>
                <a:cs typeface="Calibri" pitchFamily="34" charset="0"/>
              </a:rPr>
              <a:t> se </a:t>
            </a:r>
            <a:r>
              <a:rPr lang="en-US" sz="2400" dirty="0" err="1">
                <a:solidFill>
                  <a:srgbClr val="002060"/>
                </a:solidFill>
                <a:latin typeface="Cambria" pitchFamily="18" charset="0"/>
                <a:ea typeface="Cambria" pitchFamily="18" charset="0"/>
                <a:cs typeface="Calibri" pitchFamily="34" charset="0"/>
              </a:rPr>
              <a:t>informacioni</a:t>
            </a:r>
            <a:r>
              <a:rPr lang="en-US" sz="2400" dirty="0">
                <a:solidFill>
                  <a:srgbClr val="002060"/>
                </a:solidFill>
                <a:latin typeface="Cambria" pitchFamily="18" charset="0"/>
                <a:ea typeface="Cambria" pitchFamily="18" charset="0"/>
                <a:cs typeface="Calibri" pitchFamily="34" charset="0"/>
              </a:rPr>
              <a:t> </a:t>
            </a:r>
            <a:r>
              <a:rPr lang="en-US" sz="2400" dirty="0" err="1" smtClean="0">
                <a:solidFill>
                  <a:srgbClr val="002060"/>
                </a:solidFill>
                <a:latin typeface="Cambria" pitchFamily="18" charset="0"/>
                <a:ea typeface="Cambria" pitchFamily="18" charset="0"/>
                <a:cs typeface="Calibri" pitchFamily="34" charset="0"/>
              </a:rPr>
              <a:t>ulaz</a:t>
            </a:r>
            <a:r>
              <a:rPr lang="sr-Latn-RS" sz="2400" dirty="0" smtClean="0">
                <a:solidFill>
                  <a:srgbClr val="002060"/>
                </a:solidFill>
                <a:latin typeface="Cambria" pitchFamily="18" charset="0"/>
                <a:ea typeface="Cambria" pitchFamily="18" charset="0"/>
                <a:cs typeface="Calibri" pitchFamily="34" charset="0"/>
              </a:rPr>
              <a:t> </a:t>
            </a:r>
            <a:r>
              <a:rPr lang="en-US" sz="2400" dirty="0" err="1" smtClean="0">
                <a:solidFill>
                  <a:srgbClr val="002060"/>
                </a:solidFill>
                <a:latin typeface="Cambria" pitchFamily="18" charset="0"/>
                <a:ea typeface="Cambria" pitchFamily="18" charset="0"/>
                <a:cs typeface="Calibri" pitchFamily="34" charset="0"/>
              </a:rPr>
              <a:t>transformiše</a:t>
            </a:r>
            <a:r>
              <a:rPr lang="en-US" sz="2400" dirty="0" smtClean="0">
                <a:solidFill>
                  <a:srgbClr val="002060"/>
                </a:solidFill>
                <a:latin typeface="Cambria" pitchFamily="18" charset="0"/>
                <a:ea typeface="Cambria" pitchFamily="18" charset="0"/>
                <a:cs typeface="Calibri" pitchFamily="34" charset="0"/>
              </a:rPr>
              <a:t> </a:t>
            </a:r>
            <a:r>
              <a:rPr lang="en-US" sz="2400" dirty="0">
                <a:solidFill>
                  <a:srgbClr val="002060"/>
                </a:solidFill>
                <a:latin typeface="Cambria" pitchFamily="18" charset="0"/>
                <a:ea typeface="Cambria" pitchFamily="18" charset="0"/>
                <a:cs typeface="Calibri" pitchFamily="34" charset="0"/>
              </a:rPr>
              <a:t>u </a:t>
            </a:r>
            <a:r>
              <a:rPr lang="en-US" sz="2400" dirty="0" err="1">
                <a:solidFill>
                  <a:srgbClr val="002060"/>
                </a:solidFill>
                <a:latin typeface="Cambria" pitchFamily="18" charset="0"/>
                <a:ea typeface="Cambria" pitchFamily="18" charset="0"/>
                <a:cs typeface="Calibri" pitchFamily="34" charset="0"/>
              </a:rPr>
              <a:t>upotrebljiv</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informacioni</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izlaz</a:t>
            </a:r>
            <a:r>
              <a:rPr lang="en-US" sz="2400" dirty="0">
                <a:solidFill>
                  <a:srgbClr val="002060"/>
                </a:solidFill>
                <a:latin typeface="Cambria" pitchFamily="18" charset="0"/>
                <a:ea typeface="Cambria" pitchFamily="18" charset="0"/>
                <a:cs typeface="Calibri" pitchFamily="34" charset="0"/>
              </a:rPr>
              <a:t>. </a:t>
            </a:r>
          </a:p>
          <a:p>
            <a:r>
              <a:rPr lang="en-US" sz="2400" dirty="0" err="1" smtClean="0">
                <a:solidFill>
                  <a:srgbClr val="002060"/>
                </a:solidFill>
                <a:latin typeface="Cambria" pitchFamily="18" charset="0"/>
                <a:ea typeface="Cambria" pitchFamily="18" charset="0"/>
                <a:cs typeface="Calibri" pitchFamily="34" charset="0"/>
              </a:rPr>
              <a:t>Grupa</a:t>
            </a:r>
            <a:r>
              <a:rPr lang="en-US" sz="2400" dirty="0" smtClean="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logički</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povezanih</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aktivnosti</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za</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upravljanje</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poslovnim</a:t>
            </a:r>
            <a:r>
              <a:rPr lang="en-US" sz="2400" dirty="0">
                <a:solidFill>
                  <a:srgbClr val="002060"/>
                </a:solidFill>
                <a:latin typeface="Cambria" pitchFamily="18" charset="0"/>
                <a:ea typeface="Cambria" pitchFamily="18" charset="0"/>
                <a:cs typeface="Calibri" pitchFamily="34" charset="0"/>
              </a:rPr>
              <a:t> </a:t>
            </a:r>
            <a:r>
              <a:rPr lang="en-US" sz="2400" dirty="0" err="1" smtClean="0">
                <a:solidFill>
                  <a:srgbClr val="002060"/>
                </a:solidFill>
                <a:latin typeface="Cambria" pitchFamily="18" charset="0"/>
                <a:ea typeface="Cambria" pitchFamily="18" charset="0"/>
                <a:cs typeface="Calibri" pitchFamily="34" charset="0"/>
              </a:rPr>
              <a:t>resursima</a:t>
            </a:r>
            <a:r>
              <a:rPr lang="en-US" sz="2400" dirty="0" smtClean="0">
                <a:solidFill>
                  <a:srgbClr val="002060"/>
                </a:solidFill>
                <a:latin typeface="Cambria" pitchFamily="18" charset="0"/>
                <a:ea typeface="Cambria" pitchFamily="18" charset="0"/>
                <a:cs typeface="Calibri" pitchFamily="34" charset="0"/>
              </a:rPr>
              <a:t>.</a:t>
            </a:r>
            <a:endParaRPr lang="sr-Latn-RS" sz="2400" dirty="0" smtClean="0">
              <a:solidFill>
                <a:srgbClr val="002060"/>
              </a:solidFill>
              <a:latin typeface="Cambria" pitchFamily="18" charset="0"/>
              <a:ea typeface="Cambria" pitchFamily="18" charset="0"/>
              <a:cs typeface="Calibri" pitchFamily="34" charset="0"/>
            </a:endParaRPr>
          </a:p>
          <a:p>
            <a:pPr marL="0" indent="0">
              <a:buNone/>
            </a:pPr>
            <a:r>
              <a:rPr lang="vi-VN" sz="2400" dirty="0" smtClean="0">
                <a:solidFill>
                  <a:srgbClr val="002060"/>
                </a:solidFill>
                <a:latin typeface="Cambria" pitchFamily="18" charset="0"/>
                <a:ea typeface="Cambria" pitchFamily="18" charset="0"/>
                <a:cs typeface="Calibri" pitchFamily="34" charset="0"/>
              </a:rPr>
              <a:t>Skup </a:t>
            </a:r>
            <a:r>
              <a:rPr lang="vi-VN" sz="2400" dirty="0">
                <a:solidFill>
                  <a:srgbClr val="002060"/>
                </a:solidFill>
                <a:latin typeface="Cambria" pitchFamily="18" charset="0"/>
                <a:ea typeface="Cambria" pitchFamily="18" charset="0"/>
                <a:cs typeface="Calibri" pitchFamily="34" charset="0"/>
              </a:rPr>
              <a:t>logički povezanih poslovnih procesa predstavlja </a:t>
            </a:r>
            <a:r>
              <a:rPr lang="vi-VN" sz="2400" b="1" dirty="0">
                <a:solidFill>
                  <a:srgbClr val="002060"/>
                </a:solidFill>
                <a:latin typeface="Cambria" pitchFamily="18" charset="0"/>
                <a:ea typeface="Cambria" pitchFamily="18" charset="0"/>
                <a:cs typeface="Calibri" pitchFamily="34" charset="0"/>
              </a:rPr>
              <a:t>poslovnu </a:t>
            </a:r>
            <a:r>
              <a:rPr lang="vi-VN" sz="2400" b="1" dirty="0" smtClean="0">
                <a:solidFill>
                  <a:srgbClr val="002060"/>
                </a:solidFill>
                <a:latin typeface="Cambria" pitchFamily="18" charset="0"/>
                <a:ea typeface="Cambria" pitchFamily="18" charset="0"/>
                <a:cs typeface="Calibri" pitchFamily="34" charset="0"/>
              </a:rPr>
              <a:t>funkciju</a:t>
            </a:r>
            <a:r>
              <a:rPr lang="sr-Latn-RS" sz="2400" dirty="0">
                <a:solidFill>
                  <a:srgbClr val="002060"/>
                </a:solidFill>
                <a:latin typeface="Cambria" pitchFamily="18" charset="0"/>
                <a:ea typeface="Cambria" pitchFamily="18" charset="0"/>
                <a:cs typeface="Calibri" pitchFamily="34" charset="0"/>
              </a:rPr>
              <a:t>.</a:t>
            </a:r>
            <a:r>
              <a:rPr lang="vi-VN" sz="2400" dirty="0" smtClean="0">
                <a:solidFill>
                  <a:srgbClr val="002060"/>
                </a:solidFill>
                <a:latin typeface="Cambria" pitchFamily="18" charset="0"/>
                <a:ea typeface="Cambria" pitchFamily="18" charset="0"/>
                <a:cs typeface="Calibri" pitchFamily="34" charset="0"/>
              </a:rPr>
              <a:t> </a:t>
            </a:r>
            <a:endParaRPr lang="sr-Latn-RS" sz="2400" dirty="0" smtClean="0">
              <a:solidFill>
                <a:srgbClr val="002060"/>
              </a:solidFill>
              <a:latin typeface="Cambria" pitchFamily="18" charset="0"/>
              <a:ea typeface="Cambria" pitchFamily="18" charset="0"/>
              <a:cs typeface="Calibri" pitchFamily="34" charset="0"/>
            </a:endParaRPr>
          </a:p>
          <a:p>
            <a:pPr marL="0" indent="0">
              <a:buNone/>
            </a:pPr>
            <a:r>
              <a:rPr lang="vi-VN" sz="2400" dirty="0" smtClean="0">
                <a:solidFill>
                  <a:srgbClr val="002060"/>
                </a:solidFill>
                <a:latin typeface="Cambria" pitchFamily="18" charset="0"/>
                <a:ea typeface="Cambria" pitchFamily="18" charset="0"/>
                <a:cs typeface="Calibri" pitchFamily="34" charset="0"/>
              </a:rPr>
              <a:t>Funkcije </a:t>
            </a:r>
            <a:r>
              <a:rPr lang="vi-VN" sz="2400" dirty="0">
                <a:solidFill>
                  <a:srgbClr val="002060"/>
                </a:solidFill>
                <a:latin typeface="Cambria" pitchFamily="18" charset="0"/>
                <a:ea typeface="Cambria" pitchFamily="18" charset="0"/>
                <a:cs typeface="Calibri" pitchFamily="34" charset="0"/>
              </a:rPr>
              <a:t>i procesi su nezavisni od organizacije tj. organizacione strukture. </a:t>
            </a:r>
            <a:endParaRPr lang="en-US" sz="2400" dirty="0">
              <a:solidFill>
                <a:srgbClr val="002060"/>
              </a:solidFill>
              <a:latin typeface="Cambria" pitchFamily="18" charset="0"/>
              <a:ea typeface="Cambria" pitchFamily="18" charset="0"/>
              <a:cs typeface="Calibri" pitchFamily="34" charset="0"/>
            </a:endParaRPr>
          </a:p>
        </p:txBody>
      </p:sp>
    </p:spTree>
    <p:extLst>
      <p:ext uri="{BB962C8B-B14F-4D97-AF65-F5344CB8AC3E}">
        <p14:creationId xmlns:p14="http://schemas.microsoft.com/office/powerpoint/2010/main" val="3949880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27584" y="1221449"/>
            <a:ext cx="7590124" cy="3791727"/>
          </a:xfrm>
        </p:spPr>
        <p:txBody>
          <a:bodyPr>
            <a:normAutofit/>
          </a:bodyPr>
          <a:lstStyle/>
          <a:p>
            <a:r>
              <a:rPr lang="vi-VN" sz="2400" b="1" dirty="0">
                <a:solidFill>
                  <a:srgbClr val="002060"/>
                </a:solidFill>
                <a:latin typeface="Cambria" pitchFamily="18" charset="0"/>
                <a:ea typeface="Cambria" pitchFamily="18" charset="0"/>
                <a:cs typeface="Calibri" pitchFamily="34" charset="0"/>
              </a:rPr>
              <a:t>Model procesa </a:t>
            </a:r>
            <a:r>
              <a:rPr lang="vi-VN" sz="2400" dirty="0">
                <a:solidFill>
                  <a:srgbClr val="002060"/>
                </a:solidFill>
                <a:latin typeface="Cambria" pitchFamily="18" charset="0"/>
                <a:ea typeface="Cambria" pitchFamily="18" charset="0"/>
                <a:cs typeface="Calibri" pitchFamily="34" charset="0"/>
              </a:rPr>
              <a:t>opisuje niz elementarnih aktivnosti tj. </a:t>
            </a:r>
            <a:r>
              <a:rPr lang="vi-VN" sz="2400" dirty="0" smtClean="0">
                <a:solidFill>
                  <a:srgbClr val="002060"/>
                </a:solidFill>
                <a:latin typeface="Cambria" pitchFamily="18" charset="0"/>
                <a:ea typeface="Cambria" pitchFamily="18" charset="0"/>
                <a:cs typeface="Calibri" pitchFamily="34" charset="0"/>
              </a:rPr>
              <a:t>operacija </a:t>
            </a:r>
            <a:r>
              <a:rPr lang="vi-VN" sz="2400" dirty="0">
                <a:solidFill>
                  <a:srgbClr val="002060"/>
                </a:solidFill>
                <a:latin typeface="Cambria" pitchFamily="18" charset="0"/>
                <a:ea typeface="Cambria" pitchFamily="18" charset="0"/>
                <a:cs typeface="Calibri" pitchFamily="34" charset="0"/>
              </a:rPr>
              <a:t>kao i tok podataka između njih. </a:t>
            </a:r>
            <a:endParaRPr lang="en-US" sz="2400" dirty="0">
              <a:solidFill>
                <a:srgbClr val="002060"/>
              </a:solidFill>
              <a:latin typeface="Cambria" pitchFamily="18" charset="0"/>
              <a:ea typeface="Cambria" pitchFamily="18" charset="0"/>
              <a:cs typeface="Calibri" pitchFamily="34" charset="0"/>
            </a:endParaRPr>
          </a:p>
          <a:p>
            <a:r>
              <a:rPr lang="vi-VN" sz="2400" b="1" dirty="0" smtClean="0">
                <a:solidFill>
                  <a:srgbClr val="002060"/>
                </a:solidFill>
                <a:latin typeface="Cambria" pitchFamily="18" charset="0"/>
                <a:ea typeface="Cambria" pitchFamily="18" charset="0"/>
                <a:cs typeface="Calibri" pitchFamily="34" charset="0"/>
              </a:rPr>
              <a:t>Analiza </a:t>
            </a:r>
            <a:r>
              <a:rPr lang="vi-VN" sz="2400" b="1" dirty="0">
                <a:solidFill>
                  <a:srgbClr val="002060"/>
                </a:solidFill>
                <a:latin typeface="Cambria" pitchFamily="18" charset="0"/>
                <a:ea typeface="Cambria" pitchFamily="18" charset="0"/>
                <a:cs typeface="Calibri" pitchFamily="34" charset="0"/>
              </a:rPr>
              <a:t>procesa i analiza podataka </a:t>
            </a:r>
            <a:r>
              <a:rPr lang="vi-VN" sz="2400" dirty="0">
                <a:solidFill>
                  <a:srgbClr val="002060"/>
                </a:solidFill>
                <a:latin typeface="Cambria" pitchFamily="18" charset="0"/>
                <a:ea typeface="Cambria" pitchFamily="18" charset="0"/>
                <a:cs typeface="Calibri" pitchFamily="34" charset="0"/>
              </a:rPr>
              <a:t>se međusobno prepliću i dopunjavaju, tako da ih je u praksi projektovanja teško razdvojiti, već se izvode istovremeno</a:t>
            </a:r>
            <a:r>
              <a:rPr lang="vi-VN" sz="2400" dirty="0" smtClean="0">
                <a:solidFill>
                  <a:srgbClr val="002060"/>
                </a:solidFill>
                <a:latin typeface="Cambria" pitchFamily="18" charset="0"/>
                <a:ea typeface="Cambria" pitchFamily="18" charset="0"/>
                <a:cs typeface="Calibri" pitchFamily="34" charset="0"/>
              </a:rPr>
              <a:t>.</a:t>
            </a:r>
            <a:endParaRPr lang="sr-Latn-RS" sz="2400" dirty="0" smtClean="0">
              <a:solidFill>
                <a:srgbClr val="002060"/>
              </a:solidFill>
              <a:latin typeface="Cambria" pitchFamily="18" charset="0"/>
              <a:ea typeface="Cambria" pitchFamily="18" charset="0"/>
              <a:cs typeface="Calibri" pitchFamily="34" charset="0"/>
            </a:endParaRPr>
          </a:p>
          <a:p>
            <a:r>
              <a:rPr lang="en-US" sz="2400" dirty="0" err="1">
                <a:solidFill>
                  <a:srgbClr val="002060"/>
                </a:solidFill>
                <a:latin typeface="Cambria" pitchFamily="18" charset="0"/>
                <a:ea typeface="Cambria" pitchFamily="18" charset="0"/>
                <a:cs typeface="Calibri" pitchFamily="34" charset="0"/>
              </a:rPr>
              <a:t>Jedna</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organizaciona</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celina</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sadrži</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jednu</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ili</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više</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funkcija</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Jedna</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funkcija</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može</a:t>
            </a:r>
            <a:r>
              <a:rPr lang="en-US" sz="2400" dirty="0">
                <a:solidFill>
                  <a:srgbClr val="002060"/>
                </a:solidFill>
                <a:latin typeface="Cambria" pitchFamily="18" charset="0"/>
                <a:ea typeface="Cambria" pitchFamily="18" charset="0"/>
                <a:cs typeface="Calibri" pitchFamily="34" charset="0"/>
              </a:rPr>
              <a:t> da se </a:t>
            </a:r>
            <a:r>
              <a:rPr lang="en-US" sz="2400" dirty="0" err="1">
                <a:solidFill>
                  <a:srgbClr val="002060"/>
                </a:solidFill>
                <a:latin typeface="Cambria" pitchFamily="18" charset="0"/>
                <a:ea typeface="Cambria" pitchFamily="18" charset="0"/>
                <a:cs typeface="Calibri" pitchFamily="34" charset="0"/>
              </a:rPr>
              <a:t>obavlja</a:t>
            </a:r>
            <a:r>
              <a:rPr lang="en-US" sz="2400" dirty="0">
                <a:solidFill>
                  <a:srgbClr val="002060"/>
                </a:solidFill>
                <a:latin typeface="Cambria" pitchFamily="18" charset="0"/>
                <a:ea typeface="Cambria" pitchFamily="18" charset="0"/>
                <a:cs typeface="Calibri" pitchFamily="34" charset="0"/>
              </a:rPr>
              <a:t> u </a:t>
            </a:r>
            <a:r>
              <a:rPr lang="en-US" sz="2400" dirty="0" err="1">
                <a:solidFill>
                  <a:srgbClr val="002060"/>
                </a:solidFill>
                <a:latin typeface="Cambria" pitchFamily="18" charset="0"/>
                <a:ea typeface="Cambria" pitchFamily="18" charset="0"/>
                <a:cs typeface="Calibri" pitchFamily="34" charset="0"/>
              </a:rPr>
              <a:t>jednoj</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ili</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više</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organizacionih</a:t>
            </a:r>
            <a:r>
              <a:rPr lang="en-US" sz="2400" dirty="0">
                <a:solidFill>
                  <a:srgbClr val="002060"/>
                </a:solidFill>
                <a:latin typeface="Cambria" pitchFamily="18" charset="0"/>
                <a:ea typeface="Cambria" pitchFamily="18" charset="0"/>
                <a:cs typeface="Calibri" pitchFamily="34" charset="0"/>
              </a:rPr>
              <a:t> </a:t>
            </a:r>
            <a:r>
              <a:rPr lang="en-US" sz="2400" dirty="0" err="1">
                <a:solidFill>
                  <a:srgbClr val="002060"/>
                </a:solidFill>
                <a:latin typeface="Cambria" pitchFamily="18" charset="0"/>
                <a:ea typeface="Cambria" pitchFamily="18" charset="0"/>
                <a:cs typeface="Calibri" pitchFamily="34" charset="0"/>
              </a:rPr>
              <a:t>celina</a:t>
            </a:r>
            <a:r>
              <a:rPr lang="en-US" sz="2400" dirty="0">
                <a:solidFill>
                  <a:srgbClr val="002060"/>
                </a:solidFill>
                <a:latin typeface="Cambria" pitchFamily="18" charset="0"/>
                <a:ea typeface="Cambria" pitchFamily="18" charset="0"/>
                <a:cs typeface="Calibri" pitchFamily="34" charset="0"/>
              </a:rPr>
              <a:t>.</a:t>
            </a:r>
          </a:p>
          <a:p>
            <a:endParaRPr lang="en-US" sz="2400" dirty="0" smtClean="0">
              <a:solidFill>
                <a:srgbClr val="002060"/>
              </a:solidFill>
              <a:latin typeface="Cambria" pitchFamily="18" charset="0"/>
              <a:ea typeface="Cambria" pitchFamily="18" charset="0"/>
              <a:cs typeface="Calibri" pitchFamily="34" charset="0"/>
            </a:endParaRPr>
          </a:p>
          <a:p>
            <a:endParaRPr lang="en-US" sz="2400" dirty="0">
              <a:solidFill>
                <a:srgbClr val="002060"/>
              </a:solidFill>
              <a:latin typeface="Cambria" pitchFamily="18" charset="0"/>
              <a:ea typeface="Cambria" pitchFamily="18" charset="0"/>
              <a:cs typeface="Calibri" pitchFamily="34" charset="0"/>
            </a:endParaRP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27584" y="4934727"/>
            <a:ext cx="7590124" cy="108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366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1"/>
          </p:nvPr>
        </p:nvPicPr>
        <p:blipFill>
          <a:blip r:embed="rId2">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93956" y="1354142"/>
            <a:ext cx="8432288" cy="440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71600" y="5791200"/>
            <a:ext cx="6224736" cy="830997"/>
          </a:xfrm>
          <a:prstGeom prst="rect">
            <a:avLst/>
          </a:prstGeom>
        </p:spPr>
        <p:txBody>
          <a:bodyPr wrap="square">
            <a:spAutoFit/>
          </a:bodyPr>
          <a:lstStyle/>
          <a:p>
            <a:r>
              <a:rPr lang="vi-VN" sz="2400" dirty="0">
                <a:solidFill>
                  <a:srgbClr val="002060"/>
                </a:solidFill>
                <a:latin typeface="Cambria" pitchFamily="18" charset="0"/>
                <a:ea typeface="Cambria" pitchFamily="18" charset="0"/>
                <a:cs typeface="Arial" pitchFamily="34" charset="0"/>
              </a:rPr>
              <a:t>O - odgovornost, I - izvršavanje neke funkcije, U - učestvovanje u izvođenju procesa</a:t>
            </a:r>
            <a:endParaRPr lang="en-US" sz="2400" dirty="0">
              <a:solidFill>
                <a:srgbClr val="002060"/>
              </a:solidFill>
              <a:latin typeface="Cambria" pitchFamily="18" charset="0"/>
              <a:ea typeface="Cambria" pitchFamily="18" charset="0"/>
              <a:cs typeface="Arial" pitchFamily="34" charset="0"/>
            </a:endParaRPr>
          </a:p>
        </p:txBody>
      </p:sp>
      <p:sp>
        <p:nvSpPr>
          <p:cNvPr id="3" name="TextBox 2"/>
          <p:cNvSpPr txBox="1"/>
          <p:nvPr/>
        </p:nvSpPr>
        <p:spPr>
          <a:xfrm>
            <a:off x="467544" y="925269"/>
            <a:ext cx="1728192" cy="461665"/>
          </a:xfrm>
          <a:prstGeom prst="rect">
            <a:avLst/>
          </a:prstGeom>
          <a:noFill/>
        </p:spPr>
        <p:txBody>
          <a:bodyPr wrap="square" rtlCol="0">
            <a:spAutoFit/>
          </a:bodyPr>
          <a:lstStyle/>
          <a:p>
            <a:r>
              <a:rPr lang="en-US" sz="2400" b="1" dirty="0" smtClean="0">
                <a:solidFill>
                  <a:srgbClr val="002060"/>
                </a:solidFill>
                <a:latin typeface="Cambria" pitchFamily="18" charset="0"/>
                <a:ea typeface="Cambria" pitchFamily="18" charset="0"/>
              </a:rPr>
              <a:t>Primer</a:t>
            </a:r>
            <a:endParaRPr lang="en-US" sz="2400"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22363064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844" y="2529658"/>
            <a:ext cx="7993498" cy="1008113"/>
          </a:xfrm>
        </p:spPr>
        <p:txBody>
          <a:bodyPr>
            <a:normAutofit/>
          </a:bodyPr>
          <a:lstStyle/>
          <a:p>
            <a:pPr algn="l"/>
            <a:r>
              <a:rPr lang="en-US" sz="3200" dirty="0">
                <a:solidFill>
                  <a:srgbClr val="002060"/>
                </a:solidFill>
                <a:latin typeface="Cambria" pitchFamily="18" charset="0"/>
                <a:ea typeface="Cambria" pitchFamily="18" charset="0"/>
              </a:rPr>
              <a:t>Unified Modeling Language (UML) </a:t>
            </a:r>
          </a:p>
        </p:txBody>
      </p:sp>
      <p:sp>
        <p:nvSpPr>
          <p:cNvPr id="4" name="Title 1">
            <a:extLst>
              <a:ext uri="{FF2B5EF4-FFF2-40B4-BE49-F238E27FC236}">
                <a16:creationId xmlns:a16="http://schemas.microsoft.com/office/drawing/2014/main" xmlns="" id="{48BB9508-409F-463D-956D-B7807E3F0C14}"/>
              </a:ext>
            </a:extLst>
          </p:cNvPr>
          <p:cNvSpPr txBox="1">
            <a:spLocks/>
          </p:cNvSpPr>
          <p:nvPr/>
        </p:nvSpPr>
        <p:spPr>
          <a:xfrm>
            <a:off x="487016" y="105273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dirty="0">
                <a:solidFill>
                  <a:srgbClr val="002060"/>
                </a:solidFill>
                <a:latin typeface="Cambria" pitchFamily="18" charset="0"/>
                <a:ea typeface="Cambria" pitchFamily="18" charset="0"/>
              </a:rPr>
              <a:t>Projektovanje informacionih </a:t>
            </a:r>
            <a:r>
              <a:rPr lang="en-US" dirty="0" err="1" smtClean="0">
                <a:solidFill>
                  <a:srgbClr val="002060"/>
                </a:solidFill>
                <a:latin typeface="Cambria" pitchFamily="18" charset="0"/>
                <a:ea typeface="Cambria" pitchFamily="18" charset="0"/>
              </a:rPr>
              <a:t>sistema</a:t>
            </a:r>
            <a:r>
              <a:rPr lang="sr-Latn-RS" dirty="0" smtClean="0">
                <a:solidFill>
                  <a:srgbClr val="002060"/>
                </a:solidFill>
                <a:latin typeface="Cambria" pitchFamily="18" charset="0"/>
                <a:ea typeface="Cambria" pitchFamily="18" charset="0"/>
              </a:rPr>
              <a:t> - praksa</a:t>
            </a:r>
            <a:endParaRPr lang="en-US"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2925501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lstStyle/>
          <a:p>
            <a:pPr algn="l"/>
            <a:r>
              <a:rPr lang="en-US" dirty="0" smtClean="0">
                <a:solidFill>
                  <a:srgbClr val="002060"/>
                </a:solidFill>
                <a:latin typeface="Cambria" pitchFamily="18" charset="0"/>
                <a:ea typeface="Cambria" pitchFamily="18" charset="0"/>
              </a:rPr>
              <a:t>UML</a:t>
            </a:r>
            <a:endParaRPr lang="en-US" dirty="0">
              <a:solidFill>
                <a:srgbClr val="002060"/>
              </a:solidFill>
              <a:latin typeface="Cambria" pitchFamily="18" charset="0"/>
              <a:ea typeface="Cambria" pitchFamily="18" charset="0"/>
            </a:endParaRPr>
          </a:p>
        </p:txBody>
      </p:sp>
      <p:sp>
        <p:nvSpPr>
          <p:cNvPr id="3" name="Subtitle 2"/>
          <p:cNvSpPr>
            <a:spLocks noGrp="1"/>
          </p:cNvSpPr>
          <p:nvPr>
            <p:ph type="subTitle" idx="1"/>
          </p:nvPr>
        </p:nvSpPr>
        <p:spPr>
          <a:xfrm>
            <a:off x="683568" y="2492896"/>
            <a:ext cx="7560840" cy="4104456"/>
          </a:xfrm>
        </p:spPr>
        <p:txBody>
          <a:bodyPr>
            <a:noAutofit/>
          </a:bodyPr>
          <a:lstStyle/>
          <a:p>
            <a:pPr marL="342900" indent="-342900" algn="l">
              <a:buFont typeface="Arial" pitchFamily="34" charset="0"/>
              <a:buChar char="•"/>
            </a:pPr>
            <a:r>
              <a:rPr lang="vi-VN" sz="2400" dirty="0">
                <a:solidFill>
                  <a:srgbClr val="002060"/>
                </a:solidFill>
                <a:latin typeface="Cambria" pitchFamily="18" charset="0"/>
                <a:ea typeface="Cambria" pitchFamily="18" charset="0"/>
              </a:rPr>
              <a:t>UML definiše pojmove agreagacije i kompozicije. </a:t>
            </a:r>
          </a:p>
          <a:p>
            <a:pPr marL="342900" indent="-342900" algn="l">
              <a:buFont typeface="Arial" pitchFamily="34" charset="0"/>
              <a:buChar char="•"/>
            </a:pPr>
            <a:r>
              <a:rPr lang="vi-VN" sz="2400" dirty="0">
                <a:solidFill>
                  <a:srgbClr val="002060"/>
                </a:solidFill>
                <a:latin typeface="Cambria" pitchFamily="18" charset="0"/>
                <a:ea typeface="Cambria" pitchFamily="18" charset="0"/>
              </a:rPr>
              <a:t>UML agregaciju treba razlikovati od pojma agregata po definiciji domenom vođenog projektovanja.</a:t>
            </a:r>
          </a:p>
          <a:p>
            <a:pPr marL="342900" indent="-342900" algn="l">
              <a:buFont typeface="Arial" pitchFamily="34" charset="0"/>
              <a:buChar char="•"/>
            </a:pPr>
            <a:r>
              <a:rPr lang="vi-VN" sz="2400" dirty="0">
                <a:solidFill>
                  <a:srgbClr val="002060"/>
                </a:solidFill>
                <a:latin typeface="Cambria" pitchFamily="18" charset="0"/>
                <a:ea typeface="Cambria" pitchFamily="18" charset="0"/>
              </a:rPr>
              <a:t>UML agregacija omogućava modelovanje veze tip celina-deo u kojoj delovi mogu da egzistiraju bez celine, dok u UML kompoziciji delovi ne mogu da egzistiraju bez </a:t>
            </a:r>
            <a:r>
              <a:rPr lang="vi-VN" sz="2400" dirty="0" smtClean="0">
                <a:solidFill>
                  <a:srgbClr val="002060"/>
                </a:solidFill>
                <a:latin typeface="Cambria" pitchFamily="18" charset="0"/>
                <a:ea typeface="Cambria" pitchFamily="18" charset="0"/>
              </a:rPr>
              <a:t>celine.</a:t>
            </a:r>
            <a:r>
              <a:rPr lang="sr-Latn-RS" sz="2400" dirty="0" smtClean="0">
                <a:solidFill>
                  <a:srgbClr val="002060"/>
                </a:solidFill>
                <a:latin typeface="Cambria" pitchFamily="18" charset="0"/>
                <a:ea typeface="Cambria" pitchFamily="18" charset="0"/>
              </a:rPr>
              <a:t> </a:t>
            </a:r>
            <a:r>
              <a:rPr lang="vi-VN" sz="2400" dirty="0" smtClean="0">
                <a:solidFill>
                  <a:srgbClr val="002060"/>
                </a:solidFill>
                <a:latin typeface="Cambria" pitchFamily="18" charset="0"/>
                <a:ea typeface="Cambria" pitchFamily="18" charset="0"/>
              </a:rPr>
              <a:t>Egzistencijalna </a:t>
            </a:r>
            <a:r>
              <a:rPr lang="vi-VN" sz="2400" dirty="0">
                <a:solidFill>
                  <a:srgbClr val="002060"/>
                </a:solidFill>
                <a:latin typeface="Cambria" pitchFamily="18" charset="0"/>
                <a:ea typeface="Cambria" pitchFamily="18" charset="0"/>
              </a:rPr>
              <a:t>zavisnost se korišćenjem UML-a modeluje kompozicijom. </a:t>
            </a:r>
          </a:p>
          <a:p>
            <a:pPr marL="342900" indent="-342900" algn="l">
              <a:buFont typeface="Arial" pitchFamily="34" charset="0"/>
              <a:buChar char="•"/>
            </a:pPr>
            <a:r>
              <a:rPr lang="vi-VN" sz="2400" dirty="0">
                <a:solidFill>
                  <a:srgbClr val="002060"/>
                </a:solidFill>
                <a:latin typeface="Cambria" pitchFamily="18" charset="0"/>
                <a:ea typeface="Cambria" pitchFamily="18" charset="0"/>
              </a:rPr>
              <a:t>Postoji logička sličnost između agregatne veze i UML kompozicije, i veze između agregata i UML agregacije.</a:t>
            </a:r>
          </a:p>
        </p:txBody>
      </p:sp>
    </p:spTree>
    <p:extLst>
      <p:ext uri="{BB962C8B-B14F-4D97-AF65-F5344CB8AC3E}">
        <p14:creationId xmlns:p14="http://schemas.microsoft.com/office/powerpoint/2010/main" val="15346600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2420888"/>
            <a:ext cx="7643192" cy="4176464"/>
          </a:xfrm>
        </p:spPr>
        <p:txBody>
          <a:bodyPr>
            <a:normAutofit/>
          </a:bodyPr>
          <a:lstStyle/>
          <a:p>
            <a:pPr marL="0" indent="0">
              <a:lnSpc>
                <a:spcPct val="110000"/>
              </a:lnSpc>
              <a:spcBef>
                <a:spcPts val="1200"/>
              </a:spcBef>
              <a:buNone/>
            </a:pPr>
            <a:r>
              <a:rPr lang="en-US" sz="2400" dirty="0" smtClean="0">
                <a:solidFill>
                  <a:srgbClr val="002060"/>
                </a:solidFill>
                <a:latin typeface="Cambria" pitchFamily="18" charset="0"/>
                <a:ea typeface="Cambria" pitchFamily="18" charset="0"/>
              </a:rPr>
              <a:t>Standard </a:t>
            </a:r>
            <a:r>
              <a:rPr lang="en-US" sz="2400" dirty="0">
                <a:solidFill>
                  <a:srgbClr val="002060"/>
                </a:solidFill>
                <a:latin typeface="Cambria" pitchFamily="18" charset="0"/>
                <a:ea typeface="Cambria" pitchFamily="18" charset="0"/>
              </a:rPr>
              <a:t>UML (Unified Modeling Language) </a:t>
            </a:r>
            <a:r>
              <a:rPr lang="en-US" sz="2400" dirty="0" err="1">
                <a:solidFill>
                  <a:srgbClr val="002060"/>
                </a:solidFill>
                <a:latin typeface="Cambria" pitchFamily="18" charset="0"/>
                <a:ea typeface="Cambria" pitchFamily="18" charset="0"/>
              </a:rPr>
              <a:t>predstavlja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grafički</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jezik</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za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specifikaciju</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izgradnju</a:t>
            </a:r>
            <a:r>
              <a:rPr lang="en-US" sz="2400" dirty="0">
                <a:solidFill>
                  <a:srgbClr val="002060"/>
                </a:solidFill>
                <a:latin typeface="Cambria" pitchFamily="18" charset="0"/>
                <a:ea typeface="Cambria" pitchFamily="18" charset="0"/>
              </a:rPr>
              <a:t> i </a:t>
            </a:r>
            <a:r>
              <a:rPr lang="en-US" sz="2400" dirty="0" err="1">
                <a:solidFill>
                  <a:srgbClr val="002060"/>
                </a:solidFill>
                <a:latin typeface="Cambria" pitchFamily="18" charset="0"/>
                <a:ea typeface="Cambria" pitchFamily="18" charset="0"/>
              </a:rPr>
              <a:t>dokumentovanje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razvoja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softvera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informacionog</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sistema</a:t>
            </a:r>
            <a:r>
              <a:rPr lang="en-US" sz="2400" dirty="0">
                <a:solidFill>
                  <a:srgbClr val="002060"/>
                </a:solidFill>
                <a:latin typeface="Cambria" pitchFamily="18" charset="0"/>
                <a:ea typeface="Cambria" pitchFamily="18" charset="0"/>
              </a:rPr>
              <a:t> (ISO standard</a:t>
            </a:r>
            <a:r>
              <a:rPr lang="en-US" sz="2400" dirty="0" smtClean="0">
                <a:solidFill>
                  <a:srgbClr val="002060"/>
                </a:solidFill>
                <a:latin typeface="Cambria" pitchFamily="18" charset="0"/>
                <a:ea typeface="Cambria" pitchFamily="18" charset="0"/>
              </a:rPr>
              <a:t>)</a:t>
            </a:r>
          </a:p>
          <a:p>
            <a:pPr>
              <a:lnSpc>
                <a:spcPct val="110000"/>
              </a:lnSpc>
              <a:spcBef>
                <a:spcPts val="1200"/>
              </a:spcBef>
            </a:pPr>
            <a:r>
              <a:rPr lang="en-US" sz="2400" dirty="0" err="1" smtClean="0">
                <a:solidFill>
                  <a:srgbClr val="002060"/>
                </a:solidFill>
                <a:latin typeface="Cambria" pitchFamily="18" charset="0"/>
                <a:ea typeface="Cambria" pitchFamily="18" charset="0"/>
              </a:rPr>
              <a:t>aktuelna</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verzija</a:t>
            </a:r>
            <a:r>
              <a:rPr lang="en-US" sz="2400" dirty="0">
                <a:solidFill>
                  <a:srgbClr val="002060"/>
                </a:solidFill>
                <a:latin typeface="Cambria" pitchFamily="18" charset="0"/>
                <a:ea typeface="Cambria" pitchFamily="18" charset="0"/>
              </a:rPr>
              <a:t> UML 2.5 (2015) </a:t>
            </a:r>
            <a:r>
              <a:rPr lang="en-US" sz="2400" dirty="0" err="1">
                <a:solidFill>
                  <a:srgbClr val="002060"/>
                </a:solidFill>
                <a:latin typeface="Cambria" pitchFamily="18" charset="0"/>
                <a:ea typeface="Cambria" pitchFamily="18" charset="0"/>
              </a:rPr>
              <a:t>definiše</a:t>
            </a:r>
            <a:r>
              <a:rPr lang="en-US" sz="2400" dirty="0">
                <a:solidFill>
                  <a:srgbClr val="002060"/>
                </a:solidFill>
                <a:latin typeface="Cambria" pitchFamily="18" charset="0"/>
                <a:ea typeface="Cambria" pitchFamily="18" charset="0"/>
              </a:rPr>
              <a:t> 14 </a:t>
            </a:r>
            <a:r>
              <a:rPr lang="en-US" sz="2400" dirty="0" err="1">
                <a:solidFill>
                  <a:srgbClr val="002060"/>
                </a:solidFill>
                <a:latin typeface="Cambria" pitchFamily="18" charset="0"/>
                <a:ea typeface="Cambria" pitchFamily="18" charset="0"/>
              </a:rPr>
              <a:t>vrsta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dijagrama</a:t>
            </a:r>
            <a:r>
              <a:rPr lang="en-US" sz="2400" dirty="0">
                <a:solidFill>
                  <a:srgbClr val="002060"/>
                </a:solidFill>
                <a:latin typeface="Cambria" pitchFamily="18" charset="0"/>
                <a:ea typeface="Cambria" pitchFamily="18" charset="0"/>
              </a:rPr>
              <a:t> </a:t>
            </a:r>
            <a:endParaRPr lang="en-US" sz="2400" dirty="0" smtClean="0">
              <a:solidFill>
                <a:srgbClr val="002060"/>
              </a:solidFill>
              <a:latin typeface="Cambria" pitchFamily="18" charset="0"/>
              <a:ea typeface="Cambria" pitchFamily="18" charset="0"/>
            </a:endParaRPr>
          </a:p>
          <a:p>
            <a:pPr>
              <a:lnSpc>
                <a:spcPct val="110000"/>
              </a:lnSpc>
              <a:spcBef>
                <a:spcPts val="1200"/>
              </a:spcBef>
            </a:pPr>
            <a:r>
              <a:rPr lang="en-US" sz="2400" dirty="0" err="1" smtClean="0">
                <a:solidFill>
                  <a:srgbClr val="002060"/>
                </a:solidFill>
                <a:latin typeface="Cambria" pitchFamily="18" charset="0"/>
                <a:ea typeface="Cambria" pitchFamily="18" charset="0"/>
              </a:rPr>
              <a:t>razvoj</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standarda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vodi</a:t>
            </a:r>
            <a:r>
              <a:rPr lang="en-US" sz="2400" dirty="0">
                <a:solidFill>
                  <a:srgbClr val="002060"/>
                </a:solidFill>
                <a:latin typeface="Cambria" pitchFamily="18" charset="0"/>
                <a:ea typeface="Cambria" pitchFamily="18" charset="0"/>
              </a:rPr>
              <a:t> Object Management Group (OMG) www.omg.org</a:t>
            </a:r>
          </a:p>
        </p:txBody>
      </p:sp>
      <p:sp>
        <p:nvSpPr>
          <p:cNvPr id="5" name="Title 1"/>
          <p:cNvSpPr txBox="1">
            <a:spLocks/>
          </p:cNvSpPr>
          <p:nvPr/>
        </p:nvSpPr>
        <p:spPr>
          <a:xfrm>
            <a:off x="971600" y="1196752"/>
            <a:ext cx="6491064"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dirty="0" smtClean="0">
                <a:solidFill>
                  <a:srgbClr val="002060"/>
                </a:solidFill>
                <a:latin typeface="Cambria" pitchFamily="18" charset="0"/>
                <a:ea typeface="Cambria" pitchFamily="18" charset="0"/>
              </a:rPr>
              <a:t>UML</a:t>
            </a:r>
            <a:endParaRPr lang="en-US"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31488371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4864"/>
            <a:ext cx="8363272" cy="3921299"/>
          </a:xfrm>
        </p:spPr>
        <p:txBody>
          <a:bodyPr>
            <a:normAutofit/>
          </a:bodyPr>
          <a:lstStyle/>
          <a:p>
            <a:r>
              <a:rPr lang="en-US" sz="2400" i="1" spc="-15" dirty="0">
                <a:solidFill>
                  <a:srgbClr val="002060"/>
                </a:solidFill>
                <a:latin typeface="Cambria" pitchFamily="18" charset="0"/>
                <a:ea typeface="Cambria" pitchFamily="18" charset="0"/>
                <a:cs typeface="Palatino Linotype"/>
              </a:rPr>
              <a:t>Object</a:t>
            </a:r>
            <a:r>
              <a:rPr lang="en-US" sz="2400" i="1" spc="-105" dirty="0">
                <a:solidFill>
                  <a:srgbClr val="002060"/>
                </a:solidFill>
                <a:latin typeface="Cambria" pitchFamily="18" charset="0"/>
                <a:ea typeface="Cambria" pitchFamily="18" charset="0"/>
                <a:cs typeface="Palatino Linotype"/>
              </a:rPr>
              <a:t> </a:t>
            </a:r>
            <a:r>
              <a:rPr lang="en-US" sz="2400" i="1" spc="-10" dirty="0">
                <a:solidFill>
                  <a:srgbClr val="002060"/>
                </a:solidFill>
                <a:latin typeface="Cambria" pitchFamily="18" charset="0"/>
                <a:ea typeface="Cambria" pitchFamily="18" charset="0"/>
                <a:cs typeface="Palatino Linotype"/>
              </a:rPr>
              <a:t>Management</a:t>
            </a:r>
            <a:r>
              <a:rPr lang="en-US" sz="2400" i="1" spc="-100" dirty="0">
                <a:solidFill>
                  <a:srgbClr val="002060"/>
                </a:solidFill>
                <a:latin typeface="Cambria" pitchFamily="18" charset="0"/>
                <a:ea typeface="Cambria" pitchFamily="18" charset="0"/>
                <a:cs typeface="Palatino Linotype"/>
              </a:rPr>
              <a:t> </a:t>
            </a:r>
            <a:r>
              <a:rPr lang="en-US" sz="2400" i="1" spc="-15" dirty="0">
                <a:solidFill>
                  <a:srgbClr val="002060"/>
                </a:solidFill>
                <a:latin typeface="Cambria" pitchFamily="18" charset="0"/>
                <a:ea typeface="Cambria" pitchFamily="18" charset="0"/>
                <a:cs typeface="Palatino Linotype"/>
              </a:rPr>
              <a:t>Group</a:t>
            </a:r>
            <a:r>
              <a:rPr lang="en-US" sz="2400" i="1" spc="-105" dirty="0">
                <a:solidFill>
                  <a:srgbClr val="002060"/>
                </a:solidFill>
                <a:latin typeface="Cambria" pitchFamily="18" charset="0"/>
                <a:ea typeface="Cambria" pitchFamily="18" charset="0"/>
                <a:cs typeface="Palatino Linotype"/>
              </a:rPr>
              <a:t> </a:t>
            </a:r>
            <a:r>
              <a:rPr lang="en-US" sz="2400" dirty="0">
                <a:solidFill>
                  <a:srgbClr val="002060"/>
                </a:solidFill>
                <a:latin typeface="Cambria" pitchFamily="18" charset="0"/>
                <a:ea typeface="Cambria" pitchFamily="18" charset="0"/>
                <a:cs typeface="Times New Roman"/>
              </a:rPr>
              <a:t>(OMG)</a:t>
            </a:r>
            <a:r>
              <a:rPr lang="en-US" sz="2400" spc="-100" dirty="0">
                <a:solidFill>
                  <a:srgbClr val="002060"/>
                </a:solidFill>
                <a:latin typeface="Cambria" pitchFamily="18" charset="0"/>
                <a:ea typeface="Cambria" pitchFamily="18" charset="0"/>
                <a:cs typeface="Times New Roman"/>
              </a:rPr>
              <a:t> </a:t>
            </a:r>
            <a:r>
              <a:rPr lang="en-US" sz="2400" spc="-25" dirty="0">
                <a:solidFill>
                  <a:srgbClr val="002060"/>
                </a:solidFill>
                <a:latin typeface="Cambria" pitchFamily="18" charset="0"/>
                <a:ea typeface="Cambria" pitchFamily="18" charset="0"/>
                <a:cs typeface="Times New Roman"/>
              </a:rPr>
              <a:t>je</a:t>
            </a:r>
            <a:r>
              <a:rPr lang="en-US" sz="2400" spc="-100" dirty="0">
                <a:solidFill>
                  <a:srgbClr val="002060"/>
                </a:solidFill>
                <a:latin typeface="Cambria" pitchFamily="18" charset="0"/>
                <a:ea typeface="Cambria" pitchFamily="18" charset="0"/>
                <a:cs typeface="Times New Roman"/>
              </a:rPr>
              <a:t> </a:t>
            </a:r>
            <a:r>
              <a:rPr lang="en-US" sz="2400" spc="35" dirty="0">
                <a:solidFill>
                  <a:srgbClr val="002060"/>
                </a:solidFill>
                <a:latin typeface="Cambria" pitchFamily="18" charset="0"/>
                <a:ea typeface="Cambria" pitchFamily="18" charset="0"/>
                <a:cs typeface="Times New Roman"/>
              </a:rPr>
              <a:t>u</a:t>
            </a:r>
            <a:r>
              <a:rPr lang="en-US" sz="2400" spc="-105" dirty="0">
                <a:solidFill>
                  <a:srgbClr val="002060"/>
                </a:solidFill>
                <a:latin typeface="Cambria" pitchFamily="18" charset="0"/>
                <a:ea typeface="Cambria" pitchFamily="18" charset="0"/>
                <a:cs typeface="Times New Roman"/>
              </a:rPr>
              <a:t> </a:t>
            </a:r>
            <a:r>
              <a:rPr lang="en-US" sz="2400" spc="15" dirty="0" err="1">
                <a:solidFill>
                  <a:srgbClr val="002060"/>
                </a:solidFill>
                <a:latin typeface="Cambria" pitchFamily="18" charset="0"/>
                <a:ea typeface="Cambria" pitchFamily="18" charset="0"/>
                <a:cs typeface="Times New Roman"/>
              </a:rPr>
              <a:t>Novembru</a:t>
            </a:r>
            <a:r>
              <a:rPr lang="en-US" sz="2400" spc="-100" dirty="0">
                <a:solidFill>
                  <a:srgbClr val="002060"/>
                </a:solidFill>
                <a:latin typeface="Cambria" pitchFamily="18" charset="0"/>
                <a:ea typeface="Cambria" pitchFamily="18" charset="0"/>
                <a:cs typeface="Times New Roman"/>
              </a:rPr>
              <a:t> </a:t>
            </a:r>
            <a:r>
              <a:rPr lang="en-US" sz="2400" spc="-30" dirty="0">
                <a:solidFill>
                  <a:srgbClr val="002060"/>
                </a:solidFill>
                <a:latin typeface="Cambria" pitchFamily="18" charset="0"/>
                <a:ea typeface="Cambria" pitchFamily="18" charset="0"/>
                <a:cs typeface="Times New Roman"/>
              </a:rPr>
              <a:t>1997.</a:t>
            </a:r>
            <a:r>
              <a:rPr lang="en-US" sz="2400" spc="-100" dirty="0">
                <a:solidFill>
                  <a:srgbClr val="002060"/>
                </a:solidFill>
                <a:latin typeface="Cambria" pitchFamily="18" charset="0"/>
                <a:ea typeface="Cambria" pitchFamily="18" charset="0"/>
                <a:cs typeface="Times New Roman"/>
              </a:rPr>
              <a:t> </a:t>
            </a:r>
            <a:r>
              <a:rPr lang="en-US" sz="2400" spc="5" dirty="0" err="1">
                <a:solidFill>
                  <a:srgbClr val="002060"/>
                </a:solidFill>
                <a:latin typeface="Cambria" pitchFamily="18" charset="0"/>
                <a:ea typeface="Cambria" pitchFamily="18" charset="0"/>
                <a:cs typeface="Times New Roman"/>
              </a:rPr>
              <a:t>godine</a:t>
            </a:r>
            <a:r>
              <a:rPr lang="en-US" sz="2400" spc="-105" dirty="0">
                <a:solidFill>
                  <a:srgbClr val="002060"/>
                </a:solidFill>
                <a:latin typeface="Cambria" pitchFamily="18" charset="0"/>
                <a:ea typeface="Cambria" pitchFamily="18" charset="0"/>
                <a:cs typeface="Times New Roman"/>
              </a:rPr>
              <a:t> </a:t>
            </a:r>
            <a:r>
              <a:rPr lang="en-US" sz="2400" spc="-20" dirty="0" err="1" smtClean="0">
                <a:solidFill>
                  <a:srgbClr val="002060"/>
                </a:solidFill>
                <a:latin typeface="Cambria" pitchFamily="18" charset="0"/>
                <a:ea typeface="Cambria" pitchFamily="18" charset="0"/>
                <a:cs typeface="Times New Roman"/>
              </a:rPr>
              <a:t>usvojila</a:t>
            </a:r>
            <a:r>
              <a:rPr lang="sr-Latn-RS" sz="2400" spc="-20" dirty="0" smtClean="0">
                <a:solidFill>
                  <a:srgbClr val="002060"/>
                </a:solidFill>
                <a:latin typeface="Cambria" pitchFamily="18" charset="0"/>
                <a:ea typeface="Cambria" pitchFamily="18" charset="0"/>
                <a:cs typeface="Times New Roman"/>
              </a:rPr>
              <a:t> </a:t>
            </a:r>
            <a:r>
              <a:rPr lang="en-US" sz="2400" spc="15" dirty="0" err="1" smtClean="0">
                <a:solidFill>
                  <a:srgbClr val="002060"/>
                </a:solidFill>
                <a:latin typeface="Cambria" pitchFamily="18" charset="0"/>
                <a:ea typeface="Cambria" pitchFamily="18" charset="0"/>
                <a:cs typeface="Times New Roman"/>
              </a:rPr>
              <a:t>kao</a:t>
            </a:r>
            <a:r>
              <a:rPr lang="en-US" sz="2400" spc="-15" dirty="0" smtClean="0">
                <a:solidFill>
                  <a:srgbClr val="002060"/>
                </a:solidFill>
                <a:latin typeface="Cambria" pitchFamily="18" charset="0"/>
                <a:ea typeface="Cambria" pitchFamily="18" charset="0"/>
                <a:cs typeface="Times New Roman"/>
              </a:rPr>
              <a:t> </a:t>
            </a:r>
            <a:r>
              <a:rPr lang="en-US" sz="2400" spc="-10" dirty="0" err="1" smtClean="0">
                <a:solidFill>
                  <a:srgbClr val="002060"/>
                </a:solidFill>
                <a:latin typeface="Cambria" pitchFamily="18" charset="0"/>
                <a:ea typeface="Cambria" pitchFamily="18" charset="0"/>
                <a:cs typeface="Times New Roman"/>
              </a:rPr>
              <a:t>o</a:t>
            </a:r>
            <a:r>
              <a:rPr lang="en-US" sz="2400" spc="-10" dirty="0" err="1" smtClean="0">
                <a:solidFill>
                  <a:srgbClr val="002060"/>
                </a:solidFill>
                <a:latin typeface="Cambria" pitchFamily="18" charset="0"/>
                <a:ea typeface="Cambria" pitchFamily="18" charset="0"/>
                <a:cs typeface="Georgia"/>
              </a:rPr>
              <a:t>ﬁ</a:t>
            </a:r>
            <a:r>
              <a:rPr lang="en-US" sz="2400" spc="10" dirty="0" err="1" smtClean="0">
                <a:solidFill>
                  <a:srgbClr val="002060"/>
                </a:solidFill>
                <a:latin typeface="Cambria" pitchFamily="18" charset="0"/>
                <a:ea typeface="Cambria" pitchFamily="18" charset="0"/>
                <a:cs typeface="Times New Roman"/>
              </a:rPr>
              <a:t>cijalnu</a:t>
            </a:r>
            <a:r>
              <a:rPr lang="en-US" sz="2400" spc="-15" dirty="0" smtClean="0">
                <a:solidFill>
                  <a:srgbClr val="002060"/>
                </a:solidFill>
                <a:latin typeface="Cambria" pitchFamily="18" charset="0"/>
                <a:ea typeface="Cambria" pitchFamily="18" charset="0"/>
                <a:cs typeface="Times New Roman"/>
              </a:rPr>
              <a:t> </a:t>
            </a:r>
            <a:r>
              <a:rPr lang="en-US" sz="2400" spc="30" dirty="0" err="1">
                <a:solidFill>
                  <a:srgbClr val="002060"/>
                </a:solidFill>
                <a:latin typeface="Cambria" pitchFamily="18" charset="0"/>
                <a:ea typeface="Cambria" pitchFamily="18" charset="0"/>
                <a:cs typeface="Times New Roman"/>
              </a:rPr>
              <a:t>notaciju</a:t>
            </a:r>
            <a:r>
              <a:rPr lang="en-US" sz="2400" spc="-15" dirty="0">
                <a:solidFill>
                  <a:srgbClr val="002060"/>
                </a:solidFill>
                <a:latin typeface="Cambria" pitchFamily="18" charset="0"/>
                <a:ea typeface="Cambria" pitchFamily="18" charset="0"/>
                <a:cs typeface="Times New Roman"/>
              </a:rPr>
              <a:t> </a:t>
            </a:r>
            <a:r>
              <a:rPr lang="en-US" sz="2400" spc="25" dirty="0" err="1">
                <a:solidFill>
                  <a:srgbClr val="002060"/>
                </a:solidFill>
                <a:latin typeface="Cambria" pitchFamily="18" charset="0"/>
                <a:ea typeface="Cambria" pitchFamily="18" charset="0"/>
                <a:cs typeface="Times New Roman"/>
              </a:rPr>
              <a:t>objektno-orijentisanog</a:t>
            </a:r>
            <a:r>
              <a:rPr lang="en-US" sz="2400" spc="-10" dirty="0">
                <a:solidFill>
                  <a:srgbClr val="002060"/>
                </a:solidFill>
                <a:latin typeface="Cambria" pitchFamily="18" charset="0"/>
                <a:ea typeface="Cambria" pitchFamily="18" charset="0"/>
                <a:cs typeface="Times New Roman"/>
              </a:rPr>
              <a:t> </a:t>
            </a:r>
            <a:r>
              <a:rPr lang="en-US" sz="2400" spc="20" dirty="0" err="1">
                <a:solidFill>
                  <a:srgbClr val="002060"/>
                </a:solidFill>
                <a:latin typeface="Cambria" pitchFamily="18" charset="0"/>
                <a:ea typeface="Cambria" pitchFamily="18" charset="0"/>
                <a:cs typeface="Times New Roman"/>
              </a:rPr>
              <a:t>modelovanja</a:t>
            </a:r>
            <a:r>
              <a:rPr lang="en-US" sz="2400" spc="-15" dirty="0">
                <a:solidFill>
                  <a:srgbClr val="002060"/>
                </a:solidFill>
                <a:latin typeface="Cambria" pitchFamily="18" charset="0"/>
                <a:ea typeface="Cambria" pitchFamily="18" charset="0"/>
                <a:cs typeface="Times New Roman"/>
              </a:rPr>
              <a:t> </a:t>
            </a:r>
            <a:r>
              <a:rPr lang="en-US" sz="2400" spc="45" dirty="0">
                <a:solidFill>
                  <a:srgbClr val="002060"/>
                </a:solidFill>
                <a:latin typeface="Cambria" pitchFamily="18" charset="0"/>
                <a:ea typeface="Cambria" pitchFamily="18" charset="0"/>
                <a:cs typeface="Times New Roman"/>
              </a:rPr>
              <a:t>-</a:t>
            </a:r>
            <a:r>
              <a:rPr lang="en-US" sz="2400" spc="-15" dirty="0">
                <a:solidFill>
                  <a:srgbClr val="002060"/>
                </a:solidFill>
                <a:latin typeface="Cambria" pitchFamily="18" charset="0"/>
                <a:ea typeface="Cambria" pitchFamily="18" charset="0"/>
                <a:cs typeface="Times New Roman"/>
              </a:rPr>
              <a:t> </a:t>
            </a:r>
            <a:r>
              <a:rPr lang="en-US" sz="2400" spc="20" dirty="0" err="1">
                <a:solidFill>
                  <a:srgbClr val="002060"/>
                </a:solidFill>
                <a:latin typeface="Cambria" pitchFamily="18" charset="0"/>
                <a:ea typeface="Cambria" pitchFamily="18" charset="0"/>
                <a:cs typeface="Times New Roman"/>
              </a:rPr>
              <a:t>jedinstveni</a:t>
            </a:r>
            <a:r>
              <a:rPr lang="en-US" sz="2400" spc="20" dirty="0">
                <a:solidFill>
                  <a:srgbClr val="002060"/>
                </a:solidFill>
                <a:latin typeface="Cambria" pitchFamily="18" charset="0"/>
                <a:ea typeface="Cambria" pitchFamily="18" charset="0"/>
                <a:cs typeface="Times New Roman"/>
              </a:rPr>
              <a:t> </a:t>
            </a:r>
            <a:r>
              <a:rPr lang="en-US" sz="2400" spc="-360" dirty="0">
                <a:solidFill>
                  <a:srgbClr val="002060"/>
                </a:solidFill>
                <a:latin typeface="Cambria" pitchFamily="18" charset="0"/>
                <a:ea typeface="Cambria" pitchFamily="18" charset="0"/>
                <a:cs typeface="Times New Roman"/>
              </a:rPr>
              <a:t> </a:t>
            </a:r>
            <a:r>
              <a:rPr lang="en-US" sz="2400" spc="-5" dirty="0" err="1">
                <a:solidFill>
                  <a:srgbClr val="002060"/>
                </a:solidFill>
                <a:latin typeface="Cambria" pitchFamily="18" charset="0"/>
                <a:ea typeface="Cambria" pitchFamily="18" charset="0"/>
                <a:cs typeface="Times New Roman"/>
              </a:rPr>
              <a:t>jezik</a:t>
            </a:r>
            <a:r>
              <a:rPr lang="en-US" sz="2400" spc="-5" dirty="0">
                <a:solidFill>
                  <a:srgbClr val="002060"/>
                </a:solidFill>
                <a:latin typeface="Cambria" pitchFamily="18" charset="0"/>
                <a:ea typeface="Cambria" pitchFamily="18" charset="0"/>
                <a:cs typeface="Times New Roman"/>
              </a:rPr>
              <a:t> </a:t>
            </a:r>
            <a:r>
              <a:rPr lang="en-US" sz="2400" spc="15" dirty="0" err="1">
                <a:solidFill>
                  <a:srgbClr val="002060"/>
                </a:solidFill>
                <a:latin typeface="Cambria" pitchFamily="18" charset="0"/>
                <a:ea typeface="Cambria" pitchFamily="18" charset="0"/>
                <a:cs typeface="Times New Roman"/>
              </a:rPr>
              <a:t>modelovanja</a:t>
            </a:r>
            <a:r>
              <a:rPr lang="en-US" sz="2400" spc="15" dirty="0">
                <a:solidFill>
                  <a:srgbClr val="002060"/>
                </a:solidFill>
                <a:latin typeface="Cambria" pitchFamily="18" charset="0"/>
                <a:ea typeface="Cambria" pitchFamily="18" charset="0"/>
                <a:cs typeface="Times New Roman"/>
              </a:rPr>
              <a:t>, </a:t>
            </a:r>
            <a:r>
              <a:rPr lang="en-US" sz="2400" spc="20" dirty="0" err="1">
                <a:solidFill>
                  <a:srgbClr val="002060"/>
                </a:solidFill>
                <a:latin typeface="Cambria" pitchFamily="18" charset="0"/>
                <a:ea typeface="Cambria" pitchFamily="18" charset="0"/>
                <a:cs typeface="Times New Roman"/>
              </a:rPr>
              <a:t>kra</a:t>
            </a:r>
            <a:r>
              <a:rPr lang="en-US" sz="2400" spc="20" dirty="0" err="1">
                <a:solidFill>
                  <a:srgbClr val="002060"/>
                </a:solidFill>
                <a:latin typeface="Cambria" pitchFamily="18" charset="0"/>
                <a:ea typeface="Cambria" pitchFamily="18" charset="0"/>
                <a:cs typeface="Georgia"/>
              </a:rPr>
              <a:t>ć</a:t>
            </a:r>
            <a:r>
              <a:rPr lang="en-US" sz="2400" spc="20" dirty="0" err="1">
                <a:solidFill>
                  <a:srgbClr val="002060"/>
                </a:solidFill>
                <a:latin typeface="Cambria" pitchFamily="18" charset="0"/>
                <a:ea typeface="Cambria" pitchFamily="18" charset="0"/>
                <a:cs typeface="Times New Roman"/>
              </a:rPr>
              <a:t>e</a:t>
            </a:r>
            <a:r>
              <a:rPr lang="en-US" sz="2400" spc="20" dirty="0">
                <a:solidFill>
                  <a:srgbClr val="002060"/>
                </a:solidFill>
                <a:latin typeface="Cambria" pitchFamily="18" charset="0"/>
                <a:ea typeface="Cambria" pitchFamily="18" charset="0"/>
                <a:cs typeface="Times New Roman"/>
              </a:rPr>
              <a:t> </a:t>
            </a:r>
            <a:r>
              <a:rPr lang="en-US" sz="2400" dirty="0">
                <a:solidFill>
                  <a:srgbClr val="002060"/>
                </a:solidFill>
                <a:latin typeface="Cambria" pitchFamily="18" charset="0"/>
                <a:ea typeface="Cambria" pitchFamily="18" charset="0"/>
                <a:cs typeface="Times New Roman"/>
              </a:rPr>
              <a:t>UML </a:t>
            </a:r>
            <a:r>
              <a:rPr lang="en-US" sz="2400" spc="-10" dirty="0">
                <a:solidFill>
                  <a:srgbClr val="002060"/>
                </a:solidFill>
                <a:latin typeface="Cambria" pitchFamily="18" charset="0"/>
                <a:ea typeface="Cambria" pitchFamily="18" charset="0"/>
                <a:cs typeface="Times New Roman"/>
              </a:rPr>
              <a:t>(</a:t>
            </a:r>
            <a:r>
              <a:rPr lang="en-US" sz="2400" i="1" spc="-10" dirty="0" smtClean="0">
                <a:solidFill>
                  <a:srgbClr val="002060"/>
                </a:solidFill>
                <a:latin typeface="Cambria" pitchFamily="18" charset="0"/>
                <a:ea typeface="Cambria" pitchFamily="18" charset="0"/>
                <a:cs typeface="Palatino Linotype"/>
              </a:rPr>
              <a:t>Uni</a:t>
            </a:r>
            <a:r>
              <a:rPr lang="en-US" sz="2400" i="1" spc="-10" dirty="0" smtClean="0">
                <a:solidFill>
                  <a:srgbClr val="002060"/>
                </a:solidFill>
                <a:latin typeface="Cambria" pitchFamily="18" charset="0"/>
                <a:ea typeface="Cambria" pitchFamily="18" charset="0"/>
                <a:cs typeface="Times New Roman"/>
              </a:rPr>
              <a:t>ﬁ</a:t>
            </a:r>
            <a:r>
              <a:rPr lang="en-US" sz="2400" i="1" spc="55" dirty="0" smtClean="0">
                <a:solidFill>
                  <a:srgbClr val="002060"/>
                </a:solidFill>
                <a:latin typeface="Cambria" pitchFamily="18" charset="0"/>
                <a:ea typeface="Cambria" pitchFamily="18" charset="0"/>
                <a:cs typeface="Palatino Linotype"/>
              </a:rPr>
              <a:t>ed </a:t>
            </a:r>
            <a:r>
              <a:rPr lang="en-US" sz="2400" i="1" spc="-10" dirty="0">
                <a:solidFill>
                  <a:srgbClr val="002060"/>
                </a:solidFill>
                <a:latin typeface="Cambria" pitchFamily="18" charset="0"/>
                <a:ea typeface="Cambria" pitchFamily="18" charset="0"/>
                <a:cs typeface="Palatino Linotype"/>
              </a:rPr>
              <a:t>Modeling </a:t>
            </a:r>
            <a:r>
              <a:rPr lang="en-US" sz="2400" i="1" dirty="0">
                <a:solidFill>
                  <a:srgbClr val="002060"/>
                </a:solidFill>
                <a:latin typeface="Cambria" pitchFamily="18" charset="0"/>
                <a:ea typeface="Cambria" pitchFamily="18" charset="0"/>
                <a:cs typeface="Palatino Linotype"/>
              </a:rPr>
              <a:t>Language</a:t>
            </a:r>
            <a:r>
              <a:rPr lang="en-US" sz="2400" dirty="0">
                <a:solidFill>
                  <a:srgbClr val="002060"/>
                </a:solidFill>
                <a:latin typeface="Cambria" pitchFamily="18" charset="0"/>
                <a:ea typeface="Cambria" pitchFamily="18" charset="0"/>
                <a:cs typeface="Times New Roman"/>
              </a:rPr>
              <a:t>). </a:t>
            </a:r>
            <a:endParaRPr lang="sr-Latn-RS" sz="2400" dirty="0" smtClean="0">
              <a:solidFill>
                <a:srgbClr val="002060"/>
              </a:solidFill>
              <a:latin typeface="Cambria" pitchFamily="18" charset="0"/>
              <a:ea typeface="Cambria" pitchFamily="18" charset="0"/>
              <a:cs typeface="Times New Roman"/>
            </a:endParaRPr>
          </a:p>
          <a:p>
            <a:r>
              <a:rPr lang="en-US" sz="2400" spc="-15" dirty="0" err="1" smtClean="0">
                <a:solidFill>
                  <a:srgbClr val="002060"/>
                </a:solidFill>
                <a:latin typeface="Cambria" pitchFamily="18" charset="0"/>
                <a:ea typeface="Cambria" pitchFamily="18" charset="0"/>
                <a:cs typeface="Times New Roman"/>
              </a:rPr>
              <a:t>Cilj</a:t>
            </a:r>
            <a:r>
              <a:rPr lang="en-US" sz="2400" spc="-15" dirty="0" smtClean="0">
                <a:solidFill>
                  <a:srgbClr val="002060"/>
                </a:solidFill>
                <a:latin typeface="Cambria" pitchFamily="18" charset="0"/>
                <a:ea typeface="Cambria" pitchFamily="18" charset="0"/>
                <a:cs typeface="Times New Roman"/>
              </a:rPr>
              <a:t> </a:t>
            </a:r>
            <a:r>
              <a:rPr lang="en-US" sz="2400" spc="60" dirty="0">
                <a:solidFill>
                  <a:srgbClr val="002060"/>
                </a:solidFill>
                <a:latin typeface="Cambria" pitchFamily="18" charset="0"/>
                <a:ea typeface="Cambria" pitchFamily="18" charset="0"/>
                <a:cs typeface="Times New Roman"/>
              </a:rPr>
              <a:t>OMG </a:t>
            </a:r>
            <a:r>
              <a:rPr lang="en-US" sz="2400" spc="-360" dirty="0">
                <a:solidFill>
                  <a:srgbClr val="002060"/>
                </a:solidFill>
                <a:latin typeface="Cambria" pitchFamily="18" charset="0"/>
                <a:ea typeface="Cambria" pitchFamily="18" charset="0"/>
                <a:cs typeface="Times New Roman"/>
              </a:rPr>
              <a:t> </a:t>
            </a:r>
            <a:r>
              <a:rPr lang="en-US" sz="2400" spc="-10" dirty="0">
                <a:solidFill>
                  <a:srgbClr val="002060"/>
                </a:solidFill>
                <a:latin typeface="Cambria" pitchFamily="18" charset="0"/>
                <a:ea typeface="Cambria" pitchFamily="18" charset="0"/>
                <a:cs typeface="Times New Roman"/>
              </a:rPr>
              <a:t>je </a:t>
            </a:r>
            <a:r>
              <a:rPr lang="en-US" sz="2400" spc="15" dirty="0">
                <a:solidFill>
                  <a:srgbClr val="002060"/>
                </a:solidFill>
                <a:latin typeface="Cambria" pitchFamily="18" charset="0"/>
                <a:ea typeface="Cambria" pitchFamily="18" charset="0"/>
                <a:cs typeface="Times New Roman"/>
              </a:rPr>
              <a:t>bio </a:t>
            </a:r>
            <a:r>
              <a:rPr lang="en-US" sz="2400" spc="35" dirty="0">
                <a:solidFill>
                  <a:srgbClr val="002060"/>
                </a:solidFill>
                <a:latin typeface="Cambria" pitchFamily="18" charset="0"/>
                <a:ea typeface="Cambria" pitchFamily="18" charset="0"/>
                <a:cs typeface="Times New Roman"/>
              </a:rPr>
              <a:t>da </a:t>
            </a:r>
            <a:r>
              <a:rPr lang="en-US" sz="2400" spc="5" dirty="0">
                <a:solidFill>
                  <a:srgbClr val="002060"/>
                </a:solidFill>
                <a:latin typeface="Cambria" pitchFamily="18" charset="0"/>
                <a:ea typeface="Cambria" pitchFamily="18" charset="0"/>
                <a:cs typeface="Times New Roman"/>
              </a:rPr>
              <a:t>se </a:t>
            </a:r>
            <a:r>
              <a:rPr lang="en-US" sz="2400" spc="25" dirty="0" err="1">
                <a:solidFill>
                  <a:srgbClr val="002060"/>
                </a:solidFill>
                <a:latin typeface="Cambria" pitchFamily="18" charset="0"/>
                <a:ea typeface="Cambria" pitchFamily="18" charset="0"/>
                <a:cs typeface="Times New Roman"/>
              </a:rPr>
              <a:t>kreira</a:t>
            </a:r>
            <a:r>
              <a:rPr lang="en-US" sz="2400" spc="25" dirty="0">
                <a:solidFill>
                  <a:srgbClr val="002060"/>
                </a:solidFill>
                <a:latin typeface="Cambria" pitchFamily="18" charset="0"/>
                <a:ea typeface="Cambria" pitchFamily="18" charset="0"/>
                <a:cs typeface="Times New Roman"/>
              </a:rPr>
              <a:t> </a:t>
            </a:r>
            <a:r>
              <a:rPr lang="en-US" sz="2400" spc="30" dirty="0" err="1">
                <a:solidFill>
                  <a:srgbClr val="002060"/>
                </a:solidFill>
                <a:latin typeface="Cambria" pitchFamily="18" charset="0"/>
                <a:ea typeface="Cambria" pitchFamily="18" charset="0"/>
                <a:cs typeface="Times New Roman"/>
              </a:rPr>
              <a:t>standardizovana</a:t>
            </a:r>
            <a:r>
              <a:rPr lang="en-US" sz="2400" spc="30" dirty="0">
                <a:solidFill>
                  <a:srgbClr val="002060"/>
                </a:solidFill>
                <a:latin typeface="Cambria" pitchFamily="18" charset="0"/>
                <a:ea typeface="Cambria" pitchFamily="18" charset="0"/>
                <a:cs typeface="Times New Roman"/>
              </a:rPr>
              <a:t> </a:t>
            </a:r>
            <a:r>
              <a:rPr lang="en-US" sz="2400" spc="25" dirty="0" err="1">
                <a:solidFill>
                  <a:srgbClr val="002060"/>
                </a:solidFill>
                <a:latin typeface="Cambria" pitchFamily="18" charset="0"/>
                <a:ea typeface="Cambria" pitchFamily="18" charset="0"/>
                <a:cs typeface="Times New Roman"/>
              </a:rPr>
              <a:t>objektno-orijentisana</a:t>
            </a:r>
            <a:r>
              <a:rPr lang="en-US" sz="2400" spc="25" dirty="0">
                <a:solidFill>
                  <a:srgbClr val="002060"/>
                </a:solidFill>
                <a:latin typeface="Cambria" pitchFamily="18" charset="0"/>
                <a:ea typeface="Cambria" pitchFamily="18" charset="0"/>
                <a:cs typeface="Times New Roman"/>
              </a:rPr>
              <a:t> </a:t>
            </a:r>
            <a:r>
              <a:rPr lang="en-US" sz="2400" spc="35" dirty="0" err="1">
                <a:solidFill>
                  <a:srgbClr val="002060"/>
                </a:solidFill>
                <a:latin typeface="Cambria" pitchFamily="18" charset="0"/>
                <a:ea typeface="Cambria" pitchFamily="18" charset="0"/>
                <a:cs typeface="Times New Roman"/>
              </a:rPr>
              <a:t>arhitektura</a:t>
            </a:r>
            <a:r>
              <a:rPr lang="en-US" sz="2400" spc="35" dirty="0">
                <a:solidFill>
                  <a:srgbClr val="002060"/>
                </a:solidFill>
                <a:latin typeface="Cambria" pitchFamily="18" charset="0"/>
                <a:ea typeface="Cambria" pitchFamily="18" charset="0"/>
                <a:cs typeface="Times New Roman"/>
              </a:rPr>
              <a:t> </a:t>
            </a:r>
            <a:r>
              <a:rPr lang="en-US" sz="2400" spc="15" dirty="0" err="1">
                <a:solidFill>
                  <a:srgbClr val="002060"/>
                </a:solidFill>
                <a:latin typeface="Cambria" pitchFamily="18" charset="0"/>
                <a:ea typeface="Cambria" pitchFamily="18" charset="0"/>
                <a:cs typeface="Times New Roman"/>
              </a:rPr>
              <a:t>za</a:t>
            </a:r>
            <a:r>
              <a:rPr lang="en-US" sz="2400" spc="15" dirty="0">
                <a:solidFill>
                  <a:srgbClr val="002060"/>
                </a:solidFill>
                <a:latin typeface="Cambria" pitchFamily="18" charset="0"/>
                <a:ea typeface="Cambria" pitchFamily="18" charset="0"/>
                <a:cs typeface="Times New Roman"/>
              </a:rPr>
              <a:t> </a:t>
            </a:r>
            <a:r>
              <a:rPr lang="en-US" sz="2400" spc="20" dirty="0">
                <a:solidFill>
                  <a:srgbClr val="002060"/>
                </a:solidFill>
                <a:latin typeface="Cambria" pitchFamily="18" charset="0"/>
                <a:ea typeface="Cambria" pitchFamily="18" charset="0"/>
                <a:cs typeface="Times New Roman"/>
              </a:rPr>
              <a:t> </a:t>
            </a:r>
            <a:r>
              <a:rPr lang="en-US" sz="2400" spc="20" dirty="0" err="1">
                <a:solidFill>
                  <a:srgbClr val="002060"/>
                </a:solidFill>
                <a:latin typeface="Cambria" pitchFamily="18" charset="0"/>
                <a:ea typeface="Cambria" pitchFamily="18" charset="0"/>
                <a:cs typeface="Times New Roman"/>
              </a:rPr>
              <a:t>distribuirane</a:t>
            </a:r>
            <a:r>
              <a:rPr lang="en-US" sz="2400" spc="-95" dirty="0">
                <a:solidFill>
                  <a:srgbClr val="002060"/>
                </a:solidFill>
                <a:latin typeface="Cambria" pitchFamily="18" charset="0"/>
                <a:ea typeface="Cambria" pitchFamily="18" charset="0"/>
                <a:cs typeface="Times New Roman"/>
              </a:rPr>
              <a:t> </a:t>
            </a:r>
            <a:r>
              <a:rPr lang="en-US" sz="2400" spc="-10" dirty="0" err="1">
                <a:solidFill>
                  <a:srgbClr val="002060"/>
                </a:solidFill>
                <a:latin typeface="Cambria" pitchFamily="18" charset="0"/>
                <a:ea typeface="Cambria" pitchFamily="18" charset="0"/>
                <a:cs typeface="Times New Roman"/>
              </a:rPr>
              <a:t>aplikacije</a:t>
            </a:r>
            <a:r>
              <a:rPr lang="en-US" sz="2400" spc="-90" dirty="0">
                <a:solidFill>
                  <a:srgbClr val="002060"/>
                </a:solidFill>
                <a:latin typeface="Cambria" pitchFamily="18" charset="0"/>
                <a:ea typeface="Cambria" pitchFamily="18" charset="0"/>
                <a:cs typeface="Times New Roman"/>
              </a:rPr>
              <a:t> </a:t>
            </a:r>
            <a:r>
              <a:rPr lang="en-US" sz="2400" spc="-10" dirty="0" err="1">
                <a:solidFill>
                  <a:srgbClr val="002060"/>
                </a:solidFill>
                <a:latin typeface="Cambria" pitchFamily="18" charset="0"/>
                <a:ea typeface="Cambria" pitchFamily="18" charset="0"/>
                <a:cs typeface="Times New Roman"/>
              </a:rPr>
              <a:t>koje</a:t>
            </a:r>
            <a:r>
              <a:rPr lang="en-US" sz="2400" spc="-90" dirty="0">
                <a:solidFill>
                  <a:srgbClr val="002060"/>
                </a:solidFill>
                <a:latin typeface="Cambria" pitchFamily="18" charset="0"/>
                <a:ea typeface="Cambria" pitchFamily="18" charset="0"/>
                <a:cs typeface="Times New Roman"/>
              </a:rPr>
              <a:t> </a:t>
            </a:r>
            <a:r>
              <a:rPr lang="en-US" sz="2400" spc="10" dirty="0" err="1">
                <a:solidFill>
                  <a:srgbClr val="002060"/>
                </a:solidFill>
                <a:latin typeface="Cambria" pitchFamily="18" charset="0"/>
                <a:ea typeface="Cambria" pitchFamily="18" charset="0"/>
                <a:cs typeface="Times New Roman"/>
              </a:rPr>
              <a:t>podržavaju</a:t>
            </a:r>
            <a:r>
              <a:rPr lang="en-US" sz="2400" spc="-95" dirty="0">
                <a:solidFill>
                  <a:srgbClr val="002060"/>
                </a:solidFill>
                <a:latin typeface="Cambria" pitchFamily="18" charset="0"/>
                <a:ea typeface="Cambria" pitchFamily="18" charset="0"/>
                <a:cs typeface="Times New Roman"/>
              </a:rPr>
              <a:t> </a:t>
            </a:r>
            <a:r>
              <a:rPr lang="en-US" sz="2400" spc="20" dirty="0" err="1">
                <a:solidFill>
                  <a:srgbClr val="002060"/>
                </a:solidFill>
                <a:latin typeface="Cambria" pitchFamily="18" charset="0"/>
                <a:ea typeface="Cambria" pitchFamily="18" charset="0"/>
                <a:cs typeface="Times New Roman"/>
              </a:rPr>
              <a:t>distribuirane</a:t>
            </a:r>
            <a:r>
              <a:rPr lang="en-US" sz="2400" spc="-90" dirty="0">
                <a:solidFill>
                  <a:srgbClr val="002060"/>
                </a:solidFill>
                <a:latin typeface="Cambria" pitchFamily="18" charset="0"/>
                <a:ea typeface="Cambria" pitchFamily="18" charset="0"/>
                <a:cs typeface="Times New Roman"/>
              </a:rPr>
              <a:t> </a:t>
            </a:r>
            <a:r>
              <a:rPr lang="en-US" sz="2400" dirty="0" err="1" smtClean="0">
                <a:solidFill>
                  <a:srgbClr val="002060"/>
                </a:solidFill>
                <a:latin typeface="Cambria" pitchFamily="18" charset="0"/>
                <a:ea typeface="Cambria" pitchFamily="18" charset="0"/>
                <a:cs typeface="Times New Roman"/>
              </a:rPr>
              <a:t>objekte</a:t>
            </a:r>
            <a:r>
              <a:rPr lang="en-US" sz="2400" dirty="0">
                <a:solidFill>
                  <a:srgbClr val="002060"/>
                </a:solidFill>
                <a:latin typeface="Cambria" pitchFamily="18" charset="0"/>
                <a:ea typeface="Cambria" pitchFamily="18" charset="0"/>
                <a:cs typeface="Times New Roman"/>
              </a:rPr>
              <a:t>.</a:t>
            </a:r>
            <a:endParaRPr lang="en-US" sz="2400" dirty="0">
              <a:solidFill>
                <a:srgbClr val="002060"/>
              </a:solidFill>
              <a:latin typeface="Cambria" pitchFamily="18" charset="0"/>
              <a:ea typeface="Cambria" pitchFamily="18" charset="0"/>
            </a:endParaRPr>
          </a:p>
        </p:txBody>
      </p:sp>
      <p:sp>
        <p:nvSpPr>
          <p:cNvPr id="5" name="Title 1"/>
          <p:cNvSpPr txBox="1">
            <a:spLocks/>
          </p:cNvSpPr>
          <p:nvPr/>
        </p:nvSpPr>
        <p:spPr>
          <a:xfrm>
            <a:off x="971600" y="1196752"/>
            <a:ext cx="6491064"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dirty="0" smtClean="0">
                <a:solidFill>
                  <a:srgbClr val="002060"/>
                </a:solidFill>
                <a:latin typeface="Cambria" pitchFamily="18" charset="0"/>
                <a:ea typeface="Cambria" pitchFamily="18" charset="0"/>
              </a:rPr>
              <a:t>UML</a:t>
            </a:r>
            <a:endParaRPr lang="en-US"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4363945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2348880"/>
            <a:ext cx="7272808" cy="3777283"/>
          </a:xfrm>
        </p:spPr>
        <p:txBody>
          <a:bodyPr>
            <a:normAutofit/>
          </a:bodyPr>
          <a:lstStyle/>
          <a:p>
            <a:pPr>
              <a:buFont typeface="Wingdings" pitchFamily="2" charset="2"/>
              <a:buChar char="Ø"/>
            </a:pPr>
            <a:r>
              <a:rPr lang="en-US" sz="2400" spc="-15" dirty="0">
                <a:solidFill>
                  <a:srgbClr val="002060"/>
                </a:solidFill>
                <a:latin typeface="Cambria" pitchFamily="18" charset="0"/>
                <a:ea typeface="Cambria" pitchFamily="18" charset="0"/>
                <a:cs typeface="Palatino Linotype"/>
              </a:rPr>
              <a:t>UML je </a:t>
            </a:r>
            <a:r>
              <a:rPr lang="en-US" sz="2400" spc="-15" dirty="0" err="1">
                <a:solidFill>
                  <a:srgbClr val="002060"/>
                </a:solidFill>
                <a:latin typeface="Cambria" pitchFamily="18" charset="0"/>
                <a:ea typeface="Cambria" pitchFamily="18" charset="0"/>
                <a:cs typeface="Palatino Linotype"/>
              </a:rPr>
              <a:t>metod</a:t>
            </a:r>
            <a:r>
              <a:rPr lang="en-US" sz="2400" spc="-15" dirty="0">
                <a:solidFill>
                  <a:srgbClr val="002060"/>
                </a:solidFill>
                <a:latin typeface="Cambria" pitchFamily="18" charset="0"/>
                <a:ea typeface="Cambria" pitchFamily="18" charset="0"/>
                <a:cs typeface="Palatino Linotype"/>
              </a:rPr>
              <a:t> </a:t>
            </a:r>
            <a:r>
              <a:rPr lang="en-US" sz="2400" spc="-15" dirty="0" err="1">
                <a:solidFill>
                  <a:srgbClr val="002060"/>
                </a:solidFill>
                <a:latin typeface="Cambria" pitchFamily="18" charset="0"/>
                <a:ea typeface="Cambria" pitchFamily="18" charset="0"/>
                <a:cs typeface="Palatino Linotype"/>
              </a:rPr>
              <a:t>treće</a:t>
            </a:r>
            <a:r>
              <a:rPr lang="en-US" sz="2400" spc="-15" dirty="0">
                <a:solidFill>
                  <a:srgbClr val="002060"/>
                </a:solidFill>
                <a:latin typeface="Cambria" pitchFamily="18" charset="0"/>
                <a:ea typeface="Cambria" pitchFamily="18" charset="0"/>
                <a:cs typeface="Palatino Linotype"/>
              </a:rPr>
              <a:t> </a:t>
            </a:r>
            <a:r>
              <a:rPr lang="en-US" sz="2400" spc="-15" dirty="0" err="1">
                <a:solidFill>
                  <a:srgbClr val="002060"/>
                </a:solidFill>
                <a:latin typeface="Cambria" pitchFamily="18" charset="0"/>
                <a:ea typeface="Cambria" pitchFamily="18" charset="0"/>
                <a:cs typeface="Palatino Linotype"/>
              </a:rPr>
              <a:t>generacije</a:t>
            </a:r>
            <a:r>
              <a:rPr lang="en-US" sz="2400" spc="-15" dirty="0">
                <a:solidFill>
                  <a:srgbClr val="002060"/>
                </a:solidFill>
                <a:latin typeface="Cambria" pitchFamily="18" charset="0"/>
                <a:ea typeface="Cambria" pitchFamily="18" charset="0"/>
                <a:cs typeface="Palatino Linotype"/>
              </a:rPr>
              <a:t> </a:t>
            </a:r>
            <a:r>
              <a:rPr lang="en-US" sz="2400" spc="-15" dirty="0" err="1">
                <a:solidFill>
                  <a:srgbClr val="002060"/>
                </a:solidFill>
                <a:latin typeface="Cambria" pitchFamily="18" charset="0"/>
                <a:ea typeface="Cambria" pitchFamily="18" charset="0"/>
                <a:cs typeface="Palatino Linotype"/>
              </a:rPr>
              <a:t>koji</a:t>
            </a:r>
            <a:r>
              <a:rPr lang="en-US" sz="2400" spc="-15" dirty="0">
                <a:solidFill>
                  <a:srgbClr val="002060"/>
                </a:solidFill>
                <a:latin typeface="Cambria" pitchFamily="18" charset="0"/>
                <a:ea typeface="Cambria" pitchFamily="18" charset="0"/>
                <a:cs typeface="Palatino Linotype"/>
              </a:rPr>
              <a:t> </a:t>
            </a:r>
            <a:r>
              <a:rPr lang="en-US" sz="2400" spc="-15" dirty="0" err="1">
                <a:solidFill>
                  <a:srgbClr val="002060"/>
                </a:solidFill>
                <a:latin typeface="Cambria" pitchFamily="18" charset="0"/>
                <a:ea typeface="Cambria" pitchFamily="18" charset="0"/>
                <a:cs typeface="Palatino Linotype"/>
              </a:rPr>
              <a:t>služi</a:t>
            </a:r>
            <a:r>
              <a:rPr lang="en-US" sz="2400" spc="-15" dirty="0">
                <a:solidFill>
                  <a:srgbClr val="002060"/>
                </a:solidFill>
                <a:latin typeface="Cambria" pitchFamily="18" charset="0"/>
                <a:ea typeface="Cambria" pitchFamily="18" charset="0"/>
                <a:cs typeface="Palatino Linotype"/>
              </a:rPr>
              <a:t> </a:t>
            </a:r>
            <a:r>
              <a:rPr lang="en-US" sz="2400" spc="-15" dirty="0" err="1">
                <a:solidFill>
                  <a:srgbClr val="002060"/>
                </a:solidFill>
                <a:latin typeface="Cambria" pitchFamily="18" charset="0"/>
                <a:ea typeface="Cambria" pitchFamily="18" charset="0"/>
                <a:cs typeface="Palatino Linotype"/>
              </a:rPr>
              <a:t>za</a:t>
            </a:r>
            <a:r>
              <a:rPr lang="en-US" sz="2400" spc="-15" dirty="0">
                <a:solidFill>
                  <a:srgbClr val="002060"/>
                </a:solidFill>
                <a:latin typeface="Cambria" pitchFamily="18" charset="0"/>
                <a:ea typeface="Cambria" pitchFamily="18" charset="0"/>
                <a:cs typeface="Palatino Linotype"/>
              </a:rPr>
              <a:t> </a:t>
            </a:r>
            <a:r>
              <a:rPr lang="en-US" sz="2400" spc="-15" dirty="0" err="1">
                <a:solidFill>
                  <a:srgbClr val="002060"/>
                </a:solidFill>
                <a:latin typeface="Cambria" pitchFamily="18" charset="0"/>
                <a:ea typeface="Cambria" pitchFamily="18" charset="0"/>
                <a:cs typeface="Palatino Linotype"/>
              </a:rPr>
              <a:t>speciﬁkaciju</a:t>
            </a:r>
            <a:r>
              <a:rPr lang="en-US" sz="2400" spc="-15" dirty="0">
                <a:solidFill>
                  <a:srgbClr val="002060"/>
                </a:solidFill>
                <a:latin typeface="Cambria" pitchFamily="18" charset="0"/>
                <a:ea typeface="Cambria" pitchFamily="18" charset="0"/>
                <a:cs typeface="Palatino Linotype"/>
              </a:rPr>
              <a:t>, </a:t>
            </a:r>
            <a:r>
              <a:rPr lang="en-US" sz="2400" spc="-15" dirty="0" err="1">
                <a:solidFill>
                  <a:srgbClr val="002060"/>
                </a:solidFill>
                <a:latin typeface="Cambria" pitchFamily="18" charset="0"/>
                <a:ea typeface="Cambria" pitchFamily="18" charset="0"/>
                <a:cs typeface="Palatino Linotype"/>
              </a:rPr>
              <a:t>vizuelizaciju</a:t>
            </a:r>
            <a:r>
              <a:rPr lang="en-US" sz="2400" spc="-15" dirty="0">
                <a:solidFill>
                  <a:srgbClr val="002060"/>
                </a:solidFill>
                <a:latin typeface="Cambria" pitchFamily="18" charset="0"/>
                <a:ea typeface="Cambria" pitchFamily="18" charset="0"/>
                <a:cs typeface="Palatino Linotype"/>
              </a:rPr>
              <a:t>, </a:t>
            </a:r>
            <a:r>
              <a:rPr lang="en-US" sz="2400" spc="-15" dirty="0" err="1">
                <a:solidFill>
                  <a:srgbClr val="002060"/>
                </a:solidFill>
                <a:latin typeface="Cambria" pitchFamily="18" charset="0"/>
                <a:ea typeface="Cambria" pitchFamily="18" charset="0"/>
                <a:cs typeface="Palatino Linotype"/>
              </a:rPr>
              <a:t>konstrukciju</a:t>
            </a:r>
            <a:r>
              <a:rPr lang="en-US" sz="2400" spc="-15" dirty="0">
                <a:solidFill>
                  <a:srgbClr val="002060"/>
                </a:solidFill>
                <a:latin typeface="Cambria" pitchFamily="18" charset="0"/>
                <a:ea typeface="Cambria" pitchFamily="18" charset="0"/>
                <a:cs typeface="Palatino Linotype"/>
              </a:rPr>
              <a:t> i </a:t>
            </a:r>
            <a:r>
              <a:rPr lang="en-US" sz="2400" spc="-15" dirty="0" err="1">
                <a:solidFill>
                  <a:srgbClr val="002060"/>
                </a:solidFill>
                <a:latin typeface="Cambria" pitchFamily="18" charset="0"/>
                <a:ea typeface="Cambria" pitchFamily="18" charset="0"/>
                <a:cs typeface="Palatino Linotype"/>
              </a:rPr>
              <a:t>dokumentaciju</a:t>
            </a:r>
            <a:r>
              <a:rPr lang="en-US" sz="2400" spc="-15" dirty="0">
                <a:solidFill>
                  <a:srgbClr val="002060"/>
                </a:solidFill>
                <a:latin typeface="Cambria" pitchFamily="18" charset="0"/>
                <a:ea typeface="Cambria" pitchFamily="18" charset="0"/>
                <a:cs typeface="Palatino Linotype"/>
              </a:rPr>
              <a:t> </a:t>
            </a:r>
            <a:r>
              <a:rPr lang="en-US" sz="2400" spc="-15" dirty="0" err="1">
                <a:solidFill>
                  <a:srgbClr val="002060"/>
                </a:solidFill>
                <a:latin typeface="Cambria" pitchFamily="18" charset="0"/>
                <a:ea typeface="Cambria" pitchFamily="18" charset="0"/>
                <a:cs typeface="Palatino Linotype"/>
              </a:rPr>
              <a:t>razvoja</a:t>
            </a:r>
            <a:r>
              <a:rPr lang="en-US" sz="2400" spc="-15" dirty="0">
                <a:solidFill>
                  <a:srgbClr val="002060"/>
                </a:solidFill>
                <a:latin typeface="Cambria" pitchFamily="18" charset="0"/>
                <a:ea typeface="Cambria" pitchFamily="18" charset="0"/>
                <a:cs typeface="Palatino Linotype"/>
              </a:rPr>
              <a:t> </a:t>
            </a:r>
            <a:r>
              <a:rPr lang="en-US" sz="2400" spc="-15" dirty="0" err="1">
                <a:solidFill>
                  <a:srgbClr val="002060"/>
                </a:solidFill>
                <a:latin typeface="Cambria" pitchFamily="18" charset="0"/>
                <a:ea typeface="Cambria" pitchFamily="18" charset="0"/>
                <a:cs typeface="Palatino Linotype"/>
              </a:rPr>
              <a:t>sistema</a:t>
            </a:r>
            <a:r>
              <a:rPr lang="en-US" sz="2400" spc="-15" dirty="0">
                <a:solidFill>
                  <a:srgbClr val="002060"/>
                </a:solidFill>
                <a:latin typeface="Cambria" pitchFamily="18" charset="0"/>
                <a:ea typeface="Cambria" pitchFamily="18" charset="0"/>
                <a:cs typeface="Palatino Linotype"/>
              </a:rPr>
              <a:t>. </a:t>
            </a:r>
            <a:endParaRPr lang="sr-Latn-RS" sz="2400" spc="-15" dirty="0" smtClean="0">
              <a:solidFill>
                <a:srgbClr val="002060"/>
              </a:solidFill>
              <a:latin typeface="Cambria" pitchFamily="18" charset="0"/>
              <a:ea typeface="Cambria" pitchFamily="18" charset="0"/>
              <a:cs typeface="Palatino Linotype"/>
            </a:endParaRPr>
          </a:p>
          <a:p>
            <a:pPr>
              <a:buFont typeface="Wingdings" pitchFamily="2" charset="2"/>
              <a:buChar char="Ø"/>
            </a:pPr>
            <a:r>
              <a:rPr lang="en-US" sz="2400" spc="-15" dirty="0" err="1" smtClean="0">
                <a:solidFill>
                  <a:srgbClr val="002060"/>
                </a:solidFill>
                <a:latin typeface="Cambria" pitchFamily="18" charset="0"/>
                <a:ea typeface="Cambria" pitchFamily="18" charset="0"/>
                <a:cs typeface="Palatino Linotype"/>
              </a:rPr>
              <a:t>Namena</a:t>
            </a:r>
            <a:r>
              <a:rPr lang="en-US" sz="2400" spc="-15" dirty="0" smtClean="0">
                <a:solidFill>
                  <a:srgbClr val="002060"/>
                </a:solidFill>
                <a:latin typeface="Cambria" pitchFamily="18" charset="0"/>
                <a:ea typeface="Cambria" pitchFamily="18" charset="0"/>
                <a:cs typeface="Palatino Linotype"/>
              </a:rPr>
              <a:t> </a:t>
            </a:r>
            <a:r>
              <a:rPr lang="en-US" sz="2400" spc="-15" dirty="0">
                <a:solidFill>
                  <a:srgbClr val="002060"/>
                </a:solidFill>
                <a:latin typeface="Cambria" pitchFamily="18" charset="0"/>
                <a:ea typeface="Cambria" pitchFamily="18" charset="0"/>
                <a:cs typeface="Palatino Linotype"/>
              </a:rPr>
              <a:t>UML-a je </a:t>
            </a:r>
            <a:r>
              <a:rPr lang="en-US" sz="2400" spc="-15" dirty="0" err="1">
                <a:solidFill>
                  <a:srgbClr val="002060"/>
                </a:solidFill>
                <a:latin typeface="Cambria" pitchFamily="18" charset="0"/>
                <a:ea typeface="Cambria" pitchFamily="18" charset="0"/>
                <a:cs typeface="Palatino Linotype"/>
              </a:rPr>
              <a:t>povećanje</a:t>
            </a:r>
            <a:r>
              <a:rPr lang="en-US" sz="2400" spc="-15" dirty="0">
                <a:solidFill>
                  <a:srgbClr val="002060"/>
                </a:solidFill>
                <a:latin typeface="Cambria" pitchFamily="18" charset="0"/>
                <a:ea typeface="Cambria" pitchFamily="18" charset="0"/>
                <a:cs typeface="Palatino Linotype"/>
              </a:rPr>
              <a:t>  </a:t>
            </a:r>
            <a:r>
              <a:rPr lang="en-US" sz="2400" spc="-15" dirty="0" err="1">
                <a:solidFill>
                  <a:srgbClr val="002060"/>
                </a:solidFill>
                <a:latin typeface="Cambria" pitchFamily="18" charset="0"/>
                <a:ea typeface="Cambria" pitchFamily="18" charset="0"/>
                <a:cs typeface="Palatino Linotype"/>
              </a:rPr>
              <a:t>produktivnosti</a:t>
            </a:r>
            <a:r>
              <a:rPr lang="en-US" sz="2400" spc="-15" dirty="0">
                <a:solidFill>
                  <a:srgbClr val="002060"/>
                </a:solidFill>
                <a:latin typeface="Cambria" pitchFamily="18" charset="0"/>
                <a:ea typeface="Cambria" pitchFamily="18" charset="0"/>
                <a:cs typeface="Palatino Linotype"/>
              </a:rPr>
              <a:t>, </a:t>
            </a:r>
            <a:r>
              <a:rPr lang="en-US" sz="2400" spc="-15" dirty="0" err="1">
                <a:solidFill>
                  <a:srgbClr val="002060"/>
                </a:solidFill>
                <a:latin typeface="Cambria" pitchFamily="18" charset="0"/>
                <a:ea typeface="Cambria" pitchFamily="18" charset="0"/>
                <a:cs typeface="Palatino Linotype"/>
              </a:rPr>
              <a:t>skraćenje</a:t>
            </a:r>
            <a:r>
              <a:rPr lang="en-US" sz="2400" spc="-15" dirty="0">
                <a:solidFill>
                  <a:srgbClr val="002060"/>
                </a:solidFill>
                <a:latin typeface="Cambria" pitchFamily="18" charset="0"/>
                <a:ea typeface="Cambria" pitchFamily="18" charset="0"/>
                <a:cs typeface="Palatino Linotype"/>
              </a:rPr>
              <a:t> </a:t>
            </a:r>
            <a:r>
              <a:rPr lang="en-US" sz="2400" spc="-15" dirty="0" err="1">
                <a:solidFill>
                  <a:srgbClr val="002060"/>
                </a:solidFill>
                <a:latin typeface="Cambria" pitchFamily="18" charset="0"/>
                <a:ea typeface="Cambria" pitchFamily="18" charset="0"/>
                <a:cs typeface="Palatino Linotype"/>
              </a:rPr>
              <a:t>vremena</a:t>
            </a:r>
            <a:r>
              <a:rPr lang="en-US" sz="2400" spc="-15" dirty="0">
                <a:solidFill>
                  <a:srgbClr val="002060"/>
                </a:solidFill>
                <a:latin typeface="Cambria" pitchFamily="18" charset="0"/>
                <a:ea typeface="Cambria" pitchFamily="18" charset="0"/>
                <a:cs typeface="Palatino Linotype"/>
              </a:rPr>
              <a:t> </a:t>
            </a:r>
            <a:r>
              <a:rPr lang="en-US" sz="2400" spc="-15" dirty="0" err="1">
                <a:solidFill>
                  <a:srgbClr val="002060"/>
                </a:solidFill>
                <a:latin typeface="Cambria" pitchFamily="18" charset="0"/>
                <a:ea typeface="Cambria" pitchFamily="18" charset="0"/>
                <a:cs typeface="Palatino Linotype"/>
              </a:rPr>
              <a:t>razvoja</a:t>
            </a:r>
            <a:r>
              <a:rPr lang="en-US" sz="2400" spc="-15" dirty="0">
                <a:solidFill>
                  <a:srgbClr val="002060"/>
                </a:solidFill>
                <a:latin typeface="Cambria" pitchFamily="18" charset="0"/>
                <a:ea typeface="Cambria" pitchFamily="18" charset="0"/>
                <a:cs typeface="Palatino Linotype"/>
              </a:rPr>
              <a:t> i </a:t>
            </a:r>
            <a:r>
              <a:rPr lang="en-US" sz="2400" spc="-15" dirty="0" err="1">
                <a:solidFill>
                  <a:srgbClr val="002060"/>
                </a:solidFill>
                <a:latin typeface="Cambria" pitchFamily="18" charset="0"/>
                <a:ea typeface="Cambria" pitchFamily="18" charset="0"/>
                <a:cs typeface="Palatino Linotype"/>
              </a:rPr>
              <a:t>poboljšanje</a:t>
            </a:r>
            <a:r>
              <a:rPr lang="en-US" sz="2400" spc="-15" dirty="0">
                <a:solidFill>
                  <a:srgbClr val="002060"/>
                </a:solidFill>
                <a:latin typeface="Cambria" pitchFamily="18" charset="0"/>
                <a:ea typeface="Cambria" pitchFamily="18" charset="0"/>
                <a:cs typeface="Palatino Linotype"/>
              </a:rPr>
              <a:t> </a:t>
            </a:r>
            <a:r>
              <a:rPr lang="en-US" sz="2400" spc="-15" dirty="0" err="1">
                <a:solidFill>
                  <a:srgbClr val="002060"/>
                </a:solidFill>
                <a:latin typeface="Cambria" pitchFamily="18" charset="0"/>
                <a:ea typeface="Cambria" pitchFamily="18" charset="0"/>
                <a:cs typeface="Palatino Linotype"/>
              </a:rPr>
              <a:t>kvaliteta</a:t>
            </a:r>
            <a:r>
              <a:rPr lang="en-US" sz="2400" spc="-15" dirty="0">
                <a:solidFill>
                  <a:srgbClr val="002060"/>
                </a:solidFill>
                <a:latin typeface="Cambria" pitchFamily="18" charset="0"/>
                <a:ea typeface="Cambria" pitchFamily="18" charset="0"/>
                <a:cs typeface="Palatino Linotype"/>
              </a:rPr>
              <a:t> IS-a. </a:t>
            </a:r>
            <a:endParaRPr lang="sr-Latn-RS" sz="2400" spc="-15" dirty="0" smtClean="0">
              <a:solidFill>
                <a:srgbClr val="002060"/>
              </a:solidFill>
              <a:latin typeface="Cambria" pitchFamily="18" charset="0"/>
              <a:ea typeface="Cambria" pitchFamily="18" charset="0"/>
              <a:cs typeface="Palatino Linotype"/>
            </a:endParaRPr>
          </a:p>
          <a:p>
            <a:pPr>
              <a:buFont typeface="Wingdings" pitchFamily="2" charset="2"/>
              <a:buChar char="Ø"/>
            </a:pPr>
            <a:r>
              <a:rPr lang="en-US" sz="2400" spc="-15" dirty="0" smtClean="0">
                <a:solidFill>
                  <a:srgbClr val="002060"/>
                </a:solidFill>
                <a:latin typeface="Cambria" pitchFamily="18" charset="0"/>
                <a:ea typeface="Cambria" pitchFamily="18" charset="0"/>
                <a:cs typeface="Palatino Linotype"/>
              </a:rPr>
              <a:t>UML </a:t>
            </a:r>
            <a:r>
              <a:rPr lang="en-US" sz="2400" spc="-15" dirty="0" err="1">
                <a:solidFill>
                  <a:srgbClr val="002060"/>
                </a:solidFill>
                <a:latin typeface="Cambria" pitchFamily="18" charset="0"/>
                <a:ea typeface="Cambria" pitchFamily="18" charset="0"/>
                <a:cs typeface="Palatino Linotype"/>
              </a:rPr>
              <a:t>može</a:t>
            </a:r>
            <a:r>
              <a:rPr lang="en-US" sz="2400" spc="-15" dirty="0">
                <a:solidFill>
                  <a:srgbClr val="002060"/>
                </a:solidFill>
                <a:latin typeface="Cambria" pitchFamily="18" charset="0"/>
                <a:ea typeface="Cambria" pitchFamily="18" charset="0"/>
                <a:cs typeface="Palatino Linotype"/>
              </a:rPr>
              <a:t> da se </a:t>
            </a:r>
            <a:r>
              <a:rPr lang="en-US" sz="2400" spc="-15" dirty="0" err="1">
                <a:solidFill>
                  <a:srgbClr val="002060"/>
                </a:solidFill>
                <a:latin typeface="Cambria" pitchFamily="18" charset="0"/>
                <a:ea typeface="Cambria" pitchFamily="18" charset="0"/>
                <a:cs typeface="Palatino Linotype"/>
              </a:rPr>
              <a:t>koristi</a:t>
            </a:r>
            <a:r>
              <a:rPr lang="en-US" sz="2400" spc="-15" dirty="0">
                <a:solidFill>
                  <a:srgbClr val="002060"/>
                </a:solidFill>
                <a:latin typeface="Cambria" pitchFamily="18" charset="0"/>
                <a:ea typeface="Cambria" pitchFamily="18" charset="0"/>
                <a:cs typeface="Palatino Linotype"/>
              </a:rPr>
              <a:t> u </a:t>
            </a:r>
            <a:r>
              <a:rPr lang="en-US" sz="2400" spc="-15" dirty="0" err="1">
                <a:solidFill>
                  <a:srgbClr val="002060"/>
                </a:solidFill>
                <a:latin typeface="Cambria" pitchFamily="18" charset="0"/>
                <a:ea typeface="Cambria" pitchFamily="18" charset="0"/>
                <a:cs typeface="Palatino Linotype"/>
              </a:rPr>
              <a:t>različitim</a:t>
            </a:r>
            <a:r>
              <a:rPr lang="en-US" sz="2400" spc="-15" dirty="0">
                <a:solidFill>
                  <a:srgbClr val="002060"/>
                </a:solidFill>
                <a:latin typeface="Cambria" pitchFamily="18" charset="0"/>
                <a:ea typeface="Cambria" pitchFamily="18" charset="0"/>
                <a:cs typeface="Palatino Linotype"/>
              </a:rPr>
              <a:t> </a:t>
            </a:r>
            <a:r>
              <a:rPr lang="en-US" sz="2400" spc="-15" dirty="0" err="1">
                <a:solidFill>
                  <a:srgbClr val="002060"/>
                </a:solidFill>
                <a:latin typeface="Cambria" pitchFamily="18" charset="0"/>
                <a:ea typeface="Cambria" pitchFamily="18" charset="0"/>
                <a:cs typeface="Palatino Linotype"/>
              </a:rPr>
              <a:t>fazama</a:t>
            </a:r>
            <a:r>
              <a:rPr lang="en-US" sz="2400" spc="-15" dirty="0">
                <a:solidFill>
                  <a:srgbClr val="002060"/>
                </a:solidFill>
                <a:latin typeface="Cambria" pitchFamily="18" charset="0"/>
                <a:ea typeface="Cambria" pitchFamily="18" charset="0"/>
                <a:cs typeface="Palatino Linotype"/>
              </a:rPr>
              <a:t> </a:t>
            </a:r>
            <a:r>
              <a:rPr lang="en-US" sz="2400" spc="-15" dirty="0" err="1">
                <a:solidFill>
                  <a:srgbClr val="002060"/>
                </a:solidFill>
                <a:latin typeface="Cambria" pitchFamily="18" charset="0"/>
                <a:ea typeface="Cambria" pitchFamily="18" charset="0"/>
                <a:cs typeface="Palatino Linotype"/>
              </a:rPr>
              <a:t>razvoja</a:t>
            </a:r>
            <a:r>
              <a:rPr lang="en-US" sz="2400" spc="-15" dirty="0">
                <a:solidFill>
                  <a:srgbClr val="002060"/>
                </a:solidFill>
                <a:latin typeface="Cambria" pitchFamily="18" charset="0"/>
                <a:ea typeface="Cambria" pitchFamily="18" charset="0"/>
                <a:cs typeface="Palatino Linotype"/>
              </a:rPr>
              <a:t>,  od </a:t>
            </a:r>
            <a:r>
              <a:rPr lang="en-US" sz="2400" spc="-15" dirty="0" err="1">
                <a:solidFill>
                  <a:srgbClr val="002060"/>
                </a:solidFill>
                <a:latin typeface="Cambria" pitchFamily="18" charset="0"/>
                <a:ea typeface="Cambria" pitchFamily="18" charset="0"/>
                <a:cs typeface="Palatino Linotype"/>
              </a:rPr>
              <a:t>speciﬁkacije</a:t>
            </a:r>
            <a:r>
              <a:rPr lang="en-US" sz="2400" spc="-15" dirty="0">
                <a:solidFill>
                  <a:srgbClr val="002060"/>
                </a:solidFill>
                <a:latin typeface="Cambria" pitchFamily="18" charset="0"/>
                <a:ea typeface="Cambria" pitchFamily="18" charset="0"/>
                <a:cs typeface="Palatino Linotype"/>
              </a:rPr>
              <a:t> </a:t>
            </a:r>
            <a:r>
              <a:rPr lang="en-US" sz="2400" spc="-15" dirty="0" err="1">
                <a:solidFill>
                  <a:srgbClr val="002060"/>
                </a:solidFill>
                <a:latin typeface="Cambria" pitchFamily="18" charset="0"/>
                <a:ea typeface="Cambria" pitchFamily="18" charset="0"/>
                <a:cs typeface="Palatino Linotype"/>
              </a:rPr>
              <a:t>zahteva</a:t>
            </a:r>
            <a:r>
              <a:rPr lang="en-US" sz="2400" spc="-15" dirty="0">
                <a:solidFill>
                  <a:srgbClr val="002060"/>
                </a:solidFill>
                <a:latin typeface="Cambria" pitchFamily="18" charset="0"/>
                <a:ea typeface="Cambria" pitchFamily="18" charset="0"/>
                <a:cs typeface="Palatino Linotype"/>
              </a:rPr>
              <a:t> do </a:t>
            </a:r>
            <a:r>
              <a:rPr lang="en-US" sz="2400" spc="-15" dirty="0" err="1">
                <a:solidFill>
                  <a:srgbClr val="002060"/>
                </a:solidFill>
                <a:latin typeface="Cambria" pitchFamily="18" charset="0"/>
                <a:ea typeface="Cambria" pitchFamily="18" charset="0"/>
                <a:cs typeface="Palatino Linotype"/>
              </a:rPr>
              <a:t>testiranja</a:t>
            </a:r>
            <a:r>
              <a:rPr lang="en-US" sz="2400" spc="-15" dirty="0">
                <a:solidFill>
                  <a:srgbClr val="002060"/>
                </a:solidFill>
                <a:latin typeface="Cambria" pitchFamily="18" charset="0"/>
                <a:ea typeface="Cambria" pitchFamily="18" charset="0"/>
                <a:cs typeface="Palatino Linotype"/>
              </a:rPr>
              <a:t> </a:t>
            </a:r>
            <a:r>
              <a:rPr lang="en-US" sz="2400" spc="-15" dirty="0" err="1">
                <a:solidFill>
                  <a:srgbClr val="002060"/>
                </a:solidFill>
                <a:latin typeface="Cambria" pitchFamily="18" charset="0"/>
                <a:ea typeface="Cambria" pitchFamily="18" charset="0"/>
                <a:cs typeface="Palatino Linotype"/>
              </a:rPr>
              <a:t>završenih</a:t>
            </a:r>
            <a:r>
              <a:rPr lang="en-US" sz="2400" spc="-15" dirty="0">
                <a:solidFill>
                  <a:srgbClr val="002060"/>
                </a:solidFill>
                <a:latin typeface="Cambria" pitchFamily="18" charset="0"/>
                <a:ea typeface="Cambria" pitchFamily="18" charset="0"/>
                <a:cs typeface="Palatino Linotype"/>
              </a:rPr>
              <a:t>, </a:t>
            </a:r>
            <a:r>
              <a:rPr lang="en-US" sz="2400" spc="-15" dirty="0" err="1">
                <a:solidFill>
                  <a:srgbClr val="002060"/>
                </a:solidFill>
                <a:latin typeface="Cambria" pitchFamily="18" charset="0"/>
                <a:ea typeface="Cambria" pitchFamily="18" charset="0"/>
                <a:cs typeface="Palatino Linotype"/>
              </a:rPr>
              <a:t>gotovih</a:t>
            </a:r>
            <a:r>
              <a:rPr lang="en-US" sz="2400" spc="-15" dirty="0">
                <a:solidFill>
                  <a:srgbClr val="002060"/>
                </a:solidFill>
                <a:latin typeface="Cambria" pitchFamily="18" charset="0"/>
                <a:ea typeface="Cambria" pitchFamily="18" charset="0"/>
                <a:cs typeface="Palatino Linotype"/>
              </a:rPr>
              <a:t> </a:t>
            </a:r>
            <a:r>
              <a:rPr lang="en-US" sz="2400" spc="-15" dirty="0" err="1">
                <a:solidFill>
                  <a:srgbClr val="002060"/>
                </a:solidFill>
                <a:latin typeface="Cambria" pitchFamily="18" charset="0"/>
                <a:ea typeface="Cambria" pitchFamily="18" charset="0"/>
                <a:cs typeface="Palatino Linotype"/>
              </a:rPr>
              <a:t>sistema</a:t>
            </a:r>
            <a:r>
              <a:rPr lang="en-US" sz="2400" spc="-15" dirty="0">
                <a:solidFill>
                  <a:srgbClr val="002060"/>
                </a:solidFill>
                <a:latin typeface="Cambria" pitchFamily="18" charset="0"/>
                <a:ea typeface="Cambria" pitchFamily="18" charset="0"/>
                <a:cs typeface="Palatino Linotype"/>
              </a:rPr>
              <a:t>.</a:t>
            </a:r>
          </a:p>
        </p:txBody>
      </p:sp>
      <p:sp>
        <p:nvSpPr>
          <p:cNvPr id="5" name="Title 1"/>
          <p:cNvSpPr txBox="1">
            <a:spLocks/>
          </p:cNvSpPr>
          <p:nvPr/>
        </p:nvSpPr>
        <p:spPr>
          <a:xfrm>
            <a:off x="971600" y="1196752"/>
            <a:ext cx="6491064"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r-Latn-RS" dirty="0" smtClean="0">
                <a:solidFill>
                  <a:srgbClr val="002060"/>
                </a:solidFill>
                <a:latin typeface="Cambria" pitchFamily="18" charset="0"/>
                <a:ea typeface="Cambria" pitchFamily="18" charset="0"/>
              </a:rPr>
              <a:t>UML</a:t>
            </a:r>
            <a:endParaRPr lang="en-US" dirty="0">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2405009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052736"/>
            <a:ext cx="6573416" cy="1143000"/>
          </a:xfrm>
        </p:spPr>
        <p:txBody>
          <a:bodyPr/>
          <a:lstStyle/>
          <a:p>
            <a:pPr algn="l"/>
            <a:r>
              <a:rPr lang="en-US" dirty="0" err="1">
                <a:solidFill>
                  <a:srgbClr val="002060"/>
                </a:solidFill>
                <a:latin typeface="Cambria" pitchFamily="18" charset="0"/>
                <a:ea typeface="Cambria" pitchFamily="18" charset="0"/>
              </a:rPr>
              <a:t>Softverski</a:t>
            </a:r>
            <a:r>
              <a:rPr lang="en-US" dirty="0">
                <a:solidFill>
                  <a:srgbClr val="002060"/>
                </a:solidFill>
                <a:latin typeface="Cambria" pitchFamily="18" charset="0"/>
                <a:ea typeface="Cambria" pitchFamily="18" charset="0"/>
              </a:rPr>
              <a:t> </a:t>
            </a:r>
            <a:r>
              <a:rPr lang="en-US" dirty="0" err="1" smtClean="0">
                <a:solidFill>
                  <a:srgbClr val="002060"/>
                </a:solidFill>
                <a:latin typeface="Cambria" pitchFamily="18" charset="0"/>
                <a:ea typeface="Cambria" pitchFamily="18" charset="0"/>
              </a:rPr>
              <a:t>alati</a:t>
            </a:r>
            <a:endParaRPr lang="en-US" dirty="0">
              <a:solidFill>
                <a:srgbClr val="002060"/>
              </a:solidFill>
              <a:latin typeface="Cambria" pitchFamily="18" charset="0"/>
              <a:ea typeface="Cambria" pitchFamily="18" charset="0"/>
            </a:endParaRPr>
          </a:p>
        </p:txBody>
      </p:sp>
      <p:sp>
        <p:nvSpPr>
          <p:cNvPr id="3" name="Content Placeholder 2"/>
          <p:cNvSpPr>
            <a:spLocks noGrp="1"/>
          </p:cNvSpPr>
          <p:nvPr>
            <p:ph idx="1"/>
          </p:nvPr>
        </p:nvSpPr>
        <p:spPr>
          <a:xfrm>
            <a:off x="899592" y="2276872"/>
            <a:ext cx="7787208" cy="3849291"/>
          </a:xfrm>
        </p:spPr>
        <p:txBody>
          <a:bodyPr>
            <a:normAutofit/>
          </a:bodyPr>
          <a:lstStyle/>
          <a:p>
            <a:r>
              <a:rPr lang="en-US" sz="2400" dirty="0" err="1" smtClean="0">
                <a:solidFill>
                  <a:srgbClr val="002060"/>
                </a:solidFill>
                <a:latin typeface="Cambria" pitchFamily="18" charset="0"/>
                <a:ea typeface="Cambria" pitchFamily="18" charset="0"/>
              </a:rPr>
              <a:t>Alati</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za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crtanje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dijagrama</a:t>
            </a:r>
            <a:endParaRPr lang="en-US" sz="2400" dirty="0">
              <a:solidFill>
                <a:srgbClr val="002060"/>
              </a:solidFill>
              <a:latin typeface="Cambria" pitchFamily="18" charset="0"/>
              <a:ea typeface="Cambria" pitchFamily="18" charset="0"/>
            </a:endParaRPr>
          </a:p>
          <a:p>
            <a:pPr lvl="1">
              <a:buFont typeface="Courier New" pitchFamily="49" charset="0"/>
              <a:buChar char="o"/>
            </a:pPr>
            <a:r>
              <a:rPr lang="en-US" sz="2400" dirty="0" err="1" smtClean="0">
                <a:solidFill>
                  <a:srgbClr val="002060"/>
                </a:solidFill>
                <a:latin typeface="Cambria" pitchFamily="18" charset="0"/>
                <a:ea typeface="Cambria" pitchFamily="18" charset="0"/>
              </a:rPr>
              <a:t>dijagrami</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toka</a:t>
            </a:r>
            <a:r>
              <a:rPr lang="en-US" sz="2400" dirty="0">
                <a:solidFill>
                  <a:srgbClr val="002060"/>
                </a:solidFill>
                <a:latin typeface="Cambria" pitchFamily="18" charset="0"/>
                <a:ea typeface="Cambria" pitchFamily="18" charset="0"/>
              </a:rPr>
              <a:t> (flowchart)</a:t>
            </a:r>
          </a:p>
          <a:p>
            <a:pPr lvl="1">
              <a:buFont typeface="Courier New" pitchFamily="49" charset="0"/>
              <a:buChar char="o"/>
            </a:pPr>
            <a:r>
              <a:rPr lang="en-US" sz="2400" dirty="0" err="1" smtClean="0">
                <a:solidFill>
                  <a:srgbClr val="002060"/>
                </a:solidFill>
                <a:latin typeface="Cambria" pitchFamily="18" charset="0"/>
                <a:ea typeface="Cambria" pitchFamily="18" charset="0"/>
              </a:rPr>
              <a:t>dijagrami</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toka</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podataka</a:t>
            </a:r>
            <a:r>
              <a:rPr lang="en-US" sz="2400" dirty="0">
                <a:solidFill>
                  <a:srgbClr val="002060"/>
                </a:solidFill>
                <a:latin typeface="Cambria" pitchFamily="18" charset="0"/>
                <a:ea typeface="Cambria" pitchFamily="18" charset="0"/>
              </a:rPr>
              <a:t> (DFD)</a:t>
            </a:r>
          </a:p>
          <a:p>
            <a:pPr lvl="1">
              <a:buFont typeface="Courier New" pitchFamily="49" charset="0"/>
              <a:buChar char="o"/>
            </a:pPr>
            <a:r>
              <a:rPr lang="en-US" sz="2400" dirty="0" smtClean="0">
                <a:solidFill>
                  <a:srgbClr val="002060"/>
                </a:solidFill>
                <a:latin typeface="Cambria" pitchFamily="18" charset="0"/>
                <a:ea typeface="Cambria" pitchFamily="18" charset="0"/>
              </a:rPr>
              <a:t>UML </a:t>
            </a:r>
            <a:r>
              <a:rPr lang="en-US" sz="2400" dirty="0" err="1">
                <a:solidFill>
                  <a:srgbClr val="002060"/>
                </a:solidFill>
                <a:latin typeface="Cambria" pitchFamily="18" charset="0"/>
                <a:ea typeface="Cambria" pitchFamily="18" charset="0"/>
              </a:rPr>
              <a:t>dijagrami</a:t>
            </a:r>
            <a:endParaRPr lang="en-US" sz="2400" dirty="0">
              <a:solidFill>
                <a:srgbClr val="002060"/>
              </a:solidFill>
              <a:latin typeface="Cambria" pitchFamily="18" charset="0"/>
              <a:ea typeface="Cambria" pitchFamily="18" charset="0"/>
            </a:endParaRPr>
          </a:p>
          <a:p>
            <a:r>
              <a:rPr lang="en-US" sz="2400" dirty="0" err="1" smtClean="0">
                <a:solidFill>
                  <a:srgbClr val="002060"/>
                </a:solidFill>
                <a:latin typeface="Cambria" pitchFamily="18" charset="0"/>
                <a:ea typeface="Cambria" pitchFamily="18" charset="0"/>
              </a:rPr>
              <a:t>Alati</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za</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testiranje</a:t>
            </a:r>
            <a:r>
              <a:rPr lang="sr-Latn-R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korektnosti</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formalnih</a:t>
            </a:r>
            <a:r>
              <a:rPr lang="sr-Latn-R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specifikacija</a:t>
            </a:r>
            <a:endParaRPr lang="en-US" sz="2400" dirty="0">
              <a:solidFill>
                <a:srgbClr val="002060"/>
              </a:solidFill>
              <a:latin typeface="Cambria" pitchFamily="18" charset="0"/>
              <a:ea typeface="Cambria" pitchFamily="18" charset="0"/>
            </a:endParaRPr>
          </a:p>
          <a:p>
            <a:r>
              <a:rPr lang="it-IT" sz="2400" dirty="0" smtClean="0">
                <a:solidFill>
                  <a:srgbClr val="002060"/>
                </a:solidFill>
                <a:latin typeface="Cambria" pitchFamily="18" charset="0"/>
                <a:ea typeface="Cambria" pitchFamily="18" charset="0"/>
              </a:rPr>
              <a:t>CASE </a:t>
            </a:r>
            <a:r>
              <a:rPr lang="it-IT" sz="2400" dirty="0">
                <a:solidFill>
                  <a:srgbClr val="002060"/>
                </a:solidFill>
                <a:latin typeface="Cambria" pitchFamily="18" charset="0"/>
                <a:ea typeface="Cambria" pitchFamily="18" charset="0"/>
              </a:rPr>
              <a:t>alati za razvoj softvera</a:t>
            </a:r>
          </a:p>
          <a:p>
            <a:pPr lvl="1">
              <a:buFont typeface="Courier New" pitchFamily="49" charset="0"/>
              <a:buChar char="o"/>
            </a:pPr>
            <a:r>
              <a:rPr lang="en-US" sz="2400" dirty="0" err="1" smtClean="0">
                <a:solidFill>
                  <a:srgbClr val="002060"/>
                </a:solidFill>
                <a:latin typeface="Cambria" pitchFamily="18" charset="0"/>
                <a:ea typeface="Cambria" pitchFamily="18" charset="0"/>
              </a:rPr>
              <a:t>kreiranje</a:t>
            </a:r>
            <a:r>
              <a:rPr lang="en-US" sz="2400" dirty="0" smtClean="0">
                <a:solidFill>
                  <a:srgbClr val="002060"/>
                </a:solidFill>
                <a:latin typeface="Cambria" pitchFamily="18" charset="0"/>
                <a:ea typeface="Cambria" pitchFamily="18" charset="0"/>
              </a:rPr>
              <a:t> </a:t>
            </a:r>
            <a:r>
              <a:rPr lang="en-US" sz="2400" dirty="0">
                <a:solidFill>
                  <a:srgbClr val="002060"/>
                </a:solidFill>
                <a:latin typeface="Cambria" pitchFamily="18" charset="0"/>
                <a:ea typeface="Cambria" pitchFamily="18" charset="0"/>
              </a:rPr>
              <a:t>i </a:t>
            </a:r>
            <a:r>
              <a:rPr lang="en-US" sz="2400" dirty="0" err="1">
                <a:solidFill>
                  <a:srgbClr val="002060"/>
                </a:solidFill>
                <a:latin typeface="Cambria" pitchFamily="18" charset="0"/>
                <a:ea typeface="Cambria" pitchFamily="18" charset="0"/>
              </a:rPr>
              <a:t>testiranje</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semiformalnih</a:t>
            </a:r>
            <a:r>
              <a:rPr lang="sr-Latn-R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specifikacija</a:t>
            </a:r>
            <a:endParaRPr lang="en-US" sz="2400" dirty="0">
              <a:solidFill>
                <a:srgbClr val="002060"/>
              </a:solidFill>
              <a:latin typeface="Cambria" pitchFamily="18" charset="0"/>
              <a:ea typeface="Cambria" pitchFamily="18" charset="0"/>
            </a:endParaRPr>
          </a:p>
          <a:p>
            <a:r>
              <a:rPr lang="en-US" sz="2400" dirty="0" err="1" smtClean="0">
                <a:solidFill>
                  <a:srgbClr val="002060"/>
                </a:solidFill>
                <a:latin typeface="Cambria" pitchFamily="18" charset="0"/>
                <a:ea typeface="Cambria" pitchFamily="18" charset="0"/>
              </a:rPr>
              <a:t>Integrisana</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razvojna</a:t>
            </a:r>
            <a:r>
              <a:rPr lang="sr-Latn-R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okruženja</a:t>
            </a:r>
            <a:r>
              <a:rPr lang="en-US" sz="2400" dirty="0" smtClean="0">
                <a:solidFill>
                  <a:srgbClr val="002060"/>
                </a:solidFill>
                <a:latin typeface="Cambria" pitchFamily="18" charset="0"/>
                <a:ea typeface="Cambria" pitchFamily="18" charset="0"/>
              </a:rPr>
              <a:t> </a:t>
            </a:r>
            <a:r>
              <a:rPr lang="en-US" sz="2400" dirty="0">
                <a:solidFill>
                  <a:srgbClr val="002060"/>
                </a:solidFill>
                <a:latin typeface="Cambria" pitchFamily="18" charset="0"/>
                <a:ea typeface="Cambria" pitchFamily="18" charset="0"/>
              </a:rPr>
              <a:t>(IDE)</a:t>
            </a:r>
          </a:p>
        </p:txBody>
      </p:sp>
    </p:spTree>
    <p:extLst>
      <p:ext uri="{BB962C8B-B14F-4D97-AF65-F5344CB8AC3E}">
        <p14:creationId xmlns:p14="http://schemas.microsoft.com/office/powerpoint/2010/main" val="22499785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5"/>
          <p:cNvPicPr>
            <a:picLocks noGrp="1"/>
          </p:cNvPicPr>
          <p:nvPr>
            <p:ph idx="1"/>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tretch>
            <a:fillRect/>
          </a:stretch>
        </p:blipFill>
        <p:spPr>
          <a:xfrm>
            <a:off x="2123728" y="3501008"/>
            <a:ext cx="6296218" cy="3014881"/>
          </a:xfrm>
          <a:prstGeom prst="rect">
            <a:avLst/>
          </a:prstGeom>
        </p:spPr>
      </p:pic>
      <p:sp>
        <p:nvSpPr>
          <p:cNvPr id="5" name="Rectangle 4"/>
          <p:cNvSpPr/>
          <p:nvPr/>
        </p:nvSpPr>
        <p:spPr>
          <a:xfrm>
            <a:off x="827584" y="1052736"/>
            <a:ext cx="7776864" cy="2703689"/>
          </a:xfrm>
          <a:prstGeom prst="rect">
            <a:avLst/>
          </a:prstGeom>
        </p:spPr>
        <p:txBody>
          <a:bodyPr wrap="square">
            <a:spAutoFit/>
          </a:bodyPr>
          <a:lstStyle/>
          <a:p>
            <a:pPr marL="12700" marR="5715" indent="227329">
              <a:lnSpc>
                <a:spcPct val="100699"/>
              </a:lnSpc>
              <a:spcBef>
                <a:spcPts val="540"/>
              </a:spcBef>
            </a:pPr>
            <a:r>
              <a:rPr lang="en-US" sz="2400" spc="-5" dirty="0">
                <a:solidFill>
                  <a:srgbClr val="002060"/>
                </a:solidFill>
                <a:latin typeface="Cambria" pitchFamily="18" charset="0"/>
                <a:ea typeface="Cambria" pitchFamily="18" charset="0"/>
                <a:cs typeface="Times New Roman"/>
              </a:rPr>
              <a:t>UML</a:t>
            </a:r>
            <a:r>
              <a:rPr lang="en-US" sz="2400" spc="-90" dirty="0">
                <a:solidFill>
                  <a:srgbClr val="002060"/>
                </a:solidFill>
                <a:latin typeface="Cambria" pitchFamily="18" charset="0"/>
                <a:ea typeface="Cambria" pitchFamily="18" charset="0"/>
                <a:cs typeface="Times New Roman"/>
              </a:rPr>
              <a:t> </a:t>
            </a:r>
            <a:r>
              <a:rPr lang="en-US" sz="2400" spc="-15" dirty="0">
                <a:solidFill>
                  <a:srgbClr val="002060"/>
                </a:solidFill>
                <a:latin typeface="Cambria" pitchFamily="18" charset="0"/>
                <a:ea typeface="Cambria" pitchFamily="18" charset="0"/>
                <a:cs typeface="Times New Roman"/>
              </a:rPr>
              <a:t>je</a:t>
            </a:r>
            <a:r>
              <a:rPr lang="en-US" sz="2400" spc="-90" dirty="0">
                <a:solidFill>
                  <a:srgbClr val="002060"/>
                </a:solidFill>
                <a:latin typeface="Cambria" pitchFamily="18" charset="0"/>
                <a:ea typeface="Cambria" pitchFamily="18" charset="0"/>
                <a:cs typeface="Times New Roman"/>
              </a:rPr>
              <a:t> </a:t>
            </a:r>
            <a:r>
              <a:rPr lang="en-US" sz="2400" spc="55" dirty="0" err="1">
                <a:solidFill>
                  <a:srgbClr val="002060"/>
                </a:solidFill>
                <a:latin typeface="Cambria" pitchFamily="18" charset="0"/>
                <a:ea typeface="Cambria" pitchFamily="18" charset="0"/>
                <a:cs typeface="Times New Roman"/>
              </a:rPr>
              <a:t>metod</a:t>
            </a:r>
            <a:r>
              <a:rPr lang="en-US" sz="2400" spc="-85" dirty="0">
                <a:solidFill>
                  <a:srgbClr val="002060"/>
                </a:solidFill>
                <a:latin typeface="Cambria" pitchFamily="18" charset="0"/>
                <a:ea typeface="Cambria" pitchFamily="18" charset="0"/>
                <a:cs typeface="Times New Roman"/>
              </a:rPr>
              <a:t> </a:t>
            </a:r>
            <a:r>
              <a:rPr lang="en-US" sz="2400" spc="30" dirty="0" err="1">
                <a:solidFill>
                  <a:srgbClr val="002060"/>
                </a:solidFill>
                <a:latin typeface="Cambria" pitchFamily="18" charset="0"/>
                <a:ea typeface="Cambria" pitchFamily="18" charset="0"/>
                <a:cs typeface="Times New Roman"/>
              </a:rPr>
              <a:t>tre</a:t>
            </a:r>
            <a:r>
              <a:rPr lang="en-US" sz="2400" spc="30" dirty="0" err="1">
                <a:solidFill>
                  <a:srgbClr val="002060"/>
                </a:solidFill>
                <a:latin typeface="Cambria" pitchFamily="18" charset="0"/>
                <a:ea typeface="Cambria" pitchFamily="18" charset="0"/>
                <a:cs typeface="Georgia"/>
              </a:rPr>
              <a:t>ć</a:t>
            </a:r>
            <a:r>
              <a:rPr lang="en-US" sz="2400" spc="30" dirty="0" err="1">
                <a:solidFill>
                  <a:srgbClr val="002060"/>
                </a:solidFill>
                <a:latin typeface="Cambria" pitchFamily="18" charset="0"/>
                <a:ea typeface="Cambria" pitchFamily="18" charset="0"/>
                <a:cs typeface="Times New Roman"/>
              </a:rPr>
              <a:t>e</a:t>
            </a:r>
            <a:r>
              <a:rPr lang="en-US" sz="2400" spc="-85" dirty="0">
                <a:solidFill>
                  <a:srgbClr val="002060"/>
                </a:solidFill>
                <a:latin typeface="Cambria" pitchFamily="18" charset="0"/>
                <a:ea typeface="Cambria" pitchFamily="18" charset="0"/>
                <a:cs typeface="Times New Roman"/>
              </a:rPr>
              <a:t> </a:t>
            </a:r>
            <a:r>
              <a:rPr lang="en-US" sz="2400" spc="10" dirty="0" err="1">
                <a:solidFill>
                  <a:srgbClr val="002060"/>
                </a:solidFill>
                <a:latin typeface="Cambria" pitchFamily="18" charset="0"/>
                <a:ea typeface="Cambria" pitchFamily="18" charset="0"/>
                <a:cs typeface="Times New Roman"/>
              </a:rPr>
              <a:t>generacije</a:t>
            </a:r>
            <a:r>
              <a:rPr lang="en-US" sz="2400" spc="-85" dirty="0">
                <a:solidFill>
                  <a:srgbClr val="002060"/>
                </a:solidFill>
                <a:latin typeface="Cambria" pitchFamily="18" charset="0"/>
                <a:ea typeface="Cambria" pitchFamily="18" charset="0"/>
                <a:cs typeface="Times New Roman"/>
              </a:rPr>
              <a:t> </a:t>
            </a:r>
            <a:r>
              <a:rPr lang="en-US" sz="2400" spc="-10" dirty="0" err="1">
                <a:solidFill>
                  <a:srgbClr val="002060"/>
                </a:solidFill>
                <a:latin typeface="Cambria" pitchFamily="18" charset="0"/>
                <a:ea typeface="Cambria" pitchFamily="18" charset="0"/>
                <a:cs typeface="Times New Roman"/>
              </a:rPr>
              <a:t>koji</a:t>
            </a:r>
            <a:r>
              <a:rPr lang="en-US" sz="2400" spc="-95" dirty="0">
                <a:solidFill>
                  <a:srgbClr val="002060"/>
                </a:solidFill>
                <a:latin typeface="Cambria" pitchFamily="18" charset="0"/>
                <a:ea typeface="Cambria" pitchFamily="18" charset="0"/>
                <a:cs typeface="Times New Roman"/>
              </a:rPr>
              <a:t> </a:t>
            </a:r>
            <a:r>
              <a:rPr lang="en-US" sz="2400" spc="5" dirty="0" err="1">
                <a:solidFill>
                  <a:srgbClr val="002060"/>
                </a:solidFill>
                <a:latin typeface="Cambria" pitchFamily="18" charset="0"/>
                <a:ea typeface="Cambria" pitchFamily="18" charset="0"/>
                <a:cs typeface="Times New Roman"/>
              </a:rPr>
              <a:t>služi</a:t>
            </a:r>
            <a:r>
              <a:rPr lang="en-US" sz="2400" spc="-85" dirty="0">
                <a:solidFill>
                  <a:srgbClr val="002060"/>
                </a:solidFill>
                <a:latin typeface="Cambria" pitchFamily="18" charset="0"/>
                <a:ea typeface="Cambria" pitchFamily="18" charset="0"/>
                <a:cs typeface="Times New Roman"/>
              </a:rPr>
              <a:t> </a:t>
            </a:r>
            <a:r>
              <a:rPr lang="en-US" sz="2400" spc="15" dirty="0" err="1">
                <a:solidFill>
                  <a:srgbClr val="002060"/>
                </a:solidFill>
                <a:latin typeface="Cambria" pitchFamily="18" charset="0"/>
                <a:ea typeface="Cambria" pitchFamily="18" charset="0"/>
                <a:cs typeface="Times New Roman"/>
              </a:rPr>
              <a:t>za</a:t>
            </a:r>
            <a:r>
              <a:rPr lang="en-US" sz="2400" spc="-85" dirty="0">
                <a:solidFill>
                  <a:srgbClr val="002060"/>
                </a:solidFill>
                <a:latin typeface="Cambria" pitchFamily="18" charset="0"/>
                <a:ea typeface="Cambria" pitchFamily="18" charset="0"/>
                <a:cs typeface="Times New Roman"/>
              </a:rPr>
              <a:t> </a:t>
            </a:r>
            <a:r>
              <a:rPr lang="en-US" sz="2400" spc="5" dirty="0" err="1" smtClean="0">
                <a:solidFill>
                  <a:srgbClr val="002060"/>
                </a:solidFill>
                <a:latin typeface="Cambria" pitchFamily="18" charset="0"/>
                <a:ea typeface="Cambria" pitchFamily="18" charset="0"/>
                <a:cs typeface="Times New Roman"/>
              </a:rPr>
              <a:t>speci</a:t>
            </a:r>
            <a:r>
              <a:rPr lang="en-US" sz="2400" spc="5" dirty="0" err="1" smtClean="0">
                <a:solidFill>
                  <a:srgbClr val="002060"/>
                </a:solidFill>
                <a:latin typeface="Cambria" pitchFamily="18" charset="0"/>
                <a:ea typeface="Cambria" pitchFamily="18" charset="0"/>
                <a:cs typeface="Georgia"/>
              </a:rPr>
              <a:t>ﬁ</a:t>
            </a:r>
            <a:r>
              <a:rPr lang="en-US" sz="2400" spc="-5" dirty="0" err="1" smtClean="0">
                <a:solidFill>
                  <a:srgbClr val="002060"/>
                </a:solidFill>
                <a:latin typeface="Cambria" pitchFamily="18" charset="0"/>
                <a:ea typeface="Cambria" pitchFamily="18" charset="0"/>
                <a:cs typeface="Times New Roman"/>
              </a:rPr>
              <a:t>kaciju</a:t>
            </a:r>
            <a:r>
              <a:rPr lang="en-US" sz="2400" spc="-5" dirty="0">
                <a:solidFill>
                  <a:srgbClr val="002060"/>
                </a:solidFill>
                <a:latin typeface="Cambria" pitchFamily="18" charset="0"/>
                <a:ea typeface="Cambria" pitchFamily="18" charset="0"/>
                <a:cs typeface="Times New Roman"/>
              </a:rPr>
              <a:t>,</a:t>
            </a:r>
            <a:r>
              <a:rPr lang="en-US" sz="2400" spc="-90" dirty="0">
                <a:solidFill>
                  <a:srgbClr val="002060"/>
                </a:solidFill>
                <a:latin typeface="Cambria" pitchFamily="18" charset="0"/>
                <a:ea typeface="Cambria" pitchFamily="18" charset="0"/>
                <a:cs typeface="Times New Roman"/>
              </a:rPr>
              <a:t> </a:t>
            </a:r>
            <a:r>
              <a:rPr lang="en-US" sz="2400" spc="-5" dirty="0" err="1" smtClean="0">
                <a:solidFill>
                  <a:srgbClr val="002060"/>
                </a:solidFill>
                <a:latin typeface="Cambria" pitchFamily="18" charset="0"/>
                <a:ea typeface="Cambria" pitchFamily="18" charset="0"/>
                <a:cs typeface="Times New Roman"/>
              </a:rPr>
              <a:t>vizuelizaciju</a:t>
            </a:r>
            <a:r>
              <a:rPr lang="en-US" sz="2400" spc="-5" dirty="0" smtClean="0">
                <a:solidFill>
                  <a:srgbClr val="002060"/>
                </a:solidFill>
                <a:latin typeface="Cambria" pitchFamily="18" charset="0"/>
                <a:ea typeface="Cambria" pitchFamily="18" charset="0"/>
                <a:cs typeface="Times New Roman"/>
              </a:rPr>
              <a:t>,</a:t>
            </a:r>
            <a:r>
              <a:rPr lang="sr-Latn-RS" sz="2400" spc="-5" dirty="0" smtClean="0">
                <a:solidFill>
                  <a:srgbClr val="002060"/>
                </a:solidFill>
                <a:latin typeface="Cambria" pitchFamily="18" charset="0"/>
                <a:ea typeface="Cambria" pitchFamily="18" charset="0"/>
                <a:cs typeface="Times New Roman"/>
              </a:rPr>
              <a:t> </a:t>
            </a:r>
            <a:r>
              <a:rPr lang="en-US" sz="2400" spc="5" dirty="0" err="1" smtClean="0">
                <a:solidFill>
                  <a:srgbClr val="002060"/>
                </a:solidFill>
                <a:latin typeface="Cambria" pitchFamily="18" charset="0"/>
                <a:ea typeface="Cambria" pitchFamily="18" charset="0"/>
                <a:cs typeface="Times New Roman"/>
              </a:rPr>
              <a:t>konstrukciju</a:t>
            </a:r>
            <a:r>
              <a:rPr lang="sr-Latn-RS" sz="2400" spc="-110" dirty="0">
                <a:solidFill>
                  <a:srgbClr val="002060"/>
                </a:solidFill>
                <a:latin typeface="Cambria" pitchFamily="18" charset="0"/>
                <a:ea typeface="Cambria" pitchFamily="18" charset="0"/>
                <a:cs typeface="Times New Roman"/>
              </a:rPr>
              <a:t> </a:t>
            </a:r>
            <a:r>
              <a:rPr lang="en-US" sz="2400" spc="-35" dirty="0" smtClean="0">
                <a:solidFill>
                  <a:srgbClr val="002060"/>
                </a:solidFill>
                <a:latin typeface="Cambria" pitchFamily="18" charset="0"/>
                <a:ea typeface="Cambria" pitchFamily="18" charset="0"/>
                <a:cs typeface="Times New Roman"/>
              </a:rPr>
              <a:t>i</a:t>
            </a:r>
            <a:r>
              <a:rPr lang="sr-Latn-RS" sz="2400" spc="-110" dirty="0">
                <a:solidFill>
                  <a:srgbClr val="002060"/>
                </a:solidFill>
                <a:latin typeface="Cambria" pitchFamily="18" charset="0"/>
                <a:ea typeface="Cambria" pitchFamily="18" charset="0"/>
                <a:cs typeface="Times New Roman"/>
              </a:rPr>
              <a:t> </a:t>
            </a:r>
            <a:r>
              <a:rPr lang="en-US" sz="2400" spc="5" dirty="0" err="1" smtClean="0">
                <a:solidFill>
                  <a:srgbClr val="002060"/>
                </a:solidFill>
                <a:latin typeface="Cambria" pitchFamily="18" charset="0"/>
                <a:ea typeface="Cambria" pitchFamily="18" charset="0"/>
                <a:cs typeface="Times New Roman"/>
              </a:rPr>
              <a:t>dokumentaciju</a:t>
            </a:r>
            <a:r>
              <a:rPr lang="sr-Latn-RS" sz="2400" spc="-110" dirty="0">
                <a:solidFill>
                  <a:srgbClr val="002060"/>
                </a:solidFill>
                <a:latin typeface="Cambria" pitchFamily="18" charset="0"/>
                <a:ea typeface="Cambria" pitchFamily="18" charset="0"/>
                <a:cs typeface="Times New Roman"/>
              </a:rPr>
              <a:t> </a:t>
            </a:r>
            <a:r>
              <a:rPr lang="en-US" sz="2400" spc="-15" dirty="0" err="1" smtClean="0">
                <a:solidFill>
                  <a:srgbClr val="002060"/>
                </a:solidFill>
                <a:latin typeface="Cambria" pitchFamily="18" charset="0"/>
                <a:ea typeface="Cambria" pitchFamily="18" charset="0"/>
                <a:cs typeface="Times New Roman"/>
              </a:rPr>
              <a:t>razvoja</a:t>
            </a:r>
            <a:r>
              <a:rPr lang="en-US" sz="2400" spc="-110" dirty="0" smtClean="0">
                <a:solidFill>
                  <a:srgbClr val="002060"/>
                </a:solidFill>
                <a:latin typeface="Cambria" pitchFamily="18" charset="0"/>
                <a:ea typeface="Cambria" pitchFamily="18" charset="0"/>
                <a:cs typeface="Times New Roman"/>
              </a:rPr>
              <a:t> </a:t>
            </a:r>
            <a:r>
              <a:rPr lang="en-US" sz="2400" spc="-5" dirty="0" err="1">
                <a:solidFill>
                  <a:srgbClr val="002060"/>
                </a:solidFill>
                <a:latin typeface="Cambria" pitchFamily="18" charset="0"/>
                <a:ea typeface="Cambria" pitchFamily="18" charset="0"/>
                <a:cs typeface="Times New Roman"/>
              </a:rPr>
              <a:t>sistema</a:t>
            </a:r>
            <a:r>
              <a:rPr lang="en-US" sz="2400" spc="-5" dirty="0">
                <a:solidFill>
                  <a:srgbClr val="002060"/>
                </a:solidFill>
                <a:latin typeface="Cambria" pitchFamily="18" charset="0"/>
                <a:ea typeface="Cambria" pitchFamily="18" charset="0"/>
                <a:cs typeface="Times New Roman"/>
              </a:rPr>
              <a:t>.</a:t>
            </a:r>
            <a:r>
              <a:rPr lang="en-US" sz="2400" spc="-110" dirty="0">
                <a:solidFill>
                  <a:srgbClr val="002060"/>
                </a:solidFill>
                <a:latin typeface="Cambria" pitchFamily="18" charset="0"/>
                <a:ea typeface="Cambria" pitchFamily="18" charset="0"/>
                <a:cs typeface="Times New Roman"/>
              </a:rPr>
              <a:t> </a:t>
            </a:r>
            <a:r>
              <a:rPr lang="en-US" sz="2400" spc="10" dirty="0" err="1">
                <a:solidFill>
                  <a:srgbClr val="002060"/>
                </a:solidFill>
                <a:latin typeface="Cambria" pitchFamily="18" charset="0"/>
                <a:ea typeface="Cambria" pitchFamily="18" charset="0"/>
                <a:cs typeface="Times New Roman"/>
              </a:rPr>
              <a:t>Namena</a:t>
            </a:r>
            <a:r>
              <a:rPr lang="en-US" sz="2400" spc="-110" dirty="0">
                <a:solidFill>
                  <a:srgbClr val="002060"/>
                </a:solidFill>
                <a:latin typeface="Cambria" pitchFamily="18" charset="0"/>
                <a:ea typeface="Cambria" pitchFamily="18" charset="0"/>
                <a:cs typeface="Times New Roman"/>
              </a:rPr>
              <a:t> </a:t>
            </a:r>
            <a:r>
              <a:rPr lang="en-US" sz="2400" spc="-25" dirty="0">
                <a:solidFill>
                  <a:srgbClr val="002060"/>
                </a:solidFill>
                <a:latin typeface="Cambria" pitchFamily="18" charset="0"/>
                <a:ea typeface="Cambria" pitchFamily="18" charset="0"/>
                <a:cs typeface="Times New Roman"/>
              </a:rPr>
              <a:t>UML-a</a:t>
            </a:r>
            <a:r>
              <a:rPr lang="en-US" sz="2400" spc="-105" dirty="0">
                <a:solidFill>
                  <a:srgbClr val="002060"/>
                </a:solidFill>
                <a:latin typeface="Cambria" pitchFamily="18" charset="0"/>
                <a:ea typeface="Cambria" pitchFamily="18" charset="0"/>
                <a:cs typeface="Times New Roman"/>
              </a:rPr>
              <a:t> </a:t>
            </a:r>
            <a:r>
              <a:rPr lang="en-US" sz="2400" spc="-30" dirty="0">
                <a:solidFill>
                  <a:srgbClr val="002060"/>
                </a:solidFill>
                <a:latin typeface="Cambria" pitchFamily="18" charset="0"/>
                <a:ea typeface="Cambria" pitchFamily="18" charset="0"/>
                <a:cs typeface="Times New Roman"/>
              </a:rPr>
              <a:t>je</a:t>
            </a:r>
            <a:r>
              <a:rPr lang="en-US" sz="2400" spc="-110" dirty="0">
                <a:solidFill>
                  <a:srgbClr val="002060"/>
                </a:solidFill>
                <a:latin typeface="Cambria" pitchFamily="18" charset="0"/>
                <a:ea typeface="Cambria" pitchFamily="18" charset="0"/>
                <a:cs typeface="Times New Roman"/>
              </a:rPr>
              <a:t> </a:t>
            </a:r>
            <a:r>
              <a:rPr lang="en-US" sz="2400" spc="-15" dirty="0" err="1">
                <a:solidFill>
                  <a:srgbClr val="002060"/>
                </a:solidFill>
                <a:latin typeface="Cambria" pitchFamily="18" charset="0"/>
                <a:ea typeface="Cambria" pitchFamily="18" charset="0"/>
                <a:cs typeface="Times New Roman"/>
              </a:rPr>
              <a:t>pove</a:t>
            </a:r>
            <a:r>
              <a:rPr lang="en-US" sz="2400" spc="-15" dirty="0" err="1">
                <a:solidFill>
                  <a:srgbClr val="002060"/>
                </a:solidFill>
                <a:latin typeface="Cambria" pitchFamily="18" charset="0"/>
                <a:ea typeface="Cambria" pitchFamily="18" charset="0"/>
                <a:cs typeface="Georgia"/>
              </a:rPr>
              <a:t>ć</a:t>
            </a:r>
            <a:r>
              <a:rPr lang="en-US" sz="2400" spc="-15" dirty="0" err="1">
                <a:solidFill>
                  <a:srgbClr val="002060"/>
                </a:solidFill>
                <a:latin typeface="Cambria" pitchFamily="18" charset="0"/>
                <a:ea typeface="Cambria" pitchFamily="18" charset="0"/>
                <a:cs typeface="Times New Roman"/>
              </a:rPr>
              <a:t>anje</a:t>
            </a:r>
            <a:r>
              <a:rPr lang="en-US" sz="2400" spc="-15" dirty="0">
                <a:solidFill>
                  <a:srgbClr val="002060"/>
                </a:solidFill>
                <a:latin typeface="Cambria" pitchFamily="18" charset="0"/>
                <a:ea typeface="Cambria" pitchFamily="18" charset="0"/>
                <a:cs typeface="Times New Roman"/>
              </a:rPr>
              <a:t> </a:t>
            </a:r>
            <a:r>
              <a:rPr lang="en-US" sz="2400" spc="-10" dirty="0">
                <a:solidFill>
                  <a:srgbClr val="002060"/>
                </a:solidFill>
                <a:latin typeface="Cambria" pitchFamily="18" charset="0"/>
                <a:ea typeface="Cambria" pitchFamily="18" charset="0"/>
                <a:cs typeface="Times New Roman"/>
              </a:rPr>
              <a:t> </a:t>
            </a:r>
            <a:r>
              <a:rPr lang="en-US" sz="2400" spc="30" dirty="0" err="1">
                <a:solidFill>
                  <a:srgbClr val="002060"/>
                </a:solidFill>
                <a:latin typeface="Cambria" pitchFamily="18" charset="0"/>
                <a:ea typeface="Cambria" pitchFamily="18" charset="0"/>
                <a:cs typeface="Times New Roman"/>
              </a:rPr>
              <a:t>produktivnosti</a:t>
            </a:r>
            <a:r>
              <a:rPr lang="en-US" sz="2400" spc="30" dirty="0">
                <a:solidFill>
                  <a:srgbClr val="002060"/>
                </a:solidFill>
                <a:latin typeface="Cambria" pitchFamily="18" charset="0"/>
                <a:ea typeface="Cambria" pitchFamily="18" charset="0"/>
                <a:cs typeface="Times New Roman"/>
              </a:rPr>
              <a:t>, </a:t>
            </a:r>
            <a:r>
              <a:rPr lang="en-US" sz="2400" spc="15" dirty="0" err="1">
                <a:solidFill>
                  <a:srgbClr val="002060"/>
                </a:solidFill>
                <a:latin typeface="Cambria" pitchFamily="18" charset="0"/>
                <a:ea typeface="Cambria" pitchFamily="18" charset="0"/>
                <a:cs typeface="Times New Roman"/>
              </a:rPr>
              <a:t>skra</a:t>
            </a:r>
            <a:r>
              <a:rPr lang="en-US" sz="2400" spc="15" dirty="0" err="1">
                <a:solidFill>
                  <a:srgbClr val="002060"/>
                </a:solidFill>
                <a:latin typeface="Cambria" pitchFamily="18" charset="0"/>
                <a:ea typeface="Cambria" pitchFamily="18" charset="0"/>
                <a:cs typeface="Georgia"/>
              </a:rPr>
              <a:t>ć</a:t>
            </a:r>
            <a:r>
              <a:rPr lang="en-US" sz="2400" spc="15" dirty="0" err="1">
                <a:solidFill>
                  <a:srgbClr val="002060"/>
                </a:solidFill>
                <a:latin typeface="Cambria" pitchFamily="18" charset="0"/>
                <a:ea typeface="Cambria" pitchFamily="18" charset="0"/>
                <a:cs typeface="Times New Roman"/>
              </a:rPr>
              <a:t>enje</a:t>
            </a:r>
            <a:r>
              <a:rPr lang="en-US" sz="2400" spc="15" dirty="0">
                <a:solidFill>
                  <a:srgbClr val="002060"/>
                </a:solidFill>
                <a:latin typeface="Cambria" pitchFamily="18" charset="0"/>
                <a:ea typeface="Cambria" pitchFamily="18" charset="0"/>
                <a:cs typeface="Times New Roman"/>
              </a:rPr>
              <a:t> </a:t>
            </a:r>
            <a:r>
              <a:rPr lang="en-US" sz="2400" spc="30" dirty="0" err="1">
                <a:solidFill>
                  <a:srgbClr val="002060"/>
                </a:solidFill>
                <a:latin typeface="Cambria" pitchFamily="18" charset="0"/>
                <a:ea typeface="Cambria" pitchFamily="18" charset="0"/>
                <a:cs typeface="Times New Roman"/>
              </a:rPr>
              <a:t>vremena</a:t>
            </a:r>
            <a:r>
              <a:rPr lang="en-US" sz="2400" spc="30" dirty="0">
                <a:solidFill>
                  <a:srgbClr val="002060"/>
                </a:solidFill>
                <a:latin typeface="Cambria" pitchFamily="18" charset="0"/>
                <a:ea typeface="Cambria" pitchFamily="18" charset="0"/>
                <a:cs typeface="Times New Roman"/>
              </a:rPr>
              <a:t> </a:t>
            </a:r>
            <a:r>
              <a:rPr lang="en-US" sz="2400" spc="10" dirty="0" err="1">
                <a:solidFill>
                  <a:srgbClr val="002060"/>
                </a:solidFill>
                <a:latin typeface="Cambria" pitchFamily="18" charset="0"/>
                <a:ea typeface="Cambria" pitchFamily="18" charset="0"/>
                <a:cs typeface="Times New Roman"/>
              </a:rPr>
              <a:t>razvoja</a:t>
            </a:r>
            <a:r>
              <a:rPr lang="en-US" sz="2400" spc="10" dirty="0">
                <a:solidFill>
                  <a:srgbClr val="002060"/>
                </a:solidFill>
                <a:latin typeface="Cambria" pitchFamily="18" charset="0"/>
                <a:ea typeface="Cambria" pitchFamily="18" charset="0"/>
                <a:cs typeface="Times New Roman"/>
              </a:rPr>
              <a:t> </a:t>
            </a:r>
            <a:r>
              <a:rPr lang="en-US" sz="2400" spc="-20" dirty="0">
                <a:solidFill>
                  <a:srgbClr val="002060"/>
                </a:solidFill>
                <a:latin typeface="Cambria" pitchFamily="18" charset="0"/>
                <a:ea typeface="Cambria" pitchFamily="18" charset="0"/>
                <a:cs typeface="Times New Roman"/>
              </a:rPr>
              <a:t>i </a:t>
            </a:r>
            <a:r>
              <a:rPr lang="en-US" sz="2400" spc="15" dirty="0" err="1">
                <a:solidFill>
                  <a:srgbClr val="002060"/>
                </a:solidFill>
                <a:latin typeface="Cambria" pitchFamily="18" charset="0"/>
                <a:ea typeface="Cambria" pitchFamily="18" charset="0"/>
                <a:cs typeface="Times New Roman"/>
              </a:rPr>
              <a:t>poboljšanje</a:t>
            </a:r>
            <a:r>
              <a:rPr lang="en-US" sz="2400" spc="15" dirty="0">
                <a:solidFill>
                  <a:srgbClr val="002060"/>
                </a:solidFill>
                <a:latin typeface="Cambria" pitchFamily="18" charset="0"/>
                <a:ea typeface="Cambria" pitchFamily="18" charset="0"/>
                <a:cs typeface="Times New Roman"/>
              </a:rPr>
              <a:t> </a:t>
            </a:r>
            <a:r>
              <a:rPr lang="en-US" sz="2400" spc="10" dirty="0" err="1">
                <a:solidFill>
                  <a:srgbClr val="002060"/>
                </a:solidFill>
                <a:latin typeface="Cambria" pitchFamily="18" charset="0"/>
                <a:ea typeface="Cambria" pitchFamily="18" charset="0"/>
                <a:cs typeface="Times New Roman"/>
              </a:rPr>
              <a:t>kvaliteta</a:t>
            </a:r>
            <a:r>
              <a:rPr lang="en-US" sz="2400" spc="10" dirty="0">
                <a:solidFill>
                  <a:srgbClr val="002060"/>
                </a:solidFill>
                <a:latin typeface="Cambria" pitchFamily="18" charset="0"/>
                <a:ea typeface="Cambria" pitchFamily="18" charset="0"/>
                <a:cs typeface="Times New Roman"/>
              </a:rPr>
              <a:t> </a:t>
            </a:r>
            <a:r>
              <a:rPr lang="sr-Latn-RS" sz="2400" spc="15" dirty="0" smtClean="0">
                <a:solidFill>
                  <a:srgbClr val="002060"/>
                </a:solidFill>
                <a:latin typeface="Cambria" pitchFamily="18" charset="0"/>
                <a:ea typeface="Cambria" pitchFamily="18" charset="0"/>
                <a:cs typeface="Times New Roman"/>
              </a:rPr>
              <a:t>IS-a</a:t>
            </a:r>
            <a:r>
              <a:rPr lang="en-US" sz="2400" spc="20" dirty="0" smtClean="0">
                <a:solidFill>
                  <a:srgbClr val="002060"/>
                </a:solidFill>
                <a:latin typeface="Cambria" pitchFamily="18" charset="0"/>
                <a:ea typeface="Cambria" pitchFamily="18" charset="0"/>
                <a:cs typeface="Times New Roman"/>
              </a:rPr>
              <a:t>. </a:t>
            </a:r>
            <a:r>
              <a:rPr lang="en-US" sz="2400" dirty="0">
                <a:solidFill>
                  <a:srgbClr val="002060"/>
                </a:solidFill>
                <a:latin typeface="Cambria" pitchFamily="18" charset="0"/>
                <a:ea typeface="Cambria" pitchFamily="18" charset="0"/>
                <a:cs typeface="Times New Roman"/>
              </a:rPr>
              <a:t>UML </a:t>
            </a:r>
            <a:r>
              <a:rPr lang="en-US" sz="2400" spc="30" dirty="0" err="1">
                <a:solidFill>
                  <a:srgbClr val="002060"/>
                </a:solidFill>
                <a:latin typeface="Cambria" pitchFamily="18" charset="0"/>
                <a:ea typeface="Cambria" pitchFamily="18" charset="0"/>
                <a:cs typeface="Times New Roman"/>
              </a:rPr>
              <a:t>može</a:t>
            </a:r>
            <a:r>
              <a:rPr lang="en-US" sz="2400" spc="30" dirty="0">
                <a:solidFill>
                  <a:srgbClr val="002060"/>
                </a:solidFill>
                <a:latin typeface="Cambria" pitchFamily="18" charset="0"/>
                <a:ea typeface="Cambria" pitchFamily="18" charset="0"/>
                <a:cs typeface="Times New Roman"/>
              </a:rPr>
              <a:t> </a:t>
            </a:r>
            <a:r>
              <a:rPr lang="en-US" sz="2400" spc="35" dirty="0">
                <a:solidFill>
                  <a:srgbClr val="002060"/>
                </a:solidFill>
                <a:latin typeface="Cambria" pitchFamily="18" charset="0"/>
                <a:ea typeface="Cambria" pitchFamily="18" charset="0"/>
                <a:cs typeface="Times New Roman"/>
              </a:rPr>
              <a:t>da </a:t>
            </a:r>
            <a:r>
              <a:rPr lang="en-US" sz="2400" spc="5" dirty="0">
                <a:solidFill>
                  <a:srgbClr val="002060"/>
                </a:solidFill>
                <a:latin typeface="Cambria" pitchFamily="18" charset="0"/>
                <a:ea typeface="Cambria" pitchFamily="18" charset="0"/>
                <a:cs typeface="Times New Roman"/>
              </a:rPr>
              <a:t>se </a:t>
            </a:r>
            <a:r>
              <a:rPr lang="en-US" sz="2400" spc="20" dirty="0" err="1">
                <a:solidFill>
                  <a:srgbClr val="002060"/>
                </a:solidFill>
                <a:latin typeface="Cambria" pitchFamily="18" charset="0"/>
                <a:ea typeface="Cambria" pitchFamily="18" charset="0"/>
                <a:cs typeface="Times New Roman"/>
              </a:rPr>
              <a:t>koristi</a:t>
            </a:r>
            <a:r>
              <a:rPr lang="en-US" sz="2400" spc="20" dirty="0">
                <a:solidFill>
                  <a:srgbClr val="002060"/>
                </a:solidFill>
                <a:latin typeface="Cambria" pitchFamily="18" charset="0"/>
                <a:ea typeface="Cambria" pitchFamily="18" charset="0"/>
                <a:cs typeface="Times New Roman"/>
              </a:rPr>
              <a:t> </a:t>
            </a:r>
            <a:r>
              <a:rPr lang="en-US" sz="2400" spc="60" dirty="0">
                <a:solidFill>
                  <a:srgbClr val="002060"/>
                </a:solidFill>
                <a:latin typeface="Cambria" pitchFamily="18" charset="0"/>
                <a:ea typeface="Cambria" pitchFamily="18" charset="0"/>
                <a:cs typeface="Times New Roman"/>
              </a:rPr>
              <a:t>u </a:t>
            </a:r>
            <a:r>
              <a:rPr lang="en-US" sz="2400" spc="15" dirty="0" err="1">
                <a:solidFill>
                  <a:srgbClr val="002060"/>
                </a:solidFill>
                <a:latin typeface="Cambria" pitchFamily="18" charset="0"/>
                <a:ea typeface="Cambria" pitchFamily="18" charset="0"/>
                <a:cs typeface="Times New Roman"/>
              </a:rPr>
              <a:t>razli</a:t>
            </a:r>
            <a:r>
              <a:rPr lang="en-US" sz="2400" spc="15" dirty="0" err="1">
                <a:solidFill>
                  <a:srgbClr val="002060"/>
                </a:solidFill>
                <a:latin typeface="Cambria" pitchFamily="18" charset="0"/>
                <a:ea typeface="Cambria" pitchFamily="18" charset="0"/>
                <a:cs typeface="Georgia"/>
              </a:rPr>
              <a:t>č</a:t>
            </a:r>
            <a:r>
              <a:rPr lang="en-US" sz="2400" spc="15" dirty="0" err="1">
                <a:solidFill>
                  <a:srgbClr val="002060"/>
                </a:solidFill>
                <a:latin typeface="Cambria" pitchFamily="18" charset="0"/>
                <a:ea typeface="Cambria" pitchFamily="18" charset="0"/>
                <a:cs typeface="Times New Roman"/>
              </a:rPr>
              <a:t>itim</a:t>
            </a:r>
            <a:r>
              <a:rPr lang="en-US" sz="2400" spc="15" dirty="0">
                <a:solidFill>
                  <a:srgbClr val="002060"/>
                </a:solidFill>
                <a:latin typeface="Cambria" pitchFamily="18" charset="0"/>
                <a:ea typeface="Cambria" pitchFamily="18" charset="0"/>
                <a:cs typeface="Times New Roman"/>
              </a:rPr>
              <a:t> </a:t>
            </a:r>
            <a:r>
              <a:rPr lang="en-US" sz="2400" spc="20" dirty="0" err="1">
                <a:solidFill>
                  <a:srgbClr val="002060"/>
                </a:solidFill>
                <a:latin typeface="Cambria" pitchFamily="18" charset="0"/>
                <a:ea typeface="Cambria" pitchFamily="18" charset="0"/>
                <a:cs typeface="Times New Roman"/>
              </a:rPr>
              <a:t>fazama</a:t>
            </a:r>
            <a:r>
              <a:rPr lang="en-US" sz="2400" spc="20" dirty="0">
                <a:solidFill>
                  <a:srgbClr val="002060"/>
                </a:solidFill>
                <a:latin typeface="Cambria" pitchFamily="18" charset="0"/>
                <a:ea typeface="Cambria" pitchFamily="18" charset="0"/>
                <a:cs typeface="Times New Roman"/>
              </a:rPr>
              <a:t> </a:t>
            </a:r>
            <a:r>
              <a:rPr lang="en-US" sz="2400" spc="5" dirty="0" err="1">
                <a:solidFill>
                  <a:srgbClr val="002060"/>
                </a:solidFill>
                <a:latin typeface="Cambria" pitchFamily="18" charset="0"/>
                <a:ea typeface="Cambria" pitchFamily="18" charset="0"/>
                <a:cs typeface="Times New Roman"/>
              </a:rPr>
              <a:t>razvoja</a:t>
            </a:r>
            <a:r>
              <a:rPr lang="en-US" sz="2400" spc="5" dirty="0">
                <a:solidFill>
                  <a:srgbClr val="002060"/>
                </a:solidFill>
                <a:latin typeface="Cambria" pitchFamily="18" charset="0"/>
                <a:ea typeface="Cambria" pitchFamily="18" charset="0"/>
                <a:cs typeface="Times New Roman"/>
              </a:rPr>
              <a:t>, </a:t>
            </a:r>
            <a:r>
              <a:rPr lang="en-US" sz="2400" spc="10" dirty="0">
                <a:solidFill>
                  <a:srgbClr val="002060"/>
                </a:solidFill>
                <a:latin typeface="Cambria" pitchFamily="18" charset="0"/>
                <a:ea typeface="Cambria" pitchFamily="18" charset="0"/>
                <a:cs typeface="Times New Roman"/>
              </a:rPr>
              <a:t> </a:t>
            </a:r>
            <a:r>
              <a:rPr lang="en-US" sz="2400" spc="50" dirty="0">
                <a:solidFill>
                  <a:srgbClr val="002060"/>
                </a:solidFill>
                <a:latin typeface="Cambria" pitchFamily="18" charset="0"/>
                <a:ea typeface="Cambria" pitchFamily="18" charset="0"/>
                <a:cs typeface="Times New Roman"/>
              </a:rPr>
              <a:t>od</a:t>
            </a:r>
            <a:r>
              <a:rPr lang="en-US" sz="2400" spc="-25" dirty="0">
                <a:solidFill>
                  <a:srgbClr val="002060"/>
                </a:solidFill>
                <a:latin typeface="Cambria" pitchFamily="18" charset="0"/>
                <a:ea typeface="Cambria" pitchFamily="18" charset="0"/>
                <a:cs typeface="Times New Roman"/>
              </a:rPr>
              <a:t> </a:t>
            </a:r>
            <a:r>
              <a:rPr lang="en-US" sz="2400" dirty="0" err="1">
                <a:solidFill>
                  <a:srgbClr val="002060"/>
                </a:solidFill>
                <a:latin typeface="Cambria" pitchFamily="18" charset="0"/>
                <a:ea typeface="Cambria" pitchFamily="18" charset="0"/>
                <a:cs typeface="Times New Roman"/>
              </a:rPr>
              <a:t>speci</a:t>
            </a:r>
            <a:r>
              <a:rPr lang="en-US" sz="2400" dirty="0" err="1">
                <a:solidFill>
                  <a:srgbClr val="002060"/>
                </a:solidFill>
                <a:latin typeface="Cambria" pitchFamily="18" charset="0"/>
                <a:ea typeface="Cambria" pitchFamily="18" charset="0"/>
                <a:cs typeface="Georgia"/>
              </a:rPr>
              <a:t>ﬁ</a:t>
            </a:r>
            <a:r>
              <a:rPr lang="en-US" sz="2400" dirty="0" err="1">
                <a:solidFill>
                  <a:srgbClr val="002060"/>
                </a:solidFill>
                <a:latin typeface="Cambria" pitchFamily="18" charset="0"/>
                <a:ea typeface="Cambria" pitchFamily="18" charset="0"/>
                <a:cs typeface="Times New Roman"/>
              </a:rPr>
              <a:t>kacije</a:t>
            </a:r>
            <a:r>
              <a:rPr lang="en-US" sz="2400" spc="-25" dirty="0">
                <a:solidFill>
                  <a:srgbClr val="002060"/>
                </a:solidFill>
                <a:latin typeface="Cambria" pitchFamily="18" charset="0"/>
                <a:ea typeface="Cambria" pitchFamily="18" charset="0"/>
                <a:cs typeface="Times New Roman"/>
              </a:rPr>
              <a:t> </a:t>
            </a:r>
            <a:r>
              <a:rPr lang="en-US" sz="2400" spc="25" dirty="0" err="1">
                <a:solidFill>
                  <a:srgbClr val="002060"/>
                </a:solidFill>
                <a:latin typeface="Cambria" pitchFamily="18" charset="0"/>
                <a:ea typeface="Cambria" pitchFamily="18" charset="0"/>
                <a:cs typeface="Times New Roman"/>
              </a:rPr>
              <a:t>zahteva</a:t>
            </a:r>
            <a:r>
              <a:rPr lang="en-US" sz="2400" spc="-20" dirty="0">
                <a:solidFill>
                  <a:srgbClr val="002060"/>
                </a:solidFill>
                <a:latin typeface="Cambria" pitchFamily="18" charset="0"/>
                <a:ea typeface="Cambria" pitchFamily="18" charset="0"/>
                <a:cs typeface="Times New Roman"/>
              </a:rPr>
              <a:t> </a:t>
            </a:r>
            <a:r>
              <a:rPr lang="en-US" sz="2400" spc="45" dirty="0">
                <a:solidFill>
                  <a:srgbClr val="002060"/>
                </a:solidFill>
                <a:latin typeface="Cambria" pitchFamily="18" charset="0"/>
                <a:ea typeface="Cambria" pitchFamily="18" charset="0"/>
                <a:cs typeface="Times New Roman"/>
              </a:rPr>
              <a:t>do</a:t>
            </a:r>
            <a:r>
              <a:rPr lang="en-US" sz="2400" spc="-25" dirty="0">
                <a:solidFill>
                  <a:srgbClr val="002060"/>
                </a:solidFill>
                <a:latin typeface="Cambria" pitchFamily="18" charset="0"/>
                <a:ea typeface="Cambria" pitchFamily="18" charset="0"/>
                <a:cs typeface="Times New Roman"/>
              </a:rPr>
              <a:t> </a:t>
            </a:r>
            <a:r>
              <a:rPr lang="en-US" sz="2400" spc="25" dirty="0" err="1">
                <a:solidFill>
                  <a:srgbClr val="002060"/>
                </a:solidFill>
                <a:latin typeface="Cambria" pitchFamily="18" charset="0"/>
                <a:ea typeface="Cambria" pitchFamily="18" charset="0"/>
                <a:cs typeface="Times New Roman"/>
              </a:rPr>
              <a:t>testiranja</a:t>
            </a:r>
            <a:r>
              <a:rPr lang="en-US" sz="2400" spc="-20" dirty="0">
                <a:solidFill>
                  <a:srgbClr val="002060"/>
                </a:solidFill>
                <a:latin typeface="Cambria" pitchFamily="18" charset="0"/>
                <a:ea typeface="Cambria" pitchFamily="18" charset="0"/>
                <a:cs typeface="Times New Roman"/>
              </a:rPr>
              <a:t> </a:t>
            </a:r>
            <a:r>
              <a:rPr lang="en-US" sz="2400" spc="15" dirty="0" err="1">
                <a:solidFill>
                  <a:srgbClr val="002060"/>
                </a:solidFill>
                <a:latin typeface="Cambria" pitchFamily="18" charset="0"/>
                <a:ea typeface="Cambria" pitchFamily="18" charset="0"/>
                <a:cs typeface="Times New Roman"/>
              </a:rPr>
              <a:t>završenih</a:t>
            </a:r>
            <a:r>
              <a:rPr lang="en-US" sz="2400" spc="15" dirty="0">
                <a:solidFill>
                  <a:srgbClr val="002060"/>
                </a:solidFill>
                <a:latin typeface="Cambria" pitchFamily="18" charset="0"/>
                <a:ea typeface="Cambria" pitchFamily="18" charset="0"/>
                <a:cs typeface="Times New Roman"/>
              </a:rPr>
              <a:t>,</a:t>
            </a:r>
            <a:r>
              <a:rPr lang="en-US" sz="2400" spc="-25" dirty="0">
                <a:solidFill>
                  <a:srgbClr val="002060"/>
                </a:solidFill>
                <a:latin typeface="Cambria" pitchFamily="18" charset="0"/>
                <a:ea typeface="Cambria" pitchFamily="18" charset="0"/>
                <a:cs typeface="Times New Roman"/>
              </a:rPr>
              <a:t> </a:t>
            </a:r>
            <a:r>
              <a:rPr lang="en-US" sz="2400" spc="15" dirty="0" err="1">
                <a:solidFill>
                  <a:srgbClr val="002060"/>
                </a:solidFill>
                <a:latin typeface="Cambria" pitchFamily="18" charset="0"/>
                <a:ea typeface="Cambria" pitchFamily="18" charset="0"/>
                <a:cs typeface="Times New Roman"/>
              </a:rPr>
              <a:t>gotovih</a:t>
            </a:r>
            <a:r>
              <a:rPr lang="en-US" sz="2400" spc="-20" dirty="0">
                <a:solidFill>
                  <a:srgbClr val="002060"/>
                </a:solidFill>
                <a:latin typeface="Cambria" pitchFamily="18" charset="0"/>
                <a:ea typeface="Cambria" pitchFamily="18" charset="0"/>
                <a:cs typeface="Times New Roman"/>
              </a:rPr>
              <a:t> </a:t>
            </a:r>
            <a:r>
              <a:rPr lang="en-US" sz="2400" spc="20" dirty="0" err="1">
                <a:solidFill>
                  <a:srgbClr val="002060"/>
                </a:solidFill>
                <a:latin typeface="Cambria" pitchFamily="18" charset="0"/>
                <a:ea typeface="Cambria" pitchFamily="18" charset="0"/>
                <a:cs typeface="Times New Roman"/>
              </a:rPr>
              <a:t>sistema</a:t>
            </a:r>
            <a:r>
              <a:rPr lang="en-US" sz="2400" spc="20" dirty="0">
                <a:solidFill>
                  <a:srgbClr val="002060"/>
                </a:solidFill>
                <a:latin typeface="Cambria" pitchFamily="18" charset="0"/>
                <a:ea typeface="Cambria" pitchFamily="18" charset="0"/>
                <a:cs typeface="Times New Roman"/>
              </a:rPr>
              <a:t>.</a:t>
            </a:r>
            <a:endParaRPr lang="en-US" sz="2400" dirty="0">
              <a:solidFill>
                <a:srgbClr val="002060"/>
              </a:solidFill>
              <a:latin typeface="Cambria" pitchFamily="18" charset="0"/>
              <a:ea typeface="Cambria" pitchFamily="18" charset="0"/>
              <a:cs typeface="Times New Roman"/>
            </a:endParaRPr>
          </a:p>
        </p:txBody>
      </p:sp>
    </p:spTree>
    <p:extLst>
      <p:ext uri="{BB962C8B-B14F-4D97-AF65-F5344CB8AC3E}">
        <p14:creationId xmlns:p14="http://schemas.microsoft.com/office/powerpoint/2010/main" val="6711100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3" name="Content Placeholder 5"/>
          <p:cNvSpPr>
            <a:spLocks noGrp="1"/>
          </p:cNvSpPr>
          <p:nvPr>
            <p:ph sz="quarter" idx="1"/>
          </p:nvPr>
        </p:nvSpPr>
        <p:spPr>
          <a:xfrm>
            <a:off x="57195" y="5229200"/>
            <a:ext cx="7971189" cy="1368152"/>
          </a:xfrm>
        </p:spPr>
        <p:txBody>
          <a:bodyPr>
            <a:noAutofit/>
          </a:bodyPr>
          <a:lstStyle/>
          <a:p>
            <a:pPr marL="0" indent="0" eaLnBrk="1" hangingPunct="1">
              <a:buFont typeface="Wingdings" pitchFamily="2" charset="2"/>
              <a:buNone/>
            </a:pPr>
            <a:r>
              <a:rPr lang="en-US" sz="2400" b="0" dirty="0" err="1" smtClean="0">
                <a:solidFill>
                  <a:srgbClr val="002060"/>
                </a:solidFill>
                <a:latin typeface="Cambria" pitchFamily="18" charset="0"/>
                <a:ea typeface="Cambria" pitchFamily="18" charset="0"/>
              </a:rPr>
              <a:t>Posmatra</a:t>
            </a:r>
            <a:r>
              <a:rPr lang="sr-Latn-RS" sz="2400" b="0" dirty="0" smtClean="0">
                <a:solidFill>
                  <a:srgbClr val="002060"/>
                </a:solidFill>
                <a:latin typeface="Cambria" pitchFamily="18" charset="0"/>
                <a:ea typeface="Cambria" pitchFamily="18" charset="0"/>
              </a:rPr>
              <a:t>č koji koristi sistem A radi razmene informacija sa sistemom B, </a:t>
            </a:r>
            <a:r>
              <a:rPr lang="en-US" sz="2400" dirty="0" smtClean="0">
                <a:solidFill>
                  <a:srgbClr val="002060"/>
                </a:solidFill>
                <a:latin typeface="Cambria" pitchFamily="18" charset="0"/>
                <a:ea typeface="Cambria" pitchFamily="18" charset="0"/>
              </a:rPr>
              <a:t>a </a:t>
            </a:r>
            <a:r>
              <a:rPr lang="sr-Latn-RS" sz="2400" b="0" dirty="0" smtClean="0">
                <a:solidFill>
                  <a:srgbClr val="002060"/>
                </a:solidFill>
                <a:latin typeface="Cambria" pitchFamily="18" charset="0"/>
                <a:ea typeface="Cambria" pitchFamily="18" charset="0"/>
              </a:rPr>
              <a:t>niti </a:t>
            </a:r>
            <a:r>
              <a:rPr lang="en-US" sz="2400" b="0" dirty="0" smtClean="0">
                <a:solidFill>
                  <a:srgbClr val="002060"/>
                </a:solidFill>
                <a:latin typeface="Cambria" pitchFamily="18" charset="0"/>
                <a:ea typeface="Cambria" pitchFamily="18" charset="0"/>
              </a:rPr>
              <a:t>je </a:t>
            </a:r>
            <a:r>
              <a:rPr lang="sr-Latn-RS" sz="2400" b="0" dirty="0" smtClean="0">
                <a:solidFill>
                  <a:srgbClr val="002060"/>
                </a:solidFill>
                <a:latin typeface="Cambria" pitchFamily="18" charset="0"/>
                <a:ea typeface="Cambria" pitchFamily="18" charset="0"/>
              </a:rPr>
              <a:t>direktno niti indirektno povezan sa sistemom B, smatra da je sistem A </a:t>
            </a:r>
            <a:r>
              <a:rPr lang="sr-Latn-RS" sz="2400" dirty="0" smtClean="0">
                <a:solidFill>
                  <a:srgbClr val="002060"/>
                </a:solidFill>
                <a:latin typeface="Cambria" pitchFamily="18" charset="0"/>
                <a:ea typeface="Cambria" pitchFamily="18" charset="0"/>
              </a:rPr>
              <a:t>model</a:t>
            </a:r>
            <a:r>
              <a:rPr lang="sr-Latn-RS" sz="2400" b="0" dirty="0" smtClean="0">
                <a:solidFill>
                  <a:srgbClr val="002060"/>
                </a:solidFill>
                <a:latin typeface="Cambria" pitchFamily="18" charset="0"/>
                <a:ea typeface="Cambria" pitchFamily="18" charset="0"/>
              </a:rPr>
              <a:t> sistema B.</a:t>
            </a:r>
            <a:endParaRPr lang="en-US" sz="2400" b="0" dirty="0" smtClean="0">
              <a:solidFill>
                <a:srgbClr val="002060"/>
              </a:solidFill>
              <a:latin typeface="Cambria" pitchFamily="18" charset="0"/>
              <a:ea typeface="Cambria" pitchFamily="18" charset="0"/>
            </a:endParaRPr>
          </a:p>
        </p:txBody>
      </p:sp>
      <p:graphicFrame>
        <p:nvGraphicFramePr>
          <p:cNvPr id="7171" name="Object 13"/>
          <p:cNvGraphicFramePr>
            <a:graphicFrameLocks noChangeAspect="1"/>
          </p:cNvGraphicFramePr>
          <p:nvPr>
            <p:extLst>
              <p:ext uri="{D42A27DB-BD31-4B8C-83A1-F6EECF244321}">
                <p14:modId xmlns:p14="http://schemas.microsoft.com/office/powerpoint/2010/main" val="415382134"/>
              </p:ext>
            </p:extLst>
          </p:nvPr>
        </p:nvGraphicFramePr>
        <p:xfrm>
          <a:off x="2308323" y="2593321"/>
          <a:ext cx="980264" cy="413985"/>
        </p:xfrm>
        <a:graphic>
          <a:graphicData uri="http://schemas.openxmlformats.org/presentationml/2006/ole">
            <mc:AlternateContent xmlns:mc="http://schemas.openxmlformats.org/markup-compatibility/2006">
              <mc:Choice xmlns:v="urn:schemas-microsoft-com:vml" Requires="v">
                <p:oleObj spid="_x0000_s1257" name="Visio" r:id="rId4" imgW="635508" imgH="256794" progId="Visio.Drawing.11">
                  <p:embed/>
                </p:oleObj>
              </mc:Choice>
              <mc:Fallback>
                <p:oleObj name="Visio" r:id="rId4" imgW="635508" imgH="25679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8323" y="2593321"/>
                        <a:ext cx="980264" cy="413985"/>
                      </a:xfrm>
                      <a:prstGeom prst="rect">
                        <a:avLst/>
                      </a:prstGeom>
                      <a:noFill/>
                      <a:ln>
                        <a:noFill/>
                      </a:ln>
                      <a:effectLst/>
                      <a:extLst>
                        <a:ext uri="{909E8E84-426E-40DD-AFC4-6F175D3DCCD1}">
                          <a14:hiddenFill xmlns:a14="http://schemas.microsoft.com/office/drawing/2010/main">
                            <a:solidFill>
                              <a:srgbClr val="F4F4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2"/>
          <p:cNvGraphicFramePr>
            <a:graphicFrameLocks noChangeAspect="1"/>
          </p:cNvGraphicFramePr>
          <p:nvPr>
            <p:extLst>
              <p:ext uri="{D42A27DB-BD31-4B8C-83A1-F6EECF244321}">
                <p14:modId xmlns:p14="http://schemas.microsoft.com/office/powerpoint/2010/main" val="592107936"/>
              </p:ext>
            </p:extLst>
          </p:nvPr>
        </p:nvGraphicFramePr>
        <p:xfrm>
          <a:off x="3823276" y="3215382"/>
          <a:ext cx="980264" cy="413986"/>
        </p:xfrm>
        <a:graphic>
          <a:graphicData uri="http://schemas.openxmlformats.org/presentationml/2006/ole">
            <mc:AlternateContent xmlns:mc="http://schemas.openxmlformats.org/markup-compatibility/2006">
              <mc:Choice xmlns:v="urn:schemas-microsoft-com:vml" Requires="v">
                <p:oleObj spid="_x0000_s1258" name="Visio" r:id="rId6" imgW="635508" imgH="256794" progId="Visio.Drawing.11">
                  <p:embed/>
                </p:oleObj>
              </mc:Choice>
              <mc:Fallback>
                <p:oleObj name="Visio" r:id="rId6" imgW="635508" imgH="25679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3276" y="3215382"/>
                        <a:ext cx="980264" cy="413986"/>
                      </a:xfrm>
                      <a:prstGeom prst="rect">
                        <a:avLst/>
                      </a:prstGeom>
                      <a:noFill/>
                      <a:ln>
                        <a:noFill/>
                      </a:ln>
                      <a:effectLst/>
                      <a:extLst>
                        <a:ext uri="{909E8E84-426E-40DD-AFC4-6F175D3DCCD1}">
                          <a14:hiddenFill xmlns:a14="http://schemas.microsoft.com/office/drawing/2010/main">
                            <a:solidFill>
                              <a:srgbClr val="F4F4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4"/>
          <p:cNvGraphicFramePr>
            <a:graphicFrameLocks noGrp="1" noChangeAspect="1"/>
          </p:cNvGraphicFramePr>
          <p:nvPr>
            <p:ph sz="half" idx="1"/>
            <p:extLst>
              <p:ext uri="{D42A27DB-BD31-4B8C-83A1-F6EECF244321}">
                <p14:modId xmlns:p14="http://schemas.microsoft.com/office/powerpoint/2010/main" val="3986088217"/>
              </p:ext>
            </p:extLst>
          </p:nvPr>
        </p:nvGraphicFramePr>
        <p:xfrm>
          <a:off x="5397639" y="3839612"/>
          <a:ext cx="742624" cy="351129"/>
        </p:xfrm>
        <a:graphic>
          <a:graphicData uri="http://schemas.openxmlformats.org/presentationml/2006/ole">
            <mc:AlternateContent xmlns:mc="http://schemas.openxmlformats.org/markup-compatibility/2006">
              <mc:Choice xmlns:v="urn:schemas-microsoft-com:vml" Requires="v">
                <p:oleObj spid="_x0000_s1259" name="Visio" r:id="rId7" imgW="635508" imgH="256794" progId="Visio.Drawing.11">
                  <p:embed/>
                </p:oleObj>
              </mc:Choice>
              <mc:Fallback>
                <p:oleObj name="Visio" r:id="rId7" imgW="635508" imgH="25679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639" y="3839612"/>
                        <a:ext cx="742624" cy="351129"/>
                      </a:xfrm>
                      <a:prstGeom prst="rect">
                        <a:avLst/>
                      </a:prstGeom>
                      <a:noFill/>
                      <a:ln>
                        <a:noFill/>
                      </a:ln>
                      <a:effectLst/>
                      <a:extLst>
                        <a:ext uri="{909E8E84-426E-40DD-AFC4-6F175D3DCCD1}">
                          <a14:hiddenFill xmlns:a14="http://schemas.microsoft.com/office/drawing/2010/main">
                            <a:solidFill>
                              <a:srgbClr val="F4F4F4"/>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5"/>
          <p:cNvGraphicFramePr>
            <a:graphicFrameLocks noChangeAspect="1"/>
          </p:cNvGraphicFramePr>
          <p:nvPr>
            <p:extLst>
              <p:ext uri="{D42A27DB-BD31-4B8C-83A1-F6EECF244321}">
                <p14:modId xmlns:p14="http://schemas.microsoft.com/office/powerpoint/2010/main" val="633228656"/>
              </p:ext>
            </p:extLst>
          </p:nvPr>
        </p:nvGraphicFramePr>
        <p:xfrm>
          <a:off x="6764067" y="4671918"/>
          <a:ext cx="980264" cy="413986"/>
        </p:xfrm>
        <a:graphic>
          <a:graphicData uri="http://schemas.openxmlformats.org/presentationml/2006/ole">
            <mc:AlternateContent xmlns:mc="http://schemas.openxmlformats.org/markup-compatibility/2006">
              <mc:Choice xmlns:v="urn:schemas-microsoft-com:vml" Requires="v">
                <p:oleObj spid="_x0000_s1260" name="Visio" r:id="rId8" imgW="635508" imgH="256794" progId="Visio.Drawing.11">
                  <p:embed/>
                </p:oleObj>
              </mc:Choice>
              <mc:Fallback>
                <p:oleObj name="Visio" r:id="rId8" imgW="635508" imgH="25679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4067" y="4671918"/>
                        <a:ext cx="980264" cy="413986"/>
                      </a:xfrm>
                      <a:prstGeom prst="rect">
                        <a:avLst/>
                      </a:prstGeom>
                      <a:noFill/>
                      <a:ln>
                        <a:noFill/>
                      </a:ln>
                      <a:effectLst/>
                      <a:extLst>
                        <a:ext uri="{909E8E84-426E-40DD-AFC4-6F175D3DCCD1}">
                          <a14:hiddenFill xmlns:a14="http://schemas.microsoft.com/office/drawing/2010/main">
                            <a:solidFill>
                              <a:srgbClr val="F4F4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6"/>
          <p:cNvGraphicFramePr>
            <a:graphicFrameLocks noChangeAspect="1"/>
          </p:cNvGraphicFramePr>
          <p:nvPr>
            <p:extLst>
              <p:ext uri="{D42A27DB-BD31-4B8C-83A1-F6EECF244321}">
                <p14:modId xmlns:p14="http://schemas.microsoft.com/office/powerpoint/2010/main" val="1493458256"/>
              </p:ext>
            </p:extLst>
          </p:nvPr>
        </p:nvGraphicFramePr>
        <p:xfrm>
          <a:off x="7109387" y="4047689"/>
          <a:ext cx="1793437" cy="1393680"/>
        </p:xfrm>
        <a:graphic>
          <a:graphicData uri="http://schemas.openxmlformats.org/presentationml/2006/ole">
            <mc:AlternateContent xmlns:mc="http://schemas.openxmlformats.org/markup-compatibility/2006">
              <mc:Choice xmlns:v="urn:schemas-microsoft-com:vml" Requires="v">
                <p:oleObj spid="_x0000_s1261" name="Visio" r:id="rId9" imgW="1533525" imgH="1020318" progId="Visio.Drawing.11">
                  <p:embed/>
                </p:oleObj>
              </mc:Choice>
              <mc:Fallback>
                <p:oleObj name="Visio" r:id="rId9" imgW="1533525" imgH="1020318"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9387" y="4047689"/>
                        <a:ext cx="1793437" cy="1393680"/>
                      </a:xfrm>
                      <a:prstGeom prst="rect">
                        <a:avLst/>
                      </a:prstGeom>
                      <a:noFill/>
                      <a:ln>
                        <a:noFill/>
                      </a:ln>
                      <a:effectLst/>
                      <a:extLst>
                        <a:ext uri="{909E8E84-426E-40DD-AFC4-6F175D3DCCD1}">
                          <a14:hiddenFill xmlns:a14="http://schemas.microsoft.com/office/drawing/2010/main">
                            <a:solidFill>
                              <a:srgbClr val="F4F4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7" name="Object 7"/>
          <p:cNvGraphicFramePr>
            <a:graphicFrameLocks noChangeAspect="1"/>
          </p:cNvGraphicFramePr>
          <p:nvPr>
            <p:extLst>
              <p:ext uri="{D42A27DB-BD31-4B8C-83A1-F6EECF244321}">
                <p14:modId xmlns:p14="http://schemas.microsoft.com/office/powerpoint/2010/main" val="4262887896"/>
              </p:ext>
            </p:extLst>
          </p:nvPr>
        </p:nvGraphicFramePr>
        <p:xfrm>
          <a:off x="5516459" y="3299914"/>
          <a:ext cx="1778584" cy="1372004"/>
        </p:xfrm>
        <a:graphic>
          <a:graphicData uri="http://schemas.openxmlformats.org/presentationml/2006/ole">
            <mc:AlternateContent xmlns:mc="http://schemas.openxmlformats.org/markup-compatibility/2006">
              <mc:Choice xmlns:v="urn:schemas-microsoft-com:vml" Requires="v">
                <p:oleObj spid="_x0000_s1262" name="Visio" r:id="rId11" imgW="1520571" imgH="1005459" progId="Visio.Drawing.11">
                  <p:embed/>
                </p:oleObj>
              </mc:Choice>
              <mc:Fallback>
                <p:oleObj name="Visio" r:id="rId11" imgW="1520571" imgH="1005459"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16459" y="3299914"/>
                        <a:ext cx="1778584" cy="1372004"/>
                      </a:xfrm>
                      <a:prstGeom prst="rect">
                        <a:avLst/>
                      </a:prstGeom>
                      <a:noFill/>
                      <a:ln>
                        <a:noFill/>
                      </a:ln>
                      <a:effectLst/>
                      <a:extLst>
                        <a:ext uri="{909E8E84-426E-40DD-AFC4-6F175D3DCCD1}">
                          <a14:hiddenFill xmlns:a14="http://schemas.microsoft.com/office/drawing/2010/main">
                            <a:solidFill>
                              <a:srgbClr val="F4F4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8" name="Object 8"/>
          <p:cNvGraphicFramePr>
            <a:graphicFrameLocks noChangeAspect="1"/>
          </p:cNvGraphicFramePr>
          <p:nvPr>
            <p:extLst>
              <p:ext uri="{D42A27DB-BD31-4B8C-83A1-F6EECF244321}">
                <p14:modId xmlns:p14="http://schemas.microsoft.com/office/powerpoint/2010/main" val="3705196909"/>
              </p:ext>
            </p:extLst>
          </p:nvPr>
        </p:nvGraphicFramePr>
        <p:xfrm>
          <a:off x="971600" y="1446731"/>
          <a:ext cx="1774871" cy="1291809"/>
        </p:xfrm>
        <a:graphic>
          <a:graphicData uri="http://schemas.openxmlformats.org/presentationml/2006/ole">
            <mc:AlternateContent xmlns:mc="http://schemas.openxmlformats.org/markup-compatibility/2006">
              <mc:Choice xmlns:v="urn:schemas-microsoft-com:vml" Requires="v">
                <p:oleObj spid="_x0000_s1263" name="Visio" r:id="rId13" imgW="1517523" imgH="946023" progId="Visio.Drawing.11">
                  <p:embed/>
                </p:oleObj>
              </mc:Choice>
              <mc:Fallback>
                <p:oleObj name="Visio" r:id="rId13" imgW="1517523" imgH="94602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1600" y="1446731"/>
                        <a:ext cx="1774871" cy="1291809"/>
                      </a:xfrm>
                      <a:prstGeom prst="rect">
                        <a:avLst/>
                      </a:prstGeom>
                      <a:noFill/>
                      <a:ln>
                        <a:noFill/>
                      </a:ln>
                      <a:effectLst/>
                      <a:extLst>
                        <a:ext uri="{909E8E84-426E-40DD-AFC4-6F175D3DCCD1}">
                          <a14:hiddenFill xmlns:a14="http://schemas.microsoft.com/office/drawing/2010/main">
                            <a:solidFill>
                              <a:srgbClr val="F4F4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9" name="Object 9"/>
          <p:cNvGraphicFramePr>
            <a:graphicFrameLocks noChangeAspect="1"/>
          </p:cNvGraphicFramePr>
          <p:nvPr>
            <p:extLst>
              <p:ext uri="{D42A27DB-BD31-4B8C-83A1-F6EECF244321}">
                <p14:modId xmlns:p14="http://schemas.microsoft.com/office/powerpoint/2010/main" val="1418728761"/>
              </p:ext>
            </p:extLst>
          </p:nvPr>
        </p:nvGraphicFramePr>
        <p:xfrm>
          <a:off x="2664783" y="1862884"/>
          <a:ext cx="1570650" cy="1454369"/>
        </p:xfrm>
        <a:graphic>
          <a:graphicData uri="http://schemas.openxmlformats.org/presentationml/2006/ole">
            <mc:AlternateContent xmlns:mc="http://schemas.openxmlformats.org/markup-compatibility/2006">
              <mc:Choice xmlns:v="urn:schemas-microsoft-com:vml" Requires="v">
                <p:oleObj spid="_x0000_s1264" name="Visio" r:id="rId15" imgW="1343406" imgH="1064895" progId="Visio.Drawing.11">
                  <p:embed/>
                </p:oleObj>
              </mc:Choice>
              <mc:Fallback>
                <p:oleObj name="Visio" r:id="rId15" imgW="1343406" imgH="1064895"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64783" y="1862884"/>
                        <a:ext cx="1570650" cy="1454369"/>
                      </a:xfrm>
                      <a:prstGeom prst="rect">
                        <a:avLst/>
                      </a:prstGeom>
                      <a:noFill/>
                      <a:ln>
                        <a:noFill/>
                      </a:ln>
                      <a:effectLst/>
                      <a:extLst>
                        <a:ext uri="{909E8E84-426E-40DD-AFC4-6F175D3DCCD1}">
                          <a14:hiddenFill xmlns:a14="http://schemas.microsoft.com/office/drawing/2010/main">
                            <a:solidFill>
                              <a:srgbClr val="F4F4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0" name="Object 10"/>
          <p:cNvGraphicFramePr>
            <a:graphicFrameLocks noChangeAspect="1"/>
          </p:cNvGraphicFramePr>
          <p:nvPr>
            <p:extLst>
              <p:ext uri="{D42A27DB-BD31-4B8C-83A1-F6EECF244321}">
                <p14:modId xmlns:p14="http://schemas.microsoft.com/office/powerpoint/2010/main" val="2271047546"/>
              </p:ext>
            </p:extLst>
          </p:nvPr>
        </p:nvGraphicFramePr>
        <p:xfrm>
          <a:off x="4179736" y="2487114"/>
          <a:ext cx="1516810" cy="1456536"/>
        </p:xfrm>
        <a:graphic>
          <a:graphicData uri="http://schemas.openxmlformats.org/presentationml/2006/ole">
            <mc:AlternateContent xmlns:mc="http://schemas.openxmlformats.org/markup-compatibility/2006">
              <mc:Choice xmlns:v="urn:schemas-microsoft-com:vml" Requires="v">
                <p:oleObj spid="_x0000_s1265" name="Visio" r:id="rId17" imgW="1297686" imgH="1066419" progId="Visio.Drawing.11">
                  <p:embed/>
                </p:oleObj>
              </mc:Choice>
              <mc:Fallback>
                <p:oleObj name="Visio" r:id="rId17" imgW="1297686" imgH="1066419"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79736" y="2487114"/>
                        <a:ext cx="1516810" cy="1456536"/>
                      </a:xfrm>
                      <a:prstGeom prst="rect">
                        <a:avLst/>
                      </a:prstGeom>
                      <a:noFill/>
                      <a:ln>
                        <a:noFill/>
                      </a:ln>
                      <a:effectLst/>
                      <a:extLst>
                        <a:ext uri="{909E8E84-426E-40DD-AFC4-6F175D3DCCD1}">
                          <a14:hiddenFill xmlns:a14="http://schemas.microsoft.com/office/drawing/2010/main">
                            <a:solidFill>
                              <a:srgbClr val="F4F4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1" name="Text Box 11"/>
          <p:cNvSpPr txBox="1">
            <a:spLocks noChangeArrowheads="1"/>
          </p:cNvSpPr>
          <p:nvPr/>
        </p:nvSpPr>
        <p:spPr bwMode="auto">
          <a:xfrm>
            <a:off x="4447080" y="2070961"/>
            <a:ext cx="275998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2"/>
                </a:solidFill>
                <a:latin typeface="Arial" charset="0"/>
              </a:defRPr>
            </a:lvl1pPr>
            <a:lvl2pPr marL="742950" indent="-285750">
              <a:defRPr sz="2800" b="1" i="1">
                <a:solidFill>
                  <a:schemeClr val="tx1"/>
                </a:solidFill>
                <a:latin typeface="Garamond" pitchFamily="18" charset="0"/>
              </a:defRPr>
            </a:lvl2pPr>
            <a:lvl3pPr marL="1143000" indent="-228600">
              <a:defRPr sz="2500">
                <a:solidFill>
                  <a:schemeClr val="tx1"/>
                </a:solidFill>
                <a:latin typeface="Garamond" pitchFamily="18" charset="0"/>
              </a:defRPr>
            </a:lvl3pPr>
            <a:lvl4pPr marL="1600200" indent="-228600">
              <a:defRPr sz="2200">
                <a:solidFill>
                  <a:schemeClr val="tx1"/>
                </a:solidFill>
                <a:latin typeface="Garamond" pitchFamily="18" charset="0"/>
              </a:defRPr>
            </a:lvl4pPr>
            <a:lvl5pPr marL="2057400" indent="-228600">
              <a:defRPr sz="2100">
                <a:solidFill>
                  <a:schemeClr val="tx1"/>
                </a:solidFill>
                <a:latin typeface="Garamond" pitchFamily="18" charset="0"/>
              </a:defRPr>
            </a:lvl5pPr>
            <a:lvl6pPr eaLnBrk="0" fontAlgn="base" hangingPunct="0">
              <a:spcBef>
                <a:spcPct val="20000"/>
              </a:spcBef>
              <a:spcAft>
                <a:spcPct val="0"/>
              </a:spcAft>
              <a:buClr>
                <a:srgbClr val="C0C0C0"/>
              </a:buClr>
              <a:buSzPct val="80000"/>
              <a:buFont typeface="Wingdings" pitchFamily="2" charset="2"/>
              <a:buChar char="s"/>
              <a:defRPr sz="2100">
                <a:solidFill>
                  <a:schemeClr val="tx1"/>
                </a:solidFill>
                <a:latin typeface="Garamond" pitchFamily="18" charset="0"/>
              </a:defRPr>
            </a:lvl6pPr>
            <a:lvl7pPr eaLnBrk="0" fontAlgn="base" hangingPunct="0">
              <a:spcBef>
                <a:spcPct val="20000"/>
              </a:spcBef>
              <a:spcAft>
                <a:spcPct val="0"/>
              </a:spcAft>
              <a:buClr>
                <a:srgbClr val="C0C0C0"/>
              </a:buClr>
              <a:buSzPct val="80000"/>
              <a:buFont typeface="Wingdings" pitchFamily="2" charset="2"/>
              <a:buChar char="s"/>
              <a:defRPr sz="2100">
                <a:solidFill>
                  <a:schemeClr val="tx1"/>
                </a:solidFill>
                <a:latin typeface="Garamond" pitchFamily="18" charset="0"/>
              </a:defRPr>
            </a:lvl7pPr>
            <a:lvl8pPr eaLnBrk="0" fontAlgn="base" hangingPunct="0">
              <a:spcBef>
                <a:spcPct val="20000"/>
              </a:spcBef>
              <a:spcAft>
                <a:spcPct val="0"/>
              </a:spcAft>
              <a:buClr>
                <a:srgbClr val="C0C0C0"/>
              </a:buClr>
              <a:buSzPct val="80000"/>
              <a:buFont typeface="Wingdings" pitchFamily="2" charset="2"/>
              <a:buChar char="s"/>
              <a:defRPr sz="2100">
                <a:solidFill>
                  <a:schemeClr val="tx1"/>
                </a:solidFill>
                <a:latin typeface="Garamond" pitchFamily="18" charset="0"/>
              </a:defRPr>
            </a:lvl8pPr>
            <a:lvl9pPr eaLnBrk="0" fontAlgn="base" hangingPunct="0">
              <a:spcBef>
                <a:spcPct val="20000"/>
              </a:spcBef>
              <a:spcAft>
                <a:spcPct val="0"/>
              </a:spcAft>
              <a:buClr>
                <a:srgbClr val="C0C0C0"/>
              </a:buClr>
              <a:buSzPct val="80000"/>
              <a:buFont typeface="Wingdings" pitchFamily="2" charset="2"/>
              <a:buChar char="s"/>
              <a:defRPr sz="2100">
                <a:solidFill>
                  <a:schemeClr val="tx1"/>
                </a:solidFill>
                <a:latin typeface="Garamond" pitchFamily="18" charset="0"/>
              </a:defRPr>
            </a:lvl9pPr>
          </a:lstStyle>
          <a:p>
            <a:pPr>
              <a:lnSpc>
                <a:spcPct val="90000"/>
              </a:lnSpc>
              <a:spcBef>
                <a:spcPct val="20000"/>
              </a:spcBef>
              <a:buClr>
                <a:prstClr val="white"/>
              </a:buClr>
              <a:buSzPct val="70000"/>
              <a:buFont typeface="Wingdings" pitchFamily="2" charset="2"/>
              <a:buNone/>
            </a:pPr>
            <a:r>
              <a:rPr lang="sr-Latn-CS" altLang="en-US" sz="1800">
                <a:solidFill>
                  <a:schemeClr val="tx1"/>
                </a:solidFill>
                <a:latin typeface="Cambria" pitchFamily="18" charset="0"/>
                <a:ea typeface="Cambria" pitchFamily="18" charset="0"/>
              </a:rPr>
              <a:t>Predstavljanje podataka</a:t>
            </a:r>
          </a:p>
        </p:txBody>
      </p:sp>
      <p:sp>
        <p:nvSpPr>
          <p:cNvPr id="7182" name="Text Box 12"/>
          <p:cNvSpPr txBox="1">
            <a:spLocks noChangeArrowheads="1"/>
          </p:cNvSpPr>
          <p:nvPr/>
        </p:nvSpPr>
        <p:spPr bwMode="auto">
          <a:xfrm>
            <a:off x="5962033" y="2903267"/>
            <a:ext cx="201773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2"/>
                </a:solidFill>
                <a:latin typeface="Arial" charset="0"/>
              </a:defRPr>
            </a:lvl1pPr>
            <a:lvl2pPr marL="742950" indent="-285750">
              <a:defRPr sz="2800" b="1" i="1">
                <a:solidFill>
                  <a:schemeClr val="tx1"/>
                </a:solidFill>
                <a:latin typeface="Garamond" pitchFamily="18" charset="0"/>
              </a:defRPr>
            </a:lvl2pPr>
            <a:lvl3pPr marL="1143000" indent="-228600">
              <a:defRPr sz="2500">
                <a:solidFill>
                  <a:schemeClr val="tx1"/>
                </a:solidFill>
                <a:latin typeface="Garamond" pitchFamily="18" charset="0"/>
              </a:defRPr>
            </a:lvl3pPr>
            <a:lvl4pPr marL="1600200" indent="-228600">
              <a:defRPr sz="2200">
                <a:solidFill>
                  <a:schemeClr val="tx1"/>
                </a:solidFill>
                <a:latin typeface="Garamond" pitchFamily="18" charset="0"/>
              </a:defRPr>
            </a:lvl4pPr>
            <a:lvl5pPr marL="2057400" indent="-228600">
              <a:defRPr sz="2100">
                <a:solidFill>
                  <a:schemeClr val="tx1"/>
                </a:solidFill>
                <a:latin typeface="Garamond" pitchFamily="18" charset="0"/>
              </a:defRPr>
            </a:lvl5pPr>
            <a:lvl6pPr eaLnBrk="0" fontAlgn="base" hangingPunct="0">
              <a:spcBef>
                <a:spcPct val="20000"/>
              </a:spcBef>
              <a:spcAft>
                <a:spcPct val="0"/>
              </a:spcAft>
              <a:buClr>
                <a:srgbClr val="C0C0C0"/>
              </a:buClr>
              <a:buSzPct val="80000"/>
              <a:buFont typeface="Wingdings" pitchFamily="2" charset="2"/>
              <a:buChar char="s"/>
              <a:defRPr sz="2100">
                <a:solidFill>
                  <a:schemeClr val="tx1"/>
                </a:solidFill>
                <a:latin typeface="Garamond" pitchFamily="18" charset="0"/>
              </a:defRPr>
            </a:lvl6pPr>
            <a:lvl7pPr eaLnBrk="0" fontAlgn="base" hangingPunct="0">
              <a:spcBef>
                <a:spcPct val="20000"/>
              </a:spcBef>
              <a:spcAft>
                <a:spcPct val="0"/>
              </a:spcAft>
              <a:buClr>
                <a:srgbClr val="C0C0C0"/>
              </a:buClr>
              <a:buSzPct val="80000"/>
              <a:buFont typeface="Wingdings" pitchFamily="2" charset="2"/>
              <a:buChar char="s"/>
              <a:defRPr sz="2100">
                <a:solidFill>
                  <a:schemeClr val="tx1"/>
                </a:solidFill>
                <a:latin typeface="Garamond" pitchFamily="18" charset="0"/>
              </a:defRPr>
            </a:lvl7pPr>
            <a:lvl8pPr eaLnBrk="0" fontAlgn="base" hangingPunct="0">
              <a:spcBef>
                <a:spcPct val="20000"/>
              </a:spcBef>
              <a:spcAft>
                <a:spcPct val="0"/>
              </a:spcAft>
              <a:buClr>
                <a:srgbClr val="C0C0C0"/>
              </a:buClr>
              <a:buSzPct val="80000"/>
              <a:buFont typeface="Wingdings" pitchFamily="2" charset="2"/>
              <a:buChar char="s"/>
              <a:defRPr sz="2100">
                <a:solidFill>
                  <a:schemeClr val="tx1"/>
                </a:solidFill>
                <a:latin typeface="Garamond" pitchFamily="18" charset="0"/>
              </a:defRPr>
            </a:lvl8pPr>
            <a:lvl9pPr eaLnBrk="0" fontAlgn="base" hangingPunct="0">
              <a:spcBef>
                <a:spcPct val="20000"/>
              </a:spcBef>
              <a:spcAft>
                <a:spcPct val="0"/>
              </a:spcAft>
              <a:buClr>
                <a:srgbClr val="C0C0C0"/>
              </a:buClr>
              <a:buSzPct val="80000"/>
              <a:buFont typeface="Wingdings" pitchFamily="2" charset="2"/>
              <a:buChar char="s"/>
              <a:defRPr sz="2100">
                <a:solidFill>
                  <a:schemeClr val="tx1"/>
                </a:solidFill>
                <a:latin typeface="Garamond" pitchFamily="18" charset="0"/>
              </a:defRPr>
            </a:lvl9pPr>
          </a:lstStyle>
          <a:p>
            <a:pPr>
              <a:lnSpc>
                <a:spcPct val="90000"/>
              </a:lnSpc>
              <a:spcBef>
                <a:spcPct val="20000"/>
              </a:spcBef>
              <a:buClr>
                <a:prstClr val="white"/>
              </a:buClr>
              <a:buSzPct val="70000"/>
              <a:buFont typeface="Wingdings" pitchFamily="2" charset="2"/>
              <a:buNone/>
            </a:pPr>
            <a:r>
              <a:rPr lang="sr-Latn-CS" altLang="en-US" sz="1800">
                <a:solidFill>
                  <a:schemeClr val="tx1"/>
                </a:solidFill>
                <a:latin typeface="Cambria" pitchFamily="18" charset="0"/>
                <a:ea typeface="Cambria" pitchFamily="18" charset="0"/>
              </a:rPr>
              <a:t>Obrada podataka</a:t>
            </a:r>
          </a:p>
        </p:txBody>
      </p:sp>
      <p:sp>
        <p:nvSpPr>
          <p:cNvPr id="2" name="Rectangle 1"/>
          <p:cNvSpPr/>
          <p:nvPr/>
        </p:nvSpPr>
        <p:spPr>
          <a:xfrm>
            <a:off x="3477956" y="1155565"/>
            <a:ext cx="454858" cy="580881"/>
          </a:xfrm>
          <a:prstGeom prst="rect">
            <a:avLst/>
          </a:prstGeom>
          <a:noFill/>
          <a:ln>
            <a:noFill/>
          </a:ln>
          <a:effectLst/>
          <a:extLst>
            <a:ext uri="{909E8E84-426E-40DD-AFC4-6F175D3DCCD1}">
              <a14:hiddenFill xmlns:a14="http://schemas.microsoft.com/office/drawing/2010/main">
                <a:solidFill>
                  <a:srgbClr val="F4F4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100000"/>
              </a:spcBef>
              <a:buClr>
                <a:srgbClr val="4D4D4D"/>
              </a:buClr>
              <a:buSzPct val="70000"/>
              <a:buFont typeface="Wingdings" panose="05000000000000000000" pitchFamily="2" charset="2"/>
              <a:buNone/>
              <a:defRPr/>
            </a:pPr>
            <a:r>
              <a:rPr lang="sr-Latn-RS" sz="2400" dirty="0">
                <a:latin typeface="Cambria" pitchFamily="18" charset="0"/>
                <a:ea typeface="Cambria" pitchFamily="18" charset="0"/>
              </a:rPr>
              <a:t>A</a:t>
            </a:r>
            <a:endParaRPr lang="en-US" sz="2400" dirty="0">
              <a:latin typeface="Cambria" pitchFamily="18" charset="0"/>
              <a:ea typeface="Cambria" pitchFamily="18" charset="0"/>
            </a:endParaRPr>
          </a:p>
        </p:txBody>
      </p:sp>
      <p:sp>
        <p:nvSpPr>
          <p:cNvPr id="17" name="Rectangle 16"/>
          <p:cNvSpPr/>
          <p:nvPr/>
        </p:nvSpPr>
        <p:spPr>
          <a:xfrm>
            <a:off x="1630679" y="904865"/>
            <a:ext cx="456714" cy="578714"/>
          </a:xfrm>
          <a:prstGeom prst="rect">
            <a:avLst/>
          </a:prstGeom>
          <a:noFill/>
          <a:ln>
            <a:noFill/>
          </a:ln>
          <a:effectLst/>
          <a:extLst>
            <a:ext uri="{909E8E84-426E-40DD-AFC4-6F175D3DCCD1}">
              <a14:hiddenFill xmlns:a14="http://schemas.microsoft.com/office/drawing/2010/main">
                <a:solidFill>
                  <a:srgbClr val="F4F4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100000"/>
              </a:spcBef>
              <a:buClr>
                <a:srgbClr val="4D4D4D"/>
              </a:buClr>
              <a:buSzPct val="70000"/>
              <a:buFont typeface="Wingdings" panose="05000000000000000000" pitchFamily="2" charset="2"/>
              <a:buNone/>
              <a:defRPr/>
            </a:pPr>
            <a:r>
              <a:rPr lang="sr-Latn-RS" sz="2400" dirty="0">
                <a:latin typeface="Cambria" pitchFamily="18" charset="0"/>
                <a:ea typeface="Cambria" pitchFamily="18" charset="0"/>
              </a:rPr>
              <a:t>B</a:t>
            </a:r>
            <a:endParaRPr lang="en-US" sz="2400" dirty="0">
              <a:latin typeface="Cambria" pitchFamily="18" charset="0"/>
              <a:ea typeface="Cambria" pitchFamily="18" charset="0"/>
            </a:endParaRPr>
          </a:p>
        </p:txBody>
      </p:sp>
      <p:graphicFrame>
        <p:nvGraphicFramePr>
          <p:cNvPr id="21" name="Object 13"/>
          <p:cNvGraphicFramePr>
            <a:graphicFrameLocks noChangeAspect="1"/>
          </p:cNvGraphicFramePr>
          <p:nvPr>
            <p:extLst>
              <p:ext uri="{D42A27DB-BD31-4B8C-83A1-F6EECF244321}">
                <p14:modId xmlns:p14="http://schemas.microsoft.com/office/powerpoint/2010/main" val="49304770"/>
              </p:ext>
            </p:extLst>
          </p:nvPr>
        </p:nvGraphicFramePr>
        <p:xfrm>
          <a:off x="1388657" y="4748096"/>
          <a:ext cx="886706" cy="357478"/>
        </p:xfrm>
        <a:graphic>
          <a:graphicData uri="http://schemas.openxmlformats.org/presentationml/2006/ole">
            <mc:AlternateContent xmlns:mc="http://schemas.openxmlformats.org/markup-compatibility/2006">
              <mc:Choice xmlns:v="urn:schemas-microsoft-com:vml" Requires="v">
                <p:oleObj spid="_x0000_s1266" name="Visio" r:id="rId19" imgW="635508" imgH="256794" progId="Visio.Drawing.11">
                  <p:embed/>
                </p:oleObj>
              </mc:Choice>
              <mc:Fallback>
                <p:oleObj name="Visio" r:id="rId19" imgW="635508" imgH="25679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657" y="4748096"/>
                        <a:ext cx="886706" cy="357478"/>
                      </a:xfrm>
                      <a:prstGeom prst="rect">
                        <a:avLst/>
                      </a:prstGeom>
                      <a:noFill/>
                      <a:ln>
                        <a:noFill/>
                      </a:ln>
                      <a:effectLst/>
                      <a:extLst>
                        <a:ext uri="{909E8E84-426E-40DD-AFC4-6F175D3DCCD1}">
                          <a14:hiddenFill xmlns:a14="http://schemas.microsoft.com/office/drawing/2010/main">
                            <a:solidFill>
                              <a:srgbClr val="F4F4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8"/>
          <p:cNvGraphicFramePr>
            <a:graphicFrameLocks noChangeAspect="1"/>
          </p:cNvGraphicFramePr>
          <p:nvPr>
            <p:extLst>
              <p:ext uri="{D42A27DB-BD31-4B8C-83A1-F6EECF244321}">
                <p14:modId xmlns:p14="http://schemas.microsoft.com/office/powerpoint/2010/main" val="2740176827"/>
              </p:ext>
            </p:extLst>
          </p:nvPr>
        </p:nvGraphicFramePr>
        <p:xfrm>
          <a:off x="179512" y="3758011"/>
          <a:ext cx="1605475" cy="1115483"/>
        </p:xfrm>
        <a:graphic>
          <a:graphicData uri="http://schemas.openxmlformats.org/presentationml/2006/ole">
            <mc:AlternateContent xmlns:mc="http://schemas.openxmlformats.org/markup-compatibility/2006">
              <mc:Choice xmlns:v="urn:schemas-microsoft-com:vml" Requires="v">
                <p:oleObj spid="_x0000_s1267" name="Visio" r:id="rId20" imgW="1517523" imgH="946023" progId="Visio.Drawing.11">
                  <p:embed/>
                </p:oleObj>
              </mc:Choice>
              <mc:Fallback>
                <p:oleObj name="Visio" r:id="rId20" imgW="1517523" imgH="946023"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9512" y="3758011"/>
                        <a:ext cx="1605475" cy="1115483"/>
                      </a:xfrm>
                      <a:prstGeom prst="rect">
                        <a:avLst/>
                      </a:prstGeom>
                      <a:noFill/>
                      <a:ln>
                        <a:noFill/>
                      </a:ln>
                      <a:effectLst/>
                      <a:extLst>
                        <a:ext uri="{909E8E84-426E-40DD-AFC4-6F175D3DCCD1}">
                          <a14:hiddenFill xmlns:a14="http://schemas.microsoft.com/office/drawing/2010/main">
                            <a:solidFill>
                              <a:srgbClr val="F4F4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 name="Object 9"/>
          <p:cNvGraphicFramePr>
            <a:graphicFrameLocks noChangeAspect="1"/>
          </p:cNvGraphicFramePr>
          <p:nvPr>
            <p:extLst>
              <p:ext uri="{D42A27DB-BD31-4B8C-83A1-F6EECF244321}">
                <p14:modId xmlns:p14="http://schemas.microsoft.com/office/powerpoint/2010/main" val="4095990807"/>
              </p:ext>
            </p:extLst>
          </p:nvPr>
        </p:nvGraphicFramePr>
        <p:xfrm>
          <a:off x="1711095" y="4117361"/>
          <a:ext cx="1420745" cy="1255855"/>
        </p:xfrm>
        <a:graphic>
          <a:graphicData uri="http://schemas.openxmlformats.org/presentationml/2006/ole">
            <mc:AlternateContent xmlns:mc="http://schemas.openxmlformats.org/markup-compatibility/2006">
              <mc:Choice xmlns:v="urn:schemas-microsoft-com:vml" Requires="v">
                <p:oleObj spid="_x0000_s1268" name="Visio" r:id="rId21" imgW="1343406" imgH="1064895" progId="Visio.Drawing.11">
                  <p:embed/>
                </p:oleObj>
              </mc:Choice>
              <mc:Fallback>
                <p:oleObj name="Visio" r:id="rId21" imgW="1343406" imgH="1064895"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11095" y="4117361"/>
                        <a:ext cx="1420745" cy="1255855"/>
                      </a:xfrm>
                      <a:prstGeom prst="rect">
                        <a:avLst/>
                      </a:prstGeom>
                      <a:noFill/>
                      <a:ln>
                        <a:noFill/>
                      </a:ln>
                      <a:effectLst/>
                      <a:extLst>
                        <a:ext uri="{909E8E84-426E-40DD-AFC4-6F175D3DCCD1}">
                          <a14:hiddenFill xmlns:a14="http://schemas.microsoft.com/office/drawing/2010/main">
                            <a:solidFill>
                              <a:srgbClr val="F4F4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Rectangle 23"/>
          <p:cNvSpPr/>
          <p:nvPr/>
        </p:nvSpPr>
        <p:spPr>
          <a:xfrm>
            <a:off x="2457420" y="3539032"/>
            <a:ext cx="411446" cy="501593"/>
          </a:xfrm>
          <a:prstGeom prst="rect">
            <a:avLst/>
          </a:prstGeom>
          <a:noFill/>
          <a:ln>
            <a:noFill/>
          </a:ln>
          <a:effectLst/>
          <a:extLst>
            <a:ext uri="{909E8E84-426E-40DD-AFC4-6F175D3DCCD1}">
              <a14:hiddenFill xmlns:a14="http://schemas.microsoft.com/office/drawing/2010/main">
                <a:solidFill>
                  <a:srgbClr val="F4F4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100000"/>
              </a:spcBef>
              <a:buClr>
                <a:srgbClr val="4D4D4D"/>
              </a:buClr>
              <a:buSzPct val="70000"/>
              <a:buFont typeface="Wingdings" panose="05000000000000000000" pitchFamily="2" charset="2"/>
              <a:buNone/>
              <a:defRPr/>
            </a:pPr>
            <a:r>
              <a:rPr lang="sr-Latn-RS" sz="2400" dirty="0">
                <a:solidFill>
                  <a:srgbClr val="002060"/>
                </a:solidFill>
              </a:rPr>
              <a:t>A</a:t>
            </a:r>
            <a:endParaRPr lang="en-US" sz="2400" dirty="0">
              <a:solidFill>
                <a:srgbClr val="002060"/>
              </a:solidFill>
            </a:endParaRPr>
          </a:p>
        </p:txBody>
      </p:sp>
      <p:sp>
        <p:nvSpPr>
          <p:cNvPr id="25" name="Rectangle 24"/>
          <p:cNvSpPr/>
          <p:nvPr/>
        </p:nvSpPr>
        <p:spPr>
          <a:xfrm>
            <a:off x="775688" y="3290107"/>
            <a:ext cx="413124" cy="499722"/>
          </a:xfrm>
          <a:prstGeom prst="rect">
            <a:avLst/>
          </a:prstGeom>
          <a:noFill/>
          <a:ln>
            <a:noFill/>
          </a:ln>
          <a:effectLst/>
          <a:extLst>
            <a:ext uri="{909E8E84-426E-40DD-AFC4-6F175D3DCCD1}">
              <a14:hiddenFill xmlns:a14="http://schemas.microsoft.com/office/drawing/2010/main">
                <a:solidFill>
                  <a:srgbClr val="F4F4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100000"/>
              </a:spcBef>
              <a:buClr>
                <a:srgbClr val="4D4D4D"/>
              </a:buClr>
              <a:buSzPct val="70000"/>
              <a:buFont typeface="Wingdings" panose="05000000000000000000" pitchFamily="2" charset="2"/>
              <a:buNone/>
              <a:defRPr/>
            </a:pPr>
            <a:r>
              <a:rPr lang="sr-Latn-RS" sz="2400" dirty="0">
                <a:solidFill>
                  <a:srgbClr val="002060"/>
                </a:solidFill>
              </a:rPr>
              <a:t>B</a:t>
            </a:r>
            <a:endParaRPr lang="en-US" sz="2400" dirty="0">
              <a:solidFill>
                <a:srgbClr val="002060"/>
              </a:solidFill>
            </a:endParaRPr>
          </a:p>
        </p:txBody>
      </p:sp>
    </p:spTree>
    <p:extLst>
      <p:ext uri="{BB962C8B-B14F-4D97-AF65-F5344CB8AC3E}">
        <p14:creationId xmlns:p14="http://schemas.microsoft.com/office/powerpoint/2010/main" val="4134192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340768"/>
            <a:ext cx="7632848" cy="5112568"/>
          </a:xfrm>
        </p:spPr>
        <p:txBody>
          <a:bodyPr>
            <a:normAutofit/>
          </a:bodyPr>
          <a:lstStyle/>
          <a:p>
            <a:pPr marL="0" indent="0">
              <a:buNone/>
            </a:pPr>
            <a:r>
              <a:rPr lang="en-US" sz="2400" i="1" dirty="0" smtClean="0">
                <a:solidFill>
                  <a:srgbClr val="002060"/>
                </a:solidFill>
                <a:latin typeface="Cambria" pitchFamily="18" charset="0"/>
                <a:ea typeface="Cambria" pitchFamily="18" charset="0"/>
              </a:rPr>
              <a:t>UML </a:t>
            </a:r>
            <a:r>
              <a:rPr lang="en-US" sz="2400" i="1" dirty="0" err="1">
                <a:solidFill>
                  <a:srgbClr val="002060"/>
                </a:solidFill>
                <a:latin typeface="Cambria" pitchFamily="18" charset="0"/>
                <a:ea typeface="Cambria" pitchFamily="18" charset="0"/>
              </a:rPr>
              <a:t>formalni</a:t>
            </a:r>
            <a:r>
              <a:rPr lang="en-US" sz="2400" i="1" dirty="0">
                <a:solidFill>
                  <a:srgbClr val="002060"/>
                </a:solidFill>
                <a:latin typeface="Cambria" pitchFamily="18" charset="0"/>
                <a:ea typeface="Cambria" pitchFamily="18" charset="0"/>
              </a:rPr>
              <a:t> </a:t>
            </a:r>
            <a:r>
              <a:rPr lang="en-US" sz="2400" i="1" dirty="0" err="1">
                <a:solidFill>
                  <a:srgbClr val="002060"/>
                </a:solidFill>
                <a:latin typeface="Cambria" pitchFamily="18" charset="0"/>
                <a:ea typeface="Cambria" pitchFamily="18" charset="0"/>
              </a:rPr>
              <a:t>jezik</a:t>
            </a:r>
            <a:r>
              <a:rPr lang="en-US" sz="2400" i="1" dirty="0">
                <a:solidFill>
                  <a:srgbClr val="002060"/>
                </a:solidFill>
                <a:latin typeface="Cambria" pitchFamily="18" charset="0"/>
                <a:ea typeface="Cambria" pitchFamily="18" charset="0"/>
              </a:rPr>
              <a:t> </a:t>
            </a:r>
            <a:r>
              <a:rPr lang="en-US" sz="2400" i="1" dirty="0" err="1">
                <a:solidFill>
                  <a:srgbClr val="002060"/>
                </a:solidFill>
                <a:latin typeface="Cambria" pitchFamily="18" charset="0"/>
                <a:ea typeface="Cambria" pitchFamily="18" charset="0"/>
              </a:rPr>
              <a:t>za</a:t>
            </a:r>
            <a:r>
              <a:rPr lang="en-US" sz="2400" i="1" dirty="0">
                <a:solidFill>
                  <a:srgbClr val="002060"/>
                </a:solidFill>
                <a:latin typeface="Cambria" pitchFamily="18" charset="0"/>
                <a:ea typeface="Cambria" pitchFamily="18" charset="0"/>
              </a:rPr>
              <a:t> </a:t>
            </a:r>
            <a:r>
              <a:rPr lang="en-US" sz="2400" i="1" dirty="0" err="1" smtClean="0">
                <a:solidFill>
                  <a:srgbClr val="002060"/>
                </a:solidFill>
                <a:latin typeface="Cambria" pitchFamily="18" charset="0"/>
                <a:ea typeface="Cambria" pitchFamily="18" charset="0"/>
              </a:rPr>
              <a:t>opis</a:t>
            </a:r>
            <a:r>
              <a:rPr lang="en-US" sz="2400" i="1" dirty="0" smtClean="0">
                <a:solidFill>
                  <a:srgbClr val="002060"/>
                </a:solidFill>
                <a:latin typeface="Cambria" pitchFamily="18" charset="0"/>
                <a:ea typeface="Cambria" pitchFamily="18" charset="0"/>
              </a:rPr>
              <a:t> </a:t>
            </a:r>
            <a:r>
              <a:rPr lang="en-US" sz="2400" i="1" dirty="0" err="1" smtClean="0">
                <a:solidFill>
                  <a:srgbClr val="002060"/>
                </a:solidFill>
                <a:latin typeface="Cambria" pitchFamily="18" charset="0"/>
                <a:ea typeface="Cambria" pitchFamily="18" charset="0"/>
              </a:rPr>
              <a:t>modela</a:t>
            </a:r>
            <a:r>
              <a:rPr lang="sr-Latn-RS" sz="2400" i="1" dirty="0">
                <a:solidFill>
                  <a:srgbClr val="002060"/>
                </a:solidFill>
                <a:latin typeface="Cambria" pitchFamily="18" charset="0"/>
                <a:ea typeface="Cambria" pitchFamily="18" charset="0"/>
              </a:rPr>
              <a:t> </a:t>
            </a:r>
            <a:r>
              <a:rPr lang="sr-Latn-RS" sz="2400" i="1" dirty="0" smtClean="0">
                <a:solidFill>
                  <a:srgbClr val="002060"/>
                </a:solidFill>
                <a:latin typeface="Cambria" pitchFamily="18" charset="0"/>
                <a:ea typeface="Cambria" pitchFamily="18" charset="0"/>
              </a:rPr>
              <a:t>koji o</a:t>
            </a:r>
            <a:r>
              <a:rPr lang="en-US" sz="2400" i="1" dirty="0" err="1" smtClean="0">
                <a:solidFill>
                  <a:srgbClr val="002060"/>
                </a:solidFill>
                <a:latin typeface="Cambria" pitchFamily="18" charset="0"/>
                <a:ea typeface="Cambria" pitchFamily="18" charset="0"/>
              </a:rPr>
              <a:t>bjedinjuje</a:t>
            </a:r>
            <a:r>
              <a:rPr lang="en-US" sz="2400" i="1" dirty="0" smtClean="0">
                <a:solidFill>
                  <a:srgbClr val="002060"/>
                </a:solidFill>
                <a:latin typeface="Cambria" pitchFamily="18" charset="0"/>
                <a:ea typeface="Cambria" pitchFamily="18" charset="0"/>
              </a:rPr>
              <a:t> </a:t>
            </a:r>
            <a:r>
              <a:rPr lang="en-US" sz="2400" i="1" dirty="0" err="1">
                <a:solidFill>
                  <a:srgbClr val="002060"/>
                </a:solidFill>
                <a:latin typeface="Cambria" pitchFamily="18" charset="0"/>
                <a:ea typeface="Cambria" pitchFamily="18" charset="0"/>
              </a:rPr>
              <a:t>nekoliko</a:t>
            </a:r>
            <a:r>
              <a:rPr lang="en-US" sz="2400" i="1" dirty="0">
                <a:solidFill>
                  <a:srgbClr val="002060"/>
                </a:solidFill>
                <a:latin typeface="Cambria" pitchFamily="18" charset="0"/>
                <a:ea typeface="Cambria" pitchFamily="18" charset="0"/>
              </a:rPr>
              <a:t> </a:t>
            </a:r>
            <a:r>
              <a:rPr lang="en-US" sz="2400" i="1" dirty="0" err="1">
                <a:solidFill>
                  <a:srgbClr val="002060"/>
                </a:solidFill>
                <a:latin typeface="Cambria" pitchFamily="18" charset="0"/>
                <a:ea typeface="Cambria" pitchFamily="18" charset="0"/>
              </a:rPr>
              <a:t>pristupa</a:t>
            </a:r>
            <a:r>
              <a:rPr lang="en-US" sz="2400" i="1" dirty="0">
                <a:solidFill>
                  <a:srgbClr val="002060"/>
                </a:solidFill>
                <a:latin typeface="Cambria" pitchFamily="18" charset="0"/>
                <a:ea typeface="Cambria" pitchFamily="18" charset="0"/>
              </a:rPr>
              <a:t> </a:t>
            </a:r>
            <a:r>
              <a:rPr lang="en-US" sz="2400" i="1" dirty="0" err="1" smtClean="0">
                <a:solidFill>
                  <a:srgbClr val="002060"/>
                </a:solidFill>
                <a:latin typeface="Cambria" pitchFamily="18" charset="0"/>
                <a:ea typeface="Cambria" pitchFamily="18" charset="0"/>
              </a:rPr>
              <a:t>modeliranju</a:t>
            </a:r>
            <a:r>
              <a:rPr lang="en-US" sz="2400" i="1" dirty="0" smtClean="0">
                <a:solidFill>
                  <a:srgbClr val="002060"/>
                </a:solidFill>
                <a:latin typeface="Cambria" pitchFamily="18" charset="0"/>
                <a:ea typeface="Cambria" pitchFamily="18" charset="0"/>
              </a:rPr>
              <a:t>.</a:t>
            </a:r>
            <a:endParaRPr lang="en-US" sz="2400" i="1" dirty="0">
              <a:solidFill>
                <a:srgbClr val="002060"/>
              </a:solidFill>
              <a:latin typeface="Cambria" pitchFamily="18" charset="0"/>
              <a:ea typeface="Cambria" pitchFamily="18" charset="0"/>
            </a:endParaRPr>
          </a:p>
          <a:p>
            <a:pPr marL="0" indent="0">
              <a:buNone/>
            </a:pPr>
            <a:endParaRPr lang="sr-Latn-RS" sz="2400" dirty="0" smtClean="0">
              <a:solidFill>
                <a:srgbClr val="002060"/>
              </a:solidFill>
              <a:latin typeface="Cambria" pitchFamily="18" charset="0"/>
              <a:ea typeface="Cambria" pitchFamily="18" charset="0"/>
            </a:endParaRPr>
          </a:p>
          <a:p>
            <a:pPr marL="0" indent="0">
              <a:buNone/>
            </a:pPr>
            <a:r>
              <a:rPr lang="en-US" sz="2400" dirty="0" smtClean="0">
                <a:solidFill>
                  <a:srgbClr val="002060"/>
                </a:solidFill>
                <a:latin typeface="Cambria" pitchFamily="18" charset="0"/>
                <a:ea typeface="Cambria" pitchFamily="18" charset="0"/>
              </a:rPr>
              <a:t>UML 2.5 </a:t>
            </a:r>
            <a:r>
              <a:rPr lang="en-US" sz="2400" dirty="0" err="1" smtClean="0">
                <a:solidFill>
                  <a:srgbClr val="002060"/>
                </a:solidFill>
                <a:latin typeface="Cambria" pitchFamily="18" charset="0"/>
                <a:ea typeface="Cambria" pitchFamily="18" charset="0"/>
              </a:rPr>
              <a:t>definiše</a:t>
            </a:r>
            <a:r>
              <a:rPr lang="en-US" sz="2400" dirty="0" smtClean="0">
                <a:solidFill>
                  <a:srgbClr val="002060"/>
                </a:solidFill>
                <a:latin typeface="Cambria" pitchFamily="18" charset="0"/>
                <a:ea typeface="Cambria" pitchFamily="18" charset="0"/>
              </a:rPr>
              <a:t> </a:t>
            </a:r>
            <a:r>
              <a:rPr lang="sr-Latn-RS" sz="2400" dirty="0" smtClean="0">
                <a:solidFill>
                  <a:srgbClr val="002060"/>
                </a:solidFill>
                <a:latin typeface="Cambria" pitchFamily="18" charset="0"/>
                <a:ea typeface="Cambria" pitchFamily="18" charset="0"/>
              </a:rPr>
              <a:t>1</a:t>
            </a:r>
            <a:r>
              <a:rPr lang="en-US" sz="2400" dirty="0" smtClean="0">
                <a:solidFill>
                  <a:srgbClr val="002060"/>
                </a:solidFill>
                <a:latin typeface="Cambria" pitchFamily="18" charset="0"/>
                <a:ea typeface="Cambria" pitchFamily="18" charset="0"/>
              </a:rPr>
              <a:t>4 </a:t>
            </a:r>
            <a:r>
              <a:rPr lang="en-US" sz="2400" dirty="0" err="1">
                <a:solidFill>
                  <a:srgbClr val="002060"/>
                </a:solidFill>
                <a:latin typeface="Cambria" pitchFamily="18" charset="0"/>
                <a:ea typeface="Cambria" pitchFamily="18" charset="0"/>
              </a:rPr>
              <a:t>dijagrama</a:t>
            </a:r>
            <a:r>
              <a:rPr lang="en-US" sz="2400" dirty="0">
                <a:solidFill>
                  <a:srgbClr val="002060"/>
                </a:solidFill>
                <a:latin typeface="Cambria" pitchFamily="18" charset="0"/>
                <a:ea typeface="Cambria" pitchFamily="18" charset="0"/>
              </a:rPr>
              <a:t> </a:t>
            </a:r>
            <a:r>
              <a:rPr lang="en-US" sz="2400" dirty="0" smtClean="0">
                <a:solidFill>
                  <a:srgbClr val="002060"/>
                </a:solidFill>
                <a:latin typeface="Cambria" pitchFamily="18" charset="0"/>
                <a:ea typeface="Cambria" pitchFamily="18" charset="0"/>
              </a:rPr>
              <a:t>u tri </a:t>
            </a:r>
            <a:r>
              <a:rPr lang="en-US" sz="2400" dirty="0" err="1" smtClean="0">
                <a:solidFill>
                  <a:srgbClr val="002060"/>
                </a:solidFill>
                <a:latin typeface="Cambria" pitchFamily="18" charset="0"/>
                <a:ea typeface="Cambria" pitchFamily="18" charset="0"/>
              </a:rPr>
              <a:t>kategorije</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koji</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opisuju</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različite</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aspekte</a:t>
            </a:r>
            <a:r>
              <a:rPr lang="en-U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sistema</a:t>
            </a:r>
            <a:r>
              <a:rPr lang="en-US" sz="2400" dirty="0" smtClean="0">
                <a:solidFill>
                  <a:srgbClr val="002060"/>
                </a:solidFill>
                <a:latin typeface="Cambria" pitchFamily="18" charset="0"/>
                <a:ea typeface="Cambria" pitchFamily="18" charset="0"/>
              </a:rPr>
              <a:t>:</a:t>
            </a:r>
            <a:endParaRPr lang="en-US" sz="2400" dirty="0">
              <a:solidFill>
                <a:srgbClr val="002060"/>
              </a:solidFill>
              <a:latin typeface="Cambria" pitchFamily="18" charset="0"/>
              <a:ea typeface="Cambria" pitchFamily="18" charset="0"/>
            </a:endParaRPr>
          </a:p>
          <a:p>
            <a:r>
              <a:rPr lang="en-US" sz="2400" dirty="0" err="1" smtClean="0">
                <a:solidFill>
                  <a:srgbClr val="002060"/>
                </a:solidFill>
                <a:latin typeface="Cambria" pitchFamily="18" charset="0"/>
                <a:ea typeface="Cambria" pitchFamily="18" charset="0"/>
              </a:rPr>
              <a:t>Statička</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struktura</a:t>
            </a:r>
            <a:r>
              <a:rPr lang="en-US" sz="2400" dirty="0">
                <a:solidFill>
                  <a:srgbClr val="002060"/>
                </a:solidFill>
                <a:latin typeface="Cambria" pitchFamily="18" charset="0"/>
                <a:ea typeface="Cambria" pitchFamily="18" charset="0"/>
              </a:rPr>
              <a:t> (7</a:t>
            </a:r>
            <a:r>
              <a:rPr lang="en-US" sz="2400" dirty="0" smtClean="0">
                <a:solidFill>
                  <a:srgbClr val="002060"/>
                </a:solidFill>
                <a:latin typeface="Cambria" pitchFamily="18" charset="0"/>
                <a:ea typeface="Cambria" pitchFamily="18" charset="0"/>
              </a:rPr>
              <a:t>)</a:t>
            </a:r>
            <a:r>
              <a:rPr lang="sr-Latn-RS" sz="2400" dirty="0" smtClean="0">
                <a:solidFill>
                  <a:srgbClr val="002060"/>
                </a:solidFill>
                <a:latin typeface="Cambria" pitchFamily="18" charset="0"/>
                <a:ea typeface="Cambria" pitchFamily="18" charset="0"/>
              </a:rPr>
              <a:t>;</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npr</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dijagram</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slučajeva</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korišćenja</a:t>
            </a:r>
            <a:r>
              <a:rPr lang="sr-Latn-RS" sz="2400" dirty="0">
                <a:solidFill>
                  <a:srgbClr val="002060"/>
                </a:solidFill>
                <a:latin typeface="Cambria" pitchFamily="18" charset="0"/>
                <a:ea typeface="Cambria" pitchFamily="18" charset="0"/>
              </a:rPr>
              <a:t> </a:t>
            </a:r>
            <a:r>
              <a:rPr lang="en-US" sz="2400" dirty="0" smtClean="0">
                <a:solidFill>
                  <a:srgbClr val="002060"/>
                </a:solidFill>
                <a:latin typeface="Cambria" pitchFamily="18" charset="0"/>
                <a:ea typeface="Cambria" pitchFamily="18" charset="0"/>
              </a:rPr>
              <a:t>(Use-Case</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dijagram</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klasa</a:t>
            </a:r>
            <a:r>
              <a:rPr lang="en-US" sz="2400" dirty="0" smtClean="0">
                <a:solidFill>
                  <a:srgbClr val="002060"/>
                </a:solidFill>
                <a:latin typeface="Cambria" pitchFamily="18" charset="0"/>
                <a:ea typeface="Cambria" pitchFamily="18" charset="0"/>
              </a:rPr>
              <a:t> </a:t>
            </a:r>
            <a:r>
              <a:rPr lang="en-US" sz="2400" dirty="0">
                <a:solidFill>
                  <a:srgbClr val="002060"/>
                </a:solidFill>
                <a:latin typeface="Cambria" pitchFamily="18" charset="0"/>
                <a:ea typeface="Cambria" pitchFamily="18" charset="0"/>
              </a:rPr>
              <a:t>(Class) i </a:t>
            </a:r>
            <a:r>
              <a:rPr lang="en-US" sz="2400" dirty="0" err="1">
                <a:solidFill>
                  <a:srgbClr val="002060"/>
                </a:solidFill>
                <a:latin typeface="Cambria" pitchFamily="18" charset="0"/>
                <a:ea typeface="Cambria" pitchFamily="18" charset="0"/>
              </a:rPr>
              <a:t>paketa</a:t>
            </a:r>
            <a:r>
              <a:rPr lang="en-US" sz="2400" dirty="0">
                <a:solidFill>
                  <a:srgbClr val="002060"/>
                </a:solidFill>
                <a:latin typeface="Cambria" pitchFamily="18" charset="0"/>
                <a:ea typeface="Cambria" pitchFamily="18" charset="0"/>
              </a:rPr>
              <a:t> (Package)</a:t>
            </a:r>
          </a:p>
          <a:p>
            <a:r>
              <a:rPr lang="en-US" sz="2400" dirty="0" err="1" smtClean="0">
                <a:solidFill>
                  <a:srgbClr val="002060"/>
                </a:solidFill>
                <a:latin typeface="Cambria" pitchFamily="18" charset="0"/>
                <a:ea typeface="Cambria" pitchFamily="18" charset="0"/>
              </a:rPr>
              <a:t>Opšte</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ponašanje</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objekata</a:t>
            </a:r>
            <a:r>
              <a:rPr lang="en-US" sz="2400" dirty="0">
                <a:solidFill>
                  <a:srgbClr val="002060"/>
                </a:solidFill>
                <a:latin typeface="Cambria" pitchFamily="18" charset="0"/>
                <a:ea typeface="Cambria" pitchFamily="18" charset="0"/>
              </a:rPr>
              <a:t> (</a:t>
            </a:r>
            <a:r>
              <a:rPr lang="en-US" sz="2400" dirty="0" smtClean="0">
                <a:solidFill>
                  <a:srgbClr val="002060"/>
                </a:solidFill>
                <a:latin typeface="Cambria" pitchFamily="18" charset="0"/>
                <a:ea typeface="Cambria" pitchFamily="18" charset="0"/>
              </a:rPr>
              <a:t>3)</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npr</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dijagram</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stanja</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Statechart</a:t>
            </a:r>
            <a:r>
              <a:rPr lang="en-US" sz="2400" dirty="0" smtClean="0">
                <a:solidFill>
                  <a:srgbClr val="002060"/>
                </a:solidFill>
                <a:latin typeface="Cambria" pitchFamily="18" charset="0"/>
                <a:ea typeface="Cambria" pitchFamily="18" charset="0"/>
              </a:rPr>
              <a:t>)</a:t>
            </a:r>
            <a:r>
              <a:rPr lang="sr-Latn-RS" sz="2400" dirty="0" smtClean="0">
                <a:solidFill>
                  <a:srgbClr val="002060"/>
                </a:solidFill>
                <a:latin typeface="Cambria" pitchFamily="18" charset="0"/>
                <a:ea typeface="Cambria" pitchFamily="18" charset="0"/>
              </a:rPr>
              <a:t> </a:t>
            </a:r>
            <a:r>
              <a:rPr lang="en-US" sz="2400" dirty="0" smtClean="0">
                <a:solidFill>
                  <a:srgbClr val="002060"/>
                </a:solidFill>
                <a:latin typeface="Cambria" pitchFamily="18" charset="0"/>
                <a:ea typeface="Cambria" pitchFamily="18" charset="0"/>
              </a:rPr>
              <a:t>i </a:t>
            </a:r>
            <a:r>
              <a:rPr lang="en-US" sz="2400" dirty="0" err="1">
                <a:solidFill>
                  <a:srgbClr val="002060"/>
                </a:solidFill>
                <a:latin typeface="Cambria" pitchFamily="18" charset="0"/>
                <a:ea typeface="Cambria" pitchFamily="18" charset="0"/>
              </a:rPr>
              <a:t>dijagram</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aktivnosti</a:t>
            </a:r>
            <a:r>
              <a:rPr lang="en-US" sz="2400" dirty="0">
                <a:solidFill>
                  <a:srgbClr val="002060"/>
                </a:solidFill>
                <a:latin typeface="Cambria" pitchFamily="18" charset="0"/>
                <a:ea typeface="Cambria" pitchFamily="18" charset="0"/>
              </a:rPr>
              <a:t> (Activity)</a:t>
            </a:r>
          </a:p>
          <a:p>
            <a:r>
              <a:rPr lang="en-US" sz="2400" dirty="0" err="1" smtClean="0">
                <a:solidFill>
                  <a:srgbClr val="002060"/>
                </a:solidFill>
                <a:latin typeface="Cambria" pitchFamily="18" charset="0"/>
                <a:ea typeface="Cambria" pitchFamily="18" charset="0"/>
              </a:rPr>
              <a:t>Interakcije</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objekata</a:t>
            </a:r>
            <a:r>
              <a:rPr lang="en-US" sz="2400" dirty="0">
                <a:solidFill>
                  <a:srgbClr val="002060"/>
                </a:solidFill>
                <a:latin typeface="Cambria" pitchFamily="18" charset="0"/>
                <a:ea typeface="Cambria" pitchFamily="18" charset="0"/>
              </a:rPr>
              <a:t> (</a:t>
            </a:r>
            <a:r>
              <a:rPr lang="en-US" sz="2400" dirty="0" smtClean="0">
                <a:solidFill>
                  <a:srgbClr val="002060"/>
                </a:solidFill>
                <a:latin typeface="Cambria" pitchFamily="18" charset="0"/>
                <a:ea typeface="Cambria" pitchFamily="18" charset="0"/>
              </a:rPr>
              <a:t>4)</a:t>
            </a:r>
            <a:r>
              <a:rPr lang="sr-Latn-RS" sz="2400" dirty="0" smtClean="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npr</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dijagram</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sekvenci</a:t>
            </a:r>
            <a:r>
              <a:rPr lang="sr-Latn-RS" sz="2400" dirty="0" smtClean="0">
                <a:solidFill>
                  <a:srgbClr val="002060"/>
                </a:solidFill>
                <a:latin typeface="Cambria" pitchFamily="18" charset="0"/>
                <a:ea typeface="Cambria" pitchFamily="18" charset="0"/>
              </a:rPr>
              <a:t> </a:t>
            </a:r>
            <a:r>
              <a:rPr lang="en-US" sz="2400" dirty="0" smtClean="0">
                <a:solidFill>
                  <a:srgbClr val="002060"/>
                </a:solidFill>
                <a:latin typeface="Cambria" pitchFamily="18" charset="0"/>
                <a:ea typeface="Cambria" pitchFamily="18" charset="0"/>
              </a:rPr>
              <a:t>(Sequence</a:t>
            </a:r>
            <a:r>
              <a:rPr lang="en-US" sz="2400" dirty="0">
                <a:solidFill>
                  <a:srgbClr val="002060"/>
                </a:solidFill>
                <a:latin typeface="Cambria" pitchFamily="18" charset="0"/>
                <a:ea typeface="Cambria" pitchFamily="18" charset="0"/>
              </a:rPr>
              <a:t>) i </a:t>
            </a:r>
            <a:r>
              <a:rPr lang="en-US" sz="2400" dirty="0" err="1">
                <a:solidFill>
                  <a:srgbClr val="002060"/>
                </a:solidFill>
                <a:latin typeface="Cambria" pitchFamily="18" charset="0"/>
                <a:ea typeface="Cambria" pitchFamily="18" charset="0"/>
              </a:rPr>
              <a:t>dijagram</a:t>
            </a:r>
            <a:r>
              <a:rPr lang="en-US" sz="2400" dirty="0">
                <a:solidFill>
                  <a:srgbClr val="002060"/>
                </a:solidFill>
                <a:latin typeface="Cambria" pitchFamily="18" charset="0"/>
                <a:ea typeface="Cambria" pitchFamily="18" charset="0"/>
              </a:rPr>
              <a:t> </a:t>
            </a:r>
            <a:r>
              <a:rPr lang="en-US" sz="2400" dirty="0" err="1" smtClean="0">
                <a:solidFill>
                  <a:srgbClr val="002060"/>
                </a:solidFill>
                <a:latin typeface="Cambria" pitchFamily="18" charset="0"/>
                <a:ea typeface="Cambria" pitchFamily="18" charset="0"/>
              </a:rPr>
              <a:t>saradnje</a:t>
            </a:r>
            <a:r>
              <a:rPr lang="sr-Latn-RS" sz="2400" dirty="0" smtClean="0">
                <a:solidFill>
                  <a:srgbClr val="002060"/>
                </a:solidFill>
                <a:latin typeface="Cambria" pitchFamily="18" charset="0"/>
                <a:ea typeface="Cambria" pitchFamily="18" charset="0"/>
              </a:rPr>
              <a:t> </a:t>
            </a:r>
            <a:r>
              <a:rPr lang="en-US" sz="2400" dirty="0" smtClean="0">
                <a:solidFill>
                  <a:srgbClr val="002060"/>
                </a:solidFill>
                <a:latin typeface="Cambria" pitchFamily="18" charset="0"/>
                <a:ea typeface="Cambria" pitchFamily="18" charset="0"/>
              </a:rPr>
              <a:t>(Collaboration</a:t>
            </a:r>
            <a:r>
              <a:rPr lang="en-US" sz="2400" dirty="0">
                <a:solidFill>
                  <a:srgbClr val="002060"/>
                </a:solidFill>
                <a:latin typeface="Cambria" pitchFamily="18" charset="0"/>
                <a:ea typeface="Cambria" pitchFamily="18" charset="0"/>
              </a:rPr>
              <a:t>)</a:t>
            </a:r>
          </a:p>
        </p:txBody>
      </p:sp>
    </p:spTree>
    <p:extLst>
      <p:ext uri="{BB962C8B-B14F-4D97-AF65-F5344CB8AC3E}">
        <p14:creationId xmlns:p14="http://schemas.microsoft.com/office/powerpoint/2010/main" val="16159675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ChangeArrowheads="1"/>
          </p:cNvSpPr>
          <p:nvPr/>
        </p:nvSpPr>
        <p:spPr bwMode="auto">
          <a:xfrm>
            <a:off x="1143000" y="1371600"/>
            <a:ext cx="13287375" cy="46038"/>
          </a:xfrm>
          <a:prstGeom prst="rect">
            <a:avLst/>
          </a:prstGeom>
          <a:noFill/>
          <a:ln>
            <a:noFill/>
          </a:ln>
          <a:effectLst/>
          <a:extLst>
            <a:ext uri="{909E8E84-426E-40DD-AFC4-6F175D3DCCD1}">
              <a14:hiddenFill xmlns:a14="http://schemas.microsoft.com/office/drawing/2010/main">
                <a:solidFill>
                  <a:srgbClr val="F4F4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nSpc>
                <a:spcPct val="90000"/>
              </a:lnSpc>
              <a:spcBef>
                <a:spcPct val="20000"/>
              </a:spcBef>
              <a:buClr>
                <a:prstClr val="white"/>
              </a:buClr>
              <a:buSzPct val="70000"/>
              <a:buFont typeface="Wingdings" pitchFamily="2" charset="2"/>
              <a:buChar char="l"/>
            </a:pPr>
            <a:endParaRPr lang="en-US">
              <a:solidFill>
                <a:prstClr val="black"/>
              </a:solidFill>
            </a:endParaRPr>
          </a:p>
        </p:txBody>
      </p:sp>
      <p:graphicFrame>
        <p:nvGraphicFramePr>
          <p:cNvPr id="19461" name="Object 4"/>
          <p:cNvGraphicFramePr>
            <a:graphicFrameLocks noChangeAspect="1"/>
          </p:cNvGraphicFramePr>
          <p:nvPr>
            <p:extLst>
              <p:ext uri="{D42A27DB-BD31-4B8C-83A1-F6EECF244321}">
                <p14:modId xmlns:p14="http://schemas.microsoft.com/office/powerpoint/2010/main" val="845632445"/>
              </p:ext>
            </p:extLst>
          </p:nvPr>
        </p:nvGraphicFramePr>
        <p:xfrm>
          <a:off x="42903" y="908720"/>
          <a:ext cx="9137609" cy="5688632"/>
        </p:xfrm>
        <a:graphic>
          <a:graphicData uri="http://schemas.openxmlformats.org/presentationml/2006/ole">
            <mc:AlternateContent xmlns:mc="http://schemas.openxmlformats.org/markup-compatibility/2006">
              <mc:Choice xmlns:v="urn:schemas-microsoft-com:vml" Requires="v">
                <p:oleObj spid="_x0000_s3095" name="Visio" r:id="rId4" imgW="7339203" imgH="4618990" progId="Visio.Drawing.11">
                  <p:embed/>
                </p:oleObj>
              </mc:Choice>
              <mc:Fallback>
                <p:oleObj name="Visio" r:id="rId4" imgW="7339203" imgH="461899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03" y="908720"/>
                        <a:ext cx="9137609" cy="5688632"/>
                      </a:xfrm>
                      <a:prstGeom prst="rect">
                        <a:avLst/>
                      </a:prstGeom>
                      <a:solidFill>
                        <a:schemeClr val="tx2">
                          <a:lumMod val="20000"/>
                          <a:lumOff val="80000"/>
                        </a:schemeClr>
                      </a:solidFill>
                      <a:ln>
                        <a:noFill/>
                      </a:ln>
                    </p:spPr>
                  </p:pic>
                </p:oleObj>
              </mc:Fallback>
            </mc:AlternateContent>
          </a:graphicData>
        </a:graphic>
      </p:graphicFrame>
    </p:spTree>
    <p:extLst>
      <p:ext uri="{BB962C8B-B14F-4D97-AF65-F5344CB8AC3E}">
        <p14:creationId xmlns:p14="http://schemas.microsoft.com/office/powerpoint/2010/main" val="3297866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5"/>
          <p:cNvSpPr>
            <a:spLocks noChangeArrowheads="1"/>
          </p:cNvSpPr>
          <p:nvPr/>
        </p:nvSpPr>
        <p:spPr bwMode="auto">
          <a:xfrm>
            <a:off x="395536" y="980728"/>
            <a:ext cx="8083624" cy="4953000"/>
          </a:xfrm>
          <a:prstGeom prst="rect">
            <a:avLst/>
          </a:prstGeom>
          <a:noFill/>
          <a:ln>
            <a:noFill/>
          </a:ln>
          <a:effectLst/>
          <a:extLst>
            <a:ext uri="{909E8E84-426E-40DD-AFC4-6F175D3DCCD1}">
              <a14:hiddenFill xmlns:a14="http://schemas.microsoft.com/office/drawing/2010/main">
                <a:solidFill>
                  <a:srgbClr val="F4F4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100000"/>
              </a:spcBef>
              <a:buClr>
                <a:srgbClr val="4D4D4D"/>
              </a:buClr>
              <a:buSzPct val="70000"/>
            </a:pPr>
            <a:r>
              <a:rPr lang="pl-PL" sz="2400" b="1" dirty="0">
                <a:solidFill>
                  <a:srgbClr val="1F497D"/>
                </a:solidFill>
                <a:latin typeface="Cambria" pitchFamily="18" charset="0"/>
                <a:ea typeface="Cambria" pitchFamily="18" charset="0"/>
              </a:rPr>
              <a:t>Strukturni dijagrami </a:t>
            </a:r>
            <a:r>
              <a:rPr lang="pl-PL" sz="2400" b="1" dirty="0" smtClean="0">
                <a:solidFill>
                  <a:srgbClr val="1F497D"/>
                </a:solidFill>
                <a:latin typeface="Cambria" pitchFamily="18" charset="0"/>
                <a:ea typeface="Cambria" pitchFamily="18" charset="0"/>
              </a:rPr>
              <a:t>(</a:t>
            </a:r>
            <a:r>
              <a:rPr lang="pl-PL" sz="2400" b="1" dirty="0">
                <a:solidFill>
                  <a:srgbClr val="1F497D"/>
                </a:solidFill>
                <a:latin typeface="Cambria" pitchFamily="18" charset="0"/>
                <a:ea typeface="Cambria" pitchFamily="18" charset="0"/>
              </a:rPr>
              <a:t>šta treba modelovati u sistemu): </a:t>
            </a:r>
            <a:endParaRPr lang="en-US" sz="2400" b="1" dirty="0">
              <a:solidFill>
                <a:srgbClr val="1F497D"/>
              </a:solidFill>
              <a:latin typeface="Cambria" pitchFamily="18" charset="0"/>
              <a:ea typeface="Cambria" pitchFamily="18" charset="0"/>
            </a:endParaRPr>
          </a:p>
          <a:p>
            <a:pPr marL="285750" indent="-285750">
              <a:lnSpc>
                <a:spcPct val="90000"/>
              </a:lnSpc>
              <a:spcBef>
                <a:spcPts val="600"/>
              </a:spcBef>
              <a:buClr>
                <a:srgbClr val="777777"/>
              </a:buClr>
              <a:buSzPct val="70000"/>
              <a:buFont typeface="Wingdings" pitchFamily="2" charset="2"/>
              <a:buChar char="v"/>
            </a:pPr>
            <a:endParaRPr lang="sr-Latn-RS" sz="2400" dirty="0" smtClean="0">
              <a:solidFill>
                <a:prstClr val="black"/>
              </a:solidFill>
              <a:latin typeface="Cambria" pitchFamily="18" charset="0"/>
              <a:ea typeface="Cambria" pitchFamily="18" charset="0"/>
            </a:endParaRPr>
          </a:p>
          <a:p>
            <a:pPr marL="285750" indent="-285750">
              <a:lnSpc>
                <a:spcPct val="90000"/>
              </a:lnSpc>
              <a:spcBef>
                <a:spcPts val="600"/>
              </a:spcBef>
              <a:buClr>
                <a:srgbClr val="777777"/>
              </a:buClr>
              <a:buSzPct val="70000"/>
              <a:buFont typeface="Wingdings" pitchFamily="2" charset="2"/>
              <a:buChar char="v"/>
            </a:pPr>
            <a:r>
              <a:rPr lang="en-US" sz="2400" dirty="0" err="1" smtClean="0">
                <a:solidFill>
                  <a:prstClr val="black"/>
                </a:solidFill>
                <a:latin typeface="Cambria" pitchFamily="18" charset="0"/>
                <a:ea typeface="Cambria" pitchFamily="18" charset="0"/>
              </a:rPr>
              <a:t>Dijagram</a:t>
            </a:r>
            <a:r>
              <a:rPr lang="en-US" sz="2400" dirty="0" smtClean="0">
                <a:solidFill>
                  <a:prstClr val="black"/>
                </a:solidFill>
                <a:latin typeface="Cambria" pitchFamily="18" charset="0"/>
                <a:ea typeface="Cambria" pitchFamily="18" charset="0"/>
              </a:rPr>
              <a:t> </a:t>
            </a:r>
            <a:r>
              <a:rPr lang="en-US" sz="2400" dirty="0" err="1">
                <a:solidFill>
                  <a:prstClr val="black"/>
                </a:solidFill>
                <a:latin typeface="Cambria" pitchFamily="18" charset="0"/>
                <a:ea typeface="Cambria" pitchFamily="18" charset="0"/>
              </a:rPr>
              <a:t>klasa</a:t>
            </a:r>
            <a:r>
              <a:rPr lang="en-US" sz="2400" dirty="0">
                <a:solidFill>
                  <a:prstClr val="black"/>
                </a:solidFill>
                <a:latin typeface="Cambria" pitchFamily="18" charset="0"/>
                <a:ea typeface="Cambria" pitchFamily="18" charset="0"/>
              </a:rPr>
              <a:t> (Class diagram)</a:t>
            </a:r>
          </a:p>
          <a:p>
            <a:pPr marL="285750" indent="-285750">
              <a:lnSpc>
                <a:spcPct val="90000"/>
              </a:lnSpc>
              <a:spcBef>
                <a:spcPts val="600"/>
              </a:spcBef>
              <a:buClr>
                <a:srgbClr val="777777"/>
              </a:buClr>
              <a:buSzPct val="70000"/>
              <a:buFont typeface="Wingdings" pitchFamily="2" charset="2"/>
              <a:buChar char="v"/>
            </a:pPr>
            <a:r>
              <a:rPr lang="en-US" sz="2400" dirty="0" err="1">
                <a:solidFill>
                  <a:prstClr val="black"/>
                </a:solidFill>
                <a:latin typeface="Cambria" pitchFamily="18" charset="0"/>
                <a:ea typeface="Cambria" pitchFamily="18" charset="0"/>
              </a:rPr>
              <a:t>Dijagram</a:t>
            </a:r>
            <a:r>
              <a:rPr lang="en-US" sz="2400" dirty="0">
                <a:solidFill>
                  <a:prstClr val="black"/>
                </a:solidFill>
                <a:latin typeface="Cambria" pitchFamily="18" charset="0"/>
                <a:ea typeface="Cambria" pitchFamily="18" charset="0"/>
              </a:rPr>
              <a:t> </a:t>
            </a:r>
            <a:r>
              <a:rPr lang="en-US" sz="2400" dirty="0" err="1">
                <a:solidFill>
                  <a:prstClr val="black"/>
                </a:solidFill>
                <a:latin typeface="Cambria" pitchFamily="18" charset="0"/>
                <a:ea typeface="Cambria" pitchFamily="18" charset="0"/>
              </a:rPr>
              <a:t>komponenti</a:t>
            </a:r>
            <a:r>
              <a:rPr lang="en-US" sz="2400" dirty="0">
                <a:solidFill>
                  <a:prstClr val="black"/>
                </a:solidFill>
                <a:latin typeface="Cambria" pitchFamily="18" charset="0"/>
                <a:ea typeface="Cambria" pitchFamily="18" charset="0"/>
              </a:rPr>
              <a:t> (Component diagram)</a:t>
            </a:r>
          </a:p>
          <a:p>
            <a:pPr marL="285750" indent="-285750">
              <a:lnSpc>
                <a:spcPct val="90000"/>
              </a:lnSpc>
              <a:spcBef>
                <a:spcPts val="600"/>
              </a:spcBef>
              <a:buClr>
                <a:srgbClr val="777777"/>
              </a:buClr>
              <a:buSzPct val="70000"/>
              <a:buFont typeface="Wingdings" pitchFamily="2" charset="2"/>
              <a:buChar char="v"/>
            </a:pPr>
            <a:r>
              <a:rPr lang="en-US" sz="2400" dirty="0" err="1">
                <a:solidFill>
                  <a:prstClr val="black"/>
                </a:solidFill>
                <a:latin typeface="Cambria" pitchFamily="18" charset="0"/>
                <a:ea typeface="Cambria" pitchFamily="18" charset="0"/>
              </a:rPr>
              <a:t>Kompozitno</a:t>
            </a:r>
            <a:r>
              <a:rPr lang="en-US" sz="2400" dirty="0">
                <a:solidFill>
                  <a:prstClr val="black"/>
                </a:solidFill>
                <a:latin typeface="Cambria" pitchFamily="18" charset="0"/>
                <a:ea typeface="Cambria" pitchFamily="18" charset="0"/>
              </a:rPr>
              <a:t> </a:t>
            </a:r>
            <a:r>
              <a:rPr lang="en-US" sz="2400" dirty="0" err="1">
                <a:solidFill>
                  <a:prstClr val="black"/>
                </a:solidFill>
                <a:latin typeface="Cambria" pitchFamily="18" charset="0"/>
                <a:ea typeface="Cambria" pitchFamily="18" charset="0"/>
              </a:rPr>
              <a:t>strukturni</a:t>
            </a:r>
            <a:r>
              <a:rPr lang="en-US" sz="2400" dirty="0">
                <a:solidFill>
                  <a:prstClr val="black"/>
                </a:solidFill>
                <a:latin typeface="Cambria" pitchFamily="18" charset="0"/>
                <a:ea typeface="Cambria" pitchFamily="18" charset="0"/>
              </a:rPr>
              <a:t> </a:t>
            </a:r>
            <a:r>
              <a:rPr lang="en-US" sz="2400" dirty="0" err="1">
                <a:solidFill>
                  <a:prstClr val="black"/>
                </a:solidFill>
                <a:latin typeface="Cambria" pitchFamily="18" charset="0"/>
                <a:ea typeface="Cambria" pitchFamily="18" charset="0"/>
              </a:rPr>
              <a:t>dijagram</a:t>
            </a:r>
            <a:r>
              <a:rPr lang="en-US" sz="2400" dirty="0">
                <a:solidFill>
                  <a:prstClr val="black"/>
                </a:solidFill>
                <a:latin typeface="Cambria" pitchFamily="18" charset="0"/>
                <a:ea typeface="Cambria" pitchFamily="18" charset="0"/>
              </a:rPr>
              <a:t> (Composite structure diagram)</a:t>
            </a:r>
          </a:p>
          <a:p>
            <a:pPr marL="285750" indent="-285750">
              <a:lnSpc>
                <a:spcPct val="90000"/>
              </a:lnSpc>
              <a:spcBef>
                <a:spcPts val="600"/>
              </a:spcBef>
              <a:buClr>
                <a:srgbClr val="777777"/>
              </a:buClr>
              <a:buSzPct val="70000"/>
              <a:buFont typeface="Wingdings" pitchFamily="2" charset="2"/>
              <a:buChar char="v"/>
            </a:pPr>
            <a:r>
              <a:rPr lang="en-US" sz="2400" dirty="0" err="1">
                <a:solidFill>
                  <a:prstClr val="black"/>
                </a:solidFill>
                <a:latin typeface="Cambria" pitchFamily="18" charset="0"/>
                <a:ea typeface="Cambria" pitchFamily="18" charset="0"/>
              </a:rPr>
              <a:t>Dijagram</a:t>
            </a:r>
            <a:r>
              <a:rPr lang="en-US" sz="2400" dirty="0">
                <a:solidFill>
                  <a:prstClr val="black"/>
                </a:solidFill>
                <a:latin typeface="Cambria" pitchFamily="18" charset="0"/>
                <a:ea typeface="Cambria" pitchFamily="18" charset="0"/>
              </a:rPr>
              <a:t> </a:t>
            </a:r>
            <a:r>
              <a:rPr lang="en-US" sz="2400" dirty="0" err="1">
                <a:solidFill>
                  <a:prstClr val="black"/>
                </a:solidFill>
                <a:latin typeface="Cambria" pitchFamily="18" charset="0"/>
                <a:ea typeface="Cambria" pitchFamily="18" charset="0"/>
              </a:rPr>
              <a:t>razvoja</a:t>
            </a:r>
            <a:r>
              <a:rPr lang="en-US" sz="2400" dirty="0">
                <a:solidFill>
                  <a:prstClr val="black"/>
                </a:solidFill>
                <a:latin typeface="Cambria" pitchFamily="18" charset="0"/>
                <a:ea typeface="Cambria" pitchFamily="18" charset="0"/>
              </a:rPr>
              <a:t> (Deployment diagram)</a:t>
            </a:r>
          </a:p>
          <a:p>
            <a:pPr marL="285750" indent="-285750">
              <a:lnSpc>
                <a:spcPct val="90000"/>
              </a:lnSpc>
              <a:spcBef>
                <a:spcPts val="600"/>
              </a:spcBef>
              <a:buClr>
                <a:srgbClr val="777777"/>
              </a:buClr>
              <a:buSzPct val="70000"/>
              <a:buFont typeface="Wingdings" pitchFamily="2" charset="2"/>
              <a:buChar char="v"/>
            </a:pPr>
            <a:r>
              <a:rPr lang="en-US" sz="2400" dirty="0" err="1">
                <a:solidFill>
                  <a:prstClr val="black"/>
                </a:solidFill>
                <a:latin typeface="Cambria" pitchFamily="18" charset="0"/>
                <a:ea typeface="Cambria" pitchFamily="18" charset="0"/>
              </a:rPr>
              <a:t>Dijagram</a:t>
            </a:r>
            <a:r>
              <a:rPr lang="en-US" sz="2400" dirty="0">
                <a:solidFill>
                  <a:prstClr val="black"/>
                </a:solidFill>
                <a:latin typeface="Cambria" pitchFamily="18" charset="0"/>
                <a:ea typeface="Cambria" pitchFamily="18" charset="0"/>
              </a:rPr>
              <a:t> </a:t>
            </a:r>
            <a:r>
              <a:rPr lang="en-US" sz="2400" dirty="0" err="1">
                <a:solidFill>
                  <a:prstClr val="black"/>
                </a:solidFill>
                <a:latin typeface="Cambria" pitchFamily="18" charset="0"/>
                <a:ea typeface="Cambria" pitchFamily="18" charset="0"/>
              </a:rPr>
              <a:t>objekata</a:t>
            </a:r>
            <a:r>
              <a:rPr lang="en-US" sz="2400" dirty="0">
                <a:solidFill>
                  <a:prstClr val="black"/>
                </a:solidFill>
                <a:latin typeface="Cambria" pitchFamily="18" charset="0"/>
                <a:ea typeface="Cambria" pitchFamily="18" charset="0"/>
              </a:rPr>
              <a:t> (Object diagram)</a:t>
            </a:r>
          </a:p>
          <a:p>
            <a:pPr marL="285750" indent="-285750">
              <a:lnSpc>
                <a:spcPct val="90000"/>
              </a:lnSpc>
              <a:spcBef>
                <a:spcPts val="600"/>
              </a:spcBef>
              <a:buClr>
                <a:srgbClr val="777777"/>
              </a:buClr>
              <a:buSzPct val="70000"/>
              <a:buFont typeface="Wingdings" pitchFamily="2" charset="2"/>
              <a:buChar char="v"/>
            </a:pPr>
            <a:r>
              <a:rPr lang="en-US" sz="2400" dirty="0" err="1">
                <a:solidFill>
                  <a:prstClr val="black"/>
                </a:solidFill>
                <a:latin typeface="Cambria" pitchFamily="18" charset="0"/>
                <a:ea typeface="Cambria" pitchFamily="18" charset="0"/>
              </a:rPr>
              <a:t>Dijagram</a:t>
            </a:r>
            <a:r>
              <a:rPr lang="en-US" sz="2400" dirty="0">
                <a:solidFill>
                  <a:prstClr val="black"/>
                </a:solidFill>
                <a:latin typeface="Cambria" pitchFamily="18" charset="0"/>
                <a:ea typeface="Cambria" pitchFamily="18" charset="0"/>
              </a:rPr>
              <a:t> </a:t>
            </a:r>
            <a:r>
              <a:rPr lang="en-US" sz="2400" dirty="0" err="1">
                <a:solidFill>
                  <a:prstClr val="black"/>
                </a:solidFill>
                <a:latin typeface="Cambria" pitchFamily="18" charset="0"/>
                <a:ea typeface="Cambria" pitchFamily="18" charset="0"/>
              </a:rPr>
              <a:t>paketa</a:t>
            </a:r>
            <a:r>
              <a:rPr lang="en-US" sz="2400" dirty="0">
                <a:solidFill>
                  <a:prstClr val="black"/>
                </a:solidFill>
                <a:latin typeface="Cambria" pitchFamily="18" charset="0"/>
                <a:ea typeface="Cambria" pitchFamily="18" charset="0"/>
              </a:rPr>
              <a:t> (Package diagram)</a:t>
            </a:r>
          </a:p>
        </p:txBody>
      </p:sp>
      <p:graphicFrame>
        <p:nvGraphicFramePr>
          <p:cNvPr id="21509" name="Object 4"/>
          <p:cNvGraphicFramePr>
            <a:graphicFrameLocks noChangeAspect="1"/>
          </p:cNvGraphicFramePr>
          <p:nvPr>
            <p:extLst>
              <p:ext uri="{D42A27DB-BD31-4B8C-83A1-F6EECF244321}">
                <p14:modId xmlns:p14="http://schemas.microsoft.com/office/powerpoint/2010/main" val="2585205804"/>
              </p:ext>
            </p:extLst>
          </p:nvPr>
        </p:nvGraphicFramePr>
        <p:xfrm>
          <a:off x="5004048" y="3789040"/>
          <a:ext cx="4156369" cy="2611760"/>
        </p:xfrm>
        <a:graphic>
          <a:graphicData uri="http://schemas.openxmlformats.org/presentationml/2006/ole">
            <mc:AlternateContent xmlns:mc="http://schemas.openxmlformats.org/markup-compatibility/2006">
              <mc:Choice xmlns:v="urn:schemas-microsoft-com:vml" Requires="v">
                <p:oleObj spid="_x0000_s4119" name="Visio" r:id="rId4" imgW="7339203" imgH="4618990" progId="Visio.Drawing.11">
                  <p:embed/>
                </p:oleObj>
              </mc:Choice>
              <mc:Fallback>
                <p:oleObj name="Visio" r:id="rId4" imgW="7339203" imgH="461899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789040"/>
                        <a:ext cx="4156369" cy="2611760"/>
                      </a:xfrm>
                      <a:prstGeom prst="rect">
                        <a:avLst/>
                      </a:prstGeom>
                      <a:noFill/>
                      <a:ln>
                        <a:noFill/>
                      </a:ln>
                      <a:extLst/>
                    </p:spPr>
                  </p:pic>
                </p:oleObj>
              </mc:Fallback>
            </mc:AlternateContent>
          </a:graphicData>
        </a:graphic>
      </p:graphicFrame>
      <p:sp>
        <p:nvSpPr>
          <p:cNvPr id="21510" name="Rounded Rectangle 1"/>
          <p:cNvSpPr>
            <a:spLocks noChangeArrowheads="1"/>
          </p:cNvSpPr>
          <p:nvPr/>
        </p:nvSpPr>
        <p:spPr bwMode="auto">
          <a:xfrm>
            <a:off x="5436096" y="4221088"/>
            <a:ext cx="990600" cy="3810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90000"/>
              </a:lnSpc>
              <a:spcBef>
                <a:spcPct val="20000"/>
              </a:spcBef>
              <a:buClr>
                <a:prstClr val="white"/>
              </a:buClr>
              <a:buSzPct val="70000"/>
              <a:buFont typeface="Wingdings" pitchFamily="2" charset="2"/>
              <a:buChar char="l"/>
            </a:pPr>
            <a:endParaRPr lang="en-US">
              <a:solidFill>
                <a:prstClr val="black"/>
              </a:solidFill>
            </a:endParaRPr>
          </a:p>
        </p:txBody>
      </p:sp>
    </p:spTree>
    <p:extLst>
      <p:ext uri="{BB962C8B-B14F-4D97-AF65-F5344CB8AC3E}">
        <p14:creationId xmlns:p14="http://schemas.microsoft.com/office/powerpoint/2010/main" val="3241312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5"/>
          <p:cNvSpPr>
            <a:spLocks noChangeArrowheads="1"/>
          </p:cNvSpPr>
          <p:nvPr/>
        </p:nvSpPr>
        <p:spPr bwMode="auto">
          <a:xfrm>
            <a:off x="611560" y="1219200"/>
            <a:ext cx="8236024" cy="2476500"/>
          </a:xfrm>
          <a:prstGeom prst="rect">
            <a:avLst/>
          </a:prstGeom>
          <a:noFill/>
          <a:ln>
            <a:noFill/>
          </a:ln>
          <a:effectLst/>
          <a:extLst>
            <a:ext uri="{909E8E84-426E-40DD-AFC4-6F175D3DCCD1}">
              <a14:hiddenFill xmlns:a14="http://schemas.microsoft.com/office/drawing/2010/main">
                <a:solidFill>
                  <a:srgbClr val="F4F4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100000"/>
              </a:spcBef>
              <a:buClr>
                <a:srgbClr val="4D4D4D"/>
              </a:buClr>
              <a:buSzPct val="70000"/>
            </a:pPr>
            <a:r>
              <a:rPr lang="en-US" sz="2400" b="1" dirty="0" err="1">
                <a:solidFill>
                  <a:srgbClr val="002060"/>
                </a:solidFill>
                <a:latin typeface="Cambria" pitchFamily="18" charset="0"/>
                <a:ea typeface="Cambria" pitchFamily="18" charset="0"/>
              </a:rPr>
              <a:t>Dijagrami</a:t>
            </a:r>
            <a:r>
              <a:rPr lang="en-US" sz="2400" b="1" dirty="0">
                <a:solidFill>
                  <a:srgbClr val="002060"/>
                </a:solidFill>
                <a:latin typeface="Cambria" pitchFamily="18" charset="0"/>
                <a:ea typeface="Cambria" pitchFamily="18" charset="0"/>
              </a:rPr>
              <a:t> </a:t>
            </a:r>
            <a:r>
              <a:rPr lang="en-US" sz="2400" b="1" dirty="0" err="1">
                <a:solidFill>
                  <a:srgbClr val="002060"/>
                </a:solidFill>
                <a:latin typeface="Cambria" pitchFamily="18" charset="0"/>
                <a:ea typeface="Cambria" pitchFamily="18" charset="0"/>
              </a:rPr>
              <a:t>ponašanja</a:t>
            </a:r>
            <a:r>
              <a:rPr lang="en-US" sz="2400" b="1" dirty="0">
                <a:solidFill>
                  <a:srgbClr val="002060"/>
                </a:solidFill>
                <a:latin typeface="Cambria" pitchFamily="18" charset="0"/>
                <a:ea typeface="Cambria" pitchFamily="18" charset="0"/>
              </a:rPr>
              <a:t> </a:t>
            </a:r>
            <a:r>
              <a:rPr lang="sr-Latn-RS" sz="2400" b="1" dirty="0">
                <a:solidFill>
                  <a:srgbClr val="002060"/>
                </a:solidFill>
                <a:latin typeface="Cambria" pitchFamily="18" charset="0"/>
                <a:ea typeface="Cambria" pitchFamily="18" charset="0"/>
              </a:rPr>
              <a:t>(</a:t>
            </a:r>
            <a:r>
              <a:rPr lang="en-US" sz="2400" b="1" dirty="0" err="1">
                <a:solidFill>
                  <a:srgbClr val="002060"/>
                </a:solidFill>
                <a:latin typeface="Cambria" pitchFamily="18" charset="0"/>
                <a:ea typeface="Cambria" pitchFamily="18" charset="0"/>
              </a:rPr>
              <a:t>šta</a:t>
            </a:r>
            <a:r>
              <a:rPr lang="en-US" sz="2400" b="1" dirty="0">
                <a:solidFill>
                  <a:srgbClr val="002060"/>
                </a:solidFill>
                <a:latin typeface="Cambria" pitchFamily="18" charset="0"/>
                <a:ea typeface="Cambria" pitchFamily="18" charset="0"/>
              </a:rPr>
              <a:t> se </a:t>
            </a:r>
            <a:r>
              <a:rPr lang="en-US" sz="2400" b="1" dirty="0" err="1">
                <a:solidFill>
                  <a:srgbClr val="002060"/>
                </a:solidFill>
                <a:latin typeface="Cambria" pitchFamily="18" charset="0"/>
                <a:ea typeface="Cambria" pitchFamily="18" charset="0"/>
              </a:rPr>
              <a:t>dešava</a:t>
            </a:r>
            <a:r>
              <a:rPr lang="en-US" sz="2400" b="1" dirty="0">
                <a:solidFill>
                  <a:srgbClr val="002060"/>
                </a:solidFill>
                <a:latin typeface="Cambria" pitchFamily="18" charset="0"/>
                <a:ea typeface="Cambria" pitchFamily="18" charset="0"/>
              </a:rPr>
              <a:t> u </a:t>
            </a:r>
            <a:r>
              <a:rPr lang="en-US" sz="2400" b="1" dirty="0" err="1">
                <a:solidFill>
                  <a:srgbClr val="002060"/>
                </a:solidFill>
                <a:latin typeface="Cambria" pitchFamily="18" charset="0"/>
                <a:ea typeface="Cambria" pitchFamily="18" charset="0"/>
              </a:rPr>
              <a:t>sistemu</a:t>
            </a:r>
            <a:r>
              <a:rPr lang="sr-Latn-RS" sz="2400" b="1" dirty="0">
                <a:solidFill>
                  <a:srgbClr val="002060"/>
                </a:solidFill>
                <a:latin typeface="Cambria" pitchFamily="18" charset="0"/>
                <a:ea typeface="Cambria" pitchFamily="18" charset="0"/>
              </a:rPr>
              <a:t>)</a:t>
            </a:r>
            <a:r>
              <a:rPr lang="en-US" sz="2400" b="1" dirty="0">
                <a:solidFill>
                  <a:srgbClr val="002060"/>
                </a:solidFill>
                <a:latin typeface="Cambria" pitchFamily="18" charset="0"/>
                <a:ea typeface="Cambria" pitchFamily="18" charset="0"/>
              </a:rPr>
              <a:t>: </a:t>
            </a:r>
            <a:endParaRPr lang="sr-Latn-RS" sz="2400" dirty="0" smtClean="0">
              <a:solidFill>
                <a:srgbClr val="002060"/>
              </a:solidFill>
              <a:latin typeface="Cambria" pitchFamily="18" charset="0"/>
              <a:ea typeface="Cambria" pitchFamily="18" charset="0"/>
            </a:endParaRPr>
          </a:p>
          <a:p>
            <a:pPr marL="742950" lvl="1" indent="-285750">
              <a:lnSpc>
                <a:spcPct val="90000"/>
              </a:lnSpc>
              <a:spcBef>
                <a:spcPts val="1200"/>
              </a:spcBef>
              <a:buClr>
                <a:srgbClr val="777777"/>
              </a:buClr>
              <a:buSzPct val="70000"/>
              <a:buFont typeface="Wingdings" pitchFamily="2" charset="2"/>
              <a:buChar char="v"/>
            </a:pPr>
            <a:r>
              <a:rPr lang="en-US" sz="2400" dirty="0" err="1" smtClean="0">
                <a:solidFill>
                  <a:srgbClr val="002060"/>
                </a:solidFill>
                <a:latin typeface="Cambria" pitchFamily="18" charset="0"/>
                <a:ea typeface="Cambria" pitchFamily="18" charset="0"/>
              </a:rPr>
              <a:t>Dijagram</a:t>
            </a:r>
            <a:r>
              <a:rPr lang="en-US" sz="2400" dirty="0" smtClean="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aktivnosti</a:t>
            </a:r>
            <a:r>
              <a:rPr lang="en-US" sz="2400" dirty="0">
                <a:solidFill>
                  <a:srgbClr val="002060"/>
                </a:solidFill>
                <a:latin typeface="Cambria" pitchFamily="18" charset="0"/>
                <a:ea typeface="Cambria" pitchFamily="18" charset="0"/>
              </a:rPr>
              <a:t> (Activity diagram)</a:t>
            </a:r>
          </a:p>
          <a:p>
            <a:pPr marL="742950" lvl="1" indent="-285750">
              <a:lnSpc>
                <a:spcPct val="90000"/>
              </a:lnSpc>
              <a:spcBef>
                <a:spcPts val="1200"/>
              </a:spcBef>
              <a:buClr>
                <a:srgbClr val="777777"/>
              </a:buClr>
              <a:buSzPct val="70000"/>
              <a:buFont typeface="Wingdings" pitchFamily="2" charset="2"/>
              <a:buChar char="v"/>
            </a:pPr>
            <a:r>
              <a:rPr lang="en-US" sz="2400" dirty="0" err="1">
                <a:solidFill>
                  <a:srgbClr val="002060"/>
                </a:solidFill>
                <a:latin typeface="Cambria" pitchFamily="18" charset="0"/>
                <a:ea typeface="Cambria" pitchFamily="18" charset="0"/>
              </a:rPr>
              <a:t>Dijagram</a:t>
            </a:r>
            <a:r>
              <a:rPr lang="en-US" sz="2400" dirty="0">
                <a:solidFill>
                  <a:srgbClr val="002060"/>
                </a:solidFill>
                <a:latin typeface="Cambria" pitchFamily="18" charset="0"/>
                <a:ea typeface="Cambria" pitchFamily="18" charset="0"/>
              </a:rPr>
              <a:t> </a:t>
            </a:r>
            <a:r>
              <a:rPr lang="en-US" sz="2400" dirty="0" err="1">
                <a:solidFill>
                  <a:srgbClr val="002060"/>
                </a:solidFill>
                <a:latin typeface="Cambria" pitchFamily="18" charset="0"/>
                <a:ea typeface="Cambria" pitchFamily="18" charset="0"/>
              </a:rPr>
              <a:t>stanja</a:t>
            </a:r>
            <a:r>
              <a:rPr lang="en-US" sz="2400" dirty="0">
                <a:solidFill>
                  <a:srgbClr val="002060"/>
                </a:solidFill>
                <a:latin typeface="Cambria" pitchFamily="18" charset="0"/>
                <a:ea typeface="Cambria" pitchFamily="18" charset="0"/>
              </a:rPr>
              <a:t> (State diagram)</a:t>
            </a:r>
          </a:p>
          <a:p>
            <a:pPr marL="742950" lvl="1" indent="-285750">
              <a:lnSpc>
                <a:spcPct val="90000"/>
              </a:lnSpc>
              <a:spcBef>
                <a:spcPts val="1200"/>
              </a:spcBef>
              <a:buClr>
                <a:srgbClr val="777777"/>
              </a:buClr>
              <a:buSzPct val="70000"/>
              <a:buFont typeface="Wingdings" pitchFamily="2" charset="2"/>
              <a:buChar char="v"/>
            </a:pPr>
            <a:r>
              <a:rPr lang="en-US" sz="2400" dirty="0">
                <a:solidFill>
                  <a:srgbClr val="002060"/>
                </a:solidFill>
                <a:latin typeface="Cambria" pitchFamily="18" charset="0"/>
                <a:ea typeface="Cambria" pitchFamily="18" charset="0"/>
              </a:rPr>
              <a:t>Use Case </a:t>
            </a:r>
            <a:r>
              <a:rPr lang="en-US" sz="2400" dirty="0" err="1">
                <a:solidFill>
                  <a:srgbClr val="002060"/>
                </a:solidFill>
                <a:latin typeface="Cambria" pitchFamily="18" charset="0"/>
                <a:ea typeface="Cambria" pitchFamily="18" charset="0"/>
              </a:rPr>
              <a:t>dijagram</a:t>
            </a:r>
            <a:r>
              <a:rPr lang="en-US" sz="2400" dirty="0">
                <a:solidFill>
                  <a:srgbClr val="002060"/>
                </a:solidFill>
                <a:latin typeface="Cambria" pitchFamily="18" charset="0"/>
                <a:ea typeface="Cambria" pitchFamily="18" charset="0"/>
              </a:rPr>
              <a:t> (Use case diagram)</a:t>
            </a:r>
          </a:p>
          <a:p>
            <a:pPr marL="742950" lvl="1" indent="-285750">
              <a:lnSpc>
                <a:spcPct val="90000"/>
              </a:lnSpc>
              <a:spcBef>
                <a:spcPts val="1200"/>
              </a:spcBef>
              <a:buClr>
                <a:srgbClr val="777777"/>
              </a:buClr>
              <a:buSzPct val="70000"/>
              <a:buFont typeface="Wingdings" pitchFamily="2" charset="2"/>
              <a:buChar char="v"/>
            </a:pPr>
            <a:r>
              <a:rPr lang="pl-PL" sz="2400" dirty="0">
                <a:solidFill>
                  <a:srgbClr val="002060"/>
                </a:solidFill>
                <a:latin typeface="Cambria" pitchFamily="18" charset="0"/>
                <a:ea typeface="Cambria" pitchFamily="18" charset="0"/>
              </a:rPr>
              <a:t>Dijagrami </a:t>
            </a:r>
            <a:r>
              <a:rPr lang="pl-PL" sz="2400" dirty="0" smtClean="0">
                <a:solidFill>
                  <a:srgbClr val="002060"/>
                </a:solidFill>
                <a:latin typeface="Cambria" pitchFamily="18" charset="0"/>
                <a:ea typeface="Cambria" pitchFamily="18" charset="0"/>
              </a:rPr>
              <a:t>interakcija</a:t>
            </a:r>
            <a:endParaRPr lang="sr-Latn-CS" altLang="en-US" sz="2400" dirty="0">
              <a:solidFill>
                <a:srgbClr val="002060"/>
              </a:solidFill>
              <a:latin typeface="Cambria" pitchFamily="18" charset="0"/>
              <a:ea typeface="Cambria" pitchFamily="18" charset="0"/>
            </a:endParaRPr>
          </a:p>
        </p:txBody>
      </p:sp>
      <p:graphicFrame>
        <p:nvGraphicFramePr>
          <p:cNvPr id="23557" name="Object 4"/>
          <p:cNvGraphicFramePr>
            <a:graphicFrameLocks noChangeAspect="1"/>
          </p:cNvGraphicFramePr>
          <p:nvPr>
            <p:extLst>
              <p:ext uri="{D42A27DB-BD31-4B8C-83A1-F6EECF244321}">
                <p14:modId xmlns:p14="http://schemas.microsoft.com/office/powerpoint/2010/main" val="3049669889"/>
              </p:ext>
            </p:extLst>
          </p:nvPr>
        </p:nvGraphicFramePr>
        <p:xfrm>
          <a:off x="3994183" y="3326854"/>
          <a:ext cx="4970305" cy="3126482"/>
        </p:xfrm>
        <a:graphic>
          <a:graphicData uri="http://schemas.openxmlformats.org/presentationml/2006/ole">
            <mc:AlternateContent xmlns:mc="http://schemas.openxmlformats.org/markup-compatibility/2006">
              <mc:Choice xmlns:v="urn:schemas-microsoft-com:vml" Requires="v">
                <p:oleObj spid="_x0000_s5143" name="Visio" r:id="rId4" imgW="7339203" imgH="4618990" progId="Visio.Drawing.11">
                  <p:embed/>
                </p:oleObj>
              </mc:Choice>
              <mc:Fallback>
                <p:oleObj name="Visio" r:id="rId4" imgW="7339203" imgH="461899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4183" y="3326854"/>
                        <a:ext cx="4970305" cy="3126482"/>
                      </a:xfrm>
                      <a:prstGeom prst="rect">
                        <a:avLst/>
                      </a:prstGeom>
                      <a:noFill/>
                      <a:ln>
                        <a:noFill/>
                      </a:ln>
                      <a:extLst/>
                    </p:spPr>
                  </p:pic>
                </p:oleObj>
              </mc:Fallback>
            </mc:AlternateContent>
          </a:graphicData>
        </a:graphic>
      </p:graphicFrame>
      <p:sp>
        <p:nvSpPr>
          <p:cNvPr id="23558" name="Rounded Rectangle 5"/>
          <p:cNvSpPr>
            <a:spLocks noChangeArrowheads="1"/>
          </p:cNvSpPr>
          <p:nvPr/>
        </p:nvSpPr>
        <p:spPr bwMode="auto">
          <a:xfrm>
            <a:off x="7236296" y="3933056"/>
            <a:ext cx="990600" cy="3810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90000"/>
              </a:lnSpc>
              <a:spcBef>
                <a:spcPct val="20000"/>
              </a:spcBef>
              <a:buClr>
                <a:prstClr val="white"/>
              </a:buClr>
              <a:buSzPct val="70000"/>
              <a:buFont typeface="Wingdings" pitchFamily="2" charset="2"/>
              <a:buChar char="l"/>
            </a:pPr>
            <a:endParaRPr lang="en-US">
              <a:solidFill>
                <a:prstClr val="black"/>
              </a:solidFill>
            </a:endParaRPr>
          </a:p>
        </p:txBody>
      </p:sp>
    </p:spTree>
    <p:extLst>
      <p:ext uri="{BB962C8B-B14F-4D97-AF65-F5344CB8AC3E}">
        <p14:creationId xmlns:p14="http://schemas.microsoft.com/office/powerpoint/2010/main" val="122335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lstStyle/>
          <a:p>
            <a:pPr algn="l"/>
            <a:r>
              <a:rPr lang="en-US" dirty="0" smtClean="0">
                <a:solidFill>
                  <a:srgbClr val="002060"/>
                </a:solidFill>
                <a:latin typeface="Cambria" pitchFamily="18" charset="0"/>
                <a:ea typeface="Cambria" pitchFamily="18" charset="0"/>
              </a:rPr>
              <a:t>IE</a:t>
            </a:r>
            <a:endParaRPr lang="en-US" dirty="0">
              <a:solidFill>
                <a:srgbClr val="002060"/>
              </a:solidFill>
              <a:latin typeface="Cambria" pitchFamily="18" charset="0"/>
              <a:ea typeface="Cambria" pitchFamily="18" charset="0"/>
            </a:endParaRPr>
          </a:p>
        </p:txBody>
      </p:sp>
      <p:sp>
        <p:nvSpPr>
          <p:cNvPr id="3" name="Subtitle 2"/>
          <p:cNvSpPr>
            <a:spLocks noGrp="1"/>
          </p:cNvSpPr>
          <p:nvPr>
            <p:ph type="subTitle" idx="1"/>
          </p:nvPr>
        </p:nvSpPr>
        <p:spPr>
          <a:xfrm>
            <a:off x="683568" y="2276872"/>
            <a:ext cx="7560840" cy="4392488"/>
          </a:xfrm>
        </p:spPr>
        <p:txBody>
          <a:bodyPr>
            <a:noAutofit/>
          </a:bodyPr>
          <a:lstStyle/>
          <a:p>
            <a:pPr algn="l"/>
            <a:r>
              <a:rPr lang="vi-VN" sz="2400" dirty="0">
                <a:solidFill>
                  <a:srgbClr val="002060"/>
                </a:solidFill>
                <a:latin typeface="Cambria" pitchFamily="18" charset="0"/>
                <a:ea typeface="Cambria" pitchFamily="18" charset="0"/>
              </a:rPr>
              <a:t>IE notacija se često koristi za </a:t>
            </a:r>
            <a:r>
              <a:rPr lang="vi-VN" sz="2400" b="1" dirty="0">
                <a:solidFill>
                  <a:srgbClr val="002060"/>
                </a:solidFill>
                <a:latin typeface="Cambria" pitchFamily="18" charset="0"/>
                <a:ea typeface="Cambria" pitchFamily="18" charset="0"/>
              </a:rPr>
              <a:t>konceptualno modelovanje baza podataka</a:t>
            </a:r>
            <a:r>
              <a:rPr lang="vi-VN" sz="2400" dirty="0">
                <a:solidFill>
                  <a:srgbClr val="002060"/>
                </a:solidFill>
                <a:latin typeface="Cambria" pitchFamily="18" charset="0"/>
                <a:ea typeface="Cambria" pitchFamily="18" charset="0"/>
              </a:rPr>
              <a:t>. </a:t>
            </a:r>
          </a:p>
          <a:p>
            <a:pPr algn="l"/>
            <a:r>
              <a:rPr lang="vi-VN" sz="2400" i="1" dirty="0">
                <a:solidFill>
                  <a:srgbClr val="002060"/>
                </a:solidFill>
                <a:latin typeface="Cambria" pitchFamily="18" charset="0"/>
                <a:ea typeface="Cambria" pitchFamily="18" charset="0"/>
              </a:rPr>
              <a:t>Neidentifikujuća veza </a:t>
            </a:r>
            <a:r>
              <a:rPr lang="vi-VN" sz="2400" dirty="0">
                <a:solidFill>
                  <a:srgbClr val="002060"/>
                </a:solidFill>
                <a:latin typeface="Cambria" pitchFamily="18" charset="0"/>
                <a:ea typeface="Cambria" pitchFamily="18" charset="0"/>
              </a:rPr>
              <a:t>se predstavlja isprekidanim linijama. </a:t>
            </a:r>
          </a:p>
          <a:p>
            <a:pPr algn="l"/>
            <a:r>
              <a:rPr lang="vi-VN" sz="2400" dirty="0">
                <a:solidFill>
                  <a:srgbClr val="002060"/>
                </a:solidFill>
                <a:latin typeface="Cambria" pitchFamily="18" charset="0"/>
                <a:ea typeface="Cambria" pitchFamily="18" charset="0"/>
              </a:rPr>
              <a:t>S druge strane, </a:t>
            </a:r>
            <a:r>
              <a:rPr lang="vi-VN" sz="2400" i="1" dirty="0">
                <a:solidFill>
                  <a:srgbClr val="002060"/>
                </a:solidFill>
                <a:latin typeface="Cambria" pitchFamily="18" charset="0"/>
                <a:ea typeface="Cambria" pitchFamily="18" charset="0"/>
              </a:rPr>
              <a:t>identifikujuća veza </a:t>
            </a:r>
            <a:r>
              <a:rPr lang="vi-VN" sz="2400" dirty="0">
                <a:solidFill>
                  <a:srgbClr val="002060"/>
                </a:solidFill>
                <a:latin typeface="Cambria" pitchFamily="18" charset="0"/>
                <a:ea typeface="Cambria" pitchFamily="18" charset="0"/>
              </a:rPr>
              <a:t>se predstavlja punom linijom. Kardinalnost se predstavlja notacijom "ptičije stopalo" (crow's foot notation). </a:t>
            </a:r>
          </a:p>
          <a:p>
            <a:pPr algn="l"/>
            <a:r>
              <a:rPr lang="vi-VN" sz="2400" dirty="0">
                <a:solidFill>
                  <a:srgbClr val="002060"/>
                </a:solidFill>
                <a:latin typeface="Cambria" pitchFamily="18" charset="0"/>
                <a:ea typeface="Cambria" pitchFamily="18" charset="0"/>
              </a:rPr>
              <a:t>Identifikujuća veza podrazumeva da je entitetski tip na strani više slabi entitetski tip. Ova veza ima sličnost sa agregatnom vezom, dok se veza između agregata može predstaviti neidentifikujućom vezom.</a:t>
            </a:r>
          </a:p>
        </p:txBody>
      </p:sp>
    </p:spTree>
    <p:extLst>
      <p:ext uri="{BB962C8B-B14F-4D97-AF65-F5344CB8AC3E}">
        <p14:creationId xmlns:p14="http://schemas.microsoft.com/office/powerpoint/2010/main" val="40223280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429370" cy="792088"/>
          </a:xfrm>
        </p:spPr>
        <p:txBody>
          <a:bodyPr>
            <a:normAutofit/>
          </a:bodyPr>
          <a:lstStyle/>
          <a:p>
            <a:pPr marL="0" indent="0">
              <a:buNone/>
            </a:pPr>
            <a:r>
              <a:rPr lang="vi-VN" sz="3000" dirty="0">
                <a:solidFill>
                  <a:srgbClr val="002060"/>
                </a:solidFill>
                <a:latin typeface="Calibri" pitchFamily="34" charset="0"/>
                <a:cs typeface="Calibri" pitchFamily="34" charset="0"/>
              </a:rPr>
              <a:t>Prikaz gupisanja UML dijagrama</a:t>
            </a:r>
            <a:endParaRPr lang="en-US" sz="3000" dirty="0">
              <a:solidFill>
                <a:srgbClr val="002060"/>
              </a:solidFill>
              <a:latin typeface="Calibri" pitchFamily="34" charset="0"/>
              <a:cs typeface="Calibri" pitchFamily="34" charset="0"/>
            </a:endParaRPr>
          </a:p>
        </p:txBody>
      </p:sp>
      <p:pic>
        <p:nvPicPr>
          <p:cNvPr id="7170"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03648" y="1690616"/>
            <a:ext cx="6624736" cy="487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846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80728"/>
            <a:ext cx="8229600" cy="2204864"/>
          </a:xfrm>
        </p:spPr>
        <p:txBody>
          <a:bodyPr>
            <a:noAutofit/>
          </a:bodyPr>
          <a:lstStyle/>
          <a:p>
            <a:pPr algn="l">
              <a:lnSpc>
                <a:spcPct val="90000"/>
              </a:lnSpc>
            </a:pPr>
            <a:r>
              <a:rPr lang="sr-Latn-RS" sz="2800" dirty="0" smtClean="0">
                <a:solidFill>
                  <a:schemeClr val="tx2"/>
                </a:solidFill>
                <a:latin typeface="Calibri" pitchFamily="34" charset="0"/>
                <a:cs typeface="Calibri" pitchFamily="34" charset="0"/>
              </a:rPr>
              <a:t>Primer</a:t>
            </a:r>
            <a:br>
              <a:rPr lang="sr-Latn-RS" sz="2800" dirty="0" smtClean="0">
                <a:solidFill>
                  <a:schemeClr val="tx2"/>
                </a:solidFill>
                <a:latin typeface="Calibri" pitchFamily="34" charset="0"/>
                <a:cs typeface="Calibri" pitchFamily="34" charset="0"/>
              </a:rPr>
            </a:br>
            <a:r>
              <a:rPr lang="vi-VN" sz="2800" dirty="0" smtClean="0">
                <a:solidFill>
                  <a:schemeClr val="tx2"/>
                </a:solidFill>
                <a:latin typeface="Calibri" pitchFamily="34" charset="0"/>
                <a:cs typeface="Calibri" pitchFamily="34" charset="0"/>
              </a:rPr>
              <a:t>Enterprise </a:t>
            </a:r>
            <a:r>
              <a:rPr lang="vi-VN" sz="2800" dirty="0">
                <a:solidFill>
                  <a:schemeClr val="tx2"/>
                </a:solidFill>
                <a:latin typeface="Calibri" pitchFamily="34" charset="0"/>
                <a:cs typeface="Calibri" pitchFamily="34" charset="0"/>
              </a:rPr>
              <a:t>Architect je idealna platforma </a:t>
            </a:r>
            <a:r>
              <a:rPr lang="vi-VN" sz="2800" dirty="0" smtClean="0">
                <a:solidFill>
                  <a:schemeClr val="tx2"/>
                </a:solidFill>
                <a:latin typeface="Calibri" pitchFamily="34" charset="0"/>
                <a:cs typeface="Calibri" pitchFamily="34" charset="0"/>
              </a:rPr>
              <a:t>za </a:t>
            </a:r>
            <a:r>
              <a:rPr lang="vi-VN" sz="2800" dirty="0">
                <a:solidFill>
                  <a:schemeClr val="tx2"/>
                </a:solidFill>
                <a:latin typeface="Calibri" pitchFamily="34" charset="0"/>
                <a:cs typeface="Calibri" pitchFamily="34" charset="0"/>
              </a:rPr>
              <a:t>vizualizaciju, analizu, modeliranje, testiranje i održavanje svih </a:t>
            </a:r>
            <a:r>
              <a:rPr lang="vi-VN" sz="2800" dirty="0" smtClean="0">
                <a:solidFill>
                  <a:schemeClr val="tx2"/>
                </a:solidFill>
                <a:latin typeface="Calibri" pitchFamily="34" charset="0"/>
                <a:cs typeface="Calibri" pitchFamily="34" charset="0"/>
              </a:rPr>
              <a:t>sistema, </a:t>
            </a:r>
            <a:r>
              <a:rPr lang="vi-VN" sz="2800" dirty="0">
                <a:solidFill>
                  <a:schemeClr val="tx2"/>
                </a:solidFill>
                <a:latin typeface="Calibri" pitchFamily="34" charset="0"/>
                <a:cs typeface="Calibri" pitchFamily="34" charset="0"/>
              </a:rPr>
              <a:t>softvera, procesa i </a:t>
            </a:r>
            <a:r>
              <a:rPr lang="vi-VN" sz="2800" dirty="0" smtClean="0">
                <a:solidFill>
                  <a:schemeClr val="tx2"/>
                </a:solidFill>
                <a:latin typeface="Calibri" pitchFamily="34" charset="0"/>
                <a:cs typeface="Calibri" pitchFamily="34" charset="0"/>
              </a:rPr>
              <a:t>arhitektura</a:t>
            </a:r>
            <a:r>
              <a:rPr lang="sr-Latn-RS" sz="2800" dirty="0" smtClean="0">
                <a:solidFill>
                  <a:schemeClr val="tx2"/>
                </a:solidFill>
                <a:latin typeface="Calibri" pitchFamily="34" charset="0"/>
                <a:cs typeface="Calibri" pitchFamily="34" charset="0"/>
              </a:rPr>
              <a:t> u ikviru neke organizacije</a:t>
            </a:r>
            <a:r>
              <a:rPr lang="vi-VN" sz="2800" dirty="0" smtClean="0">
                <a:solidFill>
                  <a:schemeClr val="tx2"/>
                </a:solidFill>
                <a:latin typeface="Calibri" pitchFamily="34" charset="0"/>
                <a:cs typeface="Calibri" pitchFamily="34" charset="0"/>
              </a:rPr>
              <a:t>. </a:t>
            </a:r>
            <a:endParaRPr lang="en-US" sz="2800" dirty="0">
              <a:solidFill>
                <a:schemeClr val="tx2"/>
              </a:solidFill>
              <a:latin typeface="Calibri" pitchFamily="34" charset="0"/>
              <a:cs typeface="Calibri" pitchFamily="34" charset="0"/>
            </a:endParaRPr>
          </a:p>
        </p:txBody>
      </p:sp>
      <p:sp>
        <p:nvSpPr>
          <p:cNvPr id="3" name="Content Placeholder 2"/>
          <p:cNvSpPr>
            <a:spLocks noGrp="1"/>
          </p:cNvSpPr>
          <p:nvPr>
            <p:ph idx="1"/>
          </p:nvPr>
        </p:nvSpPr>
        <p:spPr>
          <a:xfrm>
            <a:off x="395536" y="3501008"/>
            <a:ext cx="8229600" cy="3052936"/>
          </a:xfrm>
        </p:spPr>
        <p:txBody>
          <a:bodyPr/>
          <a:lstStyle/>
          <a:p>
            <a:r>
              <a:rPr lang="en-US" u="sng" dirty="0">
                <a:hlinkClick r:id="rId2"/>
              </a:rPr>
              <a:t>http://www.sparxsystems.com/products/ea/trial/request.html</a:t>
            </a:r>
            <a:endParaRPr lang="en-US" dirty="0"/>
          </a:p>
          <a:p>
            <a:r>
              <a:rPr lang="en-US" u="sng" dirty="0">
                <a:hlinkClick r:id="rId3"/>
              </a:rPr>
              <a:t>http://www.sparxsystems.com/enterprise_architect_user_guide/8.0/modeling_languages/eriksson_penker_extensions.html</a:t>
            </a:r>
            <a:endParaRPr lang="en-US" dirty="0"/>
          </a:p>
          <a:p>
            <a:endParaRPr lang="en-US" dirty="0"/>
          </a:p>
        </p:txBody>
      </p:sp>
    </p:spTree>
    <p:extLst>
      <p:ext uri="{BB962C8B-B14F-4D97-AF65-F5344CB8AC3E}">
        <p14:creationId xmlns:p14="http://schemas.microsoft.com/office/powerpoint/2010/main" val="1781424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lstStyle/>
          <a:p>
            <a:pPr algn="l"/>
            <a:r>
              <a:rPr lang="en-US" dirty="0">
                <a:solidFill>
                  <a:srgbClr val="002060"/>
                </a:solidFill>
                <a:latin typeface="Cambria" pitchFamily="18" charset="0"/>
                <a:ea typeface="Cambria" pitchFamily="18" charset="0"/>
              </a:rPr>
              <a:t>IDEF1X</a:t>
            </a:r>
          </a:p>
        </p:txBody>
      </p:sp>
      <p:sp>
        <p:nvSpPr>
          <p:cNvPr id="3" name="Subtitle 2"/>
          <p:cNvSpPr>
            <a:spLocks noGrp="1"/>
          </p:cNvSpPr>
          <p:nvPr>
            <p:ph type="subTitle" idx="1"/>
          </p:nvPr>
        </p:nvSpPr>
        <p:spPr>
          <a:xfrm>
            <a:off x="683568" y="2492896"/>
            <a:ext cx="7560840" cy="4104456"/>
          </a:xfrm>
        </p:spPr>
        <p:txBody>
          <a:bodyPr>
            <a:noAutofit/>
          </a:bodyPr>
          <a:lstStyle/>
          <a:p>
            <a:pPr algn="l"/>
            <a:r>
              <a:rPr lang="vi-VN" sz="2400" dirty="0">
                <a:solidFill>
                  <a:srgbClr val="002060"/>
                </a:solidFill>
                <a:latin typeface="Cambria" pitchFamily="18" charset="0"/>
                <a:ea typeface="Cambria" pitchFamily="18" charset="0"/>
              </a:rPr>
              <a:t>IDEF1X je deo standarda za modelovanje sistema koji je prvobitno uveden u američku državnu administraciju, a koji je kasnije dobio veoma široku primenu.</a:t>
            </a:r>
          </a:p>
          <a:p>
            <a:pPr algn="l"/>
            <a:r>
              <a:rPr lang="vi-VN" sz="2400" dirty="0">
                <a:solidFill>
                  <a:srgbClr val="002060"/>
                </a:solidFill>
                <a:latin typeface="Cambria" pitchFamily="18" charset="0"/>
                <a:ea typeface="Cambria" pitchFamily="18" charset="0"/>
              </a:rPr>
              <a:t>Dijagram kojim se daje model podataka sadrži:</a:t>
            </a:r>
          </a:p>
          <a:p>
            <a:pPr marL="342900" indent="-342900" algn="l">
              <a:buFont typeface="Wingdings" pitchFamily="2" charset="2"/>
              <a:buChar char="Ø"/>
            </a:pPr>
            <a:r>
              <a:rPr lang="vi-VN" sz="2400" dirty="0">
                <a:solidFill>
                  <a:srgbClr val="002060"/>
                </a:solidFill>
                <a:latin typeface="Cambria" pitchFamily="18" charset="0"/>
                <a:ea typeface="Cambria" pitchFamily="18" charset="0"/>
              </a:rPr>
              <a:t>objekte,</a:t>
            </a:r>
          </a:p>
          <a:p>
            <a:pPr marL="342900" indent="-342900" algn="l">
              <a:buFont typeface="Wingdings" pitchFamily="2" charset="2"/>
              <a:buChar char="Ø"/>
            </a:pPr>
            <a:r>
              <a:rPr lang="vi-VN" sz="2400" dirty="0">
                <a:solidFill>
                  <a:srgbClr val="002060"/>
                </a:solidFill>
                <a:latin typeface="Cambria" pitchFamily="18" charset="0"/>
                <a:ea typeface="Cambria" pitchFamily="18" charset="0"/>
              </a:rPr>
              <a:t>kardinalnost preslikavanja,</a:t>
            </a:r>
          </a:p>
          <a:p>
            <a:pPr marL="342900" indent="-342900" algn="l">
              <a:buFont typeface="Wingdings" pitchFamily="2" charset="2"/>
              <a:buChar char="Ø"/>
            </a:pPr>
            <a:r>
              <a:rPr lang="vi-VN" sz="2400" dirty="0">
                <a:solidFill>
                  <a:srgbClr val="002060"/>
                </a:solidFill>
                <a:latin typeface="Cambria" pitchFamily="18" charset="0"/>
                <a:ea typeface="Cambria" pitchFamily="18" charset="0"/>
              </a:rPr>
              <a:t>prikazane oznake za primarni i spoljni ključ (FK),</a:t>
            </a:r>
          </a:p>
          <a:p>
            <a:pPr marL="342900" indent="-342900" algn="l">
              <a:buFont typeface="Wingdings" pitchFamily="2" charset="2"/>
              <a:buChar char="Ø"/>
            </a:pPr>
            <a:r>
              <a:rPr lang="vi-VN" sz="2400" dirty="0">
                <a:solidFill>
                  <a:srgbClr val="002060"/>
                </a:solidFill>
                <a:latin typeface="Cambria" pitchFamily="18" charset="0"/>
                <a:ea typeface="Cambria" pitchFamily="18" charset="0"/>
              </a:rPr>
              <a:t>definisane nulls opcije,</a:t>
            </a:r>
          </a:p>
          <a:p>
            <a:pPr marL="342900" indent="-342900" algn="l">
              <a:buFont typeface="Wingdings" pitchFamily="2" charset="2"/>
              <a:buChar char="Ø"/>
            </a:pPr>
            <a:r>
              <a:rPr lang="vi-VN" sz="2400" dirty="0">
                <a:solidFill>
                  <a:srgbClr val="002060"/>
                </a:solidFill>
                <a:latin typeface="Cambria" pitchFamily="18" charset="0"/>
                <a:ea typeface="Cambria" pitchFamily="18" charset="0"/>
              </a:rPr>
              <a:t>domene atributa.</a:t>
            </a:r>
          </a:p>
        </p:txBody>
      </p:sp>
    </p:spTree>
    <p:extLst>
      <p:ext uri="{BB962C8B-B14F-4D97-AF65-F5344CB8AC3E}">
        <p14:creationId xmlns:p14="http://schemas.microsoft.com/office/powerpoint/2010/main" val="2364426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lstStyle/>
          <a:p>
            <a:pPr algn="l"/>
            <a:r>
              <a:rPr lang="en-US" dirty="0" err="1">
                <a:solidFill>
                  <a:srgbClr val="002060"/>
                </a:solidFill>
                <a:latin typeface="Cambria" pitchFamily="18" charset="0"/>
                <a:ea typeface="Cambria" pitchFamily="18" charset="0"/>
              </a:rPr>
              <a:t>Dijagram</a:t>
            </a:r>
            <a:r>
              <a:rPr lang="en-US" dirty="0">
                <a:solidFill>
                  <a:srgbClr val="002060"/>
                </a:solidFill>
                <a:latin typeface="Cambria" pitchFamily="18" charset="0"/>
                <a:ea typeface="Cambria" pitchFamily="18" charset="0"/>
              </a:rPr>
              <a:t> </a:t>
            </a:r>
            <a:r>
              <a:rPr lang="en-US" dirty="0" err="1">
                <a:solidFill>
                  <a:srgbClr val="002060"/>
                </a:solidFill>
                <a:latin typeface="Cambria" pitchFamily="18" charset="0"/>
                <a:ea typeface="Cambria" pitchFamily="18" charset="0"/>
              </a:rPr>
              <a:t>objekti</a:t>
            </a:r>
            <a:r>
              <a:rPr lang="en-US" dirty="0">
                <a:solidFill>
                  <a:srgbClr val="002060"/>
                </a:solidFill>
                <a:latin typeface="Cambria" pitchFamily="18" charset="0"/>
                <a:ea typeface="Cambria" pitchFamily="18" charset="0"/>
              </a:rPr>
              <a:t> i </a:t>
            </a:r>
            <a:r>
              <a:rPr lang="en-US" dirty="0" err="1">
                <a:solidFill>
                  <a:srgbClr val="002060"/>
                </a:solidFill>
                <a:latin typeface="Cambria" pitchFamily="18" charset="0"/>
                <a:ea typeface="Cambria" pitchFamily="18" charset="0"/>
              </a:rPr>
              <a:t>veze</a:t>
            </a:r>
            <a:r>
              <a:rPr lang="en-US" dirty="0">
                <a:solidFill>
                  <a:srgbClr val="002060"/>
                </a:solidFill>
                <a:latin typeface="Cambria" pitchFamily="18" charset="0"/>
                <a:ea typeface="Cambria" pitchFamily="18" charset="0"/>
              </a:rPr>
              <a:t>-DOV</a:t>
            </a:r>
          </a:p>
        </p:txBody>
      </p:sp>
      <p:sp>
        <p:nvSpPr>
          <p:cNvPr id="3" name="Subtitle 2"/>
          <p:cNvSpPr>
            <a:spLocks noGrp="1"/>
          </p:cNvSpPr>
          <p:nvPr>
            <p:ph type="subTitle" idx="1"/>
          </p:nvPr>
        </p:nvSpPr>
        <p:spPr>
          <a:xfrm>
            <a:off x="683568" y="2420888"/>
            <a:ext cx="7560840" cy="4104456"/>
          </a:xfrm>
        </p:spPr>
        <p:txBody>
          <a:bodyPr>
            <a:noAutofit/>
          </a:bodyPr>
          <a:lstStyle/>
          <a:p>
            <a:pPr algn="l"/>
            <a:r>
              <a:rPr lang="vi-VN" sz="2400" dirty="0">
                <a:solidFill>
                  <a:srgbClr val="002060"/>
                </a:solidFill>
                <a:latin typeface="Cambria" pitchFamily="18" charset="0"/>
                <a:ea typeface="Cambria" pitchFamily="18" charset="0"/>
              </a:rPr>
              <a:t>U opštem slučaju se objekat na dijagramu Objekti i veze predstavlja </a:t>
            </a:r>
            <a:r>
              <a:rPr lang="vi-VN" sz="2400" b="1" dirty="0">
                <a:solidFill>
                  <a:srgbClr val="002060"/>
                </a:solidFill>
                <a:latin typeface="Cambria" pitchFamily="18" charset="0"/>
                <a:ea typeface="Cambria" pitchFamily="18" charset="0"/>
              </a:rPr>
              <a:t>simbolom pravougaonika </a:t>
            </a:r>
            <a:r>
              <a:rPr lang="vi-VN" sz="2400" dirty="0">
                <a:solidFill>
                  <a:srgbClr val="002060"/>
                </a:solidFill>
                <a:latin typeface="Cambria" pitchFamily="18" charset="0"/>
                <a:ea typeface="Cambria" pitchFamily="18" charset="0"/>
              </a:rPr>
              <a:t>sa oštrim i zaobljenim ivicama. </a:t>
            </a:r>
          </a:p>
          <a:p>
            <a:pPr algn="l"/>
            <a:r>
              <a:rPr lang="vi-VN" sz="2400" dirty="0">
                <a:solidFill>
                  <a:srgbClr val="002060"/>
                </a:solidFill>
                <a:latin typeface="Cambria" pitchFamily="18" charset="0"/>
                <a:ea typeface="Cambria" pitchFamily="18" charset="0"/>
              </a:rPr>
              <a:t>Pravougaonik sa oštrim ivicama predstavlja nezavisan (jak) objekat, a pravougaonik sa zaobljenim ivicama predstavlja zavisan (slab) objekat.</a:t>
            </a:r>
          </a:p>
        </p:txBody>
      </p:sp>
      <p:pic>
        <p:nvPicPr>
          <p:cNvPr id="4" name="Picture 3" descr="https://www.link-elearning.com/linkdl/coursefiles/464/NBP_11_01.png"/>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62000" y="4802331"/>
            <a:ext cx="3521968" cy="1651005"/>
          </a:xfrm>
          <a:prstGeom prst="rect">
            <a:avLst/>
          </a:prstGeom>
          <a:noFill/>
          <a:ln>
            <a:noFill/>
          </a:ln>
        </p:spPr>
      </p:pic>
      <p:pic>
        <p:nvPicPr>
          <p:cNvPr id="5" name="Picture 4" descr="https://www.link-elearning.com/linkdl/coursefiles/464/NBP_11_02.png"/>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419600" y="4802331"/>
            <a:ext cx="3464768" cy="1651005"/>
          </a:xfrm>
          <a:prstGeom prst="rect">
            <a:avLst/>
          </a:prstGeom>
          <a:noFill/>
          <a:ln>
            <a:noFill/>
          </a:ln>
        </p:spPr>
      </p:pic>
    </p:spTree>
    <p:extLst>
      <p:ext uri="{BB962C8B-B14F-4D97-AF65-F5344CB8AC3E}">
        <p14:creationId xmlns:p14="http://schemas.microsoft.com/office/powerpoint/2010/main" val="1955346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lstStyle/>
          <a:p>
            <a:pPr algn="l"/>
            <a:r>
              <a:rPr lang="en-US" dirty="0" err="1">
                <a:solidFill>
                  <a:srgbClr val="002060"/>
                </a:solidFill>
                <a:latin typeface="Cambria" pitchFamily="18" charset="0"/>
                <a:ea typeface="Cambria" pitchFamily="18" charset="0"/>
              </a:rPr>
              <a:t>Klase</a:t>
            </a:r>
            <a:r>
              <a:rPr lang="en-US" dirty="0">
                <a:solidFill>
                  <a:srgbClr val="002060"/>
                </a:solidFill>
                <a:latin typeface="Cambria" pitchFamily="18" charset="0"/>
                <a:ea typeface="Cambria" pitchFamily="18" charset="0"/>
              </a:rPr>
              <a:t> </a:t>
            </a:r>
            <a:r>
              <a:rPr lang="en-US" dirty="0" err="1">
                <a:solidFill>
                  <a:srgbClr val="002060"/>
                </a:solidFill>
                <a:latin typeface="Cambria" pitchFamily="18" charset="0"/>
                <a:ea typeface="Cambria" pitchFamily="18" charset="0"/>
              </a:rPr>
              <a:t>objekata</a:t>
            </a:r>
            <a:endParaRPr lang="en-US" dirty="0">
              <a:solidFill>
                <a:srgbClr val="002060"/>
              </a:solidFill>
              <a:latin typeface="Cambria" pitchFamily="18" charset="0"/>
              <a:ea typeface="Cambria" pitchFamily="18" charset="0"/>
            </a:endParaRPr>
          </a:p>
        </p:txBody>
      </p:sp>
      <p:sp>
        <p:nvSpPr>
          <p:cNvPr id="3" name="Subtitle 2"/>
          <p:cNvSpPr>
            <a:spLocks noGrp="1"/>
          </p:cNvSpPr>
          <p:nvPr>
            <p:ph type="subTitle" idx="1"/>
          </p:nvPr>
        </p:nvSpPr>
        <p:spPr>
          <a:xfrm>
            <a:off x="683568" y="2420888"/>
            <a:ext cx="7560840" cy="3312368"/>
          </a:xfrm>
        </p:spPr>
        <p:txBody>
          <a:bodyPr>
            <a:noAutofit/>
          </a:bodyPr>
          <a:lstStyle/>
          <a:p>
            <a:pPr algn="l"/>
            <a:r>
              <a:rPr lang="vi-VN" sz="2400" dirty="0">
                <a:solidFill>
                  <a:srgbClr val="002060"/>
                </a:solidFill>
                <a:latin typeface="Cambria" pitchFamily="18" charset="0"/>
                <a:ea typeface="Cambria" pitchFamily="18" charset="0"/>
              </a:rPr>
              <a:t>U IDEF1X definišu se dve vrste klasa:</a:t>
            </a:r>
          </a:p>
          <a:p>
            <a:pPr algn="l"/>
            <a:r>
              <a:rPr lang="vi-VN" sz="2400" dirty="0">
                <a:solidFill>
                  <a:srgbClr val="002060"/>
                </a:solidFill>
                <a:latin typeface="Cambria" pitchFamily="18" charset="0"/>
                <a:ea typeface="Cambria" pitchFamily="18" charset="0"/>
              </a:rPr>
              <a:t>Klasa nezavisnih (jakih) objekata - klasa objekata koji se mogu identifikovati i mogu da postoje bez veze sa drugim u objektima u sistemu. Ovi objekti odgovoraju pojmu objekat jezgra u prikazanoj verziji MOV. Objekat jezgro se definiše kao objekat koji nije slab, ni agregacija ni podtip.</a:t>
            </a:r>
          </a:p>
          <a:p>
            <a:pPr algn="l"/>
            <a:endParaRPr lang="vi-VN" sz="2400" dirty="0">
              <a:solidFill>
                <a:srgbClr val="002060"/>
              </a:solidFill>
              <a:latin typeface="Cambria" pitchFamily="18" charset="0"/>
              <a:ea typeface="Cambria" pitchFamily="18" charset="0"/>
            </a:endParaRPr>
          </a:p>
        </p:txBody>
      </p:sp>
      <p:pic>
        <p:nvPicPr>
          <p:cNvPr id="6" name="Picture 5" descr="https://www.link-elearning.com/linkdl/coursefiles/464/NBP_11_01.png"/>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209800" y="4779127"/>
            <a:ext cx="4114800" cy="1818225"/>
          </a:xfrm>
          <a:prstGeom prst="rect">
            <a:avLst/>
          </a:prstGeom>
          <a:noFill/>
          <a:ln>
            <a:noFill/>
          </a:ln>
        </p:spPr>
      </p:pic>
    </p:spTree>
    <p:extLst>
      <p:ext uri="{BB962C8B-B14F-4D97-AF65-F5344CB8AC3E}">
        <p14:creationId xmlns:p14="http://schemas.microsoft.com/office/powerpoint/2010/main" val="3150023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lstStyle/>
          <a:p>
            <a:pPr algn="l"/>
            <a:r>
              <a:rPr lang="en-US" dirty="0" err="1">
                <a:solidFill>
                  <a:srgbClr val="002060"/>
                </a:solidFill>
                <a:latin typeface="Cambria" pitchFamily="18" charset="0"/>
                <a:ea typeface="Cambria" pitchFamily="18" charset="0"/>
              </a:rPr>
              <a:t>Klase</a:t>
            </a:r>
            <a:r>
              <a:rPr lang="en-US" dirty="0">
                <a:solidFill>
                  <a:srgbClr val="002060"/>
                </a:solidFill>
                <a:latin typeface="Cambria" pitchFamily="18" charset="0"/>
                <a:ea typeface="Cambria" pitchFamily="18" charset="0"/>
              </a:rPr>
              <a:t> </a:t>
            </a:r>
            <a:r>
              <a:rPr lang="en-US" dirty="0" err="1">
                <a:solidFill>
                  <a:srgbClr val="002060"/>
                </a:solidFill>
                <a:latin typeface="Cambria" pitchFamily="18" charset="0"/>
                <a:ea typeface="Cambria" pitchFamily="18" charset="0"/>
              </a:rPr>
              <a:t>objekata</a:t>
            </a:r>
            <a:endParaRPr lang="en-US" dirty="0">
              <a:solidFill>
                <a:srgbClr val="002060"/>
              </a:solidFill>
              <a:latin typeface="Cambria" pitchFamily="18" charset="0"/>
              <a:ea typeface="Cambria" pitchFamily="18" charset="0"/>
            </a:endParaRPr>
          </a:p>
        </p:txBody>
      </p:sp>
      <p:sp>
        <p:nvSpPr>
          <p:cNvPr id="3" name="Subtitle 2"/>
          <p:cNvSpPr>
            <a:spLocks noGrp="1"/>
          </p:cNvSpPr>
          <p:nvPr>
            <p:ph type="subTitle" idx="1"/>
          </p:nvPr>
        </p:nvSpPr>
        <p:spPr>
          <a:xfrm>
            <a:off x="683568" y="2492896"/>
            <a:ext cx="7560840" cy="4104456"/>
          </a:xfrm>
        </p:spPr>
        <p:txBody>
          <a:bodyPr>
            <a:noAutofit/>
          </a:bodyPr>
          <a:lstStyle/>
          <a:p>
            <a:pPr algn="l"/>
            <a:r>
              <a:rPr lang="vi-VN" sz="2400" dirty="0">
                <a:solidFill>
                  <a:srgbClr val="002060"/>
                </a:solidFill>
                <a:latin typeface="Cambria" pitchFamily="18" charset="0"/>
                <a:ea typeface="Cambria" pitchFamily="18" charset="0"/>
              </a:rPr>
              <a:t>Klasa zavisnih objekata koji se ne mogu identifikovati niti postojati u modelu bez veze sa njima nadređenim objektima. Klasi zavisnih objekata u IDEF1X verziji odgovaraju klase slabih objekata, agregacije i podtipovi.</a:t>
            </a:r>
          </a:p>
          <a:p>
            <a:pPr algn="l"/>
            <a:endParaRPr lang="vi-VN" sz="2400" dirty="0">
              <a:solidFill>
                <a:srgbClr val="002060"/>
              </a:solidFill>
              <a:latin typeface="Cambria" pitchFamily="18" charset="0"/>
              <a:ea typeface="Cambria" pitchFamily="18" charset="0"/>
            </a:endParaRPr>
          </a:p>
        </p:txBody>
      </p:sp>
      <p:pic>
        <p:nvPicPr>
          <p:cNvPr id="5" name="Picture 4" descr="https://www.link-elearning.com/linkdl/coursefiles/464/NBP_11_02.png"/>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442991" y="4149080"/>
            <a:ext cx="3810000" cy="2024063"/>
          </a:xfrm>
          <a:prstGeom prst="rect">
            <a:avLst/>
          </a:prstGeom>
          <a:noFill/>
          <a:ln>
            <a:noFill/>
          </a:ln>
        </p:spPr>
      </p:pic>
    </p:spTree>
    <p:extLst>
      <p:ext uri="{BB962C8B-B14F-4D97-AF65-F5344CB8AC3E}">
        <p14:creationId xmlns:p14="http://schemas.microsoft.com/office/powerpoint/2010/main" val="35342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3474</TotalTime>
  <Words>2925</Words>
  <Application>Microsoft Office PowerPoint</Application>
  <PresentationFormat>On-screen Show (4:3)</PresentationFormat>
  <Paragraphs>238</Paragraphs>
  <Slides>51</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Visio</vt:lpstr>
      <vt:lpstr>Projektovanje informacionih tehnologija</vt:lpstr>
      <vt:lpstr>Tehnike modelovanja</vt:lpstr>
      <vt:lpstr>Tehnike modelovanja</vt:lpstr>
      <vt:lpstr>UML</vt:lpstr>
      <vt:lpstr>IE</vt:lpstr>
      <vt:lpstr>IDEF1X</vt:lpstr>
      <vt:lpstr>Dijagram objekti i veze-DOV</vt:lpstr>
      <vt:lpstr>Klase objekata</vt:lpstr>
      <vt:lpstr>Klase objekata</vt:lpstr>
      <vt:lpstr>Vrsta veza</vt:lpstr>
      <vt:lpstr>Vrste veza</vt:lpstr>
      <vt:lpstr>Primeri realizovane veze nekih objekata</vt:lpstr>
      <vt:lpstr>Analiza veza</vt:lpstr>
      <vt:lpstr>Analiza veza</vt:lpstr>
      <vt:lpstr>Sumarni pregled tipova veza</vt:lpstr>
      <vt:lpstr>PowerPoint Presentation</vt:lpstr>
      <vt:lpstr>PowerPoint Presentation</vt:lpstr>
      <vt:lpstr>PowerPoint Presentation</vt:lpstr>
      <vt:lpstr>Primer ilustracije osnovnih koncepata</vt:lpstr>
      <vt:lpstr>PowerPoint Presentation</vt:lpstr>
      <vt:lpstr>Generalizacija i specijalizacija</vt:lpstr>
      <vt:lpstr>PowerPoint Presentation</vt:lpstr>
      <vt:lpstr>Primer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Dijagram objekti veze za proces nabavke</vt:lpstr>
      <vt:lpstr>PowerPoint Presentation</vt:lpstr>
      <vt:lpstr>PowerPoint Presentation</vt:lpstr>
      <vt:lpstr>PowerPoint Presentation</vt:lpstr>
      <vt:lpstr>PowerPoint Presentation</vt:lpstr>
      <vt:lpstr>PowerPoint Presentation</vt:lpstr>
      <vt:lpstr>Unified Modeling Language (UML) </vt:lpstr>
      <vt:lpstr>PowerPoint Presentation</vt:lpstr>
      <vt:lpstr>PowerPoint Presentation</vt:lpstr>
      <vt:lpstr>PowerPoint Presentation</vt:lpstr>
      <vt:lpstr>Softverski alati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Primer Enterprise Architect je idealna platforma za vizualizaciju, analizu, modeliranje, testiranje i održavanje svih sistema, softvera, procesa i arhitektura u ikviru neke organizacije.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Poslovni i pravni fakultet</dc:title>
  <dc:creator>Windows User</dc:creator>
  <cp:lastModifiedBy>Korisnik</cp:lastModifiedBy>
  <cp:revision>82</cp:revision>
  <dcterms:created xsi:type="dcterms:W3CDTF">2021-02-24T10:06:34Z</dcterms:created>
  <dcterms:modified xsi:type="dcterms:W3CDTF">2022-11-19T08:51:38Z</dcterms:modified>
</cp:coreProperties>
</file>