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media/image111.jpg" ContentType="image/jpg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7" r:id="rId9"/>
    <p:sldId id="271" r:id="rId10"/>
    <p:sldId id="273" r:id="rId11"/>
    <p:sldId id="274" r:id="rId12"/>
    <p:sldId id="327" r:id="rId13"/>
    <p:sldId id="275" r:id="rId14"/>
    <p:sldId id="276" r:id="rId15"/>
    <p:sldId id="277" r:id="rId16"/>
    <p:sldId id="278" r:id="rId17"/>
    <p:sldId id="282" r:id="rId18"/>
    <p:sldId id="279" r:id="rId19"/>
    <p:sldId id="280" r:id="rId20"/>
    <p:sldId id="284" r:id="rId21"/>
    <p:sldId id="285" r:id="rId22"/>
    <p:sldId id="286" r:id="rId23"/>
    <p:sldId id="288" r:id="rId24"/>
    <p:sldId id="290" r:id="rId25"/>
    <p:sldId id="292" r:id="rId26"/>
    <p:sldId id="294" r:id="rId27"/>
    <p:sldId id="295" r:id="rId28"/>
    <p:sldId id="296" r:id="rId29"/>
    <p:sldId id="297" r:id="rId30"/>
    <p:sldId id="298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28" r:id="rId41"/>
    <p:sldId id="329" r:id="rId42"/>
    <p:sldId id="330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  <a:srgbClr val="81DEFF"/>
    <a:srgbClr val="69D8FF"/>
    <a:srgbClr val="009999"/>
    <a:srgbClr val="20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9E335-CBDB-4025-BF49-5E281DE8D0C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86B3A6-CAA9-46E5-9714-C11F6AAB379B}">
      <dgm:prSet phldrT="[Text]" custT="1"/>
      <dgm:spPr/>
      <dgm:t>
        <a:bodyPr/>
        <a:lstStyle/>
        <a:p>
          <a:r>
            <a:rPr lang="sr-Latn-RS" sz="2400" dirty="0" smtClean="0">
              <a:latin typeface="Cambria" pitchFamily="18" charset="0"/>
              <a:ea typeface="Cambria" pitchFamily="18" charset="0"/>
            </a:rPr>
            <a:t>Dielektrici</a:t>
          </a:r>
          <a:endParaRPr lang="en-US" sz="2400" dirty="0">
            <a:latin typeface="Cambria" pitchFamily="18" charset="0"/>
            <a:ea typeface="Cambria" pitchFamily="18" charset="0"/>
          </a:endParaRPr>
        </a:p>
      </dgm:t>
    </dgm:pt>
    <dgm:pt modelId="{A500D008-0742-4642-98DD-550A3EE8FE8D}" type="parTrans" cxnId="{26F0963B-12D9-43FA-BC97-EC27A9056C43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CD024826-3B2A-4937-BC56-FD355EA9E174}" type="sibTrans" cxnId="{26F0963B-12D9-43FA-BC97-EC27A9056C43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DC33C63C-46F4-49FC-9ACF-3215C6AA3EC8}">
      <dgm:prSet phldrT="[Text]" custT="1"/>
      <dgm:spPr/>
      <dgm:t>
        <a:bodyPr/>
        <a:lstStyle/>
        <a:p>
          <a:r>
            <a:rPr lang="sr-Latn-RS" sz="2000" dirty="0" smtClean="0">
              <a:latin typeface="Cambria" pitchFamily="18" charset="0"/>
              <a:ea typeface="Cambria" pitchFamily="18" charset="0"/>
            </a:rPr>
            <a:t>nepolarni</a:t>
          </a:r>
          <a:endParaRPr lang="en-US" sz="2000" dirty="0">
            <a:latin typeface="Cambria" pitchFamily="18" charset="0"/>
            <a:ea typeface="Cambria" pitchFamily="18" charset="0"/>
          </a:endParaRPr>
        </a:p>
      </dgm:t>
    </dgm:pt>
    <dgm:pt modelId="{127AA154-BBD8-4818-87C4-25CAA23327DC}" type="parTrans" cxnId="{C9CBD3BC-4B90-4DE3-A619-28F9DD4CE8E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E0C7EB9E-4832-4E4D-923D-501D3495578C}" type="sibTrans" cxnId="{C9CBD3BC-4B90-4DE3-A619-28F9DD4CE8E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2379D272-E8EE-4C12-9958-E23A62E89ABA}">
      <dgm:prSet phldrT="[Text]" custT="1"/>
      <dgm:spPr/>
      <dgm:t>
        <a:bodyPr/>
        <a:lstStyle/>
        <a:p>
          <a:r>
            <a:rPr lang="sr-Latn-RS" sz="1800" dirty="0" smtClean="0">
              <a:latin typeface="Cambria" pitchFamily="18" charset="0"/>
              <a:ea typeface="Cambria" pitchFamily="18" charset="0"/>
            </a:rPr>
            <a:t>sa elektronskom polarizacijom</a:t>
          </a:r>
          <a:endParaRPr lang="en-US" sz="1800" dirty="0">
            <a:latin typeface="Cambria" pitchFamily="18" charset="0"/>
            <a:ea typeface="Cambria" pitchFamily="18" charset="0"/>
          </a:endParaRPr>
        </a:p>
      </dgm:t>
    </dgm:pt>
    <dgm:pt modelId="{474C4EC8-3BE4-4FB1-8CD0-71E26A8400F0}" type="parTrans" cxnId="{28A5800C-CB85-472B-BD16-70F07584374A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5BF93DBE-CDFD-467E-9FF7-AD5C8314655C}" type="sibTrans" cxnId="{28A5800C-CB85-472B-BD16-70F07584374A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9081C634-B430-419E-9D20-47069CE1523A}">
      <dgm:prSet phldrT="[Text]" custT="1"/>
      <dgm:spPr/>
      <dgm:t>
        <a:bodyPr/>
        <a:lstStyle/>
        <a:p>
          <a:r>
            <a:rPr lang="sr-Latn-RS" sz="1800" dirty="0" smtClean="0">
              <a:latin typeface="Cambria" pitchFamily="18" charset="0"/>
              <a:ea typeface="Cambria" pitchFamily="18" charset="0"/>
            </a:rPr>
            <a:t>sa jonskom polarizacijom</a:t>
          </a:r>
          <a:endParaRPr lang="en-US" sz="1800" dirty="0">
            <a:latin typeface="Cambria" pitchFamily="18" charset="0"/>
            <a:ea typeface="Cambria" pitchFamily="18" charset="0"/>
          </a:endParaRPr>
        </a:p>
      </dgm:t>
    </dgm:pt>
    <dgm:pt modelId="{0535CFB5-0875-4AFE-AE5C-94E8C8201C40}" type="parTrans" cxnId="{FAD64149-EA49-42F0-B96A-8E6FDD7D4F05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E4F844C1-71AD-408A-8F67-74220F31D638}" type="sibTrans" cxnId="{FAD64149-EA49-42F0-B96A-8E6FDD7D4F05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4383A0D3-9CA3-4E89-893A-75D9128CC0FD}">
      <dgm:prSet phldrT="[Text]" custT="1"/>
      <dgm:spPr/>
      <dgm:t>
        <a:bodyPr/>
        <a:lstStyle/>
        <a:p>
          <a:r>
            <a:rPr lang="sr-Latn-RS" sz="2000" dirty="0" smtClean="0">
              <a:latin typeface="Cambria" pitchFamily="18" charset="0"/>
              <a:ea typeface="Cambria" pitchFamily="18" charset="0"/>
            </a:rPr>
            <a:t>polarni</a:t>
          </a:r>
          <a:endParaRPr lang="en-US" sz="2000" dirty="0">
            <a:latin typeface="Cambria" pitchFamily="18" charset="0"/>
            <a:ea typeface="Cambria" pitchFamily="18" charset="0"/>
          </a:endParaRPr>
        </a:p>
      </dgm:t>
    </dgm:pt>
    <dgm:pt modelId="{788955BF-1EB8-4048-A488-3566C1B24722}" type="parTrans" cxnId="{0932598B-64E0-4C74-AD62-8556F52C8187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73FFFE38-D95E-4379-B058-40607D879E5C}" type="sibTrans" cxnId="{0932598B-64E0-4C74-AD62-8556F52C8187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24C002C0-5A6C-4B0E-9A3E-628309E34796}">
      <dgm:prSet phldrT="[Text]" custT="1"/>
      <dgm:spPr/>
      <dgm:t>
        <a:bodyPr/>
        <a:lstStyle/>
        <a:p>
          <a:r>
            <a:rPr lang="sr-Latn-RS" sz="1800" dirty="0" smtClean="0">
              <a:latin typeface="Cambria" pitchFamily="18" charset="0"/>
              <a:ea typeface="Cambria" pitchFamily="18" charset="0"/>
            </a:rPr>
            <a:t>stalni dipoli neuređeni</a:t>
          </a:r>
          <a:endParaRPr lang="en-US" sz="1800" dirty="0">
            <a:latin typeface="Cambria" pitchFamily="18" charset="0"/>
            <a:ea typeface="Cambria" pitchFamily="18" charset="0"/>
          </a:endParaRPr>
        </a:p>
      </dgm:t>
    </dgm:pt>
    <dgm:pt modelId="{92B203C1-B564-4609-B37A-80073DB9D0D5}" type="parTrans" cxnId="{CB951A3C-A6BA-43EA-8E85-0726ACF3147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65E4389E-D339-4042-B16E-00CDCEA57832}" type="sibTrans" cxnId="{CB951A3C-A6BA-43EA-8E85-0726ACF3147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62CA7640-4E22-4FC5-8F76-7A9252F25A9E}">
      <dgm:prSet custT="1"/>
      <dgm:spPr/>
      <dgm:t>
        <a:bodyPr/>
        <a:lstStyle/>
        <a:p>
          <a:r>
            <a:rPr lang="sr-Latn-RS" sz="1800" dirty="0" smtClean="0">
              <a:latin typeface="Cambria" pitchFamily="18" charset="0"/>
              <a:ea typeface="Cambria" pitchFamily="18" charset="0"/>
            </a:rPr>
            <a:t>stalni dipoli uređeni domeni</a:t>
          </a:r>
          <a:endParaRPr lang="en-US" sz="1800" dirty="0">
            <a:latin typeface="Cambria" pitchFamily="18" charset="0"/>
            <a:ea typeface="Cambria" pitchFamily="18" charset="0"/>
          </a:endParaRPr>
        </a:p>
      </dgm:t>
    </dgm:pt>
    <dgm:pt modelId="{8116D41A-D5A1-4DED-990B-E68E88925DC3}" type="parTrans" cxnId="{14222F10-677E-40A0-A774-BDC4CFFDF64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0581E851-4DD7-4B4A-8256-443157E65C26}" type="sibTrans" cxnId="{14222F10-677E-40A0-A774-BDC4CFFDF648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90B9EB6D-619C-4895-9BDE-C527EBCE35BD}">
      <dgm:prSet custT="1"/>
      <dgm:spPr/>
      <dgm:t>
        <a:bodyPr/>
        <a:lstStyle/>
        <a:p>
          <a:r>
            <a:rPr lang="sr-Latn-RS" sz="1400" dirty="0" smtClean="0">
              <a:latin typeface="Cambria" pitchFamily="18" charset="0"/>
              <a:ea typeface="Cambria" pitchFamily="18" charset="0"/>
            </a:rPr>
            <a:t>feroelektrični</a:t>
          </a:r>
          <a:r>
            <a:rPr lang="sr-Latn-RS" sz="1600" dirty="0" smtClean="0">
              <a:latin typeface="Cambria" pitchFamily="18" charset="0"/>
              <a:ea typeface="Cambria" pitchFamily="18" charset="0"/>
            </a:rPr>
            <a:t> dielektrici</a:t>
          </a:r>
          <a:endParaRPr lang="en-US" sz="1600" dirty="0">
            <a:latin typeface="Cambria" pitchFamily="18" charset="0"/>
            <a:ea typeface="Cambria" pitchFamily="18" charset="0"/>
          </a:endParaRPr>
        </a:p>
      </dgm:t>
    </dgm:pt>
    <dgm:pt modelId="{401E7414-306A-488E-B81D-87BBCD459E96}" type="parTrans" cxnId="{263D18A5-E4C5-4B15-8834-2EAE98D70269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CBF013A7-52B5-4EAB-9F8C-F04DF36459B6}" type="sibTrans" cxnId="{263D18A5-E4C5-4B15-8834-2EAE98D70269}">
      <dgm:prSet/>
      <dgm:spPr/>
      <dgm:t>
        <a:bodyPr/>
        <a:lstStyle/>
        <a:p>
          <a:endParaRPr lang="en-US">
            <a:latin typeface="Cambria" pitchFamily="18" charset="0"/>
            <a:ea typeface="Cambria" pitchFamily="18" charset="0"/>
          </a:endParaRPr>
        </a:p>
      </dgm:t>
    </dgm:pt>
    <dgm:pt modelId="{80F5C107-74D1-49B9-B2E9-AB785FC412E2}" type="pres">
      <dgm:prSet presAssocID="{4219E335-CBDB-4025-BF49-5E281DE8D0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3E2DA2-B470-44EB-86B5-36A7537EF8F5}" type="pres">
      <dgm:prSet presAssocID="{8086B3A6-CAA9-46E5-9714-C11F6AAB379B}" presName="hierRoot1" presStyleCnt="0"/>
      <dgm:spPr/>
    </dgm:pt>
    <dgm:pt modelId="{62B7B8D4-B121-45BF-BA48-B25223D15828}" type="pres">
      <dgm:prSet presAssocID="{8086B3A6-CAA9-46E5-9714-C11F6AAB379B}" presName="composite" presStyleCnt="0"/>
      <dgm:spPr/>
    </dgm:pt>
    <dgm:pt modelId="{BB0A543C-F413-4EA3-8A13-FA3818D91138}" type="pres">
      <dgm:prSet presAssocID="{8086B3A6-CAA9-46E5-9714-C11F6AAB379B}" presName="background" presStyleLbl="node0" presStyleIdx="0" presStyleCnt="1"/>
      <dgm:spPr/>
    </dgm:pt>
    <dgm:pt modelId="{552F603D-8BDC-4EC8-9C86-2C9C9CBB1C2F}" type="pres">
      <dgm:prSet presAssocID="{8086B3A6-CAA9-46E5-9714-C11F6AAB379B}" presName="text" presStyleLbl="fgAcc0" presStyleIdx="0" presStyleCnt="1" custScaleX="131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8C537-26D7-4C89-801C-74C2884F9B2D}" type="pres">
      <dgm:prSet presAssocID="{8086B3A6-CAA9-46E5-9714-C11F6AAB379B}" presName="hierChild2" presStyleCnt="0"/>
      <dgm:spPr/>
    </dgm:pt>
    <dgm:pt modelId="{A91FDC70-D819-4C4E-9F66-218B49EB7F29}" type="pres">
      <dgm:prSet presAssocID="{127AA154-BBD8-4818-87C4-25CAA23327D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8892FB0-737A-4338-8952-08437EE31EB1}" type="pres">
      <dgm:prSet presAssocID="{DC33C63C-46F4-49FC-9ACF-3215C6AA3EC8}" presName="hierRoot2" presStyleCnt="0"/>
      <dgm:spPr/>
    </dgm:pt>
    <dgm:pt modelId="{6D0C8AD1-A63F-402E-96E3-5819831BBDB2}" type="pres">
      <dgm:prSet presAssocID="{DC33C63C-46F4-49FC-9ACF-3215C6AA3EC8}" presName="composite2" presStyleCnt="0"/>
      <dgm:spPr/>
    </dgm:pt>
    <dgm:pt modelId="{D0BEE991-53CC-4DF3-886D-D9069701BDC2}" type="pres">
      <dgm:prSet presAssocID="{DC33C63C-46F4-49FC-9ACF-3215C6AA3EC8}" presName="background2" presStyleLbl="node2" presStyleIdx="0" presStyleCnt="2"/>
      <dgm:spPr/>
    </dgm:pt>
    <dgm:pt modelId="{78DCC910-3E09-4AAB-BA50-623E6B6EAC31}" type="pres">
      <dgm:prSet presAssocID="{DC33C63C-46F4-49FC-9ACF-3215C6AA3EC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AD7FBF-ACC5-4838-BF20-DB99611A09B4}" type="pres">
      <dgm:prSet presAssocID="{DC33C63C-46F4-49FC-9ACF-3215C6AA3EC8}" presName="hierChild3" presStyleCnt="0"/>
      <dgm:spPr/>
    </dgm:pt>
    <dgm:pt modelId="{28BAB3F5-2A01-4404-BD2C-C93209A29022}" type="pres">
      <dgm:prSet presAssocID="{474C4EC8-3BE4-4FB1-8CD0-71E26A8400F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16E6B2D9-0985-4303-A0FB-C64183C003C5}" type="pres">
      <dgm:prSet presAssocID="{2379D272-E8EE-4C12-9958-E23A62E89ABA}" presName="hierRoot3" presStyleCnt="0"/>
      <dgm:spPr/>
    </dgm:pt>
    <dgm:pt modelId="{12628B88-0E1B-4F21-AF44-830D579443F7}" type="pres">
      <dgm:prSet presAssocID="{2379D272-E8EE-4C12-9958-E23A62E89ABA}" presName="composite3" presStyleCnt="0"/>
      <dgm:spPr/>
    </dgm:pt>
    <dgm:pt modelId="{06CA0457-DEB1-4AA4-8973-ADBF3B0731BD}" type="pres">
      <dgm:prSet presAssocID="{2379D272-E8EE-4C12-9958-E23A62E89ABA}" presName="background3" presStyleLbl="node3" presStyleIdx="0" presStyleCnt="4"/>
      <dgm:spPr/>
    </dgm:pt>
    <dgm:pt modelId="{51075F9A-05A0-49FE-B2C5-7E1BA81C785C}" type="pres">
      <dgm:prSet presAssocID="{2379D272-E8EE-4C12-9958-E23A62E89ABA}" presName="text3" presStyleLbl="fgAcc3" presStyleIdx="0" presStyleCnt="4" custScaleX="125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904609-A927-414F-8814-9518FA6BB412}" type="pres">
      <dgm:prSet presAssocID="{2379D272-E8EE-4C12-9958-E23A62E89ABA}" presName="hierChild4" presStyleCnt="0"/>
      <dgm:spPr/>
    </dgm:pt>
    <dgm:pt modelId="{C86B1F71-B373-4CA1-96D5-2FB8DC50793E}" type="pres">
      <dgm:prSet presAssocID="{0535CFB5-0875-4AFE-AE5C-94E8C8201C40}" presName="Name17" presStyleLbl="parChTrans1D3" presStyleIdx="1" presStyleCnt="4"/>
      <dgm:spPr/>
      <dgm:t>
        <a:bodyPr/>
        <a:lstStyle/>
        <a:p>
          <a:endParaRPr lang="en-US"/>
        </a:p>
      </dgm:t>
    </dgm:pt>
    <dgm:pt modelId="{30E7162D-44BF-4BF3-BAC9-A71173B4A5DD}" type="pres">
      <dgm:prSet presAssocID="{9081C634-B430-419E-9D20-47069CE1523A}" presName="hierRoot3" presStyleCnt="0"/>
      <dgm:spPr/>
    </dgm:pt>
    <dgm:pt modelId="{4F6ED444-5E06-4A1B-8256-FA8861FC1828}" type="pres">
      <dgm:prSet presAssocID="{9081C634-B430-419E-9D20-47069CE1523A}" presName="composite3" presStyleCnt="0"/>
      <dgm:spPr/>
    </dgm:pt>
    <dgm:pt modelId="{652FAF9E-64FC-4DFB-AE57-83AED08564C3}" type="pres">
      <dgm:prSet presAssocID="{9081C634-B430-419E-9D20-47069CE1523A}" presName="background3" presStyleLbl="node3" presStyleIdx="1" presStyleCnt="4"/>
      <dgm:spPr/>
    </dgm:pt>
    <dgm:pt modelId="{B0762D7C-30F9-4C1B-A0D2-8AD16410D0DC}" type="pres">
      <dgm:prSet presAssocID="{9081C634-B430-419E-9D20-47069CE1523A}" presName="text3" presStyleLbl="fgAcc3" presStyleIdx="1" presStyleCnt="4" custScaleX="125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66606B-09A5-4EF3-AD4B-A7D00B161445}" type="pres">
      <dgm:prSet presAssocID="{9081C634-B430-419E-9D20-47069CE1523A}" presName="hierChild4" presStyleCnt="0"/>
      <dgm:spPr/>
    </dgm:pt>
    <dgm:pt modelId="{1C24AF7C-2148-4458-9F45-973DF4BEED1E}" type="pres">
      <dgm:prSet presAssocID="{788955BF-1EB8-4048-A488-3566C1B247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C67462A-5469-47C3-A395-7AC3A5B17D6E}" type="pres">
      <dgm:prSet presAssocID="{4383A0D3-9CA3-4E89-893A-75D9128CC0FD}" presName="hierRoot2" presStyleCnt="0"/>
      <dgm:spPr/>
    </dgm:pt>
    <dgm:pt modelId="{163D8EF4-4B18-4324-8A9D-D6843953D50F}" type="pres">
      <dgm:prSet presAssocID="{4383A0D3-9CA3-4E89-893A-75D9128CC0FD}" presName="composite2" presStyleCnt="0"/>
      <dgm:spPr/>
    </dgm:pt>
    <dgm:pt modelId="{ADC9A4A5-A2BD-4BA7-AC1D-E4A4FD6D2A4B}" type="pres">
      <dgm:prSet presAssocID="{4383A0D3-9CA3-4E89-893A-75D9128CC0FD}" presName="background2" presStyleLbl="node2" presStyleIdx="1" presStyleCnt="2"/>
      <dgm:spPr/>
    </dgm:pt>
    <dgm:pt modelId="{86803517-8B44-432F-A48D-029428520E56}" type="pres">
      <dgm:prSet presAssocID="{4383A0D3-9CA3-4E89-893A-75D9128CC0F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560500-1BE0-41AF-A2B8-0A90010D0197}" type="pres">
      <dgm:prSet presAssocID="{4383A0D3-9CA3-4E89-893A-75D9128CC0FD}" presName="hierChild3" presStyleCnt="0"/>
      <dgm:spPr/>
    </dgm:pt>
    <dgm:pt modelId="{3C02ADEE-D905-4C63-917F-8A700DC22093}" type="pres">
      <dgm:prSet presAssocID="{92B203C1-B564-4609-B37A-80073DB9D0D5}" presName="Name17" presStyleLbl="parChTrans1D3" presStyleIdx="2" presStyleCnt="4"/>
      <dgm:spPr/>
      <dgm:t>
        <a:bodyPr/>
        <a:lstStyle/>
        <a:p>
          <a:endParaRPr lang="en-US"/>
        </a:p>
      </dgm:t>
    </dgm:pt>
    <dgm:pt modelId="{C58CC7FD-9401-491F-BA14-FA0086B43B66}" type="pres">
      <dgm:prSet presAssocID="{24C002C0-5A6C-4B0E-9A3E-628309E34796}" presName="hierRoot3" presStyleCnt="0"/>
      <dgm:spPr/>
    </dgm:pt>
    <dgm:pt modelId="{55A047AB-1F91-4388-88ED-8E65F3745DB8}" type="pres">
      <dgm:prSet presAssocID="{24C002C0-5A6C-4B0E-9A3E-628309E34796}" presName="composite3" presStyleCnt="0"/>
      <dgm:spPr/>
    </dgm:pt>
    <dgm:pt modelId="{216A6AB6-E083-444B-87EE-9443C6E264A8}" type="pres">
      <dgm:prSet presAssocID="{24C002C0-5A6C-4B0E-9A3E-628309E34796}" presName="background3" presStyleLbl="node3" presStyleIdx="2" presStyleCnt="4"/>
      <dgm:spPr/>
    </dgm:pt>
    <dgm:pt modelId="{911C7966-6F37-49AC-A5B5-D26C24D6C8F1}" type="pres">
      <dgm:prSet presAssocID="{24C002C0-5A6C-4B0E-9A3E-628309E34796}" presName="text3" presStyleLbl="fgAcc3" presStyleIdx="2" presStyleCnt="4" custScaleX="125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44C539-37AD-4EDF-ADC1-E0D050001361}" type="pres">
      <dgm:prSet presAssocID="{24C002C0-5A6C-4B0E-9A3E-628309E34796}" presName="hierChild4" presStyleCnt="0"/>
      <dgm:spPr/>
    </dgm:pt>
    <dgm:pt modelId="{A8911EF7-DAC3-4C62-94CC-88495E78DA50}" type="pres">
      <dgm:prSet presAssocID="{8116D41A-D5A1-4DED-990B-E68E88925DC3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9417E39-9399-4B8D-87E3-C30A660FEF60}" type="pres">
      <dgm:prSet presAssocID="{62CA7640-4E22-4FC5-8F76-7A9252F25A9E}" presName="hierRoot3" presStyleCnt="0"/>
      <dgm:spPr/>
    </dgm:pt>
    <dgm:pt modelId="{D53B8C4F-0A96-47A3-8A5C-3A66B40DDEDD}" type="pres">
      <dgm:prSet presAssocID="{62CA7640-4E22-4FC5-8F76-7A9252F25A9E}" presName="composite3" presStyleCnt="0"/>
      <dgm:spPr/>
    </dgm:pt>
    <dgm:pt modelId="{C9E64291-8D36-4136-8B6E-9BE64C960050}" type="pres">
      <dgm:prSet presAssocID="{62CA7640-4E22-4FC5-8F76-7A9252F25A9E}" presName="background3" presStyleLbl="node3" presStyleIdx="3" presStyleCnt="4"/>
      <dgm:spPr/>
    </dgm:pt>
    <dgm:pt modelId="{AAF9F860-157B-4469-BD28-EA9220D8EC61}" type="pres">
      <dgm:prSet presAssocID="{62CA7640-4E22-4FC5-8F76-7A9252F25A9E}" presName="text3" presStyleLbl="fgAcc3" presStyleIdx="3" presStyleCnt="4" custScaleX="125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1DA2A0-C322-4144-96BD-E358EF0D902C}" type="pres">
      <dgm:prSet presAssocID="{62CA7640-4E22-4FC5-8F76-7A9252F25A9E}" presName="hierChild4" presStyleCnt="0"/>
      <dgm:spPr/>
    </dgm:pt>
    <dgm:pt modelId="{850B4693-7756-4506-AEF3-6D5254640D7B}" type="pres">
      <dgm:prSet presAssocID="{401E7414-306A-488E-B81D-87BBCD459E96}" presName="Name23" presStyleLbl="parChTrans1D4" presStyleIdx="0" presStyleCnt="1"/>
      <dgm:spPr/>
      <dgm:t>
        <a:bodyPr/>
        <a:lstStyle/>
        <a:p>
          <a:endParaRPr lang="en-US"/>
        </a:p>
      </dgm:t>
    </dgm:pt>
    <dgm:pt modelId="{92933AFA-8621-4B10-872D-D242B2C0AB2B}" type="pres">
      <dgm:prSet presAssocID="{90B9EB6D-619C-4895-9BDE-C527EBCE35BD}" presName="hierRoot4" presStyleCnt="0"/>
      <dgm:spPr/>
    </dgm:pt>
    <dgm:pt modelId="{C6AAF675-2FEF-4FA8-9B35-A9EAE8287A49}" type="pres">
      <dgm:prSet presAssocID="{90B9EB6D-619C-4895-9BDE-C527EBCE35BD}" presName="composite4" presStyleCnt="0"/>
      <dgm:spPr/>
    </dgm:pt>
    <dgm:pt modelId="{BBD21AE8-5329-432C-8C39-AA45A251E779}" type="pres">
      <dgm:prSet presAssocID="{90B9EB6D-619C-4895-9BDE-C527EBCE35BD}" presName="background4" presStyleLbl="node4" presStyleIdx="0" presStyleCnt="1"/>
      <dgm:spPr/>
    </dgm:pt>
    <dgm:pt modelId="{9A59B833-1683-4DB6-B44B-559F04A92106}" type="pres">
      <dgm:prSet presAssocID="{90B9EB6D-619C-4895-9BDE-C527EBCE35BD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71F58C-3F92-4D5C-8581-F86751B19C7A}" type="pres">
      <dgm:prSet presAssocID="{90B9EB6D-619C-4895-9BDE-C527EBCE35BD}" presName="hierChild5" presStyleCnt="0"/>
      <dgm:spPr/>
    </dgm:pt>
  </dgm:ptLst>
  <dgm:cxnLst>
    <dgm:cxn modelId="{FAD64149-EA49-42F0-B96A-8E6FDD7D4F05}" srcId="{DC33C63C-46F4-49FC-9ACF-3215C6AA3EC8}" destId="{9081C634-B430-419E-9D20-47069CE1523A}" srcOrd="1" destOrd="0" parTransId="{0535CFB5-0875-4AFE-AE5C-94E8C8201C40}" sibTransId="{E4F844C1-71AD-408A-8F67-74220F31D638}"/>
    <dgm:cxn modelId="{7775A097-8208-4DAE-8C72-24A6A3EC02C8}" type="presOf" srcId="{92B203C1-B564-4609-B37A-80073DB9D0D5}" destId="{3C02ADEE-D905-4C63-917F-8A700DC22093}" srcOrd="0" destOrd="0" presId="urn:microsoft.com/office/officeart/2005/8/layout/hierarchy1"/>
    <dgm:cxn modelId="{72195AB5-BAA2-47EE-92D0-B429C46EA7BB}" type="presOf" srcId="{0535CFB5-0875-4AFE-AE5C-94E8C8201C40}" destId="{C86B1F71-B373-4CA1-96D5-2FB8DC50793E}" srcOrd="0" destOrd="0" presId="urn:microsoft.com/office/officeart/2005/8/layout/hierarchy1"/>
    <dgm:cxn modelId="{E4D64D75-4BA3-452D-8B8C-D823857FC6AE}" type="presOf" srcId="{90B9EB6D-619C-4895-9BDE-C527EBCE35BD}" destId="{9A59B833-1683-4DB6-B44B-559F04A92106}" srcOrd="0" destOrd="0" presId="urn:microsoft.com/office/officeart/2005/8/layout/hierarchy1"/>
    <dgm:cxn modelId="{41A6EB37-9255-4BBD-95B8-71A7B51C8F2F}" type="presOf" srcId="{24C002C0-5A6C-4B0E-9A3E-628309E34796}" destId="{911C7966-6F37-49AC-A5B5-D26C24D6C8F1}" srcOrd="0" destOrd="0" presId="urn:microsoft.com/office/officeart/2005/8/layout/hierarchy1"/>
    <dgm:cxn modelId="{38FF283A-7E37-42A9-9EA6-DC08A60E9AF8}" type="presOf" srcId="{401E7414-306A-488E-B81D-87BBCD459E96}" destId="{850B4693-7756-4506-AEF3-6D5254640D7B}" srcOrd="0" destOrd="0" presId="urn:microsoft.com/office/officeart/2005/8/layout/hierarchy1"/>
    <dgm:cxn modelId="{0932598B-64E0-4C74-AD62-8556F52C8187}" srcId="{8086B3A6-CAA9-46E5-9714-C11F6AAB379B}" destId="{4383A0D3-9CA3-4E89-893A-75D9128CC0FD}" srcOrd="1" destOrd="0" parTransId="{788955BF-1EB8-4048-A488-3566C1B24722}" sibTransId="{73FFFE38-D95E-4379-B058-40607D879E5C}"/>
    <dgm:cxn modelId="{263D18A5-E4C5-4B15-8834-2EAE98D70269}" srcId="{62CA7640-4E22-4FC5-8F76-7A9252F25A9E}" destId="{90B9EB6D-619C-4895-9BDE-C527EBCE35BD}" srcOrd="0" destOrd="0" parTransId="{401E7414-306A-488E-B81D-87BBCD459E96}" sibTransId="{CBF013A7-52B5-4EAB-9F8C-F04DF36459B6}"/>
    <dgm:cxn modelId="{25595D22-0CED-45EE-8F6A-30A1971F6E22}" type="presOf" srcId="{4219E335-CBDB-4025-BF49-5E281DE8D0C3}" destId="{80F5C107-74D1-49B9-B2E9-AB785FC412E2}" srcOrd="0" destOrd="0" presId="urn:microsoft.com/office/officeart/2005/8/layout/hierarchy1"/>
    <dgm:cxn modelId="{C1DCB13F-6CA5-49D4-935C-DB5E03AB9575}" type="presOf" srcId="{8116D41A-D5A1-4DED-990B-E68E88925DC3}" destId="{A8911EF7-DAC3-4C62-94CC-88495E78DA50}" srcOrd="0" destOrd="0" presId="urn:microsoft.com/office/officeart/2005/8/layout/hierarchy1"/>
    <dgm:cxn modelId="{14222F10-677E-40A0-A774-BDC4CFFDF648}" srcId="{4383A0D3-9CA3-4E89-893A-75D9128CC0FD}" destId="{62CA7640-4E22-4FC5-8F76-7A9252F25A9E}" srcOrd="1" destOrd="0" parTransId="{8116D41A-D5A1-4DED-990B-E68E88925DC3}" sibTransId="{0581E851-4DD7-4B4A-8256-443157E65C26}"/>
    <dgm:cxn modelId="{CB951A3C-A6BA-43EA-8E85-0726ACF31478}" srcId="{4383A0D3-9CA3-4E89-893A-75D9128CC0FD}" destId="{24C002C0-5A6C-4B0E-9A3E-628309E34796}" srcOrd="0" destOrd="0" parTransId="{92B203C1-B564-4609-B37A-80073DB9D0D5}" sibTransId="{65E4389E-D339-4042-B16E-00CDCEA57832}"/>
    <dgm:cxn modelId="{26F0963B-12D9-43FA-BC97-EC27A9056C43}" srcId="{4219E335-CBDB-4025-BF49-5E281DE8D0C3}" destId="{8086B3A6-CAA9-46E5-9714-C11F6AAB379B}" srcOrd="0" destOrd="0" parTransId="{A500D008-0742-4642-98DD-550A3EE8FE8D}" sibTransId="{CD024826-3B2A-4937-BC56-FD355EA9E174}"/>
    <dgm:cxn modelId="{8134A7D1-B9E6-4621-B170-F4055512067B}" type="presOf" srcId="{62CA7640-4E22-4FC5-8F76-7A9252F25A9E}" destId="{AAF9F860-157B-4469-BD28-EA9220D8EC61}" srcOrd="0" destOrd="0" presId="urn:microsoft.com/office/officeart/2005/8/layout/hierarchy1"/>
    <dgm:cxn modelId="{1A7AAAE3-4D78-4A1A-89A4-D645B3C5CB82}" type="presOf" srcId="{788955BF-1EB8-4048-A488-3566C1B24722}" destId="{1C24AF7C-2148-4458-9F45-973DF4BEED1E}" srcOrd="0" destOrd="0" presId="urn:microsoft.com/office/officeart/2005/8/layout/hierarchy1"/>
    <dgm:cxn modelId="{F9E5BA10-0A96-4B53-B180-8F1797B0D383}" type="presOf" srcId="{DC33C63C-46F4-49FC-9ACF-3215C6AA3EC8}" destId="{78DCC910-3E09-4AAB-BA50-623E6B6EAC31}" srcOrd="0" destOrd="0" presId="urn:microsoft.com/office/officeart/2005/8/layout/hierarchy1"/>
    <dgm:cxn modelId="{804822C9-4834-45C8-B160-94A3E34FB6D7}" type="presOf" srcId="{127AA154-BBD8-4818-87C4-25CAA23327DC}" destId="{A91FDC70-D819-4C4E-9F66-218B49EB7F29}" srcOrd="0" destOrd="0" presId="urn:microsoft.com/office/officeart/2005/8/layout/hierarchy1"/>
    <dgm:cxn modelId="{7D337768-32E8-4C8B-A8A6-46E7AA01DF6F}" type="presOf" srcId="{4383A0D3-9CA3-4E89-893A-75D9128CC0FD}" destId="{86803517-8B44-432F-A48D-029428520E56}" srcOrd="0" destOrd="0" presId="urn:microsoft.com/office/officeart/2005/8/layout/hierarchy1"/>
    <dgm:cxn modelId="{C9CBD3BC-4B90-4DE3-A619-28F9DD4CE8E8}" srcId="{8086B3A6-CAA9-46E5-9714-C11F6AAB379B}" destId="{DC33C63C-46F4-49FC-9ACF-3215C6AA3EC8}" srcOrd="0" destOrd="0" parTransId="{127AA154-BBD8-4818-87C4-25CAA23327DC}" sibTransId="{E0C7EB9E-4832-4E4D-923D-501D3495578C}"/>
    <dgm:cxn modelId="{ECED214D-7DA6-402E-983C-255C5846F8A0}" type="presOf" srcId="{474C4EC8-3BE4-4FB1-8CD0-71E26A8400F0}" destId="{28BAB3F5-2A01-4404-BD2C-C93209A29022}" srcOrd="0" destOrd="0" presId="urn:microsoft.com/office/officeart/2005/8/layout/hierarchy1"/>
    <dgm:cxn modelId="{7EF856C3-C56B-4BA7-9578-BE29691607D6}" type="presOf" srcId="{9081C634-B430-419E-9D20-47069CE1523A}" destId="{B0762D7C-30F9-4C1B-A0D2-8AD16410D0DC}" srcOrd="0" destOrd="0" presId="urn:microsoft.com/office/officeart/2005/8/layout/hierarchy1"/>
    <dgm:cxn modelId="{FCC1593F-29BA-47E8-9FB2-19814FEC18BF}" type="presOf" srcId="{2379D272-E8EE-4C12-9958-E23A62E89ABA}" destId="{51075F9A-05A0-49FE-B2C5-7E1BA81C785C}" srcOrd="0" destOrd="0" presId="urn:microsoft.com/office/officeart/2005/8/layout/hierarchy1"/>
    <dgm:cxn modelId="{3F00A80D-9444-44DC-9BC9-AA273DA3CF1A}" type="presOf" srcId="{8086B3A6-CAA9-46E5-9714-C11F6AAB379B}" destId="{552F603D-8BDC-4EC8-9C86-2C9C9CBB1C2F}" srcOrd="0" destOrd="0" presId="urn:microsoft.com/office/officeart/2005/8/layout/hierarchy1"/>
    <dgm:cxn modelId="{28A5800C-CB85-472B-BD16-70F07584374A}" srcId="{DC33C63C-46F4-49FC-9ACF-3215C6AA3EC8}" destId="{2379D272-E8EE-4C12-9958-E23A62E89ABA}" srcOrd="0" destOrd="0" parTransId="{474C4EC8-3BE4-4FB1-8CD0-71E26A8400F0}" sibTransId="{5BF93DBE-CDFD-467E-9FF7-AD5C8314655C}"/>
    <dgm:cxn modelId="{E24F7BED-7BE0-4CEC-9953-A526E3A51F62}" type="presParOf" srcId="{80F5C107-74D1-49B9-B2E9-AB785FC412E2}" destId="{323E2DA2-B470-44EB-86B5-36A7537EF8F5}" srcOrd="0" destOrd="0" presId="urn:microsoft.com/office/officeart/2005/8/layout/hierarchy1"/>
    <dgm:cxn modelId="{B1C87C2B-2020-4997-8C91-115900DDB5B6}" type="presParOf" srcId="{323E2DA2-B470-44EB-86B5-36A7537EF8F5}" destId="{62B7B8D4-B121-45BF-BA48-B25223D15828}" srcOrd="0" destOrd="0" presId="urn:microsoft.com/office/officeart/2005/8/layout/hierarchy1"/>
    <dgm:cxn modelId="{A30D48D0-9600-4C7D-8F95-27C780C44405}" type="presParOf" srcId="{62B7B8D4-B121-45BF-BA48-B25223D15828}" destId="{BB0A543C-F413-4EA3-8A13-FA3818D91138}" srcOrd="0" destOrd="0" presId="urn:microsoft.com/office/officeart/2005/8/layout/hierarchy1"/>
    <dgm:cxn modelId="{07EAEBFD-9CD9-42FA-A4C0-D0C786370EBF}" type="presParOf" srcId="{62B7B8D4-B121-45BF-BA48-B25223D15828}" destId="{552F603D-8BDC-4EC8-9C86-2C9C9CBB1C2F}" srcOrd="1" destOrd="0" presId="urn:microsoft.com/office/officeart/2005/8/layout/hierarchy1"/>
    <dgm:cxn modelId="{2E90C7B7-5F3C-4A7C-AC9B-9D8508C9F2C5}" type="presParOf" srcId="{323E2DA2-B470-44EB-86B5-36A7537EF8F5}" destId="{0558C537-26D7-4C89-801C-74C2884F9B2D}" srcOrd="1" destOrd="0" presId="urn:microsoft.com/office/officeart/2005/8/layout/hierarchy1"/>
    <dgm:cxn modelId="{4B1417E7-77A0-404E-971C-85068614AA1D}" type="presParOf" srcId="{0558C537-26D7-4C89-801C-74C2884F9B2D}" destId="{A91FDC70-D819-4C4E-9F66-218B49EB7F29}" srcOrd="0" destOrd="0" presId="urn:microsoft.com/office/officeart/2005/8/layout/hierarchy1"/>
    <dgm:cxn modelId="{A00BC877-AE91-437A-8E87-B73A9B85CDA5}" type="presParOf" srcId="{0558C537-26D7-4C89-801C-74C2884F9B2D}" destId="{38892FB0-737A-4338-8952-08437EE31EB1}" srcOrd="1" destOrd="0" presId="urn:microsoft.com/office/officeart/2005/8/layout/hierarchy1"/>
    <dgm:cxn modelId="{04213D39-F2B9-4632-8AAD-25A06A387F1B}" type="presParOf" srcId="{38892FB0-737A-4338-8952-08437EE31EB1}" destId="{6D0C8AD1-A63F-402E-96E3-5819831BBDB2}" srcOrd="0" destOrd="0" presId="urn:microsoft.com/office/officeart/2005/8/layout/hierarchy1"/>
    <dgm:cxn modelId="{9C5B2AFA-2A95-4615-97FE-99F343314B78}" type="presParOf" srcId="{6D0C8AD1-A63F-402E-96E3-5819831BBDB2}" destId="{D0BEE991-53CC-4DF3-886D-D9069701BDC2}" srcOrd="0" destOrd="0" presId="urn:microsoft.com/office/officeart/2005/8/layout/hierarchy1"/>
    <dgm:cxn modelId="{9D0A5322-130A-4EDC-A673-71777314472C}" type="presParOf" srcId="{6D0C8AD1-A63F-402E-96E3-5819831BBDB2}" destId="{78DCC910-3E09-4AAB-BA50-623E6B6EAC31}" srcOrd="1" destOrd="0" presId="urn:microsoft.com/office/officeart/2005/8/layout/hierarchy1"/>
    <dgm:cxn modelId="{9BB258DD-2D8A-400D-B3B9-2B929E208CED}" type="presParOf" srcId="{38892FB0-737A-4338-8952-08437EE31EB1}" destId="{45AD7FBF-ACC5-4838-BF20-DB99611A09B4}" srcOrd="1" destOrd="0" presId="urn:microsoft.com/office/officeart/2005/8/layout/hierarchy1"/>
    <dgm:cxn modelId="{4E986312-C313-40DE-AE57-B1FF5C51C240}" type="presParOf" srcId="{45AD7FBF-ACC5-4838-BF20-DB99611A09B4}" destId="{28BAB3F5-2A01-4404-BD2C-C93209A29022}" srcOrd="0" destOrd="0" presId="urn:microsoft.com/office/officeart/2005/8/layout/hierarchy1"/>
    <dgm:cxn modelId="{17C5F1C1-8F98-4306-9E4F-CB2DF0D1509D}" type="presParOf" srcId="{45AD7FBF-ACC5-4838-BF20-DB99611A09B4}" destId="{16E6B2D9-0985-4303-A0FB-C64183C003C5}" srcOrd="1" destOrd="0" presId="urn:microsoft.com/office/officeart/2005/8/layout/hierarchy1"/>
    <dgm:cxn modelId="{F13C1403-5805-41DF-9D91-F6B1C4D5BD57}" type="presParOf" srcId="{16E6B2D9-0985-4303-A0FB-C64183C003C5}" destId="{12628B88-0E1B-4F21-AF44-830D579443F7}" srcOrd="0" destOrd="0" presId="urn:microsoft.com/office/officeart/2005/8/layout/hierarchy1"/>
    <dgm:cxn modelId="{8D673243-46B4-4287-B83D-C4649929B975}" type="presParOf" srcId="{12628B88-0E1B-4F21-AF44-830D579443F7}" destId="{06CA0457-DEB1-4AA4-8973-ADBF3B0731BD}" srcOrd="0" destOrd="0" presId="urn:microsoft.com/office/officeart/2005/8/layout/hierarchy1"/>
    <dgm:cxn modelId="{76F5E628-F8FF-4AB3-B6D5-A37A4BBEE9A0}" type="presParOf" srcId="{12628B88-0E1B-4F21-AF44-830D579443F7}" destId="{51075F9A-05A0-49FE-B2C5-7E1BA81C785C}" srcOrd="1" destOrd="0" presId="urn:microsoft.com/office/officeart/2005/8/layout/hierarchy1"/>
    <dgm:cxn modelId="{02779A4F-DACD-44B9-B5F9-A19F6260286C}" type="presParOf" srcId="{16E6B2D9-0985-4303-A0FB-C64183C003C5}" destId="{73904609-A927-414F-8814-9518FA6BB412}" srcOrd="1" destOrd="0" presId="urn:microsoft.com/office/officeart/2005/8/layout/hierarchy1"/>
    <dgm:cxn modelId="{07E36E90-AA8E-4758-B4A6-6E28645592C7}" type="presParOf" srcId="{45AD7FBF-ACC5-4838-BF20-DB99611A09B4}" destId="{C86B1F71-B373-4CA1-96D5-2FB8DC50793E}" srcOrd="2" destOrd="0" presId="urn:microsoft.com/office/officeart/2005/8/layout/hierarchy1"/>
    <dgm:cxn modelId="{4A256F66-5942-48E7-8394-A701C41F3D93}" type="presParOf" srcId="{45AD7FBF-ACC5-4838-BF20-DB99611A09B4}" destId="{30E7162D-44BF-4BF3-BAC9-A71173B4A5DD}" srcOrd="3" destOrd="0" presId="urn:microsoft.com/office/officeart/2005/8/layout/hierarchy1"/>
    <dgm:cxn modelId="{35A0D493-C4C8-403E-A6E9-D3679C2F36F3}" type="presParOf" srcId="{30E7162D-44BF-4BF3-BAC9-A71173B4A5DD}" destId="{4F6ED444-5E06-4A1B-8256-FA8861FC1828}" srcOrd="0" destOrd="0" presId="urn:microsoft.com/office/officeart/2005/8/layout/hierarchy1"/>
    <dgm:cxn modelId="{EDA3A5F1-7BCB-4871-BE92-2A4CF33624D5}" type="presParOf" srcId="{4F6ED444-5E06-4A1B-8256-FA8861FC1828}" destId="{652FAF9E-64FC-4DFB-AE57-83AED08564C3}" srcOrd="0" destOrd="0" presId="urn:microsoft.com/office/officeart/2005/8/layout/hierarchy1"/>
    <dgm:cxn modelId="{3161FB83-9D6B-4D5C-A1B0-80159F82CDCE}" type="presParOf" srcId="{4F6ED444-5E06-4A1B-8256-FA8861FC1828}" destId="{B0762D7C-30F9-4C1B-A0D2-8AD16410D0DC}" srcOrd="1" destOrd="0" presId="urn:microsoft.com/office/officeart/2005/8/layout/hierarchy1"/>
    <dgm:cxn modelId="{E11E3226-06DD-4294-965A-71F484B47C5D}" type="presParOf" srcId="{30E7162D-44BF-4BF3-BAC9-A71173B4A5DD}" destId="{D166606B-09A5-4EF3-AD4B-A7D00B161445}" srcOrd="1" destOrd="0" presId="urn:microsoft.com/office/officeart/2005/8/layout/hierarchy1"/>
    <dgm:cxn modelId="{B51F2901-32E3-4C85-A6D2-F65B87C93F92}" type="presParOf" srcId="{0558C537-26D7-4C89-801C-74C2884F9B2D}" destId="{1C24AF7C-2148-4458-9F45-973DF4BEED1E}" srcOrd="2" destOrd="0" presId="urn:microsoft.com/office/officeart/2005/8/layout/hierarchy1"/>
    <dgm:cxn modelId="{1C235481-93CB-4751-91F4-69F3E848004A}" type="presParOf" srcId="{0558C537-26D7-4C89-801C-74C2884F9B2D}" destId="{1C67462A-5469-47C3-A395-7AC3A5B17D6E}" srcOrd="3" destOrd="0" presId="urn:microsoft.com/office/officeart/2005/8/layout/hierarchy1"/>
    <dgm:cxn modelId="{0B190906-F19C-4503-96CD-9564E5B374DD}" type="presParOf" srcId="{1C67462A-5469-47C3-A395-7AC3A5B17D6E}" destId="{163D8EF4-4B18-4324-8A9D-D6843953D50F}" srcOrd="0" destOrd="0" presId="urn:microsoft.com/office/officeart/2005/8/layout/hierarchy1"/>
    <dgm:cxn modelId="{4383BE8B-D015-4BD6-B8BB-9A03B19E1D0C}" type="presParOf" srcId="{163D8EF4-4B18-4324-8A9D-D6843953D50F}" destId="{ADC9A4A5-A2BD-4BA7-AC1D-E4A4FD6D2A4B}" srcOrd="0" destOrd="0" presId="urn:microsoft.com/office/officeart/2005/8/layout/hierarchy1"/>
    <dgm:cxn modelId="{1220AC33-7DED-4BCE-804C-E4DD1FE04D82}" type="presParOf" srcId="{163D8EF4-4B18-4324-8A9D-D6843953D50F}" destId="{86803517-8B44-432F-A48D-029428520E56}" srcOrd="1" destOrd="0" presId="urn:microsoft.com/office/officeart/2005/8/layout/hierarchy1"/>
    <dgm:cxn modelId="{AD3CCB4D-8C8E-4441-AB62-F91AFFDFA6AC}" type="presParOf" srcId="{1C67462A-5469-47C3-A395-7AC3A5B17D6E}" destId="{BC560500-1BE0-41AF-A2B8-0A90010D0197}" srcOrd="1" destOrd="0" presId="urn:microsoft.com/office/officeart/2005/8/layout/hierarchy1"/>
    <dgm:cxn modelId="{F987F8B5-9F34-4DE1-80FE-08F7C7C7DE78}" type="presParOf" srcId="{BC560500-1BE0-41AF-A2B8-0A90010D0197}" destId="{3C02ADEE-D905-4C63-917F-8A700DC22093}" srcOrd="0" destOrd="0" presId="urn:microsoft.com/office/officeart/2005/8/layout/hierarchy1"/>
    <dgm:cxn modelId="{7D6841D5-6E13-409A-9C10-FA7B3AFA812B}" type="presParOf" srcId="{BC560500-1BE0-41AF-A2B8-0A90010D0197}" destId="{C58CC7FD-9401-491F-BA14-FA0086B43B66}" srcOrd="1" destOrd="0" presId="urn:microsoft.com/office/officeart/2005/8/layout/hierarchy1"/>
    <dgm:cxn modelId="{7406D038-04FB-496D-BB0C-1734334B2F93}" type="presParOf" srcId="{C58CC7FD-9401-491F-BA14-FA0086B43B66}" destId="{55A047AB-1F91-4388-88ED-8E65F3745DB8}" srcOrd="0" destOrd="0" presId="urn:microsoft.com/office/officeart/2005/8/layout/hierarchy1"/>
    <dgm:cxn modelId="{5DEE8654-EF22-4AF6-B898-ECF36A24EA59}" type="presParOf" srcId="{55A047AB-1F91-4388-88ED-8E65F3745DB8}" destId="{216A6AB6-E083-444B-87EE-9443C6E264A8}" srcOrd="0" destOrd="0" presId="urn:microsoft.com/office/officeart/2005/8/layout/hierarchy1"/>
    <dgm:cxn modelId="{E83AE2C4-6563-425D-AD57-577F2A7B568C}" type="presParOf" srcId="{55A047AB-1F91-4388-88ED-8E65F3745DB8}" destId="{911C7966-6F37-49AC-A5B5-D26C24D6C8F1}" srcOrd="1" destOrd="0" presId="urn:microsoft.com/office/officeart/2005/8/layout/hierarchy1"/>
    <dgm:cxn modelId="{326FE56E-9303-4A9B-86E2-279EB71DA0F5}" type="presParOf" srcId="{C58CC7FD-9401-491F-BA14-FA0086B43B66}" destId="{F744C539-37AD-4EDF-ADC1-E0D050001361}" srcOrd="1" destOrd="0" presId="urn:microsoft.com/office/officeart/2005/8/layout/hierarchy1"/>
    <dgm:cxn modelId="{B9FAB219-3461-4B48-AB1F-21C5E2085E40}" type="presParOf" srcId="{BC560500-1BE0-41AF-A2B8-0A90010D0197}" destId="{A8911EF7-DAC3-4C62-94CC-88495E78DA50}" srcOrd="2" destOrd="0" presId="urn:microsoft.com/office/officeart/2005/8/layout/hierarchy1"/>
    <dgm:cxn modelId="{4E03A6D7-19C5-4D68-9E5B-7EB2D34DBAFC}" type="presParOf" srcId="{BC560500-1BE0-41AF-A2B8-0A90010D0197}" destId="{79417E39-9399-4B8D-87E3-C30A660FEF60}" srcOrd="3" destOrd="0" presId="urn:microsoft.com/office/officeart/2005/8/layout/hierarchy1"/>
    <dgm:cxn modelId="{BF0B3D9E-2EE3-4734-9C2B-B418EC13EC13}" type="presParOf" srcId="{79417E39-9399-4B8D-87E3-C30A660FEF60}" destId="{D53B8C4F-0A96-47A3-8A5C-3A66B40DDEDD}" srcOrd="0" destOrd="0" presId="urn:microsoft.com/office/officeart/2005/8/layout/hierarchy1"/>
    <dgm:cxn modelId="{1BF09BB7-6114-49A3-ADEB-A1549075FACC}" type="presParOf" srcId="{D53B8C4F-0A96-47A3-8A5C-3A66B40DDEDD}" destId="{C9E64291-8D36-4136-8B6E-9BE64C960050}" srcOrd="0" destOrd="0" presId="urn:microsoft.com/office/officeart/2005/8/layout/hierarchy1"/>
    <dgm:cxn modelId="{B460A351-3E98-492A-97EF-CEE0303991C9}" type="presParOf" srcId="{D53B8C4F-0A96-47A3-8A5C-3A66B40DDEDD}" destId="{AAF9F860-157B-4469-BD28-EA9220D8EC61}" srcOrd="1" destOrd="0" presId="urn:microsoft.com/office/officeart/2005/8/layout/hierarchy1"/>
    <dgm:cxn modelId="{82941536-8B5F-436F-9137-046B2B49E8F9}" type="presParOf" srcId="{79417E39-9399-4B8D-87E3-C30A660FEF60}" destId="{6A1DA2A0-C322-4144-96BD-E358EF0D902C}" srcOrd="1" destOrd="0" presId="urn:microsoft.com/office/officeart/2005/8/layout/hierarchy1"/>
    <dgm:cxn modelId="{7D4ED48C-F0CF-42C5-8475-04394D1B9259}" type="presParOf" srcId="{6A1DA2A0-C322-4144-96BD-E358EF0D902C}" destId="{850B4693-7756-4506-AEF3-6D5254640D7B}" srcOrd="0" destOrd="0" presId="urn:microsoft.com/office/officeart/2005/8/layout/hierarchy1"/>
    <dgm:cxn modelId="{7246194E-84AC-4244-B17F-50827A976E61}" type="presParOf" srcId="{6A1DA2A0-C322-4144-96BD-E358EF0D902C}" destId="{92933AFA-8621-4B10-872D-D242B2C0AB2B}" srcOrd="1" destOrd="0" presId="urn:microsoft.com/office/officeart/2005/8/layout/hierarchy1"/>
    <dgm:cxn modelId="{7F4F777B-D80C-489A-BFC3-286AD73B8FC9}" type="presParOf" srcId="{92933AFA-8621-4B10-872D-D242B2C0AB2B}" destId="{C6AAF675-2FEF-4FA8-9B35-A9EAE8287A49}" srcOrd="0" destOrd="0" presId="urn:microsoft.com/office/officeart/2005/8/layout/hierarchy1"/>
    <dgm:cxn modelId="{F53BB6ED-37B0-48CA-840E-99849D7DA16C}" type="presParOf" srcId="{C6AAF675-2FEF-4FA8-9B35-A9EAE8287A49}" destId="{BBD21AE8-5329-432C-8C39-AA45A251E779}" srcOrd="0" destOrd="0" presId="urn:microsoft.com/office/officeart/2005/8/layout/hierarchy1"/>
    <dgm:cxn modelId="{5DBC6955-5C20-4EA5-9E72-4E1A5F7857EC}" type="presParOf" srcId="{C6AAF675-2FEF-4FA8-9B35-A9EAE8287A49}" destId="{9A59B833-1683-4DB6-B44B-559F04A92106}" srcOrd="1" destOrd="0" presId="urn:microsoft.com/office/officeart/2005/8/layout/hierarchy1"/>
    <dgm:cxn modelId="{B8337E01-E910-458A-A133-ECC2E0F20C0E}" type="presParOf" srcId="{92933AFA-8621-4B10-872D-D242B2C0AB2B}" destId="{8871F58C-3F92-4D5C-8581-F86751B19C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4693-7756-4506-AEF3-6D5254640D7B}">
      <dsp:nvSpPr>
        <dsp:cNvPr id="0" name=""/>
        <dsp:cNvSpPr/>
      </dsp:nvSpPr>
      <dsp:spPr>
        <a:xfrm>
          <a:off x="6358924" y="3114836"/>
          <a:ext cx="91440" cy="3640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0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11EF7-DAC3-4C62-94CC-88495E78DA50}">
      <dsp:nvSpPr>
        <dsp:cNvPr id="0" name=""/>
        <dsp:cNvSpPr/>
      </dsp:nvSpPr>
      <dsp:spPr>
        <a:xfrm>
          <a:off x="5482723" y="1956074"/>
          <a:ext cx="921921" cy="36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57"/>
              </a:lnTo>
              <a:lnTo>
                <a:pt x="921921" y="248057"/>
              </a:lnTo>
              <a:lnTo>
                <a:pt x="921921" y="3640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2ADEE-D905-4C63-917F-8A700DC22093}">
      <dsp:nvSpPr>
        <dsp:cNvPr id="0" name=""/>
        <dsp:cNvSpPr/>
      </dsp:nvSpPr>
      <dsp:spPr>
        <a:xfrm>
          <a:off x="4560801" y="1956074"/>
          <a:ext cx="921921" cy="364003"/>
        </a:xfrm>
        <a:custGeom>
          <a:avLst/>
          <a:gdLst/>
          <a:ahLst/>
          <a:cxnLst/>
          <a:rect l="0" t="0" r="0" b="0"/>
          <a:pathLst>
            <a:path>
              <a:moveTo>
                <a:pt x="921921" y="0"/>
              </a:moveTo>
              <a:lnTo>
                <a:pt x="921921" y="248057"/>
              </a:lnTo>
              <a:lnTo>
                <a:pt x="0" y="248057"/>
              </a:lnTo>
              <a:lnTo>
                <a:pt x="0" y="3640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4AF7C-2148-4458-9F45-973DF4BEED1E}">
      <dsp:nvSpPr>
        <dsp:cNvPr id="0" name=""/>
        <dsp:cNvSpPr/>
      </dsp:nvSpPr>
      <dsp:spPr>
        <a:xfrm>
          <a:off x="3638879" y="797311"/>
          <a:ext cx="1843843" cy="36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57"/>
              </a:lnTo>
              <a:lnTo>
                <a:pt x="1843843" y="248057"/>
              </a:lnTo>
              <a:lnTo>
                <a:pt x="1843843" y="3640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B1F71-B373-4CA1-96D5-2FB8DC50793E}">
      <dsp:nvSpPr>
        <dsp:cNvPr id="0" name=""/>
        <dsp:cNvSpPr/>
      </dsp:nvSpPr>
      <dsp:spPr>
        <a:xfrm>
          <a:off x="1795035" y="1956074"/>
          <a:ext cx="921921" cy="36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57"/>
              </a:lnTo>
              <a:lnTo>
                <a:pt x="921921" y="248057"/>
              </a:lnTo>
              <a:lnTo>
                <a:pt x="921921" y="3640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AB3F5-2A01-4404-BD2C-C93209A29022}">
      <dsp:nvSpPr>
        <dsp:cNvPr id="0" name=""/>
        <dsp:cNvSpPr/>
      </dsp:nvSpPr>
      <dsp:spPr>
        <a:xfrm>
          <a:off x="873113" y="1956074"/>
          <a:ext cx="921921" cy="364003"/>
        </a:xfrm>
        <a:custGeom>
          <a:avLst/>
          <a:gdLst/>
          <a:ahLst/>
          <a:cxnLst/>
          <a:rect l="0" t="0" r="0" b="0"/>
          <a:pathLst>
            <a:path>
              <a:moveTo>
                <a:pt x="921921" y="0"/>
              </a:moveTo>
              <a:lnTo>
                <a:pt x="921921" y="248057"/>
              </a:lnTo>
              <a:lnTo>
                <a:pt x="0" y="248057"/>
              </a:lnTo>
              <a:lnTo>
                <a:pt x="0" y="36400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FDC70-D819-4C4E-9F66-218B49EB7F29}">
      <dsp:nvSpPr>
        <dsp:cNvPr id="0" name=""/>
        <dsp:cNvSpPr/>
      </dsp:nvSpPr>
      <dsp:spPr>
        <a:xfrm>
          <a:off x="1795035" y="797311"/>
          <a:ext cx="1843843" cy="364003"/>
        </a:xfrm>
        <a:custGeom>
          <a:avLst/>
          <a:gdLst/>
          <a:ahLst/>
          <a:cxnLst/>
          <a:rect l="0" t="0" r="0" b="0"/>
          <a:pathLst>
            <a:path>
              <a:moveTo>
                <a:pt x="1843843" y="0"/>
              </a:moveTo>
              <a:lnTo>
                <a:pt x="1843843" y="248057"/>
              </a:lnTo>
              <a:lnTo>
                <a:pt x="0" y="248057"/>
              </a:lnTo>
              <a:lnTo>
                <a:pt x="0" y="3640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A543C-F413-4EA3-8A13-FA3818D91138}">
      <dsp:nvSpPr>
        <dsp:cNvPr id="0" name=""/>
        <dsp:cNvSpPr/>
      </dsp:nvSpPr>
      <dsp:spPr>
        <a:xfrm>
          <a:off x="2813262" y="2552"/>
          <a:ext cx="1651233" cy="7947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F603D-8BDC-4EC8-9C86-2C9C9CBB1C2F}">
      <dsp:nvSpPr>
        <dsp:cNvPr id="0" name=""/>
        <dsp:cNvSpPr/>
      </dsp:nvSpPr>
      <dsp:spPr>
        <a:xfrm>
          <a:off x="2952327" y="134664"/>
          <a:ext cx="1651233" cy="79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>
              <a:latin typeface="Cambria" pitchFamily="18" charset="0"/>
              <a:ea typeface="Cambria" pitchFamily="18" charset="0"/>
            </a:rPr>
            <a:t>Dielektrici</a:t>
          </a:r>
          <a:endParaRPr lang="en-US" sz="2400" kern="1200" dirty="0">
            <a:latin typeface="Cambria" pitchFamily="18" charset="0"/>
            <a:ea typeface="Cambria" pitchFamily="18" charset="0"/>
          </a:endParaRPr>
        </a:p>
      </dsp:txBody>
      <dsp:txXfrm>
        <a:off x="2975605" y="157942"/>
        <a:ext cx="1604677" cy="748203"/>
      </dsp:txXfrm>
    </dsp:sp>
    <dsp:sp modelId="{D0BEE991-53CC-4DF3-886D-D9069701BDC2}">
      <dsp:nvSpPr>
        <dsp:cNvPr id="0" name=""/>
        <dsp:cNvSpPr/>
      </dsp:nvSpPr>
      <dsp:spPr>
        <a:xfrm>
          <a:off x="1169240" y="1161314"/>
          <a:ext cx="1251589" cy="7947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CC910-3E09-4AAB-BA50-623E6B6EAC31}">
      <dsp:nvSpPr>
        <dsp:cNvPr id="0" name=""/>
        <dsp:cNvSpPr/>
      </dsp:nvSpPr>
      <dsp:spPr>
        <a:xfrm>
          <a:off x="1308306" y="1293427"/>
          <a:ext cx="1251589" cy="79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Cambria" pitchFamily="18" charset="0"/>
              <a:ea typeface="Cambria" pitchFamily="18" charset="0"/>
            </a:rPr>
            <a:t>nepolarni</a:t>
          </a:r>
          <a:endParaRPr lang="en-US" sz="2000" kern="1200" dirty="0">
            <a:latin typeface="Cambria" pitchFamily="18" charset="0"/>
            <a:ea typeface="Cambria" pitchFamily="18" charset="0"/>
          </a:endParaRPr>
        </a:p>
      </dsp:txBody>
      <dsp:txXfrm>
        <a:off x="1331584" y="1316705"/>
        <a:ext cx="1205033" cy="748203"/>
      </dsp:txXfrm>
    </dsp:sp>
    <dsp:sp modelId="{06CA0457-DEB1-4AA4-8973-ADBF3B0731BD}">
      <dsp:nvSpPr>
        <dsp:cNvPr id="0" name=""/>
        <dsp:cNvSpPr/>
      </dsp:nvSpPr>
      <dsp:spPr>
        <a:xfrm>
          <a:off x="90257" y="2320077"/>
          <a:ext cx="1565712" cy="794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75F9A-05A0-49FE-B2C5-7E1BA81C785C}">
      <dsp:nvSpPr>
        <dsp:cNvPr id="0" name=""/>
        <dsp:cNvSpPr/>
      </dsp:nvSpPr>
      <dsp:spPr>
        <a:xfrm>
          <a:off x="229322" y="2452189"/>
          <a:ext cx="1565712" cy="79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Cambria" pitchFamily="18" charset="0"/>
              <a:ea typeface="Cambria" pitchFamily="18" charset="0"/>
            </a:rPr>
            <a:t>sa elektronskom polarizacijom</a:t>
          </a:r>
          <a:endParaRPr lang="en-US" sz="1800" kern="1200" dirty="0">
            <a:latin typeface="Cambria" pitchFamily="18" charset="0"/>
            <a:ea typeface="Cambria" pitchFamily="18" charset="0"/>
          </a:endParaRPr>
        </a:p>
      </dsp:txBody>
      <dsp:txXfrm>
        <a:off x="252600" y="2475467"/>
        <a:ext cx="1519156" cy="748203"/>
      </dsp:txXfrm>
    </dsp:sp>
    <dsp:sp modelId="{652FAF9E-64FC-4DFB-AE57-83AED08564C3}">
      <dsp:nvSpPr>
        <dsp:cNvPr id="0" name=""/>
        <dsp:cNvSpPr/>
      </dsp:nvSpPr>
      <dsp:spPr>
        <a:xfrm>
          <a:off x="1934100" y="2320077"/>
          <a:ext cx="1565712" cy="794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62D7C-30F9-4C1B-A0D2-8AD16410D0DC}">
      <dsp:nvSpPr>
        <dsp:cNvPr id="0" name=""/>
        <dsp:cNvSpPr/>
      </dsp:nvSpPr>
      <dsp:spPr>
        <a:xfrm>
          <a:off x="2073166" y="2452189"/>
          <a:ext cx="1565712" cy="79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Cambria" pitchFamily="18" charset="0"/>
              <a:ea typeface="Cambria" pitchFamily="18" charset="0"/>
            </a:rPr>
            <a:t>sa jonskom polarizacijom</a:t>
          </a:r>
          <a:endParaRPr lang="en-US" sz="1800" kern="1200" dirty="0">
            <a:latin typeface="Cambria" pitchFamily="18" charset="0"/>
            <a:ea typeface="Cambria" pitchFamily="18" charset="0"/>
          </a:endParaRPr>
        </a:p>
      </dsp:txBody>
      <dsp:txXfrm>
        <a:off x="2096444" y="2475467"/>
        <a:ext cx="1519156" cy="748203"/>
      </dsp:txXfrm>
    </dsp:sp>
    <dsp:sp modelId="{ADC9A4A5-A2BD-4BA7-AC1D-E4A4FD6D2A4B}">
      <dsp:nvSpPr>
        <dsp:cNvPr id="0" name=""/>
        <dsp:cNvSpPr/>
      </dsp:nvSpPr>
      <dsp:spPr>
        <a:xfrm>
          <a:off x="4856928" y="1161314"/>
          <a:ext cx="1251589" cy="7947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03517-8B44-432F-A48D-029428520E56}">
      <dsp:nvSpPr>
        <dsp:cNvPr id="0" name=""/>
        <dsp:cNvSpPr/>
      </dsp:nvSpPr>
      <dsp:spPr>
        <a:xfrm>
          <a:off x="4995993" y="1293427"/>
          <a:ext cx="1251589" cy="79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kern="1200" dirty="0" smtClean="0">
              <a:latin typeface="Cambria" pitchFamily="18" charset="0"/>
              <a:ea typeface="Cambria" pitchFamily="18" charset="0"/>
            </a:rPr>
            <a:t>polarni</a:t>
          </a:r>
          <a:endParaRPr lang="en-US" sz="2000" kern="1200" dirty="0">
            <a:latin typeface="Cambria" pitchFamily="18" charset="0"/>
            <a:ea typeface="Cambria" pitchFamily="18" charset="0"/>
          </a:endParaRPr>
        </a:p>
      </dsp:txBody>
      <dsp:txXfrm>
        <a:off x="5019271" y="1316705"/>
        <a:ext cx="1205033" cy="748203"/>
      </dsp:txXfrm>
    </dsp:sp>
    <dsp:sp modelId="{216A6AB6-E083-444B-87EE-9443C6E264A8}">
      <dsp:nvSpPr>
        <dsp:cNvPr id="0" name=""/>
        <dsp:cNvSpPr/>
      </dsp:nvSpPr>
      <dsp:spPr>
        <a:xfrm>
          <a:off x="3777944" y="2320077"/>
          <a:ext cx="1565712" cy="794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C7966-6F37-49AC-A5B5-D26C24D6C8F1}">
      <dsp:nvSpPr>
        <dsp:cNvPr id="0" name=""/>
        <dsp:cNvSpPr/>
      </dsp:nvSpPr>
      <dsp:spPr>
        <a:xfrm>
          <a:off x="3917010" y="2452189"/>
          <a:ext cx="1565712" cy="79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Cambria" pitchFamily="18" charset="0"/>
              <a:ea typeface="Cambria" pitchFamily="18" charset="0"/>
            </a:rPr>
            <a:t>stalni dipoli neuređeni</a:t>
          </a:r>
          <a:endParaRPr lang="en-US" sz="1800" kern="1200" dirty="0">
            <a:latin typeface="Cambria" pitchFamily="18" charset="0"/>
            <a:ea typeface="Cambria" pitchFamily="18" charset="0"/>
          </a:endParaRPr>
        </a:p>
      </dsp:txBody>
      <dsp:txXfrm>
        <a:off x="3940288" y="2475467"/>
        <a:ext cx="1519156" cy="748203"/>
      </dsp:txXfrm>
    </dsp:sp>
    <dsp:sp modelId="{C9E64291-8D36-4136-8B6E-9BE64C960050}">
      <dsp:nvSpPr>
        <dsp:cNvPr id="0" name=""/>
        <dsp:cNvSpPr/>
      </dsp:nvSpPr>
      <dsp:spPr>
        <a:xfrm>
          <a:off x="5621788" y="2320077"/>
          <a:ext cx="1565712" cy="7947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9F860-157B-4469-BD28-EA9220D8EC61}">
      <dsp:nvSpPr>
        <dsp:cNvPr id="0" name=""/>
        <dsp:cNvSpPr/>
      </dsp:nvSpPr>
      <dsp:spPr>
        <a:xfrm>
          <a:off x="5760853" y="2452189"/>
          <a:ext cx="1565712" cy="79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Cambria" pitchFamily="18" charset="0"/>
              <a:ea typeface="Cambria" pitchFamily="18" charset="0"/>
            </a:rPr>
            <a:t>stalni dipoli uređeni domeni</a:t>
          </a:r>
          <a:endParaRPr lang="en-US" sz="1800" kern="1200" dirty="0">
            <a:latin typeface="Cambria" pitchFamily="18" charset="0"/>
            <a:ea typeface="Cambria" pitchFamily="18" charset="0"/>
          </a:endParaRPr>
        </a:p>
      </dsp:txBody>
      <dsp:txXfrm>
        <a:off x="5784131" y="2475467"/>
        <a:ext cx="1519156" cy="748203"/>
      </dsp:txXfrm>
    </dsp:sp>
    <dsp:sp modelId="{BBD21AE8-5329-432C-8C39-AA45A251E779}">
      <dsp:nvSpPr>
        <dsp:cNvPr id="0" name=""/>
        <dsp:cNvSpPr/>
      </dsp:nvSpPr>
      <dsp:spPr>
        <a:xfrm>
          <a:off x="5778850" y="3478840"/>
          <a:ext cx="1251589" cy="7947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9B833-1683-4DB6-B44B-559F04A92106}">
      <dsp:nvSpPr>
        <dsp:cNvPr id="0" name=""/>
        <dsp:cNvSpPr/>
      </dsp:nvSpPr>
      <dsp:spPr>
        <a:xfrm>
          <a:off x="5917915" y="3610952"/>
          <a:ext cx="1251589" cy="794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>
              <a:latin typeface="Cambria" pitchFamily="18" charset="0"/>
              <a:ea typeface="Cambria" pitchFamily="18" charset="0"/>
            </a:rPr>
            <a:t>feroelektrični</a:t>
          </a: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 dielektrici</a:t>
          </a:r>
          <a:endParaRPr lang="en-US" sz="1600" kern="1200" dirty="0">
            <a:latin typeface="Cambria" pitchFamily="18" charset="0"/>
            <a:ea typeface="Cambria" pitchFamily="18" charset="0"/>
          </a:endParaRPr>
        </a:p>
      </dsp:txBody>
      <dsp:txXfrm>
        <a:off x="5941193" y="3634230"/>
        <a:ext cx="1205033" cy="74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16.wmf"/><Relationship Id="rId5" Type="http://schemas.openxmlformats.org/officeDocument/2006/relationships/image" Target="../media/image53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16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16.wmf"/><Relationship Id="rId1" Type="http://schemas.openxmlformats.org/officeDocument/2006/relationships/image" Target="../media/image73.wmf"/><Relationship Id="rId4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1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16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6.wmf"/><Relationship Id="rId1" Type="http://schemas.openxmlformats.org/officeDocument/2006/relationships/image" Target="../media/image93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8.wmf"/><Relationship Id="rId1" Type="http://schemas.openxmlformats.org/officeDocument/2006/relationships/image" Target="../media/image16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1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16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2D36-133A-4D8D-83AF-B3C1C5A24ACC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48748-6BF7-424B-B60A-D6EBF0B32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4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>
              <a:lnSpc>
                <a:spcPct val="90000"/>
              </a:lnSpc>
              <a:spcBef>
                <a:spcPts val="625"/>
              </a:spcBef>
              <a:buClrTx/>
              <a:buFontTx/>
              <a:buNone/>
              <a:defRPr/>
            </a:pPr>
            <a:r>
              <a:rPr lang="sr-Latn-CS" sz="1200" dirty="0" smtClean="0"/>
              <a:t>Javljaju se tu i tamo nekompenzovana naelektrisanja.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Tx/>
              <a:buFontTx/>
              <a:buNone/>
            </a:pPr>
            <a:r>
              <a:rPr lang="sr-Latn-CS" sz="1200" dirty="0" smtClean="0">
                <a:solidFill>
                  <a:srgbClr val="000000"/>
                </a:solidFill>
              </a:rPr>
              <a:t>Neka je q&gt;0. Na telu koje se</a:t>
            </a:r>
            <a:r>
              <a:rPr lang="sr-Latn-CS" sz="1200" baseline="0" dirty="0" smtClean="0">
                <a:solidFill>
                  <a:srgbClr val="000000"/>
                </a:solidFill>
              </a:rPr>
              <a:t> približava</a:t>
            </a:r>
            <a:r>
              <a:rPr lang="sr-Latn-CS" sz="1200" dirty="0" smtClean="0">
                <a:solidFill>
                  <a:srgbClr val="000000"/>
                </a:solidFill>
              </a:rPr>
              <a:t> se indukuje naelektrisanje tako da je negativno bliže naelektrisanom telu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Tx/>
              <a:buFontTx/>
              <a:buNone/>
            </a:pPr>
            <a:r>
              <a:rPr lang="sr-Latn-CS" sz="1200" dirty="0" smtClean="0">
                <a:solidFill>
                  <a:srgbClr val="000000"/>
                </a:solidFill>
              </a:rPr>
              <a:t>Neka je q&gt;0. Na telu koje se</a:t>
            </a:r>
            <a:r>
              <a:rPr lang="sr-Latn-CS" sz="1200" baseline="0" dirty="0" smtClean="0">
                <a:solidFill>
                  <a:srgbClr val="000000"/>
                </a:solidFill>
              </a:rPr>
              <a:t> približava</a:t>
            </a:r>
            <a:r>
              <a:rPr lang="sr-Latn-CS" sz="1200" dirty="0" smtClean="0">
                <a:solidFill>
                  <a:srgbClr val="000000"/>
                </a:solidFill>
              </a:rPr>
              <a:t> se indukuje naelektrisanje tako da je negativno bliže naelektrisanom telu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sr-Latn-CS" sz="1200" dirty="0" smtClean="0">
                <a:solidFill>
                  <a:srgbClr val="000000"/>
                </a:solidFill>
              </a:rPr>
              <a:t>Najprostiji kondenzator se sastoji od dve provodne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sr-Latn-CS" sz="1200" dirty="0" smtClean="0">
                <a:solidFill>
                  <a:srgbClr val="000000"/>
                </a:solidFill>
              </a:rPr>
              <a:t>ploče postavljene vrlo blizu jedna naspram druge.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 smtClean="0"/>
              <a:t>Električna kapacitivnost </a:t>
            </a:r>
            <a:r>
              <a:rPr lang="sr-Latn-CS" sz="1200" dirty="0" smtClean="0">
                <a:solidFill>
                  <a:srgbClr val="000000"/>
                </a:solidFill>
              </a:rPr>
              <a:t>zavisi od veličine i oblika provodnog tela</a:t>
            </a:r>
            <a:r>
              <a:rPr lang="sr-Latn-C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5.png"/><Relationship Id="rId5" Type="http://schemas.openxmlformats.org/officeDocument/2006/relationships/image" Target="../media/image16.wmf"/><Relationship Id="rId10" Type="http://schemas.openxmlformats.org/officeDocument/2006/relationships/image" Target="../media/image23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wmf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16.wmf"/><Relationship Id="rId10" Type="http://schemas.openxmlformats.org/officeDocument/2006/relationships/image" Target="../media/image34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6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1.wmf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16.wmf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1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6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65.wmf"/><Relationship Id="rId10" Type="http://schemas.openxmlformats.org/officeDocument/2006/relationships/image" Target="../media/image68.pn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4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5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79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image" Target="../media/image80.wmf"/><Relationship Id="rId10" Type="http://schemas.openxmlformats.org/officeDocument/2006/relationships/image" Target="../media/image78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4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.wmf"/><Relationship Id="rId11" Type="http://schemas.openxmlformats.org/officeDocument/2006/relationships/image" Target="../media/image83.wmf"/><Relationship Id="rId5" Type="http://schemas.openxmlformats.org/officeDocument/2006/relationships/oleObject" Target="../embeddings/oleObject66.bin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7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9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7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96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79.bin"/><Relationship Id="rId12" Type="http://schemas.openxmlformats.org/officeDocument/2006/relationships/oleObject" Target="../embeddings/oleObject82.bin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16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9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95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94.wmf"/><Relationship Id="rId5" Type="http://schemas.openxmlformats.org/officeDocument/2006/relationships/image" Target="../media/image16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89.bin"/><Relationship Id="rId14" Type="http://schemas.openxmlformats.org/officeDocument/2006/relationships/oleObject" Target="../embeddings/oleObject9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9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10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0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9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wmf"/><Relationship Id="rId22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Osnovi elektrotehnike i elektronike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sr-Latn-RS" sz="2400" b="1" dirty="0" smtClean="0">
                <a:solidFill>
                  <a:schemeClr val="tx2"/>
                </a:solidFill>
                <a:latin typeface="Cambria" pitchFamily="18" charset="0"/>
              </a:rPr>
              <a:t>Elektrostatika</a:t>
            </a:r>
          </a:p>
          <a:p>
            <a:pPr algn="l"/>
            <a:r>
              <a:rPr lang="sr-Latn-RS" sz="2400" dirty="0" smtClean="0">
                <a:solidFill>
                  <a:schemeClr val="tx2"/>
                </a:solidFill>
                <a:latin typeface="Cambria" pitchFamily="18" charset="0"/>
              </a:rPr>
              <a:t>(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Provodnici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elektrostatičkom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polju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Kapacitivnost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kondenzatori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Dielektrici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elektrostatičkom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polju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Energija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i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sile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elektrostatičkom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polju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83568" y="3359967"/>
            <a:ext cx="807524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Primer: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Usamljena provodna kugla poluprečnika R </a:t>
            </a:r>
            <a:r>
              <a:rPr lang="sr-Latn-C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ima</a:t>
            </a:r>
            <a:r>
              <a:rPr lang="en-U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kapacitivnost</a:t>
            </a:r>
            <a:endParaRPr lang="sr-Latn-CS" sz="24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0" r:id="rId4" imgW="451468" imgH="773966" progId="">
                  <p:embed/>
                </p:oleObj>
              </mc:Choice>
              <mc:Fallback>
                <p:oleObj r:id="rId4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95385"/>
              </p:ext>
            </p:extLst>
          </p:nvPr>
        </p:nvGraphicFramePr>
        <p:xfrm>
          <a:off x="1619672" y="4344122"/>
          <a:ext cx="4871266" cy="102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1" r:id="rId6" imgW="491054" imgH="491054" progId="">
                  <p:embed/>
                </p:oleObj>
              </mc:Choice>
              <mc:Fallback>
                <p:oleObj r:id="rId6" imgW="491054" imgH="4910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344122"/>
                        <a:ext cx="4871266" cy="10293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5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2" r:id="rId8" imgW="451468" imgH="773966" progId="">
                  <p:embed/>
                </p:oleObj>
              </mc:Choice>
              <mc:Fallback>
                <p:oleObj r:id="rId8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79282"/>
              </p:ext>
            </p:extLst>
          </p:nvPr>
        </p:nvGraphicFramePr>
        <p:xfrm>
          <a:off x="1691680" y="5640266"/>
          <a:ext cx="2088232" cy="8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3" r:id="rId9" imgW="491199" imgH="491199" progId="">
                  <p:embed/>
                </p:oleObj>
              </mc:Choice>
              <mc:Fallback>
                <p:oleObj r:id="rId9" imgW="491199" imgH="4911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640266"/>
                        <a:ext cx="2088232" cy="885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" y="908720"/>
            <a:ext cx="2253611" cy="246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40119" y="1576151"/>
            <a:ext cx="255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Michael Faraday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1414" y="2212776"/>
            <a:ext cx="6105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Engleski</a:t>
            </a:r>
            <a:r>
              <a:rPr lang="en-U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fizi</a:t>
            </a:r>
            <a:r>
              <a:rPr lang="sr-Latn-C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čar i hemičar poznat po otkrićima </a:t>
            </a:r>
          </a:p>
          <a:p>
            <a:pPr lvl="0"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r-Latn-CS" sz="2400" i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u oblasti elektriciteta i </a:t>
            </a:r>
            <a:r>
              <a:rPr lang="sr-Latn-CS" sz="2400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magnetizma</a:t>
            </a:r>
            <a:endParaRPr lang="sr-Latn-CS" sz="2400" i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84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42019" y="778694"/>
            <a:ext cx="5490221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Kapacitivnost</a:t>
            </a:r>
            <a:endParaRPr lang="sr-Latn-CS" sz="40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55576" y="1757275"/>
            <a:ext cx="7992888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Ako provodno telo nije usamljeno već mu se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približava neko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provodno nenaelektrisano telo, njegova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kapacitivnost se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znatno uvećava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Potencijal je algebarska suma potencijala naelektrisanog tela i indukovanih naelektrisanja. Zato se potencijal naelektrisanog provodnog tela smanjuje tj. kapacitivnost povećava.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96264"/>
            <a:ext cx="377983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76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242019" y="778694"/>
            <a:ext cx="5490221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Kondenzator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55576" y="1772816"/>
                <a:ext cx="6480720" cy="3136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Wingdings" pitchFamily="2" charset="2"/>
                  <a:buChar char="Ø"/>
                </a:pP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Ovo omogućava formiranje sistema provodnika sa mnogo većom kapacitivnošću od kapacitivnosti usamljenog provodnog tela a da ona pri tome ne zavisi od okolnih tela.</a:t>
                </a:r>
                <a:r>
                  <a:rPr lang="it-IT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Taj sistem provodnih tela se zove kondenzator</a:t>
                </a:r>
                <a:r>
                  <a:rPr lang="it-IT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.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0497D"/>
                          </a:solidFill>
                          <a:latin typeface="Cambria Math"/>
                          <a:ea typeface="Cambria" pitchFamily="18" charset="0"/>
                        </a:rPr>
                        <m:t>𝑈</m:t>
                      </m:r>
                      <m:r>
                        <a:rPr lang="en-US" sz="2400" b="0" i="1" smtClean="0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" pitchFamily="18" charset="0"/>
                                </a:rPr>
                                <m:t>𝑙</m:t>
                              </m:r>
                            </m:e>
                          </m:acc>
                        </m:e>
                      </m:nary>
                      <m:r>
                        <a:rPr lang="en-US" sz="2400" b="0" i="1" smtClean="0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𝐸𝑑𝑙</m:t>
                          </m:r>
                          <m: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20497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20497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20497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trlP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p>
                            <m:e>
                              <m: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𝑑𝑙</m:t>
                              </m:r>
                              <m: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f>
                        <m:fPr>
                          <m:ctrlPr>
                            <a:rPr lang="en-US" sz="2400" i="1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sr-Latn-CS" sz="2400" dirty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6480720" cy="3136628"/>
              </a:xfrm>
              <a:prstGeom prst="rect">
                <a:avLst/>
              </a:prstGeom>
              <a:blipFill rotWithShape="1">
                <a:blip r:embed="rId3"/>
                <a:stretch>
                  <a:fillRect l="-1317" t="-1556" r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80728"/>
            <a:ext cx="21399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8072" y="4959400"/>
            <a:ext cx="83884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Da spoljašnja tela ne bi uticala na kapacitivnost, polje usled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 ploča je koncentrisano praktično samo u zazoru između ploča. 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aelektrisanje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p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loča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je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isto po modulu a različito po znaku.</a:t>
            </a:r>
          </a:p>
        </p:txBody>
      </p:sp>
    </p:spTree>
    <p:extLst>
      <p:ext uri="{BB962C8B-B14F-4D97-AF65-F5344CB8AC3E}">
        <p14:creationId xmlns:p14="http://schemas.microsoft.com/office/powerpoint/2010/main" val="2492121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5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10" y="3418299"/>
            <a:ext cx="1328628" cy="172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755576" y="1268413"/>
            <a:ext cx="7773270" cy="42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Kapacitivnost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kondenzatora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je: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5842000" y="287337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r:id="rId5" imgW="451468" imgH="773966" progId="">
                  <p:embed/>
                </p:oleObj>
              </mc:Choice>
              <mc:Fallback>
                <p:oleObj r:id="rId5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287337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825036" y="1916787"/>
            <a:ext cx="8067444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gde je </a:t>
            </a:r>
            <a:r>
              <a:rPr lang="sr-Latn-CS" sz="2400" i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razlika potencijala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ploča odnosno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napon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između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ploča. </a:t>
            </a:r>
            <a:endParaRPr lang="en-US" sz="2400" dirty="0" smtClean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C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uvek pozitivno i zavisi od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veličine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 oblika ploča kao i veličine zazora kao i od izolacionog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materijala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 zazoru koga smo do sada uzimali kao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vakuum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tj. vazduh.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220072" y="1066627"/>
                <a:ext cx="1214883" cy="830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Bef>
                    <a:spcPts val="62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20497D"/>
                          </a:solidFill>
                          <a:latin typeface="Cambria Math"/>
                          <a:ea typeface="Cambria" pitchFamily="18" charset="0"/>
                        </a:rPr>
                        <m:t>𝐶</m:t>
                      </m:r>
                      <m:r>
                        <a:rPr lang="en-US" sz="2800" i="1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20497D"/>
                              </a:solidFill>
                              <a:latin typeface="Cambria Math"/>
                              <a:ea typeface="Cambria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20497D"/>
                              </a:solidFill>
                              <a:latin typeface="Cambria Math"/>
                              <a:ea typeface="Cambria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066627"/>
                <a:ext cx="1214883" cy="8304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344722" y="4756502"/>
                <a:ext cx="24514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25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20497D"/>
                          </a:solidFill>
                          <a:latin typeface="Cambria Math"/>
                          <a:ea typeface="Cambria" pitchFamily="18" charset="0"/>
                        </a:rPr>
                        <m:t>𝑠𝑖𝑚𝑏𝑜𝑙</m:t>
                      </m:r>
                      <m:r>
                        <a:rPr lang="en-US" b="0" i="1" smtClean="0">
                          <a:solidFill>
                            <a:srgbClr val="20497D"/>
                          </a:solidFill>
                          <a:latin typeface="Cambria Math"/>
                          <a:ea typeface="Cambria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20497D"/>
                          </a:solidFill>
                          <a:latin typeface="Cambria Math"/>
                          <a:ea typeface="Cambria" pitchFamily="18" charset="0"/>
                        </a:rPr>
                        <m:t>𝑘𝑜𝑛𝑑𝑒𝑛𝑧𝑎𝑡𝑜𝑟𝑎</m:t>
                      </m:r>
                    </m:oMath>
                  </m:oMathPara>
                </a14:m>
                <a:endParaRPr lang="en-US" dirty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722" y="4756502"/>
                <a:ext cx="245144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ject 2"/>
          <p:cNvSpPr txBox="1"/>
          <p:nvPr/>
        </p:nvSpPr>
        <p:spPr>
          <a:xfrm>
            <a:off x="827584" y="5303759"/>
            <a:ext cx="8280920" cy="357489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 marL="354032" indent="-342900">
              <a:lnSpc>
                <a:spcPts val="2713"/>
              </a:lnSpc>
              <a:spcBef>
                <a:spcPts val="4"/>
              </a:spcBef>
              <a:buFont typeface="Wingdings" pitchFamily="2" charset="2"/>
              <a:buChar char="Ø"/>
            </a:pPr>
            <a:r>
              <a:rPr lang="vi-VN" sz="2400" spc="-4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Carlito"/>
              </a:rPr>
              <a:t>Kapacitivnost </a:t>
            </a:r>
            <a:r>
              <a:rPr lang="sr-Latn-RS" sz="2400" spc="-4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Carlito"/>
              </a:rPr>
              <a:t>pločastog </a:t>
            </a:r>
            <a:r>
              <a:rPr lang="vi-VN" sz="2400" spc="-4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Carlito"/>
              </a:rPr>
              <a:t>kondenzatora </a:t>
            </a:r>
            <a:r>
              <a:rPr lang="vi-VN" sz="2400" spc="-4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Carlito"/>
              </a:rPr>
              <a:t>se</a:t>
            </a:r>
            <a:r>
              <a:rPr lang="vi-VN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Carlito"/>
              </a:rPr>
              <a:t> </a:t>
            </a:r>
            <a:r>
              <a:rPr lang="vi-VN" sz="2400" spc="-4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Carlito"/>
              </a:rPr>
              <a:t>definiše</a:t>
            </a:r>
            <a:r>
              <a:rPr lang="sr-Latn-RS" sz="2400" spc="-4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Carlito"/>
              </a:rPr>
              <a:t>:</a:t>
            </a:r>
            <a:endParaRPr sz="2400" dirty="0">
              <a:solidFill>
                <a:srgbClr val="20497D"/>
              </a:solidFill>
              <a:latin typeface="Cambria" pitchFamily="18" charset="0"/>
              <a:ea typeface="Cambria" pitchFamily="18" charset="0"/>
              <a:cs typeface="Carlit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03848" y="5661248"/>
                <a:ext cx="2952328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4032" indent="-342900">
                  <a:lnSpc>
                    <a:spcPts val="2713"/>
                  </a:lnSpc>
                  <a:spcBef>
                    <a:spcPts val="4"/>
                  </a:spcBef>
                  <a:buFont typeface="Wingdings" pitchFamily="2" charset="2"/>
                  <a:buChar char="Ø"/>
                </a:pPr>
                <a:endParaRPr lang="vi-VN" sz="2400" spc="-4" dirty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  <a:cs typeface="Carlito"/>
                </a:endParaRPr>
              </a:p>
              <a:p>
                <a:pPr marL="11132">
                  <a:lnSpc>
                    <a:spcPts val="2713"/>
                  </a:lnSpc>
                  <a:spcBef>
                    <a:spcPts val="4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20497D"/>
                          </a:solidFill>
                          <a:latin typeface="Cambria Math"/>
                          <a:ea typeface="Cambria" pitchFamily="18" charset="0"/>
                          <a:cs typeface="Carlito"/>
                        </a:rPr>
                        <m:t>𝐶</m:t>
                      </m:r>
                      <m:r>
                        <a:rPr lang="en-US" sz="2400" i="1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  <a:cs typeface="Carlito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den>
                      </m:f>
                      <m:r>
                        <a:rPr lang="en-US" sz="2400" i="1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20497D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661248"/>
                <a:ext cx="2952328" cy="784830"/>
              </a:xfrm>
              <a:prstGeom prst="rect">
                <a:avLst/>
              </a:prstGeom>
              <a:blipFill rotWithShape="1">
                <a:blip r:embed="rId9"/>
                <a:stretch>
                  <a:fillRect b="-17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286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808038" y="1201738"/>
            <a:ext cx="30287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Pločasti kondenzator:</a:t>
            </a:r>
          </a:p>
        </p:txBody>
      </p:sp>
      <p:graphicFrame>
        <p:nvGraphicFramePr>
          <p:cNvPr id="27652" name="Object 3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5" r:id="rId4" imgW="451468" imgH="773966" progId="">
                  <p:embed/>
                </p:oleObj>
              </mc:Choice>
              <mc:Fallback>
                <p:oleObj r:id="rId4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10996"/>
              </p:ext>
            </p:extLst>
          </p:nvPr>
        </p:nvGraphicFramePr>
        <p:xfrm>
          <a:off x="900113" y="1773238"/>
          <a:ext cx="1117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6" r:id="rId6" imgW="491424" imgH="491424" progId="">
                  <p:embed/>
                </p:oleObj>
              </mc:Choice>
              <mc:Fallback>
                <p:oleObj r:id="rId6" imgW="491424" imgH="4914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73238"/>
                        <a:ext cx="11176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2463800" y="1778000"/>
            <a:ext cx="3985556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 je površina svake od ploča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h je zazor između ploča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827088" y="2781300"/>
            <a:ext cx="2691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Sferni kondenzator</a:t>
            </a:r>
          </a:p>
        </p:txBody>
      </p:sp>
      <p:graphicFrame>
        <p:nvGraphicFramePr>
          <p:cNvPr id="27656" name="Object 7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7" r:id="rId8" imgW="451468" imgH="773966" progId="">
                  <p:embed/>
                </p:oleObj>
              </mc:Choice>
              <mc:Fallback>
                <p:oleObj r:id="rId8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38567"/>
              </p:ext>
            </p:extLst>
          </p:nvPr>
        </p:nvGraphicFramePr>
        <p:xfrm>
          <a:off x="827088" y="3284538"/>
          <a:ext cx="1866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8" r:id="rId9" imgW="491424" imgH="491424" progId="">
                  <p:embed/>
                </p:oleObj>
              </mc:Choice>
              <mc:Fallback>
                <p:oleObj r:id="rId9" imgW="491424" imgH="4914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4538"/>
                        <a:ext cx="18669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3616325" y="3217863"/>
            <a:ext cx="449184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b je poluprečnik spoljne sfere</a:t>
            </a:r>
          </a:p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 je poluprečnik unutrašnje sfere</a:t>
            </a: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950913" y="4513263"/>
            <a:ext cx="329004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Cilindrični kondenzator</a:t>
            </a:r>
          </a:p>
        </p:txBody>
      </p:sp>
      <p:graphicFrame>
        <p:nvGraphicFramePr>
          <p:cNvPr id="2766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444131"/>
              </p:ext>
            </p:extLst>
          </p:nvPr>
        </p:nvGraphicFramePr>
        <p:xfrm>
          <a:off x="900113" y="5157788"/>
          <a:ext cx="1765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9" r:id="rId11" imgW="491465" imgH="491465" progId="">
                  <p:embed/>
                </p:oleObj>
              </mc:Choice>
              <mc:Fallback>
                <p:oleObj r:id="rId11" imgW="491465" imgH="4914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157788"/>
                        <a:ext cx="17653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3059113" y="5157788"/>
            <a:ext cx="5003014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b je poluprečnik spoljnog cilindra</a:t>
            </a:r>
          </a:p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 je poluprečnik unutrašnjeg cilindra</a:t>
            </a:r>
          </a:p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l je dužina cilindra</a:t>
            </a:r>
          </a:p>
        </p:txBody>
      </p:sp>
      <p:pic>
        <p:nvPicPr>
          <p:cNvPr id="9454" name="Picture 2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41" y="908720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582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838131" y="1115740"/>
            <a:ext cx="6624736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2060"/>
                </a:solidFill>
              </a:rPr>
              <a:t>Dielektrici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22678" y="2080147"/>
            <a:ext cx="7337754" cy="415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>
              <a:buClrTx/>
              <a:buFontTx/>
              <a:buNone/>
              <a:defRPr/>
            </a:pPr>
            <a:r>
              <a:rPr lang="sr-Latn-CS" sz="24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Dielektrici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sr-Latn-CS" sz="24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izolatori)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su materijali koji ne provode električnu struju. Ne postoje naelektrisane čestice koje se mogu premeštati na značajna rastojanja i tako formirati struju.</a:t>
            </a:r>
          </a:p>
          <a:p>
            <a:pPr>
              <a:buClrTx/>
              <a:buFontTx/>
              <a:buNone/>
              <a:defRPr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Ali...</a:t>
            </a:r>
          </a:p>
          <a:p>
            <a:pPr marL="0" indent="0">
              <a:buClrTx/>
              <a:buFontTx/>
              <a:buNone/>
              <a:defRPr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Unos dielektrika u polje dovodi do promena i u njemu i u polju.</a:t>
            </a:r>
          </a:p>
          <a:p>
            <a:pPr>
              <a:buClrTx/>
              <a:buFontTx/>
              <a:buNone/>
              <a:defRPr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Dielektrici mogu biti sastavljeni od</a:t>
            </a:r>
          </a:p>
          <a:p>
            <a:pPr marL="339725" indent="-336550">
              <a:buFont typeface="Arial" charset="0"/>
              <a:buChar char="•"/>
              <a:defRPr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neutralnih molekula</a:t>
            </a:r>
          </a:p>
          <a:p>
            <a:pPr marL="339725" indent="-336550">
              <a:buFont typeface="Arial" charset="0"/>
              <a:buChar char="•"/>
              <a:defRPr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nelektrisanih jona tj. jonskih kristala gde su joni u temenima kristalne rešetke</a:t>
            </a:r>
          </a:p>
        </p:txBody>
      </p:sp>
    </p:spTree>
    <p:extLst>
      <p:ext uri="{BB962C8B-B14F-4D97-AF65-F5344CB8AC3E}">
        <p14:creationId xmlns:p14="http://schemas.microsoft.com/office/powerpoint/2010/main" val="34491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90323" y="4653136"/>
            <a:ext cx="6329949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Za razliku od nepolarnih dielektrika, kod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polarnih molekula “težište” negativnog i pozitivnog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naelektrisanja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se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ne poklapaju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i ponašaju se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kao dipoli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sa momentom </a:t>
            </a:r>
            <a:r>
              <a:rPr lang="sr-Latn-CS" sz="24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p.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208155"/>
              </p:ext>
            </p:extLst>
          </p:nvPr>
        </p:nvGraphicFramePr>
        <p:xfrm>
          <a:off x="971600" y="980728"/>
          <a:ext cx="741682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2150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483289" cy="389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744216"/>
            <a:ext cx="8229600" cy="19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indent="-342900" eaLnBrk="1" hangingPunct="1">
              <a:spcBef>
                <a:spcPts val="625"/>
              </a:spcBef>
              <a:buClrTx/>
              <a:buFont typeface="Wingdings" pitchFamily="2" charset="2"/>
              <a:buChar char="q"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sistem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od dva po modulu jednaka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 različitog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znaka na rastojanju l jedan od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drugog, </a:t>
            </a:r>
            <a:r>
              <a:rPr lang="sr-Latn-CS" sz="24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p=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q</a:t>
            </a:r>
            <a:r>
              <a:rPr lang="sr-Latn-CS" sz="24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l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električni moment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dipola,</a:t>
            </a:r>
          </a:p>
          <a:p>
            <a:pPr indent="-342900" eaLnBrk="1" hangingPunct="1">
              <a:spcBef>
                <a:spcPts val="625"/>
              </a:spcBef>
              <a:buClrTx/>
              <a:buFont typeface="Wingdings" pitchFamily="2" charset="2"/>
              <a:buChar char="q"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usmeren je od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negativnog ka pozitivnom naelektrisanju.</a:t>
            </a:r>
          </a:p>
          <a:p>
            <a:pPr indent="-342900" eaLnBrk="1" hangingPunct="1">
              <a:spcBef>
                <a:spcPts val="625"/>
              </a:spcBef>
              <a:buClrTx/>
              <a:buFont typeface="Wingdings" pitchFamily="2" charset="2"/>
              <a:buChar char="q"/>
            </a:pP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83512" y="3501008"/>
            <a:ext cx="286435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Potencijal tačke P je:</a:t>
            </a:r>
          </a:p>
        </p:txBody>
      </p:sp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5842000" y="287337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" r:id="rId5" imgW="451468" imgH="773966" progId="">
                  <p:embed/>
                </p:oleObj>
              </mc:Choice>
              <mc:Fallback>
                <p:oleObj r:id="rId5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287337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82994"/>
              </p:ext>
            </p:extLst>
          </p:nvPr>
        </p:nvGraphicFramePr>
        <p:xfrm>
          <a:off x="1012155" y="4138950"/>
          <a:ext cx="2425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2" r:id="rId7" imgW="490829" imgH="490829" progId="">
                  <p:embed/>
                </p:oleObj>
              </mc:Choice>
              <mc:Fallback>
                <p:oleObj r:id="rId7" imgW="490829" imgH="4908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155" y="4138950"/>
                        <a:ext cx="2425700" cy="838200"/>
                      </a:xfrm>
                      <a:prstGeom prst="rect">
                        <a:avLst/>
                      </a:prstGeom>
                      <a:solidFill>
                        <a:srgbClr val="81DE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1019298" y="5135901"/>
            <a:ext cx="1632476" cy="4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500" dirty="0">
                <a:solidFill>
                  <a:srgbClr val="000000"/>
                </a:solidFill>
              </a:rPr>
              <a:t>Za          </a:t>
            </a:r>
            <a:r>
              <a:rPr lang="sr-Latn-CS" sz="2500" dirty="0" smtClean="0">
                <a:solidFill>
                  <a:srgbClr val="000000"/>
                </a:solidFill>
              </a:rPr>
              <a:t>: </a:t>
            </a:r>
            <a:endParaRPr lang="sr-Latn-CS" sz="2500" dirty="0">
              <a:solidFill>
                <a:srgbClr val="000000"/>
              </a:solidFill>
            </a:endParaRPr>
          </a:p>
        </p:txBody>
      </p:sp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3" r:id="rId9" imgW="451468" imgH="773966" progId="">
                  <p:embed/>
                </p:oleObj>
              </mc:Choice>
              <mc:Fallback>
                <p:oleObj r:id="rId9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87252"/>
              </p:ext>
            </p:extLst>
          </p:nvPr>
        </p:nvGraphicFramePr>
        <p:xfrm>
          <a:off x="2675616" y="5122256"/>
          <a:ext cx="104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4" r:id="rId10" imgW="491118" imgH="431465" progId="">
                  <p:embed/>
                </p:oleObj>
              </mc:Choice>
              <mc:Fallback>
                <p:oleObj r:id="rId10" imgW="491118" imgH="4314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616" y="5122256"/>
                        <a:ext cx="1041400" cy="431800"/>
                      </a:xfrm>
                      <a:prstGeom prst="rect">
                        <a:avLst/>
                      </a:prstGeom>
                      <a:solidFill>
                        <a:srgbClr val="81DE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725561"/>
              </p:ext>
            </p:extLst>
          </p:nvPr>
        </p:nvGraphicFramePr>
        <p:xfrm>
          <a:off x="3624436" y="5615136"/>
          <a:ext cx="217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5" r:id="rId12" imgW="490748" imgH="490748" progId="">
                  <p:embed/>
                </p:oleObj>
              </mc:Choice>
              <mc:Fallback>
                <p:oleObj r:id="rId12" imgW="490748" imgH="4907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436" y="5615136"/>
                        <a:ext cx="2171700" cy="838200"/>
                      </a:xfrm>
                      <a:prstGeom prst="rect">
                        <a:avLst/>
                      </a:prstGeom>
                      <a:solidFill>
                        <a:srgbClr val="81DE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4" name="Picture 11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79" y="5192112"/>
            <a:ext cx="6858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3768" y="961234"/>
            <a:ext cx="3584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36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Električni </a:t>
            </a:r>
            <a:r>
              <a:rPr lang="sr-Latn-CS" sz="36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dipol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7073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90" y="4509120"/>
            <a:ext cx="3526814" cy="20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12474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36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Polarizacija</a:t>
            </a:r>
          </a:p>
          <a:p>
            <a:pPr marL="0" indent="0"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Dejstvo polja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na:</a:t>
            </a:r>
          </a:p>
          <a:p>
            <a:pPr indent="-342900" eaLnBrk="1" hangingPunct="1">
              <a:spcBef>
                <a:spcPts val="625"/>
              </a:spcBef>
              <a:buClrTx/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nepolarne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molekule izaziva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mala pomeranja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 i to pozitivnih u smeru polja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 negativnim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suprotnom,</a:t>
            </a:r>
          </a:p>
          <a:p>
            <a:pPr indent="-342900" eaLnBrk="1" hangingPunct="1">
              <a:spcBef>
                <a:spcPts val="625"/>
              </a:spcBef>
              <a:buClrTx/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polarne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molekule izaziva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povećanu orijentaciju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dipola u smeru polja koji su inače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haotično orjentisani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odsustvu polja,</a:t>
            </a:r>
          </a:p>
          <a:p>
            <a:pPr indent="-342900" eaLnBrk="1" hangingPunct="1">
              <a:spcBef>
                <a:spcPts val="625"/>
              </a:spcBef>
              <a:buClrTx/>
              <a:buFont typeface="Wingdings" pitchFamily="2" charset="2"/>
              <a:buChar char="Ø"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jonske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kristale izaziva pomeranje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pozitivnih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jona kristalne rešetke u smeru polja i obrnuto.</a:t>
            </a: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4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1268760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32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Vezana naelektrisanja</a:t>
            </a:r>
          </a:p>
          <a:p>
            <a:pPr marL="346075" indent="-342900" eaLnBrk="1" hangingPunct="1">
              <a:spcBef>
                <a:spcPts val="625"/>
              </a:spcBef>
              <a:buClrTx/>
              <a:buFont typeface="Arial" pitchFamily="34" charset="0"/>
              <a:buChar char="•"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Kod homogenih dielektrika bez s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l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obodnih 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aelektrisanja polje izaziva polarizaciju pa se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 njegovoj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površini javljaju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nekompenzovana naelektrisanja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 </a:t>
            </a:r>
          </a:p>
          <a:p>
            <a:pPr marL="346075" indent="-342900" eaLnBrk="1" hangingPunct="1">
              <a:spcBef>
                <a:spcPts val="625"/>
              </a:spcBef>
              <a:buClrTx/>
              <a:buFont typeface="Arial" pitchFamily="34" charset="0"/>
              <a:buChar char="•"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Ova naelektrisanja se zovu vezana ili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polarizaciona. Ona se kreću samo unutar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molekula. </a:t>
            </a:r>
            <a:endParaRPr lang="sr-Latn-CS" sz="2400" dirty="0" smtClean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marL="346075" indent="-342900" eaLnBrk="1" hangingPunct="1">
              <a:spcBef>
                <a:spcPts val="625"/>
              </a:spcBef>
              <a:buClrTx/>
              <a:buFont typeface="Arial" pitchFamily="34" charset="0"/>
              <a:buChar char="•"/>
            </a:pPr>
            <a:endParaRPr lang="sr-Latn-CS" sz="2400" dirty="0" smtClean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32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Polje </a:t>
            </a:r>
            <a:r>
              <a:rPr lang="sr-Latn-CS" sz="32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 dielektriku</a:t>
            </a: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Polje u dielektriku se dobija superpozicijom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spoljašnjeg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polja i polja izazvanog vezanim naelektrisanjem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51446"/>
              </p:ext>
            </p:extLst>
          </p:nvPr>
        </p:nvGraphicFramePr>
        <p:xfrm>
          <a:off x="3563887" y="5851198"/>
          <a:ext cx="1714263" cy="45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r:id="rId4" imgW="491424" imgH="393640" progId="">
                  <p:embed/>
                </p:oleObj>
              </mc:Choice>
              <mc:Fallback>
                <p:oleObj r:id="rId4" imgW="491424" imgH="393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7" y="5851198"/>
                        <a:ext cx="1714263" cy="458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658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268466" y="1052736"/>
            <a:ext cx="627504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Elektrostatička indukcija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43608" y="2060500"/>
            <a:ext cx="7613104" cy="381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Unos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materijalnih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tela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polje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dovodi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do 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pomeranja</a:t>
            </a:r>
            <a:r>
              <a:rPr lang="sr-Latn-R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pozitivnih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negativnih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R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 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njihovog 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delimi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č</a:t>
            </a:r>
            <a:r>
              <a:rPr lang="en-US" sz="25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nog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razdvajanja u njima.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Rezultantno polje 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se 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dobija superpozicijom 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spolj</a:t>
            </a:r>
            <a:r>
              <a:rPr lang="en-U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sr-Latn-R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š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njeg 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polja i polja indukovanog naelektrisanja. Zato treba odrediti raspodelu u prostoru svih tih naelektrisanja. 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Raspodela indukovanih naelektrisanja zavisi od prirode 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tela (</a:t>
            </a:r>
            <a:r>
              <a:rPr lang="sr-Latn-CS" sz="25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provodnik ili izolator) kao i od njegovog oblika.</a:t>
            </a:r>
          </a:p>
        </p:txBody>
      </p:sp>
    </p:spTree>
    <p:extLst>
      <p:ext uri="{BB962C8B-B14F-4D97-AF65-F5344CB8AC3E}">
        <p14:creationId xmlns:p14="http://schemas.microsoft.com/office/powerpoint/2010/main" val="2738976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57200" y="1196752"/>
            <a:ext cx="7786688" cy="8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32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Polje dipola(u polarnim koordinatama)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8840"/>
            <a:ext cx="43434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539750" y="2133600"/>
          <a:ext cx="3429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2" r:id="rId5" imgW="491505" imgH="491505" progId="">
                  <p:embed/>
                </p:oleObj>
              </mc:Choice>
              <mc:Fallback>
                <p:oleObj r:id="rId5" imgW="491505" imgH="4915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33600"/>
                        <a:ext cx="3429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539750" y="3068638"/>
          <a:ext cx="337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3" r:id="rId7" imgW="491465" imgH="491465" progId="">
                  <p:embed/>
                </p:oleObj>
              </mc:Choice>
              <mc:Fallback>
                <p:oleObj r:id="rId7" imgW="491465" imgH="4914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068638"/>
                        <a:ext cx="3378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5753100" y="27114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4" r:id="rId9" imgW="177489" imgH="291593" progId="">
                  <p:embed/>
                </p:oleObj>
              </mc:Choice>
              <mc:Fallback>
                <p:oleObj r:id="rId9" imgW="177489" imgH="2915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2711450"/>
                        <a:ext cx="177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7"/>
          <p:cNvGraphicFramePr>
            <a:graphicFrameLocks noChangeAspect="1"/>
          </p:cNvGraphicFramePr>
          <p:nvPr/>
        </p:nvGraphicFramePr>
        <p:xfrm>
          <a:off x="179388" y="3933825"/>
          <a:ext cx="4864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5" r:id="rId11" imgW="491489" imgH="491489" progId="">
                  <p:embed/>
                </p:oleObj>
              </mc:Choice>
              <mc:Fallback>
                <p:oleObj r:id="rId11" imgW="491489" imgH="4914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933825"/>
                        <a:ext cx="4864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40949"/>
              </p:ext>
            </p:extLst>
          </p:nvPr>
        </p:nvGraphicFramePr>
        <p:xfrm>
          <a:off x="1295400" y="4724400"/>
          <a:ext cx="280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6" r:id="rId13" imgW="490250" imgH="490250" progId="">
                  <p:embed/>
                </p:oleObj>
              </mc:Choice>
              <mc:Fallback>
                <p:oleObj r:id="rId13" imgW="490250" imgH="4902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24400"/>
                        <a:ext cx="2806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746971"/>
              </p:ext>
            </p:extLst>
          </p:nvPr>
        </p:nvGraphicFramePr>
        <p:xfrm>
          <a:off x="1277655" y="5562600"/>
          <a:ext cx="3276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" r:id="rId15" imgW="490379" imgH="490379" progId="">
                  <p:embed/>
                </p:oleObj>
              </mc:Choice>
              <mc:Fallback>
                <p:oleObj r:id="rId15" imgW="490379" imgH="49037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655" y="5562600"/>
                        <a:ext cx="3276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6858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580798" y="1247415"/>
            <a:ext cx="7879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8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Sila</a:t>
            </a:r>
            <a:r>
              <a:rPr lang="en-US" sz="28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koja</a:t>
            </a:r>
            <a:r>
              <a:rPr lang="en-US" sz="28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deluje</a:t>
            </a:r>
            <a:r>
              <a:rPr lang="en-US" sz="28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8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dipol</a:t>
            </a:r>
            <a:r>
              <a:rPr lang="en-US" sz="28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en-US" sz="28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nehomogenom</a:t>
            </a:r>
            <a:r>
              <a:rPr lang="en-US" sz="28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polju</a:t>
            </a:r>
            <a:endParaRPr lang="en-US" sz="2800" b="1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36868" name="Object 3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4" r:id="rId4" imgW="451468" imgH="773966" progId="">
                  <p:embed/>
                </p:oleObj>
              </mc:Choice>
              <mc:Fallback>
                <p:oleObj r:id="rId4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5508625" y="2420938"/>
          <a:ext cx="1193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5" r:id="rId6" imgW="491457" imgH="491457" progId="">
                  <p:embed/>
                </p:oleObj>
              </mc:Choice>
              <mc:Fallback>
                <p:oleObj r:id="rId6" imgW="491457" imgH="4914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420938"/>
                        <a:ext cx="11938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72208"/>
            <a:ext cx="36766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004048" y="3356992"/>
            <a:ext cx="4139952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8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 homogenom polju je</a:t>
            </a:r>
          </a:p>
          <a:p>
            <a:pPr eaLnBrk="1" hangingPunct="1">
              <a:buClrTx/>
              <a:buFontTx/>
              <a:buNone/>
            </a:pPr>
            <a:r>
              <a:rPr lang="sr-Latn-CS" sz="28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pa je sila nula.</a:t>
            </a:r>
          </a:p>
        </p:txBody>
      </p:sp>
      <p:graphicFrame>
        <p:nvGraphicFramePr>
          <p:cNvPr id="368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720169"/>
              </p:ext>
            </p:extLst>
          </p:nvPr>
        </p:nvGraphicFramePr>
        <p:xfrm>
          <a:off x="6159624" y="4334718"/>
          <a:ext cx="914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6" r:id="rId9" imgW="491465" imgH="491465" progId="">
                  <p:embed/>
                </p:oleObj>
              </mc:Choice>
              <mc:Fallback>
                <p:oleObj r:id="rId9" imgW="491465" imgH="4914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624" y="4334718"/>
                        <a:ext cx="9144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8"/>
          <p:cNvGraphicFramePr>
            <a:graphicFrameLocks noChangeAspect="1"/>
          </p:cNvGraphicFramePr>
          <p:nvPr/>
        </p:nvGraphicFramePr>
        <p:xfrm>
          <a:off x="5384800" y="27051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7" r:id="rId11" imgW="177489" imgH="291593" progId="">
                  <p:embed/>
                </p:oleObj>
              </mc:Choice>
              <mc:Fallback>
                <p:oleObj r:id="rId11" imgW="177489" imgH="2915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2705100"/>
                        <a:ext cx="91440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99378"/>
              </p:ext>
            </p:extLst>
          </p:nvPr>
        </p:nvGraphicFramePr>
        <p:xfrm>
          <a:off x="2319338" y="5083175"/>
          <a:ext cx="196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8" r:id="rId13" imgW="491473" imgH="380975" progId="">
                  <p:embed/>
                </p:oleObj>
              </mc:Choice>
              <mc:Fallback>
                <p:oleObj r:id="rId13" imgW="491473" imgH="3809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5083175"/>
                        <a:ext cx="1968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874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84213" y="1407434"/>
            <a:ext cx="730505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Moment </a:t>
            </a: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sila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koje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deluju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dipol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u </a:t>
            </a: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spoljnjem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polju</a:t>
            </a:r>
            <a:endParaRPr lang="en-US" sz="2400" b="1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3181"/>
            <a:ext cx="5295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7893" name="Object 4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" r:id="rId5" imgW="451468" imgH="773966" progId="">
                  <p:embed/>
                </p:oleObj>
              </mc:Choice>
              <mc:Fallback>
                <p:oleObj r:id="rId5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262742"/>
              </p:ext>
            </p:extLst>
          </p:nvPr>
        </p:nvGraphicFramePr>
        <p:xfrm>
          <a:off x="5651500" y="2199596"/>
          <a:ext cx="1295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r:id="rId7" imgW="491416" imgH="342838" progId="">
                  <p:embed/>
                </p:oleObj>
              </mc:Choice>
              <mc:Fallback>
                <p:oleObj r:id="rId7" imgW="491416" imgH="3428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199596"/>
                        <a:ext cx="1295400" cy="342900"/>
                      </a:xfrm>
                      <a:prstGeom prst="rect">
                        <a:avLst/>
                      </a:prstGeom>
                      <a:solidFill>
                        <a:srgbClr val="8FE2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6024199" y="2801989"/>
            <a:ext cx="3115253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Moment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deluje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tako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obr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će dipol sve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dok se vektori </a:t>
            </a: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 izjednače po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smeru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4839543"/>
            <a:ext cx="4825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Energija dipola u </a:t>
            </a:r>
            <a:r>
              <a:rPr lang="sr-Latn-CS" sz="24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polju: </a:t>
            </a:r>
            <a:r>
              <a:rPr lang="sr-Latn-CS" sz="2400" i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W = -</a:t>
            </a:r>
            <a:r>
              <a:rPr lang="sr-Latn-CS" sz="24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8351" y="5570538"/>
            <a:ext cx="514991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Dipol ima minimalnu energiju kada se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smerovi </a:t>
            </a: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poklope.</a:t>
            </a:r>
          </a:p>
        </p:txBody>
      </p:sp>
    </p:spTree>
    <p:extLst>
      <p:ext uri="{BB962C8B-B14F-4D97-AF65-F5344CB8AC3E}">
        <p14:creationId xmlns:p14="http://schemas.microsoft.com/office/powerpoint/2010/main" val="3001486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Text Box 2"/>
              <p:cNvSpPr txBox="1">
                <a:spLocks noChangeArrowheads="1"/>
              </p:cNvSpPr>
              <p:nvPr/>
            </p:nvSpPr>
            <p:spPr bwMode="auto">
              <a:xfrm>
                <a:off x="719087" y="1205583"/>
                <a:ext cx="7283152" cy="855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39725"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eaLnBrk="1" hangingPunct="1">
                  <a:spcBef>
                    <a:spcPts val="625"/>
                  </a:spcBef>
                  <a:buClrTx/>
                  <a:buFontTx/>
                  <a:buNone/>
                </a:pPr>
                <a:r>
                  <a:rPr lang="sr-Latn-CS" sz="2400" b="1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Vektor polarizacije dielektrika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CS" sz="2400" b="1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P 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u datoj tački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je</a:t>
                </a:r>
                <a:r>
                  <a:rPr lang="en-U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:</a:t>
                </a:r>
              </a:p>
              <a:p>
                <a:pPr algn="ctr" eaLnBrk="1" hangingPunct="1">
                  <a:spcBef>
                    <a:spcPts val="625"/>
                  </a:spcBef>
                  <a:buClrTx/>
                  <a:buFontTx/>
                  <a:buNone/>
                </a:pPr>
                <a:r>
                  <a:rPr lang="en-U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20497D"/>
                        </a:solidFill>
                        <a:latin typeface="Cambria Math"/>
                        <a:ea typeface="Cambria" pitchFamily="18" charset="0"/>
                      </a:rPr>
                      <m:t>𝐏</m:t>
                    </m:r>
                    <m:r>
                      <a:rPr lang="en-US" sz="2400" b="1" i="1" smtClean="0">
                        <a:solidFill>
                          <a:srgbClr val="20497D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20497D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20497D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20497D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0" i="1" smtClean="0">
                            <a:solidFill>
                              <a:srgbClr val="20497D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b="1" smtClean="0">
                            <a:solidFill>
                              <a:srgbClr val="20497D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b="1" smtClean="0">
                                <a:solidFill>
                                  <a:srgbClr val="20497D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rgbClr val="20497D"/>
                                </a:solidFill>
                                <a:latin typeface="Cambria Math"/>
                                <a:ea typeface="Cambria Math"/>
                              </a:rPr>
                              <m:t>𝐩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20497D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20497D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20497D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e>
                    </m:d>
                    <m:f>
                      <m:fPr>
                        <m:ctrlPr>
                          <a:rPr lang="en-US" sz="2400" i="1" smtClean="0">
                            <a:solidFill>
                              <a:srgbClr val="20497D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20497D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20497D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20497D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20497D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sr-Latn-CS" sz="2400" i="1" dirty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3993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087" y="1205583"/>
                <a:ext cx="7283152" cy="855265"/>
              </a:xfrm>
              <a:prstGeom prst="rect">
                <a:avLst/>
              </a:prstGeom>
              <a:blipFill rotWithShape="1">
                <a:blip r:embed="rId4"/>
                <a:stretch>
                  <a:fillRect l="-1255" t="-5714" b="-185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940" name="Object 3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r:id="rId5" imgW="451468" imgH="773966" progId="">
                  <p:embed/>
                </p:oleObj>
              </mc:Choice>
              <mc:Fallback>
                <p:oleObj r:id="rId5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730200" y="2305471"/>
            <a:ext cx="794625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Ako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je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dielektrik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nehomogen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ili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spoljnje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nehomogeno</a:t>
            </a:r>
            <a:r>
              <a:rPr lang="sr-Latn-R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,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vektor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polarizacije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je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razli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čit u raznim tačkama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dielektrika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2"/>
              <p:cNvSpPr txBox="1">
                <a:spLocks noChangeArrowheads="1"/>
              </p:cNvSpPr>
              <p:nvPr/>
            </p:nvSpPr>
            <p:spPr bwMode="auto">
              <a:xfrm>
                <a:off x="755576" y="3288027"/>
                <a:ext cx="7776864" cy="1941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eaLnBrk="1" hangingPunct="1">
                  <a:buClrTx/>
                  <a:buFontTx/>
                  <a:buNone/>
                </a:pPr>
                <a:r>
                  <a:rPr lang="sr-Latn-CS" sz="2400" b="1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Veza vektora polarizacije P i vektora polja u</a:t>
                </a:r>
                <a:r>
                  <a:rPr lang="en-US" sz="2400" b="1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CS" sz="2400" b="1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dielektriku </a:t>
                </a:r>
                <a:r>
                  <a:rPr lang="sr-Latn-CS" sz="2400" b="1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E.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Eksperimentalno se pokazuje da za izotropne dielektrike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i za ne suviše velika polja važi linearna zavisnost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:</a:t>
                </a:r>
                <a:endParaRPr lang="en-US" sz="2400" dirty="0" smtClean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eaLnBrk="1" hangingPunct="1"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20497D"/>
                          </a:solidFill>
                          <a:latin typeface="Cambria Math"/>
                          <a:ea typeface="Cambria" pitchFamily="18" charset="0"/>
                        </a:rPr>
                        <m:t>𝐏</m:t>
                      </m:r>
                      <m:r>
                        <a:rPr lang="en-US" sz="2400" b="1" i="1" smtClean="0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𝝌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𝐄</m:t>
                      </m:r>
                    </m:oMath>
                  </m:oMathPara>
                </a14:m>
                <a:endParaRPr lang="sr-Latn-CS" sz="2400" dirty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>
          <p:sp>
            <p:nvSpPr>
              <p:cNvPr id="9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288027"/>
                <a:ext cx="7776864" cy="1941173"/>
              </a:xfrm>
              <a:prstGeom prst="rect">
                <a:avLst/>
              </a:prstGeom>
              <a:blipFill rotWithShape="1">
                <a:blip r:embed="rId7"/>
                <a:stretch>
                  <a:fillRect l="-1254" t="-2194" b="-15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55576" y="5229200"/>
            <a:ext cx="792088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gde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pozitivna konstanta koja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odražava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prirodu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dielektrika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 neke dielektrike linearna zavisnost ne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važi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01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9999"/>
                </a:solidFill>
              </a:rPr>
              <a:t>Dielektrici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973983" y="1273175"/>
            <a:ext cx="555534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Teorema Gauss-a za vektor polarizacije </a:t>
            </a: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047008" y="2781300"/>
            <a:ext cx="698137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i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q</a:t>
            </a:r>
            <a:r>
              <a:rPr lang="en-US" sz="2400" i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’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su vezana naelektrisanja oduhvaćena zatvorenom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površinom.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1916833"/>
            <a:ext cx="2015937" cy="74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3636963"/>
            <a:ext cx="6897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Kod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homoge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nih dielektrika bez slobodnog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 spoljnje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polje izaziva pojavu vezanog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 samo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 površini dielektrika.</a:t>
            </a:r>
          </a:p>
        </p:txBody>
      </p:sp>
    </p:spTree>
    <p:extLst>
      <p:ext uri="{BB962C8B-B14F-4D97-AF65-F5344CB8AC3E}">
        <p14:creationId xmlns:p14="http://schemas.microsoft.com/office/powerpoint/2010/main" val="1082724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5965"/>
            <a:ext cx="3895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4036" name="Object 3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r:id="rId5" imgW="451468" imgH="773966" progId="">
                  <p:embed/>
                </p:oleObj>
              </mc:Choice>
              <mc:Fallback>
                <p:oleObj r:id="rId5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334106"/>
              </p:ext>
            </p:extLst>
          </p:nvPr>
        </p:nvGraphicFramePr>
        <p:xfrm>
          <a:off x="1163638" y="2733595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" r:id="rId7" imgW="491441" imgH="393653" progId="">
                  <p:embed/>
                </p:oleObj>
              </mc:Choice>
              <mc:Fallback>
                <p:oleObj r:id="rId7" imgW="491441" imgH="3936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733595"/>
                        <a:ext cx="3048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971550" y="2157333"/>
            <a:ext cx="3323836" cy="4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Gaussova teorema daje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971550" y="3165395"/>
            <a:ext cx="518639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gde je        površinska gustina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vezanog 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 na razdvojnoj površini</a:t>
            </a:r>
          </a:p>
        </p:txBody>
      </p:sp>
      <p:graphicFrame>
        <p:nvGraphicFramePr>
          <p:cNvPr id="440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91291"/>
              </p:ext>
            </p:extLst>
          </p:nvPr>
        </p:nvGraphicFramePr>
        <p:xfrm>
          <a:off x="1907704" y="3226969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8" r:id="rId9" imgW="331925" imgH="289794" progId="">
                  <p:embed/>
                </p:oleObj>
              </mc:Choice>
              <mc:Fallback>
                <p:oleObj r:id="rId9" imgW="331925" imgH="2897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226969"/>
                        <a:ext cx="330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499411"/>
              </p:ext>
            </p:extLst>
          </p:nvPr>
        </p:nvGraphicFramePr>
        <p:xfrm>
          <a:off x="1116013" y="4030583"/>
          <a:ext cx="1854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" r:id="rId11" imgW="491416" imgH="393634" progId="">
                  <p:embed/>
                </p:oleObj>
              </mc:Choice>
              <mc:Fallback>
                <p:oleObj r:id="rId11" imgW="491416" imgH="39363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30583"/>
                        <a:ext cx="1854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71600" y="115784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Kako se ponaša vektor </a:t>
            </a: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na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dodirnoj površini dva različita dielektrika? 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550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Normalna komponenta vektora </a:t>
            </a:r>
            <a:r>
              <a:rPr lang="sr-Latn-CS" sz="2400" b="1" dirty="0">
                <a:solidFill>
                  <a:srgbClr val="20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P </a:t>
            </a:r>
            <a:r>
              <a:rPr lang="sr-Latn-CS" sz="2400" dirty="0">
                <a:solidFill>
                  <a:srgbClr val="20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ima prekid </a:t>
            </a:r>
            <a:r>
              <a:rPr lang="sr-Latn-CS" sz="2400" dirty="0" smtClean="0">
                <a:solidFill>
                  <a:srgbClr val="20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na </a:t>
            </a:r>
            <a:r>
              <a:rPr lang="sr-Latn-CS" sz="2400" dirty="0">
                <a:solidFill>
                  <a:srgbClr val="20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Cambria" pitchFamily="18" charset="0"/>
              </a:rPr>
              <a:t>granici dva dielektrika.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157467"/>
              </p:ext>
            </p:extLst>
          </p:nvPr>
        </p:nvGraphicFramePr>
        <p:xfrm>
          <a:off x="1176356" y="5900795"/>
          <a:ext cx="2388393" cy="45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" r:id="rId13" imgW="491441" imgH="393653" progId="">
                  <p:embed/>
                </p:oleObj>
              </mc:Choice>
              <mc:Fallback>
                <p:oleObj r:id="rId13" imgW="491441" imgH="39365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56" y="5900795"/>
                        <a:ext cx="2388393" cy="454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78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9999"/>
                </a:solidFill>
              </a:rPr>
              <a:t>Dielektrici</a:t>
            </a: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54220"/>
              </p:ext>
            </p:extLst>
          </p:nvPr>
        </p:nvGraphicFramePr>
        <p:xfrm>
          <a:off x="827088" y="3644900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" r:id="rId4" imgW="491207" imgH="393466" progId="">
                  <p:embed/>
                </p:oleObj>
              </mc:Choice>
              <mc:Fallback>
                <p:oleObj r:id="rId4" imgW="491207" imgH="3934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644900"/>
                        <a:ext cx="1536700" cy="3937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27460"/>
              </p:ext>
            </p:extLst>
          </p:nvPr>
        </p:nvGraphicFramePr>
        <p:xfrm>
          <a:off x="1984375" y="3644900"/>
          <a:ext cx="311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6" r:id="rId6" imgW="451468" imgH="773966" progId="">
                  <p:embed/>
                </p:oleObj>
              </mc:Choice>
              <mc:Fallback>
                <p:oleObj r:id="rId6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3644900"/>
                        <a:ext cx="311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971550" y="4868863"/>
            <a:ext cx="596071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b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je pomoćni vektor i nema fizičkog smisla.</a:t>
            </a:r>
          </a:p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Uvodi se zbog pogodnosti pri izračunavanju.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1116013" y="1412875"/>
            <a:ext cx="56517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b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Vektor D i t</a:t>
            </a:r>
            <a:r>
              <a:rPr lang="sr-Latn-CS" sz="2400" b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eorema Gauss-a za vektor D</a:t>
            </a: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3321496" y="2163774"/>
            <a:ext cx="571500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Uop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šteni Gaussov zakon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mesta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gde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postoje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slobodna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vezana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2699792" y="3339562"/>
            <a:ext cx="4395564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Vektor električne indukcije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;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vektor dielektričnog pomeraja</a:t>
            </a:r>
          </a:p>
        </p:txBody>
      </p:sp>
      <p:pic>
        <p:nvPicPr>
          <p:cNvPr id="46089" name="Picture 8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086592"/>
            <a:ext cx="2438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0" name="Picture 9"/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29962"/>
            <a:ext cx="2409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91" name="Picture 10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81475"/>
            <a:ext cx="1371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2" name="Rectangle 11"/>
          <p:cNvSpPr>
            <a:spLocks noChangeArrowheads="1"/>
          </p:cNvSpPr>
          <p:nvPr/>
        </p:nvSpPr>
        <p:spPr bwMode="auto">
          <a:xfrm>
            <a:off x="2411760" y="4244826"/>
            <a:ext cx="33625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Uop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šteni Gaussov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zakon</a:t>
            </a:r>
          </a:p>
        </p:txBody>
      </p:sp>
    </p:spTree>
    <p:extLst>
      <p:ext uri="{BB962C8B-B14F-4D97-AF65-F5344CB8AC3E}">
        <p14:creationId xmlns:p14="http://schemas.microsoft.com/office/powerpoint/2010/main" val="974312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9999"/>
                </a:solidFill>
              </a:rPr>
              <a:t>Dielektrici</a:t>
            </a:r>
          </a:p>
        </p:txBody>
      </p:sp>
      <p:graphicFrame>
        <p:nvGraphicFramePr>
          <p:cNvPr id="4710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942422"/>
              </p:ext>
            </p:extLst>
          </p:nvPr>
        </p:nvGraphicFramePr>
        <p:xfrm>
          <a:off x="971550" y="1916113"/>
          <a:ext cx="1219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2" r:id="rId4" imgW="491255" imgH="393505" progId="">
                  <p:embed/>
                </p:oleObj>
              </mc:Choice>
              <mc:Fallback>
                <p:oleObj r:id="rId4" imgW="491255" imgH="3935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16113"/>
                        <a:ext cx="1219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025050"/>
              </p:ext>
            </p:extLst>
          </p:nvPr>
        </p:nvGraphicFramePr>
        <p:xfrm>
          <a:off x="1196256" y="2996952"/>
          <a:ext cx="279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3" r:id="rId6" imgW="279144" imgH="393337" progId="">
                  <p:embed/>
                </p:oleObj>
              </mc:Choice>
              <mc:Fallback>
                <p:oleObj r:id="rId6" imgW="279144" imgH="3933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256" y="2996952"/>
                        <a:ext cx="279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900113" y="1325563"/>
            <a:ext cx="1578294" cy="4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Veza D i E</a:t>
            </a:r>
          </a:p>
        </p:txBody>
      </p:sp>
      <p:graphicFrame>
        <p:nvGraphicFramePr>
          <p:cNvPr id="471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327434"/>
              </p:ext>
            </p:extLst>
          </p:nvPr>
        </p:nvGraphicFramePr>
        <p:xfrm>
          <a:off x="971550" y="2492375"/>
          <a:ext cx="4940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4" r:id="rId8" imgW="491481" imgH="444473" progId="">
                  <p:embed/>
                </p:oleObj>
              </mc:Choice>
              <mc:Fallback>
                <p:oleObj r:id="rId8" imgW="491481" imgH="44447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92375"/>
                        <a:ext cx="4940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403350" y="2997200"/>
            <a:ext cx="53133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relativna permeabilnost dielektrika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1403648" y="3578225"/>
            <a:ext cx="40259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permeabilnost dielektrika</a:t>
            </a:r>
          </a:p>
        </p:txBody>
      </p:sp>
      <p:graphicFrame>
        <p:nvGraphicFramePr>
          <p:cNvPr id="471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99594"/>
              </p:ext>
            </p:extLst>
          </p:nvPr>
        </p:nvGraphicFramePr>
        <p:xfrm>
          <a:off x="1195685" y="3716338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5" r:id="rId10" imgW="202826" imgH="215492" progId="">
                  <p:embed/>
                </p:oleObj>
              </mc:Choice>
              <mc:Fallback>
                <p:oleObj r:id="rId10" imgW="202826" imgH="2154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685" y="3716338"/>
                        <a:ext cx="203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2733"/>
              </p:ext>
            </p:extLst>
          </p:nvPr>
        </p:nvGraphicFramePr>
        <p:xfrm>
          <a:off x="1196256" y="4365625"/>
          <a:ext cx="279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6" r:id="rId12" imgW="279144" imgH="393337" progId="">
                  <p:embed/>
                </p:oleObj>
              </mc:Choice>
              <mc:Fallback>
                <p:oleObj r:id="rId12" imgW="279144" imgH="39333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256" y="4365625"/>
                        <a:ext cx="279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1476375" y="4278313"/>
            <a:ext cx="5432169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jedan za vakuum  veće od 1 za ostale</a:t>
            </a:r>
          </a:p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dielektrike</a:t>
            </a:r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395288" y="5157788"/>
            <a:ext cx="749651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 gasove je blizu 1 a za neke keramike nekoliko hiljada.</a:t>
            </a:r>
          </a:p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 vodu je 81.</a:t>
            </a:r>
          </a:p>
        </p:txBody>
      </p:sp>
    </p:spTree>
    <p:extLst>
      <p:ext uri="{BB962C8B-B14F-4D97-AF65-F5344CB8AC3E}">
        <p14:creationId xmlns:p14="http://schemas.microsoft.com/office/powerpoint/2010/main" val="3875554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9999"/>
                </a:solidFill>
              </a:rPr>
              <a:t>Dielektrici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5243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492500" y="1412875"/>
            <a:ext cx="5041934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Primer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Tačkasto naelektrisanje q je u centru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dielektrične kugle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relativne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permeabilnosti </a:t>
            </a:r>
            <a:r>
              <a:rPr lang="el-GR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ε</a:t>
            </a:r>
            <a:r>
              <a:rPr lang="sr-Latn-CS" sz="2400" baseline="-250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r</a:t>
            </a:r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41689"/>
              </p:ext>
            </p:extLst>
          </p:nvPr>
        </p:nvGraphicFramePr>
        <p:xfrm>
          <a:off x="5435600" y="3789363"/>
          <a:ext cx="1485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8" r:id="rId5" imgW="491416" imgH="431727" progId="">
                  <p:embed/>
                </p:oleObj>
              </mc:Choice>
              <mc:Fallback>
                <p:oleObj r:id="rId5" imgW="491416" imgH="4317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789363"/>
                        <a:ext cx="1485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5"/>
          <p:cNvGraphicFramePr>
            <a:graphicFrameLocks noChangeAspect="1"/>
          </p:cNvGraphicFramePr>
          <p:nvPr/>
        </p:nvGraphicFramePr>
        <p:xfrm>
          <a:off x="6011863" y="342900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9" r:id="rId7" imgW="451468" imgH="773966" progId="">
                  <p:embed/>
                </p:oleObj>
              </mc:Choice>
              <mc:Fallback>
                <p:oleObj r:id="rId7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42900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449137"/>
              </p:ext>
            </p:extLst>
          </p:nvPr>
        </p:nvGraphicFramePr>
        <p:xfrm>
          <a:off x="5364163" y="5445125"/>
          <a:ext cx="2730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0" r:id="rId9" imgW="491457" imgH="491457" progId="">
                  <p:embed/>
                </p:oleObj>
              </mc:Choice>
              <mc:Fallback>
                <p:oleObj r:id="rId9" imgW="491457" imgH="4914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445125"/>
                        <a:ext cx="2730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49072"/>
              </p:ext>
            </p:extLst>
          </p:nvPr>
        </p:nvGraphicFramePr>
        <p:xfrm>
          <a:off x="5364163" y="4365625"/>
          <a:ext cx="248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1" r:id="rId11" imgW="491465" imgH="491465" progId="">
                  <p:embed/>
                </p:oleObj>
              </mc:Choice>
              <mc:Fallback>
                <p:oleObj r:id="rId11" imgW="491465" imgH="4914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365625"/>
                        <a:ext cx="248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486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188640"/>
            <a:ext cx="82296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9999"/>
                </a:solidFill>
              </a:rPr>
              <a:t>Dielektrici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3"/>
          <a:stretch/>
        </p:blipFill>
        <p:spPr bwMode="auto">
          <a:xfrm>
            <a:off x="2098127" y="4009502"/>
            <a:ext cx="4947745" cy="208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663575" y="14319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663575" y="1201738"/>
            <a:ext cx="505867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b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Vektor E na granici dva dielektrika</a:t>
            </a:r>
          </a:p>
        </p:txBody>
      </p:sp>
      <p:graphicFrame>
        <p:nvGraphicFramePr>
          <p:cNvPr id="4915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614529"/>
              </p:ext>
            </p:extLst>
          </p:nvPr>
        </p:nvGraphicFramePr>
        <p:xfrm>
          <a:off x="5842000" y="287337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6" r:id="rId5" imgW="451468" imgH="773966" progId="">
                  <p:embed/>
                </p:oleObj>
              </mc:Choice>
              <mc:Fallback>
                <p:oleObj r:id="rId5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287337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081908"/>
              </p:ext>
            </p:extLst>
          </p:nvPr>
        </p:nvGraphicFramePr>
        <p:xfrm>
          <a:off x="684213" y="1916113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7" r:id="rId7" imgW="491457" imgH="393666" progId="">
                  <p:embed/>
                </p:oleObj>
              </mc:Choice>
              <mc:Fallback>
                <p:oleObj r:id="rId7" imgW="491457" imgH="3936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126304"/>
              </p:ext>
            </p:extLst>
          </p:nvPr>
        </p:nvGraphicFramePr>
        <p:xfrm>
          <a:off x="684213" y="2492375"/>
          <a:ext cx="1346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8" r:id="rId9" imgW="491191" imgH="393453" progId="">
                  <p:embed/>
                </p:oleObj>
              </mc:Choice>
              <mc:Fallback>
                <p:oleObj r:id="rId9" imgW="491191" imgH="3934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92375"/>
                        <a:ext cx="1346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55307"/>
              </p:ext>
            </p:extLst>
          </p:nvPr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9" r:id="rId11" imgW="451468" imgH="773966" progId="">
                  <p:embed/>
                </p:oleObj>
              </mc:Choice>
              <mc:Fallback>
                <p:oleObj r:id="rId11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77727"/>
              </p:ext>
            </p:extLst>
          </p:nvPr>
        </p:nvGraphicFramePr>
        <p:xfrm>
          <a:off x="684213" y="3068638"/>
          <a:ext cx="1155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0" r:id="rId12" imgW="491400" imgH="393621" progId="">
                  <p:embed/>
                </p:oleObj>
              </mc:Choice>
              <mc:Fallback>
                <p:oleObj r:id="rId12" imgW="491400" imgH="3936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068638"/>
                        <a:ext cx="1155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506290"/>
              </p:ext>
            </p:extLst>
          </p:nvPr>
        </p:nvGraphicFramePr>
        <p:xfrm>
          <a:off x="684213" y="3644900"/>
          <a:ext cx="1282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1" r:id="rId14" imgW="491432" imgH="393647" progId="">
                  <p:embed/>
                </p:oleObj>
              </mc:Choice>
              <mc:Fallback>
                <p:oleObj r:id="rId14" imgW="491432" imgH="3936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644900"/>
                        <a:ext cx="1282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2319338" y="2780928"/>
            <a:ext cx="582163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su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tangencijalne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komponente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vektora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polja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pravcu kroz tačku na dodirnoj površini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dva dielektrika</a:t>
            </a:r>
          </a:p>
        </p:txBody>
      </p:sp>
    </p:spTree>
    <p:extLst>
      <p:ext uri="{BB962C8B-B14F-4D97-AF65-F5344CB8AC3E}">
        <p14:creationId xmlns:p14="http://schemas.microsoft.com/office/powerpoint/2010/main" val="2030402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83437"/>
            <a:ext cx="2894986" cy="177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619672" y="908720"/>
            <a:ext cx="574309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Provodnik u polju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2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1545607"/>
                <a:ext cx="8568952" cy="23874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lvl="0" eaLnBrk="1" hangingPunct="1">
                  <a:spcBef>
                    <a:spcPts val="625"/>
                  </a:spcBef>
                  <a:tabLst/>
                </a:pPr>
                <a:r>
                  <a:rPr lang="en-US" sz="2400" dirty="0" err="1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Unesimo</a:t>
                </a:r>
                <a:r>
                  <a:rPr lang="en-U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provodnk</a:t>
                </a:r>
                <a:r>
                  <a:rPr lang="en-U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u </a:t>
                </a:r>
                <a:r>
                  <a:rPr lang="en-US" sz="2400" dirty="0" err="1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elektri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čno polje, p</a:t>
                </a:r>
                <a:r>
                  <a:rPr lang="en-US" sz="2400" dirty="0" err="1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olje</a:t>
                </a:r>
                <a:r>
                  <a:rPr lang="en-U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u </a:t>
                </a:r>
                <a:r>
                  <a:rPr lang="en-US" sz="2400" dirty="0" err="1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provodniku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je </a:t>
                </a:r>
                <a:r>
                  <a:rPr lang="en-US" sz="2400" b="1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E</a:t>
                </a:r>
                <a:r>
                  <a:rPr lang="en-U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=0</a:t>
                </a:r>
                <a:r>
                  <a:rPr lang="sr-Latn-R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.</a:t>
                </a:r>
                <a:endParaRPr lang="en-US" sz="2400" dirty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lvl="0" eaLnBrk="1" hangingPunct="1">
                  <a:spcBef>
                    <a:spcPts val="625"/>
                  </a:spcBef>
                  <a:tabLst/>
                </a:pP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Po Gaussovom zakonu sledi da je svuda u telu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20497D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sr-Latn-CS" sz="2400" i="1">
                        <a:solidFill>
                          <a:srgbClr val="20497D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sr-Latn-RS" sz="2400" i="1">
                        <a:solidFill>
                          <a:srgbClr val="20497D"/>
                        </a:solidFill>
                        <a:latin typeface="Cambria Math"/>
                        <a:ea typeface="Cambria Math"/>
                      </a:rPr>
                      <m:t>0, </m:t>
                    </m:r>
                    <m:r>
                      <m:rPr>
                        <m:sty m:val="p"/>
                      </m:rPr>
                      <a:rPr lang="sr-Latn-RS" sz="2400">
                        <a:solidFill>
                          <a:srgbClr val="20497D"/>
                        </a:solidFill>
                        <a:latin typeface="Cambria Math"/>
                        <a:ea typeface="Cambria Math"/>
                      </a:rPr>
                      <m:t>dok</m:t>
                    </m:r>
                    <m:r>
                      <a:rPr lang="sr-Latn-RS" sz="2400">
                        <a:solidFill>
                          <a:srgbClr val="20497D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sr-Latn-RS" sz="2400">
                        <a:solidFill>
                          <a:srgbClr val="20497D"/>
                        </a:solidFill>
                        <a:latin typeface="Cambria Math"/>
                        <a:ea typeface="Cambria Math"/>
                      </a:rPr>
                      <m:t>na</m:t>
                    </m:r>
                  </m:oMath>
                </a14:m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površini postoji nehomogeno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naelektrisanje.</a:t>
                </a:r>
                <a:r>
                  <a:rPr lang="en-U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Provodno 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telo je ekvipotencijalna oblast.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sr-Latn-CS" sz="2400" b="1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Primer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: naći potencijal u provodnom telu koje je u polju </a:t>
                </a:r>
              </a:p>
              <a:p>
                <a:pPr eaLnBrk="1" hangingPunct="1">
                  <a:buClrTx/>
                  <a:buFontTx/>
                  <a:buNone/>
                </a:pP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tačkastog 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naelektrisanja q.</a:t>
                </a:r>
              </a:p>
            </p:txBody>
          </p:sp>
        </mc:Choice>
        <mc:Fallback>
          <p:sp>
            <p:nvSpPr>
              <p:cNvPr id="1229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545607"/>
                <a:ext cx="8568952" cy="2387449"/>
              </a:xfrm>
              <a:prstGeom prst="rect">
                <a:avLst/>
              </a:prstGeom>
              <a:blipFill rotWithShape="1">
                <a:blip r:embed="rId5"/>
                <a:stretch>
                  <a:fillRect l="-1138" t="-2046" r="-427" b="-48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4192588" y="3776513"/>
            <a:ext cx="4369571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Jedina tačka u provodnom telu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 kojoj se potencijal lako računa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zbog simetrije je tačka O.</a:t>
            </a:r>
          </a:p>
        </p:txBody>
      </p:sp>
      <p:graphicFrame>
        <p:nvGraphicFramePr>
          <p:cNvPr id="122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90083"/>
              </p:ext>
            </p:extLst>
          </p:nvPr>
        </p:nvGraphicFramePr>
        <p:xfrm>
          <a:off x="5292725" y="4967064"/>
          <a:ext cx="144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r:id="rId6" imgW="490491" imgH="490491" progId="">
                  <p:embed/>
                </p:oleObj>
              </mc:Choice>
              <mc:Fallback>
                <p:oleObj r:id="rId6" imgW="490491" imgH="4904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967064"/>
                        <a:ext cx="1447800" cy="838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735013" y="5690642"/>
            <a:ext cx="662775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No i sve ostale tačke tela imaju isti taj potencijal.  </a:t>
            </a:r>
          </a:p>
        </p:txBody>
      </p:sp>
    </p:spTree>
    <p:extLst>
      <p:ext uri="{BB962C8B-B14F-4D97-AF65-F5344CB8AC3E}">
        <p14:creationId xmlns:p14="http://schemas.microsoft.com/office/powerpoint/2010/main" val="3355288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60648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9999"/>
                </a:solidFill>
              </a:rPr>
              <a:t>Dielektrici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r="4148"/>
          <a:stretch/>
        </p:blipFill>
        <p:spPr bwMode="auto">
          <a:xfrm>
            <a:off x="278069" y="3872779"/>
            <a:ext cx="4365939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01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18001"/>
              </p:ext>
            </p:extLst>
          </p:nvPr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5" r:id="rId5" imgW="451468" imgH="773966" progId="">
                  <p:embed/>
                </p:oleObj>
              </mc:Choice>
              <mc:Fallback>
                <p:oleObj r:id="rId5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4270"/>
              </p:ext>
            </p:extLst>
          </p:nvPr>
        </p:nvGraphicFramePr>
        <p:xfrm>
          <a:off x="2591296" y="1484784"/>
          <a:ext cx="284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6" r:id="rId7" imgW="491457" imgH="393666" progId="">
                  <p:embed/>
                </p:oleObj>
              </mc:Choice>
              <mc:Fallback>
                <p:oleObj r:id="rId7" imgW="491457" imgH="3936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1296" y="1484784"/>
                        <a:ext cx="2844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2685"/>
              </p:ext>
            </p:extLst>
          </p:nvPr>
        </p:nvGraphicFramePr>
        <p:xfrm>
          <a:off x="5842000" y="287337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7" r:id="rId9" imgW="451468" imgH="773966" progId="">
                  <p:embed/>
                </p:oleObj>
              </mc:Choice>
              <mc:Fallback>
                <p:oleObj r:id="rId9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287337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614627"/>
              </p:ext>
            </p:extLst>
          </p:nvPr>
        </p:nvGraphicFramePr>
        <p:xfrm>
          <a:off x="2508746" y="1989609"/>
          <a:ext cx="140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8" r:id="rId10" imgW="491263" imgH="393511" progId="">
                  <p:embed/>
                </p:oleObj>
              </mc:Choice>
              <mc:Fallback>
                <p:oleObj r:id="rId10" imgW="491263" imgH="3935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746" y="1989609"/>
                        <a:ext cx="1409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293741"/>
              </p:ext>
            </p:extLst>
          </p:nvPr>
        </p:nvGraphicFramePr>
        <p:xfrm>
          <a:off x="2508746" y="2492847"/>
          <a:ext cx="173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9" r:id="rId12" imgW="491449" imgH="393660" progId="">
                  <p:embed/>
                </p:oleObj>
              </mc:Choice>
              <mc:Fallback>
                <p:oleObj r:id="rId12" imgW="491449" imgH="3936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746" y="2492847"/>
                        <a:ext cx="1739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02149"/>
              </p:ext>
            </p:extLst>
          </p:nvPr>
        </p:nvGraphicFramePr>
        <p:xfrm>
          <a:off x="861616" y="3213100"/>
          <a:ext cx="254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0" r:id="rId14" imgW="255539" imgH="213538" progId="">
                  <p:embed/>
                </p:oleObj>
              </mc:Choice>
              <mc:Fallback>
                <p:oleObj r:id="rId14" imgW="255539" imgH="2135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16" y="3213100"/>
                        <a:ext cx="2540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1116013" y="3068638"/>
            <a:ext cx="596462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površinska gustina stranog naelektrisanja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 tački na dodirnoj površini dva dielektrika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72001" y="4221088"/>
            <a:ext cx="4680520" cy="124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 dodirnoj površini provodnik-dielektrik, neka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sredina 1 provodnik a 2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dielektrik: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207"/>
              </p:ext>
            </p:extLst>
          </p:nvPr>
        </p:nvGraphicFramePr>
        <p:xfrm>
          <a:off x="6156176" y="5589240"/>
          <a:ext cx="92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1" r:id="rId16" imgW="491247" imgH="393498" progId="">
                  <p:embed/>
                </p:oleObj>
              </mc:Choice>
              <mc:Fallback>
                <p:oleObj r:id="rId16" imgW="491247" imgH="39349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589240"/>
                        <a:ext cx="927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049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14668"/>
              </p:ext>
            </p:extLst>
          </p:nvPr>
        </p:nvGraphicFramePr>
        <p:xfrm>
          <a:off x="2267744" y="2708920"/>
          <a:ext cx="1295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4" r:id="rId4" imgW="490138" imgH="392610" progId="">
                  <p:embed/>
                </p:oleObj>
              </mc:Choice>
              <mc:Fallback>
                <p:oleObj r:id="rId4" imgW="490138" imgH="3926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08920"/>
                        <a:ext cx="1295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748137"/>
              </p:ext>
            </p:extLst>
          </p:nvPr>
        </p:nvGraphicFramePr>
        <p:xfrm>
          <a:off x="2267744" y="3212158"/>
          <a:ext cx="1397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" r:id="rId6" imgW="488699" imgH="391457" progId="">
                  <p:embed/>
                </p:oleObj>
              </mc:Choice>
              <mc:Fallback>
                <p:oleObj r:id="rId6" imgW="488699" imgH="3914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212158"/>
                        <a:ext cx="1397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474986"/>
              </p:ext>
            </p:extLst>
          </p:nvPr>
        </p:nvGraphicFramePr>
        <p:xfrm>
          <a:off x="2267744" y="3716983"/>
          <a:ext cx="1117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6" r:id="rId8" imgW="491263" imgH="393511" progId="">
                  <p:embed/>
                </p:oleObj>
              </mc:Choice>
              <mc:Fallback>
                <p:oleObj r:id="rId8" imgW="491263" imgH="3935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716983"/>
                        <a:ext cx="1117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1042988" y="1341438"/>
            <a:ext cx="653542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Prisustvo homogenog i izotropnog dielektrika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 celom prostoru gde postoji polje kondenzatora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ima za posledicu </a:t>
            </a:r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4310698" y="3140968"/>
            <a:ext cx="197519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-p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ri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q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= const.</a:t>
            </a:r>
            <a:endParaRPr lang="sr-Latn-CS" sz="2400" i="1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1166813" y="4586288"/>
            <a:ext cx="39654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Zanemaruju se efekti krajeva</a:t>
            </a:r>
          </a:p>
        </p:txBody>
      </p:sp>
    </p:spTree>
    <p:extLst>
      <p:ext uri="{BB962C8B-B14F-4D97-AF65-F5344CB8AC3E}">
        <p14:creationId xmlns:p14="http://schemas.microsoft.com/office/powerpoint/2010/main" val="3411865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581794" y="2010466"/>
            <a:ext cx="809466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nergije uzajamnog dejstva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sistema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eaLnBrk="1" hangingPunct="1">
              <a:spcBef>
                <a:spcPts val="625"/>
              </a:spcBef>
              <a:buClrTx/>
              <a:buFontTx/>
              <a:buNone/>
            </a:pP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78046"/>
              </p:ext>
            </p:extLst>
          </p:nvPr>
        </p:nvGraphicFramePr>
        <p:xfrm>
          <a:off x="3419475" y="2586530"/>
          <a:ext cx="1562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4" r:id="rId4" imgW="489618" imgH="489618" progId="">
                  <p:embed/>
                </p:oleObj>
              </mc:Choice>
              <mc:Fallback>
                <p:oleObj r:id="rId4" imgW="489618" imgH="4896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586530"/>
                        <a:ext cx="1562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520713"/>
              </p:ext>
            </p:extLst>
          </p:nvPr>
        </p:nvGraphicFramePr>
        <p:xfrm>
          <a:off x="3708400" y="3666650"/>
          <a:ext cx="1117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5" r:id="rId6" imgW="488317" imgH="391151" progId="">
                  <p:embed/>
                </p:oleObj>
              </mc:Choice>
              <mc:Fallback>
                <p:oleObj r:id="rId6" imgW="488317" imgH="3911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666650"/>
                        <a:ext cx="1117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837678" y="4170706"/>
            <a:ext cx="745753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q</a:t>
            </a:r>
            <a:r>
              <a:rPr lang="sr-Latn-CS" sz="2400" baseline="-250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je naelektrisanje i-te tačke sistema</a:t>
            </a:r>
          </a:p>
          <a:p>
            <a:pPr eaLnBrk="1" hangingPunct="1">
              <a:buClrTx/>
              <a:buFontTx/>
              <a:buNone/>
            </a:pPr>
            <a:r>
              <a:rPr lang="el-GR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φ</a:t>
            </a:r>
            <a:r>
              <a:rPr lang="sr-Latn-CS" sz="2400" baseline="-250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i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je potencijal na mestu i-te tačke izazvan svim ostalim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naelektrisanjima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813" y="1124744"/>
            <a:ext cx="6347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CS" sz="3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Energija sistema naelektrisanja</a:t>
            </a:r>
            <a:endParaRPr lang="sr-Latn-CS" sz="3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74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57200" y="1268760"/>
            <a:ext cx="2170584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625"/>
              </a:spcBef>
              <a:buClrTx/>
              <a:buFontTx/>
              <a:buNone/>
            </a:pPr>
            <a:r>
              <a:rPr lang="sr-Latn-CS" sz="32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Primer</a:t>
            </a:r>
            <a:endParaRPr lang="sr-Latn-CS" sz="32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82" y="980728"/>
            <a:ext cx="278815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27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315295"/>
              </p:ext>
            </p:extLst>
          </p:nvPr>
        </p:nvGraphicFramePr>
        <p:xfrm>
          <a:off x="3570684" y="2241868"/>
          <a:ext cx="4457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1" r:id="rId5" imgW="487895" imgH="487895" progId="">
                  <p:embed/>
                </p:oleObj>
              </mc:Choice>
              <mc:Fallback>
                <p:oleObj r:id="rId5" imgW="487895" imgH="4878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684" y="2241868"/>
                        <a:ext cx="44577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67965"/>
              </p:ext>
            </p:extLst>
          </p:nvPr>
        </p:nvGraphicFramePr>
        <p:xfrm>
          <a:off x="5753100" y="27114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2" r:id="rId7" imgW="177489" imgH="291593" progId="">
                  <p:embed/>
                </p:oleObj>
              </mc:Choice>
              <mc:Fallback>
                <p:oleObj r:id="rId7" imgW="177489" imgH="29159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2711450"/>
                        <a:ext cx="177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3491881" y="3284984"/>
            <a:ext cx="518457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- 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rastojanje 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dva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tela 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22347"/>
              </p:ext>
            </p:extLst>
          </p:nvPr>
        </p:nvGraphicFramePr>
        <p:xfrm>
          <a:off x="6037901" y="4999495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" r:id="rId9" imgW="451468" imgH="773966" progId="">
                  <p:embed/>
                </p:oleObj>
              </mc:Choice>
              <mc:Fallback>
                <p:oleObj r:id="rId9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901" y="4999495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6726" y="4005064"/>
            <a:ext cx="8050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Ukupna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energija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uzajamnog dejstva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sistema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n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tackastih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40220"/>
              </p:ext>
            </p:extLst>
          </p:nvPr>
        </p:nvGraphicFramePr>
        <p:xfrm>
          <a:off x="6406201" y="500267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" r:id="rId11" imgW="451468" imgH="773966" progId="">
                  <p:embed/>
                </p:oleObj>
              </mc:Choice>
              <mc:Fallback>
                <p:oleObj r:id="rId11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201" y="500267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90508"/>
              </p:ext>
            </p:extLst>
          </p:nvPr>
        </p:nvGraphicFramePr>
        <p:xfrm>
          <a:off x="6406201" y="5002670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5" r:id="rId12" imgW="451468" imgH="773966" progId="">
                  <p:embed/>
                </p:oleObj>
              </mc:Choice>
              <mc:Fallback>
                <p:oleObj r:id="rId12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6201" y="5002670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6599"/>
              </p:ext>
            </p:extLst>
          </p:nvPr>
        </p:nvGraphicFramePr>
        <p:xfrm>
          <a:off x="3059832" y="4792652"/>
          <a:ext cx="1727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6" r:id="rId13" imgW="489698" imgH="489698" progId="">
                  <p:embed/>
                </p:oleObj>
              </mc:Choice>
              <mc:Fallback>
                <p:oleObj r:id="rId13" imgW="489698" imgH="489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792652"/>
                        <a:ext cx="1727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888051" y="5618152"/>
            <a:ext cx="700074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potencijal koji formiraju sva ostala naelektrisanja </a:t>
            </a:r>
          </a:p>
          <a:p>
            <a:pPr eaLnBrk="1" hangingPunct="1">
              <a:buClrTx/>
              <a:buFontTx/>
              <a:buNone/>
            </a:pPr>
            <a:r>
              <a:rPr lang="en-U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sistema na mestu gde je naelektrisanje      .</a:t>
            </a: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667011"/>
              </p:ext>
            </p:extLst>
          </p:nvPr>
        </p:nvGraphicFramePr>
        <p:xfrm>
          <a:off x="600714" y="5689589"/>
          <a:ext cx="26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7" r:id="rId15" imgW="268925" imgH="390597" progId="">
                  <p:embed/>
                </p:oleObj>
              </mc:Choice>
              <mc:Fallback>
                <p:oleObj r:id="rId15" imgW="268925" imgH="3905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4" y="5689589"/>
                        <a:ext cx="26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00340"/>
              </p:ext>
            </p:extLst>
          </p:nvPr>
        </p:nvGraphicFramePr>
        <p:xfrm>
          <a:off x="6084168" y="6034741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8" r:id="rId17" imgW="253828" imgH="393447" progId="">
                  <p:embed/>
                </p:oleObj>
              </mc:Choice>
              <mc:Fallback>
                <p:oleObj r:id="rId17" imgW="253828" imgH="3934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6034741"/>
                        <a:ext cx="254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491880" y="1555775"/>
            <a:ext cx="4151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25"/>
              </a:spcBef>
            </a:pP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nergija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uzajamnog dejstva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19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1022920" y="188640"/>
            <a:ext cx="822960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9999"/>
                </a:solidFill>
              </a:rPr>
              <a:t>Energija sistema naelektrisanja</a:t>
            </a:r>
          </a:p>
        </p:txBody>
      </p:sp>
      <p:graphicFrame>
        <p:nvGraphicFramePr>
          <p:cNvPr id="55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83367"/>
              </p:ext>
            </p:extLst>
          </p:nvPr>
        </p:nvGraphicFramePr>
        <p:xfrm>
          <a:off x="61214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7" r:id="rId4" imgW="451468" imgH="773966" progId="">
                  <p:embed/>
                </p:oleObj>
              </mc:Choice>
              <mc:Fallback>
                <p:oleObj r:id="rId4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454142"/>
              </p:ext>
            </p:extLst>
          </p:nvPr>
        </p:nvGraphicFramePr>
        <p:xfrm>
          <a:off x="1187450" y="5013325"/>
          <a:ext cx="1854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8" r:id="rId6" imgW="489722" imgH="489722" progId="">
                  <p:embed/>
                </p:oleObj>
              </mc:Choice>
              <mc:Fallback>
                <p:oleObj r:id="rId6" imgW="489722" imgH="4897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13325"/>
                        <a:ext cx="18542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626069" y="1557338"/>
            <a:ext cx="8050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Ukupna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energija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uzajamnog dejstva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sistema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 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ta</a:t>
            </a:r>
            <a:r>
              <a:rPr lang="sr-Latn-R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č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kastih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r>
              <a:rPr lang="sr-Latn-R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530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43899"/>
              </p:ext>
            </p:extLst>
          </p:nvPr>
        </p:nvGraphicFramePr>
        <p:xfrm>
          <a:off x="6489700" y="287337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9" r:id="rId8" imgW="451468" imgH="773966" progId="">
                  <p:embed/>
                </p:oleObj>
              </mc:Choice>
              <mc:Fallback>
                <p:oleObj r:id="rId8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87337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3352800" y="5085184"/>
            <a:ext cx="5395664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i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sym typeface="Symbol"/>
              </a:rPr>
              <a:t></a:t>
            </a:r>
            <a:r>
              <a:rPr lang="sr-Latn-R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sym typeface="Symbol"/>
              </a:rPr>
              <a:t> 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potencijal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koji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formiraju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sva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r>
              <a:rPr lang="sr-Latn-R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sistema</a:t>
            </a:r>
            <a:r>
              <a:rPr lang="en-U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u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zapremini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dV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graphicFrame>
        <p:nvGraphicFramePr>
          <p:cNvPr id="5530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908803"/>
              </p:ext>
            </p:extLst>
          </p:nvPr>
        </p:nvGraphicFramePr>
        <p:xfrm>
          <a:off x="6489700" y="287337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0" r:id="rId9" imgW="451468" imgH="773966" progId="">
                  <p:embed/>
                </p:oleObj>
              </mc:Choice>
              <mc:Fallback>
                <p:oleObj r:id="rId9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87337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90278"/>
              </p:ext>
            </p:extLst>
          </p:nvPr>
        </p:nvGraphicFramePr>
        <p:xfrm>
          <a:off x="3352800" y="2564904"/>
          <a:ext cx="1727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1" r:id="rId10" imgW="489698" imgH="489698" progId="">
                  <p:embed/>
                </p:oleObj>
              </mc:Choice>
              <mc:Fallback>
                <p:oleObj r:id="rId10" imgW="489698" imgH="489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64904"/>
                        <a:ext cx="1727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Text Box 10"/>
          <p:cNvSpPr txBox="1">
            <a:spLocks noChangeArrowheads="1"/>
          </p:cNvSpPr>
          <p:nvPr/>
        </p:nvSpPr>
        <p:spPr bwMode="auto">
          <a:xfrm>
            <a:off x="971550" y="3573463"/>
            <a:ext cx="700074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potencijal koji formiraju sva ostala naelektrisanja </a:t>
            </a:r>
          </a:p>
          <a:p>
            <a:pPr eaLnBrk="1" hangingPunct="1">
              <a:buClrTx/>
              <a:buFontTx/>
              <a:buNone/>
            </a:pPr>
            <a:r>
              <a:rPr lang="en-U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sistema na mestu gde je naelektrisanje      .</a:t>
            </a:r>
          </a:p>
        </p:txBody>
      </p:sp>
      <p:graphicFrame>
        <p:nvGraphicFramePr>
          <p:cNvPr id="5530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88927"/>
              </p:ext>
            </p:extLst>
          </p:nvPr>
        </p:nvGraphicFramePr>
        <p:xfrm>
          <a:off x="684213" y="3644900"/>
          <a:ext cx="26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" r:id="rId12" imgW="268925" imgH="390597" progId="">
                  <p:embed/>
                </p:oleObj>
              </mc:Choice>
              <mc:Fallback>
                <p:oleObj r:id="rId12" imgW="268925" imgH="3905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644900"/>
                        <a:ext cx="26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51245"/>
              </p:ext>
            </p:extLst>
          </p:nvPr>
        </p:nvGraphicFramePr>
        <p:xfrm>
          <a:off x="6156176" y="3961112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3" r:id="rId14" imgW="253828" imgH="393447" progId="">
                  <p:embed/>
                </p:oleObj>
              </mc:Choice>
              <mc:Fallback>
                <p:oleObj r:id="rId14" imgW="253828" imgH="3934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961112"/>
                        <a:ext cx="254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0" name="Text Box 13"/>
          <p:cNvSpPr txBox="1">
            <a:spLocks noChangeArrowheads="1"/>
          </p:cNvSpPr>
          <p:nvPr/>
        </p:nvSpPr>
        <p:spPr bwMode="auto">
          <a:xfrm>
            <a:off x="683568" y="4508500"/>
            <a:ext cx="598565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raspodeljeno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zapreminsko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naelektrisanje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39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46259"/>
              </p:ext>
            </p:extLst>
          </p:nvPr>
        </p:nvGraphicFramePr>
        <p:xfrm>
          <a:off x="2901549" y="1918056"/>
          <a:ext cx="1778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" r:id="rId4" imgW="489650" imgH="489650" progId="">
                  <p:embed/>
                </p:oleObj>
              </mc:Choice>
              <mc:Fallback>
                <p:oleObj r:id="rId4" imgW="489650" imgH="4896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549" y="1918056"/>
                        <a:ext cx="1778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879475" y="1412776"/>
            <a:ext cx="582214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raspodeljeno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šin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sko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naelektrisanje</a:t>
            </a:r>
            <a:r>
              <a:rPr lang="sr-Latn-R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043608" y="2617052"/>
            <a:ext cx="663846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sr-Latn-CS" sz="2400" i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sym typeface="Symbol"/>
              </a:rPr>
              <a:t>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potencijal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koji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formiraju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sva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sistema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površini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sr-Latn-CS" sz="2400" i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900113" y="3861048"/>
            <a:ext cx="53265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raspodeljeno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linij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sko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naelektrisanje</a:t>
            </a:r>
            <a:r>
              <a:rPr lang="sr-Latn-R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63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310217"/>
              </p:ext>
            </p:extLst>
          </p:nvPr>
        </p:nvGraphicFramePr>
        <p:xfrm>
          <a:off x="2843808" y="4408735"/>
          <a:ext cx="1701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" r:id="rId6" imgW="489642" imgH="489642" progId="">
                  <p:embed/>
                </p:oleObj>
              </mc:Choice>
              <mc:Fallback>
                <p:oleObj r:id="rId6" imgW="489642" imgH="4896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408735"/>
                        <a:ext cx="17018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1042988" y="5158035"/>
            <a:ext cx="663846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sr-Latn-CS" sz="2400" i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sym typeface="Symbol"/>
              </a:rPr>
              <a:t>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sym typeface="Symbol"/>
              </a:rPr>
              <a:t>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potencijal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koji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formiraju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sva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sistema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linijii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i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</a:t>
            </a:r>
            <a:r>
              <a:rPr lang="sr-Latn-CS" sz="2400" i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l</a:t>
            </a:r>
          </a:p>
        </p:txBody>
      </p:sp>
      <p:graphicFrame>
        <p:nvGraphicFramePr>
          <p:cNvPr id="563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436497"/>
              </p:ext>
            </p:extLst>
          </p:nvPr>
        </p:nvGraphicFramePr>
        <p:xfrm>
          <a:off x="5842000" y="2652613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" r:id="rId8" imgW="451468" imgH="773966" progId="">
                  <p:embed/>
                </p:oleObj>
              </mc:Choice>
              <mc:Fallback>
                <p:oleObj r:id="rId8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2652613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908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808038" y="1340768"/>
            <a:ext cx="584010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3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Energija usamljenog provodnika</a:t>
            </a:r>
          </a:p>
        </p:txBody>
      </p:sp>
      <p:graphicFrame>
        <p:nvGraphicFramePr>
          <p:cNvPr id="573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629514"/>
              </p:ext>
            </p:extLst>
          </p:nvPr>
        </p:nvGraphicFramePr>
        <p:xfrm>
          <a:off x="3635375" y="2313684"/>
          <a:ext cx="1778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6" r:id="rId4" imgW="489650" imgH="489650" progId="">
                  <p:embed/>
                </p:oleObj>
              </mc:Choice>
              <mc:Fallback>
                <p:oleObj r:id="rId4" imgW="489650" imgH="4896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313684"/>
                        <a:ext cx="1778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755650" y="2458146"/>
            <a:ext cx="26450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Površinski integral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755650" y="3032821"/>
            <a:ext cx="75258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zbog konstantnog potencijala na površini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provodnika je: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573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578185"/>
              </p:ext>
            </p:extLst>
          </p:nvPr>
        </p:nvGraphicFramePr>
        <p:xfrm>
          <a:off x="2987824" y="3673526"/>
          <a:ext cx="2692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" r:id="rId6" imgW="490154" imgH="490154" progId="">
                  <p:embed/>
                </p:oleObj>
              </mc:Choice>
              <mc:Fallback>
                <p:oleObj r:id="rId6" imgW="490154" imgH="4901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673526"/>
                        <a:ext cx="2692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879475" y="4693346"/>
            <a:ext cx="62223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Izraz važi i ako je usamljeno telo u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dielektriku.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0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808038" y="1840706"/>
            <a:ext cx="571013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Površinski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integral se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deli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 dva integrala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 površinama dve obloge kondenzatora:</a:t>
            </a:r>
          </a:p>
        </p:txBody>
      </p:sp>
      <p:graphicFrame>
        <p:nvGraphicFramePr>
          <p:cNvPr id="5837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8251"/>
              </p:ext>
            </p:extLst>
          </p:nvPr>
        </p:nvGraphicFramePr>
        <p:xfrm>
          <a:off x="2367703" y="2743869"/>
          <a:ext cx="2590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8" r:id="rId4" imgW="490106" imgH="490106" progId="">
                  <p:embed/>
                </p:oleObj>
              </mc:Choice>
              <mc:Fallback>
                <p:oleObj r:id="rId4" imgW="490106" imgH="4901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703" y="2743869"/>
                        <a:ext cx="25908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879475" y="3640931"/>
            <a:ext cx="1255000" cy="4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Pošto je</a:t>
            </a:r>
          </a:p>
        </p:txBody>
      </p:sp>
      <p:graphicFrame>
        <p:nvGraphicFramePr>
          <p:cNvPr id="583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466231"/>
              </p:ext>
            </p:extLst>
          </p:nvPr>
        </p:nvGraphicFramePr>
        <p:xfrm>
          <a:off x="2268538" y="3709193"/>
          <a:ext cx="1104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9" r:id="rId6" imgW="491408" imgH="393628" progId="">
                  <p:embed/>
                </p:oleObj>
              </mc:Choice>
              <mc:Fallback>
                <p:oleObj r:id="rId6" imgW="491408" imgH="3936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709193"/>
                        <a:ext cx="1104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62133"/>
              </p:ext>
            </p:extLst>
          </p:nvPr>
        </p:nvGraphicFramePr>
        <p:xfrm>
          <a:off x="971550" y="4140993"/>
          <a:ext cx="3340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0" r:id="rId8" imgW="490395" imgH="490395" progId="">
                  <p:embed/>
                </p:oleObj>
              </mc:Choice>
              <mc:Fallback>
                <p:oleObj r:id="rId8" imgW="490395" imgH="4903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140993"/>
                        <a:ext cx="3340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55776"/>
              </p:ext>
            </p:extLst>
          </p:nvPr>
        </p:nvGraphicFramePr>
        <p:xfrm>
          <a:off x="900113" y="4933156"/>
          <a:ext cx="2832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1" r:id="rId10" imgW="490202" imgH="490202" progId="">
                  <p:embed/>
                </p:oleObj>
              </mc:Choice>
              <mc:Fallback>
                <p:oleObj r:id="rId10" imgW="490202" imgH="49020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933156"/>
                        <a:ext cx="2832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755650" y="5845474"/>
            <a:ext cx="704915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Izrazi važe i ako je u zazoru kondenzatora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dielektrik.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9475" y="1098848"/>
            <a:ext cx="414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Latn-CS" sz="3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Energija kondenzatora</a:t>
            </a:r>
            <a:endParaRPr lang="sr-Latn-CS" sz="32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43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094928" y="778694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3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Energija elektrostatičkog polja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50264" y="1807876"/>
            <a:ext cx="756615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Prethodne formule izražavaju energiju preko potencijala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 naelektrisanja. Međutim energiju je moguće izraziti i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preko jačine polja.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769314" y="3027076"/>
            <a:ext cx="1228519" cy="4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Primer:</a:t>
            </a:r>
          </a:p>
        </p:txBody>
      </p:sp>
      <p:graphicFrame>
        <p:nvGraphicFramePr>
          <p:cNvPr id="5939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67575"/>
              </p:ext>
            </p:extLst>
          </p:nvPr>
        </p:nvGraphicFramePr>
        <p:xfrm>
          <a:off x="842339" y="3460464"/>
          <a:ext cx="1320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8" r:id="rId4" imgW="491207" imgH="491207" progId="">
                  <p:embed/>
                </p:oleObj>
              </mc:Choice>
              <mc:Fallback>
                <p:oleObj r:id="rId4" imgW="491207" imgH="4912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339" y="3460464"/>
                        <a:ext cx="1320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62790"/>
              </p:ext>
            </p:extLst>
          </p:nvPr>
        </p:nvGraphicFramePr>
        <p:xfrm>
          <a:off x="769314" y="4324064"/>
          <a:ext cx="4927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9" r:id="rId6" imgW="490692" imgH="490692" progId="">
                  <p:embed/>
                </p:oleObj>
              </mc:Choice>
              <mc:Fallback>
                <p:oleObj r:id="rId6" imgW="490692" imgH="4906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14" y="4324064"/>
                        <a:ext cx="4927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769314" y="5332126"/>
            <a:ext cx="5928011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Energija polja je nagomilana samo u zazoru </a:t>
            </a:r>
          </a:p>
          <a:p>
            <a:pPr eaLnBrk="1" hangingPunct="1">
              <a:buClrTx/>
              <a:buFontTx/>
              <a:buNone/>
            </a:pPr>
            <a:r>
              <a:rPr lang="sr-Latn-CS" sz="240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kondezatora jer samo tu postoji polje. </a:t>
            </a:r>
          </a:p>
        </p:txBody>
      </p:sp>
    </p:spTree>
    <p:extLst>
      <p:ext uri="{BB962C8B-B14F-4D97-AF65-F5344CB8AC3E}">
        <p14:creationId xmlns:p14="http://schemas.microsoft.com/office/powerpoint/2010/main" val="2769470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878904" y="1066726"/>
            <a:ext cx="4917232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32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Sile u dielektriku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827584" y="2109184"/>
            <a:ext cx="7488832" cy="372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 dielektrik u polju deluju električne sile koje ga </a:t>
            </a:r>
            <a:r>
              <a:rPr lang="sr-Latn-C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deformišu tj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izazivaju elektrostrikciju. Usled nje u </a:t>
            </a:r>
            <a:r>
              <a:rPr lang="sr-Latn-C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dielektriku nastaju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mehanička naprezanja.</a:t>
            </a:r>
          </a:p>
          <a:p>
            <a:pPr marL="342900" indent="-342900" eaLnBrk="1" hangingPunct="1"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 provodnik u dielektriku ne deluje samo sila </a:t>
            </a:r>
            <a:r>
              <a:rPr lang="sr-Latn-C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zbog površinskog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naelektrisanja već i mehanička sila </a:t>
            </a:r>
            <a:r>
              <a:rPr lang="sr-Latn-C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zbog elektrostrikcije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okolnog dielektrika.</a:t>
            </a:r>
          </a:p>
          <a:p>
            <a:pPr marL="342900" indent="-342900" eaLnBrk="1" hangingPunct="1">
              <a:spcBef>
                <a:spcPts val="1200"/>
              </a:spcBef>
              <a:buClrTx/>
              <a:buFont typeface="Wingdings" pitchFamily="2" charset="2"/>
              <a:buChar char="Ø"/>
            </a:pP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Direktno računanje ovih sila je složeno pa se </a:t>
            </a:r>
            <a:r>
              <a:rPr lang="sr-Latn-CS" sz="2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često primenjuje </a:t>
            </a:r>
            <a:r>
              <a:rPr lang="sr-Latn-C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metod koji koristi zakon o održanju energije.</a:t>
            </a:r>
          </a:p>
        </p:txBody>
      </p:sp>
    </p:spTree>
    <p:extLst>
      <p:ext uri="{BB962C8B-B14F-4D97-AF65-F5344CB8AC3E}">
        <p14:creationId xmlns:p14="http://schemas.microsoft.com/office/powerpoint/2010/main" val="993532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31" y="2996952"/>
            <a:ext cx="4176713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755576" y="1713142"/>
            <a:ext cx="8085013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Primer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: dve provodne kugle od koji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h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je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jedna naelektrisana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 Na desnoj polukugli se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javljaju indukovana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naelektrisanja. Ona vrše neku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preraspodelu 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površinskog naelektrisanja leve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polukugle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5992813" y="3433763"/>
            <a:ext cx="2703538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Dovoljno daleko od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provodnih tela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polje i potencijali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postaju vrlo bliski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onim od tačkastog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619672" y="908720"/>
            <a:ext cx="574309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Provodnik u polju</a:t>
            </a:r>
          </a:p>
        </p:txBody>
      </p:sp>
    </p:spTree>
    <p:extLst>
      <p:ext uri="{BB962C8B-B14F-4D97-AF65-F5344CB8AC3E}">
        <p14:creationId xmlns:p14="http://schemas.microsoft.com/office/powerpoint/2010/main" val="1836145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734888" y="1066726"/>
            <a:ext cx="8229600" cy="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MEĐUSOBNO VEZIVANJE VIŠE KONDENZATORA</a:t>
            </a:r>
            <a:endParaRPr lang="sr-Latn-CS" sz="3600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1" y="2060848"/>
            <a:ext cx="883267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buClrTx/>
            </a:pPr>
            <a:r>
              <a:rPr lang="sr-Latn-CS" sz="28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Redna veza kondenzatora</a:t>
            </a:r>
            <a:endParaRPr lang="sr-Latn-CS" sz="28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object 43"/>
          <p:cNvSpPr/>
          <p:nvPr/>
        </p:nvSpPr>
        <p:spPr>
          <a:xfrm>
            <a:off x="296320" y="2544636"/>
            <a:ext cx="8778610" cy="2051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329713" y="4683737"/>
            <a:ext cx="8885577" cy="1841607"/>
            <a:chOff x="329713" y="3858741"/>
            <a:chExt cx="8885577" cy="1841607"/>
          </a:xfrm>
        </p:grpSpPr>
        <p:grpSp>
          <p:nvGrpSpPr>
            <p:cNvPr id="31" name="object 3"/>
            <p:cNvGrpSpPr/>
            <p:nvPr/>
          </p:nvGrpSpPr>
          <p:grpSpPr>
            <a:xfrm>
              <a:off x="3961935" y="4707843"/>
              <a:ext cx="5253355" cy="992505"/>
              <a:chOff x="3961935" y="4707843"/>
              <a:chExt cx="5253355" cy="992505"/>
            </a:xfrm>
          </p:grpSpPr>
          <p:sp>
            <p:nvSpPr>
              <p:cNvPr id="32" name="object 4"/>
              <p:cNvSpPr/>
              <p:nvPr/>
            </p:nvSpPr>
            <p:spPr>
              <a:xfrm>
                <a:off x="3970190" y="4967087"/>
                <a:ext cx="23526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52675">
                    <a:moveTo>
                      <a:pt x="0" y="0"/>
                    </a:moveTo>
                    <a:lnTo>
                      <a:pt x="336477" y="0"/>
                    </a:lnTo>
                  </a:path>
                  <a:path w="2352675">
                    <a:moveTo>
                      <a:pt x="673336" y="0"/>
                    </a:moveTo>
                    <a:lnTo>
                      <a:pt x="1045647" y="0"/>
                    </a:lnTo>
                  </a:path>
                  <a:path w="2352675">
                    <a:moveTo>
                      <a:pt x="1977060" y="0"/>
                    </a:moveTo>
                    <a:lnTo>
                      <a:pt x="2352420" y="0"/>
                    </a:lnTo>
                  </a:path>
                </a:pathLst>
              </a:custGeom>
              <a:ln w="1631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object 5"/>
              <p:cNvSpPr/>
              <p:nvPr/>
            </p:nvSpPr>
            <p:spPr>
              <a:xfrm>
                <a:off x="7623285" y="4716098"/>
                <a:ext cx="1583690" cy="975994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975995">
                    <a:moveTo>
                      <a:pt x="7624" y="0"/>
                    </a:moveTo>
                    <a:lnTo>
                      <a:pt x="7624" y="975683"/>
                    </a:lnTo>
                  </a:path>
                  <a:path w="1583690" h="975995">
                    <a:moveTo>
                      <a:pt x="1575142" y="0"/>
                    </a:moveTo>
                    <a:lnTo>
                      <a:pt x="1575142" y="975683"/>
                    </a:lnTo>
                  </a:path>
                  <a:path w="1583690" h="975995">
                    <a:moveTo>
                      <a:pt x="0" y="7994"/>
                    </a:moveTo>
                    <a:lnTo>
                      <a:pt x="1583528" y="7994"/>
                    </a:lnTo>
                  </a:path>
                  <a:path w="1583690" h="975995">
                    <a:moveTo>
                      <a:pt x="0" y="967388"/>
                    </a:moveTo>
                    <a:lnTo>
                      <a:pt x="1583528" y="967388"/>
                    </a:lnTo>
                  </a:path>
                </a:pathLst>
              </a:custGeom>
              <a:ln w="16310">
                <a:solidFill>
                  <a:srgbClr val="FF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4" name="object 6"/>
            <p:cNvSpPr/>
            <p:nvPr/>
          </p:nvSpPr>
          <p:spPr>
            <a:xfrm>
              <a:off x="8476932" y="4118882"/>
              <a:ext cx="360680" cy="0"/>
            </a:xfrm>
            <a:custGeom>
              <a:avLst/>
              <a:gdLst/>
              <a:ahLst/>
              <a:cxnLst/>
              <a:rect l="l" t="t" r="r" b="b"/>
              <a:pathLst>
                <a:path w="360679">
                  <a:moveTo>
                    <a:pt x="0" y="0"/>
                  </a:moveTo>
                  <a:lnTo>
                    <a:pt x="360366" y="0"/>
                  </a:lnTo>
                </a:path>
              </a:pathLst>
            </a:custGeom>
            <a:ln w="162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7"/>
            <p:cNvSpPr/>
            <p:nvPr/>
          </p:nvSpPr>
          <p:spPr>
            <a:xfrm>
              <a:off x="8804007" y="5187351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4">
                  <a:moveTo>
                    <a:pt x="0" y="0"/>
                  </a:moveTo>
                  <a:lnTo>
                    <a:pt x="330378" y="0"/>
                  </a:lnTo>
                </a:path>
              </a:pathLst>
            </a:custGeom>
            <a:ln w="162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8"/>
            <p:cNvSpPr txBox="1"/>
            <p:nvPr/>
          </p:nvSpPr>
          <p:spPr>
            <a:xfrm>
              <a:off x="1171600" y="4931594"/>
              <a:ext cx="121285" cy="255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500" dirty="0">
                  <a:latin typeface="Times New Roman"/>
                  <a:cs typeface="Times New Roman"/>
                </a:rPr>
                <a:t>1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37" name="object 9"/>
            <p:cNvSpPr txBox="1"/>
            <p:nvPr/>
          </p:nvSpPr>
          <p:spPr>
            <a:xfrm>
              <a:off x="1835191" y="4931594"/>
              <a:ext cx="121285" cy="255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500" dirty="0">
                  <a:latin typeface="Times New Roman"/>
                  <a:cs typeface="Times New Roman"/>
                </a:rPr>
                <a:t>2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38" name="object 10"/>
            <p:cNvSpPr txBox="1"/>
            <p:nvPr/>
          </p:nvSpPr>
          <p:spPr>
            <a:xfrm>
              <a:off x="4862892" y="5192718"/>
              <a:ext cx="121285" cy="255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500" dirty="0">
                  <a:latin typeface="Times New Roman"/>
                  <a:cs typeface="Times New Roman"/>
                </a:rPr>
                <a:t>2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39" name="object 11"/>
            <p:cNvSpPr txBox="1"/>
            <p:nvPr/>
          </p:nvSpPr>
          <p:spPr>
            <a:xfrm>
              <a:off x="7780349" y="4715270"/>
              <a:ext cx="128524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106170" algn="l"/>
                </a:tabLst>
              </a:pPr>
              <a:r>
                <a:rPr sz="2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	1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40" name="object 12"/>
            <p:cNvSpPr txBox="1"/>
            <p:nvPr/>
          </p:nvSpPr>
          <p:spPr>
            <a:xfrm>
              <a:off x="5651287" y="4137147"/>
              <a:ext cx="466090" cy="255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356870" algn="l"/>
                </a:tabLst>
              </a:pPr>
              <a:r>
                <a:rPr sz="1500" i="1" dirty="0">
                  <a:latin typeface="Times New Roman"/>
                  <a:cs typeface="Times New Roman"/>
                </a:rPr>
                <a:t>n	n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41" name="object 13"/>
            <p:cNvSpPr txBox="1"/>
            <p:nvPr/>
          </p:nvSpPr>
          <p:spPr>
            <a:xfrm>
              <a:off x="8449633" y="4119903"/>
              <a:ext cx="37973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2600" i="1" spc="-10" dirty="0">
                  <a:latin typeface="Times New Roman"/>
                  <a:cs typeface="Times New Roman"/>
                </a:rPr>
                <a:t>C</a:t>
              </a:r>
              <a:r>
                <a:rPr sz="2250" i="1" spc="-15" baseline="-24074" dirty="0">
                  <a:latin typeface="Times New Roman"/>
                  <a:cs typeface="Times New Roman"/>
                </a:rPr>
                <a:t>e</a:t>
              </a:r>
              <a:endParaRPr sz="2250" baseline="-24074">
                <a:latin typeface="Times New Roman"/>
                <a:cs typeface="Times New Roman"/>
              </a:endParaRPr>
            </a:p>
          </p:txBody>
        </p:sp>
        <p:sp>
          <p:nvSpPr>
            <p:cNvPr id="42" name="object 14"/>
            <p:cNvSpPr txBox="1"/>
            <p:nvPr/>
          </p:nvSpPr>
          <p:spPr>
            <a:xfrm>
              <a:off x="7811113" y="3858741"/>
              <a:ext cx="118745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  <a:tabLst>
                  <a:tab pos="763270" algn="l"/>
                  <a:tab pos="1065530" algn="l"/>
                </a:tabLst>
              </a:pPr>
              <a:r>
                <a:rPr sz="2600" i="1" dirty="0">
                  <a:latin typeface="Times New Roman"/>
                  <a:cs typeface="Times New Roman"/>
                </a:rPr>
                <a:t>U</a:t>
              </a:r>
              <a:r>
                <a:rPr sz="2600" i="1" spc="300" dirty="0">
                  <a:latin typeface="Times New Roman"/>
                  <a:cs typeface="Times New Roman"/>
                </a:rPr>
                <a:t> 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dirty="0">
                  <a:latin typeface="Times New Roman"/>
                  <a:cs typeface="Times New Roman"/>
                </a:rPr>
                <a:t>	</a:t>
              </a:r>
              <a:r>
                <a:rPr sz="3900" i="1" baseline="35256" dirty="0">
                  <a:latin typeface="Times New Roman"/>
                  <a:cs typeface="Times New Roman"/>
                </a:rPr>
                <a:t>q	</a:t>
              </a:r>
              <a:r>
                <a:rPr sz="2600" dirty="0">
                  <a:latin typeface="Times New Roman"/>
                  <a:cs typeface="Times New Roman"/>
                </a:rPr>
                <a:t>,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43" name="object 15"/>
            <p:cNvSpPr txBox="1"/>
            <p:nvPr/>
          </p:nvSpPr>
          <p:spPr>
            <a:xfrm>
              <a:off x="3108672" y="4931594"/>
              <a:ext cx="121285" cy="255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500" i="1" dirty="0">
                  <a:latin typeface="Times New Roman"/>
                  <a:cs typeface="Times New Roman"/>
                </a:rPr>
                <a:t>n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44" name="object 16"/>
            <p:cNvSpPr txBox="1"/>
            <p:nvPr/>
          </p:nvSpPr>
          <p:spPr>
            <a:xfrm>
              <a:off x="8523192" y="4730993"/>
              <a:ext cx="121285" cy="255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5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n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45" name="object 17"/>
            <p:cNvSpPr txBox="1"/>
            <p:nvPr/>
          </p:nvSpPr>
          <p:spPr>
            <a:xfrm>
              <a:off x="7911357" y="5412987"/>
              <a:ext cx="110489" cy="255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5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e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46" name="object 18"/>
            <p:cNvSpPr txBox="1"/>
            <p:nvPr/>
          </p:nvSpPr>
          <p:spPr>
            <a:xfrm>
              <a:off x="9017212" y="5412987"/>
              <a:ext cx="78740" cy="255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5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47" name="object 19"/>
            <p:cNvSpPr txBox="1"/>
            <p:nvPr/>
          </p:nvSpPr>
          <p:spPr>
            <a:xfrm>
              <a:off x="337301" y="4706971"/>
              <a:ext cx="1499235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1023619" algn="l"/>
                </a:tabLst>
              </a:pPr>
              <a:r>
                <a:rPr sz="2600" i="1" dirty="0">
                  <a:latin typeface="Times New Roman"/>
                  <a:cs typeface="Times New Roman"/>
                </a:rPr>
                <a:t>U</a:t>
              </a:r>
              <a:r>
                <a:rPr sz="2600" i="1" spc="300" dirty="0">
                  <a:latin typeface="Times New Roman"/>
                  <a:cs typeface="Times New Roman"/>
                </a:rPr>
                <a:t> 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spc="-250" dirty="0">
                  <a:latin typeface="Times New Roman"/>
                  <a:cs typeface="Times New Roman"/>
                </a:rPr>
                <a:t> </a:t>
              </a:r>
              <a:r>
                <a:rPr sz="2600" i="1" dirty="0">
                  <a:latin typeface="Times New Roman"/>
                  <a:cs typeface="Times New Roman"/>
                </a:rPr>
                <a:t>U	</a:t>
              </a:r>
              <a:r>
                <a:rPr sz="2600" dirty="0">
                  <a:latin typeface="Symbol"/>
                  <a:cs typeface="Symbol"/>
                </a:rPr>
                <a:t></a:t>
              </a:r>
              <a:r>
                <a:rPr sz="2600" spc="-400" dirty="0">
                  <a:latin typeface="Times New Roman"/>
                  <a:cs typeface="Times New Roman"/>
                </a:rPr>
                <a:t> </a:t>
              </a:r>
              <a:r>
                <a:rPr sz="2600" i="1" dirty="0">
                  <a:latin typeface="Times New Roman"/>
                  <a:cs typeface="Times New Roman"/>
                </a:rPr>
                <a:t>U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48" name="object 20"/>
            <p:cNvSpPr txBox="1"/>
            <p:nvPr/>
          </p:nvSpPr>
          <p:spPr>
            <a:xfrm>
              <a:off x="7693435" y="5188360"/>
              <a:ext cx="246379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C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49" name="object 21"/>
            <p:cNvSpPr txBox="1"/>
            <p:nvPr/>
          </p:nvSpPr>
          <p:spPr>
            <a:xfrm>
              <a:off x="4641374" y="4968412"/>
              <a:ext cx="246379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i="1" dirty="0">
                  <a:latin typeface="Times New Roman"/>
                  <a:cs typeface="Times New Roman"/>
                </a:rPr>
                <a:t>C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50" name="object 22"/>
            <p:cNvSpPr txBox="1"/>
            <p:nvPr/>
          </p:nvSpPr>
          <p:spPr>
            <a:xfrm>
              <a:off x="8414817" y="5240281"/>
              <a:ext cx="65913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15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 </a:t>
              </a:r>
              <a:r>
                <a:rPr sz="1500" spc="-10" dirty="0">
                  <a:solidFill>
                    <a:srgbClr val="FF0000"/>
                  </a:solidFill>
                  <a:latin typeface="Symbol"/>
                  <a:cs typeface="Symbol"/>
                </a:rPr>
                <a:t></a:t>
              </a:r>
              <a:r>
                <a:rPr sz="1500" spc="-1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r>
                <a:rPr sz="1500" spc="5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3900" i="1" baseline="8547" dirty="0">
                  <a:solidFill>
                    <a:srgbClr val="FF0000"/>
                  </a:solidFill>
                  <a:latin typeface="Times New Roman"/>
                  <a:cs typeface="Times New Roman"/>
                </a:rPr>
                <a:t>C</a:t>
              </a:r>
              <a:endParaRPr sz="3900" baseline="8547">
                <a:latin typeface="Times New Roman"/>
                <a:cs typeface="Times New Roman"/>
              </a:endParaRPr>
            </a:p>
          </p:txBody>
        </p:sp>
        <p:sp>
          <p:nvSpPr>
            <p:cNvPr id="51" name="object 23"/>
            <p:cNvSpPr txBox="1"/>
            <p:nvPr/>
          </p:nvSpPr>
          <p:spPr>
            <a:xfrm>
              <a:off x="329713" y="3912587"/>
              <a:ext cx="570357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50800">
                <a:lnSpc>
                  <a:spcPct val="100000"/>
                </a:lnSpc>
                <a:spcBef>
                  <a:spcPts val="95"/>
                </a:spcBef>
                <a:tabLst>
                  <a:tab pos="1634489" algn="l"/>
                  <a:tab pos="4859020" algn="l"/>
                </a:tabLst>
              </a:pPr>
              <a:r>
                <a:rPr sz="2600" i="1" spc="-90" dirty="0">
                  <a:latin typeface="Times New Roman"/>
                  <a:cs typeface="Times New Roman"/>
                </a:rPr>
                <a:t>q</a:t>
              </a:r>
              <a:r>
                <a:rPr sz="2250" spc="-135" baseline="-24074" dirty="0">
                  <a:latin typeface="Times New Roman"/>
                  <a:cs typeface="Times New Roman"/>
                </a:rPr>
                <a:t>1   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spc="-114" dirty="0">
                  <a:latin typeface="Times New Roman"/>
                  <a:cs typeface="Times New Roman"/>
                </a:rPr>
                <a:t> </a:t>
              </a:r>
              <a:r>
                <a:rPr sz="2600" i="1" spc="-5" dirty="0">
                  <a:latin typeface="Times New Roman"/>
                  <a:cs typeface="Times New Roman"/>
                </a:rPr>
                <a:t>q</a:t>
              </a:r>
              <a:r>
                <a:rPr sz="2250" spc="-7" baseline="-24074" dirty="0">
                  <a:latin typeface="Times New Roman"/>
                  <a:cs typeface="Times New Roman"/>
                </a:rPr>
                <a:t>2 </a:t>
              </a:r>
              <a:r>
                <a:rPr sz="2250" spc="179" baseline="-24074" dirty="0">
                  <a:latin typeface="Times New Roman"/>
                  <a:cs typeface="Times New Roman"/>
                </a:rPr>
                <a:t> 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dirty="0">
                  <a:latin typeface="Times New Roman"/>
                  <a:cs typeface="Times New Roman"/>
                </a:rPr>
                <a:t>	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dirty="0">
                  <a:latin typeface="Times New Roman"/>
                  <a:cs typeface="Times New Roman"/>
                </a:rPr>
                <a:t> </a:t>
              </a:r>
              <a:r>
                <a:rPr sz="2600" i="1" spc="-5" dirty="0">
                  <a:latin typeface="Times New Roman"/>
                  <a:cs typeface="Times New Roman"/>
                </a:rPr>
                <a:t>q</a:t>
              </a:r>
              <a:r>
                <a:rPr sz="2250" i="1" spc="-7" baseline="-24074" dirty="0">
                  <a:latin typeface="Times New Roman"/>
                  <a:cs typeface="Times New Roman"/>
                </a:rPr>
                <a:t>n  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dirty="0">
                  <a:latin typeface="Times New Roman"/>
                  <a:cs typeface="Times New Roman"/>
                </a:rPr>
                <a:t> </a:t>
              </a:r>
              <a:r>
                <a:rPr sz="2600" i="1" spc="-95" dirty="0">
                  <a:latin typeface="Times New Roman"/>
                  <a:cs typeface="Times New Roman"/>
                </a:rPr>
                <a:t>C</a:t>
              </a:r>
              <a:r>
                <a:rPr sz="2250" spc="-142" baseline="-24074" dirty="0">
                  <a:latin typeface="Times New Roman"/>
                  <a:cs typeface="Times New Roman"/>
                </a:rPr>
                <a:t>1</a:t>
              </a:r>
              <a:r>
                <a:rPr sz="2600" i="1" spc="-95" dirty="0">
                  <a:latin typeface="Times New Roman"/>
                  <a:cs typeface="Times New Roman"/>
                </a:rPr>
                <a:t>U</a:t>
              </a:r>
              <a:r>
                <a:rPr sz="2250" spc="-142" baseline="-24074" dirty="0">
                  <a:latin typeface="Times New Roman"/>
                  <a:cs typeface="Times New Roman"/>
                </a:rPr>
                <a:t>1   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spc="-135" dirty="0">
                  <a:latin typeface="Times New Roman"/>
                  <a:cs typeface="Times New Roman"/>
                </a:rPr>
                <a:t> </a:t>
              </a:r>
              <a:r>
                <a:rPr sz="2600" i="1" spc="15" dirty="0">
                  <a:latin typeface="Times New Roman"/>
                  <a:cs typeface="Times New Roman"/>
                </a:rPr>
                <a:t>C</a:t>
              </a:r>
              <a:r>
                <a:rPr sz="2250" spc="22" baseline="-24074" dirty="0">
                  <a:latin typeface="Times New Roman"/>
                  <a:cs typeface="Times New Roman"/>
                </a:rPr>
                <a:t>2</a:t>
              </a:r>
              <a:r>
                <a:rPr sz="2600" i="1" spc="15" dirty="0">
                  <a:latin typeface="Times New Roman"/>
                  <a:cs typeface="Times New Roman"/>
                </a:rPr>
                <a:t>U</a:t>
              </a:r>
              <a:r>
                <a:rPr sz="2250" spc="22" baseline="-24074" dirty="0">
                  <a:latin typeface="Times New Roman"/>
                  <a:cs typeface="Times New Roman"/>
                </a:rPr>
                <a:t>2 </a:t>
              </a:r>
              <a:r>
                <a:rPr sz="2250" spc="157" baseline="-24074" dirty="0">
                  <a:latin typeface="Times New Roman"/>
                  <a:cs typeface="Times New Roman"/>
                </a:rPr>
                <a:t> 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dirty="0">
                  <a:latin typeface="Times New Roman"/>
                  <a:cs typeface="Times New Roman"/>
                </a:rPr>
                <a:t>	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dirty="0">
                  <a:latin typeface="Times New Roman"/>
                  <a:cs typeface="Times New Roman"/>
                </a:rPr>
                <a:t> </a:t>
              </a:r>
              <a:r>
                <a:rPr sz="2600" i="1" dirty="0">
                  <a:latin typeface="Times New Roman"/>
                  <a:cs typeface="Times New Roman"/>
                </a:rPr>
                <a:t>C</a:t>
              </a:r>
              <a:r>
                <a:rPr sz="2600" i="1" spc="-170" dirty="0">
                  <a:latin typeface="Times New Roman"/>
                  <a:cs typeface="Times New Roman"/>
                </a:rPr>
                <a:t> </a:t>
              </a:r>
              <a:r>
                <a:rPr sz="2600" i="1" dirty="0">
                  <a:latin typeface="Times New Roman"/>
                  <a:cs typeface="Times New Roman"/>
                </a:rPr>
                <a:t>U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52" name="object 24"/>
            <p:cNvSpPr txBox="1"/>
            <p:nvPr/>
          </p:nvSpPr>
          <p:spPr>
            <a:xfrm>
              <a:off x="6499752" y="3938054"/>
              <a:ext cx="18923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dirty="0">
                  <a:latin typeface="Symbol"/>
                  <a:cs typeface="Symbol"/>
                </a:rPr>
                <a:t></a:t>
              </a:r>
              <a:endParaRPr sz="2600">
                <a:latin typeface="Symbol"/>
                <a:cs typeface="Symbol"/>
              </a:endParaRPr>
            </a:p>
          </p:txBody>
        </p:sp>
        <p:sp>
          <p:nvSpPr>
            <p:cNvPr id="53" name="object 25"/>
            <p:cNvSpPr txBox="1"/>
            <p:nvPr/>
          </p:nvSpPr>
          <p:spPr>
            <a:xfrm>
              <a:off x="6499752" y="4261526"/>
              <a:ext cx="18923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dirty="0">
                  <a:latin typeface="Symbol"/>
                  <a:cs typeface="Symbol"/>
                </a:rPr>
                <a:t></a:t>
              </a:r>
              <a:endParaRPr sz="2600">
                <a:latin typeface="Symbol"/>
                <a:cs typeface="Symbol"/>
              </a:endParaRPr>
            </a:p>
          </p:txBody>
        </p:sp>
        <p:sp>
          <p:nvSpPr>
            <p:cNvPr id="54" name="object 26"/>
            <p:cNvSpPr txBox="1"/>
            <p:nvPr/>
          </p:nvSpPr>
          <p:spPr>
            <a:xfrm>
              <a:off x="6962154" y="4453841"/>
              <a:ext cx="352425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spc="5" dirty="0">
                  <a:latin typeface="Symbol"/>
                  <a:cs typeface="Symbol"/>
                </a:rPr>
                <a:t></a:t>
              </a:r>
              <a:endParaRPr sz="2600">
                <a:latin typeface="Symbol"/>
                <a:cs typeface="Symbol"/>
              </a:endParaRPr>
            </a:p>
          </p:txBody>
        </p:sp>
        <p:sp>
          <p:nvSpPr>
            <p:cNvPr id="55" name="object 27"/>
            <p:cNvSpPr txBox="1"/>
            <p:nvPr/>
          </p:nvSpPr>
          <p:spPr>
            <a:xfrm>
              <a:off x="2001561" y="4706971"/>
              <a:ext cx="2271395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  <a:tabLst>
                  <a:tab pos="631825" algn="l"/>
                  <a:tab pos="1327150" algn="l"/>
                  <a:tab pos="2054225" algn="l"/>
                </a:tabLst>
              </a:pPr>
              <a:r>
                <a:rPr sz="2600" dirty="0">
                  <a:latin typeface="Symbol"/>
                  <a:cs typeface="Symbol"/>
                </a:rPr>
                <a:t></a:t>
              </a:r>
              <a:r>
                <a:rPr sz="2600" dirty="0">
                  <a:latin typeface="Times New Roman"/>
                  <a:cs typeface="Times New Roman"/>
                </a:rPr>
                <a:t>	</a:t>
              </a:r>
              <a:r>
                <a:rPr sz="2600" dirty="0">
                  <a:latin typeface="Symbol"/>
                  <a:cs typeface="Symbol"/>
                </a:rPr>
                <a:t></a:t>
              </a:r>
              <a:r>
                <a:rPr sz="2600" spc="-320" dirty="0">
                  <a:latin typeface="Times New Roman"/>
                  <a:cs typeface="Times New Roman"/>
                </a:rPr>
                <a:t> </a:t>
              </a:r>
              <a:r>
                <a:rPr sz="2600" i="1" dirty="0">
                  <a:latin typeface="Times New Roman"/>
                  <a:cs typeface="Times New Roman"/>
                </a:rPr>
                <a:t>U	</a:t>
              </a:r>
              <a:r>
                <a:rPr sz="2600" dirty="0">
                  <a:latin typeface="Symbol"/>
                  <a:cs typeface="Symbol"/>
                </a:rPr>
                <a:t></a:t>
              </a:r>
              <a:r>
                <a:rPr sz="2600" spc="-10" dirty="0">
                  <a:latin typeface="Times New Roman"/>
                  <a:cs typeface="Times New Roman"/>
                </a:rPr>
                <a:t> </a:t>
              </a:r>
              <a:r>
                <a:rPr sz="2600" i="1" dirty="0">
                  <a:latin typeface="Times New Roman"/>
                  <a:cs typeface="Times New Roman"/>
                </a:rPr>
                <a:t>q</a:t>
              </a:r>
              <a:r>
                <a:rPr sz="2600" i="1" spc="-370" dirty="0">
                  <a:latin typeface="Times New Roman"/>
                  <a:cs typeface="Times New Roman"/>
                </a:rPr>
                <a:t> </a:t>
              </a:r>
              <a:r>
                <a:rPr sz="3900" baseline="39529" dirty="0">
                  <a:latin typeface="Symbol"/>
                  <a:cs typeface="Symbol"/>
                </a:rPr>
                <a:t></a:t>
              </a:r>
              <a:r>
                <a:rPr sz="3900" baseline="39529" dirty="0">
                  <a:latin typeface="Times New Roman"/>
                  <a:cs typeface="Times New Roman"/>
                </a:rPr>
                <a:t>	</a:t>
              </a:r>
              <a:r>
                <a:rPr sz="3900" baseline="35256" dirty="0">
                  <a:latin typeface="Times New Roman"/>
                  <a:cs typeface="Times New Roman"/>
                </a:rPr>
                <a:t>1</a:t>
              </a:r>
              <a:endParaRPr sz="3900" baseline="35256">
                <a:latin typeface="Times New Roman"/>
                <a:cs typeface="Times New Roman"/>
              </a:endParaRPr>
            </a:p>
          </p:txBody>
        </p:sp>
        <p:sp>
          <p:nvSpPr>
            <p:cNvPr id="56" name="object 28"/>
            <p:cNvSpPr txBox="1"/>
            <p:nvPr/>
          </p:nvSpPr>
          <p:spPr>
            <a:xfrm>
              <a:off x="4344476" y="4495309"/>
              <a:ext cx="606425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  <a:tabLst>
                  <a:tab pos="402590" algn="l"/>
                </a:tabLst>
              </a:pPr>
              <a:r>
                <a:rPr sz="3900" baseline="-35256" dirty="0">
                  <a:latin typeface="Symbol"/>
                  <a:cs typeface="Symbol"/>
                </a:rPr>
                <a:t></a:t>
              </a:r>
              <a:r>
                <a:rPr sz="3900" baseline="-35256" dirty="0">
                  <a:latin typeface="Times New Roman"/>
                  <a:cs typeface="Times New Roman"/>
                </a:rPr>
                <a:t>	</a:t>
              </a:r>
              <a:r>
                <a:rPr sz="2600" dirty="0">
                  <a:latin typeface="Times New Roman"/>
                  <a:cs typeface="Times New Roman"/>
                </a:rPr>
                <a:t>1</a:t>
              </a:r>
              <a:endParaRPr sz="2600">
                <a:latin typeface="Times New Roman"/>
                <a:cs typeface="Times New Roman"/>
              </a:endParaRPr>
            </a:p>
          </p:txBody>
        </p:sp>
        <p:sp>
          <p:nvSpPr>
            <p:cNvPr id="57" name="object 29"/>
            <p:cNvSpPr txBox="1"/>
            <p:nvPr/>
          </p:nvSpPr>
          <p:spPr>
            <a:xfrm>
              <a:off x="5078907" y="4706971"/>
              <a:ext cx="207645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600" dirty="0">
                  <a:latin typeface="Symbol"/>
                  <a:cs typeface="Symbol"/>
                </a:rPr>
                <a:t></a:t>
              </a:r>
              <a:endParaRPr sz="2600">
                <a:latin typeface="Symbol"/>
                <a:cs typeface="Symbol"/>
              </a:endParaRPr>
            </a:p>
          </p:txBody>
        </p:sp>
        <p:sp>
          <p:nvSpPr>
            <p:cNvPr id="58" name="object 30"/>
            <p:cNvSpPr txBox="1"/>
            <p:nvPr/>
          </p:nvSpPr>
          <p:spPr>
            <a:xfrm>
              <a:off x="5647677" y="4470122"/>
              <a:ext cx="106680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  <a:tabLst>
                  <a:tab pos="403860" algn="l"/>
                  <a:tab pos="723265" algn="l"/>
                </a:tabLst>
              </a:pPr>
              <a:r>
                <a:rPr sz="3900" baseline="-39529" dirty="0">
                  <a:latin typeface="Symbol"/>
                  <a:cs typeface="Symbol"/>
                </a:rPr>
                <a:t></a:t>
              </a:r>
              <a:r>
                <a:rPr sz="3900" baseline="-39529" dirty="0">
                  <a:latin typeface="Times New Roman"/>
                  <a:cs typeface="Times New Roman"/>
                </a:rPr>
                <a:t>	</a:t>
              </a:r>
              <a:r>
                <a:rPr sz="3900" baseline="-4273" dirty="0">
                  <a:latin typeface="Times New Roman"/>
                  <a:cs typeface="Times New Roman"/>
                </a:rPr>
                <a:t>1	</a:t>
              </a:r>
              <a:r>
                <a:rPr sz="2600" spc="55" dirty="0">
                  <a:latin typeface="Symbol"/>
                  <a:cs typeface="Symbol"/>
                </a:rPr>
                <a:t></a:t>
              </a:r>
              <a:r>
                <a:rPr sz="3900" spc="82" baseline="-6410" dirty="0">
                  <a:latin typeface="Symbol"/>
                  <a:cs typeface="Symbol"/>
                </a:rPr>
                <a:t></a:t>
              </a:r>
              <a:endParaRPr sz="3900" baseline="-6410">
                <a:latin typeface="Symbol"/>
                <a:cs typeface="Symbol"/>
              </a:endParaRPr>
            </a:p>
          </p:txBody>
        </p:sp>
        <p:sp>
          <p:nvSpPr>
            <p:cNvPr id="59" name="object 31"/>
            <p:cNvSpPr txBox="1"/>
            <p:nvPr/>
          </p:nvSpPr>
          <p:spPr>
            <a:xfrm>
              <a:off x="3754830" y="4787462"/>
              <a:ext cx="485140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</a:pPr>
              <a:r>
                <a:rPr sz="2600" dirty="0">
                  <a:latin typeface="Symbol"/>
                  <a:cs typeface="Symbol"/>
                </a:rPr>
                <a:t></a:t>
              </a:r>
              <a:r>
                <a:rPr sz="2600" spc="-229" dirty="0">
                  <a:latin typeface="Times New Roman"/>
                  <a:cs typeface="Times New Roman"/>
                </a:rPr>
                <a:t> </a:t>
              </a:r>
              <a:r>
                <a:rPr sz="3900" i="1" baseline="-29914" dirty="0">
                  <a:latin typeface="Times New Roman"/>
                  <a:cs typeface="Times New Roman"/>
                </a:rPr>
                <a:t>C</a:t>
              </a:r>
              <a:endParaRPr sz="3900" baseline="-29914">
                <a:latin typeface="Times New Roman"/>
                <a:cs typeface="Times New Roman"/>
              </a:endParaRPr>
            </a:p>
          </p:txBody>
        </p:sp>
        <p:sp>
          <p:nvSpPr>
            <p:cNvPr id="60" name="object 32"/>
            <p:cNvSpPr txBox="1"/>
            <p:nvPr/>
          </p:nvSpPr>
          <p:spPr>
            <a:xfrm>
              <a:off x="5920020" y="4787462"/>
              <a:ext cx="794385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  <a:tabLst>
                  <a:tab pos="450850" algn="l"/>
                </a:tabLst>
              </a:pPr>
              <a:r>
                <a:rPr sz="3900" i="1" baseline="-29914" dirty="0">
                  <a:latin typeface="Times New Roman"/>
                  <a:cs typeface="Times New Roman"/>
                </a:rPr>
                <a:t>C	</a:t>
              </a:r>
              <a:r>
                <a:rPr sz="2600" spc="55" dirty="0">
                  <a:latin typeface="Symbol"/>
                  <a:cs typeface="Symbol"/>
                </a:rPr>
                <a:t></a:t>
              </a:r>
              <a:r>
                <a:rPr sz="3900" spc="82" baseline="-7478" dirty="0">
                  <a:latin typeface="Symbol"/>
                  <a:cs typeface="Symbol"/>
                </a:rPr>
                <a:t></a:t>
              </a:r>
              <a:endParaRPr sz="3900" baseline="-7478">
                <a:latin typeface="Symbol"/>
                <a:cs typeface="Symbol"/>
              </a:endParaRPr>
            </a:p>
          </p:txBody>
        </p:sp>
        <p:sp>
          <p:nvSpPr>
            <p:cNvPr id="61" name="object 33"/>
            <p:cNvSpPr txBox="1"/>
            <p:nvPr/>
          </p:nvSpPr>
          <p:spPr>
            <a:xfrm>
              <a:off x="3780230" y="5057189"/>
              <a:ext cx="509905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400685" algn="l"/>
                </a:tabLst>
              </a:pPr>
              <a:r>
                <a:rPr sz="2600" dirty="0">
                  <a:latin typeface="Symbol"/>
                  <a:cs typeface="Symbol"/>
                </a:rPr>
                <a:t></a:t>
              </a:r>
              <a:r>
                <a:rPr sz="2600" dirty="0">
                  <a:latin typeface="Times New Roman"/>
                  <a:cs typeface="Times New Roman"/>
                </a:rPr>
                <a:t>	</a:t>
              </a:r>
              <a:r>
                <a:rPr sz="2250" baseline="1851" dirty="0">
                  <a:latin typeface="Times New Roman"/>
                  <a:cs typeface="Times New Roman"/>
                </a:rPr>
                <a:t>1</a:t>
              </a:r>
              <a:endParaRPr sz="2250" baseline="1851">
                <a:latin typeface="Times New Roman"/>
                <a:cs typeface="Times New Roman"/>
              </a:endParaRPr>
            </a:p>
          </p:txBody>
        </p:sp>
        <p:sp>
          <p:nvSpPr>
            <p:cNvPr id="62" name="object 34"/>
            <p:cNvSpPr txBox="1"/>
            <p:nvPr/>
          </p:nvSpPr>
          <p:spPr>
            <a:xfrm>
              <a:off x="6166578" y="5057189"/>
              <a:ext cx="522605" cy="4216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250" i="1" baseline="1851" dirty="0">
                  <a:latin typeface="Times New Roman"/>
                  <a:cs typeface="Times New Roman"/>
                </a:rPr>
                <a:t>n</a:t>
              </a:r>
              <a:r>
                <a:rPr sz="2250" i="1" spc="450" baseline="1851" dirty="0">
                  <a:latin typeface="Times New Roman"/>
                  <a:cs typeface="Times New Roman"/>
                </a:rPr>
                <a:t> </a:t>
              </a:r>
              <a:r>
                <a:rPr sz="2600" spc="55" dirty="0">
                  <a:latin typeface="Symbol"/>
                  <a:cs typeface="Symbol"/>
                </a:rPr>
                <a:t></a:t>
              </a:r>
              <a:r>
                <a:rPr sz="3900" spc="82" baseline="-4273" dirty="0">
                  <a:latin typeface="Symbol"/>
                  <a:cs typeface="Symbol"/>
                </a:rPr>
                <a:t></a:t>
              </a:r>
              <a:endParaRPr sz="3900" baseline="-4273">
                <a:latin typeface="Symbol"/>
                <a:cs typeface="Symbol"/>
              </a:endParaRPr>
            </a:p>
          </p:txBody>
        </p:sp>
        <p:sp>
          <p:nvSpPr>
            <p:cNvPr id="63" name="object 35"/>
            <p:cNvSpPr txBox="1"/>
            <p:nvPr/>
          </p:nvSpPr>
          <p:spPr>
            <a:xfrm>
              <a:off x="7657234" y="4669152"/>
              <a:ext cx="1143000" cy="6197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95"/>
                </a:spcBef>
                <a:tabLst>
                  <a:tab pos="477520" algn="l"/>
                </a:tabLst>
              </a:pPr>
              <a:r>
                <a:rPr sz="2600" u="heavy" dirty="0">
                  <a:uFill>
                    <a:solidFill>
                      <a:srgbClr val="FF0000"/>
                    </a:solidFill>
                  </a:uFill>
                  <a:latin typeface="Times New Roman"/>
                  <a:cs typeface="Times New Roman"/>
                </a:rPr>
                <a:t> 	</a:t>
              </a:r>
              <a:r>
                <a:rPr sz="3900" baseline="-16025" dirty="0">
                  <a:solidFill>
                    <a:srgbClr val="FF0000"/>
                  </a:solidFill>
                  <a:latin typeface="Symbol"/>
                  <a:cs typeface="Symbol"/>
                </a:rPr>
                <a:t></a:t>
              </a:r>
              <a:r>
                <a:rPr sz="3900" spc="-142" baseline="-1602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5850" spc="7" baseline="-19230" dirty="0">
                  <a:solidFill>
                    <a:srgbClr val="FF0000"/>
                  </a:solidFill>
                  <a:latin typeface="Symbol"/>
                  <a:cs typeface="Symbol"/>
                </a:rPr>
                <a:t></a:t>
              </a:r>
              <a:endParaRPr sz="5850" baseline="-19230">
                <a:latin typeface="Symbol"/>
                <a:cs typeface="Symbol"/>
              </a:endParaRPr>
            </a:p>
          </p:txBody>
        </p:sp>
        <p:sp>
          <p:nvSpPr>
            <p:cNvPr id="64" name="object 36"/>
            <p:cNvSpPr/>
            <p:nvPr/>
          </p:nvSpPr>
          <p:spPr>
            <a:xfrm>
              <a:off x="1574490" y="3874722"/>
              <a:ext cx="5829144" cy="5685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bject 37"/>
            <p:cNvSpPr/>
            <p:nvPr/>
          </p:nvSpPr>
          <p:spPr>
            <a:xfrm>
              <a:off x="2258068" y="4669106"/>
              <a:ext cx="5571704" cy="5685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557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1" y="1196752"/>
            <a:ext cx="883267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buClrTx/>
            </a:pPr>
            <a:r>
              <a:rPr lang="sr-Latn-CS" sz="28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Paralelna veza kondenzatora</a:t>
            </a:r>
            <a:endParaRPr lang="sr-Latn-CS" sz="28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6" name="object 23"/>
          <p:cNvSpPr/>
          <p:nvPr/>
        </p:nvSpPr>
        <p:spPr>
          <a:xfrm>
            <a:off x="107504" y="1844824"/>
            <a:ext cx="9007315" cy="2567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755576" y="4725144"/>
            <a:ext cx="8336530" cy="1788142"/>
            <a:chOff x="792007" y="5070385"/>
            <a:chExt cx="8336530" cy="1788142"/>
          </a:xfrm>
        </p:grpSpPr>
        <p:sp>
          <p:nvSpPr>
            <p:cNvPr id="67" name="object 4"/>
            <p:cNvSpPr/>
            <p:nvPr/>
          </p:nvSpPr>
          <p:spPr>
            <a:xfrm>
              <a:off x="8450217" y="5329261"/>
              <a:ext cx="361315" cy="0"/>
            </a:xfrm>
            <a:custGeom>
              <a:avLst/>
              <a:gdLst/>
              <a:ahLst/>
              <a:cxnLst/>
              <a:rect l="l" t="t" r="r" b="b"/>
              <a:pathLst>
                <a:path w="361315">
                  <a:moveTo>
                    <a:pt x="0" y="0"/>
                  </a:moveTo>
                  <a:lnTo>
                    <a:pt x="360876" y="0"/>
                  </a:lnTo>
                </a:path>
              </a:pathLst>
            </a:custGeom>
            <a:ln w="16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"/>
            <p:cNvSpPr/>
            <p:nvPr/>
          </p:nvSpPr>
          <p:spPr>
            <a:xfrm>
              <a:off x="7647717" y="5922537"/>
              <a:ext cx="1480820" cy="935990"/>
            </a:xfrm>
            <a:custGeom>
              <a:avLst/>
              <a:gdLst/>
              <a:ahLst/>
              <a:cxnLst/>
              <a:rect l="l" t="t" r="r" b="b"/>
              <a:pathLst>
                <a:path w="1480820" h="935990">
                  <a:moveTo>
                    <a:pt x="7756" y="0"/>
                  </a:moveTo>
                  <a:lnTo>
                    <a:pt x="7756" y="935805"/>
                  </a:lnTo>
                </a:path>
                <a:path w="1480820" h="935990">
                  <a:moveTo>
                    <a:pt x="1472499" y="0"/>
                  </a:moveTo>
                  <a:lnTo>
                    <a:pt x="1472499" y="935805"/>
                  </a:lnTo>
                </a:path>
                <a:path w="1480820" h="935990">
                  <a:moveTo>
                    <a:pt x="0" y="7933"/>
                  </a:moveTo>
                  <a:lnTo>
                    <a:pt x="1480764" y="7933"/>
                  </a:lnTo>
                </a:path>
                <a:path w="1480820" h="935990">
                  <a:moveTo>
                    <a:pt x="0" y="927255"/>
                  </a:moveTo>
                  <a:lnTo>
                    <a:pt x="1480764" y="927255"/>
                  </a:lnTo>
                </a:path>
              </a:pathLst>
            </a:custGeom>
            <a:ln w="1626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"/>
            <p:cNvSpPr txBox="1"/>
            <p:nvPr/>
          </p:nvSpPr>
          <p:spPr>
            <a:xfrm>
              <a:off x="4997232" y="6119836"/>
              <a:ext cx="121920" cy="25336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500" spc="5" dirty="0">
                  <a:latin typeface="Times New Roman"/>
                  <a:cs typeface="Times New Roman"/>
                </a:rPr>
                <a:t>2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70" name="object 7"/>
            <p:cNvSpPr txBox="1"/>
            <p:nvPr/>
          </p:nvSpPr>
          <p:spPr>
            <a:xfrm>
              <a:off x="8509219" y="5936948"/>
              <a:ext cx="109220" cy="25336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1500" i="1" spc="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n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71" name="object 8"/>
            <p:cNvSpPr txBox="1"/>
            <p:nvPr/>
          </p:nvSpPr>
          <p:spPr>
            <a:xfrm>
              <a:off x="6251148" y="6119836"/>
              <a:ext cx="121920" cy="25336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500" i="1" spc="5" dirty="0">
                  <a:latin typeface="Times New Roman"/>
                  <a:cs typeface="Times New Roman"/>
                </a:rPr>
                <a:t>n</a:t>
              </a:r>
              <a:endParaRPr sz="1500">
                <a:latin typeface="Times New Roman"/>
                <a:cs typeface="Times New Roman"/>
              </a:endParaRPr>
            </a:p>
          </p:txBody>
        </p:sp>
        <p:sp>
          <p:nvSpPr>
            <p:cNvPr id="72" name="object 9"/>
            <p:cNvSpPr txBox="1"/>
            <p:nvPr/>
          </p:nvSpPr>
          <p:spPr>
            <a:xfrm>
              <a:off x="8422926" y="5329921"/>
              <a:ext cx="380365" cy="4191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30"/>
                </a:spcBef>
              </a:pPr>
              <a:r>
                <a:rPr sz="2550" i="1" spc="10" dirty="0">
                  <a:latin typeface="Times New Roman"/>
                  <a:cs typeface="Times New Roman"/>
                </a:rPr>
                <a:t>C</a:t>
              </a:r>
              <a:r>
                <a:rPr sz="2250" i="1" spc="15" baseline="-24074" dirty="0">
                  <a:latin typeface="Times New Roman"/>
                  <a:cs typeface="Times New Roman"/>
                </a:rPr>
                <a:t>e</a:t>
              </a:r>
              <a:endParaRPr sz="2250" baseline="-24074">
                <a:latin typeface="Times New Roman"/>
                <a:cs typeface="Times New Roman"/>
              </a:endParaRPr>
            </a:p>
          </p:txBody>
        </p:sp>
        <p:sp>
          <p:nvSpPr>
            <p:cNvPr id="73" name="object 10"/>
            <p:cNvSpPr txBox="1"/>
            <p:nvPr/>
          </p:nvSpPr>
          <p:spPr>
            <a:xfrm>
              <a:off x="7783317" y="5070385"/>
              <a:ext cx="1189355" cy="4191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30"/>
                </a:spcBef>
                <a:tabLst>
                  <a:tab pos="764540" algn="l"/>
                  <a:tab pos="1067435" algn="l"/>
                </a:tabLst>
              </a:pPr>
              <a:r>
                <a:rPr sz="2550" i="1" spc="40" dirty="0">
                  <a:latin typeface="Times New Roman"/>
                  <a:cs typeface="Times New Roman"/>
                </a:rPr>
                <a:t>U</a:t>
              </a:r>
              <a:r>
                <a:rPr sz="2550" i="1" spc="315" dirty="0">
                  <a:latin typeface="Times New Roman"/>
                  <a:cs typeface="Times New Roman"/>
                </a:rPr>
                <a:t> </a:t>
              </a:r>
              <a:r>
                <a:rPr sz="2550" spc="30" dirty="0">
                  <a:latin typeface="Symbol"/>
                  <a:cs typeface="Symbol"/>
                </a:rPr>
                <a:t></a:t>
              </a:r>
              <a:r>
                <a:rPr sz="2550" spc="30" dirty="0">
                  <a:latin typeface="Times New Roman"/>
                  <a:cs typeface="Times New Roman"/>
                </a:rPr>
                <a:t>	</a:t>
              </a:r>
              <a:r>
                <a:rPr sz="3825" i="1" spc="37" baseline="35947" dirty="0">
                  <a:latin typeface="Times New Roman"/>
                  <a:cs typeface="Times New Roman"/>
                </a:rPr>
                <a:t>q	</a:t>
              </a:r>
              <a:r>
                <a:rPr sz="2550" spc="10" dirty="0">
                  <a:latin typeface="Times New Roman"/>
                  <a:cs typeface="Times New Roman"/>
                </a:rPr>
                <a:t>,</a:t>
              </a:r>
              <a:endParaRPr sz="2550">
                <a:latin typeface="Times New Roman"/>
                <a:cs typeface="Times New Roman"/>
              </a:endParaRPr>
            </a:p>
          </p:txBody>
        </p:sp>
        <p:sp>
          <p:nvSpPr>
            <p:cNvPr id="74" name="object 11"/>
            <p:cNvSpPr txBox="1"/>
            <p:nvPr/>
          </p:nvSpPr>
          <p:spPr>
            <a:xfrm>
              <a:off x="792007" y="5364726"/>
              <a:ext cx="2652395" cy="4191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30"/>
                </a:spcBef>
              </a:pPr>
              <a:r>
                <a:rPr sz="2550" i="1" spc="-75" dirty="0">
                  <a:latin typeface="Times New Roman"/>
                  <a:cs typeface="Times New Roman"/>
                </a:rPr>
                <a:t>q</a:t>
              </a:r>
              <a:r>
                <a:rPr sz="2250" spc="-112" baseline="-24074" dirty="0">
                  <a:latin typeface="Times New Roman"/>
                  <a:cs typeface="Times New Roman"/>
                </a:rPr>
                <a:t>1</a:t>
              </a:r>
              <a:r>
                <a:rPr sz="2250" spc="97" baseline="-24074" dirty="0">
                  <a:latin typeface="Times New Roman"/>
                  <a:cs typeface="Times New Roman"/>
                </a:rPr>
                <a:t> </a:t>
              </a:r>
              <a:r>
                <a:rPr sz="2550" spc="30" dirty="0">
                  <a:latin typeface="Symbol"/>
                  <a:cs typeface="Symbol"/>
                </a:rPr>
                <a:t></a:t>
              </a:r>
              <a:r>
                <a:rPr sz="2550" spc="-90" dirty="0">
                  <a:latin typeface="Times New Roman"/>
                  <a:cs typeface="Times New Roman"/>
                </a:rPr>
                <a:t> </a:t>
              </a:r>
              <a:r>
                <a:rPr sz="2550" i="1" spc="-114" dirty="0">
                  <a:latin typeface="Times New Roman"/>
                  <a:cs typeface="Times New Roman"/>
                </a:rPr>
                <a:t>C</a:t>
              </a:r>
              <a:r>
                <a:rPr sz="2250" spc="-172" baseline="-24074" dirty="0">
                  <a:latin typeface="Times New Roman"/>
                  <a:cs typeface="Times New Roman"/>
                </a:rPr>
                <a:t>1</a:t>
              </a:r>
              <a:r>
                <a:rPr sz="2550" i="1" spc="-114" dirty="0">
                  <a:latin typeface="Times New Roman"/>
                  <a:cs typeface="Times New Roman"/>
                </a:rPr>
                <a:t>U</a:t>
              </a:r>
              <a:r>
                <a:rPr sz="2550" i="1" spc="-325" dirty="0">
                  <a:latin typeface="Times New Roman"/>
                  <a:cs typeface="Times New Roman"/>
                </a:rPr>
                <a:t> </a:t>
              </a:r>
              <a:r>
                <a:rPr sz="2550" spc="10" dirty="0">
                  <a:latin typeface="Times New Roman"/>
                  <a:cs typeface="Times New Roman"/>
                </a:rPr>
                <a:t>,</a:t>
              </a:r>
              <a:r>
                <a:rPr sz="2550" spc="-55" dirty="0">
                  <a:latin typeface="Times New Roman"/>
                  <a:cs typeface="Times New Roman"/>
                </a:rPr>
                <a:t> </a:t>
              </a:r>
              <a:r>
                <a:rPr sz="2550" i="1" spc="10" dirty="0">
                  <a:latin typeface="Times New Roman"/>
                  <a:cs typeface="Times New Roman"/>
                </a:rPr>
                <a:t>q</a:t>
              </a:r>
              <a:r>
                <a:rPr sz="2250" spc="15" baseline="-24074" dirty="0">
                  <a:latin typeface="Times New Roman"/>
                  <a:cs typeface="Times New Roman"/>
                </a:rPr>
                <a:t>2</a:t>
              </a:r>
              <a:r>
                <a:rPr sz="2250" spc="157" baseline="-24074" dirty="0">
                  <a:latin typeface="Times New Roman"/>
                  <a:cs typeface="Times New Roman"/>
                </a:rPr>
                <a:t> </a:t>
              </a:r>
              <a:r>
                <a:rPr sz="2550" spc="30" dirty="0">
                  <a:latin typeface="Symbol"/>
                  <a:cs typeface="Symbol"/>
                </a:rPr>
                <a:t></a:t>
              </a:r>
              <a:r>
                <a:rPr sz="2550" spc="-100" dirty="0">
                  <a:latin typeface="Times New Roman"/>
                  <a:cs typeface="Times New Roman"/>
                </a:rPr>
                <a:t> </a:t>
              </a:r>
              <a:r>
                <a:rPr sz="2550" i="1" spc="-20" dirty="0">
                  <a:latin typeface="Times New Roman"/>
                  <a:cs typeface="Times New Roman"/>
                </a:rPr>
                <a:t>C</a:t>
              </a:r>
              <a:r>
                <a:rPr sz="2250" spc="-30" baseline="-24074" dirty="0">
                  <a:latin typeface="Times New Roman"/>
                  <a:cs typeface="Times New Roman"/>
                </a:rPr>
                <a:t>2</a:t>
              </a:r>
              <a:r>
                <a:rPr sz="2550" i="1" spc="-20" dirty="0">
                  <a:latin typeface="Times New Roman"/>
                  <a:cs typeface="Times New Roman"/>
                </a:rPr>
                <a:t>U</a:t>
              </a:r>
              <a:r>
                <a:rPr sz="2550" i="1" spc="-320" dirty="0">
                  <a:latin typeface="Times New Roman"/>
                  <a:cs typeface="Times New Roman"/>
                </a:rPr>
                <a:t> </a:t>
              </a:r>
              <a:r>
                <a:rPr sz="2550" spc="10" dirty="0">
                  <a:latin typeface="Times New Roman"/>
                  <a:cs typeface="Times New Roman"/>
                </a:rPr>
                <a:t>,</a:t>
              </a:r>
              <a:endParaRPr sz="2550" dirty="0">
                <a:latin typeface="Times New Roman"/>
                <a:cs typeface="Times New Roman"/>
              </a:endParaRPr>
            </a:p>
          </p:txBody>
        </p:sp>
        <p:sp>
          <p:nvSpPr>
            <p:cNvPr id="75" name="object 12"/>
            <p:cNvSpPr txBox="1"/>
            <p:nvPr/>
          </p:nvSpPr>
          <p:spPr>
            <a:xfrm>
              <a:off x="3715275" y="5364726"/>
              <a:ext cx="1244600" cy="4191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30"/>
                </a:spcBef>
              </a:pPr>
              <a:r>
                <a:rPr sz="2550" i="1" spc="15" dirty="0">
                  <a:latin typeface="Times New Roman"/>
                  <a:cs typeface="Times New Roman"/>
                </a:rPr>
                <a:t>q</a:t>
              </a:r>
              <a:r>
                <a:rPr sz="2250" i="1" spc="22" baseline="-24074" dirty="0">
                  <a:latin typeface="Times New Roman"/>
                  <a:cs typeface="Times New Roman"/>
                </a:rPr>
                <a:t>n </a:t>
              </a:r>
              <a:r>
                <a:rPr sz="2550" spc="30" dirty="0">
                  <a:latin typeface="Symbol"/>
                  <a:cs typeface="Symbol"/>
                </a:rPr>
                <a:t></a:t>
              </a:r>
              <a:r>
                <a:rPr sz="2550" spc="-65" dirty="0">
                  <a:latin typeface="Times New Roman"/>
                  <a:cs typeface="Times New Roman"/>
                </a:rPr>
                <a:t> </a:t>
              </a:r>
              <a:r>
                <a:rPr sz="2550" i="1" spc="-10" dirty="0">
                  <a:latin typeface="Times New Roman"/>
                  <a:cs typeface="Times New Roman"/>
                </a:rPr>
                <a:t>C</a:t>
              </a:r>
              <a:r>
                <a:rPr sz="2250" i="1" spc="-15" baseline="-24074" dirty="0">
                  <a:latin typeface="Times New Roman"/>
                  <a:cs typeface="Times New Roman"/>
                </a:rPr>
                <a:t>n</a:t>
              </a:r>
              <a:r>
                <a:rPr sz="2550" i="1" spc="-10" dirty="0">
                  <a:latin typeface="Times New Roman"/>
                  <a:cs typeface="Times New Roman"/>
                </a:rPr>
                <a:t>U</a:t>
              </a:r>
              <a:endParaRPr sz="2550">
                <a:latin typeface="Times New Roman"/>
                <a:cs typeface="Times New Roman"/>
              </a:endParaRPr>
            </a:p>
          </p:txBody>
        </p:sp>
        <p:sp>
          <p:nvSpPr>
            <p:cNvPr id="76" name="object 13"/>
            <p:cNvSpPr txBox="1"/>
            <p:nvPr/>
          </p:nvSpPr>
          <p:spPr>
            <a:xfrm>
              <a:off x="6522887" y="5390074"/>
              <a:ext cx="189230" cy="4191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2550" spc="25" dirty="0">
                  <a:latin typeface="Symbol"/>
                  <a:cs typeface="Symbol"/>
                </a:rPr>
                <a:t></a:t>
              </a:r>
              <a:endParaRPr sz="2550">
                <a:latin typeface="Symbol"/>
                <a:cs typeface="Symbol"/>
              </a:endParaRPr>
            </a:p>
          </p:txBody>
        </p:sp>
        <p:sp>
          <p:nvSpPr>
            <p:cNvPr id="77" name="object 14"/>
            <p:cNvSpPr txBox="1"/>
            <p:nvPr/>
          </p:nvSpPr>
          <p:spPr>
            <a:xfrm>
              <a:off x="6985872" y="5645315"/>
              <a:ext cx="352425" cy="4191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2550" spc="55" dirty="0">
                  <a:latin typeface="Symbol"/>
                  <a:cs typeface="Symbol"/>
                </a:rPr>
                <a:t></a:t>
              </a:r>
              <a:endParaRPr sz="2550">
                <a:latin typeface="Symbol"/>
                <a:cs typeface="Symbol"/>
              </a:endParaRPr>
            </a:p>
          </p:txBody>
        </p:sp>
        <p:sp>
          <p:nvSpPr>
            <p:cNvPr id="78" name="object 15"/>
            <p:cNvSpPr txBox="1"/>
            <p:nvPr/>
          </p:nvSpPr>
          <p:spPr>
            <a:xfrm>
              <a:off x="792007" y="5896603"/>
              <a:ext cx="1704975" cy="4191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30"/>
                </a:spcBef>
              </a:pPr>
              <a:r>
                <a:rPr sz="2550" i="1" spc="25" dirty="0">
                  <a:latin typeface="Times New Roman"/>
                  <a:cs typeface="Times New Roman"/>
                </a:rPr>
                <a:t>q </a:t>
              </a:r>
              <a:r>
                <a:rPr sz="2550" spc="30" dirty="0">
                  <a:latin typeface="Symbol"/>
                  <a:cs typeface="Symbol"/>
                </a:rPr>
                <a:t></a:t>
              </a:r>
              <a:r>
                <a:rPr sz="2550" spc="30" dirty="0">
                  <a:latin typeface="Times New Roman"/>
                  <a:cs typeface="Times New Roman"/>
                </a:rPr>
                <a:t> </a:t>
              </a:r>
              <a:r>
                <a:rPr sz="2550" i="1" spc="-75" dirty="0">
                  <a:latin typeface="Times New Roman"/>
                  <a:cs typeface="Times New Roman"/>
                </a:rPr>
                <a:t>q</a:t>
              </a:r>
              <a:r>
                <a:rPr sz="2250" spc="-112" baseline="-24074" dirty="0">
                  <a:latin typeface="Times New Roman"/>
                  <a:cs typeface="Times New Roman"/>
                </a:rPr>
                <a:t>1 </a:t>
              </a:r>
              <a:r>
                <a:rPr sz="2550" spc="30" dirty="0">
                  <a:latin typeface="Symbol"/>
                  <a:cs typeface="Symbol"/>
                </a:rPr>
                <a:t></a:t>
              </a:r>
              <a:r>
                <a:rPr sz="2550" spc="30" dirty="0">
                  <a:latin typeface="Times New Roman"/>
                  <a:cs typeface="Times New Roman"/>
                </a:rPr>
                <a:t> </a:t>
              </a:r>
              <a:r>
                <a:rPr sz="2550" i="1" spc="10" dirty="0">
                  <a:latin typeface="Times New Roman"/>
                  <a:cs typeface="Times New Roman"/>
                </a:rPr>
                <a:t>q</a:t>
              </a:r>
              <a:r>
                <a:rPr sz="2250" spc="15" baseline="-24074" dirty="0">
                  <a:latin typeface="Times New Roman"/>
                  <a:cs typeface="Times New Roman"/>
                </a:rPr>
                <a:t>2</a:t>
              </a:r>
              <a:r>
                <a:rPr sz="2250" spc="352" baseline="-24074" dirty="0">
                  <a:latin typeface="Times New Roman"/>
                  <a:cs typeface="Times New Roman"/>
                </a:rPr>
                <a:t> </a:t>
              </a:r>
              <a:r>
                <a:rPr sz="2550" spc="30" dirty="0">
                  <a:latin typeface="Symbol"/>
                  <a:cs typeface="Symbol"/>
                </a:rPr>
                <a:t></a:t>
              </a:r>
              <a:endParaRPr sz="2550">
                <a:latin typeface="Symbol"/>
                <a:cs typeface="Symbol"/>
              </a:endParaRPr>
            </a:p>
          </p:txBody>
        </p:sp>
        <p:sp>
          <p:nvSpPr>
            <p:cNvPr id="79" name="object 16"/>
            <p:cNvSpPr txBox="1"/>
            <p:nvPr/>
          </p:nvSpPr>
          <p:spPr>
            <a:xfrm>
              <a:off x="2833725" y="5791547"/>
              <a:ext cx="2213610" cy="54546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291465" indent="-254000">
                <a:lnSpc>
                  <a:spcPct val="100000"/>
                </a:lnSpc>
                <a:spcBef>
                  <a:spcPts val="110"/>
                </a:spcBef>
                <a:buFont typeface="Symbol"/>
                <a:buChar char=""/>
                <a:tabLst>
                  <a:tab pos="292100" algn="l"/>
                </a:tabLst>
              </a:pPr>
              <a:r>
                <a:rPr sz="2550" i="1" spc="20" dirty="0">
                  <a:latin typeface="Times New Roman"/>
                  <a:cs typeface="Times New Roman"/>
                </a:rPr>
                <a:t>q</a:t>
              </a:r>
              <a:r>
                <a:rPr sz="2250" i="1" spc="7" baseline="-24074" dirty="0">
                  <a:latin typeface="Times New Roman"/>
                  <a:cs typeface="Times New Roman"/>
                </a:rPr>
                <a:t>n</a:t>
              </a:r>
              <a:r>
                <a:rPr sz="2250" i="1" baseline="-24074" dirty="0">
                  <a:latin typeface="Times New Roman"/>
                  <a:cs typeface="Times New Roman"/>
                </a:rPr>
                <a:t> </a:t>
              </a:r>
              <a:r>
                <a:rPr sz="2250" i="1" spc="202" baseline="-24074" dirty="0">
                  <a:latin typeface="Times New Roman"/>
                  <a:cs typeface="Times New Roman"/>
                </a:rPr>
                <a:t> </a:t>
              </a:r>
              <a:r>
                <a:rPr sz="2550" spc="30" dirty="0">
                  <a:latin typeface="Symbol"/>
                  <a:cs typeface="Symbol"/>
                </a:rPr>
                <a:t></a:t>
              </a:r>
              <a:r>
                <a:rPr sz="2550" spc="-235" dirty="0">
                  <a:latin typeface="Times New Roman"/>
                  <a:cs typeface="Times New Roman"/>
                </a:rPr>
                <a:t> </a:t>
              </a:r>
              <a:r>
                <a:rPr sz="2550" i="1" spc="40" dirty="0">
                  <a:latin typeface="Times New Roman"/>
                  <a:cs typeface="Times New Roman"/>
                </a:rPr>
                <a:t>U</a:t>
              </a:r>
              <a:r>
                <a:rPr sz="2550" i="1" spc="-90" dirty="0">
                  <a:latin typeface="Times New Roman"/>
                  <a:cs typeface="Times New Roman"/>
                </a:rPr>
                <a:t> </a:t>
              </a:r>
              <a:r>
                <a:rPr sz="5100" spc="-217" baseline="-3267" dirty="0">
                  <a:latin typeface="Symbol"/>
                  <a:cs typeface="Symbol"/>
                </a:rPr>
                <a:t></a:t>
              </a:r>
              <a:r>
                <a:rPr sz="2550" i="1" spc="-130" dirty="0">
                  <a:latin typeface="Times New Roman"/>
                  <a:cs typeface="Times New Roman"/>
                </a:rPr>
                <a:t>C</a:t>
              </a:r>
              <a:r>
                <a:rPr sz="2250" spc="7" baseline="-24074" dirty="0">
                  <a:latin typeface="Times New Roman"/>
                  <a:cs typeface="Times New Roman"/>
                </a:rPr>
                <a:t>1</a:t>
              </a:r>
              <a:r>
                <a:rPr sz="2250" baseline="-24074" dirty="0">
                  <a:latin typeface="Times New Roman"/>
                  <a:cs typeface="Times New Roman"/>
                </a:rPr>
                <a:t> </a:t>
              </a:r>
              <a:r>
                <a:rPr sz="2250" spc="-172" baseline="-24074" dirty="0">
                  <a:latin typeface="Times New Roman"/>
                  <a:cs typeface="Times New Roman"/>
                </a:rPr>
                <a:t> </a:t>
              </a:r>
              <a:r>
                <a:rPr sz="2550" spc="30" dirty="0">
                  <a:latin typeface="Symbol"/>
                  <a:cs typeface="Symbol"/>
                </a:rPr>
                <a:t></a:t>
              </a:r>
              <a:r>
                <a:rPr sz="2550" spc="-155" dirty="0">
                  <a:latin typeface="Times New Roman"/>
                  <a:cs typeface="Times New Roman"/>
                </a:rPr>
                <a:t> </a:t>
              </a:r>
              <a:r>
                <a:rPr sz="2550" i="1" spc="35" dirty="0">
                  <a:latin typeface="Times New Roman"/>
                  <a:cs typeface="Times New Roman"/>
                </a:rPr>
                <a:t>C</a:t>
              </a:r>
              <a:endParaRPr sz="2550">
                <a:latin typeface="Times New Roman"/>
                <a:cs typeface="Times New Roman"/>
              </a:endParaRPr>
            </a:p>
          </p:txBody>
        </p:sp>
        <p:sp>
          <p:nvSpPr>
            <p:cNvPr id="80" name="object 17"/>
            <p:cNvSpPr txBox="1"/>
            <p:nvPr/>
          </p:nvSpPr>
          <p:spPr>
            <a:xfrm>
              <a:off x="5163728" y="5791547"/>
              <a:ext cx="1586865" cy="54546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10"/>
                </a:spcBef>
                <a:tabLst>
                  <a:tab pos="635000" algn="l"/>
                  <a:tab pos="1250315" algn="l"/>
                </a:tabLst>
              </a:pPr>
              <a:r>
                <a:rPr sz="2550" spc="30" dirty="0">
                  <a:latin typeface="Symbol"/>
                  <a:cs typeface="Symbol"/>
                </a:rPr>
                <a:t></a:t>
              </a:r>
              <a:r>
                <a:rPr sz="2550" spc="30" dirty="0">
                  <a:latin typeface="Times New Roman"/>
                  <a:cs typeface="Times New Roman"/>
                </a:rPr>
                <a:t>	</a:t>
              </a:r>
              <a:r>
                <a:rPr sz="2550" spc="30" dirty="0">
                  <a:latin typeface="Symbol"/>
                  <a:cs typeface="Symbol"/>
                </a:rPr>
                <a:t></a:t>
              </a:r>
              <a:r>
                <a:rPr sz="2550" spc="-165" dirty="0">
                  <a:latin typeface="Times New Roman"/>
                  <a:cs typeface="Times New Roman"/>
                </a:rPr>
                <a:t> </a:t>
              </a:r>
              <a:r>
                <a:rPr sz="2550" i="1" spc="35" dirty="0">
                  <a:latin typeface="Times New Roman"/>
                  <a:cs typeface="Times New Roman"/>
                </a:rPr>
                <a:t>C	</a:t>
              </a:r>
              <a:r>
                <a:rPr sz="5100" spc="-120" baseline="-3267" dirty="0">
                  <a:latin typeface="Symbol"/>
                  <a:cs typeface="Symbol"/>
                </a:rPr>
                <a:t></a:t>
              </a:r>
              <a:r>
                <a:rPr sz="3825" spc="-120" baseline="33769" dirty="0">
                  <a:latin typeface="Symbol"/>
                  <a:cs typeface="Symbol"/>
                </a:rPr>
                <a:t></a:t>
              </a:r>
              <a:endParaRPr sz="3825" baseline="33769">
                <a:latin typeface="Symbol"/>
                <a:cs typeface="Symbol"/>
              </a:endParaRPr>
            </a:p>
          </p:txBody>
        </p:sp>
        <p:sp>
          <p:nvSpPr>
            <p:cNvPr id="81" name="object 18"/>
            <p:cNvSpPr txBox="1"/>
            <p:nvPr/>
          </p:nvSpPr>
          <p:spPr>
            <a:xfrm>
              <a:off x="6522887" y="6013231"/>
              <a:ext cx="189230" cy="4191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2550" spc="25" dirty="0">
                  <a:latin typeface="Symbol"/>
                  <a:cs typeface="Symbol"/>
                </a:rPr>
                <a:t></a:t>
              </a:r>
              <a:endParaRPr sz="2550">
                <a:latin typeface="Symbol"/>
                <a:cs typeface="Symbol"/>
              </a:endParaRPr>
            </a:p>
          </p:txBody>
        </p:sp>
        <p:sp>
          <p:nvSpPr>
            <p:cNvPr id="82" name="object 19"/>
            <p:cNvSpPr txBox="1"/>
            <p:nvPr/>
          </p:nvSpPr>
          <p:spPr>
            <a:xfrm>
              <a:off x="7679158" y="5908169"/>
              <a:ext cx="1390015" cy="926465"/>
            </a:xfrm>
            <a:prstGeom prst="rect">
              <a:avLst/>
            </a:prstGeom>
          </p:spPr>
          <p:txBody>
            <a:bodyPr vert="horz" wrap="square" lIns="0" tIns="74930" rIns="0" bIns="0" rtlCol="0">
              <a:spAutoFit/>
            </a:bodyPr>
            <a:lstStyle/>
            <a:p>
              <a:pPr marL="25400">
                <a:lnSpc>
                  <a:spcPct val="100000"/>
                </a:lnSpc>
                <a:spcBef>
                  <a:spcPts val="590"/>
                </a:spcBef>
              </a:pPr>
              <a:r>
                <a:rPr sz="2550" i="1" spc="1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C</a:t>
              </a:r>
              <a:r>
                <a:rPr sz="2250" i="1" baseline="-24074" dirty="0">
                  <a:solidFill>
                    <a:srgbClr val="FF0000"/>
                  </a:solidFill>
                  <a:latin typeface="Times New Roman"/>
                  <a:cs typeface="Times New Roman"/>
                </a:rPr>
                <a:t>e </a:t>
              </a:r>
              <a:r>
                <a:rPr sz="2250" i="1" spc="202" baseline="-24074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2550" spc="30" dirty="0">
                  <a:solidFill>
                    <a:srgbClr val="FF0000"/>
                  </a:solidFill>
                  <a:latin typeface="Symbol"/>
                  <a:cs typeface="Symbol"/>
                </a:rPr>
                <a:t></a:t>
              </a:r>
              <a:r>
                <a:rPr sz="2550" spc="-2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5775" spc="375" baseline="-8658" dirty="0">
                  <a:solidFill>
                    <a:srgbClr val="FF0000"/>
                  </a:solidFill>
                  <a:latin typeface="Symbol"/>
                  <a:cs typeface="Symbol"/>
                </a:rPr>
                <a:t></a:t>
              </a:r>
              <a:r>
                <a:rPr sz="2550" i="1" spc="-1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C</a:t>
              </a:r>
              <a:r>
                <a:rPr sz="2250" i="1" baseline="-24074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endParaRPr sz="2250" baseline="-24074">
                <a:latin typeface="Times New Roman"/>
                <a:cs typeface="Times New Roman"/>
              </a:endParaRPr>
            </a:p>
            <a:p>
              <a:pPr marL="746760">
                <a:lnSpc>
                  <a:spcPct val="100000"/>
                </a:lnSpc>
                <a:spcBef>
                  <a:spcPts val="185"/>
                </a:spcBef>
              </a:pPr>
              <a:r>
                <a:rPr sz="1500" i="1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</a:t>
              </a:r>
              <a:r>
                <a:rPr sz="1500" i="1" spc="-21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 </a:t>
              </a:r>
              <a:r>
                <a:rPr sz="1500" spc="-5" dirty="0">
                  <a:solidFill>
                    <a:srgbClr val="FF0000"/>
                  </a:solidFill>
                  <a:latin typeface="Symbol"/>
                  <a:cs typeface="Symbol"/>
                </a:rPr>
                <a:t></a:t>
              </a:r>
              <a:r>
                <a:rPr sz="1500" spc="-5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sz="1500">
                <a:latin typeface="Times New Roman"/>
                <a:cs typeface="Times New Roman"/>
              </a:endParaRPr>
            </a:p>
          </p:txBody>
        </p:sp>
        <p:grpSp>
          <p:nvGrpSpPr>
            <p:cNvPr id="83" name="object 20"/>
            <p:cNvGrpSpPr/>
            <p:nvPr/>
          </p:nvGrpSpPr>
          <p:grpSpPr>
            <a:xfrm>
              <a:off x="2494606" y="5327170"/>
              <a:ext cx="5382895" cy="1097280"/>
              <a:chOff x="2494606" y="5327170"/>
              <a:chExt cx="5382895" cy="1097280"/>
            </a:xfrm>
          </p:grpSpPr>
          <p:sp>
            <p:nvSpPr>
              <p:cNvPr id="84" name="object 21"/>
              <p:cNvSpPr/>
              <p:nvPr/>
            </p:nvSpPr>
            <p:spPr>
              <a:xfrm>
                <a:off x="3405063" y="5327170"/>
                <a:ext cx="1323723" cy="56501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22"/>
              <p:cNvSpPr/>
              <p:nvPr/>
            </p:nvSpPr>
            <p:spPr>
              <a:xfrm>
                <a:off x="2494606" y="5859035"/>
                <a:ext cx="5382760" cy="56501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5853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323851" y="1196752"/>
            <a:ext cx="883267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spcBef>
                <a:spcPts val="1200"/>
              </a:spcBef>
              <a:buClrTx/>
            </a:pPr>
            <a:r>
              <a:rPr lang="sr-Latn-CS" sz="28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Mešovita veza kondenzatora</a:t>
            </a:r>
            <a:endParaRPr lang="sr-Latn-CS" sz="28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2375825" y="1844824"/>
            <a:ext cx="4657208" cy="2050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2902835" y="4386208"/>
            <a:ext cx="4405469" cy="1779096"/>
            <a:chOff x="781469" y="3475237"/>
            <a:chExt cx="4405469" cy="1779096"/>
          </a:xfrm>
        </p:grpSpPr>
        <p:sp>
          <p:nvSpPr>
            <p:cNvPr id="25" name="object 3"/>
            <p:cNvSpPr txBox="1">
              <a:spLocks/>
            </p:cNvSpPr>
            <p:nvPr/>
          </p:nvSpPr>
          <p:spPr>
            <a:xfrm>
              <a:off x="781469" y="3475237"/>
              <a:ext cx="1814830" cy="43688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>
              <a:lvl1pPr>
                <a:defRPr sz="2600" b="0" i="0">
                  <a:solidFill>
                    <a:schemeClr val="tx1"/>
                  </a:solidFill>
                  <a:latin typeface="Times New Roman"/>
                  <a:ea typeface="+mj-ea"/>
                  <a:cs typeface="Times New Roman"/>
                </a:defRPr>
              </a:lvl1pPr>
            </a:lstStyle>
            <a:p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1" u="none" strike="noStrike" kern="0" cap="none" spc="-35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j-ea"/>
                  <a:cs typeface="Times New Roman"/>
                </a:rPr>
                <a:t>C</a:t>
              </a:r>
              <a:r>
                <a:rPr kumimoji="0" lang="en-US" sz="2325" b="0" i="0" u="none" strike="noStrike" kern="0" cap="none" spc="-52" normalizeH="0" baseline="-25089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j-ea"/>
                  <a:cs typeface="Times New Roman"/>
                </a:rPr>
                <a:t>23 </a:t>
              </a:r>
              <a:r>
                <a:rPr kumimoji="0" lang="en-US" sz="2700" b="0" i="0" u="none" strike="noStrike" kern="0" cap="none" spc="-3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/>
                  <a:ea typeface="+mj-ea"/>
                  <a:cs typeface="Symbol"/>
                </a:rPr>
                <a:t></a:t>
              </a:r>
              <a:r>
                <a:rPr kumimoji="0" lang="en-US" sz="2700" b="0" i="0" u="none" strike="noStrike" kern="0" cap="none" spc="-3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j-ea"/>
                  <a:cs typeface="Times New Roman"/>
                </a:rPr>
                <a:t> </a:t>
              </a:r>
              <a:r>
                <a:rPr kumimoji="0" lang="en-US" sz="2700" b="0" i="1" u="none" strike="noStrike" kern="0" cap="none" spc="-35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j-ea"/>
                  <a:cs typeface="Times New Roman"/>
                </a:rPr>
                <a:t>C</a:t>
              </a:r>
              <a:r>
                <a:rPr kumimoji="0" lang="en-US" sz="2325" b="0" i="0" u="none" strike="noStrike" kern="0" cap="none" spc="-52" normalizeH="0" baseline="-25089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j-ea"/>
                  <a:cs typeface="Times New Roman"/>
                </a:rPr>
                <a:t>2 </a:t>
              </a:r>
              <a:r>
                <a:rPr kumimoji="0" lang="en-US" sz="2700" b="0" i="0" u="none" strike="noStrike" kern="0" cap="none" spc="-3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/>
                  <a:ea typeface="+mj-ea"/>
                  <a:cs typeface="Symbol"/>
                </a:rPr>
                <a:t></a:t>
              </a:r>
              <a:r>
                <a:rPr kumimoji="0" lang="en-US" sz="2700" b="0" i="0" u="none" strike="noStrike" kern="0" cap="none" spc="-265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j-ea"/>
                  <a:cs typeface="Times New Roman"/>
                </a:rPr>
                <a:t> </a:t>
              </a:r>
              <a:r>
                <a:rPr kumimoji="0" lang="en-US" sz="2700" b="0" i="1" u="none" strike="noStrike" kern="0" cap="none" spc="-6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j-ea"/>
                  <a:cs typeface="Times New Roman"/>
                </a:rPr>
                <a:t>C</a:t>
              </a:r>
              <a:r>
                <a:rPr kumimoji="0" lang="en-US" sz="2325" b="0" i="0" u="none" strike="noStrike" kern="0" cap="none" spc="-89" normalizeH="0" baseline="-25089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j-ea"/>
                  <a:cs typeface="Times New Roman"/>
                </a:rPr>
                <a:t>3</a:t>
              </a:r>
              <a:endParaRPr kumimoji="0" lang="en-US" sz="2325" b="0" i="0" u="none" strike="noStrike" kern="0" cap="none" spc="0" normalizeH="0" baseline="-25089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endParaRPr>
            </a:p>
          </p:txBody>
        </p:sp>
        <p:sp>
          <p:nvSpPr>
            <p:cNvPr id="26" name="object 4"/>
            <p:cNvSpPr/>
            <p:nvPr/>
          </p:nvSpPr>
          <p:spPr>
            <a:xfrm>
              <a:off x="2130979" y="4784917"/>
              <a:ext cx="1073150" cy="0"/>
            </a:xfrm>
            <a:custGeom>
              <a:avLst/>
              <a:gdLst/>
              <a:ahLst/>
              <a:cxnLst/>
              <a:rect l="l" t="t" r="r" b="b"/>
              <a:pathLst>
                <a:path w="1073150">
                  <a:moveTo>
                    <a:pt x="0" y="0"/>
                  </a:moveTo>
                  <a:lnTo>
                    <a:pt x="1072646" y="0"/>
                  </a:lnTo>
                </a:path>
              </a:pathLst>
            </a:custGeom>
            <a:ln w="160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5"/>
            <p:cNvSpPr txBox="1"/>
            <p:nvPr/>
          </p:nvSpPr>
          <p:spPr>
            <a:xfrm>
              <a:off x="3250188" y="4192407"/>
              <a:ext cx="1936750" cy="53911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20"/>
                </a:spcBef>
              </a:pPr>
              <a:r>
                <a:rPr sz="3825" spc="44" baseline="-40305" dirty="0">
                  <a:latin typeface="Symbol"/>
                  <a:cs typeface="Symbol"/>
                </a:rPr>
                <a:t></a:t>
              </a:r>
              <a:r>
                <a:rPr sz="3825" spc="195" baseline="-40305" dirty="0">
                  <a:latin typeface="Times New Roman"/>
                  <a:cs typeface="Times New Roman"/>
                </a:rPr>
                <a:t> </a:t>
              </a:r>
              <a:r>
                <a:rPr sz="2550" i="1" spc="-125" dirty="0">
                  <a:latin typeface="Times New Roman"/>
                  <a:cs typeface="Times New Roman"/>
                </a:rPr>
                <a:t>C</a:t>
              </a:r>
              <a:r>
                <a:rPr sz="2175" spc="44" baseline="-24904" dirty="0">
                  <a:latin typeface="Times New Roman"/>
                  <a:cs typeface="Times New Roman"/>
                </a:rPr>
                <a:t>1</a:t>
              </a:r>
              <a:r>
                <a:rPr sz="2175" spc="-7" baseline="-24904" dirty="0">
                  <a:latin typeface="Times New Roman"/>
                  <a:cs typeface="Times New Roman"/>
                </a:rPr>
                <a:t> </a:t>
              </a:r>
              <a:r>
                <a:rPr sz="5025" spc="-195" baseline="-3316" dirty="0">
                  <a:latin typeface="Symbol"/>
                  <a:cs typeface="Symbol"/>
                </a:rPr>
                <a:t></a:t>
              </a:r>
              <a:r>
                <a:rPr sz="2550" i="1" spc="40" dirty="0">
                  <a:latin typeface="Times New Roman"/>
                  <a:cs typeface="Times New Roman"/>
                </a:rPr>
                <a:t>C</a:t>
              </a:r>
              <a:r>
                <a:rPr sz="2175" spc="44" baseline="-24904" dirty="0">
                  <a:latin typeface="Times New Roman"/>
                  <a:cs typeface="Times New Roman"/>
                </a:rPr>
                <a:t>2</a:t>
              </a:r>
              <a:r>
                <a:rPr sz="2175" baseline="-24904" dirty="0">
                  <a:latin typeface="Times New Roman"/>
                  <a:cs typeface="Times New Roman"/>
                </a:rPr>
                <a:t> </a:t>
              </a:r>
              <a:r>
                <a:rPr sz="2175" spc="-15" baseline="-24904" dirty="0">
                  <a:latin typeface="Times New Roman"/>
                  <a:cs typeface="Times New Roman"/>
                </a:rPr>
                <a:t> </a:t>
              </a:r>
              <a:r>
                <a:rPr sz="2550" spc="30" dirty="0">
                  <a:latin typeface="Symbol"/>
                  <a:cs typeface="Symbol"/>
                </a:rPr>
                <a:t></a:t>
              </a:r>
              <a:r>
                <a:rPr sz="2550" spc="-215" dirty="0">
                  <a:latin typeface="Times New Roman"/>
                  <a:cs typeface="Times New Roman"/>
                </a:rPr>
                <a:t> </a:t>
              </a:r>
              <a:r>
                <a:rPr sz="2550" i="1" spc="-5" dirty="0">
                  <a:latin typeface="Times New Roman"/>
                  <a:cs typeface="Times New Roman"/>
                </a:rPr>
                <a:t>C</a:t>
              </a:r>
              <a:r>
                <a:rPr sz="2175" spc="44" baseline="-24904" dirty="0">
                  <a:latin typeface="Times New Roman"/>
                  <a:cs typeface="Times New Roman"/>
                </a:rPr>
                <a:t>3</a:t>
              </a:r>
              <a:r>
                <a:rPr sz="2175" spc="7" baseline="-24904" dirty="0">
                  <a:latin typeface="Times New Roman"/>
                  <a:cs typeface="Times New Roman"/>
                </a:rPr>
                <a:t> </a:t>
              </a:r>
              <a:r>
                <a:rPr sz="5025" spc="-390" baseline="-3316" dirty="0">
                  <a:latin typeface="Symbol"/>
                  <a:cs typeface="Symbol"/>
                </a:rPr>
                <a:t></a:t>
              </a:r>
              <a:endParaRPr sz="5025" baseline="-3316">
                <a:latin typeface="Symbol"/>
                <a:cs typeface="Symbol"/>
              </a:endParaRPr>
            </a:p>
          </p:txBody>
        </p:sp>
        <p:sp>
          <p:nvSpPr>
            <p:cNvPr id="28" name="object 6"/>
            <p:cNvSpPr/>
            <p:nvPr/>
          </p:nvSpPr>
          <p:spPr>
            <a:xfrm>
              <a:off x="3550239" y="4784917"/>
              <a:ext cx="1616075" cy="0"/>
            </a:xfrm>
            <a:custGeom>
              <a:avLst/>
              <a:gdLst/>
              <a:ahLst/>
              <a:cxnLst/>
              <a:rect l="l" t="t" r="r" b="b"/>
              <a:pathLst>
                <a:path w="1616075">
                  <a:moveTo>
                    <a:pt x="0" y="0"/>
                  </a:moveTo>
                  <a:lnTo>
                    <a:pt x="1615709" y="0"/>
                  </a:lnTo>
                </a:path>
              </a:pathLst>
            </a:custGeom>
            <a:ln w="160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7"/>
            <p:cNvSpPr txBox="1"/>
            <p:nvPr/>
          </p:nvSpPr>
          <p:spPr>
            <a:xfrm>
              <a:off x="1566201" y="4749781"/>
              <a:ext cx="217804" cy="2514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450" spc="30" dirty="0">
                  <a:latin typeface="Times New Roman"/>
                  <a:cs typeface="Times New Roman"/>
                </a:rPr>
                <a:t>13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30" name="object 8"/>
            <p:cNvSpPr txBox="1"/>
            <p:nvPr/>
          </p:nvSpPr>
          <p:spPr>
            <a:xfrm>
              <a:off x="2329858" y="5002873"/>
              <a:ext cx="121920" cy="2514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450" spc="30" dirty="0">
                  <a:latin typeface="Times New Roman"/>
                  <a:cs typeface="Times New Roman"/>
                </a:rPr>
                <a:t>1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31" name="object 9"/>
            <p:cNvSpPr txBox="1"/>
            <p:nvPr/>
          </p:nvSpPr>
          <p:spPr>
            <a:xfrm>
              <a:off x="2959412" y="5002873"/>
              <a:ext cx="217804" cy="2514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450" spc="30" dirty="0">
                  <a:latin typeface="Times New Roman"/>
                  <a:cs typeface="Times New Roman"/>
                </a:rPr>
                <a:t>23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32" name="object 10"/>
            <p:cNvSpPr txBox="1"/>
            <p:nvPr/>
          </p:nvSpPr>
          <p:spPr>
            <a:xfrm>
              <a:off x="2265296" y="4407131"/>
              <a:ext cx="775335" cy="4152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</a:pPr>
              <a:r>
                <a:rPr sz="3825" i="1" spc="-30" baseline="14161" dirty="0">
                  <a:latin typeface="Times New Roman"/>
                  <a:cs typeface="Times New Roman"/>
                </a:rPr>
                <a:t>C</a:t>
              </a:r>
              <a:r>
                <a:rPr sz="1450" spc="-20" dirty="0">
                  <a:latin typeface="Times New Roman"/>
                  <a:cs typeface="Times New Roman"/>
                </a:rPr>
                <a:t>1</a:t>
              </a:r>
              <a:r>
                <a:rPr sz="3825" i="1" spc="-30" baseline="14161" dirty="0">
                  <a:latin typeface="Times New Roman"/>
                  <a:cs typeface="Times New Roman"/>
                </a:rPr>
                <a:t>C</a:t>
              </a:r>
              <a:r>
                <a:rPr sz="1450" spc="-20" dirty="0">
                  <a:latin typeface="Times New Roman"/>
                  <a:cs typeface="Times New Roman"/>
                </a:rPr>
                <a:t>23</a:t>
              </a:r>
              <a:endParaRPr sz="1450">
                <a:latin typeface="Times New Roman"/>
                <a:cs typeface="Times New Roman"/>
              </a:endParaRPr>
            </a:p>
          </p:txBody>
        </p:sp>
        <p:sp>
          <p:nvSpPr>
            <p:cNvPr id="33" name="object 11"/>
            <p:cNvSpPr txBox="1"/>
            <p:nvPr/>
          </p:nvSpPr>
          <p:spPr>
            <a:xfrm>
              <a:off x="2103686" y="4781778"/>
              <a:ext cx="3073400" cy="4152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5"/>
                </a:spcBef>
                <a:tabLst>
                  <a:tab pos="409575" algn="l"/>
                  <a:tab pos="1456690" algn="l"/>
                </a:tabLst>
              </a:pPr>
              <a:r>
                <a:rPr sz="2550" i="1" spc="35" dirty="0">
                  <a:latin typeface="Times New Roman"/>
                  <a:cs typeface="Times New Roman"/>
                </a:rPr>
                <a:t>C	</a:t>
              </a:r>
              <a:r>
                <a:rPr sz="2550" spc="30" dirty="0">
                  <a:latin typeface="Symbol"/>
                  <a:cs typeface="Symbol"/>
                </a:rPr>
                <a:t></a:t>
              </a:r>
              <a:r>
                <a:rPr sz="2550" spc="-210" dirty="0">
                  <a:latin typeface="Times New Roman"/>
                  <a:cs typeface="Times New Roman"/>
                </a:rPr>
                <a:t> </a:t>
              </a:r>
              <a:r>
                <a:rPr sz="2550" i="1" spc="35" dirty="0">
                  <a:latin typeface="Times New Roman"/>
                  <a:cs typeface="Times New Roman"/>
                </a:rPr>
                <a:t>C	</a:t>
              </a:r>
              <a:r>
                <a:rPr sz="2550" i="1" spc="-50" dirty="0">
                  <a:latin typeface="Times New Roman"/>
                  <a:cs typeface="Times New Roman"/>
                </a:rPr>
                <a:t>C</a:t>
              </a:r>
              <a:r>
                <a:rPr sz="2175" spc="-75" baseline="-24904" dirty="0">
                  <a:latin typeface="Times New Roman"/>
                  <a:cs typeface="Times New Roman"/>
                </a:rPr>
                <a:t>1 </a:t>
              </a:r>
              <a:r>
                <a:rPr sz="2550" spc="30" dirty="0">
                  <a:latin typeface="Symbol"/>
                  <a:cs typeface="Symbol"/>
                </a:rPr>
                <a:t></a:t>
              </a:r>
              <a:r>
                <a:rPr sz="2550" spc="30" dirty="0">
                  <a:latin typeface="Times New Roman"/>
                  <a:cs typeface="Times New Roman"/>
                </a:rPr>
                <a:t> </a:t>
              </a:r>
              <a:r>
                <a:rPr sz="2550" i="1" spc="35" dirty="0">
                  <a:latin typeface="Times New Roman"/>
                  <a:cs typeface="Times New Roman"/>
                </a:rPr>
                <a:t>C</a:t>
              </a:r>
              <a:r>
                <a:rPr sz="2175" spc="52" baseline="-24904" dirty="0">
                  <a:latin typeface="Times New Roman"/>
                  <a:cs typeface="Times New Roman"/>
                </a:rPr>
                <a:t>2 </a:t>
              </a:r>
              <a:r>
                <a:rPr sz="2550" spc="30" dirty="0">
                  <a:latin typeface="Symbol"/>
                  <a:cs typeface="Symbol"/>
                </a:rPr>
                <a:t></a:t>
              </a:r>
              <a:r>
                <a:rPr sz="2550" spc="-240" dirty="0">
                  <a:latin typeface="Times New Roman"/>
                  <a:cs typeface="Times New Roman"/>
                </a:rPr>
                <a:t> </a:t>
              </a:r>
              <a:r>
                <a:rPr sz="2550" i="1" spc="10" dirty="0">
                  <a:latin typeface="Times New Roman"/>
                  <a:cs typeface="Times New Roman"/>
                </a:rPr>
                <a:t>C</a:t>
              </a:r>
              <a:r>
                <a:rPr sz="2175" spc="15" baseline="-24904" dirty="0">
                  <a:latin typeface="Times New Roman"/>
                  <a:cs typeface="Times New Roman"/>
                </a:rPr>
                <a:t>3</a:t>
              </a:r>
              <a:endParaRPr sz="2175" baseline="-24904">
                <a:latin typeface="Times New Roman"/>
                <a:cs typeface="Times New Roman"/>
              </a:endParaRPr>
            </a:p>
          </p:txBody>
        </p:sp>
        <p:sp>
          <p:nvSpPr>
            <p:cNvPr id="34" name="object 12"/>
            <p:cNvSpPr txBox="1"/>
            <p:nvPr/>
          </p:nvSpPr>
          <p:spPr>
            <a:xfrm>
              <a:off x="806920" y="4528685"/>
              <a:ext cx="1257300" cy="4152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1061720" algn="l"/>
                </a:tabLst>
              </a:pPr>
              <a:r>
                <a:rPr sz="2550" i="1" spc="35" dirty="0">
                  <a:latin typeface="Times New Roman"/>
                  <a:cs typeface="Times New Roman"/>
                </a:rPr>
                <a:t>C</a:t>
              </a:r>
              <a:r>
                <a:rPr sz="2550" i="1" spc="85" dirty="0">
                  <a:latin typeface="Times New Roman"/>
                  <a:cs typeface="Times New Roman"/>
                </a:rPr>
                <a:t> </a:t>
              </a:r>
              <a:r>
                <a:rPr sz="2550" spc="30" dirty="0">
                  <a:latin typeface="Symbol"/>
                  <a:cs typeface="Symbol"/>
                </a:rPr>
                <a:t></a:t>
              </a:r>
              <a:r>
                <a:rPr sz="2550" spc="-140" dirty="0">
                  <a:latin typeface="Times New Roman"/>
                  <a:cs typeface="Times New Roman"/>
                </a:rPr>
                <a:t> </a:t>
              </a:r>
              <a:r>
                <a:rPr sz="2550" i="1" spc="35" dirty="0">
                  <a:latin typeface="Times New Roman"/>
                  <a:cs typeface="Times New Roman"/>
                </a:rPr>
                <a:t>C</a:t>
              </a:r>
              <a:r>
                <a:rPr sz="2550" i="1" dirty="0">
                  <a:latin typeface="Times New Roman"/>
                  <a:cs typeface="Times New Roman"/>
                </a:rPr>
                <a:t>	</a:t>
              </a:r>
              <a:r>
                <a:rPr sz="2550" spc="30" dirty="0">
                  <a:latin typeface="Symbol"/>
                  <a:cs typeface="Symbol"/>
                </a:rPr>
                <a:t></a:t>
              </a:r>
              <a:endParaRPr sz="2550">
                <a:latin typeface="Symbol"/>
                <a:cs typeface="Symbo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13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Osnovi elektrotehnike i </a:t>
            </a:r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elektronike - vežbe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120880" cy="237626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2"/>
                </a:solidFill>
                <a:latin typeface="Cambria" pitchFamily="18" charset="0"/>
              </a:rPr>
              <a:t>Elektrostatika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68" y="1052736"/>
            <a:ext cx="8820472" cy="1916856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Izračunati ekvivalentnu kapacitivnost između tačaka A i B kola na </a:t>
            </a:r>
            <a:r>
              <a:rPr lang="sr-Latn-RS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slici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.</a:t>
            </a:r>
            <a:r>
              <a:rPr lang="sr-Latn-RS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Dato </a:t>
            </a:r>
            <a: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je : </a:t>
            </a:r>
            <a:b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C1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=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100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pF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,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C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2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=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120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pF, C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3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=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80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pF, C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4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=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300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pF, C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5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 smtClean="0">
                <a:solidFill>
                  <a:srgbClr val="1F497D"/>
                </a:solidFill>
                <a:ea typeface="+mn-ea"/>
                <a:cs typeface="+mn-cs"/>
              </a:rPr>
              <a:t>= 250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pF</a:t>
            </a:r>
            <a:r>
              <a:rPr lang="en-US" sz="2800" dirty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,</a:t>
            </a:r>
            <a: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C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6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=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200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pF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,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C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7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=</a:t>
            </a:r>
            <a:r>
              <a:rPr lang="en-US" sz="2800" dirty="0">
                <a:solidFill>
                  <a:srgbClr val="1F497D"/>
                </a:solidFill>
                <a:ea typeface="+mn-ea"/>
                <a:cs typeface="+mn-cs"/>
              </a:rPr>
              <a:t> </a:t>
            </a:r>
            <a:r>
              <a:rPr lang="sr-Latn-RS" sz="2800" dirty="0">
                <a:solidFill>
                  <a:srgbClr val="1F497D"/>
                </a:solidFill>
                <a:ea typeface="+mn-ea"/>
                <a:cs typeface="+mn-cs"/>
              </a:rPr>
              <a:t>350</a:t>
            </a:r>
            <a:r>
              <a:rPr lang="en-US" sz="2800" dirty="0" smtClean="0">
                <a:solidFill>
                  <a:srgbClr val="1F497D"/>
                </a:solidFill>
                <a:ea typeface="+mn-ea"/>
                <a:cs typeface="+mn-cs"/>
              </a:rPr>
              <a:t>pF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69592"/>
            <a:ext cx="8568952" cy="363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1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76772"/>
            <a:ext cx="6192687" cy="390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68" y="1052736"/>
            <a:ext cx="8820472" cy="1916856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Veza kondenzatora kao na slici, priključena je na napon U=80V. Izračunati ekvivalentnu kapacitivnost i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opterećenje</a:t>
            </a:r>
            <a:r>
              <a:rPr lang="en-US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(</a:t>
            </a:r>
            <a: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naelektrisanje) ekvivalentnog kondenzatora</a:t>
            </a:r>
            <a:r>
              <a:rPr lang="vi-VN" sz="2800" dirty="0">
                <a:solidFill>
                  <a:schemeClr val="tx2"/>
                </a:solidFill>
                <a:latin typeface="Cambria" pitchFamily="18" charset="0"/>
                <a:ea typeface="+mn-ea"/>
                <a:cs typeface="+mn-cs"/>
              </a:rPr>
              <a:t>. </a:t>
            </a:r>
            <a:r>
              <a:rPr lang="en-US" sz="2800" dirty="0" err="1">
                <a:solidFill>
                  <a:schemeClr val="tx2"/>
                </a:solidFill>
              </a:rPr>
              <a:t>Dato</a:t>
            </a:r>
            <a:r>
              <a:rPr lang="en-US" sz="2800" dirty="0">
                <a:solidFill>
                  <a:schemeClr val="tx2"/>
                </a:solidFill>
              </a:rPr>
              <a:t> je: </a:t>
            </a:r>
            <a:r>
              <a:rPr lang="en-US" sz="2800" dirty="0" smtClean="0">
                <a:solidFill>
                  <a:schemeClr val="tx2"/>
                </a:solidFill>
              </a:rPr>
              <a:t>C1 </a:t>
            </a:r>
            <a:r>
              <a:rPr lang="sr-Latn-RS" sz="2800" dirty="0" smtClean="0">
                <a:solidFill>
                  <a:schemeClr val="tx2"/>
                </a:solidFill>
              </a:rPr>
              <a:t>= 2</a:t>
            </a:r>
            <a:r>
              <a:rPr lang="el-GR" sz="2800" dirty="0" smtClean="0">
                <a:solidFill>
                  <a:schemeClr val="tx2"/>
                </a:solidFill>
                <a:latin typeface="Segoe UI Symbol"/>
                <a:ea typeface="Segoe UI Symbol"/>
              </a:rPr>
              <a:t>μ</a:t>
            </a:r>
            <a:r>
              <a:rPr lang="en-US" sz="2800" dirty="0" smtClean="0">
                <a:solidFill>
                  <a:schemeClr val="tx2"/>
                </a:solidFill>
              </a:rPr>
              <a:t>F, </a:t>
            </a:r>
            <a:r>
              <a:rPr lang="en-US" sz="2800" dirty="0">
                <a:solidFill>
                  <a:schemeClr val="tx2"/>
                </a:solidFill>
              </a:rPr>
              <a:t>C2 </a:t>
            </a:r>
            <a:r>
              <a:rPr lang="sr-Latn-RS" sz="2800" dirty="0" smtClean="0">
                <a:solidFill>
                  <a:schemeClr val="tx2"/>
                </a:solidFill>
              </a:rPr>
              <a:t>= 6</a:t>
            </a:r>
            <a:r>
              <a:rPr lang="el-GR" sz="2800" dirty="0" smtClean="0">
                <a:solidFill>
                  <a:schemeClr val="tx2"/>
                </a:solidFill>
                <a:latin typeface="Segoe UI Symbol"/>
                <a:ea typeface="Segoe UI Symbol"/>
              </a:rPr>
              <a:t>μ</a:t>
            </a:r>
            <a:r>
              <a:rPr lang="en-US" sz="2800" dirty="0" smtClean="0">
                <a:solidFill>
                  <a:schemeClr val="tx2"/>
                </a:solidFill>
              </a:rPr>
              <a:t>F</a:t>
            </a:r>
            <a:r>
              <a:rPr lang="sr-Latn-RS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C</a:t>
            </a:r>
            <a:r>
              <a:rPr lang="sr-Latn-RS" sz="2800" dirty="0" smtClean="0">
                <a:solidFill>
                  <a:schemeClr val="tx2"/>
                </a:solidFill>
              </a:rPr>
              <a:t>3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= </a:t>
            </a:r>
            <a:r>
              <a:rPr lang="sr-Latn-RS" sz="2800" dirty="0" smtClean="0">
                <a:solidFill>
                  <a:schemeClr val="tx2"/>
                </a:solidFill>
              </a:rPr>
              <a:t>4</a:t>
            </a:r>
            <a:r>
              <a:rPr lang="el-GR" sz="2800" dirty="0" smtClean="0">
                <a:solidFill>
                  <a:schemeClr val="tx2"/>
                </a:solidFill>
              </a:rPr>
              <a:t>μ</a:t>
            </a:r>
            <a:r>
              <a:rPr lang="en-US" sz="2800" dirty="0">
                <a:solidFill>
                  <a:schemeClr val="tx2"/>
                </a:solidFill>
              </a:rPr>
              <a:t>F, </a:t>
            </a:r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sr-Latn-RS" sz="2800" dirty="0" smtClean="0">
                <a:solidFill>
                  <a:schemeClr val="tx2"/>
                </a:solidFill>
              </a:rPr>
              <a:t>4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= </a:t>
            </a:r>
            <a:r>
              <a:rPr lang="sr-Latn-RS" sz="2800" dirty="0" smtClean="0">
                <a:solidFill>
                  <a:schemeClr val="tx2"/>
                </a:solidFill>
              </a:rPr>
              <a:t>5</a:t>
            </a:r>
            <a:r>
              <a:rPr lang="el-GR" sz="2800" dirty="0" smtClean="0">
                <a:solidFill>
                  <a:schemeClr val="tx2"/>
                </a:solidFill>
              </a:rPr>
              <a:t>μ</a:t>
            </a:r>
            <a:r>
              <a:rPr lang="en-US" sz="2800" dirty="0" smtClean="0">
                <a:solidFill>
                  <a:schemeClr val="tx2"/>
                </a:solidFill>
              </a:rPr>
              <a:t>F, C</a:t>
            </a:r>
            <a:r>
              <a:rPr lang="sr-Latn-RS" sz="2800" dirty="0" smtClean="0">
                <a:solidFill>
                  <a:schemeClr val="tx2"/>
                </a:solidFill>
              </a:rPr>
              <a:t>5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sr-Latn-RS" sz="2800" dirty="0">
                <a:solidFill>
                  <a:schemeClr val="tx2"/>
                </a:solidFill>
              </a:rPr>
              <a:t>= </a:t>
            </a:r>
            <a:r>
              <a:rPr lang="sr-Latn-RS" sz="2800" dirty="0" smtClean="0">
                <a:solidFill>
                  <a:schemeClr val="tx2"/>
                </a:solidFill>
              </a:rPr>
              <a:t>10</a:t>
            </a:r>
            <a:r>
              <a:rPr lang="el-GR" sz="2800" dirty="0" smtClean="0">
                <a:solidFill>
                  <a:schemeClr val="tx2"/>
                </a:solidFill>
                <a:latin typeface="Segoe UI Symbol"/>
                <a:ea typeface="Segoe UI Symbol"/>
              </a:rPr>
              <a:t>μ</a:t>
            </a:r>
            <a:r>
              <a:rPr lang="en-US" sz="2800" dirty="0">
                <a:solidFill>
                  <a:schemeClr val="tx2"/>
                </a:solidFill>
              </a:rPr>
              <a:t>F</a:t>
            </a:r>
            <a:endParaRPr lang="vi-VN" sz="2800" dirty="0">
              <a:solidFill>
                <a:schemeClr val="tx2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340384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5315" y="339145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04448" y="48652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2,3</m:t>
                        </m:r>
                      </m:sub>
                    </m:sSub>
                    <m:r>
                      <a:rPr lang="sr-Latn-RS" sz="40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r-Latn-RS" sz="40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400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sr-Latn-RS" sz="400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sz="400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sr-Latn-RS" sz="40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sr-Latn-RS" sz="4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2.4</m:t>
                    </m:r>
                    <m:r>
                      <m:rPr>
                        <m:sty m:val="p"/>
                      </m:rPr>
                      <a:rPr lang="el-GR" sz="4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μ</m:t>
                    </m:r>
                    <m:r>
                      <a:rPr lang="sr-Latn-RS" sz="4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sr-Latn-RS" sz="40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40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40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sr-Latn-RS" sz="4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2,3</m:t>
                        </m:r>
                      </m:sub>
                    </m:sSub>
                    <m:r>
                      <a:rPr lang="sr-Latn-RS" sz="4000" b="0" i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=4.4</m:t>
                    </m:r>
                    <m:r>
                      <m:rPr>
                        <m:sty m:val="p"/>
                      </m:rPr>
                      <a:rPr lang="el-GR" sz="4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μ</m:t>
                    </m:r>
                    <m:r>
                      <a:rPr lang="sr-Latn-RS" sz="4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sr-Latn-RS" sz="4000" dirty="0" smtClean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sr-Latn-R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sr-Latn-RS" sz="40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r-Latn-RS" sz="40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sr-Latn-RS" sz="40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r-Latn-RS" sz="40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sz="4000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sr-Latn-RS" sz="40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=2.</m:t>
                    </m:r>
                    <m:r>
                      <a:rPr lang="sr-Latn-RS" sz="4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l-GR" sz="40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μ</m:t>
                    </m:r>
                    <m:r>
                      <a:rPr lang="sr-Latn-RS" sz="40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sr-Latn-RS" sz="40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40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sr-Latn-RS" sz="40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sr-Latn-RS" sz="40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r-Latn-RS" sz="40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sr-Latn-RS" sz="40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sr-Latn-RS" sz="400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sr-Latn-RS" sz="40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12.3</m:t>
                    </m:r>
                    <m:r>
                      <m:rPr>
                        <m:sty m:val="p"/>
                      </m:rPr>
                      <a:rPr lang="el-GR" sz="40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μ</m:t>
                    </m:r>
                    <m:r>
                      <a:rPr lang="sr-Latn-RS" sz="40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sr-Latn-RS" sz="4000" dirty="0" smtClean="0">
                  <a:solidFill>
                    <a:schemeClr val="tx2"/>
                  </a:solidFill>
                </a:endParaRPr>
              </a:p>
              <a:p>
                <a:r>
                  <a:rPr lang="sr-Latn-RS" sz="4000" dirty="0" smtClean="0">
                    <a:solidFill>
                      <a:schemeClr val="tx2"/>
                    </a:solidFill>
                  </a:rPr>
                  <a:t>Q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r-Latn-RS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sr-Latn-RS" sz="4000" dirty="0" smtClean="0">
                    <a:solidFill>
                      <a:schemeClr val="tx2"/>
                    </a:solidFill>
                    <a:latin typeface="Segoe UI Symbol"/>
                    <a:ea typeface="Segoe UI Symbol"/>
                  </a:rPr>
                  <a:t>·U = 984C</a:t>
                </a:r>
                <a:endParaRPr lang="sr-Latn-RS" sz="4000" dirty="0">
                  <a:solidFill>
                    <a:schemeClr val="tx2"/>
                  </a:solidFill>
                </a:endParaRPr>
              </a:p>
              <a:p>
                <a:endParaRPr lang="sr-Latn-RS" sz="4000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endParaRPr lang="sr-Latn-RS" sz="4000" i="1" dirty="0">
                  <a:solidFill>
                    <a:schemeClr val="tx2"/>
                  </a:solidFill>
                  <a:latin typeface="Cambria Math"/>
                </a:endParaRPr>
              </a:p>
              <a:p>
                <a:endParaRPr lang="en-US" sz="4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96" b="-4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23" y="2708920"/>
            <a:ext cx="6333877" cy="38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23528" y="1022871"/>
                <a:ext cx="8568952" cy="2118097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Rastojanje između ploča kondenzatora je d=2mm. Između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ploča na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rastojanju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x=1,8mm ubačena je dielektrična pločica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Segoe UI Symbol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schemeClr val="tx2"/>
                            </a:solidFill>
                            <a:latin typeface="Cambria Math"/>
                            <a:ea typeface="Segoe UI Symbol"/>
                          </a:rPr>
                          <m:t>𝜀</m:t>
                        </m:r>
                      </m:e>
                      <m:sub>
                        <m:r>
                          <a:rPr lang="sr-Latn-RS" sz="2400" b="0" i="1" dirty="0" smtClean="0">
                            <a:solidFill>
                              <a:schemeClr val="tx2"/>
                            </a:solidFill>
                            <a:latin typeface="Cambria Math"/>
                            <a:ea typeface="Segoe UI Symbol"/>
                          </a:rPr>
                          <m:t>𝑥</m:t>
                        </m:r>
                      </m:sub>
                    </m:sSub>
                    <m:r>
                      <a:rPr lang="el-GR" sz="24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sr-Latn-RS" sz="2400" b="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6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, tako da je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d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e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o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između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obloga d-x=0,2 mm ispunjen vazduhom. Kondenzator je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priključen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na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napon U=1,5kV. Izračunati napon na svakom </a:t>
                </a:r>
                <a:r>
                  <a:rPr lang="sr-Latn-RS" sz="2400" dirty="0">
                    <a:solidFill>
                      <a:schemeClr val="tx2"/>
                    </a:solidFill>
                    <a:latin typeface="Cambria" pitchFamily="18" charset="0"/>
                  </a:rPr>
                  <a:t>d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elu kondenzatora,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odgovarajuće </a:t>
                </a:r>
                <a:r>
                  <a:rPr lang="vi-VN" sz="2400" dirty="0">
                    <a:solidFill>
                      <a:schemeClr val="tx2"/>
                    </a:solidFill>
                    <a:latin typeface="Cambria" pitchFamily="18" charset="0"/>
                  </a:rPr>
                  <a:t>jačine polja u njima i ekvivalentnu kapacitivnost.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23528" y="1022871"/>
                <a:ext cx="8568952" cy="2118097"/>
              </a:xfrm>
              <a:blipFill rotWithShape="1">
                <a:blip r:embed="rId3"/>
                <a:stretch>
                  <a:fillRect l="-1067" t="-6340" r="-1280" b="-10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120880" cy="2376264"/>
          </a:xfrm>
        </p:spPr>
        <p:txBody>
          <a:bodyPr>
            <a:normAutofit/>
          </a:bodyPr>
          <a:lstStyle/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4"/>
          <a:stretch/>
        </p:blipFill>
        <p:spPr bwMode="auto">
          <a:xfrm>
            <a:off x="72009" y="2071548"/>
            <a:ext cx="8964487" cy="445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052737"/>
            <a:ext cx="7772400" cy="1018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 smtClean="0">
                <a:solidFill>
                  <a:schemeClr val="tx2"/>
                </a:solidFill>
                <a:latin typeface="Cambria" pitchFamily="18" charset="0"/>
              </a:rPr>
              <a:t>Pločasti kondenzator sa dva sloja dielektrika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47675" y="1631843"/>
            <a:ext cx="7167901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Polje na površini provodnika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Polje je normalno na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površinu provodnika, jer je ona ekvipotencijalna.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Nema tangencijalne komponente polja jer bi to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izazvalo kretanje površinskog naelektrisanja.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Primenimo Gaussov zakon: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87738"/>
            <a:ext cx="40576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43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133257"/>
              </p:ext>
            </p:extLst>
          </p:nvPr>
        </p:nvGraphicFramePr>
        <p:xfrm>
          <a:off x="5193820" y="3140968"/>
          <a:ext cx="16938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r:id="rId5" imgW="491432" imgH="491432" progId="">
                  <p:embed/>
                </p:oleObj>
              </mc:Choice>
              <mc:Fallback>
                <p:oleObj r:id="rId5" imgW="491432" imgH="4914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820" y="3140968"/>
                        <a:ext cx="16938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48705"/>
              </p:ext>
            </p:extLst>
          </p:nvPr>
        </p:nvGraphicFramePr>
        <p:xfrm>
          <a:off x="5346031" y="4293096"/>
          <a:ext cx="1008732" cy="93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r:id="rId7" imgW="491199" imgH="491199" progId="">
                  <p:embed/>
                </p:oleObj>
              </mc:Choice>
              <mc:Fallback>
                <p:oleObj r:id="rId7" imgW="491199" imgH="4911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031" y="4293096"/>
                        <a:ext cx="1008732" cy="937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4500563" y="5445125"/>
            <a:ext cx="3535753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Ako je </a:t>
            </a:r>
            <a:r>
              <a:rPr lang="el-GR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σ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&gt;0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 polje je u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smeru normale i obrnuto.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619672" y="908720"/>
            <a:ext cx="574309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Provodnik u polju</a:t>
            </a:r>
          </a:p>
        </p:txBody>
      </p:sp>
    </p:spTree>
    <p:extLst>
      <p:ext uri="{BB962C8B-B14F-4D97-AF65-F5344CB8AC3E}">
        <p14:creationId xmlns:p14="http://schemas.microsoft.com/office/powerpoint/2010/main" val="3330614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27424" cy="44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4915464" cy="16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0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89240"/>
            <a:ext cx="8229600" cy="824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ili jednostavno iz relacije da je zbir napona na redno vezanim kondenzatorima jednak priključenom </a:t>
            </a:r>
            <a:r>
              <a:rPr lang="pl-PL" sz="2400" dirty="0" smtClean="0"/>
              <a:t>naponu.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9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1" y="1396113"/>
            <a:ext cx="7972268" cy="23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1" y="3791626"/>
            <a:ext cx="8136904" cy="126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90163" y="1052736"/>
                <a:ext cx="8568952" cy="260642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Pločasti kondenzator površine  </a:t>
                </a:r>
                <a:r>
                  <a:rPr lang="vi-VN" sz="2800" dirty="0">
                    <a:solidFill>
                      <a:schemeClr val="tx2"/>
                    </a:solidFill>
                    <a:latin typeface="Cambria" pitchFamily="18" charset="0"/>
                  </a:rPr>
                  <a:t>S </a:t>
                </a:r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=</a:t>
                </a:r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 240</a:t>
                </a:r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𝑐𝑚</m:t>
                        </m:r>
                      </m:e>
                      <m:sup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, </a:t>
                </a:r>
                <a:r>
                  <a:rPr lang="vi-VN" sz="2800" dirty="0">
                    <a:solidFill>
                      <a:schemeClr val="tx2"/>
                    </a:solidFill>
                    <a:latin typeface="Cambria" pitchFamily="18" charset="0"/>
                  </a:rPr>
                  <a:t>rastojanja između </a:t>
                </a:r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ploča</a:t>
                </a:r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sr-Latn-R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2800" i="1" dirty="0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vi-VN" sz="280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5mm, </a:t>
                </a:r>
                <a:r>
                  <a:rPr lang="vi-VN" sz="2800" dirty="0">
                    <a:solidFill>
                      <a:schemeClr val="tx2"/>
                    </a:solidFill>
                    <a:latin typeface="Cambria" pitchFamily="18" charset="0"/>
                  </a:rPr>
                  <a:t>priključen je na napon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sr-Latn-RS" sz="2800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=</a:t>
                </a:r>
                <a:r>
                  <a:rPr lang="vi-VN" sz="28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2kV </a:t>
                </a:r>
                <a:r>
                  <a:rPr lang="vi-VN" sz="2800" dirty="0">
                    <a:solidFill>
                      <a:schemeClr val="tx2"/>
                    </a:solidFill>
                    <a:latin typeface="Cambria" pitchFamily="18" charset="0"/>
                  </a:rPr>
                  <a:t>. Ako se zatim izvor </a:t>
                </a:r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napona</a:t>
                </a:r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isključi</a:t>
                </a:r>
                <a:r>
                  <a:rPr lang="vi-VN" sz="2800" dirty="0">
                    <a:solidFill>
                      <a:schemeClr val="tx2"/>
                    </a:solidFill>
                    <a:latin typeface="Cambria" pitchFamily="18" charset="0"/>
                  </a:rPr>
                  <a:t>, a rastojanje između ploča dva puta </a:t>
                </a:r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poveća</a:t>
                </a:r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;</a:t>
                </a:r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800" dirty="0">
                    <a:solidFill>
                      <a:schemeClr val="tx2"/>
                    </a:solidFill>
                    <a:latin typeface="Cambria" pitchFamily="18" charset="0"/>
                  </a:rPr>
                  <a:t>utvrditi stanje </a:t>
                </a:r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u</a:t>
                </a:r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vi-VN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kondenzatoru</a:t>
                </a:r>
                <a:r>
                  <a:rPr lang="vi-VN" sz="2800" dirty="0">
                    <a:solidFill>
                      <a:schemeClr val="tx2"/>
                    </a:solidFill>
                    <a:latin typeface="Cambria" pitchFamily="18" charset="0"/>
                  </a:rPr>
                  <a:t>, ako je dielektrik vazduh.</a:t>
                </a:r>
                <a:endParaRPr lang="en-US" sz="28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90163" y="1052736"/>
                <a:ext cx="8568952" cy="2606426"/>
              </a:xfrm>
              <a:blipFill rotWithShape="1">
                <a:blip r:embed="rId2"/>
                <a:stretch>
                  <a:fillRect l="-1495" r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5496" y="4837297"/>
            <a:ext cx="9041775" cy="115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8" b="56544"/>
          <a:stretch/>
        </p:blipFill>
        <p:spPr bwMode="auto">
          <a:xfrm>
            <a:off x="1044754" y="3587882"/>
            <a:ext cx="7059769" cy="101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1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0" y="3373186"/>
            <a:ext cx="9103530" cy="55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" y="4149080"/>
            <a:ext cx="9063059" cy="2016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4994204" cy="113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25" y="1855587"/>
            <a:ext cx="6410945" cy="121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2" y="2128525"/>
            <a:ext cx="1856468" cy="6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3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3334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dirty="0" smtClean="0">
                <a:latin typeface="Cambria" pitchFamily="18" charset="0"/>
                <a:ea typeface="Cambria" pitchFamily="18" charset="0"/>
              </a:rPr>
              <a:t>Naelektrisanje na pločama je ostalo nepromenjeno. Zbog promene vrednosti kapacitivnosti, promeniće se napon na priključcima kondenzatora: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6" y="2924944"/>
            <a:ext cx="7848872" cy="134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7403662" cy="177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47842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>
                <a:latin typeface="Cambria" pitchFamily="18" charset="0"/>
                <a:ea typeface="Cambria" pitchFamily="18" charset="0"/>
              </a:rPr>
              <a:t>Energija: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7"/>
          <a:stretch/>
        </p:blipFill>
        <p:spPr bwMode="auto">
          <a:xfrm>
            <a:off x="395536" y="2663489"/>
            <a:ext cx="8726322" cy="254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2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74552"/>
            <a:ext cx="3593757" cy="197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2400" cy="1008112"/>
          </a:xfrm>
        </p:spPr>
        <p:txBody>
          <a:bodyPr/>
          <a:lstStyle/>
          <a:p>
            <a:pPr algn="l"/>
            <a:r>
              <a:rPr lang="sr-Latn-RS" dirty="0" smtClean="0">
                <a:solidFill>
                  <a:schemeClr val="tx2"/>
                </a:solidFill>
                <a:latin typeface="Cambria" pitchFamily="18" charset="0"/>
              </a:rPr>
              <a:t>Zadaci za vežbanje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39552" y="1772816"/>
                <a:ext cx="7992888" cy="453650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D3. </a:t>
                </a:r>
                <a:r>
                  <a:rPr lang="it-IT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Tri kondenzatora vezana su u grupu kao na slici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:</a:t>
                </a:r>
              </a:p>
              <a:p>
                <a:pPr algn="l">
                  <a:spcBef>
                    <a:spcPts val="0"/>
                  </a:spcBef>
                </a:pPr>
                <a:endParaRPr lang="sr-Latn-RS" sz="2400" dirty="0" smtClean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sr-Latn-R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sr-Latn-RS" sz="2400" dirty="0" smtClean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sr-Latn-R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sr-Latn-RS" sz="2400" dirty="0" smtClean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Ako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je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kapacitivnost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kondenzatora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r-Latn-R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sr-Latn-R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μ</m:t>
                    </m:r>
                    <m:r>
                      <a:rPr lang="sr-Latn-RS" sz="2400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kolika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treba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da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bude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kapacitivnost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kondenzatora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r-Latn-R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sr-Latn-R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da 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bi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ekvivalentna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kapacitivnost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bila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r-Latn-R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.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Za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vrednosti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r-Latn-R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sr-Latn-R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sr-Latn-R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sr-Latn-RS" sz="24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iz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tačke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a)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odrediti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opterećenosti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pojedinih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kondenzatora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ako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se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Cambria" pitchFamily="18" charset="0"/>
                  </a:rPr>
                  <a:t>izme</a:t>
                </a:r>
                <a:r>
                  <a:rPr lang="sr-Latn-R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đ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u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tačaka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A i B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priključi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latin typeface="Cambria" pitchFamily="18" charset="0"/>
                  </a:rPr>
                  <a:t>napon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sr-Latn-R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Cambria" pitchFamily="18" charset="0"/>
                  </a:rPr>
                  <a:t>400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Cambria" pitchFamily="18" charset="0"/>
                  </a:rPr>
                  <a:t>V.</a:t>
                </a:r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39552" y="1772816"/>
                <a:ext cx="7992888" cy="4536504"/>
              </a:xfrm>
              <a:blipFill rotWithShape="1">
                <a:blip r:embed="rId3"/>
                <a:stretch>
                  <a:fillRect l="-1220" t="-1075" r="-686" b="-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2776"/>
          <a:stretch/>
        </p:blipFill>
        <p:spPr bwMode="auto">
          <a:xfrm>
            <a:off x="3779912" y="2973292"/>
            <a:ext cx="5349998" cy="359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94712" cy="1916856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sr-Latn-RS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D4.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Pločasti </a:t>
            </a:r>
            <a: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kondenzator sadrži dva sloja dielektrika kao na slici.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Izračunati</a:t>
            </a:r>
            <a:r>
              <a:rPr lang="sr-Latn-RS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najmanju vrednost </a:t>
            </a:r>
            <a: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napona U pri kojem dolazi do proboja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kondenzatora</a:t>
            </a:r>
            <a:r>
              <a:rPr lang="sr-Latn-RS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ako </a:t>
            </a:r>
            <a: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su probojne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vrednosti </a:t>
            </a:r>
            <a:r>
              <a:rPr lang="vi-VN" sz="2800" dirty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elektrostatičkog polja za svaki sloj </a:t>
            </a:r>
            <a:r>
              <a:rPr lang="vi-VN" sz="2800" dirty="0" smtClean="0">
                <a:solidFill>
                  <a:srgbClr val="1F497D"/>
                </a:solidFill>
                <a:latin typeface="Cambria" pitchFamily="18" charset="0"/>
                <a:ea typeface="+mn-ea"/>
                <a:cs typeface="+mn-cs"/>
              </a:rPr>
              <a:t>dielektrika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11560" y="3068960"/>
                <a:ext cx="7120880" cy="2376264"/>
              </a:xfrm>
            </p:spPr>
            <p:txBody>
              <a:bodyPr>
                <a:normAutofit fontScale="92500" lnSpcReduction="10000"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𝑝𝑟𝑜𝑏</m:t>
                        </m:r>
                      </m:sub>
                    </m:sSub>
                    <m:r>
                      <a:rPr lang="sr-Latn-R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=10</m:t>
                    </m:r>
                    <m:r>
                      <a:rPr lang="sr-Latn-R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𝑘𝑉</m:t>
                    </m:r>
                  </m:oMath>
                </a14:m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/m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sr-Latn-R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𝑝𝑟𝑜𝑏</m:t>
                        </m:r>
                      </m:sub>
                    </m:sSub>
                    <m:r>
                      <a:rPr lang="sr-Latn-RS" sz="28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sr-Latn-R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2</m:t>
                    </m:r>
                    <m:r>
                      <a:rPr lang="sr-Latn-RS" sz="2800" i="1">
                        <a:solidFill>
                          <a:schemeClr val="tx2"/>
                        </a:solidFill>
                        <a:latin typeface="Cambria Math"/>
                      </a:rPr>
                      <m:t>0</m:t>
                    </m:r>
                    <m:r>
                      <a:rPr lang="sr-Latn-RS" sz="2800" i="1">
                        <a:solidFill>
                          <a:schemeClr val="tx2"/>
                        </a:solidFill>
                        <a:latin typeface="Cambria Math"/>
                      </a:rPr>
                      <m:t>𝑘𝑉</m:t>
                    </m:r>
                  </m:oMath>
                </a14:m>
                <a:r>
                  <a:rPr lang="sr-Latn-RS" sz="2800" dirty="0">
                    <a:solidFill>
                      <a:schemeClr val="tx2"/>
                    </a:solidFill>
                    <a:latin typeface="Cambria" pitchFamily="18" charset="0"/>
                  </a:rPr>
                  <a:t>/</a:t>
                </a:r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m</a:t>
                </a:r>
              </a:p>
              <a:p>
                <a:pPr algn="l"/>
                <a:r>
                  <a:rPr lang="sr-Latn-RS" sz="2800" dirty="0">
                    <a:solidFill>
                      <a:schemeClr val="tx2"/>
                    </a:solidFill>
                    <a:latin typeface="Cambria" pitchFamily="18" charset="0"/>
                  </a:rPr>
                  <a:t>z</a:t>
                </a:r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sr-Latn-R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=5</m:t>
                    </m:r>
                  </m:oMath>
                </a14:m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ε</m:t>
                        </m:r>
                      </m:e>
                      <m:sub>
                        <m:r>
                          <a:rPr lang="sr-Latn-R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sr-Latn-RS" sz="28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2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sr-Latn-R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=7mm,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sr-Latn-RS" sz="28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sr-Latn-R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=3</m:t>
                    </m:r>
                    <m:r>
                      <a:rPr lang="sr-Latn-RS" sz="2800" b="0" i="1" smtClean="0">
                        <a:solidFill>
                          <a:schemeClr val="tx2"/>
                        </a:solidFill>
                        <a:latin typeface="Cambria Math"/>
                      </a:rPr>
                      <m:t>𝑚𝑚</m:t>
                    </m:r>
                  </m:oMath>
                </a14:m>
                <a:endParaRPr lang="sr-Latn-RS" sz="28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r>
                  <a:rPr lang="sr-Latn-RS" sz="2800" dirty="0" smtClean="0">
                    <a:solidFill>
                      <a:schemeClr val="tx2"/>
                    </a:solidFill>
                    <a:latin typeface="Cambria" pitchFamily="18" charset="0"/>
                  </a:rPr>
                  <a:t>Rešenje: U=116V</a:t>
                </a:r>
                <a:endParaRPr lang="en-US" sz="28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  <a:p>
                <a:pPr algn="l"/>
                <a:endParaRPr lang="en-US" sz="2400" dirty="0">
                  <a:solidFill>
                    <a:schemeClr val="tx2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11560" y="3068960"/>
                <a:ext cx="7120880" cy="2376264"/>
              </a:xfrm>
              <a:blipFill rotWithShape="1">
                <a:blip r:embed="rId3"/>
                <a:stretch>
                  <a:fillRect l="-1455" t="-3846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254814" y="188640"/>
            <a:ext cx="6431985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9999"/>
                </a:solidFill>
              </a:rPr>
              <a:t>Provodnik u polju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041246" cy="39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63575" y="1417638"/>
            <a:ext cx="4402209" cy="4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Sila na </a:t>
            </a:r>
            <a:r>
              <a:rPr lang="sr-Latn-CS" sz="2400" b="1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površinu </a:t>
            </a:r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provodnika</a:t>
            </a:r>
            <a:r>
              <a:rPr lang="en-U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:</a:t>
            </a:r>
          </a:p>
        </p:txBody>
      </p:sp>
      <p:graphicFrame>
        <p:nvGraphicFramePr>
          <p:cNvPr id="15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13470"/>
              </p:ext>
            </p:extLst>
          </p:nvPr>
        </p:nvGraphicFramePr>
        <p:xfrm>
          <a:off x="5219700" y="1484313"/>
          <a:ext cx="157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" r:id="rId5" imgW="491408" imgH="393628" progId="">
                  <p:embed/>
                </p:oleObj>
              </mc:Choice>
              <mc:Fallback>
                <p:oleObj r:id="rId5" imgW="491408" imgH="3936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484313"/>
                        <a:ext cx="1574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4192588" y="229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780406"/>
              </p:ext>
            </p:extLst>
          </p:nvPr>
        </p:nvGraphicFramePr>
        <p:xfrm>
          <a:off x="4492218" y="2016664"/>
          <a:ext cx="342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5" r:id="rId7" imgW="342709" imgH="393486" progId="">
                  <p:embed/>
                </p:oleObj>
              </mc:Choice>
              <mc:Fallback>
                <p:oleObj r:id="rId7" imgW="342709" imgH="3934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218" y="2016664"/>
                        <a:ext cx="342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4860032" y="1988840"/>
            <a:ext cx="3861804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polje na mestu </a:t>
            </a:r>
            <a:r>
              <a:rPr lang="el-GR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Δ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S koje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potiče od svih okolnih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naelektrisanja. Ukupno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polje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na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mestu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  <a:cs typeface="Arial" charset="0"/>
              </a:rPr>
              <a:t> </a:t>
            </a:r>
            <a:r>
              <a:rPr lang="el-GR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Δ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 se dobija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superpozicijim   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i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polja 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koje generiše naelektrisanje</a:t>
            </a:r>
          </a:p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      u oznaci</a:t>
            </a:r>
          </a:p>
        </p:txBody>
      </p:sp>
      <p:graphicFrame>
        <p:nvGraphicFramePr>
          <p:cNvPr id="1537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56305"/>
              </p:ext>
            </p:extLst>
          </p:nvPr>
        </p:nvGraphicFramePr>
        <p:xfrm>
          <a:off x="4788024" y="4289028"/>
          <a:ext cx="584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" r:id="rId9" imgW="488835" imgH="290508" progId="">
                  <p:embed/>
                </p:oleObj>
              </mc:Choice>
              <mc:Fallback>
                <p:oleObj r:id="rId9" imgW="488835" imgH="290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289028"/>
                        <a:ext cx="584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244406"/>
              </p:ext>
            </p:extLst>
          </p:nvPr>
        </p:nvGraphicFramePr>
        <p:xfrm>
          <a:off x="6567264" y="4221088"/>
          <a:ext cx="381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" r:id="rId11" imgW="380650" imgH="393344" progId="">
                  <p:embed/>
                </p:oleObj>
              </mc:Choice>
              <mc:Fallback>
                <p:oleObj r:id="rId11" imgW="380650" imgH="3933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264" y="4221088"/>
                        <a:ext cx="381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211175"/>
              </p:ext>
            </p:extLst>
          </p:nvPr>
        </p:nvGraphicFramePr>
        <p:xfrm>
          <a:off x="4361144" y="4581128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8" r:id="rId13" imgW="491432" imgH="491432" progId="">
                  <p:embed/>
                </p:oleObj>
              </mc:Choice>
              <mc:Fallback>
                <p:oleObj r:id="rId13" imgW="491432" imgH="4914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144" y="4581128"/>
                        <a:ext cx="186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051448"/>
              </p:ext>
            </p:extLst>
          </p:nvPr>
        </p:nvGraphicFramePr>
        <p:xfrm>
          <a:off x="6372200" y="5229200"/>
          <a:ext cx="1714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9" r:id="rId15" imgW="491441" imgH="491441" progId="">
                  <p:embed/>
                </p:oleObj>
              </mc:Choice>
              <mc:Fallback>
                <p:oleObj r:id="rId15" imgW="491441" imgH="4914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229200"/>
                        <a:ext cx="17145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3563888" y="5999957"/>
            <a:ext cx="27709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 jedinici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povr</a:t>
            </a:r>
            <a:r>
              <a:rPr lang="sr-Latn-R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š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ine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5376" name="Object 15"/>
          <p:cNvGraphicFramePr>
            <a:graphicFrameLocks noChangeAspect="1"/>
          </p:cNvGraphicFramePr>
          <p:nvPr/>
        </p:nvGraphicFramePr>
        <p:xfrm>
          <a:off x="6489700" y="2873375"/>
          <a:ext cx="177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0" r:id="rId17" imgW="451468" imgH="773966" progId="">
                  <p:embed/>
                </p:oleObj>
              </mc:Choice>
              <mc:Fallback>
                <p:oleObj r:id="rId17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873375"/>
                        <a:ext cx="177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10250"/>
              </p:ext>
            </p:extLst>
          </p:nvPr>
        </p:nvGraphicFramePr>
        <p:xfrm>
          <a:off x="6420635" y="4598385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1" r:id="rId19" imgW="491457" imgH="491457" progId="">
                  <p:embed/>
                </p:oleObj>
              </mc:Choice>
              <mc:Fallback>
                <p:oleObj r:id="rId19" imgW="491457" imgH="4914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0635" y="4598385"/>
                        <a:ext cx="2540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19" name="Picture 52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9" y="5877272"/>
            <a:ext cx="14763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551871"/>
              </p:ext>
            </p:extLst>
          </p:nvPr>
        </p:nvGraphicFramePr>
        <p:xfrm>
          <a:off x="6919913" y="3539356"/>
          <a:ext cx="342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" r:id="rId22" imgW="342709" imgH="393486" progId="">
                  <p:embed/>
                </p:oleObj>
              </mc:Choice>
              <mc:Fallback>
                <p:oleObj r:id="rId22" imgW="342709" imgH="39348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913" y="3539356"/>
                        <a:ext cx="342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742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11560" y="3845507"/>
            <a:ext cx="7992888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To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je osnova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za tzv. elektrostatičku zaštitu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Svi metalni provodnici koji imaju ulogu elektrostatičke zaštite nazivaju se Faradejev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kavez. Faradejev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kavez predstavlja prostor ograničen nekim provodljivim materijalom, ili mrežom napravljenom od takvog materijala. Takav prostor ima osobinu da blokira spoljašnje električno polje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33" y="1048379"/>
            <a:ext cx="4959871" cy="273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1484784"/>
            <a:ext cx="35370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400" b="1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Šuplja provodna tela: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Ako u šupljinama nema naelektrisanih tela polje je nula.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Naelektrisanja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na površini tela ne izazivaju polje u šupljini. </a:t>
            </a:r>
          </a:p>
        </p:txBody>
      </p:sp>
    </p:spTree>
    <p:extLst>
      <p:ext uri="{BB962C8B-B14F-4D97-AF65-F5344CB8AC3E}">
        <p14:creationId xmlns:p14="http://schemas.microsoft.com/office/powerpoint/2010/main" val="3706911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3"/>
          <a:stretch/>
        </p:blipFill>
        <p:spPr bwMode="auto">
          <a:xfrm>
            <a:off x="3347864" y="2845851"/>
            <a:ext cx="5533246" cy="375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7737" y="980728"/>
            <a:ext cx="74766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Ako u šupljini ima naelektrisanja, zatvoreno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provodno telo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deli prostor na dva elektrostatički nezavisna </a:t>
            </a:r>
            <a:r>
              <a:rPr lang="sr-Latn-CS" sz="2400" dirty="0" smtClean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dela. Promena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polja van tela, recimo rekonfiguracijom okolnih naelektrisanja ne utiče na polje šupljine i obrnuto promena polja u šupljini ne utiče na polje van provodnog tela.</a:t>
            </a:r>
            <a:endParaRPr lang="sr-Latn-CS" sz="2400" dirty="0">
              <a:solidFill>
                <a:srgbClr val="20497D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80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85538" y="836965"/>
            <a:ext cx="7787208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r-Latn-CS" sz="4400" dirty="0">
                <a:solidFill>
                  <a:srgbClr val="002060"/>
                </a:solidFill>
              </a:rPr>
              <a:t>Kapacitivnost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Text Box 2"/>
              <p:cNvSpPr txBox="1">
                <a:spLocks noChangeArrowheads="1"/>
              </p:cNvSpPr>
              <p:nvPr/>
            </p:nvSpPr>
            <p:spPr bwMode="auto">
              <a:xfrm>
                <a:off x="827584" y="1928852"/>
                <a:ext cx="7848872" cy="3300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39725"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1pPr>
                <a:lvl2pPr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2pPr>
                <a:lvl3pPr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3pPr>
                <a:lvl4pPr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4pPr>
                <a:lvl5pPr eaLnBrk="0" hangingPunct="0"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342900" algn="l"/>
                    <a:tab pos="800100" algn="l"/>
                    <a:tab pos="1257300" algn="l"/>
                    <a:tab pos="1714500" algn="l"/>
                    <a:tab pos="2171700" algn="l"/>
                    <a:tab pos="2628900" algn="l"/>
                    <a:tab pos="3086100" algn="l"/>
                    <a:tab pos="3543300" algn="l"/>
                    <a:tab pos="4000500" algn="l"/>
                    <a:tab pos="4457700" algn="l"/>
                    <a:tab pos="4914900" algn="l"/>
                    <a:tab pos="5372100" algn="l"/>
                    <a:tab pos="5829300" algn="l"/>
                    <a:tab pos="6286500" algn="l"/>
                    <a:tab pos="6743700" algn="l"/>
                    <a:tab pos="7200900" algn="l"/>
                    <a:tab pos="7658100" algn="l"/>
                    <a:tab pos="8115300" algn="l"/>
                    <a:tab pos="8572500" algn="l"/>
                    <a:tab pos="9029700" algn="l"/>
                    <a:tab pos="94869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Microsoft YaHei" charset="-122"/>
                  </a:defRPr>
                </a:lvl9pPr>
              </a:lstStyle>
              <a:p>
                <a:pPr eaLnBrk="1" hangingPunct="1">
                  <a:spcBef>
                    <a:spcPts val="625"/>
                  </a:spcBef>
                  <a:buClrTx/>
                  <a:buFontTx/>
                  <a:buNone/>
                </a:pPr>
                <a:r>
                  <a:rPr lang="sr-Latn-CS" sz="2400" b="1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Električna kapacitivnost usamljenog provodnika</a:t>
                </a:r>
                <a:r>
                  <a:rPr lang="en-US" sz="2400" b="1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:</a:t>
                </a:r>
              </a:p>
              <a:p>
                <a:pPr marL="0" indent="-342900" eaLnBrk="1" hangingPunct="1">
                  <a:spcBef>
                    <a:spcPts val="625"/>
                  </a:spcBef>
                  <a:buClrTx/>
                  <a:buFont typeface="Arial" pitchFamily="34" charset="0"/>
                  <a:buChar char="•"/>
                </a:pP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Eksperimentalno 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se pokazuje da je odnos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naelektrisanja</a:t>
                </a:r>
                <a:r>
                  <a:rPr lang="en-U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usamljenog 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tela i njegovog potencijala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konstantan.</a:t>
                </a:r>
                <a:r>
                  <a:rPr lang="en-U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endParaRPr lang="en-US" sz="2400" dirty="0" smtClean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marL="0" indent="-342900" eaLnBrk="1" hangingPunct="1">
                  <a:spcBef>
                    <a:spcPts val="625"/>
                  </a:spcBef>
                  <a:buClrTx/>
                  <a:buFont typeface="Arial" pitchFamily="34" charset="0"/>
                  <a:buChar char="•"/>
                </a:pP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Referentna 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tačka za potencijal se uzima u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beskonačnosti</a:t>
                </a:r>
                <a:r>
                  <a:rPr lang="en-U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gde </a:t>
                </a:r>
                <a:r>
                  <a:rPr lang="sr-Latn-CS" sz="2400" dirty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je potencijal nula. Taj odnos se zove 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električna </a:t>
                </a:r>
                <a:r>
                  <a:rPr lang="en-U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k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apacitivnost</a:t>
                </a:r>
                <a:r>
                  <a:rPr lang="en-U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 i m</a:t>
                </a:r>
                <a:r>
                  <a:rPr lang="sr-Latn-CS" sz="2400" dirty="0" smtClean="0">
                    <a:solidFill>
                      <a:srgbClr val="20497D"/>
                    </a:solidFill>
                    <a:latin typeface="Cambria" pitchFamily="18" charset="0"/>
                    <a:ea typeface="Cambria" pitchFamily="18" charset="0"/>
                  </a:rPr>
                  <a:t>eri se u F(arad)-ima. </a:t>
                </a:r>
                <a:endParaRPr lang="en-US" sz="2400" dirty="0" smtClean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indent="0" eaLnBrk="1" hangingPunct="1">
                  <a:spcBef>
                    <a:spcPts val="625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20497D"/>
                          </a:solidFill>
                          <a:latin typeface="Cambria Math"/>
                          <a:ea typeface="Cambria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20497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rgbClr val="20497D"/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20497D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eaLnBrk="1" hangingPunct="1">
                  <a:spcBef>
                    <a:spcPts val="625"/>
                  </a:spcBef>
                  <a:buClrTx/>
                  <a:buFontTx/>
                  <a:buNone/>
                </a:pPr>
                <a:endParaRPr lang="sr-Latn-CS" sz="2400" i="1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US" sz="2400" i="1" dirty="0" smtClean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endParaRPr>
              </a:p>
            </p:txBody>
          </p:sp>
        </mc:Choice>
        <mc:Fallback xmlns="">
          <p:sp>
            <p:nvSpPr>
              <p:cNvPr id="2253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928852"/>
                <a:ext cx="7848872" cy="3300348"/>
              </a:xfrm>
              <a:prstGeom prst="rect">
                <a:avLst/>
              </a:prstGeom>
              <a:blipFill rotWithShape="1">
                <a:blip r:embed="rId4"/>
                <a:stretch>
                  <a:fillRect l="-1243" t="-1476" r="-5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5473700" y="28702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r:id="rId5" imgW="451468" imgH="773966" progId="">
                  <p:embed/>
                </p:oleObj>
              </mc:Choice>
              <mc:Fallback>
                <p:oleObj r:id="rId5" imgW="451468" imgH="7739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870200"/>
                        <a:ext cx="9144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979712" y="5242456"/>
            <a:ext cx="5423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25"/>
              </a:spcBef>
            </a:pP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1F je velika jedinica. </a:t>
            </a:r>
            <a:r>
              <a:rPr lang="en-US" sz="2400" dirty="0" err="1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Npr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zemljina kugla ima</a:t>
            </a:r>
            <a:r>
              <a:rPr lang="en-U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CS" sz="2400" dirty="0">
                <a:solidFill>
                  <a:srgbClr val="20497D"/>
                </a:solidFill>
                <a:latin typeface="Cambria" pitchFamily="18" charset="0"/>
                <a:ea typeface="Cambria" pitchFamily="18" charset="0"/>
              </a:rPr>
              <a:t>kapacitivnost od “samo” 0.7mF.</a:t>
            </a:r>
          </a:p>
        </p:txBody>
      </p:sp>
    </p:spTree>
    <p:extLst>
      <p:ext uri="{BB962C8B-B14F-4D97-AF65-F5344CB8AC3E}">
        <p14:creationId xmlns:p14="http://schemas.microsoft.com/office/powerpoint/2010/main" val="3701629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8620</TotalTime>
  <Words>2503</Words>
  <Application>Microsoft Office PowerPoint</Application>
  <PresentationFormat>On-screen Show (4:3)</PresentationFormat>
  <Paragraphs>320</Paragraphs>
  <Slides>58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Osnovi elektrotehnike i elektronike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Osnovi elektrotehnike i elektronike - vežbe</vt:lpstr>
      <vt:lpstr>Izračunati ekvivalentnu kapacitivnost između tačaka A i B kola na slici. Dato je :  C1 = 100pF, C2 = 120pF, C3 = 80pF, C4 = 300pF, C5 = 250pF, C6 = 200pF, C7 = 350pF</vt:lpstr>
      <vt:lpstr>PowerPoint Presentation</vt:lpstr>
      <vt:lpstr>Veza kondenzatora kao na slici, priključena je na napon U=80V. Izračunati ekvivalentnu kapacitivnost i opterećenje (naelektrisanje) ekvivalentnog kondenzatora. Dato je: C1 = 2μF, C2 = 6μF, C3 = 4μF, C4 = 5μF, C5 = 10μF</vt:lpstr>
      <vt:lpstr>PowerPoint Presentation</vt:lpstr>
      <vt:lpstr>Rastojanje između ploča kondenzatora je d=2mm. Između ploča na rastojanju x=1,8mm ubačena je dielektrična pločica ε_x= 6 , tako da je deo između obloga d-x=0,2 mm ispunjen vazduhom. Kondenzator je priključen na napon U=1,5kV. Izračunati napon na svakom delu kondenzatora, odgovarajuće jačine polja u njima i ekvivalentnu kapacitivnost.</vt:lpstr>
      <vt:lpstr>PowerPoint Presentation</vt:lpstr>
      <vt:lpstr>PowerPoint Presentation</vt:lpstr>
      <vt:lpstr>PowerPoint Presentation</vt:lpstr>
      <vt:lpstr>PowerPoint Presentation</vt:lpstr>
      <vt:lpstr>Pločasti kondenzator površine  S = 2400〖cm〗^2, rastojanja između ploča d_1= 5mm, priključen je na napon U_1= 2kV . Ako se zatim izvor napona isključi, a rastojanje između ploča dva puta poveća; utvrditi stanje u kondenzatoru, ako je dielektrik vazduh.</vt:lpstr>
      <vt:lpstr>PowerPoint Presentation</vt:lpstr>
      <vt:lpstr>PowerPoint Presentation</vt:lpstr>
      <vt:lpstr>PowerPoint Presentation</vt:lpstr>
      <vt:lpstr>Zadaci za vežbanje</vt:lpstr>
      <vt:lpstr>D4. Pločasti kondenzator sadrži dva sloja dielektrika kao na slici. Izračunati najmanju vrednost napona U pri kojem dolazi do proboja kondenzatora ako su probojne vrednosti elektrostatičkog polja za svaki sloj dielektrika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Korisnik</cp:lastModifiedBy>
  <cp:revision>98</cp:revision>
  <dcterms:created xsi:type="dcterms:W3CDTF">2021-02-24T10:06:34Z</dcterms:created>
  <dcterms:modified xsi:type="dcterms:W3CDTF">2022-10-08T11:12:36Z</dcterms:modified>
</cp:coreProperties>
</file>