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9"/>
  </p:notesMasterIdLst>
  <p:sldIdLst>
    <p:sldId id="328" r:id="rId2"/>
    <p:sldId id="329" r:id="rId3"/>
    <p:sldId id="330" r:id="rId4"/>
    <p:sldId id="331" r:id="rId5"/>
    <p:sldId id="332" r:id="rId6"/>
    <p:sldId id="264" r:id="rId7"/>
    <p:sldId id="266" r:id="rId8"/>
    <p:sldId id="333" r:id="rId9"/>
    <p:sldId id="334" r:id="rId10"/>
    <p:sldId id="335" r:id="rId11"/>
    <p:sldId id="336" r:id="rId12"/>
    <p:sldId id="274" r:id="rId13"/>
    <p:sldId id="276" r:id="rId14"/>
    <p:sldId id="277" r:id="rId15"/>
    <p:sldId id="337" r:id="rId16"/>
    <p:sldId id="338" r:id="rId17"/>
    <p:sldId id="280" r:id="rId18"/>
    <p:sldId id="281" r:id="rId19"/>
    <p:sldId id="339" r:id="rId20"/>
    <p:sldId id="340" r:id="rId21"/>
    <p:sldId id="341" r:id="rId22"/>
    <p:sldId id="287" r:id="rId23"/>
    <p:sldId id="289" r:id="rId24"/>
    <p:sldId id="290" r:id="rId25"/>
    <p:sldId id="342" r:id="rId26"/>
    <p:sldId id="343" r:id="rId27"/>
    <p:sldId id="344" r:id="rId28"/>
    <p:sldId id="345" r:id="rId29"/>
    <p:sldId id="346" r:id="rId30"/>
    <p:sldId id="347" r:id="rId31"/>
    <p:sldId id="348" r:id="rId32"/>
    <p:sldId id="349" r:id="rId33"/>
    <p:sldId id="350" r:id="rId34"/>
    <p:sldId id="351" r:id="rId35"/>
    <p:sldId id="352" r:id="rId36"/>
    <p:sldId id="353" r:id="rId37"/>
    <p:sldId id="354" r:id="rId38"/>
    <p:sldId id="355" r:id="rId39"/>
    <p:sldId id="356" r:id="rId40"/>
    <p:sldId id="357" r:id="rId41"/>
    <p:sldId id="358" r:id="rId42"/>
    <p:sldId id="359" r:id="rId43"/>
    <p:sldId id="313" r:id="rId44"/>
    <p:sldId id="314" r:id="rId45"/>
    <p:sldId id="315" r:id="rId46"/>
    <p:sldId id="316" r:id="rId47"/>
    <p:sldId id="317" r:id="rId48"/>
    <p:sldId id="318" r:id="rId49"/>
    <p:sldId id="319" r:id="rId50"/>
    <p:sldId id="320" r:id="rId51"/>
    <p:sldId id="321" r:id="rId52"/>
    <p:sldId id="322" r:id="rId53"/>
    <p:sldId id="323" r:id="rId54"/>
    <p:sldId id="324" r:id="rId55"/>
    <p:sldId id="325" r:id="rId56"/>
    <p:sldId id="326" r:id="rId57"/>
    <p:sldId id="327" r:id="rId5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94660"/>
  </p:normalViewPr>
  <p:slideViewPr>
    <p:cSldViewPr>
      <p:cViewPr>
        <p:scale>
          <a:sx n="76" d="100"/>
          <a:sy n="76" d="100"/>
        </p:scale>
        <p:origin x="132" y="2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Relationship Id="rId5" Type="http://schemas.openxmlformats.org/officeDocument/2006/relationships/image" Target="../media/image10.wmf"/><Relationship Id="rId4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image" Target="../media/image46.wmf"/><Relationship Id="rId1" Type="http://schemas.openxmlformats.org/officeDocument/2006/relationships/image" Target="../media/image45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56.wmf"/><Relationship Id="rId1" Type="http://schemas.openxmlformats.org/officeDocument/2006/relationships/image" Target="../media/image55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59.wmf"/><Relationship Id="rId2" Type="http://schemas.openxmlformats.org/officeDocument/2006/relationships/image" Target="../media/image58.wmf"/><Relationship Id="rId1" Type="http://schemas.openxmlformats.org/officeDocument/2006/relationships/image" Target="../media/image57.wmf"/><Relationship Id="rId5" Type="http://schemas.openxmlformats.org/officeDocument/2006/relationships/image" Target="../media/image61.wmf"/><Relationship Id="rId4" Type="http://schemas.openxmlformats.org/officeDocument/2006/relationships/image" Target="../media/image60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67.wmf"/><Relationship Id="rId2" Type="http://schemas.openxmlformats.org/officeDocument/2006/relationships/image" Target="../media/image66.wmf"/><Relationship Id="rId1" Type="http://schemas.openxmlformats.org/officeDocument/2006/relationships/image" Target="../media/image65.wmf"/><Relationship Id="rId5" Type="http://schemas.openxmlformats.org/officeDocument/2006/relationships/image" Target="../media/image69.wmf"/><Relationship Id="rId4" Type="http://schemas.openxmlformats.org/officeDocument/2006/relationships/image" Target="../media/image6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ADFC92-946E-4C89-91C7-F69AFFD19EA9}" type="datetimeFigureOut">
              <a:rPr lang="en-US" smtClean="0"/>
              <a:t>10/14/2022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F157E5-E190-43BB-89FA-E71EF8E12D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9297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/>
            <a:fld id="{116F5495-DE67-4975-BD8E-1A37945C28FD}" type="slidenum">
              <a:rPr lang="en-US">
                <a:solidFill>
                  <a:srgbClr val="000000"/>
                </a:solidFill>
              </a:rPr>
              <a:pPr eaLnBrk="1" hangingPunct="1"/>
              <a:t>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6803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6804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dirty="0" err="1" smtClean="0"/>
              <a:t>Kod</a:t>
            </a:r>
            <a:r>
              <a:rPr lang="en-US" dirty="0" smtClean="0"/>
              <a:t> </a:t>
            </a:r>
            <a:r>
              <a:rPr lang="en-US" dirty="0" err="1" smtClean="0"/>
              <a:t>metala</a:t>
            </a:r>
            <a:r>
              <a:rPr lang="en-US" dirty="0" smtClean="0"/>
              <a:t> </a:t>
            </a:r>
            <a:r>
              <a:rPr lang="en-US" dirty="0" err="1" smtClean="0"/>
              <a:t>postoje</a:t>
            </a:r>
            <a:r>
              <a:rPr lang="en-US" dirty="0" smtClean="0"/>
              <a:t> </a:t>
            </a:r>
            <a:r>
              <a:rPr lang="en-US" dirty="0" err="1" smtClean="0"/>
              <a:t>samo</a:t>
            </a:r>
            <a:r>
              <a:rPr lang="en-US" dirty="0" smtClean="0"/>
              <a:t> </a:t>
            </a:r>
            <a:r>
              <a:rPr lang="en-US" dirty="0" err="1" smtClean="0"/>
              <a:t>negativni</a:t>
            </a:r>
            <a:r>
              <a:rPr lang="en-US" dirty="0" smtClean="0"/>
              <a:t> </a:t>
            </a:r>
            <a:r>
              <a:rPr lang="en-US" dirty="0" err="1" smtClean="0"/>
              <a:t>nosioci</a:t>
            </a:r>
            <a:r>
              <a:rPr lang="en-US" dirty="0" smtClean="0"/>
              <a:t> </a:t>
            </a:r>
            <a:r>
              <a:rPr lang="en-US" err="1" smtClean="0"/>
              <a:t>naelektrisanja</a:t>
            </a:r>
            <a:r>
              <a:rPr lang="en-US" smtClean="0"/>
              <a:t>.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/>
            <a:fld id="{A37FAD92-CF6C-4652-A4C9-25092BEBD88A}" type="slidenum">
              <a:rPr lang="en-US">
                <a:solidFill>
                  <a:srgbClr val="000000"/>
                </a:solidFill>
              </a:rPr>
              <a:pPr eaLnBrk="1" hangingPunct="1"/>
              <a:t>24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342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342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/>
            <a:fld id="{3ACDE154-F418-42F1-A5B9-FE33DE161CD6}" type="slidenum">
              <a:rPr lang="en-US">
                <a:solidFill>
                  <a:srgbClr val="000000"/>
                </a:solidFill>
              </a:rPr>
              <a:pPr eaLnBrk="1" hangingPunct="1"/>
              <a:t>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885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885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/>
            <a:fld id="{308BAABD-F342-439F-88E8-874FC28EDF49}" type="slidenum">
              <a:rPr lang="en-US">
                <a:solidFill>
                  <a:srgbClr val="000000"/>
                </a:solidFill>
              </a:rPr>
              <a:pPr eaLnBrk="1" hangingPunct="1"/>
              <a:t>12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7043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7044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/>
            <a:fld id="{E81C8988-D830-42F1-AC21-1940F8BF8BA6}" type="slidenum">
              <a:rPr lang="en-US">
                <a:solidFill>
                  <a:srgbClr val="000000"/>
                </a:solidFill>
              </a:rPr>
              <a:pPr eaLnBrk="1" hangingPunct="1"/>
              <a:t>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909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909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/>
            <a:fld id="{C0AC7020-D10B-4247-A7B6-D1A57D1503A6}" type="slidenum">
              <a:rPr lang="en-US">
                <a:solidFill>
                  <a:srgbClr val="000000"/>
                </a:solidFill>
              </a:rPr>
              <a:pPr eaLnBrk="1" hangingPunct="1"/>
              <a:t>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90115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0116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/>
            <a:fld id="{A7099830-B641-4F08-9F24-9DE9A1D28887}" type="slidenum">
              <a:rPr lang="en-US">
                <a:solidFill>
                  <a:srgbClr val="000000"/>
                </a:solidFill>
              </a:rPr>
              <a:pPr eaLnBrk="1" hangingPunct="1"/>
              <a:t>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9318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318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/>
            <a:fld id="{D7806F39-7BB5-4A5C-9081-274277B0A516}" type="slidenum">
              <a:rPr lang="en-US">
                <a:solidFill>
                  <a:srgbClr val="000000"/>
                </a:solidFill>
              </a:rPr>
              <a:pPr eaLnBrk="1" hangingPunct="1"/>
              <a:t>18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9421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421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/>
            <a:fld id="{69A3BD45-B672-40ED-96D5-853A921653DB}" type="slidenum">
              <a:rPr lang="en-US">
                <a:solidFill>
                  <a:srgbClr val="000000"/>
                </a:solidFill>
              </a:rPr>
              <a:pPr eaLnBrk="1" hangingPunct="1"/>
              <a:t>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0355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0356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/>
            <a:fld id="{C0FB62E3-A113-4CCC-9445-2C6019EB5D66}" type="slidenum">
              <a:rPr lang="en-US">
                <a:solidFill>
                  <a:srgbClr val="000000"/>
                </a:solidFill>
              </a:rPr>
              <a:pPr eaLnBrk="1" hangingPunct="1"/>
              <a:t>23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2403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2404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5E91-D7E6-47FD-B56E-DFD7ED9D5058}" type="datetimeFigureOut">
              <a:rPr lang="en-US" smtClean="0"/>
              <a:t>10/14/2022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9033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5E91-D7E6-47FD-B56E-DFD7ED9D5058}" type="datetimeFigureOut">
              <a:rPr lang="en-US" smtClean="0"/>
              <a:t>10/14/2022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2910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5E91-D7E6-47FD-B56E-DFD7ED9D5058}" type="datetimeFigureOut">
              <a:rPr lang="en-US" smtClean="0"/>
              <a:t>10/14/2022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983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5E91-D7E6-47FD-B56E-DFD7ED9D5058}" type="datetimeFigureOut">
              <a:rPr lang="en-US" smtClean="0"/>
              <a:t>10/14/2022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776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5E91-D7E6-47FD-B56E-DFD7ED9D5058}" type="datetimeFigureOut">
              <a:rPr lang="en-US" smtClean="0"/>
              <a:t>10/14/2022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64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5E91-D7E6-47FD-B56E-DFD7ED9D5058}" type="datetimeFigureOut">
              <a:rPr lang="en-US" smtClean="0"/>
              <a:t>10/14/2022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1668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5E91-D7E6-47FD-B56E-DFD7ED9D5058}" type="datetimeFigureOut">
              <a:rPr lang="en-US" smtClean="0"/>
              <a:t>10/14/2022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833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5E91-D7E6-47FD-B56E-DFD7ED9D5058}" type="datetimeFigureOut">
              <a:rPr lang="en-US" smtClean="0"/>
              <a:t>10/14/2022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415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5E91-D7E6-47FD-B56E-DFD7ED9D5058}" type="datetimeFigureOut">
              <a:rPr lang="en-US" smtClean="0"/>
              <a:t>10/14/2022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9690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5E91-D7E6-47FD-B56E-DFD7ED9D5058}" type="datetimeFigureOut">
              <a:rPr lang="en-US" smtClean="0"/>
              <a:t>10/14/2022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638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5E91-D7E6-47FD-B56E-DFD7ED9D5058}" type="datetimeFigureOut">
              <a:rPr lang="en-US" smtClean="0"/>
              <a:t>10/14/2022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627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5E91-D7E6-47FD-B56E-DFD7ED9D5058}" type="datetimeFigureOut">
              <a:rPr lang="en-US" smtClean="0"/>
              <a:t>10/14/2022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FC2A9D-B1EA-4680-84B8-CF3316DF8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101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20.png"/><Relationship Id="rId4" Type="http://schemas.openxmlformats.org/officeDocument/2006/relationships/image" Target="../media/image19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6.wmf"/><Relationship Id="rId4" Type="http://schemas.openxmlformats.org/officeDocument/2006/relationships/oleObject" Target="../embeddings/oleObject7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microsoft.com/office/2007/relationships/hdphoto" Target="../media/hdphoto2.wdp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wmf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wmf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wmf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3" Type="http://schemas.openxmlformats.org/officeDocument/2006/relationships/image" Target="../media/image48.png"/><Relationship Id="rId7" Type="http://schemas.openxmlformats.org/officeDocument/2006/relationships/image" Target="../media/image46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45.wmf"/><Relationship Id="rId4" Type="http://schemas.openxmlformats.org/officeDocument/2006/relationships/oleObject" Target="../embeddings/oleObject8.bin"/><Relationship Id="rId9" Type="http://schemas.openxmlformats.org/officeDocument/2006/relationships/image" Target="../media/image47.w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1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56.w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55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wmf"/><Relationship Id="rId13" Type="http://schemas.openxmlformats.org/officeDocument/2006/relationships/image" Target="../media/image60.wmf"/><Relationship Id="rId3" Type="http://schemas.openxmlformats.org/officeDocument/2006/relationships/image" Target="../media/image62.wmf"/><Relationship Id="rId7" Type="http://schemas.openxmlformats.org/officeDocument/2006/relationships/image" Target="../media/image58.wmf"/><Relationship Id="rId12" Type="http://schemas.openxmlformats.org/officeDocument/2006/relationships/oleObject" Target="../embeddings/oleObject16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4.bin"/><Relationship Id="rId11" Type="http://schemas.openxmlformats.org/officeDocument/2006/relationships/image" Target="../media/image59.wmf"/><Relationship Id="rId5" Type="http://schemas.openxmlformats.org/officeDocument/2006/relationships/image" Target="../media/image57.wmf"/><Relationship Id="rId15" Type="http://schemas.openxmlformats.org/officeDocument/2006/relationships/image" Target="../media/image61.wmf"/><Relationship Id="rId10" Type="http://schemas.openxmlformats.org/officeDocument/2006/relationships/oleObject" Target="../embeddings/oleObject15.bin"/><Relationship Id="rId4" Type="http://schemas.openxmlformats.org/officeDocument/2006/relationships/oleObject" Target="../embeddings/oleObject13.bin"/><Relationship Id="rId9" Type="http://schemas.openxmlformats.org/officeDocument/2006/relationships/image" Target="../media/image64.png"/><Relationship Id="rId14" Type="http://schemas.openxmlformats.org/officeDocument/2006/relationships/oleObject" Target="../embeddings/oleObject17.bin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.bin"/><Relationship Id="rId13" Type="http://schemas.openxmlformats.org/officeDocument/2006/relationships/image" Target="../media/image69.wmf"/><Relationship Id="rId3" Type="http://schemas.openxmlformats.org/officeDocument/2006/relationships/image" Target="../media/image70.wmf"/><Relationship Id="rId7" Type="http://schemas.openxmlformats.org/officeDocument/2006/relationships/image" Target="../media/image66.wmf"/><Relationship Id="rId12" Type="http://schemas.openxmlformats.org/officeDocument/2006/relationships/oleObject" Target="../embeddings/oleObject2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9.bin"/><Relationship Id="rId11" Type="http://schemas.openxmlformats.org/officeDocument/2006/relationships/image" Target="../media/image68.wmf"/><Relationship Id="rId5" Type="http://schemas.openxmlformats.org/officeDocument/2006/relationships/image" Target="../media/image65.wmf"/><Relationship Id="rId15" Type="http://schemas.openxmlformats.org/officeDocument/2006/relationships/image" Target="../media/image72.wmf"/><Relationship Id="rId10" Type="http://schemas.openxmlformats.org/officeDocument/2006/relationships/oleObject" Target="../embeddings/oleObject21.bin"/><Relationship Id="rId4" Type="http://schemas.openxmlformats.org/officeDocument/2006/relationships/oleObject" Target="../embeddings/oleObject18.bin"/><Relationship Id="rId9" Type="http://schemas.openxmlformats.org/officeDocument/2006/relationships/image" Target="../media/image67.wmf"/><Relationship Id="rId14" Type="http://schemas.openxmlformats.org/officeDocument/2006/relationships/image" Target="../media/image71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1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6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1.png"/></Relationships>
</file>

<file path=ppt/slides/_rels/slide52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1.xml"/><Relationship Id="rId5" Type="http://schemas.microsoft.com/office/2007/relationships/hdphoto" Target="../media/hdphoto5.wdp"/><Relationship Id="rId4" Type="http://schemas.openxmlformats.org/officeDocument/2006/relationships/image" Target="../media/image92.pn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9.png"/><Relationship Id="rId5" Type="http://schemas.openxmlformats.org/officeDocument/2006/relationships/image" Target="../media/image98.png"/><Relationship Id="rId4" Type="http://schemas.openxmlformats.org/officeDocument/2006/relationships/image" Target="../media/image97.pn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13" Type="http://schemas.openxmlformats.org/officeDocument/2006/relationships/oleObject" Target="../embeddings/oleObject5.bin"/><Relationship Id="rId3" Type="http://schemas.openxmlformats.org/officeDocument/2006/relationships/notesSlide" Target="../notesSlides/notesSlide1.xml"/><Relationship Id="rId7" Type="http://schemas.openxmlformats.org/officeDocument/2006/relationships/oleObject" Target="../embeddings/oleObject2.bin"/><Relationship Id="rId12" Type="http://schemas.openxmlformats.org/officeDocument/2006/relationships/image" Target="../media/image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wmf"/><Relationship Id="rId11" Type="http://schemas.openxmlformats.org/officeDocument/2006/relationships/oleObject" Target="../embeddings/oleObject4.bin"/><Relationship Id="rId5" Type="http://schemas.openxmlformats.org/officeDocument/2006/relationships/oleObject" Target="../embeddings/oleObject1.bin"/><Relationship Id="rId10" Type="http://schemas.openxmlformats.org/officeDocument/2006/relationships/image" Target="../media/image8.wmf"/><Relationship Id="rId4" Type="http://schemas.openxmlformats.org/officeDocument/2006/relationships/image" Target="../media/image11.wmf"/><Relationship Id="rId9" Type="http://schemas.openxmlformats.org/officeDocument/2006/relationships/oleObject" Target="../embeddings/oleObject3.bin"/><Relationship Id="rId14" Type="http://schemas.openxmlformats.org/officeDocument/2006/relationships/image" Target="../media/image10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52736"/>
            <a:ext cx="7772400" cy="1470025"/>
          </a:xfrm>
        </p:spPr>
        <p:txBody>
          <a:bodyPr/>
          <a:lstStyle/>
          <a:p>
            <a:pPr algn="l"/>
            <a:r>
              <a:rPr lang="en-US" dirty="0" err="1">
                <a:solidFill>
                  <a:schemeClr val="tx2"/>
                </a:solidFill>
                <a:latin typeface="Cambria" pitchFamily="18" charset="0"/>
              </a:rPr>
              <a:t>Osnovi</a:t>
            </a:r>
            <a:r>
              <a:rPr lang="en-US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Cambria" pitchFamily="18" charset="0"/>
              </a:rPr>
              <a:t>elektrotehnike</a:t>
            </a:r>
            <a:r>
              <a:rPr lang="en-US" dirty="0">
                <a:solidFill>
                  <a:schemeClr val="tx2"/>
                </a:solidFill>
                <a:latin typeface="Cambria" pitchFamily="18" charset="0"/>
              </a:rPr>
              <a:t> i </a:t>
            </a:r>
            <a:r>
              <a:rPr lang="en-US" dirty="0" err="1" smtClean="0">
                <a:solidFill>
                  <a:schemeClr val="tx2"/>
                </a:solidFill>
                <a:latin typeface="Cambria" pitchFamily="18" charset="0"/>
              </a:rPr>
              <a:t>elektronike</a:t>
            </a:r>
            <a:r>
              <a:rPr lang="sr-Latn-RS" dirty="0" smtClean="0">
                <a:solidFill>
                  <a:schemeClr val="tx2"/>
                </a:solidFill>
                <a:latin typeface="Cambria" pitchFamily="18" charset="0"/>
              </a:rPr>
              <a:t> - predavanja</a:t>
            </a:r>
            <a:endParaRPr lang="en-US" dirty="0">
              <a:solidFill>
                <a:schemeClr val="tx2"/>
              </a:solidFill>
              <a:latin typeface="Cambria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2636912"/>
            <a:ext cx="7120880" cy="2376264"/>
          </a:xfrm>
        </p:spPr>
        <p:txBody>
          <a:bodyPr>
            <a:normAutofit/>
          </a:bodyPr>
          <a:lstStyle/>
          <a:p>
            <a:pPr algn="l"/>
            <a:r>
              <a:rPr lang="en-US" sz="2400" dirty="0" err="1">
                <a:solidFill>
                  <a:schemeClr val="tx2"/>
                </a:solidFill>
                <a:latin typeface="Cambria" pitchFamily="18" charset="0"/>
              </a:rPr>
              <a:t>Električna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 kola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</a:rPr>
              <a:t>vremenski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</a:rPr>
              <a:t>konstantne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</a:rPr>
              <a:t>struje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 </a:t>
            </a:r>
          </a:p>
          <a:p>
            <a:pPr algn="l"/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(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</a:rPr>
              <a:t>Vektor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</a:rPr>
              <a:t>gustine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</a:rPr>
              <a:t>struje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 i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</a:rPr>
              <a:t>jačina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</a:rPr>
              <a:t>struje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,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</a:rPr>
              <a:t>Omov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</a:rPr>
              <a:t>zakon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 i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</a:rPr>
              <a:t>otpornici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,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</a:rPr>
              <a:t>Džulov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</a:rPr>
              <a:t>zakon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,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</a:rPr>
              <a:t>Kirhofovi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</a:rPr>
              <a:t>zakoni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,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</a:rPr>
              <a:t>Generatori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82468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52736"/>
            <a:ext cx="7772400" cy="1470025"/>
          </a:xfrm>
        </p:spPr>
        <p:txBody>
          <a:bodyPr>
            <a:normAutofit/>
          </a:bodyPr>
          <a:lstStyle/>
          <a:p>
            <a:pPr algn="l"/>
            <a:r>
              <a:rPr lang="en-US" dirty="0" err="1">
                <a:solidFill>
                  <a:schemeClr val="tx2"/>
                </a:solidFill>
                <a:latin typeface="Cambria" pitchFamily="18" charset="0"/>
              </a:rPr>
              <a:t>Električna</a:t>
            </a:r>
            <a:r>
              <a:rPr lang="en-US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Cambria" pitchFamily="18" charset="0"/>
              </a:rPr>
              <a:t>provodnost</a:t>
            </a:r>
            <a:endParaRPr lang="en-US" dirty="0">
              <a:solidFill>
                <a:schemeClr val="tx2"/>
              </a:solidFill>
              <a:latin typeface="Cambria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Subtitle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683568" y="2636912"/>
                <a:ext cx="7120880" cy="2376264"/>
              </a:xfrm>
            </p:spPr>
            <p:txBody>
              <a:bodyPr>
                <a:normAutofit/>
              </a:bodyPr>
              <a:lstStyle/>
              <a:p>
                <a:pPr algn="l"/>
                <a:r>
                  <a:rPr lang="en-US" sz="2400" dirty="0" smtClean="0">
                    <a:solidFill>
                      <a:schemeClr val="tx2"/>
                    </a:solidFill>
                    <a:latin typeface="Cambria" pitchFamily="18" charset="0"/>
                  </a:rPr>
                  <a:t>Recipročna</a:t>
                </a:r>
                <a:r>
                  <a:rPr lang="en-US" sz="2400" dirty="0">
                    <a:solidFill>
                      <a:schemeClr val="tx2"/>
                    </a:solidFill>
                    <a:latin typeface="Cambria" pitchFamily="18" charset="0"/>
                  </a:rPr>
                  <a:t> </a:t>
                </a:r>
                <a:r>
                  <a:rPr lang="en-US" sz="2400" dirty="0" err="1">
                    <a:solidFill>
                      <a:schemeClr val="tx2"/>
                    </a:solidFill>
                    <a:latin typeface="Cambria" pitchFamily="18" charset="0"/>
                  </a:rPr>
                  <a:t>vrednost</a:t>
                </a:r>
                <a:r>
                  <a:rPr lang="en-US" sz="2400" dirty="0">
                    <a:solidFill>
                      <a:schemeClr val="tx2"/>
                    </a:solidFill>
                    <a:latin typeface="Cambria" pitchFamily="18" charset="0"/>
                  </a:rPr>
                  <a:t> od </a:t>
                </a:r>
                <a:r>
                  <a:rPr lang="en-US" sz="2400" dirty="0" err="1">
                    <a:solidFill>
                      <a:schemeClr val="tx2"/>
                    </a:solidFill>
                    <a:latin typeface="Cambria" pitchFamily="18" charset="0"/>
                  </a:rPr>
                  <a:t>električne</a:t>
                </a:r>
                <a:r>
                  <a:rPr lang="en-US" sz="2400" dirty="0">
                    <a:solidFill>
                      <a:schemeClr val="tx2"/>
                    </a:solidFill>
                    <a:latin typeface="Cambria" pitchFamily="18" charset="0"/>
                  </a:rPr>
                  <a:t> </a:t>
                </a:r>
                <a:r>
                  <a:rPr lang="en-US" sz="2400" dirty="0" err="1">
                    <a:solidFill>
                      <a:schemeClr val="tx2"/>
                    </a:solidFill>
                    <a:latin typeface="Cambria" pitchFamily="18" charset="0"/>
                  </a:rPr>
                  <a:t>otpornosti</a:t>
                </a:r>
                <a:r>
                  <a:rPr lang="en-US" sz="2400" dirty="0">
                    <a:solidFill>
                      <a:schemeClr val="tx2"/>
                    </a:solidFill>
                    <a:latin typeface="Cambria" pitchFamily="18" charset="0"/>
                  </a:rPr>
                  <a:t> je </a:t>
                </a:r>
                <a:r>
                  <a:rPr lang="en-US" sz="2400" dirty="0" err="1">
                    <a:solidFill>
                      <a:schemeClr val="tx2"/>
                    </a:solidFill>
                    <a:latin typeface="Cambria" pitchFamily="18" charset="0"/>
                  </a:rPr>
                  <a:t>električna</a:t>
                </a:r>
                <a:r>
                  <a:rPr lang="en-US" sz="2400" dirty="0">
                    <a:solidFill>
                      <a:schemeClr val="tx2"/>
                    </a:solidFill>
                    <a:latin typeface="Cambria" pitchFamily="18" charset="0"/>
                  </a:rPr>
                  <a:t> </a:t>
                </a:r>
                <a:r>
                  <a:rPr lang="en-US" sz="2400" dirty="0" err="1">
                    <a:solidFill>
                      <a:schemeClr val="tx2"/>
                    </a:solidFill>
                    <a:latin typeface="Cambria" pitchFamily="18" charset="0"/>
                  </a:rPr>
                  <a:t>provodnost</a:t>
                </a:r>
                <a:r>
                  <a:rPr lang="en-US" sz="2400" dirty="0">
                    <a:solidFill>
                      <a:schemeClr val="tx2"/>
                    </a:solidFill>
                    <a:latin typeface="Cambria" pitchFamily="18" charset="0"/>
                  </a:rPr>
                  <a:t>:</a:t>
                </a:r>
              </a:p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r-Latn-RS" sz="2400" b="0" i="1" smtClean="0">
                          <a:solidFill>
                            <a:schemeClr val="tx2"/>
                          </a:solidFill>
                          <a:latin typeface="Cambria Math"/>
                        </a:rPr>
                        <m:t>𝐺</m:t>
                      </m:r>
                      <m:r>
                        <a:rPr lang="sr-Latn-RS" sz="2400" b="0" i="1" smtClean="0">
                          <a:solidFill>
                            <a:schemeClr val="tx2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sr-Latn-RS" sz="2400" b="0" i="1" smtClean="0">
                              <a:solidFill>
                                <a:schemeClr val="tx2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sr-Latn-RS" sz="2400" b="0" i="1" smtClean="0">
                              <a:solidFill>
                                <a:schemeClr val="tx2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sr-Latn-RS" sz="2400" b="0" i="1" smtClean="0">
                              <a:solidFill>
                                <a:schemeClr val="tx2"/>
                              </a:solidFill>
                              <a:latin typeface="Cambria Math"/>
                              <a:ea typeface="Cambria Math"/>
                            </a:rPr>
                            <m:t>𝑅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chemeClr val="tx2"/>
                  </a:solidFill>
                  <a:latin typeface="Cambria" pitchFamily="18" charset="0"/>
                </a:endParaRPr>
              </a:p>
              <a:p>
                <a:pPr algn="l"/>
                <a:r>
                  <a:rPr lang="en-US" sz="2400" dirty="0" err="1" smtClean="0">
                    <a:solidFill>
                      <a:schemeClr val="tx2"/>
                    </a:solidFill>
                    <a:latin typeface="Cambria" pitchFamily="18" charset="0"/>
                  </a:rPr>
                  <a:t>Jedinica</a:t>
                </a:r>
                <a:r>
                  <a:rPr lang="en-US" sz="2400" dirty="0" smtClean="0">
                    <a:solidFill>
                      <a:schemeClr val="tx2"/>
                    </a:solidFill>
                    <a:latin typeface="Cambria" pitchFamily="18" charset="0"/>
                  </a:rPr>
                  <a:t> </a:t>
                </a:r>
                <a:r>
                  <a:rPr lang="en-US" sz="2400" dirty="0" err="1">
                    <a:solidFill>
                      <a:schemeClr val="tx2"/>
                    </a:solidFill>
                    <a:latin typeface="Cambria" pitchFamily="18" charset="0"/>
                  </a:rPr>
                  <a:t>za</a:t>
                </a:r>
                <a:r>
                  <a:rPr lang="en-US" sz="2400" dirty="0">
                    <a:solidFill>
                      <a:schemeClr val="tx2"/>
                    </a:solidFill>
                    <a:latin typeface="Cambria" pitchFamily="18" charset="0"/>
                  </a:rPr>
                  <a:t> </a:t>
                </a:r>
                <a:r>
                  <a:rPr lang="en-US" sz="2400" dirty="0" err="1">
                    <a:solidFill>
                      <a:schemeClr val="tx2"/>
                    </a:solidFill>
                    <a:latin typeface="Cambria" pitchFamily="18" charset="0"/>
                  </a:rPr>
                  <a:t>provodnost</a:t>
                </a:r>
                <a:r>
                  <a:rPr lang="en-US" sz="2400" dirty="0">
                    <a:solidFill>
                      <a:schemeClr val="tx2"/>
                    </a:solidFill>
                    <a:latin typeface="Cambria" pitchFamily="18" charset="0"/>
                  </a:rPr>
                  <a:t> je </a:t>
                </a:r>
                <a:r>
                  <a:rPr lang="en-US" sz="2400" dirty="0" smtClean="0">
                    <a:solidFill>
                      <a:schemeClr val="tx2"/>
                    </a:solidFill>
                    <a:latin typeface="Cambria" pitchFamily="18" charset="0"/>
                  </a:rPr>
                  <a:t>S(</a:t>
                </a:r>
                <a:r>
                  <a:rPr lang="sr-Latn-RS" sz="2400" dirty="0" smtClean="0">
                    <a:solidFill>
                      <a:schemeClr val="tx2"/>
                    </a:solidFill>
                    <a:latin typeface="Cambria" pitchFamily="18" charset="0"/>
                  </a:rPr>
                  <a:t>S</a:t>
                </a:r>
                <a:r>
                  <a:rPr lang="en-US" sz="2400" dirty="0" err="1" smtClean="0">
                    <a:solidFill>
                      <a:schemeClr val="tx2"/>
                    </a:solidFill>
                    <a:latin typeface="Cambria" pitchFamily="18" charset="0"/>
                  </a:rPr>
                  <a:t>iemens</a:t>
                </a:r>
                <a:r>
                  <a:rPr lang="en-US" sz="2400" dirty="0" smtClean="0">
                    <a:solidFill>
                      <a:schemeClr val="tx2"/>
                    </a:solidFill>
                    <a:latin typeface="Cambria" pitchFamily="18" charset="0"/>
                  </a:rPr>
                  <a:t>).</a:t>
                </a:r>
                <a:endParaRPr lang="en-US" sz="2400" dirty="0">
                  <a:solidFill>
                    <a:schemeClr val="tx2"/>
                  </a:solidFill>
                  <a:latin typeface="Cambria" pitchFamily="18" charset="0"/>
                </a:endParaRPr>
              </a:p>
            </p:txBody>
          </p:sp>
        </mc:Choice>
        <mc:Fallback xmlns="">
          <p:sp>
            <p:nvSpPr>
              <p:cNvPr id="5" name="Sub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683568" y="2636912"/>
                <a:ext cx="7120880" cy="2376264"/>
              </a:xfrm>
              <a:blipFill rotWithShape="1">
                <a:blip r:embed="rId2"/>
                <a:stretch>
                  <a:fillRect l="-1284" t="-20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4368" y="3429347"/>
            <a:ext cx="2924136" cy="3168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2166558" y="5445050"/>
            <a:ext cx="398961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Werner von </a:t>
            </a:r>
            <a:r>
              <a:rPr lang="en-US" sz="2000" dirty="0" smtClean="0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Siemens</a:t>
            </a:r>
            <a:endParaRPr lang="sr-Latn-RS" sz="2000" dirty="0" smtClean="0">
              <a:solidFill>
                <a:schemeClr val="tx2"/>
              </a:solidFill>
              <a:latin typeface="Cambria" pitchFamily="18" charset="0"/>
              <a:ea typeface="Cambria" pitchFamily="18" charset="0"/>
            </a:endParaRPr>
          </a:p>
          <a:p>
            <a:r>
              <a:rPr lang="sr-Latn-RS" sz="2000" dirty="0" smtClean="0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- n</a:t>
            </a:r>
            <a:r>
              <a:rPr lang="en-US" sz="2000" dirty="0" err="1" smtClean="0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emački</a:t>
            </a:r>
            <a:r>
              <a:rPr lang="en-US" sz="2000" dirty="0" smtClean="0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pronalazač</a:t>
            </a:r>
            <a:r>
              <a:rPr lang="en-US" sz="2000" dirty="0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  </a:t>
            </a:r>
            <a:r>
              <a:rPr lang="en-US" sz="2000" dirty="0" err="1" smtClean="0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industrijalac</a:t>
            </a:r>
            <a:endParaRPr lang="en-US" sz="2000" dirty="0">
              <a:solidFill>
                <a:schemeClr val="tx2"/>
              </a:solidFill>
              <a:latin typeface="Cambria" pitchFamily="18" charset="0"/>
              <a:ea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9646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52736"/>
            <a:ext cx="7772400" cy="1470025"/>
          </a:xfrm>
        </p:spPr>
        <p:txBody>
          <a:bodyPr>
            <a:normAutofit/>
          </a:bodyPr>
          <a:lstStyle/>
          <a:p>
            <a:pPr algn="l"/>
            <a:r>
              <a:rPr lang="en-US" dirty="0" err="1" smtClean="0">
                <a:solidFill>
                  <a:schemeClr val="tx2"/>
                </a:solidFill>
                <a:latin typeface="Cambria" pitchFamily="18" charset="0"/>
              </a:rPr>
              <a:t>Otpornost</a:t>
            </a:r>
            <a:endParaRPr lang="en-US" dirty="0">
              <a:solidFill>
                <a:schemeClr val="tx2"/>
              </a:solidFill>
              <a:latin typeface="Cambria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Subtitle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683568" y="2636912"/>
                <a:ext cx="6984776" cy="3960440"/>
              </a:xfrm>
            </p:spPr>
            <p:txBody>
              <a:bodyPr>
                <a:normAutofit fontScale="92500" lnSpcReduction="20000"/>
              </a:bodyPr>
              <a:lstStyle/>
              <a:p>
                <a:pPr algn="l"/>
                <a:r>
                  <a:rPr lang="en-US" sz="2400" dirty="0" smtClean="0">
                    <a:solidFill>
                      <a:schemeClr val="tx2"/>
                    </a:solidFill>
                    <a:latin typeface="Cambria" pitchFamily="18" charset="0"/>
                  </a:rPr>
                  <a:t>Otpornost</a:t>
                </a:r>
                <a:r>
                  <a:rPr lang="en-US" sz="2400" dirty="0">
                    <a:solidFill>
                      <a:schemeClr val="tx2"/>
                    </a:solidFill>
                    <a:latin typeface="Cambria" pitchFamily="18" charset="0"/>
                  </a:rPr>
                  <a:t> </a:t>
                </a:r>
                <a:r>
                  <a:rPr lang="en-US" sz="2400" dirty="0" err="1">
                    <a:solidFill>
                      <a:schemeClr val="tx2"/>
                    </a:solidFill>
                    <a:latin typeface="Cambria" pitchFamily="18" charset="0"/>
                  </a:rPr>
                  <a:t>zavisi</a:t>
                </a:r>
                <a:r>
                  <a:rPr lang="en-US" sz="2400" dirty="0">
                    <a:solidFill>
                      <a:schemeClr val="tx2"/>
                    </a:solidFill>
                    <a:latin typeface="Cambria" pitchFamily="18" charset="0"/>
                  </a:rPr>
                  <a:t> od:</a:t>
                </a:r>
              </a:p>
              <a:p>
                <a:pPr marL="457200" indent="-457200" algn="l">
                  <a:buFont typeface="+mj-lt"/>
                  <a:buAutoNum type="arabicPeriod"/>
                </a:pPr>
                <a:r>
                  <a:rPr lang="en-US" sz="2400" dirty="0" err="1">
                    <a:solidFill>
                      <a:schemeClr val="tx2"/>
                    </a:solidFill>
                    <a:latin typeface="Cambria" pitchFamily="18" charset="0"/>
                  </a:rPr>
                  <a:t>Oblika</a:t>
                </a:r>
                <a:r>
                  <a:rPr lang="en-US" sz="2400" dirty="0">
                    <a:solidFill>
                      <a:schemeClr val="tx2"/>
                    </a:solidFill>
                    <a:latin typeface="Cambria" pitchFamily="18" charset="0"/>
                  </a:rPr>
                  <a:t> i </a:t>
                </a:r>
                <a:r>
                  <a:rPr lang="en-US" sz="2400" dirty="0" err="1">
                    <a:solidFill>
                      <a:schemeClr val="tx2"/>
                    </a:solidFill>
                    <a:latin typeface="Cambria" pitchFamily="18" charset="0"/>
                  </a:rPr>
                  <a:t>dimenzije</a:t>
                </a:r>
                <a:r>
                  <a:rPr lang="en-US" sz="2400" dirty="0">
                    <a:solidFill>
                      <a:schemeClr val="tx2"/>
                    </a:solidFill>
                    <a:latin typeface="Cambria" pitchFamily="18" charset="0"/>
                  </a:rPr>
                  <a:t> </a:t>
                </a:r>
                <a:r>
                  <a:rPr lang="en-US" sz="2400" dirty="0" err="1" smtClean="0">
                    <a:solidFill>
                      <a:schemeClr val="tx2"/>
                    </a:solidFill>
                    <a:latin typeface="Cambria" pitchFamily="18" charset="0"/>
                  </a:rPr>
                  <a:t>provodnika</a:t>
                </a:r>
                <a:r>
                  <a:rPr lang="sr-Latn-RS" sz="2400" dirty="0" smtClean="0">
                    <a:solidFill>
                      <a:schemeClr val="tx2"/>
                    </a:solidFill>
                    <a:latin typeface="Cambria" pitchFamily="18" charset="0"/>
                  </a:rPr>
                  <a:t>,</a:t>
                </a:r>
                <a:endParaRPr lang="en-US" sz="2400" dirty="0">
                  <a:solidFill>
                    <a:schemeClr val="tx2"/>
                  </a:solidFill>
                  <a:latin typeface="Cambria" pitchFamily="18" charset="0"/>
                </a:endParaRPr>
              </a:p>
              <a:p>
                <a:pPr marL="457200" indent="-457200" algn="l">
                  <a:buFont typeface="+mj-lt"/>
                  <a:buAutoNum type="arabicPeriod"/>
                </a:pPr>
                <a:r>
                  <a:rPr lang="en-US" sz="2400" dirty="0" err="1" smtClean="0">
                    <a:solidFill>
                      <a:schemeClr val="tx2"/>
                    </a:solidFill>
                    <a:latin typeface="Cambria" pitchFamily="18" charset="0"/>
                  </a:rPr>
                  <a:t>Materijala</a:t>
                </a:r>
                <a:r>
                  <a:rPr lang="sr-Latn-RS" sz="2400" dirty="0" smtClean="0">
                    <a:solidFill>
                      <a:schemeClr val="tx2"/>
                    </a:solidFill>
                    <a:latin typeface="Cambria" pitchFamily="18" charset="0"/>
                  </a:rPr>
                  <a:t>,</a:t>
                </a:r>
                <a:endParaRPr lang="en-US" sz="2400" dirty="0">
                  <a:solidFill>
                    <a:schemeClr val="tx2"/>
                  </a:solidFill>
                  <a:latin typeface="Cambria" pitchFamily="18" charset="0"/>
                </a:endParaRPr>
              </a:p>
              <a:p>
                <a:pPr marL="457200" indent="-457200" algn="l">
                  <a:buFont typeface="+mj-lt"/>
                  <a:buAutoNum type="arabicPeriod"/>
                </a:pPr>
                <a:r>
                  <a:rPr lang="en-US" sz="2400" dirty="0" smtClean="0">
                    <a:solidFill>
                      <a:schemeClr val="tx2"/>
                    </a:solidFill>
                    <a:latin typeface="Cambria" pitchFamily="18" charset="0"/>
                  </a:rPr>
                  <a:t>Temperature</a:t>
                </a:r>
                <a:r>
                  <a:rPr lang="sr-Latn-RS" sz="2400" dirty="0" smtClean="0">
                    <a:solidFill>
                      <a:schemeClr val="tx2"/>
                    </a:solidFill>
                    <a:latin typeface="Cambria" pitchFamily="18" charset="0"/>
                  </a:rPr>
                  <a:t>,</a:t>
                </a:r>
                <a:endParaRPr lang="en-US" sz="2400" dirty="0">
                  <a:solidFill>
                    <a:schemeClr val="tx2"/>
                  </a:solidFill>
                  <a:latin typeface="Cambria" pitchFamily="18" charset="0"/>
                </a:endParaRPr>
              </a:p>
              <a:p>
                <a:pPr marL="457200" indent="-457200" algn="l">
                  <a:buFont typeface="+mj-lt"/>
                  <a:buAutoNum type="arabicPeriod"/>
                </a:pPr>
                <a:r>
                  <a:rPr lang="en-US" sz="2400" dirty="0" err="1">
                    <a:solidFill>
                      <a:schemeClr val="tx2"/>
                    </a:solidFill>
                    <a:latin typeface="Cambria" pitchFamily="18" charset="0"/>
                  </a:rPr>
                  <a:t>Raspodele</a:t>
                </a:r>
                <a:r>
                  <a:rPr lang="en-US" sz="2400" dirty="0">
                    <a:solidFill>
                      <a:schemeClr val="tx2"/>
                    </a:solidFill>
                    <a:latin typeface="Cambria" pitchFamily="18" charset="0"/>
                  </a:rPr>
                  <a:t> </a:t>
                </a:r>
                <a:r>
                  <a:rPr lang="en-US" sz="2400" dirty="0" err="1" smtClean="0">
                    <a:solidFill>
                      <a:schemeClr val="tx2"/>
                    </a:solidFill>
                    <a:latin typeface="Cambria" pitchFamily="18" charset="0"/>
                  </a:rPr>
                  <a:t>struje</a:t>
                </a:r>
                <a:r>
                  <a:rPr lang="sr-Latn-RS" sz="2400" dirty="0" smtClean="0">
                    <a:solidFill>
                      <a:schemeClr val="tx2"/>
                    </a:solidFill>
                    <a:latin typeface="Cambria" pitchFamily="18" charset="0"/>
                  </a:rPr>
                  <a:t>.</a:t>
                </a:r>
                <a:endParaRPr lang="en-US" sz="2400" dirty="0">
                  <a:solidFill>
                    <a:schemeClr val="tx2"/>
                  </a:solidFill>
                  <a:latin typeface="Cambria" pitchFamily="18" charset="0"/>
                </a:endParaRPr>
              </a:p>
              <a:p>
                <a:pPr algn="l"/>
                <a:r>
                  <a:rPr lang="en-US" sz="2400" dirty="0" err="1">
                    <a:solidFill>
                      <a:schemeClr val="tx2"/>
                    </a:solidFill>
                    <a:latin typeface="Cambria" pitchFamily="18" charset="0"/>
                  </a:rPr>
                  <a:t>Za</a:t>
                </a:r>
                <a:r>
                  <a:rPr lang="en-US" sz="2400" dirty="0">
                    <a:solidFill>
                      <a:schemeClr val="tx2"/>
                    </a:solidFill>
                    <a:latin typeface="Cambria" pitchFamily="18" charset="0"/>
                  </a:rPr>
                  <a:t> </a:t>
                </a:r>
                <a:r>
                  <a:rPr lang="en-US" sz="2400" dirty="0" err="1">
                    <a:solidFill>
                      <a:schemeClr val="tx2"/>
                    </a:solidFill>
                    <a:latin typeface="Cambria" pitchFamily="18" charset="0"/>
                  </a:rPr>
                  <a:t>žičani</a:t>
                </a:r>
                <a:r>
                  <a:rPr lang="en-US" sz="2400" dirty="0">
                    <a:solidFill>
                      <a:schemeClr val="tx2"/>
                    </a:solidFill>
                    <a:latin typeface="Cambria" pitchFamily="18" charset="0"/>
                  </a:rPr>
                  <a:t> </a:t>
                </a:r>
                <a:r>
                  <a:rPr lang="en-US" sz="2400" dirty="0" err="1">
                    <a:solidFill>
                      <a:schemeClr val="tx2"/>
                    </a:solidFill>
                    <a:latin typeface="Cambria" pitchFamily="18" charset="0"/>
                  </a:rPr>
                  <a:t>provodnik</a:t>
                </a:r>
                <a:r>
                  <a:rPr lang="en-US" sz="2400" dirty="0">
                    <a:solidFill>
                      <a:schemeClr val="tx2"/>
                    </a:solidFill>
                    <a:latin typeface="Cambria" pitchFamily="18" charset="0"/>
                  </a:rPr>
                  <a:t> </a:t>
                </a:r>
                <a:r>
                  <a:rPr lang="en-US" sz="2400" dirty="0" err="1">
                    <a:solidFill>
                      <a:schemeClr val="tx2"/>
                    </a:solidFill>
                    <a:latin typeface="Cambria" pitchFamily="18" charset="0"/>
                  </a:rPr>
                  <a:t>na</a:t>
                </a:r>
                <a:r>
                  <a:rPr lang="en-US" sz="2400" dirty="0">
                    <a:solidFill>
                      <a:schemeClr val="tx2"/>
                    </a:solidFill>
                    <a:latin typeface="Cambria" pitchFamily="18" charset="0"/>
                  </a:rPr>
                  <a:t> </a:t>
                </a:r>
                <a:r>
                  <a:rPr lang="en-US" sz="2400" dirty="0" err="1">
                    <a:solidFill>
                      <a:schemeClr val="tx2"/>
                    </a:solidFill>
                    <a:latin typeface="Cambria" pitchFamily="18" charset="0"/>
                  </a:rPr>
                  <a:t>sobnoj</a:t>
                </a:r>
                <a:r>
                  <a:rPr lang="en-US" sz="2400" dirty="0">
                    <a:solidFill>
                      <a:schemeClr val="tx2"/>
                    </a:solidFill>
                    <a:latin typeface="Cambria" pitchFamily="18" charset="0"/>
                  </a:rPr>
                  <a:t> </a:t>
                </a:r>
                <a:r>
                  <a:rPr lang="en-US" sz="2400" dirty="0" err="1">
                    <a:solidFill>
                      <a:schemeClr val="tx2"/>
                    </a:solidFill>
                    <a:latin typeface="Cambria" pitchFamily="18" charset="0"/>
                  </a:rPr>
                  <a:t>temperaturi</a:t>
                </a:r>
                <a:r>
                  <a:rPr lang="en-US" sz="2400" dirty="0">
                    <a:solidFill>
                      <a:schemeClr val="tx2"/>
                    </a:solidFill>
                    <a:latin typeface="Cambria" pitchFamily="18" charset="0"/>
                  </a:rPr>
                  <a:t> T=20ºC:</a:t>
                </a:r>
              </a:p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tx2"/>
                          </a:solidFill>
                          <a:latin typeface="Cambria Math"/>
                          <a:ea typeface="Cambria Math"/>
                        </a:rPr>
                        <m:t>𝜌</m:t>
                      </m:r>
                      <m:r>
                        <a:rPr lang="en-US" sz="2400" i="1" smtClean="0">
                          <a:solidFill>
                            <a:schemeClr val="tx2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sr-Latn-RS" sz="2400" b="0" i="1" smtClean="0">
                          <a:solidFill>
                            <a:schemeClr val="tx2"/>
                          </a:solidFill>
                          <a:latin typeface="Cambria Math"/>
                          <a:ea typeface="Cambria Math"/>
                        </a:rPr>
                        <m:t>𝑅</m:t>
                      </m:r>
                      <m:f>
                        <m:fPr>
                          <m:ctrlPr>
                            <a:rPr lang="en-US" sz="2400" i="1" smtClean="0">
                              <a:solidFill>
                                <a:schemeClr val="tx2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sr-Latn-RS" sz="2400" b="0" i="1" smtClean="0">
                              <a:solidFill>
                                <a:schemeClr val="tx2"/>
                              </a:solidFill>
                              <a:latin typeface="Cambria Math"/>
                              <a:ea typeface="Cambria Math"/>
                            </a:rPr>
                            <m:t>𝑙</m:t>
                          </m:r>
                        </m:num>
                        <m:den>
                          <m:r>
                            <a:rPr lang="sr-Latn-RS" sz="2400" b="0" i="1" smtClean="0">
                              <a:solidFill>
                                <a:schemeClr val="tx2"/>
                              </a:solidFill>
                              <a:latin typeface="Cambria Math"/>
                              <a:ea typeface="Cambria Math"/>
                            </a:rPr>
                            <m:t>𝑆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chemeClr val="tx2"/>
                  </a:solidFill>
                  <a:latin typeface="Cambria" pitchFamily="18" charset="0"/>
                </a:endParaRPr>
              </a:p>
              <a:p>
                <a:pPr algn="l">
                  <a:lnSpc>
                    <a:spcPct val="110000"/>
                  </a:lnSpc>
                  <a:spcBef>
                    <a:spcPts val="600"/>
                  </a:spcBef>
                </a:pPr>
                <a:r>
                  <a:rPr lang="sr-Latn-RS" sz="2400" i="1" dirty="0" smtClean="0">
                    <a:solidFill>
                      <a:schemeClr val="tx2"/>
                    </a:solidFill>
                    <a:latin typeface="Cambria" pitchFamily="18" charset="0"/>
                  </a:rPr>
                  <a:t>- </a:t>
                </a:r>
                <a:r>
                  <a:rPr lang="en-US" sz="2400" i="1" dirty="0" smtClean="0">
                    <a:solidFill>
                      <a:schemeClr val="tx2"/>
                    </a:solidFill>
                    <a:latin typeface="Cambria" pitchFamily="18" charset="0"/>
                  </a:rPr>
                  <a:t>l</a:t>
                </a:r>
                <a:r>
                  <a:rPr lang="en-US" sz="2400" dirty="0" smtClean="0">
                    <a:solidFill>
                      <a:schemeClr val="tx2"/>
                    </a:solidFill>
                    <a:latin typeface="Cambria" pitchFamily="18" charset="0"/>
                  </a:rPr>
                  <a:t> </a:t>
                </a:r>
                <a:r>
                  <a:rPr lang="en-US" sz="2400" dirty="0">
                    <a:solidFill>
                      <a:schemeClr val="tx2"/>
                    </a:solidFill>
                    <a:latin typeface="Cambria" pitchFamily="18" charset="0"/>
                  </a:rPr>
                  <a:t>je </a:t>
                </a:r>
                <a:r>
                  <a:rPr lang="en-US" sz="2400" dirty="0" err="1">
                    <a:solidFill>
                      <a:schemeClr val="tx2"/>
                    </a:solidFill>
                    <a:latin typeface="Cambria" pitchFamily="18" charset="0"/>
                  </a:rPr>
                  <a:t>dužina</a:t>
                </a:r>
                <a:r>
                  <a:rPr lang="en-US" sz="2400" dirty="0">
                    <a:solidFill>
                      <a:schemeClr val="tx2"/>
                    </a:solidFill>
                    <a:latin typeface="Cambria" pitchFamily="18" charset="0"/>
                  </a:rPr>
                  <a:t> </a:t>
                </a:r>
                <a:r>
                  <a:rPr lang="en-US" sz="2400" dirty="0" err="1">
                    <a:solidFill>
                      <a:schemeClr val="tx2"/>
                    </a:solidFill>
                    <a:latin typeface="Cambria" pitchFamily="18" charset="0"/>
                  </a:rPr>
                  <a:t>provodnika</a:t>
                </a:r>
                <a:r>
                  <a:rPr lang="en-US" sz="2400" dirty="0">
                    <a:solidFill>
                      <a:schemeClr val="tx2"/>
                    </a:solidFill>
                    <a:latin typeface="Cambria" pitchFamily="18" charset="0"/>
                  </a:rPr>
                  <a:t>, </a:t>
                </a:r>
                <a:r>
                  <a:rPr lang="en-US" sz="2400" i="1" dirty="0">
                    <a:solidFill>
                      <a:schemeClr val="tx2"/>
                    </a:solidFill>
                    <a:latin typeface="Cambria" pitchFamily="18" charset="0"/>
                  </a:rPr>
                  <a:t>S</a:t>
                </a:r>
                <a:r>
                  <a:rPr lang="en-US" sz="2400" dirty="0">
                    <a:solidFill>
                      <a:schemeClr val="tx2"/>
                    </a:solidFill>
                    <a:latin typeface="Cambria" pitchFamily="18" charset="0"/>
                  </a:rPr>
                  <a:t> je </a:t>
                </a:r>
                <a:r>
                  <a:rPr lang="en-US" sz="2400" dirty="0" err="1">
                    <a:solidFill>
                      <a:schemeClr val="tx2"/>
                    </a:solidFill>
                    <a:latin typeface="Cambria" pitchFamily="18" charset="0"/>
                  </a:rPr>
                  <a:t>poprečni</a:t>
                </a:r>
                <a:r>
                  <a:rPr lang="en-US" sz="2400" dirty="0">
                    <a:solidFill>
                      <a:schemeClr val="tx2"/>
                    </a:solidFill>
                    <a:latin typeface="Cambria" pitchFamily="18" charset="0"/>
                  </a:rPr>
                  <a:t> </a:t>
                </a:r>
                <a:r>
                  <a:rPr lang="en-US" sz="2400" dirty="0" err="1">
                    <a:solidFill>
                      <a:schemeClr val="tx2"/>
                    </a:solidFill>
                    <a:latin typeface="Cambria" pitchFamily="18" charset="0"/>
                  </a:rPr>
                  <a:t>presek</a:t>
                </a:r>
                <a:r>
                  <a:rPr lang="en-US" sz="2400" dirty="0">
                    <a:solidFill>
                      <a:schemeClr val="tx2"/>
                    </a:solidFill>
                    <a:latin typeface="Cambria" pitchFamily="18" charset="0"/>
                  </a:rPr>
                  <a:t> </a:t>
                </a:r>
                <a:r>
                  <a:rPr lang="en-US" sz="2400" dirty="0" err="1" smtClean="0">
                    <a:solidFill>
                      <a:schemeClr val="tx2"/>
                    </a:solidFill>
                    <a:latin typeface="Cambria" pitchFamily="18" charset="0"/>
                  </a:rPr>
                  <a:t>provodnika</a:t>
                </a:r>
                <a:r>
                  <a:rPr lang="en-US" sz="2400" dirty="0" smtClean="0">
                    <a:solidFill>
                      <a:schemeClr val="tx2"/>
                    </a:solidFill>
                    <a:latin typeface="Cambria" pitchFamily="18" charset="0"/>
                  </a:rPr>
                  <a:t>,</a:t>
                </a:r>
                <a:r>
                  <a:rPr lang="sr-Latn-RS" sz="2400" dirty="0" smtClean="0">
                    <a:solidFill>
                      <a:schemeClr val="tx2"/>
                    </a:solidFill>
                    <a:latin typeface="Cambria" pitchFamily="18" charset="0"/>
                  </a:rPr>
                  <a:t> </a:t>
                </a:r>
                <a:r>
                  <a:rPr lang="el-GR" sz="2400" i="1" dirty="0" smtClean="0">
                    <a:solidFill>
                      <a:schemeClr val="tx2"/>
                    </a:solidFill>
                    <a:latin typeface="Cambria" pitchFamily="18" charset="0"/>
                  </a:rPr>
                  <a:t>ρ</a:t>
                </a:r>
                <a:r>
                  <a:rPr lang="el-GR" sz="2400" dirty="0" smtClean="0">
                    <a:solidFill>
                      <a:schemeClr val="tx2"/>
                    </a:solidFill>
                    <a:latin typeface="Cambria" pitchFamily="18" charset="0"/>
                  </a:rPr>
                  <a:t> </a:t>
                </a:r>
                <a:r>
                  <a:rPr lang="en-US" sz="2400" dirty="0">
                    <a:solidFill>
                      <a:schemeClr val="tx2"/>
                    </a:solidFill>
                    <a:latin typeface="Cambria" pitchFamily="18" charset="0"/>
                  </a:rPr>
                  <a:t>je </a:t>
                </a:r>
                <a:r>
                  <a:rPr lang="en-US" sz="2400" dirty="0" err="1">
                    <a:solidFill>
                      <a:schemeClr val="tx2"/>
                    </a:solidFill>
                    <a:latin typeface="Cambria" pitchFamily="18" charset="0"/>
                  </a:rPr>
                  <a:t>specifična</a:t>
                </a:r>
                <a:r>
                  <a:rPr lang="en-US" sz="2400" dirty="0">
                    <a:solidFill>
                      <a:schemeClr val="tx2"/>
                    </a:solidFill>
                    <a:latin typeface="Cambria" pitchFamily="18" charset="0"/>
                  </a:rPr>
                  <a:t> </a:t>
                </a:r>
                <a:r>
                  <a:rPr lang="en-US" sz="2400" dirty="0" err="1">
                    <a:solidFill>
                      <a:schemeClr val="tx2"/>
                    </a:solidFill>
                    <a:latin typeface="Cambria" pitchFamily="18" charset="0"/>
                  </a:rPr>
                  <a:t>električna</a:t>
                </a:r>
                <a:r>
                  <a:rPr lang="en-US" sz="2400" dirty="0">
                    <a:solidFill>
                      <a:schemeClr val="tx2"/>
                    </a:solidFill>
                    <a:latin typeface="Cambria" pitchFamily="18" charset="0"/>
                  </a:rPr>
                  <a:t> </a:t>
                </a:r>
                <a:r>
                  <a:rPr lang="en-US" sz="2400" dirty="0" err="1">
                    <a:solidFill>
                      <a:schemeClr val="tx2"/>
                    </a:solidFill>
                    <a:latin typeface="Cambria" pitchFamily="18" charset="0"/>
                  </a:rPr>
                  <a:t>otpornost</a:t>
                </a:r>
                <a:r>
                  <a:rPr lang="en-US" sz="2400" dirty="0">
                    <a:solidFill>
                      <a:schemeClr val="tx2"/>
                    </a:solidFill>
                    <a:latin typeface="Cambria" pitchFamily="18" charset="0"/>
                  </a:rPr>
                  <a:t> </a:t>
                </a:r>
                <a:r>
                  <a:rPr lang="en-US" sz="2400" dirty="0" err="1">
                    <a:solidFill>
                      <a:schemeClr val="tx2"/>
                    </a:solidFill>
                    <a:latin typeface="Cambria" pitchFamily="18" charset="0"/>
                  </a:rPr>
                  <a:t>materijala</a:t>
                </a:r>
                <a:r>
                  <a:rPr lang="en-US" sz="2400" dirty="0">
                    <a:solidFill>
                      <a:schemeClr val="tx2"/>
                    </a:solidFill>
                    <a:latin typeface="Cambria" pitchFamily="18" charset="0"/>
                  </a:rPr>
                  <a:t> u </a:t>
                </a:r>
                <a:r>
                  <a:rPr lang="el-GR" sz="2400" dirty="0">
                    <a:solidFill>
                      <a:schemeClr val="tx2"/>
                    </a:solidFill>
                    <a:latin typeface="Cambria" pitchFamily="18" charset="0"/>
                  </a:rPr>
                  <a:t>Ω</a:t>
                </a:r>
                <a:r>
                  <a:rPr lang="en-US" sz="2400" dirty="0" smtClean="0">
                    <a:solidFill>
                      <a:schemeClr val="tx2"/>
                    </a:solidFill>
                    <a:latin typeface="Cambria" pitchFamily="18" charset="0"/>
                  </a:rPr>
                  <a:t>m. </a:t>
                </a:r>
                <a:endParaRPr lang="sr-Latn-RS" sz="2400" dirty="0" smtClean="0">
                  <a:solidFill>
                    <a:schemeClr val="tx2"/>
                  </a:solidFill>
                  <a:latin typeface="Cambria" pitchFamily="18" charset="0"/>
                </a:endParaRPr>
              </a:p>
              <a:p>
                <a:pPr algn="l">
                  <a:lnSpc>
                    <a:spcPct val="110000"/>
                  </a:lnSpc>
                  <a:spcBef>
                    <a:spcPts val="600"/>
                  </a:spcBef>
                </a:pP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tx2"/>
                        </a:solidFill>
                        <a:latin typeface="Cambria Math"/>
                        <a:ea typeface="Cambria Math"/>
                      </a:rPr>
                      <m:t>𝜎</m:t>
                    </m:r>
                    <m:r>
                      <a:rPr lang="en-US" sz="2400" i="1" smtClean="0">
                        <a:solidFill>
                          <a:schemeClr val="tx2"/>
                        </a:solidFill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sz="2400" i="1" smtClean="0">
                            <a:solidFill>
                              <a:schemeClr val="tx2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sr-Latn-RS" sz="2400" b="0" i="1" smtClean="0">
                            <a:solidFill>
                              <a:schemeClr val="tx2"/>
                            </a:solidFill>
                            <a:latin typeface="Cambria Math"/>
                            <a:ea typeface="Cambria Math"/>
                          </a:rPr>
                          <m:t>1</m:t>
                        </m:r>
                      </m:num>
                      <m:den>
                        <m:r>
                          <a:rPr lang="en-US" sz="2400" i="1" smtClean="0">
                            <a:solidFill>
                              <a:schemeClr val="tx2"/>
                            </a:solidFill>
                            <a:latin typeface="Cambria Math"/>
                            <a:ea typeface="Cambria Math"/>
                          </a:rPr>
                          <m:t>𝜌</m:t>
                        </m:r>
                      </m:den>
                    </m:f>
                    <m:r>
                      <a:rPr lang="sr-Latn-RS" sz="2400" b="0" i="1" smtClean="0">
                        <a:solidFill>
                          <a:schemeClr val="tx2"/>
                        </a:solidFill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sz="2400" dirty="0" smtClean="0">
                    <a:solidFill>
                      <a:schemeClr val="tx2"/>
                    </a:solidFill>
                    <a:latin typeface="Cambria" pitchFamily="18" charset="0"/>
                  </a:rPr>
                  <a:t>je </a:t>
                </a:r>
                <a:r>
                  <a:rPr lang="en-US" sz="2400" dirty="0" err="1">
                    <a:solidFill>
                      <a:schemeClr val="tx2"/>
                    </a:solidFill>
                    <a:latin typeface="Cambria" pitchFamily="18" charset="0"/>
                  </a:rPr>
                  <a:t>specifična</a:t>
                </a:r>
                <a:r>
                  <a:rPr lang="en-US" sz="2400" dirty="0">
                    <a:solidFill>
                      <a:schemeClr val="tx2"/>
                    </a:solidFill>
                    <a:latin typeface="Cambria" pitchFamily="18" charset="0"/>
                  </a:rPr>
                  <a:t> </a:t>
                </a:r>
                <a:r>
                  <a:rPr lang="en-US" sz="2400" dirty="0" err="1">
                    <a:solidFill>
                      <a:schemeClr val="tx2"/>
                    </a:solidFill>
                    <a:latin typeface="Cambria" pitchFamily="18" charset="0"/>
                  </a:rPr>
                  <a:t>električna</a:t>
                </a:r>
                <a:r>
                  <a:rPr lang="en-US" sz="2400" dirty="0">
                    <a:solidFill>
                      <a:schemeClr val="tx2"/>
                    </a:solidFill>
                    <a:latin typeface="Cambria" pitchFamily="18" charset="0"/>
                  </a:rPr>
                  <a:t> </a:t>
                </a:r>
                <a:r>
                  <a:rPr lang="en-US" sz="2400" dirty="0" err="1" smtClean="0">
                    <a:solidFill>
                      <a:schemeClr val="tx2"/>
                    </a:solidFill>
                    <a:latin typeface="Cambria" pitchFamily="18" charset="0"/>
                  </a:rPr>
                  <a:t>provodnost</a:t>
                </a:r>
                <a:r>
                  <a:rPr lang="sr-Latn-RS" sz="2400" dirty="0" smtClean="0">
                    <a:solidFill>
                      <a:schemeClr val="tx2"/>
                    </a:solidFill>
                    <a:latin typeface="Cambria" pitchFamily="18" charset="0"/>
                  </a:rPr>
                  <a:t> </a:t>
                </a:r>
                <a:r>
                  <a:rPr lang="en-US" sz="2400" dirty="0" smtClean="0">
                    <a:solidFill>
                      <a:schemeClr val="tx2"/>
                    </a:solidFill>
                    <a:latin typeface="Cambria" pitchFamily="18" charset="0"/>
                  </a:rPr>
                  <a:t>u S/m</a:t>
                </a:r>
                <a:r>
                  <a:rPr lang="sr-Latn-RS" sz="2400" dirty="0" smtClean="0">
                    <a:solidFill>
                      <a:schemeClr val="tx2"/>
                    </a:solidFill>
                    <a:latin typeface="Cambria" pitchFamily="18" charset="0"/>
                  </a:rPr>
                  <a:t>.</a:t>
                </a:r>
                <a:endParaRPr lang="en-US" sz="2400" dirty="0">
                  <a:solidFill>
                    <a:schemeClr val="tx2"/>
                  </a:solidFill>
                  <a:latin typeface="Cambria" pitchFamily="18" charset="0"/>
                </a:endParaRPr>
              </a:p>
              <a:p>
                <a:pPr algn="l"/>
                <a:endParaRPr lang="en-US" sz="2400" dirty="0">
                  <a:solidFill>
                    <a:schemeClr val="tx2"/>
                  </a:solidFill>
                  <a:latin typeface="Cambria" pitchFamily="18" charset="0"/>
                </a:endParaRPr>
              </a:p>
            </p:txBody>
          </p:sp>
        </mc:Choice>
        <mc:Fallback xmlns="">
          <p:sp>
            <p:nvSpPr>
              <p:cNvPr id="5" name="Sub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683568" y="2636912"/>
                <a:ext cx="6984776" cy="3960440"/>
              </a:xfrm>
              <a:blipFill rotWithShape="1">
                <a:blip r:embed="rId2"/>
                <a:stretch>
                  <a:fillRect l="-1047" t="-2619" r="-11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47781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5" name="Picture 6"/>
          <p:cNvPicPr>
            <a:picLocks noChangeAspect="1" noChangeArrowheads="1"/>
          </p:cNvPicPr>
          <p:nvPr/>
        </p:nvPicPr>
        <p:blipFill>
          <a:blip r:embed="rId4" cstate="print">
            <a:lum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5" y="3501008"/>
            <a:ext cx="3739355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1506" name="Text Box 2"/>
              <p:cNvSpPr txBox="1">
                <a:spLocks noChangeArrowheads="1"/>
              </p:cNvSpPr>
              <p:nvPr/>
            </p:nvSpPr>
            <p:spPr bwMode="auto">
              <a:xfrm>
                <a:off x="457200" y="1268760"/>
                <a:ext cx="6868738" cy="226297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marL="339725" indent="-339725">
                  <a:tabLst>
                    <a:tab pos="339725" algn="l"/>
                    <a:tab pos="796925" algn="l"/>
                    <a:tab pos="1254125" algn="l"/>
                    <a:tab pos="1711325" algn="l"/>
                    <a:tab pos="2168525" algn="l"/>
                    <a:tab pos="2625725" algn="l"/>
                    <a:tab pos="3082925" algn="l"/>
                    <a:tab pos="3540125" algn="l"/>
                    <a:tab pos="3997325" algn="l"/>
                    <a:tab pos="4454525" algn="l"/>
                    <a:tab pos="4911725" algn="l"/>
                    <a:tab pos="5368925" algn="l"/>
                    <a:tab pos="5826125" algn="l"/>
                    <a:tab pos="6283325" algn="l"/>
                    <a:tab pos="6740525" algn="l"/>
                    <a:tab pos="7197725" algn="l"/>
                    <a:tab pos="7654925" algn="l"/>
                    <a:tab pos="8112125" algn="l"/>
                    <a:tab pos="8569325" algn="l"/>
                    <a:tab pos="9026525" algn="l"/>
                    <a:tab pos="9483725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Microsoft YaHei" charset="-122"/>
                  </a:defRPr>
                </a:lvl1pPr>
                <a:lvl2pPr>
                  <a:tabLst>
                    <a:tab pos="339725" algn="l"/>
                    <a:tab pos="796925" algn="l"/>
                    <a:tab pos="1254125" algn="l"/>
                    <a:tab pos="1711325" algn="l"/>
                    <a:tab pos="2168525" algn="l"/>
                    <a:tab pos="2625725" algn="l"/>
                    <a:tab pos="3082925" algn="l"/>
                    <a:tab pos="3540125" algn="l"/>
                    <a:tab pos="3997325" algn="l"/>
                    <a:tab pos="4454525" algn="l"/>
                    <a:tab pos="4911725" algn="l"/>
                    <a:tab pos="5368925" algn="l"/>
                    <a:tab pos="5826125" algn="l"/>
                    <a:tab pos="6283325" algn="l"/>
                    <a:tab pos="6740525" algn="l"/>
                    <a:tab pos="7197725" algn="l"/>
                    <a:tab pos="7654925" algn="l"/>
                    <a:tab pos="8112125" algn="l"/>
                    <a:tab pos="8569325" algn="l"/>
                    <a:tab pos="9026525" algn="l"/>
                    <a:tab pos="9483725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Microsoft YaHei" charset="-122"/>
                  </a:defRPr>
                </a:lvl2pPr>
                <a:lvl3pPr>
                  <a:tabLst>
                    <a:tab pos="339725" algn="l"/>
                    <a:tab pos="796925" algn="l"/>
                    <a:tab pos="1254125" algn="l"/>
                    <a:tab pos="1711325" algn="l"/>
                    <a:tab pos="2168525" algn="l"/>
                    <a:tab pos="2625725" algn="l"/>
                    <a:tab pos="3082925" algn="l"/>
                    <a:tab pos="3540125" algn="l"/>
                    <a:tab pos="3997325" algn="l"/>
                    <a:tab pos="4454525" algn="l"/>
                    <a:tab pos="4911725" algn="l"/>
                    <a:tab pos="5368925" algn="l"/>
                    <a:tab pos="5826125" algn="l"/>
                    <a:tab pos="6283325" algn="l"/>
                    <a:tab pos="6740525" algn="l"/>
                    <a:tab pos="7197725" algn="l"/>
                    <a:tab pos="7654925" algn="l"/>
                    <a:tab pos="8112125" algn="l"/>
                    <a:tab pos="8569325" algn="l"/>
                    <a:tab pos="9026525" algn="l"/>
                    <a:tab pos="9483725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Microsoft YaHei" charset="-122"/>
                  </a:defRPr>
                </a:lvl3pPr>
                <a:lvl4pPr>
                  <a:tabLst>
                    <a:tab pos="339725" algn="l"/>
                    <a:tab pos="796925" algn="l"/>
                    <a:tab pos="1254125" algn="l"/>
                    <a:tab pos="1711325" algn="l"/>
                    <a:tab pos="2168525" algn="l"/>
                    <a:tab pos="2625725" algn="l"/>
                    <a:tab pos="3082925" algn="l"/>
                    <a:tab pos="3540125" algn="l"/>
                    <a:tab pos="3997325" algn="l"/>
                    <a:tab pos="4454525" algn="l"/>
                    <a:tab pos="4911725" algn="l"/>
                    <a:tab pos="5368925" algn="l"/>
                    <a:tab pos="5826125" algn="l"/>
                    <a:tab pos="6283325" algn="l"/>
                    <a:tab pos="6740525" algn="l"/>
                    <a:tab pos="7197725" algn="l"/>
                    <a:tab pos="7654925" algn="l"/>
                    <a:tab pos="8112125" algn="l"/>
                    <a:tab pos="8569325" algn="l"/>
                    <a:tab pos="9026525" algn="l"/>
                    <a:tab pos="9483725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Microsoft YaHei" charset="-122"/>
                  </a:defRPr>
                </a:lvl4pPr>
                <a:lvl5pPr>
                  <a:tabLst>
                    <a:tab pos="339725" algn="l"/>
                    <a:tab pos="796925" algn="l"/>
                    <a:tab pos="1254125" algn="l"/>
                    <a:tab pos="1711325" algn="l"/>
                    <a:tab pos="2168525" algn="l"/>
                    <a:tab pos="2625725" algn="l"/>
                    <a:tab pos="3082925" algn="l"/>
                    <a:tab pos="3540125" algn="l"/>
                    <a:tab pos="3997325" algn="l"/>
                    <a:tab pos="4454525" algn="l"/>
                    <a:tab pos="4911725" algn="l"/>
                    <a:tab pos="5368925" algn="l"/>
                    <a:tab pos="5826125" algn="l"/>
                    <a:tab pos="6283325" algn="l"/>
                    <a:tab pos="6740525" algn="l"/>
                    <a:tab pos="7197725" algn="l"/>
                    <a:tab pos="7654925" algn="l"/>
                    <a:tab pos="8112125" algn="l"/>
                    <a:tab pos="8569325" algn="l"/>
                    <a:tab pos="9026525" algn="l"/>
                    <a:tab pos="9483725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Microsoft YaHei" charset="-122"/>
                  </a:defRPr>
                </a:lvl5pPr>
                <a:lvl6pPr marL="2514600" indent="-228600" defTabSz="45720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339725" algn="l"/>
                    <a:tab pos="796925" algn="l"/>
                    <a:tab pos="1254125" algn="l"/>
                    <a:tab pos="1711325" algn="l"/>
                    <a:tab pos="2168525" algn="l"/>
                    <a:tab pos="2625725" algn="l"/>
                    <a:tab pos="3082925" algn="l"/>
                    <a:tab pos="3540125" algn="l"/>
                    <a:tab pos="3997325" algn="l"/>
                    <a:tab pos="4454525" algn="l"/>
                    <a:tab pos="4911725" algn="l"/>
                    <a:tab pos="5368925" algn="l"/>
                    <a:tab pos="5826125" algn="l"/>
                    <a:tab pos="6283325" algn="l"/>
                    <a:tab pos="6740525" algn="l"/>
                    <a:tab pos="7197725" algn="l"/>
                    <a:tab pos="7654925" algn="l"/>
                    <a:tab pos="8112125" algn="l"/>
                    <a:tab pos="8569325" algn="l"/>
                    <a:tab pos="9026525" algn="l"/>
                    <a:tab pos="9483725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Microsoft YaHei" charset="-122"/>
                  </a:defRPr>
                </a:lvl6pPr>
                <a:lvl7pPr marL="2971800" indent="-228600" defTabSz="45720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339725" algn="l"/>
                    <a:tab pos="796925" algn="l"/>
                    <a:tab pos="1254125" algn="l"/>
                    <a:tab pos="1711325" algn="l"/>
                    <a:tab pos="2168525" algn="l"/>
                    <a:tab pos="2625725" algn="l"/>
                    <a:tab pos="3082925" algn="l"/>
                    <a:tab pos="3540125" algn="l"/>
                    <a:tab pos="3997325" algn="l"/>
                    <a:tab pos="4454525" algn="l"/>
                    <a:tab pos="4911725" algn="l"/>
                    <a:tab pos="5368925" algn="l"/>
                    <a:tab pos="5826125" algn="l"/>
                    <a:tab pos="6283325" algn="l"/>
                    <a:tab pos="6740525" algn="l"/>
                    <a:tab pos="7197725" algn="l"/>
                    <a:tab pos="7654925" algn="l"/>
                    <a:tab pos="8112125" algn="l"/>
                    <a:tab pos="8569325" algn="l"/>
                    <a:tab pos="9026525" algn="l"/>
                    <a:tab pos="9483725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Microsoft YaHei" charset="-122"/>
                  </a:defRPr>
                </a:lvl7pPr>
                <a:lvl8pPr marL="3429000" indent="-228600" defTabSz="45720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339725" algn="l"/>
                    <a:tab pos="796925" algn="l"/>
                    <a:tab pos="1254125" algn="l"/>
                    <a:tab pos="1711325" algn="l"/>
                    <a:tab pos="2168525" algn="l"/>
                    <a:tab pos="2625725" algn="l"/>
                    <a:tab pos="3082925" algn="l"/>
                    <a:tab pos="3540125" algn="l"/>
                    <a:tab pos="3997325" algn="l"/>
                    <a:tab pos="4454525" algn="l"/>
                    <a:tab pos="4911725" algn="l"/>
                    <a:tab pos="5368925" algn="l"/>
                    <a:tab pos="5826125" algn="l"/>
                    <a:tab pos="6283325" algn="l"/>
                    <a:tab pos="6740525" algn="l"/>
                    <a:tab pos="7197725" algn="l"/>
                    <a:tab pos="7654925" algn="l"/>
                    <a:tab pos="8112125" algn="l"/>
                    <a:tab pos="8569325" algn="l"/>
                    <a:tab pos="9026525" algn="l"/>
                    <a:tab pos="9483725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Microsoft YaHei" charset="-122"/>
                  </a:defRPr>
                </a:lvl8pPr>
                <a:lvl9pPr marL="3886200" indent="-228600" defTabSz="45720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339725" algn="l"/>
                    <a:tab pos="796925" algn="l"/>
                    <a:tab pos="1254125" algn="l"/>
                    <a:tab pos="1711325" algn="l"/>
                    <a:tab pos="2168525" algn="l"/>
                    <a:tab pos="2625725" algn="l"/>
                    <a:tab pos="3082925" algn="l"/>
                    <a:tab pos="3540125" algn="l"/>
                    <a:tab pos="3997325" algn="l"/>
                    <a:tab pos="4454525" algn="l"/>
                    <a:tab pos="4911725" algn="l"/>
                    <a:tab pos="5368925" algn="l"/>
                    <a:tab pos="5826125" algn="l"/>
                    <a:tab pos="6283325" algn="l"/>
                    <a:tab pos="6740525" algn="l"/>
                    <a:tab pos="7197725" algn="l"/>
                    <a:tab pos="7654925" algn="l"/>
                    <a:tab pos="8112125" algn="l"/>
                    <a:tab pos="8569325" algn="l"/>
                    <a:tab pos="9026525" algn="l"/>
                    <a:tab pos="9483725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Microsoft YaHei" charset="-122"/>
                  </a:defRPr>
                </a:lvl9pPr>
              </a:lstStyle>
              <a:p>
                <a:pPr marL="0" indent="0">
                  <a:spcBef>
                    <a:spcPts val="625"/>
                  </a:spcBef>
                  <a:defRPr/>
                </a:pPr>
                <a:r>
                  <a:rPr lang="sr-Latn-CS" sz="2400" dirty="0" smtClean="0">
                    <a:solidFill>
                      <a:schemeClr val="tx2"/>
                    </a:solidFill>
                    <a:latin typeface="Cambria" pitchFamily="18" charset="0"/>
                    <a:ea typeface="Cambria" pitchFamily="18" charset="0"/>
                  </a:rPr>
                  <a:t>Otpornost provodnika zavisi od temperature</a:t>
                </a:r>
              </a:p>
              <a:p>
                <a:pPr marL="341313">
                  <a:spcBef>
                    <a:spcPts val="625"/>
                  </a:spcBef>
                  <a:buClrTx/>
                  <a:buFontTx/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r-Latn-CS" sz="2400" i="1" smtClean="0">
                              <a:solidFill>
                                <a:schemeClr val="tx2"/>
                              </a:solidFill>
                              <a:latin typeface="Cambria Math"/>
                              <a:ea typeface="Cambria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2"/>
                              </a:solidFill>
                              <a:latin typeface="Cambria Math"/>
                              <a:ea typeface="Cambria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2"/>
                              </a:solidFill>
                              <a:latin typeface="Cambria Math"/>
                              <a:ea typeface="Cambria" pitchFamily="18" charset="0"/>
                            </a:rPr>
                            <m:t>𝑡</m:t>
                          </m:r>
                        </m:sub>
                      </m:sSub>
                      <m:r>
                        <a:rPr lang="sr-Latn-CS" sz="2400" i="1" smtClean="0">
                          <a:solidFill>
                            <a:schemeClr val="tx2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sr-Latn-CS" sz="2400" i="1" smtClean="0">
                              <a:solidFill>
                                <a:schemeClr val="tx2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2"/>
                              </a:solidFill>
                              <a:latin typeface="Cambria Math"/>
                              <a:ea typeface="Cambria Math"/>
                            </a:rPr>
                            <m:t>𝑅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2"/>
                              </a:solidFill>
                              <a:latin typeface="Cambria Math"/>
                              <a:ea typeface="Cambria Math"/>
                            </a:rPr>
                            <m:t>20</m:t>
                          </m:r>
                        </m:sub>
                      </m:sSub>
                      <m:d>
                        <m:dPr>
                          <m:ctrlPr>
                            <a:rPr lang="sr-Latn-CS" sz="2400" i="1" smtClean="0">
                              <a:solidFill>
                                <a:schemeClr val="tx2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tx2"/>
                              </a:solidFill>
                              <a:latin typeface="Cambria Math"/>
                              <a:ea typeface="Cambria Math"/>
                            </a:rPr>
                            <m:t>1+</m:t>
                          </m:r>
                          <m:r>
                            <a:rPr lang="en-US" sz="2400" b="0" i="1" smtClean="0">
                              <a:solidFill>
                                <a:schemeClr val="tx2"/>
                              </a:solidFill>
                              <a:latin typeface="Cambria Math"/>
                              <a:ea typeface="Cambria Math"/>
                            </a:rPr>
                            <m:t>𝛼</m:t>
                          </m:r>
                          <m:r>
                            <a:rPr lang="en-US" sz="2400" b="0" i="1" smtClean="0">
                              <a:solidFill>
                                <a:schemeClr val="tx2"/>
                              </a:solidFill>
                              <a:latin typeface="Cambria Math"/>
                              <a:ea typeface="Cambria Math"/>
                            </a:rPr>
                            <m:t>∆</m:t>
                          </m:r>
                          <m:r>
                            <a:rPr lang="en-US" sz="2400" b="0" i="1" smtClean="0">
                              <a:solidFill>
                                <a:schemeClr val="tx2"/>
                              </a:solidFill>
                              <a:latin typeface="Cambria Math"/>
                              <a:ea typeface="Cambria Math"/>
                            </a:rPr>
                            <m:t>𝑇</m:t>
                          </m:r>
                        </m:e>
                      </m:d>
                    </m:oMath>
                  </m:oMathPara>
                </a14:m>
                <a:endParaRPr lang="sr-Latn-CS" sz="2400" dirty="0" smtClean="0">
                  <a:solidFill>
                    <a:schemeClr val="tx2"/>
                  </a:solidFill>
                  <a:latin typeface="Cambria" pitchFamily="18" charset="0"/>
                  <a:ea typeface="Cambria" pitchFamily="18" charset="0"/>
                </a:endParaRPr>
              </a:p>
              <a:p>
                <a:pPr marL="342900" indent="-342900">
                  <a:spcBef>
                    <a:spcPts val="625"/>
                  </a:spcBef>
                  <a:buFont typeface="Wingdings" pitchFamily="2" charset="2"/>
                  <a:buChar char="Ø"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sr-Latn-CS" sz="2400" i="1" smtClean="0">
                            <a:solidFill>
                              <a:schemeClr val="tx2"/>
                            </a:solidFill>
                            <a:latin typeface="Cambria Math"/>
                            <a:ea typeface="Cambria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/>
                            <a:ea typeface="Cambria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/>
                            <a:ea typeface="Cambria" pitchFamily="18" charset="0"/>
                          </a:rPr>
                          <m:t>20</m:t>
                        </m:r>
                      </m:sub>
                    </m:sSub>
                  </m:oMath>
                </a14:m>
                <a:r>
                  <a:rPr lang="en-US" sz="2400" dirty="0" smtClean="0">
                    <a:solidFill>
                      <a:schemeClr val="tx2"/>
                    </a:solidFill>
                    <a:latin typeface="Cambria" pitchFamily="18" charset="0"/>
                    <a:ea typeface="Cambria" pitchFamily="18" charset="0"/>
                  </a:rPr>
                  <a:t>j</a:t>
                </a:r>
                <a:r>
                  <a:rPr lang="sr-Latn-CS" sz="2400" dirty="0" smtClean="0">
                    <a:solidFill>
                      <a:schemeClr val="tx2"/>
                    </a:solidFill>
                    <a:latin typeface="Cambria" pitchFamily="18" charset="0"/>
                    <a:ea typeface="Cambria" pitchFamily="18" charset="0"/>
                  </a:rPr>
                  <a:t>e </a:t>
                </a:r>
                <a:r>
                  <a:rPr lang="sr-Latn-CS" sz="2400" dirty="0" smtClean="0">
                    <a:solidFill>
                      <a:schemeClr val="tx2"/>
                    </a:solidFill>
                    <a:latin typeface="Cambria" pitchFamily="18" charset="0"/>
                    <a:ea typeface="Cambria" pitchFamily="18" charset="0"/>
                  </a:rPr>
                  <a:t>otpornost provodnika na 20</a:t>
                </a:r>
                <a:r>
                  <a:rPr lang="en-US" sz="2400" dirty="0" smtClean="0">
                    <a:solidFill>
                      <a:schemeClr val="tx2"/>
                    </a:solidFill>
                    <a:latin typeface="Cambria" pitchFamily="18" charset="0"/>
                    <a:ea typeface="Cambria" pitchFamily="18" charset="0"/>
                    <a:cs typeface="Arial" charset="0"/>
                  </a:rPr>
                  <a:t>º</a:t>
                </a:r>
                <a:r>
                  <a:rPr lang="sr-Latn-CS" sz="2400" dirty="0" smtClean="0">
                    <a:solidFill>
                      <a:schemeClr val="tx2"/>
                    </a:solidFill>
                    <a:latin typeface="Cambria" pitchFamily="18" charset="0"/>
                    <a:ea typeface="Cambria" pitchFamily="18" charset="0"/>
                    <a:cs typeface="Arial" charset="0"/>
                  </a:rPr>
                  <a:t>C</a:t>
                </a:r>
              </a:p>
              <a:p>
                <a:pPr marL="342900" indent="-342900">
                  <a:spcBef>
                    <a:spcPts val="625"/>
                  </a:spcBef>
                  <a:buFont typeface="Wingdings" pitchFamily="2" charset="2"/>
                  <a:buChar char="Ø"/>
                  <a:defRPr/>
                </a:pPr>
                <a:r>
                  <a:rPr lang="el-GR" sz="2400" dirty="0" smtClean="0">
                    <a:solidFill>
                      <a:schemeClr val="tx2"/>
                    </a:solidFill>
                    <a:latin typeface="Cambria" pitchFamily="18" charset="0"/>
                    <a:ea typeface="Cambria" pitchFamily="18" charset="0"/>
                    <a:cs typeface="Arial" charset="0"/>
                  </a:rPr>
                  <a:t>α</a:t>
                </a:r>
                <a:r>
                  <a:rPr lang="sr-Latn-CS" sz="2400" dirty="0" smtClean="0">
                    <a:solidFill>
                      <a:schemeClr val="tx2"/>
                    </a:solidFill>
                    <a:latin typeface="Cambria" pitchFamily="18" charset="0"/>
                    <a:ea typeface="Cambria" pitchFamily="18" charset="0"/>
                    <a:cs typeface="Arial" charset="0"/>
                  </a:rPr>
                  <a:t> je temperaturni koeficijent otpornosti</a:t>
                </a:r>
              </a:p>
              <a:p>
                <a:pPr marL="342900" indent="-342900">
                  <a:spcBef>
                    <a:spcPts val="625"/>
                  </a:spcBef>
                  <a:buFont typeface="Wingdings" pitchFamily="2" charset="2"/>
                  <a:buChar char="Ø"/>
                  <a:defRPr/>
                </a:pPr>
                <a:r>
                  <a:rPr lang="el-GR" sz="2400" dirty="0" smtClean="0">
                    <a:solidFill>
                      <a:schemeClr val="tx2"/>
                    </a:solidFill>
                    <a:latin typeface="Cambria" pitchFamily="18" charset="0"/>
                    <a:ea typeface="Cambria" pitchFamily="18" charset="0"/>
                    <a:cs typeface="Arial" charset="0"/>
                  </a:rPr>
                  <a:t>Δ</a:t>
                </a:r>
                <a:r>
                  <a:rPr lang="sr-Latn-CS" sz="2400" dirty="0" smtClean="0">
                    <a:solidFill>
                      <a:schemeClr val="tx2"/>
                    </a:solidFill>
                    <a:latin typeface="Cambria" pitchFamily="18" charset="0"/>
                    <a:ea typeface="Cambria" pitchFamily="18" charset="0"/>
                    <a:cs typeface="Arial" charset="0"/>
                  </a:rPr>
                  <a:t>T je relativna temperatura u odnosu na </a:t>
                </a:r>
                <a:r>
                  <a:rPr lang="sr-Latn-CS" sz="2400" dirty="0" smtClean="0">
                    <a:solidFill>
                      <a:schemeClr val="tx2"/>
                    </a:solidFill>
                    <a:latin typeface="Cambria" pitchFamily="18" charset="0"/>
                    <a:ea typeface="Cambria" pitchFamily="18" charset="0"/>
                  </a:rPr>
                  <a:t>20</a:t>
                </a:r>
                <a:r>
                  <a:rPr lang="en-US" sz="2400" dirty="0" smtClean="0">
                    <a:solidFill>
                      <a:schemeClr val="tx2"/>
                    </a:solidFill>
                    <a:latin typeface="Cambria" pitchFamily="18" charset="0"/>
                    <a:ea typeface="Cambria" pitchFamily="18" charset="0"/>
                    <a:cs typeface="Arial" charset="0"/>
                  </a:rPr>
                  <a:t>º</a:t>
                </a:r>
                <a:r>
                  <a:rPr lang="sr-Latn-CS" sz="2400" dirty="0" smtClean="0">
                    <a:solidFill>
                      <a:schemeClr val="tx2"/>
                    </a:solidFill>
                    <a:latin typeface="Cambria" pitchFamily="18" charset="0"/>
                    <a:ea typeface="Cambria" pitchFamily="18" charset="0"/>
                    <a:cs typeface="Arial" charset="0"/>
                  </a:rPr>
                  <a:t>C</a:t>
                </a:r>
              </a:p>
            </p:txBody>
          </p:sp>
        </mc:Choice>
        <mc:Fallback>
          <p:sp>
            <p:nvSpPr>
              <p:cNvPr id="21506" name="Text 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7200" y="1268760"/>
                <a:ext cx="6868738" cy="2262978"/>
              </a:xfrm>
              <a:prstGeom prst="rect">
                <a:avLst/>
              </a:prstGeom>
              <a:blipFill rotWithShape="1">
                <a:blip r:embed="rId5"/>
                <a:stretch>
                  <a:fillRect l="-1331" t="-2156" b="-107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7652" name="Object 3"/>
          <p:cNvGraphicFramePr>
            <a:graphicFrameLocks noChangeAspect="1"/>
          </p:cNvGraphicFramePr>
          <p:nvPr/>
        </p:nvGraphicFramePr>
        <p:xfrm>
          <a:off x="5473700" y="2870200"/>
          <a:ext cx="914400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18" r:id="rId6" imgW="451468" imgH="773966" progId="">
                  <p:embed/>
                </p:oleObj>
              </mc:Choice>
              <mc:Fallback>
                <p:oleObj r:id="rId6" imgW="451468" imgH="773966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73700" y="2870200"/>
                        <a:ext cx="914400" cy="311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5268169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772816"/>
            <a:ext cx="2143125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9698" name="Text Box 1"/>
          <p:cNvSpPr txBox="1">
            <a:spLocks noChangeArrowheads="1"/>
          </p:cNvSpPr>
          <p:nvPr/>
        </p:nvSpPr>
        <p:spPr bwMode="auto">
          <a:xfrm>
            <a:off x="653265" y="1268760"/>
            <a:ext cx="5172075" cy="850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sr-Latn-CS" sz="4400" dirty="0">
                <a:solidFill>
                  <a:srgbClr val="002060"/>
                </a:solidFill>
              </a:rPr>
              <a:t>Vrste otpornika</a:t>
            </a:r>
          </a:p>
        </p:txBody>
      </p:sp>
      <p:pic>
        <p:nvPicPr>
          <p:cNvPr id="2969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652" y="4126726"/>
            <a:ext cx="3313112" cy="182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9700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7610" y="2204864"/>
            <a:ext cx="2114550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9701" name="Text Box 4"/>
          <p:cNvSpPr txBox="1">
            <a:spLocks noChangeArrowheads="1"/>
          </p:cNvSpPr>
          <p:nvPr/>
        </p:nvSpPr>
        <p:spPr bwMode="auto">
          <a:xfrm>
            <a:off x="4899656" y="5989490"/>
            <a:ext cx="3192005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sr-Latn-CS" sz="2400" b="1" dirty="0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S</a:t>
            </a:r>
            <a:r>
              <a:rPr lang="sr-Latn-CS" sz="2400" dirty="0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urface</a:t>
            </a:r>
            <a:r>
              <a:rPr lang="sr-Latn-CS" sz="2400" b="1" dirty="0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 M</a:t>
            </a:r>
            <a:r>
              <a:rPr lang="sr-Latn-CS" sz="2400" dirty="0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ount </a:t>
            </a:r>
            <a:r>
              <a:rPr lang="sr-Latn-CS" sz="2400" b="1" dirty="0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D</a:t>
            </a:r>
            <a:r>
              <a:rPr lang="sr-Latn-CS" sz="2400" dirty="0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evices</a:t>
            </a:r>
          </a:p>
        </p:txBody>
      </p:sp>
      <p:sp>
        <p:nvSpPr>
          <p:cNvPr id="29702" name="Text Box 5"/>
          <p:cNvSpPr txBox="1">
            <a:spLocks noChangeArrowheads="1"/>
          </p:cNvSpPr>
          <p:nvPr/>
        </p:nvSpPr>
        <p:spPr bwMode="auto">
          <a:xfrm>
            <a:off x="634405" y="2809615"/>
            <a:ext cx="3530600" cy="855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sr-Latn-CS" sz="2400" dirty="0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Promenljivi otpornici su </a:t>
            </a:r>
          </a:p>
          <a:p>
            <a:pPr eaLnBrk="1" hangingPunct="1">
              <a:buClrTx/>
              <a:buFontTx/>
              <a:buNone/>
            </a:pPr>
            <a:r>
              <a:rPr lang="sr-Latn-CS" sz="2400" dirty="0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potenciometri i reostati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4" t="12191" r="5869" b="14209"/>
          <a:stretch/>
        </p:blipFill>
        <p:spPr bwMode="auto">
          <a:xfrm>
            <a:off x="611368" y="4315033"/>
            <a:ext cx="3500592" cy="1511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" name="Text Box 1"/>
          <p:cNvSpPr txBox="1">
            <a:spLocks noChangeArrowheads="1"/>
          </p:cNvSpPr>
          <p:nvPr/>
        </p:nvSpPr>
        <p:spPr bwMode="auto">
          <a:xfrm>
            <a:off x="1031553" y="5780417"/>
            <a:ext cx="2736304" cy="706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sr-Latn-CS" sz="2400" dirty="0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Šematske oznake</a:t>
            </a:r>
          </a:p>
        </p:txBody>
      </p:sp>
    </p:spTree>
    <p:extLst>
      <p:ext uri="{BB962C8B-B14F-4D97-AF65-F5344CB8AC3E}">
        <p14:creationId xmlns:p14="http://schemas.microsoft.com/office/powerpoint/2010/main" val="299396149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3" t="7984" r="2613" b="6496"/>
          <a:stretch/>
        </p:blipFill>
        <p:spPr bwMode="auto">
          <a:xfrm>
            <a:off x="789140" y="1127342"/>
            <a:ext cx="8077950" cy="5398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t="5228" b="4732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387669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52736"/>
            <a:ext cx="7772400" cy="1470025"/>
          </a:xfrm>
        </p:spPr>
        <p:txBody>
          <a:bodyPr>
            <a:normAutofit/>
          </a:bodyPr>
          <a:lstStyle/>
          <a:p>
            <a:pPr algn="l"/>
            <a:r>
              <a:rPr lang="en-US" dirty="0" err="1">
                <a:solidFill>
                  <a:schemeClr val="tx2"/>
                </a:solidFill>
                <a:latin typeface="Cambria" pitchFamily="18" charset="0"/>
              </a:rPr>
              <a:t>Parametri</a:t>
            </a:r>
            <a:r>
              <a:rPr lang="en-US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Cambria" pitchFamily="18" charset="0"/>
              </a:rPr>
              <a:t>otpornika</a:t>
            </a:r>
            <a:endParaRPr lang="en-US" dirty="0">
              <a:solidFill>
                <a:schemeClr val="tx2"/>
              </a:solidFill>
              <a:latin typeface="Cambria" pitchFamily="18" charset="0"/>
            </a:endParaRP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683568" y="2636912"/>
            <a:ext cx="7120880" cy="3240360"/>
          </a:xfrm>
        </p:spPr>
        <p:txBody>
          <a:bodyPr>
            <a:normAutofit lnSpcReduction="10000"/>
          </a:bodyPr>
          <a:lstStyle/>
          <a:p>
            <a:pPr marL="342900" indent="-342900" algn="l">
              <a:buFont typeface="Arial" pitchFamily="34" charset="0"/>
              <a:buChar char="•"/>
            </a:pPr>
            <a:r>
              <a:rPr lang="en-US" sz="2400" dirty="0" err="1">
                <a:solidFill>
                  <a:schemeClr val="tx2"/>
                </a:solidFill>
                <a:latin typeface="Cambria" pitchFamily="18" charset="0"/>
              </a:rPr>
              <a:t>Snaga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</a:rPr>
              <a:t>otpornika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 je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</a:rPr>
              <a:t>maksimalna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</a:rPr>
              <a:t>disipacija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</a:rPr>
              <a:t>koju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</a:rPr>
              <a:t>otpornik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</a:rPr>
              <a:t>može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 da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</a:rPr>
              <a:t>podnese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. </a:t>
            </a:r>
            <a:r>
              <a:rPr lang="en-US" sz="2400" dirty="0" smtClean="0">
                <a:solidFill>
                  <a:schemeClr val="tx2"/>
                </a:solidFill>
                <a:latin typeface="Cambria" pitchFamily="18" charset="0"/>
              </a:rPr>
              <a:t>U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</a:rPr>
              <a:t>elektronici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</a:rPr>
              <a:t>obično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 0.25W.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400" dirty="0" err="1">
                <a:solidFill>
                  <a:schemeClr val="tx2"/>
                </a:solidFill>
                <a:latin typeface="Cambria" pitchFamily="18" charset="0"/>
              </a:rPr>
              <a:t>Tolerancija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</a:rPr>
              <a:t>otpornosti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2400" dirty="0" smtClean="0">
                <a:solidFill>
                  <a:schemeClr val="tx2"/>
                </a:solidFill>
                <a:latin typeface="Cambria" pitchFamily="18" charset="0"/>
              </a:rPr>
              <a:t>ide od 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10-0.1</a:t>
            </a:r>
            <a:r>
              <a:rPr lang="en-US" sz="2400" dirty="0" smtClean="0">
                <a:solidFill>
                  <a:schemeClr val="tx2"/>
                </a:solidFill>
                <a:latin typeface="Cambria" pitchFamily="18" charset="0"/>
              </a:rPr>
              <a:t>%.</a:t>
            </a:r>
            <a:endParaRPr lang="en-US" sz="2400" dirty="0">
              <a:solidFill>
                <a:schemeClr val="tx2"/>
              </a:solidFill>
              <a:latin typeface="Cambria" pitchFamily="18" charset="0"/>
            </a:endParaRP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400" dirty="0" err="1">
                <a:solidFill>
                  <a:schemeClr val="tx2"/>
                </a:solidFill>
                <a:latin typeface="Cambria" pitchFamily="18" charset="0"/>
              </a:rPr>
              <a:t>Materijal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 je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</a:rPr>
              <a:t>metalni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</a:rPr>
              <a:t>ili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</a:rPr>
              <a:t>ugljeni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 film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</a:rPr>
              <a:t>nanesen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</a:rPr>
              <a:t>na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</a:rPr>
              <a:t>valjkasto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Cambria" pitchFamily="18" charset="0"/>
              </a:rPr>
              <a:t>telo</a:t>
            </a:r>
            <a:r>
              <a:rPr lang="en-US" sz="2400" dirty="0" smtClean="0">
                <a:solidFill>
                  <a:schemeClr val="tx2"/>
                </a:solidFill>
                <a:latin typeface="Cambria" pitchFamily="18" charset="0"/>
              </a:rPr>
              <a:t>.</a:t>
            </a:r>
            <a:endParaRPr lang="en-US" sz="2400" dirty="0">
              <a:solidFill>
                <a:schemeClr val="tx2"/>
              </a:solidFill>
              <a:latin typeface="Cambria" pitchFamily="18" charset="0"/>
            </a:endParaRP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400" dirty="0" err="1">
                <a:solidFill>
                  <a:schemeClr val="tx2"/>
                </a:solidFill>
                <a:latin typeface="Cambria" pitchFamily="18" charset="0"/>
              </a:rPr>
              <a:t>Žičani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</a:rPr>
              <a:t>otpornici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Cambria" pitchFamily="18" charset="0"/>
              </a:rPr>
              <a:t>su</a:t>
            </a:r>
            <a:r>
              <a:rPr lang="en-US" sz="2400" dirty="0" smtClean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</a:rPr>
              <a:t>veće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Cambria" pitchFamily="18" charset="0"/>
              </a:rPr>
              <a:t>snage</a:t>
            </a:r>
            <a:r>
              <a:rPr lang="en-US" sz="2400" dirty="0" smtClean="0">
                <a:solidFill>
                  <a:schemeClr val="tx2"/>
                </a:solidFill>
                <a:latin typeface="Cambria" pitchFamily="18" charset="0"/>
              </a:rPr>
              <a:t>.</a:t>
            </a:r>
            <a:endParaRPr lang="en-US" sz="2400" dirty="0">
              <a:solidFill>
                <a:schemeClr val="tx2"/>
              </a:solidFill>
              <a:latin typeface="Cambria" pitchFamily="18" charset="0"/>
            </a:endParaRP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Color code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</a:rPr>
              <a:t>za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</a:rPr>
              <a:t>vrednost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</a:rPr>
              <a:t>otpornosti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 i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</a:rPr>
              <a:t>toleranciju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.</a:t>
            </a:r>
          </a:p>
          <a:p>
            <a:pPr marL="342900" indent="-342900" algn="l">
              <a:buFont typeface="Arial" pitchFamily="34" charset="0"/>
              <a:buChar char="•"/>
            </a:pPr>
            <a:endParaRPr lang="en-US" sz="2400" dirty="0">
              <a:solidFill>
                <a:schemeClr val="tx2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2961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52736"/>
            <a:ext cx="7772400" cy="1470025"/>
          </a:xfrm>
        </p:spPr>
        <p:txBody>
          <a:bodyPr>
            <a:normAutofit/>
          </a:bodyPr>
          <a:lstStyle/>
          <a:p>
            <a:pPr algn="l"/>
            <a:r>
              <a:rPr lang="en-US" dirty="0" err="1" smtClean="0">
                <a:solidFill>
                  <a:schemeClr val="tx2"/>
                </a:solidFill>
                <a:latin typeface="Cambria" pitchFamily="18" charset="0"/>
              </a:rPr>
              <a:t>Otpornost</a:t>
            </a:r>
            <a:endParaRPr lang="en-US" dirty="0">
              <a:solidFill>
                <a:schemeClr val="tx2"/>
              </a:solidFill>
              <a:latin typeface="Cambria" pitchFamily="18" charset="0"/>
            </a:endParaRP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683568" y="2636912"/>
            <a:ext cx="7120880" cy="3600400"/>
          </a:xfrm>
        </p:spPr>
        <p:txBody>
          <a:bodyPr>
            <a:normAutofit/>
          </a:bodyPr>
          <a:lstStyle/>
          <a:p>
            <a:pPr algn="l"/>
            <a:r>
              <a:rPr lang="en-US" sz="2400" dirty="0" err="1">
                <a:solidFill>
                  <a:schemeClr val="tx2"/>
                </a:solidFill>
                <a:latin typeface="Cambria" pitchFamily="18" charset="0"/>
              </a:rPr>
              <a:t>Najbolji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</a:rPr>
              <a:t>provodnik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 je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</a:rPr>
              <a:t>srebro</a:t>
            </a:r>
            <a:endParaRPr lang="en-US" sz="2400" dirty="0">
              <a:solidFill>
                <a:schemeClr val="tx2"/>
              </a:solidFill>
              <a:latin typeface="Cambria" pitchFamily="18" charset="0"/>
            </a:endParaRPr>
          </a:p>
          <a:p>
            <a:pPr algn="l"/>
            <a:r>
              <a:rPr lang="en-US" sz="2400" dirty="0" err="1">
                <a:solidFill>
                  <a:schemeClr val="tx2"/>
                </a:solidFill>
                <a:latin typeface="Cambria" pitchFamily="18" charset="0"/>
              </a:rPr>
              <a:t>Dobri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</a:rPr>
              <a:t>provodnici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</a:rPr>
              <a:t>su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</a:rPr>
              <a:t>zlato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,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</a:rPr>
              <a:t>bakar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 i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</a:rPr>
              <a:t>aluminijum</a:t>
            </a:r>
            <a:endParaRPr lang="en-US" sz="2400" dirty="0">
              <a:solidFill>
                <a:schemeClr val="tx2"/>
              </a:solidFill>
              <a:latin typeface="Cambria" pitchFamily="18" charset="0"/>
            </a:endParaRPr>
          </a:p>
          <a:p>
            <a:pPr algn="l"/>
            <a:r>
              <a:rPr lang="en-US" sz="2400" dirty="0" err="1">
                <a:solidFill>
                  <a:schemeClr val="tx2"/>
                </a:solidFill>
                <a:latin typeface="Cambria" pitchFamily="18" charset="0"/>
              </a:rPr>
              <a:t>Materijal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l-GR" sz="2400" dirty="0">
                <a:solidFill>
                  <a:schemeClr val="tx2"/>
                </a:solidFill>
                <a:latin typeface="Cambria" pitchFamily="18" charset="0"/>
              </a:rPr>
              <a:t>ρ 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u </a:t>
            </a:r>
            <a:r>
              <a:rPr lang="el-GR" sz="2400" dirty="0">
                <a:solidFill>
                  <a:schemeClr val="tx2"/>
                </a:solidFill>
                <a:latin typeface="Cambria" pitchFamily="18" charset="0"/>
              </a:rPr>
              <a:t>Ω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m    </a:t>
            </a:r>
            <a:r>
              <a:rPr lang="el-GR" sz="2400" dirty="0">
                <a:solidFill>
                  <a:schemeClr val="tx2"/>
                </a:solidFill>
                <a:latin typeface="Cambria" pitchFamily="18" charset="0"/>
              </a:rPr>
              <a:t>α 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u 1/K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400" dirty="0" err="1">
                <a:solidFill>
                  <a:schemeClr val="tx2"/>
                </a:solidFill>
                <a:latin typeface="Cambria" pitchFamily="18" charset="0"/>
              </a:rPr>
              <a:t>Srebro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  1,6 · 10-8	 3,8 · 10-3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400" dirty="0" err="1" smtClean="0">
                <a:solidFill>
                  <a:schemeClr val="tx2"/>
                </a:solidFill>
                <a:latin typeface="Cambria" pitchFamily="18" charset="0"/>
              </a:rPr>
              <a:t>Bakar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2400" dirty="0" smtClean="0">
                <a:solidFill>
                  <a:schemeClr val="tx2"/>
                </a:solidFill>
                <a:latin typeface="Cambria" pitchFamily="18" charset="0"/>
              </a:rPr>
              <a:t>   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1,7 · 10-8	 3,9 · 10-3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400" dirty="0" err="1">
                <a:solidFill>
                  <a:schemeClr val="tx2"/>
                </a:solidFill>
                <a:latin typeface="Cambria" pitchFamily="18" charset="0"/>
              </a:rPr>
              <a:t>Silicijum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2400" dirty="0" smtClean="0">
                <a:solidFill>
                  <a:schemeClr val="tx2"/>
                </a:solidFill>
                <a:latin typeface="Cambria" pitchFamily="18" charset="0"/>
              </a:rPr>
              <a:t>     640      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-7,5 · 10-2</a:t>
            </a:r>
          </a:p>
          <a:p>
            <a:pPr algn="l"/>
            <a:endParaRPr lang="en-US" sz="2400" dirty="0">
              <a:solidFill>
                <a:schemeClr val="tx2"/>
              </a:solidFill>
              <a:latin typeface="Cambria" pitchFamily="18" charset="0"/>
            </a:endParaRPr>
          </a:p>
          <a:p>
            <a:pPr algn="l"/>
            <a:r>
              <a:rPr lang="en-US" sz="2400" dirty="0" err="1" smtClean="0">
                <a:solidFill>
                  <a:schemeClr val="tx2"/>
                </a:solidFill>
                <a:latin typeface="Cambria" pitchFamily="18" charset="0"/>
              </a:rPr>
              <a:t>Otpornost</a:t>
            </a:r>
            <a:r>
              <a:rPr lang="en-US" sz="2400" dirty="0" smtClean="0">
                <a:solidFill>
                  <a:schemeClr val="tx2"/>
                </a:solidFill>
                <a:latin typeface="Cambria" pitchFamily="18" charset="0"/>
              </a:rPr>
              <a:t> se </a:t>
            </a:r>
            <a:r>
              <a:rPr lang="en-US" sz="2400" dirty="0" err="1" smtClean="0">
                <a:solidFill>
                  <a:schemeClr val="tx2"/>
                </a:solidFill>
                <a:latin typeface="Cambria" pitchFamily="18" charset="0"/>
              </a:rPr>
              <a:t>meri</a:t>
            </a:r>
            <a:r>
              <a:rPr lang="en-US" sz="2400" dirty="0" smtClean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Cambria" pitchFamily="18" charset="0"/>
              </a:rPr>
              <a:t>ommetrom</a:t>
            </a:r>
            <a:r>
              <a:rPr lang="en-US" sz="2400" dirty="0" smtClean="0">
                <a:solidFill>
                  <a:schemeClr val="tx2"/>
                </a:solidFill>
                <a:latin typeface="Cambria" pitchFamily="18" charset="0"/>
              </a:rPr>
              <a:t>.</a:t>
            </a:r>
            <a:endParaRPr lang="en-US" sz="2400" dirty="0">
              <a:solidFill>
                <a:schemeClr val="tx2"/>
              </a:solidFill>
              <a:latin typeface="Cambria" pitchFamily="18" charset="0"/>
            </a:endParaRPr>
          </a:p>
          <a:p>
            <a:pPr algn="l"/>
            <a:endParaRPr lang="en-US" sz="2400" dirty="0">
              <a:solidFill>
                <a:schemeClr val="tx2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6899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1"/>
          <p:cNvSpPr txBox="1">
            <a:spLocks noChangeArrowheads="1"/>
          </p:cNvSpPr>
          <p:nvPr/>
        </p:nvSpPr>
        <p:spPr bwMode="auto">
          <a:xfrm>
            <a:off x="611560" y="1354758"/>
            <a:ext cx="6131024" cy="778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sr-Latn-CS" sz="4400" dirty="0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Ohmov zakon</a:t>
            </a:r>
          </a:p>
        </p:txBody>
      </p:sp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457200" y="2564904"/>
            <a:ext cx="8229600" cy="3561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39725"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>
              <a:lnSpc>
                <a:spcPct val="90000"/>
              </a:lnSpc>
              <a:spcBef>
                <a:spcPts val="625"/>
              </a:spcBef>
              <a:buClrTx/>
              <a:buFontTx/>
              <a:buNone/>
              <a:defRPr/>
            </a:pPr>
            <a:r>
              <a:rPr lang="sr-Latn-CS" sz="2400" dirty="0" smtClean="0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Kod prostorne raspodele struje za izotropni provodnik </a:t>
            </a:r>
          </a:p>
          <a:p>
            <a:pPr>
              <a:lnSpc>
                <a:spcPct val="90000"/>
              </a:lnSpc>
              <a:spcBef>
                <a:spcPts val="625"/>
              </a:spcBef>
              <a:buClrTx/>
              <a:buFontTx/>
              <a:buNone/>
              <a:defRPr/>
            </a:pPr>
            <a:r>
              <a:rPr lang="sr-Latn-CS" sz="2400" dirty="0" smtClean="0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se izvodi Ohm-ov zakon u sledećem obliku:</a:t>
            </a:r>
          </a:p>
          <a:p>
            <a:pPr>
              <a:lnSpc>
                <a:spcPct val="90000"/>
              </a:lnSpc>
              <a:spcBef>
                <a:spcPts val="625"/>
              </a:spcBef>
              <a:buClrTx/>
              <a:buFontTx/>
              <a:buNone/>
              <a:defRPr/>
            </a:pPr>
            <a:endParaRPr lang="sr-Latn-CS" sz="2400" dirty="0" smtClean="0">
              <a:solidFill>
                <a:schemeClr val="tx2"/>
              </a:solidFill>
              <a:latin typeface="Cambria" pitchFamily="18" charset="0"/>
              <a:ea typeface="Cambria" pitchFamily="18" charset="0"/>
            </a:endParaRPr>
          </a:p>
          <a:p>
            <a:pPr>
              <a:lnSpc>
                <a:spcPct val="90000"/>
              </a:lnSpc>
              <a:spcBef>
                <a:spcPts val="625"/>
              </a:spcBef>
              <a:buClrTx/>
              <a:buFontTx/>
              <a:buNone/>
              <a:defRPr/>
            </a:pPr>
            <a:endParaRPr lang="sr-Latn-CS" sz="2400" dirty="0" smtClean="0">
              <a:solidFill>
                <a:schemeClr val="tx2"/>
              </a:solidFill>
              <a:latin typeface="Cambria" pitchFamily="18" charset="0"/>
              <a:ea typeface="Cambria" pitchFamily="18" charset="0"/>
            </a:endParaRPr>
          </a:p>
          <a:p>
            <a:pPr>
              <a:lnSpc>
                <a:spcPct val="90000"/>
              </a:lnSpc>
              <a:spcBef>
                <a:spcPts val="625"/>
              </a:spcBef>
              <a:buClrTx/>
              <a:buFontTx/>
              <a:buNone/>
              <a:defRPr/>
            </a:pPr>
            <a:endParaRPr lang="sr-Latn-CS" sz="2400" dirty="0" smtClean="0">
              <a:solidFill>
                <a:schemeClr val="tx2"/>
              </a:solidFill>
              <a:latin typeface="Cambria" pitchFamily="18" charset="0"/>
              <a:ea typeface="Cambria" pitchFamily="18" charset="0"/>
            </a:endParaRPr>
          </a:p>
          <a:p>
            <a:pPr>
              <a:lnSpc>
                <a:spcPct val="90000"/>
              </a:lnSpc>
              <a:spcBef>
                <a:spcPts val="625"/>
              </a:spcBef>
              <a:buClrTx/>
              <a:buFontTx/>
              <a:buNone/>
              <a:defRPr/>
            </a:pPr>
            <a:r>
              <a:rPr lang="sr-Latn-CS" sz="2400" dirty="0" smtClean="0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gde je </a:t>
            </a:r>
            <a:r>
              <a:rPr lang="el-GR" sz="2400" dirty="0" smtClean="0">
                <a:solidFill>
                  <a:schemeClr val="tx2"/>
                </a:solidFill>
                <a:latin typeface="Cambria" pitchFamily="18" charset="0"/>
                <a:ea typeface="Cambria" pitchFamily="18" charset="0"/>
                <a:cs typeface="Arial" charset="0"/>
              </a:rPr>
              <a:t>σ</a:t>
            </a:r>
            <a:r>
              <a:rPr lang="sr-Latn-CS" sz="2400" dirty="0" smtClean="0">
                <a:solidFill>
                  <a:schemeClr val="tx2"/>
                </a:solidFill>
                <a:latin typeface="Cambria" pitchFamily="18" charset="0"/>
                <a:ea typeface="Cambria" pitchFamily="18" charset="0"/>
                <a:cs typeface="Arial" charset="0"/>
              </a:rPr>
              <a:t> specifična provodnost materijala. Ovo je lokalni </a:t>
            </a:r>
          </a:p>
          <a:p>
            <a:pPr>
              <a:lnSpc>
                <a:spcPct val="90000"/>
              </a:lnSpc>
              <a:spcBef>
                <a:spcPts val="625"/>
              </a:spcBef>
              <a:buClrTx/>
              <a:buFontTx/>
              <a:buNone/>
              <a:defRPr/>
            </a:pPr>
            <a:r>
              <a:rPr lang="sr-Latn-CS" sz="2400" dirty="0" smtClean="0">
                <a:solidFill>
                  <a:schemeClr val="tx2"/>
                </a:solidFill>
                <a:latin typeface="Cambria" pitchFamily="18" charset="0"/>
                <a:ea typeface="Cambria" pitchFamily="18" charset="0"/>
                <a:cs typeface="Arial" charset="0"/>
              </a:rPr>
              <a:t>Ohm-ov zakon.</a:t>
            </a:r>
          </a:p>
          <a:p>
            <a:pPr marL="341313">
              <a:lnSpc>
                <a:spcPct val="90000"/>
              </a:lnSpc>
              <a:spcBef>
                <a:spcPts val="625"/>
              </a:spcBef>
              <a:buClrTx/>
              <a:buFontTx/>
              <a:buNone/>
              <a:defRPr/>
            </a:pPr>
            <a:endParaRPr lang="sr-Latn-CS" sz="2400" dirty="0" smtClean="0">
              <a:solidFill>
                <a:schemeClr val="tx2"/>
              </a:solidFill>
              <a:latin typeface="Cambria" pitchFamily="18" charset="0"/>
              <a:ea typeface="Cambria" pitchFamily="18" charset="0"/>
              <a:cs typeface="Arial" charset="0"/>
            </a:endParaRPr>
          </a:p>
        </p:txBody>
      </p:sp>
      <p:graphicFrame>
        <p:nvGraphicFramePr>
          <p:cNvPr id="3379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8538565"/>
              </p:ext>
            </p:extLst>
          </p:nvPr>
        </p:nvGraphicFramePr>
        <p:xfrm>
          <a:off x="3059832" y="3429000"/>
          <a:ext cx="2281838" cy="10800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65" r:id="rId4" imgW="491416" imgH="491416" progId="">
                  <p:embed/>
                </p:oleObj>
              </mc:Choice>
              <mc:Fallback>
                <p:oleObj r:id="rId4" imgW="491416" imgH="491416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9832" y="3429000"/>
                        <a:ext cx="2281838" cy="1080070"/>
                      </a:xfrm>
                      <a:prstGeom prst="rect">
                        <a:avLst/>
                      </a:prstGeom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0804358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1"/>
          <p:cNvSpPr txBox="1">
            <a:spLocks noChangeArrowheads="1"/>
          </p:cNvSpPr>
          <p:nvPr/>
        </p:nvSpPr>
        <p:spPr bwMode="auto">
          <a:xfrm>
            <a:off x="683568" y="850702"/>
            <a:ext cx="8229600" cy="922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sr-Latn-CS" sz="4400" dirty="0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Naelektrisanje provodnika</a:t>
            </a:r>
          </a:p>
        </p:txBody>
      </p:sp>
      <p:sp>
        <p:nvSpPr>
          <p:cNvPr id="34819" name="Text Box 2"/>
          <p:cNvSpPr txBox="1">
            <a:spLocks noChangeArrowheads="1"/>
          </p:cNvSpPr>
          <p:nvPr/>
        </p:nvSpPr>
        <p:spPr bwMode="auto">
          <a:xfrm>
            <a:off x="755576" y="2296763"/>
            <a:ext cx="7776864" cy="2428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39725" indent="-339725" eaLnBrk="0" hangingPunct="0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marL="0" indent="0" eaLnBrk="1" hangingPunct="1">
              <a:spcBef>
                <a:spcPts val="625"/>
              </a:spcBef>
            </a:pPr>
            <a:r>
              <a:rPr lang="sr-Latn-CS" sz="2400" dirty="0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Pri konstantnoj struji unutrašnjost provodnika je </a:t>
            </a:r>
            <a:r>
              <a:rPr lang="sr-Latn-CS" sz="2400" dirty="0" smtClean="0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električno </a:t>
            </a:r>
            <a:r>
              <a:rPr lang="sr-Latn-CS" sz="2400" dirty="0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neutralna. Neko naelektrisanje može da se javi:</a:t>
            </a:r>
          </a:p>
          <a:p>
            <a:pPr eaLnBrk="1" hangingPunct="1">
              <a:spcBef>
                <a:spcPts val="625"/>
              </a:spcBef>
              <a:buFont typeface="Arial" charset="0"/>
              <a:buChar char="•"/>
            </a:pPr>
            <a:r>
              <a:rPr lang="sr-Latn-CS" sz="2400" dirty="0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na površini homogenog provodnika </a:t>
            </a:r>
          </a:p>
          <a:p>
            <a:pPr eaLnBrk="1" hangingPunct="1">
              <a:spcBef>
                <a:spcPts val="625"/>
              </a:spcBef>
              <a:buFont typeface="Arial" charset="0"/>
              <a:buChar char="•"/>
            </a:pPr>
            <a:r>
              <a:rPr lang="sr-Latn-CS" sz="2400" dirty="0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na dodiru dva provodnika</a:t>
            </a:r>
          </a:p>
          <a:p>
            <a:pPr eaLnBrk="1" hangingPunct="1">
              <a:spcBef>
                <a:spcPts val="625"/>
              </a:spcBef>
              <a:buFont typeface="Arial" charset="0"/>
              <a:buChar char="•"/>
            </a:pPr>
            <a:r>
              <a:rPr lang="sr-Latn-CS" sz="2400" dirty="0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na mestima gde postoje nehomogenosti.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1" t="6788" r="6527"/>
          <a:stretch/>
        </p:blipFill>
        <p:spPr bwMode="auto">
          <a:xfrm>
            <a:off x="5949442" y="3510952"/>
            <a:ext cx="3087054" cy="3102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2555776" y="4581127"/>
            <a:ext cx="3816424" cy="1941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sr-Latn-CS" sz="2400" dirty="0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Ako ima </a:t>
            </a:r>
            <a:r>
              <a:rPr lang="sr-Latn-CS" sz="2400" dirty="0" smtClean="0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struje</a:t>
            </a:r>
            <a:r>
              <a:rPr lang="en-US" sz="2400" dirty="0" smtClean="0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, </a:t>
            </a:r>
            <a:r>
              <a:rPr lang="en-US" sz="2400" dirty="0" err="1" smtClean="0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onda</a:t>
            </a:r>
            <a:r>
              <a:rPr lang="en-US" sz="2400" dirty="0" smtClean="0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 je</a:t>
            </a:r>
            <a:r>
              <a:rPr lang="sr-Latn-CS" sz="2400" dirty="0" smtClean="0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l-GR" sz="2400" dirty="0">
                <a:solidFill>
                  <a:schemeClr val="tx2"/>
                </a:solidFill>
                <a:latin typeface="Cambria" pitchFamily="18" charset="0"/>
                <a:ea typeface="Cambria" pitchFamily="18" charset="0"/>
                <a:cs typeface="Arial" charset="0"/>
              </a:rPr>
              <a:t>α≠</a:t>
            </a:r>
            <a:r>
              <a:rPr lang="sr-Latn-CS" sz="2400" dirty="0" smtClean="0">
                <a:solidFill>
                  <a:schemeClr val="tx2"/>
                </a:solidFill>
                <a:latin typeface="Cambria" pitchFamily="18" charset="0"/>
                <a:ea typeface="Cambria" pitchFamily="18" charset="0"/>
                <a:cs typeface="Arial" charset="0"/>
              </a:rPr>
              <a:t>0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.</a:t>
            </a:r>
            <a:endParaRPr lang="sr-Latn-CS" sz="2400" dirty="0">
              <a:solidFill>
                <a:schemeClr val="tx2"/>
              </a:solidFill>
              <a:latin typeface="Cambria" pitchFamily="18" charset="0"/>
              <a:ea typeface="Cambria" pitchFamily="18" charset="0"/>
            </a:endParaRPr>
          </a:p>
          <a:p>
            <a:pPr eaLnBrk="1" hangingPunct="1">
              <a:buClrTx/>
              <a:buFontTx/>
              <a:buNone/>
            </a:pPr>
            <a:r>
              <a:rPr lang="sr-Latn-CS" sz="2400" dirty="0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Takođe postoji polje i u</a:t>
            </a:r>
          </a:p>
          <a:p>
            <a:pPr eaLnBrk="1" hangingPunct="1">
              <a:buClrTx/>
              <a:buFontTx/>
              <a:buNone/>
            </a:pPr>
            <a:r>
              <a:rPr lang="sr-Latn-CS" sz="2400" dirty="0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samom provodniku. </a:t>
            </a:r>
            <a:endParaRPr lang="en-US" sz="2400" dirty="0" smtClean="0">
              <a:solidFill>
                <a:schemeClr val="tx2"/>
              </a:solidFill>
              <a:latin typeface="Cambria" pitchFamily="18" charset="0"/>
              <a:ea typeface="Cambria" pitchFamily="18" charset="0"/>
            </a:endParaRPr>
          </a:p>
          <a:p>
            <a:pPr eaLnBrk="1" hangingPunct="1">
              <a:buClrTx/>
              <a:buFontTx/>
              <a:buNone/>
            </a:pPr>
            <a:r>
              <a:rPr lang="sr-Latn-CS" sz="2400" dirty="0" smtClean="0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To </a:t>
            </a:r>
            <a:r>
              <a:rPr lang="sr-Latn-CS" sz="2400" dirty="0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je </a:t>
            </a:r>
            <a:r>
              <a:rPr lang="sr-Latn-CS" sz="2400" dirty="0" smtClean="0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razlika </a:t>
            </a:r>
            <a:r>
              <a:rPr lang="sr-Latn-CS" sz="2400" dirty="0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u odnosu na elektrostatiku.</a:t>
            </a:r>
          </a:p>
        </p:txBody>
      </p:sp>
    </p:spTree>
    <p:extLst>
      <p:ext uri="{BB962C8B-B14F-4D97-AF65-F5344CB8AC3E}">
        <p14:creationId xmlns:p14="http://schemas.microsoft.com/office/powerpoint/2010/main" val="345729629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52736"/>
            <a:ext cx="7772400" cy="1470025"/>
          </a:xfrm>
        </p:spPr>
        <p:txBody>
          <a:bodyPr>
            <a:normAutofit/>
          </a:bodyPr>
          <a:lstStyle/>
          <a:p>
            <a:pPr algn="l"/>
            <a:r>
              <a:rPr lang="en-US" dirty="0" err="1">
                <a:solidFill>
                  <a:schemeClr val="tx2"/>
                </a:solidFill>
                <a:latin typeface="Cambria" pitchFamily="18" charset="0"/>
              </a:rPr>
              <a:t>Elektromotorna</a:t>
            </a:r>
            <a:r>
              <a:rPr lang="en-US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Cambria" pitchFamily="18" charset="0"/>
              </a:rPr>
              <a:t>sila</a:t>
            </a:r>
            <a:endParaRPr lang="en-US" dirty="0">
              <a:solidFill>
                <a:schemeClr val="tx2"/>
              </a:solidFill>
              <a:latin typeface="Cambria" pitchFamily="18" charset="0"/>
            </a:endParaRP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683568" y="2636912"/>
            <a:ext cx="7272808" cy="3960440"/>
          </a:xfrm>
        </p:spPr>
        <p:txBody>
          <a:bodyPr>
            <a:normAutofit fontScale="92500" lnSpcReduction="20000"/>
          </a:bodyPr>
          <a:lstStyle/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en-US" sz="2600" dirty="0">
                <a:solidFill>
                  <a:schemeClr val="tx2"/>
                </a:solidFill>
                <a:latin typeface="Cambria" pitchFamily="18" charset="0"/>
              </a:rPr>
              <a:t>U </a:t>
            </a:r>
            <a:r>
              <a:rPr lang="en-US" sz="2600" dirty="0" err="1">
                <a:solidFill>
                  <a:schemeClr val="tx2"/>
                </a:solidFill>
                <a:latin typeface="Cambria" pitchFamily="18" charset="0"/>
              </a:rPr>
              <a:t>kolima</a:t>
            </a:r>
            <a:r>
              <a:rPr lang="en-US" sz="2600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2600" dirty="0" err="1">
                <a:solidFill>
                  <a:schemeClr val="tx2"/>
                </a:solidFill>
                <a:latin typeface="Cambria" pitchFamily="18" charset="0"/>
              </a:rPr>
              <a:t>jednosmerne</a:t>
            </a:r>
            <a:r>
              <a:rPr lang="en-US" sz="2600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2600" dirty="0" err="1">
                <a:solidFill>
                  <a:schemeClr val="tx2"/>
                </a:solidFill>
                <a:latin typeface="Cambria" pitchFamily="18" charset="0"/>
              </a:rPr>
              <a:t>struje</a:t>
            </a:r>
            <a:r>
              <a:rPr lang="en-US" sz="2600" dirty="0">
                <a:solidFill>
                  <a:schemeClr val="tx2"/>
                </a:solidFill>
                <a:latin typeface="Cambria" pitchFamily="18" charset="0"/>
              </a:rPr>
              <a:t> pored </a:t>
            </a:r>
            <a:r>
              <a:rPr lang="en-US" sz="2600" dirty="0" err="1">
                <a:solidFill>
                  <a:schemeClr val="tx2"/>
                </a:solidFill>
                <a:latin typeface="Cambria" pitchFamily="18" charset="0"/>
              </a:rPr>
              <a:t>delova</a:t>
            </a:r>
            <a:r>
              <a:rPr lang="en-US" sz="2600" dirty="0">
                <a:solidFill>
                  <a:schemeClr val="tx2"/>
                </a:solidFill>
                <a:latin typeface="Cambria" pitchFamily="18" charset="0"/>
              </a:rPr>
              <a:t> u </a:t>
            </a:r>
            <a:r>
              <a:rPr lang="en-US" sz="2600" dirty="0" err="1">
                <a:solidFill>
                  <a:schemeClr val="tx2"/>
                </a:solidFill>
                <a:latin typeface="Cambria" pitchFamily="18" charset="0"/>
              </a:rPr>
              <a:t>kojima</a:t>
            </a:r>
            <a:r>
              <a:rPr lang="en-US" sz="2600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2600" dirty="0" smtClean="0">
                <a:solidFill>
                  <a:schemeClr val="tx2"/>
                </a:solidFill>
                <a:latin typeface="Cambria" pitchFamily="18" charset="0"/>
              </a:rPr>
              <a:t>se </a:t>
            </a:r>
            <a:r>
              <a:rPr lang="en-US" sz="2600" dirty="0" err="1" smtClean="0">
                <a:solidFill>
                  <a:schemeClr val="tx2"/>
                </a:solidFill>
                <a:latin typeface="Cambria" pitchFamily="18" charset="0"/>
              </a:rPr>
              <a:t>pozitivni</a:t>
            </a:r>
            <a:r>
              <a:rPr lang="en-US" sz="2600" dirty="0" smtClean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2600" dirty="0" err="1">
                <a:solidFill>
                  <a:schemeClr val="tx2"/>
                </a:solidFill>
                <a:latin typeface="Cambria" pitchFamily="18" charset="0"/>
              </a:rPr>
              <a:t>nosioci</a:t>
            </a:r>
            <a:r>
              <a:rPr lang="en-US" sz="2600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2600" dirty="0" err="1">
                <a:solidFill>
                  <a:schemeClr val="tx2"/>
                </a:solidFill>
                <a:latin typeface="Cambria" pitchFamily="18" charset="0"/>
              </a:rPr>
              <a:t>naelektrisanja</a:t>
            </a:r>
            <a:r>
              <a:rPr lang="en-US" sz="2600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2600" dirty="0" err="1">
                <a:solidFill>
                  <a:schemeClr val="tx2"/>
                </a:solidFill>
                <a:latin typeface="Cambria" pitchFamily="18" charset="0"/>
              </a:rPr>
              <a:t>kreću</a:t>
            </a:r>
            <a:r>
              <a:rPr lang="en-US" sz="2600" dirty="0">
                <a:solidFill>
                  <a:schemeClr val="tx2"/>
                </a:solidFill>
                <a:latin typeface="Cambria" pitchFamily="18" charset="0"/>
              </a:rPr>
              <a:t> u </a:t>
            </a:r>
            <a:r>
              <a:rPr lang="en-US" sz="2600" dirty="0" err="1" smtClean="0">
                <a:solidFill>
                  <a:schemeClr val="tx2"/>
                </a:solidFill>
                <a:latin typeface="Cambria" pitchFamily="18" charset="0"/>
              </a:rPr>
              <a:t>smeru</a:t>
            </a:r>
            <a:r>
              <a:rPr lang="en-US" sz="2600" dirty="0" smtClean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2600" dirty="0" err="1" smtClean="0">
                <a:solidFill>
                  <a:schemeClr val="tx2"/>
                </a:solidFill>
                <a:latin typeface="Cambria" pitchFamily="18" charset="0"/>
              </a:rPr>
              <a:t>smanjivanja</a:t>
            </a:r>
            <a:r>
              <a:rPr lang="en-US" sz="2600" dirty="0" smtClean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2600" dirty="0" err="1">
                <a:solidFill>
                  <a:schemeClr val="tx2"/>
                </a:solidFill>
                <a:latin typeface="Cambria" pitchFamily="18" charset="0"/>
              </a:rPr>
              <a:t>potencijala</a:t>
            </a:r>
            <a:r>
              <a:rPr lang="en-US" sz="2600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l-GR" sz="2600" dirty="0">
                <a:solidFill>
                  <a:schemeClr val="tx2"/>
                </a:solidFill>
                <a:latin typeface="Cambria" pitchFamily="18" charset="0"/>
              </a:rPr>
              <a:t>φ, </a:t>
            </a:r>
            <a:r>
              <a:rPr lang="en-US" sz="2600" dirty="0" err="1">
                <a:solidFill>
                  <a:schemeClr val="tx2"/>
                </a:solidFill>
                <a:latin typeface="Cambria" pitchFamily="18" charset="0"/>
              </a:rPr>
              <a:t>postoje</a:t>
            </a:r>
            <a:r>
              <a:rPr lang="en-US" sz="2600" dirty="0">
                <a:solidFill>
                  <a:schemeClr val="tx2"/>
                </a:solidFill>
                <a:latin typeface="Cambria" pitchFamily="18" charset="0"/>
              </a:rPr>
              <a:t> i </a:t>
            </a:r>
            <a:r>
              <a:rPr lang="en-US" sz="2600" dirty="0" err="1">
                <a:solidFill>
                  <a:schemeClr val="tx2"/>
                </a:solidFill>
                <a:latin typeface="Cambria" pitchFamily="18" charset="0"/>
              </a:rPr>
              <a:t>delovi</a:t>
            </a:r>
            <a:r>
              <a:rPr lang="en-US" sz="2600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2600" dirty="0" err="1" smtClean="0">
                <a:solidFill>
                  <a:schemeClr val="tx2"/>
                </a:solidFill>
                <a:latin typeface="Cambria" pitchFamily="18" charset="0"/>
              </a:rPr>
              <a:t>gde</a:t>
            </a:r>
            <a:r>
              <a:rPr lang="en-US" sz="2600" dirty="0" smtClean="0">
                <a:solidFill>
                  <a:schemeClr val="tx2"/>
                </a:solidFill>
                <a:latin typeface="Cambria" pitchFamily="18" charset="0"/>
              </a:rPr>
              <a:t> je </a:t>
            </a:r>
            <a:r>
              <a:rPr lang="en-US" sz="2600" dirty="0" err="1" smtClean="0">
                <a:solidFill>
                  <a:schemeClr val="tx2"/>
                </a:solidFill>
                <a:latin typeface="Cambria" pitchFamily="18" charset="0"/>
              </a:rPr>
              <a:t>prenos</a:t>
            </a:r>
            <a:r>
              <a:rPr lang="en-US" sz="2600" dirty="0" smtClean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2600" dirty="0" err="1">
                <a:solidFill>
                  <a:schemeClr val="tx2"/>
                </a:solidFill>
                <a:latin typeface="Cambria" pitchFamily="18" charset="0"/>
              </a:rPr>
              <a:t>pozitivnih</a:t>
            </a:r>
            <a:r>
              <a:rPr lang="en-US" sz="2600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2600" dirty="0" err="1">
                <a:solidFill>
                  <a:schemeClr val="tx2"/>
                </a:solidFill>
                <a:latin typeface="Cambria" pitchFamily="18" charset="0"/>
              </a:rPr>
              <a:t>nosilaca</a:t>
            </a:r>
            <a:r>
              <a:rPr lang="en-US" sz="2600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2600" dirty="0" err="1">
                <a:solidFill>
                  <a:schemeClr val="tx2"/>
                </a:solidFill>
                <a:latin typeface="Cambria" pitchFamily="18" charset="0"/>
              </a:rPr>
              <a:t>naelektrisanja</a:t>
            </a:r>
            <a:r>
              <a:rPr lang="en-US" sz="2600" dirty="0">
                <a:solidFill>
                  <a:schemeClr val="tx2"/>
                </a:solidFill>
                <a:latin typeface="Cambria" pitchFamily="18" charset="0"/>
              </a:rPr>
              <a:t> u </a:t>
            </a:r>
            <a:r>
              <a:rPr lang="en-US" sz="2600" dirty="0" err="1" smtClean="0">
                <a:solidFill>
                  <a:schemeClr val="tx2"/>
                </a:solidFill>
                <a:latin typeface="Cambria" pitchFamily="18" charset="0"/>
              </a:rPr>
              <a:t>smeru</a:t>
            </a:r>
            <a:r>
              <a:rPr lang="en-US" sz="2600" dirty="0" smtClean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2600" dirty="0" err="1">
                <a:solidFill>
                  <a:schemeClr val="tx2"/>
                </a:solidFill>
                <a:latin typeface="Cambria" pitchFamily="18" charset="0"/>
              </a:rPr>
              <a:t>povećanja</a:t>
            </a:r>
            <a:r>
              <a:rPr lang="en-US" sz="2600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2600" dirty="0" err="1">
                <a:solidFill>
                  <a:schemeClr val="tx2"/>
                </a:solidFill>
                <a:latin typeface="Cambria" pitchFamily="18" charset="0"/>
              </a:rPr>
              <a:t>potencijala</a:t>
            </a:r>
            <a:r>
              <a:rPr lang="en-US" sz="2600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l-GR" sz="2600" dirty="0">
                <a:solidFill>
                  <a:schemeClr val="tx2"/>
                </a:solidFill>
                <a:latin typeface="Cambria" pitchFamily="18" charset="0"/>
              </a:rPr>
              <a:t>φ. </a:t>
            </a:r>
            <a:r>
              <a:rPr lang="en-US" sz="2600" dirty="0" err="1">
                <a:solidFill>
                  <a:schemeClr val="tx2"/>
                </a:solidFill>
                <a:latin typeface="Cambria" pitchFamily="18" charset="0"/>
              </a:rPr>
              <a:t>Ovo</a:t>
            </a:r>
            <a:r>
              <a:rPr lang="en-US" sz="2600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2600" dirty="0" err="1">
                <a:solidFill>
                  <a:schemeClr val="tx2"/>
                </a:solidFill>
                <a:latin typeface="Cambria" pitchFamily="18" charset="0"/>
              </a:rPr>
              <a:t>mogu</a:t>
            </a:r>
            <a:r>
              <a:rPr lang="en-US" sz="2600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2600" dirty="0" err="1">
                <a:solidFill>
                  <a:schemeClr val="tx2"/>
                </a:solidFill>
                <a:latin typeface="Cambria" pitchFamily="18" charset="0"/>
              </a:rPr>
              <a:t>vršiti</a:t>
            </a:r>
            <a:r>
              <a:rPr lang="en-US" sz="2600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2600" dirty="0" err="1">
                <a:solidFill>
                  <a:schemeClr val="tx2"/>
                </a:solidFill>
                <a:latin typeface="Cambria" pitchFamily="18" charset="0"/>
              </a:rPr>
              <a:t>samo</a:t>
            </a:r>
            <a:r>
              <a:rPr lang="en-US" sz="2600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2600" dirty="0" err="1" smtClean="0">
                <a:solidFill>
                  <a:schemeClr val="tx2"/>
                </a:solidFill>
                <a:latin typeface="Cambria" pitchFamily="18" charset="0"/>
              </a:rPr>
              <a:t>neke</a:t>
            </a:r>
            <a:r>
              <a:rPr lang="en-US" sz="2600" dirty="0" smtClean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2600" dirty="0" err="1">
                <a:solidFill>
                  <a:schemeClr val="tx2"/>
                </a:solidFill>
                <a:latin typeface="Cambria" pitchFamily="18" charset="0"/>
              </a:rPr>
              <a:t>strane</a:t>
            </a:r>
            <a:r>
              <a:rPr lang="en-US" sz="2600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2600" dirty="0" err="1">
                <a:solidFill>
                  <a:schemeClr val="tx2"/>
                </a:solidFill>
                <a:latin typeface="Cambria" pitchFamily="18" charset="0"/>
              </a:rPr>
              <a:t>sile</a:t>
            </a:r>
            <a:r>
              <a:rPr lang="en-US" sz="2600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2600" dirty="0" err="1">
                <a:solidFill>
                  <a:schemeClr val="tx2"/>
                </a:solidFill>
                <a:latin typeface="Cambria" pitchFamily="18" charset="0"/>
              </a:rPr>
              <a:t>koje</a:t>
            </a:r>
            <a:r>
              <a:rPr lang="en-US" sz="2600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2600" dirty="0" err="1">
                <a:solidFill>
                  <a:schemeClr val="tx2"/>
                </a:solidFill>
                <a:latin typeface="Cambria" pitchFamily="18" charset="0"/>
              </a:rPr>
              <a:t>zovemo</a:t>
            </a:r>
            <a:r>
              <a:rPr lang="en-US" sz="2600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2600" b="1" dirty="0" err="1">
                <a:solidFill>
                  <a:schemeClr val="tx2"/>
                </a:solidFill>
                <a:latin typeface="Cambria" pitchFamily="18" charset="0"/>
              </a:rPr>
              <a:t>elektromotornim</a:t>
            </a:r>
            <a:r>
              <a:rPr lang="en-US" sz="2600" dirty="0">
                <a:solidFill>
                  <a:schemeClr val="tx2"/>
                </a:solidFill>
                <a:latin typeface="Cambria" pitchFamily="18" charset="0"/>
              </a:rPr>
              <a:t>.</a:t>
            </a:r>
          </a:p>
          <a:p>
            <a:pPr algn="l"/>
            <a:r>
              <a:rPr lang="en-US" sz="2600" dirty="0" err="1" smtClean="0">
                <a:solidFill>
                  <a:schemeClr val="tx2"/>
                </a:solidFill>
                <a:latin typeface="Cambria" pitchFamily="18" charset="0"/>
              </a:rPr>
              <a:t>Priroda</a:t>
            </a:r>
            <a:r>
              <a:rPr lang="en-US" sz="2600" dirty="0" smtClean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2600" dirty="0" err="1">
                <a:solidFill>
                  <a:schemeClr val="tx2"/>
                </a:solidFill>
                <a:latin typeface="Cambria" pitchFamily="18" charset="0"/>
              </a:rPr>
              <a:t>elektromotornih</a:t>
            </a:r>
            <a:r>
              <a:rPr lang="en-US" sz="2600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2600" dirty="0" err="1">
                <a:solidFill>
                  <a:schemeClr val="tx2"/>
                </a:solidFill>
                <a:latin typeface="Cambria" pitchFamily="18" charset="0"/>
              </a:rPr>
              <a:t>sila</a:t>
            </a:r>
            <a:r>
              <a:rPr lang="en-US" sz="2600" dirty="0">
                <a:solidFill>
                  <a:schemeClr val="tx2"/>
                </a:solidFill>
                <a:latin typeface="Cambria" pitchFamily="18" charset="0"/>
              </a:rPr>
              <a:t> je </a:t>
            </a:r>
            <a:r>
              <a:rPr lang="en-US" sz="2600" dirty="0" err="1" smtClean="0">
                <a:solidFill>
                  <a:schemeClr val="tx2"/>
                </a:solidFill>
                <a:latin typeface="Cambria" pitchFamily="18" charset="0"/>
              </a:rPr>
              <a:t>različita</a:t>
            </a:r>
            <a:r>
              <a:rPr lang="en-US" sz="2600" dirty="0">
                <a:solidFill>
                  <a:schemeClr val="tx2"/>
                </a:solidFill>
                <a:latin typeface="Cambria" pitchFamily="18" charset="0"/>
              </a:rPr>
              <a:t>:</a:t>
            </a:r>
          </a:p>
          <a:p>
            <a:pPr marL="800100" lvl="1" indent="-342900" algn="l">
              <a:buFont typeface="Arial" pitchFamily="34" charset="0"/>
              <a:buChar char="•"/>
            </a:pPr>
            <a:r>
              <a:rPr lang="en-US" sz="2200" dirty="0" err="1">
                <a:solidFill>
                  <a:schemeClr val="tx2"/>
                </a:solidFill>
                <a:latin typeface="Cambria" pitchFamily="18" charset="0"/>
              </a:rPr>
              <a:t>Akumulatori</a:t>
            </a:r>
            <a:r>
              <a:rPr lang="en-US" sz="2200" dirty="0">
                <a:solidFill>
                  <a:schemeClr val="tx2"/>
                </a:solidFill>
                <a:latin typeface="Cambria" pitchFamily="18" charset="0"/>
              </a:rPr>
              <a:t>, </a:t>
            </a:r>
            <a:r>
              <a:rPr lang="en-US" sz="2200" dirty="0" err="1">
                <a:solidFill>
                  <a:schemeClr val="tx2"/>
                </a:solidFill>
                <a:latin typeface="Cambria" pitchFamily="18" charset="0"/>
              </a:rPr>
              <a:t>galvanski</a:t>
            </a:r>
            <a:r>
              <a:rPr lang="en-US" sz="2200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Cambria" pitchFamily="18" charset="0"/>
              </a:rPr>
              <a:t>elementi</a:t>
            </a:r>
            <a:endParaRPr lang="en-US" sz="2200" dirty="0">
              <a:solidFill>
                <a:schemeClr val="tx2"/>
              </a:solidFill>
              <a:latin typeface="Cambria" pitchFamily="18" charset="0"/>
            </a:endParaRPr>
          </a:p>
          <a:p>
            <a:pPr marL="800100" lvl="1" indent="-342900" algn="l">
              <a:buFont typeface="Arial" pitchFamily="34" charset="0"/>
              <a:buChar char="•"/>
            </a:pPr>
            <a:r>
              <a:rPr lang="en-US" sz="2200" dirty="0" err="1">
                <a:solidFill>
                  <a:schemeClr val="tx2"/>
                </a:solidFill>
                <a:latin typeface="Cambria" pitchFamily="18" charset="0"/>
              </a:rPr>
              <a:t>Termoelementi</a:t>
            </a:r>
            <a:endParaRPr lang="en-US" sz="2200" dirty="0">
              <a:solidFill>
                <a:schemeClr val="tx2"/>
              </a:solidFill>
              <a:latin typeface="Cambria" pitchFamily="18" charset="0"/>
            </a:endParaRPr>
          </a:p>
          <a:p>
            <a:pPr marL="800100" lvl="1" indent="-342900" algn="l">
              <a:buFont typeface="Arial" pitchFamily="34" charset="0"/>
              <a:buChar char="•"/>
            </a:pPr>
            <a:r>
              <a:rPr lang="en-US" sz="2200" dirty="0" err="1">
                <a:solidFill>
                  <a:schemeClr val="tx2"/>
                </a:solidFill>
                <a:latin typeface="Cambria" pitchFamily="18" charset="0"/>
              </a:rPr>
              <a:t>Fotoelementi</a:t>
            </a:r>
            <a:endParaRPr lang="en-US" sz="2200" dirty="0">
              <a:solidFill>
                <a:schemeClr val="tx2"/>
              </a:solidFill>
              <a:latin typeface="Cambria" pitchFamily="18" charset="0"/>
            </a:endParaRPr>
          </a:p>
          <a:p>
            <a:pPr marL="800100" lvl="1" indent="-342900" algn="l">
              <a:buFont typeface="Arial" pitchFamily="34" charset="0"/>
              <a:buChar char="•"/>
            </a:pPr>
            <a:r>
              <a:rPr lang="en-US" sz="2200" dirty="0" err="1">
                <a:solidFill>
                  <a:schemeClr val="tx2"/>
                </a:solidFill>
                <a:latin typeface="Cambria" pitchFamily="18" charset="0"/>
              </a:rPr>
              <a:t>Piezoelementi</a:t>
            </a:r>
            <a:endParaRPr lang="en-US" sz="2200" dirty="0">
              <a:solidFill>
                <a:schemeClr val="tx2"/>
              </a:solidFill>
              <a:latin typeface="Cambria" pitchFamily="18" charset="0"/>
            </a:endParaRPr>
          </a:p>
          <a:p>
            <a:pPr marL="800100" lvl="1" indent="-342900" algn="l">
              <a:buFont typeface="Arial" pitchFamily="34" charset="0"/>
              <a:buChar char="•"/>
            </a:pPr>
            <a:r>
              <a:rPr lang="en-US" sz="2200" dirty="0" err="1">
                <a:solidFill>
                  <a:schemeClr val="tx2"/>
                </a:solidFill>
                <a:latin typeface="Cambria" pitchFamily="18" charset="0"/>
              </a:rPr>
              <a:t>Elektromehanički</a:t>
            </a:r>
            <a:r>
              <a:rPr lang="en-US" sz="2200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Cambria" pitchFamily="18" charset="0"/>
              </a:rPr>
              <a:t>generatori</a:t>
            </a:r>
            <a:endParaRPr lang="en-US" sz="2200" dirty="0">
              <a:solidFill>
                <a:schemeClr val="tx2"/>
              </a:solidFill>
              <a:latin typeface="Cambria" pitchFamily="18" charset="0"/>
            </a:endParaRPr>
          </a:p>
          <a:p>
            <a:pPr algn="l"/>
            <a:endParaRPr lang="en-US" sz="2400" dirty="0">
              <a:solidFill>
                <a:schemeClr val="tx2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2135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52736"/>
            <a:ext cx="7772400" cy="1470025"/>
          </a:xfrm>
        </p:spPr>
        <p:txBody>
          <a:bodyPr>
            <a:normAutofit/>
          </a:bodyPr>
          <a:lstStyle/>
          <a:p>
            <a:pPr algn="l"/>
            <a:r>
              <a:rPr lang="en-US" dirty="0" err="1">
                <a:solidFill>
                  <a:schemeClr val="tx2"/>
                </a:solidFill>
                <a:latin typeface="Cambria" pitchFamily="18" charset="0"/>
              </a:rPr>
              <a:t>Električna</a:t>
            </a:r>
            <a:r>
              <a:rPr lang="en-US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Cambria" pitchFamily="18" charset="0"/>
              </a:rPr>
              <a:t>struja</a:t>
            </a:r>
            <a:endParaRPr lang="en-US" dirty="0">
              <a:solidFill>
                <a:schemeClr val="tx2"/>
              </a:solidFill>
              <a:latin typeface="Cambria" pitchFamily="18" charset="0"/>
            </a:endParaRP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683568" y="2348880"/>
            <a:ext cx="7120880" cy="4248472"/>
          </a:xfrm>
        </p:spPr>
        <p:txBody>
          <a:bodyPr>
            <a:noAutofit/>
          </a:bodyPr>
          <a:lstStyle/>
          <a:p>
            <a:pPr algn="l"/>
            <a:r>
              <a:rPr lang="vi-VN" sz="2400" b="1" dirty="0">
                <a:solidFill>
                  <a:schemeClr val="tx2"/>
                </a:solidFill>
                <a:latin typeface="Cambria" pitchFamily="18" charset="0"/>
              </a:rPr>
              <a:t>Električna </a:t>
            </a:r>
            <a:r>
              <a:rPr lang="vi-VN" sz="2400" b="1" dirty="0" smtClean="0">
                <a:solidFill>
                  <a:schemeClr val="tx2"/>
                </a:solidFill>
                <a:latin typeface="Cambria" pitchFamily="18" charset="0"/>
              </a:rPr>
              <a:t>struja</a:t>
            </a:r>
            <a:r>
              <a:rPr lang="sr-Latn-RS" sz="2400" b="1" dirty="0" smtClean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vi-VN" sz="2400" dirty="0" smtClean="0">
                <a:solidFill>
                  <a:schemeClr val="tx2"/>
                </a:solidFill>
                <a:latin typeface="Cambria" pitchFamily="18" charset="0"/>
              </a:rPr>
              <a:t>je </a:t>
            </a:r>
            <a:r>
              <a:rPr lang="vi-VN" sz="2400" dirty="0">
                <a:solidFill>
                  <a:schemeClr val="tx2"/>
                </a:solidFill>
                <a:latin typeface="Cambria" pitchFamily="18" charset="0"/>
              </a:rPr>
              <a:t>usmereno kretanje naelektrisanja u električnom </a:t>
            </a:r>
            <a:r>
              <a:rPr lang="vi-VN" sz="2400" dirty="0" smtClean="0">
                <a:solidFill>
                  <a:schemeClr val="tx2"/>
                </a:solidFill>
                <a:latin typeface="Cambria" pitchFamily="18" charset="0"/>
              </a:rPr>
              <a:t>polju,</a:t>
            </a:r>
            <a:r>
              <a:rPr lang="sr-Latn-RS" sz="2400" dirty="0" smtClean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vi-VN" sz="2400" dirty="0" smtClean="0">
                <a:solidFill>
                  <a:schemeClr val="tx2"/>
                </a:solidFill>
                <a:latin typeface="Cambria" pitchFamily="18" charset="0"/>
              </a:rPr>
              <a:t>uređeni </a:t>
            </a:r>
            <a:r>
              <a:rPr lang="vi-VN" sz="2400" dirty="0">
                <a:solidFill>
                  <a:schemeClr val="tx2"/>
                </a:solidFill>
                <a:latin typeface="Cambria" pitchFamily="18" charset="0"/>
              </a:rPr>
              <a:t>tok naelektrisanja.</a:t>
            </a:r>
          </a:p>
          <a:p>
            <a:pPr algn="l"/>
            <a:endParaRPr lang="sr-Latn-RS" sz="2400" dirty="0" smtClean="0">
              <a:solidFill>
                <a:schemeClr val="tx2"/>
              </a:solidFill>
              <a:latin typeface="Cambria" pitchFamily="18" charset="0"/>
            </a:endParaRPr>
          </a:p>
          <a:p>
            <a:pPr algn="l"/>
            <a:r>
              <a:rPr lang="en-US" sz="2400" dirty="0" err="1" smtClean="0">
                <a:solidFill>
                  <a:schemeClr val="tx2"/>
                </a:solidFill>
                <a:latin typeface="Cambria" pitchFamily="18" charset="0"/>
              </a:rPr>
              <a:t>Nosioci</a:t>
            </a:r>
            <a:r>
              <a:rPr lang="en-US" sz="2400" dirty="0" smtClean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</a:rPr>
              <a:t>struje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 u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</a:rPr>
              <a:t>provodnoj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</a:rPr>
              <a:t>sredini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</a:rPr>
              <a:t>su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: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400" dirty="0" err="1" smtClean="0">
                <a:solidFill>
                  <a:schemeClr val="tx2"/>
                </a:solidFill>
                <a:latin typeface="Cambria" pitchFamily="18" charset="0"/>
              </a:rPr>
              <a:t>Elektroni</a:t>
            </a:r>
            <a:r>
              <a:rPr lang="en-US" sz="2400" dirty="0" smtClean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u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</a:rPr>
              <a:t>metalima</a:t>
            </a:r>
            <a:endParaRPr lang="en-US" sz="2400" dirty="0">
              <a:solidFill>
                <a:schemeClr val="tx2"/>
              </a:solidFill>
              <a:latin typeface="Cambria" pitchFamily="18" charset="0"/>
            </a:endParaRP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Joni u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</a:rPr>
              <a:t>elektrolitima</a:t>
            </a:r>
            <a:endParaRPr lang="en-US" sz="2400" dirty="0">
              <a:solidFill>
                <a:schemeClr val="tx2"/>
              </a:solidFill>
              <a:latin typeface="Cambria" pitchFamily="18" charset="0"/>
            </a:endParaRP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400" dirty="0" err="1">
                <a:solidFill>
                  <a:schemeClr val="tx2"/>
                </a:solidFill>
                <a:latin typeface="Cambria" pitchFamily="18" charset="0"/>
              </a:rPr>
              <a:t>Elektroni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 i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</a:rPr>
              <a:t>šupljine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 u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</a:rPr>
              <a:t>poluprovodnicima</a:t>
            </a:r>
            <a:endParaRPr lang="en-US" sz="2400" dirty="0">
              <a:solidFill>
                <a:schemeClr val="tx2"/>
              </a:solidFill>
              <a:latin typeface="Cambria" pitchFamily="18" charset="0"/>
            </a:endParaRP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400" dirty="0" err="1">
                <a:solidFill>
                  <a:schemeClr val="tx2"/>
                </a:solidFill>
                <a:latin typeface="Cambria" pitchFamily="18" charset="0"/>
              </a:rPr>
              <a:t>Plazma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 u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</a:rPr>
              <a:t>gasovima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(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</a:rPr>
              <a:t>joni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)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400" dirty="0" err="1">
                <a:solidFill>
                  <a:schemeClr val="tx2"/>
                </a:solidFill>
                <a:latin typeface="Cambria" pitchFamily="18" charset="0"/>
              </a:rPr>
              <a:t>Elektroni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 u </a:t>
            </a:r>
            <a:r>
              <a:rPr lang="en-US" sz="2400" dirty="0" err="1" smtClean="0">
                <a:solidFill>
                  <a:schemeClr val="tx2"/>
                </a:solidFill>
                <a:latin typeface="Cambria" pitchFamily="18" charset="0"/>
              </a:rPr>
              <a:t>vakuumu</a:t>
            </a:r>
            <a:endParaRPr lang="sr-Latn-RS" sz="2400" dirty="0" smtClean="0">
              <a:solidFill>
                <a:schemeClr val="tx2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9216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52736"/>
            <a:ext cx="7772400" cy="1470025"/>
          </a:xfrm>
        </p:spPr>
        <p:txBody>
          <a:bodyPr>
            <a:normAutofit/>
          </a:bodyPr>
          <a:lstStyle/>
          <a:p>
            <a:pPr algn="l"/>
            <a:r>
              <a:rPr lang="pl-PL" dirty="0">
                <a:solidFill>
                  <a:schemeClr val="tx2"/>
                </a:solidFill>
                <a:latin typeface="Cambria" pitchFamily="18" charset="0"/>
              </a:rPr>
              <a:t>Oznake za naponske i strujne </a:t>
            </a:r>
            <a:r>
              <a:rPr lang="pl-PL" dirty="0" smtClean="0">
                <a:solidFill>
                  <a:schemeClr val="tx2"/>
                </a:solidFill>
                <a:latin typeface="Cambria" pitchFamily="18" charset="0"/>
              </a:rPr>
              <a:t>izvore</a:t>
            </a:r>
            <a:endParaRPr lang="en-US" dirty="0">
              <a:solidFill>
                <a:schemeClr val="tx2"/>
              </a:solidFill>
              <a:latin typeface="Cambria" pitchFamily="18" charset="0"/>
            </a:endParaRP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339552" y="2636912"/>
            <a:ext cx="7120880" cy="611114"/>
          </a:xfrm>
        </p:spPr>
        <p:txBody>
          <a:bodyPr>
            <a:normAutofit/>
          </a:bodyPr>
          <a:lstStyle/>
          <a:p>
            <a:pPr algn="l"/>
            <a:r>
              <a:rPr lang="en-US" sz="2400" dirty="0" err="1" smtClean="0">
                <a:solidFill>
                  <a:schemeClr val="tx2"/>
                </a:solidFill>
                <a:latin typeface="Cambria" pitchFamily="18" charset="0"/>
              </a:rPr>
              <a:t>Naponski</a:t>
            </a:r>
            <a:r>
              <a:rPr lang="en-US" sz="2400" dirty="0" smtClean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Cambria" pitchFamily="18" charset="0"/>
              </a:rPr>
              <a:t>izvor</a:t>
            </a:r>
            <a:r>
              <a:rPr lang="en-US" sz="2400" dirty="0" smtClean="0">
                <a:solidFill>
                  <a:schemeClr val="tx2"/>
                </a:solidFill>
                <a:latin typeface="Cambria" pitchFamily="18" charset="0"/>
              </a:rPr>
              <a:t>                     </a:t>
            </a:r>
            <a:r>
              <a:rPr lang="en-US" sz="2400" dirty="0" err="1" smtClean="0">
                <a:solidFill>
                  <a:schemeClr val="tx2"/>
                </a:solidFill>
                <a:latin typeface="Cambria" pitchFamily="18" charset="0"/>
              </a:rPr>
              <a:t>Strujni</a:t>
            </a:r>
            <a:r>
              <a:rPr lang="en-US" sz="2400" dirty="0" smtClean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Cambria" pitchFamily="18" charset="0"/>
              </a:rPr>
              <a:t>izvor</a:t>
            </a:r>
            <a:endParaRPr lang="en-US" sz="2400" dirty="0" smtClean="0">
              <a:solidFill>
                <a:schemeClr val="tx2"/>
              </a:solidFill>
              <a:latin typeface="Cambria" pitchFamily="18" charset="0"/>
            </a:endParaRPr>
          </a:p>
          <a:p>
            <a:pPr algn="l"/>
            <a:endParaRPr lang="en-US" sz="2400" dirty="0">
              <a:solidFill>
                <a:schemeClr val="tx2"/>
              </a:solidFill>
              <a:latin typeface="Cambria" pitchFamily="18" charset="0"/>
            </a:endParaRP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6808" y="3140075"/>
            <a:ext cx="1049301" cy="1049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272" y="3140968"/>
            <a:ext cx="982816" cy="982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9713" y="3248026"/>
            <a:ext cx="894652" cy="894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660824" y="4077072"/>
                <a:ext cx="7151536" cy="24622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625"/>
                  </a:spcBef>
                  <a:defRPr/>
                </a:pPr>
                <a:r>
                  <a:rPr lang="sr-Latn-CS" sz="2400" dirty="0" smtClean="0">
                    <a:solidFill>
                      <a:schemeClr val="tx2"/>
                    </a:solidFill>
                    <a:latin typeface="Cambria" pitchFamily="18" charset="0"/>
                    <a:ea typeface="Cambria" pitchFamily="18" charset="0"/>
                  </a:rPr>
                  <a:t>Da bi kvalitativno opisali elektromotornu silu uvodi se pojam polja elektromotorne sile i njegove jačine </a:t>
                </a:r>
                <a:r>
                  <a:rPr lang="sr-Latn-CS" sz="2400" b="1" dirty="0" smtClean="0">
                    <a:solidFill>
                      <a:schemeClr val="tx2"/>
                    </a:solidFill>
                    <a:latin typeface="Cambria" pitchFamily="18" charset="0"/>
                    <a:ea typeface="Cambria" pitchFamily="18" charset="0"/>
                  </a:rPr>
                  <a:t>E</a:t>
                </a:r>
                <a:r>
                  <a:rPr lang="sr-Latn-CS" sz="2400" baseline="30000" dirty="0">
                    <a:solidFill>
                      <a:schemeClr val="tx2"/>
                    </a:solidFill>
                    <a:latin typeface="Cambria" pitchFamily="18" charset="0"/>
                    <a:ea typeface="Cambria" pitchFamily="18" charset="0"/>
                  </a:rPr>
                  <a:t>*</a:t>
                </a:r>
                <a:r>
                  <a:rPr lang="sr-Latn-CS" sz="2400" dirty="0">
                    <a:solidFill>
                      <a:schemeClr val="tx2"/>
                    </a:solidFill>
                    <a:latin typeface="Cambria" pitchFamily="18" charset="0"/>
                    <a:ea typeface="Cambria" pitchFamily="18" charset="0"/>
                  </a:rPr>
                  <a:t>.</a:t>
                </a:r>
              </a:p>
              <a:p>
                <a:pPr>
                  <a:spcBef>
                    <a:spcPts val="625"/>
                  </a:spcBef>
                  <a:defRPr/>
                </a:pPr>
                <a:r>
                  <a:rPr lang="sr-Latn-CS" sz="2400" dirty="0">
                    <a:solidFill>
                      <a:schemeClr val="tx2"/>
                    </a:solidFill>
                    <a:latin typeface="Cambria" pitchFamily="18" charset="0"/>
                    <a:ea typeface="Cambria" pitchFamily="18" charset="0"/>
                  </a:rPr>
                  <a:t>Lokalni Ohm-ov zakon sada postaje</a:t>
                </a:r>
              </a:p>
              <a:p>
                <a:pPr marL="341313">
                  <a:spcBef>
                    <a:spcPts val="625"/>
                  </a:spcBef>
                  <a:buClrTx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r-Latn-RS" sz="2400" b="1" i="0" smtClean="0">
                          <a:solidFill>
                            <a:schemeClr val="tx2"/>
                          </a:solidFill>
                          <a:latin typeface="Cambria Math"/>
                          <a:ea typeface="Cambria" pitchFamily="18" charset="0"/>
                        </a:rPr>
                        <m:t>𝐣</m:t>
                      </m:r>
                      <m:r>
                        <a:rPr lang="sr-Latn-RS" sz="2400" b="0" i="1" smtClean="0">
                          <a:solidFill>
                            <a:schemeClr val="tx2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sr-Latn-RS" sz="2400" b="0" i="1" smtClean="0">
                          <a:solidFill>
                            <a:schemeClr val="tx2"/>
                          </a:solidFill>
                          <a:latin typeface="Cambria Math"/>
                          <a:ea typeface="Cambria Math"/>
                        </a:rPr>
                        <m:t>𝜎</m:t>
                      </m:r>
                      <m:d>
                        <m:dPr>
                          <m:ctrlPr>
                            <a:rPr lang="sr-Latn-RS" sz="2400" b="0" i="1" smtClean="0">
                              <a:solidFill>
                                <a:schemeClr val="tx2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sr-Latn-RS" sz="2400" b="1" i="0" smtClean="0">
                              <a:solidFill>
                                <a:schemeClr val="tx2"/>
                              </a:solidFill>
                              <a:latin typeface="Cambria Math"/>
                              <a:ea typeface="Cambria Math"/>
                            </a:rPr>
                            <m:t>𝐄</m:t>
                          </m:r>
                          <m:r>
                            <a:rPr lang="sr-Latn-RS" sz="2400" b="0" i="1" smtClean="0">
                              <a:solidFill>
                                <a:schemeClr val="tx2"/>
                              </a:solidFill>
                              <a:latin typeface="Cambria Math"/>
                              <a:ea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sr-Latn-RS" sz="2400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sr-Latn-RS" sz="2400" b="1" i="0" smtClean="0">
                                  <a:solidFill>
                                    <a:schemeClr val="tx2"/>
                                  </a:solidFill>
                                  <a:latin typeface="Cambria Math"/>
                                  <a:ea typeface="Cambria Math"/>
                                </a:rPr>
                                <m:t>𝐄</m:t>
                              </m:r>
                            </m:e>
                            <m:sup>
                              <m:r>
                                <a:rPr lang="sr-Latn-RS" sz="2400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  <a:ea typeface="Cambria Math"/>
                                </a:rPr>
                                <m:t>∗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sr-Latn-CS" sz="2400" dirty="0">
                  <a:solidFill>
                    <a:schemeClr val="tx2"/>
                  </a:solidFill>
                  <a:latin typeface="Cambria" pitchFamily="18" charset="0"/>
                  <a:ea typeface="Cambria" pitchFamily="18" charset="0"/>
                </a:endParaRPr>
              </a:p>
              <a:p>
                <a:pPr>
                  <a:spcBef>
                    <a:spcPts val="625"/>
                  </a:spcBef>
                  <a:defRPr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 smtClean="0">
                            <a:solidFill>
                              <a:schemeClr val="tx2"/>
                            </a:solidFill>
                            <a:latin typeface="Cambria Math"/>
                            <a:ea typeface="Cambria" pitchFamily="18" charset="0"/>
                          </a:rPr>
                        </m:ctrlPr>
                      </m:sSupPr>
                      <m:e>
                        <m:r>
                          <a:rPr lang="en-US" sz="2400" b="1" i="0" smtClean="0">
                            <a:solidFill>
                              <a:schemeClr val="tx2"/>
                            </a:solidFill>
                            <a:latin typeface="Cambria Math"/>
                            <a:ea typeface="Cambria" pitchFamily="18" charset="0"/>
                          </a:rPr>
                          <m:t>𝐄</m:t>
                        </m:r>
                      </m:e>
                      <m:sup>
                        <m:r>
                          <a:rPr lang="sr-Latn-RS" sz="2400" b="0" i="0" smtClean="0">
                            <a:solidFill>
                              <a:schemeClr val="tx2"/>
                            </a:solidFill>
                            <a:latin typeface="Cambria Math"/>
                            <a:ea typeface="Cambria" pitchFamily="18" charset="0"/>
                          </a:rPr>
                          <m:t>∗</m:t>
                        </m:r>
                      </m:sup>
                    </m:sSup>
                    <m:r>
                      <a:rPr lang="en-US" sz="2400" b="1" i="0" smtClean="0">
                        <a:solidFill>
                          <a:schemeClr val="tx2"/>
                        </a:solidFill>
                        <a:latin typeface="Cambria Math"/>
                        <a:ea typeface="Cambria" pitchFamily="18" charset="0"/>
                      </a:rPr>
                      <m:t> </m:t>
                    </m:r>
                  </m:oMath>
                </a14:m>
                <a:r>
                  <a:rPr lang="sr-Latn-CS" sz="2400" dirty="0" smtClean="0">
                    <a:solidFill>
                      <a:schemeClr val="tx2"/>
                    </a:solidFill>
                    <a:latin typeface="Cambria" pitchFamily="18" charset="0"/>
                    <a:ea typeface="Cambria" pitchFamily="18" charset="0"/>
                  </a:rPr>
                  <a:t>je </a:t>
                </a:r>
                <a:r>
                  <a:rPr lang="sr-Latn-CS" sz="2400" dirty="0">
                    <a:solidFill>
                      <a:schemeClr val="tx2"/>
                    </a:solidFill>
                    <a:latin typeface="Cambria" pitchFamily="18" charset="0"/>
                    <a:ea typeface="Cambria" pitchFamily="18" charset="0"/>
                  </a:rPr>
                  <a:t>brojno jednako stranoj tj. </a:t>
                </a:r>
                <a:r>
                  <a:rPr lang="sr-Latn-CS" sz="2400" dirty="0" smtClean="0">
                    <a:solidFill>
                      <a:schemeClr val="tx2"/>
                    </a:solidFill>
                    <a:latin typeface="Cambria" pitchFamily="18" charset="0"/>
                    <a:ea typeface="Cambria" pitchFamily="18" charset="0"/>
                  </a:rPr>
                  <a:t>elektromotornoj sili koja </a:t>
                </a:r>
                <a:r>
                  <a:rPr lang="sr-Latn-CS" sz="2400" dirty="0">
                    <a:solidFill>
                      <a:schemeClr val="tx2"/>
                    </a:solidFill>
                    <a:latin typeface="Cambria" pitchFamily="18" charset="0"/>
                    <a:ea typeface="Cambria" pitchFamily="18" charset="0"/>
                  </a:rPr>
                  <a:t>deluje na jedinično pozitivno naelektrisanje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824" y="4077072"/>
                <a:ext cx="7151536" cy="2462213"/>
              </a:xfrm>
              <a:prstGeom prst="rect">
                <a:avLst/>
              </a:prstGeom>
              <a:blipFill rotWithShape="1">
                <a:blip r:embed="rId8"/>
                <a:stretch>
                  <a:fillRect l="-1278" t="-1980" r="-1107" b="-4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88459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52736"/>
            <a:ext cx="7772400" cy="1470025"/>
          </a:xfrm>
        </p:spPr>
        <p:txBody>
          <a:bodyPr>
            <a:normAutofit/>
          </a:bodyPr>
          <a:lstStyle/>
          <a:p>
            <a:pPr algn="l"/>
            <a:r>
              <a:rPr lang="en-US" dirty="0" err="1">
                <a:solidFill>
                  <a:schemeClr val="tx2"/>
                </a:solidFill>
                <a:latin typeface="Cambria" pitchFamily="18" charset="0"/>
              </a:rPr>
              <a:t>Uopšteni</a:t>
            </a:r>
            <a:r>
              <a:rPr lang="en-US" dirty="0">
                <a:solidFill>
                  <a:schemeClr val="tx2"/>
                </a:solidFill>
                <a:latin typeface="Cambria" pitchFamily="18" charset="0"/>
              </a:rPr>
              <a:t> Ohm-</a:t>
            </a:r>
            <a:r>
              <a:rPr lang="en-US" dirty="0" err="1">
                <a:solidFill>
                  <a:schemeClr val="tx2"/>
                </a:solidFill>
                <a:latin typeface="Cambria" pitchFamily="18" charset="0"/>
              </a:rPr>
              <a:t>ov</a:t>
            </a:r>
            <a:r>
              <a:rPr lang="en-US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Cambria" pitchFamily="18" charset="0"/>
              </a:rPr>
              <a:t>zakon</a:t>
            </a:r>
            <a:endParaRPr lang="en-US" dirty="0">
              <a:solidFill>
                <a:schemeClr val="tx2"/>
              </a:solidFill>
              <a:latin typeface="Cambria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Subtitle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683568" y="2636912"/>
                <a:ext cx="7120880" cy="3960440"/>
              </a:xfrm>
            </p:spPr>
            <p:txBody>
              <a:bodyPr>
                <a:normAutofit fontScale="92500" lnSpcReduction="20000"/>
              </a:bodyPr>
              <a:lstStyle/>
              <a:p>
                <a:pPr algn="l"/>
                <a:r>
                  <a:rPr lang="en-US" sz="2400" dirty="0" smtClean="0">
                    <a:solidFill>
                      <a:schemeClr val="tx2"/>
                    </a:solidFill>
                    <a:latin typeface="Cambria" pitchFamily="18" charset="0"/>
                  </a:rPr>
                  <a:t>Uopšteni</a:t>
                </a:r>
                <a:r>
                  <a:rPr lang="en-US" sz="2400" dirty="0">
                    <a:solidFill>
                      <a:schemeClr val="tx2"/>
                    </a:solidFill>
                    <a:latin typeface="Cambria" pitchFamily="18" charset="0"/>
                  </a:rPr>
                  <a:t> </a:t>
                </a:r>
                <a:r>
                  <a:rPr lang="en-US" sz="2400" dirty="0" err="1">
                    <a:solidFill>
                      <a:schemeClr val="tx2"/>
                    </a:solidFill>
                    <a:latin typeface="Cambria" pitchFamily="18" charset="0"/>
                  </a:rPr>
                  <a:t>zakon</a:t>
                </a:r>
                <a:r>
                  <a:rPr lang="en-US" sz="2400" dirty="0">
                    <a:solidFill>
                      <a:schemeClr val="tx2"/>
                    </a:solidFill>
                    <a:latin typeface="Cambria" pitchFamily="18" charset="0"/>
                  </a:rPr>
                  <a:t> </a:t>
                </a:r>
                <a:r>
                  <a:rPr lang="en-US" sz="2400" dirty="0" err="1">
                    <a:solidFill>
                      <a:schemeClr val="tx2"/>
                    </a:solidFill>
                    <a:latin typeface="Cambria" pitchFamily="18" charset="0"/>
                  </a:rPr>
                  <a:t>Ohma</a:t>
                </a:r>
                <a:r>
                  <a:rPr lang="en-US" sz="2400" dirty="0">
                    <a:solidFill>
                      <a:schemeClr val="tx2"/>
                    </a:solidFill>
                    <a:latin typeface="Cambria" pitchFamily="18" charset="0"/>
                  </a:rPr>
                  <a:t> se </a:t>
                </a:r>
                <a:r>
                  <a:rPr lang="en-US" sz="2400" dirty="0" err="1">
                    <a:solidFill>
                      <a:schemeClr val="tx2"/>
                    </a:solidFill>
                    <a:latin typeface="Cambria" pitchFamily="18" charset="0"/>
                  </a:rPr>
                  <a:t>odnosi</a:t>
                </a:r>
                <a:r>
                  <a:rPr lang="en-US" sz="2400" dirty="0">
                    <a:solidFill>
                      <a:schemeClr val="tx2"/>
                    </a:solidFill>
                    <a:latin typeface="Cambria" pitchFamily="18" charset="0"/>
                  </a:rPr>
                  <a:t> </a:t>
                </a:r>
                <a:r>
                  <a:rPr lang="en-US" sz="2400" dirty="0" err="1">
                    <a:solidFill>
                      <a:schemeClr val="tx2"/>
                    </a:solidFill>
                    <a:latin typeface="Cambria" pitchFamily="18" charset="0"/>
                  </a:rPr>
                  <a:t>na</a:t>
                </a:r>
                <a:r>
                  <a:rPr lang="en-US" sz="2400" dirty="0">
                    <a:solidFill>
                      <a:schemeClr val="tx2"/>
                    </a:solidFill>
                    <a:latin typeface="Cambria" pitchFamily="18" charset="0"/>
                  </a:rPr>
                  <a:t> </a:t>
                </a:r>
                <a:r>
                  <a:rPr lang="en-US" sz="2400" dirty="0" err="1">
                    <a:solidFill>
                      <a:schemeClr val="tx2"/>
                    </a:solidFill>
                    <a:latin typeface="Cambria" pitchFamily="18" charset="0"/>
                  </a:rPr>
                  <a:t>nehomogeni</a:t>
                </a:r>
                <a:r>
                  <a:rPr lang="en-US" sz="2400" dirty="0">
                    <a:solidFill>
                      <a:schemeClr val="tx2"/>
                    </a:solidFill>
                    <a:latin typeface="Cambria" pitchFamily="18" charset="0"/>
                  </a:rPr>
                  <a:t> </a:t>
                </a:r>
                <a:r>
                  <a:rPr lang="en-US" sz="2400" dirty="0" err="1">
                    <a:solidFill>
                      <a:schemeClr val="tx2"/>
                    </a:solidFill>
                    <a:latin typeface="Cambria" pitchFamily="18" charset="0"/>
                  </a:rPr>
                  <a:t>deo</a:t>
                </a:r>
                <a:r>
                  <a:rPr lang="en-US" sz="2400" dirty="0">
                    <a:solidFill>
                      <a:schemeClr val="tx2"/>
                    </a:solidFill>
                    <a:latin typeface="Cambria" pitchFamily="18" charset="0"/>
                  </a:rPr>
                  <a:t> kola </a:t>
                </a:r>
                <a:r>
                  <a:rPr lang="en-US" sz="2400" dirty="0" err="1">
                    <a:solidFill>
                      <a:schemeClr val="tx2"/>
                    </a:solidFill>
                    <a:latin typeface="Cambria" pitchFamily="18" charset="0"/>
                  </a:rPr>
                  <a:t>tj</a:t>
                </a:r>
                <a:r>
                  <a:rPr lang="en-US" sz="2400" dirty="0">
                    <a:solidFill>
                      <a:schemeClr val="tx2"/>
                    </a:solidFill>
                    <a:latin typeface="Cambria" pitchFamily="18" charset="0"/>
                  </a:rPr>
                  <a:t>. </a:t>
                </a:r>
                <a:r>
                  <a:rPr lang="en-US" sz="2400" dirty="0" err="1">
                    <a:solidFill>
                      <a:schemeClr val="tx2"/>
                    </a:solidFill>
                    <a:latin typeface="Cambria" pitchFamily="18" charset="0"/>
                  </a:rPr>
                  <a:t>deo</a:t>
                </a:r>
                <a:r>
                  <a:rPr lang="en-US" sz="2400" dirty="0">
                    <a:solidFill>
                      <a:schemeClr val="tx2"/>
                    </a:solidFill>
                    <a:latin typeface="Cambria" pitchFamily="18" charset="0"/>
                  </a:rPr>
                  <a:t> kola u </a:t>
                </a:r>
                <a:r>
                  <a:rPr lang="en-US" sz="2400" dirty="0" err="1">
                    <a:solidFill>
                      <a:schemeClr val="tx2"/>
                    </a:solidFill>
                    <a:latin typeface="Cambria" pitchFamily="18" charset="0"/>
                  </a:rPr>
                  <a:t>kojem</a:t>
                </a:r>
                <a:r>
                  <a:rPr lang="en-US" sz="2400" dirty="0">
                    <a:solidFill>
                      <a:schemeClr val="tx2"/>
                    </a:solidFill>
                    <a:latin typeface="Cambria" pitchFamily="18" charset="0"/>
                  </a:rPr>
                  <a:t> </a:t>
                </a:r>
                <a:r>
                  <a:rPr lang="en-US" sz="2400" dirty="0" err="1">
                    <a:solidFill>
                      <a:schemeClr val="tx2"/>
                    </a:solidFill>
                    <a:latin typeface="Cambria" pitchFamily="18" charset="0"/>
                  </a:rPr>
                  <a:t>postoji</a:t>
                </a:r>
                <a:r>
                  <a:rPr lang="en-US" sz="2400" dirty="0">
                    <a:solidFill>
                      <a:schemeClr val="tx2"/>
                    </a:solidFill>
                    <a:latin typeface="Cambria" pitchFamily="18" charset="0"/>
                  </a:rPr>
                  <a:t> </a:t>
                </a:r>
                <a:r>
                  <a:rPr lang="en-US" sz="2400" dirty="0" err="1">
                    <a:solidFill>
                      <a:schemeClr val="tx2"/>
                    </a:solidFill>
                    <a:latin typeface="Cambria" pitchFamily="18" charset="0"/>
                  </a:rPr>
                  <a:t>elektromotorna</a:t>
                </a:r>
                <a:r>
                  <a:rPr lang="en-US" sz="2400" dirty="0">
                    <a:solidFill>
                      <a:schemeClr val="tx2"/>
                    </a:solidFill>
                    <a:latin typeface="Cambria" pitchFamily="18" charset="0"/>
                  </a:rPr>
                  <a:t> </a:t>
                </a:r>
                <a:r>
                  <a:rPr lang="en-US" sz="2400" dirty="0" err="1">
                    <a:solidFill>
                      <a:schemeClr val="tx2"/>
                    </a:solidFill>
                    <a:latin typeface="Cambria" pitchFamily="18" charset="0"/>
                  </a:rPr>
                  <a:t>sile</a:t>
                </a:r>
                <a:r>
                  <a:rPr lang="en-US" sz="2400" dirty="0">
                    <a:solidFill>
                      <a:schemeClr val="tx2"/>
                    </a:solidFill>
                    <a:latin typeface="Cambria" pitchFamily="18" charset="0"/>
                  </a:rPr>
                  <a:t>.</a:t>
                </a:r>
              </a:p>
              <a:p>
                <a:pPr algn="l"/>
                <a:r>
                  <a:rPr lang="en-US" sz="2400" dirty="0" err="1">
                    <a:solidFill>
                      <a:schemeClr val="tx2"/>
                    </a:solidFill>
                    <a:latin typeface="Cambria" pitchFamily="18" charset="0"/>
                  </a:rPr>
                  <a:t>Za</a:t>
                </a:r>
                <a:r>
                  <a:rPr lang="en-US" sz="2400" dirty="0">
                    <a:solidFill>
                      <a:schemeClr val="tx2"/>
                    </a:solidFill>
                    <a:latin typeface="Cambria" pitchFamily="18" charset="0"/>
                  </a:rPr>
                  <a:t> </a:t>
                </a:r>
                <a:r>
                  <a:rPr lang="en-US" sz="2400" dirty="0" err="1">
                    <a:solidFill>
                      <a:schemeClr val="tx2"/>
                    </a:solidFill>
                    <a:latin typeface="Cambria" pitchFamily="18" charset="0"/>
                  </a:rPr>
                  <a:t>tanki</a:t>
                </a:r>
                <a:r>
                  <a:rPr lang="en-US" sz="2400" dirty="0">
                    <a:solidFill>
                      <a:schemeClr val="tx2"/>
                    </a:solidFill>
                    <a:latin typeface="Cambria" pitchFamily="18" charset="0"/>
                  </a:rPr>
                  <a:t> </a:t>
                </a:r>
                <a:r>
                  <a:rPr lang="en-US" sz="2400" dirty="0" err="1">
                    <a:solidFill>
                      <a:schemeClr val="tx2"/>
                    </a:solidFill>
                    <a:latin typeface="Cambria" pitchFamily="18" charset="0"/>
                  </a:rPr>
                  <a:t>provodnik</a:t>
                </a:r>
                <a:r>
                  <a:rPr lang="en-US" sz="2400" dirty="0">
                    <a:solidFill>
                      <a:schemeClr val="tx2"/>
                    </a:solidFill>
                    <a:latin typeface="Cambria" pitchFamily="18" charset="0"/>
                  </a:rPr>
                  <a:t> </a:t>
                </a:r>
                <a:r>
                  <a:rPr lang="en-US" sz="2400" dirty="0" err="1">
                    <a:solidFill>
                      <a:schemeClr val="tx2"/>
                    </a:solidFill>
                    <a:latin typeface="Cambria" pitchFamily="18" charset="0"/>
                  </a:rPr>
                  <a:t>na</a:t>
                </a:r>
                <a:r>
                  <a:rPr lang="en-US" sz="2400" dirty="0">
                    <a:solidFill>
                      <a:schemeClr val="tx2"/>
                    </a:solidFill>
                    <a:latin typeface="Cambria" pitchFamily="18" charset="0"/>
                  </a:rPr>
                  <a:t> </a:t>
                </a:r>
                <a:r>
                  <a:rPr lang="en-US" sz="2400" dirty="0" err="1">
                    <a:solidFill>
                      <a:schemeClr val="tx2"/>
                    </a:solidFill>
                    <a:latin typeface="Cambria" pitchFamily="18" charset="0"/>
                  </a:rPr>
                  <a:t>potezu</a:t>
                </a:r>
                <a:r>
                  <a:rPr lang="en-US" sz="2400" dirty="0">
                    <a:solidFill>
                      <a:schemeClr val="tx2"/>
                    </a:solidFill>
                    <a:latin typeface="Cambria" pitchFamily="18" charset="0"/>
                  </a:rPr>
                  <a:t> od </a:t>
                </a:r>
                <a:r>
                  <a:rPr lang="en-US" sz="2400" dirty="0" err="1">
                    <a:solidFill>
                      <a:schemeClr val="tx2"/>
                    </a:solidFill>
                    <a:latin typeface="Cambria" pitchFamily="18" charset="0"/>
                  </a:rPr>
                  <a:t>poprečnog</a:t>
                </a:r>
                <a:r>
                  <a:rPr lang="en-US" sz="2400" dirty="0">
                    <a:solidFill>
                      <a:schemeClr val="tx2"/>
                    </a:solidFill>
                    <a:latin typeface="Cambria" pitchFamily="18" charset="0"/>
                  </a:rPr>
                  <a:t> </a:t>
                </a:r>
                <a:r>
                  <a:rPr lang="en-US" sz="2400" dirty="0" err="1">
                    <a:solidFill>
                      <a:schemeClr val="tx2"/>
                    </a:solidFill>
                    <a:latin typeface="Cambria" pitchFamily="18" charset="0"/>
                  </a:rPr>
                  <a:t>preseka</a:t>
                </a:r>
                <a:r>
                  <a:rPr lang="en-US" sz="2400" dirty="0">
                    <a:solidFill>
                      <a:schemeClr val="tx2"/>
                    </a:solidFill>
                    <a:latin typeface="Cambria" pitchFamily="18" charset="0"/>
                  </a:rPr>
                  <a:t> 1 do </a:t>
                </a:r>
                <a:r>
                  <a:rPr lang="en-US" sz="2400" dirty="0" err="1">
                    <a:solidFill>
                      <a:schemeClr val="tx2"/>
                    </a:solidFill>
                    <a:latin typeface="Cambria" pitchFamily="18" charset="0"/>
                  </a:rPr>
                  <a:t>preseka</a:t>
                </a:r>
                <a:r>
                  <a:rPr lang="en-US" sz="2400" dirty="0">
                    <a:solidFill>
                      <a:schemeClr val="tx2"/>
                    </a:solidFill>
                    <a:latin typeface="Cambria" pitchFamily="18" charset="0"/>
                  </a:rPr>
                  <a:t> 2 </a:t>
                </a:r>
                <a:r>
                  <a:rPr lang="en-US" sz="2400" dirty="0" err="1">
                    <a:solidFill>
                      <a:schemeClr val="tx2"/>
                    </a:solidFill>
                    <a:latin typeface="Cambria" pitchFamily="18" charset="0"/>
                  </a:rPr>
                  <a:t>sa</a:t>
                </a:r>
                <a:r>
                  <a:rPr lang="en-US" sz="2400" dirty="0">
                    <a:solidFill>
                      <a:schemeClr val="tx2"/>
                    </a:solidFill>
                    <a:latin typeface="Cambria" pitchFamily="18" charset="0"/>
                  </a:rPr>
                  <a:t> </a:t>
                </a:r>
                <a:r>
                  <a:rPr lang="en-US" sz="2400" dirty="0" err="1">
                    <a:solidFill>
                      <a:schemeClr val="tx2"/>
                    </a:solidFill>
                    <a:latin typeface="Cambria" pitchFamily="18" charset="0"/>
                  </a:rPr>
                  <a:t>elektromotornom</a:t>
                </a:r>
                <a:r>
                  <a:rPr lang="en-US" sz="2400" dirty="0">
                    <a:solidFill>
                      <a:schemeClr val="tx2"/>
                    </a:solidFill>
                    <a:latin typeface="Cambria" pitchFamily="18" charset="0"/>
                  </a:rPr>
                  <a:t> </a:t>
                </a:r>
                <a:r>
                  <a:rPr lang="en-US" sz="2400" dirty="0" err="1">
                    <a:solidFill>
                      <a:schemeClr val="tx2"/>
                    </a:solidFill>
                    <a:latin typeface="Cambria" pitchFamily="18" charset="0"/>
                  </a:rPr>
                  <a:t>silom</a:t>
                </a:r>
                <a:r>
                  <a:rPr lang="en-US" sz="2400" dirty="0">
                    <a:solidFill>
                      <a:schemeClr val="tx2"/>
                    </a:solidFill>
                    <a:latin typeface="Cambria" pitchFamily="18" charset="0"/>
                  </a:rPr>
                  <a:t> se </a:t>
                </a:r>
                <a:r>
                  <a:rPr lang="en-US" sz="2400" dirty="0" err="1">
                    <a:solidFill>
                      <a:schemeClr val="tx2"/>
                    </a:solidFill>
                    <a:latin typeface="Cambria" pitchFamily="18" charset="0"/>
                  </a:rPr>
                  <a:t>izvodi</a:t>
                </a:r>
                <a:endParaRPr lang="en-US" sz="2400" dirty="0">
                  <a:solidFill>
                    <a:schemeClr val="tx2"/>
                  </a:solidFill>
                  <a:latin typeface="Cambria" pitchFamily="18" charset="0"/>
                </a:endParaRPr>
              </a:p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r-Latn-RS" sz="2400" b="0" i="1" smtClean="0">
                          <a:solidFill>
                            <a:schemeClr val="tx2"/>
                          </a:solidFill>
                          <a:latin typeface="Cambria Math"/>
                        </a:rPr>
                        <m:t>𝑅𝐼</m:t>
                      </m:r>
                      <m:r>
                        <a:rPr lang="sr-Latn-RS" sz="2400" b="0" i="1" smtClean="0">
                          <a:solidFill>
                            <a:schemeClr val="tx2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sr-Latn-RS" sz="2400" b="0" i="1" smtClean="0">
                              <a:solidFill>
                                <a:schemeClr val="tx2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sr-Latn-RS" sz="2400" b="0" i="1" smtClean="0">
                              <a:solidFill>
                                <a:schemeClr val="tx2"/>
                              </a:solidFill>
                              <a:latin typeface="Cambria Math"/>
                              <a:ea typeface="Cambria Math"/>
                            </a:rPr>
                            <m:t>𝜑</m:t>
                          </m:r>
                        </m:e>
                        <m:sub>
                          <m:r>
                            <a:rPr lang="sr-Latn-RS" sz="2400" b="0" i="1" smtClean="0">
                              <a:solidFill>
                                <a:schemeClr val="tx2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  <m:r>
                        <a:rPr lang="sr-Latn-RS" sz="2400" b="0" i="1" smtClean="0">
                          <a:solidFill>
                            <a:schemeClr val="tx2"/>
                          </a:solidFill>
                          <a:latin typeface="Cambria Math"/>
                          <a:ea typeface="Cambria Math"/>
                        </a:rPr>
                        <m:t>−</m:t>
                      </m:r>
                      <m:sSub>
                        <m:sSubPr>
                          <m:ctrlPr>
                            <a:rPr lang="sr-Latn-RS" sz="2400" b="0" i="1" smtClean="0">
                              <a:solidFill>
                                <a:schemeClr val="tx2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sr-Latn-RS" sz="2400" b="0" i="1" smtClean="0">
                              <a:solidFill>
                                <a:schemeClr val="tx2"/>
                              </a:solidFill>
                              <a:latin typeface="Cambria Math"/>
                              <a:ea typeface="Cambria Math"/>
                            </a:rPr>
                            <m:t>𝜑</m:t>
                          </m:r>
                        </m:e>
                        <m:sub>
                          <m:r>
                            <a:rPr lang="sr-Latn-RS" sz="2400" b="0" i="1" smtClean="0">
                              <a:solidFill>
                                <a:schemeClr val="tx2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  <m:r>
                        <a:rPr lang="sr-Latn-RS" sz="2400" b="0" i="1" smtClean="0">
                          <a:solidFill>
                            <a:schemeClr val="tx2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sr-Latn-RS" sz="2400" b="0" i="1" smtClean="0">
                              <a:solidFill>
                                <a:schemeClr val="tx2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sr-Latn-RS" sz="2400" b="0" i="1" smtClean="0">
                              <a:solidFill>
                                <a:schemeClr val="tx2"/>
                              </a:solidFill>
                              <a:latin typeface="Cambria Math"/>
                              <a:ea typeface="Cambria Math"/>
                            </a:rPr>
                            <m:t>𝐸</m:t>
                          </m:r>
                        </m:e>
                        <m:sub>
                          <m:r>
                            <a:rPr lang="sr-Latn-RS" sz="2400" b="0" i="1" smtClean="0">
                              <a:solidFill>
                                <a:schemeClr val="tx2"/>
                              </a:solidFill>
                              <a:latin typeface="Cambria Math"/>
                              <a:ea typeface="Cambria Math"/>
                            </a:rPr>
                            <m:t>12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chemeClr val="tx2"/>
                  </a:solidFill>
                  <a:latin typeface="Cambria" pitchFamily="18" charset="0"/>
                </a:endParaRPr>
              </a:p>
              <a:p>
                <a:pPr algn="l"/>
                <a:r>
                  <a:rPr lang="en-US" sz="2400" dirty="0" err="1">
                    <a:solidFill>
                      <a:schemeClr val="tx2"/>
                    </a:solidFill>
                    <a:latin typeface="Cambria" pitchFamily="18" charset="0"/>
                  </a:rPr>
                  <a:t>gde</a:t>
                </a:r>
                <a:r>
                  <a:rPr lang="en-US" sz="2400" dirty="0">
                    <a:solidFill>
                      <a:schemeClr val="tx2"/>
                    </a:solidFill>
                    <a:latin typeface="Cambria" pitchFamily="18" charset="0"/>
                  </a:rPr>
                  <a:t> je</a:t>
                </a:r>
              </a:p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12</m:t>
                          </m:r>
                        </m:sub>
                      </m:sSub>
                      <m:r>
                        <a:rPr lang="en-US" sz="2400" i="1" smtClean="0">
                          <a:solidFill>
                            <a:schemeClr val="tx2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US" sz="2400" i="1" smtClean="0">
                              <a:solidFill>
                                <a:schemeClr val="tx2"/>
                              </a:solidFill>
                              <a:latin typeface="Cambria Math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sz="2400" b="0" i="1" smtClean="0">
                              <a:solidFill>
                                <a:schemeClr val="tx2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sz="2400" b="0" i="1" smtClean="0">
                              <a:solidFill>
                                <a:schemeClr val="tx2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  <m:e>
                          <m:sSup>
                            <m:sSupPr>
                              <m:ctrlPr>
                                <a:rPr lang="en-US" sz="240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b="1" i="0" smtClean="0">
                                  <a:solidFill>
                                    <a:schemeClr val="tx2"/>
                                  </a:solidFill>
                                  <a:latin typeface="Cambria Math"/>
                                  <a:ea typeface="Cambria Math"/>
                                </a:rPr>
                                <m:t>𝐄</m:t>
                              </m:r>
                            </m:e>
                            <m:sup>
                              <m:r>
                                <a:rPr lang="sr-Latn-RS" sz="2400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  <a:ea typeface="Cambria Math"/>
                                </a:rPr>
                                <m:t>∗</m:t>
                              </m:r>
                            </m:sup>
                          </m:sSup>
                          <m:r>
                            <a:rPr lang="sr-Latn-RS" sz="2400" b="0" i="1" smtClean="0">
                              <a:solidFill>
                                <a:schemeClr val="tx2"/>
                              </a:solidFill>
                              <a:latin typeface="Cambria Math"/>
                              <a:ea typeface="Cambria Math"/>
                            </a:rPr>
                            <m:t>𝑑</m:t>
                          </m:r>
                          <m:r>
                            <a:rPr lang="sr-Latn-RS" sz="2400" b="1" i="0" smtClean="0">
                              <a:solidFill>
                                <a:schemeClr val="tx2"/>
                              </a:solidFill>
                              <a:latin typeface="Cambria Math"/>
                              <a:ea typeface="Cambria Math"/>
                            </a:rPr>
                            <m:t>𝐥</m:t>
                          </m:r>
                        </m:e>
                      </m:nary>
                    </m:oMath>
                  </m:oMathPara>
                </a14:m>
                <a:endParaRPr lang="en-US" sz="2400" dirty="0">
                  <a:solidFill>
                    <a:schemeClr val="tx2"/>
                  </a:solidFill>
                  <a:latin typeface="Cambria" pitchFamily="18" charset="0"/>
                </a:endParaRPr>
              </a:p>
              <a:p>
                <a:pPr algn="l"/>
                <a14:m>
                  <m:oMath xmlns:m="http://schemas.openxmlformats.org/officeDocument/2006/math">
                    <m:sSub>
                      <m:sSubPr>
                        <m:ctrlPr>
                          <a:rPr lang="sr-Latn-RS" sz="2400" i="1">
                            <a:solidFill>
                              <a:srgbClr val="1F497D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sr-Latn-RS" sz="2400" i="1">
                            <a:solidFill>
                              <a:srgbClr val="1F497D"/>
                            </a:solidFill>
                            <a:latin typeface="Cambria Math"/>
                            <a:ea typeface="Cambria Math"/>
                          </a:rPr>
                          <m:t>𝐸</m:t>
                        </m:r>
                      </m:e>
                      <m:sub>
                        <m:r>
                          <a:rPr lang="sr-Latn-RS" sz="2400" i="1">
                            <a:solidFill>
                              <a:srgbClr val="1F497D"/>
                            </a:solidFill>
                            <a:latin typeface="Cambria Math"/>
                            <a:ea typeface="Cambria Math"/>
                          </a:rPr>
                          <m:t>12</m:t>
                        </m:r>
                      </m:sub>
                    </m:sSub>
                  </m:oMath>
                </a14:m>
                <a:r>
                  <a:rPr lang="en-US" sz="2400" dirty="0" smtClean="0">
                    <a:solidFill>
                      <a:schemeClr val="tx2"/>
                    </a:solidFill>
                    <a:latin typeface="Cambria" pitchFamily="18" charset="0"/>
                  </a:rPr>
                  <a:t> </a:t>
                </a:r>
                <a:r>
                  <a:rPr lang="en-US" sz="2400" dirty="0">
                    <a:solidFill>
                      <a:schemeClr val="tx2"/>
                    </a:solidFill>
                    <a:latin typeface="Cambria" pitchFamily="18" charset="0"/>
                  </a:rPr>
                  <a:t>je </a:t>
                </a:r>
                <a:r>
                  <a:rPr lang="en-US" sz="2400" dirty="0" err="1">
                    <a:solidFill>
                      <a:schemeClr val="tx2"/>
                    </a:solidFill>
                    <a:latin typeface="Cambria" pitchFamily="18" charset="0"/>
                  </a:rPr>
                  <a:t>jačina</a:t>
                </a:r>
                <a:r>
                  <a:rPr lang="en-US" sz="2400" dirty="0">
                    <a:solidFill>
                      <a:schemeClr val="tx2"/>
                    </a:solidFill>
                    <a:latin typeface="Cambria" pitchFamily="18" charset="0"/>
                  </a:rPr>
                  <a:t> </a:t>
                </a:r>
                <a:r>
                  <a:rPr lang="en-US" sz="2400" dirty="0" err="1">
                    <a:solidFill>
                      <a:schemeClr val="tx2"/>
                    </a:solidFill>
                    <a:latin typeface="Cambria" pitchFamily="18" charset="0"/>
                  </a:rPr>
                  <a:t>elektromotorne</a:t>
                </a:r>
                <a:r>
                  <a:rPr lang="en-US" sz="2400" dirty="0">
                    <a:solidFill>
                      <a:schemeClr val="tx2"/>
                    </a:solidFill>
                    <a:latin typeface="Cambria" pitchFamily="18" charset="0"/>
                  </a:rPr>
                  <a:t> </a:t>
                </a:r>
                <a:r>
                  <a:rPr lang="en-US" sz="2400" dirty="0" err="1">
                    <a:solidFill>
                      <a:schemeClr val="tx2"/>
                    </a:solidFill>
                    <a:latin typeface="Cambria" pitchFamily="18" charset="0"/>
                  </a:rPr>
                  <a:t>sile</a:t>
                </a:r>
                <a:r>
                  <a:rPr lang="en-US" sz="2400" dirty="0">
                    <a:solidFill>
                      <a:schemeClr val="tx2"/>
                    </a:solidFill>
                    <a:latin typeface="Cambria" pitchFamily="18" charset="0"/>
                  </a:rPr>
                  <a:t>. </a:t>
                </a:r>
                <a:r>
                  <a:rPr lang="en-US" sz="2400" dirty="0" err="1">
                    <a:solidFill>
                      <a:schemeClr val="tx2"/>
                    </a:solidFill>
                    <a:latin typeface="Cambria" pitchFamily="18" charset="0"/>
                  </a:rPr>
                  <a:t>Ako</a:t>
                </a:r>
                <a:r>
                  <a:rPr lang="en-US" sz="2400" dirty="0">
                    <a:solidFill>
                      <a:schemeClr val="tx2"/>
                    </a:solidFill>
                    <a:latin typeface="Cambria" pitchFamily="18" charset="0"/>
                  </a:rPr>
                  <a:t> </a:t>
                </a:r>
                <a:r>
                  <a:rPr lang="en-US" sz="2400" dirty="0" err="1">
                    <a:solidFill>
                      <a:schemeClr val="tx2"/>
                    </a:solidFill>
                    <a:latin typeface="Cambria" pitchFamily="18" charset="0"/>
                  </a:rPr>
                  <a:t>ona</a:t>
                </a:r>
                <a:r>
                  <a:rPr lang="en-US" sz="2400" dirty="0">
                    <a:solidFill>
                      <a:schemeClr val="tx2"/>
                    </a:solidFill>
                    <a:latin typeface="Cambria" pitchFamily="18" charset="0"/>
                  </a:rPr>
                  <a:t> </a:t>
                </a:r>
                <a:r>
                  <a:rPr lang="en-US" sz="2400" dirty="0" err="1">
                    <a:solidFill>
                      <a:schemeClr val="tx2"/>
                    </a:solidFill>
                    <a:latin typeface="Cambria" pitchFamily="18" charset="0"/>
                  </a:rPr>
                  <a:t>doprinosi</a:t>
                </a:r>
                <a:endParaRPr lang="en-US" sz="2400" dirty="0">
                  <a:solidFill>
                    <a:schemeClr val="tx2"/>
                  </a:solidFill>
                  <a:latin typeface="Cambria" pitchFamily="18" charset="0"/>
                </a:endParaRPr>
              </a:p>
              <a:p>
                <a:pPr algn="l"/>
                <a:r>
                  <a:rPr lang="en-US" sz="2400" dirty="0" err="1">
                    <a:solidFill>
                      <a:schemeClr val="tx2"/>
                    </a:solidFill>
                    <a:latin typeface="Cambria" pitchFamily="18" charset="0"/>
                  </a:rPr>
                  <a:t>kretanju</a:t>
                </a:r>
                <a:r>
                  <a:rPr lang="en-US" sz="2400" dirty="0">
                    <a:solidFill>
                      <a:schemeClr val="tx2"/>
                    </a:solidFill>
                    <a:latin typeface="Cambria" pitchFamily="18" charset="0"/>
                  </a:rPr>
                  <a:t> </a:t>
                </a:r>
                <a:r>
                  <a:rPr lang="en-US" sz="2400" dirty="0" err="1">
                    <a:solidFill>
                      <a:schemeClr val="tx2"/>
                    </a:solidFill>
                    <a:latin typeface="Cambria" pitchFamily="18" charset="0"/>
                  </a:rPr>
                  <a:t>pozitivnog</a:t>
                </a:r>
                <a:r>
                  <a:rPr lang="en-US" sz="2400" dirty="0">
                    <a:solidFill>
                      <a:schemeClr val="tx2"/>
                    </a:solidFill>
                    <a:latin typeface="Cambria" pitchFamily="18" charset="0"/>
                  </a:rPr>
                  <a:t> </a:t>
                </a:r>
                <a:r>
                  <a:rPr lang="en-US" sz="2400" dirty="0" err="1">
                    <a:solidFill>
                      <a:schemeClr val="tx2"/>
                    </a:solidFill>
                    <a:latin typeface="Cambria" pitchFamily="18" charset="0"/>
                  </a:rPr>
                  <a:t>naelektrisanja</a:t>
                </a:r>
                <a:r>
                  <a:rPr lang="en-US" sz="2400" dirty="0">
                    <a:solidFill>
                      <a:schemeClr val="tx2"/>
                    </a:solidFill>
                    <a:latin typeface="Cambria" pitchFamily="18" charset="0"/>
                  </a:rPr>
                  <a:t> u </a:t>
                </a:r>
                <a:r>
                  <a:rPr lang="en-US" sz="2400" dirty="0" err="1">
                    <a:solidFill>
                      <a:schemeClr val="tx2"/>
                    </a:solidFill>
                    <a:latin typeface="Cambria" pitchFamily="18" charset="0"/>
                  </a:rPr>
                  <a:t>izabranom</a:t>
                </a:r>
                <a:r>
                  <a:rPr lang="en-US" sz="2400" dirty="0">
                    <a:solidFill>
                      <a:schemeClr val="tx2"/>
                    </a:solidFill>
                    <a:latin typeface="Cambria" pitchFamily="18" charset="0"/>
                  </a:rPr>
                  <a:t> </a:t>
                </a:r>
                <a:r>
                  <a:rPr lang="en-US" sz="2400" dirty="0" err="1">
                    <a:solidFill>
                      <a:schemeClr val="tx2"/>
                    </a:solidFill>
                    <a:latin typeface="Cambria" pitchFamily="18" charset="0"/>
                  </a:rPr>
                  <a:t>smeru</a:t>
                </a:r>
                <a:endParaRPr lang="en-US" sz="2400" dirty="0">
                  <a:solidFill>
                    <a:schemeClr val="tx2"/>
                  </a:solidFill>
                  <a:latin typeface="Cambria" pitchFamily="18" charset="0"/>
                </a:endParaRPr>
              </a:p>
              <a:p>
                <a:pPr algn="l"/>
                <a:r>
                  <a:rPr lang="en-US" sz="2400" dirty="0" err="1">
                    <a:solidFill>
                      <a:schemeClr val="tx2"/>
                    </a:solidFill>
                    <a:latin typeface="Cambria" pitchFamily="18" charset="0"/>
                  </a:rPr>
                  <a:t>onda</a:t>
                </a:r>
                <a:r>
                  <a:rPr lang="en-US" sz="2400" dirty="0">
                    <a:solidFill>
                      <a:schemeClr val="tx2"/>
                    </a:solidFill>
                    <a:latin typeface="Cambria" pitchFamily="18" charset="0"/>
                  </a:rPr>
                  <a:t> je </a:t>
                </a:r>
                <a:r>
                  <a:rPr lang="en-US" sz="2400" dirty="0" err="1">
                    <a:solidFill>
                      <a:schemeClr val="tx2"/>
                    </a:solidFill>
                    <a:latin typeface="Cambria" pitchFamily="18" charset="0"/>
                  </a:rPr>
                  <a:t>ona</a:t>
                </a:r>
                <a:r>
                  <a:rPr lang="en-US" sz="2400" dirty="0">
                    <a:solidFill>
                      <a:schemeClr val="tx2"/>
                    </a:solidFill>
                    <a:latin typeface="Cambria" pitchFamily="18" charset="0"/>
                  </a:rPr>
                  <a:t> </a:t>
                </a:r>
                <a:r>
                  <a:rPr lang="en-US" sz="2400" dirty="0" err="1">
                    <a:solidFill>
                      <a:schemeClr val="tx2"/>
                    </a:solidFill>
                    <a:latin typeface="Cambria" pitchFamily="18" charset="0"/>
                  </a:rPr>
                  <a:t>pozitivna</a:t>
                </a:r>
                <a:r>
                  <a:rPr lang="en-US" sz="2400" dirty="0">
                    <a:solidFill>
                      <a:schemeClr val="tx2"/>
                    </a:solidFill>
                    <a:latin typeface="Cambria" pitchFamily="18" charset="0"/>
                  </a:rPr>
                  <a:t> i </a:t>
                </a:r>
                <a:r>
                  <a:rPr lang="en-US" sz="2400" dirty="0" err="1">
                    <a:solidFill>
                      <a:schemeClr val="tx2"/>
                    </a:solidFill>
                    <a:latin typeface="Cambria" pitchFamily="18" charset="0"/>
                  </a:rPr>
                  <a:t>obrnuto</a:t>
                </a:r>
                <a:r>
                  <a:rPr lang="en-US" sz="2400" dirty="0" smtClean="0">
                    <a:solidFill>
                      <a:schemeClr val="tx2"/>
                    </a:solidFill>
                    <a:latin typeface="Cambria" pitchFamily="18" charset="0"/>
                  </a:rPr>
                  <a:t>.</a:t>
                </a:r>
                <a:endParaRPr lang="en-US" sz="2400" dirty="0">
                  <a:solidFill>
                    <a:schemeClr val="tx2"/>
                  </a:solidFill>
                  <a:latin typeface="Cambria" pitchFamily="18" charset="0"/>
                </a:endParaRPr>
              </a:p>
            </p:txBody>
          </p:sp>
        </mc:Choice>
        <mc:Fallback>
          <p:sp>
            <p:nvSpPr>
              <p:cNvPr id="5" name="Sub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683568" y="2636912"/>
                <a:ext cx="7120880" cy="3960440"/>
              </a:xfrm>
              <a:blipFill rotWithShape="1">
                <a:blip r:embed="rId2"/>
                <a:stretch>
                  <a:fillRect l="-1027" t="-2619" b="-20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02994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3" name="Picture 2"/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5" r="8866"/>
          <a:stretch/>
        </p:blipFill>
        <p:spPr bwMode="auto">
          <a:xfrm>
            <a:off x="498728" y="2276872"/>
            <a:ext cx="3917663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685800" y="1109812"/>
            <a:ext cx="7772400" cy="735012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err="1" smtClean="0">
                <a:solidFill>
                  <a:schemeClr val="tx2"/>
                </a:solidFill>
                <a:latin typeface="Cambria" pitchFamily="18" charset="0"/>
              </a:rPr>
              <a:t>Uopšteni</a:t>
            </a:r>
            <a:r>
              <a:rPr lang="en-US" dirty="0" smtClean="0">
                <a:solidFill>
                  <a:schemeClr val="tx2"/>
                </a:solidFill>
                <a:latin typeface="Cambria" pitchFamily="18" charset="0"/>
              </a:rPr>
              <a:t> Ohm-</a:t>
            </a:r>
            <a:r>
              <a:rPr lang="en-US" dirty="0" err="1" smtClean="0">
                <a:solidFill>
                  <a:schemeClr val="tx2"/>
                </a:solidFill>
                <a:latin typeface="Cambria" pitchFamily="18" charset="0"/>
              </a:rPr>
              <a:t>ov</a:t>
            </a:r>
            <a:r>
              <a:rPr lang="en-US" dirty="0" smtClean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Cambria" pitchFamily="18" charset="0"/>
              </a:rPr>
              <a:t>zakon</a:t>
            </a:r>
            <a:endParaRPr lang="en-US" dirty="0">
              <a:solidFill>
                <a:schemeClr val="tx2"/>
              </a:solidFill>
              <a:latin typeface="Cambria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509170" y="2740902"/>
            <a:ext cx="4572000" cy="208672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lnSpc>
                <a:spcPct val="90000"/>
              </a:lnSpc>
              <a:spcBef>
                <a:spcPts val="625"/>
              </a:spcBef>
              <a:defRPr/>
            </a:pPr>
            <a:r>
              <a:rPr lang="sr-Latn-CS" sz="2400" dirty="0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Za zatvoreno kolo u kome se tačke 1 i 2 poklapaju tj. </a:t>
            </a:r>
            <a:r>
              <a:rPr lang="el-GR" sz="2400" dirty="0" smtClean="0">
                <a:solidFill>
                  <a:schemeClr val="tx2"/>
                </a:solidFill>
                <a:latin typeface="Cambria" pitchFamily="18" charset="0"/>
                <a:ea typeface="Cambria" pitchFamily="18" charset="0"/>
                <a:cs typeface="Arial" charset="0"/>
              </a:rPr>
              <a:t>φ</a:t>
            </a:r>
            <a:r>
              <a:rPr lang="sr-Latn-CS" sz="2400" baseline="-25000" dirty="0">
                <a:solidFill>
                  <a:schemeClr val="tx2"/>
                </a:solidFill>
                <a:latin typeface="Cambria" pitchFamily="18" charset="0"/>
                <a:ea typeface="Cambria" pitchFamily="18" charset="0"/>
                <a:cs typeface="Arial" charset="0"/>
              </a:rPr>
              <a:t>1 </a:t>
            </a:r>
            <a:r>
              <a:rPr lang="sr-Latn-CS" sz="2400" dirty="0">
                <a:solidFill>
                  <a:schemeClr val="tx2"/>
                </a:solidFill>
                <a:latin typeface="Cambria" pitchFamily="18" charset="0"/>
                <a:ea typeface="Cambria" pitchFamily="18" charset="0"/>
                <a:cs typeface="Arial" charset="0"/>
              </a:rPr>
              <a:t>= </a:t>
            </a:r>
            <a:r>
              <a:rPr lang="el-GR" sz="2400" dirty="0">
                <a:solidFill>
                  <a:schemeClr val="tx2"/>
                </a:solidFill>
                <a:latin typeface="Cambria" pitchFamily="18" charset="0"/>
                <a:ea typeface="Cambria" pitchFamily="18" charset="0"/>
                <a:cs typeface="Arial" charset="0"/>
              </a:rPr>
              <a:t>φ</a:t>
            </a:r>
            <a:r>
              <a:rPr lang="sr-Latn-CS" sz="2400" baseline="-25000" dirty="0">
                <a:solidFill>
                  <a:schemeClr val="tx2"/>
                </a:solidFill>
                <a:latin typeface="Cambria" pitchFamily="18" charset="0"/>
                <a:ea typeface="Cambria" pitchFamily="18" charset="0"/>
                <a:cs typeface="Arial" charset="0"/>
              </a:rPr>
              <a:t>2 </a:t>
            </a:r>
            <a:r>
              <a:rPr lang="sr-Latn-CS" sz="2400" dirty="0">
                <a:solidFill>
                  <a:schemeClr val="tx2"/>
                </a:solidFill>
                <a:latin typeface="Cambria" pitchFamily="18" charset="0"/>
                <a:ea typeface="Cambria" pitchFamily="18" charset="0"/>
                <a:cs typeface="Arial" charset="0"/>
              </a:rPr>
              <a:t> se </a:t>
            </a:r>
            <a:r>
              <a:rPr lang="sr-Latn-CS" sz="2400" dirty="0" smtClean="0">
                <a:solidFill>
                  <a:schemeClr val="tx2"/>
                </a:solidFill>
                <a:latin typeface="Cambria" pitchFamily="18" charset="0"/>
                <a:ea typeface="Cambria" pitchFamily="18" charset="0"/>
                <a:cs typeface="Arial" charset="0"/>
              </a:rPr>
              <a:t>ima </a:t>
            </a:r>
            <a:r>
              <a:rPr lang="sr-Latn-CS" sz="2400" i="1" dirty="0" smtClean="0">
                <a:solidFill>
                  <a:schemeClr val="tx2"/>
                </a:solidFill>
                <a:latin typeface="Cambria" pitchFamily="18" charset="0"/>
                <a:ea typeface="Cambria" pitchFamily="18" charset="0"/>
                <a:cs typeface="Arial" charset="0"/>
              </a:rPr>
              <a:t>RI</a:t>
            </a:r>
            <a:r>
              <a:rPr lang="sr-Latn-CS" sz="2400" dirty="0" smtClean="0">
                <a:solidFill>
                  <a:schemeClr val="tx2"/>
                </a:solidFill>
                <a:latin typeface="Cambria" pitchFamily="18" charset="0"/>
                <a:ea typeface="Cambria" pitchFamily="18" charset="0"/>
                <a:cs typeface="Arial" charset="0"/>
              </a:rPr>
              <a:t> =</a:t>
            </a:r>
            <a:r>
              <a:rPr lang="sr-Latn-CS" sz="2400" i="1" dirty="0" smtClean="0">
                <a:solidFill>
                  <a:schemeClr val="tx2"/>
                </a:solidFill>
                <a:latin typeface="Cambria" pitchFamily="18" charset="0"/>
                <a:ea typeface="Cambria" pitchFamily="18" charset="0"/>
                <a:cs typeface="Arial" charset="0"/>
              </a:rPr>
              <a:t>E, </a:t>
            </a:r>
            <a:r>
              <a:rPr lang="en-US" sz="2400" dirty="0" smtClean="0">
                <a:solidFill>
                  <a:schemeClr val="tx2"/>
                </a:solidFill>
                <a:latin typeface="Cambria" pitchFamily="18" charset="0"/>
                <a:ea typeface="Cambria" pitchFamily="18" charset="0"/>
                <a:cs typeface="Arial" charset="0"/>
              </a:rPr>
              <a:t>g</a:t>
            </a:r>
            <a:r>
              <a:rPr lang="sr-Latn-CS" sz="2400" dirty="0">
                <a:solidFill>
                  <a:schemeClr val="tx2"/>
                </a:solidFill>
                <a:latin typeface="Cambria" pitchFamily="18" charset="0"/>
                <a:ea typeface="Cambria" pitchFamily="18" charset="0"/>
                <a:cs typeface="Arial" charset="0"/>
              </a:rPr>
              <a:t>de je E </a:t>
            </a:r>
            <a:r>
              <a:rPr lang="sr-Latn-CS" sz="2400" dirty="0" smtClean="0">
                <a:solidFill>
                  <a:schemeClr val="tx2"/>
                </a:solidFill>
                <a:latin typeface="Cambria" pitchFamily="18" charset="0"/>
                <a:ea typeface="Cambria" pitchFamily="18" charset="0"/>
                <a:cs typeface="Arial" charset="0"/>
              </a:rPr>
              <a:t>algebarska suma </a:t>
            </a:r>
            <a:r>
              <a:rPr lang="sr-Latn-CS" sz="2400" dirty="0">
                <a:solidFill>
                  <a:schemeClr val="tx2"/>
                </a:solidFill>
                <a:latin typeface="Cambria" pitchFamily="18" charset="0"/>
                <a:ea typeface="Cambria" pitchFamily="18" charset="0"/>
                <a:cs typeface="Arial" charset="0"/>
              </a:rPr>
              <a:t>jačina svih </a:t>
            </a:r>
            <a:r>
              <a:rPr lang="sr-Latn-CS" sz="2400" dirty="0" smtClean="0">
                <a:solidFill>
                  <a:schemeClr val="tx2"/>
                </a:solidFill>
                <a:latin typeface="Cambria" pitchFamily="18" charset="0"/>
                <a:ea typeface="Cambria" pitchFamily="18" charset="0"/>
                <a:cs typeface="Arial" charset="0"/>
              </a:rPr>
              <a:t>elektromotornih sila </a:t>
            </a:r>
            <a:r>
              <a:rPr lang="sr-Latn-CS" sz="2400" dirty="0">
                <a:solidFill>
                  <a:schemeClr val="tx2"/>
                </a:solidFill>
                <a:latin typeface="Cambria" pitchFamily="18" charset="0"/>
                <a:ea typeface="Cambria" pitchFamily="18" charset="0"/>
                <a:cs typeface="Arial" charset="0"/>
              </a:rPr>
              <a:t>u kolu. R je ukupna </a:t>
            </a:r>
            <a:r>
              <a:rPr lang="sr-Latn-CS" sz="2400" dirty="0" smtClean="0">
                <a:solidFill>
                  <a:schemeClr val="tx2"/>
                </a:solidFill>
                <a:latin typeface="Cambria" pitchFamily="18" charset="0"/>
                <a:ea typeface="Cambria" pitchFamily="18" charset="0"/>
                <a:cs typeface="Arial" charset="0"/>
              </a:rPr>
              <a:t>otpornost zatvorenog </a:t>
            </a:r>
            <a:r>
              <a:rPr lang="sr-Latn-CS" sz="2400" dirty="0">
                <a:solidFill>
                  <a:schemeClr val="tx2"/>
                </a:solidFill>
                <a:latin typeface="Cambria" pitchFamily="18" charset="0"/>
                <a:ea typeface="Cambria" pitchFamily="18" charset="0"/>
                <a:cs typeface="Arial" charset="0"/>
              </a:rPr>
              <a:t>kola</a:t>
            </a:r>
            <a:r>
              <a:rPr lang="sr-Latn-CS" sz="2400" dirty="0" smtClean="0">
                <a:solidFill>
                  <a:schemeClr val="tx2"/>
                </a:solidFill>
                <a:latin typeface="Cambria" pitchFamily="18" charset="0"/>
                <a:ea typeface="Cambria" pitchFamily="18" charset="0"/>
                <a:cs typeface="Arial" charset="0"/>
              </a:rPr>
              <a:t>.</a:t>
            </a:r>
            <a:endParaRPr lang="sr-Latn-CS" sz="2400" dirty="0">
              <a:solidFill>
                <a:schemeClr val="tx2"/>
              </a:solidFill>
              <a:latin typeface="Cambria" pitchFamily="18" charset="0"/>
              <a:ea typeface="Cambria" pitchFamily="18" charset="0"/>
              <a:cs typeface="Arial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87624" y="5375812"/>
            <a:ext cx="6840760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625"/>
              </a:spcBef>
              <a:defRPr/>
            </a:pPr>
            <a:r>
              <a:rPr lang="sr-Latn-CS" sz="2400" dirty="0">
                <a:solidFill>
                  <a:srgbClr val="1F497D"/>
                </a:solidFill>
                <a:latin typeface="Cambria" pitchFamily="18" charset="0"/>
                <a:ea typeface="Cambria" pitchFamily="18" charset="0"/>
                <a:cs typeface="Arial" charset="0"/>
              </a:rPr>
              <a:t>Napajanje se predstavlja jačinom elektromotorne sile i unutrašnjom otpornošću izvora. Idealan naponski izvor ima nultu unutrašnju otpornost. </a:t>
            </a:r>
            <a:endParaRPr lang="en-US" sz="2400" dirty="0">
              <a:solidFill>
                <a:srgbClr val="1F497D"/>
              </a:solidFill>
              <a:latin typeface="Cambria" pitchFamily="18" charset="0"/>
              <a:ea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76574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1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1484313"/>
            <a:ext cx="3800475" cy="361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3012" name="Text Box 3"/>
          <p:cNvSpPr txBox="1">
            <a:spLocks noChangeArrowheads="1"/>
          </p:cNvSpPr>
          <p:nvPr/>
        </p:nvSpPr>
        <p:spPr bwMode="auto">
          <a:xfrm>
            <a:off x="376238" y="5089525"/>
            <a:ext cx="4215298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sr-Latn-CS" sz="2400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Izvor napajanja je između A i B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85800" y="1109812"/>
            <a:ext cx="7772400" cy="735012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err="1" smtClean="0">
                <a:solidFill>
                  <a:schemeClr val="tx2"/>
                </a:solidFill>
                <a:latin typeface="Cambria" pitchFamily="18" charset="0"/>
              </a:rPr>
              <a:t>Uopšteni</a:t>
            </a:r>
            <a:r>
              <a:rPr lang="en-US" dirty="0" smtClean="0">
                <a:solidFill>
                  <a:schemeClr val="tx2"/>
                </a:solidFill>
                <a:latin typeface="Cambria" pitchFamily="18" charset="0"/>
              </a:rPr>
              <a:t> Ohm-</a:t>
            </a:r>
            <a:r>
              <a:rPr lang="en-US" dirty="0" err="1" smtClean="0">
                <a:solidFill>
                  <a:schemeClr val="tx2"/>
                </a:solidFill>
                <a:latin typeface="Cambria" pitchFamily="18" charset="0"/>
              </a:rPr>
              <a:t>ov</a:t>
            </a:r>
            <a:r>
              <a:rPr lang="en-US" dirty="0" smtClean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Cambria" pitchFamily="18" charset="0"/>
              </a:rPr>
              <a:t>zakon</a:t>
            </a:r>
            <a:endParaRPr lang="en-US" dirty="0">
              <a:solidFill>
                <a:schemeClr val="tx2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138187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6" name="Picture 3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2492375"/>
            <a:ext cx="5010150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85800" y="1109812"/>
            <a:ext cx="7772400" cy="735012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r-Latn-RS" dirty="0" smtClean="0">
                <a:solidFill>
                  <a:schemeClr val="tx2"/>
                </a:solidFill>
                <a:latin typeface="Cambria" pitchFamily="18" charset="0"/>
              </a:rPr>
              <a:t>Razgranato kolo</a:t>
            </a:r>
            <a:endParaRPr lang="en-US" dirty="0">
              <a:solidFill>
                <a:schemeClr val="tx2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137392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52736"/>
            <a:ext cx="7772400" cy="1470025"/>
          </a:xfrm>
        </p:spPr>
        <p:txBody>
          <a:bodyPr/>
          <a:lstStyle/>
          <a:p>
            <a:pPr algn="l"/>
            <a:r>
              <a:rPr lang="en-US" dirty="0" err="1">
                <a:solidFill>
                  <a:schemeClr val="tx2"/>
                </a:solidFill>
                <a:latin typeface="Cambria" pitchFamily="18" charset="0"/>
              </a:rPr>
              <a:t>Prvi</a:t>
            </a:r>
            <a:r>
              <a:rPr lang="en-US" dirty="0">
                <a:solidFill>
                  <a:schemeClr val="tx2"/>
                </a:solidFill>
                <a:latin typeface="Cambria" pitchFamily="18" charset="0"/>
              </a:rPr>
              <a:t> Kirchhoff-</a:t>
            </a:r>
            <a:r>
              <a:rPr lang="en-US" dirty="0" err="1">
                <a:solidFill>
                  <a:schemeClr val="tx2"/>
                </a:solidFill>
                <a:latin typeface="Cambria" pitchFamily="18" charset="0"/>
              </a:rPr>
              <a:t>ov</a:t>
            </a:r>
            <a:r>
              <a:rPr lang="en-US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Cambria" pitchFamily="18" charset="0"/>
              </a:rPr>
              <a:t>zakon</a:t>
            </a:r>
            <a:r>
              <a:rPr lang="en-US" dirty="0">
                <a:solidFill>
                  <a:schemeClr val="tx2"/>
                </a:solidFill>
                <a:latin typeface="Cambria" pitchFamily="18" charset="0"/>
              </a:rPr>
              <a:t> </a:t>
            </a:r>
            <a:endParaRPr lang="en-US" dirty="0">
              <a:solidFill>
                <a:schemeClr val="tx2"/>
              </a:solidFill>
              <a:latin typeface="Cambria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Subtitle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683568" y="2636912"/>
                <a:ext cx="7120880" cy="3960440"/>
              </a:xfrm>
            </p:spPr>
            <p:txBody>
              <a:bodyPr>
                <a:normAutofit/>
              </a:bodyPr>
              <a:lstStyle/>
              <a:p>
                <a:pPr algn="l"/>
                <a:r>
                  <a:rPr lang="en-US" sz="2400" dirty="0" smtClean="0">
                    <a:solidFill>
                      <a:schemeClr val="tx2"/>
                    </a:solidFill>
                    <a:latin typeface="Cambria" pitchFamily="18" charset="0"/>
                  </a:rPr>
                  <a:t>Prvi</a:t>
                </a:r>
                <a:r>
                  <a:rPr lang="en-US" sz="2400" dirty="0">
                    <a:solidFill>
                      <a:schemeClr val="tx2"/>
                    </a:solidFill>
                    <a:latin typeface="Cambria" pitchFamily="18" charset="0"/>
                  </a:rPr>
                  <a:t> Kirchhoff-</a:t>
                </a:r>
                <a:r>
                  <a:rPr lang="en-US" sz="2400" dirty="0" err="1">
                    <a:solidFill>
                      <a:schemeClr val="tx2"/>
                    </a:solidFill>
                    <a:latin typeface="Cambria" pitchFamily="18" charset="0"/>
                  </a:rPr>
                  <a:t>ov</a:t>
                </a:r>
                <a:r>
                  <a:rPr lang="en-US" sz="2400" dirty="0">
                    <a:solidFill>
                      <a:schemeClr val="tx2"/>
                    </a:solidFill>
                    <a:latin typeface="Cambria" pitchFamily="18" charset="0"/>
                  </a:rPr>
                  <a:t> </a:t>
                </a:r>
                <a:r>
                  <a:rPr lang="en-US" sz="2400" dirty="0" err="1">
                    <a:solidFill>
                      <a:schemeClr val="tx2"/>
                    </a:solidFill>
                    <a:latin typeface="Cambria" pitchFamily="18" charset="0"/>
                  </a:rPr>
                  <a:t>zakon</a:t>
                </a:r>
                <a:r>
                  <a:rPr lang="en-US" sz="2400" dirty="0">
                    <a:solidFill>
                      <a:schemeClr val="tx2"/>
                    </a:solidFill>
                    <a:latin typeface="Cambria" pitchFamily="18" charset="0"/>
                  </a:rPr>
                  <a:t> se </a:t>
                </a:r>
                <a:r>
                  <a:rPr lang="en-US" sz="2400" dirty="0" err="1">
                    <a:solidFill>
                      <a:schemeClr val="tx2"/>
                    </a:solidFill>
                    <a:latin typeface="Cambria" pitchFamily="18" charset="0"/>
                  </a:rPr>
                  <a:t>odnosi</a:t>
                </a:r>
                <a:r>
                  <a:rPr lang="en-US" sz="2400" dirty="0">
                    <a:solidFill>
                      <a:schemeClr val="tx2"/>
                    </a:solidFill>
                    <a:latin typeface="Cambria" pitchFamily="18" charset="0"/>
                  </a:rPr>
                  <a:t> </a:t>
                </a:r>
                <a:r>
                  <a:rPr lang="en-US" sz="2400" dirty="0" err="1">
                    <a:solidFill>
                      <a:schemeClr val="tx2"/>
                    </a:solidFill>
                    <a:latin typeface="Cambria" pitchFamily="18" charset="0"/>
                  </a:rPr>
                  <a:t>na</a:t>
                </a:r>
                <a:r>
                  <a:rPr lang="en-US" sz="2400" dirty="0">
                    <a:solidFill>
                      <a:schemeClr val="tx2"/>
                    </a:solidFill>
                    <a:latin typeface="Cambria" pitchFamily="18" charset="0"/>
                  </a:rPr>
                  <a:t> </a:t>
                </a:r>
                <a:r>
                  <a:rPr lang="en-US" sz="2400" dirty="0" err="1">
                    <a:solidFill>
                      <a:schemeClr val="tx2"/>
                    </a:solidFill>
                    <a:latin typeface="Cambria" pitchFamily="18" charset="0"/>
                  </a:rPr>
                  <a:t>čvorove</a:t>
                </a:r>
                <a:r>
                  <a:rPr lang="en-US" sz="2400" dirty="0">
                    <a:solidFill>
                      <a:schemeClr val="tx2"/>
                    </a:solidFill>
                    <a:latin typeface="Cambria" pitchFamily="18" charset="0"/>
                  </a:rPr>
                  <a:t> </a:t>
                </a:r>
                <a:r>
                  <a:rPr lang="en-US" sz="2400" dirty="0" err="1">
                    <a:solidFill>
                      <a:schemeClr val="tx2"/>
                    </a:solidFill>
                    <a:latin typeface="Cambria" pitchFamily="18" charset="0"/>
                  </a:rPr>
                  <a:t>tj</a:t>
                </a:r>
                <a:r>
                  <a:rPr lang="en-US" sz="2400" dirty="0">
                    <a:solidFill>
                      <a:schemeClr val="tx2"/>
                    </a:solidFill>
                    <a:latin typeface="Cambria" pitchFamily="18" charset="0"/>
                  </a:rPr>
                  <a:t>. </a:t>
                </a:r>
                <a:r>
                  <a:rPr lang="en-US" sz="2400" dirty="0" err="1">
                    <a:solidFill>
                      <a:schemeClr val="tx2"/>
                    </a:solidFill>
                    <a:latin typeface="Cambria" pitchFamily="18" charset="0"/>
                  </a:rPr>
                  <a:t>tačke</a:t>
                </a:r>
                <a:r>
                  <a:rPr lang="en-US" sz="2400" dirty="0">
                    <a:solidFill>
                      <a:schemeClr val="tx2"/>
                    </a:solidFill>
                    <a:latin typeface="Cambria" pitchFamily="18" charset="0"/>
                  </a:rPr>
                  <a:t> </a:t>
                </a:r>
                <a:r>
                  <a:rPr lang="en-US" sz="2400" dirty="0" err="1">
                    <a:solidFill>
                      <a:schemeClr val="tx2"/>
                    </a:solidFill>
                    <a:latin typeface="Cambria" pitchFamily="18" charset="0"/>
                  </a:rPr>
                  <a:t>grananja</a:t>
                </a:r>
                <a:r>
                  <a:rPr lang="en-US" sz="2400" dirty="0">
                    <a:solidFill>
                      <a:schemeClr val="tx2"/>
                    </a:solidFill>
                    <a:latin typeface="Cambria" pitchFamily="18" charset="0"/>
                  </a:rPr>
                  <a:t> </a:t>
                </a:r>
                <a:r>
                  <a:rPr lang="en-US" sz="2400" dirty="0" err="1">
                    <a:solidFill>
                      <a:schemeClr val="tx2"/>
                    </a:solidFill>
                    <a:latin typeface="Cambria" pitchFamily="18" charset="0"/>
                  </a:rPr>
                  <a:t>razgranatog</a:t>
                </a:r>
                <a:r>
                  <a:rPr lang="en-US" sz="2400" dirty="0">
                    <a:solidFill>
                      <a:schemeClr val="tx2"/>
                    </a:solidFill>
                    <a:latin typeface="Cambria" pitchFamily="18" charset="0"/>
                  </a:rPr>
                  <a:t> </a:t>
                </a:r>
                <a:r>
                  <a:rPr lang="en-US" sz="2400" dirty="0" smtClean="0">
                    <a:solidFill>
                      <a:schemeClr val="tx2"/>
                    </a:solidFill>
                    <a:latin typeface="Cambria" pitchFamily="18" charset="0"/>
                  </a:rPr>
                  <a:t>kola: </a:t>
                </a:r>
                <a:r>
                  <a:rPr lang="en-US" sz="2400" b="1" dirty="0" err="1" smtClean="0">
                    <a:solidFill>
                      <a:schemeClr val="tx2"/>
                    </a:solidFill>
                    <a:latin typeface="Cambria" pitchFamily="18" charset="0"/>
                  </a:rPr>
                  <a:t>Algebarska</a:t>
                </a:r>
                <a:r>
                  <a:rPr lang="en-US" sz="2400" b="1" dirty="0" smtClean="0">
                    <a:solidFill>
                      <a:schemeClr val="tx2"/>
                    </a:solidFill>
                    <a:latin typeface="Cambria" pitchFamily="18" charset="0"/>
                  </a:rPr>
                  <a:t> </a:t>
                </a:r>
                <a:r>
                  <a:rPr lang="en-US" sz="2400" b="1" dirty="0" err="1">
                    <a:solidFill>
                      <a:schemeClr val="tx2"/>
                    </a:solidFill>
                    <a:latin typeface="Cambria" pitchFamily="18" charset="0"/>
                  </a:rPr>
                  <a:t>suma</a:t>
                </a:r>
                <a:r>
                  <a:rPr lang="en-US" sz="2400" b="1" dirty="0">
                    <a:solidFill>
                      <a:schemeClr val="tx2"/>
                    </a:solidFill>
                    <a:latin typeface="Cambria" pitchFamily="18" charset="0"/>
                  </a:rPr>
                  <a:t> </a:t>
                </a:r>
                <a:r>
                  <a:rPr lang="en-US" sz="2400" b="1" dirty="0" err="1">
                    <a:solidFill>
                      <a:schemeClr val="tx2"/>
                    </a:solidFill>
                    <a:latin typeface="Cambria" pitchFamily="18" charset="0"/>
                  </a:rPr>
                  <a:t>struja</a:t>
                </a:r>
                <a:r>
                  <a:rPr lang="en-US" sz="2400" b="1" dirty="0">
                    <a:solidFill>
                      <a:schemeClr val="tx2"/>
                    </a:solidFill>
                    <a:latin typeface="Cambria" pitchFamily="18" charset="0"/>
                  </a:rPr>
                  <a:t> </a:t>
                </a:r>
                <a:r>
                  <a:rPr lang="en-US" sz="2400" b="1" dirty="0" err="1">
                    <a:solidFill>
                      <a:schemeClr val="tx2"/>
                    </a:solidFill>
                    <a:latin typeface="Cambria" pitchFamily="18" charset="0"/>
                  </a:rPr>
                  <a:t>koje</a:t>
                </a:r>
                <a:r>
                  <a:rPr lang="en-US" sz="2400" b="1" dirty="0">
                    <a:solidFill>
                      <a:schemeClr val="tx2"/>
                    </a:solidFill>
                    <a:latin typeface="Cambria" pitchFamily="18" charset="0"/>
                  </a:rPr>
                  <a:t> </a:t>
                </a:r>
                <a:r>
                  <a:rPr lang="en-US" sz="2400" b="1" dirty="0" err="1">
                    <a:solidFill>
                      <a:schemeClr val="tx2"/>
                    </a:solidFill>
                    <a:latin typeface="Cambria" pitchFamily="18" charset="0"/>
                  </a:rPr>
                  <a:t>ulaze</a:t>
                </a:r>
                <a:r>
                  <a:rPr lang="en-US" sz="2400" b="1" dirty="0">
                    <a:solidFill>
                      <a:schemeClr val="tx2"/>
                    </a:solidFill>
                    <a:latin typeface="Cambria" pitchFamily="18" charset="0"/>
                  </a:rPr>
                  <a:t> u </a:t>
                </a:r>
                <a:r>
                  <a:rPr lang="en-US" sz="2400" b="1" dirty="0" err="1">
                    <a:solidFill>
                      <a:schemeClr val="tx2"/>
                    </a:solidFill>
                    <a:latin typeface="Cambria" pitchFamily="18" charset="0"/>
                  </a:rPr>
                  <a:t>čvor</a:t>
                </a:r>
                <a:r>
                  <a:rPr lang="en-US" sz="2400" b="1" dirty="0">
                    <a:solidFill>
                      <a:schemeClr val="tx2"/>
                    </a:solidFill>
                    <a:latin typeface="Cambria" pitchFamily="18" charset="0"/>
                  </a:rPr>
                  <a:t> je </a:t>
                </a:r>
                <a:r>
                  <a:rPr lang="en-US" sz="2400" b="1" dirty="0" err="1" smtClean="0">
                    <a:solidFill>
                      <a:schemeClr val="tx2"/>
                    </a:solidFill>
                    <a:latin typeface="Cambria" pitchFamily="18" charset="0"/>
                  </a:rPr>
                  <a:t>jednaka</a:t>
                </a:r>
                <a:r>
                  <a:rPr lang="en-US" sz="2400" b="1" dirty="0" smtClean="0">
                    <a:solidFill>
                      <a:schemeClr val="tx2"/>
                    </a:solidFill>
                    <a:latin typeface="Cambria" pitchFamily="18" charset="0"/>
                  </a:rPr>
                  <a:t> </a:t>
                </a:r>
                <a:r>
                  <a:rPr lang="en-US" sz="2400" b="1" dirty="0" err="1" smtClean="0">
                    <a:solidFill>
                      <a:schemeClr val="tx2"/>
                    </a:solidFill>
                    <a:latin typeface="Cambria" pitchFamily="18" charset="0"/>
                  </a:rPr>
                  <a:t>nuli</a:t>
                </a:r>
                <a:r>
                  <a:rPr lang="en-US" sz="2400" b="1" dirty="0">
                    <a:solidFill>
                      <a:schemeClr val="tx2"/>
                    </a:solidFill>
                    <a:latin typeface="Cambria" pitchFamily="18" charset="0"/>
                  </a:rPr>
                  <a:t>.</a:t>
                </a:r>
              </a:p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sz="240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US" sz="240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sz="2400" i="1" smtClean="0">
                              <a:solidFill>
                                <a:schemeClr val="tx2"/>
                              </a:solidFill>
                              <a:latin typeface="Cambria Math"/>
                              <a:ea typeface="Cambria Math"/>
                            </a:rPr>
                            <m:t>=</m:t>
                          </m:r>
                          <m:r>
                            <a:rPr lang="en-US" sz="2400" b="0" i="1" smtClean="0">
                              <a:solidFill>
                                <a:schemeClr val="tx2"/>
                              </a:solidFill>
                              <a:latin typeface="Cambria Math"/>
                              <a:ea typeface="Cambria Math"/>
                            </a:rPr>
                            <m:t>0</m:t>
                          </m:r>
                        </m:e>
                      </m:nary>
                    </m:oMath>
                  </m:oMathPara>
                </a14:m>
                <a:endParaRPr lang="en-US" sz="2400" dirty="0">
                  <a:solidFill>
                    <a:schemeClr val="tx2"/>
                  </a:solidFill>
                  <a:latin typeface="Cambria" pitchFamily="18" charset="0"/>
                </a:endParaRPr>
              </a:p>
              <a:p>
                <a:pPr algn="l"/>
                <a:r>
                  <a:rPr lang="en-US" sz="2400" dirty="0" err="1" smtClean="0">
                    <a:solidFill>
                      <a:schemeClr val="tx2"/>
                    </a:solidFill>
                    <a:latin typeface="Cambria" pitchFamily="18" charset="0"/>
                  </a:rPr>
                  <a:t>Struje</a:t>
                </a:r>
                <a:r>
                  <a:rPr lang="en-US" sz="2400" dirty="0" smtClean="0">
                    <a:solidFill>
                      <a:schemeClr val="tx2"/>
                    </a:solidFill>
                    <a:latin typeface="Cambria" pitchFamily="18" charset="0"/>
                  </a:rPr>
                  <a:t> </a:t>
                </a:r>
                <a:r>
                  <a:rPr lang="en-US" sz="2400" dirty="0" err="1">
                    <a:solidFill>
                      <a:schemeClr val="tx2"/>
                    </a:solidFill>
                    <a:latin typeface="Cambria" pitchFamily="18" charset="0"/>
                  </a:rPr>
                  <a:t>koje</a:t>
                </a:r>
                <a:r>
                  <a:rPr lang="en-US" sz="2400" dirty="0">
                    <a:solidFill>
                      <a:schemeClr val="tx2"/>
                    </a:solidFill>
                    <a:latin typeface="Cambria" pitchFamily="18" charset="0"/>
                  </a:rPr>
                  <a:t> </a:t>
                </a:r>
                <a:r>
                  <a:rPr lang="en-US" sz="2400" dirty="0" err="1">
                    <a:solidFill>
                      <a:schemeClr val="tx2"/>
                    </a:solidFill>
                    <a:latin typeface="Cambria" pitchFamily="18" charset="0"/>
                  </a:rPr>
                  <a:t>ulaze</a:t>
                </a:r>
                <a:r>
                  <a:rPr lang="en-US" sz="2400" dirty="0">
                    <a:solidFill>
                      <a:schemeClr val="tx2"/>
                    </a:solidFill>
                    <a:latin typeface="Cambria" pitchFamily="18" charset="0"/>
                  </a:rPr>
                  <a:t> u </a:t>
                </a:r>
                <a:r>
                  <a:rPr lang="en-US" sz="2400" dirty="0" err="1">
                    <a:solidFill>
                      <a:schemeClr val="tx2"/>
                    </a:solidFill>
                    <a:latin typeface="Cambria" pitchFamily="18" charset="0"/>
                  </a:rPr>
                  <a:t>čvor</a:t>
                </a:r>
                <a:r>
                  <a:rPr lang="en-US" sz="2400" dirty="0">
                    <a:solidFill>
                      <a:schemeClr val="tx2"/>
                    </a:solidFill>
                    <a:latin typeface="Cambria" pitchFamily="18" charset="0"/>
                  </a:rPr>
                  <a:t> i </a:t>
                </a:r>
                <a:r>
                  <a:rPr lang="en-US" sz="2400" dirty="0" err="1">
                    <a:solidFill>
                      <a:schemeClr val="tx2"/>
                    </a:solidFill>
                    <a:latin typeface="Cambria" pitchFamily="18" charset="0"/>
                  </a:rPr>
                  <a:t>struje</a:t>
                </a:r>
                <a:r>
                  <a:rPr lang="en-US" sz="2400" dirty="0">
                    <a:solidFill>
                      <a:schemeClr val="tx2"/>
                    </a:solidFill>
                    <a:latin typeface="Cambria" pitchFamily="18" charset="0"/>
                  </a:rPr>
                  <a:t> </a:t>
                </a:r>
                <a:r>
                  <a:rPr lang="en-US" sz="2400" dirty="0" err="1">
                    <a:solidFill>
                      <a:schemeClr val="tx2"/>
                    </a:solidFill>
                    <a:latin typeface="Cambria" pitchFamily="18" charset="0"/>
                  </a:rPr>
                  <a:t>koje</a:t>
                </a:r>
                <a:r>
                  <a:rPr lang="en-US" sz="2400" dirty="0">
                    <a:solidFill>
                      <a:schemeClr val="tx2"/>
                    </a:solidFill>
                    <a:latin typeface="Cambria" pitchFamily="18" charset="0"/>
                  </a:rPr>
                  <a:t> </a:t>
                </a:r>
                <a:r>
                  <a:rPr lang="en-US" sz="2400" dirty="0" err="1">
                    <a:solidFill>
                      <a:schemeClr val="tx2"/>
                    </a:solidFill>
                    <a:latin typeface="Cambria" pitchFamily="18" charset="0"/>
                  </a:rPr>
                  <a:t>izlaze</a:t>
                </a:r>
                <a:r>
                  <a:rPr lang="en-US" sz="2400" dirty="0">
                    <a:solidFill>
                      <a:schemeClr val="tx2"/>
                    </a:solidFill>
                    <a:latin typeface="Cambria" pitchFamily="18" charset="0"/>
                  </a:rPr>
                  <a:t> </a:t>
                </a:r>
                <a:r>
                  <a:rPr lang="en-US" sz="2400" dirty="0" err="1">
                    <a:solidFill>
                      <a:schemeClr val="tx2"/>
                    </a:solidFill>
                    <a:latin typeface="Cambria" pitchFamily="18" charset="0"/>
                  </a:rPr>
                  <a:t>iz</a:t>
                </a:r>
                <a:r>
                  <a:rPr lang="en-US" sz="2400" dirty="0">
                    <a:solidFill>
                      <a:schemeClr val="tx2"/>
                    </a:solidFill>
                    <a:latin typeface="Cambria" pitchFamily="18" charset="0"/>
                  </a:rPr>
                  <a:t> </a:t>
                </a:r>
                <a:r>
                  <a:rPr lang="en-US" sz="2400" dirty="0" err="1">
                    <a:solidFill>
                      <a:schemeClr val="tx2"/>
                    </a:solidFill>
                    <a:latin typeface="Cambria" pitchFamily="18" charset="0"/>
                  </a:rPr>
                  <a:t>čvora</a:t>
                </a:r>
                <a:endParaRPr lang="en-US" sz="2400" dirty="0">
                  <a:solidFill>
                    <a:schemeClr val="tx2"/>
                  </a:solidFill>
                  <a:latin typeface="Cambria" pitchFamily="18" charset="0"/>
                </a:endParaRPr>
              </a:p>
              <a:p>
                <a:pPr algn="l"/>
                <a:r>
                  <a:rPr lang="en-US" sz="2400" dirty="0" err="1">
                    <a:solidFill>
                      <a:schemeClr val="tx2"/>
                    </a:solidFill>
                    <a:latin typeface="Cambria" pitchFamily="18" charset="0"/>
                  </a:rPr>
                  <a:t>treba</a:t>
                </a:r>
                <a:r>
                  <a:rPr lang="en-US" sz="2400" dirty="0">
                    <a:solidFill>
                      <a:schemeClr val="tx2"/>
                    </a:solidFill>
                    <a:latin typeface="Cambria" pitchFamily="18" charset="0"/>
                  </a:rPr>
                  <a:t> </a:t>
                </a:r>
                <a:r>
                  <a:rPr lang="en-US" sz="2400" dirty="0" err="1">
                    <a:solidFill>
                      <a:schemeClr val="tx2"/>
                    </a:solidFill>
                    <a:latin typeface="Cambria" pitchFamily="18" charset="0"/>
                  </a:rPr>
                  <a:t>smatrati</a:t>
                </a:r>
                <a:r>
                  <a:rPr lang="en-US" sz="2400" dirty="0">
                    <a:solidFill>
                      <a:schemeClr val="tx2"/>
                    </a:solidFill>
                    <a:latin typeface="Cambria" pitchFamily="18" charset="0"/>
                  </a:rPr>
                  <a:t> </a:t>
                </a:r>
                <a:r>
                  <a:rPr lang="en-US" sz="2400" dirty="0" err="1">
                    <a:solidFill>
                      <a:schemeClr val="tx2"/>
                    </a:solidFill>
                    <a:latin typeface="Cambria" pitchFamily="18" charset="0"/>
                  </a:rPr>
                  <a:t>veličinama</a:t>
                </a:r>
                <a:r>
                  <a:rPr lang="en-US" sz="2400" dirty="0">
                    <a:solidFill>
                      <a:schemeClr val="tx2"/>
                    </a:solidFill>
                    <a:latin typeface="Cambria" pitchFamily="18" charset="0"/>
                  </a:rPr>
                  <a:t> </a:t>
                </a:r>
                <a:r>
                  <a:rPr lang="en-US" sz="2400" dirty="0" err="1">
                    <a:solidFill>
                      <a:schemeClr val="tx2"/>
                    </a:solidFill>
                    <a:latin typeface="Cambria" pitchFamily="18" charset="0"/>
                  </a:rPr>
                  <a:t>koje</a:t>
                </a:r>
                <a:r>
                  <a:rPr lang="en-US" sz="2400" dirty="0">
                    <a:solidFill>
                      <a:schemeClr val="tx2"/>
                    </a:solidFill>
                    <a:latin typeface="Cambria" pitchFamily="18" charset="0"/>
                  </a:rPr>
                  <a:t> </a:t>
                </a:r>
                <a:r>
                  <a:rPr lang="en-US" sz="2400" dirty="0" err="1">
                    <a:solidFill>
                      <a:schemeClr val="tx2"/>
                    </a:solidFill>
                    <a:latin typeface="Cambria" pitchFamily="18" charset="0"/>
                  </a:rPr>
                  <a:t>imaju</a:t>
                </a:r>
                <a:r>
                  <a:rPr lang="en-US" sz="2400" dirty="0">
                    <a:solidFill>
                      <a:schemeClr val="tx2"/>
                    </a:solidFill>
                    <a:latin typeface="Cambria" pitchFamily="18" charset="0"/>
                  </a:rPr>
                  <a:t> </a:t>
                </a:r>
                <a:r>
                  <a:rPr lang="en-US" sz="2400" dirty="0" err="1">
                    <a:solidFill>
                      <a:schemeClr val="tx2"/>
                    </a:solidFill>
                    <a:latin typeface="Cambria" pitchFamily="18" charset="0"/>
                  </a:rPr>
                  <a:t>razne</a:t>
                </a:r>
                <a:r>
                  <a:rPr lang="en-US" sz="2400" dirty="0">
                    <a:solidFill>
                      <a:schemeClr val="tx2"/>
                    </a:solidFill>
                    <a:latin typeface="Cambria" pitchFamily="18" charset="0"/>
                  </a:rPr>
                  <a:t> </a:t>
                </a:r>
                <a:r>
                  <a:rPr lang="en-US" sz="2400" dirty="0" err="1">
                    <a:solidFill>
                      <a:schemeClr val="tx2"/>
                    </a:solidFill>
                    <a:latin typeface="Cambria" pitchFamily="18" charset="0"/>
                  </a:rPr>
                  <a:t>znakove</a:t>
                </a:r>
                <a:r>
                  <a:rPr lang="en-US" sz="2400" dirty="0">
                    <a:solidFill>
                      <a:schemeClr val="tx2"/>
                    </a:solidFill>
                    <a:latin typeface="Cambria" pitchFamily="18" charset="0"/>
                  </a:rPr>
                  <a:t>.</a:t>
                </a:r>
              </a:p>
              <a:p>
                <a:pPr algn="l"/>
                <a:r>
                  <a:rPr lang="en-US" sz="2400" dirty="0" err="1">
                    <a:solidFill>
                      <a:schemeClr val="tx2"/>
                    </a:solidFill>
                    <a:latin typeface="Cambria" pitchFamily="18" charset="0"/>
                  </a:rPr>
                  <a:t>Ovaj</a:t>
                </a:r>
                <a:r>
                  <a:rPr lang="en-US" sz="2400" dirty="0">
                    <a:solidFill>
                      <a:schemeClr val="tx2"/>
                    </a:solidFill>
                    <a:latin typeface="Cambria" pitchFamily="18" charset="0"/>
                  </a:rPr>
                  <a:t> </a:t>
                </a:r>
                <a:r>
                  <a:rPr lang="en-US" sz="2400" dirty="0" err="1">
                    <a:solidFill>
                      <a:schemeClr val="tx2"/>
                    </a:solidFill>
                    <a:latin typeface="Cambria" pitchFamily="18" charset="0"/>
                  </a:rPr>
                  <a:t>zakon</a:t>
                </a:r>
                <a:r>
                  <a:rPr lang="en-US" sz="2400" dirty="0">
                    <a:solidFill>
                      <a:schemeClr val="tx2"/>
                    </a:solidFill>
                    <a:latin typeface="Cambria" pitchFamily="18" charset="0"/>
                  </a:rPr>
                  <a:t> </a:t>
                </a:r>
                <a:r>
                  <a:rPr lang="en-US" sz="2400" dirty="0" err="1">
                    <a:solidFill>
                      <a:schemeClr val="tx2"/>
                    </a:solidFill>
                    <a:latin typeface="Cambria" pitchFamily="18" charset="0"/>
                  </a:rPr>
                  <a:t>proističe</a:t>
                </a:r>
                <a:r>
                  <a:rPr lang="en-US" sz="2400" dirty="0">
                    <a:solidFill>
                      <a:schemeClr val="tx2"/>
                    </a:solidFill>
                    <a:latin typeface="Cambria" pitchFamily="18" charset="0"/>
                  </a:rPr>
                  <a:t> </a:t>
                </a:r>
                <a:r>
                  <a:rPr lang="en-US" sz="2400" dirty="0" err="1">
                    <a:solidFill>
                      <a:schemeClr val="tx2"/>
                    </a:solidFill>
                    <a:latin typeface="Cambria" pitchFamily="18" charset="0"/>
                  </a:rPr>
                  <a:t>iz</a:t>
                </a:r>
                <a:r>
                  <a:rPr lang="en-US" sz="2400" dirty="0">
                    <a:solidFill>
                      <a:schemeClr val="tx2"/>
                    </a:solidFill>
                    <a:latin typeface="Cambria" pitchFamily="18" charset="0"/>
                  </a:rPr>
                  <a:t> </a:t>
                </a:r>
                <a:r>
                  <a:rPr lang="en-US" sz="2400" dirty="0" err="1" smtClean="0">
                    <a:solidFill>
                      <a:schemeClr val="tx2"/>
                    </a:solidFill>
                    <a:latin typeface="Cambria" pitchFamily="18" charset="0"/>
                  </a:rPr>
                  <a:t>uslova</a:t>
                </a:r>
                <a:r>
                  <a:rPr lang="en-US" sz="2400" dirty="0">
                    <a:solidFill>
                      <a:schemeClr val="tx2"/>
                    </a:solidFill>
                    <a:latin typeface="Cambria" pitchFamily="18" charset="0"/>
                  </a:rPr>
                  <a:t> </a:t>
                </a:r>
                <a:r>
                  <a:rPr lang="en-US" sz="2400" dirty="0" err="1" smtClean="0">
                    <a:solidFill>
                      <a:schemeClr val="tx2"/>
                    </a:solidFill>
                    <a:latin typeface="Cambria" pitchFamily="18" charset="0"/>
                  </a:rPr>
                  <a:t>stacionarnosti</a:t>
                </a:r>
                <a:r>
                  <a:rPr lang="en-US" sz="2400" dirty="0" smtClean="0">
                    <a:solidFill>
                      <a:schemeClr val="tx2"/>
                    </a:solidFill>
                    <a:latin typeface="Cambria" pitchFamily="18" charset="0"/>
                  </a:rPr>
                  <a:t> (</a:t>
                </a:r>
                <a:r>
                  <a:rPr lang="en-US" sz="2400" dirty="0" err="1" smtClean="0">
                    <a:solidFill>
                      <a:schemeClr val="tx2"/>
                    </a:solidFill>
                    <a:latin typeface="Cambria" pitchFamily="18" charset="0"/>
                  </a:rPr>
                  <a:t>kontinuiteta</a:t>
                </a:r>
                <a:r>
                  <a:rPr lang="en-US" sz="2400" dirty="0" smtClean="0">
                    <a:solidFill>
                      <a:schemeClr val="tx2"/>
                    </a:solidFill>
                    <a:latin typeface="Cambria" pitchFamily="18" charset="0"/>
                  </a:rPr>
                  <a:t>).</a:t>
                </a:r>
                <a:endParaRPr lang="en-US" sz="2400" dirty="0">
                  <a:solidFill>
                    <a:schemeClr val="tx2"/>
                  </a:solidFill>
                  <a:latin typeface="Cambria" pitchFamily="18" charset="0"/>
                </a:endParaRPr>
              </a:p>
            </p:txBody>
          </p:sp>
        </mc:Choice>
        <mc:Fallback>
          <p:sp>
            <p:nvSpPr>
              <p:cNvPr id="3" name="Sub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683568" y="2636912"/>
                <a:ext cx="7120880" cy="3960440"/>
              </a:xfrm>
              <a:blipFill rotWithShape="1">
                <a:blip r:embed="rId2"/>
                <a:stretch>
                  <a:fillRect l="-1284" t="-1233" r="-8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30526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52736"/>
            <a:ext cx="7772400" cy="1470025"/>
          </a:xfrm>
        </p:spPr>
        <p:txBody>
          <a:bodyPr/>
          <a:lstStyle/>
          <a:p>
            <a:pPr algn="l"/>
            <a:r>
              <a:rPr lang="en-US" dirty="0" err="1">
                <a:solidFill>
                  <a:schemeClr val="tx2"/>
                </a:solidFill>
                <a:latin typeface="Cambria" pitchFamily="18" charset="0"/>
              </a:rPr>
              <a:t>Prvi</a:t>
            </a:r>
            <a:r>
              <a:rPr lang="en-US" dirty="0">
                <a:solidFill>
                  <a:schemeClr val="tx2"/>
                </a:solidFill>
                <a:latin typeface="Cambria" pitchFamily="18" charset="0"/>
              </a:rPr>
              <a:t> Kirchhoff-</a:t>
            </a:r>
            <a:r>
              <a:rPr lang="en-US" dirty="0" err="1">
                <a:solidFill>
                  <a:schemeClr val="tx2"/>
                </a:solidFill>
                <a:latin typeface="Cambria" pitchFamily="18" charset="0"/>
              </a:rPr>
              <a:t>ov</a:t>
            </a:r>
            <a:r>
              <a:rPr lang="en-US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Cambria" pitchFamily="18" charset="0"/>
              </a:rPr>
              <a:t>zakon</a:t>
            </a:r>
            <a:r>
              <a:rPr lang="en-US" dirty="0">
                <a:solidFill>
                  <a:schemeClr val="tx2"/>
                </a:solidFill>
                <a:latin typeface="Cambria" pitchFamily="18" charset="0"/>
              </a:rPr>
              <a:t> </a:t>
            </a:r>
            <a:endParaRPr lang="en-US" dirty="0">
              <a:solidFill>
                <a:schemeClr val="tx2"/>
              </a:solidFill>
              <a:latin typeface="Cambria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Subtitle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683568" y="2636912"/>
                <a:ext cx="4032448" cy="504056"/>
              </a:xfrm>
            </p:spPr>
            <p:txBody>
              <a:bodyPr>
                <a:normAutofit/>
              </a:bodyPr>
              <a:lstStyle/>
              <a:p>
                <a:pPr algn="l"/>
                <a:r>
                  <a:rPr lang="en-US" sz="2400" dirty="0" smtClean="0">
                    <a:solidFill>
                      <a:schemeClr val="tx2"/>
                    </a:solidFill>
                    <a:latin typeface="Cambria" pitchFamily="18" charset="0"/>
                  </a:rPr>
                  <a:t>Primer: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400" i="1" smtClean="0">
                        <a:solidFill>
                          <a:schemeClr val="tx2"/>
                        </a:solidFill>
                        <a:latin typeface="Cambria Math"/>
                        <a:ea typeface="Cambria Math"/>
                      </a:rPr>
                      <m:t>−</m:t>
                    </m:r>
                    <m:sSub>
                      <m:sSubPr>
                        <m:ctrlPr>
                          <a:rPr lang="en-US" sz="2400" i="1" smtClean="0">
                            <a:solidFill>
                              <a:schemeClr val="tx2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/>
                            <a:ea typeface="Cambria Math"/>
                          </a:rPr>
                          <m:t>𝐼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  <m:r>
                      <a:rPr lang="en-US" sz="2400" i="1" smtClean="0">
                        <a:solidFill>
                          <a:schemeClr val="tx2"/>
                        </a:solidFill>
                        <a:latin typeface="Cambria Math"/>
                        <a:ea typeface="Cambria Math"/>
                      </a:rPr>
                      <m:t>+</m:t>
                    </m:r>
                    <m:sSub>
                      <m:sSubPr>
                        <m:ctrlPr>
                          <a:rPr lang="en-US" sz="2400" i="1" smtClean="0">
                            <a:solidFill>
                              <a:schemeClr val="tx2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/>
                            <a:ea typeface="Cambria Math"/>
                          </a:rPr>
                          <m:t>𝐼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/>
                            <a:ea typeface="Cambria Math"/>
                          </a:rPr>
                          <m:t>3</m:t>
                        </m:r>
                      </m:sub>
                    </m:sSub>
                    <m:r>
                      <a:rPr lang="en-US" sz="2400" i="1" smtClean="0">
                        <a:solidFill>
                          <a:schemeClr val="tx2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/>
                        <a:ea typeface="Cambria Math"/>
                      </a:rPr>
                      <m:t>0</m:t>
                    </m:r>
                  </m:oMath>
                </a14:m>
                <a:endParaRPr lang="en-US" sz="2400" dirty="0">
                  <a:solidFill>
                    <a:schemeClr val="tx2"/>
                  </a:solidFill>
                  <a:latin typeface="Cambria" pitchFamily="18" charset="0"/>
                </a:endParaRPr>
              </a:p>
            </p:txBody>
          </p:sp>
        </mc:Choice>
        <mc:Fallback>
          <p:sp>
            <p:nvSpPr>
              <p:cNvPr id="3" name="Sub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683568" y="2636912"/>
                <a:ext cx="4032448" cy="504056"/>
              </a:xfrm>
              <a:blipFill rotWithShape="1">
                <a:blip r:embed="rId2"/>
                <a:stretch>
                  <a:fillRect l="-2266" t="-9756" b="-195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401998"/>
            <a:ext cx="2160240" cy="2291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3766443"/>
            <a:ext cx="2007371" cy="2830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2502024" y="4941168"/>
            <a:ext cx="47342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dirty="0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Gustav Robert </a:t>
            </a:r>
            <a:r>
              <a:rPr lang="en-US" sz="2400" dirty="0" smtClean="0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Kirchhoff 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- </a:t>
            </a:r>
            <a:r>
              <a:rPr lang="en-US" sz="2400" dirty="0" err="1" smtClean="0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nemački</a:t>
            </a:r>
            <a:r>
              <a:rPr lang="en-US" sz="2400" dirty="0" smtClean="0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fizičar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,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bavio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 se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istraživanjima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 u </a:t>
            </a:r>
            <a:r>
              <a:rPr lang="en-US" sz="2400" dirty="0" err="1" smtClean="0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oblasti</a:t>
            </a:r>
            <a:r>
              <a:rPr lang="en-US" sz="2400" dirty="0" smtClean="0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mehanike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,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nauke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 o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elektricitetu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 i </a:t>
            </a:r>
            <a:r>
              <a:rPr lang="en-US" sz="2400" dirty="0" err="1" smtClean="0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optike</a:t>
            </a:r>
            <a:endParaRPr lang="en-US" sz="2400" dirty="0">
              <a:solidFill>
                <a:schemeClr val="tx2"/>
              </a:solidFill>
              <a:latin typeface="Cambria" pitchFamily="18" charset="0"/>
              <a:ea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1449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52736"/>
            <a:ext cx="7772400" cy="1470025"/>
          </a:xfrm>
        </p:spPr>
        <p:txBody>
          <a:bodyPr/>
          <a:lstStyle/>
          <a:p>
            <a:pPr algn="l"/>
            <a:r>
              <a:rPr lang="en-US" dirty="0" err="1" smtClean="0">
                <a:solidFill>
                  <a:schemeClr val="tx2"/>
                </a:solidFill>
                <a:latin typeface="Cambria" pitchFamily="18" charset="0"/>
              </a:rPr>
              <a:t>Drugi</a:t>
            </a:r>
            <a:r>
              <a:rPr lang="en-US" dirty="0" smtClean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dirty="0">
                <a:solidFill>
                  <a:schemeClr val="tx2"/>
                </a:solidFill>
                <a:latin typeface="Cambria" pitchFamily="18" charset="0"/>
              </a:rPr>
              <a:t>Kirchhoff-</a:t>
            </a:r>
            <a:r>
              <a:rPr lang="en-US" dirty="0" err="1">
                <a:solidFill>
                  <a:schemeClr val="tx2"/>
                </a:solidFill>
                <a:latin typeface="Cambria" pitchFamily="18" charset="0"/>
              </a:rPr>
              <a:t>ov</a:t>
            </a:r>
            <a:r>
              <a:rPr lang="en-US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Cambria" pitchFamily="18" charset="0"/>
              </a:rPr>
              <a:t>zakon</a:t>
            </a:r>
            <a:r>
              <a:rPr lang="en-US" dirty="0">
                <a:solidFill>
                  <a:schemeClr val="tx2"/>
                </a:solidFill>
                <a:latin typeface="Cambria" pitchFamily="18" charset="0"/>
              </a:rPr>
              <a:t> </a:t>
            </a:r>
            <a:endParaRPr lang="en-US" dirty="0">
              <a:solidFill>
                <a:schemeClr val="tx2"/>
              </a:solidFill>
              <a:latin typeface="Cambria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Subtitle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683568" y="2636912"/>
                <a:ext cx="6768752" cy="3528392"/>
              </a:xfrm>
            </p:spPr>
            <p:txBody>
              <a:bodyPr>
                <a:normAutofit lnSpcReduction="10000"/>
              </a:bodyPr>
              <a:lstStyle/>
              <a:p>
                <a:pPr algn="l"/>
                <a:r>
                  <a:rPr lang="en-US" sz="2400" dirty="0" smtClean="0">
                    <a:solidFill>
                      <a:schemeClr val="tx2"/>
                    </a:solidFill>
                    <a:latin typeface="Cambria" pitchFamily="18" charset="0"/>
                  </a:rPr>
                  <a:t>Drugi</a:t>
                </a:r>
                <a:r>
                  <a:rPr lang="en-US" sz="2400" dirty="0">
                    <a:solidFill>
                      <a:schemeClr val="tx2"/>
                    </a:solidFill>
                    <a:latin typeface="Cambria" pitchFamily="18" charset="0"/>
                  </a:rPr>
                  <a:t> Kirchhoff-</a:t>
                </a:r>
                <a:r>
                  <a:rPr lang="en-US" sz="2400" dirty="0" err="1">
                    <a:solidFill>
                      <a:schemeClr val="tx2"/>
                    </a:solidFill>
                    <a:latin typeface="Cambria" pitchFamily="18" charset="0"/>
                  </a:rPr>
                  <a:t>ov</a:t>
                </a:r>
                <a:r>
                  <a:rPr lang="en-US" sz="2400" dirty="0">
                    <a:solidFill>
                      <a:schemeClr val="tx2"/>
                    </a:solidFill>
                    <a:latin typeface="Cambria" pitchFamily="18" charset="0"/>
                  </a:rPr>
                  <a:t> </a:t>
                </a:r>
                <a:r>
                  <a:rPr lang="en-US" sz="2400" dirty="0" err="1">
                    <a:solidFill>
                      <a:schemeClr val="tx2"/>
                    </a:solidFill>
                    <a:latin typeface="Cambria" pitchFamily="18" charset="0"/>
                  </a:rPr>
                  <a:t>zakon</a:t>
                </a:r>
                <a:r>
                  <a:rPr lang="en-US" sz="2400" dirty="0">
                    <a:solidFill>
                      <a:schemeClr val="tx2"/>
                    </a:solidFill>
                    <a:latin typeface="Cambria" pitchFamily="18" charset="0"/>
                  </a:rPr>
                  <a:t> se </a:t>
                </a:r>
                <a:r>
                  <a:rPr lang="en-US" sz="2400" dirty="0" err="1">
                    <a:solidFill>
                      <a:schemeClr val="tx2"/>
                    </a:solidFill>
                    <a:latin typeface="Cambria" pitchFamily="18" charset="0"/>
                  </a:rPr>
                  <a:t>odnosi</a:t>
                </a:r>
                <a:r>
                  <a:rPr lang="en-US" sz="2400" dirty="0">
                    <a:solidFill>
                      <a:schemeClr val="tx2"/>
                    </a:solidFill>
                    <a:latin typeface="Cambria" pitchFamily="18" charset="0"/>
                  </a:rPr>
                  <a:t> </a:t>
                </a:r>
                <a:r>
                  <a:rPr lang="en-US" sz="2400" dirty="0" err="1">
                    <a:solidFill>
                      <a:schemeClr val="tx2"/>
                    </a:solidFill>
                    <a:latin typeface="Cambria" pitchFamily="18" charset="0"/>
                  </a:rPr>
                  <a:t>na</a:t>
                </a:r>
                <a:r>
                  <a:rPr lang="en-US" sz="2400" dirty="0">
                    <a:solidFill>
                      <a:schemeClr val="tx2"/>
                    </a:solidFill>
                    <a:latin typeface="Cambria" pitchFamily="18" charset="0"/>
                  </a:rPr>
                  <a:t>  </a:t>
                </a:r>
                <a:r>
                  <a:rPr lang="en-US" sz="2400" dirty="0" err="1">
                    <a:solidFill>
                      <a:schemeClr val="tx2"/>
                    </a:solidFill>
                    <a:latin typeface="Cambria" pitchFamily="18" charset="0"/>
                  </a:rPr>
                  <a:t>proizvoljnu</a:t>
                </a:r>
                <a:r>
                  <a:rPr lang="en-US" sz="2400" dirty="0">
                    <a:solidFill>
                      <a:schemeClr val="tx2"/>
                    </a:solidFill>
                    <a:latin typeface="Cambria" pitchFamily="18" charset="0"/>
                  </a:rPr>
                  <a:t> </a:t>
                </a:r>
                <a:r>
                  <a:rPr lang="en-US" sz="2400" dirty="0" err="1">
                    <a:solidFill>
                      <a:schemeClr val="tx2"/>
                    </a:solidFill>
                    <a:latin typeface="Cambria" pitchFamily="18" charset="0"/>
                  </a:rPr>
                  <a:t>zatvorenu</a:t>
                </a:r>
                <a:r>
                  <a:rPr lang="en-US" sz="2400" dirty="0">
                    <a:solidFill>
                      <a:schemeClr val="tx2"/>
                    </a:solidFill>
                    <a:latin typeface="Cambria" pitchFamily="18" charset="0"/>
                  </a:rPr>
                  <a:t> </a:t>
                </a:r>
                <a:r>
                  <a:rPr lang="en-US" sz="2400" dirty="0" err="1">
                    <a:solidFill>
                      <a:schemeClr val="tx2"/>
                    </a:solidFill>
                    <a:latin typeface="Cambria" pitchFamily="18" charset="0"/>
                  </a:rPr>
                  <a:t>konturu</a:t>
                </a:r>
                <a:r>
                  <a:rPr lang="en-US" sz="2400" dirty="0">
                    <a:solidFill>
                      <a:schemeClr val="tx2"/>
                    </a:solidFill>
                    <a:latin typeface="Cambria" pitchFamily="18" charset="0"/>
                  </a:rPr>
                  <a:t> u </a:t>
                </a:r>
                <a:r>
                  <a:rPr lang="en-US" sz="2400" dirty="0" err="1">
                    <a:solidFill>
                      <a:schemeClr val="tx2"/>
                    </a:solidFill>
                    <a:latin typeface="Cambria" pitchFamily="18" charset="0"/>
                  </a:rPr>
                  <a:t>razgranatom</a:t>
                </a:r>
                <a:r>
                  <a:rPr lang="en-US" sz="2400" dirty="0">
                    <a:solidFill>
                      <a:schemeClr val="tx2"/>
                    </a:solidFill>
                    <a:latin typeface="Cambria" pitchFamily="18" charset="0"/>
                  </a:rPr>
                  <a:t> </a:t>
                </a:r>
                <a:r>
                  <a:rPr lang="en-US" sz="2400" dirty="0" err="1" smtClean="0">
                    <a:solidFill>
                      <a:schemeClr val="tx2"/>
                    </a:solidFill>
                    <a:latin typeface="Cambria" pitchFamily="18" charset="0"/>
                  </a:rPr>
                  <a:t>kolu</a:t>
                </a:r>
                <a:r>
                  <a:rPr lang="en-US" sz="2400" dirty="0" smtClean="0">
                    <a:solidFill>
                      <a:schemeClr val="tx2"/>
                    </a:solidFill>
                    <a:latin typeface="Cambria" pitchFamily="18" charset="0"/>
                  </a:rPr>
                  <a:t>:</a:t>
                </a:r>
                <a:endParaRPr lang="en-US" sz="2400" dirty="0">
                  <a:solidFill>
                    <a:schemeClr val="tx2"/>
                  </a:solidFill>
                  <a:latin typeface="Cambria" pitchFamily="18" charset="0"/>
                </a:endParaRPr>
              </a:p>
              <a:p>
                <a:pPr algn="l"/>
                <a:r>
                  <a:rPr lang="en-US" sz="2400" b="1" dirty="0" err="1">
                    <a:solidFill>
                      <a:schemeClr val="tx2"/>
                    </a:solidFill>
                    <a:latin typeface="Cambria" pitchFamily="18" charset="0"/>
                  </a:rPr>
                  <a:t>Algebarska</a:t>
                </a:r>
                <a:r>
                  <a:rPr lang="en-US" sz="2400" b="1" dirty="0">
                    <a:solidFill>
                      <a:schemeClr val="tx2"/>
                    </a:solidFill>
                    <a:latin typeface="Cambria" pitchFamily="18" charset="0"/>
                  </a:rPr>
                  <a:t> </a:t>
                </a:r>
                <a:r>
                  <a:rPr lang="en-US" sz="2400" b="1" dirty="0" err="1">
                    <a:solidFill>
                      <a:schemeClr val="tx2"/>
                    </a:solidFill>
                    <a:latin typeface="Cambria" pitchFamily="18" charset="0"/>
                  </a:rPr>
                  <a:t>suma</a:t>
                </a:r>
                <a:r>
                  <a:rPr lang="en-US" sz="2400" b="1" dirty="0">
                    <a:solidFill>
                      <a:schemeClr val="tx2"/>
                    </a:solidFill>
                    <a:latin typeface="Cambria" pitchFamily="18" charset="0"/>
                  </a:rPr>
                  <a:t> </a:t>
                </a:r>
                <a:r>
                  <a:rPr lang="en-US" sz="2400" b="1" dirty="0" err="1">
                    <a:solidFill>
                      <a:schemeClr val="tx2"/>
                    </a:solidFill>
                    <a:latin typeface="Cambria" pitchFamily="18" charset="0"/>
                  </a:rPr>
                  <a:t>proizvoda</a:t>
                </a:r>
                <a:r>
                  <a:rPr lang="en-US" sz="2400" b="1" dirty="0">
                    <a:solidFill>
                      <a:schemeClr val="tx2"/>
                    </a:solidFill>
                    <a:latin typeface="Cambria" pitchFamily="18" charset="0"/>
                  </a:rPr>
                  <a:t> </a:t>
                </a:r>
                <a:r>
                  <a:rPr lang="en-US" sz="2400" b="1" dirty="0" err="1">
                    <a:solidFill>
                      <a:schemeClr val="tx2"/>
                    </a:solidFill>
                    <a:latin typeface="Cambria" pitchFamily="18" charset="0"/>
                  </a:rPr>
                  <a:t>jačina</a:t>
                </a:r>
                <a:r>
                  <a:rPr lang="en-US" sz="2400" b="1" dirty="0">
                    <a:solidFill>
                      <a:schemeClr val="tx2"/>
                    </a:solidFill>
                    <a:latin typeface="Cambria" pitchFamily="18" charset="0"/>
                  </a:rPr>
                  <a:t> </a:t>
                </a:r>
                <a:r>
                  <a:rPr lang="en-US" sz="2400" b="1" dirty="0" err="1">
                    <a:solidFill>
                      <a:schemeClr val="tx2"/>
                    </a:solidFill>
                    <a:latin typeface="Cambria" pitchFamily="18" charset="0"/>
                  </a:rPr>
                  <a:t>struja</a:t>
                </a:r>
                <a:r>
                  <a:rPr lang="en-US" sz="2400" b="1" dirty="0">
                    <a:solidFill>
                      <a:schemeClr val="tx2"/>
                    </a:solidFill>
                    <a:latin typeface="Cambria" pitchFamily="18" charset="0"/>
                  </a:rPr>
                  <a:t> </a:t>
                </a:r>
                <a:r>
                  <a:rPr lang="en-US" sz="2400" b="1" dirty="0" smtClean="0">
                    <a:solidFill>
                      <a:schemeClr val="tx2"/>
                    </a:solidFill>
                    <a:latin typeface="Cambria" pitchFamily="18" charset="0"/>
                  </a:rPr>
                  <a:t>u </a:t>
                </a:r>
                <a:r>
                  <a:rPr lang="en-US" sz="2400" b="1" dirty="0" err="1" smtClean="0">
                    <a:solidFill>
                      <a:schemeClr val="tx2"/>
                    </a:solidFill>
                    <a:latin typeface="Cambria" pitchFamily="18" charset="0"/>
                  </a:rPr>
                  <a:t>pojedinim</a:t>
                </a:r>
                <a:r>
                  <a:rPr lang="en-US" sz="2400" b="1" dirty="0" smtClean="0">
                    <a:solidFill>
                      <a:schemeClr val="tx2"/>
                    </a:solidFill>
                    <a:latin typeface="Cambria" pitchFamily="18" charset="0"/>
                  </a:rPr>
                  <a:t> </a:t>
                </a:r>
                <a:r>
                  <a:rPr lang="en-US" sz="2400" b="1" dirty="0" err="1" smtClean="0">
                    <a:solidFill>
                      <a:schemeClr val="tx2"/>
                    </a:solidFill>
                    <a:latin typeface="Cambria" pitchFamily="18" charset="0"/>
                  </a:rPr>
                  <a:t>granama</a:t>
                </a:r>
                <a:r>
                  <a:rPr lang="en-US" sz="2400" b="1" dirty="0" smtClean="0">
                    <a:solidFill>
                      <a:schemeClr val="tx2"/>
                    </a:solidFill>
                    <a:latin typeface="Cambria" pitchFamily="18" charset="0"/>
                  </a:rPr>
                  <a:t> </a:t>
                </a:r>
                <a:r>
                  <a:rPr lang="en-US" sz="2400" b="1" dirty="0" err="1">
                    <a:solidFill>
                      <a:schemeClr val="tx2"/>
                    </a:solidFill>
                    <a:latin typeface="Cambria" pitchFamily="18" charset="0"/>
                  </a:rPr>
                  <a:t>proizvoljne</a:t>
                </a:r>
                <a:r>
                  <a:rPr lang="en-US" sz="2400" b="1" dirty="0">
                    <a:solidFill>
                      <a:schemeClr val="tx2"/>
                    </a:solidFill>
                    <a:latin typeface="Cambria" pitchFamily="18" charset="0"/>
                  </a:rPr>
                  <a:t> </a:t>
                </a:r>
                <a:r>
                  <a:rPr lang="en-US" sz="2400" b="1" dirty="0" err="1">
                    <a:solidFill>
                      <a:schemeClr val="tx2"/>
                    </a:solidFill>
                    <a:latin typeface="Cambria" pitchFamily="18" charset="0"/>
                  </a:rPr>
                  <a:t>zatvorene</a:t>
                </a:r>
                <a:r>
                  <a:rPr lang="en-US" sz="2400" b="1" dirty="0">
                    <a:solidFill>
                      <a:schemeClr val="tx2"/>
                    </a:solidFill>
                    <a:latin typeface="Cambria" pitchFamily="18" charset="0"/>
                  </a:rPr>
                  <a:t> </a:t>
                </a:r>
                <a:r>
                  <a:rPr lang="en-US" sz="2400" b="1" dirty="0" err="1">
                    <a:solidFill>
                      <a:schemeClr val="tx2"/>
                    </a:solidFill>
                    <a:latin typeface="Cambria" pitchFamily="18" charset="0"/>
                  </a:rPr>
                  <a:t>konture</a:t>
                </a:r>
                <a:r>
                  <a:rPr lang="en-US" sz="2400" b="1" dirty="0">
                    <a:solidFill>
                      <a:schemeClr val="tx2"/>
                    </a:solidFill>
                    <a:latin typeface="Cambria" pitchFamily="18" charset="0"/>
                  </a:rPr>
                  <a:t> i </a:t>
                </a:r>
                <a:r>
                  <a:rPr lang="en-US" sz="2400" b="1" dirty="0" err="1" smtClean="0">
                    <a:solidFill>
                      <a:schemeClr val="tx2"/>
                    </a:solidFill>
                    <a:latin typeface="Cambria" pitchFamily="18" charset="0"/>
                  </a:rPr>
                  <a:t>njihovih</a:t>
                </a:r>
                <a:r>
                  <a:rPr lang="en-US" sz="2400" b="1" dirty="0" smtClean="0">
                    <a:solidFill>
                      <a:schemeClr val="tx2"/>
                    </a:solidFill>
                    <a:latin typeface="Cambria" pitchFamily="18" charset="0"/>
                  </a:rPr>
                  <a:t> </a:t>
                </a:r>
                <a:r>
                  <a:rPr lang="en-US" sz="2400" b="1" dirty="0" err="1" smtClean="0">
                    <a:solidFill>
                      <a:schemeClr val="tx2"/>
                    </a:solidFill>
                    <a:latin typeface="Cambria" pitchFamily="18" charset="0"/>
                  </a:rPr>
                  <a:t>otpornosti</a:t>
                </a:r>
                <a:r>
                  <a:rPr lang="en-US" sz="2400" b="1" dirty="0" smtClean="0">
                    <a:solidFill>
                      <a:schemeClr val="tx2"/>
                    </a:solidFill>
                    <a:latin typeface="Cambria" pitchFamily="18" charset="0"/>
                  </a:rPr>
                  <a:t> </a:t>
                </a:r>
                <a:r>
                  <a:rPr lang="en-US" sz="2400" b="1" dirty="0">
                    <a:solidFill>
                      <a:schemeClr val="tx2"/>
                    </a:solidFill>
                    <a:latin typeface="Cambria" pitchFamily="18" charset="0"/>
                  </a:rPr>
                  <a:t>je </a:t>
                </a:r>
                <a:r>
                  <a:rPr lang="en-US" sz="2400" b="1" dirty="0" err="1">
                    <a:solidFill>
                      <a:schemeClr val="tx2"/>
                    </a:solidFill>
                    <a:latin typeface="Cambria" pitchFamily="18" charset="0"/>
                  </a:rPr>
                  <a:t>jednaka</a:t>
                </a:r>
                <a:r>
                  <a:rPr lang="en-US" sz="2400" b="1" dirty="0">
                    <a:solidFill>
                      <a:schemeClr val="tx2"/>
                    </a:solidFill>
                    <a:latin typeface="Cambria" pitchFamily="18" charset="0"/>
                  </a:rPr>
                  <a:t> </a:t>
                </a:r>
                <a:r>
                  <a:rPr lang="en-US" sz="2400" b="1" dirty="0" err="1">
                    <a:solidFill>
                      <a:schemeClr val="tx2"/>
                    </a:solidFill>
                    <a:latin typeface="Cambria" pitchFamily="18" charset="0"/>
                  </a:rPr>
                  <a:t>algebarskoj</a:t>
                </a:r>
                <a:r>
                  <a:rPr lang="en-US" sz="2400" b="1" dirty="0">
                    <a:solidFill>
                      <a:schemeClr val="tx2"/>
                    </a:solidFill>
                    <a:latin typeface="Cambria" pitchFamily="18" charset="0"/>
                  </a:rPr>
                  <a:t> </a:t>
                </a:r>
                <a:r>
                  <a:rPr lang="en-US" sz="2400" b="1" dirty="0" err="1">
                    <a:solidFill>
                      <a:schemeClr val="tx2"/>
                    </a:solidFill>
                    <a:latin typeface="Cambria" pitchFamily="18" charset="0"/>
                  </a:rPr>
                  <a:t>sumi</a:t>
                </a:r>
                <a:r>
                  <a:rPr lang="en-US" sz="2400" b="1" dirty="0">
                    <a:solidFill>
                      <a:schemeClr val="tx2"/>
                    </a:solidFill>
                    <a:latin typeface="Cambria" pitchFamily="18" charset="0"/>
                  </a:rPr>
                  <a:t> </a:t>
                </a:r>
                <a:r>
                  <a:rPr lang="en-US" sz="2400" b="1" dirty="0" err="1" smtClean="0">
                    <a:solidFill>
                      <a:schemeClr val="tx2"/>
                    </a:solidFill>
                    <a:latin typeface="Cambria" pitchFamily="18" charset="0"/>
                  </a:rPr>
                  <a:t>jačina</a:t>
                </a:r>
                <a:r>
                  <a:rPr lang="en-US" sz="2400" b="1" dirty="0" smtClean="0">
                    <a:solidFill>
                      <a:schemeClr val="tx2"/>
                    </a:solidFill>
                    <a:latin typeface="Cambria" pitchFamily="18" charset="0"/>
                  </a:rPr>
                  <a:t> </a:t>
                </a:r>
                <a:r>
                  <a:rPr lang="en-US" sz="2400" b="1" dirty="0" err="1" smtClean="0">
                    <a:solidFill>
                      <a:schemeClr val="tx2"/>
                    </a:solidFill>
                    <a:latin typeface="Cambria" pitchFamily="18" charset="0"/>
                  </a:rPr>
                  <a:t>elektromotornih</a:t>
                </a:r>
                <a:r>
                  <a:rPr lang="en-US" sz="2400" b="1" dirty="0" smtClean="0">
                    <a:solidFill>
                      <a:schemeClr val="tx2"/>
                    </a:solidFill>
                    <a:latin typeface="Cambria" pitchFamily="18" charset="0"/>
                  </a:rPr>
                  <a:t> </a:t>
                </a:r>
                <a:r>
                  <a:rPr lang="en-US" sz="2400" b="1" dirty="0" err="1">
                    <a:solidFill>
                      <a:schemeClr val="tx2"/>
                    </a:solidFill>
                    <a:latin typeface="Cambria" pitchFamily="18" charset="0"/>
                  </a:rPr>
                  <a:t>sila</a:t>
                </a:r>
                <a:r>
                  <a:rPr lang="en-US" sz="2400" b="1" dirty="0">
                    <a:solidFill>
                      <a:schemeClr val="tx2"/>
                    </a:solidFill>
                    <a:latin typeface="Cambria" pitchFamily="18" charset="0"/>
                  </a:rPr>
                  <a:t> </a:t>
                </a:r>
                <a:r>
                  <a:rPr lang="en-US" sz="2400" b="1" dirty="0" err="1">
                    <a:solidFill>
                      <a:schemeClr val="tx2"/>
                    </a:solidFill>
                    <a:latin typeface="Cambria" pitchFamily="18" charset="0"/>
                  </a:rPr>
                  <a:t>koje</a:t>
                </a:r>
                <a:r>
                  <a:rPr lang="en-US" sz="2400" b="1" dirty="0">
                    <a:solidFill>
                      <a:schemeClr val="tx2"/>
                    </a:solidFill>
                    <a:latin typeface="Cambria" pitchFamily="18" charset="0"/>
                  </a:rPr>
                  <a:t> </a:t>
                </a:r>
                <a:r>
                  <a:rPr lang="en-US" sz="2400" b="1" dirty="0" err="1">
                    <a:solidFill>
                      <a:schemeClr val="tx2"/>
                    </a:solidFill>
                    <a:latin typeface="Cambria" pitchFamily="18" charset="0"/>
                  </a:rPr>
                  <a:t>deluju</a:t>
                </a:r>
                <a:r>
                  <a:rPr lang="en-US" sz="2400" b="1" dirty="0">
                    <a:solidFill>
                      <a:schemeClr val="tx2"/>
                    </a:solidFill>
                    <a:latin typeface="Cambria" pitchFamily="18" charset="0"/>
                  </a:rPr>
                  <a:t> u </a:t>
                </a:r>
                <a:r>
                  <a:rPr lang="en-US" sz="2400" b="1" dirty="0" err="1">
                    <a:solidFill>
                      <a:schemeClr val="tx2"/>
                    </a:solidFill>
                    <a:latin typeface="Cambria" pitchFamily="18" charset="0"/>
                  </a:rPr>
                  <a:t>toj</a:t>
                </a:r>
                <a:r>
                  <a:rPr lang="en-US" sz="2400" b="1" dirty="0">
                    <a:solidFill>
                      <a:schemeClr val="tx2"/>
                    </a:solidFill>
                    <a:latin typeface="Cambria" pitchFamily="18" charset="0"/>
                  </a:rPr>
                  <a:t> </a:t>
                </a:r>
                <a:r>
                  <a:rPr lang="en-US" sz="2400" b="1" dirty="0" err="1">
                    <a:solidFill>
                      <a:schemeClr val="tx2"/>
                    </a:solidFill>
                    <a:latin typeface="Cambria" pitchFamily="18" charset="0"/>
                  </a:rPr>
                  <a:t>konturi</a:t>
                </a:r>
                <a:r>
                  <a:rPr lang="en-US" sz="2400" b="1" dirty="0" smtClean="0">
                    <a:solidFill>
                      <a:schemeClr val="tx2"/>
                    </a:solidFill>
                    <a:latin typeface="Cambria" pitchFamily="18" charset="0"/>
                  </a:rPr>
                  <a:t>.</a:t>
                </a:r>
              </a:p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sz="240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US" sz="240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𝑘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sz="2400" i="1" smtClean="0">
                              <a:solidFill>
                                <a:schemeClr val="tx2"/>
                              </a:solidFill>
                              <a:latin typeface="Cambria Math"/>
                              <a:ea typeface="Cambria Math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sz="240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  <a:ea typeface="Cambria Math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  <a:ea typeface="Cambria Math"/>
                                </a:rPr>
                                <m:t>𝑘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400" dirty="0">
                  <a:solidFill>
                    <a:schemeClr val="tx2"/>
                  </a:solidFill>
                  <a:latin typeface="Cambria" pitchFamily="18" charset="0"/>
                </a:endParaRPr>
              </a:p>
            </p:txBody>
          </p:sp>
        </mc:Choice>
        <mc:Fallback>
          <p:sp>
            <p:nvSpPr>
              <p:cNvPr id="3" name="Sub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683568" y="2636912"/>
                <a:ext cx="6768752" cy="3528392"/>
              </a:xfrm>
              <a:blipFill rotWithShape="1">
                <a:blip r:embed="rId2"/>
                <a:stretch>
                  <a:fillRect l="-1351" t="-2422" r="-13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60040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52736"/>
            <a:ext cx="7772400" cy="1470025"/>
          </a:xfrm>
        </p:spPr>
        <p:txBody>
          <a:bodyPr/>
          <a:lstStyle/>
          <a:p>
            <a:pPr algn="l"/>
            <a:r>
              <a:rPr lang="en-US" dirty="0" err="1" smtClean="0">
                <a:solidFill>
                  <a:schemeClr val="tx2"/>
                </a:solidFill>
                <a:latin typeface="Cambria" pitchFamily="18" charset="0"/>
              </a:rPr>
              <a:t>Drugi</a:t>
            </a:r>
            <a:r>
              <a:rPr lang="en-US" dirty="0" smtClean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dirty="0">
                <a:solidFill>
                  <a:schemeClr val="tx2"/>
                </a:solidFill>
                <a:latin typeface="Cambria" pitchFamily="18" charset="0"/>
              </a:rPr>
              <a:t>Kirchhoff-</a:t>
            </a:r>
            <a:r>
              <a:rPr lang="en-US" dirty="0" err="1">
                <a:solidFill>
                  <a:schemeClr val="tx2"/>
                </a:solidFill>
                <a:latin typeface="Cambria" pitchFamily="18" charset="0"/>
              </a:rPr>
              <a:t>ov</a:t>
            </a:r>
            <a:r>
              <a:rPr lang="en-US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Cambria" pitchFamily="18" charset="0"/>
              </a:rPr>
              <a:t>zakon</a:t>
            </a:r>
            <a:r>
              <a:rPr lang="en-US" dirty="0">
                <a:solidFill>
                  <a:schemeClr val="tx2"/>
                </a:solidFill>
                <a:latin typeface="Cambria" pitchFamily="18" charset="0"/>
              </a:rPr>
              <a:t> </a:t>
            </a:r>
            <a:endParaRPr lang="en-US" dirty="0">
              <a:solidFill>
                <a:schemeClr val="tx2"/>
              </a:solidFill>
              <a:latin typeface="Cambria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Subtitle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683568" y="2636912"/>
                <a:ext cx="5760640" cy="3528392"/>
              </a:xfrm>
            </p:spPr>
            <p:txBody>
              <a:bodyPr>
                <a:normAutofit/>
              </a:bodyPr>
              <a:lstStyle/>
              <a:p>
                <a:pPr algn="l"/>
                <a:r>
                  <a:rPr lang="en-US" sz="2400" dirty="0" smtClean="0">
                    <a:solidFill>
                      <a:schemeClr val="tx2"/>
                    </a:solidFill>
                    <a:latin typeface="Cambria" pitchFamily="18" charset="0"/>
                  </a:rPr>
                  <a:t>Dokaz</a:t>
                </a:r>
                <a:r>
                  <a:rPr lang="en-US" sz="2400" dirty="0">
                    <a:solidFill>
                      <a:schemeClr val="tx2"/>
                    </a:solidFill>
                    <a:latin typeface="Cambria" pitchFamily="18" charset="0"/>
                  </a:rPr>
                  <a:t> se </a:t>
                </a:r>
                <a:r>
                  <a:rPr lang="en-US" sz="2400" dirty="0" err="1">
                    <a:solidFill>
                      <a:schemeClr val="tx2"/>
                    </a:solidFill>
                    <a:latin typeface="Cambria" pitchFamily="18" charset="0"/>
                  </a:rPr>
                  <a:t>izvodi</a:t>
                </a:r>
                <a:r>
                  <a:rPr lang="en-US" sz="2400" dirty="0">
                    <a:solidFill>
                      <a:schemeClr val="tx2"/>
                    </a:solidFill>
                    <a:latin typeface="Cambria" pitchFamily="18" charset="0"/>
                  </a:rPr>
                  <a:t> </a:t>
                </a:r>
                <a:r>
                  <a:rPr lang="en-US" sz="2400" dirty="0" err="1">
                    <a:solidFill>
                      <a:schemeClr val="tx2"/>
                    </a:solidFill>
                    <a:latin typeface="Cambria" pitchFamily="18" charset="0"/>
                  </a:rPr>
                  <a:t>pomoću</a:t>
                </a:r>
                <a:r>
                  <a:rPr lang="en-US" sz="2400" dirty="0">
                    <a:solidFill>
                      <a:schemeClr val="tx2"/>
                    </a:solidFill>
                    <a:latin typeface="Cambria" pitchFamily="18" charset="0"/>
                  </a:rPr>
                  <a:t> </a:t>
                </a:r>
                <a:r>
                  <a:rPr lang="en-US" sz="2400" dirty="0" err="1">
                    <a:solidFill>
                      <a:schemeClr val="tx2"/>
                    </a:solidFill>
                    <a:latin typeface="Cambria" pitchFamily="18" charset="0"/>
                  </a:rPr>
                  <a:t>primera</a:t>
                </a:r>
                <a:r>
                  <a:rPr lang="en-US" sz="2400" dirty="0">
                    <a:solidFill>
                      <a:schemeClr val="tx2"/>
                    </a:solidFill>
                    <a:latin typeface="Cambria" pitchFamily="18" charset="0"/>
                  </a:rPr>
                  <a:t> </a:t>
                </a:r>
                <a:r>
                  <a:rPr lang="en-US" sz="2400" dirty="0" err="1">
                    <a:solidFill>
                      <a:schemeClr val="tx2"/>
                    </a:solidFill>
                    <a:latin typeface="Cambria" pitchFamily="18" charset="0"/>
                  </a:rPr>
                  <a:t>sa</a:t>
                </a:r>
                <a:r>
                  <a:rPr lang="en-US" sz="2400" dirty="0">
                    <a:solidFill>
                      <a:schemeClr val="tx2"/>
                    </a:solidFill>
                    <a:latin typeface="Cambria" pitchFamily="18" charset="0"/>
                  </a:rPr>
                  <a:t> </a:t>
                </a:r>
                <a:r>
                  <a:rPr lang="en-US" sz="2400" dirty="0" err="1">
                    <a:solidFill>
                      <a:schemeClr val="tx2"/>
                    </a:solidFill>
                    <a:latin typeface="Cambria" pitchFamily="18" charset="0"/>
                  </a:rPr>
                  <a:t>slike</a:t>
                </a:r>
                <a:r>
                  <a:rPr lang="en-US" sz="2400" dirty="0">
                    <a:solidFill>
                      <a:schemeClr val="tx2"/>
                    </a:solidFill>
                    <a:latin typeface="Cambria" pitchFamily="18" charset="0"/>
                  </a:rPr>
                  <a:t>.</a:t>
                </a:r>
              </a:p>
              <a:p>
                <a:pPr algn="l"/>
                <a:r>
                  <a:rPr lang="en-US" sz="2400" dirty="0" err="1">
                    <a:solidFill>
                      <a:schemeClr val="tx2"/>
                    </a:solidFill>
                    <a:latin typeface="Cambria" pitchFamily="18" charset="0"/>
                  </a:rPr>
                  <a:t>Iz</a:t>
                </a:r>
                <a:r>
                  <a:rPr lang="en-US" sz="2400" dirty="0">
                    <a:solidFill>
                      <a:schemeClr val="tx2"/>
                    </a:solidFill>
                    <a:latin typeface="Cambria" pitchFamily="18" charset="0"/>
                  </a:rPr>
                  <a:t> Ohm-</a:t>
                </a:r>
                <a:r>
                  <a:rPr lang="en-US" sz="2400" dirty="0" err="1">
                    <a:solidFill>
                      <a:schemeClr val="tx2"/>
                    </a:solidFill>
                    <a:latin typeface="Cambria" pitchFamily="18" charset="0"/>
                  </a:rPr>
                  <a:t>ovog</a:t>
                </a:r>
                <a:r>
                  <a:rPr lang="en-US" sz="2400" dirty="0">
                    <a:solidFill>
                      <a:schemeClr val="tx2"/>
                    </a:solidFill>
                    <a:latin typeface="Cambria" pitchFamily="18" charset="0"/>
                  </a:rPr>
                  <a:t> </a:t>
                </a:r>
                <a:r>
                  <a:rPr lang="en-US" sz="2400" dirty="0" err="1">
                    <a:solidFill>
                      <a:schemeClr val="tx2"/>
                    </a:solidFill>
                    <a:latin typeface="Cambria" pitchFamily="18" charset="0"/>
                  </a:rPr>
                  <a:t>zakona</a:t>
                </a:r>
                <a:r>
                  <a:rPr lang="en-US" sz="2400" dirty="0">
                    <a:solidFill>
                      <a:schemeClr val="tx2"/>
                    </a:solidFill>
                    <a:latin typeface="Cambria" pitchFamily="18" charset="0"/>
                  </a:rPr>
                  <a:t> </a:t>
                </a:r>
                <a:r>
                  <a:rPr lang="en-US" sz="2400" dirty="0" err="1">
                    <a:solidFill>
                      <a:schemeClr val="tx2"/>
                    </a:solidFill>
                    <a:latin typeface="Cambria" pitchFamily="18" charset="0"/>
                  </a:rPr>
                  <a:t>za</a:t>
                </a:r>
                <a:r>
                  <a:rPr lang="en-US" sz="2400" dirty="0">
                    <a:solidFill>
                      <a:schemeClr val="tx2"/>
                    </a:solidFill>
                    <a:latin typeface="Cambria" pitchFamily="18" charset="0"/>
                  </a:rPr>
                  <a:t> tri </a:t>
                </a:r>
                <a:r>
                  <a:rPr lang="en-US" sz="2400" dirty="0" err="1">
                    <a:solidFill>
                      <a:schemeClr val="tx2"/>
                    </a:solidFill>
                    <a:latin typeface="Cambria" pitchFamily="18" charset="0"/>
                  </a:rPr>
                  <a:t>grane</a:t>
                </a:r>
                <a:r>
                  <a:rPr lang="en-US" sz="2400" dirty="0">
                    <a:solidFill>
                      <a:schemeClr val="tx2"/>
                    </a:solidFill>
                    <a:latin typeface="Cambria" pitchFamily="18" charset="0"/>
                  </a:rPr>
                  <a:t> se </a:t>
                </a:r>
                <a:r>
                  <a:rPr lang="en-US" sz="2400" dirty="0" err="1" smtClean="0">
                    <a:solidFill>
                      <a:schemeClr val="tx2"/>
                    </a:solidFill>
                    <a:latin typeface="Cambria" pitchFamily="18" charset="0"/>
                  </a:rPr>
                  <a:t>ima</a:t>
                </a:r>
                <a:r>
                  <a:rPr lang="en-US" sz="2400" dirty="0" smtClean="0">
                    <a:solidFill>
                      <a:schemeClr val="tx2"/>
                    </a:solidFill>
                    <a:latin typeface="Cambria" pitchFamily="18" charset="0"/>
                  </a:rPr>
                  <a:t>:</a:t>
                </a:r>
              </a:p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240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400" i="1" smtClean="0">
                          <a:solidFill>
                            <a:schemeClr val="tx2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400" i="1" smtClean="0">
                              <a:solidFill>
                                <a:schemeClr val="tx2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400" i="1" smtClean="0">
                              <a:solidFill>
                                <a:schemeClr val="tx2"/>
                              </a:solidFill>
                              <a:latin typeface="Cambria Math"/>
                              <a:ea typeface="Cambria Math"/>
                            </a:rPr>
                            <m:t>𝜑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2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  <m:r>
                        <a:rPr lang="en-US" sz="2400" i="1" smtClean="0">
                          <a:solidFill>
                            <a:schemeClr val="tx2"/>
                          </a:solidFill>
                          <a:latin typeface="Cambria Math"/>
                          <a:ea typeface="Cambria Math"/>
                        </a:rPr>
                        <m:t>−</m:t>
                      </m:r>
                      <m:sSub>
                        <m:sSubPr>
                          <m:ctrlPr>
                            <a:rPr lang="en-US" sz="2400" i="1" smtClean="0">
                              <a:solidFill>
                                <a:schemeClr val="tx2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400" i="1" smtClean="0">
                              <a:solidFill>
                                <a:schemeClr val="tx2"/>
                              </a:solidFill>
                              <a:latin typeface="Cambria Math"/>
                              <a:ea typeface="Cambria Math"/>
                            </a:rPr>
                            <m:t>𝜑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2"/>
                              </a:solidFill>
                              <a:latin typeface="Cambria Math"/>
                              <a:ea typeface="Cambria Math"/>
                            </a:rPr>
                            <m:t>3</m:t>
                          </m:r>
                        </m:sub>
                      </m:sSub>
                      <m:r>
                        <a:rPr lang="en-US" sz="2400" i="1" smtClean="0">
                          <a:solidFill>
                            <a:schemeClr val="tx2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400" i="1" smtClean="0">
                              <a:solidFill>
                                <a:schemeClr val="tx2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2"/>
                              </a:solidFill>
                              <a:latin typeface="Cambria Math"/>
                              <a:ea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2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 smtClean="0">
                  <a:solidFill>
                    <a:schemeClr val="tx2"/>
                  </a:solidFill>
                  <a:latin typeface="Cambria" pitchFamily="18" charset="0"/>
                </a:endParaRPr>
              </a:p>
              <a:p>
                <a:pPr lvl="0"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solidFill>
                                <a:srgbClr val="1F497D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1F497D"/>
                              </a:solidFill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1F497D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2400" i="1" smtClean="0">
                              <a:solidFill>
                                <a:srgbClr val="1F497D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1F497D"/>
                              </a:solidFill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1F497D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2400" i="1">
                          <a:solidFill>
                            <a:srgbClr val="1F497D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1F497D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1F497D"/>
                              </a:solidFill>
                              <a:latin typeface="Cambria Math"/>
                              <a:ea typeface="Cambria Math"/>
                            </a:rPr>
                            <m:t>𝜑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1F497D"/>
                              </a:solidFill>
                              <a:latin typeface="Cambria Math"/>
                              <a:ea typeface="Cambria Math"/>
                            </a:rPr>
                            <m:t>3</m:t>
                          </m:r>
                        </m:sub>
                      </m:sSub>
                      <m:r>
                        <a:rPr lang="en-US" sz="2400" i="1">
                          <a:solidFill>
                            <a:srgbClr val="1F497D"/>
                          </a:solidFill>
                          <a:latin typeface="Cambria Math"/>
                          <a:ea typeface="Cambria Math"/>
                        </a:rPr>
                        <m:t>−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1F497D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1F497D"/>
                              </a:solidFill>
                              <a:latin typeface="Cambria Math"/>
                              <a:ea typeface="Cambria Math"/>
                            </a:rPr>
                            <m:t>𝜑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1F497D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solidFill>
                            <a:srgbClr val="1F497D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1F497D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1F497D"/>
                              </a:solidFill>
                              <a:latin typeface="Cambria Math"/>
                              <a:ea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1F497D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 smtClean="0">
                  <a:solidFill>
                    <a:srgbClr val="1F497D"/>
                  </a:solidFill>
                  <a:latin typeface="Cambria" pitchFamily="18" charset="0"/>
                  <a:ea typeface="Cambria Math"/>
                </a:endParaRPr>
              </a:p>
              <a:p>
                <a:pPr lvl="0"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solidFill>
                                <a:srgbClr val="1F497D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1F497D"/>
                              </a:solidFill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1F497D"/>
                              </a:solidFill>
                              <a:latin typeface="Cambria Math"/>
                            </a:rPr>
                            <m:t>3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solidFill>
                                <a:srgbClr val="1F497D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1F497D"/>
                              </a:solidFill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1F497D"/>
                              </a:solidFill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en-US" sz="2400" i="1">
                          <a:solidFill>
                            <a:srgbClr val="1F497D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1F497D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1F497D"/>
                              </a:solidFill>
                              <a:latin typeface="Cambria Math"/>
                              <a:ea typeface="Cambria Math"/>
                            </a:rPr>
                            <m:t>𝜑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1F497D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solidFill>
                            <a:srgbClr val="1F497D"/>
                          </a:solidFill>
                          <a:latin typeface="Cambria Math"/>
                          <a:ea typeface="Cambria Math"/>
                        </a:rPr>
                        <m:t>−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1F497D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1F497D"/>
                              </a:solidFill>
                              <a:latin typeface="Cambria Math"/>
                              <a:ea typeface="Cambria Math"/>
                            </a:rPr>
                            <m:t>𝜑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1F497D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  <m:r>
                        <a:rPr lang="en-US" sz="2400" i="1">
                          <a:solidFill>
                            <a:srgbClr val="1F497D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1F497D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1F497D"/>
                              </a:solidFill>
                              <a:latin typeface="Cambria Math"/>
                              <a:ea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1F497D"/>
                              </a:solidFill>
                              <a:latin typeface="Cambria Math"/>
                              <a:ea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400" dirty="0" smtClean="0">
                  <a:solidFill>
                    <a:srgbClr val="1F497D"/>
                  </a:solidFill>
                  <a:latin typeface="Cambria" pitchFamily="18" charset="0"/>
                </a:endParaRPr>
              </a:p>
              <a:p>
                <a:pPr lvl="0" algn="l"/>
                <a:r>
                  <a:rPr lang="en-US" sz="2400" dirty="0" err="1">
                    <a:solidFill>
                      <a:srgbClr val="1F497D"/>
                    </a:solidFill>
                    <a:latin typeface="Cambria" pitchFamily="18" charset="0"/>
                  </a:rPr>
                  <a:t>Sabiranjem</a:t>
                </a:r>
                <a:r>
                  <a:rPr lang="en-US" sz="2400" dirty="0">
                    <a:solidFill>
                      <a:srgbClr val="1F497D"/>
                    </a:solidFill>
                    <a:latin typeface="Cambria" pitchFamily="18" charset="0"/>
                  </a:rPr>
                  <a:t> </a:t>
                </a:r>
                <a:r>
                  <a:rPr lang="en-US" sz="2400" dirty="0" err="1">
                    <a:solidFill>
                      <a:srgbClr val="1F497D"/>
                    </a:solidFill>
                    <a:latin typeface="Cambria" pitchFamily="18" charset="0"/>
                  </a:rPr>
                  <a:t>ove</a:t>
                </a:r>
                <a:r>
                  <a:rPr lang="en-US" sz="2400" dirty="0">
                    <a:solidFill>
                      <a:srgbClr val="1F497D"/>
                    </a:solidFill>
                    <a:latin typeface="Cambria" pitchFamily="18" charset="0"/>
                  </a:rPr>
                  <a:t> tri </a:t>
                </a:r>
                <a:r>
                  <a:rPr lang="en-US" sz="2400" dirty="0" err="1" smtClean="0">
                    <a:solidFill>
                      <a:srgbClr val="1F497D"/>
                    </a:solidFill>
                    <a:latin typeface="Cambria" pitchFamily="18" charset="0"/>
                  </a:rPr>
                  <a:t>jednačine</a:t>
                </a:r>
                <a:r>
                  <a:rPr lang="en-US" sz="2400" dirty="0" smtClean="0">
                    <a:solidFill>
                      <a:srgbClr val="1F497D"/>
                    </a:solidFill>
                    <a:latin typeface="Cambria" pitchFamily="18" charset="0"/>
                  </a:rPr>
                  <a:t> </a:t>
                </a:r>
                <a:r>
                  <a:rPr lang="en-US" sz="2400" dirty="0" err="1" smtClean="0">
                    <a:solidFill>
                      <a:srgbClr val="1F497D"/>
                    </a:solidFill>
                    <a:latin typeface="Cambria" pitchFamily="18" charset="0"/>
                  </a:rPr>
                  <a:t>dolazi</a:t>
                </a:r>
                <a:r>
                  <a:rPr lang="en-US" sz="2400" dirty="0" smtClean="0">
                    <a:solidFill>
                      <a:srgbClr val="1F497D"/>
                    </a:solidFill>
                    <a:latin typeface="Cambria" pitchFamily="18" charset="0"/>
                  </a:rPr>
                  <a:t> </a:t>
                </a:r>
                <a:r>
                  <a:rPr lang="en-US" sz="2400" dirty="0">
                    <a:solidFill>
                      <a:srgbClr val="1F497D"/>
                    </a:solidFill>
                    <a:latin typeface="Cambria" pitchFamily="18" charset="0"/>
                  </a:rPr>
                  <a:t>se do </a:t>
                </a:r>
                <a:r>
                  <a:rPr lang="en-US" sz="2400" dirty="0" err="1">
                    <a:solidFill>
                      <a:srgbClr val="1F497D"/>
                    </a:solidFill>
                    <a:latin typeface="Cambria" pitchFamily="18" charset="0"/>
                  </a:rPr>
                  <a:t>izraza</a:t>
                </a:r>
                <a:r>
                  <a:rPr lang="en-US" sz="2400" dirty="0">
                    <a:solidFill>
                      <a:srgbClr val="1F497D"/>
                    </a:solidFill>
                    <a:latin typeface="Cambria" pitchFamily="18" charset="0"/>
                  </a:rPr>
                  <a:t> </a:t>
                </a:r>
                <a:r>
                  <a:rPr lang="en-US" sz="2400" dirty="0" err="1">
                    <a:solidFill>
                      <a:srgbClr val="1F497D"/>
                    </a:solidFill>
                    <a:latin typeface="Cambria" pitchFamily="18" charset="0"/>
                  </a:rPr>
                  <a:t>koji</a:t>
                </a:r>
                <a:r>
                  <a:rPr lang="en-US" sz="2400" dirty="0">
                    <a:solidFill>
                      <a:srgbClr val="1F497D"/>
                    </a:solidFill>
                    <a:latin typeface="Cambria" pitchFamily="18" charset="0"/>
                  </a:rPr>
                  <a:t> </a:t>
                </a:r>
                <a:r>
                  <a:rPr lang="en-US" sz="2400" dirty="0" err="1" smtClean="0">
                    <a:solidFill>
                      <a:srgbClr val="1F497D"/>
                    </a:solidFill>
                    <a:latin typeface="Cambria" pitchFamily="18" charset="0"/>
                  </a:rPr>
                  <a:t>daje</a:t>
                </a:r>
                <a:r>
                  <a:rPr lang="en-US" sz="2400" dirty="0" smtClean="0">
                    <a:solidFill>
                      <a:srgbClr val="1F497D"/>
                    </a:solidFill>
                    <a:latin typeface="Cambria" pitchFamily="18" charset="0"/>
                  </a:rPr>
                  <a:t> </a:t>
                </a:r>
                <a:r>
                  <a:rPr lang="en-US" sz="2400" dirty="0" err="1" smtClean="0">
                    <a:solidFill>
                      <a:srgbClr val="1F497D"/>
                    </a:solidFill>
                    <a:latin typeface="Cambria" pitchFamily="18" charset="0"/>
                  </a:rPr>
                  <a:t>drugi</a:t>
                </a:r>
                <a:r>
                  <a:rPr lang="en-US" sz="2400" dirty="0" smtClean="0">
                    <a:solidFill>
                      <a:srgbClr val="1F497D"/>
                    </a:solidFill>
                    <a:latin typeface="Cambria" pitchFamily="18" charset="0"/>
                  </a:rPr>
                  <a:t> </a:t>
                </a:r>
                <a:r>
                  <a:rPr lang="en-US" sz="2400" dirty="0">
                    <a:solidFill>
                      <a:srgbClr val="1F497D"/>
                    </a:solidFill>
                    <a:latin typeface="Cambria" pitchFamily="18" charset="0"/>
                  </a:rPr>
                  <a:t>Kirchhoff-</a:t>
                </a:r>
                <a:r>
                  <a:rPr lang="en-US" sz="2400" dirty="0" err="1">
                    <a:solidFill>
                      <a:srgbClr val="1F497D"/>
                    </a:solidFill>
                    <a:latin typeface="Cambria" pitchFamily="18" charset="0"/>
                  </a:rPr>
                  <a:t>ov</a:t>
                </a:r>
                <a:r>
                  <a:rPr lang="en-US" sz="2400" dirty="0">
                    <a:solidFill>
                      <a:srgbClr val="1F497D"/>
                    </a:solidFill>
                    <a:latin typeface="Cambria" pitchFamily="18" charset="0"/>
                  </a:rPr>
                  <a:t> </a:t>
                </a:r>
                <a:r>
                  <a:rPr lang="en-US" sz="2400" dirty="0" err="1">
                    <a:solidFill>
                      <a:srgbClr val="1F497D"/>
                    </a:solidFill>
                    <a:latin typeface="Cambria" pitchFamily="18" charset="0"/>
                  </a:rPr>
                  <a:t>zakon</a:t>
                </a:r>
                <a:r>
                  <a:rPr lang="en-US" sz="2400" dirty="0" smtClean="0">
                    <a:solidFill>
                      <a:srgbClr val="1F497D"/>
                    </a:solidFill>
                    <a:latin typeface="Cambria" pitchFamily="18" charset="0"/>
                  </a:rPr>
                  <a:t>.</a:t>
                </a:r>
              </a:p>
              <a:p>
                <a:pPr algn="l"/>
                <a:r>
                  <a:rPr lang="pl-PL" sz="2400" dirty="0">
                    <a:solidFill>
                      <a:schemeClr val="tx2"/>
                    </a:solidFill>
                    <a:latin typeface="Cambria" pitchFamily="18" charset="0"/>
                  </a:rPr>
                  <a:t>Obilazak je u smeru kazaljke na </a:t>
                </a:r>
                <a:r>
                  <a:rPr lang="pl-PL" sz="2400" dirty="0" smtClean="0">
                    <a:solidFill>
                      <a:schemeClr val="tx2"/>
                    </a:solidFill>
                    <a:latin typeface="Cambria" pitchFamily="18" charset="0"/>
                  </a:rPr>
                  <a:t>časovniku</a:t>
                </a:r>
                <a:r>
                  <a:rPr lang="en-US" sz="2400" dirty="0" smtClean="0">
                    <a:solidFill>
                      <a:schemeClr val="tx2"/>
                    </a:solidFill>
                    <a:latin typeface="Cambria" pitchFamily="18" charset="0"/>
                  </a:rPr>
                  <a:t>.</a:t>
                </a:r>
                <a:endParaRPr lang="pl-PL" sz="2400" dirty="0">
                  <a:solidFill>
                    <a:schemeClr val="tx2"/>
                  </a:solidFill>
                  <a:latin typeface="Cambria" pitchFamily="18" charset="0"/>
                </a:endParaRPr>
              </a:p>
            </p:txBody>
          </p:sp>
        </mc:Choice>
        <mc:Fallback>
          <p:sp>
            <p:nvSpPr>
              <p:cNvPr id="3" name="Sub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683568" y="2636912"/>
                <a:ext cx="5760640" cy="3528392"/>
              </a:xfrm>
              <a:blipFill rotWithShape="1">
                <a:blip r:embed="rId2"/>
                <a:stretch>
                  <a:fillRect l="-1587" t="-1384" r="-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0" r="8982"/>
          <a:stretch/>
        </p:blipFill>
        <p:spPr bwMode="auto">
          <a:xfrm>
            <a:off x="5701424" y="2924944"/>
            <a:ext cx="3407080" cy="2741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0452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52736"/>
            <a:ext cx="7772400" cy="1470025"/>
          </a:xfrm>
        </p:spPr>
        <p:txBody>
          <a:bodyPr/>
          <a:lstStyle/>
          <a:p>
            <a:pPr algn="l"/>
            <a:r>
              <a:rPr lang="en-US" dirty="0" err="1">
                <a:solidFill>
                  <a:schemeClr val="tx2"/>
                </a:solidFill>
                <a:latin typeface="Cambria" pitchFamily="18" charset="0"/>
              </a:rPr>
              <a:t>Sastavljanje</a:t>
            </a:r>
            <a:r>
              <a:rPr lang="en-US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Cambria" pitchFamily="18" charset="0"/>
              </a:rPr>
              <a:t>sistema</a:t>
            </a:r>
            <a:r>
              <a:rPr lang="en-US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Cambria" pitchFamily="18" charset="0"/>
              </a:rPr>
              <a:t>jednačina</a:t>
            </a:r>
            <a:endParaRPr lang="en-US" dirty="0" smtClean="0">
              <a:solidFill>
                <a:schemeClr val="tx2"/>
              </a:solidFill>
              <a:latin typeface="Cambria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2636912"/>
            <a:ext cx="6768752" cy="3816424"/>
          </a:xfrm>
        </p:spPr>
        <p:txBody>
          <a:bodyPr>
            <a:normAutofit lnSpcReduction="10000"/>
          </a:bodyPr>
          <a:lstStyle/>
          <a:p>
            <a:pPr marL="342900" indent="-342900" algn="l">
              <a:buFont typeface="Arial" pitchFamily="34" charset="0"/>
              <a:buChar char="•"/>
            </a:pPr>
            <a:r>
              <a:rPr lang="en-US" sz="2400" dirty="0" err="1">
                <a:solidFill>
                  <a:schemeClr val="tx2"/>
                </a:solidFill>
                <a:latin typeface="Cambria" pitchFamily="18" charset="0"/>
              </a:rPr>
              <a:t>Pomoću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 Kirchhoff-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</a:rPr>
              <a:t>ovih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</a:rPr>
              <a:t>zakona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</a:rPr>
              <a:t>možemo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</a:rPr>
              <a:t>naći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Cambria" pitchFamily="18" charset="0"/>
              </a:rPr>
              <a:t>sve</a:t>
            </a:r>
            <a:r>
              <a:rPr lang="en-US" sz="2400" dirty="0" smtClean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Cambria" pitchFamily="18" charset="0"/>
              </a:rPr>
              <a:t>struje</a:t>
            </a:r>
            <a:r>
              <a:rPr lang="en-US" sz="2400" dirty="0" smtClean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</a:rPr>
              <a:t>razgranatog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2400" dirty="0" smtClean="0">
                <a:solidFill>
                  <a:schemeClr val="tx2"/>
                </a:solidFill>
                <a:latin typeface="Cambria" pitchFamily="18" charset="0"/>
              </a:rPr>
              <a:t>kola.</a:t>
            </a:r>
            <a:endParaRPr lang="en-US" sz="2400" dirty="0">
              <a:solidFill>
                <a:schemeClr val="tx2"/>
              </a:solidFill>
              <a:latin typeface="Cambria" pitchFamily="18" charset="0"/>
            </a:endParaRP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400" dirty="0" err="1">
                <a:solidFill>
                  <a:schemeClr val="tx2"/>
                </a:solidFill>
                <a:latin typeface="Cambria" pitchFamily="18" charset="0"/>
              </a:rPr>
              <a:t>Broj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</a:rPr>
              <a:t>jednačina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</a:rPr>
              <a:t>mora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</a:rPr>
              <a:t>biti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</a:rPr>
              <a:t>jednak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</a:rPr>
              <a:t>broju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Cambria" pitchFamily="18" charset="0"/>
              </a:rPr>
              <a:t>nepoznatih</a:t>
            </a:r>
            <a:r>
              <a:rPr lang="en-US" sz="2400" dirty="0" smtClean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Cambria" pitchFamily="18" charset="0"/>
              </a:rPr>
              <a:t>struja</a:t>
            </a:r>
            <a:r>
              <a:rPr lang="en-US" sz="2400" dirty="0" smtClean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grana i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</a:rPr>
              <a:t>jednačine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</a:rPr>
              <a:t>moraju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</a:rPr>
              <a:t>biti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</a:rPr>
              <a:t>linearno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</a:rPr>
              <a:t>nezavisne</a:t>
            </a:r>
            <a:endParaRPr lang="en-US" sz="2400" dirty="0">
              <a:solidFill>
                <a:schemeClr val="tx2"/>
              </a:solidFill>
              <a:latin typeface="Cambria" pitchFamily="18" charset="0"/>
            </a:endParaRP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400" dirty="0" err="1">
                <a:solidFill>
                  <a:schemeClr val="tx2"/>
                </a:solidFill>
                <a:latin typeface="Cambria" pitchFamily="18" charset="0"/>
              </a:rPr>
              <a:t>Ako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</a:rPr>
              <a:t>razgranato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</a:rPr>
              <a:t>kolo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</a:rPr>
              <a:t>ima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2400" b="1" dirty="0">
                <a:solidFill>
                  <a:schemeClr val="tx2"/>
                </a:solidFill>
                <a:latin typeface="Cambria" pitchFamily="18" charset="0"/>
              </a:rPr>
              <a:t>n </a:t>
            </a:r>
            <a:r>
              <a:rPr lang="en-US" sz="2400" b="1" dirty="0" err="1">
                <a:solidFill>
                  <a:schemeClr val="tx2"/>
                </a:solidFill>
                <a:latin typeface="Cambria" pitchFamily="18" charset="0"/>
              </a:rPr>
              <a:t>čvorova</a:t>
            </a:r>
            <a:r>
              <a:rPr lang="en-US" sz="2400" b="1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</a:rPr>
              <a:t>tada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</a:rPr>
              <a:t>po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Cambria" pitchFamily="18" charset="0"/>
              </a:rPr>
              <a:t>prvom</a:t>
            </a:r>
            <a:r>
              <a:rPr lang="en-US" sz="2400" dirty="0" smtClean="0">
                <a:solidFill>
                  <a:schemeClr val="tx2"/>
                </a:solidFill>
                <a:latin typeface="Cambria" pitchFamily="18" charset="0"/>
              </a:rPr>
              <a:t> Kirchhoff-</a:t>
            </a:r>
            <a:r>
              <a:rPr lang="en-US" sz="2400" dirty="0" err="1" smtClean="0">
                <a:solidFill>
                  <a:schemeClr val="tx2"/>
                </a:solidFill>
                <a:latin typeface="Cambria" pitchFamily="18" charset="0"/>
              </a:rPr>
              <a:t>ovom</a:t>
            </a:r>
            <a:r>
              <a:rPr lang="en-US" sz="2400" dirty="0" smtClean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</a:rPr>
              <a:t>zakonu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 se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</a:rPr>
              <a:t>može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</a:rPr>
              <a:t>napisati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2400" b="1" dirty="0">
                <a:solidFill>
                  <a:schemeClr val="tx2"/>
                </a:solidFill>
                <a:latin typeface="Cambria" pitchFamily="18" charset="0"/>
              </a:rPr>
              <a:t>n-1 </a:t>
            </a:r>
            <a:r>
              <a:rPr lang="en-US" sz="2400" b="1" dirty="0" err="1">
                <a:solidFill>
                  <a:schemeClr val="tx2"/>
                </a:solidFill>
                <a:latin typeface="Cambria" pitchFamily="18" charset="0"/>
              </a:rPr>
              <a:t>jednačina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.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400" dirty="0" err="1">
                <a:solidFill>
                  <a:schemeClr val="tx2"/>
                </a:solidFill>
                <a:latin typeface="Cambria" pitchFamily="18" charset="0"/>
              </a:rPr>
              <a:t>Jednačina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</a:rPr>
              <a:t>za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</a:rPr>
              <a:t>poslednji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</a:rPr>
              <a:t>čvor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 bi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</a:rPr>
              <a:t>bila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</a:rPr>
              <a:t>linearno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</a:rPr>
              <a:t>zavisna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 od </a:t>
            </a:r>
            <a:r>
              <a:rPr lang="en-US" sz="2400" dirty="0" err="1" smtClean="0">
                <a:solidFill>
                  <a:schemeClr val="tx2"/>
                </a:solidFill>
                <a:latin typeface="Cambria" pitchFamily="18" charset="0"/>
              </a:rPr>
              <a:t>predhodnih</a:t>
            </a:r>
            <a:r>
              <a:rPr lang="en-US" sz="2400" dirty="0" smtClean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</a:rPr>
              <a:t>jednačina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0010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52736"/>
            <a:ext cx="7772400" cy="1470025"/>
          </a:xfrm>
        </p:spPr>
        <p:txBody>
          <a:bodyPr>
            <a:normAutofit/>
          </a:bodyPr>
          <a:lstStyle/>
          <a:p>
            <a:pPr algn="l"/>
            <a:r>
              <a:rPr lang="en-US" dirty="0" err="1">
                <a:solidFill>
                  <a:schemeClr val="tx2"/>
                </a:solidFill>
                <a:latin typeface="Cambria" pitchFamily="18" charset="0"/>
              </a:rPr>
              <a:t>Električna</a:t>
            </a:r>
            <a:r>
              <a:rPr lang="en-US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Cambria" pitchFamily="18" charset="0"/>
              </a:rPr>
              <a:t>struja</a:t>
            </a:r>
            <a:endParaRPr lang="en-US" dirty="0">
              <a:solidFill>
                <a:schemeClr val="tx2"/>
              </a:solidFill>
              <a:latin typeface="Cambria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Subtitle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683568" y="2276872"/>
                <a:ext cx="7560840" cy="2376264"/>
              </a:xfrm>
            </p:spPr>
            <p:txBody>
              <a:bodyPr>
                <a:normAutofit/>
              </a:bodyPr>
              <a:lstStyle/>
              <a:p>
                <a:pPr algn="l"/>
                <a:r>
                  <a:rPr lang="vi-VN" sz="2400" dirty="0" smtClean="0">
                    <a:solidFill>
                      <a:schemeClr val="tx2"/>
                    </a:solidFill>
                    <a:latin typeface="Cambria" pitchFamily="18" charset="0"/>
                  </a:rPr>
                  <a:t>Kao kvantitativna mera za električnu struju služi jačina električne struje </a:t>
                </a:r>
                <a:r>
                  <a:rPr lang="vi-VN" sz="2400" i="1" dirty="0" smtClean="0">
                    <a:solidFill>
                      <a:schemeClr val="tx2"/>
                    </a:solidFill>
                    <a:latin typeface="Cambria" pitchFamily="18" charset="0"/>
                  </a:rPr>
                  <a:t>I</a:t>
                </a:r>
                <a:r>
                  <a:rPr lang="vi-VN" sz="2400" dirty="0" smtClean="0">
                    <a:solidFill>
                      <a:schemeClr val="tx2"/>
                    </a:solidFill>
                    <a:latin typeface="Cambria" pitchFamily="18" charset="0"/>
                  </a:rPr>
                  <a:t> tj. naelektrisanje koje prođe kroz posmatranu površinu </a:t>
                </a:r>
                <a:r>
                  <a:rPr lang="vi-VN" sz="2400" i="1" dirty="0" smtClean="0">
                    <a:solidFill>
                      <a:schemeClr val="tx2"/>
                    </a:solidFill>
                    <a:latin typeface="Cambria" pitchFamily="18" charset="0"/>
                  </a:rPr>
                  <a:t>S</a:t>
                </a:r>
                <a:r>
                  <a:rPr lang="vi-VN" sz="2400" dirty="0" smtClean="0">
                    <a:solidFill>
                      <a:schemeClr val="tx2"/>
                    </a:solidFill>
                    <a:latin typeface="Cambria" pitchFamily="18" charset="0"/>
                  </a:rPr>
                  <a:t> u jedinici vremena</a:t>
                </a:r>
                <a:r>
                  <a:rPr lang="sr-Latn-RS" sz="2400" dirty="0" smtClean="0">
                    <a:solidFill>
                      <a:schemeClr val="tx2"/>
                    </a:solidFill>
                    <a:latin typeface="Cambria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sr-Latn-RS" sz="2400" i="1">
                        <a:solidFill>
                          <a:srgbClr val="1F497D"/>
                        </a:solidFill>
                        <a:latin typeface="Cambria Math"/>
                      </a:rPr>
                      <m:t>𝐼</m:t>
                    </m:r>
                    <m:r>
                      <a:rPr lang="sr-Latn-RS" sz="2400" i="1">
                        <a:solidFill>
                          <a:srgbClr val="1F497D"/>
                        </a:solidFill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sr-Latn-RS" sz="2400" i="1">
                            <a:solidFill>
                              <a:srgbClr val="1F497D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sr-Latn-RS" sz="2400" i="1">
                            <a:solidFill>
                              <a:srgbClr val="1F497D"/>
                            </a:solidFill>
                            <a:latin typeface="Cambria Math"/>
                            <a:ea typeface="Cambria Math"/>
                          </a:rPr>
                          <m:t>𝑑𝑄</m:t>
                        </m:r>
                      </m:num>
                      <m:den>
                        <m:r>
                          <a:rPr lang="sr-Latn-RS" sz="2400" i="1">
                            <a:solidFill>
                              <a:srgbClr val="1F497D"/>
                            </a:solidFill>
                            <a:latin typeface="Cambria Math"/>
                            <a:ea typeface="Cambria Math"/>
                          </a:rPr>
                          <m:t>𝑑𝑡</m:t>
                        </m:r>
                      </m:den>
                    </m:f>
                    <m:r>
                      <a:rPr lang="sr-Latn-RS" sz="2400" i="1">
                        <a:solidFill>
                          <a:srgbClr val="1F497D"/>
                        </a:solidFill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pl-PL" sz="2400" dirty="0" smtClean="0">
                    <a:solidFill>
                      <a:schemeClr val="tx2"/>
                    </a:solidFill>
                    <a:latin typeface="Cambria" pitchFamily="18" charset="0"/>
                  </a:rPr>
                  <a:t> Jedinica </a:t>
                </a:r>
                <a:r>
                  <a:rPr lang="pl-PL" sz="2400" dirty="0">
                    <a:solidFill>
                      <a:schemeClr val="tx2"/>
                    </a:solidFill>
                    <a:latin typeface="Cambria" pitchFamily="18" charset="0"/>
                  </a:rPr>
                  <a:t>za jačinu struje je </a:t>
                </a:r>
                <a:r>
                  <a:rPr lang="pl-PL" sz="2400" dirty="0" smtClean="0">
                    <a:solidFill>
                      <a:schemeClr val="tx2"/>
                    </a:solidFill>
                    <a:latin typeface="Cambria" pitchFamily="18" charset="0"/>
                  </a:rPr>
                  <a:t>A(Amper).</a:t>
                </a:r>
                <a:endParaRPr lang="vi-VN" sz="2400" dirty="0" smtClean="0">
                  <a:solidFill>
                    <a:schemeClr val="tx2"/>
                  </a:solidFill>
                  <a:latin typeface="Cambria" pitchFamily="18" charset="0"/>
                </a:endParaRPr>
              </a:p>
              <a:p>
                <a:pPr algn="l"/>
                <a:endParaRPr lang="vi-VN" sz="2400" dirty="0">
                  <a:solidFill>
                    <a:schemeClr val="tx2"/>
                  </a:solidFill>
                  <a:latin typeface="Cambria" pitchFamily="18" charset="0"/>
                </a:endParaRPr>
              </a:p>
            </p:txBody>
          </p:sp>
        </mc:Choice>
        <mc:Fallback xmlns="">
          <p:sp>
            <p:nvSpPr>
              <p:cNvPr id="5" name="Sub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683568" y="2276872"/>
                <a:ext cx="7560840" cy="2376264"/>
              </a:xfrm>
              <a:blipFill rotWithShape="1">
                <a:blip r:embed="rId2"/>
                <a:stretch>
                  <a:fillRect l="-1210" t="-20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037161"/>
            <a:ext cx="3366906" cy="2560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Box 3"/>
              <p:cNvSpPr txBox="1">
                <a:spLocks noChangeArrowheads="1"/>
              </p:cNvSpPr>
              <p:nvPr/>
            </p:nvSpPr>
            <p:spPr bwMode="auto">
              <a:xfrm>
                <a:off x="4034333" y="4149080"/>
                <a:ext cx="5109667" cy="235615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square" lIns="90000" tIns="46800" rIns="90000" bIns="46800">
                <a:spAutoFit/>
              </a:bodyPr>
              <a:lstStyle>
                <a:lvl1pPr eaLnBrk="0" hangingPunct="0"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chemeClr val="bg1"/>
                    </a:solidFill>
                    <a:latin typeface="Arial" charset="0"/>
                    <a:ea typeface="Microsoft YaHei" charset="-122"/>
                  </a:defRPr>
                </a:lvl1pPr>
                <a:lvl2pPr eaLnBrk="0" hangingPunct="0"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chemeClr val="bg1"/>
                    </a:solidFill>
                    <a:latin typeface="Arial" charset="0"/>
                    <a:ea typeface="Microsoft YaHei" charset="-122"/>
                  </a:defRPr>
                </a:lvl2pPr>
                <a:lvl3pPr eaLnBrk="0" hangingPunct="0"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chemeClr val="bg1"/>
                    </a:solidFill>
                    <a:latin typeface="Arial" charset="0"/>
                    <a:ea typeface="Microsoft YaHei" charset="-122"/>
                  </a:defRPr>
                </a:lvl3pPr>
                <a:lvl4pPr eaLnBrk="0" hangingPunct="0"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chemeClr val="bg1"/>
                    </a:solidFill>
                    <a:latin typeface="Arial" charset="0"/>
                    <a:ea typeface="Microsoft YaHei" charset="-122"/>
                  </a:defRPr>
                </a:lvl4pPr>
                <a:lvl5pPr eaLnBrk="0" hangingPunct="0"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chemeClr val="bg1"/>
                    </a:solidFill>
                    <a:latin typeface="Arial" charset="0"/>
                    <a:ea typeface="Microsoft YaHei" charset="-122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chemeClr val="bg1"/>
                    </a:solidFill>
                    <a:latin typeface="Arial" charset="0"/>
                    <a:ea typeface="Microsoft YaHei" charset="-122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chemeClr val="bg1"/>
                    </a:solidFill>
                    <a:latin typeface="Arial" charset="0"/>
                    <a:ea typeface="Microsoft YaHei" charset="-122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chemeClr val="bg1"/>
                    </a:solidFill>
                    <a:latin typeface="Arial" charset="0"/>
                    <a:ea typeface="Microsoft YaHei" charset="-122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chemeClr val="bg1"/>
                    </a:solidFill>
                    <a:latin typeface="Arial" charset="0"/>
                    <a:ea typeface="Microsoft YaHei" charset="-122"/>
                  </a:defRPr>
                </a:lvl9pPr>
              </a:lstStyle>
              <a:p>
                <a:pPr eaLnBrk="1" hangingPunct="1">
                  <a:buClrTx/>
                  <a:buFontTx/>
                  <a:buNone/>
                </a:pPr>
                <a:r>
                  <a:rPr lang="sr-Latn-CS" sz="2500" dirty="0">
                    <a:solidFill>
                      <a:srgbClr val="FF0000"/>
                    </a:solidFill>
                    <a:latin typeface="Cambria" pitchFamily="18" charset="0"/>
                    <a:ea typeface="Cambria" pitchFamily="18" charset="0"/>
                  </a:rPr>
                  <a:t>p</a:t>
                </a:r>
                <a:r>
                  <a:rPr lang="sr-Latn-CS" sz="2500" dirty="0" smtClean="0">
                    <a:solidFill>
                      <a:srgbClr val="FF0000"/>
                    </a:solidFill>
                    <a:latin typeface="Cambria" pitchFamily="18" charset="0"/>
                    <a:ea typeface="Cambria" pitchFamily="18" charset="0"/>
                  </a:rPr>
                  <a:t>rovodnik</a:t>
                </a:r>
              </a:p>
              <a:p>
                <a:pPr eaLnBrk="1" hangingPunct="1">
                  <a:buClrTx/>
                  <a:buFontTx/>
                  <a:buNone/>
                </a:pPr>
                <a:endParaRPr lang="sr-Latn-CS" sz="2500" dirty="0" smtClean="0">
                  <a:solidFill>
                    <a:schemeClr val="tx2"/>
                  </a:solidFill>
                  <a:latin typeface="Cambria" pitchFamily="18" charset="0"/>
                  <a:ea typeface="Cambria" pitchFamily="18" charset="0"/>
                </a:endParaRPr>
              </a:p>
              <a:p>
                <a:pPr eaLnBrk="1" hangingPunct="1">
                  <a:buClrTx/>
                  <a:buFontTx/>
                  <a:buNone/>
                </a:pPr>
                <a:r>
                  <a:rPr lang="sr-Latn-CS" sz="2500" dirty="0">
                    <a:solidFill>
                      <a:schemeClr val="tx2"/>
                    </a:solidFill>
                    <a:latin typeface="Cambria" pitchFamily="18" charset="0"/>
                    <a:ea typeface="Cambria" pitchFamily="18" charset="0"/>
                  </a:rPr>
                  <a:t>Struja je skalar i može biti pozitivna i </a:t>
                </a:r>
                <a:r>
                  <a:rPr lang="sr-Latn-CS" sz="2500" dirty="0" smtClean="0">
                    <a:solidFill>
                      <a:schemeClr val="tx2"/>
                    </a:solidFill>
                    <a:latin typeface="Cambria" pitchFamily="18" charset="0"/>
                    <a:ea typeface="Cambria" pitchFamily="18" charset="0"/>
                  </a:rPr>
                  <a:t>negativna.</a:t>
                </a:r>
                <a:endParaRPr lang="sr-Latn-CS" sz="2500" dirty="0">
                  <a:solidFill>
                    <a:schemeClr val="tx2"/>
                  </a:solidFill>
                  <a:latin typeface="Cambria" pitchFamily="18" charset="0"/>
                  <a:ea typeface="Cambria" pitchFamily="18" charset="0"/>
                </a:endParaRPr>
              </a:p>
              <a:p>
                <a:pPr eaLnBrk="1" hangingPunct="1">
                  <a:buClr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r-Latn-RS" sz="2500" b="0" i="1" smtClean="0">
                          <a:solidFill>
                            <a:schemeClr val="tx2"/>
                          </a:solidFill>
                          <a:latin typeface="Cambria Math"/>
                          <a:ea typeface="Cambria" pitchFamily="18" charset="0"/>
                        </a:rPr>
                        <m:t>𝐼</m:t>
                      </m:r>
                      <m:r>
                        <a:rPr lang="sr-Latn-RS" sz="2500" b="0" i="1" smtClean="0">
                          <a:solidFill>
                            <a:schemeClr val="tx2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sr-Latn-RS" sz="2500" b="0" i="1" smtClean="0">
                              <a:solidFill>
                                <a:schemeClr val="tx2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sr-Latn-RS" sz="2500" b="0" i="1" smtClean="0">
                              <a:solidFill>
                                <a:schemeClr val="tx2"/>
                              </a:solidFill>
                              <a:latin typeface="Cambria Math"/>
                              <a:ea typeface="Cambria Math"/>
                            </a:rPr>
                            <m:t>𝑄</m:t>
                          </m:r>
                        </m:num>
                        <m:den>
                          <m:r>
                            <a:rPr lang="sr-Latn-RS" sz="2500" b="0" i="1" smtClean="0">
                              <a:solidFill>
                                <a:schemeClr val="tx2"/>
                              </a:solidFill>
                              <a:latin typeface="Cambria Math"/>
                              <a:ea typeface="Cambria Math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sr-Latn-CS" sz="2500" dirty="0">
                  <a:solidFill>
                    <a:schemeClr val="tx2"/>
                  </a:solidFill>
                  <a:latin typeface="Cambria" pitchFamily="18" charset="0"/>
                  <a:ea typeface="Cambria" pitchFamily="18" charset="0"/>
                </a:endParaRPr>
              </a:p>
            </p:txBody>
          </p:sp>
        </mc:Choice>
        <mc:Fallback xmlns="">
          <p:sp>
            <p:nvSpPr>
              <p:cNvPr id="6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034333" y="4149080"/>
                <a:ext cx="5109667" cy="2356159"/>
              </a:xfrm>
              <a:prstGeom prst="rect">
                <a:avLst/>
              </a:prstGeom>
              <a:blipFill rotWithShape="1">
                <a:blip r:embed="rId4"/>
                <a:stretch>
                  <a:fillRect l="-2029" t="-1813" r="-167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66184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52736"/>
            <a:ext cx="7772400" cy="1470025"/>
          </a:xfrm>
        </p:spPr>
        <p:txBody>
          <a:bodyPr/>
          <a:lstStyle/>
          <a:p>
            <a:pPr algn="l"/>
            <a:r>
              <a:rPr lang="en-US" dirty="0" err="1">
                <a:solidFill>
                  <a:schemeClr val="tx2"/>
                </a:solidFill>
                <a:latin typeface="Cambria" pitchFamily="18" charset="0"/>
              </a:rPr>
              <a:t>Sastavljanje</a:t>
            </a:r>
            <a:r>
              <a:rPr lang="en-US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Cambria" pitchFamily="18" charset="0"/>
              </a:rPr>
              <a:t>sistema</a:t>
            </a:r>
            <a:r>
              <a:rPr lang="en-US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Cambria" pitchFamily="18" charset="0"/>
              </a:rPr>
              <a:t>jednačina</a:t>
            </a:r>
            <a:endParaRPr lang="en-US" dirty="0" smtClean="0">
              <a:solidFill>
                <a:schemeClr val="tx2"/>
              </a:solidFill>
              <a:latin typeface="Cambria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7" y="2420888"/>
            <a:ext cx="7344817" cy="3081634"/>
          </a:xfrm>
        </p:spPr>
        <p:txBody>
          <a:bodyPr>
            <a:normAutofit/>
          </a:bodyPr>
          <a:lstStyle/>
          <a:p>
            <a:pPr algn="l"/>
            <a:r>
              <a:rPr lang="en-US" sz="2400" dirty="0" err="1">
                <a:solidFill>
                  <a:schemeClr val="tx2"/>
                </a:solidFill>
                <a:latin typeface="Cambria" pitchFamily="18" charset="0"/>
              </a:rPr>
              <a:t>Maksimalni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</a:rPr>
              <a:t>broj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</a:rPr>
              <a:t>nezavisnih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</a:rPr>
              <a:t>jednačina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</a:rPr>
              <a:t>koje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 je </a:t>
            </a:r>
            <a:r>
              <a:rPr lang="en-US" sz="2400" dirty="0" err="1" smtClean="0">
                <a:solidFill>
                  <a:schemeClr val="tx2"/>
                </a:solidFill>
                <a:latin typeface="Cambria" pitchFamily="18" charset="0"/>
              </a:rPr>
              <a:t>moguće</a:t>
            </a:r>
            <a:r>
              <a:rPr lang="en-US" sz="2400" dirty="0" smtClean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Cambria" pitchFamily="18" charset="0"/>
              </a:rPr>
              <a:t>dobiti</a:t>
            </a:r>
            <a:r>
              <a:rPr lang="en-US" sz="2400" dirty="0" smtClean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</a:rPr>
              <a:t>po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</a:rPr>
              <a:t>drugom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 Kirchhoff-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</a:rPr>
              <a:t>ovom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</a:rPr>
              <a:t>zakonu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 je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</a:rPr>
              <a:t>jednak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Cambria" pitchFamily="18" charset="0"/>
              </a:rPr>
              <a:t>najmanjem</a:t>
            </a:r>
            <a:r>
              <a:rPr lang="en-US" sz="2400" dirty="0" smtClean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</a:rPr>
              <a:t>broju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</a:rPr>
              <a:t>prekida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 u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</a:rPr>
              <a:t>granama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 kola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</a:rPr>
              <a:t>tako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 da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</a:rPr>
              <a:t>više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2400" dirty="0" smtClean="0">
                <a:solidFill>
                  <a:schemeClr val="tx2"/>
                </a:solidFill>
                <a:latin typeface="Cambria" pitchFamily="18" charset="0"/>
              </a:rPr>
              <a:t>ne </a:t>
            </a:r>
            <a:r>
              <a:rPr lang="en-US" sz="2400" dirty="0" err="1" smtClean="0">
                <a:solidFill>
                  <a:schemeClr val="tx2"/>
                </a:solidFill>
                <a:latin typeface="Cambria" pitchFamily="18" charset="0"/>
              </a:rPr>
              <a:t>postoji</a:t>
            </a:r>
            <a:r>
              <a:rPr lang="en-US" sz="2400" dirty="0" smtClean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</a:rPr>
              <a:t>ni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</a:rPr>
              <a:t>jedna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</a:rPr>
              <a:t>kontura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. To je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</a:rPr>
              <a:t>istovremeno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</a:rPr>
              <a:t>broj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Cambria" pitchFamily="18" charset="0"/>
              </a:rPr>
              <a:t>oblasti</a:t>
            </a:r>
            <a:r>
              <a:rPr lang="en-US" sz="2400" dirty="0" smtClean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Cambria" pitchFamily="18" charset="0"/>
              </a:rPr>
              <a:t>dobijenih</a:t>
            </a:r>
            <a:r>
              <a:rPr lang="en-US" sz="2400" dirty="0" smtClean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</a:rPr>
              <a:t>kada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 se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</a:rPr>
              <a:t>kolo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</a:rPr>
              <a:t>nacrta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</a:rPr>
              <a:t>tako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 da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</a:rPr>
              <a:t>nema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Cambria" pitchFamily="18" charset="0"/>
              </a:rPr>
              <a:t>presecanja</a:t>
            </a:r>
            <a:r>
              <a:rPr lang="en-US" sz="2400" dirty="0" smtClean="0">
                <a:solidFill>
                  <a:schemeClr val="tx2"/>
                </a:solidFill>
                <a:latin typeface="Cambria" pitchFamily="18" charset="0"/>
              </a:rPr>
              <a:t> grana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.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lum contras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4605" y="4293096"/>
            <a:ext cx="3567475" cy="2245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5292080" y="5256881"/>
            <a:ext cx="25297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Primer: 3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konture</a:t>
            </a:r>
            <a:endParaRPr lang="en-US" sz="2400" dirty="0">
              <a:solidFill>
                <a:schemeClr val="tx2"/>
              </a:solidFill>
              <a:latin typeface="Cambria" pitchFamily="18" charset="0"/>
              <a:ea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3535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4743"/>
            <a:ext cx="7772400" cy="1296145"/>
          </a:xfrm>
        </p:spPr>
        <p:txBody>
          <a:bodyPr/>
          <a:lstStyle/>
          <a:p>
            <a:pPr algn="l"/>
            <a:r>
              <a:rPr lang="en-US" dirty="0" err="1">
                <a:solidFill>
                  <a:schemeClr val="tx2"/>
                </a:solidFill>
                <a:latin typeface="Cambria" pitchFamily="18" charset="0"/>
              </a:rPr>
              <a:t>Sastavljanje</a:t>
            </a:r>
            <a:r>
              <a:rPr lang="en-US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Cambria" pitchFamily="18" charset="0"/>
              </a:rPr>
              <a:t>sistema</a:t>
            </a:r>
            <a:r>
              <a:rPr lang="en-US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Cambria" pitchFamily="18" charset="0"/>
              </a:rPr>
              <a:t>jednačina</a:t>
            </a:r>
            <a:endParaRPr lang="en-US" dirty="0" smtClean="0">
              <a:solidFill>
                <a:schemeClr val="tx2"/>
              </a:solidFill>
              <a:latin typeface="Cambria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4005064"/>
            <a:ext cx="7138244" cy="2592288"/>
          </a:xfrm>
        </p:spPr>
        <p:txBody>
          <a:bodyPr>
            <a:normAutofit/>
          </a:bodyPr>
          <a:lstStyle/>
          <a:p>
            <a:pPr algn="l"/>
            <a:r>
              <a:rPr lang="vi-VN" sz="2400" dirty="0">
                <a:solidFill>
                  <a:schemeClr val="tx2"/>
                </a:solidFill>
                <a:latin typeface="Cambria" pitchFamily="18" charset="0"/>
              </a:rPr>
              <a:t>Za </a:t>
            </a:r>
            <a:r>
              <a:rPr lang="en-US" sz="2400" dirty="0" err="1" smtClean="0">
                <a:solidFill>
                  <a:schemeClr val="tx2"/>
                </a:solidFill>
                <a:latin typeface="Cambria" pitchFamily="18" charset="0"/>
              </a:rPr>
              <a:t>dati</a:t>
            </a:r>
            <a:r>
              <a:rPr lang="en-US" sz="2400" dirty="0" smtClean="0">
                <a:solidFill>
                  <a:schemeClr val="tx2"/>
                </a:solidFill>
                <a:latin typeface="Cambria" pitchFamily="18" charset="0"/>
              </a:rPr>
              <a:t> primer </a:t>
            </a:r>
            <a:r>
              <a:rPr lang="vi-VN" sz="2400" dirty="0" smtClean="0">
                <a:solidFill>
                  <a:schemeClr val="tx2"/>
                </a:solidFill>
                <a:latin typeface="Cambria" pitchFamily="18" charset="0"/>
              </a:rPr>
              <a:t>je </a:t>
            </a:r>
            <a:r>
              <a:rPr lang="vi-VN" sz="2400" dirty="0">
                <a:solidFill>
                  <a:schemeClr val="tx2"/>
                </a:solidFill>
                <a:latin typeface="Cambria" pitchFamily="18" charset="0"/>
              </a:rPr>
              <a:t>broj čvorova 4 i broj grana </a:t>
            </a:r>
            <a:r>
              <a:rPr lang="vi-VN" sz="2400" dirty="0" smtClean="0">
                <a:solidFill>
                  <a:schemeClr val="tx2"/>
                </a:solidFill>
                <a:latin typeface="Cambria" pitchFamily="18" charset="0"/>
              </a:rPr>
              <a:t>6</a:t>
            </a:r>
            <a:r>
              <a:rPr lang="en-US" sz="2400" dirty="0" smtClean="0">
                <a:solidFill>
                  <a:schemeClr val="tx2"/>
                </a:solidFill>
                <a:latin typeface="Cambria" pitchFamily="18" charset="0"/>
              </a:rPr>
              <a:t>. </a:t>
            </a:r>
            <a:r>
              <a:rPr lang="vi-VN" sz="2400" dirty="0" smtClean="0">
                <a:solidFill>
                  <a:schemeClr val="tx2"/>
                </a:solidFill>
                <a:latin typeface="Cambria" pitchFamily="18" charset="0"/>
              </a:rPr>
              <a:t>Broj </a:t>
            </a:r>
            <a:r>
              <a:rPr lang="vi-VN" sz="2400" dirty="0">
                <a:solidFill>
                  <a:schemeClr val="tx2"/>
                </a:solidFill>
                <a:latin typeface="Cambria" pitchFamily="18" charset="0"/>
              </a:rPr>
              <a:t>nepoznatih struja je jednak broju grana tj. </a:t>
            </a:r>
            <a:r>
              <a:rPr lang="vi-VN" sz="2400" dirty="0" smtClean="0">
                <a:solidFill>
                  <a:schemeClr val="tx2"/>
                </a:solidFill>
                <a:latin typeface="Cambria" pitchFamily="18" charset="0"/>
              </a:rPr>
              <a:t>6</a:t>
            </a:r>
            <a:r>
              <a:rPr lang="en-US" sz="2400" dirty="0" smtClean="0">
                <a:solidFill>
                  <a:schemeClr val="tx2"/>
                </a:solidFill>
                <a:latin typeface="Cambria" pitchFamily="18" charset="0"/>
              </a:rPr>
              <a:t>.</a:t>
            </a:r>
            <a:endParaRPr lang="vi-VN" sz="2400" dirty="0">
              <a:solidFill>
                <a:schemeClr val="tx2"/>
              </a:solidFill>
              <a:latin typeface="Cambria" pitchFamily="18" charset="0"/>
            </a:endParaRPr>
          </a:p>
          <a:p>
            <a:pPr algn="l"/>
            <a:r>
              <a:rPr lang="vi-VN" sz="2400" dirty="0">
                <a:solidFill>
                  <a:schemeClr val="tx2"/>
                </a:solidFill>
                <a:latin typeface="Cambria" pitchFamily="18" charset="0"/>
              </a:rPr>
              <a:t>Po prvom Kirchhoff-ovom zakonu se mogu </a:t>
            </a:r>
            <a:r>
              <a:rPr lang="vi-VN" sz="2400" dirty="0" smtClean="0">
                <a:solidFill>
                  <a:schemeClr val="tx2"/>
                </a:solidFill>
                <a:latin typeface="Cambria" pitchFamily="18" charset="0"/>
              </a:rPr>
              <a:t>napisati</a:t>
            </a:r>
            <a:r>
              <a:rPr lang="en-US" sz="2400" dirty="0" smtClean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vi-VN" sz="2400" dirty="0" smtClean="0">
                <a:solidFill>
                  <a:schemeClr val="tx2"/>
                </a:solidFill>
                <a:latin typeface="Cambria" pitchFamily="18" charset="0"/>
              </a:rPr>
              <a:t>3 jednačine</a:t>
            </a:r>
            <a:r>
              <a:rPr lang="en-US" sz="2400" dirty="0" smtClean="0">
                <a:solidFill>
                  <a:schemeClr val="tx2"/>
                </a:solidFill>
                <a:latin typeface="Cambria" pitchFamily="18" charset="0"/>
              </a:rPr>
              <a:t>. </a:t>
            </a:r>
            <a:r>
              <a:rPr lang="vi-VN" sz="2400" dirty="0" smtClean="0">
                <a:solidFill>
                  <a:schemeClr val="tx2"/>
                </a:solidFill>
                <a:latin typeface="Cambria" pitchFamily="18" charset="0"/>
              </a:rPr>
              <a:t>Po </a:t>
            </a:r>
            <a:r>
              <a:rPr lang="vi-VN" sz="2400" dirty="0">
                <a:solidFill>
                  <a:schemeClr val="tx2"/>
                </a:solidFill>
                <a:latin typeface="Cambria" pitchFamily="18" charset="0"/>
              </a:rPr>
              <a:t>drugom Kirchhoff-ovom zakonu se mogu </a:t>
            </a:r>
            <a:r>
              <a:rPr lang="vi-VN" sz="2400" dirty="0" smtClean="0">
                <a:solidFill>
                  <a:schemeClr val="tx2"/>
                </a:solidFill>
                <a:latin typeface="Cambria" pitchFamily="18" charset="0"/>
              </a:rPr>
              <a:t>napisati</a:t>
            </a:r>
            <a:r>
              <a:rPr lang="en-US" sz="2400" dirty="0" smtClean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vi-VN" sz="2400" dirty="0" smtClean="0">
                <a:solidFill>
                  <a:schemeClr val="tx2"/>
                </a:solidFill>
                <a:latin typeface="Cambria" pitchFamily="18" charset="0"/>
              </a:rPr>
              <a:t>takođe </a:t>
            </a:r>
            <a:r>
              <a:rPr lang="vi-VN" sz="2400" dirty="0">
                <a:solidFill>
                  <a:schemeClr val="tx2"/>
                </a:solidFill>
                <a:latin typeface="Cambria" pitchFamily="18" charset="0"/>
              </a:rPr>
              <a:t>3 </a:t>
            </a:r>
            <a:r>
              <a:rPr lang="vi-VN" sz="2400" dirty="0" smtClean="0">
                <a:solidFill>
                  <a:schemeClr val="tx2"/>
                </a:solidFill>
                <a:latin typeface="Cambria" pitchFamily="18" charset="0"/>
              </a:rPr>
              <a:t>jednačine</a:t>
            </a:r>
            <a:r>
              <a:rPr lang="en-US" sz="2400" dirty="0" smtClean="0">
                <a:solidFill>
                  <a:schemeClr val="tx2"/>
                </a:solidFill>
                <a:latin typeface="Cambria" pitchFamily="18" charset="0"/>
              </a:rPr>
              <a:t>. </a:t>
            </a:r>
            <a:r>
              <a:rPr lang="vi-VN" sz="2400" dirty="0" smtClean="0">
                <a:solidFill>
                  <a:schemeClr val="tx2"/>
                </a:solidFill>
                <a:latin typeface="Cambria" pitchFamily="18" charset="0"/>
              </a:rPr>
              <a:t>Dobijamo 6</a:t>
            </a:r>
            <a:r>
              <a:rPr lang="en-US" sz="2400" dirty="0" smtClean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vi-VN" sz="2400" dirty="0" smtClean="0">
                <a:solidFill>
                  <a:schemeClr val="tx2"/>
                </a:solidFill>
                <a:latin typeface="Cambria" pitchFamily="18" charset="0"/>
              </a:rPr>
              <a:t>linearno </a:t>
            </a:r>
            <a:r>
              <a:rPr lang="vi-VN" sz="2400" dirty="0">
                <a:solidFill>
                  <a:schemeClr val="tx2"/>
                </a:solidFill>
                <a:latin typeface="Cambria" pitchFamily="18" charset="0"/>
              </a:rPr>
              <a:t>nezavisnih jednačina po </a:t>
            </a:r>
            <a:r>
              <a:rPr lang="en-US" sz="2400" dirty="0" smtClean="0">
                <a:solidFill>
                  <a:schemeClr val="tx2"/>
                </a:solidFill>
                <a:latin typeface="Cambria" pitchFamily="18" charset="0"/>
              </a:rPr>
              <a:t>6 </a:t>
            </a:r>
            <a:r>
              <a:rPr lang="vi-VN" sz="2400" dirty="0" smtClean="0">
                <a:solidFill>
                  <a:schemeClr val="tx2"/>
                </a:solidFill>
                <a:latin typeface="Cambria" pitchFamily="18" charset="0"/>
              </a:rPr>
              <a:t>nepoznatih struja</a:t>
            </a:r>
            <a:r>
              <a:rPr lang="en-US" sz="2400" dirty="0" smtClean="0">
                <a:solidFill>
                  <a:schemeClr val="tx2"/>
                </a:solidFill>
                <a:latin typeface="Cambria" pitchFamily="18" charset="0"/>
              </a:rPr>
              <a:t>.</a:t>
            </a:r>
            <a:endParaRPr lang="vi-VN" sz="2400" dirty="0">
              <a:solidFill>
                <a:schemeClr val="tx2"/>
              </a:solidFill>
              <a:latin typeface="Cambria" pitchFamily="18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lum contras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385" y="2060848"/>
            <a:ext cx="3381818" cy="212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7140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52736"/>
            <a:ext cx="7772400" cy="1470025"/>
          </a:xfrm>
        </p:spPr>
        <p:txBody>
          <a:bodyPr/>
          <a:lstStyle/>
          <a:p>
            <a:pPr algn="l"/>
            <a:r>
              <a:rPr lang="en-US" dirty="0" err="1">
                <a:solidFill>
                  <a:schemeClr val="tx2"/>
                </a:solidFill>
                <a:latin typeface="Cambria" pitchFamily="18" charset="0"/>
              </a:rPr>
              <a:t>Postupak</a:t>
            </a:r>
            <a:r>
              <a:rPr lang="en-US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Cambria" pitchFamily="18" charset="0"/>
              </a:rPr>
              <a:t>rešavanja</a:t>
            </a:r>
            <a:r>
              <a:rPr lang="en-US" dirty="0">
                <a:solidFill>
                  <a:schemeClr val="tx2"/>
                </a:solidFill>
                <a:latin typeface="Cambria" pitchFamily="18" charset="0"/>
              </a:rPr>
              <a:t> kola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2636912"/>
            <a:ext cx="7120880" cy="3960440"/>
          </a:xfrm>
        </p:spPr>
        <p:txBody>
          <a:bodyPr>
            <a:normAutofit/>
          </a:bodyPr>
          <a:lstStyle/>
          <a:p>
            <a:pPr marL="342900" indent="-342900" algn="l">
              <a:buFont typeface="Arial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U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</a:rPr>
              <a:t>kolu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</a:rPr>
              <a:t>najpre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</a:rPr>
              <a:t>usvojiti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</a:rPr>
              <a:t>referentni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</a:rPr>
              <a:t>smer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</a:rPr>
              <a:t>struja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2400" dirty="0" smtClean="0">
                <a:solidFill>
                  <a:schemeClr val="tx2"/>
                </a:solidFill>
                <a:latin typeface="Cambria" pitchFamily="18" charset="0"/>
              </a:rPr>
              <a:t>grana. On 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je </a:t>
            </a:r>
            <a:r>
              <a:rPr lang="en-US" sz="2400" dirty="0" err="1" smtClean="0">
                <a:solidFill>
                  <a:schemeClr val="tx2"/>
                </a:solidFill>
                <a:latin typeface="Cambria" pitchFamily="18" charset="0"/>
              </a:rPr>
              <a:t>proizvoljan</a:t>
            </a:r>
            <a:r>
              <a:rPr lang="en-US" sz="2400" dirty="0" smtClean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i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</a:rPr>
              <a:t>ako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 je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</a:rPr>
              <a:t>rešena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</a:rPr>
              <a:t>struja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</a:rPr>
              <a:t>pozitivna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</a:rPr>
              <a:t>ona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</a:rPr>
              <a:t>ima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Cambria" pitchFamily="18" charset="0"/>
              </a:rPr>
              <a:t>upravo</a:t>
            </a:r>
            <a:r>
              <a:rPr lang="en-US" sz="2400" dirty="0" smtClean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</a:rPr>
              <a:t>taj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</a:rPr>
              <a:t>referentni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</a:rPr>
              <a:t>smer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 i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</a:rPr>
              <a:t>obratno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.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400" dirty="0" err="1">
                <a:solidFill>
                  <a:schemeClr val="tx2"/>
                </a:solidFill>
                <a:latin typeface="Cambria" pitchFamily="18" charset="0"/>
              </a:rPr>
              <a:t>Izaberu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 se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</a:rPr>
              <a:t>konture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</a:rPr>
              <a:t>za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</a:rPr>
              <a:t>drugi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 Kirchhoff-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</a:rPr>
              <a:t>ov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</a:rPr>
              <a:t>zakon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 i </a:t>
            </a:r>
            <a:r>
              <a:rPr lang="en-US" sz="2400" dirty="0" err="1" smtClean="0">
                <a:solidFill>
                  <a:schemeClr val="tx2"/>
                </a:solidFill>
                <a:latin typeface="Cambria" pitchFamily="18" charset="0"/>
              </a:rPr>
              <a:t>referentni</a:t>
            </a:r>
            <a:r>
              <a:rPr lang="en-US" sz="2400" dirty="0" smtClean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</a:rPr>
              <a:t>smerovi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</a:rPr>
              <a:t>obilaženja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</a:rPr>
              <a:t>kontura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.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</a:rPr>
              <a:t>Smerovi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</a:rPr>
              <a:t>su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Cambria" pitchFamily="18" charset="0"/>
              </a:rPr>
              <a:t>proizvoljni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. </a:t>
            </a:r>
            <a:endParaRPr lang="en-US" sz="2400" dirty="0" smtClean="0">
              <a:solidFill>
                <a:schemeClr val="tx2"/>
              </a:solidFill>
              <a:latin typeface="Cambria" pitchFamily="18" charset="0"/>
            </a:endParaRP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400" dirty="0" err="1" smtClean="0">
                <a:solidFill>
                  <a:schemeClr val="tx2"/>
                </a:solidFill>
                <a:latin typeface="Cambria" pitchFamily="18" charset="0"/>
              </a:rPr>
              <a:t>Ako</a:t>
            </a:r>
            <a:r>
              <a:rPr lang="en-US" sz="2400" dirty="0" smtClean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se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</a:rPr>
              <a:t>smer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</a:rPr>
              <a:t>obilaženja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</a:rPr>
              <a:t>konture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</a:rPr>
              <a:t>poklopi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Cambria" pitchFamily="18" charset="0"/>
              </a:rPr>
              <a:t>sa</a:t>
            </a:r>
            <a:r>
              <a:rPr lang="en-US" sz="2400" dirty="0" smtClean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Cambria" pitchFamily="18" charset="0"/>
              </a:rPr>
              <a:t>smerom</a:t>
            </a:r>
            <a:r>
              <a:rPr lang="en-US" sz="2400" dirty="0" smtClean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</a:rPr>
              <a:t>neke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 od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</a:rPr>
              <a:t>stuja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 u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</a:rPr>
              <a:t>konturi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</a:rPr>
              <a:t>tada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</a:rPr>
              <a:t>komponenta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2400" dirty="0" smtClean="0">
                <a:solidFill>
                  <a:schemeClr val="tx2"/>
                </a:solidFill>
                <a:latin typeface="Cambria" pitchFamily="18" charset="0"/>
              </a:rPr>
              <a:t>IR </a:t>
            </a:r>
            <a:r>
              <a:rPr lang="en-US" sz="2400" dirty="0" err="1" smtClean="0">
                <a:solidFill>
                  <a:schemeClr val="tx2"/>
                </a:solidFill>
                <a:latin typeface="Cambria" pitchFamily="18" charset="0"/>
              </a:rPr>
              <a:t>ulazi</a:t>
            </a:r>
            <a:r>
              <a:rPr lang="en-US" sz="2400" dirty="0" smtClean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u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</a:rPr>
              <a:t>sumu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</a:rPr>
              <a:t>kao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</a:rPr>
              <a:t>pozitivna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 i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</a:rPr>
              <a:t>obratno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77278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52736"/>
            <a:ext cx="6910536" cy="1470025"/>
          </a:xfrm>
        </p:spPr>
        <p:txBody>
          <a:bodyPr>
            <a:normAutofit/>
          </a:bodyPr>
          <a:lstStyle/>
          <a:p>
            <a:pPr algn="l"/>
            <a:r>
              <a:rPr lang="en-US" sz="2800" dirty="0" err="1">
                <a:solidFill>
                  <a:schemeClr val="tx2"/>
                </a:solidFill>
                <a:latin typeface="Cambria" pitchFamily="18" charset="0"/>
              </a:rPr>
              <a:t>Ako</a:t>
            </a:r>
            <a:r>
              <a:rPr lang="en-US" sz="2800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Cambria" pitchFamily="18" charset="0"/>
              </a:rPr>
              <a:t>neka</a:t>
            </a:r>
            <a:r>
              <a:rPr lang="en-US" sz="2800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Cambria" pitchFamily="18" charset="0"/>
              </a:rPr>
              <a:t>elektromotorna</a:t>
            </a:r>
            <a:r>
              <a:rPr lang="en-US" sz="2800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Cambria" pitchFamily="18" charset="0"/>
              </a:rPr>
              <a:t>sila</a:t>
            </a:r>
            <a:r>
              <a:rPr lang="en-US" sz="2800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Cambria" pitchFamily="18" charset="0"/>
              </a:rPr>
              <a:t>povećava</a:t>
            </a:r>
            <a:r>
              <a:rPr lang="en-US" sz="2800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Cambria" pitchFamily="18" charset="0"/>
              </a:rPr>
              <a:t>potencijal</a:t>
            </a:r>
            <a:r>
              <a:rPr lang="en-US" sz="2800" dirty="0">
                <a:solidFill>
                  <a:schemeClr val="tx2"/>
                </a:solidFill>
                <a:latin typeface="Cambria" pitchFamily="18" charset="0"/>
              </a:rPr>
              <a:t> u </a:t>
            </a:r>
            <a:r>
              <a:rPr lang="en-US" sz="2800" dirty="0" err="1">
                <a:solidFill>
                  <a:schemeClr val="tx2"/>
                </a:solidFill>
                <a:latin typeface="Cambria" pitchFamily="18" charset="0"/>
              </a:rPr>
              <a:t>smeru</a:t>
            </a:r>
            <a:r>
              <a:rPr lang="en-US" sz="2800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Cambria" pitchFamily="18" charset="0"/>
              </a:rPr>
              <a:t>obilaska</a:t>
            </a:r>
            <a:r>
              <a:rPr lang="en-US" sz="2800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Cambria" pitchFamily="18" charset="0"/>
              </a:rPr>
              <a:t>ona</a:t>
            </a:r>
            <a:r>
              <a:rPr lang="en-US" sz="2800" dirty="0">
                <a:solidFill>
                  <a:schemeClr val="tx2"/>
                </a:solidFill>
                <a:latin typeface="Cambria" pitchFamily="18" charset="0"/>
              </a:rPr>
              <a:t> se </a:t>
            </a:r>
            <a:r>
              <a:rPr lang="en-US" sz="2800" dirty="0" err="1">
                <a:solidFill>
                  <a:schemeClr val="tx2"/>
                </a:solidFill>
                <a:latin typeface="Cambria" pitchFamily="18" charset="0"/>
              </a:rPr>
              <a:t>uzima</a:t>
            </a:r>
            <a:r>
              <a:rPr lang="en-US" sz="2800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Cambria" pitchFamily="18" charset="0"/>
              </a:rPr>
              <a:t>kao</a:t>
            </a:r>
            <a:r>
              <a:rPr lang="en-US" sz="2800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Cambria" pitchFamily="18" charset="0"/>
              </a:rPr>
              <a:t>pozitivna</a:t>
            </a:r>
            <a:r>
              <a:rPr lang="en-US" sz="2800" dirty="0">
                <a:solidFill>
                  <a:schemeClr val="tx2"/>
                </a:solidFill>
                <a:latin typeface="Cambria" pitchFamily="18" charset="0"/>
              </a:rPr>
              <a:t> i </a:t>
            </a:r>
            <a:r>
              <a:rPr lang="en-US" sz="2800" dirty="0" err="1">
                <a:solidFill>
                  <a:schemeClr val="tx2"/>
                </a:solidFill>
                <a:latin typeface="Cambria" pitchFamily="18" charset="0"/>
              </a:rPr>
              <a:t>obratno</a:t>
            </a:r>
            <a:r>
              <a:rPr lang="en-US" sz="2800" dirty="0">
                <a:solidFill>
                  <a:schemeClr val="tx2"/>
                </a:solidFill>
                <a:latin typeface="Cambria" pitchFamily="18" charset="0"/>
              </a:rPr>
              <a:t>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2636912"/>
            <a:ext cx="5400600" cy="3960440"/>
          </a:xfrm>
        </p:spPr>
        <p:txBody>
          <a:bodyPr>
            <a:normAutofit/>
          </a:bodyPr>
          <a:lstStyle/>
          <a:p>
            <a:pPr algn="l"/>
            <a:r>
              <a:rPr lang="en-US" sz="2400" dirty="0" smtClean="0">
                <a:solidFill>
                  <a:schemeClr val="tx2"/>
                </a:solidFill>
                <a:latin typeface="Cambria" pitchFamily="18" charset="0"/>
              </a:rPr>
              <a:t>Primer:</a:t>
            </a:r>
          </a:p>
          <a:p>
            <a:pPr algn="l"/>
            <a:r>
              <a:rPr lang="en-US" sz="2400" b="1" dirty="0" err="1">
                <a:solidFill>
                  <a:schemeClr val="tx2"/>
                </a:solidFill>
                <a:latin typeface="Cambria" pitchFamily="18" charset="0"/>
              </a:rPr>
              <a:t>Rešiti</a:t>
            </a:r>
            <a:r>
              <a:rPr lang="en-US" sz="2400" b="1" dirty="0">
                <a:solidFill>
                  <a:schemeClr val="tx2"/>
                </a:solidFill>
                <a:latin typeface="Cambria" pitchFamily="18" charset="0"/>
              </a:rPr>
              <a:t> tri </a:t>
            </a:r>
            <a:r>
              <a:rPr lang="en-US" sz="2400" b="1" dirty="0" err="1">
                <a:solidFill>
                  <a:schemeClr val="tx2"/>
                </a:solidFill>
                <a:latin typeface="Cambria" pitchFamily="18" charset="0"/>
              </a:rPr>
              <a:t>nepoznate</a:t>
            </a:r>
            <a:r>
              <a:rPr lang="en-US" sz="2400" b="1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Cambria" pitchFamily="18" charset="0"/>
              </a:rPr>
              <a:t>struje</a:t>
            </a:r>
            <a:r>
              <a:rPr lang="en-US" sz="2400" b="1" dirty="0">
                <a:solidFill>
                  <a:schemeClr val="tx2"/>
                </a:solidFill>
                <a:latin typeface="Cambria" pitchFamily="18" charset="0"/>
              </a:rPr>
              <a:t>.</a:t>
            </a:r>
          </a:p>
          <a:p>
            <a:pPr algn="l"/>
            <a:r>
              <a:rPr lang="en-US" sz="2400" dirty="0" err="1">
                <a:solidFill>
                  <a:schemeClr val="tx2"/>
                </a:solidFill>
                <a:latin typeface="Cambria" pitchFamily="18" charset="0"/>
              </a:rPr>
              <a:t>Usvojimo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</a:rPr>
              <a:t>smerove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</a:rPr>
              <a:t>struja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2400" dirty="0" smtClean="0">
                <a:solidFill>
                  <a:schemeClr val="tx2"/>
                </a:solidFill>
                <a:latin typeface="Cambria" pitchFamily="18" charset="0"/>
              </a:rPr>
              <a:t>grana i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</a:rPr>
              <a:t>smer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</a:rPr>
              <a:t>obilaženja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Cambria" pitchFamily="18" charset="0"/>
              </a:rPr>
              <a:t>kontura</a:t>
            </a:r>
            <a:r>
              <a:rPr lang="en-US" sz="2400" dirty="0" smtClean="0">
                <a:solidFill>
                  <a:schemeClr val="tx2"/>
                </a:solidFill>
                <a:latin typeface="Cambria" pitchFamily="18" charset="0"/>
              </a:rPr>
              <a:t>. </a:t>
            </a:r>
            <a:r>
              <a:rPr lang="en-US" sz="2400" dirty="0" err="1" smtClean="0">
                <a:solidFill>
                  <a:schemeClr val="tx2"/>
                </a:solidFill>
                <a:latin typeface="Cambria" pitchFamily="18" charset="0"/>
              </a:rPr>
              <a:t>Broj</a:t>
            </a:r>
            <a:r>
              <a:rPr lang="en-US" sz="2400" dirty="0" smtClean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</a:rPr>
              <a:t>čvorova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 je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</a:rPr>
              <a:t>dva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 pa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</a:rPr>
              <a:t>po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Cambria" pitchFamily="18" charset="0"/>
              </a:rPr>
              <a:t>prvom</a:t>
            </a:r>
            <a:r>
              <a:rPr lang="en-US" sz="2400" dirty="0" smtClean="0">
                <a:solidFill>
                  <a:schemeClr val="tx2"/>
                </a:solidFill>
                <a:latin typeface="Cambria" pitchFamily="18" charset="0"/>
              </a:rPr>
              <a:t> Kirchhoff-</a:t>
            </a:r>
            <a:r>
              <a:rPr lang="en-US" sz="2400" dirty="0" err="1" smtClean="0">
                <a:solidFill>
                  <a:schemeClr val="tx2"/>
                </a:solidFill>
                <a:latin typeface="Cambria" pitchFamily="18" charset="0"/>
              </a:rPr>
              <a:t>ovom</a:t>
            </a:r>
            <a:r>
              <a:rPr lang="en-US" sz="2400" dirty="0" smtClean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</a:rPr>
              <a:t>zakonu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 se </a:t>
            </a:r>
            <a:r>
              <a:rPr lang="en-US" sz="2400" dirty="0" err="1" smtClean="0">
                <a:solidFill>
                  <a:schemeClr val="tx2"/>
                </a:solidFill>
                <a:latin typeface="Cambria" pitchFamily="18" charset="0"/>
              </a:rPr>
              <a:t>može</a:t>
            </a:r>
            <a:r>
              <a:rPr lang="en-US" sz="2400" dirty="0" smtClean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Cambria" pitchFamily="18" charset="0"/>
              </a:rPr>
              <a:t>napisati</a:t>
            </a:r>
            <a:r>
              <a:rPr lang="en-US" sz="2400" dirty="0" smtClean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</a:rPr>
              <a:t>jedna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</a:rPr>
              <a:t>jednačina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.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</a:rPr>
              <a:t>Imaju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 se </a:t>
            </a:r>
            <a:r>
              <a:rPr lang="en-US" sz="2400" dirty="0" err="1" smtClean="0">
                <a:solidFill>
                  <a:schemeClr val="tx2"/>
                </a:solidFill>
                <a:latin typeface="Cambria" pitchFamily="18" charset="0"/>
              </a:rPr>
              <a:t>dva</a:t>
            </a:r>
            <a:r>
              <a:rPr lang="en-US" sz="2400" dirty="0" smtClean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</a:rPr>
              <a:t>polja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 pa o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</a:rPr>
              <a:t>drugom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2400" dirty="0" smtClean="0">
                <a:solidFill>
                  <a:schemeClr val="tx2"/>
                </a:solidFill>
                <a:latin typeface="Cambria" pitchFamily="18" charset="0"/>
              </a:rPr>
              <a:t>Kirchhoff-</a:t>
            </a:r>
            <a:r>
              <a:rPr lang="en-US" sz="2400" dirty="0" err="1" smtClean="0">
                <a:solidFill>
                  <a:schemeClr val="tx2"/>
                </a:solidFill>
                <a:latin typeface="Cambria" pitchFamily="18" charset="0"/>
              </a:rPr>
              <a:t>ovom</a:t>
            </a:r>
            <a:r>
              <a:rPr lang="en-US" sz="2400" dirty="0" smtClean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</a:rPr>
              <a:t>zakonu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</a:rPr>
              <a:t>slede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</a:rPr>
              <a:t>dve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</a:rPr>
              <a:t>jednačine</a:t>
            </a:r>
            <a:r>
              <a:rPr lang="en-US" sz="2400" dirty="0" smtClean="0">
                <a:solidFill>
                  <a:schemeClr val="tx2"/>
                </a:solidFill>
                <a:latin typeface="Cambria" pitchFamily="18" charset="0"/>
              </a:rPr>
              <a:t>.</a:t>
            </a:r>
            <a:endParaRPr lang="en-US" sz="2400" dirty="0">
              <a:solidFill>
                <a:schemeClr val="tx2"/>
              </a:solidFill>
              <a:latin typeface="Cambria" pitchFamily="18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047569"/>
            <a:ext cx="2736304" cy="4146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4934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52736"/>
            <a:ext cx="7772400" cy="1470025"/>
          </a:xfrm>
        </p:spPr>
        <p:txBody>
          <a:bodyPr/>
          <a:lstStyle/>
          <a:p>
            <a:pPr algn="l"/>
            <a:r>
              <a:rPr lang="en-US" dirty="0" err="1">
                <a:solidFill>
                  <a:schemeClr val="tx2"/>
                </a:solidFill>
                <a:latin typeface="Cambria" pitchFamily="18" charset="0"/>
              </a:rPr>
              <a:t>Postupak</a:t>
            </a:r>
            <a:r>
              <a:rPr lang="en-US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Cambria" pitchFamily="18" charset="0"/>
              </a:rPr>
              <a:t>rešavanja</a:t>
            </a:r>
            <a:r>
              <a:rPr lang="en-US" dirty="0">
                <a:solidFill>
                  <a:schemeClr val="tx2"/>
                </a:solidFill>
                <a:latin typeface="Cambria" pitchFamily="18" charset="0"/>
              </a:rPr>
              <a:t> kola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Subtitle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683568" y="2636912"/>
                <a:ext cx="5544616" cy="3672408"/>
              </a:xfrm>
            </p:spPr>
            <p:txBody>
              <a:bodyPr>
                <a:normAutofit/>
              </a:bodyPr>
              <a:lstStyle/>
              <a:p>
                <a:pPr algn="l"/>
                <a:r>
                  <a:rPr lang="pt-BR" sz="2400" dirty="0" smtClean="0">
                    <a:solidFill>
                      <a:schemeClr val="tx2"/>
                    </a:solidFill>
                    <a:latin typeface="Cambria" pitchFamily="18" charset="0"/>
                  </a:rPr>
                  <a:t>Uzmu se konture koje sadrže R1,R i R2,R:</a:t>
                </a:r>
              </a:p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2"/>
                          </a:solidFill>
                          <a:latin typeface="Cambria Math"/>
                        </a:rPr>
                        <m:t>𝐼</m:t>
                      </m:r>
                      <m:r>
                        <a:rPr lang="en-US" sz="2400" b="0" i="1" smtClean="0">
                          <a:solidFill>
                            <a:schemeClr val="tx2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2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2"/>
                              </a:solidFill>
                              <a:latin typeface="Cambria Math"/>
                              <a:ea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2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tx2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2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2"/>
                              </a:solidFill>
                              <a:latin typeface="Cambria Math"/>
                              <a:ea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2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  <m:r>
                        <a:rPr lang="en-US" sz="2400" i="1">
                          <a:solidFill>
                            <a:schemeClr val="tx2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chemeClr val="tx2"/>
                          </a:solidFill>
                          <a:latin typeface="Cambria Math"/>
                          <a:ea typeface="Cambria Math"/>
                        </a:rPr>
                        <m:t>0</m:t>
                      </m:r>
                    </m:oMath>
                  </m:oMathPara>
                </a14:m>
                <a:endParaRPr lang="pt-BR" sz="2400" dirty="0" smtClean="0">
                  <a:solidFill>
                    <a:schemeClr val="tx2"/>
                  </a:solidFill>
                  <a:latin typeface="Cambria" pitchFamily="18" charset="0"/>
                </a:endParaRPr>
              </a:p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400" i="1" smtClean="0">
                          <a:solidFill>
                            <a:schemeClr val="tx2"/>
                          </a:solidFill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sz="2400" b="0" i="1" smtClean="0">
                          <a:solidFill>
                            <a:schemeClr val="tx2"/>
                          </a:solidFill>
                          <a:latin typeface="Cambria Math"/>
                          <a:ea typeface="Cambria Math"/>
                        </a:rPr>
                        <m:t>𝐼𝑅</m:t>
                      </m:r>
                      <m:r>
                        <a:rPr lang="en-US" sz="2400" b="0" i="1" smtClean="0">
                          <a:solidFill>
                            <a:schemeClr val="tx2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2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2"/>
                              </a:solidFill>
                              <a:latin typeface="Cambria Math"/>
                              <a:ea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2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2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2"/>
                              </a:solidFill>
                              <a:latin typeface="Cambria Math"/>
                              <a:ea typeface="Cambria Math"/>
                            </a:rPr>
                            <m:t>𝑅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2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tx2"/>
                          </a:solidFill>
                          <a:latin typeface="Cambria Math"/>
                          <a:ea typeface="Cambria Math"/>
                        </a:rPr>
                        <m:t>=−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2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2"/>
                              </a:solidFill>
                              <a:latin typeface="Cambria Math"/>
                              <a:ea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2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pt-BR" sz="2400" dirty="0" smtClean="0">
                  <a:solidFill>
                    <a:schemeClr val="tx2"/>
                  </a:solidFill>
                  <a:latin typeface="Cambria" pitchFamily="18" charset="0"/>
                </a:endParaRPr>
              </a:p>
              <a:p>
                <a:pPr lvl="0"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400" i="1">
                          <a:solidFill>
                            <a:srgbClr val="1F497D"/>
                          </a:solidFill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sz="2400" i="1">
                          <a:solidFill>
                            <a:srgbClr val="1F497D"/>
                          </a:solidFill>
                          <a:latin typeface="Cambria Math"/>
                          <a:ea typeface="Cambria Math"/>
                        </a:rPr>
                        <m:t>𝐼𝑅</m:t>
                      </m:r>
                      <m:r>
                        <a:rPr lang="en-US" sz="2400" i="1">
                          <a:solidFill>
                            <a:srgbClr val="1F497D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1F497D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1F497D"/>
                              </a:solidFill>
                              <a:latin typeface="Cambria Math"/>
                              <a:ea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1F497D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solidFill>
                                <a:srgbClr val="1F497D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1F497D"/>
                              </a:solidFill>
                              <a:latin typeface="Cambria Math"/>
                              <a:ea typeface="Cambria Math"/>
                            </a:rPr>
                            <m:t>𝑅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1F497D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  <m:r>
                        <a:rPr lang="en-US" sz="2400" i="1">
                          <a:solidFill>
                            <a:srgbClr val="1F497D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1F497D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1F497D"/>
                              </a:solidFill>
                              <a:latin typeface="Cambria Math"/>
                              <a:ea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1F497D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pt-BR" sz="2400" dirty="0">
                  <a:solidFill>
                    <a:srgbClr val="1F497D"/>
                  </a:solidFill>
                  <a:latin typeface="Cambria" pitchFamily="18" charset="0"/>
                </a:endParaRPr>
              </a:p>
              <a:p>
                <a:pPr algn="l"/>
                <a:r>
                  <a:rPr lang="it-IT" sz="2400" dirty="0">
                    <a:solidFill>
                      <a:schemeClr val="tx2"/>
                    </a:solidFill>
                    <a:latin typeface="Cambria" pitchFamily="18" charset="0"/>
                  </a:rPr>
                  <a:t>Tri linearno nezavisne </a:t>
                </a:r>
                <a:r>
                  <a:rPr lang="it-IT" sz="2400" dirty="0" smtClean="0">
                    <a:solidFill>
                      <a:schemeClr val="tx2"/>
                    </a:solidFill>
                    <a:latin typeface="Cambria" pitchFamily="18" charset="0"/>
                  </a:rPr>
                  <a:t>jednačine po </a:t>
                </a:r>
                <a:r>
                  <a:rPr lang="it-IT" sz="2400" dirty="0">
                    <a:solidFill>
                      <a:schemeClr val="tx2"/>
                    </a:solidFill>
                    <a:latin typeface="Cambria" pitchFamily="18" charset="0"/>
                  </a:rPr>
                  <a:t>tri </a:t>
                </a:r>
                <a:r>
                  <a:rPr lang="it-IT" sz="2400" dirty="0" smtClean="0">
                    <a:solidFill>
                      <a:schemeClr val="tx2"/>
                    </a:solidFill>
                    <a:latin typeface="Cambria" pitchFamily="18" charset="0"/>
                  </a:rPr>
                  <a:t>struje.</a:t>
                </a:r>
              </a:p>
              <a:p>
                <a:pPr algn="l"/>
                <a:r>
                  <a:rPr lang="it-IT" sz="2400" dirty="0">
                    <a:solidFill>
                      <a:schemeClr val="tx2"/>
                    </a:solidFill>
                    <a:latin typeface="Cambria" pitchFamily="18" charset="0"/>
                  </a:rPr>
                  <a:t>Ako su struje </a:t>
                </a:r>
                <a:r>
                  <a:rPr lang="it-IT" sz="2400" dirty="0" smtClean="0">
                    <a:solidFill>
                      <a:schemeClr val="tx2"/>
                    </a:solidFill>
                    <a:latin typeface="Cambria" pitchFamily="18" charset="0"/>
                  </a:rPr>
                  <a:t>pozitivne njihovi </a:t>
                </a:r>
                <a:r>
                  <a:rPr lang="it-IT" sz="2400" dirty="0">
                    <a:solidFill>
                      <a:schemeClr val="tx2"/>
                    </a:solidFill>
                    <a:latin typeface="Cambria" pitchFamily="18" charset="0"/>
                  </a:rPr>
                  <a:t>smerovi se </a:t>
                </a:r>
                <a:r>
                  <a:rPr lang="it-IT" sz="2400" dirty="0" smtClean="0">
                    <a:solidFill>
                      <a:schemeClr val="tx2"/>
                    </a:solidFill>
                    <a:latin typeface="Cambria" pitchFamily="18" charset="0"/>
                  </a:rPr>
                  <a:t>poklapaju sa </a:t>
                </a:r>
                <a:r>
                  <a:rPr lang="it-IT" sz="2400" dirty="0">
                    <a:solidFill>
                      <a:schemeClr val="tx2"/>
                    </a:solidFill>
                    <a:latin typeface="Cambria" pitchFamily="18" charset="0"/>
                  </a:rPr>
                  <a:t>izabranim </a:t>
                </a:r>
                <a:r>
                  <a:rPr lang="it-IT" sz="2400" dirty="0" smtClean="0">
                    <a:solidFill>
                      <a:schemeClr val="tx2"/>
                    </a:solidFill>
                    <a:latin typeface="Cambria" pitchFamily="18" charset="0"/>
                  </a:rPr>
                  <a:t>referentnim i obratno.</a:t>
                </a:r>
              </a:p>
              <a:p>
                <a:pPr algn="l"/>
                <a:endParaRPr lang="it-IT" sz="2400" dirty="0">
                  <a:solidFill>
                    <a:schemeClr val="tx2"/>
                  </a:solidFill>
                  <a:latin typeface="Cambria" pitchFamily="18" charset="0"/>
                </a:endParaRPr>
              </a:p>
            </p:txBody>
          </p:sp>
        </mc:Choice>
        <mc:Fallback>
          <p:sp>
            <p:nvSpPr>
              <p:cNvPr id="3" name="Sub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683568" y="2636912"/>
                <a:ext cx="5544616" cy="3672408"/>
              </a:xfrm>
              <a:blipFill rotWithShape="1">
                <a:blip r:embed="rId3"/>
                <a:stretch>
                  <a:fillRect l="-1648" t="-1329" r="-10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7301578"/>
              </p:ext>
            </p:extLst>
          </p:nvPr>
        </p:nvGraphicFramePr>
        <p:xfrm>
          <a:off x="6072603" y="4821831"/>
          <a:ext cx="2747869" cy="8116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88" r:id="rId4" imgW="491449" imgH="491449" progId="">
                  <p:embed/>
                </p:oleObj>
              </mc:Choice>
              <mc:Fallback>
                <p:oleObj r:id="rId4" imgW="491449" imgH="491449" progId="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72603" y="4821831"/>
                        <a:ext cx="2747869" cy="811607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0269570"/>
              </p:ext>
            </p:extLst>
          </p:nvPr>
        </p:nvGraphicFramePr>
        <p:xfrm>
          <a:off x="6084168" y="3913016"/>
          <a:ext cx="2469604" cy="7536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89" r:id="rId6" imgW="491497" imgH="491497" progId="">
                  <p:embed/>
                </p:oleObj>
              </mc:Choice>
              <mc:Fallback>
                <p:oleObj r:id="rId6" imgW="491497" imgH="491497" progId="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4168" y="3913016"/>
                        <a:ext cx="2469604" cy="753635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4484357"/>
              </p:ext>
            </p:extLst>
          </p:nvPr>
        </p:nvGraphicFramePr>
        <p:xfrm>
          <a:off x="6095224" y="5736231"/>
          <a:ext cx="2585548" cy="8116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90" r:id="rId8" imgW="491441" imgH="491441" progId="">
                  <p:embed/>
                </p:oleObj>
              </mc:Choice>
              <mc:Fallback>
                <p:oleObj r:id="rId8" imgW="491441" imgH="491441" progId="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5224" y="5736231"/>
                        <a:ext cx="2585548" cy="811607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036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52736"/>
            <a:ext cx="7772400" cy="1470025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tx2"/>
                </a:solidFill>
                <a:latin typeface="Cambria" pitchFamily="18" charset="0"/>
              </a:rPr>
              <a:t>Joule-</a:t>
            </a:r>
            <a:r>
              <a:rPr lang="en-US" dirty="0" err="1">
                <a:solidFill>
                  <a:schemeClr val="tx2"/>
                </a:solidFill>
                <a:latin typeface="Cambria" pitchFamily="18" charset="0"/>
              </a:rPr>
              <a:t>ov</a:t>
            </a:r>
            <a:r>
              <a:rPr lang="en-US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Cambria" pitchFamily="18" charset="0"/>
              </a:rPr>
              <a:t>zakon</a:t>
            </a:r>
            <a:endParaRPr lang="en-US" dirty="0">
              <a:solidFill>
                <a:schemeClr val="tx2"/>
              </a:solidFill>
              <a:latin typeface="Cambria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Subtitle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683568" y="3717032"/>
                <a:ext cx="5688632" cy="2808312"/>
              </a:xfrm>
            </p:spPr>
            <p:txBody>
              <a:bodyPr>
                <a:noAutofit/>
              </a:bodyPr>
              <a:lstStyle/>
              <a:p>
                <a:pPr algn="l"/>
                <a:r>
                  <a:rPr lang="vi-VN" sz="2400" dirty="0" smtClean="0">
                    <a:solidFill>
                      <a:schemeClr val="tx2"/>
                    </a:solidFill>
                    <a:latin typeface="Cambria" pitchFamily="18" charset="0"/>
                    <a:ea typeface="Cambria" pitchFamily="18" charset="0"/>
                  </a:rPr>
                  <a:t>Pri prolasku struje kroz provodnik koji ima neku otpornost oslobađa se toplota. Tražimo rad sile polja nad nosiocima struje u provodniku od poprečnog preseka 1 do preseka 2 za vremenski interval </a:t>
                </a:r>
                <a:r>
                  <a:rPr lang="vi-VN" sz="2400" i="1" dirty="0" smtClean="0">
                    <a:solidFill>
                      <a:schemeClr val="tx2"/>
                    </a:solidFill>
                    <a:latin typeface="Cambria" pitchFamily="18" charset="0"/>
                    <a:ea typeface="Cambria" pitchFamily="18" charset="0"/>
                  </a:rPr>
                  <a:t>dt</a:t>
                </a:r>
                <a:r>
                  <a:rPr lang="en-US" sz="2400" dirty="0" smtClean="0">
                    <a:solidFill>
                      <a:schemeClr val="tx2"/>
                    </a:solidFill>
                    <a:latin typeface="Cambria" pitchFamily="18" charset="0"/>
                    <a:ea typeface="Cambria" pitchFamily="18" charset="0"/>
                  </a:rPr>
                  <a:t>.</a:t>
                </a:r>
              </a:p>
              <a:p>
                <a:pPr algn="l"/>
                <a14:m>
                  <m:oMath xmlns:m="http://schemas.openxmlformats.org/officeDocument/2006/math">
                    <m:r>
                      <a:rPr lang="vi-VN" sz="2400" i="1" smtClean="0">
                        <a:solidFill>
                          <a:schemeClr val="tx2"/>
                        </a:solidFill>
                        <a:latin typeface="Cambria Math"/>
                        <a:ea typeface="Cambria Math"/>
                      </a:rPr>
                      <m:t>𝛿</m:t>
                    </m:r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/>
                        <a:ea typeface="Cambria Math"/>
                      </a:rPr>
                      <m:t>𝐴</m:t>
                    </m:r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/>
                        <a:ea typeface="Cambria Math"/>
                      </a:rPr>
                      <m:t>𝑑𝑞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tx2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tx2"/>
                                </a:solidFill>
                                <a:latin typeface="Cambria Math"/>
                                <a:ea typeface="Cambria Math"/>
                              </a:rPr>
                              <m:t>𝜑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2"/>
                                </a:solidFill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tx2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tx2"/>
                                </a:solidFill>
                                <a:latin typeface="Cambria Math"/>
                                <a:ea typeface="Cambria Math"/>
                              </a:rPr>
                              <m:t>𝜑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2"/>
                                </a:solidFill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/>
                        <a:ea typeface="Cambria Math"/>
                      </a:rPr>
                      <m:t>𝐼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tx2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tx2"/>
                                </a:solidFill>
                                <a:latin typeface="Cambria Math"/>
                                <a:ea typeface="Cambria Math"/>
                              </a:rPr>
                              <m:t>𝜑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2"/>
                                </a:solidFill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tx2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tx2"/>
                                </a:solidFill>
                                <a:latin typeface="Cambria Math"/>
                                <a:ea typeface="Cambria Math"/>
                              </a:rPr>
                              <m:t>𝜑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2"/>
                                </a:solidFill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i="1" dirty="0" smtClean="0">
                    <a:solidFill>
                      <a:schemeClr val="tx2"/>
                    </a:solidFill>
                    <a:latin typeface="Cambria" pitchFamily="18" charset="0"/>
                    <a:ea typeface="Cambria" pitchFamily="18" charset="0"/>
                  </a:rPr>
                  <a:t>dt</a:t>
                </a:r>
                <a:endParaRPr lang="vi-VN" sz="2400" i="1" dirty="0">
                  <a:solidFill>
                    <a:schemeClr val="tx2"/>
                  </a:solidFill>
                  <a:latin typeface="Cambria" pitchFamily="18" charset="0"/>
                  <a:ea typeface="Cambria" pitchFamily="18" charset="0"/>
                </a:endParaRPr>
              </a:p>
            </p:txBody>
          </p:sp>
        </mc:Choice>
        <mc:Fallback>
          <p:sp>
            <p:nvSpPr>
              <p:cNvPr id="3" name="Sub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683568" y="3717032"/>
                <a:ext cx="5688632" cy="2808312"/>
              </a:xfrm>
              <a:blipFill rotWithShape="1">
                <a:blip r:embed="rId2"/>
                <a:stretch>
                  <a:fillRect l="-1608" t="-1739" b="-21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869160"/>
            <a:ext cx="3304789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7163" y="908720"/>
            <a:ext cx="2261341" cy="2994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2699792" y="2406040"/>
            <a:ext cx="43204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James Prescott Joule - </a:t>
            </a:r>
            <a:r>
              <a:rPr lang="fr-FR" sz="2400" dirty="0" err="1" smtClean="0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engleski</a:t>
            </a:r>
            <a:r>
              <a:rPr lang="fr-FR" sz="2400" dirty="0" smtClean="0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fr-FR" sz="2400" dirty="0" err="1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fizičar</a:t>
            </a:r>
            <a:r>
              <a:rPr lang="fr-FR" sz="2400" dirty="0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fr-FR" sz="2400" dirty="0" err="1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istraživao</a:t>
            </a:r>
            <a:r>
              <a:rPr lang="fr-FR" sz="2400" dirty="0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 u </a:t>
            </a:r>
            <a:r>
              <a:rPr lang="fr-FR" sz="2400" dirty="0" err="1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oblasti</a:t>
            </a:r>
            <a:r>
              <a:rPr lang="fr-FR" sz="2400" dirty="0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fr-FR" sz="2400" dirty="0" err="1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elektromagnetizma</a:t>
            </a:r>
            <a:r>
              <a:rPr lang="fr-FR" sz="2400" dirty="0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 i </a:t>
            </a:r>
            <a:r>
              <a:rPr lang="fr-FR" sz="2400" dirty="0" err="1" smtClean="0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toplote</a:t>
            </a:r>
            <a:endParaRPr lang="fr-FR" sz="2400" dirty="0">
              <a:solidFill>
                <a:schemeClr val="tx2"/>
              </a:solidFill>
              <a:latin typeface="Cambria" pitchFamily="18" charset="0"/>
              <a:ea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2463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52736"/>
            <a:ext cx="7772400" cy="1470025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tx2"/>
                </a:solidFill>
                <a:latin typeface="Cambria" pitchFamily="18" charset="0"/>
              </a:rPr>
              <a:t>Joule-</a:t>
            </a:r>
            <a:r>
              <a:rPr lang="en-US" dirty="0" err="1">
                <a:solidFill>
                  <a:schemeClr val="tx2"/>
                </a:solidFill>
                <a:latin typeface="Cambria" pitchFamily="18" charset="0"/>
              </a:rPr>
              <a:t>ov</a:t>
            </a:r>
            <a:r>
              <a:rPr lang="en-US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Cambria" pitchFamily="18" charset="0"/>
              </a:rPr>
              <a:t>zakon</a:t>
            </a:r>
            <a:endParaRPr lang="en-US" dirty="0">
              <a:solidFill>
                <a:schemeClr val="tx2"/>
              </a:solidFill>
              <a:latin typeface="Cambria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2492896"/>
            <a:ext cx="7920880" cy="3960440"/>
          </a:xfrm>
        </p:spPr>
        <p:txBody>
          <a:bodyPr>
            <a:noAutofit/>
          </a:bodyPr>
          <a:lstStyle/>
          <a:p>
            <a:pPr algn="l"/>
            <a:r>
              <a:rPr lang="vi-VN" sz="2400" dirty="0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Po zakonu o održanju energije se mora izdvojiti energija u nekoj formi ekvivalentna uloženom radu. </a:t>
            </a:r>
          </a:p>
          <a:p>
            <a:pPr algn="l"/>
            <a:r>
              <a:rPr lang="vi-VN" sz="2400" dirty="0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Ako je provodnik nepokretan i nema hemijskih promena u njemu onda se energija mora izdvojiti u obliku unutrašnje toplotne energije i provodnik se greje. </a:t>
            </a:r>
          </a:p>
          <a:p>
            <a:pPr algn="l"/>
            <a:r>
              <a:rPr lang="vi-VN" sz="2400" dirty="0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Naime, nosioci struje zbog uloženog rada sile polja dobijaju dodatnu kinetičku energiju. </a:t>
            </a:r>
          </a:p>
          <a:p>
            <a:pPr algn="l"/>
            <a:r>
              <a:rPr lang="vi-VN" sz="2400" dirty="0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Nosioci struje je predaju pri sudarima sa atomima u čvorovima kristalne rešetke metala, kristalnoj rešetci metala i ona jače osciluje.</a:t>
            </a:r>
          </a:p>
        </p:txBody>
      </p:sp>
    </p:spTree>
    <p:extLst>
      <p:ext uri="{BB962C8B-B14F-4D97-AF65-F5344CB8AC3E}">
        <p14:creationId xmlns:p14="http://schemas.microsoft.com/office/powerpoint/2010/main" val="1052256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52736"/>
            <a:ext cx="7772400" cy="1470025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tx2"/>
                </a:solidFill>
                <a:latin typeface="Cambria" pitchFamily="18" charset="0"/>
              </a:rPr>
              <a:t>Joule-</a:t>
            </a:r>
            <a:r>
              <a:rPr lang="en-US" dirty="0" err="1">
                <a:solidFill>
                  <a:schemeClr val="tx2"/>
                </a:solidFill>
                <a:latin typeface="Cambria" pitchFamily="18" charset="0"/>
              </a:rPr>
              <a:t>ov</a:t>
            </a:r>
            <a:r>
              <a:rPr lang="en-US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Cambria" pitchFamily="18" charset="0"/>
              </a:rPr>
              <a:t>zakon</a:t>
            </a:r>
            <a:endParaRPr lang="en-US" dirty="0">
              <a:solidFill>
                <a:schemeClr val="tx2"/>
              </a:solidFill>
              <a:latin typeface="Cambria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Subtitle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611560" y="2348880"/>
                <a:ext cx="7776864" cy="4392488"/>
              </a:xfrm>
            </p:spPr>
            <p:txBody>
              <a:bodyPr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0"/>
                  </a:spcBef>
                </a:pPr>
                <a:r>
                  <a:rPr lang="vi-VN" sz="2200" dirty="0" smtClean="0">
                    <a:solidFill>
                      <a:schemeClr val="tx2"/>
                    </a:solidFill>
                    <a:latin typeface="Cambria" pitchFamily="18" charset="0"/>
                    <a:ea typeface="Cambria" pitchFamily="18" charset="0"/>
                  </a:rPr>
                  <a:t>Sile električnog polja pomerajući naelektrisanja vrše rad. U provodnicima zbog stalnih sudara elektrona sa jonima kristalne rešetke, celokupan rad se pretvara u toplotu</a:t>
                </a:r>
                <a:r>
                  <a:rPr lang="en-US" sz="2200" dirty="0" smtClean="0">
                    <a:solidFill>
                      <a:schemeClr val="tx2"/>
                    </a:solidFill>
                    <a:latin typeface="Cambria" pitchFamily="18" charset="0"/>
                    <a:ea typeface="Cambria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chemeClr val="tx2"/>
                        </a:solidFill>
                        <a:latin typeface="Cambria Math"/>
                        <a:ea typeface="Cambria" pitchFamily="18" charset="0"/>
                      </a:rPr>
                      <m:t>𝑑𝐴</m:t>
                    </m:r>
                    <m:r>
                      <a:rPr lang="en-US" sz="2200" b="0" i="1" smtClean="0">
                        <a:solidFill>
                          <a:schemeClr val="tx2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200" b="0" i="1" smtClean="0">
                        <a:solidFill>
                          <a:schemeClr val="tx2"/>
                        </a:solidFill>
                        <a:latin typeface="Cambria Math"/>
                        <a:ea typeface="Cambria Math"/>
                      </a:rPr>
                      <m:t>𝑑𝑃𝑑𝑡</m:t>
                    </m:r>
                  </m:oMath>
                </a14:m>
                <a:endParaRPr lang="en-US" sz="2200" b="0" dirty="0" smtClean="0">
                  <a:solidFill>
                    <a:schemeClr val="tx2"/>
                  </a:solidFill>
                  <a:latin typeface="Cambria" pitchFamily="18" charset="0"/>
                  <a:ea typeface="Cambria Math"/>
                </a:endParaRPr>
              </a:p>
              <a:p>
                <a:pPr algn="l">
                  <a:lnSpc>
                    <a:spcPct val="90000"/>
                  </a:lnSpc>
                  <a:spcBef>
                    <a:spcPts val="0"/>
                  </a:spcBef>
                </a:pPr>
                <a:r>
                  <a:rPr lang="en-US" sz="2200" i="1" dirty="0" smtClean="0">
                    <a:solidFill>
                      <a:schemeClr val="tx2"/>
                    </a:solidFill>
                    <a:latin typeface="Cambria" pitchFamily="18" charset="0"/>
                    <a:ea typeface="Cambria" pitchFamily="18" charset="0"/>
                  </a:rPr>
                  <a:t>- </a:t>
                </a:r>
                <a:r>
                  <a:rPr lang="vi-VN" sz="2200" i="1" dirty="0" smtClean="0">
                    <a:solidFill>
                      <a:schemeClr val="tx2"/>
                    </a:solidFill>
                    <a:latin typeface="Cambria" pitchFamily="18" charset="0"/>
                    <a:ea typeface="Cambria" pitchFamily="18" charset="0"/>
                  </a:rPr>
                  <a:t>dP</a:t>
                </a:r>
                <a:r>
                  <a:rPr lang="vi-VN" sz="2200" dirty="0" smtClean="0">
                    <a:solidFill>
                      <a:schemeClr val="tx2"/>
                    </a:solidFill>
                    <a:latin typeface="Cambria" pitchFamily="18" charset="0"/>
                    <a:ea typeface="Cambria" pitchFamily="18" charset="0"/>
                  </a:rPr>
                  <a:t> </a:t>
                </a:r>
                <a:r>
                  <a:rPr lang="vi-VN" sz="2200" dirty="0">
                    <a:solidFill>
                      <a:schemeClr val="tx2"/>
                    </a:solidFill>
                    <a:latin typeface="Cambria" pitchFamily="18" charset="0"/>
                    <a:ea typeface="Cambria" pitchFamily="18" charset="0"/>
                  </a:rPr>
                  <a:t>je toplota koja se izdvaja u jedinici vremena tj. toplotna snaga. U homogenom provodniku konačnih </a:t>
                </a:r>
                <a:r>
                  <a:rPr lang="vi-VN" sz="2200" dirty="0" smtClean="0">
                    <a:solidFill>
                      <a:schemeClr val="tx2"/>
                    </a:solidFill>
                    <a:latin typeface="Cambria" pitchFamily="18" charset="0"/>
                    <a:ea typeface="Cambria" pitchFamily="18" charset="0"/>
                  </a:rPr>
                  <a:t>dimenzija</a:t>
                </a:r>
                <a:r>
                  <a:rPr lang="en-US" sz="2200" dirty="0" smtClean="0">
                    <a:solidFill>
                      <a:schemeClr val="tx2"/>
                    </a:solidFill>
                    <a:latin typeface="Cambria" pitchFamily="18" charset="0"/>
                    <a:ea typeface="Cambria" pitchFamily="18" charset="0"/>
                  </a:rPr>
                  <a:t>:</a:t>
                </a:r>
              </a:p>
              <a:p>
                <a:pPr algn="l">
                  <a:lnSpc>
                    <a:spcPct val="90000"/>
                  </a:lnSpc>
                  <a:spcBef>
                    <a:spcPts val="0"/>
                  </a:spcBef>
                </a:pPr>
                <a:endParaRPr lang="en-US" sz="2200" dirty="0" smtClean="0">
                  <a:solidFill>
                    <a:schemeClr val="tx2"/>
                  </a:solidFill>
                  <a:latin typeface="Cambria" pitchFamily="18" charset="0"/>
                  <a:ea typeface="Cambria" pitchFamily="18" charset="0"/>
                </a:endParaRPr>
              </a:p>
              <a:p>
                <a:pPr algn="l">
                  <a:lnSpc>
                    <a:spcPct val="90000"/>
                  </a:lnSpc>
                  <a:spcBef>
                    <a:spcPts val="0"/>
                  </a:spcBef>
                </a:pPr>
                <a:endParaRPr lang="en-US" sz="2200" dirty="0" smtClean="0">
                  <a:solidFill>
                    <a:schemeClr val="tx2"/>
                  </a:solidFill>
                  <a:latin typeface="Cambria" pitchFamily="18" charset="0"/>
                  <a:ea typeface="Cambria" pitchFamily="18" charset="0"/>
                </a:endParaRPr>
              </a:p>
              <a:p>
                <a:pPr algn="l">
                  <a:lnSpc>
                    <a:spcPct val="90000"/>
                  </a:lnSpc>
                  <a:spcBef>
                    <a:spcPts val="0"/>
                  </a:spcBef>
                </a:pPr>
                <a:endParaRPr lang="en-US" sz="2200" dirty="0" smtClean="0">
                  <a:solidFill>
                    <a:schemeClr val="tx2"/>
                  </a:solidFill>
                  <a:latin typeface="Cambria" pitchFamily="18" charset="0"/>
                  <a:ea typeface="Cambria" pitchFamily="18" charset="0"/>
                </a:endParaRPr>
              </a:p>
              <a:p>
                <a:pPr algn="l">
                  <a:lnSpc>
                    <a:spcPct val="90000"/>
                  </a:lnSpc>
                  <a:spcBef>
                    <a:spcPts val="0"/>
                  </a:spcBef>
                </a:pPr>
                <a:r>
                  <a:rPr lang="vi-VN" sz="2200" dirty="0" smtClean="0">
                    <a:solidFill>
                      <a:schemeClr val="tx2"/>
                    </a:solidFill>
                    <a:latin typeface="Cambria" pitchFamily="18" charset="0"/>
                    <a:ea typeface="Cambria" pitchFamily="18" charset="0"/>
                  </a:rPr>
                  <a:t>Džulov </a:t>
                </a:r>
                <a:r>
                  <a:rPr lang="vi-VN" sz="2200" dirty="0">
                    <a:solidFill>
                      <a:schemeClr val="tx2"/>
                    </a:solidFill>
                    <a:latin typeface="Cambria" pitchFamily="18" charset="0"/>
                    <a:ea typeface="Cambria" pitchFamily="18" charset="0"/>
                  </a:rPr>
                  <a:t>zakon u integalnom </a:t>
                </a:r>
                <a:r>
                  <a:rPr lang="vi-VN" sz="2200" dirty="0" smtClean="0">
                    <a:solidFill>
                      <a:schemeClr val="tx2"/>
                    </a:solidFill>
                    <a:latin typeface="Cambria" pitchFamily="18" charset="0"/>
                    <a:ea typeface="Cambria" pitchFamily="18" charset="0"/>
                  </a:rPr>
                  <a:t>obliku:</a:t>
                </a:r>
                <a:r>
                  <a:rPr lang="en-US" sz="2200" dirty="0" smtClean="0">
                    <a:solidFill>
                      <a:schemeClr val="tx2"/>
                    </a:solidFill>
                    <a:latin typeface="Cambria" pitchFamily="18" charset="0"/>
                    <a:ea typeface="Cambria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chemeClr val="tx2"/>
                        </a:solidFill>
                        <a:latin typeface="Cambria Math"/>
                        <a:ea typeface="Cambria" pitchFamily="18" charset="0"/>
                      </a:rPr>
                      <m:t>𝑃</m:t>
                    </m:r>
                    <m:r>
                      <a:rPr lang="en-US" sz="2200" b="0" i="1" smtClean="0">
                        <a:solidFill>
                          <a:schemeClr val="tx2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200" b="0" i="1" smtClean="0">
                        <a:solidFill>
                          <a:schemeClr val="tx2"/>
                        </a:solidFill>
                        <a:latin typeface="Cambria Math"/>
                        <a:ea typeface="Cambria Math"/>
                      </a:rPr>
                      <m:t>𝐼𝑈</m:t>
                    </m:r>
                    <m:r>
                      <a:rPr lang="en-US" sz="2200" b="0" i="1" smtClean="0">
                        <a:solidFill>
                          <a:schemeClr val="tx2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200" b="0" i="1" smtClean="0">
                        <a:solidFill>
                          <a:schemeClr val="tx2"/>
                        </a:solidFill>
                        <a:latin typeface="Cambria Math"/>
                        <a:ea typeface="Cambria Math"/>
                      </a:rPr>
                      <m:t>𝑅</m:t>
                    </m:r>
                    <m:sSup>
                      <m:sSupPr>
                        <m:ctrlPr>
                          <a:rPr lang="en-US" sz="2200" b="0" i="1" smtClean="0">
                            <a:solidFill>
                              <a:schemeClr val="tx2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solidFill>
                              <a:schemeClr val="tx2"/>
                            </a:solidFill>
                            <a:latin typeface="Cambria Math"/>
                            <a:ea typeface="Cambria Math"/>
                          </a:rPr>
                          <m:t>𝐼</m:t>
                        </m:r>
                      </m:e>
                      <m:sup>
                        <m:r>
                          <a:rPr lang="en-US" sz="2200" b="0" i="1" smtClean="0">
                            <a:solidFill>
                              <a:schemeClr val="tx2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vi-VN" sz="2200" dirty="0">
                  <a:solidFill>
                    <a:schemeClr val="tx2"/>
                  </a:solidFill>
                  <a:latin typeface="Cambria" pitchFamily="18" charset="0"/>
                  <a:ea typeface="Cambria" pitchFamily="18" charset="0"/>
                </a:endParaRPr>
              </a:p>
              <a:p>
                <a:pPr algn="l">
                  <a:lnSpc>
                    <a:spcPct val="90000"/>
                  </a:lnSpc>
                  <a:spcBef>
                    <a:spcPts val="0"/>
                  </a:spcBef>
                </a:pPr>
                <a:r>
                  <a:rPr lang="vi-VN" sz="2200" dirty="0">
                    <a:solidFill>
                      <a:schemeClr val="tx2"/>
                    </a:solidFill>
                    <a:latin typeface="Cambria" pitchFamily="18" charset="0"/>
                    <a:ea typeface="Cambria" pitchFamily="18" charset="0"/>
                  </a:rPr>
                  <a:t>Protekla količina naelektrisanja kroz provodnik za vremenski interval </a:t>
                </a:r>
                <a:r>
                  <a:rPr lang="vi-VN" sz="2200" dirty="0" smtClean="0">
                    <a:solidFill>
                      <a:schemeClr val="tx2"/>
                    </a:solidFill>
                    <a:latin typeface="Cambria" pitchFamily="18" charset="0"/>
                    <a:ea typeface="Cambria" pitchFamily="18" charset="0"/>
                  </a:rPr>
                  <a:t>je:</a:t>
                </a:r>
                <a:r>
                  <a:rPr lang="en-US" sz="2200" dirty="0" smtClean="0">
                    <a:solidFill>
                      <a:schemeClr val="tx2"/>
                    </a:solidFill>
                    <a:latin typeface="Cambria" pitchFamily="18" charset="0"/>
                    <a:ea typeface="Cambria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2200" i="1" smtClean="0">
                        <a:solidFill>
                          <a:schemeClr val="tx2"/>
                        </a:solidFill>
                        <a:latin typeface="Cambria Math"/>
                        <a:ea typeface="Cambria Math"/>
                      </a:rPr>
                      <m:t>∆</m:t>
                    </m:r>
                    <m:r>
                      <a:rPr lang="en-US" sz="2200" b="0" i="1" smtClean="0">
                        <a:solidFill>
                          <a:schemeClr val="tx2"/>
                        </a:solidFill>
                        <a:latin typeface="Cambria Math"/>
                        <a:ea typeface="Cambria Math"/>
                      </a:rPr>
                      <m:t>𝑞</m:t>
                    </m:r>
                    <m:r>
                      <a:rPr lang="en-US" sz="2200" b="0" i="1" smtClean="0">
                        <a:solidFill>
                          <a:schemeClr val="tx2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200" b="0" i="1" smtClean="0">
                        <a:solidFill>
                          <a:schemeClr val="tx2"/>
                        </a:solidFill>
                        <a:latin typeface="Cambria Math"/>
                        <a:ea typeface="Cambria Math"/>
                      </a:rPr>
                      <m:t>𝐼</m:t>
                    </m:r>
                    <m:r>
                      <a:rPr lang="en-US" sz="2200" b="0" i="1" smtClean="0">
                        <a:solidFill>
                          <a:schemeClr val="tx2"/>
                        </a:solidFill>
                        <a:latin typeface="Cambria Math"/>
                        <a:ea typeface="Cambria Math"/>
                      </a:rPr>
                      <m:t>∆</m:t>
                    </m:r>
                    <m:r>
                      <a:rPr lang="en-US" sz="2200" b="0" i="1" smtClean="0">
                        <a:solidFill>
                          <a:schemeClr val="tx2"/>
                        </a:solidFill>
                        <a:latin typeface="Cambria Math"/>
                        <a:ea typeface="Cambria Math"/>
                      </a:rPr>
                      <m:t>𝑡</m:t>
                    </m:r>
                  </m:oMath>
                </a14:m>
                <a:endParaRPr lang="vi-VN" sz="2200" dirty="0">
                  <a:solidFill>
                    <a:schemeClr val="tx2"/>
                  </a:solidFill>
                  <a:latin typeface="Cambria" pitchFamily="18" charset="0"/>
                  <a:ea typeface="Cambria" pitchFamily="18" charset="0"/>
                </a:endParaRPr>
              </a:p>
              <a:p>
                <a:pPr lvl="0" algn="l">
                  <a:lnSpc>
                    <a:spcPct val="90000"/>
                  </a:lnSpc>
                  <a:spcBef>
                    <a:spcPts val="0"/>
                  </a:spcBef>
                </a:pPr>
                <a:r>
                  <a:rPr lang="vi-VN" sz="2200" dirty="0">
                    <a:solidFill>
                      <a:schemeClr val="tx2"/>
                    </a:solidFill>
                    <a:latin typeface="Cambria" pitchFamily="18" charset="0"/>
                    <a:ea typeface="Cambria" pitchFamily="18" charset="0"/>
                  </a:rPr>
                  <a:t>Utrošen rad za </a:t>
                </a:r>
                <a:r>
                  <a:rPr lang="vi-VN" sz="2200" dirty="0" smtClean="0">
                    <a:solidFill>
                      <a:schemeClr val="tx2"/>
                    </a:solidFill>
                    <a:latin typeface="Cambria" pitchFamily="18" charset="0"/>
                    <a:ea typeface="Cambria" pitchFamily="18" charset="0"/>
                  </a:rPr>
                  <a:t>prebacivanje</a:t>
                </a:r>
                <a:r>
                  <a:rPr lang="en-US" sz="2200" dirty="0" smtClean="0">
                    <a:solidFill>
                      <a:schemeClr val="tx2"/>
                    </a:solidFill>
                    <a:latin typeface="Cambria" pitchFamily="18" charset="0"/>
                    <a:ea typeface="Cambria" pitchFamily="18" charset="0"/>
                  </a:rPr>
                  <a:t> n</a:t>
                </a:r>
                <a:r>
                  <a:rPr lang="vi-VN" sz="2200" dirty="0" smtClean="0">
                    <a:solidFill>
                      <a:schemeClr val="tx2"/>
                    </a:solidFill>
                    <a:latin typeface="Cambria" pitchFamily="18" charset="0"/>
                    <a:ea typeface="Cambria" pitchFamily="18" charset="0"/>
                  </a:rPr>
                  <a:t>aelektrisanja</a:t>
                </a:r>
                <a:r>
                  <a:rPr lang="en-US" sz="2200" dirty="0" smtClean="0">
                    <a:solidFill>
                      <a:schemeClr val="tx2"/>
                    </a:solidFill>
                    <a:latin typeface="Cambria" pitchFamily="18" charset="0"/>
                    <a:ea typeface="Cambria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srgbClr val="1F497D"/>
                        </a:solidFill>
                        <a:latin typeface="Cambria Math"/>
                        <a:ea typeface="Cambria Math"/>
                      </a:rPr>
                      <m:t>∆</m:t>
                    </m:r>
                    <m:r>
                      <a:rPr lang="en-US" sz="2400" i="1">
                        <a:solidFill>
                          <a:srgbClr val="1F497D"/>
                        </a:solidFill>
                        <a:latin typeface="Cambria Math"/>
                        <a:ea typeface="Cambria Math"/>
                      </a:rPr>
                      <m:t>𝐴</m:t>
                    </m:r>
                    <m:r>
                      <a:rPr lang="en-US" sz="2400" i="1">
                        <a:solidFill>
                          <a:srgbClr val="1F497D"/>
                        </a:solidFill>
                        <a:latin typeface="Cambria Math"/>
                        <a:ea typeface="Cambria Math"/>
                      </a:rPr>
                      <m:t>=∆</m:t>
                    </m:r>
                    <m:r>
                      <a:rPr lang="en-US" sz="2400" i="1">
                        <a:solidFill>
                          <a:srgbClr val="1F497D"/>
                        </a:solidFill>
                        <a:latin typeface="Cambria Math"/>
                        <a:ea typeface="Cambria Math"/>
                      </a:rPr>
                      <m:t>𝑞</m:t>
                    </m:r>
                    <m:d>
                      <m:dPr>
                        <m:ctrlPr>
                          <a:rPr lang="en-US" sz="2400" i="1">
                            <a:solidFill>
                              <a:srgbClr val="1F497D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rgbClr val="1F497D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1F497D"/>
                                </a:solidFill>
                                <a:latin typeface="Cambria Math"/>
                                <a:ea typeface="Cambria Math"/>
                              </a:rPr>
                              <m:t>𝜑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1F497D"/>
                                </a:solidFill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2400" i="1">
                            <a:solidFill>
                              <a:srgbClr val="1F497D"/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srgbClr val="1F497D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1F497D"/>
                                </a:solidFill>
                                <a:latin typeface="Cambria Math"/>
                                <a:ea typeface="Cambria Math"/>
                              </a:rPr>
                              <m:t>𝜑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1F497D"/>
                                </a:solidFill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2400" i="1">
                        <a:solidFill>
                          <a:srgbClr val="1F497D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400" i="1">
                        <a:solidFill>
                          <a:srgbClr val="1F497D"/>
                        </a:solidFill>
                        <a:latin typeface="Cambria Math"/>
                        <a:ea typeface="Cambria Math"/>
                      </a:rPr>
                      <m:t>𝑈</m:t>
                    </m:r>
                    <m:r>
                      <a:rPr lang="en-US" sz="2400" i="1">
                        <a:solidFill>
                          <a:srgbClr val="1F497D"/>
                        </a:solidFill>
                        <a:latin typeface="Cambria Math"/>
                        <a:ea typeface="Cambria Math"/>
                      </a:rPr>
                      <m:t>𝐼</m:t>
                    </m:r>
                  </m:oMath>
                </a14:m>
                <a:r>
                  <a:rPr lang="en-US" sz="2400" i="1" dirty="0">
                    <a:solidFill>
                      <a:srgbClr val="1F497D"/>
                    </a:solidFill>
                    <a:latin typeface="Cambria" pitchFamily="18" charset="0"/>
                    <a:ea typeface="Cambria" pitchFamily="18" charset="0"/>
                  </a:rPr>
                  <a:t>d</a:t>
                </a:r>
                <a:r>
                  <a:rPr lang="en-US" sz="2400" i="1" dirty="0">
                    <a:solidFill>
                      <a:srgbClr val="1F497D"/>
                    </a:solidFill>
                    <a:latin typeface="Cambria" pitchFamily="18" charset="0"/>
                    <a:ea typeface="Cambria" pitchFamily="18" charset="0"/>
                  </a:rPr>
                  <a:t>t</a:t>
                </a:r>
                <a:endParaRPr lang="vi-VN" sz="2400" i="1" dirty="0">
                  <a:solidFill>
                    <a:srgbClr val="1F497D"/>
                  </a:solidFill>
                  <a:latin typeface="Cambria" pitchFamily="18" charset="0"/>
                  <a:ea typeface="Cambria" pitchFamily="18" charset="0"/>
                </a:endParaRPr>
              </a:p>
              <a:p>
                <a:pPr lvl="0" algn="l">
                  <a:lnSpc>
                    <a:spcPct val="90000"/>
                  </a:lnSpc>
                  <a:spcBef>
                    <a:spcPts val="0"/>
                  </a:spcBef>
                </a:pPr>
                <a:endParaRPr lang="vi-VN" sz="2200" dirty="0">
                  <a:solidFill>
                    <a:schemeClr val="tx2"/>
                  </a:solidFill>
                  <a:latin typeface="Cambria" pitchFamily="18" charset="0"/>
                  <a:ea typeface="Cambria" pitchFamily="18" charset="0"/>
                </a:endParaRPr>
              </a:p>
              <a:p>
                <a:pPr algn="l">
                  <a:lnSpc>
                    <a:spcPct val="90000"/>
                  </a:lnSpc>
                  <a:spcBef>
                    <a:spcPts val="0"/>
                  </a:spcBef>
                </a:pPr>
                <a:endParaRPr lang="vi-VN" sz="2200" dirty="0">
                  <a:solidFill>
                    <a:schemeClr val="tx2"/>
                  </a:solidFill>
                  <a:latin typeface="Cambria" pitchFamily="18" charset="0"/>
                  <a:ea typeface="Cambria" pitchFamily="18" charset="0"/>
                </a:endParaRPr>
              </a:p>
              <a:p>
                <a:pPr algn="l">
                  <a:lnSpc>
                    <a:spcPct val="90000"/>
                  </a:lnSpc>
                  <a:spcBef>
                    <a:spcPts val="0"/>
                  </a:spcBef>
                </a:pPr>
                <a:endParaRPr lang="vi-VN" sz="2200" dirty="0">
                  <a:solidFill>
                    <a:schemeClr val="tx2"/>
                  </a:solidFill>
                  <a:latin typeface="Cambria" pitchFamily="18" charset="0"/>
                  <a:ea typeface="Cambria" pitchFamily="18" charset="0"/>
                </a:endParaRPr>
              </a:p>
              <a:p>
                <a:pPr algn="l">
                  <a:lnSpc>
                    <a:spcPct val="90000"/>
                  </a:lnSpc>
                  <a:spcBef>
                    <a:spcPts val="0"/>
                  </a:spcBef>
                </a:pPr>
                <a:endParaRPr lang="vi-VN" sz="2200" dirty="0">
                  <a:solidFill>
                    <a:schemeClr val="tx2"/>
                  </a:solidFill>
                  <a:latin typeface="Cambria" pitchFamily="18" charset="0"/>
                  <a:ea typeface="Cambria" pitchFamily="18" charset="0"/>
                </a:endParaRPr>
              </a:p>
            </p:txBody>
          </p:sp>
        </mc:Choice>
        <mc:Fallback>
          <p:sp>
            <p:nvSpPr>
              <p:cNvPr id="3" name="Sub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611560" y="2348880"/>
                <a:ext cx="7776864" cy="4392488"/>
              </a:xfrm>
              <a:blipFill rotWithShape="1">
                <a:blip r:embed="rId2"/>
                <a:stretch>
                  <a:fillRect l="-940" t="-1664" r="-14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43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997254"/>
            <a:ext cx="3374762" cy="727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130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52736"/>
            <a:ext cx="7772400" cy="1470025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tx2"/>
                </a:solidFill>
                <a:latin typeface="Cambria" pitchFamily="18" charset="0"/>
              </a:rPr>
              <a:t>Joule-</a:t>
            </a:r>
            <a:r>
              <a:rPr lang="en-US" dirty="0" err="1">
                <a:solidFill>
                  <a:schemeClr val="tx2"/>
                </a:solidFill>
                <a:latin typeface="Cambria" pitchFamily="18" charset="0"/>
              </a:rPr>
              <a:t>ov</a:t>
            </a:r>
            <a:r>
              <a:rPr lang="en-US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Cambria" pitchFamily="18" charset="0"/>
              </a:rPr>
              <a:t>zakon</a:t>
            </a:r>
            <a:endParaRPr lang="en-US" dirty="0">
              <a:solidFill>
                <a:schemeClr val="tx2"/>
              </a:solidFill>
              <a:latin typeface="Cambria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Subtitle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755576" y="2636912"/>
                <a:ext cx="6768752" cy="3960440"/>
              </a:xfrm>
            </p:spPr>
            <p:txBody>
              <a:bodyPr>
                <a:noAutofit/>
              </a:bodyPr>
              <a:lstStyle/>
              <a:p>
                <a:pPr algn="l"/>
                <a:r>
                  <a:rPr lang="vi-VN" sz="2400" dirty="0" smtClean="0">
                    <a:solidFill>
                      <a:schemeClr val="tx2"/>
                    </a:solidFill>
                    <a:latin typeface="Cambria" pitchFamily="18" charset="0"/>
                    <a:ea typeface="Cambria" pitchFamily="18" charset="0"/>
                  </a:rPr>
                  <a:t>Lokalni oblik Joule-ovog zakona</a:t>
                </a:r>
                <a:r>
                  <a:rPr lang="en-US" sz="2400" dirty="0" smtClean="0">
                    <a:solidFill>
                      <a:schemeClr val="tx2"/>
                    </a:solidFill>
                    <a:latin typeface="Cambria" pitchFamily="18" charset="0"/>
                    <a:ea typeface="Cambria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chemeClr val="tx2"/>
                            </a:solidFill>
                            <a:latin typeface="Cambria Math"/>
                            <a:ea typeface="Cambria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/>
                            <a:ea typeface="Cambria" pitchFamily="18" charset="0"/>
                          </a:rPr>
                          <m:t>𝑑𝑃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/>
                            <a:ea typeface="Cambria" pitchFamily="18" charset="0"/>
                          </a:rPr>
                          <m:t>𝑑𝑉</m:t>
                        </m:r>
                      </m:den>
                    </m:f>
                    <m:r>
                      <a:rPr lang="en-US" sz="2400" i="1" smtClean="0">
                        <a:solidFill>
                          <a:schemeClr val="tx2"/>
                        </a:solidFill>
                        <a:latin typeface="Cambria Math"/>
                        <a:ea typeface="Cambria Math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2400" i="1" smtClean="0">
                            <a:solidFill>
                              <a:schemeClr val="tx2"/>
                            </a:solidFill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/>
                            <a:ea typeface="Cambria Math"/>
                          </a:rPr>
                          <m:t>𝐽</m:t>
                        </m:r>
                      </m:e>
                    </m:acc>
                    <m:acc>
                      <m:accPr>
                        <m:chr m:val="⃗"/>
                        <m:ctrlPr>
                          <a:rPr lang="en-US" sz="2400" i="1" smtClean="0">
                            <a:solidFill>
                              <a:schemeClr val="tx2"/>
                            </a:solidFill>
                            <a:latin typeface="Cambria Math"/>
                            <a:ea typeface="Cambria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/>
                            <a:ea typeface="Cambria" pitchFamily="18" charset="0"/>
                          </a:rPr>
                          <m:t>𝐸</m:t>
                        </m:r>
                      </m:e>
                    </m:acc>
                  </m:oMath>
                </a14:m>
                <a:endParaRPr lang="vi-VN" sz="2400" dirty="0">
                  <a:solidFill>
                    <a:schemeClr val="tx2"/>
                  </a:solidFill>
                  <a:latin typeface="Cambria" pitchFamily="18" charset="0"/>
                  <a:ea typeface="Cambria" pitchFamily="18" charset="0"/>
                </a:endParaRPr>
              </a:p>
              <a:p>
                <a:pPr algn="l"/>
                <a:r>
                  <a:rPr lang="vi-VN" sz="2400" dirty="0" smtClean="0">
                    <a:solidFill>
                      <a:schemeClr val="tx2"/>
                    </a:solidFill>
                    <a:latin typeface="Cambria" pitchFamily="18" charset="0"/>
                    <a:ea typeface="Cambria" pitchFamily="18" charset="0"/>
                  </a:rPr>
                  <a:t>U </a:t>
                </a:r>
                <a:r>
                  <a:rPr lang="vi-VN" sz="2400" dirty="0">
                    <a:solidFill>
                      <a:schemeClr val="tx2"/>
                    </a:solidFill>
                    <a:latin typeface="Cambria" pitchFamily="18" charset="0"/>
                    <a:ea typeface="Cambria" pitchFamily="18" charset="0"/>
                  </a:rPr>
                  <a:t>slučaju stacionarnih </a:t>
                </a:r>
                <a:r>
                  <a:rPr lang="vi-VN" sz="2400" dirty="0" smtClean="0">
                    <a:solidFill>
                      <a:schemeClr val="tx2"/>
                    </a:solidFill>
                    <a:latin typeface="Cambria" pitchFamily="18" charset="0"/>
                    <a:ea typeface="Cambria" pitchFamily="18" charset="0"/>
                  </a:rPr>
                  <a:t>struja</a:t>
                </a:r>
                <a:r>
                  <a:rPr lang="en-US" sz="2400" dirty="0" smtClean="0">
                    <a:solidFill>
                      <a:schemeClr val="tx2"/>
                    </a:solidFill>
                    <a:latin typeface="Cambria" pitchFamily="18" charset="0"/>
                    <a:ea typeface="Cambria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chemeClr val="tx2"/>
                            </a:solidFill>
                            <a:latin typeface="Cambria Math"/>
                            <a:ea typeface="Cambria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/>
                            <a:ea typeface="Cambria" pitchFamily="18" charset="0"/>
                          </a:rPr>
                          <m:t>𝑑𝑃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/>
                            <a:ea typeface="Cambria" pitchFamily="18" charset="0"/>
                          </a:rPr>
                          <m:t>𝑑𝑉</m:t>
                        </m:r>
                      </m:den>
                    </m:f>
                    <m:r>
                      <a:rPr lang="en-US" sz="2400" i="1" smtClean="0">
                        <a:solidFill>
                          <a:schemeClr val="tx2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400" i="1" smtClean="0">
                        <a:solidFill>
                          <a:schemeClr val="tx2"/>
                        </a:solidFill>
                        <a:latin typeface="Cambria Math"/>
                        <a:ea typeface="Cambria Math"/>
                      </a:rPr>
                      <m:t>𝜌</m:t>
                    </m:r>
                    <m:sSup>
                      <m:sSupPr>
                        <m:ctrlPr>
                          <a:rPr lang="en-US" sz="2400" i="1" smtClean="0">
                            <a:solidFill>
                              <a:schemeClr val="tx2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/>
                            <a:ea typeface="Cambria Math"/>
                          </a:rPr>
                          <m:t>𝐽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  <m:r>
                      <a:rPr lang="en-US" sz="2400" i="1" smtClean="0">
                        <a:solidFill>
                          <a:schemeClr val="tx2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400" i="1" smtClean="0">
                        <a:solidFill>
                          <a:schemeClr val="tx2"/>
                        </a:solidFill>
                        <a:latin typeface="Cambria Math"/>
                        <a:ea typeface="Cambria Math"/>
                      </a:rPr>
                      <m:t>𝜎</m:t>
                    </m:r>
                    <m:sSup>
                      <m:sSupPr>
                        <m:ctrlPr>
                          <a:rPr lang="en-US" sz="2400" i="1" smtClean="0">
                            <a:solidFill>
                              <a:schemeClr val="tx2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/>
                            <a:ea typeface="Cambria Math"/>
                          </a:rPr>
                          <m:t>𝐸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vi-VN" sz="2400" dirty="0">
                  <a:solidFill>
                    <a:schemeClr val="tx2"/>
                  </a:solidFill>
                  <a:latin typeface="Cambria" pitchFamily="18" charset="0"/>
                  <a:ea typeface="Cambria" pitchFamily="18" charset="0"/>
                </a:endParaRPr>
              </a:p>
              <a:p>
                <a:pPr algn="l"/>
                <a14:m>
                  <m:oMath xmlns:m="http://schemas.openxmlformats.org/officeDocument/2006/math">
                    <m:f>
                      <m:fPr>
                        <m:ctrlPr>
                          <a:rPr lang="vi-VN" sz="2400" i="1" dirty="0" smtClean="0">
                            <a:solidFill>
                              <a:schemeClr val="tx2"/>
                            </a:solidFill>
                            <a:latin typeface="Cambria Math"/>
                            <a:ea typeface="Cambria" pitchFamily="18" charset="0"/>
                          </a:rPr>
                        </m:ctrlPr>
                      </m:fPr>
                      <m:num>
                        <m:r>
                          <a:rPr lang="en-US" sz="2400" b="0" i="1" dirty="0" smtClean="0">
                            <a:solidFill>
                              <a:schemeClr val="tx2"/>
                            </a:solidFill>
                            <a:latin typeface="Cambria Math"/>
                            <a:ea typeface="Cambria" pitchFamily="18" charset="0"/>
                          </a:rPr>
                          <m:t>𝑑𝑃</m:t>
                        </m:r>
                      </m:num>
                      <m:den>
                        <m:r>
                          <a:rPr lang="en-US" sz="2400" b="0" i="1" dirty="0" smtClean="0">
                            <a:solidFill>
                              <a:schemeClr val="tx2"/>
                            </a:solidFill>
                            <a:latin typeface="Cambria Math"/>
                            <a:ea typeface="Cambria" pitchFamily="18" charset="0"/>
                          </a:rPr>
                          <m:t>𝑑𝑉</m:t>
                        </m:r>
                      </m:den>
                    </m:f>
                    <m:r>
                      <a:rPr lang="vi-VN" sz="2400" i="1" dirty="0" smtClean="0">
                        <a:solidFill>
                          <a:schemeClr val="tx2"/>
                        </a:solidFill>
                        <a:latin typeface="Cambria Math"/>
                        <a:ea typeface="Cambria" pitchFamily="18" charset="0"/>
                      </a:rPr>
                      <m:t> </m:t>
                    </m:r>
                  </m:oMath>
                </a14:m>
                <a:r>
                  <a:rPr lang="vi-VN" sz="2400" dirty="0">
                    <a:solidFill>
                      <a:schemeClr val="tx2"/>
                    </a:solidFill>
                    <a:latin typeface="Cambria" pitchFamily="18" charset="0"/>
                    <a:ea typeface="Cambria" pitchFamily="18" charset="0"/>
                  </a:rPr>
                  <a:t>je (specifična) količina toplote koja se izdvoji u jedinici vremena u jedinici zapremine provodne sredine.</a:t>
                </a:r>
              </a:p>
              <a:p>
                <a:pPr algn="l"/>
                <a:r>
                  <a:rPr lang="vi-VN" sz="2400" dirty="0">
                    <a:solidFill>
                      <a:schemeClr val="tx2"/>
                    </a:solidFill>
                    <a:latin typeface="Cambria" pitchFamily="18" charset="0"/>
                    <a:ea typeface="Cambria" pitchFamily="18" charset="0"/>
                  </a:rPr>
                  <a:t>Specifična toplotna snaga je proporcionalna kvadratu gustine električne struje i specifične otpornosti provodne sredine u datoj tački</a:t>
                </a:r>
                <a:r>
                  <a:rPr lang="vi-VN" sz="2400" dirty="0" smtClean="0">
                    <a:solidFill>
                      <a:schemeClr val="tx2"/>
                    </a:solidFill>
                    <a:latin typeface="Cambria" pitchFamily="18" charset="0"/>
                    <a:ea typeface="Cambria" pitchFamily="18" charset="0"/>
                  </a:rPr>
                  <a:t>.</a:t>
                </a:r>
                <a:endParaRPr lang="vi-VN" sz="2400" dirty="0">
                  <a:solidFill>
                    <a:schemeClr val="tx2"/>
                  </a:solidFill>
                  <a:latin typeface="Cambria" pitchFamily="18" charset="0"/>
                  <a:ea typeface="Cambria" pitchFamily="18" charset="0"/>
                </a:endParaRPr>
              </a:p>
              <a:p>
                <a:pPr algn="l"/>
                <a:endParaRPr lang="vi-VN" sz="2400" dirty="0">
                  <a:solidFill>
                    <a:schemeClr val="tx2"/>
                  </a:solidFill>
                  <a:latin typeface="Cambria" pitchFamily="18" charset="0"/>
                  <a:ea typeface="Cambria" pitchFamily="18" charset="0"/>
                </a:endParaRPr>
              </a:p>
              <a:p>
                <a:pPr algn="l"/>
                <a:endParaRPr lang="vi-VN" sz="2400" dirty="0">
                  <a:solidFill>
                    <a:schemeClr val="tx2"/>
                  </a:solidFill>
                  <a:latin typeface="Cambria" pitchFamily="18" charset="0"/>
                  <a:ea typeface="Cambria" pitchFamily="18" charset="0"/>
                </a:endParaRPr>
              </a:p>
            </p:txBody>
          </p:sp>
        </mc:Choice>
        <mc:Fallback>
          <p:sp>
            <p:nvSpPr>
              <p:cNvPr id="3" name="Sub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755576" y="2636912"/>
                <a:ext cx="6768752" cy="3960440"/>
              </a:xfrm>
              <a:blipFill rotWithShape="1">
                <a:blip r:embed="rId2"/>
                <a:stretch>
                  <a:fillRect l="-14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8809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52736"/>
            <a:ext cx="7772400" cy="1470025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tx2"/>
                </a:solidFill>
                <a:latin typeface="Cambria" pitchFamily="18" charset="0"/>
              </a:rPr>
              <a:t>Joule-</a:t>
            </a:r>
            <a:r>
              <a:rPr lang="en-US" dirty="0" err="1">
                <a:solidFill>
                  <a:schemeClr val="tx2"/>
                </a:solidFill>
                <a:latin typeface="Cambria" pitchFamily="18" charset="0"/>
              </a:rPr>
              <a:t>ov</a:t>
            </a:r>
            <a:r>
              <a:rPr lang="en-US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Cambria" pitchFamily="18" charset="0"/>
              </a:rPr>
              <a:t>zakon</a:t>
            </a:r>
            <a:endParaRPr lang="en-US" dirty="0">
              <a:solidFill>
                <a:schemeClr val="tx2"/>
              </a:solidFill>
              <a:latin typeface="Cambria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5576" y="2564904"/>
            <a:ext cx="7488832" cy="3960440"/>
          </a:xfrm>
        </p:spPr>
        <p:txBody>
          <a:bodyPr>
            <a:noAutofit/>
          </a:bodyPr>
          <a:lstStyle/>
          <a:p>
            <a:pPr algn="l"/>
            <a:r>
              <a:rPr lang="vi-VN" sz="2400" dirty="0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Ako u delu posmatranog provodnika postoji 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i</a:t>
            </a:r>
            <a:r>
              <a:rPr lang="en-US" sz="2400" dirty="0" smtClean="0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vi-VN" sz="2400" dirty="0" smtClean="0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elektromotorna </a:t>
            </a:r>
            <a:r>
              <a:rPr lang="vi-VN" sz="2400" dirty="0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sila iz Ohm-ovog zakona </a:t>
            </a:r>
            <a:r>
              <a:rPr lang="vi-VN" sz="2400" dirty="0" smtClean="0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sledi</a:t>
            </a:r>
            <a:r>
              <a:rPr lang="en-US" sz="2400" dirty="0" smtClean="0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:</a:t>
            </a:r>
            <a:endParaRPr lang="vi-VN" sz="2400" dirty="0">
              <a:solidFill>
                <a:schemeClr val="tx2"/>
              </a:solidFill>
              <a:latin typeface="Cambria" pitchFamily="18" charset="0"/>
              <a:ea typeface="Cambria" pitchFamily="18" charset="0"/>
            </a:endParaRPr>
          </a:p>
          <a:p>
            <a:pPr algn="l"/>
            <a:endParaRPr lang="vi-VN" sz="2400" dirty="0">
              <a:solidFill>
                <a:schemeClr val="tx2"/>
              </a:solidFill>
              <a:latin typeface="Cambria" pitchFamily="18" charset="0"/>
              <a:ea typeface="Cambria" pitchFamily="18" charset="0"/>
            </a:endParaRPr>
          </a:p>
          <a:p>
            <a:pPr algn="l"/>
            <a:r>
              <a:rPr lang="vi-VN" sz="2400" dirty="0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U toplotu se pretvara ne samo rad sile polja </a:t>
            </a:r>
            <a:r>
              <a:rPr lang="vi-VN" sz="2400" dirty="0" smtClean="0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već</a:t>
            </a:r>
            <a:r>
              <a:rPr lang="en-US" sz="2400" dirty="0" smtClean="0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vi-VN" sz="2400" dirty="0" smtClean="0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i </a:t>
            </a:r>
            <a:r>
              <a:rPr lang="vi-VN" sz="2400" dirty="0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rad elektromotorne sile. On zavisi od smera struje 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i</a:t>
            </a:r>
            <a:r>
              <a:rPr lang="en-US" sz="2400" dirty="0" smtClean="0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vi-VN" sz="2400" dirty="0" smtClean="0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može </a:t>
            </a:r>
            <a:r>
              <a:rPr lang="vi-VN" sz="2400" dirty="0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da bude pozitivan i negativan.</a:t>
            </a:r>
          </a:p>
          <a:p>
            <a:pPr algn="l"/>
            <a:r>
              <a:rPr lang="vi-VN" sz="2400" dirty="0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U zatvorenom kolu </a:t>
            </a:r>
            <a:r>
              <a:rPr lang="vi-VN" sz="2400" dirty="0" smtClean="0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je</a:t>
            </a:r>
            <a:r>
              <a:rPr lang="en-US" sz="2400" dirty="0" smtClean="0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:</a:t>
            </a:r>
            <a:endParaRPr lang="vi-VN" sz="2400" dirty="0">
              <a:solidFill>
                <a:schemeClr val="tx2"/>
              </a:solidFill>
              <a:latin typeface="Cambria" pitchFamily="18" charset="0"/>
              <a:ea typeface="Cambria" pitchFamily="18" charset="0"/>
            </a:endParaRPr>
          </a:p>
          <a:p>
            <a:pPr algn="l"/>
            <a:r>
              <a:rPr lang="vi-VN" sz="2400" dirty="0" smtClean="0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To </a:t>
            </a:r>
            <a:r>
              <a:rPr lang="vi-VN" sz="2400" dirty="0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znači da se sva toplota dobija </a:t>
            </a:r>
            <a:r>
              <a:rPr lang="vi-VN" sz="2400" dirty="0" smtClean="0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radom</a:t>
            </a:r>
            <a:r>
              <a:rPr lang="en-US" sz="2400" dirty="0" smtClean="0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vi-VN" sz="2400" dirty="0" smtClean="0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elektromotorne </a:t>
            </a:r>
            <a:r>
              <a:rPr lang="vi-VN" sz="2400" dirty="0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sile. Uloga električnog polja je da preraspodeli tu toplotu po raznim delovima kola. </a:t>
            </a:r>
          </a:p>
          <a:p>
            <a:pPr algn="l"/>
            <a:endParaRPr lang="vi-VN" sz="2400" dirty="0">
              <a:solidFill>
                <a:schemeClr val="tx2"/>
              </a:solidFill>
              <a:latin typeface="Cambria" pitchFamily="18" charset="0"/>
              <a:ea typeface="Cambria" pitchFamily="18" charset="0"/>
            </a:endParaRPr>
          </a:p>
          <a:p>
            <a:pPr algn="l"/>
            <a:endParaRPr lang="vi-VN" sz="2400" dirty="0">
              <a:solidFill>
                <a:schemeClr val="tx2"/>
              </a:solidFill>
              <a:latin typeface="Cambria" pitchFamily="18" charset="0"/>
              <a:ea typeface="Cambria" pitchFamily="18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4944463"/>
              </p:ext>
            </p:extLst>
          </p:nvPr>
        </p:nvGraphicFramePr>
        <p:xfrm>
          <a:off x="2627784" y="3429000"/>
          <a:ext cx="2743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10" r:id="rId3" imgW="491505" imgH="457200" progId="">
                  <p:embed/>
                </p:oleObj>
              </mc:Choice>
              <mc:Fallback>
                <p:oleObj r:id="rId3" imgW="491505" imgH="457200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7784" y="3429000"/>
                        <a:ext cx="2743200" cy="457200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9883136"/>
              </p:ext>
            </p:extLst>
          </p:nvPr>
        </p:nvGraphicFramePr>
        <p:xfrm>
          <a:off x="3779912" y="5013176"/>
          <a:ext cx="11811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11" r:id="rId5" imgW="491231" imgH="342709" progId="">
                  <p:embed/>
                </p:oleObj>
              </mc:Choice>
              <mc:Fallback>
                <p:oleObj r:id="rId5" imgW="491231" imgH="342709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9912" y="5013176"/>
                        <a:ext cx="1181100" cy="342900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63024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31840" y="5105040"/>
            <a:ext cx="3384376" cy="1470025"/>
          </a:xfrm>
        </p:spPr>
        <p:txBody>
          <a:bodyPr>
            <a:noAutofit/>
          </a:bodyPr>
          <a:lstStyle/>
          <a:p>
            <a:pPr algn="l"/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André-Marie </a:t>
            </a:r>
            <a:r>
              <a:rPr lang="en-US" sz="2400" dirty="0" smtClean="0">
                <a:solidFill>
                  <a:schemeClr val="tx2"/>
                </a:solidFill>
                <a:latin typeface="Cambria" pitchFamily="18" charset="0"/>
              </a:rPr>
              <a:t>Ampère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/>
            </a:r>
            <a:br>
              <a:rPr lang="en-US" sz="2400" dirty="0">
                <a:solidFill>
                  <a:schemeClr val="tx2"/>
                </a:solidFill>
                <a:latin typeface="Cambria" pitchFamily="18" charset="0"/>
              </a:rPr>
            </a:br>
            <a:r>
              <a:rPr lang="sr-Latn-RS" sz="2400" dirty="0" smtClean="0">
                <a:solidFill>
                  <a:schemeClr val="tx2"/>
                </a:solidFill>
                <a:latin typeface="Cambria" pitchFamily="18" charset="0"/>
              </a:rPr>
              <a:t>- f</a:t>
            </a:r>
            <a:r>
              <a:rPr lang="en-US" sz="2400" dirty="0" err="1" smtClean="0">
                <a:solidFill>
                  <a:schemeClr val="tx2"/>
                </a:solidFill>
                <a:latin typeface="Cambria" pitchFamily="18" charset="0"/>
              </a:rPr>
              <a:t>rancuski</a:t>
            </a:r>
            <a:r>
              <a:rPr lang="en-US" sz="2400" dirty="0" smtClean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</a:rPr>
              <a:t>fizičar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,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</a:rPr>
              <a:t>osnivač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Cambria" pitchFamily="18" charset="0"/>
              </a:rPr>
              <a:t>elektrodinamike</a:t>
            </a:r>
            <a:endParaRPr lang="en-US" sz="2400" dirty="0">
              <a:solidFill>
                <a:schemeClr val="tx2"/>
              </a:solidFill>
              <a:latin typeface="Cambria" pitchFamily="18" charset="0"/>
            </a:endParaRP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5064" y="3126457"/>
            <a:ext cx="2566988" cy="3470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683568" y="2276872"/>
            <a:ext cx="6336704" cy="3024336"/>
          </a:xfrm>
        </p:spPr>
        <p:txBody>
          <a:bodyPr>
            <a:normAutofit fontScale="92500"/>
          </a:bodyPr>
          <a:lstStyle/>
          <a:p>
            <a:pPr marL="342900" indent="-342900" algn="l">
              <a:buFont typeface="Arial" pitchFamily="34" charset="0"/>
              <a:buChar char="•"/>
            </a:pPr>
            <a:r>
              <a:rPr lang="en-US" sz="2400" dirty="0" err="1">
                <a:solidFill>
                  <a:schemeClr val="tx2"/>
                </a:solidFill>
                <a:latin typeface="Cambria" pitchFamily="18" charset="0"/>
              </a:rPr>
              <a:t>Smer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</a:rPr>
              <a:t>struje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 je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</a:rPr>
              <a:t>konvencijom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</a:rPr>
              <a:t>vezan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</a:rPr>
              <a:t>za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</a:rPr>
              <a:t>pozitivne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</a:rPr>
              <a:t>nosioce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</a:rPr>
              <a:t>naelektrisanja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</a:rPr>
              <a:t>čak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 i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</a:rPr>
              <a:t>kad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</a:rPr>
              <a:t>ih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</a:rPr>
              <a:t>pri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</a:rPr>
              <a:t>strujnom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</a:rPr>
              <a:t>toku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</a:rPr>
              <a:t>nema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</a:rPr>
              <a:t>što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 je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</a:rPr>
              <a:t>slučaj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</a:rPr>
              <a:t>sa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</a:rPr>
              <a:t>metalima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. 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400" dirty="0" err="1">
                <a:solidFill>
                  <a:schemeClr val="tx2"/>
                </a:solidFill>
                <a:latin typeface="Cambria" pitchFamily="18" charset="0"/>
              </a:rPr>
              <a:t>Pozitivna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</a:rPr>
              <a:t>vrednost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</a:rPr>
              <a:t>struje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 u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</a:rPr>
              <a:t>nekom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</a:rPr>
              <a:t>smeru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</a:rPr>
              <a:t>znači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</a:rPr>
              <a:t>kretanje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</a:rPr>
              <a:t>pozitivnog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</a:rPr>
              <a:t>naelektrisanja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 u tom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</a:rPr>
              <a:t>smeru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. 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400" dirty="0" err="1">
                <a:solidFill>
                  <a:schemeClr val="tx2"/>
                </a:solidFill>
                <a:latin typeface="Cambria" pitchFamily="18" charset="0"/>
              </a:rPr>
              <a:t>Kod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</a:rPr>
              <a:t>metala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 je to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</a:rPr>
              <a:t>fiktivno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</a:rPr>
              <a:t>jer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 se u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</a:rPr>
              <a:t>stvarnosti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</a:rPr>
              <a:t>negativni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</a:rPr>
              <a:t>nosioci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</a:rPr>
              <a:t>naelektrisanja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</a:rPr>
              <a:t>tj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.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</a:rPr>
              <a:t>elektroni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</a:rPr>
              <a:t>kreću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 u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</a:rPr>
              <a:t>suprotnom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</a:rPr>
              <a:t>smeru</a:t>
            </a:r>
            <a:r>
              <a:rPr lang="en-US" sz="2400" dirty="0" smtClean="0">
                <a:solidFill>
                  <a:schemeClr val="tx2"/>
                </a:solidFill>
                <a:latin typeface="Cambria" pitchFamily="18" charset="0"/>
              </a:rPr>
              <a:t>.</a:t>
            </a:r>
            <a:endParaRPr lang="en-US" sz="2400" dirty="0">
              <a:solidFill>
                <a:schemeClr val="tx2"/>
              </a:solidFill>
              <a:latin typeface="Cambria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85800" y="1052736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mtClean="0">
                <a:solidFill>
                  <a:schemeClr val="tx2"/>
                </a:solidFill>
                <a:latin typeface="Cambria" pitchFamily="18" charset="0"/>
              </a:rPr>
              <a:t>Električna struja</a:t>
            </a:r>
            <a:endParaRPr lang="en-US" dirty="0">
              <a:solidFill>
                <a:schemeClr val="tx2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7110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52736"/>
            <a:ext cx="7772400" cy="1470025"/>
          </a:xfrm>
        </p:spPr>
        <p:txBody>
          <a:bodyPr/>
          <a:lstStyle/>
          <a:p>
            <a:pPr algn="l"/>
            <a:r>
              <a:rPr lang="it-IT" dirty="0">
                <a:solidFill>
                  <a:schemeClr val="tx2"/>
                </a:solidFill>
                <a:latin typeface="Cambria" pitchFamily="18" charset="0"/>
              </a:rPr>
              <a:t>Prelazni procesi u kolima sa kondenzatorom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5576" y="2564904"/>
            <a:ext cx="7488832" cy="3960440"/>
          </a:xfrm>
        </p:spPr>
        <p:txBody>
          <a:bodyPr>
            <a:noAutofit/>
          </a:bodyPr>
          <a:lstStyle/>
          <a:p>
            <a:pPr algn="l"/>
            <a:r>
              <a:rPr lang="vi-VN" sz="2400" dirty="0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Prelazni proces je prelaz iz jednog ustaljenog </a:t>
            </a:r>
            <a:r>
              <a:rPr lang="vi-VN" sz="2400" dirty="0" smtClean="0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režima</a:t>
            </a:r>
            <a:r>
              <a:rPr lang="en-US" sz="2400" dirty="0" smtClean="0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vi-VN" sz="2400" dirty="0" smtClean="0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u </a:t>
            </a:r>
            <a:r>
              <a:rPr lang="vi-VN" sz="2400" dirty="0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kolu u drugi.</a:t>
            </a:r>
          </a:p>
          <a:p>
            <a:pPr algn="l"/>
            <a:r>
              <a:rPr lang="vi-VN" sz="2400" dirty="0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Ako su promene struje spore može se </a:t>
            </a:r>
            <a:r>
              <a:rPr lang="vi-VN" sz="2400" dirty="0" smtClean="0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smatrati</a:t>
            </a:r>
            <a:r>
              <a:rPr lang="en-US" sz="2400" dirty="0" smtClean="0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vi-VN" sz="2400" dirty="0" smtClean="0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da  </a:t>
            </a:r>
            <a:r>
              <a:rPr lang="vi-VN" sz="2400" dirty="0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je vrednost jačine struje u svim poprečnim presecima</a:t>
            </a:r>
          </a:p>
          <a:p>
            <a:pPr algn="l"/>
            <a:r>
              <a:rPr lang="vi-VN" sz="2400" dirty="0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kola ista.</a:t>
            </a:r>
          </a:p>
          <a:p>
            <a:pPr algn="l"/>
            <a:r>
              <a:rPr lang="vi-VN" sz="2400" dirty="0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Ovo je tzv. kvazistacionarni režim rada i </a:t>
            </a:r>
            <a:r>
              <a:rPr lang="vi-VN" sz="2400" dirty="0" smtClean="0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svi</a:t>
            </a:r>
            <a:r>
              <a:rPr lang="en-US" sz="2400" dirty="0" smtClean="0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vi-VN" sz="2400" dirty="0" smtClean="0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zakoni </a:t>
            </a:r>
            <a:r>
              <a:rPr lang="vi-VN" sz="2400" dirty="0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važe kao kod stacionarnog režima samo što </a:t>
            </a:r>
            <a:r>
              <a:rPr lang="vi-VN" sz="2400" dirty="0" smtClean="0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se</a:t>
            </a:r>
            <a:r>
              <a:rPr lang="en-US" sz="2400" dirty="0" smtClean="0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vi-VN" sz="2400" dirty="0" smtClean="0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sada</a:t>
            </a:r>
            <a:r>
              <a:rPr lang="en-US" sz="2400" dirty="0" smtClean="0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vi-VN" sz="2400" dirty="0" smtClean="0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posmatraju </a:t>
            </a:r>
            <a:r>
              <a:rPr lang="vi-VN" sz="2400" dirty="0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trenutne vrednosti struje</a:t>
            </a:r>
            <a:r>
              <a:rPr lang="vi-VN" sz="2400" dirty="0" smtClean="0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.</a:t>
            </a:r>
            <a:endParaRPr lang="vi-VN" sz="2400" dirty="0">
              <a:solidFill>
                <a:schemeClr val="tx2"/>
              </a:solidFill>
              <a:latin typeface="Cambria" pitchFamily="18" charset="0"/>
              <a:ea typeface="Cambria" pitchFamily="18" charset="0"/>
            </a:endParaRPr>
          </a:p>
          <a:p>
            <a:pPr algn="l"/>
            <a:endParaRPr lang="vi-VN" sz="2400" dirty="0">
              <a:solidFill>
                <a:schemeClr val="tx2"/>
              </a:solidFill>
              <a:latin typeface="Cambria" pitchFamily="18" charset="0"/>
              <a:ea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0379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52736"/>
            <a:ext cx="7772400" cy="1470025"/>
          </a:xfrm>
        </p:spPr>
        <p:txBody>
          <a:bodyPr/>
          <a:lstStyle/>
          <a:p>
            <a:pPr algn="l"/>
            <a:r>
              <a:rPr lang="it-IT" dirty="0">
                <a:solidFill>
                  <a:schemeClr val="tx2"/>
                </a:solidFill>
                <a:latin typeface="Cambria" pitchFamily="18" charset="0"/>
              </a:rPr>
              <a:t>Prelazni procesi u kolima sa kondenzatorom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lum contras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23"/>
          <a:stretch/>
        </p:blipFill>
        <p:spPr bwMode="auto">
          <a:xfrm>
            <a:off x="3534532" y="2780928"/>
            <a:ext cx="2549636" cy="2021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7373145"/>
              </p:ext>
            </p:extLst>
          </p:nvPr>
        </p:nvGraphicFramePr>
        <p:xfrm>
          <a:off x="827584" y="2423777"/>
          <a:ext cx="3853375" cy="717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56" r:id="rId4" imgW="491489" imgH="491489" progId="">
                  <p:embed/>
                </p:oleObj>
              </mc:Choice>
              <mc:Fallback>
                <p:oleObj r:id="rId4" imgW="491489" imgH="491489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584" y="2423777"/>
                        <a:ext cx="3853375" cy="717190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8313920"/>
              </p:ext>
            </p:extLst>
          </p:nvPr>
        </p:nvGraphicFramePr>
        <p:xfrm>
          <a:off x="827584" y="3284984"/>
          <a:ext cx="1579296" cy="7167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57" r:id="rId6" imgW="491465" imgH="491465" progId="">
                  <p:embed/>
                </p:oleObj>
              </mc:Choice>
              <mc:Fallback>
                <p:oleObj r:id="rId6" imgW="491465" imgH="491465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584" y="3284984"/>
                        <a:ext cx="1579296" cy="716757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lum contras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3187" y="2564904"/>
            <a:ext cx="2815277" cy="2381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 Box 6"/>
              <p:cNvSpPr txBox="1">
                <a:spLocks noChangeArrowheads="1"/>
              </p:cNvSpPr>
              <p:nvPr/>
            </p:nvSpPr>
            <p:spPr bwMode="auto">
              <a:xfrm>
                <a:off x="615292" y="4775314"/>
                <a:ext cx="6548995" cy="10917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square" lIns="90000" tIns="46800" rIns="90000" bIns="46800">
                <a:spAutoFit/>
              </a:bodyPr>
              <a:lstStyle>
                <a:lvl1pPr eaLnBrk="0" hangingPunct="0"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chemeClr val="bg1"/>
                    </a:solidFill>
                    <a:latin typeface="Arial" charset="0"/>
                    <a:ea typeface="Microsoft YaHei" charset="-122"/>
                  </a:defRPr>
                </a:lvl1pPr>
                <a:lvl2pPr eaLnBrk="0" hangingPunct="0"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chemeClr val="bg1"/>
                    </a:solidFill>
                    <a:latin typeface="Arial" charset="0"/>
                    <a:ea typeface="Microsoft YaHei" charset="-122"/>
                  </a:defRPr>
                </a:lvl2pPr>
                <a:lvl3pPr eaLnBrk="0" hangingPunct="0"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chemeClr val="bg1"/>
                    </a:solidFill>
                    <a:latin typeface="Arial" charset="0"/>
                    <a:ea typeface="Microsoft YaHei" charset="-122"/>
                  </a:defRPr>
                </a:lvl3pPr>
                <a:lvl4pPr eaLnBrk="0" hangingPunct="0"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chemeClr val="bg1"/>
                    </a:solidFill>
                    <a:latin typeface="Arial" charset="0"/>
                    <a:ea typeface="Microsoft YaHei" charset="-122"/>
                  </a:defRPr>
                </a:lvl4pPr>
                <a:lvl5pPr eaLnBrk="0" hangingPunct="0"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chemeClr val="bg1"/>
                    </a:solidFill>
                    <a:latin typeface="Arial" charset="0"/>
                    <a:ea typeface="Microsoft YaHei" charset="-122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chemeClr val="bg1"/>
                    </a:solidFill>
                    <a:latin typeface="Arial" charset="0"/>
                    <a:ea typeface="Microsoft YaHei" charset="-122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chemeClr val="bg1"/>
                    </a:solidFill>
                    <a:latin typeface="Arial" charset="0"/>
                    <a:ea typeface="Microsoft YaHei" charset="-122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chemeClr val="bg1"/>
                    </a:solidFill>
                    <a:latin typeface="Arial" charset="0"/>
                    <a:ea typeface="Microsoft YaHei" charset="-122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chemeClr val="bg1"/>
                    </a:solidFill>
                    <a:latin typeface="Arial" charset="0"/>
                    <a:ea typeface="Microsoft YaHei" charset="-122"/>
                  </a:defRPr>
                </a:lvl9pPr>
              </a:lstStyle>
              <a:p>
                <a:pPr eaLnBrk="1" hangingPunct="1">
                  <a:lnSpc>
                    <a:spcPct val="90000"/>
                  </a:lnSpc>
                  <a:buClrTx/>
                  <a:buFontTx/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sr-Latn-CS" sz="2400" i="1" smtClean="0">
                            <a:solidFill>
                              <a:schemeClr val="tx2"/>
                            </a:solidFill>
                            <a:latin typeface="Cambria Math"/>
                            <a:ea typeface="Cambria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/>
                            <a:ea typeface="Cambria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/>
                            <a:ea typeface="Cambria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400" dirty="0" smtClean="0">
                    <a:solidFill>
                      <a:schemeClr val="tx2"/>
                    </a:solidFill>
                    <a:latin typeface="Cambria" pitchFamily="18" charset="0"/>
                    <a:ea typeface="Cambria" pitchFamily="18" charset="0"/>
                  </a:rPr>
                  <a:t> </a:t>
                </a:r>
                <a:r>
                  <a:rPr lang="sr-Latn-CS" sz="2400" dirty="0" smtClean="0">
                    <a:solidFill>
                      <a:schemeClr val="tx2"/>
                    </a:solidFill>
                    <a:latin typeface="Cambria" pitchFamily="18" charset="0"/>
                    <a:ea typeface="Cambria" pitchFamily="18" charset="0"/>
                  </a:rPr>
                  <a:t>je </a:t>
                </a:r>
                <a:r>
                  <a:rPr lang="sr-Latn-CS" sz="2400" dirty="0">
                    <a:solidFill>
                      <a:schemeClr val="tx2"/>
                    </a:solidFill>
                    <a:latin typeface="Cambria" pitchFamily="18" charset="0"/>
                    <a:ea typeface="Cambria" pitchFamily="18" charset="0"/>
                  </a:rPr>
                  <a:t>početno naelektrisanje </a:t>
                </a:r>
                <a:r>
                  <a:rPr lang="sr-Latn-CS" sz="2400" dirty="0" smtClean="0">
                    <a:solidFill>
                      <a:schemeClr val="tx2"/>
                    </a:solidFill>
                    <a:latin typeface="Cambria" pitchFamily="18" charset="0"/>
                    <a:ea typeface="Cambria" pitchFamily="18" charset="0"/>
                  </a:rPr>
                  <a:t>kondenzatora</a:t>
                </a:r>
                <a:endParaRPr lang="en-US" sz="2400" dirty="0" smtClean="0">
                  <a:solidFill>
                    <a:schemeClr val="tx2"/>
                  </a:solidFill>
                  <a:latin typeface="Cambria" pitchFamily="18" charset="0"/>
                  <a:ea typeface="Cambria" pitchFamily="18" charset="0"/>
                </a:endParaRPr>
              </a:p>
              <a:p>
                <a:pPr eaLnBrk="1" hangingPunct="1">
                  <a:lnSpc>
                    <a:spcPct val="90000"/>
                  </a:lnSpc>
                  <a:buClrTx/>
                  <a:buFontTx/>
                  <a:buNone/>
                </a:pPr>
                <a:r>
                  <a:rPr lang="sr-Latn-CS" sz="2400" dirty="0" smtClean="0">
                    <a:solidFill>
                      <a:schemeClr val="tx2"/>
                    </a:solidFill>
                    <a:latin typeface="Cambria" pitchFamily="18" charset="0"/>
                    <a:ea typeface="Cambria" pitchFamily="18" charset="0"/>
                    <a:sym typeface="Symbol"/>
                  </a:rPr>
                  <a:t></a:t>
                </a:r>
                <a:r>
                  <a:rPr lang="en-US" sz="2400" dirty="0" smtClean="0">
                    <a:solidFill>
                      <a:schemeClr val="tx2"/>
                    </a:solidFill>
                    <a:latin typeface="Cambria" pitchFamily="18" charset="0"/>
                    <a:ea typeface="Cambria" pitchFamily="18" charset="0"/>
                    <a:sym typeface="Symbol"/>
                  </a:rPr>
                  <a:t> </a:t>
                </a:r>
                <a:r>
                  <a:rPr lang="en-US" sz="2400" dirty="0" smtClean="0">
                    <a:solidFill>
                      <a:schemeClr val="tx2"/>
                    </a:solidFill>
                    <a:latin typeface="Cambria" pitchFamily="18" charset="0"/>
                    <a:ea typeface="Cambria" pitchFamily="18" charset="0"/>
                    <a:sym typeface="Symbol"/>
                  </a:rPr>
                  <a:t>= </a:t>
                </a:r>
                <a:r>
                  <a:rPr lang="en-US" sz="2400" i="1" dirty="0" smtClean="0">
                    <a:solidFill>
                      <a:schemeClr val="tx2"/>
                    </a:solidFill>
                    <a:latin typeface="Cambria" pitchFamily="18" charset="0"/>
                    <a:ea typeface="Cambria" pitchFamily="18" charset="0"/>
                    <a:sym typeface="Symbol"/>
                  </a:rPr>
                  <a:t>RC </a:t>
                </a:r>
                <a:r>
                  <a:rPr lang="sr-Latn-CS" sz="2400" dirty="0" smtClean="0">
                    <a:solidFill>
                      <a:schemeClr val="tx2"/>
                    </a:solidFill>
                    <a:latin typeface="Cambria" pitchFamily="18" charset="0"/>
                    <a:ea typeface="Cambria" pitchFamily="18" charset="0"/>
                  </a:rPr>
                  <a:t>je </a:t>
                </a:r>
                <a:r>
                  <a:rPr lang="sr-Latn-CS" sz="2400" dirty="0">
                    <a:solidFill>
                      <a:schemeClr val="tx2"/>
                    </a:solidFill>
                    <a:latin typeface="Cambria" pitchFamily="18" charset="0"/>
                    <a:ea typeface="Cambria" pitchFamily="18" charset="0"/>
                  </a:rPr>
                  <a:t>vremenska konstanta </a:t>
                </a:r>
                <a:r>
                  <a:rPr lang="sr-Latn-CS" sz="2400" dirty="0" smtClean="0">
                    <a:solidFill>
                      <a:schemeClr val="tx2"/>
                    </a:solidFill>
                    <a:latin typeface="Cambria" pitchFamily="18" charset="0"/>
                    <a:ea typeface="Cambria" pitchFamily="18" charset="0"/>
                  </a:rPr>
                  <a:t>pražnjena</a:t>
                </a:r>
                <a:r>
                  <a:rPr lang="en-US" sz="2400" dirty="0" smtClean="0">
                    <a:solidFill>
                      <a:schemeClr val="tx2"/>
                    </a:solidFill>
                    <a:latin typeface="Cambria" pitchFamily="18" charset="0"/>
                    <a:ea typeface="Cambria" pitchFamily="18" charset="0"/>
                  </a:rPr>
                  <a:t> </a:t>
                </a:r>
                <a:r>
                  <a:rPr lang="sr-Latn-CS" sz="2400" dirty="0" smtClean="0">
                    <a:solidFill>
                      <a:schemeClr val="tx2"/>
                    </a:solidFill>
                    <a:latin typeface="Cambria" pitchFamily="18" charset="0"/>
                    <a:ea typeface="Cambria" pitchFamily="18" charset="0"/>
                  </a:rPr>
                  <a:t>za </a:t>
                </a:r>
                <a:r>
                  <a:rPr lang="sr-Latn-CS" sz="2400" dirty="0">
                    <a:solidFill>
                      <a:schemeClr val="tx2"/>
                    </a:solidFill>
                    <a:latin typeface="Cambria" pitchFamily="18" charset="0"/>
                    <a:ea typeface="Cambria" pitchFamily="18" charset="0"/>
                  </a:rPr>
                  <a:t>koju se naelektrisanje </a:t>
                </a:r>
                <a:r>
                  <a:rPr lang="sr-Latn-CS" sz="2400" dirty="0" smtClean="0">
                    <a:solidFill>
                      <a:schemeClr val="tx2"/>
                    </a:solidFill>
                    <a:latin typeface="Cambria" pitchFamily="18" charset="0"/>
                    <a:ea typeface="Cambria" pitchFamily="18" charset="0"/>
                  </a:rPr>
                  <a:t>na</a:t>
                </a:r>
                <a:r>
                  <a:rPr lang="en-US" sz="2400" dirty="0" smtClean="0">
                    <a:solidFill>
                      <a:schemeClr val="tx2"/>
                    </a:solidFill>
                    <a:latin typeface="Cambria" pitchFamily="18" charset="0"/>
                    <a:ea typeface="Cambria" pitchFamily="18" charset="0"/>
                  </a:rPr>
                  <a:t> </a:t>
                </a:r>
                <a:r>
                  <a:rPr lang="sr-Latn-CS" sz="2400" dirty="0" smtClean="0">
                    <a:solidFill>
                      <a:schemeClr val="tx2"/>
                    </a:solidFill>
                    <a:latin typeface="Cambria" pitchFamily="18" charset="0"/>
                    <a:ea typeface="Cambria" pitchFamily="18" charset="0"/>
                  </a:rPr>
                  <a:t>kondenzatoru </a:t>
                </a:r>
                <a:r>
                  <a:rPr lang="sr-Latn-CS" sz="2400" dirty="0">
                    <a:solidFill>
                      <a:schemeClr val="tx2"/>
                    </a:solidFill>
                    <a:latin typeface="Cambria" pitchFamily="18" charset="0"/>
                    <a:ea typeface="Cambria" pitchFamily="18" charset="0"/>
                  </a:rPr>
                  <a:t>smanji e puta.</a:t>
                </a:r>
              </a:p>
            </p:txBody>
          </p:sp>
        </mc:Choice>
        <mc:Fallback>
          <p:sp>
            <p:nvSpPr>
              <p:cNvPr id="9" name="Text 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5292" y="4775314"/>
                <a:ext cx="6548995" cy="1091710"/>
              </a:xfrm>
              <a:prstGeom prst="rect">
                <a:avLst/>
              </a:prstGeom>
              <a:blipFill rotWithShape="1">
                <a:blip r:embed="rId9"/>
                <a:stretch>
                  <a:fillRect l="-1490" t="-7263" r="-1210" b="-1229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5536951"/>
              </p:ext>
            </p:extLst>
          </p:nvPr>
        </p:nvGraphicFramePr>
        <p:xfrm>
          <a:off x="899592" y="3983152"/>
          <a:ext cx="1412875" cy="792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58" r:id="rId10" imgW="491457" imgH="491457" progId="">
                  <p:embed/>
                </p:oleObj>
              </mc:Choice>
              <mc:Fallback>
                <p:oleObj r:id="rId10" imgW="491457" imgH="491457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9592" y="3983152"/>
                        <a:ext cx="1412875" cy="792162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473069"/>
              </p:ext>
            </p:extLst>
          </p:nvPr>
        </p:nvGraphicFramePr>
        <p:xfrm>
          <a:off x="1987885" y="5733256"/>
          <a:ext cx="1999878" cy="8052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59" r:id="rId12" imgW="491449" imgH="491449" progId="">
                  <p:embed/>
                </p:oleObj>
              </mc:Choice>
              <mc:Fallback>
                <p:oleObj r:id="rId12" imgW="491449" imgH="491449" progId="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7885" y="5733256"/>
                        <a:ext cx="1999878" cy="805277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9293891"/>
              </p:ext>
            </p:extLst>
          </p:nvPr>
        </p:nvGraphicFramePr>
        <p:xfrm>
          <a:off x="4553149" y="5741880"/>
          <a:ext cx="1034813" cy="8395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60" r:id="rId14" imgW="491175" imgH="491175" progId="">
                  <p:embed/>
                </p:oleObj>
              </mc:Choice>
              <mc:Fallback>
                <p:oleObj r:id="rId14" imgW="491175" imgH="491175" progId="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53149" y="5741880"/>
                        <a:ext cx="1034813" cy="839517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15193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52736"/>
            <a:ext cx="7772400" cy="1470025"/>
          </a:xfrm>
        </p:spPr>
        <p:txBody>
          <a:bodyPr/>
          <a:lstStyle/>
          <a:p>
            <a:pPr algn="l"/>
            <a:r>
              <a:rPr lang="it-IT" dirty="0">
                <a:solidFill>
                  <a:schemeClr val="tx2"/>
                </a:solidFill>
                <a:latin typeface="Cambria" pitchFamily="18" charset="0"/>
              </a:rPr>
              <a:t>Prelazni procesi u kolima sa kondenzatorom</a:t>
            </a: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060848"/>
            <a:ext cx="2557776" cy="2073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1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982789"/>
              </p:ext>
            </p:extLst>
          </p:nvPr>
        </p:nvGraphicFramePr>
        <p:xfrm>
          <a:off x="817720" y="2478885"/>
          <a:ext cx="5590484" cy="7346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72" r:id="rId4" imgW="491473" imgH="491473" progId="">
                  <p:embed/>
                </p:oleObj>
              </mc:Choice>
              <mc:Fallback>
                <p:oleObj r:id="rId4" imgW="491473" imgH="491473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7720" y="2478885"/>
                        <a:ext cx="5590484" cy="734607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2371639"/>
              </p:ext>
            </p:extLst>
          </p:nvPr>
        </p:nvGraphicFramePr>
        <p:xfrm>
          <a:off x="848069" y="3221679"/>
          <a:ext cx="1385544" cy="9994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73" r:id="rId6" imgW="491416" imgH="491416" progId="">
                  <p:embed/>
                </p:oleObj>
              </mc:Choice>
              <mc:Fallback>
                <p:oleObj r:id="rId6" imgW="491416" imgH="491416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8069" y="3221679"/>
                        <a:ext cx="1385544" cy="999409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1471390"/>
              </p:ext>
            </p:extLst>
          </p:nvPr>
        </p:nvGraphicFramePr>
        <p:xfrm>
          <a:off x="2981661" y="3414989"/>
          <a:ext cx="1294689" cy="10221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74" r:id="rId8" imgW="491457" imgH="491457" progId="">
                  <p:embed/>
                </p:oleObj>
              </mc:Choice>
              <mc:Fallback>
                <p:oleObj r:id="rId8" imgW="491457" imgH="491457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1661" y="3414989"/>
                        <a:ext cx="1294689" cy="1022123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8979765"/>
              </p:ext>
            </p:extLst>
          </p:nvPr>
        </p:nvGraphicFramePr>
        <p:xfrm>
          <a:off x="4771817" y="3270973"/>
          <a:ext cx="1771680" cy="8517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75" r:id="rId10" imgW="491432" imgH="491432" progId="">
                  <p:embed/>
                </p:oleObj>
              </mc:Choice>
              <mc:Fallback>
                <p:oleObj r:id="rId10" imgW="491432" imgH="491432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71817" y="3270973"/>
                        <a:ext cx="1771680" cy="851769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007740"/>
              </p:ext>
            </p:extLst>
          </p:nvPr>
        </p:nvGraphicFramePr>
        <p:xfrm>
          <a:off x="4716016" y="5586412"/>
          <a:ext cx="3104167" cy="8347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76" r:id="rId12" imgW="491465" imgH="491465" progId="">
                  <p:embed/>
                </p:oleObj>
              </mc:Choice>
              <mc:Fallback>
                <p:oleObj r:id="rId12" imgW="491465" imgH="491465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6016" y="5586412"/>
                        <a:ext cx="3104167" cy="834734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4644008" y="4331742"/>
                <a:ext cx="4104456" cy="10895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9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𝑞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𝑚</m:t>
                        </m:r>
                      </m:sub>
                    </m:sSub>
                    <m:r>
                      <a:rPr lang="en-US" sz="2400" i="1" smtClean="0">
                        <a:solidFill>
                          <a:schemeClr val="tx2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/>
                        <a:ea typeface="Cambria Math"/>
                      </a:rPr>
                      <m:t>𝐸𝐶</m:t>
                    </m:r>
                  </m:oMath>
                </a14:m>
                <a:r>
                  <a:rPr lang="en-US" sz="2400" dirty="0" smtClean="0">
                    <a:solidFill>
                      <a:schemeClr val="tx2"/>
                    </a:solidFill>
                    <a:latin typeface="Cambria" pitchFamily="18" charset="0"/>
                    <a:ea typeface="Cambria" pitchFamily="18" charset="0"/>
                  </a:rPr>
                  <a:t> je </a:t>
                </a:r>
                <a:r>
                  <a:rPr lang="en-US" sz="2400" dirty="0" err="1" smtClean="0">
                    <a:solidFill>
                      <a:schemeClr val="tx2"/>
                    </a:solidFill>
                    <a:latin typeface="Cambria" pitchFamily="18" charset="0"/>
                    <a:ea typeface="Cambria" pitchFamily="18" charset="0"/>
                  </a:rPr>
                  <a:t>konačna</a:t>
                </a:r>
                <a:r>
                  <a:rPr lang="en-US" sz="2400" dirty="0" smtClean="0">
                    <a:solidFill>
                      <a:schemeClr val="tx2"/>
                    </a:solidFill>
                    <a:latin typeface="Cambria" pitchFamily="18" charset="0"/>
                    <a:ea typeface="Cambria" pitchFamily="18" charset="0"/>
                  </a:rPr>
                  <a:t> </a:t>
                </a:r>
                <a:r>
                  <a:rPr lang="en-US" sz="2400" dirty="0" err="1" smtClean="0">
                    <a:solidFill>
                      <a:schemeClr val="tx2"/>
                    </a:solidFill>
                    <a:latin typeface="Cambria" pitchFamily="18" charset="0"/>
                    <a:ea typeface="Cambria" pitchFamily="18" charset="0"/>
                  </a:rPr>
                  <a:t>vrednost</a:t>
                </a:r>
                <a:r>
                  <a:rPr lang="en-US" sz="2400" dirty="0" smtClean="0">
                    <a:solidFill>
                      <a:schemeClr val="tx2"/>
                    </a:solidFill>
                    <a:latin typeface="Cambria" pitchFamily="18" charset="0"/>
                    <a:ea typeface="Cambria" pitchFamily="18" charset="0"/>
                  </a:rPr>
                  <a:t> </a:t>
                </a:r>
                <a:r>
                  <a:rPr lang="en-US" sz="2400" dirty="0" err="1" smtClean="0">
                    <a:solidFill>
                      <a:schemeClr val="tx2"/>
                    </a:solidFill>
                    <a:latin typeface="Cambria" pitchFamily="18" charset="0"/>
                    <a:ea typeface="Cambria" pitchFamily="18" charset="0"/>
                  </a:rPr>
                  <a:t>naelektrisanja</a:t>
                </a:r>
                <a:r>
                  <a:rPr lang="en-US" sz="2400" dirty="0" smtClean="0">
                    <a:solidFill>
                      <a:schemeClr val="tx2"/>
                    </a:solidFill>
                    <a:latin typeface="Cambria" pitchFamily="18" charset="0"/>
                    <a:ea typeface="Cambria" pitchFamily="18" charset="0"/>
                  </a:rPr>
                  <a:t> </a:t>
                </a:r>
                <a:r>
                  <a:rPr lang="en-US" sz="2400" dirty="0" err="1">
                    <a:solidFill>
                      <a:schemeClr val="tx2"/>
                    </a:solidFill>
                    <a:latin typeface="Cambria" pitchFamily="18" charset="0"/>
                    <a:ea typeface="Cambria" pitchFamily="18" charset="0"/>
                  </a:rPr>
                  <a:t>kojom</a:t>
                </a:r>
                <a:r>
                  <a:rPr lang="en-US" sz="2400" dirty="0">
                    <a:solidFill>
                      <a:schemeClr val="tx2"/>
                    </a:solidFill>
                    <a:latin typeface="Cambria" pitchFamily="18" charset="0"/>
                    <a:ea typeface="Cambria" pitchFamily="18" charset="0"/>
                  </a:rPr>
                  <a:t> </a:t>
                </a:r>
                <a:r>
                  <a:rPr lang="en-US" sz="2400" dirty="0" smtClean="0">
                    <a:solidFill>
                      <a:schemeClr val="tx2"/>
                    </a:solidFill>
                    <a:latin typeface="Cambria" pitchFamily="18" charset="0"/>
                    <a:ea typeface="Cambria" pitchFamily="18" charset="0"/>
                  </a:rPr>
                  <a:t>se </a:t>
                </a:r>
                <a:r>
                  <a:rPr lang="en-US" sz="2400" dirty="0" err="1" smtClean="0">
                    <a:solidFill>
                      <a:schemeClr val="tx2"/>
                    </a:solidFill>
                    <a:latin typeface="Cambria" pitchFamily="18" charset="0"/>
                    <a:ea typeface="Cambria" pitchFamily="18" charset="0"/>
                  </a:rPr>
                  <a:t>napuni</a:t>
                </a:r>
                <a:r>
                  <a:rPr lang="en-US" sz="2400" dirty="0" smtClean="0">
                    <a:solidFill>
                      <a:schemeClr val="tx2"/>
                    </a:solidFill>
                    <a:latin typeface="Cambria" pitchFamily="18" charset="0"/>
                    <a:ea typeface="Cambria" pitchFamily="18" charset="0"/>
                  </a:rPr>
                  <a:t> </a:t>
                </a:r>
                <a:r>
                  <a:rPr lang="en-US" sz="2400" dirty="0" err="1" smtClean="0">
                    <a:solidFill>
                      <a:schemeClr val="tx2"/>
                    </a:solidFill>
                    <a:latin typeface="Cambria" pitchFamily="18" charset="0"/>
                    <a:ea typeface="Cambria" pitchFamily="18" charset="0"/>
                  </a:rPr>
                  <a:t>kondenzator</a:t>
                </a:r>
                <a:endParaRPr lang="en-US" sz="2400" dirty="0">
                  <a:solidFill>
                    <a:schemeClr val="tx2"/>
                  </a:solidFill>
                  <a:latin typeface="Cambria" pitchFamily="18" charset="0"/>
                  <a:ea typeface="Cambria" pitchFamily="18" charset="0"/>
                </a:endParaRPr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4008" y="4331742"/>
                <a:ext cx="4104456" cy="1089529"/>
              </a:xfrm>
              <a:prstGeom prst="rect">
                <a:avLst/>
              </a:prstGeom>
              <a:blipFill rotWithShape="1">
                <a:blip r:embed="rId14"/>
                <a:stretch>
                  <a:fillRect l="-2377" t="-7865" r="-297" b="-123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3901" y="4293096"/>
            <a:ext cx="2728099" cy="2265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0429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52736"/>
            <a:ext cx="7772400" cy="1470025"/>
          </a:xfrm>
        </p:spPr>
        <p:txBody>
          <a:bodyPr/>
          <a:lstStyle/>
          <a:p>
            <a:pPr algn="l"/>
            <a:r>
              <a:rPr lang="en-US" dirty="0" err="1">
                <a:solidFill>
                  <a:schemeClr val="tx2"/>
                </a:solidFill>
                <a:latin typeface="Cambria" pitchFamily="18" charset="0"/>
              </a:rPr>
              <a:t>Osnovi</a:t>
            </a:r>
            <a:r>
              <a:rPr lang="en-US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Cambria" pitchFamily="18" charset="0"/>
              </a:rPr>
              <a:t>elektrotehnike</a:t>
            </a:r>
            <a:r>
              <a:rPr lang="en-US" dirty="0">
                <a:solidFill>
                  <a:schemeClr val="tx2"/>
                </a:solidFill>
                <a:latin typeface="Cambria" pitchFamily="18" charset="0"/>
              </a:rPr>
              <a:t> i </a:t>
            </a:r>
            <a:r>
              <a:rPr lang="en-US" dirty="0" err="1" smtClean="0">
                <a:solidFill>
                  <a:schemeClr val="tx2"/>
                </a:solidFill>
                <a:latin typeface="Cambria" pitchFamily="18" charset="0"/>
              </a:rPr>
              <a:t>elektronike</a:t>
            </a:r>
            <a:r>
              <a:rPr lang="sr-Latn-RS" dirty="0" smtClean="0">
                <a:solidFill>
                  <a:schemeClr val="tx2"/>
                </a:solidFill>
                <a:latin typeface="Cambria" pitchFamily="18" charset="0"/>
              </a:rPr>
              <a:t> - vežbe</a:t>
            </a:r>
            <a:endParaRPr lang="en-US" dirty="0">
              <a:solidFill>
                <a:schemeClr val="tx2"/>
              </a:solidFill>
              <a:latin typeface="Cambria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2636912"/>
            <a:ext cx="7120880" cy="2376264"/>
          </a:xfrm>
        </p:spPr>
        <p:txBody>
          <a:bodyPr>
            <a:normAutofit/>
          </a:bodyPr>
          <a:lstStyle/>
          <a:p>
            <a:pPr algn="l"/>
            <a:r>
              <a:rPr lang="en-US" sz="2400" dirty="0" err="1">
                <a:solidFill>
                  <a:schemeClr val="tx2"/>
                </a:solidFill>
                <a:latin typeface="Cambria" pitchFamily="18" charset="0"/>
              </a:rPr>
              <a:t>Električna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 kola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</a:rPr>
              <a:t>vremenski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</a:rPr>
              <a:t>konstantne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</a:rPr>
              <a:t>struje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57327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058057"/>
            <a:ext cx="3779912" cy="3467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908720"/>
            <a:ext cx="7772400" cy="2304256"/>
          </a:xfrm>
        </p:spPr>
        <p:txBody>
          <a:bodyPr>
            <a:noAutofit/>
          </a:bodyPr>
          <a:lstStyle/>
          <a:p>
            <a:pPr algn="l"/>
            <a:r>
              <a:rPr lang="en-US" sz="2800" dirty="0" err="1">
                <a:solidFill>
                  <a:schemeClr val="tx2"/>
                </a:solidFill>
              </a:rPr>
              <a:t>Pločasti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kondenzator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površine</a:t>
            </a:r>
            <a:r>
              <a:rPr lang="en-US" sz="2800" dirty="0">
                <a:solidFill>
                  <a:schemeClr val="tx2"/>
                </a:solidFill>
              </a:rPr>
              <a:t> S </a:t>
            </a:r>
            <a:r>
              <a:rPr lang="en-US" sz="2800" dirty="0">
                <a:solidFill>
                  <a:schemeClr val="tx2"/>
                </a:solidFill>
                <a:sym typeface="Symbol"/>
              </a:rPr>
              <a:t></a:t>
            </a:r>
            <a:r>
              <a:rPr lang="en-US" sz="2800" dirty="0">
                <a:solidFill>
                  <a:schemeClr val="tx2"/>
                </a:solidFill>
              </a:rPr>
              <a:t> 2400cm</a:t>
            </a:r>
            <a:r>
              <a:rPr lang="en-US" sz="2800" baseline="30000" dirty="0">
                <a:solidFill>
                  <a:schemeClr val="tx2"/>
                </a:solidFill>
              </a:rPr>
              <a:t>2</a:t>
            </a:r>
            <a:r>
              <a:rPr lang="en-US" sz="2800" dirty="0">
                <a:solidFill>
                  <a:schemeClr val="tx2"/>
                </a:solidFill>
              </a:rPr>
              <a:t>, </a:t>
            </a:r>
            <a:r>
              <a:rPr lang="en-US" sz="2800" dirty="0" err="1">
                <a:solidFill>
                  <a:schemeClr val="tx2"/>
                </a:solidFill>
              </a:rPr>
              <a:t>rastojanja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između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ploča</a:t>
            </a:r>
            <a:r>
              <a:rPr lang="en-US" sz="2800" dirty="0">
                <a:solidFill>
                  <a:schemeClr val="tx2"/>
                </a:solidFill>
              </a:rPr>
              <a:t> d</a:t>
            </a:r>
            <a:r>
              <a:rPr lang="en-US" sz="2800" baseline="-25000" dirty="0">
                <a:solidFill>
                  <a:schemeClr val="tx2"/>
                </a:solidFill>
              </a:rPr>
              <a:t>1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>
                <a:solidFill>
                  <a:schemeClr val="tx2"/>
                </a:solidFill>
                <a:sym typeface="Symbol"/>
              </a:rPr>
              <a:t></a:t>
            </a:r>
            <a:r>
              <a:rPr lang="en-US" sz="2800" dirty="0">
                <a:solidFill>
                  <a:schemeClr val="tx2"/>
                </a:solidFill>
              </a:rPr>
              <a:t> 5mm , </a:t>
            </a:r>
            <a:r>
              <a:rPr lang="en-US" sz="2800" dirty="0" err="1">
                <a:solidFill>
                  <a:schemeClr val="tx2"/>
                </a:solidFill>
              </a:rPr>
              <a:t>priključen</a:t>
            </a:r>
            <a:r>
              <a:rPr lang="en-US" sz="2800" dirty="0">
                <a:solidFill>
                  <a:schemeClr val="tx2"/>
                </a:solidFill>
              </a:rPr>
              <a:t> je </a:t>
            </a:r>
            <a:r>
              <a:rPr lang="en-US" sz="2800" dirty="0" err="1">
                <a:solidFill>
                  <a:schemeClr val="tx2"/>
                </a:solidFill>
              </a:rPr>
              <a:t>na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napon</a:t>
            </a:r>
            <a:r>
              <a:rPr lang="en-US" sz="2800" dirty="0">
                <a:solidFill>
                  <a:schemeClr val="tx2"/>
                </a:solidFill>
              </a:rPr>
              <a:t> U</a:t>
            </a:r>
            <a:r>
              <a:rPr lang="en-US" sz="2800" baseline="-25000" dirty="0">
                <a:solidFill>
                  <a:schemeClr val="tx2"/>
                </a:solidFill>
              </a:rPr>
              <a:t>1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>
                <a:solidFill>
                  <a:schemeClr val="tx2"/>
                </a:solidFill>
                <a:sym typeface="Symbol"/>
              </a:rPr>
              <a:t></a:t>
            </a:r>
            <a:r>
              <a:rPr lang="en-US" sz="2800" dirty="0">
                <a:solidFill>
                  <a:schemeClr val="tx2"/>
                </a:solidFill>
              </a:rPr>
              <a:t> 2kV . </a:t>
            </a:r>
            <a:r>
              <a:rPr lang="en-US" sz="2800" dirty="0" err="1">
                <a:solidFill>
                  <a:schemeClr val="tx2"/>
                </a:solidFill>
              </a:rPr>
              <a:t>Ako</a:t>
            </a:r>
            <a:r>
              <a:rPr lang="en-US" sz="2800" dirty="0">
                <a:solidFill>
                  <a:schemeClr val="tx2"/>
                </a:solidFill>
              </a:rPr>
              <a:t> se </a:t>
            </a:r>
            <a:r>
              <a:rPr lang="en-US" sz="2800" dirty="0" err="1">
                <a:solidFill>
                  <a:schemeClr val="tx2"/>
                </a:solidFill>
              </a:rPr>
              <a:t>zatim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izvor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napona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isključi</a:t>
            </a:r>
            <a:r>
              <a:rPr lang="en-US" sz="2800" dirty="0">
                <a:solidFill>
                  <a:schemeClr val="tx2"/>
                </a:solidFill>
              </a:rPr>
              <a:t>, a </a:t>
            </a:r>
            <a:r>
              <a:rPr lang="en-US" sz="2800" dirty="0" err="1">
                <a:solidFill>
                  <a:schemeClr val="tx2"/>
                </a:solidFill>
              </a:rPr>
              <a:t>rastojanje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između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ploča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dva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puta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poveća</a:t>
            </a:r>
            <a:r>
              <a:rPr lang="en-US" sz="2800" dirty="0">
                <a:solidFill>
                  <a:schemeClr val="tx2"/>
                </a:solidFill>
              </a:rPr>
              <a:t>, </a:t>
            </a:r>
            <a:r>
              <a:rPr lang="en-US" sz="2800" dirty="0" err="1">
                <a:solidFill>
                  <a:schemeClr val="tx2"/>
                </a:solidFill>
              </a:rPr>
              <a:t>utvrditi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stanje</a:t>
            </a:r>
            <a:r>
              <a:rPr lang="en-US" sz="2800" dirty="0">
                <a:solidFill>
                  <a:schemeClr val="tx2"/>
                </a:solidFill>
              </a:rPr>
              <a:t> u </a:t>
            </a:r>
            <a:r>
              <a:rPr lang="en-US" sz="2800" dirty="0" err="1">
                <a:solidFill>
                  <a:schemeClr val="tx2"/>
                </a:solidFill>
              </a:rPr>
              <a:t>kondenzatoru</a:t>
            </a:r>
            <a:r>
              <a:rPr lang="en-US" sz="2800" dirty="0">
                <a:solidFill>
                  <a:schemeClr val="tx2"/>
                </a:solidFill>
              </a:rPr>
              <a:t>, </a:t>
            </a:r>
            <a:r>
              <a:rPr lang="en-US" sz="2800" dirty="0" err="1">
                <a:solidFill>
                  <a:schemeClr val="tx2"/>
                </a:solidFill>
              </a:rPr>
              <a:t>ako</a:t>
            </a:r>
            <a:r>
              <a:rPr lang="en-US" sz="2800" dirty="0">
                <a:solidFill>
                  <a:schemeClr val="tx2"/>
                </a:solidFill>
              </a:rPr>
              <a:t> je </a:t>
            </a:r>
            <a:r>
              <a:rPr lang="en-US" sz="2800" dirty="0" err="1">
                <a:solidFill>
                  <a:schemeClr val="tx2"/>
                </a:solidFill>
              </a:rPr>
              <a:t>dielektrik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vazduh</a:t>
            </a:r>
            <a:r>
              <a:rPr lang="en-US" sz="2800" dirty="0" smtClean="0">
                <a:solidFill>
                  <a:schemeClr val="tx2"/>
                </a:solidFill>
              </a:rPr>
              <a:t>.</a:t>
            </a:r>
            <a:endParaRPr lang="en-US" sz="2800" dirty="0">
              <a:solidFill>
                <a:schemeClr val="tx2"/>
              </a:solidFill>
              <a:latin typeface="Cambria" pitchFamily="18" charset="0"/>
            </a:endParaRP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683568" y="3501008"/>
            <a:ext cx="7120880" cy="2376264"/>
          </a:xfrm>
        </p:spPr>
        <p:txBody>
          <a:bodyPr>
            <a:normAutofit/>
          </a:bodyPr>
          <a:lstStyle/>
          <a:p>
            <a:pPr algn="l"/>
            <a:r>
              <a:rPr lang="sr-Latn-RS" sz="2400" dirty="0" smtClean="0">
                <a:solidFill>
                  <a:schemeClr val="tx2"/>
                </a:solidFill>
                <a:latin typeface="Cambria" pitchFamily="18" charset="0"/>
              </a:rPr>
              <a:t>Kratak podsetnik formula:</a:t>
            </a:r>
            <a:endParaRPr lang="en-US" sz="2400" dirty="0">
              <a:solidFill>
                <a:schemeClr val="tx2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6321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0436" y="3988494"/>
            <a:ext cx="3941724" cy="736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52736"/>
            <a:ext cx="7772400" cy="1470025"/>
          </a:xfrm>
        </p:spPr>
        <p:txBody>
          <a:bodyPr>
            <a:normAutofit/>
          </a:bodyPr>
          <a:lstStyle/>
          <a:p>
            <a:pPr algn="l"/>
            <a:endParaRPr lang="en-US" dirty="0">
              <a:solidFill>
                <a:schemeClr val="tx2"/>
              </a:solidFill>
              <a:latin typeface="Cambria" pitchFamily="18" charset="0"/>
            </a:endParaRP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683567" y="2636912"/>
            <a:ext cx="7632849" cy="3384376"/>
          </a:xfrm>
        </p:spPr>
        <p:txBody>
          <a:bodyPr>
            <a:normAutofit/>
          </a:bodyPr>
          <a:lstStyle/>
          <a:p>
            <a:pPr algn="l"/>
            <a:r>
              <a:rPr lang="en-US" sz="2400" dirty="0">
                <a:solidFill>
                  <a:schemeClr val="tx2"/>
                </a:solidFill>
              </a:rPr>
              <a:t>Pod </a:t>
            </a:r>
            <a:r>
              <a:rPr lang="en-US" sz="2400" dirty="0" err="1">
                <a:solidFill>
                  <a:schemeClr val="tx2"/>
                </a:solidFill>
              </a:rPr>
              <a:t>dejstvom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napona</a:t>
            </a:r>
            <a:r>
              <a:rPr lang="en-US" sz="2400" dirty="0">
                <a:solidFill>
                  <a:schemeClr val="tx2"/>
                </a:solidFill>
              </a:rPr>
              <a:t> U</a:t>
            </a:r>
            <a:r>
              <a:rPr lang="en-US" sz="2400" baseline="-25000" dirty="0">
                <a:solidFill>
                  <a:schemeClr val="tx2"/>
                </a:solidFill>
              </a:rPr>
              <a:t>1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>
                <a:solidFill>
                  <a:schemeClr val="tx2"/>
                </a:solidFill>
                <a:sym typeface="Symbol"/>
              </a:rPr>
              <a:t></a:t>
            </a:r>
            <a:r>
              <a:rPr lang="en-US" sz="2400" dirty="0">
                <a:solidFill>
                  <a:schemeClr val="tx2"/>
                </a:solidFill>
              </a:rPr>
              <a:t> 2kV , </a:t>
            </a:r>
            <a:r>
              <a:rPr lang="en-US" sz="2400" dirty="0" err="1">
                <a:solidFill>
                  <a:schemeClr val="tx2"/>
                </a:solidFill>
              </a:rPr>
              <a:t>kondenzator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će</a:t>
            </a:r>
            <a:r>
              <a:rPr lang="en-US" sz="2400" dirty="0">
                <a:solidFill>
                  <a:schemeClr val="tx2"/>
                </a:solidFill>
              </a:rPr>
              <a:t> se </a:t>
            </a:r>
            <a:r>
              <a:rPr lang="en-US" sz="2400" dirty="0" err="1">
                <a:solidFill>
                  <a:schemeClr val="tx2"/>
                </a:solidFill>
              </a:rPr>
              <a:t>napuniti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količinom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elektriciteta</a:t>
            </a:r>
            <a:endParaRPr lang="sr-Latn-RS" sz="2400" dirty="0" smtClean="0">
              <a:solidFill>
                <a:schemeClr val="tx2"/>
              </a:solidFill>
            </a:endParaRPr>
          </a:p>
          <a:p>
            <a:pPr algn="l">
              <a:spcBef>
                <a:spcPts val="1200"/>
              </a:spcBef>
            </a:pPr>
            <a:r>
              <a:rPr lang="sr-Latn-RS" sz="2400" dirty="0" smtClean="0">
                <a:solidFill>
                  <a:schemeClr val="tx2"/>
                </a:solidFill>
              </a:rPr>
              <a:t>Jačina polja između ploča je</a:t>
            </a:r>
          </a:p>
          <a:p>
            <a:pPr algn="l">
              <a:spcBef>
                <a:spcPts val="2400"/>
              </a:spcBef>
            </a:pPr>
            <a:r>
              <a:rPr lang="sr-Latn-RS" sz="2400" dirty="0" smtClean="0">
                <a:solidFill>
                  <a:schemeClr val="tx2"/>
                </a:solidFill>
              </a:rPr>
              <a:t>Energija je</a:t>
            </a:r>
          </a:p>
          <a:p>
            <a:pPr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dirty="0" err="1" smtClean="0">
                <a:solidFill>
                  <a:schemeClr val="tx2"/>
                </a:solidFill>
                <a:ea typeface="Calibri"/>
                <a:cs typeface="Times New Roman"/>
              </a:rPr>
              <a:t>Ako</a:t>
            </a:r>
            <a:r>
              <a:rPr lang="en-US" sz="2400" dirty="0" smtClean="0">
                <a:solidFill>
                  <a:schemeClr val="tx2"/>
                </a:solidFill>
                <a:ea typeface="Calibri"/>
                <a:cs typeface="Times New Roman"/>
              </a:rPr>
              <a:t> </a:t>
            </a:r>
            <a:r>
              <a:rPr lang="en-US" sz="2400" dirty="0" err="1">
                <a:solidFill>
                  <a:schemeClr val="tx2"/>
                </a:solidFill>
                <a:ea typeface="Calibri"/>
                <a:cs typeface="Times New Roman"/>
              </a:rPr>
              <a:t>rastojanje</a:t>
            </a:r>
            <a:r>
              <a:rPr lang="en-US" sz="2400" dirty="0">
                <a:solidFill>
                  <a:schemeClr val="tx2"/>
                </a:solidFill>
                <a:ea typeface="Calibri"/>
                <a:cs typeface="Times New Roman"/>
              </a:rPr>
              <a:t> </a:t>
            </a:r>
            <a:r>
              <a:rPr lang="en-US" sz="2400" dirty="0" err="1">
                <a:solidFill>
                  <a:schemeClr val="tx2"/>
                </a:solidFill>
                <a:ea typeface="Calibri"/>
                <a:cs typeface="Times New Roman"/>
              </a:rPr>
              <a:t>između</a:t>
            </a:r>
            <a:r>
              <a:rPr lang="en-US" sz="2400" dirty="0">
                <a:solidFill>
                  <a:schemeClr val="tx2"/>
                </a:solidFill>
                <a:ea typeface="Calibri"/>
                <a:cs typeface="Times New Roman"/>
              </a:rPr>
              <a:t> </a:t>
            </a:r>
            <a:r>
              <a:rPr lang="en-US" sz="2400" dirty="0" err="1">
                <a:solidFill>
                  <a:schemeClr val="tx2"/>
                </a:solidFill>
                <a:ea typeface="Calibri"/>
                <a:cs typeface="Times New Roman"/>
              </a:rPr>
              <a:t>ploča</a:t>
            </a:r>
            <a:r>
              <a:rPr lang="en-US" sz="2400" dirty="0">
                <a:solidFill>
                  <a:schemeClr val="tx2"/>
                </a:solidFill>
                <a:ea typeface="Calibri"/>
                <a:cs typeface="Times New Roman"/>
              </a:rPr>
              <a:t> </a:t>
            </a:r>
            <a:r>
              <a:rPr lang="en-US" sz="2400" dirty="0" err="1">
                <a:solidFill>
                  <a:schemeClr val="tx2"/>
                </a:solidFill>
                <a:ea typeface="Calibri"/>
                <a:cs typeface="Times New Roman"/>
              </a:rPr>
              <a:t>povećamo</a:t>
            </a:r>
            <a:r>
              <a:rPr lang="en-US" sz="2400" dirty="0">
                <a:solidFill>
                  <a:schemeClr val="tx2"/>
                </a:solidFill>
                <a:ea typeface="Calibri"/>
                <a:cs typeface="Times New Roman"/>
              </a:rPr>
              <a:t> </a:t>
            </a:r>
            <a:r>
              <a:rPr lang="en-US" sz="2400" dirty="0" err="1">
                <a:solidFill>
                  <a:schemeClr val="tx2"/>
                </a:solidFill>
                <a:ea typeface="Calibri"/>
                <a:cs typeface="Times New Roman"/>
              </a:rPr>
              <a:t>na</a:t>
            </a:r>
            <a:r>
              <a:rPr lang="en-US" sz="2400" dirty="0">
                <a:solidFill>
                  <a:schemeClr val="tx2"/>
                </a:solidFill>
                <a:ea typeface="Calibri"/>
                <a:cs typeface="Times New Roman"/>
              </a:rPr>
              <a:t> d</a:t>
            </a:r>
            <a:r>
              <a:rPr lang="en-US" sz="2400" baseline="-25000" dirty="0">
                <a:solidFill>
                  <a:schemeClr val="tx2"/>
                </a:solidFill>
                <a:ea typeface="Calibri"/>
                <a:cs typeface="Times New Roman"/>
              </a:rPr>
              <a:t>2 </a:t>
            </a:r>
            <a:r>
              <a:rPr lang="en-US" sz="2400" dirty="0">
                <a:solidFill>
                  <a:schemeClr val="tx2"/>
                </a:solidFill>
                <a:ea typeface="Calibri"/>
                <a:cs typeface="Times New Roman"/>
                <a:sym typeface="Symbol"/>
              </a:rPr>
              <a:t></a:t>
            </a:r>
            <a:r>
              <a:rPr lang="en-US" sz="2400" dirty="0">
                <a:solidFill>
                  <a:schemeClr val="tx2"/>
                </a:solidFill>
                <a:ea typeface="Calibri"/>
                <a:cs typeface="Times New Roman"/>
              </a:rPr>
              <a:t> </a:t>
            </a:r>
            <a:r>
              <a:rPr lang="en-US" sz="2400" dirty="0" smtClean="0">
                <a:solidFill>
                  <a:schemeClr val="tx2"/>
                </a:solidFill>
                <a:ea typeface="Calibri"/>
                <a:cs typeface="Times New Roman"/>
              </a:rPr>
              <a:t>2d</a:t>
            </a:r>
            <a:r>
              <a:rPr lang="en-US" sz="2400" baseline="-25000" dirty="0" smtClean="0">
                <a:solidFill>
                  <a:schemeClr val="tx2"/>
                </a:solidFill>
                <a:ea typeface="Calibri"/>
                <a:cs typeface="Times New Roman"/>
              </a:rPr>
              <a:t>1</a:t>
            </a:r>
            <a:r>
              <a:rPr lang="en-US" sz="2400" dirty="0" smtClean="0">
                <a:solidFill>
                  <a:schemeClr val="tx2"/>
                </a:solidFill>
                <a:ea typeface="Calibri"/>
                <a:cs typeface="Times New Roman"/>
                <a:sym typeface="Symbol"/>
              </a:rPr>
              <a:t></a:t>
            </a:r>
            <a:r>
              <a:rPr lang="en-US" sz="2400" dirty="0">
                <a:solidFill>
                  <a:schemeClr val="tx2"/>
                </a:solidFill>
                <a:ea typeface="Calibri"/>
                <a:cs typeface="Times New Roman"/>
              </a:rPr>
              <a:t>10mm , </a:t>
            </a:r>
            <a:r>
              <a:rPr lang="en-US" sz="2400" dirty="0" err="1">
                <a:solidFill>
                  <a:schemeClr val="tx2"/>
                </a:solidFill>
                <a:ea typeface="Calibri"/>
                <a:cs typeface="Times New Roman"/>
              </a:rPr>
              <a:t>tada</a:t>
            </a:r>
            <a:r>
              <a:rPr lang="en-US" sz="2400" dirty="0">
                <a:solidFill>
                  <a:schemeClr val="tx2"/>
                </a:solidFill>
                <a:ea typeface="Calibri"/>
                <a:cs typeface="Times New Roman"/>
              </a:rPr>
              <a:t> je nova </a:t>
            </a:r>
            <a:r>
              <a:rPr lang="en-US" sz="2400" dirty="0" err="1">
                <a:solidFill>
                  <a:schemeClr val="tx2"/>
                </a:solidFill>
                <a:ea typeface="Calibri"/>
                <a:cs typeface="Times New Roman"/>
              </a:rPr>
              <a:t>vrednost</a:t>
            </a:r>
            <a:r>
              <a:rPr lang="en-US" sz="2400" dirty="0">
                <a:solidFill>
                  <a:schemeClr val="tx2"/>
                </a:solidFill>
                <a:ea typeface="Calibri"/>
                <a:cs typeface="Times New Roman"/>
              </a:rPr>
              <a:t> </a:t>
            </a:r>
            <a:r>
              <a:rPr lang="en-US" sz="2400" dirty="0" err="1">
                <a:solidFill>
                  <a:schemeClr val="tx2"/>
                </a:solidFill>
                <a:ea typeface="Calibri"/>
                <a:cs typeface="Times New Roman"/>
              </a:rPr>
              <a:t>kapaciteta</a:t>
            </a:r>
            <a:endParaRPr lang="en-US" sz="2400" dirty="0">
              <a:solidFill>
                <a:schemeClr val="tx2"/>
              </a:solidFill>
              <a:ea typeface="Calibri"/>
              <a:cs typeface="Times New Roman"/>
            </a:endParaRPr>
          </a:p>
          <a:p>
            <a:pPr algn="l">
              <a:spcBef>
                <a:spcPts val="2400"/>
              </a:spcBef>
            </a:pPr>
            <a:endParaRPr lang="en-US" sz="2400" dirty="0">
              <a:solidFill>
                <a:schemeClr val="tx2"/>
              </a:solidFill>
              <a:latin typeface="Cambria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556792"/>
            <a:ext cx="5054886" cy="885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5576" y="3034346"/>
            <a:ext cx="4418887" cy="347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356992"/>
            <a:ext cx="3306156" cy="775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550" y="5373216"/>
            <a:ext cx="5677908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2093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767869" y="1387438"/>
            <a:ext cx="7704856" cy="4608512"/>
          </a:xfrm>
        </p:spPr>
        <p:txBody>
          <a:bodyPr>
            <a:normAutofit lnSpcReduction="10000"/>
          </a:bodyPr>
          <a:lstStyle/>
          <a:p>
            <a:pPr algn="l">
              <a:lnSpc>
                <a:spcPct val="90000"/>
              </a:lnSpc>
              <a:spcBef>
                <a:spcPts val="600"/>
              </a:spcBef>
            </a:pPr>
            <a:r>
              <a:rPr lang="en-US" sz="2400" dirty="0" err="1">
                <a:solidFill>
                  <a:schemeClr val="tx2"/>
                </a:solidFill>
                <a:latin typeface="Cambria" pitchFamily="18" charset="0"/>
              </a:rPr>
              <a:t>Naelektrisanje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 (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</a:rPr>
              <a:t>opterećenje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)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</a:rPr>
              <a:t>na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</a:rPr>
              <a:t>pločama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 je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</a:rPr>
              <a:t>ostalo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Cambria" pitchFamily="18" charset="0"/>
              </a:rPr>
              <a:t>nepromenjeno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.</a:t>
            </a:r>
          </a:p>
          <a:p>
            <a:pPr algn="l">
              <a:lnSpc>
                <a:spcPct val="90000"/>
              </a:lnSpc>
              <a:spcBef>
                <a:spcPts val="600"/>
              </a:spcBef>
            </a:pPr>
            <a:r>
              <a:rPr lang="en-US" sz="2400" dirty="0" err="1">
                <a:solidFill>
                  <a:schemeClr val="tx2"/>
                </a:solidFill>
                <a:latin typeface="Cambria" pitchFamily="18" charset="0"/>
              </a:rPr>
              <a:t>Zbog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Cambria" pitchFamily="18" charset="0"/>
              </a:rPr>
              <a:t>promenjene</a:t>
            </a:r>
            <a:r>
              <a:rPr lang="en-US" sz="2400" dirty="0" smtClean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Cambria" pitchFamily="18" charset="0"/>
              </a:rPr>
              <a:t>vrednosti</a:t>
            </a:r>
            <a:r>
              <a:rPr lang="en-US" sz="2400" dirty="0" smtClean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Cambria" pitchFamily="18" charset="0"/>
              </a:rPr>
              <a:t>kapacitivnosti</a:t>
            </a:r>
            <a:r>
              <a:rPr lang="en-US" sz="2400" dirty="0" smtClean="0">
                <a:solidFill>
                  <a:schemeClr val="tx2"/>
                </a:solidFill>
                <a:latin typeface="Cambria" pitchFamily="18" charset="0"/>
              </a:rPr>
              <a:t>,</a:t>
            </a:r>
            <a:r>
              <a:rPr lang="sr-Latn-RS" sz="2400" dirty="0" smtClean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Cambria" pitchFamily="18" charset="0"/>
              </a:rPr>
              <a:t>promeniće</a:t>
            </a:r>
            <a:r>
              <a:rPr lang="en-US" sz="2400" dirty="0" smtClean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se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</a:rPr>
              <a:t>napon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</a:rPr>
              <a:t>na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Cambria" pitchFamily="18" charset="0"/>
              </a:rPr>
              <a:t>priključcima</a:t>
            </a:r>
            <a:r>
              <a:rPr lang="en-US" sz="2400" dirty="0" smtClean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</a:rPr>
              <a:t>kondenzatora</a:t>
            </a:r>
            <a:r>
              <a:rPr lang="en-US" sz="2400" dirty="0" smtClean="0">
                <a:solidFill>
                  <a:schemeClr val="tx2"/>
                </a:solidFill>
                <a:latin typeface="Cambria" pitchFamily="18" charset="0"/>
              </a:rPr>
              <a:t>:</a:t>
            </a:r>
            <a:endParaRPr lang="sr-Latn-RS" sz="2400" dirty="0" smtClean="0">
              <a:solidFill>
                <a:schemeClr val="tx2"/>
              </a:solidFill>
              <a:latin typeface="Cambria" pitchFamily="18" charset="0"/>
            </a:endParaRPr>
          </a:p>
          <a:p>
            <a:pPr algn="l">
              <a:lnSpc>
                <a:spcPct val="90000"/>
              </a:lnSpc>
              <a:spcBef>
                <a:spcPts val="600"/>
              </a:spcBef>
            </a:pPr>
            <a:endParaRPr lang="sr-Latn-RS" sz="2400" dirty="0">
              <a:solidFill>
                <a:schemeClr val="tx2"/>
              </a:solidFill>
              <a:latin typeface="Cambria" pitchFamily="18" charset="0"/>
            </a:endParaRPr>
          </a:p>
          <a:p>
            <a:pPr algn="l">
              <a:lnSpc>
                <a:spcPct val="90000"/>
              </a:lnSpc>
              <a:spcBef>
                <a:spcPts val="600"/>
              </a:spcBef>
            </a:pPr>
            <a:endParaRPr lang="sr-Latn-RS" sz="2400" dirty="0" smtClean="0">
              <a:solidFill>
                <a:schemeClr val="tx2"/>
              </a:solidFill>
              <a:latin typeface="Cambria" pitchFamily="18" charset="0"/>
            </a:endParaRPr>
          </a:p>
          <a:p>
            <a:pPr algn="l">
              <a:spcBef>
                <a:spcPts val="1200"/>
              </a:spcBef>
            </a:pPr>
            <a:r>
              <a:rPr lang="sr-Latn-RS" sz="2400" dirty="0" smtClean="0">
                <a:solidFill>
                  <a:schemeClr val="tx2"/>
                </a:solidFill>
                <a:latin typeface="Cambria" pitchFamily="18" charset="0"/>
              </a:rPr>
              <a:t>Jačina polja ostala je ista, jer:</a:t>
            </a:r>
          </a:p>
          <a:p>
            <a:pPr algn="l">
              <a:lnSpc>
                <a:spcPct val="90000"/>
              </a:lnSpc>
              <a:spcBef>
                <a:spcPts val="600"/>
              </a:spcBef>
            </a:pPr>
            <a:endParaRPr lang="sr-Latn-RS" sz="2400" dirty="0">
              <a:solidFill>
                <a:schemeClr val="tx2"/>
              </a:solidFill>
              <a:latin typeface="Cambria" pitchFamily="18" charset="0"/>
            </a:endParaRPr>
          </a:p>
          <a:p>
            <a:pPr algn="l">
              <a:lnSpc>
                <a:spcPct val="90000"/>
              </a:lnSpc>
              <a:spcBef>
                <a:spcPts val="600"/>
              </a:spcBef>
            </a:pPr>
            <a:r>
              <a:rPr lang="sr-Latn-RS" sz="2400" dirty="0" smtClean="0">
                <a:solidFill>
                  <a:schemeClr val="tx2"/>
                </a:solidFill>
                <a:latin typeface="Cambria" pitchFamily="18" charset="0"/>
              </a:rPr>
              <a:t>A energija je:</a:t>
            </a:r>
          </a:p>
          <a:p>
            <a:pPr algn="l">
              <a:lnSpc>
                <a:spcPct val="90000"/>
              </a:lnSpc>
              <a:spcBef>
                <a:spcPts val="600"/>
              </a:spcBef>
            </a:pPr>
            <a:r>
              <a:rPr lang="sr-Latn-RS" sz="2400" dirty="0" smtClean="0">
                <a:solidFill>
                  <a:schemeClr val="tx2"/>
                </a:solidFill>
                <a:latin typeface="Cambria" pitchFamily="18" charset="0"/>
              </a:rPr>
              <a:t> </a:t>
            </a:r>
            <a:endParaRPr lang="en-US" sz="2400" dirty="0">
              <a:solidFill>
                <a:schemeClr val="tx2"/>
              </a:solidFill>
              <a:latin typeface="Cambria" pitchFamily="18" charset="0"/>
            </a:endParaRPr>
          </a:p>
          <a:p>
            <a:pPr algn="l">
              <a:spcBef>
                <a:spcPts val="1200"/>
              </a:spcBef>
            </a:pPr>
            <a:r>
              <a:rPr lang="en-US" sz="2400" dirty="0" err="1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Vidimo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 da je W</a:t>
            </a:r>
            <a:r>
              <a:rPr lang="en-US" sz="2400" baseline="-25000" dirty="0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2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  <a:ea typeface="Cambria" pitchFamily="18" charset="0"/>
                <a:sym typeface="Symbol"/>
              </a:rPr>
              <a:t>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 W</a:t>
            </a:r>
            <a:r>
              <a:rPr lang="en-US" sz="2400" baseline="-25000" dirty="0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1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 -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energija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 je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povećana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na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račun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spoljašnje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energije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utrošene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na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razmicanje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ploča</a:t>
            </a:r>
            <a:r>
              <a:rPr lang="en-US" sz="2400" dirty="0" smtClean="0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.</a:t>
            </a:r>
            <a:endParaRPr lang="en-US" sz="2400" dirty="0">
              <a:solidFill>
                <a:schemeClr val="tx2"/>
              </a:solidFill>
              <a:latin typeface="Cambria" pitchFamily="18" charset="0"/>
              <a:ea typeface="Cambria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660478"/>
            <a:ext cx="5395293" cy="908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0297" y="3378324"/>
            <a:ext cx="4514428" cy="770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9711" y="4028038"/>
            <a:ext cx="4510895" cy="98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2479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4744"/>
            <a:ext cx="7054552" cy="2304256"/>
          </a:xfrm>
        </p:spPr>
        <p:txBody>
          <a:bodyPr>
            <a:noAutofit/>
          </a:bodyPr>
          <a:lstStyle/>
          <a:p>
            <a:pPr algn="l"/>
            <a:r>
              <a:rPr lang="en-US" sz="2800" dirty="0" err="1">
                <a:solidFill>
                  <a:schemeClr val="tx2"/>
                </a:solidFill>
              </a:rPr>
              <a:t>Sijalica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sa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volframovim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vlaknom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predviđena</a:t>
            </a:r>
            <a:r>
              <a:rPr lang="en-US" sz="2800" dirty="0">
                <a:solidFill>
                  <a:schemeClr val="tx2"/>
                </a:solidFill>
              </a:rPr>
              <a:t> je </a:t>
            </a:r>
            <a:r>
              <a:rPr lang="en-US" sz="2800" dirty="0" err="1">
                <a:solidFill>
                  <a:schemeClr val="tx2"/>
                </a:solidFill>
              </a:rPr>
              <a:t>za</a:t>
            </a:r>
            <a:r>
              <a:rPr lang="en-US" sz="2800" dirty="0">
                <a:solidFill>
                  <a:schemeClr val="tx2"/>
                </a:solidFill>
              </a:rPr>
              <a:t> rad </a:t>
            </a:r>
            <a:r>
              <a:rPr lang="en-US" sz="2800" dirty="0" err="1">
                <a:solidFill>
                  <a:schemeClr val="tx2"/>
                </a:solidFill>
              </a:rPr>
              <a:t>pri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naponu</a:t>
            </a:r>
            <a:r>
              <a:rPr lang="en-US" sz="2800" dirty="0">
                <a:solidFill>
                  <a:schemeClr val="tx2"/>
                </a:solidFill>
              </a:rPr>
              <a:t> U=220V i </a:t>
            </a:r>
            <a:r>
              <a:rPr lang="en-US" sz="2800" dirty="0" err="1">
                <a:solidFill>
                  <a:schemeClr val="tx2"/>
                </a:solidFill>
              </a:rPr>
              <a:t>snazi</a:t>
            </a:r>
            <a:r>
              <a:rPr lang="en-US" sz="2800" dirty="0">
                <a:solidFill>
                  <a:schemeClr val="tx2"/>
                </a:solidFill>
              </a:rPr>
              <a:t> P=40 W. </a:t>
            </a:r>
            <a:r>
              <a:rPr lang="en-US" sz="2800" dirty="0" err="1">
                <a:solidFill>
                  <a:schemeClr val="tx2"/>
                </a:solidFill>
              </a:rPr>
              <a:t>Kolika</a:t>
            </a:r>
            <a:r>
              <a:rPr lang="en-US" sz="2800" dirty="0">
                <a:solidFill>
                  <a:schemeClr val="tx2"/>
                </a:solidFill>
              </a:rPr>
              <a:t> je </a:t>
            </a:r>
            <a:r>
              <a:rPr lang="en-US" sz="2800" dirty="0" err="1">
                <a:solidFill>
                  <a:schemeClr val="tx2"/>
                </a:solidFill>
              </a:rPr>
              <a:t>otpornost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vlakna</a:t>
            </a:r>
            <a:r>
              <a:rPr lang="en-US" sz="2800" dirty="0">
                <a:solidFill>
                  <a:schemeClr val="tx2"/>
                </a:solidFill>
              </a:rPr>
              <a:t> i </a:t>
            </a:r>
            <a:r>
              <a:rPr lang="en-US" sz="2800" dirty="0" err="1">
                <a:solidFill>
                  <a:schemeClr val="tx2"/>
                </a:solidFill>
              </a:rPr>
              <a:t>jačina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struje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pri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sobnoj</a:t>
            </a:r>
            <a:r>
              <a:rPr lang="en-US" sz="2800" dirty="0">
                <a:solidFill>
                  <a:schemeClr val="tx2"/>
                </a:solidFill>
              </a:rPr>
              <a:t> temperature (20</a:t>
            </a:r>
            <a:r>
              <a:rPr lang="en-US" sz="2800" baseline="30000" dirty="0">
                <a:solidFill>
                  <a:schemeClr val="tx2"/>
                </a:solidFill>
              </a:rPr>
              <a:t>0</a:t>
            </a:r>
            <a:r>
              <a:rPr lang="en-US" sz="2800" dirty="0">
                <a:solidFill>
                  <a:schemeClr val="tx2"/>
                </a:solidFill>
              </a:rPr>
              <a:t>C) i </a:t>
            </a:r>
            <a:r>
              <a:rPr lang="en-US" sz="2800" dirty="0" err="1">
                <a:solidFill>
                  <a:schemeClr val="tx2"/>
                </a:solidFill>
              </a:rPr>
              <a:t>radnoj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temperaturi</a:t>
            </a:r>
            <a:r>
              <a:rPr lang="en-US" sz="2800" dirty="0">
                <a:solidFill>
                  <a:schemeClr val="tx2"/>
                </a:solidFill>
              </a:rPr>
              <a:t> od 2500</a:t>
            </a:r>
            <a:r>
              <a:rPr lang="en-US" sz="2800" baseline="30000" dirty="0">
                <a:solidFill>
                  <a:schemeClr val="tx2"/>
                </a:solidFill>
              </a:rPr>
              <a:t>0</a:t>
            </a:r>
            <a:r>
              <a:rPr lang="en-US" sz="2800" dirty="0">
                <a:solidFill>
                  <a:schemeClr val="tx2"/>
                </a:solidFill>
              </a:rPr>
              <a:t>C. </a:t>
            </a:r>
            <a:r>
              <a:rPr lang="en-US" sz="2800" dirty="0" err="1">
                <a:solidFill>
                  <a:schemeClr val="tx2"/>
                </a:solidFill>
              </a:rPr>
              <a:t>Koeficijent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>
                <a:solidFill>
                  <a:schemeClr val="tx2"/>
                </a:solidFill>
                <a:sym typeface="Symbol"/>
              </a:rPr>
              <a:t>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za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volfram</a:t>
            </a:r>
            <a:r>
              <a:rPr lang="en-US" sz="2800" dirty="0">
                <a:solidFill>
                  <a:schemeClr val="tx2"/>
                </a:solidFill>
              </a:rPr>
              <a:t> je 0,004[1/</a:t>
            </a:r>
            <a:r>
              <a:rPr lang="en-US" sz="2800" baseline="30000" dirty="0">
                <a:solidFill>
                  <a:schemeClr val="tx2"/>
                </a:solidFill>
              </a:rPr>
              <a:t>0</a:t>
            </a:r>
            <a:r>
              <a:rPr lang="en-US" sz="2800" dirty="0">
                <a:solidFill>
                  <a:schemeClr val="tx2"/>
                </a:solidFill>
              </a:rPr>
              <a:t>C</a:t>
            </a:r>
            <a:r>
              <a:rPr lang="en-US" sz="2800" dirty="0" smtClean="0">
                <a:solidFill>
                  <a:schemeClr val="tx2"/>
                </a:solidFill>
              </a:rPr>
              <a:t>].</a:t>
            </a:r>
            <a:endParaRPr lang="en-US" sz="2800" dirty="0">
              <a:solidFill>
                <a:schemeClr val="tx2"/>
              </a:solidFill>
              <a:latin typeface="Cambria" pitchFamily="18" charset="0"/>
            </a:endParaRP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755576" y="3692333"/>
            <a:ext cx="7120880" cy="2761003"/>
          </a:xfrm>
        </p:spPr>
        <p:txBody>
          <a:bodyPr>
            <a:normAutofit lnSpcReduction="10000"/>
          </a:bodyPr>
          <a:lstStyle/>
          <a:p>
            <a:pPr algn="l">
              <a:lnSpc>
                <a:spcPct val="9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tx2"/>
                </a:solidFill>
              </a:rPr>
              <a:t>U=220V</a:t>
            </a:r>
            <a:endParaRPr lang="sr-Latn-RS" sz="2400" dirty="0">
              <a:solidFill>
                <a:schemeClr val="tx2"/>
              </a:solidFill>
            </a:endParaRPr>
          </a:p>
          <a:p>
            <a:pPr algn="l">
              <a:spcBef>
                <a:spcPts val="600"/>
              </a:spcBef>
            </a:pPr>
            <a:r>
              <a:rPr lang="en-US" sz="2400" dirty="0">
                <a:solidFill>
                  <a:schemeClr val="tx2"/>
                </a:solidFill>
              </a:rPr>
              <a:t>P=40 </a:t>
            </a:r>
            <a:r>
              <a:rPr lang="en-US" sz="2400" dirty="0" smtClean="0">
                <a:solidFill>
                  <a:schemeClr val="tx2"/>
                </a:solidFill>
              </a:rPr>
              <a:t>W</a:t>
            </a:r>
            <a:endParaRPr lang="sr-Latn-RS" sz="2400" dirty="0" smtClean="0">
              <a:solidFill>
                <a:schemeClr val="tx2"/>
              </a:solidFill>
            </a:endParaRPr>
          </a:p>
          <a:p>
            <a:pPr algn="l">
              <a:spcBef>
                <a:spcPts val="600"/>
              </a:spcBef>
            </a:pPr>
            <a:r>
              <a:rPr lang="en-US" sz="2400" i="1" dirty="0" smtClean="0">
                <a:solidFill>
                  <a:schemeClr val="tx2"/>
                </a:solidFill>
                <a:ea typeface="Calibri"/>
                <a:cs typeface="Times New Roman"/>
              </a:rPr>
              <a:t>T</a:t>
            </a:r>
            <a:r>
              <a:rPr lang="en-US" sz="2400" i="1" baseline="-25000" dirty="0" smtClean="0">
                <a:solidFill>
                  <a:schemeClr val="tx2"/>
                </a:solidFill>
                <a:ea typeface="Calibri"/>
                <a:cs typeface="Times New Roman"/>
              </a:rPr>
              <a:t>0</a:t>
            </a:r>
            <a:r>
              <a:rPr lang="en-US" sz="2400" dirty="0">
                <a:solidFill>
                  <a:schemeClr val="tx2"/>
                </a:solidFill>
                <a:ea typeface="Calibri"/>
                <a:cs typeface="Times New Roman"/>
              </a:rPr>
              <a:t>=</a:t>
            </a:r>
            <a:r>
              <a:rPr lang="en-US" sz="5400" dirty="0">
                <a:solidFill>
                  <a:schemeClr val="tx2"/>
                </a:solidFill>
                <a:latin typeface="Cambria"/>
                <a:ea typeface="Times New Roman"/>
                <a:cs typeface="Times New Roman"/>
              </a:rPr>
              <a:t> </a:t>
            </a:r>
            <a:r>
              <a:rPr lang="en-US" sz="2400" dirty="0">
                <a:solidFill>
                  <a:schemeClr val="tx2"/>
                </a:solidFill>
                <a:ea typeface="Calibri"/>
                <a:cs typeface="Times New Roman"/>
              </a:rPr>
              <a:t>20</a:t>
            </a:r>
            <a:r>
              <a:rPr lang="en-US" sz="2400" baseline="30000" dirty="0">
                <a:solidFill>
                  <a:schemeClr val="tx2"/>
                </a:solidFill>
                <a:ea typeface="Calibri"/>
                <a:cs typeface="Times New Roman"/>
              </a:rPr>
              <a:t>0</a:t>
            </a:r>
            <a:r>
              <a:rPr lang="en-US" sz="2400" dirty="0">
                <a:solidFill>
                  <a:schemeClr val="tx2"/>
                </a:solidFill>
                <a:ea typeface="Calibri"/>
                <a:cs typeface="Times New Roman"/>
              </a:rPr>
              <a:t>C</a:t>
            </a:r>
          </a:p>
          <a:p>
            <a:pPr algn="l">
              <a:lnSpc>
                <a:spcPct val="90000"/>
              </a:lnSpc>
              <a:spcBef>
                <a:spcPts val="600"/>
              </a:spcBef>
            </a:pPr>
            <a:r>
              <a:rPr lang="en-US" sz="2400" i="1" dirty="0" smtClean="0">
                <a:solidFill>
                  <a:schemeClr val="tx2"/>
                </a:solidFill>
                <a:ea typeface="Calibri"/>
                <a:cs typeface="Times New Roman"/>
              </a:rPr>
              <a:t>T</a:t>
            </a:r>
            <a:r>
              <a:rPr lang="en-US" sz="2400" dirty="0" smtClean="0">
                <a:solidFill>
                  <a:schemeClr val="tx2"/>
                </a:solidFill>
                <a:ea typeface="Calibri"/>
                <a:cs typeface="Times New Roman"/>
              </a:rPr>
              <a:t>=2500</a:t>
            </a:r>
            <a:r>
              <a:rPr lang="en-US" sz="2400" baseline="30000" dirty="0" smtClean="0">
                <a:solidFill>
                  <a:schemeClr val="tx2"/>
                </a:solidFill>
                <a:ea typeface="Calibri"/>
                <a:cs typeface="Times New Roman"/>
              </a:rPr>
              <a:t>0</a:t>
            </a:r>
            <a:r>
              <a:rPr lang="en-US" sz="2400" dirty="0" smtClean="0">
                <a:solidFill>
                  <a:schemeClr val="tx2"/>
                </a:solidFill>
                <a:ea typeface="Calibri"/>
                <a:cs typeface="Times New Roman"/>
              </a:rPr>
              <a:t>C</a:t>
            </a:r>
            <a:endParaRPr lang="sr-Latn-RS" sz="2400" dirty="0" smtClean="0">
              <a:solidFill>
                <a:schemeClr val="tx2"/>
              </a:solidFill>
              <a:ea typeface="Calibri"/>
              <a:cs typeface="Times New Roman"/>
            </a:endParaRPr>
          </a:p>
          <a:p>
            <a:pPr algn="l">
              <a:lnSpc>
                <a:spcPct val="90000"/>
              </a:lnSpc>
              <a:spcBef>
                <a:spcPts val="600"/>
              </a:spcBef>
            </a:pPr>
            <a:r>
              <a:rPr lang="en-US" sz="2400" dirty="0" smtClean="0">
                <a:solidFill>
                  <a:schemeClr val="tx2"/>
                </a:solidFill>
                <a:sym typeface="Symbol"/>
              </a:rPr>
              <a:t></a:t>
            </a:r>
            <a:r>
              <a:rPr lang="sr-Latn-RS" sz="2400" dirty="0" smtClean="0">
                <a:solidFill>
                  <a:schemeClr val="tx2"/>
                </a:solidFill>
                <a:sym typeface="Symbol"/>
              </a:rPr>
              <a:t>=</a:t>
            </a:r>
            <a:r>
              <a:rPr lang="en-US" sz="2400" dirty="0">
                <a:solidFill>
                  <a:schemeClr val="tx2"/>
                </a:solidFill>
              </a:rPr>
              <a:t>0,004[1/</a:t>
            </a:r>
            <a:r>
              <a:rPr lang="en-US" sz="2400" baseline="30000" dirty="0">
                <a:solidFill>
                  <a:schemeClr val="tx2"/>
                </a:solidFill>
              </a:rPr>
              <a:t>0</a:t>
            </a:r>
            <a:r>
              <a:rPr lang="en-US" sz="2400" dirty="0">
                <a:solidFill>
                  <a:schemeClr val="tx2"/>
                </a:solidFill>
              </a:rPr>
              <a:t>C</a:t>
            </a:r>
            <a:r>
              <a:rPr lang="en-US" sz="2400" dirty="0" smtClean="0">
                <a:solidFill>
                  <a:schemeClr val="tx2"/>
                </a:solidFill>
              </a:rPr>
              <a:t>]</a:t>
            </a:r>
            <a:endParaRPr lang="sr-Latn-RS" sz="2400" dirty="0" smtClean="0">
              <a:solidFill>
                <a:schemeClr val="tx2"/>
              </a:solidFill>
            </a:endParaRPr>
          </a:p>
          <a:p>
            <a:pPr algn="l">
              <a:lnSpc>
                <a:spcPct val="90000"/>
              </a:lnSpc>
              <a:spcBef>
                <a:spcPts val="600"/>
              </a:spcBef>
            </a:pPr>
            <a:r>
              <a:rPr lang="sr-Latn-RS" sz="2400" dirty="0" smtClean="0">
                <a:solidFill>
                  <a:schemeClr val="tx2"/>
                </a:solidFill>
                <a:ea typeface="Calibri"/>
                <a:cs typeface="Times New Roman"/>
              </a:rPr>
              <a:t>R=?, I=?</a:t>
            </a:r>
            <a:endParaRPr lang="en-US" sz="2400" dirty="0">
              <a:solidFill>
                <a:schemeClr val="tx2"/>
              </a:solidFill>
              <a:ea typeface="Calibri"/>
              <a:cs typeface="Times New Roman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5982" y="3429000"/>
            <a:ext cx="3158018" cy="1032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7356" y="4461811"/>
            <a:ext cx="2396644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3178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827584" y="5396612"/>
            <a:ext cx="7120880" cy="984715"/>
          </a:xfrm>
        </p:spPr>
        <p:txBody>
          <a:bodyPr>
            <a:noAutofit/>
          </a:bodyPr>
          <a:lstStyle/>
          <a:p>
            <a:pPr algn="l"/>
            <a:r>
              <a:rPr lang="en-US" sz="2400" dirty="0" err="1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Vidi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 se da je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struja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 I</a:t>
            </a:r>
            <a:r>
              <a:rPr lang="en-US" sz="2400" baseline="-25000" dirty="0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0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na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sobnoj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temperaturi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deset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puta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veća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 od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struje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 I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na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radnoj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temperaturi</a:t>
            </a:r>
            <a:r>
              <a:rPr lang="en-US" sz="2400" dirty="0" smtClean="0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.</a:t>
            </a:r>
            <a:endParaRPr lang="en-US" sz="2400" dirty="0">
              <a:solidFill>
                <a:schemeClr val="tx2"/>
              </a:solidFill>
              <a:latin typeface="Cambria" pitchFamily="18" charset="0"/>
              <a:ea typeface="Cambria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981" y="1412776"/>
            <a:ext cx="3587528" cy="962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981" y="2375744"/>
            <a:ext cx="8143964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383856"/>
            <a:ext cx="3271266" cy="1909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6024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1728" y="1052736"/>
            <a:ext cx="7776864" cy="2952328"/>
          </a:xfrm>
        </p:spPr>
        <p:txBody>
          <a:bodyPr>
            <a:noAutofit/>
          </a:bodyPr>
          <a:lstStyle/>
          <a:p>
            <a:pPr algn="l"/>
            <a:r>
              <a:rPr lang="en-US" sz="2800" dirty="0" err="1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Nacrtati</a:t>
            </a:r>
            <a:r>
              <a:rPr lang="en-US" sz="28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električno</a:t>
            </a:r>
            <a:r>
              <a:rPr lang="en-US" sz="28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kolo</a:t>
            </a:r>
            <a:r>
              <a:rPr lang="en-US" sz="28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sa</a:t>
            </a:r>
            <a:r>
              <a:rPr lang="en-US" sz="28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generatorom</a:t>
            </a:r>
            <a:r>
              <a:rPr lang="en-US" sz="28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čija</a:t>
            </a:r>
            <a:r>
              <a:rPr lang="en-US" sz="28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je Ems E=100V i </a:t>
            </a:r>
            <a:r>
              <a:rPr lang="en-US" sz="2800" dirty="0" err="1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unutrašnji</a:t>
            </a:r>
            <a:r>
              <a:rPr lang="en-US" sz="28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otpor</a:t>
            </a:r>
            <a:r>
              <a:rPr lang="en-US" sz="28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R</a:t>
            </a:r>
            <a:r>
              <a:rPr lang="en-US" sz="2800" baseline="-25000" dirty="0" err="1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g</a:t>
            </a:r>
            <a:r>
              <a:rPr lang="en-US" sz="28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sym typeface="Symbol"/>
              </a:rPr>
              <a:t></a:t>
            </a:r>
            <a:r>
              <a:rPr lang="en-US" sz="28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1</a:t>
            </a:r>
            <a:r>
              <a:rPr lang="en-US" sz="28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sym typeface="Symbol"/>
              </a:rPr>
              <a:t></a:t>
            </a:r>
            <a:r>
              <a:rPr lang="en-US" sz="28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i </a:t>
            </a:r>
            <a:r>
              <a:rPr lang="en-US" sz="2800" dirty="0" err="1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na</a:t>
            </a:r>
            <a:r>
              <a:rPr lang="en-US" sz="28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koji</a:t>
            </a:r>
            <a:r>
              <a:rPr lang="en-US" sz="28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je </a:t>
            </a:r>
            <a:r>
              <a:rPr lang="en-US" sz="2800" dirty="0" err="1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priključen</a:t>
            </a:r>
            <a:r>
              <a:rPr lang="en-US" sz="28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otpornik</a:t>
            </a:r>
            <a:r>
              <a:rPr lang="en-US" sz="28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R. </a:t>
            </a:r>
            <a:r>
              <a:rPr lang="en-US" sz="28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/>
            </a:r>
            <a:br>
              <a:rPr lang="en-US" sz="28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</a:br>
            <a:r>
              <a:rPr lang="en-US" sz="2800" dirty="0" err="1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Izračunati</a:t>
            </a:r>
            <a:r>
              <a:rPr lang="en-US" sz="28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: </a:t>
            </a:r>
            <a:r>
              <a:rPr lang="en-US" sz="28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/>
            </a:r>
            <a:br>
              <a:rPr lang="en-US" sz="28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</a:br>
            <a:r>
              <a:rPr lang="en-US" sz="28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a</a:t>
            </a:r>
            <a:r>
              <a:rPr lang="en-US" sz="28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) </a:t>
            </a:r>
            <a:r>
              <a:rPr lang="en-US" sz="2800" dirty="0" err="1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stepen</a:t>
            </a:r>
            <a:r>
              <a:rPr lang="en-US" sz="28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korisnog</a:t>
            </a:r>
            <a:r>
              <a:rPr lang="en-US" sz="28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dejstva</a:t>
            </a:r>
            <a:r>
              <a:rPr lang="en-US" sz="28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generatora</a:t>
            </a:r>
            <a:r>
              <a:rPr lang="en-US" sz="28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vezanog</a:t>
            </a:r>
            <a:r>
              <a:rPr lang="en-US" sz="28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u </a:t>
            </a:r>
            <a:r>
              <a:rPr lang="en-US" sz="2800" dirty="0" err="1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kolo</a:t>
            </a:r>
            <a:r>
              <a:rPr lang="en-US" sz="28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ako</a:t>
            </a:r>
            <a:r>
              <a:rPr lang="en-US" sz="28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je R </a:t>
            </a:r>
            <a:r>
              <a:rPr lang="en-US" sz="28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sym typeface="Symbol"/>
              </a:rPr>
              <a:t></a:t>
            </a:r>
            <a:r>
              <a:rPr lang="en-US" sz="28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0 i R </a:t>
            </a:r>
            <a:r>
              <a:rPr lang="en-US" sz="28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sym typeface="Symbol"/>
              </a:rPr>
              <a:t></a:t>
            </a:r>
            <a:r>
              <a:rPr lang="en-US" sz="28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5k</a:t>
            </a:r>
            <a:r>
              <a:rPr lang="en-US" sz="28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sym typeface="Symbol"/>
              </a:rPr>
              <a:t></a:t>
            </a:r>
            <a:r>
              <a:rPr lang="en-US" sz="28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/>
            </a:r>
            <a:br>
              <a:rPr lang="en-US" sz="28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</a:br>
            <a:r>
              <a:rPr lang="en-US" sz="28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b</a:t>
            </a:r>
            <a:r>
              <a:rPr lang="en-US" sz="28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) </a:t>
            </a:r>
            <a:r>
              <a:rPr lang="en-US" sz="2800" dirty="0" err="1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Napon</a:t>
            </a:r>
            <a:r>
              <a:rPr lang="en-US" sz="28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na</a:t>
            </a:r>
            <a:r>
              <a:rPr lang="en-US" sz="28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krajevima</a:t>
            </a:r>
            <a:r>
              <a:rPr lang="en-US" sz="28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generatora</a:t>
            </a:r>
            <a:r>
              <a:rPr lang="en-US" sz="28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pri</a:t>
            </a:r>
            <a:r>
              <a:rPr lang="en-US" sz="28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R </a:t>
            </a:r>
            <a:r>
              <a:rPr lang="en-US" sz="28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sym typeface="Symbol"/>
              </a:rPr>
              <a:t></a:t>
            </a:r>
            <a:r>
              <a:rPr lang="en-US" sz="28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5k</a:t>
            </a:r>
            <a:r>
              <a:rPr lang="en-US" sz="28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sym typeface="Symbol"/>
              </a:rPr>
              <a:t></a:t>
            </a:r>
            <a:r>
              <a:rPr lang="en-US" sz="28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161544"/>
            <a:ext cx="3036640" cy="2435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6584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52736"/>
            <a:ext cx="7772400" cy="1470025"/>
          </a:xfrm>
        </p:spPr>
        <p:txBody>
          <a:bodyPr>
            <a:normAutofit/>
          </a:bodyPr>
          <a:lstStyle/>
          <a:p>
            <a:pPr algn="l"/>
            <a:r>
              <a:rPr lang="en-US" dirty="0" err="1">
                <a:solidFill>
                  <a:schemeClr val="tx2"/>
                </a:solidFill>
                <a:latin typeface="Cambria" pitchFamily="18" charset="0"/>
              </a:rPr>
              <a:t>Gustina</a:t>
            </a:r>
            <a:r>
              <a:rPr lang="en-US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Cambria" pitchFamily="18" charset="0"/>
              </a:rPr>
              <a:t>električne</a:t>
            </a:r>
            <a:r>
              <a:rPr lang="en-US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Cambria" pitchFamily="18" charset="0"/>
              </a:rPr>
              <a:t>struje</a:t>
            </a:r>
            <a:endParaRPr lang="en-US" dirty="0">
              <a:solidFill>
                <a:schemeClr val="tx2"/>
              </a:solidFill>
              <a:latin typeface="Cambria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Subtitle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683568" y="2636912"/>
                <a:ext cx="7120880" cy="3960440"/>
              </a:xfrm>
            </p:spPr>
            <p:txBody>
              <a:bodyPr>
                <a:normAutofit/>
              </a:bodyPr>
              <a:lstStyle/>
              <a:p>
                <a:pPr algn="l"/>
                <a:r>
                  <a:rPr lang="vi-VN" sz="2400" dirty="0" smtClean="0">
                    <a:solidFill>
                      <a:schemeClr val="tx2"/>
                    </a:solidFill>
                    <a:latin typeface="Cambria" pitchFamily="18" charset="0"/>
                  </a:rPr>
                  <a:t>Električna </a:t>
                </a:r>
                <a:r>
                  <a:rPr lang="vi-VN" sz="2400" dirty="0">
                    <a:solidFill>
                      <a:schemeClr val="tx2"/>
                    </a:solidFill>
                    <a:latin typeface="Cambria" pitchFamily="18" charset="0"/>
                  </a:rPr>
                  <a:t>struja može biti neravnomerno </a:t>
                </a:r>
                <a:r>
                  <a:rPr lang="vi-VN" sz="2400" dirty="0" smtClean="0">
                    <a:solidFill>
                      <a:schemeClr val="tx2"/>
                    </a:solidFill>
                    <a:latin typeface="Cambria" pitchFamily="18" charset="0"/>
                  </a:rPr>
                  <a:t>raspodeljena</a:t>
                </a:r>
                <a:r>
                  <a:rPr lang="sr-Latn-RS" sz="2400" dirty="0" smtClean="0">
                    <a:solidFill>
                      <a:schemeClr val="tx2"/>
                    </a:solidFill>
                    <a:latin typeface="Cambria" pitchFamily="18" charset="0"/>
                  </a:rPr>
                  <a:t> </a:t>
                </a:r>
                <a:r>
                  <a:rPr lang="vi-VN" sz="2400" dirty="0" smtClean="0">
                    <a:solidFill>
                      <a:schemeClr val="tx2"/>
                    </a:solidFill>
                    <a:latin typeface="Cambria" pitchFamily="18" charset="0"/>
                  </a:rPr>
                  <a:t>po </a:t>
                </a:r>
                <a:r>
                  <a:rPr lang="vi-VN" sz="2400" dirty="0">
                    <a:solidFill>
                      <a:schemeClr val="tx2"/>
                    </a:solidFill>
                    <a:latin typeface="Cambria" pitchFamily="18" charset="0"/>
                  </a:rPr>
                  <a:t>površini kroz koju protiče. Zato se uvodi pojam </a:t>
                </a:r>
                <a:r>
                  <a:rPr lang="vi-VN" sz="2400" dirty="0" smtClean="0">
                    <a:solidFill>
                      <a:schemeClr val="tx2"/>
                    </a:solidFill>
                    <a:latin typeface="Cambria" pitchFamily="18" charset="0"/>
                  </a:rPr>
                  <a:t>gustine </a:t>
                </a:r>
                <a:r>
                  <a:rPr lang="vi-VN" sz="2400" dirty="0">
                    <a:solidFill>
                      <a:schemeClr val="tx2"/>
                    </a:solidFill>
                    <a:latin typeface="Cambria" pitchFamily="18" charset="0"/>
                  </a:rPr>
                  <a:t>električne </a:t>
                </a:r>
                <a:r>
                  <a:rPr lang="vi-VN" sz="2400" dirty="0" smtClean="0">
                    <a:solidFill>
                      <a:schemeClr val="tx2"/>
                    </a:solidFill>
                    <a:latin typeface="Cambria" pitchFamily="18" charset="0"/>
                  </a:rPr>
                  <a:t>struje</a:t>
                </a:r>
                <a:r>
                  <a:rPr lang="sr-Latn-RS" sz="2400" dirty="0" smtClean="0">
                    <a:solidFill>
                      <a:schemeClr val="tx2"/>
                    </a:solidFill>
                    <a:latin typeface="Cambria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sr-Latn-RS" sz="2800" b="0" i="1" smtClean="0">
                        <a:solidFill>
                          <a:schemeClr val="tx2"/>
                        </a:solidFill>
                        <a:latin typeface="Cambria Math"/>
                      </a:rPr>
                      <m:t>𝑗</m:t>
                    </m:r>
                    <m:r>
                      <a:rPr lang="sr-Latn-RS" sz="2800" b="0" i="1" smtClean="0">
                        <a:solidFill>
                          <a:schemeClr val="tx2"/>
                        </a:solidFill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sr-Latn-RS" sz="2800" b="0" i="1" smtClean="0">
                            <a:solidFill>
                              <a:schemeClr val="tx2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sr-Latn-RS" sz="2800" b="0" i="1" smtClean="0">
                            <a:solidFill>
                              <a:schemeClr val="tx2"/>
                            </a:solidFill>
                            <a:latin typeface="Cambria Math"/>
                            <a:ea typeface="Cambria Math"/>
                          </a:rPr>
                          <m:t>𝑑𝐼</m:t>
                        </m:r>
                      </m:num>
                      <m:den>
                        <m:sSub>
                          <m:sSubPr>
                            <m:ctrlPr>
                              <a:rPr lang="sr-Latn-RS" sz="2800" b="0" i="1" smtClean="0">
                                <a:solidFill>
                                  <a:schemeClr val="tx2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sr-Latn-RS" sz="2800" i="1">
                                <a:solidFill>
                                  <a:srgbClr val="1F497D"/>
                                </a:solidFill>
                                <a:latin typeface="Cambria Math"/>
                                <a:ea typeface="Cambria Math"/>
                              </a:rPr>
                              <m:t>𝑑𝑆</m:t>
                            </m:r>
                          </m:e>
                          <m:sub>
                            <m:r>
                              <a:rPr lang="sr-Latn-RS" sz="2800" b="0" i="1" smtClean="0">
                                <a:solidFill>
                                  <a:schemeClr val="tx2"/>
                                </a:solidFill>
                                <a:latin typeface="Cambria Math"/>
                                <a:ea typeface="Cambria Math"/>
                              </a:rPr>
                              <m:t>⊥</m:t>
                            </m:r>
                          </m:sub>
                        </m:sSub>
                      </m:den>
                    </m:f>
                  </m:oMath>
                </a14:m>
                <a:endParaRPr lang="vi-VN" sz="2800" dirty="0">
                  <a:solidFill>
                    <a:schemeClr val="tx2"/>
                  </a:solidFill>
                  <a:latin typeface="Cambria" pitchFamily="18" charset="0"/>
                </a:endParaRPr>
              </a:p>
              <a:p>
                <a:pPr algn="l"/>
                <a14:m>
                  <m:oMath xmlns:m="http://schemas.openxmlformats.org/officeDocument/2006/math">
                    <m:sSub>
                      <m:sSubPr>
                        <m:ctrlPr>
                          <a:rPr lang="vi-VN" sz="240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sr-Latn-RS" sz="2400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𝑑𝑆</m:t>
                        </m:r>
                      </m:e>
                      <m:sub>
                        <m:r>
                          <a:rPr lang="vi-VN" sz="2400" i="1" smtClean="0">
                            <a:solidFill>
                              <a:schemeClr val="tx2"/>
                            </a:solidFill>
                            <a:latin typeface="Cambria Math"/>
                            <a:ea typeface="Cambria Math"/>
                          </a:rPr>
                          <m:t>⊥</m:t>
                        </m:r>
                      </m:sub>
                    </m:sSub>
                    <m:r>
                      <a:rPr lang="sr-Latn-RS" sz="2400" b="0" i="0" smtClean="0">
                        <a:solidFill>
                          <a:schemeClr val="tx2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vi-VN" sz="2400" dirty="0" smtClean="0">
                    <a:solidFill>
                      <a:schemeClr val="tx2"/>
                    </a:solidFill>
                    <a:latin typeface="Cambria" pitchFamily="18" charset="0"/>
                  </a:rPr>
                  <a:t>je </a:t>
                </a:r>
                <a:r>
                  <a:rPr lang="vi-VN" sz="2400" dirty="0">
                    <a:solidFill>
                      <a:schemeClr val="tx2"/>
                    </a:solidFill>
                    <a:latin typeface="Cambria" pitchFamily="18" charset="0"/>
                  </a:rPr>
                  <a:t>površina normalna na uređeno kretanje </a:t>
                </a:r>
                <a:r>
                  <a:rPr lang="vi-VN" sz="2400" dirty="0" smtClean="0">
                    <a:solidFill>
                      <a:schemeClr val="tx2"/>
                    </a:solidFill>
                    <a:latin typeface="Cambria" pitchFamily="18" charset="0"/>
                  </a:rPr>
                  <a:t>nosioca</a:t>
                </a:r>
                <a:r>
                  <a:rPr lang="sr-Latn-RS" sz="2400" dirty="0" smtClean="0">
                    <a:solidFill>
                      <a:schemeClr val="tx2"/>
                    </a:solidFill>
                    <a:latin typeface="Cambria" pitchFamily="18" charset="0"/>
                  </a:rPr>
                  <a:t> </a:t>
                </a:r>
                <a:r>
                  <a:rPr lang="vi-VN" sz="2400" dirty="0" smtClean="0">
                    <a:solidFill>
                      <a:schemeClr val="tx2"/>
                    </a:solidFill>
                    <a:latin typeface="Cambria" pitchFamily="18" charset="0"/>
                  </a:rPr>
                  <a:t>naelektrisanja</a:t>
                </a:r>
                <a:r>
                  <a:rPr lang="vi-VN" sz="2400" dirty="0">
                    <a:solidFill>
                      <a:schemeClr val="tx2"/>
                    </a:solidFill>
                    <a:latin typeface="Cambria" pitchFamily="18" charset="0"/>
                  </a:rPr>
                  <a:t>. </a:t>
                </a:r>
              </a:p>
              <a:p>
                <a:pPr algn="l"/>
                <a:r>
                  <a:rPr lang="vi-VN" sz="2400" dirty="0">
                    <a:solidFill>
                      <a:schemeClr val="tx2"/>
                    </a:solidFill>
                    <a:latin typeface="Cambria" pitchFamily="18" charset="0"/>
                  </a:rPr>
                  <a:t>Smer vektora </a:t>
                </a:r>
                <a:r>
                  <a:rPr lang="vi-VN" sz="2400" i="1" dirty="0">
                    <a:solidFill>
                      <a:schemeClr val="tx2"/>
                    </a:solidFill>
                    <a:latin typeface="Cambria" pitchFamily="18" charset="0"/>
                  </a:rPr>
                  <a:t>j</a:t>
                </a:r>
                <a:r>
                  <a:rPr lang="vi-VN" sz="2400" dirty="0">
                    <a:solidFill>
                      <a:schemeClr val="tx2"/>
                    </a:solidFill>
                    <a:latin typeface="Cambria" pitchFamily="18" charset="0"/>
                  </a:rPr>
                  <a:t> je smer vektora brzine </a:t>
                </a:r>
                <a:r>
                  <a:rPr lang="vi-VN" sz="2400" i="1" dirty="0">
                    <a:solidFill>
                      <a:schemeClr val="tx2"/>
                    </a:solidFill>
                    <a:latin typeface="Cambria" pitchFamily="18" charset="0"/>
                  </a:rPr>
                  <a:t>u</a:t>
                </a:r>
                <a:r>
                  <a:rPr lang="vi-VN" sz="2400" dirty="0">
                    <a:solidFill>
                      <a:schemeClr val="tx2"/>
                    </a:solidFill>
                    <a:latin typeface="Cambria" pitchFamily="18" charset="0"/>
                  </a:rPr>
                  <a:t> uređenog kretanja pozitivnog naelektrisanja.</a:t>
                </a:r>
              </a:p>
              <a:p>
                <a:pPr algn="l"/>
                <a:endParaRPr lang="en-US" sz="2400" dirty="0">
                  <a:solidFill>
                    <a:schemeClr val="tx2"/>
                  </a:solidFill>
                  <a:latin typeface="Cambria" pitchFamily="18" charset="0"/>
                </a:endParaRPr>
              </a:p>
            </p:txBody>
          </p:sp>
        </mc:Choice>
        <mc:Fallback xmlns="">
          <p:sp>
            <p:nvSpPr>
              <p:cNvPr id="5" name="Sub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683568" y="2636912"/>
                <a:ext cx="7120880" cy="3960440"/>
              </a:xfrm>
              <a:blipFill rotWithShape="1">
                <a:blip r:embed="rId2"/>
                <a:stretch>
                  <a:fillRect l="-1284" t="-12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00252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52736"/>
            <a:ext cx="7772400" cy="1470025"/>
          </a:xfrm>
        </p:spPr>
        <p:txBody>
          <a:bodyPr>
            <a:noAutofit/>
          </a:bodyPr>
          <a:lstStyle/>
          <a:p>
            <a:pPr algn="l"/>
            <a:r>
              <a:rPr lang="en-US" sz="2400" dirty="0" err="1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Stepen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(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koeficijent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)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korisnog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dejstva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ili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 KKD( 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  <a:ea typeface="Cambria" pitchFamily="18" charset="0"/>
                <a:sym typeface="Symbol"/>
              </a:rPr>
              <a:t>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 )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definisan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 je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kao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količnik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korisne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snage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P</a:t>
            </a:r>
            <a:r>
              <a:rPr lang="en-US" sz="2400" baseline="-25000" dirty="0" err="1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k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 ,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koja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 se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razvija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na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otporniku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 R i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snage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 P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koju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 generator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daje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kolu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,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odnosno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prijemniku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 (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potrošaču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):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36912"/>
            <a:ext cx="8748464" cy="3760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228184" y="3933055"/>
            <a:ext cx="28438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1F497D"/>
                </a:solidFill>
                <a:latin typeface="Cambria" pitchFamily="18" charset="0"/>
                <a:ea typeface="Cambria" pitchFamily="18" charset="0"/>
              </a:rPr>
              <a:t>gde</a:t>
            </a:r>
            <a:r>
              <a:rPr lang="en-US" sz="2000" dirty="0">
                <a:solidFill>
                  <a:srgbClr val="1F497D"/>
                </a:solidFill>
                <a:latin typeface="Cambria" pitchFamily="18" charset="0"/>
                <a:ea typeface="Cambria" pitchFamily="18" charset="0"/>
              </a:rPr>
              <a:t> je </a:t>
            </a:r>
            <a:r>
              <a:rPr lang="en-US" sz="2000" i="1" dirty="0">
                <a:solidFill>
                  <a:srgbClr val="1F497D"/>
                </a:solidFill>
                <a:latin typeface="Cambria" pitchFamily="18" charset="0"/>
                <a:ea typeface="Cambria" pitchFamily="18" charset="0"/>
              </a:rPr>
              <a:t>R</a:t>
            </a:r>
            <a:r>
              <a:rPr lang="en-US" sz="2000" i="1" baseline="-25000" dirty="0">
                <a:solidFill>
                  <a:srgbClr val="1F497D"/>
                </a:solidFill>
                <a:latin typeface="Cambria" pitchFamily="18" charset="0"/>
                <a:ea typeface="Cambria" pitchFamily="18" charset="0"/>
              </a:rPr>
              <a:t>g</a:t>
            </a:r>
            <a:r>
              <a:rPr lang="en-US" sz="2000" i="1" dirty="0">
                <a:solidFill>
                  <a:srgbClr val="1F497D"/>
                </a:solidFill>
                <a:latin typeface="Cambria" pitchFamily="18" charset="0"/>
                <a:ea typeface="Cambria" pitchFamily="18" charset="0"/>
                <a:sym typeface="Symbol"/>
              </a:rPr>
              <a:t></a:t>
            </a:r>
            <a:r>
              <a:rPr lang="en-US" sz="2000" i="1" dirty="0">
                <a:solidFill>
                  <a:srgbClr val="1F497D"/>
                </a:solidFill>
                <a:latin typeface="Cambria" pitchFamily="18" charset="0"/>
                <a:ea typeface="Cambria" pitchFamily="18" charset="0"/>
              </a:rPr>
              <a:t>I</a:t>
            </a:r>
            <a:r>
              <a:rPr lang="en-US" sz="2000" baseline="30000" dirty="0">
                <a:solidFill>
                  <a:srgbClr val="1F497D"/>
                </a:solidFill>
                <a:latin typeface="Cambria" pitchFamily="18" charset="0"/>
                <a:ea typeface="Cambria" pitchFamily="18" charset="0"/>
              </a:rPr>
              <a:t>2</a:t>
            </a:r>
            <a:r>
              <a:rPr lang="en-US" sz="2000" dirty="0">
                <a:solidFill>
                  <a:srgbClr val="1F497D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dirty="0" err="1">
                <a:solidFill>
                  <a:srgbClr val="1F497D"/>
                </a:solidFill>
                <a:latin typeface="Cambria" pitchFamily="18" charset="0"/>
                <a:ea typeface="Cambria" pitchFamily="18" charset="0"/>
              </a:rPr>
              <a:t>deo</a:t>
            </a:r>
            <a:r>
              <a:rPr lang="en-US" sz="2000" dirty="0">
                <a:solidFill>
                  <a:srgbClr val="1F497D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dirty="0" err="1">
                <a:solidFill>
                  <a:srgbClr val="1F497D"/>
                </a:solidFill>
                <a:latin typeface="Cambria" pitchFamily="18" charset="0"/>
                <a:ea typeface="Cambria" pitchFamily="18" charset="0"/>
              </a:rPr>
              <a:t>snage</a:t>
            </a:r>
            <a:r>
              <a:rPr lang="en-US" sz="2000" dirty="0">
                <a:solidFill>
                  <a:srgbClr val="1F497D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dirty="0" err="1">
                <a:solidFill>
                  <a:srgbClr val="1F497D"/>
                </a:solidFill>
                <a:latin typeface="Cambria" pitchFamily="18" charset="0"/>
                <a:ea typeface="Cambria" pitchFamily="18" charset="0"/>
              </a:rPr>
              <a:t>generatora</a:t>
            </a:r>
            <a:r>
              <a:rPr lang="en-US" sz="2000" dirty="0">
                <a:solidFill>
                  <a:srgbClr val="1F497D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dirty="0" err="1">
                <a:solidFill>
                  <a:srgbClr val="1F497D"/>
                </a:solidFill>
                <a:latin typeface="Cambria" pitchFamily="18" charset="0"/>
                <a:ea typeface="Cambria" pitchFamily="18" charset="0"/>
              </a:rPr>
              <a:t>razvijen</a:t>
            </a:r>
            <a:r>
              <a:rPr lang="en-US" sz="2000" dirty="0">
                <a:solidFill>
                  <a:srgbClr val="1F497D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dirty="0" err="1">
                <a:solidFill>
                  <a:srgbClr val="1F497D"/>
                </a:solidFill>
                <a:latin typeface="Cambria" pitchFamily="18" charset="0"/>
                <a:ea typeface="Cambria" pitchFamily="18" charset="0"/>
              </a:rPr>
              <a:t>na</a:t>
            </a:r>
            <a:r>
              <a:rPr lang="en-US" sz="2000" dirty="0">
                <a:solidFill>
                  <a:srgbClr val="1F497D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dirty="0" err="1">
                <a:solidFill>
                  <a:srgbClr val="1F497D"/>
                </a:solidFill>
                <a:latin typeface="Cambria" pitchFamily="18" charset="0"/>
                <a:ea typeface="Cambria" pitchFamily="18" charset="0"/>
              </a:rPr>
              <a:t>unutrašnjoj</a:t>
            </a:r>
            <a:r>
              <a:rPr lang="en-US" sz="2000" dirty="0">
                <a:solidFill>
                  <a:srgbClr val="1F497D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dirty="0" err="1">
                <a:solidFill>
                  <a:srgbClr val="1F497D"/>
                </a:solidFill>
                <a:latin typeface="Cambria" pitchFamily="18" charset="0"/>
                <a:ea typeface="Cambria" pitchFamily="18" charset="0"/>
              </a:rPr>
              <a:t>otpornosti</a:t>
            </a:r>
            <a:r>
              <a:rPr lang="en-US" sz="2000" dirty="0">
                <a:solidFill>
                  <a:srgbClr val="1F497D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dirty="0" err="1">
                <a:solidFill>
                  <a:srgbClr val="1F497D"/>
                </a:solidFill>
                <a:latin typeface="Cambria" pitchFamily="18" charset="0"/>
                <a:ea typeface="Cambria" pitchFamily="18" charset="0"/>
              </a:rPr>
              <a:t>generatora</a:t>
            </a:r>
            <a:r>
              <a:rPr lang="en-US" sz="2000" dirty="0">
                <a:solidFill>
                  <a:srgbClr val="1F497D"/>
                </a:solidFill>
                <a:latin typeface="Cambria" pitchFamily="18" charset="0"/>
                <a:ea typeface="Cambria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67767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908720"/>
            <a:ext cx="4835605" cy="2672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708230" y="3581028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>
                <a:solidFill>
                  <a:srgbClr val="1F497D"/>
                </a:solidFill>
                <a:latin typeface="Cambria" pitchFamily="18" charset="0"/>
                <a:ea typeface="Cambria" pitchFamily="18" charset="0"/>
              </a:rPr>
              <a:t>Tada je </a:t>
            </a:r>
            <a:r>
              <a:rPr lang="en-US" sz="2400" dirty="0" err="1">
                <a:solidFill>
                  <a:srgbClr val="1F497D"/>
                </a:solidFill>
                <a:latin typeface="Cambria" pitchFamily="18" charset="0"/>
                <a:ea typeface="Cambria" pitchFamily="18" charset="0"/>
              </a:rPr>
              <a:t>snaga</a:t>
            </a:r>
            <a:r>
              <a:rPr lang="en-US" sz="2400" dirty="0">
                <a:solidFill>
                  <a:srgbClr val="1F497D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dirty="0" err="1">
                <a:solidFill>
                  <a:srgbClr val="1F497D"/>
                </a:solidFill>
                <a:latin typeface="Cambria" pitchFamily="18" charset="0"/>
                <a:ea typeface="Cambria" pitchFamily="18" charset="0"/>
              </a:rPr>
              <a:t>generatora</a:t>
            </a:r>
            <a:r>
              <a:rPr lang="en-US" sz="2400" dirty="0">
                <a:solidFill>
                  <a:srgbClr val="1F497D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dirty="0" err="1">
                <a:solidFill>
                  <a:srgbClr val="1F497D"/>
                </a:solidFill>
                <a:latin typeface="Cambria" pitchFamily="18" charset="0"/>
                <a:ea typeface="Cambria" pitchFamily="18" charset="0"/>
              </a:rPr>
              <a:t>maksimalna</a:t>
            </a:r>
            <a:r>
              <a:rPr lang="en-US" sz="2400" dirty="0">
                <a:solidFill>
                  <a:srgbClr val="1F497D"/>
                </a:solidFill>
                <a:latin typeface="Cambria" pitchFamily="18" charset="0"/>
                <a:ea typeface="Cambria" pitchFamily="18" charset="0"/>
              </a:rPr>
              <a:t>, a </a:t>
            </a:r>
            <a:r>
              <a:rPr lang="en-US" sz="2400" dirty="0" err="1">
                <a:solidFill>
                  <a:srgbClr val="1F497D"/>
                </a:solidFill>
                <a:latin typeface="Cambria" pitchFamily="18" charset="0"/>
                <a:ea typeface="Cambria" pitchFamily="18" charset="0"/>
              </a:rPr>
              <a:t>za</a:t>
            </a:r>
            <a:r>
              <a:rPr lang="en-US" sz="2400" dirty="0">
                <a:solidFill>
                  <a:srgbClr val="1F497D"/>
                </a:solidFill>
                <a:latin typeface="Cambria" pitchFamily="18" charset="0"/>
                <a:ea typeface="Cambria" pitchFamily="18" charset="0"/>
              </a:rPr>
              <a:t> generator se </a:t>
            </a:r>
            <a:r>
              <a:rPr lang="en-US" sz="2400" dirty="0" err="1">
                <a:solidFill>
                  <a:srgbClr val="1F497D"/>
                </a:solidFill>
                <a:latin typeface="Cambria" pitchFamily="18" charset="0"/>
                <a:ea typeface="Cambria" pitchFamily="18" charset="0"/>
              </a:rPr>
              <a:t>kaže</a:t>
            </a:r>
            <a:r>
              <a:rPr lang="en-US" sz="2400" dirty="0">
                <a:solidFill>
                  <a:srgbClr val="1F497D"/>
                </a:solidFill>
                <a:latin typeface="Cambria" pitchFamily="18" charset="0"/>
                <a:ea typeface="Cambria" pitchFamily="18" charset="0"/>
              </a:rPr>
              <a:t> da je u </a:t>
            </a:r>
            <a:r>
              <a:rPr lang="en-US" sz="2400" dirty="0" err="1" smtClean="0">
                <a:solidFill>
                  <a:srgbClr val="1F497D"/>
                </a:solidFill>
                <a:latin typeface="Cambria" pitchFamily="18" charset="0"/>
                <a:ea typeface="Cambria" pitchFamily="18" charset="0"/>
              </a:rPr>
              <a:t>kratkom</a:t>
            </a:r>
            <a:r>
              <a:rPr lang="en-US" sz="2400" dirty="0" smtClean="0">
                <a:solidFill>
                  <a:srgbClr val="1F497D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dirty="0" err="1">
                <a:solidFill>
                  <a:srgbClr val="1F497D"/>
                </a:solidFill>
                <a:latin typeface="Cambria" pitchFamily="18" charset="0"/>
                <a:ea typeface="Cambria" pitchFamily="18" charset="0"/>
              </a:rPr>
              <a:t>spoju</a:t>
            </a:r>
            <a:r>
              <a:rPr lang="en-US" sz="2400" dirty="0">
                <a:solidFill>
                  <a:srgbClr val="1F497D"/>
                </a:solidFill>
                <a:latin typeface="Cambria" pitchFamily="18" charset="0"/>
                <a:ea typeface="Cambria" pitchFamily="18" charset="0"/>
              </a:rPr>
              <a:t>. </a:t>
            </a:r>
            <a:r>
              <a:rPr lang="en-US" sz="2400" dirty="0" err="1">
                <a:solidFill>
                  <a:srgbClr val="1F497D"/>
                </a:solidFill>
                <a:latin typeface="Cambria" pitchFamily="18" charset="0"/>
                <a:ea typeface="Cambria" pitchFamily="18" charset="0"/>
              </a:rPr>
              <a:t>Sva</a:t>
            </a:r>
            <a:r>
              <a:rPr lang="en-US" sz="2400" dirty="0">
                <a:solidFill>
                  <a:srgbClr val="1F497D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dirty="0" err="1">
                <a:solidFill>
                  <a:srgbClr val="1F497D"/>
                </a:solidFill>
                <a:latin typeface="Cambria" pitchFamily="18" charset="0"/>
                <a:ea typeface="Cambria" pitchFamily="18" charset="0"/>
              </a:rPr>
              <a:t>njegova</a:t>
            </a:r>
            <a:r>
              <a:rPr lang="en-US" sz="2400" dirty="0">
                <a:solidFill>
                  <a:srgbClr val="1F497D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dirty="0" err="1">
                <a:solidFill>
                  <a:srgbClr val="1F497D"/>
                </a:solidFill>
                <a:latin typeface="Cambria" pitchFamily="18" charset="0"/>
                <a:ea typeface="Cambria" pitchFamily="18" charset="0"/>
              </a:rPr>
              <a:t>snaga</a:t>
            </a:r>
            <a:r>
              <a:rPr lang="en-US" sz="2400" dirty="0">
                <a:solidFill>
                  <a:srgbClr val="1F497D"/>
                </a:solidFill>
                <a:latin typeface="Cambria" pitchFamily="18" charset="0"/>
                <a:ea typeface="Cambria" pitchFamily="18" charset="0"/>
              </a:rPr>
              <a:t> se </a:t>
            </a:r>
            <a:r>
              <a:rPr lang="en-US" sz="2400" dirty="0" err="1" smtClean="0">
                <a:solidFill>
                  <a:srgbClr val="1F497D"/>
                </a:solidFill>
                <a:latin typeface="Cambria" pitchFamily="18" charset="0"/>
                <a:ea typeface="Cambria" pitchFamily="18" charset="0"/>
              </a:rPr>
              <a:t>usled</a:t>
            </a:r>
            <a:r>
              <a:rPr lang="en-US" sz="2400" dirty="0" smtClean="0">
                <a:solidFill>
                  <a:srgbClr val="1F497D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dirty="0" err="1">
                <a:solidFill>
                  <a:srgbClr val="1F497D"/>
                </a:solidFill>
                <a:latin typeface="Cambria" pitchFamily="18" charset="0"/>
                <a:ea typeface="Cambria" pitchFamily="18" charset="0"/>
              </a:rPr>
              <a:t>Džulovog</a:t>
            </a:r>
            <a:r>
              <a:rPr lang="en-US" sz="2400" dirty="0">
                <a:solidFill>
                  <a:srgbClr val="1F497D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dirty="0" err="1">
                <a:solidFill>
                  <a:srgbClr val="1F497D"/>
                </a:solidFill>
                <a:latin typeface="Cambria" pitchFamily="18" charset="0"/>
                <a:ea typeface="Cambria" pitchFamily="18" charset="0"/>
              </a:rPr>
              <a:t>efekta</a:t>
            </a:r>
            <a:r>
              <a:rPr lang="en-US" sz="2400" dirty="0">
                <a:solidFill>
                  <a:srgbClr val="1F497D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dirty="0" err="1">
                <a:solidFill>
                  <a:srgbClr val="1F497D"/>
                </a:solidFill>
                <a:latin typeface="Cambria" pitchFamily="18" charset="0"/>
                <a:ea typeface="Cambria" pitchFamily="18" charset="0"/>
              </a:rPr>
              <a:t>pretvara</a:t>
            </a:r>
            <a:r>
              <a:rPr lang="en-US" sz="2400" dirty="0">
                <a:solidFill>
                  <a:srgbClr val="1F497D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dirty="0" smtClean="0">
                <a:solidFill>
                  <a:srgbClr val="1F497D"/>
                </a:solidFill>
                <a:latin typeface="Cambria" pitchFamily="18" charset="0"/>
                <a:ea typeface="Cambria" pitchFamily="18" charset="0"/>
              </a:rPr>
              <a:t>u </a:t>
            </a:r>
            <a:r>
              <a:rPr lang="en-US" sz="2400" dirty="0" err="1">
                <a:solidFill>
                  <a:srgbClr val="1F497D"/>
                </a:solidFill>
                <a:latin typeface="Cambria" pitchFamily="18" charset="0"/>
                <a:ea typeface="Cambria" pitchFamily="18" charset="0"/>
              </a:rPr>
              <a:t>toplotu</a:t>
            </a:r>
            <a:r>
              <a:rPr lang="en-US" sz="2400" dirty="0">
                <a:solidFill>
                  <a:srgbClr val="1F497D"/>
                </a:solidFill>
                <a:latin typeface="Cambria" pitchFamily="18" charset="0"/>
                <a:ea typeface="Cambria" pitchFamily="18" charset="0"/>
              </a:rPr>
              <a:t> pa generator </a:t>
            </a:r>
            <a:r>
              <a:rPr lang="en-US" sz="2400" dirty="0" err="1">
                <a:solidFill>
                  <a:srgbClr val="1F497D"/>
                </a:solidFill>
                <a:latin typeface="Cambria" pitchFamily="18" charset="0"/>
                <a:ea typeface="Cambria" pitchFamily="18" charset="0"/>
              </a:rPr>
              <a:t>može</a:t>
            </a:r>
            <a:r>
              <a:rPr lang="en-US" sz="2400" dirty="0">
                <a:solidFill>
                  <a:srgbClr val="1F497D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dirty="0" err="1">
                <a:solidFill>
                  <a:srgbClr val="1F497D"/>
                </a:solidFill>
                <a:latin typeface="Cambria" pitchFamily="18" charset="0"/>
                <a:ea typeface="Cambria" pitchFamily="18" charset="0"/>
              </a:rPr>
              <a:t>biti</a:t>
            </a:r>
            <a:r>
              <a:rPr lang="en-US" sz="2400" dirty="0">
                <a:solidFill>
                  <a:srgbClr val="1F497D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dirty="0" err="1">
                <a:solidFill>
                  <a:srgbClr val="1F497D"/>
                </a:solidFill>
                <a:latin typeface="Cambria" pitchFamily="18" charset="0"/>
                <a:ea typeface="Cambria" pitchFamily="18" charset="0"/>
              </a:rPr>
              <a:t>oštećen</a:t>
            </a:r>
            <a:r>
              <a:rPr lang="en-US" sz="2400" dirty="0">
                <a:solidFill>
                  <a:srgbClr val="1F497D"/>
                </a:solidFill>
                <a:latin typeface="Cambria" pitchFamily="18" charset="0"/>
                <a:ea typeface="Cambria" pitchFamily="18" charset="0"/>
              </a:rPr>
              <a:t> i u </a:t>
            </a:r>
            <a:r>
              <a:rPr lang="en-US" sz="2400" dirty="0" err="1">
                <a:solidFill>
                  <a:srgbClr val="1F497D"/>
                </a:solidFill>
                <a:latin typeface="Cambria" pitchFamily="18" charset="0"/>
                <a:ea typeface="Cambria" pitchFamily="18" charset="0"/>
              </a:rPr>
              <a:t>takvom</a:t>
            </a:r>
            <a:r>
              <a:rPr lang="en-US" sz="2400" dirty="0">
                <a:solidFill>
                  <a:srgbClr val="1F497D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dirty="0" err="1">
                <a:solidFill>
                  <a:srgbClr val="1F497D"/>
                </a:solidFill>
                <a:latin typeface="Cambria" pitchFamily="18" charset="0"/>
                <a:ea typeface="Cambria" pitchFamily="18" charset="0"/>
              </a:rPr>
              <a:t>režimu</a:t>
            </a:r>
            <a:r>
              <a:rPr lang="en-US" sz="2400" dirty="0">
                <a:solidFill>
                  <a:srgbClr val="1F497D"/>
                </a:solidFill>
                <a:latin typeface="Cambria" pitchFamily="18" charset="0"/>
                <a:ea typeface="Cambria" pitchFamily="18" charset="0"/>
              </a:rPr>
              <a:t> ne </a:t>
            </a:r>
            <a:r>
              <a:rPr lang="en-US" sz="2400" dirty="0" err="1" smtClean="0">
                <a:solidFill>
                  <a:srgbClr val="1F497D"/>
                </a:solidFill>
                <a:latin typeface="Cambria" pitchFamily="18" charset="0"/>
                <a:ea typeface="Cambria" pitchFamily="18" charset="0"/>
              </a:rPr>
              <a:t>sme</a:t>
            </a:r>
            <a:r>
              <a:rPr lang="en-US" sz="2400" dirty="0" smtClean="0">
                <a:solidFill>
                  <a:srgbClr val="1F497D"/>
                </a:solidFill>
                <a:latin typeface="Cambria" pitchFamily="18" charset="0"/>
                <a:ea typeface="Cambria" pitchFamily="18" charset="0"/>
              </a:rPr>
              <a:t> da </a:t>
            </a:r>
            <a:r>
              <a:rPr lang="en-US" sz="2400" dirty="0" err="1">
                <a:solidFill>
                  <a:srgbClr val="1F497D"/>
                </a:solidFill>
                <a:latin typeface="Cambria" pitchFamily="18" charset="0"/>
                <a:ea typeface="Cambria" pitchFamily="18" charset="0"/>
              </a:rPr>
              <a:t>radi</a:t>
            </a:r>
            <a:r>
              <a:rPr lang="en-US" sz="2400" dirty="0">
                <a:solidFill>
                  <a:srgbClr val="1F497D"/>
                </a:solidFill>
                <a:latin typeface="Cambria" pitchFamily="18" charset="0"/>
                <a:ea typeface="Cambria" pitchFamily="18" charset="0"/>
              </a:rPr>
              <a:t>.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341" y="5051053"/>
            <a:ext cx="5036848" cy="754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70" y="5769622"/>
            <a:ext cx="6075030" cy="735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7446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38895"/>
            <a:ext cx="6334472" cy="1470025"/>
          </a:xfrm>
        </p:spPr>
        <p:txBody>
          <a:bodyPr>
            <a:normAutofit/>
          </a:bodyPr>
          <a:lstStyle/>
          <a:p>
            <a:pPr algn="l"/>
            <a:r>
              <a:rPr lang="en-US" sz="3600" dirty="0" err="1">
                <a:solidFill>
                  <a:schemeClr val="tx2"/>
                </a:solidFill>
                <a:latin typeface="Cambria" pitchFamily="18" charset="0"/>
              </a:rPr>
              <a:t>Naći</a:t>
            </a:r>
            <a:r>
              <a:rPr lang="en-US" sz="3600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3600" dirty="0" err="1">
                <a:solidFill>
                  <a:schemeClr val="tx2"/>
                </a:solidFill>
                <a:latin typeface="Cambria" pitchFamily="18" charset="0"/>
              </a:rPr>
              <a:t>ukupnu</a:t>
            </a:r>
            <a:r>
              <a:rPr lang="en-US" sz="3600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3600" dirty="0" err="1">
                <a:solidFill>
                  <a:schemeClr val="tx2"/>
                </a:solidFill>
                <a:latin typeface="Cambria" pitchFamily="18" charset="0"/>
              </a:rPr>
              <a:t>otpornost</a:t>
            </a:r>
            <a:r>
              <a:rPr lang="en-US" sz="3600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3600" dirty="0" err="1" smtClean="0">
                <a:solidFill>
                  <a:schemeClr val="tx2"/>
                </a:solidFill>
                <a:latin typeface="Cambria" pitchFamily="18" charset="0"/>
              </a:rPr>
              <a:t>izme</a:t>
            </a:r>
            <a:r>
              <a:rPr lang="sr-Latn-RS" sz="3600" dirty="0" smtClean="0">
                <a:solidFill>
                  <a:schemeClr val="tx2"/>
                </a:solidFill>
                <a:latin typeface="Cambria" pitchFamily="18" charset="0"/>
              </a:rPr>
              <a:t>đ</a:t>
            </a:r>
            <a:r>
              <a:rPr lang="en-US" sz="3600" dirty="0" smtClean="0">
                <a:solidFill>
                  <a:schemeClr val="tx2"/>
                </a:solidFill>
                <a:latin typeface="Cambria" pitchFamily="18" charset="0"/>
              </a:rPr>
              <a:t>u </a:t>
            </a:r>
            <a:r>
              <a:rPr lang="en-US" sz="3600" dirty="0" err="1">
                <a:solidFill>
                  <a:schemeClr val="tx2"/>
                </a:solidFill>
                <a:latin typeface="Cambria" pitchFamily="18" charset="0"/>
              </a:rPr>
              <a:t>tačaka</a:t>
            </a:r>
            <a:r>
              <a:rPr lang="en-US" sz="3600" dirty="0">
                <a:solidFill>
                  <a:schemeClr val="tx2"/>
                </a:solidFill>
                <a:latin typeface="Cambria" pitchFamily="18" charset="0"/>
              </a:rPr>
              <a:t> A i B </a:t>
            </a:r>
            <a:r>
              <a:rPr lang="en-US" sz="3600" dirty="0" err="1">
                <a:solidFill>
                  <a:schemeClr val="tx2"/>
                </a:solidFill>
                <a:latin typeface="Cambria" pitchFamily="18" charset="0"/>
              </a:rPr>
              <a:t>sa</a:t>
            </a:r>
            <a:r>
              <a:rPr lang="en-US" sz="3600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3600" dirty="0" err="1">
                <a:solidFill>
                  <a:schemeClr val="tx2"/>
                </a:solidFill>
                <a:latin typeface="Cambria" pitchFamily="18" charset="0"/>
              </a:rPr>
              <a:t>slike</a:t>
            </a:r>
            <a:r>
              <a:rPr lang="en-US" sz="3600" dirty="0">
                <a:solidFill>
                  <a:schemeClr val="tx2"/>
                </a:solidFill>
                <a:latin typeface="Cambria" pitchFamily="18" charset="0"/>
              </a:rPr>
              <a:t>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3894" y="2852935"/>
            <a:ext cx="4516134" cy="3106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7304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822264"/>
            <a:ext cx="2620491" cy="2399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4580308"/>
            <a:ext cx="1946810" cy="697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050554"/>
            <a:ext cx="3259993" cy="2242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8889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1124744"/>
            <a:ext cx="7120880" cy="2376264"/>
          </a:xfrm>
        </p:spPr>
        <p:txBody>
          <a:bodyPr>
            <a:normAutofit/>
          </a:bodyPr>
          <a:lstStyle/>
          <a:p>
            <a:pPr algn="l"/>
            <a:r>
              <a:rPr lang="en-US" sz="2400" dirty="0" err="1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Izračunati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jačinu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struje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 u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kolu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prikazanom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na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slici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 (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za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označeni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referentni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smer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),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napone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izme</a:t>
            </a:r>
            <a:r>
              <a:rPr lang="sr-Latn-RS" sz="2400" dirty="0" smtClean="0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đ</a:t>
            </a:r>
            <a:r>
              <a:rPr lang="en-US" sz="2400" dirty="0" smtClean="0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u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krajeva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svih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elemenata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 i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snage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svih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generatora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. </a:t>
            </a:r>
            <a:r>
              <a:rPr lang="de-CH" sz="2400" dirty="0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Poznato je: E</a:t>
            </a:r>
            <a:r>
              <a:rPr lang="de-CH" sz="2400" baseline="-25000" dirty="0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1</a:t>
            </a:r>
            <a:r>
              <a:rPr lang="de-CH" sz="2400" dirty="0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  <a:ea typeface="Cambria" pitchFamily="18" charset="0"/>
                <a:sym typeface="Symbol"/>
              </a:rPr>
              <a:t></a:t>
            </a:r>
            <a:r>
              <a:rPr lang="de-CH" sz="2400" dirty="0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10V , E</a:t>
            </a:r>
            <a:r>
              <a:rPr lang="de-CH" sz="2400" baseline="-25000" dirty="0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2</a:t>
            </a:r>
            <a:r>
              <a:rPr lang="de-CH" sz="2400" dirty="0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  <a:ea typeface="Cambria" pitchFamily="18" charset="0"/>
                <a:sym typeface="Symbol"/>
              </a:rPr>
              <a:t></a:t>
            </a:r>
            <a:r>
              <a:rPr lang="de-CH" sz="2400" dirty="0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 20V, E</a:t>
            </a:r>
            <a:r>
              <a:rPr lang="de-CH" sz="2400" baseline="-25000" dirty="0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3</a:t>
            </a:r>
            <a:r>
              <a:rPr lang="de-CH" sz="2400" dirty="0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  <a:ea typeface="Cambria" pitchFamily="18" charset="0"/>
                <a:sym typeface="Symbol"/>
              </a:rPr>
              <a:t></a:t>
            </a:r>
            <a:r>
              <a:rPr lang="de-CH" sz="2400" dirty="0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 30V , E</a:t>
            </a:r>
            <a:r>
              <a:rPr lang="de-CH" sz="2400" baseline="-25000" dirty="0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g</a:t>
            </a:r>
            <a:r>
              <a:rPr lang="de-CH" sz="2400" dirty="0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  <a:ea typeface="Cambria" pitchFamily="18" charset="0"/>
                <a:sym typeface="Symbol"/>
              </a:rPr>
              <a:t></a:t>
            </a:r>
            <a:r>
              <a:rPr lang="de-CH" sz="2400" dirty="0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 40V, R</a:t>
            </a:r>
            <a:r>
              <a:rPr lang="de-CH" sz="2400" baseline="-25000" dirty="0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g1</a:t>
            </a:r>
            <a:r>
              <a:rPr lang="de-CH" sz="2400" dirty="0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  <a:ea typeface="Cambria" pitchFamily="18" charset="0"/>
                <a:sym typeface="Symbol"/>
              </a:rPr>
              <a:t></a:t>
            </a:r>
            <a:r>
              <a:rPr lang="de-CH" sz="2400" dirty="0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 R</a:t>
            </a:r>
            <a:r>
              <a:rPr lang="de-CH" sz="2400" baseline="-25000" dirty="0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g2</a:t>
            </a:r>
            <a:r>
              <a:rPr lang="de-CH" sz="2400" dirty="0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  <a:ea typeface="Cambria" pitchFamily="18" charset="0"/>
                <a:sym typeface="Symbol"/>
              </a:rPr>
              <a:t></a:t>
            </a:r>
            <a:r>
              <a:rPr lang="de-CH" sz="2400" dirty="0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 R</a:t>
            </a:r>
            <a:r>
              <a:rPr lang="de-CH" sz="2400" baseline="-25000" dirty="0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g3</a:t>
            </a:r>
            <a:r>
              <a:rPr lang="de-CH" sz="2400" dirty="0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  <a:ea typeface="Cambria" pitchFamily="18" charset="0"/>
                <a:sym typeface="Symbol"/>
              </a:rPr>
              <a:t></a:t>
            </a:r>
            <a:r>
              <a:rPr lang="de-CH" sz="2400" dirty="0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 R</a:t>
            </a:r>
            <a:r>
              <a:rPr lang="de-CH" sz="2400" baseline="-25000" dirty="0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g4</a:t>
            </a:r>
            <a:r>
              <a:rPr lang="de-CH" sz="2400" dirty="0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  <a:ea typeface="Cambria" pitchFamily="18" charset="0"/>
                <a:sym typeface="Symbol"/>
              </a:rPr>
              <a:t></a:t>
            </a:r>
            <a:r>
              <a:rPr lang="de-CH" sz="2400" dirty="0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1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  <a:ea typeface="Cambria" pitchFamily="18" charset="0"/>
                <a:sym typeface="Symbol"/>
              </a:rPr>
              <a:t></a:t>
            </a:r>
            <a:r>
              <a:rPr lang="de-CH" sz="2400" dirty="0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, R</a:t>
            </a:r>
            <a:r>
              <a:rPr lang="de-CH" sz="2400" baseline="-25000" dirty="0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1</a:t>
            </a:r>
            <a:r>
              <a:rPr lang="de-CH" sz="2400" dirty="0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  <a:ea typeface="Cambria" pitchFamily="18" charset="0"/>
                <a:sym typeface="Symbol"/>
              </a:rPr>
              <a:t>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de-CH" sz="2400" dirty="0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5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  <a:ea typeface="Cambria" pitchFamily="18" charset="0"/>
                <a:sym typeface="Symbol"/>
              </a:rPr>
              <a:t></a:t>
            </a:r>
            <a:r>
              <a:rPr lang="de-CH" sz="2400" dirty="0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, R</a:t>
            </a:r>
            <a:r>
              <a:rPr lang="de-CH" sz="2400" baseline="-25000" dirty="0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2</a:t>
            </a:r>
            <a:r>
              <a:rPr lang="de-CH" sz="2400" dirty="0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  <a:ea typeface="Cambria" pitchFamily="18" charset="0"/>
                <a:sym typeface="Symbol"/>
              </a:rPr>
              <a:t></a:t>
            </a:r>
            <a:r>
              <a:rPr lang="de-CH" sz="2400" dirty="0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 3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  <a:ea typeface="Cambria" pitchFamily="18" charset="0"/>
                <a:sym typeface="Symbol"/>
              </a:rPr>
              <a:t></a:t>
            </a:r>
            <a:r>
              <a:rPr lang="de-CH" sz="2400" dirty="0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, R</a:t>
            </a:r>
            <a:r>
              <a:rPr lang="de-CH" sz="2400" baseline="-25000" dirty="0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3</a:t>
            </a:r>
            <a:r>
              <a:rPr lang="de-CH" sz="2400" dirty="0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  <a:ea typeface="Cambria" pitchFamily="18" charset="0"/>
                <a:sym typeface="Symbol"/>
              </a:rPr>
              <a:t></a:t>
            </a:r>
            <a:r>
              <a:rPr lang="de-CH" sz="2400" dirty="0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 8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  <a:ea typeface="Cambria" pitchFamily="18" charset="0"/>
                <a:sym typeface="Symbol"/>
              </a:rPr>
              <a:t></a:t>
            </a:r>
            <a:r>
              <a:rPr lang="de-CH" sz="2400" dirty="0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 i R</a:t>
            </a:r>
            <a:r>
              <a:rPr lang="de-CH" sz="2400" baseline="-25000" dirty="0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4</a:t>
            </a:r>
            <a:r>
              <a:rPr lang="de-CH" sz="2400" dirty="0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  <a:ea typeface="Cambria" pitchFamily="18" charset="0"/>
                <a:sym typeface="Symbol"/>
              </a:rPr>
              <a:t></a:t>
            </a:r>
            <a:r>
              <a:rPr lang="de-CH" sz="2400" dirty="0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 4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  <a:ea typeface="Cambria" pitchFamily="18" charset="0"/>
                <a:sym typeface="Symbol"/>
              </a:rPr>
              <a:t></a:t>
            </a:r>
            <a:r>
              <a:rPr lang="de-CH" sz="2400" dirty="0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.</a:t>
            </a:r>
            <a:endParaRPr lang="en-US" sz="2400" dirty="0">
              <a:solidFill>
                <a:schemeClr val="tx2"/>
              </a:solidFill>
              <a:latin typeface="Cambria" pitchFamily="18" charset="0"/>
              <a:ea typeface="Cambria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284984"/>
            <a:ext cx="4317918" cy="2635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6601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1124744"/>
            <a:ext cx="7120880" cy="2376264"/>
          </a:xfrm>
        </p:spPr>
        <p:txBody>
          <a:bodyPr>
            <a:normAutofit/>
          </a:bodyPr>
          <a:lstStyle/>
          <a:p>
            <a:pPr algn="l"/>
            <a:endParaRPr lang="en-US" sz="2400" dirty="0">
              <a:solidFill>
                <a:schemeClr val="tx2"/>
              </a:solidFill>
              <a:latin typeface="Cambria" pitchFamily="18" charset="0"/>
              <a:ea typeface="Cambria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015544"/>
            <a:ext cx="3813862" cy="2327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87"/>
          <a:stretch/>
        </p:blipFill>
        <p:spPr bwMode="auto">
          <a:xfrm>
            <a:off x="3166563" y="3343253"/>
            <a:ext cx="5014020" cy="589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939" y="4079541"/>
            <a:ext cx="2666491" cy="1373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1" y="4012230"/>
            <a:ext cx="2328866" cy="1305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7884" y="4941168"/>
            <a:ext cx="3318564" cy="1455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5626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Subtitle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683568" y="1952836"/>
                <a:ext cx="7120880" cy="3420380"/>
              </a:xfrm>
            </p:spPr>
            <p:txBody>
              <a:bodyPr>
                <a:noAutofit/>
              </a:bodyPr>
              <a:lstStyle/>
              <a:p>
                <a:pPr algn="l"/>
                <a:r>
                  <a:rPr lang="sr-Latn-RS" sz="2400" dirty="0" smtClean="0">
                    <a:solidFill>
                      <a:schemeClr val="tx2"/>
                    </a:solidFill>
                    <a:latin typeface="Cambria" pitchFamily="18" charset="0"/>
                    <a:ea typeface="Cambria" pitchFamily="18" charset="0"/>
                  </a:rPr>
                  <a:t>D5. </a:t>
                </a:r>
                <a:r>
                  <a:rPr lang="en-US" sz="2400" dirty="0" err="1" smtClean="0">
                    <a:solidFill>
                      <a:schemeClr val="tx2"/>
                    </a:solidFill>
                    <a:latin typeface="Cambria" pitchFamily="18" charset="0"/>
                    <a:ea typeface="Cambria" pitchFamily="18" charset="0"/>
                  </a:rPr>
                  <a:t>Dimenzije</a:t>
                </a:r>
                <a:r>
                  <a:rPr lang="en-US" sz="2400" dirty="0" smtClean="0">
                    <a:solidFill>
                      <a:schemeClr val="tx2"/>
                    </a:solidFill>
                    <a:latin typeface="Cambria" pitchFamily="18" charset="0"/>
                    <a:ea typeface="Cambria" pitchFamily="18" charset="0"/>
                  </a:rPr>
                  <a:t> </a:t>
                </a:r>
                <a:r>
                  <a:rPr lang="en-US" sz="2400" dirty="0" err="1">
                    <a:solidFill>
                      <a:schemeClr val="tx2"/>
                    </a:solidFill>
                    <a:latin typeface="Cambria" pitchFamily="18" charset="0"/>
                    <a:ea typeface="Cambria" pitchFamily="18" charset="0"/>
                  </a:rPr>
                  <a:t>pločastog</a:t>
                </a:r>
                <a:r>
                  <a:rPr lang="en-US" sz="2400" dirty="0">
                    <a:solidFill>
                      <a:schemeClr val="tx2"/>
                    </a:solidFill>
                    <a:latin typeface="Cambria" pitchFamily="18" charset="0"/>
                    <a:ea typeface="Cambria" pitchFamily="18" charset="0"/>
                  </a:rPr>
                  <a:t> </a:t>
                </a:r>
                <a:r>
                  <a:rPr lang="en-US" sz="2400" dirty="0" err="1">
                    <a:solidFill>
                      <a:schemeClr val="tx2"/>
                    </a:solidFill>
                    <a:latin typeface="Cambria" pitchFamily="18" charset="0"/>
                    <a:ea typeface="Cambria" pitchFamily="18" charset="0"/>
                  </a:rPr>
                  <a:t>kondenzatora</a:t>
                </a:r>
                <a:r>
                  <a:rPr lang="en-US" sz="2400" dirty="0">
                    <a:solidFill>
                      <a:schemeClr val="tx2"/>
                    </a:solidFill>
                    <a:latin typeface="Cambria" pitchFamily="18" charset="0"/>
                    <a:ea typeface="Cambria" pitchFamily="18" charset="0"/>
                  </a:rPr>
                  <a:t> </a:t>
                </a:r>
                <a:r>
                  <a:rPr lang="en-US" sz="2400" dirty="0" err="1">
                    <a:solidFill>
                      <a:schemeClr val="tx2"/>
                    </a:solidFill>
                    <a:latin typeface="Cambria" pitchFamily="18" charset="0"/>
                    <a:ea typeface="Cambria" pitchFamily="18" charset="0"/>
                  </a:rPr>
                  <a:t>su</a:t>
                </a:r>
                <a:r>
                  <a:rPr lang="en-US" sz="2400" dirty="0">
                    <a:solidFill>
                      <a:schemeClr val="tx2"/>
                    </a:solidFill>
                    <a:latin typeface="Cambria" pitchFamily="18" charset="0"/>
                    <a:ea typeface="Cambria" pitchFamily="18" charset="0"/>
                  </a:rPr>
                  <a:t> a=12cm, b=10cm, a </a:t>
                </a:r>
                <a:r>
                  <a:rPr lang="en-US" sz="2400" dirty="0" err="1">
                    <a:solidFill>
                      <a:schemeClr val="tx2"/>
                    </a:solidFill>
                    <a:latin typeface="Cambria" pitchFamily="18" charset="0"/>
                    <a:ea typeface="Cambria" pitchFamily="18" charset="0"/>
                  </a:rPr>
                  <a:t>rastojanje</a:t>
                </a:r>
                <a:r>
                  <a:rPr lang="en-US" sz="2400" dirty="0">
                    <a:solidFill>
                      <a:schemeClr val="tx2"/>
                    </a:solidFill>
                    <a:latin typeface="Cambria" pitchFamily="18" charset="0"/>
                    <a:ea typeface="Cambria" pitchFamily="18" charset="0"/>
                  </a:rPr>
                  <a:t> </a:t>
                </a:r>
                <a:r>
                  <a:rPr lang="en-US" sz="2400" dirty="0" err="1">
                    <a:solidFill>
                      <a:schemeClr val="tx2"/>
                    </a:solidFill>
                    <a:latin typeface="Cambria" pitchFamily="18" charset="0"/>
                    <a:ea typeface="Cambria" pitchFamily="18" charset="0"/>
                  </a:rPr>
                  <a:t>između</a:t>
                </a:r>
                <a:r>
                  <a:rPr lang="en-US" sz="2400" dirty="0">
                    <a:solidFill>
                      <a:schemeClr val="tx2"/>
                    </a:solidFill>
                    <a:latin typeface="Cambria" pitchFamily="18" charset="0"/>
                    <a:ea typeface="Cambria" pitchFamily="18" charset="0"/>
                  </a:rPr>
                  <a:t> </a:t>
                </a:r>
                <a:r>
                  <a:rPr lang="en-US" sz="2400" dirty="0" err="1">
                    <a:solidFill>
                      <a:schemeClr val="tx2"/>
                    </a:solidFill>
                    <a:latin typeface="Cambria" pitchFamily="18" charset="0"/>
                    <a:ea typeface="Cambria" pitchFamily="18" charset="0"/>
                  </a:rPr>
                  <a:t>ploča</a:t>
                </a:r>
                <a:r>
                  <a:rPr lang="en-US" sz="2400" dirty="0">
                    <a:solidFill>
                      <a:schemeClr val="tx2"/>
                    </a:solidFill>
                    <a:latin typeface="Cambria" pitchFamily="18" charset="0"/>
                    <a:ea typeface="Cambria" pitchFamily="18" charset="0"/>
                  </a:rPr>
                  <a:t> je d=10mm. </a:t>
                </a:r>
                <a:r>
                  <a:rPr lang="en-US" sz="2400" dirty="0" err="1">
                    <a:solidFill>
                      <a:schemeClr val="tx2"/>
                    </a:solidFill>
                    <a:latin typeface="Cambria" pitchFamily="18" charset="0"/>
                    <a:ea typeface="Cambria" pitchFamily="18" charset="0"/>
                  </a:rPr>
                  <a:t>Kondenzator</a:t>
                </a:r>
                <a:r>
                  <a:rPr lang="en-US" sz="2400" dirty="0">
                    <a:solidFill>
                      <a:schemeClr val="tx2"/>
                    </a:solidFill>
                    <a:latin typeface="Cambria" pitchFamily="18" charset="0"/>
                    <a:ea typeface="Cambria" pitchFamily="18" charset="0"/>
                  </a:rPr>
                  <a:t> je </a:t>
                </a:r>
                <a:r>
                  <a:rPr lang="en-US" sz="2400" dirty="0" err="1">
                    <a:solidFill>
                      <a:schemeClr val="tx2"/>
                    </a:solidFill>
                    <a:latin typeface="Cambria" pitchFamily="18" charset="0"/>
                    <a:ea typeface="Cambria" pitchFamily="18" charset="0"/>
                  </a:rPr>
                  <a:t>opterećen</a:t>
                </a:r>
                <a:r>
                  <a:rPr lang="en-US" sz="2400" dirty="0">
                    <a:solidFill>
                      <a:schemeClr val="tx2"/>
                    </a:solidFill>
                    <a:latin typeface="Cambria" pitchFamily="18" charset="0"/>
                    <a:ea typeface="Cambria" pitchFamily="18" charset="0"/>
                  </a:rPr>
                  <a:t> </a:t>
                </a:r>
                <a:r>
                  <a:rPr lang="en-US" sz="2400" dirty="0" err="1">
                    <a:solidFill>
                      <a:schemeClr val="tx2"/>
                    </a:solidFill>
                    <a:latin typeface="Cambria" pitchFamily="18" charset="0"/>
                    <a:ea typeface="Cambria" pitchFamily="18" charset="0"/>
                  </a:rPr>
                  <a:t>količinom</a:t>
                </a:r>
                <a:r>
                  <a:rPr lang="en-US" sz="2400" dirty="0">
                    <a:solidFill>
                      <a:schemeClr val="tx2"/>
                    </a:solidFill>
                    <a:latin typeface="Cambria" pitchFamily="18" charset="0"/>
                    <a:ea typeface="Cambria" pitchFamily="18" charset="0"/>
                  </a:rPr>
                  <a:t> </a:t>
                </a:r>
                <a:r>
                  <a:rPr lang="en-US" sz="2400" dirty="0" err="1">
                    <a:solidFill>
                      <a:schemeClr val="tx2"/>
                    </a:solidFill>
                    <a:latin typeface="Cambria" pitchFamily="18" charset="0"/>
                    <a:ea typeface="Cambria" pitchFamily="18" charset="0"/>
                  </a:rPr>
                  <a:t>elektriciteta</a:t>
                </a:r>
                <a:r>
                  <a:rPr lang="en-US" sz="2400" dirty="0">
                    <a:solidFill>
                      <a:schemeClr val="tx2"/>
                    </a:solidFill>
                    <a:latin typeface="Cambria" pitchFamily="18" charset="0"/>
                    <a:ea typeface="Cambria" pitchFamily="18" charset="0"/>
                  </a:rPr>
                  <a:t> </a:t>
                </a:r>
                <a:r>
                  <a:rPr lang="sr-Latn-RS" sz="2400" dirty="0" smtClean="0">
                    <a:solidFill>
                      <a:schemeClr val="tx2"/>
                    </a:solidFill>
                    <a:latin typeface="Cambria" pitchFamily="18" charset="0"/>
                    <a:ea typeface="Cambria" pitchFamily="18" charset="0"/>
                  </a:rPr>
                  <a:t>Q</a:t>
                </a:r>
                <a:r>
                  <a:rPr lang="en-US" sz="2400" dirty="0" smtClean="0">
                    <a:solidFill>
                      <a:schemeClr val="tx2"/>
                    </a:solidFill>
                    <a:latin typeface="Cambria" pitchFamily="18" charset="0"/>
                    <a:ea typeface="Cambria" pitchFamily="18" charset="0"/>
                  </a:rPr>
                  <a:t>=1.6·10</a:t>
                </a:r>
                <a:r>
                  <a:rPr lang="en-US" sz="2400" baseline="30000" dirty="0" smtClean="0">
                    <a:solidFill>
                      <a:schemeClr val="tx2"/>
                    </a:solidFill>
                    <a:latin typeface="Cambria" pitchFamily="18" charset="0"/>
                    <a:ea typeface="Cambria" pitchFamily="18" charset="0"/>
                  </a:rPr>
                  <a:t>-6</a:t>
                </a:r>
                <a:r>
                  <a:rPr lang="en-US" sz="2400" dirty="0" smtClean="0">
                    <a:solidFill>
                      <a:schemeClr val="tx2"/>
                    </a:solidFill>
                    <a:latin typeface="Cambria" pitchFamily="18" charset="0"/>
                    <a:ea typeface="Cambria" pitchFamily="18" charset="0"/>
                  </a:rPr>
                  <a:t>[C</a:t>
                </a:r>
                <a:r>
                  <a:rPr lang="en-US" sz="2400" dirty="0">
                    <a:solidFill>
                      <a:schemeClr val="tx2"/>
                    </a:solidFill>
                    <a:latin typeface="Cambria" pitchFamily="18" charset="0"/>
                    <a:ea typeface="Cambria" pitchFamily="18" charset="0"/>
                  </a:rPr>
                  <a:t>].</a:t>
                </a:r>
              </a:p>
              <a:p>
                <a:pPr algn="l"/>
                <a:r>
                  <a:rPr lang="en-US" sz="2400" dirty="0" err="1">
                    <a:solidFill>
                      <a:schemeClr val="tx2"/>
                    </a:solidFill>
                    <a:latin typeface="Cambria" pitchFamily="18" charset="0"/>
                    <a:ea typeface="Cambria" pitchFamily="18" charset="0"/>
                  </a:rPr>
                  <a:t>Izračunati</a:t>
                </a:r>
                <a:r>
                  <a:rPr lang="en-US" sz="2400" dirty="0">
                    <a:solidFill>
                      <a:schemeClr val="tx2"/>
                    </a:solidFill>
                    <a:latin typeface="Cambria" pitchFamily="18" charset="0"/>
                    <a:ea typeface="Cambria" pitchFamily="18" charset="0"/>
                  </a:rPr>
                  <a:t> </a:t>
                </a:r>
                <a:r>
                  <a:rPr lang="en-US" sz="2400" dirty="0" err="1">
                    <a:solidFill>
                      <a:schemeClr val="tx2"/>
                    </a:solidFill>
                    <a:latin typeface="Cambria" pitchFamily="18" charset="0"/>
                    <a:ea typeface="Cambria" pitchFamily="18" charset="0"/>
                  </a:rPr>
                  <a:t>energiju</a:t>
                </a:r>
                <a:r>
                  <a:rPr lang="en-US" sz="2400" dirty="0">
                    <a:solidFill>
                      <a:schemeClr val="tx2"/>
                    </a:solidFill>
                    <a:latin typeface="Cambria" pitchFamily="18" charset="0"/>
                    <a:ea typeface="Cambria" pitchFamily="18" charset="0"/>
                  </a:rPr>
                  <a:t> </a:t>
                </a:r>
                <a:r>
                  <a:rPr lang="en-US" sz="2400" dirty="0" err="1">
                    <a:solidFill>
                      <a:schemeClr val="tx2"/>
                    </a:solidFill>
                    <a:latin typeface="Cambria" pitchFamily="18" charset="0"/>
                    <a:ea typeface="Cambria" pitchFamily="18" charset="0"/>
                  </a:rPr>
                  <a:t>kondenzatora</a:t>
                </a:r>
                <a:r>
                  <a:rPr lang="en-US" sz="2400" dirty="0">
                    <a:solidFill>
                      <a:schemeClr val="tx2"/>
                    </a:solidFill>
                    <a:latin typeface="Cambria" pitchFamily="18" charset="0"/>
                    <a:ea typeface="Cambria" pitchFamily="18" charset="0"/>
                  </a:rPr>
                  <a:t>: </a:t>
                </a:r>
              </a:p>
              <a:p>
                <a:pPr algn="l"/>
                <a:r>
                  <a:rPr lang="en-US" sz="2400" dirty="0">
                    <a:solidFill>
                      <a:schemeClr val="tx2"/>
                    </a:solidFill>
                    <a:latin typeface="Cambria" pitchFamily="18" charset="0"/>
                    <a:ea typeface="Cambria" pitchFamily="18" charset="0"/>
                  </a:rPr>
                  <a:t>a) </a:t>
                </a:r>
                <a:r>
                  <a:rPr lang="en-US" sz="2400" dirty="0" err="1">
                    <a:solidFill>
                      <a:schemeClr val="tx2"/>
                    </a:solidFill>
                    <a:latin typeface="Cambria" pitchFamily="18" charset="0"/>
                    <a:ea typeface="Cambria" pitchFamily="18" charset="0"/>
                  </a:rPr>
                  <a:t>kad</a:t>
                </a:r>
                <a:r>
                  <a:rPr lang="en-US" sz="2400" dirty="0">
                    <a:solidFill>
                      <a:schemeClr val="tx2"/>
                    </a:solidFill>
                    <a:latin typeface="Cambria" pitchFamily="18" charset="0"/>
                    <a:ea typeface="Cambria" pitchFamily="18" charset="0"/>
                  </a:rPr>
                  <a:t> je </a:t>
                </a:r>
                <a:r>
                  <a:rPr lang="en-US" sz="2400" dirty="0" err="1">
                    <a:solidFill>
                      <a:schemeClr val="tx2"/>
                    </a:solidFill>
                    <a:latin typeface="Cambria" pitchFamily="18" charset="0"/>
                    <a:ea typeface="Cambria" pitchFamily="18" charset="0"/>
                  </a:rPr>
                  <a:t>dielektrik</a:t>
                </a:r>
                <a:r>
                  <a:rPr lang="en-US" sz="2400" dirty="0">
                    <a:solidFill>
                      <a:schemeClr val="tx2"/>
                    </a:solidFill>
                    <a:latin typeface="Cambria" pitchFamily="18" charset="0"/>
                    <a:ea typeface="Cambria" pitchFamily="18" charset="0"/>
                  </a:rPr>
                  <a:t> </a:t>
                </a:r>
                <a:r>
                  <a:rPr lang="en-US" sz="2400" dirty="0" err="1">
                    <a:solidFill>
                      <a:schemeClr val="tx2"/>
                    </a:solidFill>
                    <a:latin typeface="Cambria" pitchFamily="18" charset="0"/>
                    <a:ea typeface="Cambria" pitchFamily="18" charset="0"/>
                  </a:rPr>
                  <a:t>vazduh</a:t>
                </a:r>
                <a:r>
                  <a:rPr lang="en-US" sz="2400" dirty="0">
                    <a:solidFill>
                      <a:schemeClr val="tx2"/>
                    </a:solidFill>
                    <a:latin typeface="Cambria" pitchFamily="18" charset="0"/>
                    <a:ea typeface="Cambria" pitchFamily="18" charset="0"/>
                  </a:rPr>
                  <a:t>, </a:t>
                </a:r>
              </a:p>
              <a:p>
                <a:pPr algn="l"/>
                <a:r>
                  <a:rPr lang="en-US" sz="2400" dirty="0">
                    <a:solidFill>
                      <a:schemeClr val="tx2"/>
                    </a:solidFill>
                    <a:latin typeface="Cambria" pitchFamily="18" charset="0"/>
                    <a:ea typeface="Cambria" pitchFamily="18" charset="0"/>
                  </a:rPr>
                  <a:t>b) </a:t>
                </a:r>
                <a:r>
                  <a:rPr lang="en-US" sz="2400" dirty="0" err="1">
                    <a:solidFill>
                      <a:schemeClr val="tx2"/>
                    </a:solidFill>
                    <a:latin typeface="Cambria" pitchFamily="18" charset="0"/>
                    <a:ea typeface="Cambria" pitchFamily="18" charset="0"/>
                  </a:rPr>
                  <a:t>kad</a:t>
                </a:r>
                <a:r>
                  <a:rPr lang="en-US" sz="2400" dirty="0">
                    <a:solidFill>
                      <a:schemeClr val="tx2"/>
                    </a:solidFill>
                    <a:latin typeface="Cambria" pitchFamily="18" charset="0"/>
                    <a:ea typeface="Cambria" pitchFamily="18" charset="0"/>
                  </a:rPr>
                  <a:t> je </a:t>
                </a:r>
                <a:r>
                  <a:rPr lang="en-US" sz="2400" dirty="0" err="1">
                    <a:solidFill>
                      <a:schemeClr val="tx2"/>
                    </a:solidFill>
                    <a:latin typeface="Cambria" pitchFamily="18" charset="0"/>
                    <a:ea typeface="Cambria" pitchFamily="18" charset="0"/>
                  </a:rPr>
                  <a:t>dielektrik</a:t>
                </a:r>
                <a:r>
                  <a:rPr lang="en-US" sz="2400" dirty="0">
                    <a:solidFill>
                      <a:schemeClr val="tx2"/>
                    </a:solidFill>
                    <a:latin typeface="Cambria" pitchFamily="18" charset="0"/>
                    <a:ea typeface="Cambria" pitchFamily="18" charset="0"/>
                  </a:rPr>
                  <a:t> </a:t>
                </a:r>
                <a:r>
                  <a:rPr lang="en-US" sz="2400" dirty="0" err="1">
                    <a:solidFill>
                      <a:schemeClr val="tx2"/>
                    </a:solidFill>
                    <a:latin typeface="Cambria" pitchFamily="18" charset="0"/>
                    <a:ea typeface="Cambria" pitchFamily="18" charset="0"/>
                  </a:rPr>
                  <a:t>materijal</a:t>
                </a:r>
                <a:r>
                  <a:rPr lang="en-US" sz="2400" dirty="0">
                    <a:solidFill>
                      <a:schemeClr val="tx2"/>
                    </a:solidFill>
                    <a:latin typeface="Cambria" pitchFamily="18" charset="0"/>
                    <a:ea typeface="Cambria" pitchFamily="18" charset="0"/>
                  </a:rPr>
                  <a:t>, </a:t>
                </a:r>
                <a:r>
                  <a:rPr lang="en-US" sz="2400" dirty="0" err="1">
                    <a:solidFill>
                      <a:schemeClr val="tx2"/>
                    </a:solidFill>
                    <a:latin typeface="Cambria" pitchFamily="18" charset="0"/>
                    <a:ea typeface="Cambria" pitchFamily="18" charset="0"/>
                  </a:rPr>
                  <a:t>čija</a:t>
                </a:r>
                <a:r>
                  <a:rPr lang="en-US" sz="2400" dirty="0">
                    <a:solidFill>
                      <a:schemeClr val="tx2"/>
                    </a:solidFill>
                    <a:latin typeface="Cambria" pitchFamily="18" charset="0"/>
                    <a:ea typeface="Cambria" pitchFamily="18" charset="0"/>
                  </a:rPr>
                  <a:t> je </a:t>
                </a:r>
                <a:r>
                  <a:rPr lang="en-US" sz="2400" dirty="0" err="1">
                    <a:solidFill>
                      <a:schemeClr val="tx2"/>
                    </a:solidFill>
                    <a:latin typeface="Cambria" pitchFamily="18" charset="0"/>
                    <a:ea typeface="Cambria" pitchFamily="18" charset="0"/>
                  </a:rPr>
                  <a:t>relativna</a:t>
                </a:r>
                <a:r>
                  <a:rPr lang="en-US" sz="2400" dirty="0">
                    <a:solidFill>
                      <a:schemeClr val="tx2"/>
                    </a:solidFill>
                    <a:latin typeface="Cambria" pitchFamily="18" charset="0"/>
                    <a:ea typeface="Cambria" pitchFamily="18" charset="0"/>
                  </a:rPr>
                  <a:t> </a:t>
                </a:r>
                <a:r>
                  <a:rPr lang="en-US" sz="2400" dirty="0" err="1">
                    <a:solidFill>
                      <a:schemeClr val="tx2"/>
                    </a:solidFill>
                    <a:latin typeface="Cambria" pitchFamily="18" charset="0"/>
                    <a:ea typeface="Cambria" pitchFamily="18" charset="0"/>
                  </a:rPr>
                  <a:t>dielektrična</a:t>
                </a:r>
                <a:r>
                  <a:rPr lang="en-US" sz="2400" dirty="0">
                    <a:solidFill>
                      <a:schemeClr val="tx2"/>
                    </a:solidFill>
                    <a:latin typeface="Cambria" pitchFamily="18" charset="0"/>
                    <a:ea typeface="Cambria" pitchFamily="18" charset="0"/>
                  </a:rPr>
                  <a:t> </a:t>
                </a:r>
                <a:r>
                  <a:rPr lang="en-US" sz="2400" dirty="0" err="1">
                    <a:solidFill>
                      <a:schemeClr val="tx2"/>
                    </a:solidFill>
                    <a:latin typeface="Cambria" pitchFamily="18" charset="0"/>
                    <a:ea typeface="Cambria" pitchFamily="18" charset="0"/>
                  </a:rPr>
                  <a:t>konstanta</a:t>
                </a:r>
                <a:r>
                  <a:rPr lang="en-US" sz="2400" dirty="0">
                    <a:solidFill>
                      <a:schemeClr val="tx2"/>
                    </a:solidFill>
                    <a:latin typeface="Cambria" pitchFamily="18" charset="0"/>
                    <a:ea typeface="Cambria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 smtClean="0">
                            <a:solidFill>
                              <a:schemeClr val="tx2"/>
                            </a:solidFill>
                            <a:latin typeface="Cambria Math"/>
                            <a:ea typeface="Cambria Math"/>
                          </a:rPr>
                          <m:t>𝜀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𝑟</m:t>
                        </m:r>
                      </m:sub>
                    </m:sSub>
                    <m:r>
                      <a:rPr lang="sr-Latn-RS" sz="2400" b="0" i="1" smtClean="0">
                        <a:solidFill>
                          <a:schemeClr val="tx2"/>
                        </a:solidFill>
                        <a:latin typeface="Cambria Math"/>
                      </a:rPr>
                      <m:t>=5.</m:t>
                    </m:r>
                  </m:oMath>
                </a14:m>
                <a:endParaRPr lang="en-US" sz="2400" dirty="0">
                  <a:solidFill>
                    <a:schemeClr val="tx2"/>
                  </a:solidFill>
                  <a:latin typeface="Cambria" pitchFamily="18" charset="0"/>
                  <a:ea typeface="Cambria" pitchFamily="18" charset="0"/>
                </a:endParaRPr>
              </a:p>
            </p:txBody>
          </p:sp>
        </mc:Choice>
        <mc:Fallback>
          <p:sp>
            <p:nvSpPr>
              <p:cNvPr id="3" name="Sub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683568" y="1952836"/>
                <a:ext cx="7120880" cy="3420380"/>
              </a:xfrm>
              <a:blipFill rotWithShape="1">
                <a:blip r:embed="rId2"/>
                <a:stretch>
                  <a:fillRect l="-1284" t="-14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ubtitle 2"/>
          <p:cNvSpPr txBox="1">
            <a:spLocks/>
          </p:cNvSpPr>
          <p:nvPr/>
        </p:nvSpPr>
        <p:spPr>
          <a:xfrm>
            <a:off x="835968" y="1124744"/>
            <a:ext cx="7120880" cy="864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sr-Latn-RS" sz="4000" dirty="0" smtClean="0">
                <a:solidFill>
                  <a:srgbClr val="1F497D"/>
                </a:solidFill>
                <a:latin typeface="Cambria" pitchFamily="18" charset="0"/>
                <a:ea typeface="Cambria" pitchFamily="18" charset="0"/>
              </a:rPr>
              <a:t>Domaći zadaci</a:t>
            </a:r>
            <a:endParaRPr lang="en-US" sz="4000" dirty="0">
              <a:solidFill>
                <a:srgbClr val="1F497D"/>
              </a:solidFill>
              <a:latin typeface="Cambria" pitchFamily="18" charset="0"/>
              <a:ea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7097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1952836"/>
            <a:ext cx="7120880" cy="2376264"/>
          </a:xfrm>
        </p:spPr>
        <p:txBody>
          <a:bodyPr>
            <a:normAutofit fontScale="92500"/>
          </a:bodyPr>
          <a:lstStyle/>
          <a:p>
            <a:pPr algn="l"/>
            <a:r>
              <a:rPr lang="sr-Latn-RS" sz="2400" smtClean="0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D6. </a:t>
            </a:r>
            <a:r>
              <a:rPr lang="en-US" sz="2400" dirty="0" smtClean="0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U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električnom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kolu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na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slici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 26,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vezana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su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četiri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otpornika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 R</a:t>
            </a:r>
            <a:r>
              <a:rPr lang="en-US" sz="2400" baseline="-25000" dirty="0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1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  <a:ea typeface="Cambria" pitchFamily="18" charset="0"/>
                <a:sym typeface="Symbol"/>
              </a:rPr>
              <a:t>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 20k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  <a:ea typeface="Cambria" pitchFamily="18" charset="0"/>
                <a:sym typeface="Symbol"/>
              </a:rPr>
              <a:t>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, R</a:t>
            </a:r>
            <a:r>
              <a:rPr lang="en-US" sz="2400" baseline="-25000" dirty="0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2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  <a:ea typeface="Cambria" pitchFamily="18" charset="0"/>
                <a:sym typeface="Symbol"/>
              </a:rPr>
              <a:t>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10k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  <a:ea typeface="Cambria" pitchFamily="18" charset="0"/>
                <a:sym typeface="Symbol"/>
              </a:rPr>
              <a:t>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, R</a:t>
            </a:r>
            <a:r>
              <a:rPr lang="en-US" sz="2400" baseline="-25000" dirty="0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3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  <a:ea typeface="Cambria" pitchFamily="18" charset="0"/>
                <a:sym typeface="Symbol"/>
              </a:rPr>
              <a:t>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 15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  <a:ea typeface="Cambria" pitchFamily="18" charset="0"/>
                <a:sym typeface="Symbol"/>
              </a:rPr>
              <a:t>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, R</a:t>
            </a:r>
            <a:r>
              <a:rPr lang="en-US" sz="2400" baseline="-25000" dirty="0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4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  <a:ea typeface="Cambria" pitchFamily="18" charset="0"/>
                <a:sym typeface="Symbol"/>
              </a:rPr>
              <a:t>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 25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  <a:ea typeface="Cambria" pitchFamily="18" charset="0"/>
                <a:sym typeface="Symbol"/>
              </a:rPr>
              <a:t>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 ,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redno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na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izvor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napajanja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,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čija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 je ems E 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  <a:ea typeface="Cambria" pitchFamily="18" charset="0"/>
                <a:sym typeface="Symbol"/>
              </a:rPr>
              <a:t>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 200V i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unutarnja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otpornost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R</a:t>
            </a:r>
            <a:r>
              <a:rPr lang="en-US" sz="2400" baseline="-25000" dirty="0" err="1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g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  <a:ea typeface="Cambria" pitchFamily="18" charset="0"/>
                <a:sym typeface="Symbol"/>
              </a:rPr>
              <a:t>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 5k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  <a:ea typeface="Cambria" pitchFamily="18" charset="0"/>
                <a:sym typeface="Symbol"/>
              </a:rPr>
              <a:t>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 .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Nacrtati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kolo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 i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izračunati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: a)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snagu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izvora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, b)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korisnu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snagu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, c)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koeficijent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iskorišćenja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 (KKD), d)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napon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na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krajevima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generatora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 UAB.</a:t>
            </a:r>
          </a:p>
          <a:p>
            <a:pPr algn="l"/>
            <a:endParaRPr lang="en-US" sz="2400" dirty="0">
              <a:solidFill>
                <a:schemeClr val="tx2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835968" y="1124744"/>
            <a:ext cx="7120880" cy="864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sr-Latn-RS" sz="4000" dirty="0" smtClean="0">
                <a:solidFill>
                  <a:srgbClr val="1F497D"/>
                </a:solidFill>
                <a:latin typeface="Cambria" pitchFamily="18" charset="0"/>
                <a:ea typeface="Cambria" pitchFamily="18" charset="0"/>
              </a:rPr>
              <a:t>Domaći zadaci</a:t>
            </a:r>
            <a:endParaRPr lang="en-US" sz="4000" dirty="0">
              <a:solidFill>
                <a:srgbClr val="1F497D"/>
              </a:solidFill>
              <a:latin typeface="Cambria" pitchFamily="18" charset="0"/>
              <a:ea typeface="Cambria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7" y="3717032"/>
            <a:ext cx="4182076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7566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784" y="898401"/>
            <a:ext cx="4000386" cy="2908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7412" name="Text Box 3"/>
          <p:cNvSpPr txBox="1">
            <a:spLocks noChangeArrowheads="1"/>
          </p:cNvSpPr>
          <p:nvPr/>
        </p:nvSpPr>
        <p:spPr bwMode="auto">
          <a:xfrm>
            <a:off x="4098098" y="1124744"/>
            <a:ext cx="1537322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sr-Latn-CS" sz="2400" dirty="0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p</a:t>
            </a:r>
            <a:r>
              <a:rPr lang="sr-Latn-CS" sz="2400" dirty="0" smtClean="0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rovodnik</a:t>
            </a:r>
            <a:endParaRPr lang="sr-Latn-CS" sz="2400" dirty="0">
              <a:solidFill>
                <a:schemeClr val="tx2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17413" name="Text Box 4"/>
          <p:cNvSpPr txBox="1">
            <a:spLocks noChangeArrowheads="1"/>
          </p:cNvSpPr>
          <p:nvPr/>
        </p:nvSpPr>
        <p:spPr bwMode="auto">
          <a:xfrm>
            <a:off x="4181170" y="1900976"/>
            <a:ext cx="340456" cy="479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sr-Latn-CS" sz="2400" dirty="0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S</a:t>
            </a:r>
          </a:p>
        </p:txBody>
      </p:sp>
      <p:graphicFrame>
        <p:nvGraphicFramePr>
          <p:cNvPr id="17415" name="Object 6"/>
          <p:cNvGraphicFramePr>
            <a:graphicFrameLocks noChangeAspect="1"/>
          </p:cNvGraphicFramePr>
          <p:nvPr/>
        </p:nvGraphicFramePr>
        <p:xfrm>
          <a:off x="5473700" y="2870200"/>
          <a:ext cx="914400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98" r:id="rId5" imgW="451468" imgH="773966" progId="">
                  <p:embed/>
                </p:oleObj>
              </mc:Choice>
              <mc:Fallback>
                <p:oleObj r:id="rId5" imgW="451468" imgH="773966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73700" y="2870200"/>
                        <a:ext cx="914400" cy="311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6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7118614"/>
              </p:ext>
            </p:extLst>
          </p:nvPr>
        </p:nvGraphicFramePr>
        <p:xfrm>
          <a:off x="6084168" y="3034020"/>
          <a:ext cx="1020419" cy="9710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99" r:id="rId7" imgW="491441" imgH="491441" progId="">
                  <p:embed/>
                </p:oleObj>
              </mc:Choice>
              <mc:Fallback>
                <p:oleObj r:id="rId7" imgW="491441" imgH="491441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4168" y="3034020"/>
                        <a:ext cx="1020419" cy="971044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/>
          <p:cNvSpPr/>
          <p:nvPr/>
        </p:nvSpPr>
        <p:spPr>
          <a:xfrm>
            <a:off x="611560" y="3965249"/>
            <a:ext cx="705678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dirty="0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Ako u provodnoj sredini postoje i pozitivni i </a:t>
            </a:r>
            <a:r>
              <a:rPr lang="vi-VN" sz="2400" dirty="0" smtClean="0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negativni nosioci </a:t>
            </a:r>
            <a:r>
              <a:rPr lang="vi-VN" sz="2400" dirty="0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električne struje gustina struje je</a:t>
            </a:r>
          </a:p>
          <a:p>
            <a:endParaRPr lang="vi-VN" sz="2400" dirty="0">
              <a:solidFill>
                <a:schemeClr val="tx2"/>
              </a:solidFill>
              <a:latin typeface="Cambria" pitchFamily="18" charset="0"/>
              <a:ea typeface="Cambria" pitchFamily="18" charset="0"/>
            </a:endParaRPr>
          </a:p>
          <a:p>
            <a:r>
              <a:rPr lang="vi-VN" sz="2400" dirty="0" smtClean="0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gde </a:t>
            </a:r>
            <a:r>
              <a:rPr lang="vi-VN" sz="2400" dirty="0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su               zapreminske gustine pozitivnog i </a:t>
            </a:r>
            <a:r>
              <a:rPr lang="vi-VN" sz="2400" dirty="0" smtClean="0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negativnog </a:t>
            </a:r>
            <a:r>
              <a:rPr lang="vi-VN" sz="2400" dirty="0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naelektrisanja u tački u kojoj tražimo </a:t>
            </a:r>
            <a:r>
              <a:rPr lang="vi-VN" sz="2400" dirty="0" smtClean="0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gustinu</a:t>
            </a:r>
            <a:r>
              <a:rPr lang="sr-Latn-RS" sz="2400" dirty="0" smtClean="0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vi-VN" sz="2400" dirty="0" smtClean="0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električne </a:t>
            </a:r>
            <a:r>
              <a:rPr lang="vi-VN" sz="2400" dirty="0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struje a              vektori brzina njihovog </a:t>
            </a:r>
            <a:r>
              <a:rPr lang="vi-VN" sz="2400" dirty="0" smtClean="0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uređenog </a:t>
            </a:r>
            <a:r>
              <a:rPr lang="vi-VN" sz="2400" dirty="0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kretanja.</a:t>
            </a:r>
            <a:endParaRPr lang="en-US" sz="2400" dirty="0">
              <a:solidFill>
                <a:schemeClr val="tx2"/>
              </a:solidFill>
              <a:latin typeface="Cambria" pitchFamily="18" charset="0"/>
              <a:ea typeface="Cambria" pitchFamily="18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1188530"/>
              </p:ext>
            </p:extLst>
          </p:nvPr>
        </p:nvGraphicFramePr>
        <p:xfrm>
          <a:off x="2771800" y="4725144"/>
          <a:ext cx="22225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0" r:id="rId9" imgW="491432" imgH="431741" progId="">
                  <p:embed/>
                </p:oleObj>
              </mc:Choice>
              <mc:Fallback>
                <p:oleObj r:id="rId9" imgW="491432" imgH="431741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1800" y="4725144"/>
                        <a:ext cx="2222500" cy="431800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2074649"/>
              </p:ext>
            </p:extLst>
          </p:nvPr>
        </p:nvGraphicFramePr>
        <p:xfrm>
          <a:off x="1619672" y="5088177"/>
          <a:ext cx="8636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1" r:id="rId11" imgW="491046" imgH="431402" progId="">
                  <p:embed/>
                </p:oleObj>
              </mc:Choice>
              <mc:Fallback>
                <p:oleObj r:id="rId11" imgW="491046" imgH="431402" progId="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672" y="5088177"/>
                        <a:ext cx="863600" cy="431800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79051"/>
              </p:ext>
            </p:extLst>
          </p:nvPr>
        </p:nvGraphicFramePr>
        <p:xfrm>
          <a:off x="4211960" y="5805264"/>
          <a:ext cx="7747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2" r:id="rId13" imgW="491150" imgH="431494" progId="">
                  <p:embed/>
                </p:oleObj>
              </mc:Choice>
              <mc:Fallback>
                <p:oleObj r:id="rId13" imgW="491150" imgH="431494" progId="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1960" y="5805264"/>
                        <a:ext cx="774700" cy="431800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itle 1"/>
          <p:cNvSpPr txBox="1">
            <a:spLocks/>
          </p:cNvSpPr>
          <p:nvPr/>
        </p:nvSpPr>
        <p:spPr>
          <a:xfrm>
            <a:off x="4209170" y="2336924"/>
            <a:ext cx="4360102" cy="1470025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 err="1" smtClean="0">
                <a:solidFill>
                  <a:schemeClr val="tx2"/>
                </a:solidFill>
                <a:latin typeface="Cambria" pitchFamily="18" charset="0"/>
              </a:rPr>
              <a:t>Gustina</a:t>
            </a:r>
            <a:r>
              <a:rPr lang="en-US" sz="4000" dirty="0" smtClean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4000" dirty="0" err="1" smtClean="0">
                <a:solidFill>
                  <a:schemeClr val="tx2"/>
                </a:solidFill>
                <a:latin typeface="Cambria" pitchFamily="18" charset="0"/>
              </a:rPr>
              <a:t>električne</a:t>
            </a:r>
            <a:r>
              <a:rPr lang="en-US" sz="4000" dirty="0" smtClean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4000" dirty="0" err="1" smtClean="0">
                <a:solidFill>
                  <a:schemeClr val="tx2"/>
                </a:solidFill>
                <a:latin typeface="Cambria" pitchFamily="18" charset="0"/>
              </a:rPr>
              <a:t>struje</a:t>
            </a:r>
            <a:endParaRPr lang="en-US" sz="4000" dirty="0">
              <a:solidFill>
                <a:schemeClr val="tx2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149848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3314" name="Text Box 2"/>
              <p:cNvSpPr txBox="1">
                <a:spLocks noChangeArrowheads="1"/>
              </p:cNvSpPr>
              <p:nvPr/>
            </p:nvSpPr>
            <p:spPr bwMode="auto">
              <a:xfrm>
                <a:off x="604381" y="2204864"/>
                <a:ext cx="8229600" cy="392129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marL="339725" indent="-339725">
                  <a:tabLst>
                    <a:tab pos="339725" algn="l"/>
                    <a:tab pos="796925" algn="l"/>
                    <a:tab pos="1254125" algn="l"/>
                    <a:tab pos="1711325" algn="l"/>
                    <a:tab pos="2168525" algn="l"/>
                    <a:tab pos="2625725" algn="l"/>
                    <a:tab pos="3082925" algn="l"/>
                    <a:tab pos="3540125" algn="l"/>
                    <a:tab pos="3997325" algn="l"/>
                    <a:tab pos="4454525" algn="l"/>
                    <a:tab pos="4911725" algn="l"/>
                    <a:tab pos="5368925" algn="l"/>
                    <a:tab pos="5826125" algn="l"/>
                    <a:tab pos="6283325" algn="l"/>
                    <a:tab pos="6740525" algn="l"/>
                    <a:tab pos="7197725" algn="l"/>
                    <a:tab pos="7654925" algn="l"/>
                    <a:tab pos="8112125" algn="l"/>
                    <a:tab pos="8569325" algn="l"/>
                    <a:tab pos="9026525" algn="l"/>
                    <a:tab pos="9483725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Microsoft YaHei" charset="-122"/>
                  </a:defRPr>
                </a:lvl1pPr>
                <a:lvl2pPr>
                  <a:tabLst>
                    <a:tab pos="339725" algn="l"/>
                    <a:tab pos="796925" algn="l"/>
                    <a:tab pos="1254125" algn="l"/>
                    <a:tab pos="1711325" algn="l"/>
                    <a:tab pos="2168525" algn="l"/>
                    <a:tab pos="2625725" algn="l"/>
                    <a:tab pos="3082925" algn="l"/>
                    <a:tab pos="3540125" algn="l"/>
                    <a:tab pos="3997325" algn="l"/>
                    <a:tab pos="4454525" algn="l"/>
                    <a:tab pos="4911725" algn="l"/>
                    <a:tab pos="5368925" algn="l"/>
                    <a:tab pos="5826125" algn="l"/>
                    <a:tab pos="6283325" algn="l"/>
                    <a:tab pos="6740525" algn="l"/>
                    <a:tab pos="7197725" algn="l"/>
                    <a:tab pos="7654925" algn="l"/>
                    <a:tab pos="8112125" algn="l"/>
                    <a:tab pos="8569325" algn="l"/>
                    <a:tab pos="9026525" algn="l"/>
                    <a:tab pos="9483725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Microsoft YaHei" charset="-122"/>
                  </a:defRPr>
                </a:lvl2pPr>
                <a:lvl3pPr>
                  <a:tabLst>
                    <a:tab pos="339725" algn="l"/>
                    <a:tab pos="796925" algn="l"/>
                    <a:tab pos="1254125" algn="l"/>
                    <a:tab pos="1711325" algn="l"/>
                    <a:tab pos="2168525" algn="l"/>
                    <a:tab pos="2625725" algn="l"/>
                    <a:tab pos="3082925" algn="l"/>
                    <a:tab pos="3540125" algn="l"/>
                    <a:tab pos="3997325" algn="l"/>
                    <a:tab pos="4454525" algn="l"/>
                    <a:tab pos="4911725" algn="l"/>
                    <a:tab pos="5368925" algn="l"/>
                    <a:tab pos="5826125" algn="l"/>
                    <a:tab pos="6283325" algn="l"/>
                    <a:tab pos="6740525" algn="l"/>
                    <a:tab pos="7197725" algn="l"/>
                    <a:tab pos="7654925" algn="l"/>
                    <a:tab pos="8112125" algn="l"/>
                    <a:tab pos="8569325" algn="l"/>
                    <a:tab pos="9026525" algn="l"/>
                    <a:tab pos="9483725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Microsoft YaHei" charset="-122"/>
                  </a:defRPr>
                </a:lvl3pPr>
                <a:lvl4pPr>
                  <a:tabLst>
                    <a:tab pos="339725" algn="l"/>
                    <a:tab pos="796925" algn="l"/>
                    <a:tab pos="1254125" algn="l"/>
                    <a:tab pos="1711325" algn="l"/>
                    <a:tab pos="2168525" algn="l"/>
                    <a:tab pos="2625725" algn="l"/>
                    <a:tab pos="3082925" algn="l"/>
                    <a:tab pos="3540125" algn="l"/>
                    <a:tab pos="3997325" algn="l"/>
                    <a:tab pos="4454525" algn="l"/>
                    <a:tab pos="4911725" algn="l"/>
                    <a:tab pos="5368925" algn="l"/>
                    <a:tab pos="5826125" algn="l"/>
                    <a:tab pos="6283325" algn="l"/>
                    <a:tab pos="6740525" algn="l"/>
                    <a:tab pos="7197725" algn="l"/>
                    <a:tab pos="7654925" algn="l"/>
                    <a:tab pos="8112125" algn="l"/>
                    <a:tab pos="8569325" algn="l"/>
                    <a:tab pos="9026525" algn="l"/>
                    <a:tab pos="9483725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Microsoft YaHei" charset="-122"/>
                  </a:defRPr>
                </a:lvl4pPr>
                <a:lvl5pPr>
                  <a:tabLst>
                    <a:tab pos="339725" algn="l"/>
                    <a:tab pos="796925" algn="l"/>
                    <a:tab pos="1254125" algn="l"/>
                    <a:tab pos="1711325" algn="l"/>
                    <a:tab pos="2168525" algn="l"/>
                    <a:tab pos="2625725" algn="l"/>
                    <a:tab pos="3082925" algn="l"/>
                    <a:tab pos="3540125" algn="l"/>
                    <a:tab pos="3997325" algn="l"/>
                    <a:tab pos="4454525" algn="l"/>
                    <a:tab pos="4911725" algn="l"/>
                    <a:tab pos="5368925" algn="l"/>
                    <a:tab pos="5826125" algn="l"/>
                    <a:tab pos="6283325" algn="l"/>
                    <a:tab pos="6740525" algn="l"/>
                    <a:tab pos="7197725" algn="l"/>
                    <a:tab pos="7654925" algn="l"/>
                    <a:tab pos="8112125" algn="l"/>
                    <a:tab pos="8569325" algn="l"/>
                    <a:tab pos="9026525" algn="l"/>
                    <a:tab pos="9483725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Microsoft YaHei" charset="-122"/>
                  </a:defRPr>
                </a:lvl5pPr>
                <a:lvl6pPr marL="2514600" indent="-228600" defTabSz="45720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339725" algn="l"/>
                    <a:tab pos="796925" algn="l"/>
                    <a:tab pos="1254125" algn="l"/>
                    <a:tab pos="1711325" algn="l"/>
                    <a:tab pos="2168525" algn="l"/>
                    <a:tab pos="2625725" algn="l"/>
                    <a:tab pos="3082925" algn="l"/>
                    <a:tab pos="3540125" algn="l"/>
                    <a:tab pos="3997325" algn="l"/>
                    <a:tab pos="4454525" algn="l"/>
                    <a:tab pos="4911725" algn="l"/>
                    <a:tab pos="5368925" algn="l"/>
                    <a:tab pos="5826125" algn="l"/>
                    <a:tab pos="6283325" algn="l"/>
                    <a:tab pos="6740525" algn="l"/>
                    <a:tab pos="7197725" algn="l"/>
                    <a:tab pos="7654925" algn="l"/>
                    <a:tab pos="8112125" algn="l"/>
                    <a:tab pos="8569325" algn="l"/>
                    <a:tab pos="9026525" algn="l"/>
                    <a:tab pos="9483725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Microsoft YaHei" charset="-122"/>
                  </a:defRPr>
                </a:lvl6pPr>
                <a:lvl7pPr marL="2971800" indent="-228600" defTabSz="45720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339725" algn="l"/>
                    <a:tab pos="796925" algn="l"/>
                    <a:tab pos="1254125" algn="l"/>
                    <a:tab pos="1711325" algn="l"/>
                    <a:tab pos="2168525" algn="l"/>
                    <a:tab pos="2625725" algn="l"/>
                    <a:tab pos="3082925" algn="l"/>
                    <a:tab pos="3540125" algn="l"/>
                    <a:tab pos="3997325" algn="l"/>
                    <a:tab pos="4454525" algn="l"/>
                    <a:tab pos="4911725" algn="l"/>
                    <a:tab pos="5368925" algn="l"/>
                    <a:tab pos="5826125" algn="l"/>
                    <a:tab pos="6283325" algn="l"/>
                    <a:tab pos="6740525" algn="l"/>
                    <a:tab pos="7197725" algn="l"/>
                    <a:tab pos="7654925" algn="l"/>
                    <a:tab pos="8112125" algn="l"/>
                    <a:tab pos="8569325" algn="l"/>
                    <a:tab pos="9026525" algn="l"/>
                    <a:tab pos="9483725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Microsoft YaHei" charset="-122"/>
                  </a:defRPr>
                </a:lvl7pPr>
                <a:lvl8pPr marL="3429000" indent="-228600" defTabSz="45720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339725" algn="l"/>
                    <a:tab pos="796925" algn="l"/>
                    <a:tab pos="1254125" algn="l"/>
                    <a:tab pos="1711325" algn="l"/>
                    <a:tab pos="2168525" algn="l"/>
                    <a:tab pos="2625725" algn="l"/>
                    <a:tab pos="3082925" algn="l"/>
                    <a:tab pos="3540125" algn="l"/>
                    <a:tab pos="3997325" algn="l"/>
                    <a:tab pos="4454525" algn="l"/>
                    <a:tab pos="4911725" algn="l"/>
                    <a:tab pos="5368925" algn="l"/>
                    <a:tab pos="5826125" algn="l"/>
                    <a:tab pos="6283325" algn="l"/>
                    <a:tab pos="6740525" algn="l"/>
                    <a:tab pos="7197725" algn="l"/>
                    <a:tab pos="7654925" algn="l"/>
                    <a:tab pos="8112125" algn="l"/>
                    <a:tab pos="8569325" algn="l"/>
                    <a:tab pos="9026525" algn="l"/>
                    <a:tab pos="9483725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Microsoft YaHei" charset="-122"/>
                  </a:defRPr>
                </a:lvl8pPr>
                <a:lvl9pPr marL="3886200" indent="-228600" defTabSz="45720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339725" algn="l"/>
                    <a:tab pos="796925" algn="l"/>
                    <a:tab pos="1254125" algn="l"/>
                    <a:tab pos="1711325" algn="l"/>
                    <a:tab pos="2168525" algn="l"/>
                    <a:tab pos="2625725" algn="l"/>
                    <a:tab pos="3082925" algn="l"/>
                    <a:tab pos="3540125" algn="l"/>
                    <a:tab pos="3997325" algn="l"/>
                    <a:tab pos="4454525" algn="l"/>
                    <a:tab pos="4911725" algn="l"/>
                    <a:tab pos="5368925" algn="l"/>
                    <a:tab pos="5826125" algn="l"/>
                    <a:tab pos="6283325" algn="l"/>
                    <a:tab pos="6740525" algn="l"/>
                    <a:tab pos="7197725" algn="l"/>
                    <a:tab pos="7654925" algn="l"/>
                    <a:tab pos="8112125" algn="l"/>
                    <a:tab pos="8569325" algn="l"/>
                    <a:tab pos="9026525" algn="l"/>
                    <a:tab pos="9483725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Microsoft YaHei" charset="-122"/>
                  </a:defRPr>
                </a:lvl9pPr>
              </a:lstStyle>
              <a:p>
                <a:pPr marL="0" indent="0">
                  <a:spcBef>
                    <a:spcPts val="625"/>
                  </a:spcBef>
                  <a:buClrTx/>
                  <a:buFontTx/>
                  <a:buNone/>
                  <a:defRPr/>
                </a:pPr>
                <a:r>
                  <a:rPr lang="sr-Latn-CS" sz="2400" dirty="0" smtClean="0">
                    <a:solidFill>
                      <a:schemeClr val="tx2"/>
                    </a:solidFill>
                    <a:latin typeface="Cambria" pitchFamily="18" charset="0"/>
                    <a:ea typeface="Cambria" pitchFamily="18" charset="0"/>
                  </a:rPr>
                  <a:t>Ako se zna gustina struje u svakoj tački površine S, onda se jačina struje kroz tu površinu određuje:</a:t>
                </a:r>
              </a:p>
              <a:p>
                <a:pPr marL="342900">
                  <a:spcBef>
                    <a:spcPts val="625"/>
                  </a:spcBef>
                  <a:buClrTx/>
                  <a:buFontTx/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r-Latn-RS" sz="2400" b="0" i="1" smtClean="0">
                          <a:solidFill>
                            <a:schemeClr val="tx2"/>
                          </a:solidFill>
                          <a:latin typeface="Cambria Math"/>
                          <a:ea typeface="Cambria" pitchFamily="18" charset="0"/>
                        </a:rPr>
                        <m:t>𝐼</m:t>
                      </m:r>
                      <m:r>
                        <a:rPr lang="sr-Latn-RS" sz="2400" b="1" i="0" smtClean="0">
                          <a:solidFill>
                            <a:schemeClr val="tx2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sr-Latn-RS" sz="2400" b="1" i="1" smtClean="0">
                              <a:solidFill>
                                <a:schemeClr val="tx2"/>
                              </a:solidFill>
                              <a:latin typeface="Cambria Math"/>
                              <a:ea typeface="Cambria Math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sr-Latn-RS" sz="2400" b="1" i="0" smtClean="0">
                              <a:solidFill>
                                <a:schemeClr val="tx2"/>
                              </a:solidFill>
                              <a:latin typeface="Cambria Math"/>
                              <a:ea typeface="Cambria Math"/>
                            </a:rPr>
                            <m:t>𝐣</m:t>
                          </m:r>
                          <m:r>
                            <a:rPr lang="sr-Latn-RS" sz="2400" b="0" i="1" smtClean="0">
                              <a:solidFill>
                                <a:schemeClr val="tx2"/>
                              </a:solidFill>
                              <a:latin typeface="Cambria Math"/>
                              <a:ea typeface="Cambria Math"/>
                            </a:rPr>
                            <m:t>𝑑</m:t>
                          </m:r>
                          <m:r>
                            <a:rPr lang="sr-Latn-RS" sz="2400" b="1" i="0" smtClean="0">
                              <a:solidFill>
                                <a:schemeClr val="tx2"/>
                              </a:solidFill>
                              <a:latin typeface="Cambria Math"/>
                              <a:ea typeface="Cambria Math"/>
                            </a:rPr>
                            <m:t>𝐒</m:t>
                          </m:r>
                        </m:e>
                      </m:nary>
                    </m:oMath>
                  </m:oMathPara>
                </a14:m>
                <a:endParaRPr lang="sr-Latn-CS" sz="2400" b="1" dirty="0" smtClean="0">
                  <a:solidFill>
                    <a:schemeClr val="tx2"/>
                  </a:solidFill>
                  <a:latin typeface="Cambria" pitchFamily="18" charset="0"/>
                  <a:ea typeface="Cambria" pitchFamily="18" charset="0"/>
                </a:endParaRPr>
              </a:p>
              <a:p>
                <a:pPr marL="0" indent="0">
                  <a:buClrTx/>
                  <a:buFontTx/>
                  <a:buNone/>
                  <a:defRPr/>
                </a:pPr>
                <a:r>
                  <a:rPr lang="en-US" sz="2400" dirty="0" err="1" smtClean="0">
                    <a:solidFill>
                      <a:schemeClr val="tx2"/>
                    </a:solidFill>
                    <a:latin typeface="Cambria" pitchFamily="18" charset="0"/>
                    <a:ea typeface="Cambria" pitchFamily="18" charset="0"/>
                  </a:rPr>
                  <a:t>Znak</a:t>
                </a:r>
                <a:r>
                  <a:rPr lang="en-US" sz="2400" dirty="0" smtClean="0">
                    <a:solidFill>
                      <a:schemeClr val="tx2"/>
                    </a:solidFill>
                    <a:latin typeface="Cambria" pitchFamily="18" charset="0"/>
                    <a:ea typeface="Cambria" pitchFamily="18" charset="0"/>
                  </a:rPr>
                  <a:t> </a:t>
                </a:r>
                <a:r>
                  <a:rPr lang="en-US" sz="2400" dirty="0" err="1" smtClean="0">
                    <a:solidFill>
                      <a:schemeClr val="tx2"/>
                    </a:solidFill>
                    <a:latin typeface="Cambria" pitchFamily="18" charset="0"/>
                    <a:ea typeface="Cambria" pitchFamily="18" charset="0"/>
                  </a:rPr>
                  <a:t>zavisi</a:t>
                </a:r>
                <a:r>
                  <a:rPr lang="en-US" sz="2400" dirty="0" smtClean="0">
                    <a:solidFill>
                      <a:schemeClr val="tx2"/>
                    </a:solidFill>
                    <a:latin typeface="Cambria" pitchFamily="18" charset="0"/>
                    <a:ea typeface="Cambria" pitchFamily="18" charset="0"/>
                  </a:rPr>
                  <a:t> od </a:t>
                </a:r>
                <a:r>
                  <a:rPr lang="en-US" sz="2400" dirty="0" err="1" smtClean="0">
                    <a:solidFill>
                      <a:schemeClr val="tx2"/>
                    </a:solidFill>
                    <a:latin typeface="Cambria" pitchFamily="18" charset="0"/>
                    <a:ea typeface="Cambria" pitchFamily="18" charset="0"/>
                  </a:rPr>
                  <a:t>smera</a:t>
                </a:r>
                <a:r>
                  <a:rPr lang="en-US" sz="2400" dirty="0" smtClean="0">
                    <a:solidFill>
                      <a:schemeClr val="tx2"/>
                    </a:solidFill>
                    <a:latin typeface="Cambria" pitchFamily="18" charset="0"/>
                    <a:ea typeface="Cambria" pitchFamily="18" charset="0"/>
                  </a:rPr>
                  <a:t> </a:t>
                </a:r>
                <a:r>
                  <a:rPr lang="en-US" sz="2400" dirty="0" err="1" smtClean="0">
                    <a:solidFill>
                      <a:schemeClr val="tx2"/>
                    </a:solidFill>
                    <a:latin typeface="Cambria" pitchFamily="18" charset="0"/>
                    <a:ea typeface="Cambria" pitchFamily="18" charset="0"/>
                  </a:rPr>
                  <a:t>normale</a:t>
                </a:r>
                <a:r>
                  <a:rPr lang="en-US" sz="2400" dirty="0" smtClean="0">
                    <a:solidFill>
                      <a:schemeClr val="tx2"/>
                    </a:solidFill>
                    <a:latin typeface="Cambria" pitchFamily="18" charset="0"/>
                    <a:ea typeface="Cambria" pitchFamily="18" charset="0"/>
                  </a:rPr>
                  <a:t> </a:t>
                </a:r>
                <a:r>
                  <a:rPr lang="en-US" sz="2400" dirty="0" err="1" smtClean="0">
                    <a:solidFill>
                      <a:schemeClr val="tx2"/>
                    </a:solidFill>
                    <a:latin typeface="Cambria" pitchFamily="18" charset="0"/>
                    <a:ea typeface="Cambria" pitchFamily="18" charset="0"/>
                  </a:rPr>
                  <a:t>na</a:t>
                </a:r>
                <a:r>
                  <a:rPr lang="en-US" sz="2400" dirty="0" smtClean="0">
                    <a:solidFill>
                      <a:schemeClr val="tx2"/>
                    </a:solidFill>
                    <a:latin typeface="Cambria" pitchFamily="18" charset="0"/>
                    <a:ea typeface="Cambria" pitchFamily="18" charset="0"/>
                  </a:rPr>
                  <a:t> </a:t>
                </a:r>
                <a:r>
                  <a:rPr lang="en-US" sz="2400" dirty="0" err="1" smtClean="0">
                    <a:solidFill>
                      <a:schemeClr val="tx2"/>
                    </a:solidFill>
                    <a:latin typeface="Cambria" pitchFamily="18" charset="0"/>
                    <a:ea typeface="Cambria" pitchFamily="18" charset="0"/>
                  </a:rPr>
                  <a:t>povr</a:t>
                </a:r>
                <a:r>
                  <a:rPr lang="sr-Latn-CS" sz="2400" dirty="0" smtClean="0">
                    <a:solidFill>
                      <a:schemeClr val="tx2"/>
                    </a:solidFill>
                    <a:latin typeface="Cambria" pitchFamily="18" charset="0"/>
                    <a:ea typeface="Cambria" pitchFamily="18" charset="0"/>
                  </a:rPr>
                  <a:t>šinu.</a:t>
                </a:r>
              </a:p>
              <a:p>
                <a:pPr marL="0" indent="0">
                  <a:buClrTx/>
                  <a:buFontTx/>
                  <a:buNone/>
                  <a:defRPr/>
                </a:pPr>
                <a:r>
                  <a:rPr lang="sr-Latn-CS" sz="2400" dirty="0" smtClean="0">
                    <a:solidFill>
                      <a:schemeClr val="tx2"/>
                    </a:solidFill>
                    <a:latin typeface="Cambria" pitchFamily="18" charset="0"/>
                    <a:ea typeface="Cambria" pitchFamily="18" charset="0"/>
                  </a:rPr>
                  <a:t>Vektor</a:t>
                </a:r>
                <a:r>
                  <a:rPr lang="sr-Latn-CS" sz="2400" b="1" dirty="0" smtClean="0">
                    <a:solidFill>
                      <a:schemeClr val="tx2"/>
                    </a:solidFill>
                    <a:latin typeface="Cambria" pitchFamily="18" charset="0"/>
                    <a:ea typeface="Cambria" pitchFamily="18" charset="0"/>
                  </a:rPr>
                  <a:t> j</a:t>
                </a:r>
                <a:r>
                  <a:rPr lang="sr-Latn-CS" sz="2400" dirty="0" smtClean="0">
                    <a:solidFill>
                      <a:schemeClr val="tx2"/>
                    </a:solidFill>
                    <a:latin typeface="Cambria" pitchFamily="18" charset="0"/>
                    <a:ea typeface="Cambria" pitchFamily="18" charset="0"/>
                  </a:rPr>
                  <a:t> se grafički prikazuje strujnim linijama slično kao </a:t>
                </a:r>
                <a:r>
                  <a:rPr lang="en-US" sz="2400" dirty="0" smtClean="0">
                    <a:solidFill>
                      <a:schemeClr val="tx2"/>
                    </a:solidFill>
                    <a:latin typeface="Cambria" pitchFamily="18" charset="0"/>
                    <a:ea typeface="Cambria" pitchFamily="18" charset="0"/>
                  </a:rPr>
                  <a:t>v</a:t>
                </a:r>
                <a:r>
                  <a:rPr lang="sr-Latn-CS" sz="2400" dirty="0" smtClean="0">
                    <a:solidFill>
                      <a:schemeClr val="tx2"/>
                    </a:solidFill>
                    <a:latin typeface="Cambria" pitchFamily="18" charset="0"/>
                    <a:ea typeface="Cambria" pitchFamily="18" charset="0"/>
                  </a:rPr>
                  <a:t>ektor elektrostatičkog pol</a:t>
                </a:r>
                <a:r>
                  <a:rPr lang="en-US" sz="2400" dirty="0" smtClean="0">
                    <a:solidFill>
                      <a:schemeClr val="tx2"/>
                    </a:solidFill>
                    <a:latin typeface="Cambria" pitchFamily="18" charset="0"/>
                    <a:ea typeface="Cambria" pitchFamily="18" charset="0"/>
                  </a:rPr>
                  <a:t>j</a:t>
                </a:r>
                <a:r>
                  <a:rPr lang="sr-Latn-CS" sz="2400" dirty="0" smtClean="0">
                    <a:solidFill>
                      <a:schemeClr val="tx2"/>
                    </a:solidFill>
                    <a:latin typeface="Cambria" pitchFamily="18" charset="0"/>
                    <a:ea typeface="Cambria" pitchFamily="18" charset="0"/>
                  </a:rPr>
                  <a:t>a </a:t>
                </a:r>
                <a:r>
                  <a:rPr lang="sr-Latn-CS" sz="2400" b="1" dirty="0" smtClean="0">
                    <a:solidFill>
                      <a:schemeClr val="tx2"/>
                    </a:solidFill>
                    <a:latin typeface="Cambria" pitchFamily="18" charset="0"/>
                    <a:ea typeface="Cambria" pitchFamily="18" charset="0"/>
                  </a:rPr>
                  <a:t>E</a:t>
                </a:r>
                <a:r>
                  <a:rPr lang="sr-Latn-CS" sz="2400" dirty="0" smtClean="0">
                    <a:solidFill>
                      <a:schemeClr val="tx2"/>
                    </a:solidFill>
                    <a:latin typeface="Cambria" pitchFamily="18" charset="0"/>
                    <a:ea typeface="Cambria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3314" name="Text 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4381" y="2204864"/>
                <a:ext cx="8229600" cy="3921299"/>
              </a:xfrm>
              <a:prstGeom prst="rect">
                <a:avLst/>
              </a:prstGeom>
              <a:blipFill rotWithShape="1">
                <a:blip r:embed="rId3"/>
                <a:stretch>
                  <a:fillRect l="-1111" t="-124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le 1"/>
          <p:cNvSpPr txBox="1">
            <a:spLocks/>
          </p:cNvSpPr>
          <p:nvPr/>
        </p:nvSpPr>
        <p:spPr>
          <a:xfrm>
            <a:off x="685800" y="1052736"/>
            <a:ext cx="7772400" cy="1470025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err="1" smtClean="0">
                <a:solidFill>
                  <a:schemeClr val="tx2"/>
                </a:solidFill>
                <a:latin typeface="Cambria" pitchFamily="18" charset="0"/>
              </a:rPr>
              <a:t>Gustina</a:t>
            </a:r>
            <a:r>
              <a:rPr lang="en-US" dirty="0" smtClean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Cambria" pitchFamily="18" charset="0"/>
              </a:rPr>
              <a:t>električne</a:t>
            </a:r>
            <a:r>
              <a:rPr lang="en-US" dirty="0" smtClean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Cambria" pitchFamily="18" charset="0"/>
              </a:rPr>
              <a:t>struje</a:t>
            </a:r>
            <a:endParaRPr lang="en-US" dirty="0">
              <a:solidFill>
                <a:schemeClr val="tx2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040573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52736"/>
            <a:ext cx="7772400" cy="1470025"/>
          </a:xfrm>
        </p:spPr>
        <p:txBody>
          <a:bodyPr>
            <a:normAutofit/>
          </a:bodyPr>
          <a:lstStyle/>
          <a:p>
            <a:pPr algn="l"/>
            <a:r>
              <a:rPr lang="en-US" dirty="0" err="1">
                <a:solidFill>
                  <a:schemeClr val="tx2"/>
                </a:solidFill>
                <a:latin typeface="Cambria" pitchFamily="18" charset="0"/>
              </a:rPr>
              <a:t>Jednačina</a:t>
            </a:r>
            <a:r>
              <a:rPr lang="en-US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Cambria" pitchFamily="18" charset="0"/>
              </a:rPr>
              <a:t>kontinuiteta</a:t>
            </a:r>
            <a:endParaRPr lang="en-US" dirty="0">
              <a:solidFill>
                <a:schemeClr val="tx2"/>
              </a:solidFill>
              <a:latin typeface="Cambria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Subtitle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683568" y="2492896"/>
                <a:ext cx="7120880" cy="4032448"/>
              </a:xfrm>
            </p:spPr>
            <p:txBody>
              <a:bodyPr>
                <a:normAutofit fontScale="92500" lnSpcReduction="10000"/>
              </a:bodyPr>
              <a:lstStyle/>
              <a:p>
                <a:pPr algn="l">
                  <a:lnSpc>
                    <a:spcPct val="110000"/>
                  </a:lnSpc>
                  <a:spcBef>
                    <a:spcPts val="600"/>
                  </a:spcBef>
                </a:pPr>
                <a:r>
                  <a:rPr lang="en-US" sz="2400" dirty="0" smtClean="0">
                    <a:solidFill>
                      <a:schemeClr val="tx2"/>
                    </a:solidFill>
                    <a:latin typeface="Cambria" pitchFamily="18" charset="0"/>
                  </a:rPr>
                  <a:t>Fluks</a:t>
                </a:r>
                <a:r>
                  <a:rPr lang="en-US" sz="2400" dirty="0">
                    <a:solidFill>
                      <a:schemeClr val="tx2"/>
                    </a:solidFill>
                    <a:latin typeface="Cambria" pitchFamily="18" charset="0"/>
                  </a:rPr>
                  <a:t> </a:t>
                </a:r>
                <a:r>
                  <a:rPr lang="en-US" sz="2400" dirty="0" err="1">
                    <a:solidFill>
                      <a:schemeClr val="tx2"/>
                    </a:solidFill>
                    <a:latin typeface="Cambria" pitchFamily="18" charset="0"/>
                  </a:rPr>
                  <a:t>vektora</a:t>
                </a:r>
                <a:r>
                  <a:rPr lang="en-US" sz="2400" dirty="0">
                    <a:solidFill>
                      <a:schemeClr val="tx2"/>
                    </a:solidFill>
                    <a:latin typeface="Cambria" pitchFamily="18" charset="0"/>
                  </a:rPr>
                  <a:t> </a:t>
                </a:r>
                <a:r>
                  <a:rPr lang="en-US" sz="2400" i="1" dirty="0">
                    <a:solidFill>
                      <a:schemeClr val="tx2"/>
                    </a:solidFill>
                    <a:latin typeface="Cambria" pitchFamily="18" charset="0"/>
                  </a:rPr>
                  <a:t>j</a:t>
                </a:r>
                <a:r>
                  <a:rPr lang="en-US" sz="2400" dirty="0">
                    <a:solidFill>
                      <a:schemeClr val="tx2"/>
                    </a:solidFill>
                    <a:latin typeface="Cambria" pitchFamily="18" charset="0"/>
                  </a:rPr>
                  <a:t> </a:t>
                </a:r>
                <a:r>
                  <a:rPr lang="en-US" sz="2400" dirty="0" err="1">
                    <a:solidFill>
                      <a:schemeClr val="tx2"/>
                    </a:solidFill>
                    <a:latin typeface="Cambria" pitchFamily="18" charset="0"/>
                  </a:rPr>
                  <a:t>kroz</a:t>
                </a:r>
                <a:r>
                  <a:rPr lang="en-US" sz="2400" dirty="0">
                    <a:solidFill>
                      <a:schemeClr val="tx2"/>
                    </a:solidFill>
                    <a:latin typeface="Cambria" pitchFamily="18" charset="0"/>
                  </a:rPr>
                  <a:t> </a:t>
                </a:r>
                <a:r>
                  <a:rPr lang="en-US" sz="2400" dirty="0" err="1">
                    <a:solidFill>
                      <a:schemeClr val="tx2"/>
                    </a:solidFill>
                    <a:latin typeface="Cambria" pitchFamily="18" charset="0"/>
                  </a:rPr>
                  <a:t>zatvorenu</a:t>
                </a:r>
                <a:r>
                  <a:rPr lang="en-US" sz="2400" dirty="0">
                    <a:solidFill>
                      <a:schemeClr val="tx2"/>
                    </a:solidFill>
                    <a:latin typeface="Cambria" pitchFamily="18" charset="0"/>
                  </a:rPr>
                  <a:t> </a:t>
                </a:r>
                <a:r>
                  <a:rPr lang="en-US" sz="2400" dirty="0" err="1">
                    <a:solidFill>
                      <a:schemeClr val="tx2"/>
                    </a:solidFill>
                    <a:latin typeface="Cambria" pitchFamily="18" charset="0"/>
                  </a:rPr>
                  <a:t>površinu</a:t>
                </a:r>
                <a:r>
                  <a:rPr lang="en-US" sz="2400" dirty="0">
                    <a:solidFill>
                      <a:schemeClr val="tx2"/>
                    </a:solidFill>
                    <a:latin typeface="Cambria" pitchFamily="18" charset="0"/>
                  </a:rPr>
                  <a:t> </a:t>
                </a:r>
                <a:r>
                  <a:rPr lang="en-US" sz="2400" dirty="0" err="1">
                    <a:solidFill>
                      <a:schemeClr val="tx2"/>
                    </a:solidFill>
                    <a:latin typeface="Cambria" pitchFamily="18" charset="0"/>
                  </a:rPr>
                  <a:t>gde</a:t>
                </a:r>
                <a:r>
                  <a:rPr lang="en-US" sz="2400" dirty="0">
                    <a:solidFill>
                      <a:schemeClr val="tx2"/>
                    </a:solidFill>
                    <a:latin typeface="Cambria" pitchFamily="18" charset="0"/>
                  </a:rPr>
                  <a:t> </a:t>
                </a:r>
                <a:r>
                  <a:rPr lang="en-US" sz="2400" dirty="0" smtClean="0">
                    <a:solidFill>
                      <a:schemeClr val="tx2"/>
                    </a:solidFill>
                    <a:latin typeface="Cambria" pitchFamily="18" charset="0"/>
                  </a:rPr>
                  <a:t>je</a:t>
                </a:r>
                <a:r>
                  <a:rPr lang="sr-Latn-RS" sz="2400" dirty="0" smtClean="0">
                    <a:solidFill>
                      <a:schemeClr val="tx2"/>
                    </a:solidFill>
                    <a:latin typeface="Cambria" pitchFamily="18" charset="0"/>
                  </a:rPr>
                  <a:t> </a:t>
                </a:r>
                <a:r>
                  <a:rPr lang="en-US" sz="2400" dirty="0" err="1" smtClean="0">
                    <a:solidFill>
                      <a:schemeClr val="tx2"/>
                    </a:solidFill>
                    <a:latin typeface="Cambria" pitchFamily="18" charset="0"/>
                  </a:rPr>
                  <a:t>normala</a:t>
                </a:r>
                <a:r>
                  <a:rPr lang="en-US" sz="2400" dirty="0" smtClean="0">
                    <a:solidFill>
                      <a:schemeClr val="tx2"/>
                    </a:solidFill>
                    <a:latin typeface="Cambria" pitchFamily="18" charset="0"/>
                  </a:rPr>
                  <a:t> </a:t>
                </a:r>
                <a:r>
                  <a:rPr lang="en-US" sz="2400" dirty="0" err="1">
                    <a:solidFill>
                      <a:schemeClr val="tx2"/>
                    </a:solidFill>
                    <a:latin typeface="Cambria" pitchFamily="18" charset="0"/>
                  </a:rPr>
                  <a:t>na</a:t>
                </a:r>
                <a:r>
                  <a:rPr lang="en-US" sz="2400" dirty="0">
                    <a:solidFill>
                      <a:schemeClr val="tx2"/>
                    </a:solidFill>
                    <a:latin typeface="Cambria" pitchFamily="18" charset="0"/>
                  </a:rPr>
                  <a:t> </a:t>
                </a:r>
                <a:r>
                  <a:rPr lang="en-US" sz="2400" dirty="0" err="1">
                    <a:solidFill>
                      <a:schemeClr val="tx2"/>
                    </a:solidFill>
                    <a:latin typeface="Cambria" pitchFamily="18" charset="0"/>
                  </a:rPr>
                  <a:t>površinu</a:t>
                </a:r>
                <a:r>
                  <a:rPr lang="en-US" sz="2400" dirty="0">
                    <a:solidFill>
                      <a:schemeClr val="tx2"/>
                    </a:solidFill>
                    <a:latin typeface="Cambria" pitchFamily="18" charset="0"/>
                  </a:rPr>
                  <a:t> </a:t>
                </a:r>
                <a:r>
                  <a:rPr lang="en-US" sz="2400" dirty="0" err="1">
                    <a:solidFill>
                      <a:schemeClr val="tx2"/>
                    </a:solidFill>
                    <a:latin typeface="Cambria" pitchFamily="18" charset="0"/>
                  </a:rPr>
                  <a:t>orijentisana</a:t>
                </a:r>
                <a:r>
                  <a:rPr lang="en-US" sz="2400" dirty="0">
                    <a:solidFill>
                      <a:schemeClr val="tx2"/>
                    </a:solidFill>
                    <a:latin typeface="Cambria" pitchFamily="18" charset="0"/>
                  </a:rPr>
                  <a:t> </a:t>
                </a:r>
                <a:r>
                  <a:rPr lang="en-US" sz="2400" dirty="0" err="1">
                    <a:solidFill>
                      <a:schemeClr val="tx2"/>
                    </a:solidFill>
                    <a:latin typeface="Cambria" pitchFamily="18" charset="0"/>
                  </a:rPr>
                  <a:t>napolje</a:t>
                </a:r>
                <a:r>
                  <a:rPr lang="en-US" sz="2400" dirty="0">
                    <a:solidFill>
                      <a:schemeClr val="tx2"/>
                    </a:solidFill>
                    <a:latin typeface="Cambria" pitchFamily="18" charset="0"/>
                  </a:rPr>
                  <a:t> je </a:t>
                </a:r>
                <a14:m>
                  <m:oMath xmlns:m="http://schemas.openxmlformats.org/officeDocument/2006/math">
                    <m:nary>
                      <m:naryPr>
                        <m:chr m:val="∮"/>
                        <m:limLoc m:val="undOvr"/>
                        <m:subHide m:val="on"/>
                        <m:supHide m:val="on"/>
                        <m:ctrlPr>
                          <a:rPr lang="en-US" sz="2400" b="1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naryPr>
                      <m:sub/>
                      <m:sup/>
                      <m:e>
                        <m:r>
                          <a:rPr lang="sr-Latn-RS" sz="2400" b="1" i="0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𝐣</m:t>
                        </m:r>
                        <m:r>
                          <a:rPr lang="sr-Latn-RS" sz="2400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𝑑</m:t>
                        </m:r>
                        <m:r>
                          <a:rPr lang="sr-Latn-RS" sz="2400" b="1" i="0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𝐒</m:t>
                        </m:r>
                        <m:r>
                          <a:rPr lang="sr-Latn-RS" sz="2400" b="1" i="1" smtClean="0">
                            <a:solidFill>
                              <a:schemeClr val="tx2"/>
                            </a:solidFill>
                            <a:latin typeface="Cambria Math"/>
                            <a:ea typeface="Cambria Math"/>
                          </a:rPr>
                          <m:t>=−</m:t>
                        </m:r>
                        <m:f>
                          <m:fPr>
                            <m:ctrlPr>
                              <a:rPr lang="sr-Latn-RS" sz="2400" i="1" smtClean="0">
                                <a:solidFill>
                                  <a:schemeClr val="tx2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sr-Latn-RS" sz="2400" b="0" i="1" smtClean="0">
                                <a:solidFill>
                                  <a:schemeClr val="tx2"/>
                                </a:solidFill>
                                <a:latin typeface="Cambria Math"/>
                                <a:ea typeface="Cambria Math"/>
                              </a:rPr>
                              <m:t>𝑑𝑞</m:t>
                            </m:r>
                          </m:num>
                          <m:den>
                            <m:r>
                              <a:rPr lang="sr-Latn-RS" sz="2400" b="0" i="1" smtClean="0">
                                <a:solidFill>
                                  <a:schemeClr val="tx2"/>
                                </a:solidFill>
                                <a:latin typeface="Cambria Math"/>
                                <a:ea typeface="Cambria Math"/>
                              </a:rPr>
                              <m:t>𝑑𝑡</m:t>
                            </m:r>
                          </m:den>
                        </m:f>
                      </m:e>
                    </m:nary>
                    <m:r>
                      <a:rPr lang="sr-Latn-RS" sz="2400" b="0" i="0" smtClean="0">
                        <a:solidFill>
                          <a:schemeClr val="tx2"/>
                        </a:solidFill>
                        <a:latin typeface="Cambria Math"/>
                      </a:rPr>
                      <m:t>,</m:t>
                    </m:r>
                  </m:oMath>
                </a14:m>
                <a:r>
                  <a:rPr lang="sr-Latn-RS" sz="2400" b="1" dirty="0" smtClean="0">
                    <a:solidFill>
                      <a:schemeClr val="tx2"/>
                    </a:solidFill>
                    <a:latin typeface="Cambria" pitchFamily="18" charset="0"/>
                  </a:rPr>
                  <a:t> </a:t>
                </a:r>
                <a:r>
                  <a:rPr lang="sr-Latn-RS" sz="2400" dirty="0" smtClean="0">
                    <a:solidFill>
                      <a:schemeClr val="tx2"/>
                    </a:solidFill>
                    <a:latin typeface="Cambria" pitchFamily="18" charset="0"/>
                  </a:rPr>
                  <a:t>gde je </a:t>
                </a:r>
                <a:r>
                  <a:rPr lang="pl-PL" sz="2400" i="1" dirty="0" smtClean="0">
                    <a:solidFill>
                      <a:schemeClr val="tx2"/>
                    </a:solidFill>
                    <a:latin typeface="Cambria" pitchFamily="18" charset="0"/>
                  </a:rPr>
                  <a:t>q</a:t>
                </a:r>
                <a:r>
                  <a:rPr lang="pl-PL" sz="2400" dirty="0" smtClean="0">
                    <a:solidFill>
                      <a:schemeClr val="tx2"/>
                    </a:solidFill>
                    <a:latin typeface="Cambria" pitchFamily="18" charset="0"/>
                  </a:rPr>
                  <a:t> </a:t>
                </a:r>
                <a:r>
                  <a:rPr lang="pl-PL" sz="2400" dirty="0">
                    <a:solidFill>
                      <a:schemeClr val="tx2"/>
                    </a:solidFill>
                    <a:latin typeface="Cambria" pitchFamily="18" charset="0"/>
                  </a:rPr>
                  <a:t>naelektrisanje u zatvorenoj </a:t>
                </a:r>
                <a:r>
                  <a:rPr lang="pl-PL" sz="2400" dirty="0" smtClean="0">
                    <a:solidFill>
                      <a:schemeClr val="tx2"/>
                    </a:solidFill>
                    <a:latin typeface="Cambria" pitchFamily="18" charset="0"/>
                  </a:rPr>
                  <a:t>zapremini.</a:t>
                </a:r>
                <a:r>
                  <a:rPr lang="sr-Latn-RS" sz="2400" dirty="0" smtClean="0">
                    <a:solidFill>
                      <a:schemeClr val="tx2"/>
                    </a:solidFill>
                    <a:latin typeface="Cambria" pitchFamily="18" charset="0"/>
                  </a:rPr>
                  <a:t> </a:t>
                </a:r>
                <a:r>
                  <a:rPr lang="en-US" sz="2400" dirty="0" smtClean="0">
                    <a:solidFill>
                      <a:schemeClr val="tx2"/>
                    </a:solidFill>
                    <a:latin typeface="Cambria" pitchFamily="18" charset="0"/>
                  </a:rPr>
                  <a:t>Integral </a:t>
                </a:r>
                <a:r>
                  <a:rPr lang="en-US" sz="2400" dirty="0">
                    <a:solidFill>
                      <a:schemeClr val="tx2"/>
                    </a:solidFill>
                    <a:latin typeface="Cambria" pitchFamily="18" charset="0"/>
                  </a:rPr>
                  <a:t>je </a:t>
                </a:r>
                <a:r>
                  <a:rPr lang="en-US" sz="2400" dirty="0" err="1">
                    <a:solidFill>
                      <a:schemeClr val="tx2"/>
                    </a:solidFill>
                    <a:latin typeface="Cambria" pitchFamily="18" charset="0"/>
                  </a:rPr>
                  <a:t>naelektrisanje</a:t>
                </a:r>
                <a:r>
                  <a:rPr lang="en-US" sz="2400" dirty="0">
                    <a:solidFill>
                      <a:schemeClr val="tx2"/>
                    </a:solidFill>
                    <a:latin typeface="Cambria" pitchFamily="18" charset="0"/>
                  </a:rPr>
                  <a:t> </a:t>
                </a:r>
                <a:r>
                  <a:rPr lang="en-US" sz="2400" dirty="0" err="1">
                    <a:solidFill>
                      <a:schemeClr val="tx2"/>
                    </a:solidFill>
                    <a:latin typeface="Cambria" pitchFamily="18" charset="0"/>
                  </a:rPr>
                  <a:t>koje</a:t>
                </a:r>
                <a:r>
                  <a:rPr lang="en-US" sz="2400" dirty="0">
                    <a:solidFill>
                      <a:schemeClr val="tx2"/>
                    </a:solidFill>
                    <a:latin typeface="Cambria" pitchFamily="18" charset="0"/>
                  </a:rPr>
                  <a:t> </a:t>
                </a:r>
                <a:r>
                  <a:rPr lang="en-US" sz="2400" dirty="0" err="1">
                    <a:solidFill>
                      <a:schemeClr val="tx2"/>
                    </a:solidFill>
                    <a:latin typeface="Cambria" pitchFamily="18" charset="0"/>
                  </a:rPr>
                  <a:t>izlazi</a:t>
                </a:r>
                <a:r>
                  <a:rPr lang="en-US" sz="2400" dirty="0">
                    <a:solidFill>
                      <a:schemeClr val="tx2"/>
                    </a:solidFill>
                    <a:latin typeface="Cambria" pitchFamily="18" charset="0"/>
                  </a:rPr>
                  <a:t> </a:t>
                </a:r>
                <a:r>
                  <a:rPr lang="en-US" sz="2400" dirty="0" err="1">
                    <a:solidFill>
                      <a:schemeClr val="tx2"/>
                    </a:solidFill>
                    <a:latin typeface="Cambria" pitchFamily="18" charset="0"/>
                  </a:rPr>
                  <a:t>napolje</a:t>
                </a:r>
                <a:r>
                  <a:rPr lang="en-US" sz="2400" dirty="0">
                    <a:solidFill>
                      <a:schemeClr val="tx2"/>
                    </a:solidFill>
                    <a:latin typeface="Cambria" pitchFamily="18" charset="0"/>
                  </a:rPr>
                  <a:t> </a:t>
                </a:r>
                <a:r>
                  <a:rPr lang="en-US" sz="2400" dirty="0" err="1" smtClean="0">
                    <a:solidFill>
                      <a:schemeClr val="tx2"/>
                    </a:solidFill>
                    <a:latin typeface="Cambria" pitchFamily="18" charset="0"/>
                  </a:rPr>
                  <a:t>iz</a:t>
                </a:r>
                <a:r>
                  <a:rPr lang="sr-Latn-RS" sz="2400" dirty="0" smtClean="0">
                    <a:solidFill>
                      <a:schemeClr val="tx2"/>
                    </a:solidFill>
                    <a:latin typeface="Cambria" pitchFamily="18" charset="0"/>
                  </a:rPr>
                  <a:t> </a:t>
                </a:r>
                <a:r>
                  <a:rPr lang="en-US" sz="2400" dirty="0" err="1" smtClean="0">
                    <a:solidFill>
                      <a:schemeClr val="tx2"/>
                    </a:solidFill>
                    <a:latin typeface="Cambria" pitchFamily="18" charset="0"/>
                  </a:rPr>
                  <a:t>zatvorene</a:t>
                </a:r>
                <a:r>
                  <a:rPr lang="en-US" sz="2400" dirty="0" smtClean="0">
                    <a:solidFill>
                      <a:schemeClr val="tx2"/>
                    </a:solidFill>
                    <a:latin typeface="Cambria" pitchFamily="18" charset="0"/>
                  </a:rPr>
                  <a:t> </a:t>
                </a:r>
                <a:r>
                  <a:rPr lang="en-US" sz="2400" dirty="0" err="1">
                    <a:solidFill>
                      <a:schemeClr val="tx2"/>
                    </a:solidFill>
                    <a:latin typeface="Cambria" pitchFamily="18" charset="0"/>
                  </a:rPr>
                  <a:t>površine</a:t>
                </a:r>
                <a:r>
                  <a:rPr lang="en-US" sz="2400" dirty="0">
                    <a:solidFill>
                      <a:schemeClr val="tx2"/>
                    </a:solidFill>
                    <a:latin typeface="Cambria" pitchFamily="18" charset="0"/>
                  </a:rPr>
                  <a:t>. </a:t>
                </a:r>
              </a:p>
              <a:p>
                <a:pPr algn="l">
                  <a:lnSpc>
                    <a:spcPct val="110000"/>
                  </a:lnSpc>
                </a:pPr>
                <a:r>
                  <a:rPr lang="en-US" sz="2400" dirty="0" err="1" smtClean="0">
                    <a:solidFill>
                      <a:schemeClr val="tx2"/>
                    </a:solidFill>
                    <a:latin typeface="Cambria" pitchFamily="18" charset="0"/>
                  </a:rPr>
                  <a:t>Kod</a:t>
                </a:r>
                <a:r>
                  <a:rPr lang="en-US" sz="2400" dirty="0" smtClean="0">
                    <a:solidFill>
                      <a:schemeClr val="tx2"/>
                    </a:solidFill>
                    <a:latin typeface="Cambria" pitchFamily="18" charset="0"/>
                  </a:rPr>
                  <a:t> </a:t>
                </a:r>
                <a:r>
                  <a:rPr lang="en-US" sz="2400" dirty="0" err="1">
                    <a:solidFill>
                      <a:schemeClr val="tx2"/>
                    </a:solidFill>
                    <a:latin typeface="Cambria" pitchFamily="18" charset="0"/>
                  </a:rPr>
                  <a:t>stacionarne</a:t>
                </a:r>
                <a:r>
                  <a:rPr lang="en-US" sz="2400" dirty="0">
                    <a:solidFill>
                      <a:schemeClr val="tx2"/>
                    </a:solidFill>
                    <a:latin typeface="Cambria" pitchFamily="18" charset="0"/>
                  </a:rPr>
                  <a:t> </a:t>
                </a:r>
                <a:r>
                  <a:rPr lang="en-US" sz="2400" dirty="0" err="1">
                    <a:solidFill>
                      <a:schemeClr val="tx2"/>
                    </a:solidFill>
                    <a:latin typeface="Cambria" pitchFamily="18" charset="0"/>
                  </a:rPr>
                  <a:t>struje</a:t>
                </a:r>
                <a:r>
                  <a:rPr lang="en-US" sz="2400" dirty="0">
                    <a:solidFill>
                      <a:schemeClr val="tx2"/>
                    </a:solidFill>
                    <a:latin typeface="Cambria" pitchFamily="18" charset="0"/>
                  </a:rPr>
                  <a:t> je </a:t>
                </a:r>
                <a:r>
                  <a:rPr lang="en-US" sz="2400" dirty="0" err="1">
                    <a:solidFill>
                      <a:schemeClr val="tx2"/>
                    </a:solidFill>
                    <a:latin typeface="Cambria" pitchFamily="18" charset="0"/>
                  </a:rPr>
                  <a:t>raspodela</a:t>
                </a:r>
                <a:r>
                  <a:rPr lang="en-US" sz="2400" dirty="0">
                    <a:solidFill>
                      <a:schemeClr val="tx2"/>
                    </a:solidFill>
                    <a:latin typeface="Cambria" pitchFamily="18" charset="0"/>
                  </a:rPr>
                  <a:t> </a:t>
                </a:r>
                <a:r>
                  <a:rPr lang="en-US" sz="2400" dirty="0" err="1">
                    <a:solidFill>
                      <a:schemeClr val="tx2"/>
                    </a:solidFill>
                    <a:latin typeface="Cambria" pitchFamily="18" charset="0"/>
                  </a:rPr>
                  <a:t>naelektrisanja</a:t>
                </a:r>
                <a:r>
                  <a:rPr lang="en-US" sz="2400" dirty="0">
                    <a:solidFill>
                      <a:schemeClr val="tx2"/>
                    </a:solidFill>
                    <a:latin typeface="Cambria" pitchFamily="18" charset="0"/>
                  </a:rPr>
                  <a:t> u </a:t>
                </a:r>
                <a:r>
                  <a:rPr lang="en-US" sz="2400" dirty="0" err="1">
                    <a:solidFill>
                      <a:schemeClr val="tx2"/>
                    </a:solidFill>
                    <a:latin typeface="Cambria" pitchFamily="18" charset="0"/>
                  </a:rPr>
                  <a:t>prostoru</a:t>
                </a:r>
                <a:r>
                  <a:rPr lang="en-US" sz="2400" dirty="0">
                    <a:solidFill>
                      <a:schemeClr val="tx2"/>
                    </a:solidFill>
                    <a:latin typeface="Cambria" pitchFamily="18" charset="0"/>
                  </a:rPr>
                  <a:t> </a:t>
                </a:r>
                <a:r>
                  <a:rPr lang="en-US" sz="2400" dirty="0" err="1">
                    <a:solidFill>
                      <a:schemeClr val="tx2"/>
                    </a:solidFill>
                    <a:latin typeface="Cambria" pitchFamily="18" charset="0"/>
                  </a:rPr>
                  <a:t>nepromenjiva</a:t>
                </a:r>
                <a:r>
                  <a:rPr lang="en-US" sz="2400" dirty="0">
                    <a:solidFill>
                      <a:schemeClr val="tx2"/>
                    </a:solidFill>
                    <a:latin typeface="Cambria" pitchFamily="18" charset="0"/>
                  </a:rPr>
                  <a:t> </a:t>
                </a:r>
                <a:r>
                  <a:rPr lang="en-US" sz="2400" dirty="0" err="1">
                    <a:solidFill>
                      <a:schemeClr val="tx2"/>
                    </a:solidFill>
                    <a:latin typeface="Cambria" pitchFamily="18" charset="0"/>
                  </a:rPr>
                  <a:t>tj</a:t>
                </a:r>
                <a:r>
                  <a:rPr lang="en-US" sz="2400" dirty="0">
                    <a:solidFill>
                      <a:schemeClr val="tx2"/>
                    </a:solidFill>
                    <a:latin typeface="Cambria" pitchFamily="18" charset="0"/>
                  </a:rPr>
                  <a:t>.</a:t>
                </a:r>
              </a:p>
              <a:p>
                <a:pPr lvl="0"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sr-Latn-RS" sz="2400" i="1">
                              <a:solidFill>
                                <a:srgbClr val="1F497D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sr-Latn-RS" sz="2400" i="1">
                              <a:solidFill>
                                <a:srgbClr val="1F497D"/>
                              </a:solidFill>
                              <a:latin typeface="Cambria Math"/>
                              <a:ea typeface="Cambria Math"/>
                            </a:rPr>
                            <m:t>𝑑𝑞</m:t>
                          </m:r>
                        </m:num>
                        <m:den>
                          <m:r>
                            <a:rPr lang="sr-Latn-RS" sz="2400" i="1">
                              <a:solidFill>
                                <a:srgbClr val="1F497D"/>
                              </a:solidFill>
                              <a:latin typeface="Cambria Math"/>
                              <a:ea typeface="Cambria Math"/>
                            </a:rPr>
                            <m:t>𝑑𝑡</m:t>
                          </m:r>
                        </m:den>
                      </m:f>
                      <m:r>
                        <a:rPr lang="sr-Latn-RS" sz="2400" i="1">
                          <a:solidFill>
                            <a:srgbClr val="1F497D"/>
                          </a:solidFill>
                          <a:latin typeface="Cambria Math"/>
                          <a:ea typeface="Cambria Math"/>
                        </a:rPr>
                        <m:t>=0</m:t>
                      </m:r>
                    </m:oMath>
                  </m:oMathPara>
                </a14:m>
                <a:endParaRPr lang="sr-Latn-RS" sz="2400" dirty="0">
                  <a:solidFill>
                    <a:srgbClr val="1F497D"/>
                  </a:solidFill>
                  <a:latin typeface="Cambria" pitchFamily="18" charset="0"/>
                </a:endParaRPr>
              </a:p>
              <a:p>
                <a:pPr algn="l"/>
                <a:r>
                  <a:rPr lang="en-US" sz="2400" dirty="0" smtClean="0">
                    <a:solidFill>
                      <a:schemeClr val="tx2"/>
                    </a:solidFill>
                    <a:latin typeface="Cambria" pitchFamily="18" charset="0"/>
                  </a:rPr>
                  <a:t>pa </a:t>
                </a:r>
                <a:r>
                  <a:rPr lang="en-US" sz="2400" dirty="0">
                    <a:solidFill>
                      <a:schemeClr val="tx2"/>
                    </a:solidFill>
                    <a:latin typeface="Cambria" pitchFamily="18" charset="0"/>
                  </a:rPr>
                  <a:t>je</a:t>
                </a:r>
                <a14:m>
                  <m:oMath xmlns:m="http://schemas.openxmlformats.org/officeDocument/2006/math">
                    <m:r>
                      <a:rPr lang="sr-Latn-RS" sz="2400" b="0" i="0" smtClean="0">
                        <a:solidFill>
                          <a:srgbClr val="1F497D"/>
                        </a:solidFill>
                        <a:latin typeface="Cambria Math"/>
                      </a:rPr>
                      <m:t> </m:t>
                    </m:r>
                    <m:nary>
                      <m:naryPr>
                        <m:chr m:val="∮"/>
                        <m:limLoc m:val="undOvr"/>
                        <m:subHide m:val="on"/>
                        <m:supHide m:val="on"/>
                        <m:ctrlPr>
                          <a:rPr lang="en-US" sz="2400" b="1" i="1">
                            <a:solidFill>
                              <a:srgbClr val="1F497D"/>
                            </a:solidFill>
                            <a:latin typeface="Cambria Math"/>
                          </a:rPr>
                        </m:ctrlPr>
                      </m:naryPr>
                      <m:sub/>
                      <m:sup/>
                      <m:e>
                        <m:r>
                          <a:rPr lang="sr-Latn-RS" sz="2400" b="1">
                            <a:solidFill>
                              <a:srgbClr val="1F497D"/>
                            </a:solidFill>
                            <a:latin typeface="Cambria Math"/>
                          </a:rPr>
                          <m:t>𝐣</m:t>
                        </m:r>
                        <m:r>
                          <a:rPr lang="sr-Latn-RS" sz="2400" i="1">
                            <a:solidFill>
                              <a:srgbClr val="1F497D"/>
                            </a:solidFill>
                            <a:latin typeface="Cambria Math"/>
                          </a:rPr>
                          <m:t>𝑑</m:t>
                        </m:r>
                        <m:r>
                          <a:rPr lang="sr-Latn-RS" sz="2400" b="1">
                            <a:solidFill>
                              <a:srgbClr val="1F497D"/>
                            </a:solidFill>
                            <a:latin typeface="Cambria Math"/>
                          </a:rPr>
                          <m:t>𝐒</m:t>
                        </m:r>
                        <m:r>
                          <a:rPr lang="sr-Latn-RS" sz="2400" b="1" i="1">
                            <a:solidFill>
                              <a:srgbClr val="1F497D"/>
                            </a:solidFill>
                            <a:latin typeface="Cambria Math"/>
                            <a:ea typeface="Cambria Math"/>
                          </a:rPr>
                          <m:t>=</m:t>
                        </m:r>
                        <m:r>
                          <a:rPr lang="sr-Latn-RS" sz="2400" b="0" i="0" smtClean="0">
                            <a:solidFill>
                              <a:srgbClr val="1F497D"/>
                            </a:solidFill>
                            <a:latin typeface="Cambria Math"/>
                            <a:ea typeface="Cambria Math"/>
                          </a:rPr>
                          <m:t>0</m:t>
                        </m:r>
                      </m:e>
                    </m:nary>
                  </m:oMath>
                </a14:m>
                <a:endParaRPr lang="en-US" sz="2400" dirty="0">
                  <a:solidFill>
                    <a:schemeClr val="tx2"/>
                  </a:solidFill>
                  <a:latin typeface="Cambria" pitchFamily="18" charset="0"/>
                </a:endParaRPr>
              </a:p>
              <a:p>
                <a:pPr algn="l"/>
                <a:r>
                  <a:rPr lang="en-US" sz="2400" dirty="0" err="1">
                    <a:solidFill>
                      <a:schemeClr val="tx2"/>
                    </a:solidFill>
                    <a:latin typeface="Cambria" pitchFamily="18" charset="0"/>
                  </a:rPr>
                  <a:t>Linije</a:t>
                </a:r>
                <a:r>
                  <a:rPr lang="en-US" sz="2400" dirty="0">
                    <a:solidFill>
                      <a:schemeClr val="tx2"/>
                    </a:solidFill>
                    <a:latin typeface="Cambria" pitchFamily="18" charset="0"/>
                  </a:rPr>
                  <a:t> </a:t>
                </a:r>
                <a:r>
                  <a:rPr lang="en-US" sz="2400" dirty="0" err="1">
                    <a:solidFill>
                      <a:schemeClr val="tx2"/>
                    </a:solidFill>
                    <a:latin typeface="Cambria" pitchFamily="18" charset="0"/>
                  </a:rPr>
                  <a:t>vektora</a:t>
                </a:r>
                <a:r>
                  <a:rPr lang="en-US" sz="2400" dirty="0">
                    <a:solidFill>
                      <a:schemeClr val="tx2"/>
                    </a:solidFill>
                    <a:latin typeface="Cambria" pitchFamily="18" charset="0"/>
                  </a:rPr>
                  <a:t> </a:t>
                </a:r>
                <a:r>
                  <a:rPr lang="en-US" sz="2400" i="1" dirty="0">
                    <a:solidFill>
                      <a:schemeClr val="tx2"/>
                    </a:solidFill>
                    <a:latin typeface="Cambria" pitchFamily="18" charset="0"/>
                  </a:rPr>
                  <a:t>j</a:t>
                </a:r>
                <a:r>
                  <a:rPr lang="en-US" sz="2400" dirty="0">
                    <a:solidFill>
                      <a:schemeClr val="tx2"/>
                    </a:solidFill>
                    <a:latin typeface="Cambria" pitchFamily="18" charset="0"/>
                  </a:rPr>
                  <a:t> </a:t>
                </a:r>
                <a:r>
                  <a:rPr lang="en-US" sz="2400" dirty="0" err="1">
                    <a:solidFill>
                      <a:schemeClr val="tx2"/>
                    </a:solidFill>
                    <a:latin typeface="Cambria" pitchFamily="18" charset="0"/>
                  </a:rPr>
                  <a:t>nemaju</a:t>
                </a:r>
                <a:r>
                  <a:rPr lang="en-US" sz="2400" dirty="0">
                    <a:solidFill>
                      <a:schemeClr val="tx2"/>
                    </a:solidFill>
                    <a:latin typeface="Cambria" pitchFamily="18" charset="0"/>
                  </a:rPr>
                  <a:t> </a:t>
                </a:r>
                <a:r>
                  <a:rPr lang="en-US" sz="2400" dirty="0" err="1">
                    <a:solidFill>
                      <a:schemeClr val="tx2"/>
                    </a:solidFill>
                    <a:latin typeface="Cambria" pitchFamily="18" charset="0"/>
                  </a:rPr>
                  <a:t>ni</a:t>
                </a:r>
                <a:r>
                  <a:rPr lang="en-US" sz="2400" dirty="0">
                    <a:solidFill>
                      <a:schemeClr val="tx2"/>
                    </a:solidFill>
                    <a:latin typeface="Cambria" pitchFamily="18" charset="0"/>
                  </a:rPr>
                  <a:t> </a:t>
                </a:r>
                <a:r>
                  <a:rPr lang="en-US" sz="2400" dirty="0" err="1">
                    <a:solidFill>
                      <a:schemeClr val="tx2"/>
                    </a:solidFill>
                    <a:latin typeface="Cambria" pitchFamily="18" charset="0"/>
                  </a:rPr>
                  <a:t>početak</a:t>
                </a:r>
                <a:r>
                  <a:rPr lang="en-US" sz="2400" dirty="0">
                    <a:solidFill>
                      <a:schemeClr val="tx2"/>
                    </a:solidFill>
                    <a:latin typeface="Cambria" pitchFamily="18" charset="0"/>
                  </a:rPr>
                  <a:t> </a:t>
                </a:r>
                <a:r>
                  <a:rPr lang="en-US" sz="2400" dirty="0" err="1">
                    <a:solidFill>
                      <a:schemeClr val="tx2"/>
                    </a:solidFill>
                    <a:latin typeface="Cambria" pitchFamily="18" charset="0"/>
                  </a:rPr>
                  <a:t>ni</a:t>
                </a:r>
                <a:r>
                  <a:rPr lang="en-US" sz="2400" dirty="0">
                    <a:solidFill>
                      <a:schemeClr val="tx2"/>
                    </a:solidFill>
                    <a:latin typeface="Cambria" pitchFamily="18" charset="0"/>
                  </a:rPr>
                  <a:t> </a:t>
                </a:r>
                <a:r>
                  <a:rPr lang="en-US" sz="2400" dirty="0" err="1">
                    <a:solidFill>
                      <a:schemeClr val="tx2"/>
                    </a:solidFill>
                    <a:latin typeface="Cambria" pitchFamily="18" charset="0"/>
                  </a:rPr>
                  <a:t>kraj</a:t>
                </a:r>
                <a:r>
                  <a:rPr lang="en-US" sz="2400" dirty="0">
                    <a:solidFill>
                      <a:schemeClr val="tx2"/>
                    </a:solidFill>
                    <a:latin typeface="Cambria" pitchFamily="18" charset="0"/>
                  </a:rPr>
                  <a:t>.</a:t>
                </a:r>
              </a:p>
              <a:p>
                <a:pPr algn="l"/>
                <a:endParaRPr lang="en-US" sz="2400" dirty="0">
                  <a:solidFill>
                    <a:schemeClr val="tx2"/>
                  </a:solidFill>
                  <a:latin typeface="Cambria" pitchFamily="18" charset="0"/>
                </a:endParaRPr>
              </a:p>
            </p:txBody>
          </p:sp>
        </mc:Choice>
        <mc:Fallback xmlns="">
          <p:sp>
            <p:nvSpPr>
              <p:cNvPr id="5" name="Sub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683568" y="2492896"/>
                <a:ext cx="7120880" cy="4032448"/>
              </a:xfrm>
              <a:blipFill rotWithShape="1">
                <a:blip r:embed="rId2"/>
                <a:stretch>
                  <a:fillRect l="-1027" t="-908" r="-856" b="-78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34975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52736"/>
            <a:ext cx="7772400" cy="1470025"/>
          </a:xfrm>
        </p:spPr>
        <p:txBody>
          <a:bodyPr>
            <a:normAutofit/>
          </a:bodyPr>
          <a:lstStyle/>
          <a:p>
            <a:pPr algn="l"/>
            <a:r>
              <a:rPr lang="en-US" dirty="0" err="1">
                <a:solidFill>
                  <a:schemeClr val="tx2"/>
                </a:solidFill>
                <a:latin typeface="Cambria" pitchFamily="18" charset="0"/>
              </a:rPr>
              <a:t>Ohmov</a:t>
            </a:r>
            <a:r>
              <a:rPr lang="en-US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Cambria" pitchFamily="18" charset="0"/>
              </a:rPr>
              <a:t>zakon</a:t>
            </a:r>
            <a:endParaRPr lang="en-US" dirty="0">
              <a:solidFill>
                <a:schemeClr val="tx2"/>
              </a:solidFill>
              <a:latin typeface="Cambria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Subtitle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683568" y="2636912"/>
                <a:ext cx="7120880" cy="2592288"/>
              </a:xfrm>
            </p:spPr>
            <p:txBody>
              <a:bodyPr>
                <a:normAutofit lnSpcReduction="10000"/>
              </a:bodyPr>
              <a:lstStyle/>
              <a:p>
                <a:pPr algn="l"/>
                <a:r>
                  <a:rPr lang="en-US" sz="2400" dirty="0" smtClean="0">
                    <a:solidFill>
                      <a:schemeClr val="tx2"/>
                    </a:solidFill>
                    <a:latin typeface="Cambria" pitchFamily="18" charset="0"/>
                  </a:rPr>
                  <a:t>Jačina</a:t>
                </a:r>
                <a:r>
                  <a:rPr lang="en-US" sz="2400" dirty="0">
                    <a:solidFill>
                      <a:schemeClr val="tx2"/>
                    </a:solidFill>
                    <a:latin typeface="Cambria" pitchFamily="18" charset="0"/>
                  </a:rPr>
                  <a:t> </a:t>
                </a:r>
                <a:r>
                  <a:rPr lang="en-US" sz="2400" dirty="0" err="1">
                    <a:solidFill>
                      <a:schemeClr val="tx2"/>
                    </a:solidFill>
                    <a:latin typeface="Cambria" pitchFamily="18" charset="0"/>
                  </a:rPr>
                  <a:t>struje</a:t>
                </a:r>
                <a:r>
                  <a:rPr lang="en-US" sz="2400" dirty="0">
                    <a:solidFill>
                      <a:schemeClr val="tx2"/>
                    </a:solidFill>
                    <a:latin typeface="Cambria" pitchFamily="18" charset="0"/>
                  </a:rPr>
                  <a:t> </a:t>
                </a:r>
                <a:r>
                  <a:rPr lang="en-US" sz="2400" dirty="0" err="1">
                    <a:solidFill>
                      <a:schemeClr val="tx2"/>
                    </a:solidFill>
                    <a:latin typeface="Cambria" pitchFamily="18" charset="0"/>
                  </a:rPr>
                  <a:t>koja</a:t>
                </a:r>
                <a:r>
                  <a:rPr lang="en-US" sz="2400" dirty="0">
                    <a:solidFill>
                      <a:schemeClr val="tx2"/>
                    </a:solidFill>
                    <a:latin typeface="Cambria" pitchFamily="18" charset="0"/>
                  </a:rPr>
                  <a:t> </a:t>
                </a:r>
                <a:r>
                  <a:rPr lang="en-US" sz="2400" dirty="0" err="1">
                    <a:solidFill>
                      <a:schemeClr val="tx2"/>
                    </a:solidFill>
                    <a:latin typeface="Cambria" pitchFamily="18" charset="0"/>
                  </a:rPr>
                  <a:t>teče</a:t>
                </a:r>
                <a:r>
                  <a:rPr lang="en-US" sz="2400" dirty="0">
                    <a:solidFill>
                      <a:schemeClr val="tx2"/>
                    </a:solidFill>
                    <a:latin typeface="Cambria" pitchFamily="18" charset="0"/>
                  </a:rPr>
                  <a:t> </a:t>
                </a:r>
                <a:r>
                  <a:rPr lang="en-US" sz="2400" dirty="0" err="1">
                    <a:solidFill>
                      <a:schemeClr val="tx2"/>
                    </a:solidFill>
                    <a:latin typeface="Cambria" pitchFamily="18" charset="0"/>
                  </a:rPr>
                  <a:t>kroz</a:t>
                </a:r>
                <a:r>
                  <a:rPr lang="en-US" sz="2400" dirty="0">
                    <a:solidFill>
                      <a:schemeClr val="tx2"/>
                    </a:solidFill>
                    <a:latin typeface="Cambria" pitchFamily="18" charset="0"/>
                  </a:rPr>
                  <a:t> </a:t>
                </a:r>
                <a:r>
                  <a:rPr lang="en-US" sz="2400" dirty="0" err="1">
                    <a:solidFill>
                      <a:schemeClr val="tx2"/>
                    </a:solidFill>
                    <a:latin typeface="Cambria" pitchFamily="18" charset="0"/>
                  </a:rPr>
                  <a:t>homogen</a:t>
                </a:r>
                <a:r>
                  <a:rPr lang="en-US" sz="2400" dirty="0">
                    <a:solidFill>
                      <a:schemeClr val="tx2"/>
                    </a:solidFill>
                    <a:latin typeface="Cambria" pitchFamily="18" charset="0"/>
                  </a:rPr>
                  <a:t> </a:t>
                </a:r>
                <a:r>
                  <a:rPr lang="en-US" sz="2400" dirty="0" err="1">
                    <a:solidFill>
                      <a:schemeClr val="tx2"/>
                    </a:solidFill>
                    <a:latin typeface="Cambria" pitchFamily="18" charset="0"/>
                  </a:rPr>
                  <a:t>provodnik</a:t>
                </a:r>
                <a:r>
                  <a:rPr lang="en-US" sz="2400" dirty="0">
                    <a:solidFill>
                      <a:schemeClr val="tx2"/>
                    </a:solidFill>
                    <a:latin typeface="Cambria" pitchFamily="18" charset="0"/>
                  </a:rPr>
                  <a:t> je </a:t>
                </a:r>
                <a:r>
                  <a:rPr lang="en-US" sz="2400" dirty="0" err="1">
                    <a:solidFill>
                      <a:schemeClr val="tx2"/>
                    </a:solidFill>
                    <a:latin typeface="Cambria" pitchFamily="18" charset="0"/>
                  </a:rPr>
                  <a:t>proporcionalna</a:t>
                </a:r>
                <a:r>
                  <a:rPr lang="en-US" sz="2400" dirty="0">
                    <a:solidFill>
                      <a:schemeClr val="tx2"/>
                    </a:solidFill>
                    <a:latin typeface="Cambria" pitchFamily="18" charset="0"/>
                  </a:rPr>
                  <a:t> </a:t>
                </a:r>
                <a:r>
                  <a:rPr lang="en-US" sz="2400" dirty="0" err="1">
                    <a:solidFill>
                      <a:schemeClr val="tx2"/>
                    </a:solidFill>
                    <a:latin typeface="Cambria" pitchFamily="18" charset="0"/>
                  </a:rPr>
                  <a:t>razlici</a:t>
                </a:r>
                <a:r>
                  <a:rPr lang="en-US" sz="2400" dirty="0">
                    <a:solidFill>
                      <a:schemeClr val="tx2"/>
                    </a:solidFill>
                    <a:latin typeface="Cambria" pitchFamily="18" charset="0"/>
                  </a:rPr>
                  <a:t> </a:t>
                </a:r>
                <a:r>
                  <a:rPr lang="en-US" sz="2400" dirty="0" err="1">
                    <a:solidFill>
                      <a:schemeClr val="tx2"/>
                    </a:solidFill>
                    <a:latin typeface="Cambria" pitchFamily="18" charset="0"/>
                  </a:rPr>
                  <a:t>potencijala</a:t>
                </a:r>
                <a:r>
                  <a:rPr lang="en-US" sz="2400" dirty="0">
                    <a:solidFill>
                      <a:schemeClr val="tx2"/>
                    </a:solidFill>
                    <a:latin typeface="Cambria" pitchFamily="18" charset="0"/>
                  </a:rPr>
                  <a:t> </a:t>
                </a:r>
                <a:r>
                  <a:rPr lang="en-US" sz="2400" dirty="0" err="1">
                    <a:solidFill>
                      <a:schemeClr val="tx2"/>
                    </a:solidFill>
                    <a:latin typeface="Cambria" pitchFamily="18" charset="0"/>
                  </a:rPr>
                  <a:t>na</a:t>
                </a:r>
                <a:r>
                  <a:rPr lang="en-US" sz="2400" dirty="0">
                    <a:solidFill>
                      <a:schemeClr val="tx2"/>
                    </a:solidFill>
                    <a:latin typeface="Cambria" pitchFamily="18" charset="0"/>
                  </a:rPr>
                  <a:t> </a:t>
                </a:r>
                <a:r>
                  <a:rPr lang="en-US" sz="2400" dirty="0" err="1">
                    <a:solidFill>
                      <a:schemeClr val="tx2"/>
                    </a:solidFill>
                    <a:latin typeface="Cambria" pitchFamily="18" charset="0"/>
                  </a:rPr>
                  <a:t>njegovim</a:t>
                </a:r>
                <a:r>
                  <a:rPr lang="en-US" sz="2400" dirty="0">
                    <a:solidFill>
                      <a:schemeClr val="tx2"/>
                    </a:solidFill>
                    <a:latin typeface="Cambria" pitchFamily="18" charset="0"/>
                  </a:rPr>
                  <a:t> </a:t>
                </a:r>
                <a:r>
                  <a:rPr lang="en-US" sz="2400" dirty="0" err="1">
                    <a:solidFill>
                      <a:schemeClr val="tx2"/>
                    </a:solidFill>
                    <a:latin typeface="Cambria" pitchFamily="18" charset="0"/>
                  </a:rPr>
                  <a:t>krajevima</a:t>
                </a:r>
                <a:r>
                  <a:rPr lang="en-US" sz="2400" dirty="0">
                    <a:solidFill>
                      <a:schemeClr val="tx2"/>
                    </a:solidFill>
                    <a:latin typeface="Cambria" pitchFamily="18" charset="0"/>
                  </a:rPr>
                  <a:t> </a:t>
                </a:r>
                <a:r>
                  <a:rPr lang="en-US" sz="2400" dirty="0" err="1">
                    <a:solidFill>
                      <a:schemeClr val="tx2"/>
                    </a:solidFill>
                    <a:latin typeface="Cambria" pitchFamily="18" charset="0"/>
                  </a:rPr>
                  <a:t>tj</a:t>
                </a:r>
                <a:r>
                  <a:rPr lang="en-US" sz="2400" dirty="0">
                    <a:solidFill>
                      <a:schemeClr val="tx2"/>
                    </a:solidFill>
                    <a:latin typeface="Cambria" pitchFamily="18" charset="0"/>
                  </a:rPr>
                  <a:t>. </a:t>
                </a:r>
                <a:r>
                  <a:rPr lang="en-US" sz="2400" dirty="0" err="1">
                    <a:solidFill>
                      <a:schemeClr val="tx2"/>
                    </a:solidFill>
                    <a:latin typeface="Cambria" pitchFamily="18" charset="0"/>
                  </a:rPr>
                  <a:t>naponu</a:t>
                </a:r>
                <a:r>
                  <a:rPr lang="en-US" sz="2400" dirty="0">
                    <a:solidFill>
                      <a:schemeClr val="tx2"/>
                    </a:solidFill>
                    <a:latin typeface="Cambria" pitchFamily="18" charset="0"/>
                  </a:rPr>
                  <a:t> </a:t>
                </a:r>
                <a:r>
                  <a:rPr lang="en-US" sz="2400" i="1" dirty="0">
                    <a:solidFill>
                      <a:schemeClr val="tx2"/>
                    </a:solidFill>
                    <a:latin typeface="Cambria" pitchFamily="18" charset="0"/>
                  </a:rPr>
                  <a:t>U</a:t>
                </a:r>
              </a:p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r-Latn-RS" sz="2400" b="0" i="1" smtClean="0">
                          <a:solidFill>
                            <a:schemeClr val="tx2"/>
                          </a:solidFill>
                          <a:latin typeface="Cambria Math"/>
                        </a:rPr>
                        <m:t>𝐼</m:t>
                      </m:r>
                      <m:r>
                        <a:rPr lang="sr-Latn-RS" sz="2400" b="0" i="1" smtClean="0">
                          <a:solidFill>
                            <a:schemeClr val="tx2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sr-Latn-RS" sz="2400" b="0" i="1" smtClean="0">
                              <a:solidFill>
                                <a:schemeClr val="tx2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sr-Latn-RS" sz="2400" b="0" i="1" smtClean="0">
                              <a:solidFill>
                                <a:schemeClr val="tx2"/>
                              </a:solidFill>
                              <a:latin typeface="Cambria Math"/>
                              <a:ea typeface="Cambria Math"/>
                            </a:rPr>
                            <m:t>𝑈</m:t>
                          </m:r>
                        </m:num>
                        <m:den>
                          <m:r>
                            <a:rPr lang="sr-Latn-RS" sz="2400" b="0" i="1" smtClean="0">
                              <a:solidFill>
                                <a:schemeClr val="tx2"/>
                              </a:solidFill>
                              <a:latin typeface="Cambria Math"/>
                              <a:ea typeface="Cambria Math"/>
                            </a:rPr>
                            <m:t>𝑅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chemeClr val="tx2"/>
                  </a:solidFill>
                  <a:latin typeface="Cambria" pitchFamily="18" charset="0"/>
                </a:endParaRPr>
              </a:p>
              <a:p>
                <a:pPr algn="l"/>
                <a:r>
                  <a:rPr lang="en-US" sz="2400" dirty="0" err="1" smtClean="0">
                    <a:solidFill>
                      <a:schemeClr val="tx2"/>
                    </a:solidFill>
                    <a:latin typeface="Cambria" pitchFamily="18" charset="0"/>
                  </a:rPr>
                  <a:t>gde</a:t>
                </a:r>
                <a:r>
                  <a:rPr lang="en-US" sz="2400" dirty="0" smtClean="0">
                    <a:solidFill>
                      <a:schemeClr val="tx2"/>
                    </a:solidFill>
                    <a:latin typeface="Cambria" pitchFamily="18" charset="0"/>
                  </a:rPr>
                  <a:t> </a:t>
                </a:r>
                <a:r>
                  <a:rPr lang="en-US" sz="2400" dirty="0">
                    <a:solidFill>
                      <a:schemeClr val="tx2"/>
                    </a:solidFill>
                    <a:latin typeface="Cambria" pitchFamily="18" charset="0"/>
                  </a:rPr>
                  <a:t>je </a:t>
                </a:r>
                <a:r>
                  <a:rPr lang="en-US" sz="2400" i="1" dirty="0">
                    <a:solidFill>
                      <a:schemeClr val="tx2"/>
                    </a:solidFill>
                    <a:latin typeface="Cambria" pitchFamily="18" charset="0"/>
                  </a:rPr>
                  <a:t>R</a:t>
                </a:r>
                <a:r>
                  <a:rPr lang="en-US" sz="2400" dirty="0">
                    <a:solidFill>
                      <a:schemeClr val="tx2"/>
                    </a:solidFill>
                    <a:latin typeface="Cambria" pitchFamily="18" charset="0"/>
                  </a:rPr>
                  <a:t> </a:t>
                </a:r>
                <a:r>
                  <a:rPr lang="en-US" sz="2400" dirty="0" err="1">
                    <a:solidFill>
                      <a:schemeClr val="tx2"/>
                    </a:solidFill>
                    <a:latin typeface="Cambria" pitchFamily="18" charset="0"/>
                  </a:rPr>
                  <a:t>električna</a:t>
                </a:r>
                <a:r>
                  <a:rPr lang="en-US" sz="2400" dirty="0">
                    <a:solidFill>
                      <a:schemeClr val="tx2"/>
                    </a:solidFill>
                    <a:latin typeface="Cambria" pitchFamily="18" charset="0"/>
                  </a:rPr>
                  <a:t> </a:t>
                </a:r>
                <a:r>
                  <a:rPr lang="en-US" sz="2400" dirty="0" err="1">
                    <a:solidFill>
                      <a:schemeClr val="tx2"/>
                    </a:solidFill>
                    <a:latin typeface="Cambria" pitchFamily="18" charset="0"/>
                  </a:rPr>
                  <a:t>otpornost</a:t>
                </a:r>
                <a:r>
                  <a:rPr lang="en-US" sz="2400" dirty="0">
                    <a:solidFill>
                      <a:schemeClr val="tx2"/>
                    </a:solidFill>
                    <a:latin typeface="Cambria" pitchFamily="18" charset="0"/>
                  </a:rPr>
                  <a:t> </a:t>
                </a:r>
                <a:r>
                  <a:rPr lang="en-US" sz="2400" dirty="0" err="1">
                    <a:solidFill>
                      <a:schemeClr val="tx2"/>
                    </a:solidFill>
                    <a:latin typeface="Cambria" pitchFamily="18" charset="0"/>
                  </a:rPr>
                  <a:t>provodnika</a:t>
                </a:r>
                <a:r>
                  <a:rPr lang="en-US" sz="2400" dirty="0">
                    <a:solidFill>
                      <a:schemeClr val="tx2"/>
                    </a:solidFill>
                    <a:latin typeface="Cambria" pitchFamily="18" charset="0"/>
                  </a:rPr>
                  <a:t>.</a:t>
                </a:r>
              </a:p>
              <a:p>
                <a:pPr algn="l"/>
                <a:r>
                  <a:rPr lang="en-US" sz="2400" dirty="0" err="1">
                    <a:solidFill>
                      <a:schemeClr val="tx2"/>
                    </a:solidFill>
                    <a:latin typeface="Cambria" pitchFamily="18" charset="0"/>
                  </a:rPr>
                  <a:t>Jedinica</a:t>
                </a:r>
                <a:r>
                  <a:rPr lang="en-US" sz="2400" dirty="0">
                    <a:solidFill>
                      <a:schemeClr val="tx2"/>
                    </a:solidFill>
                    <a:latin typeface="Cambria" pitchFamily="18" charset="0"/>
                  </a:rPr>
                  <a:t> </a:t>
                </a:r>
                <a:r>
                  <a:rPr lang="en-US" sz="2400" dirty="0" err="1">
                    <a:solidFill>
                      <a:schemeClr val="tx2"/>
                    </a:solidFill>
                    <a:latin typeface="Cambria" pitchFamily="18" charset="0"/>
                  </a:rPr>
                  <a:t>za</a:t>
                </a:r>
                <a:r>
                  <a:rPr lang="en-US" sz="2400" dirty="0">
                    <a:solidFill>
                      <a:schemeClr val="tx2"/>
                    </a:solidFill>
                    <a:latin typeface="Cambria" pitchFamily="18" charset="0"/>
                  </a:rPr>
                  <a:t> </a:t>
                </a:r>
                <a:r>
                  <a:rPr lang="en-US" sz="2400" dirty="0" err="1">
                    <a:solidFill>
                      <a:schemeClr val="tx2"/>
                    </a:solidFill>
                    <a:latin typeface="Cambria" pitchFamily="18" charset="0"/>
                  </a:rPr>
                  <a:t>otpornost</a:t>
                </a:r>
                <a:r>
                  <a:rPr lang="en-US" sz="2400" dirty="0">
                    <a:solidFill>
                      <a:schemeClr val="tx2"/>
                    </a:solidFill>
                    <a:latin typeface="Cambria" pitchFamily="18" charset="0"/>
                  </a:rPr>
                  <a:t> </a:t>
                </a:r>
                <a:r>
                  <a:rPr lang="en-US" sz="2400" dirty="0" smtClean="0">
                    <a:solidFill>
                      <a:schemeClr val="tx2"/>
                    </a:solidFill>
                    <a:latin typeface="Cambria" pitchFamily="18" charset="0"/>
                  </a:rPr>
                  <a:t>je </a:t>
                </a:r>
                <a:r>
                  <a:rPr lang="en-US" sz="2400" dirty="0" smtClean="0">
                    <a:solidFill>
                      <a:schemeClr val="tx2"/>
                    </a:solidFill>
                    <a:latin typeface="Cambria" pitchFamily="18" charset="0"/>
                    <a:sym typeface="Symbol"/>
                  </a:rPr>
                  <a:t></a:t>
                </a:r>
                <a:r>
                  <a:rPr lang="sr-Latn-RS" sz="2400" dirty="0" smtClean="0">
                    <a:solidFill>
                      <a:schemeClr val="tx2"/>
                    </a:solidFill>
                    <a:latin typeface="Cambria" pitchFamily="18" charset="0"/>
                    <a:sym typeface="Symbol"/>
                  </a:rPr>
                  <a:t> </a:t>
                </a:r>
                <a:r>
                  <a:rPr lang="en-US" sz="2400" dirty="0" smtClean="0">
                    <a:solidFill>
                      <a:schemeClr val="tx2"/>
                    </a:solidFill>
                    <a:latin typeface="Cambria" pitchFamily="18" charset="0"/>
                  </a:rPr>
                  <a:t>(</a:t>
                </a:r>
                <a:r>
                  <a:rPr lang="en-US" sz="2400" dirty="0">
                    <a:solidFill>
                      <a:schemeClr val="tx2"/>
                    </a:solidFill>
                    <a:latin typeface="Cambria" pitchFamily="18" charset="0"/>
                  </a:rPr>
                  <a:t>Ohm</a:t>
                </a:r>
                <a:r>
                  <a:rPr lang="en-US" sz="2400" dirty="0" smtClean="0">
                    <a:solidFill>
                      <a:schemeClr val="tx2"/>
                    </a:solidFill>
                    <a:latin typeface="Cambria" pitchFamily="18" charset="0"/>
                  </a:rPr>
                  <a:t>)</a:t>
                </a:r>
                <a:endParaRPr lang="en-US" sz="2400" dirty="0">
                  <a:solidFill>
                    <a:schemeClr val="tx2"/>
                  </a:solidFill>
                  <a:latin typeface="Cambria" pitchFamily="18" charset="0"/>
                </a:endParaRPr>
              </a:p>
            </p:txBody>
          </p:sp>
        </mc:Choice>
        <mc:Fallback xmlns="">
          <p:sp>
            <p:nvSpPr>
              <p:cNvPr id="5" name="Sub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683568" y="2636912"/>
                <a:ext cx="7120880" cy="2592288"/>
              </a:xfrm>
              <a:blipFill rotWithShape="1">
                <a:blip r:embed="rId2"/>
                <a:stretch>
                  <a:fillRect l="-1284" t="-3294" b="-44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4030" y="3786987"/>
            <a:ext cx="2184474" cy="2807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3827686" y="5437673"/>
            <a:ext cx="309634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Georg Simon </a:t>
            </a:r>
            <a:r>
              <a:rPr lang="en-US" sz="2000" dirty="0" smtClean="0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Ohm</a:t>
            </a:r>
            <a:endParaRPr lang="sr-Latn-RS" sz="2000" dirty="0" smtClean="0">
              <a:solidFill>
                <a:schemeClr val="tx2"/>
              </a:solidFill>
              <a:latin typeface="Cambria" pitchFamily="18" charset="0"/>
              <a:ea typeface="Cambria" pitchFamily="18" charset="0"/>
            </a:endParaRPr>
          </a:p>
          <a:p>
            <a:r>
              <a:rPr lang="sr-Latn-RS" sz="2000" dirty="0" smtClean="0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-n</a:t>
            </a:r>
            <a:r>
              <a:rPr lang="en-US" sz="2000" dirty="0" err="1" smtClean="0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emački</a:t>
            </a:r>
            <a:r>
              <a:rPr lang="en-US" sz="2000" dirty="0" smtClean="0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fizičar</a:t>
            </a:r>
            <a:r>
              <a:rPr lang="sr-Latn-RS" sz="2000" dirty="0" smtClean="0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 u</a:t>
            </a:r>
            <a:r>
              <a:rPr lang="en-US" sz="2000" dirty="0" smtClean="0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oblasti</a:t>
            </a:r>
            <a:r>
              <a:rPr lang="en-US" sz="2000" dirty="0" smtClean="0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elektriciteta</a:t>
            </a:r>
            <a:r>
              <a:rPr lang="en-US" sz="2000" dirty="0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 i </a:t>
            </a:r>
            <a:r>
              <a:rPr lang="en-US" sz="2000" dirty="0" err="1" smtClean="0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magnetizma</a:t>
            </a:r>
            <a:endParaRPr lang="en-US" sz="2000" dirty="0">
              <a:solidFill>
                <a:schemeClr val="tx2"/>
              </a:solidFill>
              <a:latin typeface="Cambria" pitchFamily="18" charset="0"/>
              <a:ea typeface="Cambria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48" t="20311" r="10810" b="30228"/>
          <a:stretch/>
        </p:blipFill>
        <p:spPr bwMode="auto">
          <a:xfrm>
            <a:off x="755576" y="5409556"/>
            <a:ext cx="269309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1112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1666</TotalTime>
  <Words>2868</Words>
  <Application>Microsoft Office PowerPoint</Application>
  <PresentationFormat>On-screen Show (4:3)</PresentationFormat>
  <Paragraphs>275</Paragraphs>
  <Slides>57</Slides>
  <Notes>10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57</vt:i4>
      </vt:variant>
    </vt:vector>
  </HeadingPairs>
  <TitlesOfParts>
    <vt:vector size="58" baseType="lpstr">
      <vt:lpstr>Office Theme</vt:lpstr>
      <vt:lpstr>Osnovi elektrotehnike i elektronike - predavanja</vt:lpstr>
      <vt:lpstr>Električna struja</vt:lpstr>
      <vt:lpstr>Električna struja</vt:lpstr>
      <vt:lpstr>André-Marie Ampère - francuski fizičar, osnivač elektrodinamike</vt:lpstr>
      <vt:lpstr>Gustina električne struje</vt:lpstr>
      <vt:lpstr>PowerPoint Presentation</vt:lpstr>
      <vt:lpstr>PowerPoint Presentation</vt:lpstr>
      <vt:lpstr>Jednačina kontinuiteta</vt:lpstr>
      <vt:lpstr>Ohmov zakon</vt:lpstr>
      <vt:lpstr>Električna provodnost</vt:lpstr>
      <vt:lpstr>Otpornost</vt:lpstr>
      <vt:lpstr>PowerPoint Presentation</vt:lpstr>
      <vt:lpstr>PowerPoint Presentation</vt:lpstr>
      <vt:lpstr>PowerPoint Presentation</vt:lpstr>
      <vt:lpstr>Parametri otpornika</vt:lpstr>
      <vt:lpstr>Otpornost</vt:lpstr>
      <vt:lpstr>PowerPoint Presentation</vt:lpstr>
      <vt:lpstr>PowerPoint Presentation</vt:lpstr>
      <vt:lpstr>Elektromotorna sila</vt:lpstr>
      <vt:lpstr>Oznake za naponske i strujne izvore</vt:lpstr>
      <vt:lpstr>Uopšteni Ohm-ov zakon</vt:lpstr>
      <vt:lpstr>PowerPoint Presentation</vt:lpstr>
      <vt:lpstr>PowerPoint Presentation</vt:lpstr>
      <vt:lpstr>PowerPoint Presentation</vt:lpstr>
      <vt:lpstr>Prvi Kirchhoff-ov zakon </vt:lpstr>
      <vt:lpstr>Prvi Kirchhoff-ov zakon </vt:lpstr>
      <vt:lpstr>Drugi Kirchhoff-ov zakon </vt:lpstr>
      <vt:lpstr>Drugi Kirchhoff-ov zakon </vt:lpstr>
      <vt:lpstr>Sastavljanje sistema jednačina</vt:lpstr>
      <vt:lpstr>Sastavljanje sistema jednačina</vt:lpstr>
      <vt:lpstr>Sastavljanje sistema jednačina</vt:lpstr>
      <vt:lpstr>Postupak rešavanja kola</vt:lpstr>
      <vt:lpstr>Ako neka elektromotorna sila povećava potencijal u smeru obilaska ona se uzima kao pozitivna i obratno.</vt:lpstr>
      <vt:lpstr>Postupak rešavanja kola</vt:lpstr>
      <vt:lpstr>Joule-ov zakon</vt:lpstr>
      <vt:lpstr>Joule-ov zakon</vt:lpstr>
      <vt:lpstr>Joule-ov zakon</vt:lpstr>
      <vt:lpstr>Joule-ov zakon</vt:lpstr>
      <vt:lpstr>Joule-ov zakon</vt:lpstr>
      <vt:lpstr>Prelazni procesi u kolima sa kondenzatorom</vt:lpstr>
      <vt:lpstr>Prelazni procesi u kolima sa kondenzatorom</vt:lpstr>
      <vt:lpstr>Prelazni procesi u kolima sa kondenzatorom</vt:lpstr>
      <vt:lpstr>Osnovi elektrotehnike i elektronike - vežbe</vt:lpstr>
      <vt:lpstr>Pločasti kondenzator površine S  2400cm2, rastojanja između ploča d1  5mm , priključen je na napon U1  2kV . Ako se zatim izvor napona isključi, a rastojanje između ploča dva puta poveća, utvrditi stanje u kondenzatoru, ako je dielektrik vazduh.</vt:lpstr>
      <vt:lpstr>PowerPoint Presentation</vt:lpstr>
      <vt:lpstr>PowerPoint Presentation</vt:lpstr>
      <vt:lpstr>Sijalica sa volframovim vlaknom predviđena je za rad pri naponu U=220V i snazi P=40 W. Kolika je otpornost vlakna i jačina struje pri sobnoj temperature (200C) i radnoj temperaturi od 25000C. Koeficijent  za volfram je 0,004[1/0C].</vt:lpstr>
      <vt:lpstr>PowerPoint Presentation</vt:lpstr>
      <vt:lpstr>Nacrtati električno kolo sa generatorom, čija je Ems E=100V i unutrašnji otpor Rg 1 i na koji je priključen otpornik R.  Izračunati:  a) stepen korisnog dejstva generatora vezanog u kolo, ako je R  0 i R  5k  b) Napon na krajevima generatora pri R  5k.</vt:lpstr>
      <vt:lpstr>Stepen(koeficijent) korisnog dejstva ili KKD(  ) definisan je kao količnik korisne snage Pk , koja se razvija na otporniku R i snage P koju generator daje kolu, odnosno prijemniku (potrošaču):</vt:lpstr>
      <vt:lpstr>PowerPoint Presentation</vt:lpstr>
      <vt:lpstr>Naći ukupnu otpornost između tačaka A i B sa slike.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Poslovni i pravni fakultet</dc:title>
  <dc:creator>Windows User</dc:creator>
  <cp:lastModifiedBy>Korisnik</cp:lastModifiedBy>
  <cp:revision>83</cp:revision>
  <dcterms:created xsi:type="dcterms:W3CDTF">2021-02-24T10:06:34Z</dcterms:created>
  <dcterms:modified xsi:type="dcterms:W3CDTF">2022-10-15T11:48:37Z</dcterms:modified>
</cp:coreProperties>
</file>