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5"/>
  </p:notesMasterIdLst>
  <p:sldIdLst>
    <p:sldId id="339" r:id="rId3"/>
    <p:sldId id="340" r:id="rId4"/>
    <p:sldId id="341" r:id="rId5"/>
    <p:sldId id="342" r:id="rId6"/>
    <p:sldId id="343" r:id="rId7"/>
    <p:sldId id="344" r:id="rId8"/>
    <p:sldId id="348" r:id="rId9"/>
    <p:sldId id="345" r:id="rId10"/>
    <p:sldId id="347" r:id="rId11"/>
    <p:sldId id="256" r:id="rId12"/>
    <p:sldId id="259" r:id="rId13"/>
    <p:sldId id="260" r:id="rId14"/>
    <p:sldId id="261" r:id="rId15"/>
    <p:sldId id="262" r:id="rId16"/>
    <p:sldId id="264" r:id="rId17"/>
    <p:sldId id="266" r:id="rId18"/>
    <p:sldId id="268" r:id="rId19"/>
    <p:sldId id="270" r:id="rId20"/>
    <p:sldId id="271" r:id="rId21"/>
    <p:sldId id="272" r:id="rId22"/>
    <p:sldId id="273" r:id="rId23"/>
    <p:sldId id="275" r:id="rId24"/>
    <p:sldId id="277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8" r:id="rId41"/>
    <p:sldId id="299" r:id="rId42"/>
    <p:sldId id="300" r:id="rId43"/>
    <p:sldId id="301" r:id="rId44"/>
    <p:sldId id="302" r:id="rId45"/>
    <p:sldId id="303" r:id="rId46"/>
    <p:sldId id="305" r:id="rId47"/>
    <p:sldId id="306" r:id="rId48"/>
    <p:sldId id="308" r:id="rId49"/>
    <p:sldId id="309" r:id="rId50"/>
    <p:sldId id="310" r:id="rId51"/>
    <p:sldId id="311" r:id="rId52"/>
    <p:sldId id="313" r:id="rId53"/>
    <p:sldId id="316" r:id="rId54"/>
    <p:sldId id="315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9" r:id="rId66"/>
    <p:sldId id="330" r:id="rId67"/>
    <p:sldId id="331" r:id="rId68"/>
    <p:sldId id="332" r:id="rId69"/>
    <p:sldId id="333" r:id="rId70"/>
    <p:sldId id="335" r:id="rId71"/>
    <p:sldId id="336" r:id="rId72"/>
    <p:sldId id="337" r:id="rId73"/>
    <p:sldId id="33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74" d="100"/>
          <a:sy n="7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B3F5B-1B3E-43C6-8213-66A1F783D2A3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DF217-2B94-483F-B62D-D4B061CB1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F217-2B94-483F-B62D-D4B061CB19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9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vi-VN" dirty="0" smtClean="0"/>
              <a:t>Eksperimentalno je potvrđeno da ovaj zakon važi za rastojanja od 10 -13cm do nekoliko kilometara. Nema razloga da ne važi i za veća rastojanja. Sila kojom stacionarno naelektrisanje deluje na probno ne zavisi od toga da li se probno naelektrisanje kreće ili ne.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</a:rPr>
              <a:t>Smerovi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linija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polja</a:t>
            </a:r>
            <a:r>
              <a:rPr lang="en-US" sz="1200" dirty="0" smtClean="0">
                <a:solidFill>
                  <a:srgbClr val="000000"/>
                </a:solidFill>
              </a:rPr>
              <a:t> i </a:t>
            </a:r>
            <a:r>
              <a:rPr lang="en-US" sz="1200" dirty="0" err="1" smtClean="0">
                <a:solidFill>
                  <a:srgbClr val="000000"/>
                </a:solidFill>
              </a:rPr>
              <a:t>samog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polja</a:t>
            </a:r>
            <a:r>
              <a:rPr lang="en-US" sz="1200" dirty="0" smtClean="0">
                <a:solidFill>
                  <a:srgbClr val="000000"/>
                </a:solidFill>
              </a:rPr>
              <a:t> se </a:t>
            </a:r>
            <a:r>
              <a:rPr lang="en-US" sz="1200" dirty="0" err="1" smtClean="0">
                <a:solidFill>
                  <a:srgbClr val="000000"/>
                </a:solidFill>
              </a:rPr>
              <a:t>poklapaju</a:t>
            </a:r>
            <a:r>
              <a:rPr lang="en-US" sz="1200" dirty="0" smtClean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</a:rPr>
              <a:t>Spoljne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mehani</a:t>
            </a:r>
            <a:r>
              <a:rPr lang="sr-Latn-CS" sz="1200" dirty="0" smtClean="0">
                <a:solidFill>
                  <a:srgbClr val="000000"/>
                </a:solidFill>
              </a:rPr>
              <a:t>č</a:t>
            </a:r>
            <a:r>
              <a:rPr lang="en-US" sz="1200" dirty="0" err="1" smtClean="0">
                <a:solidFill>
                  <a:srgbClr val="000000"/>
                </a:solidFill>
              </a:rPr>
              <a:t>ke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sile</a:t>
            </a:r>
            <a:r>
              <a:rPr lang="sr-Latn-R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mogu</a:t>
            </a:r>
            <a:r>
              <a:rPr lang="en-US" sz="1200" dirty="0" smtClean="0">
                <a:solidFill>
                  <a:srgbClr val="000000"/>
                </a:solidFill>
              </a:rPr>
              <a:t> da </a:t>
            </a:r>
            <a:r>
              <a:rPr lang="en-US" sz="1200" dirty="0" err="1" smtClean="0">
                <a:solidFill>
                  <a:srgbClr val="000000"/>
                </a:solidFill>
              </a:rPr>
              <a:t>pove</a:t>
            </a:r>
            <a:r>
              <a:rPr lang="sr-Latn-CS" sz="1200" dirty="0" smtClean="0">
                <a:solidFill>
                  <a:srgbClr val="000000"/>
                </a:solidFill>
              </a:rPr>
              <a:t>ć</a:t>
            </a:r>
            <a:r>
              <a:rPr lang="en-US" sz="1200" dirty="0" err="1" smtClean="0">
                <a:solidFill>
                  <a:srgbClr val="000000"/>
                </a:solidFill>
              </a:rPr>
              <a:t>aju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tu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energiju</a:t>
            </a:r>
            <a:r>
              <a:rPr lang="en-US" sz="1200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0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8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312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0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387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958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868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221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438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88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76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856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879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69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1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6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3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2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5E91-D7E6-47FD-B56E-DFD7ED9D505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2A9D-B1EA-4680-84B8-CF3316D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825753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.wmf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.wmf"/><Relationship Id="rId5" Type="http://schemas.microsoft.com/office/2007/relationships/hdphoto" Target="../media/hdphoto1.wdp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8.png"/><Relationship Id="rId9" Type="http://schemas.openxmlformats.org/officeDocument/2006/relationships/image" Target="../media/image14.wmf"/><Relationship Id="rId1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8.wmf"/><Relationship Id="rId7" Type="http://schemas.microsoft.com/office/2007/relationships/hdphoto" Target="../media/hdphoto5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4.wdp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2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4" Type="http://schemas.microsoft.com/office/2007/relationships/hdphoto" Target="../media/hdphoto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wmf"/><Relationship Id="rId4" Type="http://schemas.microsoft.com/office/2007/relationships/hdphoto" Target="../media/hdphoto7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violeta.dimic2015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685800" y="105273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mbria"/>
              <a:buNone/>
            </a:pPr>
            <a:r>
              <a:rPr lang="en-US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Osnovi</a:t>
            </a:r>
            <a:r>
              <a:rPr lang="en-US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elektrotehnike</a:t>
            </a:r>
            <a:r>
              <a:rPr lang="en-US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i </a:t>
            </a:r>
            <a:r>
              <a:rPr lang="en-US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elektronike</a:t>
            </a:r>
            <a:endParaRPr dirty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475656" y="2924944"/>
            <a:ext cx="7120880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Predavač</a:t>
            </a:r>
            <a:r>
              <a:rPr lang="en-US" sz="24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24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dr</a:t>
            </a:r>
            <a:r>
              <a:rPr lang="en-US" sz="24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Violeta</a:t>
            </a:r>
            <a:r>
              <a:rPr lang="en-US" sz="24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Dimić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Status </a:t>
            </a:r>
            <a:r>
              <a:rPr lang="en-US" sz="24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predmeta</a:t>
            </a:r>
            <a:r>
              <a:rPr lang="en-US" sz="24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: OB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Broj</a:t>
            </a:r>
            <a:r>
              <a:rPr lang="en-US" sz="24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ESBP: 7</a:t>
            </a:r>
            <a:endParaRPr sz="2400" dirty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954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382911"/>
            <a:ext cx="7630616" cy="1470025"/>
          </a:xfrm>
        </p:spPr>
        <p:txBody>
          <a:bodyPr/>
          <a:lstStyle/>
          <a:p>
            <a:pPr algn="l"/>
            <a:r>
              <a:rPr lang="sr-Latn-RS" dirty="0" smtClean="0">
                <a:solidFill>
                  <a:schemeClr val="tx2"/>
                </a:solidFill>
                <a:latin typeface="Cambria" pitchFamily="18" charset="0"/>
              </a:rPr>
              <a:t>Osnovi elektrotehnike i elektronike - predavanja</a:t>
            </a:r>
            <a:endParaRPr lang="en-US" dirty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3140968"/>
            <a:ext cx="7120880" cy="216024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Elektrostatika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sr-Latn-RS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9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57200" y="980728"/>
            <a:ext cx="6199956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Naelektrisanje</a:t>
            </a:r>
            <a:endParaRPr lang="en-US" sz="4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20078" y="1844824"/>
            <a:ext cx="62750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8138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90000"/>
              </a:lnSpc>
              <a:spcBef>
                <a:spcPts val="625"/>
              </a:spcBef>
              <a:buClrTx/>
              <a:buFontTx/>
              <a:buNone/>
              <a:defRPr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jedna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osnovnih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karakteristika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č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estice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sa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sledeć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im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osobin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ama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</a:p>
          <a:p>
            <a:pPr marL="338138" indent="-333375">
              <a:lnSpc>
                <a:spcPct val="9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javlja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dva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oblika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pozitivno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ili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negativno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</a:t>
            </a:r>
            <a:endParaRPr lang="en-U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38138" indent="-333375">
              <a:lnSpc>
                <a:spcPct val="9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bilo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kojem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elektri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izolovanom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sistemu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algebarski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zbir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ne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menja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tj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važi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zakon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ž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anju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</a:t>
            </a:r>
            <a:endParaRPr lang="en-U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38138" indent="-333375">
              <a:lnSpc>
                <a:spcPct val="9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relativisti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invarijantno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Ne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zavisi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referentnog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sistema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tj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ne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zavisi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toga da li se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kre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ć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ili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ne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en-U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56" y="980728"/>
            <a:ext cx="2379340" cy="267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02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547664" y="893391"/>
            <a:ext cx="5256584" cy="73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Elektri</a:t>
            </a:r>
            <a:r>
              <a:rPr lang="sr-Latn-CS" sz="4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4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no </a:t>
            </a:r>
            <a:r>
              <a:rPr lang="en-US" sz="4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</a:t>
            </a:r>
            <a:endParaRPr lang="en-US" sz="4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876822" y="1844824"/>
            <a:ext cx="801565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625"/>
              </a:spcBef>
              <a:buFont typeface="Arial" pitchFamily="34" charset="0"/>
              <a:buChar char="•"/>
              <a:defRPr/>
            </a:pP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zajamno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dejstvo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njihov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uticaj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svojstva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okolnog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prostora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vr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ši preko p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olja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sr-Latn-R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9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ozna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ava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q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ili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Q.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Jedinica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mere je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C(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Kulon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).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endParaRPr lang="sr-Latn-R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lnSpc>
                <a:spcPct val="90000"/>
              </a:lnSpc>
              <a:spcBef>
                <a:spcPts val="625"/>
              </a:spcBef>
              <a:defRPr/>
            </a:pPr>
            <a:endParaRPr lang="sr-Latn-R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0" indent="0">
              <a:lnSpc>
                <a:spcPct val="90000"/>
              </a:lnSpc>
              <a:spcBef>
                <a:spcPts val="625"/>
              </a:spcBef>
              <a:defRPr/>
            </a:pP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	kao i naelektrisanje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protona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samo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pozitivnim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znakom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9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Probno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dovedeno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neku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prostor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a,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kojem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prostire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pod dejstvom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sile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F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=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q</a:t>
            </a:r>
            <a:r>
              <a:rPr lang="en-US" sz="2400" b="1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gde je </a:t>
            </a:r>
            <a:r>
              <a:rPr lang="en-US" sz="24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Probno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treba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da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bude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malo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tako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da ne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unosi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ajno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izobli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usled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moguće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preraspodele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prave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p:graphicFrame>
        <p:nvGraphicFramePr>
          <p:cNvPr id="1229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962110"/>
              </p:ext>
            </p:extLst>
          </p:nvPr>
        </p:nvGraphicFramePr>
        <p:xfrm>
          <a:off x="3131840" y="3284984"/>
          <a:ext cx="27463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4" imgW="491400" imgH="241254" progId="Equation.3">
                  <p:embed/>
                </p:oleObj>
              </mc:Choice>
              <mc:Fallback>
                <p:oleObj name="Equation" r:id="rId4" imgW="491400" imgH="24125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3284984"/>
                        <a:ext cx="27463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6968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1691680" y="924435"/>
            <a:ext cx="5544616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RS" sz="4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Kulon</a:t>
            </a:r>
            <a:r>
              <a:rPr lang="en-US" sz="4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ov</a:t>
            </a:r>
            <a:r>
              <a:rPr lang="en-US" sz="4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zakon</a:t>
            </a:r>
            <a:endParaRPr lang="en-US" sz="4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33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632779"/>
              </p:ext>
            </p:extLst>
          </p:nvPr>
        </p:nvGraphicFramePr>
        <p:xfrm>
          <a:off x="827584" y="1707395"/>
          <a:ext cx="2438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" r:id="rId4" imgW="491473" imgH="491473" progId="">
                  <p:embed/>
                </p:oleObj>
              </mc:Choice>
              <mc:Fallback>
                <p:oleObj r:id="rId4" imgW="491473" imgH="4914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707395"/>
                        <a:ext cx="24384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934476"/>
              </p:ext>
            </p:extLst>
          </p:nvPr>
        </p:nvGraphicFramePr>
        <p:xfrm>
          <a:off x="827584" y="2662808"/>
          <a:ext cx="3429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3" r:id="rId6" imgW="491489" imgH="491489" progId="">
                  <p:embed/>
                </p:oleObj>
              </mc:Choice>
              <mc:Fallback>
                <p:oleObj r:id="rId6" imgW="491489" imgH="4914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662808"/>
                        <a:ext cx="3429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003204"/>
              </p:ext>
            </p:extLst>
          </p:nvPr>
        </p:nvGraphicFramePr>
        <p:xfrm>
          <a:off x="514231" y="3793059"/>
          <a:ext cx="228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4" r:id="rId8" imgW="228548" imgH="241250" progId="">
                  <p:embed/>
                </p:oleObj>
              </mc:Choice>
              <mc:Fallback>
                <p:oleObj r:id="rId8" imgW="228548" imgH="2412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231" y="3793059"/>
                        <a:ext cx="2286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3688259" y="1702533"/>
            <a:ext cx="466170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1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deluje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2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4355976" y="2566629"/>
            <a:ext cx="3786463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2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deluje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1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780932" y="3676377"/>
            <a:ext cx="5231228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dielektri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konstanta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sredine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kojoj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prostire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332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745955"/>
              </p:ext>
            </p:extLst>
          </p:nvPr>
        </p:nvGraphicFramePr>
        <p:xfrm>
          <a:off x="538336" y="4471268"/>
          <a:ext cx="838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5" r:id="rId10" imgW="491424" imgH="469828" progId="">
                  <p:embed/>
                </p:oleObj>
              </mc:Choice>
              <mc:Fallback>
                <p:oleObj r:id="rId10" imgW="491424" imgH="4698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36" y="4471268"/>
                        <a:ext cx="8382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0"/>
          <p:cNvSpPr txBox="1">
            <a:spLocks noChangeArrowheads="1"/>
          </p:cNvSpPr>
          <p:nvPr/>
        </p:nvSpPr>
        <p:spPr bwMode="auto">
          <a:xfrm>
            <a:off x="1452736" y="4440442"/>
            <a:ext cx="345752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ortovi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radijus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</a:p>
        </p:txBody>
      </p:sp>
      <p:graphicFrame>
        <p:nvGraphicFramePr>
          <p:cNvPr id="1332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400720"/>
              </p:ext>
            </p:extLst>
          </p:nvPr>
        </p:nvGraphicFramePr>
        <p:xfrm>
          <a:off x="4957936" y="4463123"/>
          <a:ext cx="838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6" r:id="rId12" imgW="491118" imgH="431465" progId="">
                  <p:embed/>
                </p:oleObj>
              </mc:Choice>
              <mc:Fallback>
                <p:oleObj r:id="rId12" imgW="491118" imgH="4314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7936" y="4463123"/>
                        <a:ext cx="8382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96" name="Picture 1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71" y="3676377"/>
            <a:ext cx="2484130" cy="292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0240" y="5085184"/>
            <a:ext cx="3779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Charles </a:t>
            </a:r>
            <a:r>
              <a:rPr lang="en-US" sz="2000" b="1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Augustin</a:t>
            </a:r>
            <a:r>
              <a:rPr lang="en-US" sz="2000" b="1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de Coulomb </a:t>
            </a:r>
            <a:r>
              <a:rPr lang="sr-Latn-R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-f</a:t>
            </a:r>
            <a:r>
              <a:rPr lang="en-US" sz="2000" b="1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rancuski</a:t>
            </a:r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fizi</a:t>
            </a:r>
            <a:r>
              <a:rPr lang="sr-Latn-CS" sz="2000" b="1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č</a:t>
            </a:r>
            <a:r>
              <a:rPr lang="en-US" sz="2000" b="1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ar</a:t>
            </a:r>
            <a:endParaRPr lang="en-US" sz="2000" b="1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39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4798"/>
            <a:ext cx="7564512" cy="142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70089"/>
            <a:ext cx="4799013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681162" y="3187145"/>
            <a:ext cx="55673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500" dirty="0" err="1">
                <a:solidFill>
                  <a:srgbClr val="1F497D"/>
                </a:solidFill>
              </a:rPr>
              <a:t>naelektrisanja</a:t>
            </a:r>
            <a:r>
              <a:rPr lang="en-US" sz="2500" dirty="0">
                <a:solidFill>
                  <a:srgbClr val="1F497D"/>
                </a:solidFill>
              </a:rPr>
              <a:t> </a:t>
            </a:r>
            <a:r>
              <a:rPr lang="en-US" sz="2500" dirty="0" err="1">
                <a:solidFill>
                  <a:srgbClr val="1F497D"/>
                </a:solidFill>
              </a:rPr>
              <a:t>istog</a:t>
            </a:r>
            <a:r>
              <a:rPr lang="en-US" sz="2500" dirty="0">
                <a:solidFill>
                  <a:srgbClr val="1F497D"/>
                </a:solidFill>
              </a:rPr>
              <a:t> </a:t>
            </a:r>
            <a:r>
              <a:rPr lang="en-US" sz="2500" dirty="0" err="1">
                <a:solidFill>
                  <a:srgbClr val="1F497D"/>
                </a:solidFill>
              </a:rPr>
              <a:t>znaka</a:t>
            </a:r>
            <a:r>
              <a:rPr lang="en-US" sz="2500" dirty="0">
                <a:solidFill>
                  <a:srgbClr val="1F497D"/>
                </a:solidFill>
              </a:rPr>
              <a:t> se </a:t>
            </a:r>
            <a:r>
              <a:rPr lang="en-US" sz="2500" dirty="0" err="1">
                <a:solidFill>
                  <a:srgbClr val="1F497D"/>
                </a:solidFill>
              </a:rPr>
              <a:t>odbijaju</a:t>
            </a:r>
            <a:r>
              <a:rPr lang="en-US" dirty="0">
                <a:solidFill>
                  <a:srgbClr val="1F497D"/>
                </a:solidFill>
              </a:rPr>
              <a:t>  </a:t>
            </a: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691680" y="5793187"/>
            <a:ext cx="60182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500" dirty="0" err="1">
                <a:solidFill>
                  <a:srgbClr val="1F497D"/>
                </a:solidFill>
              </a:rPr>
              <a:t>naelektrisanja</a:t>
            </a:r>
            <a:r>
              <a:rPr lang="en-US" sz="2500" dirty="0">
                <a:solidFill>
                  <a:srgbClr val="1F497D"/>
                </a:solidFill>
              </a:rPr>
              <a:t> </a:t>
            </a:r>
            <a:r>
              <a:rPr lang="en-US" sz="2500" dirty="0" err="1">
                <a:solidFill>
                  <a:srgbClr val="1F497D"/>
                </a:solidFill>
              </a:rPr>
              <a:t>razli</a:t>
            </a:r>
            <a:r>
              <a:rPr lang="sr-Latn-CS" sz="2500" dirty="0">
                <a:solidFill>
                  <a:srgbClr val="1F497D"/>
                </a:solidFill>
              </a:rPr>
              <a:t>č</a:t>
            </a:r>
            <a:r>
              <a:rPr lang="en-US" sz="2500" dirty="0" err="1">
                <a:solidFill>
                  <a:srgbClr val="1F497D"/>
                </a:solidFill>
              </a:rPr>
              <a:t>itog</a:t>
            </a:r>
            <a:r>
              <a:rPr lang="en-US" sz="2500" dirty="0">
                <a:solidFill>
                  <a:srgbClr val="1F497D"/>
                </a:solidFill>
              </a:rPr>
              <a:t> </a:t>
            </a:r>
            <a:r>
              <a:rPr lang="en-US" sz="2500" dirty="0" err="1">
                <a:solidFill>
                  <a:srgbClr val="1F497D"/>
                </a:solidFill>
              </a:rPr>
              <a:t>znaka</a:t>
            </a:r>
            <a:r>
              <a:rPr lang="en-US" sz="2500" dirty="0">
                <a:solidFill>
                  <a:srgbClr val="1F497D"/>
                </a:solidFill>
              </a:rPr>
              <a:t> se </a:t>
            </a:r>
            <a:r>
              <a:rPr lang="en-US" sz="2500" dirty="0" err="1">
                <a:solidFill>
                  <a:srgbClr val="1F497D"/>
                </a:solidFill>
              </a:rPr>
              <a:t>privla</a:t>
            </a:r>
            <a:r>
              <a:rPr lang="sr-Latn-CS" sz="2500" dirty="0">
                <a:solidFill>
                  <a:srgbClr val="1F497D"/>
                </a:solidFill>
              </a:rPr>
              <a:t>č</a:t>
            </a:r>
            <a:r>
              <a:rPr lang="en-US" sz="2500" dirty="0">
                <a:solidFill>
                  <a:srgbClr val="1F497D"/>
                </a:solidFill>
              </a:rPr>
              <a:t>e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691680" y="924435"/>
            <a:ext cx="5544616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RS" sz="4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Kulon</a:t>
            </a:r>
            <a:r>
              <a:rPr lang="en-US" sz="4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ov</a:t>
            </a:r>
            <a:r>
              <a:rPr lang="en-US" sz="4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zakon</a:t>
            </a:r>
            <a:endParaRPr lang="en-US" sz="4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475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564"/>
          <a:stretch/>
        </p:blipFill>
        <p:spPr bwMode="auto">
          <a:xfrm>
            <a:off x="5932497" y="2067769"/>
            <a:ext cx="3176007" cy="293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827584" y="850702"/>
            <a:ext cx="7668344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kastog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638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93245"/>
              </p:ext>
            </p:extLst>
          </p:nvPr>
        </p:nvGraphicFramePr>
        <p:xfrm>
          <a:off x="533400" y="2387972"/>
          <a:ext cx="20447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" r:id="rId6" imgW="491449" imgH="491449" progId="">
                  <p:embed/>
                </p:oleObj>
              </mc:Choice>
              <mc:Fallback>
                <p:oleObj r:id="rId6" imgW="491449" imgH="4914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387972"/>
                        <a:ext cx="20447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662308"/>
              </p:ext>
            </p:extLst>
          </p:nvPr>
        </p:nvGraphicFramePr>
        <p:xfrm>
          <a:off x="611559" y="4851222"/>
          <a:ext cx="31442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" r:id="rId8" imgW="291827" imgH="431409" progId="">
                  <p:embed/>
                </p:oleObj>
              </mc:Choice>
              <mc:Fallback>
                <p:oleObj r:id="rId8" imgW="291827" imgH="4314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59" y="4851222"/>
                        <a:ext cx="31442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467544" y="3333149"/>
            <a:ext cx="371939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RS" sz="20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</a:t>
            </a:r>
            <a:r>
              <a:rPr lang="en-US" sz="20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ielektri</a:t>
            </a:r>
            <a:r>
              <a:rPr lang="sr-Latn-CS" sz="20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0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0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konstanta</a:t>
            </a:r>
            <a:r>
              <a:rPr lang="en-US" sz="20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vakuuma</a:t>
            </a:r>
            <a:endParaRPr lang="en-US" sz="20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903660" y="4851045"/>
            <a:ext cx="7556772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ort radius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r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povu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do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kojoj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odre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ujemo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639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292505"/>
              </p:ext>
            </p:extLst>
          </p:nvPr>
        </p:nvGraphicFramePr>
        <p:xfrm>
          <a:off x="640392" y="5842177"/>
          <a:ext cx="24607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3" r:id="rId10" imgW="228342" imgH="304455" progId="">
                  <p:embed/>
                </p:oleObj>
              </mc:Choice>
              <mc:Fallback>
                <p:oleObj r:id="rId10" imgW="228342" imgH="30445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392" y="5842177"/>
                        <a:ext cx="24607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903660" y="5715000"/>
            <a:ext cx="7556772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oznaci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C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(Kulon)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njegov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znak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odre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smer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393" name="Text Box 8"/>
              <p:cNvSpPr txBox="1">
                <a:spLocks noChangeArrowheads="1"/>
              </p:cNvSpPr>
              <p:nvPr/>
            </p:nvSpPr>
            <p:spPr bwMode="auto">
              <a:xfrm>
                <a:off x="2483768" y="2489572"/>
                <a:ext cx="3600451" cy="61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sr-Latn-R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,   </a:t>
                </a:r>
                <a:r>
                  <a:rPr lang="sr-Latn-RS" sz="24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m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erna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jedinica</a:t>
                </a:r>
                <a:r>
                  <a:rPr lang="sr-Latn-R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je</a:t>
                </a:r>
                <a:r>
                  <a:rPr lang="sr-Latn-R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RS" sz="2400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sr-Latn-RS" sz="2400" b="0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𝑁</m:t>
                        </m:r>
                      </m:num>
                      <m:den>
                        <m:r>
                          <a:rPr lang="sr-Latn-RS" sz="2400" b="0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𝐶</m:t>
                        </m:r>
                      </m:den>
                    </m:f>
                    <m:r>
                      <a:rPr lang="sr-Latn-RS" sz="2400" b="0" i="1" smtClean="0">
                        <a:solidFill>
                          <a:srgbClr val="1F497D"/>
                        </a:solidFill>
                        <a:latin typeface="Cambria Math"/>
                      </a:rPr>
                      <m:t> (</m:t>
                    </m:r>
                    <m:f>
                      <m:fPr>
                        <m:ctrlPr>
                          <a:rPr lang="sr-Latn-RS" sz="2400" b="0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sr-Latn-RS" sz="2400" b="0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𝑉</m:t>
                        </m:r>
                      </m:num>
                      <m:den>
                        <m:r>
                          <a:rPr lang="sr-Latn-RS" sz="2400" b="0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sr-Latn-RS" sz="2400" b="0" i="1" smtClean="0">
                        <a:solidFill>
                          <a:srgbClr val="1F497D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endParaRPr lang="en-US" sz="2400" dirty="0">
                  <a:solidFill>
                    <a:srgbClr val="1F497D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>
          <p:sp>
            <p:nvSpPr>
              <p:cNvPr id="1639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2489572"/>
                <a:ext cx="3600451" cy="619401"/>
              </a:xfrm>
              <a:prstGeom prst="rect">
                <a:avLst/>
              </a:prstGeom>
              <a:blipFill rotWithShape="1">
                <a:blip r:embed="rId12"/>
                <a:stretch>
                  <a:fillRect l="-2538" b="-78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5" name="Text Box 10"/>
          <p:cNvSpPr txBox="1">
            <a:spLocks noChangeArrowheads="1"/>
          </p:cNvSpPr>
          <p:nvPr/>
        </p:nvSpPr>
        <p:spPr bwMode="auto">
          <a:xfrm>
            <a:off x="381000" y="1630734"/>
            <a:ext cx="635934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eksperimenta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Coulomb-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ovog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zakona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sledi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graphicFrame>
        <p:nvGraphicFramePr>
          <p:cNvPr id="1639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498251"/>
              </p:ext>
            </p:extLst>
          </p:nvPr>
        </p:nvGraphicFramePr>
        <p:xfrm>
          <a:off x="903660" y="3655201"/>
          <a:ext cx="2439938" cy="781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" name="Equation" r:id="rId13" imgW="491424" imgH="419031" progId="Equation.3">
                  <p:embed/>
                </p:oleObj>
              </mc:Choice>
              <mc:Fallback>
                <p:oleObj name="Equation" r:id="rId13" imgW="491424" imgH="4190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660" y="3655201"/>
                        <a:ext cx="2439938" cy="781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098341"/>
              </p:ext>
            </p:extLst>
          </p:nvPr>
        </p:nvGraphicFramePr>
        <p:xfrm>
          <a:off x="3299859" y="4136725"/>
          <a:ext cx="2712301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5" name="Equation" r:id="rId15" imgW="1434960" imgH="457200" progId="Equation.3">
                  <p:embed/>
                </p:oleObj>
              </mc:Choice>
              <mc:Fallback>
                <p:oleObj name="Equation" r:id="rId15" imgW="143496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99859" y="4136725"/>
                        <a:ext cx="2712301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317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541941" y="778694"/>
            <a:ext cx="6414435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Princip</a:t>
            </a:r>
            <a:r>
              <a:rPr lang="en-US" sz="4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superpozicije</a:t>
            </a:r>
            <a:endParaRPr lang="en-US" sz="4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526976" y="1641134"/>
            <a:ext cx="793345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Eksperimentalno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utvr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da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sistema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kastih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nepokretnih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jednaka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vektorskom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zbiru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stvara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svako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sebno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84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562792"/>
              </p:ext>
            </p:extLst>
          </p:nvPr>
        </p:nvGraphicFramePr>
        <p:xfrm>
          <a:off x="755576" y="3354275"/>
          <a:ext cx="3102744" cy="794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r:id="rId4" imgW="491489" imgH="491489" progId="">
                  <p:embed/>
                </p:oleObj>
              </mc:Choice>
              <mc:Fallback>
                <p:oleObj r:id="rId4" imgW="491489" imgH="4914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354275"/>
                        <a:ext cx="3102744" cy="794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2"/>
          <a:stretch/>
        </p:blipFill>
        <p:spPr bwMode="auto">
          <a:xfrm>
            <a:off x="3923928" y="2932095"/>
            <a:ext cx="5198989" cy="366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910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115616" y="778694"/>
            <a:ext cx="6563072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400" dirty="0" err="1">
                <a:solidFill>
                  <a:srgbClr val="002060"/>
                </a:solidFill>
              </a:rPr>
              <a:t>Raspodela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naelektrisanja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441973" y="1556792"/>
            <a:ext cx="851763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434340" indent="-342900" eaLnBrk="1" hangingPunct="1">
              <a:spcBef>
                <a:spcPts val="625"/>
              </a:spcBef>
              <a:buClrTx/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radi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pojednostavljenja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ignori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diskretna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struktura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smatra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da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“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razmazana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”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odre</a:t>
            </a:r>
            <a:r>
              <a:rPr lang="vi-VN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eni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prostoru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  <a:endParaRPr lang="sr-Latn-R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434340" indent="-342900" eaLnBrk="1" hangingPunct="1">
              <a:spcBef>
                <a:spcPts val="625"/>
              </a:spcBef>
              <a:buClrTx/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zamenjuje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stvarna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diskretna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raspodela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fiktivnom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neprekidnom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raspodelom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Prora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un 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znatno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upro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šć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ava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bez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uno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ajnih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gre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aka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sr-Latn-R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434340" indent="-342900" eaLnBrk="1" hangingPunct="1">
              <a:spcBef>
                <a:spcPts val="625"/>
              </a:spcBef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uvode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pojmovi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gustine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to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zapreminske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inske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i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linijske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</a:p>
          <a:p>
            <a:pPr marL="434340" indent="-342900" eaLnBrk="1" hangingPunct="1">
              <a:spcBef>
                <a:spcPts val="625"/>
              </a:spcBef>
              <a:buClrTx/>
              <a:buFont typeface="Wingdings" pitchFamily="2" charset="2"/>
              <a:buChar char="Ø"/>
            </a:pP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89392"/>
              </p:ext>
            </p:extLst>
          </p:nvPr>
        </p:nvGraphicFramePr>
        <p:xfrm>
          <a:off x="1534280" y="4725144"/>
          <a:ext cx="1043820" cy="77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2" r:id="rId4" imgW="491408" imgH="491408" progId="">
                  <p:embed/>
                </p:oleObj>
              </mc:Choice>
              <mc:Fallback>
                <p:oleObj r:id="rId4" imgW="491408" imgH="4914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4280" y="4725144"/>
                        <a:ext cx="1043820" cy="774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385143"/>
              </p:ext>
            </p:extLst>
          </p:nvPr>
        </p:nvGraphicFramePr>
        <p:xfrm>
          <a:off x="3511592" y="4725144"/>
          <a:ext cx="996907" cy="77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3" r:id="rId6" imgW="489394" imgH="489394" progId="">
                  <p:embed/>
                </p:oleObj>
              </mc:Choice>
              <mc:Fallback>
                <p:oleObj r:id="rId6" imgW="489394" imgH="4893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592" y="4725144"/>
                        <a:ext cx="996907" cy="774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056316"/>
              </p:ext>
            </p:extLst>
          </p:nvPr>
        </p:nvGraphicFramePr>
        <p:xfrm>
          <a:off x="5565106" y="4725144"/>
          <a:ext cx="949994" cy="77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4" r:id="rId8" imgW="491424" imgH="491424" progId="">
                  <p:embed/>
                </p:oleObj>
              </mc:Choice>
              <mc:Fallback>
                <p:oleObj r:id="rId8" imgW="491424" imgH="4914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106" y="4725144"/>
                        <a:ext cx="949994" cy="774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423557"/>
              </p:ext>
            </p:extLst>
          </p:nvPr>
        </p:nvGraphicFramePr>
        <p:xfrm>
          <a:off x="1619672" y="5684137"/>
          <a:ext cx="406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5" r:id="rId10" imgW="405756" imgH="393086" progId="">
                  <p:embed/>
                </p:oleObj>
              </mc:Choice>
              <mc:Fallback>
                <p:oleObj r:id="rId10" imgW="405756" imgH="3930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5684137"/>
                        <a:ext cx="4064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79712" y="5589240"/>
            <a:ext cx="63817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zapremini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dV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dS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dužini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dl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respektivno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05355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323528" y="666155"/>
            <a:ext cx="8810065" cy="89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Zapreminska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raspodela</a:t>
            </a: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32" y="2511914"/>
            <a:ext cx="6865848" cy="409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98085"/>
              </p:ext>
            </p:extLst>
          </p:nvPr>
        </p:nvGraphicFramePr>
        <p:xfrm>
          <a:off x="315197" y="1865816"/>
          <a:ext cx="2240579" cy="843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r:id="rId5" imgW="491441" imgH="491441" progId="">
                  <p:embed/>
                </p:oleObj>
              </mc:Choice>
              <mc:Fallback>
                <p:oleObj r:id="rId5" imgW="491441" imgH="49144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197" y="1865816"/>
                        <a:ext cx="2240579" cy="843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627784" y="1772957"/>
            <a:ext cx="6318118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Integraljenje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vr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celom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prostoru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kome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ima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aelektrisanja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8571" y="1365589"/>
            <a:ext cx="8640960" cy="47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primer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zapreminsko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32983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683568" y="773832"/>
            <a:ext cx="8147248" cy="9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inska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raspodela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8179"/>
            <a:ext cx="7812360" cy="485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171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473242" y="2123728"/>
            <a:ext cx="8229600" cy="193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5494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Upoznavanje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studenata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osnovnim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saznanjima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oblasti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elektrotehnike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elektronike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proizvodnje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i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prenosa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električne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energije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i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električnih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mašina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značajanih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inženjersku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praksu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677779" y="9807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1F497D"/>
              </a:buClr>
              <a:buSzPts val="4100"/>
              <a:buFont typeface="Calibri"/>
              <a:buNone/>
            </a:pPr>
            <a:r>
              <a:rPr lang="en-US" sz="40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Cilj</a:t>
            </a:r>
            <a:r>
              <a:rPr lang="en-US" sz="40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predmeta</a:t>
            </a:r>
            <a:endParaRPr sz="4000" kern="0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473242" y="4536830"/>
            <a:ext cx="8229600" cy="183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9728">
              <a:buClr>
                <a:srgbClr val="4F81BD"/>
              </a:buClr>
              <a:buSzPts val="1836"/>
              <a:buFont typeface="Arial"/>
              <a:buNone/>
            </a:pP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Razvijanje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neophodnih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sposobnosti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studenata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za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uspešnu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primenu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stečenog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znanja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iz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elektrotehnike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i </a:t>
            </a:r>
            <a:r>
              <a:rPr lang="en-US" sz="2400" kern="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elektronike</a:t>
            </a:r>
            <a:r>
              <a:rPr lang="en-US" sz="2400" kern="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u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cilju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rešavanja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različitih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tehničko-tehnoloških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problema</a:t>
            </a:r>
            <a:r>
              <a:rPr lang="en-US" sz="24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.</a:t>
            </a:r>
            <a:endParaRPr sz="2400" kern="0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677779" y="3637548"/>
            <a:ext cx="8229600" cy="89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1F497D"/>
              </a:buClr>
              <a:buSzPts val="4100"/>
              <a:buFont typeface="Calibri"/>
              <a:buNone/>
            </a:pPr>
            <a:r>
              <a:rPr lang="en-US" sz="40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Ishod</a:t>
            </a:r>
            <a:r>
              <a:rPr lang="en-US" sz="40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predmeta</a:t>
            </a:r>
            <a:endParaRPr sz="4000" kern="0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9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539552" y="845840"/>
            <a:ext cx="8568952" cy="92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Linijska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raspodela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7" y="1844824"/>
            <a:ext cx="8339303" cy="457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817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29" y="1628800"/>
            <a:ext cx="5083696" cy="209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49599" y="701824"/>
            <a:ext cx="7634769" cy="85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Grafi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predstava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51520" y="1563525"/>
            <a:ext cx="3888432" cy="323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eaLnBrk="1" hangingPunct="1">
              <a:buClrTx/>
              <a:buFontTx/>
              <a:buNone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ja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uvek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nekoj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ima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pravac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tangente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liniju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vektorskog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toj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Gustina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linija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prolaze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kroz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jedini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površinu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normalnu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linije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proporcionalna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4941167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25"/>
              </a:spcBef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usamljenog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pozitivnog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negativnog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64924"/>
            <a:ext cx="5464499" cy="22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97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87624" y="836712"/>
            <a:ext cx="731520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Grafi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predstava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0615"/>
            <a:ext cx="7772400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99565" y="1669010"/>
            <a:ext cx="180470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dipola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45332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5535"/>
            <a:ext cx="7966075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1403648" y="975158"/>
            <a:ext cx="713827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dva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iste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vrednosti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i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znaka</a:t>
            </a:r>
            <a:endParaRPr lang="en-US" sz="28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55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547664" y="950793"/>
            <a:ext cx="5842992" cy="71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Fluks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E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317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320100"/>
              </p:ext>
            </p:extLst>
          </p:nvPr>
        </p:nvGraphicFramePr>
        <p:xfrm>
          <a:off x="2286000" y="2781176"/>
          <a:ext cx="4343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r:id="rId4" imgW="491489" imgH="431791" progId="">
                  <p:embed/>
                </p:oleObj>
              </mc:Choice>
              <mc:Fallback>
                <p:oleObj r:id="rId4" imgW="491489" imgH="43179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781176"/>
                        <a:ext cx="4343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91" y="3901975"/>
            <a:ext cx="4630738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467544" y="2039503"/>
            <a:ext cx="830635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Fluks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E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kroz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površinu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dS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</a:t>
            </a:r>
            <a:r>
              <a:rPr lang="sr-Latn-RS" sz="28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skalarni proizvod</a:t>
            </a:r>
            <a:endParaRPr lang="en-US" sz="28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29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48" y="1154083"/>
            <a:ext cx="4814888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2" y="5445224"/>
            <a:ext cx="2628900" cy="109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59832" y="5305396"/>
            <a:ext cx="5472608" cy="124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Vektor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</a:t>
            </a:r>
            <a:r>
              <a:rPr lang="en-US" sz="24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</a:t>
            </a:r>
            <a:r>
              <a:rPr lang="en-US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normalan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površinu</a:t>
            </a:r>
            <a:r>
              <a:rPr lang="sr-Latn-R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</a:t>
            </a:r>
            <a:r>
              <a:rPr lang="en-US" sz="2400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Vrednost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skalarnog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proizvoda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zavisi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od</a:t>
            </a:r>
            <a:r>
              <a:rPr lang="sr-Latn-R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usvojenog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smera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</a:t>
            </a:r>
            <a:r>
              <a:rPr lang="en-US" sz="24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-55299" y="4764032"/>
            <a:ext cx="3168352" cy="68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Fluks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vektora</a:t>
            </a:r>
            <a:endParaRPr lang="en-US" sz="28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9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1619672" y="850702"/>
            <a:ext cx="5698976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Teorema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Gaussa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6450" y="1537768"/>
            <a:ext cx="8203762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Fluks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E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kroz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proizvoljnu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zatvorenu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površinu</a:t>
            </a:r>
            <a:endParaRPr lang="en-US" sz="28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zavisi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samo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algebarske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sume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opterećenja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koje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obuhvata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765769" y="3327435"/>
            <a:ext cx="568863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Konvencija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Kod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zatvorene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površine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endParaRPr lang="sr-Latn-R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normala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  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uvek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usmerena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 spolja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337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270406"/>
              </p:ext>
            </p:extLst>
          </p:nvPr>
        </p:nvGraphicFramePr>
        <p:xfrm>
          <a:off x="1979712" y="3789040"/>
          <a:ext cx="294219" cy="255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r:id="rId4" imgW="418667" imgH="317177" progId="">
                  <p:embed/>
                </p:oleObj>
              </mc:Choice>
              <mc:Fallback>
                <p:oleObj r:id="rId4" imgW="418667" imgH="31717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789040"/>
                        <a:ext cx="294219" cy="255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8" y="2413035"/>
            <a:ext cx="1847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38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10" y="3327435"/>
            <a:ext cx="2551470" cy="326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2494" y="4581128"/>
            <a:ext cx="25916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Karl Friedrich </a:t>
            </a:r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Gauss</a:t>
            </a:r>
            <a:r>
              <a:rPr lang="sr-Latn-RS" sz="2000" b="1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– n</a:t>
            </a:r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r>
              <a:rPr lang="sr-Latn-C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mački matematičar</a:t>
            </a:r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sz="2000" b="1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65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251520" y="985292"/>
            <a:ext cx="889248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Prednosti korišćenja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Gaussove</a:t>
            </a:r>
            <a:r>
              <a:rPr lang="en-U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teoreme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3568" y="1650426"/>
            <a:ext cx="684076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8138" indent="-338138"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Font typeface="Times New Roman" pitchFamily="16" charset="0"/>
              <a:buAutoNum type="arabicPeriod"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Ona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daje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odgovor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neka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principij</a:t>
            </a:r>
            <a:r>
              <a:rPr lang="sr-Latn-R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lna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pitanja</a:t>
            </a:r>
            <a:endParaRPr lang="en-US" sz="2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Times New Roman" pitchFamily="16" charset="0"/>
              <a:buAutoNum type="arabicPeriod"/>
              <a:defRPr/>
            </a:pP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nekim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prostim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slučajevima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vrlo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lagan </a:t>
            </a:r>
          </a:p>
          <a:p>
            <a:pPr marL="342900">
              <a:buClrTx/>
              <a:buFontTx/>
              <a:buNone/>
              <a:defRPr/>
            </a:pP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 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način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može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odrediti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</a:t>
            </a:r>
            <a:endParaRPr lang="en-US" sz="2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04" y="2979084"/>
            <a:ext cx="7037388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619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/>
          <a:stretch/>
        </p:blipFill>
        <p:spPr bwMode="auto">
          <a:xfrm>
            <a:off x="35496" y="908720"/>
            <a:ext cx="5605616" cy="293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04" y="2462183"/>
            <a:ext cx="6291923" cy="413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199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990600" y="1597002"/>
            <a:ext cx="683370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uplja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kugla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fera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)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homogenim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naelektrisanjem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9" y="2204864"/>
            <a:ext cx="891564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3721224" y="5733256"/>
            <a:ext cx="5387280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Zbog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simetrije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radijalno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zavisi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samo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modula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radius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50468" y="836712"/>
            <a:ext cx="91020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Prednosti korišćenja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Gaussove</a:t>
            </a:r>
            <a:r>
              <a:rPr lang="en-U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teoreme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27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656492" y="1600200"/>
            <a:ext cx="779584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972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savremenom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svetu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svedoci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smo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da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električni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ili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elektronski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uređaji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prodiru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sve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oblasti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života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.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Automobili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imaju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elektronske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uređaje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nadzor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i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upravljanje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, 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Uređaji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domaćinstvu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imaju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sve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više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elektronskih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funkcija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, 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Savremene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komunikacije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su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napravile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revoluciju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kako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privatnom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tako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i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poslovnom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životu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sym typeface="Calibri"/>
              </a:rPr>
              <a:t>.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3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3203848" y="1654380"/>
            <a:ext cx="4752528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Š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uplja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kugla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(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sfera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)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homogenim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naelektrisanjem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8" y="1654379"/>
            <a:ext cx="2831310" cy="491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3203848" y="2636912"/>
            <a:ext cx="390463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Unutar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kugle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obuhva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ć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0.</a:t>
            </a: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3207902" y="4511207"/>
            <a:ext cx="3839362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Izvan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kugle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obuhva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ć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Q.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836712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Prednosti korišćenja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Gaussove</a:t>
            </a:r>
            <a:r>
              <a:rPr lang="en-U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teoreme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15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5686" r="2834" b="7446"/>
          <a:stretch/>
        </p:blipFill>
        <p:spPr bwMode="auto">
          <a:xfrm>
            <a:off x="1907704" y="563981"/>
            <a:ext cx="7192394" cy="171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17" y="2269240"/>
            <a:ext cx="7596336" cy="432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899592" y="2007494"/>
            <a:ext cx="522948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Latn-C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Š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uplja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kugla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(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sfera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)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homogenim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naelektrisanjem</a:t>
            </a:r>
            <a:endParaRPr lang="en-US" sz="2200" b="1" i="1" dirty="0">
              <a:solidFill>
                <a:srgbClr val="0000FF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1" y="2276872"/>
            <a:ext cx="4799013" cy="404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849940" y="1597002"/>
            <a:ext cx="726709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Puna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kugla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homogenom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raspodelom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3455"/>
            <a:ext cx="3830983" cy="1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5114041" y="3933056"/>
            <a:ext cx="340603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radijalno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zavisi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samo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modula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radijus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0" y="836712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Prednosti korišćenja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Gaussove</a:t>
            </a:r>
            <a:r>
              <a:rPr lang="en-U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teoreme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7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23" y="1628800"/>
            <a:ext cx="2821151" cy="49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25" y="2561399"/>
            <a:ext cx="2645886" cy="101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23" y="4758102"/>
            <a:ext cx="3503762" cy="101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339373" y="1772816"/>
            <a:ext cx="423262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Puna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kugla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sa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homogenom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raspodelom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naelektrisanja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6512" y="836712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Prednosti korišćenja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Gaussove</a:t>
            </a:r>
            <a:r>
              <a:rPr lang="en-U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teoreme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28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33484"/>
            <a:ext cx="7707529" cy="458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0712" y="1721273"/>
            <a:ext cx="522948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Latn-C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Š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uplja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kugla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(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sfera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)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sa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homogenim</a:t>
            </a:r>
            <a:r>
              <a:rPr lang="en-US" sz="2200" b="1" i="1" dirty="0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FF"/>
                </a:solidFill>
                <a:latin typeface="Arial" pitchFamily="34" charset="0"/>
                <a:ea typeface="Cambria" pitchFamily="18" charset="0"/>
                <a:cs typeface="Arial" pitchFamily="34" charset="0"/>
              </a:rPr>
              <a:t>naelektrisanjem</a:t>
            </a:r>
            <a:endParaRPr lang="en-US" sz="2200" b="1" i="1" dirty="0">
              <a:solidFill>
                <a:srgbClr val="0000FF"/>
              </a:solidFill>
              <a:latin typeface="Arial" pitchFamily="34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0" y="764704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Prednosti korišćenja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Gaussove</a:t>
            </a:r>
            <a:r>
              <a:rPr lang="en-U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teoreme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97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8880475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898525" y="1168400"/>
            <a:ext cx="557394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Ravan</a:t>
            </a:r>
            <a:r>
              <a:rPr lang="en-U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homogenim</a:t>
            </a:r>
            <a:r>
              <a:rPr lang="en-U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naelektrisanjem</a:t>
            </a:r>
            <a:endParaRPr lang="en-US" sz="24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788987" y="1803734"/>
            <a:ext cx="76073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Zbog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simetrije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homogeno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normalno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ravan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Neka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zatvorena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valjak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1573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22961" y="959383"/>
            <a:ext cx="598956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Ravan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homogenim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naelektrisanjem</a:t>
            </a:r>
            <a:endParaRPr lang="en-US" sz="28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646" y="2006032"/>
            <a:ext cx="6614586" cy="4447304"/>
            <a:chOff x="1905000" y="1588779"/>
            <a:chExt cx="6922614" cy="4657151"/>
          </a:xfrm>
        </p:grpSpPr>
        <p:pic>
          <p:nvPicPr>
            <p:cNvPr id="4608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0" r="4370"/>
            <a:stretch/>
          </p:blipFill>
          <p:spPr bwMode="auto">
            <a:xfrm>
              <a:off x="1905000" y="1588779"/>
              <a:ext cx="6922614" cy="4657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67400" y="3450922"/>
              <a:ext cx="2960214" cy="106358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Primenimo</a:t>
              </a:r>
              <a:r>
                <a:rPr lang="en-US" sz="2000" b="1" dirty="0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Gaussov</a:t>
              </a:r>
              <a:r>
                <a:rPr lang="en-US" sz="2000" b="1" dirty="0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zakon</a:t>
              </a:r>
              <a:r>
                <a:rPr lang="en-US" sz="2000" b="1" dirty="0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na</a:t>
              </a:r>
              <a:r>
                <a:rPr lang="en-US" sz="2000" b="1" dirty="0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zami</a:t>
              </a:r>
              <a:r>
                <a:rPr lang="sr-Latn-RS" sz="2000" b="1" dirty="0" smtClean="0">
                  <a:solidFill>
                    <a:srgbClr val="C00000"/>
                  </a:solidFill>
                  <a:latin typeface="Cambria" pitchFamily="18" charset="0"/>
                  <a:ea typeface="Cambria" pitchFamily="18" charset="0"/>
                </a:rPr>
                <a:t>šljeni valjak</a:t>
              </a:r>
              <a:endParaRPr lang="en-US" sz="2000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2" y="1590731"/>
            <a:ext cx="4320208" cy="219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894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0" y="1866842"/>
            <a:ext cx="7900988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1331640" y="908720"/>
            <a:ext cx="633670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Ravni</a:t>
            </a:r>
            <a:r>
              <a:rPr lang="en-U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homogenim</a:t>
            </a:r>
            <a:r>
              <a:rPr lang="en-U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inskim</a:t>
            </a:r>
            <a:r>
              <a:rPr lang="en-US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naelektrisanjem</a:t>
            </a:r>
            <a:r>
              <a:rPr lang="sr-Latn-RS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suprotnog</a:t>
            </a:r>
            <a:r>
              <a:rPr lang="en-US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znaka</a:t>
            </a:r>
            <a:endParaRPr lang="en-US" sz="24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80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4896544" cy="117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5431929" cy="96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95590"/>
            <a:ext cx="1105545" cy="90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609600" y="1052736"/>
            <a:ext cx="59436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Ravni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homogenim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inskim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naelektrisanjem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suprotnog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znaka</a:t>
            </a:r>
            <a:endParaRPr lang="en-US" sz="28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6084168" y="3356992"/>
            <a:ext cx="1937751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izme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dve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ravni</a:t>
            </a:r>
            <a:endParaRPr lang="en-US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9160" name="Rectangle 7"/>
          <p:cNvSpPr>
            <a:spLocks noChangeArrowheads="1"/>
          </p:cNvSpPr>
          <p:nvPr/>
        </p:nvSpPr>
        <p:spPr bwMode="auto">
          <a:xfrm>
            <a:off x="1691680" y="4724400"/>
            <a:ext cx="3096344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oblasti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koja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nije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izme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dve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ravni</a:t>
            </a:r>
            <a:endParaRPr lang="en-US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33" y="4149080"/>
            <a:ext cx="4432846" cy="245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712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3648" y="980728"/>
            <a:ext cx="6858000" cy="5536051"/>
            <a:chOff x="1403648" y="980728"/>
            <a:chExt cx="6858000" cy="5536051"/>
          </a:xfrm>
        </p:grpSpPr>
        <p:sp>
          <p:nvSpPr>
            <p:cNvPr id="51204" name="Text Box 3"/>
            <p:cNvSpPr txBox="1">
              <a:spLocks noChangeArrowheads="1"/>
            </p:cNvSpPr>
            <p:nvPr/>
          </p:nvSpPr>
          <p:spPr bwMode="auto">
            <a:xfrm>
              <a:off x="1547664" y="980728"/>
              <a:ext cx="4392488" cy="833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sz="2400" b="1" i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Elektri</a:t>
              </a:r>
              <a:r>
                <a:rPr lang="sr-Latn-RS" sz="2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č</a:t>
              </a:r>
              <a:r>
                <a:rPr lang="en-US" sz="2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no </a:t>
              </a:r>
              <a:r>
                <a:rPr lang="en-US" sz="2400" b="1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polje</a:t>
              </a:r>
              <a:r>
                <a:rPr lang="en-US" sz="24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homogeno</a:t>
              </a:r>
              <a:r>
                <a:rPr lang="en-US" sz="2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naelektrisanog</a:t>
              </a:r>
              <a:r>
                <a:rPr lang="sr-Latn-RS" sz="2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 </a:t>
              </a:r>
              <a:r>
                <a:rPr lang="sr-Latn-CS" sz="24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š</a:t>
              </a:r>
              <a:r>
                <a:rPr lang="en-US" sz="2400" b="1" i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upljeg</a:t>
              </a:r>
              <a:endPara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403648" y="1766979"/>
              <a:ext cx="6858000" cy="4749800"/>
              <a:chOff x="1475656" y="1847552"/>
              <a:chExt cx="6858000" cy="4749800"/>
            </a:xfrm>
          </p:grpSpPr>
          <p:pic>
            <p:nvPicPr>
              <p:cNvPr id="5120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656" y="1847552"/>
                <a:ext cx="6858000" cy="4749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768552" y="5221649"/>
                <a:ext cx="3331840" cy="1015663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sr-Latn-RS" sz="2000" b="1" dirty="0" smtClean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Zbog simetrije</a:t>
                </a:r>
                <a:r>
                  <a:rPr lang="sr-Latn-RS" sz="2000" b="1" dirty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, polje će biti radijalno i jednako u svim poprečnim </a:t>
                </a:r>
                <a:r>
                  <a:rPr lang="sr-Latn-RS" sz="2000" b="1" dirty="0" smtClean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presecima.</a:t>
                </a:r>
                <a:endParaRPr lang="en-US" sz="2000" b="1" dirty="0"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234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930079" y="1909011"/>
            <a:ext cx="4794049" cy="274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3200"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Elektrostatika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</a:t>
            </a:r>
            <a:endParaRPr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indent="-457200">
              <a:spcBef>
                <a:spcPts val="640"/>
              </a:spcBef>
              <a:buSzPts val="3200"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Elektrokinetika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</a:t>
            </a:r>
            <a:endParaRPr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indent="-457200">
              <a:spcBef>
                <a:spcPts val="640"/>
              </a:spcBef>
              <a:buSzPts val="3200"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Elektromagnetika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</a:t>
            </a:r>
            <a:endParaRPr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indent="-457200">
              <a:spcBef>
                <a:spcPts val="640"/>
              </a:spcBef>
              <a:buSzPts val="3200"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Naizmenične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struje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</a:t>
            </a:r>
            <a:endParaRPr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indent="-457200">
              <a:spcBef>
                <a:spcPts val="640"/>
              </a:spcBef>
              <a:buSzPts val="3200"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Trofazna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električna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kola.</a:t>
            </a:r>
            <a:endParaRPr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854428" y="836712"/>
            <a:ext cx="4797692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1F497D"/>
              </a:buClr>
              <a:buSzPts val="4100"/>
              <a:buFont typeface="Calibri"/>
              <a:buNone/>
            </a:pPr>
            <a:r>
              <a:rPr lang="en-US" sz="40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Sadržaj</a:t>
            </a:r>
            <a:r>
              <a:rPr lang="en-US" sz="4000" kern="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predmeta</a:t>
            </a:r>
            <a:endParaRPr sz="4000" kern="0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5036983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Predavanja</a:t>
            </a:r>
            <a:r>
              <a:rPr lang="vi-VN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računske vežbe, labaratorija, kolokvijumi, </a:t>
            </a:r>
            <a:r>
              <a:rPr lang="vi-VN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konsultacije</a:t>
            </a:r>
            <a:r>
              <a:rPr lang="vi-VN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testovi, izrada domaćih zadataka i pismeni ispiti.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4305290"/>
            <a:ext cx="6318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Metode izvođenja nastave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9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3" y="1417638"/>
            <a:ext cx="7753357" cy="512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870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888138" y="908624"/>
            <a:ext cx="6353396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Cirkulacija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E</a:t>
            </a:r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746125" y="1690054"/>
            <a:ext cx="849615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Elektrostati</a:t>
            </a:r>
            <a:r>
              <a:rPr lang="sr-Latn-C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konzervativno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To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znaci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da rad </a:t>
            </a:r>
          </a:p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sile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toga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ne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zavisi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puta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već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samo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</a:t>
            </a:r>
            <a:r>
              <a:rPr lang="sr-Latn-C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etne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i </a:t>
            </a:r>
          </a:p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krajnje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755576" y="2976768"/>
            <a:ext cx="7885085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Rad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sile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ta</a:t>
            </a:r>
            <a:r>
              <a:rPr lang="sr-Latn-C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A do ta</a:t>
            </a:r>
            <a:r>
              <a:rPr lang="sr-Latn-C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B du</a:t>
            </a:r>
            <a:r>
              <a:rPr lang="sr-Latn-C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ž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puta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defini</a:t>
            </a:r>
            <a:r>
              <a:rPr lang="sr-Latn-C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 </a:t>
            </a:r>
          </a:p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linijski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integral</a:t>
            </a: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36" y="3861048"/>
            <a:ext cx="507519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325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338451"/>
              </p:ext>
            </p:extLst>
          </p:nvPr>
        </p:nvGraphicFramePr>
        <p:xfrm>
          <a:off x="1763688" y="3861048"/>
          <a:ext cx="1566022" cy="1160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r:id="rId5" imgW="491489" imgH="491489" progId="">
                  <p:embed/>
                </p:oleObj>
              </mc:Choice>
              <mc:Fallback>
                <p:oleObj r:id="rId5" imgW="491489" imgH="4914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861048"/>
                        <a:ext cx="1566022" cy="1160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7710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1187624" y="1038746"/>
            <a:ext cx="6439031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Cirkulacija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275" name="Text Box 2"/>
              <p:cNvSpPr txBox="1">
                <a:spLocks noChangeArrowheads="1"/>
              </p:cNvSpPr>
              <p:nvPr/>
            </p:nvSpPr>
            <p:spPr bwMode="auto">
              <a:xfrm>
                <a:off x="669925" y="1968906"/>
                <a:ext cx="7907975" cy="2252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en-US" sz="28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Rad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elektrostati</a:t>
                </a:r>
                <a:r>
                  <a:rPr lang="sr-Latn-C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č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ke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sile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za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prenos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naelektrisanja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q </a:t>
                </a:r>
              </a:p>
              <a:p>
                <a:pPr eaLnBrk="1" hangingPunct="1">
                  <a:buClrTx/>
                  <a:buFontTx/>
                  <a:buNone/>
                </a:pP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Iz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ta</a:t>
                </a:r>
                <a:r>
                  <a:rPr lang="sr-Latn-C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č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ke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A u ta</a:t>
                </a:r>
                <a:r>
                  <a:rPr lang="sr-Latn-C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č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ku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B du</a:t>
                </a:r>
                <a:r>
                  <a:rPr lang="sr-Latn-C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ž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linije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l </a:t>
                </a:r>
                <a:r>
                  <a:rPr lang="en-US" sz="28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je:</a:t>
                </a:r>
                <a:endParaRPr lang="sr-Latn-RS" sz="2800" b="0" i="1" dirty="0" smtClean="0">
                  <a:solidFill>
                    <a:srgbClr val="1F497D"/>
                  </a:solidFill>
                  <a:latin typeface="Cambria Math"/>
                  <a:ea typeface="Cambria" pitchFamily="18" charset="0"/>
                </a:endParaRPr>
              </a:p>
              <a:p>
                <a:pPr eaLnBrk="1" hangingPunct="1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800" b="0" i="1" smtClean="0">
                          <a:solidFill>
                            <a:srgbClr val="1F497D"/>
                          </a:solidFill>
                          <a:latin typeface="Cambria Math"/>
                          <a:ea typeface="Cambria" pitchFamily="18" charset="0"/>
                        </a:rPr>
                        <m:t>𝐴</m:t>
                      </m:r>
                      <m:r>
                        <a:rPr lang="sr-Latn-RS" sz="2800" b="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sr-Latn-RS" sz="2800" b="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nary>
                        <m:naryPr>
                          <m:limLoc m:val="undOvr"/>
                          <m:ctrlP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  <m:sup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sup>
                        <m:e>
                          <m:r>
                            <a:rPr lang="sr-Latn-RS" sz="2800" b="1" i="0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𝐄</m:t>
                          </m:r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sr-Latn-RS" sz="2800" b="1" i="0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𝐥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1F497D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>
          <p:sp>
            <p:nvSpPr>
              <p:cNvPr id="5427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925" y="1968906"/>
                <a:ext cx="7907975" cy="2252349"/>
              </a:xfrm>
              <a:prstGeom prst="rect">
                <a:avLst/>
              </a:prstGeom>
              <a:blipFill rotWithShape="1">
                <a:blip r:embed="rId3"/>
                <a:stretch>
                  <a:fillRect l="-1619" t="-2710" r="-6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838200" y="4142194"/>
            <a:ext cx="138221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</a:t>
            </a:r>
            <a:r>
              <a:rPr lang="sr-Latn-CS" sz="280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80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to je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279" name="Text Box 6"/>
              <p:cNvSpPr txBox="1">
                <a:spLocks noChangeArrowheads="1"/>
              </p:cNvSpPr>
              <p:nvPr/>
            </p:nvSpPr>
            <p:spPr bwMode="auto">
              <a:xfrm>
                <a:off x="822324" y="4915306"/>
                <a:ext cx="7377510" cy="592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en-US" sz="28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i </a:t>
                </a:r>
                <a:r>
                  <a:rPr lang="sr-Latn-RS" sz="28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kako</a:t>
                </a:r>
                <a:r>
                  <a:rPr lang="en-US" sz="28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integral ne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zavisi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od </a:t>
                </a:r>
                <a:r>
                  <a:rPr lang="en-US" sz="28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puta</a:t>
                </a:r>
                <a:r>
                  <a:rPr lang="en-US" sz="28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sledi</a:t>
                </a:r>
                <a:r>
                  <a:rPr lang="sr-Latn-RS" sz="28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sr-Latn-RS" sz="2800" i="1" smtClean="0">
                            <a:solidFill>
                              <a:srgbClr val="1F497D"/>
                            </a:solidFill>
                            <a:latin typeface="Cambria Math"/>
                            <a:ea typeface="Cambria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sr-Latn-RS" sz="2800" b="1" i="0">
                            <a:solidFill>
                              <a:srgbClr val="1F497D"/>
                            </a:solidFill>
                            <a:latin typeface="Cambria Math"/>
                            <a:ea typeface="Cambria" pitchFamily="18" charset="0"/>
                          </a:rPr>
                          <m:t>𝐄</m:t>
                        </m:r>
                        <m:r>
                          <a:rPr lang="sr-Latn-RS" sz="2800" i="1">
                            <a:solidFill>
                              <a:srgbClr val="1F497D"/>
                            </a:solidFill>
                            <a:latin typeface="Cambria Math"/>
                            <a:ea typeface="Cambria" pitchFamily="18" charset="0"/>
                          </a:rPr>
                          <m:t>𝑑</m:t>
                        </m:r>
                        <m:r>
                          <a:rPr lang="sr-Latn-RS" sz="2800" b="1" i="0">
                            <a:solidFill>
                              <a:srgbClr val="1F497D"/>
                            </a:solidFill>
                            <a:latin typeface="Cambria Math"/>
                            <a:ea typeface="Cambria" pitchFamily="18" charset="0"/>
                          </a:rPr>
                          <m:t>𝐥</m:t>
                        </m:r>
                      </m:e>
                    </m:nary>
                    <m:r>
                      <a:rPr lang="sr-Latn-RS" sz="2800" b="0" i="1" smtClean="0">
                        <a:solidFill>
                          <a:srgbClr val="1F497D"/>
                        </a:solidFill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lang="en-US" sz="2800" dirty="0">
                  <a:solidFill>
                    <a:srgbClr val="1F497D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>
          <p:sp>
            <p:nvSpPr>
              <p:cNvPr id="5427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324" y="4915306"/>
                <a:ext cx="7377510" cy="592023"/>
              </a:xfrm>
              <a:prstGeom prst="rect">
                <a:avLst/>
              </a:prstGeom>
              <a:blipFill rotWithShape="1">
                <a:blip r:embed="rId4"/>
                <a:stretch>
                  <a:fillRect l="-1736" t="-10309" b="-164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0" name="Text Box 7"/>
          <p:cNvSpPr txBox="1">
            <a:spLocks noChangeArrowheads="1"/>
          </p:cNvSpPr>
          <p:nvPr/>
        </p:nvSpPr>
        <p:spPr bwMode="auto">
          <a:xfrm>
            <a:off x="827584" y="5497048"/>
            <a:ext cx="834489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tj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cirkulacija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zatvorenoj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liniji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nula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eaLnBrk="1" hangingPunct="1">
              <a:buClrTx/>
              <a:buFontTx/>
              <a:buNone/>
            </a:pP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Ovakva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zovu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potencijalna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51720" y="3710697"/>
                <a:ext cx="2406684" cy="13883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80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sr-Latn-RS" sz="2800" i="1">
                          <a:solidFill>
                            <a:srgbClr val="1F497D"/>
                          </a:solidFill>
                          <a:latin typeface="Cambria Math"/>
                          <a:ea typeface="Cambria" pitchFamily="18" charset="0"/>
                        </a:rPr>
                        <m:t>𝐴</m:t>
                      </m:r>
                      <m:r>
                        <a:rPr lang="sr-Latn-RS" sz="2800" i="1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sr-Latn-RS" sz="2800" i="1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nary>
                        <m:naryPr>
                          <m:limLoc m:val="undOvr"/>
                          <m:ctrlPr>
                            <a:rPr lang="sr-Latn-RS" sz="2800" i="1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sr-Latn-RS" sz="2800" i="1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  <m:sup>
                          <m:r>
                            <a:rPr lang="sr-Latn-RS" sz="2800" i="1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sup>
                        <m:e>
                          <m:r>
                            <a:rPr lang="sr-Latn-RS" sz="2800" b="1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𝐄</m:t>
                          </m:r>
                          <m:r>
                            <a:rPr lang="sr-Latn-RS" sz="2800" i="1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sr-Latn-RS" sz="2800" b="1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710697"/>
                <a:ext cx="2406684" cy="138839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85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1546220" y="1024899"/>
            <a:ext cx="5194920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615290" y="1844965"/>
            <a:ext cx="755711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Postoji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jednozna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korespondencija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izme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vektora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i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601216" y="3284984"/>
            <a:ext cx="7931224" cy="298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Ovo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rad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sile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elektrostati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pomeranju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jedini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pozitivnog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1 u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2.</a:t>
            </a:r>
          </a:p>
          <a:p>
            <a:pPr eaLnBrk="1" hangingPunct="1">
              <a:spcBef>
                <a:spcPts val="1200"/>
              </a:spcBef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nekoj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skalar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predstavlja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potencijalnu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energiju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jedini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pozitivnog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toj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ki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sr-Latn-R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eaLnBrk="1" hangingPunct="1">
              <a:spcBef>
                <a:spcPts val="1200"/>
              </a:spcBef>
              <a:buClrTx/>
              <a:buFontTx/>
              <a:buNone/>
            </a:pP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Sile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uvek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vr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 rad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tako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da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smanjuju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potencijalnu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energuju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estice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411760" y="2261554"/>
                <a:ext cx="3366554" cy="1058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1F497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1F497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280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  <m:e>
                          <m:r>
                            <a:rPr lang="en-US" sz="2800" b="1" i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𝐄</m:t>
                          </m:r>
                          <m:r>
                            <a:rPr lang="en-US" sz="2800" i="1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sz="2800" b="1" i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𝐥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1F497D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2261554"/>
                <a:ext cx="3366554" cy="10584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2784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334245" y="729731"/>
            <a:ext cx="2869603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6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</a:t>
            </a:r>
            <a:endParaRPr lang="en-US" sz="36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342205" y="1434635"/>
            <a:ext cx="8801795" cy="140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342900" indent="-342900" eaLnBrk="1" hangingPunct="1"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odre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 do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proizvoljne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aditivne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konstante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sr-Latn-R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42900" indent="-342900" eaLnBrk="1" hangingPunct="1">
              <a:spcBef>
                <a:spcPts val="1200"/>
              </a:spcBef>
              <a:buClrTx/>
              <a:buFont typeface="Wingdings" pitchFamily="2" charset="2"/>
              <a:buChar char="Ø"/>
            </a:pP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bi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bio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potpuno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odre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en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uzima se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referentna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beskona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nosti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) 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 dodeljuje joj se neki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sr-Latn-CS" sz="2400" dirty="0" smtClean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63" y="3068960"/>
            <a:ext cx="2788517" cy="346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59" y="2837199"/>
            <a:ext cx="53061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Obično je potencijal referentne tačke 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0. Tada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su potencijali svih tačaka jednoznačno određeni prema toj </a:t>
            </a:r>
            <a:r>
              <a:rPr lang="sr-Latn-C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tački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Jedinica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potencijal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je V(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olt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).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5656" y="507904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Alessandro Giuseppe Antonio </a:t>
            </a:r>
            <a:r>
              <a:rPr lang="en-US" sz="2000" b="1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Anastasio</a:t>
            </a:r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Volta</a:t>
            </a:r>
            <a:r>
              <a:rPr lang="sr-Latn-R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-</a:t>
            </a:r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sr-Latn-RS" sz="2000" b="1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i</a:t>
            </a:r>
            <a:r>
              <a:rPr lang="en-US" sz="2000" b="1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talijanski</a:t>
            </a:r>
            <a:r>
              <a:rPr lang="en-US" sz="2000" b="1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fizičar</a:t>
            </a:r>
            <a:endParaRPr lang="en-US" sz="2000" b="1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41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683568" y="994718"/>
            <a:ext cx="8229600" cy="7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Prednosti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uvo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enja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226" name="Text Box 2"/>
              <p:cNvSpPr txBox="1">
                <a:spLocks noChangeArrowheads="1"/>
              </p:cNvSpPr>
              <p:nvPr/>
            </p:nvSpPr>
            <p:spPr bwMode="auto">
              <a:xfrm>
                <a:off x="827584" y="1929166"/>
                <a:ext cx="7428676" cy="1633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338138" indent="-338138"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1pPr>
                <a:lvl2pPr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2pPr>
                <a:lvl3pPr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3pPr>
                <a:lvl4pPr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4pPr>
                <a:lvl5pPr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338138" algn="l"/>
                    <a:tab pos="795338" algn="l"/>
                    <a:tab pos="1252538" algn="l"/>
                    <a:tab pos="1709738" algn="l"/>
                    <a:tab pos="2166938" algn="l"/>
                    <a:tab pos="2624138" algn="l"/>
                    <a:tab pos="3081338" algn="l"/>
                    <a:tab pos="3538538" algn="l"/>
                    <a:tab pos="3995738" algn="l"/>
                    <a:tab pos="4452938" algn="l"/>
                    <a:tab pos="4910138" algn="l"/>
                    <a:tab pos="5367338" algn="l"/>
                    <a:tab pos="5824538" algn="l"/>
                    <a:tab pos="6281738" algn="l"/>
                    <a:tab pos="6738938" algn="l"/>
                    <a:tab pos="7196138" algn="l"/>
                    <a:tab pos="7653338" algn="l"/>
                    <a:tab pos="8110538" algn="l"/>
                    <a:tab pos="8567738" algn="l"/>
                    <a:tab pos="9024938" algn="l"/>
                    <a:tab pos="9482138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marL="0" indent="0">
                  <a:defRPr/>
                </a:pP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Ako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znamo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potencijal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mo</a:t>
                </a:r>
                <a:r>
                  <a:rPr lang="sr-Latn-C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ž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emo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lako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izra</a:t>
                </a:r>
                <a:r>
                  <a:rPr lang="sr-Latn-C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č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unati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rad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sile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polja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pri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preme</a:t>
                </a:r>
                <a:r>
                  <a:rPr lang="sr-Latn-C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š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tanju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ta</a:t>
                </a:r>
                <a:r>
                  <a:rPr lang="sr-Latn-C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č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kastog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naelektrisanja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q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iz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ta</a:t>
                </a:r>
                <a:r>
                  <a:rPr lang="sr-Latn-C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č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ke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1 u ta</a:t>
                </a:r>
                <a:r>
                  <a:rPr lang="sr-Latn-C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č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ku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2</a:t>
                </a: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.</a:t>
                </a:r>
                <a:r>
                  <a:rPr lang="sr-Latn-R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endParaRPr lang="sr-Latn-RS" sz="2400" i="1" dirty="0" smtClean="0">
                  <a:solidFill>
                    <a:srgbClr val="1F497D"/>
                  </a:solidFill>
                  <a:latin typeface="Cambria" pitchFamily="18" charset="0"/>
                  <a:ea typeface="Cambria" pitchFamily="18" charset="0"/>
                </a:endParaRP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r-Latn-RS" sz="280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" pitchFamily="18" charset="0"/>
                            </a:rPr>
                          </m:ctrlPr>
                        </m:sSubPr>
                        <m:e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" pitchFamily="18" charset="0"/>
                            </a:rPr>
                            <m:t>12</m:t>
                          </m:r>
                        </m:sub>
                      </m:sSub>
                      <m:r>
                        <a:rPr lang="sr-Latn-RS" sz="280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sr-Latn-RS" sz="2800" b="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d>
                        <m:dPr>
                          <m:ctrlP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sr-Latn-RS" sz="2800" b="0" i="1" smtClean="0">
                                  <a:solidFill>
                                    <a:srgbClr val="1F497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sr-Latn-RS" sz="2800" b="0" i="1" smtClean="0">
                                  <a:solidFill>
                                    <a:srgbClr val="1F497D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sr-Latn-RS" sz="2800" b="0" i="1" smtClean="0">
                                  <a:solidFill>
                                    <a:srgbClr val="1F497D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sr-Latn-RS" sz="2800" b="0" i="1" smtClean="0">
                              <a:solidFill>
                                <a:srgbClr val="1F497D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sr-Latn-RS" sz="2800" b="0" i="1" smtClean="0">
                                  <a:solidFill>
                                    <a:srgbClr val="1F497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sr-Latn-RS" sz="2800" b="0" i="1" smtClean="0">
                                  <a:solidFill>
                                    <a:srgbClr val="1F497D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sr-Latn-RS" sz="2800" b="0" i="1" smtClean="0">
                                  <a:solidFill>
                                    <a:srgbClr val="1F497D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rgbClr val="1F497D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>
          <p:sp>
            <p:nvSpPr>
              <p:cNvPr id="5222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929166"/>
                <a:ext cx="7428676" cy="1633397"/>
              </a:xfrm>
              <a:prstGeom prst="rect">
                <a:avLst/>
              </a:prstGeom>
              <a:blipFill rotWithShape="1">
                <a:blip r:embed="rId3"/>
                <a:stretch>
                  <a:fillRect l="-1314" t="-26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827584" y="3861048"/>
                <a:ext cx="7428677" cy="1264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bg1"/>
                    </a:solidFill>
                    <a:latin typeface="Arial" charset="0"/>
                    <a:ea typeface="Microsoft YaHei" charset="-122"/>
                  </a:defRPr>
                </a:lvl9pPr>
              </a:lstStyle>
              <a:p>
                <a:pPr eaLnBrk="1" hangingPunct="1">
                  <a:buClrTx/>
                  <a:buFontTx/>
                  <a:buNone/>
                </a:pPr>
                <a:r>
                  <a:rPr lang="en-U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Elementarni</a:t>
                </a:r>
                <a:r>
                  <a:rPr lang="en-US" sz="24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rad </a:t>
                </a:r>
                <a:r>
                  <a:rPr lang="en-US" sz="24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sile</a:t>
                </a:r>
                <a:r>
                  <a:rPr lang="en-US" sz="24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polja</a:t>
                </a:r>
                <a:r>
                  <a:rPr lang="en-US" sz="24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je </a:t>
                </a:r>
                <a:r>
                  <a:rPr lang="en-US" sz="24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jednak</a:t>
                </a:r>
                <a:r>
                  <a:rPr lang="en-US" sz="24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gubitku</a:t>
                </a:r>
                <a:r>
                  <a:rPr lang="en-US" sz="24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potencijalne</a:t>
                </a:r>
                <a:r>
                  <a:rPr lang="sr-Latn-R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sr-Latn-CS" sz="2400" dirty="0" smtClean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e</a:t>
                </a:r>
                <a:r>
                  <a:rPr lang="en-US" sz="2400" dirty="0" err="1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nergije</a:t>
                </a:r>
                <a:r>
                  <a:rPr lang="en-US" sz="2400" dirty="0">
                    <a:solidFill>
                      <a:srgbClr val="1F497D"/>
                    </a:solidFill>
                    <a:latin typeface="Cambria" pitchFamily="18" charset="0"/>
                    <a:ea typeface="Cambria" pitchFamily="18" charset="0"/>
                  </a:rPr>
                  <a:t>:  </a:t>
                </a:r>
                <a:endParaRPr lang="sr-Latn-RS" sz="2400" dirty="0" smtClean="0">
                  <a:solidFill>
                    <a:srgbClr val="1F497D"/>
                  </a:solidFill>
                  <a:latin typeface="Cambria" pitchFamily="18" charset="0"/>
                  <a:ea typeface="Cambria" pitchFamily="18" charset="0"/>
                </a:endParaRPr>
              </a:p>
              <a:p>
                <a:pPr eaLnBrk="1" hangingPunct="1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sr-Latn-RS" sz="2800" i="1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sr-Latn-RS" sz="2800" i="1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sr-Latn-RS" sz="2800" i="1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sr-Latn-RS" sz="2800" b="1" i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𝐄</m:t>
                      </m:r>
                      <m:r>
                        <a:rPr lang="sr-Latn-RS" sz="2800" b="0" i="1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sr-Latn-RS" sz="2800" b="1" i="0">
                          <a:solidFill>
                            <a:srgbClr val="1F497D"/>
                          </a:solidFill>
                          <a:latin typeface="Cambria Math"/>
                          <a:ea typeface="Cambria Math"/>
                        </a:rPr>
                        <m:t>𝐥</m:t>
                      </m:r>
                    </m:oMath>
                  </m:oMathPara>
                </a14:m>
                <a:endParaRPr lang="en-US" sz="2800" b="1" dirty="0">
                  <a:solidFill>
                    <a:srgbClr val="1F497D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861048"/>
                <a:ext cx="7428677" cy="1264065"/>
              </a:xfrm>
              <a:prstGeom prst="rect">
                <a:avLst/>
              </a:prstGeom>
              <a:blipFill rotWithShape="1">
                <a:blip r:embed="rId4"/>
                <a:stretch>
                  <a:fillRect l="-1314" t="-33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735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4"/>
          <p:cNvSpPr txBox="1">
            <a:spLocks noChangeArrowheads="1"/>
          </p:cNvSpPr>
          <p:nvPr/>
        </p:nvSpPr>
        <p:spPr bwMode="auto">
          <a:xfrm>
            <a:off x="822325" y="1052736"/>
            <a:ext cx="360404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kasto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593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531087"/>
              </p:ext>
            </p:extLst>
          </p:nvPr>
        </p:nvGraphicFramePr>
        <p:xfrm>
          <a:off x="830979" y="1518543"/>
          <a:ext cx="7229475" cy="1016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5" r:id="rId4" imgW="491465" imgH="491465" progId="">
                  <p:embed/>
                </p:oleObj>
              </mc:Choice>
              <mc:Fallback>
                <p:oleObj r:id="rId4" imgW="491465" imgH="4914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979" y="1518543"/>
                        <a:ext cx="7229475" cy="1016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9" name="Text Box 6"/>
          <p:cNvSpPr txBox="1">
            <a:spLocks noChangeArrowheads="1"/>
          </p:cNvSpPr>
          <p:nvPr/>
        </p:nvSpPr>
        <p:spPr bwMode="auto">
          <a:xfrm>
            <a:off x="827584" y="2708920"/>
            <a:ext cx="711186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Vrednost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konstant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mo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ž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uzeti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da 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0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to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fizi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zna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da 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beskona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nosti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0.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je:</a:t>
            </a:r>
          </a:p>
        </p:txBody>
      </p:sp>
      <p:graphicFrame>
        <p:nvGraphicFramePr>
          <p:cNvPr id="5940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129533"/>
              </p:ext>
            </p:extLst>
          </p:nvPr>
        </p:nvGraphicFramePr>
        <p:xfrm>
          <a:off x="2630903" y="3654028"/>
          <a:ext cx="20828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6" r:id="rId6" imgW="490162" imgH="490162" progId="">
                  <p:embed/>
                </p:oleObj>
              </mc:Choice>
              <mc:Fallback>
                <p:oleObj r:id="rId6" imgW="490162" imgH="4901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903" y="3654028"/>
                        <a:ext cx="20828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465539"/>
              </p:ext>
            </p:extLst>
          </p:nvPr>
        </p:nvGraphicFramePr>
        <p:xfrm>
          <a:off x="6012160" y="4604524"/>
          <a:ext cx="2938560" cy="1056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7" r:id="rId8" imgW="490363" imgH="490363" progId="">
                  <p:embed/>
                </p:oleObj>
              </mc:Choice>
              <mc:Fallback>
                <p:oleObj r:id="rId8" imgW="490363" imgH="4903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604524"/>
                        <a:ext cx="2938560" cy="1056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27585" y="4581128"/>
            <a:ext cx="547260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vi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nepokretnih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kastih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princip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superpozicije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72933"/>
              </p:ext>
            </p:extLst>
          </p:nvPr>
        </p:nvGraphicFramePr>
        <p:xfrm>
          <a:off x="3995936" y="5745476"/>
          <a:ext cx="203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8" r:id="rId10" imgW="202985" imgH="431338" progId="">
                  <p:embed/>
                </p:oleObj>
              </mc:Choice>
              <mc:Fallback>
                <p:oleObj r:id="rId10" imgW="202985" imgH="4313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5745476"/>
                        <a:ext cx="2032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216299" y="5733256"/>
            <a:ext cx="4964213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je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rastojanje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kojoj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odre</a:t>
            </a:r>
            <a:r>
              <a:rPr lang="sr-Latn-C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ujemo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potencijal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3346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1475656" y="969783"/>
            <a:ext cx="5498160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Prora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un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974725" y="1844824"/>
            <a:ext cx="7701731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Ako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nisu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diskretna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ve</a:t>
            </a:r>
            <a:r>
              <a:rPr lang="sr-Latn-C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ć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imaju</a:t>
            </a:r>
            <a:r>
              <a:rPr lang="en-US" sz="25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neprekidnu</a:t>
            </a:r>
            <a:r>
              <a:rPr lang="en-US" sz="25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raspodelu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tada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smatramo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da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svaka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elementarna</a:t>
            </a:r>
            <a:r>
              <a:rPr lang="en-US" sz="25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zapremina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i="1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dV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sadr</a:t>
            </a:r>
            <a:r>
              <a:rPr lang="sr-Latn-C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ž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 ta</a:t>
            </a:r>
            <a:r>
              <a:rPr lang="sr-Latn-C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kasto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naelektrisanje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l-GR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charset="0"/>
              </a:rPr>
              <a:t>ρ</a:t>
            </a:r>
            <a:r>
              <a:rPr lang="en-US" sz="25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charset="0"/>
              </a:rPr>
              <a:t>dV</a:t>
            </a:r>
            <a:r>
              <a:rPr lang="en-US" sz="25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Arial" charset="0"/>
              </a:rPr>
              <a:t> pa formula</a:t>
            </a:r>
          </a:p>
        </p:txBody>
      </p:sp>
      <p:graphicFrame>
        <p:nvGraphicFramePr>
          <p:cNvPr id="6144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234492"/>
              </p:ext>
            </p:extLst>
          </p:nvPr>
        </p:nvGraphicFramePr>
        <p:xfrm>
          <a:off x="3048000" y="3462487"/>
          <a:ext cx="2108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4" r:id="rId4" imgW="490202" imgH="490202" progId="">
                  <p:embed/>
                </p:oleObj>
              </mc:Choice>
              <mc:Fallback>
                <p:oleObj r:id="rId4" imgW="490202" imgH="4902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462487"/>
                        <a:ext cx="21082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5" name="Text Box 4"/>
          <p:cNvSpPr txBox="1">
            <a:spLocks noChangeArrowheads="1"/>
          </p:cNvSpPr>
          <p:nvPr/>
        </p:nvSpPr>
        <p:spPr bwMode="auto">
          <a:xfrm>
            <a:off x="1050924" y="4350692"/>
            <a:ext cx="113714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postaje</a:t>
            </a:r>
            <a:endParaRPr lang="en-US"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614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494995"/>
              </p:ext>
            </p:extLst>
          </p:nvPr>
        </p:nvGraphicFramePr>
        <p:xfrm>
          <a:off x="2971800" y="4555664"/>
          <a:ext cx="23114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5" r:id="rId6" imgW="490258" imgH="490258" progId="">
                  <p:embed/>
                </p:oleObj>
              </mc:Choice>
              <mc:Fallback>
                <p:oleObj r:id="rId6" imgW="490258" imgH="49025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555664"/>
                        <a:ext cx="23114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55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822768"/>
              </p:ext>
            </p:extLst>
          </p:nvPr>
        </p:nvGraphicFramePr>
        <p:xfrm>
          <a:off x="2604716" y="3604184"/>
          <a:ext cx="2543348" cy="1048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6" r:id="rId4" imgW="490250" imgH="490250" progId="">
                  <p:embed/>
                </p:oleObj>
              </mc:Choice>
              <mc:Fallback>
                <p:oleObj r:id="rId4" imgW="490250" imgH="4902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716" y="3604184"/>
                        <a:ext cx="2543348" cy="10489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996750" y="2739838"/>
            <a:ext cx="6242841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Sli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no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va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ž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insku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i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linijsku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raspodelu</a:t>
            </a:r>
            <a:endParaRPr lang="en-US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endParaRPr lang="en-US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6246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244121"/>
              </p:ext>
            </p:extLst>
          </p:nvPr>
        </p:nvGraphicFramePr>
        <p:xfrm>
          <a:off x="2555776" y="5062899"/>
          <a:ext cx="2205608" cy="958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7" r:id="rId6" imgW="490178" imgH="490178" progId="">
                  <p:embed/>
                </p:oleObj>
              </mc:Choice>
              <mc:Fallback>
                <p:oleObj r:id="rId6" imgW="490178" imgH="4901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5062899"/>
                        <a:ext cx="2205608" cy="958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97817" y="1772816"/>
            <a:ext cx="631048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Integraljenje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vr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š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onom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prostoru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kome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ima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475656" y="969783"/>
            <a:ext cx="5498160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Prora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un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66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628800"/>
            <a:ext cx="8172400" cy="49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899592" y="1524994"/>
            <a:ext cx="334704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Polje šuplje kugle(sfere)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611560" y="778694"/>
            <a:ext cx="8100393" cy="8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Primeri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odre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ivanja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potencijala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05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>
            <a:spLocks noGrp="1"/>
          </p:cNvSpPr>
          <p:nvPr>
            <p:ph type="body" idx="1"/>
          </p:nvPr>
        </p:nvSpPr>
        <p:spPr>
          <a:xfrm>
            <a:off x="755576" y="1888232"/>
            <a:ext cx="7725544" cy="406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1. A.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Đorđević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Osnovi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elektrotehnike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1.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deo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Elektrostatika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),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Akademska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misao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2012</a:t>
            </a:r>
            <a:endParaRPr sz="28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2. </a:t>
            </a:r>
            <a:r>
              <a:rPr lang="en-US" sz="28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D. </a:t>
            </a:r>
            <a:r>
              <a:rPr lang="en-US" sz="28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Mitić</a:t>
            </a:r>
            <a:r>
              <a:rPr lang="en-US" sz="28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Osnovi</a:t>
            </a:r>
            <a:r>
              <a:rPr lang="en-US" sz="28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elektrotehnike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Elektronski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fakultet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Niš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2007.</a:t>
            </a:r>
            <a:endParaRPr sz="28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3. V.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Litovski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Osnovi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elektronike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Akademska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misao</a:t>
            </a:r>
            <a:r>
              <a:rPr lang="en-US" sz="28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, 2006</a:t>
            </a:r>
            <a:endParaRPr sz="28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5" name="Google Shape;165;p13"/>
          <p:cNvSpPr txBox="1"/>
          <p:nvPr/>
        </p:nvSpPr>
        <p:spPr>
          <a:xfrm>
            <a:off x="755576" y="980728"/>
            <a:ext cx="7725544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1F497D"/>
              </a:buClr>
              <a:buSzPts val="4100"/>
              <a:buFont typeface="Calibri"/>
              <a:buNone/>
            </a:pPr>
            <a:r>
              <a:rPr lang="en-US" sz="4000" kern="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  <a:cs typeface="Calibri"/>
                <a:sym typeface="Calibri"/>
              </a:rPr>
              <a:t>Literatura</a:t>
            </a:r>
            <a:endParaRPr sz="4000" kern="0" dirty="0">
              <a:solidFill>
                <a:srgbClr val="1F497D"/>
              </a:solidFill>
              <a:latin typeface="Cambria" pitchFamily="18" charset="0"/>
              <a:ea typeface="Cambria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4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" y="2795029"/>
            <a:ext cx="6228877" cy="380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113534" y="980727"/>
            <a:ext cx="3882402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 naelektrisane šuplje kugle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r="4562"/>
          <a:stretch/>
        </p:blipFill>
        <p:spPr bwMode="auto">
          <a:xfrm>
            <a:off x="4716016" y="359916"/>
            <a:ext cx="4417454" cy="299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096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22693" y="836712"/>
            <a:ext cx="6145651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Grafička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C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predstava polja</a:t>
            </a:r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454249" y="1443694"/>
            <a:ext cx="678204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Pored linija polja za grafički prikaz polja se </a:t>
            </a:r>
            <a:r>
              <a:rPr lang="sr-Latn-C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koriste ekvipotencijalne 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površi ili linije. </a:t>
            </a: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48926"/>
            <a:ext cx="348297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279" r="19244" b="14017"/>
          <a:stretch/>
        </p:blipFill>
        <p:spPr bwMode="auto">
          <a:xfrm>
            <a:off x="4855439" y="2132856"/>
            <a:ext cx="1346847" cy="82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44141" y="2955862"/>
            <a:ext cx="4516291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Linije polja sa ekvipotencijalnim </a:t>
            </a:r>
            <a:r>
              <a:rPr lang="sr-Latn-C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kružnicama:</a:t>
            </a:r>
            <a:endParaRPr lang="sr-Latn-CS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r="3027"/>
          <a:stretch/>
        </p:blipFill>
        <p:spPr bwMode="auto">
          <a:xfrm>
            <a:off x="5654848" y="3429607"/>
            <a:ext cx="334748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120" y="2370283"/>
            <a:ext cx="4445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Primer tačkastog naelektrisanja:</a:t>
            </a:r>
            <a:endParaRPr lang="sr-Latn-CS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81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774" y="1628800"/>
            <a:ext cx="423837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742506" y="1052736"/>
            <a:ext cx="757391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 pravilu se uzima da je razlika potencijala dve susedne</a:t>
            </a:r>
          </a:p>
          <a:p>
            <a:pPr eaLnBrk="1" hangingPunct="1">
              <a:buClrTx/>
              <a:buFontTx/>
              <a:buNone/>
            </a:pP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ekvipotencijalne linije konstantna.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67" y="5956250"/>
            <a:ext cx="3420914" cy="5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99592" y="5093175"/>
            <a:ext cx="7032481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Odrede se potencijali tačaka A i B za </a:t>
            </a:r>
            <a:r>
              <a:rPr lang="sr-Latn-C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datu referentnu tačku. Njihova 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razlika je po </a:t>
            </a:r>
            <a:r>
              <a:rPr lang="sr-Latn-CS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definiciji jednaka </a:t>
            </a:r>
            <a:r>
              <a:rPr lang="sr-Latn-CS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naponu između tačaka A i B.</a:t>
            </a:r>
          </a:p>
        </p:txBody>
      </p:sp>
    </p:spTree>
    <p:extLst>
      <p:ext uri="{BB962C8B-B14F-4D97-AF65-F5344CB8AC3E}">
        <p14:creationId xmlns:p14="http://schemas.microsoft.com/office/powerpoint/2010/main" val="3985278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2481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5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5126"/>
            <a:ext cx="4427984" cy="158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4479925" y="3225800"/>
            <a:ext cx="4608513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sr-Latn-CS" sz="2500" dirty="0">
                <a:solidFill>
                  <a:srgbClr val="1F497D"/>
                </a:solidFill>
              </a:rPr>
              <a:t>Ovo može važiti samo ako su </a:t>
            </a:r>
          </a:p>
          <a:p>
            <a:pPr eaLnBrk="1" hangingPunct="1">
              <a:buClrTx/>
              <a:buFontTx/>
              <a:buNone/>
            </a:pPr>
            <a:r>
              <a:rPr lang="sr-Latn-CS" sz="2500" dirty="0">
                <a:solidFill>
                  <a:srgbClr val="1F497D"/>
                </a:solidFill>
              </a:rPr>
              <a:t>vektori </a:t>
            </a:r>
            <a:r>
              <a:rPr lang="sr-Latn-CS" sz="2500" b="1" dirty="0">
                <a:solidFill>
                  <a:srgbClr val="1F497D"/>
                </a:solidFill>
              </a:rPr>
              <a:t>E</a:t>
            </a:r>
            <a:r>
              <a:rPr lang="sr-Latn-CS" sz="2500" dirty="0">
                <a:solidFill>
                  <a:srgbClr val="1F497D"/>
                </a:solidFill>
              </a:rPr>
              <a:t> i d</a:t>
            </a:r>
            <a:r>
              <a:rPr lang="sr-Latn-CS" sz="2500" b="1" dirty="0">
                <a:solidFill>
                  <a:srgbClr val="1F497D"/>
                </a:solidFill>
              </a:rPr>
              <a:t>l </a:t>
            </a:r>
            <a:r>
              <a:rPr lang="sr-Latn-CS" sz="2500" dirty="0">
                <a:solidFill>
                  <a:srgbClr val="1F497D"/>
                </a:solidFill>
              </a:rPr>
              <a:t>normalni. To znači</a:t>
            </a:r>
          </a:p>
          <a:p>
            <a:pPr eaLnBrk="1" hangingPunct="1">
              <a:buClrTx/>
              <a:buFontTx/>
              <a:buNone/>
            </a:pPr>
            <a:r>
              <a:rPr lang="sr-Latn-CS" sz="2500" dirty="0">
                <a:solidFill>
                  <a:srgbClr val="1F497D"/>
                </a:solidFill>
              </a:rPr>
              <a:t>da su linije polja normalne na</a:t>
            </a:r>
          </a:p>
          <a:p>
            <a:pPr eaLnBrk="1" hangingPunct="1">
              <a:buClrTx/>
              <a:buFontTx/>
              <a:buNone/>
            </a:pPr>
            <a:r>
              <a:rPr lang="sr-Latn-CS" sz="2500" dirty="0">
                <a:solidFill>
                  <a:srgbClr val="1F497D"/>
                </a:solidFill>
              </a:rPr>
              <a:t>ekvipotencijalne površi</a:t>
            </a:r>
          </a:p>
        </p:txBody>
      </p:sp>
    </p:spTree>
    <p:extLst>
      <p:ext uri="{BB962C8B-B14F-4D97-AF65-F5344CB8AC3E}">
        <p14:creationId xmlns:p14="http://schemas.microsoft.com/office/powerpoint/2010/main" val="3199357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470025"/>
          </a:xfrm>
        </p:spPr>
        <p:txBody>
          <a:bodyPr/>
          <a:lstStyle/>
          <a:p>
            <a:pPr algn="l"/>
            <a:r>
              <a:rPr lang="sr-Latn-RS" dirty="0">
                <a:solidFill>
                  <a:schemeClr val="tx2"/>
                </a:solidFill>
                <a:latin typeface="Cambria" pitchFamily="18" charset="0"/>
              </a:rPr>
              <a:t>Osnovi elektrotehnike i </a:t>
            </a:r>
            <a:r>
              <a:rPr lang="sr-Latn-RS" dirty="0" smtClean="0">
                <a:solidFill>
                  <a:schemeClr val="tx2"/>
                </a:solidFill>
                <a:latin typeface="Cambria" pitchFamily="18" charset="0"/>
              </a:rPr>
              <a:t>elektronike</a:t>
            </a:r>
            <a:r>
              <a:rPr lang="en-US" dirty="0" smtClean="0">
                <a:solidFill>
                  <a:schemeClr val="tx2"/>
                </a:solidFill>
                <a:latin typeface="Cambria" pitchFamily="18" charset="0"/>
              </a:rPr>
              <a:t> - </a:t>
            </a:r>
            <a:r>
              <a:rPr lang="sr-Latn-RS" dirty="0" smtClean="0">
                <a:solidFill>
                  <a:schemeClr val="tx2"/>
                </a:solidFill>
                <a:latin typeface="Cambria" pitchFamily="18" charset="0"/>
              </a:rPr>
              <a:t>vežbe</a:t>
            </a:r>
            <a:endParaRPr lang="en-US" dirty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7120880" cy="2376264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>
                <a:solidFill>
                  <a:schemeClr val="tx2"/>
                </a:solidFill>
                <a:latin typeface="Cambria" pitchFamily="18" charset="0"/>
              </a:rPr>
              <a:t>Elektrostatika</a:t>
            </a:r>
            <a:endParaRPr lang="en-US" sz="2400" dirty="0">
              <a:solidFill>
                <a:schemeClr val="tx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060848"/>
            <a:ext cx="7581528" cy="3484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Dva tačkasta naelektrisanja istog predznaka Q1 </a:t>
            </a:r>
            <a:r>
              <a:rPr lang="sr-Latn-R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=</a:t>
            </a:r>
            <a:r>
              <a:rPr lang="vi-VN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85</a:t>
            </a:r>
            <a:r>
              <a:rPr lang="el-GR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μ</a:t>
            </a:r>
            <a:r>
              <a:rPr lang="vi-VN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C </a:t>
            </a:r>
            <a:r>
              <a:rPr lang="vi-VN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 Q2 </a:t>
            </a:r>
            <a:r>
              <a:rPr lang="sr-Latn-R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=</a:t>
            </a:r>
            <a:r>
              <a:rPr lang="vi-VN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16.6nC </a:t>
            </a:r>
            <a:r>
              <a:rPr lang="vi-VN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nalaze se u vazduhu na međusobnom rastojanju r=6,5cm. Izračunajte </a:t>
            </a:r>
            <a:r>
              <a:rPr lang="vi-VN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vrednost </a:t>
            </a:r>
            <a:r>
              <a:rPr lang="vi-VN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sile između tih naelektrisanja, njen </a:t>
            </a:r>
            <a:r>
              <a:rPr lang="vi-VN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smer </a:t>
            </a:r>
            <a:r>
              <a:rPr lang="vi-VN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vi-VN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or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j</a:t>
            </a:r>
            <a:r>
              <a:rPr lang="vi-VN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entaciju (privlačna</a:t>
            </a:r>
            <a:r>
              <a:rPr lang="vi-VN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odbojna). </a:t>
            </a:r>
            <a:endParaRPr lang="en-US" sz="28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1688" y="701824"/>
            <a:ext cx="548248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T</a:t>
            </a:r>
            <a:r>
              <a:rPr lang="sr-Latn-RS" sz="4000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ačkasto naelektrisanj</a:t>
            </a:r>
            <a:r>
              <a:rPr lang="en-US" sz="4000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e</a:t>
            </a:r>
            <a:endParaRPr lang="en-US" sz="4000" dirty="0">
              <a:solidFill>
                <a:schemeClr val="tx2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320" y="1194842"/>
            <a:ext cx="8229600" cy="1082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dirty="0">
                <a:latin typeface="Cambria" pitchFamily="18" charset="0"/>
                <a:ea typeface="Cambria" pitchFamily="18" charset="0"/>
              </a:rPr>
              <a:t>Silu međudelovanja između tih naelektrisanja računamo prema Kulonovom </a:t>
            </a:r>
            <a:r>
              <a:rPr lang="vi-VN" sz="2800" dirty="0" smtClean="0">
                <a:latin typeface="Cambria" pitchFamily="18" charset="0"/>
                <a:ea typeface="Cambria" pitchFamily="18" charset="0"/>
              </a:rPr>
              <a:t>zakonu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6111"/>
            <a:ext cx="8940824" cy="425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78460"/>
            <a:ext cx="3890187" cy="99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0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9592" y="1916832"/>
                <a:ext cx="7797552" cy="438497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Dva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tačkasta naelektrisanja istog 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predznaka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=2∙</m:t>
                    </m:r>
                    <m:sSup>
                      <m:sSupPr>
                        <m:ctrlP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8</m:t>
                    </m:r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nalaze se u vazduhu na međusobnom rastojanju r=9cm, a na pravcu između njih nalazi se tačkasto naelektrisanje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nepoznate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vrednosti. </a:t>
                </a:r>
                <a:endParaRPr lang="en-US" sz="28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  <a:p>
                <a:pPr marL="0" indent="0">
                  <a:buNone/>
                </a:pP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Odrediti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kojoj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se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udaljenosti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treba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nalaziti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od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navedenih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naelektrisanja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, pa da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rezultantna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sila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bude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jednaka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nuli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.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endParaRPr lang="en-US" sz="28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  <a:p>
                <a:endParaRPr lang="vi-VN" sz="28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endParaRPr>
              </a:p>
              <a:p>
                <a:endParaRPr lang="en-US" sz="28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592" y="1916832"/>
                <a:ext cx="7797552" cy="4384973"/>
              </a:xfrm>
              <a:blipFill rotWithShape="1">
                <a:blip r:embed="rId2"/>
                <a:stretch>
                  <a:fillRect l="-1642" t="-1389" r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4088" y="773088"/>
            <a:ext cx="5474096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T</a:t>
            </a:r>
            <a:r>
              <a:rPr lang="sr-Latn-RS" sz="4000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ačkasto naelektrisanj</a:t>
            </a:r>
            <a:r>
              <a:rPr lang="en-US" sz="4000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e</a:t>
            </a:r>
            <a:endParaRPr lang="en-US" sz="4000" dirty="0">
              <a:solidFill>
                <a:schemeClr val="tx2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5925"/>
            <a:ext cx="5040560" cy="171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76872"/>
                <a:ext cx="8229600" cy="4261517"/>
              </a:xfrm>
            </p:spPr>
            <p:txBody>
              <a:bodyPr>
                <a:normAutofit/>
              </a:bodyPr>
              <a:lstStyle/>
              <a:p>
                <a:endParaRPr lang="sr-Latn-RS" sz="2400" dirty="0" smtClean="0">
                  <a:latin typeface="Cambria" pitchFamily="18" charset="0"/>
                  <a:ea typeface="Cambria" pitchFamily="18" charset="0"/>
                </a:endParaRPr>
              </a:p>
              <a:p>
                <a:pPr marL="0" indent="0">
                  <a:buNone/>
                </a:pPr>
                <a:r>
                  <a:rPr lang="sr-Latn-RS" sz="2400" dirty="0" smtClean="0">
                    <a:latin typeface="Cambria" pitchFamily="18" charset="0"/>
                    <a:ea typeface="Cambria" pitchFamily="18" charset="0"/>
                  </a:rPr>
                  <a:t>Iz uslova da su sile u datom položaju</a:t>
                </a:r>
                <a:r>
                  <a:rPr lang="vi-VN" sz="2400" dirty="0"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40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4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sr-Latn-RS" sz="2400" i="1">
                        <a:latin typeface="Cambria Math"/>
                      </a:rPr>
                      <m:t> </m:t>
                    </m:r>
                  </m:oMath>
                </a14:m>
                <a:r>
                  <a:rPr lang="sr-Latn-RS" sz="2400" dirty="0" smtClean="0">
                    <a:latin typeface="Cambria" pitchFamily="18" charset="0"/>
                    <a:ea typeface="Cambria" pitchFamily="18" charset="0"/>
                  </a:rPr>
                  <a:t>međusobno jednake, tj. da je rezultantna sila jednaka 0, imamo:</a:t>
                </a:r>
                <a:endParaRPr lang="en-US" sz="2400" dirty="0"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76872"/>
                <a:ext cx="8229600" cy="4261517"/>
              </a:xfrm>
              <a:blipFill rotWithShape="1">
                <a:blip r:embed="rId3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45023"/>
            <a:ext cx="9080546" cy="187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559520"/>
            <a:ext cx="1173474" cy="41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09036"/>
            <a:ext cx="1420813" cy="37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59173"/>
            <a:ext cx="6848298" cy="107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9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" y="908720"/>
            <a:ext cx="6288217" cy="19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" y="2831232"/>
            <a:ext cx="6357969" cy="21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59" y="4956459"/>
            <a:ext cx="6993331" cy="16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1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" name="Google Shape;176;p15"/>
          <p:cNvGraphicFramePr/>
          <p:nvPr>
            <p:extLst>
              <p:ext uri="{D42A27DB-BD31-4B8C-83A1-F6EECF244321}">
                <p14:modId xmlns:p14="http://schemas.microsoft.com/office/powerpoint/2010/main" val="1358127650"/>
              </p:ext>
            </p:extLst>
          </p:nvPr>
        </p:nvGraphicFramePr>
        <p:xfrm>
          <a:off x="179513" y="1628800"/>
          <a:ext cx="8424935" cy="340220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52842"/>
                <a:gridCol w="1413283"/>
                <a:gridCol w="1901437"/>
                <a:gridCol w="1657373"/>
              </a:tblGrid>
              <a:tr h="41689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rgbClr val="002060"/>
                          </a:solidFill>
                          <a:latin typeface="Cambria" pitchFamily="18" charset="0"/>
                          <a:ea typeface="Cambria" pitchFamily="18" charset="0"/>
                        </a:rPr>
                        <a:t>Predispitne</a:t>
                      </a:r>
                      <a:r>
                        <a:rPr lang="en-US" sz="2400" u="none" strike="noStrike" cap="none" dirty="0">
                          <a:solidFill>
                            <a:srgbClr val="002060"/>
                          </a:solidFill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02060"/>
                          </a:solidFill>
                          <a:latin typeface="Cambria" pitchFamily="18" charset="0"/>
                          <a:ea typeface="Cambria" pitchFamily="18" charset="0"/>
                        </a:rPr>
                        <a:t>obaveze</a:t>
                      </a:r>
                      <a:endParaRPr sz="2400" dirty="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latin typeface="Cambria" pitchFamily="18" charset="0"/>
                          <a:ea typeface="Cambria" pitchFamily="18" charset="0"/>
                        </a:rPr>
                        <a:t>Završni ispit</a:t>
                      </a:r>
                      <a:endParaRPr sz="2400">
                        <a:solidFill>
                          <a:srgbClr val="002060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0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opis</a:t>
                      </a: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dirty="0" smtClean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br. </a:t>
                      </a:r>
                      <a:r>
                        <a:rPr lang="en-US" sz="2400" dirty="0" err="1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poena</a:t>
                      </a: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opis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sr-Latn-RS" sz="2400" dirty="0" smtClean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b</a:t>
                      </a:r>
                      <a:r>
                        <a:rPr lang="en-US" sz="2400" dirty="0" smtClean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r</a:t>
                      </a:r>
                      <a:r>
                        <a:rPr lang="sr-Latn-RS" sz="2400" dirty="0" smtClean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.</a:t>
                      </a:r>
                      <a:r>
                        <a:rPr lang="en-US" sz="2400" dirty="0" smtClean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poena</a:t>
                      </a: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</a:tr>
              <a:tr h="750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 smtClean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aktivnosti</a:t>
                      </a:r>
                      <a:r>
                        <a:rPr lang="en-US" sz="2400" dirty="0" smtClean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u </a:t>
                      </a:r>
                      <a:r>
                        <a:rPr lang="en-US" sz="2400" dirty="0" err="1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toku</a:t>
                      </a:r>
                      <a:r>
                        <a:rPr lang="en-US" sz="2400" dirty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predavanja</a:t>
                      </a: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15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Pismeni ispit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20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</a:tr>
              <a:tr h="4168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praktična</a:t>
                      </a:r>
                      <a:r>
                        <a:rPr lang="en-US" sz="2400" dirty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nastava</a:t>
                      </a: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Usmeni ispit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20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</a:tr>
              <a:tr h="4168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kolokvijumi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25</a:t>
                      </a: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</a:tr>
              <a:tr h="4168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izrada domaćih zadataka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F497D"/>
                          </a:solidFill>
                          <a:latin typeface="Cambria" pitchFamily="18" charset="0"/>
                          <a:ea typeface="Cambria" pitchFamily="18" charset="0"/>
                        </a:rPr>
                        <a:t>20</a:t>
                      </a:r>
                      <a:endParaRPr sz="240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rgbClr val="1F497D"/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177" name="Google Shape;177;p15"/>
          <p:cNvSpPr txBox="1"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en-US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Ocena</a:t>
            </a:r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znanja</a:t>
            </a:r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maksimalan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broj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100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poena</a:t>
            </a:r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)</a:t>
            </a:r>
            <a:endParaRPr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178" name="Google Shape;178;p15"/>
          <p:cNvGraphicFramePr/>
          <p:nvPr>
            <p:extLst>
              <p:ext uri="{D42A27DB-BD31-4B8C-83A1-F6EECF244321}">
                <p14:modId xmlns:p14="http://schemas.microsoft.com/office/powerpoint/2010/main" val="2638535837"/>
              </p:ext>
            </p:extLst>
          </p:nvPr>
        </p:nvGraphicFramePr>
        <p:xfrm>
          <a:off x="6562146" y="4136327"/>
          <a:ext cx="2474350" cy="24610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34525"/>
                <a:gridCol w="1239825"/>
              </a:tblGrid>
              <a:tr h="492500">
                <a:tc>
                  <a:txBody>
                    <a:bodyPr/>
                    <a:lstStyle/>
                    <a:p>
                      <a:pPr marL="6667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Poeni</a:t>
                      </a:r>
                      <a:endParaRPr sz="24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7950" marB="0"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Ocene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7950" marB="0">
                    <a:solidFill>
                      <a:srgbClr val="5B9BD4"/>
                    </a:solidFill>
                  </a:tcPr>
                </a:tc>
              </a:tr>
              <a:tr h="316100">
                <a:tc>
                  <a:txBody>
                    <a:bodyPr/>
                    <a:lstStyle/>
                    <a:p>
                      <a:pPr marL="26352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51-60</a:t>
                      </a:r>
                      <a:endParaRPr sz="24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3500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 marL="0" marR="0" marT="23500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26352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61-70</a:t>
                      </a:r>
                      <a:endParaRPr sz="24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8575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28575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26352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71-80</a:t>
                      </a:r>
                      <a:endParaRPr sz="2400" b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6675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26675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26352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81-90</a:t>
                      </a:r>
                      <a:endParaRPr sz="2400" b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26675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B9BD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26675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B9BD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54325">
                <a:tc>
                  <a:txBody>
                    <a:bodyPr/>
                    <a:lstStyle/>
                    <a:p>
                      <a:pPr marL="1930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91-100</a:t>
                      </a:r>
                      <a:endParaRPr sz="2400" b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4300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B9BD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24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4300" marB="0">
                    <a:lnL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B9BD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CC2E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42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0" name="Group 10249"/>
          <p:cNvGrpSpPr/>
          <p:nvPr/>
        </p:nvGrpSpPr>
        <p:grpSpPr>
          <a:xfrm>
            <a:off x="4557434" y="4310375"/>
            <a:ext cx="3123422" cy="2012802"/>
            <a:chOff x="944575" y="4250804"/>
            <a:chExt cx="3123422" cy="2012802"/>
          </a:xfrm>
        </p:grpSpPr>
        <p:sp>
          <p:nvSpPr>
            <p:cNvPr id="4" name="Flowchart: Connector 3"/>
            <p:cNvSpPr/>
            <p:nvPr/>
          </p:nvSpPr>
          <p:spPr>
            <a:xfrm>
              <a:off x="1401775" y="5911468"/>
              <a:ext cx="228600" cy="2286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3269865" y="5899968"/>
              <a:ext cx="228600" cy="2286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3297948" y="4365104"/>
              <a:ext cx="228600" cy="2286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cxnSp>
          <p:nvCxnSpPr>
            <p:cNvPr id="16" name="Straight Connector 15"/>
            <p:cNvCxnSpPr>
              <a:endCxn id="9" idx="2"/>
            </p:cNvCxnSpPr>
            <p:nvPr/>
          </p:nvCxnSpPr>
          <p:spPr>
            <a:xfrm flipV="1">
              <a:off x="1596897" y="6014268"/>
              <a:ext cx="1672968" cy="159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10" idx="4"/>
            </p:cNvCxnSpPr>
            <p:nvPr/>
          </p:nvCxnSpPr>
          <p:spPr>
            <a:xfrm flipV="1">
              <a:off x="3405342" y="4593704"/>
              <a:ext cx="6906" cy="14365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24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5" y="5796881"/>
              <a:ext cx="457200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0797" y="4250804"/>
              <a:ext cx="4286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0797" y="5776143"/>
              <a:ext cx="4572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031" y="5482843"/>
              <a:ext cx="2667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148" y="4910610"/>
              <a:ext cx="304800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576" y="1763688"/>
                <a:ext cx="7888062" cy="2944316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90000"/>
                  </a:lnSpc>
                  <a:spcBef>
                    <a:spcPts val="1200"/>
                  </a:spcBef>
                  <a:buNone/>
                </a:pPr>
                <a:r>
                  <a:rPr lang="fi-FI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Dva raznoimena tačkasta naelektrisanja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−2</m:t>
                    </m:r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nalaze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se 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vazduhu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rastojanju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𝑐𝑚</m:t>
                    </m:r>
                  </m:oMath>
                </a14:m>
                <a:r>
                  <a:rPr lang="pl-PL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(prema </a:t>
                </a:r>
                <a:r>
                  <a:rPr lang="pl-PL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prikazu na slici) od pozitivnog </a:t>
                </a:r>
                <a:r>
                  <a:rPr lang="pl-PL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naelektrisanja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.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Izračunajte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vrednost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rezultantne sile između tih naelektrisanja na 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elektrisanje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vi-VN" sz="2800" i="1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, 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skicirajte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njen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smer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orjentaciju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slici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576" y="1763688"/>
                <a:ext cx="7888062" cy="2944316"/>
              </a:xfrm>
              <a:blipFill rotWithShape="1">
                <a:blip r:embed="rId7"/>
                <a:stretch>
                  <a:fillRect l="-1623" t="-3520" b="-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itle 1"/>
          <p:cNvSpPr txBox="1">
            <a:spLocks/>
          </p:cNvSpPr>
          <p:nvPr/>
        </p:nvSpPr>
        <p:spPr>
          <a:xfrm>
            <a:off x="601688" y="701824"/>
            <a:ext cx="5842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</a:t>
            </a:r>
            <a:r>
              <a:rPr lang="sr-Latn-RS" sz="40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ačkasto naelektrisanj</a:t>
            </a:r>
            <a:r>
              <a:rPr lang="en-US" sz="40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endParaRPr lang="en-US" sz="40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65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RS" sz="2800" dirty="0" smtClean="0"/>
          </a:p>
          <a:p>
            <a:endParaRPr lang="sr-Latn-RS" sz="2800" dirty="0"/>
          </a:p>
          <a:p>
            <a:endParaRPr lang="sr-Latn-RS" sz="2800" dirty="0" smtClean="0"/>
          </a:p>
          <a:p>
            <a:pPr marL="0" indent="0">
              <a:buNone/>
            </a:pPr>
            <a:r>
              <a:rPr lang="sr-Latn-RS" sz="2800" dirty="0" smtClean="0"/>
              <a:t>Smer rezltantne sile F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908720"/>
            <a:ext cx="5731937" cy="23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94733"/>
            <a:ext cx="4860032" cy="365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4347"/>
            <a:ext cx="3896811" cy="308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1034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1216" y="2104256"/>
                <a:ext cx="7643192" cy="298092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temenima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kvadrata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stranice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sr-Latn-RS" sz="2800" i="1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nalaze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se mala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tela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istoimene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količine</a:t>
                </a:r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naelektrisanja</a:t>
                </a:r>
                <a14:m>
                  <m:oMath xmlns:m="http://schemas.openxmlformats.org/officeDocument/2006/math">
                    <m:r>
                      <a:rPr lang="sr-Latn-RS" sz="2800" b="0" i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</a:rPr>
                      <m:t>+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</a:rPr>
                      <m:t>𝑄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=4∙</m:t>
                    </m:r>
                    <m:sSup>
                      <m:sSupPr>
                        <m:ctrlP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vakumu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Koliku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količinu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elektriciteta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negativnog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znaka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treba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postaviti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tačku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preseka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dijagonala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, da bi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rezultujuća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sila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svako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naelektrisanje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bila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jednaka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nuli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?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216" y="2104256"/>
                <a:ext cx="7643192" cy="2980928"/>
              </a:xfrm>
              <a:blipFill rotWithShape="1">
                <a:blip r:embed="rId2"/>
                <a:stretch>
                  <a:fillRect l="-1676" t="-2045" r="-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754088" y="773088"/>
            <a:ext cx="69142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</a:t>
            </a:r>
            <a:r>
              <a:rPr lang="sr-Latn-RS" sz="40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ačkasto naelektrisanj</a:t>
            </a:r>
            <a:r>
              <a:rPr lang="en-US" sz="40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endParaRPr lang="en-US" sz="40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62" y="4661306"/>
            <a:ext cx="5829242" cy="184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36504" y="32849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sr-Latn-RS" sz="24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Intezitet rezultujuće sile svih pozitivnih naelektrisanja koja deluju na telo naelektrisanja u tački 1 je:</a:t>
            </a:r>
            <a:endParaRPr lang="en-US" sz="2400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" y="908720"/>
            <a:ext cx="4248472" cy="383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803674" cy="25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297" y="5590535"/>
            <a:ext cx="4301169" cy="766913"/>
            <a:chOff x="5220072" y="4024617"/>
            <a:chExt cx="4301169" cy="766913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024617"/>
              <a:ext cx="2172920" cy="76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928" y="4108042"/>
              <a:ext cx="2219313" cy="545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36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24745"/>
                <a:ext cx="8229600" cy="13681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r-Latn-RS" sz="2400" dirty="0" smtClean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U tački 0 treba postaviti negativno naelektrisanje </a:t>
                </a:r>
                <a14:m>
                  <m:oMath xmlns:m="http://schemas.openxmlformats.org/officeDocument/2006/math">
                    <m:r>
                      <a:rPr lang="sr-Latn-RS" sz="24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sr-Latn-R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4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sr-Latn-RS" sz="2400" dirty="0" smtClean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koje će na naelektrisanje u tački 1 delovati silom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sr-Latn-RS" sz="2400" b="0" i="1" smtClean="0">
                            <a:latin typeface="Cambria Math"/>
                          </a:rPr>
                          <m:t>𝐹</m:t>
                        </m:r>
                      </m:e>
                      <m:sup>
                        <m:r>
                          <a:rPr lang="sr-Latn-RS" sz="2400" i="1" smtClean="0">
                            <a:latin typeface="Cambria Math"/>
                          </a:rPr>
                          <m:t>´</m:t>
                        </m:r>
                      </m:sup>
                    </m:sSup>
                  </m:oMath>
                </a14:m>
                <a:r>
                  <a:rPr lang="sr-Latn-RS" sz="2400" dirty="0" smtClean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, koja je po pravcu i intezitetu jednka sili </a:t>
                </a:r>
                <a:r>
                  <a:rPr lang="sr-Latn-RS" sz="2400" i="1" dirty="0" smtClean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F</a:t>
                </a:r>
                <a:r>
                  <a:rPr lang="sr-Latn-RS" sz="2400" dirty="0" smtClean="0"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, a po smeru suprotna.</a:t>
                </a:r>
                <a:endParaRPr lang="en-US" sz="2400" dirty="0"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24745"/>
                <a:ext cx="8229600" cy="1368152"/>
              </a:xfrm>
              <a:blipFill rotWithShape="1">
                <a:blip r:embed="rId2"/>
                <a:stretch>
                  <a:fillRect l="-1185" t="-3571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27" y="2996951"/>
            <a:ext cx="5546577" cy="359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0168"/>
            <a:ext cx="3460583" cy="312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0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916832"/>
                <a:ext cx="7859216" cy="420933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tačke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A i B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formiranog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električnog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polja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unesena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naelektrisanja</a:t>
                </a:r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2∙</m:t>
                        </m:r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=−</m:t>
                    </m:r>
                    <m:r>
                      <a:rPr lang="sr-Latn-R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.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Pri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tome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naelektrisanje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deluje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sila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sr-Latn-RS" sz="2800" b="0" i="0" smtClean="0">
                        <a:solidFill>
                          <a:srgbClr val="00206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pt-BR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0,04 </a:t>
                </a:r>
                <a:r>
                  <a:rPr lang="pt-BR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</a:t>
                </a:r>
                <a:r>
                  <a:rPr lang="pt-BR" sz="2800" i="1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pt-BR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u</a:t>
                </a:r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pt-BR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smeru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2800" i="1" dirty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sr-Latn-RS" sz="2800" i="1" dirty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sr-Latn-RS" sz="2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sr-Latn-RS" sz="2800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dok na naelektrisanje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deluje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sila</a:t>
                </a:r>
                <a14:m>
                  <m:oMath xmlns:m="http://schemas.openxmlformats.org/officeDocument/2006/math">
                    <m:r>
                      <a:rPr lang="sr-Latn-RS" sz="28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sr-Latn-R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sr-Latn-RS" sz="2800">
                        <a:solidFill>
                          <a:srgbClr val="00206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pt-BR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0,0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6</a:t>
                </a:r>
                <a:r>
                  <a:rPr lang="pt-BR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pt-BR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</a:t>
                </a:r>
                <a:r>
                  <a:rPr lang="pt-BR" sz="2800" i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pt-BR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u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pt-BR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smeru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2800" i="1" dirty="0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sr-Latn-RS" sz="2800" b="0" i="1" dirty="0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sr-Latn-RS" sz="28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sr-Latn-RS" sz="2800" i="1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kao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slici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. </a:t>
                </a:r>
                <a:endParaRPr lang="sr-Latn-RS" sz="2800" dirty="0" smtClean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endParaRPr>
              </a:p>
              <a:p>
                <a:pPr marL="0" indent="0">
                  <a:buNone/>
                </a:pP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Ako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naelektrisanja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zamene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mesta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odrediti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intenzitete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i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smerove</a:t>
                </a:r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sila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njih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. </a:t>
                </a:r>
                <a:endParaRPr lang="sr-Latn-RS" sz="2800" dirty="0" smtClean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Me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đ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usobno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delovanje</a:t>
                </a:r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naelektrisanja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zanemariti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916832"/>
                <a:ext cx="7859216" cy="4209331"/>
              </a:xfrm>
              <a:blipFill rotWithShape="1">
                <a:blip r:embed="rId2"/>
                <a:stretch>
                  <a:fillRect l="-1629" t="-1447" r="-931" b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1688" y="845840"/>
            <a:ext cx="8538914" cy="998984"/>
          </a:xfrm>
        </p:spPr>
        <p:txBody>
          <a:bodyPr>
            <a:normAutofit fontScale="90000"/>
          </a:bodyPr>
          <a:lstStyle/>
          <a:p>
            <a:pPr algn="l"/>
            <a:r>
              <a:rPr lang="sr-Latn-RS" sz="4000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Električno polje tačkastog naelektrisanja</a:t>
            </a:r>
            <a:endParaRPr lang="en-US" sz="4000" dirty="0">
              <a:solidFill>
                <a:schemeClr val="tx2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78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2" y="980728"/>
            <a:ext cx="8479994" cy="238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57" y="3573016"/>
            <a:ext cx="572496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35074"/>
            <a:ext cx="7005330" cy="66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874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8999"/>
            <a:ext cx="3095617" cy="317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43528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Čet</a:t>
            </a:r>
            <a:r>
              <a:rPr lang="sr-Latn-R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</a:t>
            </a: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ri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mala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tela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istih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naelektrisanja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Q</a:t>
            </a:r>
            <a:r>
              <a:rPr lang="sr-Latn-R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= 1nC </a:t>
            </a: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nalaze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se u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temenima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kvadrata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stranice</a:t>
            </a:r>
            <a:r>
              <a:rPr lang="sr-Latn-R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800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</a:t>
            </a:r>
            <a:r>
              <a:rPr lang="sr-Latn-R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= 3cm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vidi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sliku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).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Odrediti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preseku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dijagonala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kvadrata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i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potencijalnu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razliku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izme</a:t>
            </a:r>
            <a:r>
              <a:rPr lang="sr-Latn-R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đ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u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tačke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i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sredine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jedne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stranica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kvadrata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1688" y="701824"/>
            <a:ext cx="4402360" cy="1143000"/>
          </a:xfrm>
        </p:spPr>
        <p:txBody>
          <a:bodyPr>
            <a:normAutofit/>
          </a:bodyPr>
          <a:lstStyle/>
          <a:p>
            <a:pPr algn="l"/>
            <a:r>
              <a:rPr lang="sr-Latn-R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Električn</a:t>
            </a:r>
            <a:r>
              <a:rPr lang="en-US" sz="4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40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potencijl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882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486" y="1600201"/>
            <a:ext cx="5469313" cy="1108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Latn-RS" sz="2800" dirty="0" smtClean="0">
                <a:latin typeface="Cambria" pitchFamily="18" charset="0"/>
                <a:ea typeface="Cambria" pitchFamily="18" charset="0"/>
              </a:rPr>
              <a:t>Potencijal elektrostatičkog polja koje potiče od više tačkastih naelektrisanja u vakumu je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94" y="2708920"/>
            <a:ext cx="2250622" cy="97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844" y="4017715"/>
            <a:ext cx="262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prstClr val="black"/>
                </a:solidFill>
              </a:rPr>
              <a:t>Potencijal tačke A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45" y="3757613"/>
            <a:ext cx="5254656" cy="103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983559"/>
            <a:ext cx="262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prstClr val="black"/>
                </a:solidFill>
              </a:rPr>
              <a:t>Potencijal tačke B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487" y="4653136"/>
            <a:ext cx="4443712" cy="112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896825" cy="297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782893"/>
            <a:ext cx="4206872" cy="78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2042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980728"/>
                <a:ext cx="8424936" cy="43819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Dve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provodne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sfere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poluprečnika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10 cm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5cm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nalaze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se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vazduhu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i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naelektrisane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100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p</m:t>
                    </m:r>
                    <m:r>
                      <m:rPr>
                        <m:sty m:val="p"/>
                      </m:rPr>
                      <a:rPr lang="sr-Latn-RS" sz="2800" i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C</m:t>
                    </m:r>
                  </m:oMath>
                </a14:m>
                <a:r>
                  <a:rPr lang="sr-Latn-R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</a:t>
                </a:r>
                <a:r>
                  <a:rPr lang="vi-VN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200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p</m:t>
                    </m:r>
                    <m:r>
                      <m:rPr>
                        <m:sty m:val="p"/>
                      </m:rPr>
                      <a:rPr lang="sr-Latn-RS" sz="2800" i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C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Spojene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prema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slici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. </a:t>
                </a:r>
                <a:endParaRPr lang="en-US" sz="2800" dirty="0" smtClean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Izračunati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napon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izme</a:t>
                </a:r>
                <a:r>
                  <a:rPr lang="sr-Latn-R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tačaka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A i B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koje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se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nalaze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površi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sfera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otvornom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prekidaču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Izračunati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količinu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naelektrisanja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koja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protekne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kroz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provodnik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kada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se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prekidač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zatvori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i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potencijale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obe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sfere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980728"/>
                <a:ext cx="8424936" cy="4381947"/>
              </a:xfrm>
              <a:blipFill rotWithShape="1">
                <a:blip r:embed="rId2"/>
                <a:stretch>
                  <a:fillRect l="-1520" t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9556" y="4149080"/>
            <a:ext cx="4469256" cy="245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07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685800" y="908720"/>
            <a:ext cx="7772400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>
              <a:buClr>
                <a:schemeClr val="dk2"/>
              </a:buClr>
              <a:buSzPts val="4400"/>
            </a:pPr>
            <a:r>
              <a:rPr lang="en-US" sz="4000" dirty="0" err="1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Aktivnosti</a:t>
            </a:r>
            <a:r>
              <a:rPr lang="en-US" sz="40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-US" sz="40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toku</a:t>
            </a:r>
            <a:r>
              <a:rPr lang="en-US" sz="4000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dirty="0" err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predavanja</a:t>
            </a:r>
            <a:endParaRPr lang="en-US" sz="4000" dirty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683568" y="1916832"/>
            <a:ext cx="7488832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>
              <a:spcBef>
                <a:spcPts val="0"/>
              </a:spcBef>
              <a:buClr>
                <a:schemeClr val="dk2"/>
              </a:buClr>
              <a:buSzPts val="2400"/>
            </a:pPr>
            <a:r>
              <a:rPr lang="en-US" sz="2400" dirty="0" err="1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Studenti</a:t>
            </a:r>
            <a:r>
              <a:rPr lang="en-US" sz="24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tokom</a:t>
            </a:r>
            <a:r>
              <a:rPr lang="en-US" sz="24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predavanja</a:t>
            </a:r>
            <a:r>
              <a:rPr lang="en-US" sz="24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dirty="0" err="1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aktivno</a:t>
            </a:r>
            <a:r>
              <a:rPr lang="en-US" sz="24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u</a:t>
            </a:r>
            <a:r>
              <a:rPr lang="sr-Latn-RS" sz="24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č</a:t>
            </a:r>
            <a:r>
              <a:rPr lang="en-US" sz="2400" dirty="0" err="1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estvuju</a:t>
            </a:r>
            <a:r>
              <a:rPr lang="sr-Latn-RS" sz="24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u obnavljanju gradiva ili izradi testova nakon završenih pojedinačnih oblasti.</a:t>
            </a:r>
            <a:endParaRPr lang="vi-VN" sz="2400" dirty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89;p1"/>
          <p:cNvSpPr txBox="1">
            <a:spLocks/>
          </p:cNvSpPr>
          <p:nvPr/>
        </p:nvSpPr>
        <p:spPr>
          <a:xfrm>
            <a:off x="688032" y="3083476"/>
            <a:ext cx="777240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2"/>
              </a:buClr>
              <a:buSzPts val="4400"/>
            </a:pPr>
            <a:r>
              <a:rPr lang="sr-Latn-RS" sz="4000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Kolokvijumi</a:t>
            </a:r>
            <a:endParaRPr lang="en-US" sz="4000" dirty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4019580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F497D"/>
              </a:buClr>
              <a:buSzPts val="2400"/>
            </a:pPr>
            <a:r>
              <a:rPr lang="vi-VN" sz="2400" kern="0" dirty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Kolokvijumi se realizuju tokom 6. i 12. nastavne nedelje</a:t>
            </a:r>
            <a:r>
              <a:rPr lang="sr-Latn-RS" sz="2400" kern="0" dirty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 kroz zadatke sa računskih vežbi i pitanja sa predavanja</a:t>
            </a:r>
            <a:r>
              <a:rPr lang="sr-Latn-RS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lvl="0">
              <a:buClr>
                <a:srgbClr val="1F497D"/>
              </a:buClr>
              <a:buSzPts val="2400"/>
            </a:pPr>
            <a:r>
              <a:rPr lang="sr-Latn-RS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Studenti koji urade 70% predviđenog materijala biće oslobođeni pismenog dela završnog ispita.</a:t>
            </a:r>
            <a:endParaRPr lang="vi-VN" sz="2400" kern="0" dirty="0">
              <a:solidFill>
                <a:srgbClr val="1F497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407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800" dirty="0" smtClean="0"/>
              <a:t> </a:t>
            </a:r>
            <a:endParaRPr lang="en-US" sz="2800" dirty="0"/>
          </a:p>
          <a:p>
            <a:pPr marL="514350" indent="-514350">
              <a:buFont typeface="+mj-lt"/>
              <a:buAutoNum type="alphaLcParenR"/>
            </a:pPr>
            <a:r>
              <a:rPr lang="en-US" sz="2800" dirty="0" err="1"/>
              <a:t>Kada</a:t>
            </a:r>
            <a:r>
              <a:rPr lang="en-US" sz="2800" dirty="0"/>
              <a:t> se </a:t>
            </a:r>
            <a:r>
              <a:rPr lang="en-US" sz="2800" dirty="0" err="1"/>
              <a:t>prekidač</a:t>
            </a:r>
            <a:r>
              <a:rPr lang="en-US" sz="2800" dirty="0"/>
              <a:t> </a:t>
            </a:r>
            <a:r>
              <a:rPr lang="en-US" sz="2800" dirty="0" err="1"/>
              <a:t>zatvori</a:t>
            </a:r>
            <a:r>
              <a:rPr lang="en-US" sz="2800" dirty="0"/>
              <a:t> </a:t>
            </a:r>
            <a:r>
              <a:rPr lang="en-US" sz="2800" dirty="0" err="1"/>
              <a:t>elektricitet</a:t>
            </a:r>
            <a:r>
              <a:rPr lang="en-US" sz="2800" dirty="0"/>
              <a:t> </a:t>
            </a:r>
            <a:r>
              <a:rPr lang="en-US" sz="2800" dirty="0" err="1"/>
              <a:t>protiče</a:t>
            </a:r>
            <a:r>
              <a:rPr lang="en-US" sz="2800" dirty="0"/>
              <a:t> </a:t>
            </a:r>
            <a:r>
              <a:rPr lang="en-US" sz="2800" dirty="0" err="1"/>
              <a:t>dok</a:t>
            </a:r>
            <a:r>
              <a:rPr lang="en-US" sz="2800" dirty="0"/>
              <a:t> se </a:t>
            </a:r>
            <a:r>
              <a:rPr lang="en-US" sz="2800" dirty="0" err="1"/>
              <a:t>potencijal</a:t>
            </a:r>
            <a:r>
              <a:rPr lang="en-US" sz="2800" dirty="0"/>
              <a:t> </a:t>
            </a:r>
            <a:r>
              <a:rPr lang="en-US" sz="2800" dirty="0" err="1"/>
              <a:t>obe</a:t>
            </a:r>
            <a:r>
              <a:rPr lang="en-US" sz="2800" dirty="0"/>
              <a:t> </a:t>
            </a:r>
            <a:r>
              <a:rPr lang="en-US" sz="2800" dirty="0" err="1"/>
              <a:t>kugle</a:t>
            </a:r>
            <a:r>
              <a:rPr lang="en-US" sz="2800" dirty="0"/>
              <a:t> ne </a:t>
            </a:r>
            <a:r>
              <a:rPr lang="en-US" sz="2800" dirty="0" err="1"/>
              <a:t>izjednače</a:t>
            </a:r>
            <a:r>
              <a:rPr lang="en-US" sz="2800" dirty="0" smtClean="0"/>
              <a:t>,</a:t>
            </a:r>
            <a:endParaRPr lang="sr-Latn-RS" sz="2800" dirty="0" smtClean="0"/>
          </a:p>
          <a:p>
            <a:pPr marL="0" indent="0">
              <a:buNone/>
            </a:pPr>
            <a:r>
              <a:rPr lang="en-US" sz="2800" dirty="0" err="1"/>
              <a:t>Kako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naelektrisanja</a:t>
            </a:r>
            <a:r>
              <a:rPr lang="en-US" sz="2800" dirty="0"/>
              <a:t> </a:t>
            </a:r>
            <a:r>
              <a:rPr lang="en-US" sz="2800" dirty="0" err="1"/>
              <a:t>prve</a:t>
            </a:r>
            <a:r>
              <a:rPr lang="en-US" sz="2800" dirty="0"/>
              <a:t> i </a:t>
            </a:r>
            <a:r>
              <a:rPr lang="en-US" sz="2800" dirty="0" err="1"/>
              <a:t>druge</a:t>
            </a:r>
            <a:r>
              <a:rPr lang="en-US" sz="2800" dirty="0"/>
              <a:t> </a:t>
            </a:r>
            <a:r>
              <a:rPr lang="en-US" sz="2800" dirty="0" err="1" smtClean="0"/>
              <a:t>kuglice</a:t>
            </a:r>
            <a:r>
              <a:rPr lang="sr-Latn-RS" sz="2800" dirty="0" smtClean="0"/>
              <a:t>                i </a:t>
            </a:r>
            <a:endParaRPr lang="en-US" sz="28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96748"/>
            <a:ext cx="7956376" cy="87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1123325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3780"/>
            <a:ext cx="3528018" cy="101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72582"/>
            <a:ext cx="1080120" cy="4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1122561" cy="35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62525"/>
            <a:ext cx="2086496" cy="52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78" y="5162523"/>
            <a:ext cx="2087682" cy="52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952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4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Domaći z</a:t>
            </a:r>
            <a:r>
              <a:rPr lang="en-US" sz="40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adaci</a:t>
            </a:r>
            <a:endParaRPr lang="en-US"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252"/>
            <a:ext cx="8229600" cy="29729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Odrediti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smer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 </a:t>
            </a:r>
            <a:r>
              <a:rPr lang="en-US" sz="2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vrednost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električnog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polja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tačkama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A,B,i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C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prikazanim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slici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Poznato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je: </a:t>
            </a:r>
            <a:r>
              <a:rPr lang="en-US" sz="28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Q=30nC, x=5cm, y=10 cm, i z= 2 cm. </a:t>
            </a:r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3016"/>
            <a:ext cx="4962326" cy="234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237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1052736"/>
                <a:ext cx="7920880" cy="2304256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vrhovima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kvadrata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stranice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a=0,5 cm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nalaze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se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tačkasti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naboji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sr-Latn-R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𝐶</m:t>
                    </m:r>
                    <m:r>
                      <a:rPr lang="sr-Latn-RS" sz="28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Odrediti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vrednost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i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smer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vektora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električnog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polja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u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tački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A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prema</a:t>
                </a:r>
                <a:r>
                  <a:rPr lang="en-US" sz="28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slici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052736"/>
                <a:ext cx="7920880" cy="2304256"/>
              </a:xfrm>
              <a:blipFill rotWithShape="1">
                <a:blip r:embed="rId2"/>
                <a:stretch>
                  <a:fillRect l="-1463" t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2996952"/>
            <a:ext cx="323770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73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>
            <a:spLocks noGrp="1"/>
          </p:cNvSpPr>
          <p:nvPr>
            <p:ph type="title"/>
          </p:nvPr>
        </p:nvSpPr>
        <p:spPr>
          <a:xfrm>
            <a:off x="323528" y="3270468"/>
            <a:ext cx="3672408" cy="1022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Konsultacije</a:t>
            </a:r>
            <a:endParaRPr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4" name="Google Shape;184;p16"/>
          <p:cNvSpPr txBox="1">
            <a:spLocks noGrp="1"/>
          </p:cNvSpPr>
          <p:nvPr>
            <p:ph type="body" idx="1"/>
          </p:nvPr>
        </p:nvSpPr>
        <p:spPr>
          <a:xfrm>
            <a:off x="395536" y="4221088"/>
            <a:ext cx="8007424" cy="226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Konsultacije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će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biti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održavane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u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terminima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objavljenim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servisnom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sajtu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fakulteta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Studenti se takođe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konsultacije i podršku u realizaciji predviđenih aktivnosti mogu obratiti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meil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om na </a:t>
            </a:r>
            <a:r>
              <a:rPr lang="en-US" sz="2400" u="sng" dirty="0" smtClean="0">
                <a:solidFill>
                  <a:schemeClr val="hlink"/>
                </a:solidFill>
                <a:latin typeface="Cambria" pitchFamily="18" charset="0"/>
                <a:ea typeface="Cambria" pitchFamily="18" charset="0"/>
                <a:hlinkClick r:id="rId3"/>
              </a:rPr>
              <a:t>violeta.dimic2015@gmail.com</a:t>
            </a:r>
            <a:endParaRPr sz="2400" dirty="0">
              <a:latin typeface="Cambria" pitchFamily="18" charset="0"/>
              <a:ea typeface="Cambria" pitchFamily="18" charset="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400" dirty="0"/>
          </a:p>
        </p:txBody>
      </p:sp>
      <p:sp>
        <p:nvSpPr>
          <p:cNvPr id="4" name="Rectangle 3"/>
          <p:cNvSpPr/>
          <p:nvPr/>
        </p:nvSpPr>
        <p:spPr>
          <a:xfrm>
            <a:off x="755576" y="184482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F497D"/>
              </a:buClr>
              <a:buSzPts val="2400"/>
            </a:pPr>
            <a:r>
              <a:rPr lang="sr-Latn-RS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Urađeni d</a:t>
            </a:r>
            <a:r>
              <a:rPr lang="vi-VN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omaći zada</a:t>
            </a:r>
            <a:r>
              <a:rPr lang="sr-Latn-RS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ci, postavljeni na kraju svake prezentacije,</a:t>
            </a:r>
            <a:r>
              <a:rPr lang="vi-VN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sr-Latn-RS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se predaju </a:t>
            </a:r>
            <a:r>
              <a:rPr lang="vi-VN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naredne </a:t>
            </a:r>
            <a:r>
              <a:rPr lang="vi-VN" sz="2400" kern="0" dirty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nedelje</a:t>
            </a:r>
            <a:r>
              <a:rPr lang="vi-VN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lang="sr-Latn-RS" sz="2400" kern="0" dirty="0" smtClean="0">
              <a:solidFill>
                <a:srgbClr val="1F497D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>
              <a:buClr>
                <a:srgbClr val="1F497D"/>
              </a:buClr>
              <a:buSzPts val="2400"/>
            </a:pPr>
            <a:r>
              <a:rPr lang="sr-Latn-RS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Seminarski rad se radi na kraju semestra kao dopuna određenim aktivnostima tokom predavanja.</a:t>
            </a:r>
            <a:r>
              <a:rPr lang="vi-VN" sz="2400" kern="0" dirty="0" smtClean="0">
                <a:solidFill>
                  <a:srgbClr val="1F497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vi-VN" sz="2400" kern="0" dirty="0">
              <a:solidFill>
                <a:srgbClr val="1F497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89;p1"/>
          <p:cNvSpPr txBox="1">
            <a:spLocks/>
          </p:cNvSpPr>
          <p:nvPr/>
        </p:nvSpPr>
        <p:spPr>
          <a:xfrm>
            <a:off x="683568" y="1052736"/>
            <a:ext cx="777240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2"/>
              </a:buClr>
              <a:buSzPts val="4400"/>
            </a:pPr>
            <a:r>
              <a:rPr lang="sr-Latn-RS" sz="4000" dirty="0" smtClean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Domaći zadaci/seminarski rad</a:t>
            </a:r>
            <a:endParaRPr lang="en-US" sz="4000" dirty="0">
              <a:solidFill>
                <a:srgbClr val="00206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180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>
            <a:spLocks noGrp="1"/>
          </p:cNvSpPr>
          <p:nvPr>
            <p:ph type="title"/>
          </p:nvPr>
        </p:nvSpPr>
        <p:spPr>
          <a:xfrm>
            <a:off x="323528" y="917848"/>
            <a:ext cx="38164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400"/>
              <a:buFont typeface="Calibri"/>
              <a:buNone/>
            </a:pP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Završni</a:t>
            </a:r>
            <a:r>
              <a:rPr lang="en-US" sz="4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ispit</a:t>
            </a:r>
            <a:endParaRPr sz="40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6" name="Google Shape;196;p18"/>
          <p:cNvSpPr txBox="1">
            <a:spLocks noGrp="1"/>
          </p:cNvSpPr>
          <p:nvPr>
            <p:ph type="body" idx="1"/>
          </p:nvPr>
        </p:nvSpPr>
        <p:spPr>
          <a:xfrm>
            <a:off x="533400" y="2134336"/>
            <a:ext cx="8229600" cy="316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Uslov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izlazak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ispit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je 30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poena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od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ukupnih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predispitnih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obaveza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.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Pismeni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deo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ispita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realizuje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kroz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računske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zadatak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e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(20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poena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)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Usmeni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deo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ispita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se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realizuje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testom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Latn-R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teorijskih pitanja</a:t>
            </a:r>
            <a:r>
              <a:rPr lang="en-US" sz="2400" dirty="0" smtClean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 (20 </a:t>
            </a:r>
            <a:r>
              <a:rPr lang="en-US" sz="2400" dirty="0" err="1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poena</a:t>
            </a:r>
            <a:r>
              <a:rPr lang="en-US" sz="2400" dirty="0">
                <a:solidFill>
                  <a:srgbClr val="1F497D"/>
                </a:solidFill>
                <a:latin typeface="Cambria" pitchFamily="18" charset="0"/>
                <a:ea typeface="Cambria" pitchFamily="18" charset="0"/>
              </a:rPr>
              <a:t>).</a:t>
            </a:r>
            <a:endParaRPr sz="2400" dirty="0">
              <a:solidFill>
                <a:srgbClr val="1F497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29891</TotalTime>
  <Words>2674</Words>
  <Application>Microsoft Office PowerPoint</Application>
  <PresentationFormat>On-screen Show (4:3)</PresentationFormat>
  <Paragraphs>269</Paragraphs>
  <Slides>72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Office Theme</vt:lpstr>
      <vt:lpstr>1_Office Theme</vt:lpstr>
      <vt:lpstr>Equation</vt:lpstr>
      <vt:lpstr>Osnovi elektrotehnike i elektronike</vt:lpstr>
      <vt:lpstr>PowerPoint Presentation</vt:lpstr>
      <vt:lpstr>PowerPoint Presentation</vt:lpstr>
      <vt:lpstr>PowerPoint Presentation</vt:lpstr>
      <vt:lpstr>PowerPoint Presentation</vt:lpstr>
      <vt:lpstr>Ocena znanja (maksimalan broj 100 poena)</vt:lpstr>
      <vt:lpstr>Aktivnosti u toku predavanja</vt:lpstr>
      <vt:lpstr>Konsultacije</vt:lpstr>
      <vt:lpstr>Završni ispit</vt:lpstr>
      <vt:lpstr>Osnovi elektrotehnike i elektronike - predavanja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Osnovi elektrotehnike i elektronike - vežbe</vt:lpstr>
      <vt:lpstr>Tačkasto naelektrisanje</vt:lpstr>
      <vt:lpstr>PowerPoint Presentation</vt:lpstr>
      <vt:lpstr>Tačkasto naelektrisanje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Električno polje tačkastog naelektrisanja</vt:lpstr>
      <vt:lpstr>PowerPoint Presentation</vt:lpstr>
      <vt:lpstr>Električni potencijl</vt:lpstr>
      <vt:lpstr>PowerPoint Presentation</vt:lpstr>
      <vt:lpstr>PowerPoint Presentation</vt:lpstr>
      <vt:lpstr>PowerPoint Presentation</vt:lpstr>
      <vt:lpstr>Domaći zadaci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Poslovni i pravni fakultet</dc:title>
  <dc:creator>Windows User</dc:creator>
  <cp:lastModifiedBy>Korisnik</cp:lastModifiedBy>
  <cp:revision>110</cp:revision>
  <dcterms:created xsi:type="dcterms:W3CDTF">2021-02-24T10:06:34Z</dcterms:created>
  <dcterms:modified xsi:type="dcterms:W3CDTF">2022-09-29T00:47:17Z</dcterms:modified>
</cp:coreProperties>
</file>