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5" r:id="rId3"/>
    <p:sldId id="259" r:id="rId4"/>
    <p:sldId id="260" r:id="rId5"/>
    <p:sldId id="262" r:id="rId6"/>
    <p:sldId id="263" r:id="rId7"/>
    <p:sldId id="270" r:id="rId8"/>
    <p:sldId id="271" r:id="rId9"/>
    <p:sldId id="276" r:id="rId10"/>
    <p:sldId id="272" r:id="rId11"/>
    <p:sldId id="277" r:id="rId12"/>
    <p:sldId id="273" r:id="rId13"/>
    <p:sldId id="274" r:id="rId14"/>
    <p:sldId id="27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2AA70-2E75-495C-B115-287E9BD61AFD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FF39-8E6E-4139-8DCD-02704834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10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F6AAFD-AB37-4ACD-BB4F-AEF6A6FCA3C5}" type="slidenum">
              <a:rPr lang="en-US" altLang="sr-Latn-RS">
                <a:solidFill>
                  <a:srgbClr val="000000"/>
                </a:solidFill>
              </a:rPr>
              <a:pPr/>
              <a:t>1</a:t>
            </a:fld>
            <a:endParaRPr lang="en-US" altLang="sr-Latn-R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48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8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8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D5BCE8FD-07B8-46A7-AEC0-F47059FC71A3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24534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B75FBBED-08A0-4D16-9AFB-331312EDD8E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265436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5144D4C-EC85-4C23-B51F-E5C0BC42ECAB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29554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E1ECDC1-4E9A-433B-A9D8-A6CA0469612C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042611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C2DBF6DF-D5B6-4514-92C9-4D0B34436D12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182703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780D8629-F280-4137-B38A-7D27FE9AB34D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72895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8A3B3FF1-94AC-4BF9-A25B-B1FE6521E089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556548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27CF8C23-064C-49CA-BA80-D1E79D0059F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10934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2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63BFACF-495F-45BC-8AFA-68E6CB5F14D5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995541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182E10BD-CC78-425C-A44C-A73BC0AAC1A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734467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80FDC0D-D789-4678-B16F-8B911A1D3937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48366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9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5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7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C928-F94B-49DE-B237-0B2FD0D062BB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5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sr-Latn-R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8AB691-CAC7-4BE3-9719-4A7BFC03525B}" type="slidenum">
              <a:rPr lang="sr-Latn-CS" altLang="sr-Latn-R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r-Latn-CS" altLang="sr-Latn-R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eaLnBrk="0" fontAlgn="base" hangingPunct="0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ZAC_uEJWf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16414" y="857250"/>
            <a:ext cx="6351587" cy="857250"/>
          </a:xfrm>
        </p:spPr>
        <p:txBody>
          <a:bodyPr/>
          <a:lstStyle/>
          <a:p>
            <a:pPr algn="r">
              <a:defRPr/>
            </a:pPr>
            <a:r>
              <a:rPr lang="en-US" sz="15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sr-Cyrl-RS" sz="1500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                          </a:t>
            </a:r>
            <a:endParaRPr lang="en-GB" sz="15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781800" y="5086350"/>
            <a:ext cx="2628900" cy="812800"/>
          </a:xfrm>
        </p:spPr>
        <p:txBody>
          <a:bodyPr/>
          <a:lstStyle/>
          <a:p>
            <a:pPr>
              <a:defRPr/>
            </a:pPr>
            <a:r>
              <a:rPr lang="sr-Latn-CS" sz="1500" dirty="0">
                <a:solidFill>
                  <a:srgbClr val="0070C0"/>
                </a:solidFill>
              </a:rPr>
              <a:t>Doc. dr. Zorančo Vasilkov</a:t>
            </a:r>
          </a:p>
          <a:p>
            <a:pPr>
              <a:defRPr/>
            </a:pPr>
            <a:r>
              <a:rPr lang="sr-Latn-CS" sz="1500" dirty="0">
                <a:solidFill>
                  <a:srgbClr val="0070C0"/>
                </a:solidFill>
              </a:rPr>
              <a:t>vasilkovzoranco</a:t>
            </a:r>
            <a:r>
              <a:rPr lang="en-US" sz="1500" dirty="0">
                <a:solidFill>
                  <a:srgbClr val="0070C0"/>
                </a:solidFill>
              </a:rPr>
              <a:t>@yahoo.com</a:t>
            </a:r>
            <a:endParaRPr lang="sr-Latn-CS" sz="1500" dirty="0">
              <a:solidFill>
                <a:srgbClr val="0070C0"/>
              </a:solidFill>
            </a:endParaRPr>
          </a:p>
        </p:txBody>
      </p:sp>
      <p:sp>
        <p:nvSpPr>
          <p:cNvPr id="1638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11210F-DB19-4DE6-8369-A14C04706230}" type="slidenum">
              <a:rPr lang="sr-Latn-CS" altLang="sr-Latn-RS">
                <a:solidFill>
                  <a:srgbClr val="898989"/>
                </a:solidFill>
              </a:rPr>
              <a:pPr/>
              <a:t>1</a:t>
            </a:fld>
            <a:endParaRPr lang="sr-Latn-CS" altLang="sr-Latn-RS">
              <a:solidFill>
                <a:srgbClr val="898989"/>
              </a:solidFill>
            </a:endParaRPr>
          </a:p>
        </p:txBody>
      </p:sp>
      <p:sp>
        <p:nvSpPr>
          <p:cNvPr id="16390" name="Naslov 1"/>
          <p:cNvSpPr txBox="1">
            <a:spLocks/>
          </p:cNvSpPr>
          <p:nvPr/>
        </p:nvSpPr>
        <p:spPr bwMode="auto">
          <a:xfrm>
            <a:off x="2132014" y="2422526"/>
            <a:ext cx="7907337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275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r-Latn-RS" altLang="sr-Latn-RS" sz="2100" b="1">
                <a:solidFill>
                  <a:srgbClr val="0070C0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EVROPSKE INTEGRACIJE I PRAVO EU</a:t>
            </a:r>
            <a:endParaRPr lang="en-US" altLang="sr-Latn-RS" sz="2100" b="1">
              <a:solidFill>
                <a:srgbClr val="0070C0"/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6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/>
          <a:lstStyle/>
          <a:p>
            <a:pPr lvl="0" algn="just">
              <a:spcBef>
                <a:spcPts val="400"/>
              </a:spcBef>
            </a:pPr>
            <a:r>
              <a:rPr lang="sr-Latn-RS" sz="1900" b="1" u="sng" dirty="0"/>
              <a:t>Opšte odluke </a:t>
            </a:r>
            <a:r>
              <a:rPr lang="sr-Latn-RS" sz="2000" b="1" i="1" u="sng" dirty="0"/>
              <a:t>koje nisu upućene nikome posebno </a:t>
            </a:r>
            <a:r>
              <a:rPr lang="sr-Latn-RS" sz="1900" b="1" u="sng" dirty="0"/>
              <a:t>obavezujuće su u celosti bez obzira što nije precizirano kome su upućene</a:t>
            </a:r>
          </a:p>
          <a:p>
            <a:pPr marL="0" lvl="0" indent="0" algn="just">
              <a:spcBef>
                <a:spcPts val="400"/>
              </a:spcBef>
              <a:buNone/>
            </a:pPr>
            <a:endParaRPr lang="sr-Latn-RS" sz="1000" dirty="0">
              <a:solidFill>
                <a:srgbClr val="FF0000"/>
              </a:solidFill>
            </a:endParaRPr>
          </a:p>
          <a:p>
            <a:pPr algn="just">
              <a:spcBef>
                <a:spcPts val="400"/>
              </a:spcBef>
            </a:pPr>
            <a:r>
              <a:rPr lang="sr-Latn-RS" sz="1900" dirty="0">
                <a:solidFill>
                  <a:prstClr val="black"/>
                </a:solidFill>
              </a:rPr>
              <a:t>Adresati odnosno subjekti na koje se odnose opšte odluke </a:t>
            </a:r>
            <a:r>
              <a:rPr lang="sr-Latn-RS" sz="1900" i="1" u="sng" dirty="0">
                <a:solidFill>
                  <a:prstClr val="black"/>
                </a:solidFill>
              </a:rPr>
              <a:t>se mogu utvrditi iz sadržnine opšte odluke</a:t>
            </a:r>
            <a:endParaRPr lang="sr-Latn-RS" sz="19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400"/>
              </a:spcBef>
              <a:buNone/>
            </a:pPr>
            <a:r>
              <a:rPr lang="sr-Latn-RS" sz="1900" dirty="0">
                <a:solidFill>
                  <a:prstClr val="black"/>
                </a:solidFill>
              </a:rPr>
              <a:t> </a:t>
            </a:r>
          </a:p>
          <a:p>
            <a:pPr algn="just">
              <a:spcBef>
                <a:spcPts val="400"/>
              </a:spcBef>
            </a:pPr>
            <a:r>
              <a:rPr lang="sr-Latn-RS" sz="1900" dirty="0">
                <a:solidFill>
                  <a:prstClr val="black"/>
                </a:solidFill>
              </a:rPr>
              <a:t>U tom smislu razlikujemo sledeće vrste opštih odluka: 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kojima se menjaju odredbe osnivačkih ugovora</a:t>
            </a:r>
            <a:r>
              <a:rPr lang="sr-Latn-RS" sz="1900" dirty="0">
                <a:solidFill>
                  <a:prstClr val="black"/>
                </a:solidFill>
              </a:rPr>
              <a:t>, 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kojima se dodaje neki sadržaj u odredbama ugovora o osnivanju </a:t>
            </a:r>
            <a:r>
              <a:rPr lang="sr-Latn-RS" sz="1900" dirty="0">
                <a:solidFill>
                  <a:prstClr val="black"/>
                </a:solidFill>
              </a:rPr>
              <a:t>(dodaje pravo uspostavljeno Ugovorom i obavezujuće su za celu EU ili institucije ili agencije EU), 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kojima se uspostavlja unutar - institucijsko ili među - institucijsko pravo </a:t>
            </a:r>
            <a:r>
              <a:rPr lang="sr-Latn-RS" sz="1900" dirty="0">
                <a:solidFill>
                  <a:prstClr val="black"/>
                </a:solidFill>
              </a:rPr>
              <a:t>(poslovnici o radu institucija ili sporazumi o saradnji između različitih institucija EU), 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u kontekstu organizacijskog nadzora </a:t>
            </a:r>
            <a:r>
              <a:rPr lang="sr-Latn-RS" sz="1900" dirty="0">
                <a:solidFill>
                  <a:prstClr val="black"/>
                </a:solidFill>
              </a:rPr>
              <a:t>(imenovanja, naknade i obavezujuće su za članove institucija), 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kojima se usvajaju i donose politike saradnje </a:t>
            </a:r>
            <a:r>
              <a:rPr lang="sr-Latn-RS" sz="1900" dirty="0">
                <a:solidFill>
                  <a:prstClr val="black"/>
                </a:solidFill>
              </a:rPr>
              <a:t>(smernice za buduće politike) i </a:t>
            </a:r>
          </a:p>
          <a:p>
            <a:pPr algn="just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sr-Latn-RS" sz="1900" b="1" dirty="0">
                <a:solidFill>
                  <a:prstClr val="black"/>
                </a:solidFill>
              </a:rPr>
              <a:t>Odluke u okviru zajedničke spoljne i bezbednosne politike </a:t>
            </a:r>
            <a:r>
              <a:rPr lang="sr-Latn-RS" sz="1900" dirty="0">
                <a:solidFill>
                  <a:prstClr val="black"/>
                </a:solidFill>
              </a:rPr>
              <a:t>(pravno obavezujuće za EU i obavezujuće za države članice sa posebnim ograničenjima)  </a:t>
            </a:r>
            <a:endParaRPr lang="en-GB" sz="19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713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666" y="365125"/>
            <a:ext cx="8659133" cy="639427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>Preporuke i mišljenja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0" y="1571223"/>
            <a:ext cx="11134859" cy="4945487"/>
          </a:xfrm>
        </p:spPr>
        <p:txBody>
          <a:bodyPr>
            <a:normAutofit/>
          </a:bodyPr>
          <a:lstStyle/>
          <a:p>
            <a:pPr algn="just"/>
            <a:r>
              <a:rPr lang="sr-Latn-RS" sz="2200" b="1" u="sng" dirty="0">
                <a:solidFill>
                  <a:srgbClr val="FF0000"/>
                </a:solidFill>
              </a:rPr>
              <a:t>Preporuke i mišljenja </a:t>
            </a:r>
            <a:r>
              <a:rPr lang="sr-Latn-RS" sz="2200" u="sng" dirty="0"/>
              <a:t>koriste institucije EU kako bi državama članicama i u nekim slučajevima pojedincima, iznele svoje stavove koje nisu obavezujuće i ne nameću pravne obaveze adresatima</a:t>
            </a:r>
          </a:p>
          <a:p>
            <a:pPr algn="just"/>
            <a:r>
              <a:rPr lang="sr-Latn-RS" sz="2200" dirty="0">
                <a:solidFill>
                  <a:srgbClr val="FF0000"/>
                </a:solidFill>
              </a:rPr>
              <a:t>U </a:t>
            </a:r>
            <a:r>
              <a:rPr lang="sr-Latn-RS" sz="2200" b="1" dirty="0">
                <a:solidFill>
                  <a:srgbClr val="FF0000"/>
                </a:solidFill>
              </a:rPr>
              <a:t>preporukama</a:t>
            </a:r>
            <a:r>
              <a:rPr lang="sr-Latn-RS" sz="2200" dirty="0">
                <a:solidFill>
                  <a:srgbClr val="FF0000"/>
                </a:solidFill>
              </a:rPr>
              <a:t> </a:t>
            </a:r>
            <a:r>
              <a:rPr lang="sr-Latn-RS" sz="2200" dirty="0"/>
              <a:t>se stranke kojima su upućene </a:t>
            </a:r>
            <a:r>
              <a:rPr lang="sr-Latn-RS" sz="2200" u="sng" dirty="0"/>
              <a:t>pozivaju na određeno ponašanje, ali im se ne nameće pravna obaveza</a:t>
            </a:r>
            <a:r>
              <a:rPr lang="sr-Latn-RS" sz="2200" dirty="0"/>
              <a:t> (na primer preporuka Komisije državi članici koja narušava pravila konkurencije)</a:t>
            </a:r>
          </a:p>
          <a:p>
            <a:pPr algn="just"/>
            <a:r>
              <a:rPr lang="sr-Latn-RS" sz="2200" b="1" dirty="0">
                <a:solidFill>
                  <a:srgbClr val="FF0000"/>
                </a:solidFill>
              </a:rPr>
              <a:t>Mišljenjima</a:t>
            </a:r>
            <a:r>
              <a:rPr lang="sr-Latn-RS" sz="2200" dirty="0"/>
              <a:t> institucije EU procenjuju određenu situaciju ili kretanje unutar EU odnosno u pojedinim državama članicama. Imaju ogroman značaj, iako su pravno neobavezna, jer </a:t>
            </a:r>
            <a:r>
              <a:rPr lang="sr-Latn-RS" sz="2200" b="1" u="sng" dirty="0"/>
              <a:t>služe kao pripremu za donošenje pravno obavezujućih akata ili su upozorenje i preduslov za pokeretanje postupka pred Sudom EU</a:t>
            </a:r>
          </a:p>
          <a:p>
            <a:pPr algn="just"/>
            <a:r>
              <a:rPr lang="sr-Latn-RS" sz="2200" b="1" dirty="0">
                <a:solidFill>
                  <a:srgbClr val="FF0000"/>
                </a:solidFill>
              </a:rPr>
              <a:t>Preporuke i mišljenja </a:t>
            </a:r>
            <a:r>
              <a:rPr lang="sr-Latn-RS" sz="2200" dirty="0"/>
              <a:t>su važne u političkom i moralnom smislu. Glavni motiv njihovog donošenja je </a:t>
            </a:r>
            <a:r>
              <a:rPr lang="sr-Latn-RS" sz="2200" b="1" i="1" u="sng" dirty="0">
                <a:solidFill>
                  <a:srgbClr val="FF0000"/>
                </a:solidFill>
              </a:rPr>
              <a:t>da institucije EU izazovu i podstaknu države članice da dobrovoljno prihvate njihovu sadržinu </a:t>
            </a:r>
            <a:r>
              <a:rPr lang="sr-Latn-RS" sz="2200" dirty="0"/>
              <a:t>(procenu ili stanovište institucije povodom neke određene situacije)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079220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98" y="180304"/>
            <a:ext cx="8365901" cy="759854"/>
          </a:xfrm>
        </p:spPr>
        <p:txBody>
          <a:bodyPr>
            <a:noAutofit/>
          </a:bodyPr>
          <a:lstStyle/>
          <a:p>
            <a:pPr algn="ctr"/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400" b="1" dirty="0"/>
              <a:t>Rezolucije, deklaracije, akcioni planovi, bele i zelene knjige i objavljivanje akata EU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2112135"/>
            <a:ext cx="11861442" cy="4745864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sr-Latn-RS" sz="2000" b="1" i="1" u="sng" dirty="0"/>
              <a:t>Rezolucije</a:t>
            </a:r>
            <a:r>
              <a:rPr lang="sr-Latn-RS" sz="2000" dirty="0"/>
              <a:t> su politički akti koje objavljuju Evropski savet, Savet EU i Evropski parlament. Mogu da budu zajednicke ili pojedinačne. Pojedinačne donosi savaka institucija ponaosob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 U </a:t>
            </a:r>
            <a:r>
              <a:rPr lang="sr-Latn-RS" sz="2000" b="1" dirty="0"/>
              <a:t>zajedničkim rezolucijama </a:t>
            </a:r>
            <a:r>
              <a:rPr lang="sr-Latn-RS" sz="2000" dirty="0"/>
              <a:t>se iznose zajednički stavovi i namere u pogledu opšteg postupka integracija i posebih zadataka unutar i van EU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One </a:t>
            </a:r>
            <a:r>
              <a:rPr lang="sr-Latn-RS" sz="2000" b="1" u="sng" dirty="0"/>
              <a:t>su izraz zajedničke političke volje</a:t>
            </a:r>
            <a:r>
              <a:rPr lang="sr-Latn-RS" sz="2000" b="1" dirty="0"/>
              <a:t> </a:t>
            </a:r>
            <a:r>
              <a:rPr lang="sr-Latn-RS" sz="2000" dirty="0"/>
              <a:t>i posebno su važne jer doprinose političkom usmeravanju budućeg rada institucija i omogućavaju lakše postizanje konsenzusa u Savetu EU</a:t>
            </a:r>
          </a:p>
          <a:p>
            <a:pPr algn="just">
              <a:spcBef>
                <a:spcPts val="600"/>
              </a:spcBef>
            </a:pPr>
            <a:r>
              <a:rPr lang="sr-Latn-RS" sz="2000" b="1" dirty="0"/>
              <a:t>Rezolucije</a:t>
            </a:r>
            <a:r>
              <a:rPr lang="sr-Latn-RS" sz="2000" dirty="0"/>
              <a:t> mogu da se odnose na unutrašnje funkcionisanje EU, na primer, o političkim pitanjima Unije, regonalnoj politici, energetskoj politici, ekonomskoj i monetarnoj uniji</a:t>
            </a:r>
          </a:p>
          <a:p>
            <a:pPr algn="just">
              <a:spcBef>
                <a:spcPts val="600"/>
              </a:spcBef>
            </a:pPr>
            <a:r>
              <a:rPr lang="sr-Latn-RS" sz="2000" dirty="0"/>
              <a:t>Kad su </a:t>
            </a:r>
            <a:r>
              <a:rPr lang="sr-Latn-RS" sz="2000" b="1" dirty="0"/>
              <a:t>deklaracije </a:t>
            </a:r>
            <a:r>
              <a:rPr lang="sr-Latn-RS" sz="2000" dirty="0"/>
              <a:t>u pitanju postoje </a:t>
            </a:r>
            <a:r>
              <a:rPr lang="sr-Latn-RS" sz="2000" b="1" u="sng" dirty="0"/>
              <a:t>dve vrste deklaracije</a:t>
            </a:r>
            <a:r>
              <a:rPr lang="sr-Latn-RS" sz="2000" b="1" dirty="0"/>
              <a:t> </a:t>
            </a:r>
            <a:r>
              <a:rPr lang="sr-Latn-RS" sz="2000" dirty="0"/>
              <a:t>i to: 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r-Latn-RS" sz="2000" u="sng" dirty="0"/>
              <a:t>one koje se odnose na dalji razvoj Unije (slične rezolucijama) </a:t>
            </a:r>
            <a:r>
              <a:rPr lang="sr-Latn-RS" sz="2000" dirty="0"/>
              <a:t>i 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sr-Latn-RS" sz="2000" u="sng" dirty="0"/>
              <a:t>deklaracije o postupku odlučivanja u Savetu EU </a:t>
            </a:r>
            <a:r>
              <a:rPr lang="sr-Latn-RS" sz="2000" dirty="0"/>
              <a:t>(utvrđuju pozicije svih ili pojedinih članova Saveta EU i predstavljaju izjave o tumačenju odluka donetih unutar Saveta EU)</a:t>
            </a:r>
          </a:p>
        </p:txBody>
      </p:sp>
    </p:spTree>
    <p:extLst>
      <p:ext uri="{BB962C8B-B14F-4D97-AF65-F5344CB8AC3E}">
        <p14:creationId xmlns:p14="http://schemas.microsoft.com/office/powerpoint/2010/main" val="300588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8495"/>
            <a:ext cx="10515600" cy="4528467"/>
          </a:xfrm>
        </p:spPr>
        <p:txBody>
          <a:bodyPr/>
          <a:lstStyle/>
          <a:p>
            <a:pPr lvl="0" algn="just">
              <a:spcBef>
                <a:spcPts val="600"/>
              </a:spcBef>
            </a:pPr>
            <a:r>
              <a:rPr lang="sr-Latn-RS" sz="2000" u="sng" dirty="0">
                <a:solidFill>
                  <a:prstClr val="black"/>
                </a:solidFill>
              </a:rPr>
              <a:t>Akcione planove</a:t>
            </a:r>
            <a:r>
              <a:rPr lang="sr-Latn-RS" sz="2000" dirty="0">
                <a:solidFill>
                  <a:prstClr val="black"/>
                </a:solidFill>
              </a:rPr>
              <a:t> donose Savet EU i Komisija na sopstvenu inicijativu ili na zahtev Evropskog saveta. Akcioni planovi </a:t>
            </a:r>
            <a:r>
              <a:rPr lang="sr-Latn-RS" sz="2000" b="1" i="1" u="sng" dirty="0">
                <a:solidFill>
                  <a:prstClr val="black"/>
                </a:solidFill>
              </a:rPr>
              <a:t>služe za sprovođenje zakonodavnih programa i ostvarivanje opštih ciljeva iz Ugovora</a:t>
            </a:r>
          </a:p>
          <a:p>
            <a:pPr lvl="0" algn="just">
              <a:spcBef>
                <a:spcPts val="600"/>
              </a:spcBef>
            </a:pPr>
            <a:r>
              <a:rPr lang="sr-Latn-RS" sz="2000" u="sng" dirty="0">
                <a:solidFill>
                  <a:prstClr val="black"/>
                </a:solidFill>
              </a:rPr>
              <a:t>Bele knjige</a:t>
            </a:r>
            <a:r>
              <a:rPr lang="sr-Latn-RS" sz="2000" dirty="0">
                <a:solidFill>
                  <a:prstClr val="black"/>
                </a:solidFill>
              </a:rPr>
              <a:t> objavljuje Komisija i sadrže konkretne predloge mera EU u određenim politikama. Ako Savet EU prihvati belu knjigu ona služi kao osnova za izradu akcionog plana (pr. Bela knjiga o budućnosti EU iz 2017. godine)</a:t>
            </a:r>
          </a:p>
          <a:p>
            <a:pPr lvl="0" algn="just">
              <a:spcBef>
                <a:spcPts val="600"/>
              </a:spcBef>
            </a:pPr>
            <a:r>
              <a:rPr lang="sr-Latn-RS" sz="2000" u="sng" dirty="0">
                <a:solidFill>
                  <a:prstClr val="black"/>
                </a:solidFill>
              </a:rPr>
              <a:t>Zelena knjiga</a:t>
            </a:r>
            <a:r>
              <a:rPr lang="sr-Latn-RS" sz="2000" dirty="0">
                <a:solidFill>
                  <a:prstClr val="black"/>
                </a:solidFill>
              </a:rPr>
              <a:t> služi kao osnova za podsticanje javnih rasprava i razgovore o različitim temama. Može sadržati predloge za zakonodavne izmene koje se kasnije razrađuju u beloj knjizi </a:t>
            </a:r>
          </a:p>
          <a:p>
            <a:pPr lvl="0" algn="just">
              <a:spcBef>
                <a:spcPts val="600"/>
              </a:spcBef>
            </a:pPr>
            <a:r>
              <a:rPr lang="sr-Latn-RS" sz="2000" b="1" dirty="0">
                <a:solidFill>
                  <a:prstClr val="black"/>
                </a:solidFill>
              </a:rPr>
              <a:t>Zakonodavni akti </a:t>
            </a:r>
            <a:r>
              <a:rPr lang="sr-Latn-RS" sz="2000" dirty="0">
                <a:solidFill>
                  <a:prstClr val="black"/>
                </a:solidFill>
              </a:rPr>
              <a:t>objavljuju se u Službenom listu Evropske unije pod oznakom L (legislation). </a:t>
            </a:r>
            <a:r>
              <a:rPr lang="sr-Latn-RS" sz="2000" u="sng" dirty="0">
                <a:solidFill>
                  <a:prstClr val="black"/>
                </a:solidFill>
              </a:rPr>
              <a:t>Stupaju na snagu na dan koji je u njima utvrđen ili dvadestog dana od dana objavljivanja</a:t>
            </a:r>
          </a:p>
          <a:p>
            <a:pPr lvl="0" algn="just">
              <a:spcBef>
                <a:spcPts val="600"/>
              </a:spcBef>
            </a:pPr>
            <a:r>
              <a:rPr lang="sr-Latn-RS" sz="2000" b="1" dirty="0">
                <a:solidFill>
                  <a:prstClr val="black"/>
                </a:solidFill>
              </a:rPr>
              <a:t>Nezakonodavne akte </a:t>
            </a:r>
            <a:r>
              <a:rPr lang="sr-Latn-RS" sz="2000" dirty="0">
                <a:solidFill>
                  <a:prstClr val="black"/>
                </a:solidFill>
              </a:rPr>
              <a:t>potpisuje predsednik institucije koja ih je donela i objavljuju se u Službenom listu Evropske unije pod oznakom C (Communication)</a:t>
            </a:r>
            <a:endParaRPr lang="en-GB" sz="20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6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000" dirty="0"/>
              <a:t>Хвала на пажњи!!!</a:t>
            </a:r>
            <a:endParaRPr lang="en-US" sz="4000" dirty="0"/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r>
              <a:rPr lang="en-GB" sz="4000" dirty="0">
                <a:hlinkClick r:id="rId2"/>
              </a:rPr>
              <a:t>https://youtu.be/CZAC_uEJWfY</a:t>
            </a:r>
            <a:r>
              <a:rPr lang="en-GB" sz="4000" dirty="0"/>
              <a:t> </a:t>
            </a:r>
            <a:endParaRPr lang="sr-Cyrl-RS" sz="4000"/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r>
              <a:rPr lang="sr-Cyrl-RS" sz="4000" dirty="0"/>
              <a:t>Питања?</a:t>
            </a:r>
          </a:p>
        </p:txBody>
      </p:sp>
    </p:spTree>
    <p:extLst>
      <p:ext uri="{BB962C8B-B14F-4D97-AF65-F5344CB8AC3E}">
        <p14:creationId xmlns:p14="http://schemas.microsoft.com/office/powerpoint/2010/main" val="153748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8" y="365125"/>
            <a:ext cx="8700752" cy="587912"/>
          </a:xfrm>
        </p:spPr>
        <p:txBody>
          <a:bodyPr>
            <a:noAutofit/>
          </a:bodyPr>
          <a:lstStyle/>
          <a:p>
            <a:pPr algn="ctr"/>
            <a:r>
              <a:rPr lang="sr-Latn-RS" sz="3200" b="1" dirty="0"/>
              <a:t/>
            </a:r>
            <a:br>
              <a:rPr lang="sr-Latn-RS" sz="3200" b="1" dirty="0"/>
            </a:br>
            <a:r>
              <a:rPr lang="sr-Latn-RS" sz="3200" b="1" dirty="0"/>
              <a:t/>
            </a:r>
            <a:br>
              <a:rPr lang="sr-Latn-RS" sz="3200" b="1" dirty="0"/>
            </a:br>
            <a:r>
              <a:rPr lang="sr-Latn-RS" sz="3200" b="1" dirty="0"/>
              <a:t/>
            </a:r>
            <a:br>
              <a:rPr lang="sr-Latn-RS" sz="3200" b="1" dirty="0"/>
            </a:br>
            <a:r>
              <a:rPr lang="en-US" sz="3200" b="1" dirty="0" err="1"/>
              <a:t>Pravni</a:t>
            </a:r>
            <a:r>
              <a:rPr lang="en-US" sz="3200" b="1" dirty="0"/>
              <a:t> </a:t>
            </a:r>
            <a:r>
              <a:rPr lang="en-US" sz="3200" b="1" dirty="0" err="1"/>
              <a:t>poredak</a:t>
            </a:r>
            <a:r>
              <a:rPr lang="en-US" sz="3200" b="1" dirty="0"/>
              <a:t> </a:t>
            </a:r>
            <a:r>
              <a:rPr lang="en-US" sz="3200" b="1" dirty="0" err="1"/>
              <a:t>Evropske</a:t>
            </a:r>
            <a:r>
              <a:rPr lang="en-US" sz="3200" b="1" dirty="0"/>
              <a:t> </a:t>
            </a:r>
            <a:r>
              <a:rPr lang="en-US" sz="3200" b="1" dirty="0" err="1"/>
              <a:t>unije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sz="96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Latn-RS" sz="8000" dirty="0"/>
              <a:t>1. </a:t>
            </a:r>
            <a:r>
              <a:rPr lang="en-US" sz="8000" dirty="0" err="1"/>
              <a:t>Evropska</a:t>
            </a:r>
            <a:r>
              <a:rPr lang="en-US" sz="8000" dirty="0"/>
              <a:t> </a:t>
            </a:r>
            <a:r>
              <a:rPr lang="en-US" sz="8000" dirty="0" err="1"/>
              <a:t>unija</a:t>
            </a:r>
            <a:r>
              <a:rPr lang="en-US" sz="8000" dirty="0"/>
              <a:t> </a:t>
            </a:r>
            <a:r>
              <a:rPr lang="en-US" sz="8000" dirty="0" err="1"/>
              <a:t>kao</a:t>
            </a:r>
            <a:r>
              <a:rPr lang="en-US" sz="8000" dirty="0"/>
              <a:t> </a:t>
            </a:r>
            <a:r>
              <a:rPr lang="en-US" sz="8000" dirty="0" err="1"/>
              <a:t>tvorevina</a:t>
            </a:r>
            <a:r>
              <a:rPr lang="en-US" sz="8000" dirty="0"/>
              <a:t> </a:t>
            </a:r>
            <a:r>
              <a:rPr lang="en-US" sz="8000" dirty="0" err="1"/>
              <a:t>prava</a:t>
            </a: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2. </a:t>
            </a:r>
            <a:r>
              <a:rPr lang="en-US" sz="8000" dirty="0" err="1"/>
              <a:t>Izvori</a:t>
            </a:r>
            <a:r>
              <a:rPr lang="en-US" sz="8000" dirty="0"/>
              <a:t> </a:t>
            </a:r>
            <a:r>
              <a:rPr lang="en-US" sz="8000" dirty="0" err="1"/>
              <a:t>prava</a:t>
            </a:r>
            <a:r>
              <a:rPr lang="en-US" sz="8000" dirty="0"/>
              <a:t> EU</a:t>
            </a:r>
            <a:endParaRPr lang="sr-Latn-RS" sz="80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Latn-RS" sz="8000" dirty="0"/>
              <a:t>3. Nepisani izvori prava</a:t>
            </a: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sr-Latn-RS" sz="8000" dirty="0"/>
              <a:t>4</a:t>
            </a:r>
            <a:r>
              <a:rPr lang="sr-Cyrl-RS" sz="8000" dirty="0"/>
              <a:t>. </a:t>
            </a:r>
            <a:r>
              <a:rPr lang="en-US" sz="8000" dirty="0" err="1"/>
              <a:t>Sistem</a:t>
            </a:r>
            <a:r>
              <a:rPr lang="en-US" sz="8000" dirty="0"/>
              <a:t> </a:t>
            </a:r>
            <a:r>
              <a:rPr lang="en-US" sz="8000" dirty="0" err="1"/>
              <a:t>pravnih</a:t>
            </a:r>
            <a:r>
              <a:rPr lang="en-US" sz="8000" dirty="0"/>
              <a:t> </a:t>
            </a:r>
            <a:r>
              <a:rPr lang="en-US" sz="8000" dirty="0" err="1"/>
              <a:t>instrumenata</a:t>
            </a:r>
            <a:r>
              <a:rPr lang="en-US" sz="8000" dirty="0"/>
              <a:t> EU (</a:t>
            </a:r>
            <a:r>
              <a:rPr lang="en-US" sz="8000" dirty="0" err="1"/>
              <a:t>sekundarno</a:t>
            </a:r>
            <a:r>
              <a:rPr lang="en-US" sz="8000" dirty="0"/>
              <a:t> </a:t>
            </a:r>
            <a:r>
              <a:rPr lang="en-US" sz="8000" dirty="0" err="1"/>
              <a:t>pravo</a:t>
            </a:r>
            <a:r>
              <a:rPr lang="en-US" sz="8000" dirty="0"/>
              <a:t>)</a:t>
            </a:r>
            <a:endParaRPr lang="sr-Latn-RS" sz="8000" dirty="0"/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Uredbe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Direktive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Odluke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Preporuke i mišljenja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Latn-RS" sz="8000" dirty="0"/>
              <a:t>Ostali akti Unije</a:t>
            </a: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endParaRPr lang="sr-Cyrl-RS" sz="8000" dirty="0"/>
          </a:p>
          <a:p>
            <a:pPr marL="0" indent="0" algn="just">
              <a:spcAft>
                <a:spcPts val="600"/>
              </a:spcAft>
              <a:buNone/>
            </a:pPr>
            <a:endParaRPr lang="sr-Cyrl-RS" sz="8000" dirty="0"/>
          </a:p>
          <a:p>
            <a:pPr marL="1371600" indent="-1371600" algn="just">
              <a:spcAft>
                <a:spcPts val="600"/>
              </a:spcAft>
              <a:buFont typeface="+mj-lt"/>
              <a:buAutoNum type="arabicPeriod"/>
            </a:pPr>
            <a:endParaRPr lang="sr-Cyrl-RS" sz="8000" dirty="0"/>
          </a:p>
          <a:p>
            <a:pPr marL="0" indent="0">
              <a:buNone/>
            </a:pPr>
            <a:r>
              <a:rPr lang="ru-RU" sz="9600" dirty="0"/>
              <a:t>      </a:t>
            </a:r>
            <a:br>
              <a:rPr lang="ru-RU" sz="96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41382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5" y="180304"/>
            <a:ext cx="8778025" cy="77273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spcAft>
                <a:spcPts val="600"/>
              </a:spcAft>
            </a:pPr>
            <a:r>
              <a:rPr lang="sr-Latn-RS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sr-Latn-RS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sr-Latn-RS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sr-Latn-RS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sr-Latn-RS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sr-Latn-RS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GB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1. </a:t>
            </a:r>
            <a:r>
              <a:rPr lang="en-GB" sz="25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Evropska</a:t>
            </a:r>
            <a:r>
              <a:rPr lang="en-GB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5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unija</a:t>
            </a:r>
            <a:r>
              <a:rPr lang="en-GB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5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kao</a:t>
            </a:r>
            <a:r>
              <a:rPr lang="en-GB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5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tvorevina</a:t>
            </a:r>
            <a:r>
              <a:rPr lang="en-GB" sz="25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500" dirty="0" err="1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prava</a:t>
            </a:r>
            <a:endParaRPr lang="en-GB" sz="25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341120"/>
            <a:ext cx="11333409" cy="5330136"/>
          </a:xfrm>
        </p:spPr>
        <p:txBody>
          <a:bodyPr>
            <a:normAutofit fontScale="92500"/>
          </a:bodyPr>
          <a:lstStyle/>
          <a:p>
            <a:pPr algn="just"/>
            <a:r>
              <a:rPr lang="sr-Latn-RS" sz="2200" u="sng" dirty="0"/>
              <a:t>Temelji </a:t>
            </a:r>
            <a:r>
              <a:rPr lang="en-US" sz="2200" u="sng" dirty="0" err="1"/>
              <a:t>Evropsk</a:t>
            </a:r>
            <a:r>
              <a:rPr lang="sr-Latn-RS" sz="2200" u="sng" dirty="0"/>
              <a:t>e</a:t>
            </a:r>
            <a:r>
              <a:rPr lang="en-US" sz="2200" u="sng" dirty="0"/>
              <a:t> </a:t>
            </a:r>
            <a:r>
              <a:rPr lang="en-US" sz="2200" u="sng" dirty="0" err="1"/>
              <a:t>unij</a:t>
            </a:r>
            <a:r>
              <a:rPr lang="sr-Latn-RS" sz="2200" u="sng" dirty="0"/>
              <a:t>e </a:t>
            </a:r>
            <a:r>
              <a:rPr lang="sr-Latn-RS" sz="2200" dirty="0"/>
              <a:t>kao zajednice suverenih država sa elementima nadnacionalnosti odnosno njenog institucionalnog sistema </a:t>
            </a:r>
            <a:r>
              <a:rPr lang="sr-Latn-RS" sz="2200" u="sng" dirty="0"/>
              <a:t>uspostavljeni su pr</a:t>
            </a:r>
            <a:r>
              <a:rPr lang="en-US" sz="2200" u="sng" dirty="0"/>
              <a:t>a</a:t>
            </a:r>
            <a:r>
              <a:rPr lang="sr-Latn-RS" sz="2200" u="sng" dirty="0"/>
              <a:t>vnim normama i primenom prava. Zajednički ekonomski i društveni život građana država članica ne uređuje se pretnjom sile već pravom Unije</a:t>
            </a:r>
          </a:p>
          <a:p>
            <a:pPr algn="just"/>
            <a:r>
              <a:rPr lang="sr-Latn-RS" sz="2200" dirty="0"/>
              <a:t> </a:t>
            </a:r>
            <a:r>
              <a:rPr lang="sr-Latn-RS" sz="2200" b="1" i="1" u="sng" dirty="0">
                <a:solidFill>
                  <a:srgbClr val="FF0000"/>
                </a:solidFill>
              </a:rPr>
              <a:t>Pravo EU propisuje postupke donošenja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zakonodavnih</a:t>
            </a:r>
            <a:r>
              <a:rPr lang="en-US" sz="2200" b="1" i="1" u="sng" dirty="0">
                <a:solidFill>
                  <a:srgbClr val="FF0000"/>
                </a:solidFill>
              </a:rPr>
              <a:t>  </a:t>
            </a:r>
            <a:r>
              <a:rPr lang="en-US" sz="2200" b="1" i="1" u="sng" dirty="0" err="1">
                <a:solidFill>
                  <a:srgbClr val="FF0000"/>
                </a:solidFill>
              </a:rPr>
              <a:t>i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nezakonodavnih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akata</a:t>
            </a:r>
            <a:r>
              <a:rPr lang="sr-Latn-RS" sz="2200" b="1" i="1" u="sng" dirty="0">
                <a:solidFill>
                  <a:srgbClr val="FF0000"/>
                </a:solidFill>
              </a:rPr>
              <a:t> od strane institucija EU i uređuje njihov međusobni odnos, </a:t>
            </a:r>
            <a:r>
              <a:rPr lang="en-US" sz="2200" b="1" i="1" u="sng" dirty="0">
                <a:solidFill>
                  <a:srgbClr val="FF0000"/>
                </a:solidFill>
              </a:rPr>
              <a:t>a</a:t>
            </a:r>
            <a:r>
              <a:rPr lang="sr-Latn-RS" sz="2200" b="1" i="1" u="sng" dirty="0">
                <a:solidFill>
                  <a:srgbClr val="FF0000"/>
                </a:solidFill>
              </a:rPr>
              <a:t> koje su obavezujuće za države članice i njihove građane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ili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su</a:t>
            </a:r>
            <a:r>
              <a:rPr lang="en-US" sz="2200" b="1" i="1" u="sng" dirty="0">
                <a:solidFill>
                  <a:srgbClr val="FF0000"/>
                </a:solidFill>
              </a:rPr>
              <a:t> </a:t>
            </a:r>
            <a:r>
              <a:rPr lang="en-US" sz="2200" b="1" i="1" u="sng" dirty="0" err="1">
                <a:solidFill>
                  <a:srgbClr val="FF0000"/>
                </a:solidFill>
              </a:rPr>
              <a:t>politi</a:t>
            </a:r>
            <a:r>
              <a:rPr lang="sr-Latn-RS" sz="2200" b="1" i="1" u="sng" dirty="0">
                <a:solidFill>
                  <a:srgbClr val="FF0000"/>
                </a:solidFill>
              </a:rPr>
              <a:t>čki akti neobavezujućeg karaktera</a:t>
            </a:r>
          </a:p>
          <a:p>
            <a:pPr algn="just"/>
            <a:r>
              <a:rPr lang="sr-Latn-RS" sz="2200" dirty="0"/>
              <a:t>Pravni poredak EU direktno utiče na svakodnevni život građana Unije jer im </a:t>
            </a:r>
            <a:r>
              <a:rPr lang="sr-Latn-RS" sz="2200" b="1" i="1" u="sng" dirty="0"/>
              <a:t>daje prava i nameće obaveze, tako da kao građani Unije podležu hijerarhiji nacionalnih pravnih poredaka i pravnog poretka EU što je fenomen poznat iz federalnih ustava</a:t>
            </a:r>
          </a:p>
          <a:p>
            <a:pPr algn="just"/>
            <a:r>
              <a:rPr lang="sr-Latn-RS" sz="2200" dirty="0"/>
              <a:t>Pravni poredak EU omogućava postojanje nezavisnog sistema pravne zaštite u cilju primene i sprovođenja prava Unije</a:t>
            </a:r>
          </a:p>
          <a:p>
            <a:pPr algn="just"/>
            <a:r>
              <a:rPr lang="sr-Latn-RS" sz="2200" dirty="0"/>
              <a:t>U pravu Unije definisan je odnos između EU i država članica. </a:t>
            </a:r>
            <a:r>
              <a:rPr lang="sr-Latn-RS" sz="2200" i="1" u="sng" dirty="0"/>
              <a:t>Države članice moraju preduzeti sve odgovarajuće mere kako bi obezbedile ispunjavanje obaveza koje proizlaze iz Ugovora ili su rezultat delovanja institucija EU</a:t>
            </a:r>
          </a:p>
          <a:p>
            <a:pPr algn="just"/>
            <a:r>
              <a:rPr lang="sr-Latn-RS" sz="2200" b="1" i="1" u="sng" dirty="0">
                <a:solidFill>
                  <a:srgbClr val="FF0000"/>
                </a:solidFill>
              </a:rPr>
              <a:t>Države članice moraju olakšati ispunjavanje ciljeva EU i suzdržati se od mera koje bi mogle ugroziti ostvarivanje ciljeva Ugovora. One odgovaraju građanima za svaku štetu nastal</a:t>
            </a:r>
            <a:r>
              <a:rPr lang="en-US" sz="2200" b="1" i="1" u="sng" dirty="0">
                <a:solidFill>
                  <a:srgbClr val="FF0000"/>
                </a:solidFill>
              </a:rPr>
              <a:t>u</a:t>
            </a:r>
            <a:r>
              <a:rPr lang="sr-Latn-RS" sz="2200" b="1" i="1" u="sng" dirty="0">
                <a:solidFill>
                  <a:srgbClr val="FF0000"/>
                </a:solidFill>
              </a:rPr>
              <a:t> povredom prava Unije</a:t>
            </a:r>
          </a:p>
          <a:p>
            <a:pPr algn="just"/>
            <a:endParaRPr lang="sr-Cyrl-RS" sz="2200" dirty="0"/>
          </a:p>
        </p:txBody>
      </p:sp>
    </p:spTree>
    <p:extLst>
      <p:ext uri="{BB962C8B-B14F-4D97-AF65-F5344CB8AC3E}">
        <p14:creationId xmlns:p14="http://schemas.microsoft.com/office/powerpoint/2010/main" val="65648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262" y="24766"/>
            <a:ext cx="7044744" cy="69645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b="1" dirty="0"/>
              <a:t/>
            </a:r>
            <a:br>
              <a:rPr lang="sr-Cyrl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>
                <a:solidFill>
                  <a:srgbClr val="FF0000"/>
                </a:solidFill>
              </a:rPr>
              <a:t>2. </a:t>
            </a:r>
            <a:r>
              <a:rPr lang="en-GB" sz="2800" b="1" dirty="0" err="1">
                <a:solidFill>
                  <a:srgbClr val="FF0000"/>
                </a:solidFill>
              </a:rPr>
              <a:t>Izvori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 err="1">
                <a:solidFill>
                  <a:srgbClr val="FF0000"/>
                </a:solidFill>
              </a:rPr>
              <a:t>prava</a:t>
            </a:r>
            <a:r>
              <a:rPr lang="en-GB" sz="2800" b="1" dirty="0">
                <a:solidFill>
                  <a:srgbClr val="FF0000"/>
                </a:solidFill>
              </a:rPr>
              <a:t>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1146220"/>
            <a:ext cx="11887200" cy="571178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r-Latn-RS" sz="1900" dirty="0"/>
              <a:t>Pojam izvor prava ili pravni izvor ima dvostruko značenje. </a:t>
            </a:r>
            <a:r>
              <a:rPr lang="en-US" sz="1900" u="sng" dirty="0" err="1"/>
              <a:t>Jedno</a:t>
            </a:r>
            <a:r>
              <a:rPr lang="en-US" sz="1900" u="sng" dirty="0"/>
              <a:t> (</a:t>
            </a:r>
            <a:r>
              <a:rPr lang="en-US" sz="1900" u="sng" dirty="0" err="1"/>
              <a:t>izvorno</a:t>
            </a:r>
            <a:r>
              <a:rPr lang="en-US" sz="1900" u="sng" dirty="0"/>
              <a:t>) </a:t>
            </a:r>
            <a:r>
              <a:rPr lang="sr-Latn-RS" sz="1900" u="sng" dirty="0"/>
              <a:t>značenj</a:t>
            </a:r>
            <a:r>
              <a:rPr lang="en-US" sz="1900" u="sng" dirty="0"/>
              <a:t>e</a:t>
            </a:r>
            <a:r>
              <a:rPr lang="sr-Latn-RS" sz="1900" u="sng" dirty="0"/>
              <a:t> se</a:t>
            </a:r>
            <a:r>
              <a:rPr lang="en-US" sz="1900" u="sng" dirty="0"/>
              <a:t> </a:t>
            </a:r>
            <a:r>
              <a:rPr lang="sr-Latn-RS" sz="1900" u="sng" dirty="0"/>
              <a:t>odnosi na </a:t>
            </a:r>
            <a:r>
              <a:rPr lang="sr-Latn-RS" sz="1900" b="1" u="sng" dirty="0">
                <a:solidFill>
                  <a:srgbClr val="FF0000"/>
                </a:solidFill>
              </a:rPr>
              <a:t>razlog nastanka </a:t>
            </a:r>
            <a:r>
              <a:rPr lang="sr-Latn-RS" sz="1900" u="sng" dirty="0"/>
              <a:t>zakonske (pravne) </a:t>
            </a:r>
            <a:r>
              <a:rPr lang="en-US" sz="1900" u="sng" dirty="0" err="1"/>
              <a:t>norme</a:t>
            </a:r>
            <a:r>
              <a:rPr lang="en-US" sz="1900" u="sng" dirty="0"/>
              <a:t>. U</a:t>
            </a:r>
            <a:r>
              <a:rPr lang="sr-Latn-RS" sz="1900" u="sng" dirty="0"/>
              <a:t> konkretnom slučaju izvor prava</a:t>
            </a:r>
            <a:r>
              <a:rPr lang="en-US" sz="1900" u="sng" dirty="0"/>
              <a:t> (</a:t>
            </a:r>
            <a:r>
              <a:rPr lang="en-US" sz="1900" u="sng" dirty="0" err="1"/>
              <a:t>razlog</a:t>
            </a:r>
            <a:r>
              <a:rPr lang="en-US" sz="1900" u="sng" dirty="0"/>
              <a:t> </a:t>
            </a:r>
            <a:r>
              <a:rPr lang="en-US" sz="1900" u="sng" dirty="0" err="1"/>
              <a:t>nastanka</a:t>
            </a:r>
            <a:r>
              <a:rPr lang="en-US" sz="1900" u="sng" dirty="0"/>
              <a:t>)</a:t>
            </a:r>
            <a:r>
              <a:rPr lang="sr-Latn-RS" sz="1900" u="sng" dirty="0"/>
              <a:t> označava volju država članica da se ekonomskim povezivanjem sačuva mir i stvori bolja Evropa za građane. </a:t>
            </a:r>
            <a:r>
              <a:rPr lang="en-US" sz="1900" u="sng" dirty="0" err="1"/>
              <a:t>Drugo</a:t>
            </a:r>
            <a:r>
              <a:rPr lang="en-US" sz="1900" u="sng" dirty="0"/>
              <a:t> (p</a:t>
            </a:r>
            <a:r>
              <a:rPr lang="sr-Latn-RS" sz="1900" u="sng" dirty="0"/>
              <a:t>ravno</a:t>
            </a:r>
            <a:r>
              <a:rPr lang="en-US" sz="1900" u="sng" dirty="0"/>
              <a:t>)</a:t>
            </a:r>
            <a:r>
              <a:rPr lang="sr-Latn-RS" sz="1900" u="sng" dirty="0"/>
              <a:t> značenje pojma izvor prava označava poreklo i način uspostavljanje prava</a:t>
            </a:r>
            <a:r>
              <a:rPr lang="en-US" sz="1900" u="sng" dirty="0"/>
              <a:t>. </a:t>
            </a:r>
            <a:r>
              <a:rPr lang="en-US" sz="1900" b="1" u="sng" dirty="0" err="1">
                <a:solidFill>
                  <a:srgbClr val="FF0000"/>
                </a:solidFill>
              </a:rPr>
              <a:t>Izvori</a:t>
            </a:r>
            <a:r>
              <a:rPr lang="en-US" sz="1900" b="1" u="sng" dirty="0">
                <a:solidFill>
                  <a:srgbClr val="FF0000"/>
                </a:solidFill>
              </a:rPr>
              <a:t> </a:t>
            </a:r>
            <a:r>
              <a:rPr lang="en-US" sz="1900" b="1" u="sng" dirty="0" err="1">
                <a:solidFill>
                  <a:srgbClr val="FF0000"/>
                </a:solidFill>
              </a:rPr>
              <a:t>prava</a:t>
            </a:r>
            <a:r>
              <a:rPr lang="en-US" sz="1900" b="1" u="sng" dirty="0">
                <a:solidFill>
                  <a:srgbClr val="FF0000"/>
                </a:solidFill>
              </a:rPr>
              <a:t> </a:t>
            </a:r>
            <a:r>
              <a:rPr lang="en-US" sz="1900" b="1" u="sng" dirty="0" err="1">
                <a:solidFill>
                  <a:srgbClr val="FF0000"/>
                </a:solidFill>
              </a:rPr>
              <a:t>mogu</a:t>
            </a:r>
            <a:r>
              <a:rPr lang="en-US" sz="1900" b="1" u="sng" dirty="0">
                <a:solidFill>
                  <a:srgbClr val="FF0000"/>
                </a:solidFill>
              </a:rPr>
              <a:t> </a:t>
            </a:r>
            <a:r>
              <a:rPr lang="en-US" sz="1900" b="1" u="sng" dirty="0" err="1">
                <a:solidFill>
                  <a:srgbClr val="FF0000"/>
                </a:solidFill>
              </a:rPr>
              <a:t>biti</a:t>
            </a:r>
            <a:r>
              <a:rPr lang="en-US" sz="1900" b="1" u="sng" dirty="0">
                <a:solidFill>
                  <a:srgbClr val="FF0000"/>
                </a:solidFill>
              </a:rPr>
              <a:t> </a:t>
            </a:r>
            <a:r>
              <a:rPr lang="en-US" sz="1900" b="1" u="sng" dirty="0" err="1">
                <a:solidFill>
                  <a:srgbClr val="FF0000"/>
                </a:solidFill>
              </a:rPr>
              <a:t>pisani</a:t>
            </a:r>
            <a:r>
              <a:rPr lang="en-US" sz="1900" b="1" u="sng" dirty="0">
                <a:solidFill>
                  <a:srgbClr val="FF0000"/>
                </a:solidFill>
              </a:rPr>
              <a:t> I </a:t>
            </a:r>
            <a:r>
              <a:rPr lang="en-US" sz="1900" b="1" u="sng" dirty="0" err="1">
                <a:solidFill>
                  <a:srgbClr val="FF0000"/>
                </a:solidFill>
              </a:rPr>
              <a:t>nepisani</a:t>
            </a:r>
            <a:endParaRPr lang="en-US" sz="1900" b="1" u="sng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900" u="sng" dirty="0" err="1">
                <a:solidFill>
                  <a:srgbClr val="FF0000"/>
                </a:solidFill>
              </a:rPr>
              <a:t>Postoje</a:t>
            </a:r>
            <a:r>
              <a:rPr lang="en-US" sz="1900" u="sng" dirty="0">
                <a:solidFill>
                  <a:srgbClr val="FF0000"/>
                </a:solidFill>
              </a:rPr>
              <a:t> tri </a:t>
            </a:r>
            <a:r>
              <a:rPr lang="en-US" sz="1900" u="sng" dirty="0" err="1">
                <a:solidFill>
                  <a:srgbClr val="FF0000"/>
                </a:solidFill>
              </a:rPr>
              <a:t>glavna</a:t>
            </a:r>
            <a:r>
              <a:rPr lang="en-US" sz="1900" u="sng" dirty="0">
                <a:solidFill>
                  <a:srgbClr val="FF0000"/>
                </a:solidFill>
              </a:rPr>
              <a:t> </a:t>
            </a:r>
            <a:r>
              <a:rPr lang="en-US" sz="1900" u="sng" dirty="0" err="1">
                <a:solidFill>
                  <a:srgbClr val="FF0000"/>
                </a:solidFill>
              </a:rPr>
              <a:t>pisana</a:t>
            </a:r>
            <a:r>
              <a:rPr lang="en-US" sz="1900" u="sng" dirty="0">
                <a:solidFill>
                  <a:srgbClr val="FF0000"/>
                </a:solidFill>
              </a:rPr>
              <a:t> </a:t>
            </a:r>
            <a:r>
              <a:rPr lang="en-US" sz="1900" u="sng" dirty="0" err="1">
                <a:solidFill>
                  <a:srgbClr val="FF0000"/>
                </a:solidFill>
              </a:rPr>
              <a:t>izvora</a:t>
            </a:r>
            <a:r>
              <a:rPr lang="en-US" sz="1900" u="sng" dirty="0">
                <a:solidFill>
                  <a:srgbClr val="FF0000"/>
                </a:solidFill>
              </a:rPr>
              <a:t> </a:t>
            </a:r>
            <a:r>
              <a:rPr lang="en-US" sz="1900" u="sng" dirty="0" err="1">
                <a:solidFill>
                  <a:srgbClr val="FF0000"/>
                </a:solidFill>
              </a:rPr>
              <a:t>prava</a:t>
            </a:r>
            <a:r>
              <a:rPr lang="en-US" sz="1900" u="sng" dirty="0">
                <a:solidFill>
                  <a:srgbClr val="FF0000"/>
                </a:solidFill>
              </a:rPr>
              <a:t> EU </a:t>
            </a:r>
            <a:r>
              <a:rPr lang="en-US" sz="1900" u="sng" dirty="0" err="1">
                <a:solidFill>
                  <a:srgbClr val="FF0000"/>
                </a:solidFill>
              </a:rPr>
              <a:t>i</a:t>
            </a:r>
            <a:r>
              <a:rPr lang="en-US" sz="1900" u="sng" dirty="0">
                <a:solidFill>
                  <a:srgbClr val="FF0000"/>
                </a:solidFill>
              </a:rPr>
              <a:t> to:</a:t>
            </a:r>
            <a:endParaRPr lang="sr-Latn-RS" sz="1900" u="sng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Latn-RS" sz="1900" dirty="0">
                <a:solidFill>
                  <a:srgbClr val="FF0000"/>
                </a:solidFill>
              </a:rPr>
              <a:t>Prvi izvor prava Unije </a:t>
            </a:r>
            <a:r>
              <a:rPr lang="sr-Latn-RS" sz="1900" dirty="0"/>
              <a:t>su </a:t>
            </a:r>
            <a:r>
              <a:rPr lang="sr-Latn-RS" sz="1900" u="sng" dirty="0"/>
              <a:t>osnivački ugovori EU sa različitim prilozima, dodacima i protokolima, kao i kasnijim izmenama i dopunama samih ugovora. </a:t>
            </a:r>
            <a:r>
              <a:rPr lang="sr-Latn-RS" sz="1900" dirty="0"/>
              <a:t>Osnivački ugovori i ugovori o pristupanju sadrže osnovne odredbe o ciljevima, organizaciji i načinu rada EU. Suštinski, </a:t>
            </a:r>
            <a:r>
              <a:rPr lang="sr-Latn-RS" sz="1900" b="1" i="1" u="sng" dirty="0">
                <a:solidFill>
                  <a:srgbClr val="FF0000"/>
                </a:solidFill>
              </a:rPr>
              <a:t>oni predstavljaju ustavni okvir EU </a:t>
            </a:r>
            <a:r>
              <a:rPr lang="sr-Latn-RS" sz="1900" dirty="0"/>
              <a:t>koji se kasnije u interesu Unije dopunjava zakonodavnim i administrativnim delovanjem njenih institucija. Ugovori, kao pravni instrumenti koje su direktno stvorile države članice se u pravnoj teoriji nazivaju i </a:t>
            </a:r>
            <a:r>
              <a:rPr lang="sr-Latn-RS" sz="1900" b="1" i="1" u="sng" dirty="0">
                <a:solidFill>
                  <a:srgbClr val="FF0000"/>
                </a:solidFill>
              </a:rPr>
              <a:t>primarno pravo EU</a:t>
            </a:r>
            <a:endParaRPr lang="sr-Latn-RS" sz="1900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Latn-RS" sz="1900" dirty="0">
                <a:solidFill>
                  <a:srgbClr val="FF0000"/>
                </a:solidFill>
              </a:rPr>
              <a:t>Drugi izvor prava </a:t>
            </a:r>
            <a:r>
              <a:rPr lang="sr-Latn-RS" sz="1900" dirty="0"/>
              <a:t>EU ili </a:t>
            </a:r>
            <a:r>
              <a:rPr lang="sr-Latn-RS" sz="1900" b="1" i="1" u="sng" dirty="0">
                <a:solidFill>
                  <a:srgbClr val="FF0000"/>
                </a:solidFill>
              </a:rPr>
              <a:t>sekundarno pravo EU</a:t>
            </a:r>
            <a:r>
              <a:rPr lang="sr-Latn-RS" sz="1900" dirty="0">
                <a:solidFill>
                  <a:srgbClr val="FF0000"/>
                </a:solidFill>
              </a:rPr>
              <a:t> </a:t>
            </a:r>
            <a:r>
              <a:rPr lang="sr-Latn-RS" sz="1900" dirty="0"/>
              <a:t>su </a:t>
            </a:r>
            <a:r>
              <a:rPr lang="sr-Latn-RS" sz="1900" u="sng" dirty="0"/>
              <a:t>zakonodavni akti </a:t>
            </a:r>
            <a:r>
              <a:rPr lang="sr-Latn-RS" sz="1900" dirty="0"/>
              <a:t>koje donose institucije EU prilikom primene svojih ovlašćenja. Tačnije, </a:t>
            </a:r>
            <a:r>
              <a:rPr lang="sr-Latn-RS" sz="1900" u="sng" dirty="0"/>
              <a:t>sekundarno pravo čine zakonodavni akti, nezakonodavni akti (delegirani akti i sprovedbeni akti), neobavezujući instrumenti (mišljenja i preporuke) i ostali akti koji nisu pravne prirode (rezolucije, deklaracije i akcioni planovi)</a:t>
            </a:r>
            <a:r>
              <a:rPr lang="sr-Latn-RS" sz="1900" dirty="0"/>
              <a:t>. Između ovih akata postoje velike razlike u postupku donošenja, pravnom dejstvu (snazi) i adresatima odnosno subjektima kojima su upućeni</a:t>
            </a:r>
            <a:r>
              <a:rPr lang="en-US" sz="1900" dirty="0"/>
              <a:t>. </a:t>
            </a:r>
            <a:r>
              <a:rPr lang="sr-Latn-RS" sz="1900" b="1" i="1" u="sng" dirty="0">
                <a:solidFill>
                  <a:srgbClr val="FF0000"/>
                </a:solidFill>
              </a:rPr>
              <a:t>Obavezujući pravni akti sekundarnog prava su uredbe, direktive i odluke, a neobavezujući pravni akti su preporuke i mišljenja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Latn-RS" sz="1900" u="sng" dirty="0">
                <a:solidFill>
                  <a:srgbClr val="FF0000"/>
                </a:solidFill>
              </a:rPr>
              <a:t>Treći izvor prava EU </a:t>
            </a:r>
            <a:r>
              <a:rPr lang="sr-Latn-RS" sz="1900" u="sng" dirty="0"/>
              <a:t>su međunarodni ugovori</a:t>
            </a:r>
            <a:r>
              <a:rPr lang="sr-Latn-RS" sz="1900" dirty="0"/>
              <a:t> kao što su: ugovori o pridruživanju (1. Ugovori kao priprema za pristupanje EU, 2. Ugovori o uspostavljanju specijalnih veza, 3. Ugovor o Evropskom ekonomskom prostoru koga čine Island, Lihtenštajn i Norveška), Ugovori o saradnji, Ugovori o trgovini i Ugovori između država članica    </a:t>
            </a:r>
            <a:endParaRPr lang="sr-Cyrl-RS" sz="1900" dirty="0"/>
          </a:p>
        </p:txBody>
      </p:sp>
    </p:spTree>
    <p:extLst>
      <p:ext uri="{BB962C8B-B14F-4D97-AF65-F5344CB8AC3E}">
        <p14:creationId xmlns:p14="http://schemas.microsoft.com/office/powerpoint/2010/main" val="2865072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122" y="244700"/>
            <a:ext cx="8449196" cy="47651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en-GB" sz="2500" b="1" dirty="0">
                <a:solidFill>
                  <a:prstClr val="black"/>
                </a:solidFill>
              </a:rPr>
              <a:t>3. </a:t>
            </a:r>
            <a:r>
              <a:rPr lang="en-GB" sz="2500" b="1" dirty="0" err="1">
                <a:solidFill>
                  <a:prstClr val="black"/>
                </a:solidFill>
              </a:rPr>
              <a:t>Nepisani</a:t>
            </a:r>
            <a:r>
              <a:rPr lang="en-GB" sz="2500" b="1" dirty="0">
                <a:solidFill>
                  <a:prstClr val="black"/>
                </a:solidFill>
              </a:rPr>
              <a:t> </a:t>
            </a:r>
            <a:r>
              <a:rPr lang="en-GB" sz="2500" b="1" dirty="0" err="1">
                <a:solidFill>
                  <a:prstClr val="black"/>
                </a:solidFill>
              </a:rPr>
              <a:t>izvori</a:t>
            </a:r>
            <a:r>
              <a:rPr lang="en-GB" sz="2500" b="1" dirty="0">
                <a:solidFill>
                  <a:prstClr val="black"/>
                </a:solidFill>
              </a:rPr>
              <a:t> </a:t>
            </a:r>
            <a:r>
              <a:rPr lang="en-GB" sz="2500" b="1" dirty="0" err="1">
                <a:solidFill>
                  <a:prstClr val="black"/>
                </a:solidFill>
              </a:rPr>
              <a:t>prava</a:t>
            </a:r>
            <a:endParaRPr lang="en-GB" sz="25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8" y="1661374"/>
            <a:ext cx="11958964" cy="5061399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sr-Latn-RS" sz="1900" u="sng" dirty="0"/>
              <a:t>Nepisani izvori prava su namenjeni popunjavanju pravnih praznina koje postoje u pisanim izvorima prava. Takvi nepisani izvori prava u pravnom poretku EU su: opšta pravna načela i pravni običaj</a:t>
            </a:r>
          </a:p>
          <a:p>
            <a:pPr algn="just">
              <a:spcBef>
                <a:spcPts val="600"/>
              </a:spcBef>
            </a:pPr>
            <a:r>
              <a:rPr lang="sr-Latn-RS" sz="1900" dirty="0"/>
              <a:t>Opšta pravna načela su pravila koja su utemeljena na pravnim i pravosudnim principima koji se moraju poštovati u svakom pravnom sistemu. Njima se mogu popunjavati pravne praznine i na najpravedniji način rešavati pitanja povezana sa tumačenjem postojećeg prava</a:t>
            </a:r>
          </a:p>
          <a:p>
            <a:pPr algn="just">
              <a:spcBef>
                <a:spcPts val="600"/>
              </a:spcBef>
            </a:pPr>
            <a:r>
              <a:rPr lang="sr-Latn-RS" sz="1900" u="sng" dirty="0"/>
              <a:t>Osnova za utvrđivanje opštih pravnih načela su načela koja su zajednička pravnim sistemima država </a:t>
            </a:r>
            <a:r>
              <a:rPr lang="sr-Latn-RS" sz="1900" dirty="0"/>
              <a:t>članica. Ona utiću na primeni prava i veoma često su sadržana u presudama Sada EU (Evropskog suda pravde) </a:t>
            </a:r>
          </a:p>
          <a:p>
            <a:pPr algn="just">
              <a:spcBef>
                <a:spcPts val="600"/>
              </a:spcBef>
            </a:pPr>
            <a:r>
              <a:rPr lang="sr-Latn-RS" sz="1900" dirty="0"/>
              <a:t>Osnovna pravna načela koja se primenjuju u pravu EU su: </a:t>
            </a:r>
            <a:r>
              <a:rPr lang="sr-Latn-RS" sz="1900" b="1" i="1" u="sng" dirty="0">
                <a:solidFill>
                  <a:srgbClr val="FF0000"/>
                </a:solidFill>
              </a:rPr>
              <a:t>načelo autonomije, načelo direktne primene i nadređenosti prava EU, načelo proporcionalnosti, načelo zaštite legitimnih interesa, pravo na odgovarajuće saslušanje i načelo odgovornosti država članica za povrede prava Unije</a:t>
            </a:r>
          </a:p>
          <a:p>
            <a:pPr algn="just">
              <a:spcBef>
                <a:spcPts val="600"/>
              </a:spcBef>
            </a:pPr>
            <a:r>
              <a:rPr lang="sr-Latn-RS" sz="1900" dirty="0"/>
              <a:t>U nepisane izvore prava spada i pravni običaj. </a:t>
            </a:r>
            <a:r>
              <a:rPr lang="sr-Latn-RS" sz="1900" b="1" i="1" u="sng" dirty="0"/>
              <a:t>Pravni običaj je praksa koja se primenjuje i prihvata kao pravo i kojom se dopunjava ili menja primarno ili sekundarno zakonodavstvo Unije</a:t>
            </a:r>
          </a:p>
          <a:p>
            <a:pPr algn="just">
              <a:spcBef>
                <a:spcPts val="600"/>
              </a:spcBef>
            </a:pPr>
            <a:r>
              <a:rPr lang="sr-Latn-RS" sz="1900" dirty="0"/>
              <a:t>Za primenu pravnih običaja u pravu EU postoje ozbiljna ograničenja pre svega zbog postojanja posebnog postupka za izmenu osnivačkih ugovora i nadležnosti delovanja institucija u skladu sa osnivačkim ugovorima</a:t>
            </a:r>
          </a:p>
        </p:txBody>
      </p:sp>
    </p:spTree>
    <p:extLst>
      <p:ext uri="{BB962C8B-B14F-4D97-AF65-F5344CB8AC3E}">
        <p14:creationId xmlns:p14="http://schemas.microsoft.com/office/powerpoint/2010/main" val="422227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808" y="218941"/>
            <a:ext cx="8249992" cy="785611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sr-Latn-RS" sz="2500" b="1" dirty="0">
                <a:solidFill>
                  <a:prstClr val="black"/>
                </a:solidFill>
              </a:rPr>
              <a:t/>
            </a:r>
            <a:br>
              <a:rPr lang="sr-Latn-RS" sz="2500" b="1" dirty="0">
                <a:solidFill>
                  <a:prstClr val="black"/>
                </a:solidFill>
              </a:rPr>
            </a:br>
            <a:r>
              <a:rPr lang="en-GB" sz="2500" b="1" dirty="0">
                <a:solidFill>
                  <a:prstClr val="black"/>
                </a:solidFill>
              </a:rPr>
              <a:t>4. </a:t>
            </a:r>
            <a:r>
              <a:rPr lang="en-GB" sz="2500" b="1" dirty="0" err="1">
                <a:solidFill>
                  <a:prstClr val="black"/>
                </a:solidFill>
              </a:rPr>
              <a:t>Sistem</a:t>
            </a:r>
            <a:r>
              <a:rPr lang="en-GB" sz="2500" b="1" dirty="0">
                <a:solidFill>
                  <a:prstClr val="black"/>
                </a:solidFill>
              </a:rPr>
              <a:t> </a:t>
            </a:r>
            <a:r>
              <a:rPr lang="en-GB" sz="2500" b="1" dirty="0" err="1">
                <a:solidFill>
                  <a:prstClr val="black"/>
                </a:solidFill>
              </a:rPr>
              <a:t>pravnih</a:t>
            </a:r>
            <a:r>
              <a:rPr lang="en-GB" sz="2500" b="1" dirty="0">
                <a:solidFill>
                  <a:prstClr val="black"/>
                </a:solidFill>
              </a:rPr>
              <a:t> </a:t>
            </a:r>
            <a:r>
              <a:rPr lang="en-GB" sz="2500" b="1" dirty="0" err="1">
                <a:solidFill>
                  <a:prstClr val="black"/>
                </a:solidFill>
              </a:rPr>
              <a:t>instrumenata</a:t>
            </a:r>
            <a:r>
              <a:rPr lang="en-GB" sz="2500" b="1" dirty="0">
                <a:solidFill>
                  <a:prstClr val="black"/>
                </a:solidFill>
              </a:rPr>
              <a:t> EU – </a:t>
            </a:r>
            <a:r>
              <a:rPr lang="en-GB" sz="2500" b="1" dirty="0" err="1">
                <a:solidFill>
                  <a:prstClr val="black"/>
                </a:solidFill>
              </a:rPr>
              <a:t>sekundarno</a:t>
            </a:r>
            <a:r>
              <a:rPr lang="en-GB" sz="2500" b="1" dirty="0">
                <a:solidFill>
                  <a:prstClr val="black"/>
                </a:solidFill>
              </a:rPr>
              <a:t> </a:t>
            </a:r>
            <a:r>
              <a:rPr lang="en-GB" sz="2500" b="1" dirty="0" err="1">
                <a:solidFill>
                  <a:prstClr val="black"/>
                </a:solidFill>
              </a:rPr>
              <a:t>zakonodavstvo</a:t>
            </a:r>
            <a:r>
              <a:rPr lang="sr-Latn-RS" sz="2500" b="1" dirty="0">
                <a:solidFill>
                  <a:prstClr val="black"/>
                </a:solidFill>
              </a:rPr>
              <a:t> </a:t>
            </a:r>
            <a:r>
              <a:rPr lang="en-US" sz="2500" b="1" dirty="0">
                <a:solidFill>
                  <a:prstClr val="black"/>
                </a:solidFill>
              </a:rPr>
              <a:t/>
            </a:r>
            <a:br>
              <a:rPr lang="en-US" sz="2500" b="1" dirty="0">
                <a:solidFill>
                  <a:prstClr val="black"/>
                </a:solidFill>
              </a:rPr>
            </a:br>
            <a:r>
              <a:rPr lang="sr-Latn-RS" sz="2500" b="1" dirty="0">
                <a:solidFill>
                  <a:prstClr val="black"/>
                </a:solidFill>
              </a:rPr>
              <a:t>- Uredbe</a:t>
            </a:r>
            <a:endParaRPr lang="en-GB" sz="25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700011"/>
            <a:ext cx="11719773" cy="481669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000" u="sng" dirty="0" err="1"/>
              <a:t>Sistem</a:t>
            </a:r>
            <a:r>
              <a:rPr lang="en-US" sz="2000" u="sng" dirty="0"/>
              <a:t> </a:t>
            </a:r>
            <a:r>
              <a:rPr lang="en-US" sz="2000" u="sng" dirty="0" err="1"/>
              <a:t>pravnih</a:t>
            </a:r>
            <a:r>
              <a:rPr lang="en-US" sz="2000" u="sng" dirty="0"/>
              <a:t> </a:t>
            </a:r>
            <a:r>
              <a:rPr lang="en-US" sz="2000" u="sng" dirty="0" err="1"/>
              <a:t>instrumenata</a:t>
            </a:r>
            <a:r>
              <a:rPr lang="en-US" sz="2000" u="sng" dirty="0"/>
              <a:t> EU </a:t>
            </a:r>
            <a:r>
              <a:rPr lang="en-US" sz="2000" dirty="0"/>
              <a:t>je </a:t>
            </a:r>
            <a:r>
              <a:rPr lang="en-US" sz="2000" u="sng" dirty="0" err="1"/>
              <a:t>drugi</a:t>
            </a:r>
            <a:r>
              <a:rPr lang="en-US" sz="2000" u="sng" dirty="0"/>
              <a:t> </a:t>
            </a:r>
            <a:r>
              <a:rPr lang="en-US" sz="2000" u="sng" dirty="0" err="1"/>
              <a:t>naziv</a:t>
            </a:r>
            <a:r>
              <a:rPr lang="en-US" sz="2000" u="sng" dirty="0"/>
              <a:t> </a:t>
            </a:r>
            <a:r>
              <a:rPr lang="sr-Latn-RS" sz="2000" u="sng" dirty="0"/>
              <a:t>za pravne akte sekundarnog zakonodavstva</a:t>
            </a:r>
            <a:r>
              <a:rPr lang="sr-Latn-RS" sz="2000" dirty="0"/>
              <a:t> Unije odnosno </a:t>
            </a:r>
            <a:r>
              <a:rPr lang="sr-Latn-RS" sz="2000" b="1" dirty="0">
                <a:solidFill>
                  <a:srgbClr val="FF0000"/>
                </a:solidFill>
              </a:rPr>
              <a:t>sekundarnog prava EU</a:t>
            </a:r>
            <a:r>
              <a:rPr lang="sr-Latn-RS" sz="2000" dirty="0">
                <a:solidFill>
                  <a:srgbClr val="FF0000"/>
                </a:solidFill>
              </a:rPr>
              <a:t>. </a:t>
            </a:r>
            <a:r>
              <a:rPr lang="sr-Latn-RS" sz="2000" b="1" i="1" dirty="0">
                <a:solidFill>
                  <a:srgbClr val="FF0000"/>
                </a:solidFill>
              </a:rPr>
              <a:t>To su uredbe, direktive, odluke, preporuke i mišljenj</a:t>
            </a:r>
            <a:r>
              <a:rPr lang="sr-Latn-RS" sz="2000" b="1" dirty="0">
                <a:solidFill>
                  <a:srgbClr val="FF0000"/>
                </a:solidFill>
              </a:rPr>
              <a:t>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2000" b="1" dirty="0">
                <a:solidFill>
                  <a:srgbClr val="FF0000"/>
                </a:solidFill>
              </a:rPr>
              <a:t>Uredbe</a:t>
            </a:r>
            <a:r>
              <a:rPr lang="sr-Latn-RS" sz="2000" dirty="0"/>
              <a:t> se često u terminologiji prava EU zovu i zakoni Unije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2000" b="1" u="sng" dirty="0">
                <a:solidFill>
                  <a:srgbClr val="FF0000"/>
                </a:solidFill>
              </a:rPr>
              <a:t>Uredbe</a:t>
            </a:r>
            <a:r>
              <a:rPr lang="sr-Latn-RS" sz="2000" b="1" u="sng" dirty="0">
                <a:solidFill>
                  <a:schemeClr val="accent2"/>
                </a:solidFill>
              </a:rPr>
              <a:t> </a:t>
            </a:r>
            <a:r>
              <a:rPr lang="sr-Latn-RS" sz="2000" u="sng" dirty="0"/>
              <a:t>su pravni akti koji institucijama EU omogućavaju da prodru najdublje u nacionalne pravne sisteme. </a:t>
            </a:r>
            <a:r>
              <a:rPr lang="sr-Latn-RS" sz="2000" dirty="0"/>
              <a:t>Imaju dve karakteristike koje su vrlo neuobičajene za međunarodne pravne akte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2000" b="1" i="1" u="sng" dirty="0"/>
              <a:t>Prva karakteristika je teritorijalni karakter, odnosno donose za celu Uniju nezavisno od nacionalnih granica i u celosti su primenljive u svim državama članicama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2000" b="1" i="1" u="sng" dirty="0"/>
              <a:t>Druga karakteristika je direktna primenjivost, što znači da se uredbe ne moraju unositi u nacionalno pravo, odnosno uredbe uspostavljaju prava i obaveze na isti način kao zakoni u nacionalnom pravu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2000" b="1" i="1" u="sng" dirty="0">
                <a:solidFill>
                  <a:srgbClr val="FF0000"/>
                </a:solidFill>
              </a:rPr>
              <a:t>Pravo EU direktno obavezuje države članice i njihove institucije na poštovanje i primenu uredbi na isti način kao i nacionalne zakone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2000" dirty="0"/>
              <a:t>Potrebno je praviti razliku između </a:t>
            </a:r>
            <a:r>
              <a:rPr lang="sr-Latn-RS" sz="2000" b="1" dirty="0">
                <a:solidFill>
                  <a:srgbClr val="FF0000"/>
                </a:solidFill>
              </a:rPr>
              <a:t>uredbi</a:t>
            </a:r>
            <a:r>
              <a:rPr lang="sr-Latn-RS" sz="2000" dirty="0"/>
              <a:t> </a:t>
            </a:r>
            <a:r>
              <a:rPr lang="sr-Latn-RS" sz="2000" b="1" dirty="0"/>
              <a:t>koje su donete </a:t>
            </a:r>
            <a:r>
              <a:rPr lang="en-US" sz="2000" b="1" dirty="0"/>
              <a:t>od </a:t>
            </a:r>
            <a:r>
              <a:rPr lang="en-US" sz="2000" b="1" dirty="0" err="1"/>
              <a:t>strane</a:t>
            </a:r>
            <a:r>
              <a:rPr lang="en-US" sz="2000" b="1" dirty="0"/>
              <a:t> </a:t>
            </a:r>
            <a:r>
              <a:rPr lang="sr-Latn-RS" sz="2000" b="1" dirty="0"/>
              <a:t>Evropski</a:t>
            </a:r>
            <a:r>
              <a:rPr lang="en-US" sz="2000" b="1" dirty="0" err="1"/>
              <a:t>og</a:t>
            </a:r>
            <a:r>
              <a:rPr lang="sr-Latn-RS" sz="2000" b="1" dirty="0"/>
              <a:t> parlament</a:t>
            </a:r>
            <a:r>
              <a:rPr lang="en-US" sz="2000" b="1" dirty="0"/>
              <a:t>a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Saveta</a:t>
            </a:r>
            <a:r>
              <a:rPr lang="en-US" sz="2000" b="1" dirty="0"/>
              <a:t> EU</a:t>
            </a:r>
            <a:r>
              <a:rPr lang="sr-Latn-RS" sz="2000" b="1" dirty="0"/>
              <a:t> u skladu sa redovnom zakonodavnom procedurom</a:t>
            </a:r>
            <a:r>
              <a:rPr lang="en-US" sz="2000" b="1" dirty="0"/>
              <a:t> (</a:t>
            </a:r>
            <a:r>
              <a:rPr lang="en-US" sz="2000" b="1" dirty="0" err="1"/>
              <a:t>saodlu</a:t>
            </a:r>
            <a:r>
              <a:rPr lang="sr-Latn-RS" sz="2000" b="1" dirty="0"/>
              <a:t>čivanje) jer su samo te uredbe zakonodavni akti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sr-Latn-RS" sz="2000" dirty="0"/>
              <a:t>Uredbe koje donose samostalno Savet EU ili Komisija su implementirajući akti i nemaju karakter zakonodavnih akata Unije </a:t>
            </a:r>
            <a:endParaRPr lang="ru-RU" sz="2000" b="1" dirty="0"/>
          </a:p>
          <a:p>
            <a:pPr algn="just">
              <a:spcBef>
                <a:spcPts val="0"/>
              </a:spcBef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0165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3352" y="365125"/>
            <a:ext cx="8520448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>
                <a:solidFill>
                  <a:srgbClr val="FF0000"/>
                </a:solidFill>
              </a:rPr>
              <a:t>Direktive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339404"/>
            <a:ext cx="12050332" cy="5383368"/>
          </a:xfrm>
        </p:spPr>
        <p:txBody>
          <a:bodyPr>
            <a:noAutofit/>
          </a:bodyPr>
          <a:lstStyle/>
          <a:p>
            <a:pPr algn="just"/>
            <a:r>
              <a:rPr lang="sr-Latn-RS" sz="2400" dirty="0"/>
              <a:t>Direktive su uz uredbe najvažniji zakonodavni zakonodavni instrumenti (akti) EU. </a:t>
            </a:r>
            <a:r>
              <a:rPr lang="sr-Latn-RS" sz="2400" b="1" i="1" u="sng" dirty="0">
                <a:solidFill>
                  <a:srgbClr val="FF0000"/>
                </a:solidFill>
              </a:rPr>
              <a:t>Direktiva je namenjena usklađivanju zakonodavstva država članica uz poštovanje različitosti nacionalnih tradicija i struktura</a:t>
            </a:r>
            <a:r>
              <a:rPr lang="sr-Latn-RS" sz="2400" dirty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sr-Latn-RS" sz="2400" dirty="0"/>
              <a:t>Direktivama se suštinski vrši uklanjanje suprotnosti i sukoba između nacionalnih zakona i prava EU. Direktivama se postepeno izglađuju sve neusklađenosti u svim državama članicama i uspostavljaju isti materijalni uslovi. Na primer, direktiva je bila jedan od glavnih instrumenata u izgradnji jedinstvenog tržišta</a:t>
            </a:r>
          </a:p>
          <a:p>
            <a:pPr algn="just"/>
            <a:r>
              <a:rPr lang="sr-Latn-RS" sz="2400" b="1" i="1" u="sng" dirty="0">
                <a:solidFill>
                  <a:srgbClr val="FF0000"/>
                </a:solidFill>
              </a:rPr>
              <a:t>Direktiva je obavezujuća za države članice u pogledu cilja koji treba ostvariti ali se nacionalnim organima prepušta da odluče na koji način će se dogovoreni cilj ugraditi u domaće pravne sisteme (blaži oblik intervencije u nacionalne pravne sisteme). </a:t>
            </a:r>
            <a:r>
              <a:rPr lang="sr-Latn-RS" sz="2400" dirty="0"/>
              <a:t>Pri sprovođenja pravila Unije sadržanim u direktivama uzimaju se u obzir i domaće okolnosti</a:t>
            </a:r>
          </a:p>
          <a:p>
            <a:pPr algn="just"/>
            <a:r>
              <a:rPr lang="sr-Latn-RS" sz="2400" u="sng" dirty="0"/>
              <a:t>Direktivom se ne zamenjuju zakoni država članica, već se države članice obavezuju da će svoje nacionalno zakonodavstvo prilagoditi odredbama sadržanim u direktivama Unije</a:t>
            </a:r>
          </a:p>
        </p:txBody>
      </p:sp>
    </p:spTree>
    <p:extLst>
      <p:ext uri="{BB962C8B-B14F-4D97-AF65-F5344CB8AC3E}">
        <p14:creationId xmlns:p14="http://schemas.microsoft.com/office/powerpoint/2010/main" val="342047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97" y="1146220"/>
            <a:ext cx="11320530" cy="5030743"/>
          </a:xfrm>
        </p:spPr>
        <p:txBody>
          <a:bodyPr/>
          <a:lstStyle/>
          <a:p>
            <a:pPr lvl="0" algn="just"/>
            <a:endParaRPr lang="sr-Latn-RS" sz="2000" dirty="0">
              <a:solidFill>
                <a:prstClr val="black"/>
              </a:solidFill>
            </a:endParaRPr>
          </a:p>
          <a:p>
            <a:pPr lvl="0" algn="just"/>
            <a:r>
              <a:rPr lang="sr-Latn-RS" sz="2000" dirty="0">
                <a:solidFill>
                  <a:prstClr val="black"/>
                </a:solidFill>
              </a:rPr>
              <a:t>Direktivama se u načelu ne dodeljuju prava niti nameću obaveze građanima Unije jer su direktive izričito upućene državama članicama. Međutim građani Unije se mogu naći u nepovoljnom položaju ako država članica nije preduzela mere za postizanje ciljeva direktive</a:t>
            </a:r>
          </a:p>
          <a:p>
            <a:pPr lvl="0" algn="just"/>
            <a:r>
              <a:rPr lang="sr-Latn-RS" sz="2000" dirty="0">
                <a:solidFill>
                  <a:prstClr val="black"/>
                </a:solidFill>
              </a:rPr>
              <a:t>Sud EU je sankcionisao takve situacije i </a:t>
            </a:r>
            <a:r>
              <a:rPr lang="sr-Latn-RS" sz="2000" b="1" u="sng" dirty="0">
                <a:solidFill>
                  <a:prstClr val="black"/>
                </a:solidFill>
              </a:rPr>
              <a:t>kroz susku praksu utvrdio da građani imaju pravo da se pozivaju na direktive pred nacionalnim sudovima (direkno dejstvo direktiva) kako bi bilo obezbeđeno ostvarivanje prava koja su im data direktivom. </a:t>
            </a:r>
          </a:p>
          <a:p>
            <a:pPr lvl="0" algn="just"/>
            <a:r>
              <a:rPr lang="sr-Latn-RS" sz="2000" b="1" i="1" u="sng" dirty="0">
                <a:solidFill>
                  <a:srgbClr val="FF0000"/>
                </a:solidFill>
              </a:rPr>
              <a:t>Cilj direktnog dejstva direktive je kažnjavanje države članice koja krši svoje obaveze i to samo kada je direktiva bila u korist građana a ne na njihovu štetu – vertikalno direktno dejstvo (odnos država - pojedinac)</a:t>
            </a:r>
          </a:p>
          <a:p>
            <a:pPr lvl="0" algn="just"/>
            <a:r>
              <a:rPr lang="sr-Latn-RS" sz="2000" b="1" u="sng" dirty="0">
                <a:solidFill>
                  <a:prstClr val="black"/>
                </a:solidFill>
              </a:rPr>
              <a:t>Sud EU ne prihvata direktno dejstvo direktiva u međusobnim odnosima između građana (horizontalno direktno dejstvo),</a:t>
            </a:r>
            <a:r>
              <a:rPr lang="sr-Latn-RS" sz="2000" dirty="0">
                <a:solidFill>
                  <a:prstClr val="black"/>
                </a:solidFill>
              </a:rPr>
              <a:t> odnosno tužbi između građana koje za osnovu imaju odredbe direktive</a:t>
            </a:r>
          </a:p>
          <a:p>
            <a:pPr lvl="0" algn="just"/>
            <a:r>
              <a:rPr lang="sr-Latn-RS" sz="2000" b="1" i="1" u="sng" dirty="0">
                <a:solidFill>
                  <a:srgbClr val="FF0000"/>
                </a:solidFill>
              </a:rPr>
              <a:t>Nacionalno pravo se mora tumačiti u skladu sa direktivama i konkretnoj direktivi se mora dati prednost u odnosu na nacionalno zakonodavstvo sa kojim je ta direktiva u sukobu</a:t>
            </a:r>
            <a:endParaRPr lang="en-GB" sz="2000" b="1" i="1" u="sng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93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666" y="180303"/>
            <a:ext cx="8659133" cy="643945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/>
            </a:r>
            <a:br>
              <a:rPr lang="sr-Latn-RS" sz="2800" b="1" dirty="0"/>
            </a:br>
            <a:r>
              <a:rPr lang="sr-Latn-RS" sz="2800" b="1" dirty="0"/>
              <a:t>Odluke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8" y="1712890"/>
            <a:ext cx="11024316" cy="4868213"/>
          </a:xfrm>
        </p:spPr>
        <p:txBody>
          <a:bodyPr>
            <a:noAutofit/>
          </a:bodyPr>
          <a:lstStyle/>
          <a:p>
            <a:pPr algn="just">
              <a:spcBef>
                <a:spcPts val="400"/>
              </a:spcBef>
            </a:pPr>
            <a:r>
              <a:rPr lang="sr-Latn-RS" sz="2000" dirty="0"/>
              <a:t>Postoje dve vrste odluka kao pravnih instrumenata Unije i to</a:t>
            </a:r>
            <a:r>
              <a:rPr lang="sr-Latn-RS" sz="2000" u="sng" dirty="0"/>
              <a:t>: </a:t>
            </a:r>
            <a:r>
              <a:rPr lang="sr-Latn-RS" sz="2000" b="1" i="1" u="sng" dirty="0">
                <a:solidFill>
                  <a:srgbClr val="FF0000"/>
                </a:solidFill>
              </a:rPr>
              <a:t>odluke u kojima je navedeno kome su </a:t>
            </a:r>
            <a:r>
              <a:rPr lang="sr-Latn-RS" sz="2000" b="1" u="sng" dirty="0">
                <a:solidFill>
                  <a:srgbClr val="FF0000"/>
                </a:solidFill>
              </a:rPr>
              <a:t>upućene (adresati su poznati)</a:t>
            </a:r>
            <a:r>
              <a:rPr lang="sr-Latn-RS" sz="2000" b="1" u="sng" dirty="0"/>
              <a:t> </a:t>
            </a:r>
            <a:r>
              <a:rPr lang="sr-Latn-RS" sz="2000" u="sng" dirty="0"/>
              <a:t>i </a:t>
            </a:r>
            <a:r>
              <a:rPr lang="sr-Latn-RS" sz="2000" b="1" i="1" u="sng" dirty="0"/>
              <a:t>opšte odluke koje nisu upućene nikome posebno</a:t>
            </a:r>
          </a:p>
          <a:p>
            <a:pPr marL="0" indent="0" algn="just">
              <a:spcBef>
                <a:spcPts val="400"/>
              </a:spcBef>
              <a:buNone/>
            </a:pPr>
            <a:endParaRPr lang="sr-Latn-RS" sz="1000" b="1" i="1" u="sng" dirty="0"/>
          </a:p>
          <a:p>
            <a:pPr algn="just">
              <a:spcBef>
                <a:spcPts val="400"/>
              </a:spcBef>
            </a:pPr>
            <a:r>
              <a:rPr lang="sr-Latn-RS" sz="2000" b="1" dirty="0">
                <a:solidFill>
                  <a:srgbClr val="FF0000"/>
                </a:solidFill>
              </a:rPr>
              <a:t>Odlukama u kojima je navedeno kome su upućene</a:t>
            </a:r>
            <a:r>
              <a:rPr lang="sr-Latn-RS" sz="2000" b="1" dirty="0"/>
              <a:t> </a:t>
            </a:r>
            <a:r>
              <a:rPr lang="sr-Latn-RS" sz="2000" dirty="0"/>
              <a:t>se zamenjuju predhodne odluke kojima se uređuju određeni slučajevi ili situacije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sr-Latn-RS" sz="2000" dirty="0"/>
              <a:t>  </a:t>
            </a:r>
          </a:p>
          <a:p>
            <a:pPr algn="just">
              <a:spcBef>
                <a:spcPts val="400"/>
              </a:spcBef>
            </a:pPr>
            <a:r>
              <a:rPr lang="sr-Latn-RS" sz="2000" dirty="0"/>
              <a:t>Najčešće ih donose Savet EU i Komisija u obavljanju svojih izvršnih funkcija. Ovim odlukama se može tražiti od države članice, privrednog subjekta ili građanina Unije određeno postupanje ili suzdržavanje od postupanja ili im se mogu utvrđivati prava i obaveze</a:t>
            </a:r>
          </a:p>
          <a:p>
            <a:pPr marL="0" indent="0" algn="just">
              <a:spcBef>
                <a:spcPts val="400"/>
              </a:spcBef>
              <a:buNone/>
            </a:pPr>
            <a:endParaRPr lang="en-US" sz="1000" dirty="0"/>
          </a:p>
          <a:p>
            <a:pPr algn="just">
              <a:spcBef>
                <a:spcPts val="4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Odluke</a:t>
            </a:r>
            <a:r>
              <a:rPr lang="en-US" sz="2000" b="1" dirty="0">
                <a:solidFill>
                  <a:srgbClr val="FF0000"/>
                </a:solidFill>
              </a:rPr>
              <a:t> u </a:t>
            </a:r>
            <a:r>
              <a:rPr lang="en-US" sz="2000" b="1" dirty="0" err="1">
                <a:solidFill>
                  <a:srgbClr val="FF0000"/>
                </a:solidFill>
              </a:rPr>
              <a:t>kojima</a:t>
            </a:r>
            <a:r>
              <a:rPr lang="en-US" sz="2000" b="1" dirty="0">
                <a:solidFill>
                  <a:srgbClr val="FF0000"/>
                </a:solidFill>
              </a:rPr>
              <a:t> je </a:t>
            </a:r>
            <a:r>
              <a:rPr lang="en-US" sz="2000" b="1" dirty="0" err="1">
                <a:solidFill>
                  <a:srgbClr val="FF0000"/>
                </a:solidFill>
              </a:rPr>
              <a:t>navedeno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kome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upu</a:t>
            </a:r>
            <a:r>
              <a:rPr lang="sr-Latn-RS" sz="2000" b="1" dirty="0">
                <a:solidFill>
                  <a:srgbClr val="FF0000"/>
                </a:solidFill>
              </a:rPr>
              <a:t>ćene </a:t>
            </a:r>
            <a:r>
              <a:rPr lang="sr-Latn-RS" sz="2000" b="1" u="sng" dirty="0"/>
              <a:t>se razlikuju od uredbe po individualnoj primenjivosti odnosno moraju da sadrže subjekte (adresate) kojima su upućene</a:t>
            </a:r>
            <a:r>
              <a:rPr lang="sr-Latn-RS" sz="2000" dirty="0"/>
              <a:t>.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/>
              <a:t>Uredbe ne sadrže subjekte</a:t>
            </a:r>
          </a:p>
          <a:p>
            <a:pPr marL="0" indent="0" algn="just">
              <a:spcBef>
                <a:spcPts val="400"/>
              </a:spcBef>
              <a:buNone/>
            </a:pPr>
            <a:endParaRPr lang="sr-Latn-RS" sz="1000" dirty="0"/>
          </a:p>
          <a:p>
            <a:pPr algn="just">
              <a:spcBef>
                <a:spcPts val="4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Odluke</a:t>
            </a:r>
            <a:r>
              <a:rPr lang="en-US" sz="2000" b="1" dirty="0">
                <a:solidFill>
                  <a:srgbClr val="FF0000"/>
                </a:solidFill>
              </a:rPr>
              <a:t> u </a:t>
            </a:r>
            <a:r>
              <a:rPr lang="en-US" sz="2000" b="1" dirty="0" err="1">
                <a:solidFill>
                  <a:srgbClr val="FF0000"/>
                </a:solidFill>
              </a:rPr>
              <a:t>kojima</a:t>
            </a:r>
            <a:r>
              <a:rPr lang="en-US" sz="2000" b="1" dirty="0">
                <a:solidFill>
                  <a:srgbClr val="FF0000"/>
                </a:solidFill>
              </a:rPr>
              <a:t> je </a:t>
            </a:r>
            <a:r>
              <a:rPr lang="en-US" sz="2000" b="1" dirty="0" err="1">
                <a:solidFill>
                  <a:srgbClr val="FF0000"/>
                </a:solidFill>
              </a:rPr>
              <a:t>navedeno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kome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su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upu</a:t>
            </a:r>
            <a:r>
              <a:rPr lang="sr-Latn-RS" sz="2000" b="1" dirty="0">
                <a:solidFill>
                  <a:srgbClr val="FF0000"/>
                </a:solidFill>
              </a:rPr>
              <a:t>ćene </a:t>
            </a:r>
            <a:r>
              <a:rPr lang="sr-Latn-RS" sz="2000" dirty="0"/>
              <a:t>razlikuju se </a:t>
            </a:r>
            <a:r>
              <a:rPr lang="sr-Latn-RS" sz="2000" b="1" u="sng" dirty="0"/>
              <a:t>od direktiva </a:t>
            </a:r>
            <a:r>
              <a:rPr lang="sr-Latn-RS" sz="2000" dirty="0"/>
              <a:t>(u kojima se navodi cilj koji treba postići) </a:t>
            </a:r>
            <a:r>
              <a:rPr lang="sr-Latn-RS" sz="2000" b="1" u="sng" dirty="0">
                <a:solidFill>
                  <a:srgbClr val="FF0000"/>
                </a:solidFill>
              </a:rPr>
              <a:t>po tome što su obavezujuće u celosti</a:t>
            </a:r>
            <a:r>
              <a:rPr lang="sr-Latn-RS" sz="2000" dirty="0">
                <a:solidFill>
                  <a:srgbClr val="FF0000"/>
                </a:solidFill>
              </a:rPr>
              <a:t> </a:t>
            </a:r>
            <a:r>
              <a:rPr lang="sr-Latn-RS" sz="2000" dirty="0"/>
              <a:t>za sve subjekte - adresate kojima je upućena. </a:t>
            </a:r>
          </a:p>
        </p:txBody>
      </p:sp>
    </p:spTree>
    <p:extLst>
      <p:ext uri="{BB962C8B-B14F-4D97-AF65-F5344CB8AC3E}">
        <p14:creationId xmlns:p14="http://schemas.microsoft.com/office/powerpoint/2010/main" val="367604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</TotalTime>
  <Words>2091</Words>
  <Application>Microsoft Office PowerPoint</Application>
  <PresentationFormat>Widescreen</PresentationFormat>
  <Paragraphs>105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                                                                                                                 </vt:lpstr>
      <vt:lpstr>   Pravni poredak Evropske unije</vt:lpstr>
      <vt:lpstr>   1. Evropska unija kao tvorevina prava</vt:lpstr>
      <vt:lpstr>  2. Izvori prava EU</vt:lpstr>
      <vt:lpstr>    3. Nepisani izvori prava</vt:lpstr>
      <vt:lpstr>     4. Sistem pravnih instrumenata EU – sekundarno zakonodavstvo  - Uredbe</vt:lpstr>
      <vt:lpstr>   Direktive</vt:lpstr>
      <vt:lpstr>PowerPoint Presentation</vt:lpstr>
      <vt:lpstr>   Odluke</vt:lpstr>
      <vt:lpstr>PowerPoint Presentation</vt:lpstr>
      <vt:lpstr>   Preporuke i mišljenja</vt:lpstr>
      <vt:lpstr>    Rezolucije, deklaracije, akcioni planovi, bele i zelene knjige i objavljivanje akata EU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Zoki</dc:creator>
  <cp:lastModifiedBy>Zoki</cp:lastModifiedBy>
  <cp:revision>365</cp:revision>
  <dcterms:created xsi:type="dcterms:W3CDTF">2021-02-18T11:24:12Z</dcterms:created>
  <dcterms:modified xsi:type="dcterms:W3CDTF">2022-05-05T13:26:54Z</dcterms:modified>
</cp:coreProperties>
</file>