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5" r:id="rId2"/>
  </p:sldMasterIdLst>
  <p:notesMasterIdLst>
    <p:notesMasterId r:id="rId20"/>
  </p:notesMasterIdLst>
  <p:sldIdLst>
    <p:sldId id="285" r:id="rId3"/>
    <p:sldId id="256" r:id="rId4"/>
    <p:sldId id="257" r:id="rId5"/>
    <p:sldId id="263" r:id="rId6"/>
    <p:sldId id="279" r:id="rId7"/>
    <p:sldId id="265" r:id="rId8"/>
    <p:sldId id="264" r:id="rId9"/>
    <p:sldId id="272" r:id="rId10"/>
    <p:sldId id="284" r:id="rId11"/>
    <p:sldId id="266" r:id="rId12"/>
    <p:sldId id="281" r:id="rId13"/>
    <p:sldId id="268" r:id="rId14"/>
    <p:sldId id="278" r:id="rId15"/>
    <p:sldId id="269" r:id="rId16"/>
    <p:sldId id="283" r:id="rId17"/>
    <p:sldId id="286" r:id="rId18"/>
    <p:sldId id="287" r:id="rId19"/>
  </p:sldIdLst>
  <p:sldSz cx="9144000" cy="6858000" type="screen4x3"/>
  <p:notesSz cx="6858000" cy="9144000"/>
  <p:defaultTextStyle>
    <a:defPPr>
      <a:defRPr lang="sr-Cyrl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22" d="100"/>
          <a:sy n="122" d="100"/>
        </p:scale>
        <p:origin x="-204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97F9D8-5567-4733-BCB1-94286FE4A9CE}" type="datetimeFigureOut">
              <a:rPr lang="en-GB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385DF2-71EA-44FD-8218-2B75C78C10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2274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FD82319-C0E9-4104-AF91-EF29BA331404}" type="slidenum">
              <a:rPr lang="en-US" altLang="sr-Latn-RS">
                <a:solidFill>
                  <a:srgbClr val="000000"/>
                </a:solidFill>
              </a:rPr>
              <a:pPr/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93B10-6A09-4FA7-AD6D-466E62DE9DF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468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FB21D-E64B-4111-BD4E-F48C4D78685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3119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7596D-DAE4-467F-8AC5-D274A6EA4A48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3689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E7718EC5-8DF9-4882-9FAF-E9F4D77AFCC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05818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1A082012-9D3C-419D-95D0-FB1A17FF0E7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602368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196DFEB-4384-455F-B1BC-73569D176C6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825521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C2C032EA-E55B-4232-BD04-C1BD97DCCEA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500216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B3E4A778-E8E8-4000-BE42-6851950B7AA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14423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CB4B5D7A-1A99-4265-B5E2-555FDFC0C12E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83327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3F6534C0-8C13-4CED-A1FD-CD53FD25737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841946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57710054-F2C3-4276-8108-17526B7A039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5288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6B530-F9C4-4516-AC46-B9EF7413587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480219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E5F69286-670C-4BDC-9561-8617905E9B84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97723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7BCD84E3-779A-41CB-8448-3FCC2572982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073357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A430F710-A971-412E-9828-078BFAC2F8FA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618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6EE55-E3B3-4B03-88B0-ADF3F5FEBA60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06173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1964C-DE93-42A0-B67F-BA78366BEA4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82836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8462B-E9B4-4560-9FD7-2A4A185F611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6575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F8CE7-1202-4761-84F1-CADEF40058A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5828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A2DBB-2CE0-4982-9D6B-79CB8FA33A3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49425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9E07A-394E-437B-9A49-C469DD03A40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60511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C49DA-9499-4CE5-96D4-F3D6A31F075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3156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 smtClean="0"/>
              <a:t>Click to edit Master text styles</a:t>
            </a:r>
          </a:p>
          <a:p>
            <a:pPr lvl="1"/>
            <a:r>
              <a:rPr lang="sr-Latn-CS" altLang="sr-Latn-RS" smtClean="0"/>
              <a:t>Second level</a:t>
            </a:r>
          </a:p>
          <a:p>
            <a:pPr lvl="2"/>
            <a:r>
              <a:rPr lang="sr-Latn-CS" altLang="sr-Latn-RS" smtClean="0"/>
              <a:t>Third level</a:t>
            </a:r>
          </a:p>
          <a:p>
            <a:pPr lvl="3"/>
            <a:r>
              <a:rPr lang="sr-Latn-CS" altLang="sr-Latn-RS" smtClean="0"/>
              <a:t>Fourth level</a:t>
            </a:r>
          </a:p>
          <a:p>
            <a:pPr lvl="4"/>
            <a:r>
              <a:rPr lang="sr-Latn-CS" altLang="sr-Latn-R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7B32BD1-D432-49BD-9263-0030F2990A0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RS" altLang="sr-Latn-RS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sr-Latn-R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94A2997-F16A-4331-BF93-A813A790841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stitutions/inst/council/index_pt.htm" TargetMode="External"/><Relationship Id="rId2" Type="http://schemas.openxmlformats.org/officeDocument/2006/relationships/hyperlink" Target="http://www.consilium.europa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92413" y="857250"/>
            <a:ext cx="6351587" cy="857250"/>
          </a:xfrm>
        </p:spPr>
        <p:txBody>
          <a:bodyPr/>
          <a:lstStyle/>
          <a:p>
            <a:pPr algn="r"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sr-Cyrl-R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</a:t>
            </a:r>
            <a:endParaRPr lang="en-GB" sz="15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257800" y="5086350"/>
            <a:ext cx="2628900" cy="812800"/>
          </a:xfrm>
        </p:spPr>
        <p:txBody>
          <a:bodyPr/>
          <a:lstStyle/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Doc. dr. Zorančo Vasilkov</a:t>
            </a:r>
          </a:p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vasilkovzoranco</a:t>
            </a:r>
            <a:r>
              <a:rPr lang="en-US" sz="1500" dirty="0">
                <a:solidFill>
                  <a:srgbClr val="0070C0"/>
                </a:solidFill>
              </a:rPr>
              <a:t>@yahoo.com</a:t>
            </a:r>
            <a:endParaRPr lang="sr-Latn-CS" sz="1500" dirty="0">
              <a:solidFill>
                <a:srgbClr val="0070C0"/>
              </a:solidFill>
            </a:endParaRPr>
          </a:p>
        </p:txBody>
      </p:sp>
      <p:sp>
        <p:nvSpPr>
          <p:cNvPr id="1536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B20B832-BC90-4DB1-9199-B897D8C56534}" type="slidenum">
              <a:rPr lang="sr-Latn-CS" altLang="sr-Latn-RS">
                <a:solidFill>
                  <a:srgbClr val="898989"/>
                </a:solidFill>
              </a:rPr>
              <a:pPr/>
              <a:t>1</a:t>
            </a:fld>
            <a:endParaRPr lang="sr-Latn-CS" altLang="sr-Latn-RS">
              <a:solidFill>
                <a:srgbClr val="898989"/>
              </a:solidFill>
            </a:endParaRPr>
          </a:p>
        </p:txBody>
      </p:sp>
      <p:sp>
        <p:nvSpPr>
          <p:cNvPr id="15365" name="Naslov 1"/>
          <p:cNvSpPr txBox="1">
            <a:spLocks/>
          </p:cNvSpPr>
          <p:nvPr/>
        </p:nvSpPr>
        <p:spPr bwMode="auto">
          <a:xfrm>
            <a:off x="608013" y="2422525"/>
            <a:ext cx="7907337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5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275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275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275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275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sr-Latn-RS" altLang="sr-Latn-RS" sz="2100" b="1">
                <a:solidFill>
                  <a:srgbClr val="0070C0"/>
                </a:solidFill>
                <a:latin typeface="Calibri Light" pitchFamily="34" charset="0"/>
              </a:rPr>
              <a:t>EVROPSKE INTEGRACIJE I PRAVO EU</a:t>
            </a:r>
            <a:endParaRPr lang="en-US" altLang="sr-Latn-RS" sz="2100" b="1">
              <a:solidFill>
                <a:srgbClr val="0070C0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400800" cy="1384300"/>
          </a:xfrm>
        </p:spPr>
        <p:txBody>
          <a:bodyPr/>
          <a:lstStyle/>
          <a:p>
            <a:pPr eaLnBrk="1" hangingPunct="1"/>
            <a:r>
              <a:rPr lang="en-US" altLang="sr-Latn-RS" sz="2800" smtClean="0">
                <a:solidFill>
                  <a:srgbClr val="FF0000"/>
                </a:solidFill>
              </a:rPr>
              <a:t>Nadleznost Saveta </a:t>
            </a:r>
            <a:r>
              <a:rPr lang="sr-Latn-RS" altLang="sr-Latn-RS" sz="2800" smtClean="0">
                <a:solidFill>
                  <a:srgbClr val="FF0000"/>
                </a:solidFill>
              </a:rPr>
              <a:t>EU</a:t>
            </a:r>
            <a:endParaRPr lang="sr-Cyrl-CS" altLang="sr-Latn-RS" sz="2800" smtClean="0">
              <a:solidFill>
                <a:srgbClr val="FF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sr-Latn-RS" sz="2400" b="1" smtClean="0">
                <a:solidFill>
                  <a:srgbClr val="0070C0"/>
                </a:solidFill>
              </a:rPr>
              <a:t>Centralno zakonodavno telo u institucionalnom trouglu EU – Komisija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 </a:t>
            </a:r>
            <a:r>
              <a:rPr lang="en-US" altLang="sr-Latn-RS" sz="2400" b="1" smtClean="0">
                <a:solidFill>
                  <a:srgbClr val="0070C0"/>
                </a:solidFill>
              </a:rPr>
              <a:t> predla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ž</a:t>
            </a:r>
            <a:r>
              <a:rPr lang="en-US" altLang="sr-Latn-RS" sz="2400" b="1" smtClean="0">
                <a:solidFill>
                  <a:srgbClr val="0070C0"/>
                </a:solidFill>
              </a:rPr>
              <a:t>e novo EU zakonodavstvo, ali ga EP i Savet usvajaju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sr-Latn-RS" sz="2400" b="1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400" b="1" u="sng" smtClean="0">
                <a:solidFill>
                  <a:srgbClr val="0070C0"/>
                </a:solidFill>
              </a:rPr>
              <a:t>Objedinjene zakonodavna, izvr</a:t>
            </a:r>
            <a:r>
              <a:rPr lang="sr-Latn-RS" altLang="sr-Latn-RS" sz="2400" b="1" u="sng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u="sng" smtClean="0">
                <a:solidFill>
                  <a:srgbClr val="0070C0"/>
                </a:solidFill>
              </a:rPr>
              <a:t>na i diplomatska funkcija u Savetu</a:t>
            </a:r>
            <a:r>
              <a:rPr lang="sr-Latn-RS" altLang="sr-Latn-RS" sz="2400" b="1" u="sng" smtClean="0">
                <a:solidFill>
                  <a:srgbClr val="0070C0"/>
                </a:solidFill>
              </a:rPr>
              <a:t> EU</a:t>
            </a:r>
            <a:endParaRPr lang="en-US" altLang="sr-Latn-RS" sz="2400" b="1" u="sng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sr-Latn-RS" sz="2400" b="1" u="sng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Latn-RS" altLang="sr-Latn-RS" sz="2400" b="1" u="sng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u="sng" smtClean="0">
                <a:solidFill>
                  <a:srgbClr val="0070C0"/>
                </a:solidFill>
              </a:rPr>
              <a:t>lanovi Saveta nisu politi</a:t>
            </a:r>
            <a:r>
              <a:rPr lang="sr-Latn-RS" altLang="sr-Latn-RS" sz="2400" b="1" u="sng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u="sng" smtClean="0">
                <a:solidFill>
                  <a:srgbClr val="0070C0"/>
                </a:solidFill>
              </a:rPr>
              <a:t>ki odgovorni nijednom drugom organu EU</a:t>
            </a:r>
          </a:p>
          <a:p>
            <a:pPr algn="just" eaLnBrk="1" hangingPunct="1">
              <a:lnSpc>
                <a:spcPct val="80000"/>
              </a:lnSpc>
            </a:pPr>
            <a:endParaRPr lang="sr-Cyrl-CS" altLang="sr-Latn-RS" sz="2400" b="1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200"/>
            <a:ext cx="1905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21907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1750"/>
            <a:ext cx="5867400" cy="1143000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endParaRPr lang="sr-Latn-CS" altLang="sr-Latn-RS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sr-Latn-RS" altLang="sr-Latn-RS" sz="2400" b="1" dirty="0" err="1">
                <a:solidFill>
                  <a:srgbClr val="0070C0"/>
                </a:solidFill>
              </a:rPr>
              <a:t>Š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est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funkcija</a:t>
            </a:r>
            <a:r>
              <a:rPr lang="en-US" altLang="sr-Latn-RS" sz="2400" b="1" dirty="0">
                <a:solidFill>
                  <a:srgbClr val="0070C0"/>
                </a:solidFill>
              </a:rPr>
              <a:t>: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zakonodavna</a:t>
            </a:r>
            <a:r>
              <a:rPr lang="en-US" altLang="sr-Latn-RS" sz="2400" b="1" dirty="0">
                <a:solidFill>
                  <a:srgbClr val="0070C0"/>
                </a:solidFill>
              </a:rPr>
              <a:t> (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saodlu</a:t>
            </a:r>
            <a:r>
              <a:rPr lang="sr-Latn-RS" altLang="sr-Latn-RS" sz="2400" b="1" dirty="0">
                <a:solidFill>
                  <a:srgbClr val="0070C0"/>
                </a:solidFill>
              </a:rPr>
              <a:t>č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ivanje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</a:t>
            </a:r>
            <a:r>
              <a:rPr lang="en-US" altLang="sr-Latn-RS" sz="2400" b="1" dirty="0">
                <a:solidFill>
                  <a:srgbClr val="0070C0"/>
                </a:solidFill>
              </a:rPr>
              <a:t> EP</a:t>
            </a:r>
            <a:r>
              <a:rPr lang="sr-Latn-RS" altLang="sr-Latn-RS" sz="2400" b="1" dirty="0">
                <a:solidFill>
                  <a:srgbClr val="0070C0"/>
                </a:solidFill>
              </a:rPr>
              <a:t> ili redovna zakonodavna procedura po Ugovoru o EU iz Lisabona</a:t>
            </a:r>
            <a:r>
              <a:rPr lang="en-US" altLang="sr-Latn-RS" sz="2400" b="1" dirty="0">
                <a:solidFill>
                  <a:srgbClr val="0070C0"/>
                </a:solidFill>
              </a:rPr>
              <a:t>)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sr-Latn-RS" altLang="sr-Latn-RS" sz="24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koordinacija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nacionalnih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ekonomskih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politika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r-Latn-RS" sz="2400" b="1" dirty="0">
                <a:solidFill>
                  <a:srgbClr val="0070C0"/>
                </a:solidFill>
              </a:rPr>
              <a:t>  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zaklju</a:t>
            </a:r>
            <a:r>
              <a:rPr lang="sr-Latn-RS" altLang="sr-Latn-RS" sz="2400" b="1" dirty="0">
                <a:solidFill>
                  <a:srgbClr val="0070C0"/>
                </a:solidFill>
              </a:rPr>
              <a:t>č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uje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medjunarodne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ugovore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izme</a:t>
            </a:r>
            <a:r>
              <a:rPr lang="sr-Latn-RS" altLang="sr-Latn-RS" sz="2400" b="1" dirty="0">
                <a:solidFill>
                  <a:srgbClr val="0070C0"/>
                </a:solidFill>
              </a:rPr>
              <a:t>đ</a:t>
            </a:r>
            <a:r>
              <a:rPr lang="en-US" altLang="sr-Latn-RS" sz="2400" b="1" dirty="0">
                <a:solidFill>
                  <a:srgbClr val="0070C0"/>
                </a:solidFill>
              </a:rPr>
              <a:t>u EU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jedne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ili</a:t>
            </a:r>
            <a:r>
              <a:rPr lang="en-US" altLang="sr-Latn-RS" sz="2400" b="1" dirty="0">
                <a:solidFill>
                  <a:srgbClr val="0070C0"/>
                </a:solidFill>
              </a:rPr>
              <a:t> vi</a:t>
            </a:r>
            <a:r>
              <a:rPr lang="sr-Latn-RS" altLang="sr-Latn-RS" sz="2400" b="1" dirty="0">
                <a:solidFill>
                  <a:srgbClr val="0070C0"/>
                </a:solidFill>
              </a:rPr>
              <a:t>š</a:t>
            </a:r>
            <a:r>
              <a:rPr lang="en-US" altLang="sr-Latn-RS" sz="2400" b="1" dirty="0">
                <a:solidFill>
                  <a:srgbClr val="0070C0"/>
                </a:solidFill>
              </a:rPr>
              <a:t>e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dr</a:t>
            </a:r>
            <a:r>
              <a:rPr lang="sr-Latn-RS" altLang="sr-Latn-RS" sz="2400" b="1" dirty="0">
                <a:solidFill>
                  <a:srgbClr val="0070C0"/>
                </a:solidFill>
              </a:rPr>
              <a:t>ž</a:t>
            </a:r>
            <a:r>
              <a:rPr lang="en-US" altLang="sr-Latn-RS" sz="2400" b="1" dirty="0">
                <a:solidFill>
                  <a:srgbClr val="0070C0"/>
                </a:solidFill>
              </a:rPr>
              <a:t>ava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ili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medj</a:t>
            </a:r>
            <a:r>
              <a:rPr lang="en-US" altLang="sr-Latn-RS" sz="2400" b="1" dirty="0">
                <a:solidFill>
                  <a:srgbClr val="0070C0"/>
                </a:solidFill>
              </a:rPr>
              <a:t>. </a:t>
            </a:r>
            <a:r>
              <a:rPr lang="sr-Latn-RS" altLang="sr-Latn-RS" sz="2400" b="1" dirty="0">
                <a:solidFill>
                  <a:srgbClr val="0070C0"/>
                </a:solidFill>
              </a:rPr>
              <a:t>o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rganizacija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4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odobrava</a:t>
            </a:r>
            <a:r>
              <a:rPr lang="en-US" altLang="sr-Latn-RS" sz="2400" b="1" dirty="0">
                <a:solidFill>
                  <a:srgbClr val="0070C0"/>
                </a:solidFill>
              </a:rPr>
              <a:t> EU bud</a:t>
            </a:r>
            <a:r>
              <a:rPr lang="sr-Latn-RS" altLang="sr-Latn-RS" sz="2400" b="1" dirty="0">
                <a:solidFill>
                  <a:srgbClr val="0070C0"/>
                </a:solidFill>
              </a:rPr>
              <a:t>z</a:t>
            </a:r>
            <a:r>
              <a:rPr lang="en-US" altLang="sr-Latn-RS" sz="2400" b="1" dirty="0">
                <a:solidFill>
                  <a:srgbClr val="0070C0"/>
                </a:solidFill>
              </a:rPr>
              <a:t>et (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Evropskim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Parlamentom</a:t>
            </a:r>
            <a:r>
              <a:rPr lang="en-US" altLang="sr-Latn-RS" sz="2400" b="1" dirty="0">
                <a:solidFill>
                  <a:srgbClr val="0070C0"/>
                </a:solidFill>
              </a:rPr>
              <a:t>)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4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razvija</a:t>
            </a:r>
            <a:r>
              <a:rPr lang="en-US" altLang="sr-Latn-RS" sz="2400" b="1" dirty="0">
                <a:solidFill>
                  <a:srgbClr val="0070C0"/>
                </a:solidFill>
              </a:rPr>
              <a:t> ZSBP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na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osnovu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smernica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Evropskog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Saveta</a:t>
            </a:r>
            <a:endParaRPr lang="sr-Latn-RS" altLang="sr-Latn-RS" sz="2400" b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400" b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koordinira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saradnju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izmedju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nacionalnih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sudova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policija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dr</a:t>
            </a:r>
            <a:r>
              <a:rPr lang="sr-Latn-RS" altLang="sr-Latn-RS" sz="2400" b="1" dirty="0">
                <a:solidFill>
                  <a:srgbClr val="0070C0"/>
                </a:solidFill>
              </a:rPr>
              <a:t>ž</a:t>
            </a:r>
            <a:r>
              <a:rPr lang="en-US" altLang="sr-Latn-RS" sz="2400" b="1" dirty="0">
                <a:solidFill>
                  <a:srgbClr val="0070C0"/>
                </a:solidFill>
              </a:rPr>
              <a:t>ava </a:t>
            </a:r>
            <a:r>
              <a:rPr lang="sr-Latn-RS" altLang="sr-Latn-RS" sz="2400" b="1" dirty="0" err="1">
                <a:solidFill>
                  <a:srgbClr val="0070C0"/>
                </a:solidFill>
              </a:rPr>
              <a:t>č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lanica</a:t>
            </a:r>
            <a:r>
              <a:rPr lang="en-US" altLang="sr-Latn-RS" sz="2400" b="1" dirty="0">
                <a:solidFill>
                  <a:srgbClr val="0070C0"/>
                </a:solidFill>
              </a:rPr>
              <a:t> u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krivi</a:t>
            </a:r>
            <a:r>
              <a:rPr lang="sr-Latn-RS" altLang="sr-Latn-RS" sz="2400" b="1" dirty="0">
                <a:solidFill>
                  <a:srgbClr val="0070C0"/>
                </a:solidFill>
              </a:rPr>
              <a:t>č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nim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stvarima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r-Latn-CS" altLang="sr-Latn-R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6629400" cy="1384300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>
                <a:solidFill>
                  <a:srgbClr val="0070C0"/>
                </a:solidFill>
              </a:rPr>
              <a:t>Odmeravanje glasova u Savetu</a:t>
            </a:r>
            <a:endParaRPr lang="sr-Cyrl-CS" altLang="sr-Latn-RS" sz="2800" smtClean="0">
              <a:solidFill>
                <a:srgbClr val="0070C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2400" b="1" smtClean="0">
                <a:solidFill>
                  <a:srgbClr val="0070C0"/>
                </a:solidFill>
              </a:rPr>
              <a:t>Ponderisanje (odmeravanje) - </a:t>
            </a:r>
            <a:r>
              <a:rPr lang="en-US" altLang="sr-Latn-RS" sz="2400" b="1" i="1" u="sng" smtClean="0">
                <a:solidFill>
                  <a:srgbClr val="0070C0"/>
                </a:solidFill>
              </a:rPr>
              <a:t>odstupanje od principa jednakog predstavljanja dr</a:t>
            </a:r>
            <a:r>
              <a:rPr lang="sr-Latn-RS" altLang="sr-Latn-RS" sz="2400" b="1" i="1" u="sng" smtClean="0">
                <a:solidFill>
                  <a:srgbClr val="0070C0"/>
                </a:solidFill>
              </a:rPr>
              <a:t>ž</a:t>
            </a:r>
            <a:r>
              <a:rPr lang="en-US" altLang="sr-Latn-RS" sz="2400" b="1" i="1" u="sng" smtClean="0">
                <a:solidFill>
                  <a:srgbClr val="0070C0"/>
                </a:solidFill>
              </a:rPr>
              <a:t>ava </a:t>
            </a:r>
            <a:r>
              <a:rPr lang="sr-Latn-RS" altLang="sr-Latn-RS" sz="2400" b="1" i="1" u="sng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i="1" u="sng" smtClean="0">
                <a:solidFill>
                  <a:srgbClr val="0070C0"/>
                </a:solidFill>
              </a:rPr>
              <a:t>lanica</a:t>
            </a:r>
            <a:r>
              <a:rPr lang="en-US" altLang="sr-Latn-RS" sz="2400" b="1" smtClean="0">
                <a:solidFill>
                  <a:srgbClr val="0070C0"/>
                </a:solidFill>
              </a:rPr>
              <a:t> shodno odredjenim politi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kim principima (male i srednje dr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ž</a:t>
            </a:r>
            <a:r>
              <a:rPr lang="en-US" altLang="sr-Latn-RS" sz="2400" b="1" smtClean="0">
                <a:solidFill>
                  <a:srgbClr val="0070C0"/>
                </a:solidFill>
              </a:rPr>
              <a:t>ave EU su za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ticene od hegemonije velikih)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2400" b="1" smtClean="0">
                <a:solidFill>
                  <a:srgbClr val="0070C0"/>
                </a:solidFill>
              </a:rPr>
              <a:t>Ponderacija = kod kv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al</a:t>
            </a:r>
            <a:r>
              <a:rPr lang="en-US" altLang="sr-Latn-RS" sz="2400" b="1" smtClean="0">
                <a:solidFill>
                  <a:srgbClr val="0070C0"/>
                </a:solidFill>
              </a:rPr>
              <a:t>ifikovane ve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Posle Ugovora o EU iz Mastrihta, kada je EU brojala 12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lanica, blokirajuca manjina je bila 23 glasa, dok je nakon pro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irenja na 15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lanica, od 1995. pove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ć</a:t>
            </a:r>
            <a:r>
              <a:rPr lang="en-US" altLang="sr-Latn-RS" sz="2400" b="1" smtClean="0">
                <a:solidFill>
                  <a:srgbClr val="0070C0"/>
                </a:solidFill>
              </a:rPr>
              <a:t>ana na 26 glasova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2400" b="1" smtClean="0">
                <a:solidFill>
                  <a:srgbClr val="0070C0"/>
                </a:solidFill>
              </a:rPr>
              <a:t>Problem ponderisanja je ostao otvoren i posle Ugovora o EU iz Amsterdama (1999)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sr-Latn-RS" sz="2400" b="1" smtClean="0">
                <a:solidFill>
                  <a:srgbClr val="0070C0"/>
                </a:solidFill>
              </a:rPr>
              <a:t>Istovremeno se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iri polje primene kvalifikovanog odlu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ivanja, posebno  nakon usvajanja Ugovora iz Nice (2003)</a:t>
            </a:r>
          </a:p>
          <a:p>
            <a:pPr eaLnBrk="1" hangingPunct="1">
              <a:lnSpc>
                <a:spcPct val="80000"/>
              </a:lnSpc>
            </a:pPr>
            <a:endParaRPr lang="en-US" altLang="sr-Latn-RS" sz="2400" b="1" smtClean="0"/>
          </a:p>
          <a:p>
            <a:pPr eaLnBrk="1" hangingPunct="1">
              <a:lnSpc>
                <a:spcPct val="80000"/>
              </a:lnSpc>
            </a:pPr>
            <a:endParaRPr lang="sr-Cyrl-CS" altLang="sr-Latn-R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562600" cy="1131888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>Zna</a:t>
            </a:r>
            <a:r>
              <a:rPr lang="sr-Latn-RS" altLang="sr-Latn-RS" sz="2800" smtClean="0"/>
              <a:t>č</a:t>
            </a:r>
            <a:r>
              <a:rPr lang="en-US" altLang="sr-Latn-RS" sz="2800" smtClean="0"/>
              <a:t>aj ponderacije glasova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Ponderacija – prelama se su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tina funkcionisanja organa EU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Izmenjena situacija posle pro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irenja EU – sukob interesa srednjih i malih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lanica sa jedne i velikih zemalja EU, s druge strane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Esencijalno strate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ko, legalisticko i politi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ko pitanje – odslikava kompleksnost odlu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ivanja u Savetu i funkcionisanja EU kod kvalifikovane ve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ć</a:t>
            </a:r>
            <a:r>
              <a:rPr lang="en-US" altLang="sr-Latn-RS" sz="2400" b="1" smtClean="0">
                <a:solidFill>
                  <a:srgbClr val="0070C0"/>
                </a:solidFill>
              </a:rPr>
              <a:t>ine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Povecava se zna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aj ponderacije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irenjem oblasti odlu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ivanja kvalifikovanom vecinom (oblasti podeljenih nadleznosti EU – obrazovanje, zdravstvo, platni promet, saobra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ć</a:t>
            </a:r>
            <a:r>
              <a:rPr lang="en-US" altLang="sr-Latn-RS" sz="2400" b="1" smtClean="0">
                <a:solidFill>
                  <a:srgbClr val="0070C0"/>
                </a:solidFill>
              </a:rPr>
              <a:t>aj, socijalna politika, kohezija, istra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ž</a:t>
            </a:r>
            <a:r>
              <a:rPr lang="en-US" altLang="sr-Latn-RS" sz="2400" b="1" smtClean="0">
                <a:solidFill>
                  <a:srgbClr val="0070C0"/>
                </a:solidFill>
              </a:rPr>
              <a:t>ivanje, za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š</a:t>
            </a:r>
            <a:r>
              <a:rPr lang="en-US" altLang="sr-Latn-RS" sz="2400" b="1" smtClean="0">
                <a:solidFill>
                  <a:srgbClr val="0070C0"/>
                </a:solidFill>
              </a:rPr>
              <a:t>tita 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životne </a:t>
            </a:r>
            <a:r>
              <a:rPr lang="en-US" altLang="sr-Latn-RS" sz="2400" b="1" smtClean="0">
                <a:solidFill>
                  <a:srgbClr val="0070C0"/>
                </a:solidFill>
              </a:rPr>
              <a:t>sredine, omladina, stru</a:t>
            </a:r>
            <a:r>
              <a:rPr lang="sr-Latn-RS" altLang="sr-Latn-RS" sz="2400" b="1" smtClean="0">
                <a:solidFill>
                  <a:srgbClr val="0070C0"/>
                </a:solidFill>
              </a:rPr>
              <a:t>č</a:t>
            </a:r>
            <a:r>
              <a:rPr lang="en-US" altLang="sr-Latn-RS" sz="2400" b="1" smtClean="0">
                <a:solidFill>
                  <a:srgbClr val="0070C0"/>
                </a:solidFill>
              </a:rPr>
              <a:t>no osposobljavanja itd.)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152400"/>
            <a:ext cx="5943600" cy="1384300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>Prethodno stanje ponderacije glasova</a:t>
            </a:r>
            <a:endParaRPr lang="sr-Cyrl-CS" altLang="sr-Latn-RS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sr-Latn-RS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r-Latn-RS" altLang="sr-Latn-RS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b="1" dirty="0" err="1"/>
              <a:t>Princip</a:t>
            </a:r>
            <a:r>
              <a:rPr lang="en-US" altLang="sr-Latn-RS" sz="2000" b="1" dirty="0"/>
              <a:t> “Vi</a:t>
            </a:r>
            <a:r>
              <a:rPr lang="sr-Latn-RS" altLang="sr-Latn-RS" sz="2000" b="1" dirty="0"/>
              <a:t>š</a:t>
            </a:r>
            <a:r>
              <a:rPr lang="en-US" altLang="sr-Latn-RS" sz="2000" b="1" dirty="0"/>
              <a:t>e </a:t>
            </a:r>
            <a:r>
              <a:rPr lang="en-US" altLang="sr-Latn-RS" sz="2000" b="1" dirty="0" err="1"/>
              <a:t>stanovnistva</a:t>
            </a:r>
            <a:r>
              <a:rPr lang="en-US" altLang="sr-Latn-RS" sz="2000" b="1" dirty="0"/>
              <a:t> – vise </a:t>
            </a:r>
            <a:r>
              <a:rPr lang="en-US" altLang="sr-Latn-RS" sz="2000" b="1" dirty="0" err="1"/>
              <a:t>glasova</a:t>
            </a:r>
            <a:r>
              <a:rPr lang="en-US" altLang="sr-Latn-RS" sz="2000" b="1" dirty="0"/>
              <a:t>” </a:t>
            </a:r>
            <a:r>
              <a:rPr lang="en-US" altLang="sr-Latn-RS" sz="2000" b="1" dirty="0" err="1"/>
              <a:t>korigovan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proporcijama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privredne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politi</a:t>
            </a:r>
            <a:r>
              <a:rPr lang="sr-Latn-RS" altLang="sr-Latn-RS" sz="2000" b="1" dirty="0"/>
              <a:t>č</a:t>
            </a:r>
            <a:r>
              <a:rPr lang="en-US" altLang="sr-Latn-RS" sz="2000" b="1" dirty="0" err="1"/>
              <a:t>ke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snage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dr</a:t>
            </a:r>
            <a:r>
              <a:rPr lang="sr-Latn-RS" altLang="sr-Latn-RS" sz="2000" b="1" dirty="0"/>
              <a:t>ž</a:t>
            </a:r>
            <a:r>
              <a:rPr lang="en-US" altLang="sr-Latn-RS" sz="2000" b="1" dirty="0"/>
              <a:t>ava </a:t>
            </a:r>
            <a:r>
              <a:rPr lang="sr-Latn-RS" altLang="sr-Latn-RS" sz="2000" b="1" dirty="0"/>
              <a:t>č</a:t>
            </a:r>
            <a:r>
              <a:rPr lang="en-US" altLang="sr-Latn-RS" sz="2000" b="1" dirty="0" err="1"/>
              <a:t>lanica</a:t>
            </a:r>
            <a:endParaRPr lang="en-US" altLang="sr-Latn-R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>
                <a:solidFill>
                  <a:schemeClr val="hlink"/>
                </a:solidFill>
              </a:rPr>
              <a:t>Do 1. </a:t>
            </a:r>
            <a:r>
              <a:rPr lang="en-US" altLang="sr-Latn-RS" sz="2000" dirty="0" err="1">
                <a:solidFill>
                  <a:schemeClr val="hlink"/>
                </a:solidFill>
              </a:rPr>
              <a:t>maja</a:t>
            </a:r>
            <a:r>
              <a:rPr lang="en-US" altLang="sr-Latn-RS" sz="2000" dirty="0">
                <a:solidFill>
                  <a:schemeClr val="hlink"/>
                </a:solidFill>
              </a:rPr>
              <a:t> 2004</a:t>
            </a:r>
            <a:r>
              <a:rPr lang="en-US" altLang="sr-Latn-RS" sz="2000" dirty="0"/>
              <a:t>. (15 </a:t>
            </a:r>
            <a:r>
              <a:rPr lang="sr-Latn-RS" altLang="sr-Latn-RS" sz="2000" dirty="0"/>
              <a:t>č</a:t>
            </a:r>
            <a:r>
              <a:rPr lang="en-US" altLang="sr-Latn-RS" sz="2000" dirty="0" err="1"/>
              <a:t>lanica</a:t>
            </a:r>
            <a:r>
              <a:rPr lang="en-US" altLang="sr-Latn-RS" sz="2000" dirty="0"/>
              <a:t> EU): </a:t>
            </a:r>
            <a:r>
              <a:rPr lang="en-US" altLang="sr-Latn-RS" sz="2000" dirty="0" err="1"/>
              <a:t>Nemacka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Francuska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Britanija</a:t>
            </a:r>
            <a:r>
              <a:rPr lang="en-US" altLang="sr-Latn-RS" sz="2000" dirty="0"/>
              <a:t> I </a:t>
            </a:r>
            <a:r>
              <a:rPr lang="en-US" altLang="sr-Latn-RS" sz="2000" dirty="0" err="1"/>
              <a:t>Italija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10); </a:t>
            </a:r>
            <a:r>
              <a:rPr lang="en-US" altLang="sr-Latn-RS" sz="2000" dirty="0" err="1"/>
              <a:t>Spanija</a:t>
            </a:r>
            <a:r>
              <a:rPr lang="en-US" altLang="sr-Latn-RS" sz="2000" dirty="0"/>
              <a:t> (8); </a:t>
            </a:r>
            <a:r>
              <a:rPr lang="en-US" altLang="sr-Latn-RS" sz="2000" dirty="0" err="1"/>
              <a:t>Belgija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Grcka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Holandija</a:t>
            </a:r>
            <a:r>
              <a:rPr lang="en-US" altLang="sr-Latn-RS" sz="2000" dirty="0"/>
              <a:t>, Portugal (5); </a:t>
            </a:r>
            <a:r>
              <a:rPr lang="en-US" altLang="sr-Latn-RS" sz="2000" dirty="0" err="1"/>
              <a:t>Austrija</a:t>
            </a:r>
            <a:r>
              <a:rPr lang="en-US" altLang="sr-Latn-RS" sz="2000" dirty="0"/>
              <a:t>, </a:t>
            </a:r>
            <a:r>
              <a:rPr lang="sr-Latn-RS" altLang="sr-Latn-RS" sz="2000" dirty="0"/>
              <a:t>Š</a:t>
            </a:r>
            <a:r>
              <a:rPr lang="en-US" altLang="sr-Latn-RS" sz="2000" dirty="0" err="1"/>
              <a:t>vedska</a:t>
            </a:r>
            <a:r>
              <a:rPr lang="en-US" altLang="sr-Latn-RS" sz="2000" dirty="0"/>
              <a:t> (4); </a:t>
            </a:r>
            <a:r>
              <a:rPr lang="en-US" altLang="sr-Latn-RS" sz="2000" dirty="0" err="1"/>
              <a:t>Danska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Irska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Finska</a:t>
            </a:r>
            <a:r>
              <a:rPr lang="en-US" altLang="sr-Latn-RS" sz="2000" dirty="0"/>
              <a:t> (3); </a:t>
            </a:r>
            <a:r>
              <a:rPr lang="en-US" altLang="sr-Latn-RS" sz="2000" dirty="0" err="1"/>
              <a:t>Luksemburg</a:t>
            </a:r>
            <a:r>
              <a:rPr lang="en-US" altLang="sr-Latn-RS" sz="2000" dirty="0"/>
              <a:t> (2) – </a:t>
            </a:r>
            <a:r>
              <a:rPr lang="en-US" altLang="sr-Latn-RS" sz="2000" dirty="0">
                <a:solidFill>
                  <a:schemeClr val="hlink"/>
                </a:solidFill>
              </a:rPr>
              <a:t>Total 87, </a:t>
            </a:r>
            <a:r>
              <a:rPr lang="en-US" altLang="sr-Latn-RS" sz="2000" dirty="0" err="1">
                <a:solidFill>
                  <a:schemeClr val="hlink"/>
                </a:solidFill>
              </a:rPr>
              <a:t>kval</a:t>
            </a:r>
            <a:r>
              <a:rPr lang="en-US" altLang="sr-Latn-RS" sz="2000" dirty="0">
                <a:solidFill>
                  <a:schemeClr val="hlink"/>
                </a:solidFill>
              </a:rPr>
              <a:t>. </a:t>
            </a:r>
            <a:r>
              <a:rPr lang="en-US" altLang="sr-Latn-RS" sz="2000" dirty="0" err="1">
                <a:solidFill>
                  <a:schemeClr val="hlink"/>
                </a:solidFill>
              </a:rPr>
              <a:t>ve</a:t>
            </a:r>
            <a:r>
              <a:rPr lang="sr-Latn-RS" altLang="sr-Latn-RS" sz="2000" dirty="0">
                <a:solidFill>
                  <a:schemeClr val="hlink"/>
                </a:solidFill>
              </a:rPr>
              <a:t>ć</a:t>
            </a:r>
            <a:r>
              <a:rPr lang="en-US" altLang="sr-Latn-RS" sz="2000" dirty="0" err="1">
                <a:solidFill>
                  <a:schemeClr val="hlink"/>
                </a:solidFill>
              </a:rPr>
              <a:t>ina</a:t>
            </a:r>
            <a:r>
              <a:rPr lang="en-US" altLang="sr-Latn-RS" sz="2000" dirty="0">
                <a:solidFill>
                  <a:schemeClr val="hlink"/>
                </a:solidFill>
              </a:rPr>
              <a:t> 62 </a:t>
            </a:r>
            <a:r>
              <a:rPr lang="en-US" altLang="sr-Latn-RS" sz="2000" dirty="0" err="1">
                <a:solidFill>
                  <a:schemeClr val="hlink"/>
                </a:solidFill>
              </a:rPr>
              <a:t>glasa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za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predlog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Komisije</a:t>
            </a:r>
            <a:r>
              <a:rPr lang="en-US" altLang="sr-Latn-RS" sz="2000" dirty="0"/>
              <a:t>; u </a:t>
            </a:r>
            <a:r>
              <a:rPr lang="en-US" altLang="sr-Latn-RS" sz="2000" dirty="0" err="1"/>
              <a:t>ostalim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slucajevima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potrebno</a:t>
            </a:r>
            <a:r>
              <a:rPr lang="en-US" altLang="sr-Latn-RS" sz="2000" dirty="0"/>
              <a:t> da ova 62 </a:t>
            </a:r>
            <a:r>
              <a:rPr lang="en-US" altLang="sr-Latn-RS" sz="2000" dirty="0" err="1"/>
              <a:t>glasa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poti</a:t>
            </a:r>
            <a:r>
              <a:rPr lang="sr-Latn-RS" altLang="sr-Latn-RS" sz="2000" dirty="0"/>
              <a:t>ć</a:t>
            </a:r>
            <a:r>
              <a:rPr lang="en-US" altLang="sr-Latn-RS" sz="2000" dirty="0"/>
              <a:t>u od </a:t>
            </a:r>
            <a:r>
              <a:rPr lang="en-US" altLang="sr-Latn-RS" sz="2000" dirty="0" err="1"/>
              <a:t>najmanje</a:t>
            </a:r>
            <a:r>
              <a:rPr lang="en-US" altLang="sr-Latn-RS" sz="2000" dirty="0"/>
              <a:t> 10 </a:t>
            </a:r>
            <a:r>
              <a:rPr lang="en-US" altLang="sr-Latn-RS" sz="2000" dirty="0" err="1"/>
              <a:t>drzava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clanica</a:t>
            </a:r>
            <a:r>
              <a:rPr lang="en-US" altLang="sr-Latn-RS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/>
              <a:t>Od 1. </a:t>
            </a:r>
            <a:r>
              <a:rPr lang="en-US" altLang="sr-Latn-RS" sz="2000" dirty="0" err="1"/>
              <a:t>maja</a:t>
            </a:r>
            <a:r>
              <a:rPr lang="en-US" altLang="sr-Latn-RS" sz="2000" dirty="0"/>
              <a:t> 2004. do </a:t>
            </a:r>
            <a:r>
              <a:rPr lang="en-US" altLang="sr-Latn-RS" sz="2000" dirty="0" err="1"/>
              <a:t>kraja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oktobra</a:t>
            </a:r>
            <a:r>
              <a:rPr lang="en-US" altLang="sr-Latn-RS" sz="2000" dirty="0"/>
              <a:t> 2004. – </a:t>
            </a:r>
            <a:r>
              <a:rPr lang="en-US" altLang="sr-Latn-RS" sz="2000" dirty="0" err="1"/>
              <a:t>prelazni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aran</a:t>
            </a:r>
            <a:r>
              <a:rPr lang="sr-Latn-RS" altLang="sr-Latn-RS" sz="2000" dirty="0"/>
              <a:t>ž</a:t>
            </a:r>
            <a:r>
              <a:rPr lang="en-US" altLang="sr-Latn-RS" sz="2000" dirty="0" err="1"/>
              <a:t>mani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za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izmenu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ponderacije</a:t>
            </a:r>
            <a:r>
              <a:rPr lang="en-US" altLang="sr-Latn-RS" sz="2000" dirty="0"/>
              <a:t> – 25 </a:t>
            </a:r>
            <a:r>
              <a:rPr lang="en-US" altLang="sr-Latn-RS" sz="2000" dirty="0" err="1"/>
              <a:t>clanica</a:t>
            </a:r>
            <a:endParaRPr lang="en-US" altLang="sr-Latn-R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>
                <a:solidFill>
                  <a:schemeClr val="hlink"/>
                </a:solidFill>
              </a:rPr>
              <a:t>Od 1. </a:t>
            </a:r>
            <a:r>
              <a:rPr lang="en-US" altLang="sr-Latn-RS" sz="2000" dirty="0" err="1">
                <a:solidFill>
                  <a:schemeClr val="hlink"/>
                </a:solidFill>
              </a:rPr>
              <a:t>novembra</a:t>
            </a:r>
            <a:r>
              <a:rPr lang="en-US" altLang="sr-Latn-RS" sz="2000" dirty="0">
                <a:solidFill>
                  <a:schemeClr val="hlink"/>
                </a:solidFill>
              </a:rPr>
              <a:t> 2004</a:t>
            </a:r>
            <a:r>
              <a:rPr lang="en-US" altLang="sr-Latn-RS" sz="2000" dirty="0"/>
              <a:t>. (25 </a:t>
            </a:r>
            <a:r>
              <a:rPr lang="sr-Latn-RS" altLang="sr-Latn-RS" sz="2000" dirty="0"/>
              <a:t>č</a:t>
            </a:r>
            <a:r>
              <a:rPr lang="en-US" altLang="sr-Latn-RS" sz="2000" dirty="0" err="1"/>
              <a:t>lanica</a:t>
            </a:r>
            <a:r>
              <a:rPr lang="en-US" altLang="sr-Latn-RS" sz="2000" dirty="0"/>
              <a:t> EU)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 err="1"/>
              <a:t>Nemacka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Francuska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Britanija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Italija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29); </a:t>
            </a:r>
            <a:r>
              <a:rPr lang="en-US" altLang="sr-Latn-RS" sz="2000" dirty="0" err="1"/>
              <a:t>Spanija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Poljska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27); </a:t>
            </a:r>
            <a:r>
              <a:rPr lang="en-US" altLang="sr-Latn-RS" sz="2000" dirty="0" err="1"/>
              <a:t>Holandija</a:t>
            </a:r>
            <a:r>
              <a:rPr lang="en-US" altLang="sr-Latn-RS" sz="2000" dirty="0"/>
              <a:t> (13); </a:t>
            </a:r>
            <a:r>
              <a:rPr lang="en-US" altLang="sr-Latn-RS" sz="2000" dirty="0" err="1"/>
              <a:t>Belgija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Ceska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Grcka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Madjarska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Portugal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12); </a:t>
            </a:r>
            <a:r>
              <a:rPr lang="en-US" altLang="sr-Latn-RS" sz="2000" dirty="0" err="1"/>
              <a:t>Austrija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Svedska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10); </a:t>
            </a:r>
            <a:r>
              <a:rPr lang="en-US" altLang="sr-Latn-RS" sz="2000" dirty="0" err="1"/>
              <a:t>Danska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Irska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Litvanija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Slovacka</a:t>
            </a:r>
            <a:r>
              <a:rPr lang="en-US" altLang="sr-Latn-RS" sz="2000" dirty="0"/>
              <a:t> I </a:t>
            </a:r>
            <a:r>
              <a:rPr lang="en-US" altLang="sr-Latn-RS" sz="2000" dirty="0" err="1"/>
              <a:t>Finska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7); </a:t>
            </a:r>
            <a:r>
              <a:rPr lang="en-US" altLang="sr-Latn-RS" sz="2000" dirty="0" err="1"/>
              <a:t>Kipar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Estonija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Latvija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Luksemburg</a:t>
            </a:r>
            <a:r>
              <a:rPr lang="en-US" altLang="sr-Latn-RS" sz="2000" dirty="0"/>
              <a:t> I </a:t>
            </a:r>
            <a:r>
              <a:rPr lang="en-US" altLang="sr-Latn-RS" sz="2000" dirty="0" err="1"/>
              <a:t>Slovenija</a:t>
            </a:r>
            <a:r>
              <a:rPr lang="en-US" altLang="sr-Latn-RS" sz="2000" dirty="0"/>
              <a:t> (</a:t>
            </a:r>
            <a:r>
              <a:rPr lang="en-US" altLang="sr-Latn-RS" sz="2000" dirty="0" err="1"/>
              <a:t>po</a:t>
            </a:r>
            <a:r>
              <a:rPr lang="en-US" altLang="sr-Latn-RS" sz="2000" dirty="0"/>
              <a:t> 4)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Malta (3) – </a:t>
            </a:r>
            <a:r>
              <a:rPr lang="en-US" altLang="sr-Latn-RS" sz="2000" dirty="0" err="1">
                <a:solidFill>
                  <a:schemeClr val="hlink"/>
                </a:solidFill>
              </a:rPr>
              <a:t>ukupno</a:t>
            </a:r>
            <a:r>
              <a:rPr lang="en-US" altLang="sr-Latn-RS" sz="2000" dirty="0">
                <a:solidFill>
                  <a:schemeClr val="hlink"/>
                </a:solidFill>
              </a:rPr>
              <a:t> 321 </a:t>
            </a:r>
            <a:r>
              <a:rPr lang="en-US" altLang="sr-Latn-RS" sz="2000" dirty="0" err="1">
                <a:solidFill>
                  <a:schemeClr val="hlink"/>
                </a:solidFill>
              </a:rPr>
              <a:t>glas</a:t>
            </a:r>
            <a:r>
              <a:rPr lang="en-US" altLang="sr-Latn-RS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>
                <a:solidFill>
                  <a:srgbClr val="0070C0"/>
                </a:solidFill>
              </a:rPr>
              <a:t>Savet 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EU</a:t>
            </a:r>
            <a:r>
              <a:rPr lang="en-US" altLang="sr-Latn-RS" sz="2800" b="1" smtClean="0">
                <a:solidFill>
                  <a:srgbClr val="0070C0"/>
                </a:solidFill>
              </a:rPr>
              <a:t> i Lisabonski Ugovor o EU </a:t>
            </a:r>
            <a:endParaRPr lang="sr-Latn-CS" altLang="sr-Latn-RS" sz="2800" b="1" smtClean="0">
              <a:solidFill>
                <a:srgbClr val="0070C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r-Latn-CS" altLang="sr-Latn-RS" sz="2000" smtClean="0">
                <a:solidFill>
                  <a:srgbClr val="0070C0"/>
                </a:solidFill>
              </a:rPr>
              <a:t>U Savetu EU bi trebalo da postoji ravnoteža između pojedinačnih interesa država članica i interesa Unije.</a:t>
            </a:r>
          </a:p>
          <a:p>
            <a:pPr algn="just" eaLnBrk="1" hangingPunct="1">
              <a:lnSpc>
                <a:spcPct val="90000"/>
              </a:lnSpc>
            </a:pPr>
            <a:r>
              <a:rPr lang="sr-Latn-CS" altLang="sr-Latn-RS" sz="2000" smtClean="0">
                <a:solidFill>
                  <a:srgbClr val="0070C0"/>
                </a:solidFill>
              </a:rPr>
              <a:t>Od 2014. godine, uvodi se novo pravilo dvostruke kvalifikovane većine za glasanje u Savetu EU</a:t>
            </a:r>
            <a:r>
              <a:rPr lang="en-US" altLang="sr-Latn-RS" sz="2000" smtClean="0">
                <a:solidFill>
                  <a:srgbClr val="0070C0"/>
                </a:solidFill>
              </a:rPr>
              <a:t> na predlog Komisije</a:t>
            </a:r>
            <a:r>
              <a:rPr lang="sr-Latn-CS" altLang="sr-Latn-RS" sz="2000" smtClean="0">
                <a:solidFill>
                  <a:srgbClr val="0070C0"/>
                </a:solidFill>
              </a:rPr>
              <a:t>: </a:t>
            </a:r>
            <a:r>
              <a:rPr lang="sr-Latn-CS" altLang="sr-Latn-RS" sz="2000" b="1" u="sng" smtClean="0">
                <a:solidFill>
                  <a:srgbClr val="0070C0"/>
                </a:solidFill>
              </a:rPr>
              <a:t>odluka se može doneti samo ukoliko se za nju izjasni 55 % predstavnika zemalja članica, koji istovremeno predstavljaju 6</a:t>
            </a:r>
            <a:r>
              <a:rPr lang="en-US" altLang="sr-Latn-RS" sz="2000" b="1" u="sng" smtClean="0">
                <a:solidFill>
                  <a:srgbClr val="0070C0"/>
                </a:solidFill>
              </a:rPr>
              <a:t>5 </a:t>
            </a:r>
            <a:r>
              <a:rPr lang="sr-Latn-CS" altLang="sr-Latn-RS" sz="2000" b="1" u="sng" smtClean="0">
                <a:solidFill>
                  <a:srgbClr val="0070C0"/>
                </a:solidFill>
              </a:rPr>
              <a:t>% ukupnog stanovništva EU.</a:t>
            </a:r>
            <a:r>
              <a:rPr lang="sr-Latn-CS" altLang="sr-Latn-RS" sz="2000" u="sng" smtClean="0">
                <a:solidFill>
                  <a:srgbClr val="0070C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sr-Latn-RS" sz="2000" smtClean="0">
                <a:solidFill>
                  <a:srgbClr val="0070C0"/>
                </a:solidFill>
              </a:rPr>
              <a:t>Blokirajuća  manjina  mora  obuhvatiti  najmanje  četiri  člana  Saveta, koji  predstavljaju  više  od  35%  stanovništva  država  članica a u protivnom se smatra da je postignuta kvalifikovana većina.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sr-Latn-RS" sz="2000" smtClean="0">
                <a:solidFill>
                  <a:srgbClr val="0070C0"/>
                </a:solidFill>
              </a:rPr>
              <a:t> </a:t>
            </a:r>
            <a:r>
              <a:rPr lang="sr-Latn-RS" altLang="sr-Latn-RS" sz="2000" smtClean="0">
                <a:solidFill>
                  <a:srgbClr val="0070C0"/>
                </a:solidFill>
              </a:rPr>
              <a:t>A</a:t>
            </a:r>
            <a:r>
              <a:rPr lang="en-GB" altLang="sr-Latn-RS" sz="2000" smtClean="0">
                <a:solidFill>
                  <a:srgbClr val="0070C0"/>
                </a:solidFill>
              </a:rPr>
              <a:t>ko Savet ne postupa na predlog </a:t>
            </a:r>
            <a:r>
              <a:rPr lang="ru-RU" altLang="sr-Latn-RS" sz="2000" smtClean="0">
                <a:solidFill>
                  <a:srgbClr val="0070C0"/>
                </a:solidFill>
              </a:rPr>
              <a:t>К</a:t>
            </a:r>
            <a:r>
              <a:rPr lang="en-GB" altLang="sr-Latn-RS" sz="2000" smtClean="0">
                <a:solidFill>
                  <a:srgbClr val="0070C0"/>
                </a:solidFill>
              </a:rPr>
              <a:t>omisije ili visokog predstavnika Unije za spoljne poslove i bezbednosnu politiku, </a:t>
            </a:r>
            <a:r>
              <a:rPr lang="en-GB" altLang="sr-Latn-RS" sz="2000" u="sng" smtClean="0">
                <a:solidFill>
                  <a:srgbClr val="0070C0"/>
                </a:solidFill>
              </a:rPr>
              <a:t>kvalifikovana većina se određuje kao najmanje 72% članova Saveta koji predstavljaju države članice koje obuhvataju najmanje 65% stanovništva Unije.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3988" cy="609600"/>
          </a:xfrm>
        </p:spPr>
        <p:txBody>
          <a:bodyPr/>
          <a:lstStyle/>
          <a:p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sr-Latn-RS" altLang="en-US" sz="2800" smtClean="0"/>
              <a:t/>
            </a:r>
            <a:br>
              <a:rPr lang="sr-Latn-RS" altLang="en-US" sz="2800" smtClean="0"/>
            </a:br>
            <a:r>
              <a:rPr lang="sr-Latn-RS" altLang="en-US" sz="2800" smtClean="0"/>
              <a:t/>
            </a:r>
            <a:br>
              <a:rPr lang="sr-Latn-RS" altLang="en-US" sz="2800" smtClean="0"/>
            </a:br>
            <a:r>
              <a:rPr lang="en-US" altLang="en-US" sz="2400" b="1" smtClean="0">
                <a:solidFill>
                  <a:srgbClr val="0070C0"/>
                </a:solidFill>
              </a:rPr>
              <a:t>Predsedavanje Savetom EU (po Lisabonskom ugovoru)</a:t>
            </a:r>
            <a:endParaRPr lang="en-GB" altLang="en-US" sz="2400" b="1" smtClean="0">
              <a:solidFill>
                <a:srgbClr val="0070C0"/>
              </a:solidFill>
            </a:endParaRPr>
          </a:p>
        </p:txBody>
      </p:sp>
      <p:sp>
        <p:nvSpPr>
          <p:cNvPr id="3174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algn="just"/>
            <a:r>
              <a:rPr lang="en-US" altLang="en-US" sz="1900" smtClean="0">
                <a:solidFill>
                  <a:srgbClr val="0070C0"/>
                </a:solidFill>
              </a:rPr>
              <a:t>Predsedavanje Savetom EU osim Saveta spoljnih poslova, naji</a:t>
            </a:r>
            <a:r>
              <a:rPr lang="sr-Latn-RS" altLang="en-US" sz="1900" smtClean="0">
                <a:solidFill>
                  <a:srgbClr val="0070C0"/>
                </a:solidFill>
              </a:rPr>
              <a:t>zmenično preuzimaju države članice svakih 6 meseci (trenutno predsedava </a:t>
            </a:r>
            <a:r>
              <a:rPr lang="en-US" altLang="en-US" sz="1900" smtClean="0">
                <a:solidFill>
                  <a:srgbClr val="0070C0"/>
                </a:solidFill>
              </a:rPr>
              <a:t>Francuska</a:t>
            </a:r>
            <a:r>
              <a:rPr lang="sr-Latn-RS" altLang="en-US" sz="1900" smtClean="0">
                <a:solidFill>
                  <a:srgbClr val="0070C0"/>
                </a:solidFill>
              </a:rPr>
              <a:t> u junu preuzima predsedavanje Češka)</a:t>
            </a:r>
          </a:p>
          <a:p>
            <a:pPr algn="just"/>
            <a:r>
              <a:rPr lang="sr-Latn-RS" altLang="en-US" sz="1900" smtClean="0">
                <a:solidFill>
                  <a:srgbClr val="0070C0"/>
                </a:solidFill>
              </a:rPr>
              <a:t>S obzirom na brze promene svako predsedavanje se zasniva na planu rada sa sledeće dve predsedavajuće države tako da pokriva period od 18 meseci (timsko predsedništvo)</a:t>
            </a:r>
          </a:p>
          <a:p>
            <a:pPr algn="just"/>
            <a:r>
              <a:rPr lang="sr-Latn-RS" altLang="en-US" sz="1900" smtClean="0">
                <a:solidFill>
                  <a:srgbClr val="0070C0"/>
                </a:solidFill>
              </a:rPr>
              <a:t>Predsedništvo je pre svega odgovorno za opštu koordinaciju i usmeravanje rada Saveta EU</a:t>
            </a:r>
          </a:p>
          <a:p>
            <a:pPr algn="just"/>
            <a:r>
              <a:rPr lang="sr-Latn-RS" altLang="en-US" sz="1900" smtClean="0">
                <a:solidFill>
                  <a:srgbClr val="0070C0"/>
                </a:solidFill>
              </a:rPr>
              <a:t>Zemlja koja predsedava Savetom EU saziva sve sednice i utvrđuje dnevni red – posebna odgovornost za postizanje politickih kompromisa i pokretanje odlucivanja o znacajnim zakonodavnim predlozima</a:t>
            </a:r>
          </a:p>
          <a:p>
            <a:pPr algn="just"/>
            <a:r>
              <a:rPr lang="sr-Latn-RS" altLang="en-US" sz="1900" smtClean="0">
                <a:solidFill>
                  <a:srgbClr val="0070C0"/>
                </a:solidFill>
              </a:rPr>
              <a:t>Predsedavanje je važno u političkom smislu jer država koja predsedava ima značajniju ulogu na svetskoj sceni što omogućava i malim državama da ostave trag  u evropskoj politici i predstvljaju Uniju na svetskim forumima </a:t>
            </a:r>
            <a:endParaRPr lang="en-GB" altLang="en-US" sz="19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sr-Latn-RS" altLang="en-US" b="1" smtClean="0"/>
              <a:t>HVALA NA PAŽNJI!!!</a:t>
            </a:r>
            <a:endParaRPr lang="en-GB" altLang="en-US" b="1" smtClean="0"/>
          </a:p>
        </p:txBody>
      </p:sp>
      <p:sp>
        <p:nvSpPr>
          <p:cNvPr id="327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sr-Latn-RS" altLang="en-US" sz="4000" smtClean="0"/>
          </a:p>
          <a:p>
            <a:pPr marL="0" indent="0" algn="ctr">
              <a:buFontTx/>
              <a:buNone/>
            </a:pPr>
            <a:endParaRPr lang="sr-Latn-RS" altLang="en-US" sz="4000" smtClean="0"/>
          </a:p>
          <a:p>
            <a:pPr marL="0" indent="0" algn="ctr">
              <a:buFontTx/>
              <a:buNone/>
            </a:pPr>
            <a:endParaRPr lang="sr-Latn-RS" altLang="en-US" sz="4000" smtClean="0"/>
          </a:p>
          <a:p>
            <a:pPr marL="0" indent="0" algn="ctr">
              <a:buFontTx/>
              <a:buNone/>
            </a:pPr>
            <a:r>
              <a:rPr lang="sr-Latn-RS" altLang="en-US" sz="4000" smtClean="0"/>
              <a:t>PITANJA?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514600"/>
          </a:xfrm>
        </p:spPr>
        <p:txBody>
          <a:bodyPr anchor="ctr"/>
          <a:lstStyle/>
          <a:p>
            <a:pPr eaLnBrk="1" hangingPunct="1"/>
            <a:r>
              <a:rPr lang="en-US" altLang="sr-Latn-RS" sz="4400" b="1" smtClean="0"/>
              <a:t/>
            </a:r>
            <a:br>
              <a:rPr lang="en-US" altLang="sr-Latn-RS" sz="4400" b="1" smtClean="0"/>
            </a:br>
            <a:r>
              <a:rPr lang="en-US" altLang="sr-Latn-RS" sz="4400" b="1" smtClean="0"/>
              <a:t/>
            </a:r>
            <a:br>
              <a:rPr lang="en-US" altLang="sr-Latn-RS" sz="4400" b="1" smtClean="0"/>
            </a:br>
            <a:r>
              <a:rPr lang="en-US" altLang="sr-Latn-RS" sz="4400" b="1" smtClean="0"/>
              <a:t>Savet EU</a:t>
            </a:r>
            <a:r>
              <a:rPr lang="en-US" altLang="sr-Latn-RS" sz="4400" smtClean="0"/>
              <a:t> </a:t>
            </a:r>
            <a:endParaRPr lang="sr-Cyrl-CS" altLang="sr-Latn-RS" sz="4400" smtClean="0"/>
          </a:p>
        </p:txBody>
      </p:sp>
      <p:sp>
        <p:nvSpPr>
          <p:cNvPr id="17411" name="AutoShape 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RS" altLang="en-US"/>
          </a:p>
        </p:txBody>
      </p:sp>
      <p:sp>
        <p:nvSpPr>
          <p:cNvPr id="17412" name="AutoShape 7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RS" altLang="en-US"/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71342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5638800" cy="1384300"/>
          </a:xfrm>
        </p:spPr>
        <p:txBody>
          <a:bodyPr/>
          <a:lstStyle/>
          <a:p>
            <a:pPr eaLnBrk="1" hangingPunct="1"/>
            <a:r>
              <a:rPr lang="en-US" altLang="sr-Latn-RS" smtClean="0"/>
              <a:t/>
            </a:r>
            <a:br>
              <a:rPr lang="en-US" altLang="sr-Latn-RS" smtClean="0"/>
            </a:br>
            <a:r>
              <a:rPr lang="en-US" altLang="sr-Latn-RS" smtClean="0"/>
              <a:t/>
            </a:r>
            <a:br>
              <a:rPr lang="en-US" altLang="sr-Latn-RS" smtClean="0"/>
            </a:br>
            <a:r>
              <a:rPr lang="en-US" altLang="sr-Latn-RS" smtClean="0"/>
              <a:t/>
            </a:r>
            <a:br>
              <a:rPr lang="en-US" altLang="sr-Latn-RS" smtClean="0"/>
            </a:br>
            <a:r>
              <a:rPr lang="en-US" altLang="sr-Latn-RS" smtClean="0">
                <a:solidFill>
                  <a:srgbClr val="0070C0"/>
                </a:solidFill>
              </a:rPr>
              <a:t>Uvodne napomene</a:t>
            </a:r>
            <a:endParaRPr lang="sr-Cyrl-CS" altLang="sr-Latn-RS" smtClean="0">
              <a:solidFill>
                <a:srgbClr val="0070C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Savet EU web site: </a:t>
            </a:r>
            <a:r>
              <a:rPr lang="en-US" altLang="sr-Latn-RS" sz="2400" b="1" u="sng" smtClean="0">
                <a:solidFill>
                  <a:srgbClr val="0070C0"/>
                </a:solidFill>
              </a:rPr>
              <a:t>h</a:t>
            </a:r>
            <a:r>
              <a:rPr lang="en-US" altLang="sr-Latn-RS" sz="2400" b="1" u="sng" smtClean="0">
                <a:solidFill>
                  <a:srgbClr val="0070C0"/>
                </a:solidFill>
                <a:hlinkClick r:id="rId2"/>
              </a:rPr>
              <a:t>ttp</a:t>
            </a:r>
            <a:r>
              <a:rPr lang="en-US" altLang="sr-Latn-RS" sz="2400" b="1" smtClean="0">
                <a:solidFill>
                  <a:srgbClr val="0070C0"/>
                </a:solidFill>
                <a:hlinkClick r:id="rId2"/>
              </a:rPr>
              <a:t>://www.consilium.europa.eu/</a:t>
            </a:r>
            <a:endParaRPr lang="en-US" altLang="sr-Latn-RS" sz="2400" b="1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sr-Latn-RS" sz="2400" b="1" smtClean="0">
                <a:solidFill>
                  <a:srgbClr val="0070C0"/>
                </a:solidFill>
              </a:rPr>
              <a:t>Europa Portal – Council of the EU: </a:t>
            </a:r>
            <a:r>
              <a:rPr lang="en-US" altLang="sr-Latn-RS" sz="2400" b="1" smtClean="0">
                <a:solidFill>
                  <a:srgbClr val="0070C0"/>
                </a:solidFill>
                <a:hlinkClick r:id="rId3"/>
              </a:rPr>
              <a:t>http://europa.eu/institutions/inst/council/index_pt.htm</a:t>
            </a:r>
            <a:r>
              <a:rPr lang="en-US" altLang="sr-Latn-RS" b="1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800" b="1" smtClean="0">
                <a:solidFill>
                  <a:srgbClr val="0070C0"/>
                </a:solidFill>
              </a:rPr>
              <a:t>Centralno zakonodavno  telo EU sastavljeno od ministara iz svake od dr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ž</a:t>
            </a:r>
            <a:r>
              <a:rPr lang="en-US" altLang="sr-Latn-RS" sz="2800" b="1" smtClean="0">
                <a:solidFill>
                  <a:srgbClr val="0070C0"/>
                </a:solidFill>
              </a:rPr>
              <a:t>ava 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č</a:t>
            </a:r>
            <a:r>
              <a:rPr lang="en-US" altLang="sr-Latn-RS" sz="2800" b="1" smtClean="0">
                <a:solidFill>
                  <a:srgbClr val="0070C0"/>
                </a:solidFill>
              </a:rPr>
              <a:t>lanica</a:t>
            </a:r>
          </a:p>
          <a:p>
            <a:pPr eaLnBrk="1" hangingPunct="1">
              <a:lnSpc>
                <a:spcPct val="80000"/>
              </a:lnSpc>
            </a:pPr>
            <a:endParaRPr lang="sr-Cyrl-CS" altLang="sr-Latn-RS" sz="2400" b="1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17653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-228600"/>
            <a:ext cx="6172200" cy="1384300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b="1" smtClean="0">
                <a:solidFill>
                  <a:srgbClr val="0070C0"/>
                </a:solidFill>
              </a:rPr>
              <a:t>Savet ministara EU - razvoj</a:t>
            </a:r>
            <a:endParaRPr lang="sr-Cyrl-CS" altLang="sr-Latn-RS" sz="2800" b="1" smtClean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3124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2800" b="1" smtClean="0">
                <a:solidFill>
                  <a:srgbClr val="0070C0"/>
                </a:solidFill>
              </a:rPr>
              <a:t>Centralno zakonodavno telo sastavljeno od ministara iz svake od dr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ž</a:t>
            </a:r>
            <a:r>
              <a:rPr lang="en-US" altLang="sr-Latn-RS" sz="2800" b="1" smtClean="0">
                <a:solidFill>
                  <a:srgbClr val="0070C0"/>
                </a:solidFill>
              </a:rPr>
              <a:t>ava clanica – zastupaju nacionalne interese dr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ž</a:t>
            </a:r>
            <a:r>
              <a:rPr lang="en-US" altLang="sr-Latn-RS" sz="2800" b="1" smtClean="0">
                <a:solidFill>
                  <a:srgbClr val="0070C0"/>
                </a:solidFill>
              </a:rPr>
              <a:t>ava clanica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800" b="1" smtClean="0">
                <a:solidFill>
                  <a:srgbClr val="0070C0"/>
                </a:solidFill>
              </a:rPr>
              <a:t>Najdominantniji organ EU u dnevnom zakonodavnom radu EU: donosi uredbe, 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direktive</a:t>
            </a:r>
            <a:r>
              <a:rPr lang="en-US" altLang="sr-Latn-RS" sz="2800" b="1" smtClean="0">
                <a:solidFill>
                  <a:srgbClr val="0070C0"/>
                </a:solidFill>
              </a:rPr>
              <a:t> i odluke (sekundarno zakonodavstvo) – I stub EU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800" b="1" smtClean="0">
                <a:solidFill>
                  <a:srgbClr val="0070C0"/>
                </a:solidFill>
              </a:rPr>
              <a:t>U II I III stubu usvaja zajednicke stavove, zajednicke akcije, preporuke, okvirne odluke I mi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š</a:t>
            </a:r>
            <a:r>
              <a:rPr lang="en-US" altLang="sr-Latn-RS" sz="2800" b="1" smtClean="0">
                <a:solidFill>
                  <a:srgbClr val="0070C0"/>
                </a:solidFill>
              </a:rPr>
              <a:t>ljenja, zaklju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š</a:t>
            </a:r>
            <a:r>
              <a:rPr lang="en-US" altLang="sr-Latn-RS" sz="2800" b="1" smtClean="0">
                <a:solidFill>
                  <a:srgbClr val="0070C0"/>
                </a:solidFill>
              </a:rPr>
              <a:t>ke, deklaracije I rezolucije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sr-Latn-RS" sz="2800" b="1" smtClean="0">
                <a:solidFill>
                  <a:srgbClr val="0070C0"/>
                </a:solidFill>
              </a:rPr>
              <a:t>U saodlu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č</a:t>
            </a:r>
            <a:r>
              <a:rPr lang="en-US" altLang="sr-Latn-RS" sz="2800" b="1" smtClean="0">
                <a:solidFill>
                  <a:srgbClr val="0070C0"/>
                </a:solidFill>
              </a:rPr>
              <a:t>ivanju deli svoja ovla</a:t>
            </a:r>
            <a:r>
              <a:rPr lang="sr-Latn-RS" altLang="sr-Latn-RS" sz="2800" b="1" smtClean="0">
                <a:solidFill>
                  <a:srgbClr val="0070C0"/>
                </a:solidFill>
              </a:rPr>
              <a:t>š</a:t>
            </a:r>
            <a:r>
              <a:rPr lang="en-US" altLang="sr-Latn-RS" sz="2800" b="1" smtClean="0">
                <a:solidFill>
                  <a:srgbClr val="0070C0"/>
                </a:solidFill>
              </a:rPr>
              <a:t>cenja sa EP – I stub</a:t>
            </a:r>
          </a:p>
          <a:p>
            <a:pPr algn="just" eaLnBrk="1" hangingPunct="1">
              <a:lnSpc>
                <a:spcPct val="80000"/>
              </a:lnSpc>
            </a:pPr>
            <a:endParaRPr lang="sr-Cyrl-CS" altLang="sr-Latn-RS" sz="28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410200" cy="1265238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* * * * *</a:t>
            </a:r>
            <a:endParaRPr lang="sr-Latn-CS" altLang="sr-Latn-R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sr-Latn-RS" sz="2800" dirty="0" err="1">
                <a:solidFill>
                  <a:srgbClr val="0070C0"/>
                </a:solidFill>
              </a:rPr>
              <a:t>Savet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funkcioni</a:t>
            </a:r>
            <a:r>
              <a:rPr lang="sr-Latn-RS" altLang="sr-Latn-RS" sz="2800" dirty="0">
                <a:solidFill>
                  <a:srgbClr val="0070C0"/>
                </a:solidFill>
              </a:rPr>
              <a:t>š</a:t>
            </a:r>
            <a:r>
              <a:rPr lang="en-US" altLang="sr-Latn-RS" sz="2800" dirty="0">
                <a:solidFill>
                  <a:srgbClr val="0070C0"/>
                </a:solidFill>
              </a:rPr>
              <a:t>e </a:t>
            </a:r>
            <a:r>
              <a:rPr lang="en-US" altLang="sr-Latn-RS" sz="2800" dirty="0" err="1">
                <a:solidFill>
                  <a:srgbClr val="0070C0"/>
                </a:solidFill>
              </a:rPr>
              <a:t>kao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jedan</a:t>
            </a:r>
            <a:r>
              <a:rPr lang="en-US" altLang="sr-Latn-RS" sz="2800" dirty="0">
                <a:solidFill>
                  <a:srgbClr val="0070C0"/>
                </a:solidFill>
              </a:rPr>
              <a:t> organ </a:t>
            </a:r>
            <a:r>
              <a:rPr lang="en-US" altLang="sr-Latn-RS" sz="2800" dirty="0" err="1">
                <a:solidFill>
                  <a:srgbClr val="0070C0"/>
                </a:solidFill>
              </a:rPr>
              <a:t>za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sve</a:t>
            </a:r>
            <a:r>
              <a:rPr lang="en-US" altLang="sr-Latn-RS" sz="2800" dirty="0">
                <a:solidFill>
                  <a:srgbClr val="0070C0"/>
                </a:solidFill>
              </a:rPr>
              <a:t> tri </a:t>
            </a:r>
            <a:r>
              <a:rPr lang="en-US" altLang="sr-Latn-RS" sz="2800" dirty="0" err="1">
                <a:solidFill>
                  <a:srgbClr val="0070C0"/>
                </a:solidFill>
              </a:rPr>
              <a:t>evropske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zajednice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jos</a:t>
            </a:r>
            <a:r>
              <a:rPr lang="en-US" altLang="sr-Latn-RS" sz="2800" dirty="0">
                <a:solidFill>
                  <a:srgbClr val="0070C0"/>
                </a:solidFill>
              </a:rPr>
              <a:t> od 1965. </a:t>
            </a:r>
            <a:r>
              <a:rPr lang="en-US" altLang="sr-Latn-RS" sz="2800" dirty="0" err="1">
                <a:solidFill>
                  <a:srgbClr val="0070C0"/>
                </a:solidFill>
              </a:rPr>
              <a:t>kada</a:t>
            </a:r>
            <a:r>
              <a:rPr lang="en-US" altLang="sr-Latn-RS" sz="2800" dirty="0">
                <a:solidFill>
                  <a:srgbClr val="0070C0"/>
                </a:solidFill>
              </a:rPr>
              <a:t> je </a:t>
            </a:r>
            <a:r>
              <a:rPr lang="en-US" altLang="sr-Latn-RS" sz="2800" dirty="0" err="1">
                <a:solidFill>
                  <a:srgbClr val="0070C0"/>
                </a:solidFill>
              </a:rPr>
              <a:t>potpisan</a:t>
            </a:r>
            <a:r>
              <a:rPr lang="en-US" altLang="sr-Latn-RS" sz="2800" dirty="0">
                <a:solidFill>
                  <a:srgbClr val="0070C0"/>
                </a:solidFill>
              </a:rPr>
              <a:t> u </a:t>
            </a:r>
            <a:r>
              <a:rPr lang="en-US" altLang="sr-Latn-RS" sz="2800" dirty="0" err="1">
                <a:solidFill>
                  <a:srgbClr val="0070C0"/>
                </a:solidFill>
              </a:rPr>
              <a:t>Briselu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Ugovor</a:t>
            </a:r>
            <a:r>
              <a:rPr lang="en-US" altLang="sr-Latn-RS" sz="2800" dirty="0">
                <a:solidFill>
                  <a:srgbClr val="0070C0"/>
                </a:solidFill>
              </a:rPr>
              <a:t> o </a:t>
            </a:r>
            <a:r>
              <a:rPr lang="en-US" altLang="sr-Latn-RS" sz="2800" dirty="0" err="1">
                <a:solidFill>
                  <a:srgbClr val="0070C0"/>
                </a:solidFill>
              </a:rPr>
              <a:t>spajanju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institucija</a:t>
            </a:r>
            <a:endParaRPr lang="sr-Latn-RS" altLang="sr-Latn-RS" sz="280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sr-Latn-RS" sz="2800" dirty="0" err="1">
                <a:solidFill>
                  <a:srgbClr val="0070C0"/>
                </a:solidFill>
              </a:rPr>
              <a:t>Savet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Komisija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su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postali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zajedni</a:t>
            </a:r>
            <a:r>
              <a:rPr lang="sr-Latn-RS" altLang="sr-Latn-RS" sz="2800" dirty="0">
                <a:solidFill>
                  <a:srgbClr val="0070C0"/>
                </a:solidFill>
              </a:rPr>
              <a:t>č</a:t>
            </a:r>
            <a:r>
              <a:rPr lang="en-US" altLang="sr-Latn-RS" sz="2800" dirty="0" err="1">
                <a:solidFill>
                  <a:srgbClr val="0070C0"/>
                </a:solidFill>
              </a:rPr>
              <a:t>ki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organi</a:t>
            </a:r>
            <a:r>
              <a:rPr lang="en-US" altLang="sr-Latn-RS" sz="2800" dirty="0">
                <a:solidFill>
                  <a:srgbClr val="0070C0"/>
                </a:solidFill>
              </a:rPr>
              <a:t> EZ</a:t>
            </a:r>
            <a:endParaRPr lang="sr-Latn-RS" altLang="sr-Latn-RS" sz="280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US" altLang="sr-Latn-RS" sz="28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sr-Latn-RS" sz="2800" dirty="0">
                <a:solidFill>
                  <a:srgbClr val="0070C0"/>
                </a:solidFill>
              </a:rPr>
              <a:t>U </a:t>
            </a:r>
            <a:r>
              <a:rPr lang="en-US" altLang="sr-Latn-RS" sz="2800" dirty="0" err="1">
                <a:solidFill>
                  <a:srgbClr val="0070C0"/>
                </a:solidFill>
              </a:rPr>
              <a:t>teoriji</a:t>
            </a:r>
            <a:r>
              <a:rPr lang="en-US" altLang="sr-Latn-RS" sz="2800" dirty="0">
                <a:solidFill>
                  <a:srgbClr val="0070C0"/>
                </a:solidFill>
              </a:rPr>
              <a:t> je </a:t>
            </a:r>
            <a:r>
              <a:rPr lang="en-US" altLang="sr-Latn-RS" sz="2800" dirty="0" err="1">
                <a:solidFill>
                  <a:srgbClr val="0070C0"/>
                </a:solidFill>
              </a:rPr>
              <a:t>ra</a:t>
            </a:r>
            <a:r>
              <a:rPr lang="sr-Latn-RS" altLang="sr-Latn-RS" sz="2800" dirty="0">
                <a:solidFill>
                  <a:srgbClr val="0070C0"/>
                </a:solidFill>
              </a:rPr>
              <a:t>š</a:t>
            </a:r>
            <a:r>
              <a:rPr lang="en-US" altLang="sr-Latn-RS" sz="2800" dirty="0" err="1">
                <a:solidFill>
                  <a:srgbClr val="0070C0"/>
                </a:solidFill>
              </a:rPr>
              <a:t>ireno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shvatanje</a:t>
            </a:r>
            <a:r>
              <a:rPr lang="en-US" altLang="sr-Latn-RS" sz="2800" dirty="0">
                <a:solidFill>
                  <a:srgbClr val="0070C0"/>
                </a:solidFill>
              </a:rPr>
              <a:t> da </a:t>
            </a:r>
            <a:r>
              <a:rPr lang="en-US" altLang="sr-Latn-RS" sz="2800" dirty="0" err="1">
                <a:solidFill>
                  <a:srgbClr val="0070C0"/>
                </a:solidFill>
              </a:rPr>
              <a:t>Savet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deluje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prakti</a:t>
            </a:r>
            <a:r>
              <a:rPr lang="sr-Latn-RS" altLang="sr-Latn-RS" sz="2800" dirty="0">
                <a:solidFill>
                  <a:srgbClr val="0070C0"/>
                </a:solidFill>
              </a:rPr>
              <a:t>č</a:t>
            </a:r>
            <a:r>
              <a:rPr lang="en-US" altLang="sr-Latn-RS" sz="2800" dirty="0">
                <a:solidFill>
                  <a:srgbClr val="0070C0"/>
                </a:solidFill>
              </a:rPr>
              <a:t>no </a:t>
            </a:r>
            <a:r>
              <a:rPr lang="en-US" altLang="sr-Latn-RS" sz="2800" dirty="0" err="1">
                <a:solidFill>
                  <a:srgbClr val="0070C0"/>
                </a:solidFill>
              </a:rPr>
              <a:t>kao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jedinstveni</a:t>
            </a:r>
            <a:r>
              <a:rPr lang="en-US" altLang="sr-Latn-RS" sz="2800" dirty="0">
                <a:solidFill>
                  <a:srgbClr val="0070C0"/>
                </a:solidFill>
              </a:rPr>
              <a:t> organ jo</a:t>
            </a:r>
            <a:r>
              <a:rPr lang="sr-Latn-RS" altLang="sr-Latn-RS" sz="2800" dirty="0">
                <a:solidFill>
                  <a:srgbClr val="0070C0"/>
                </a:solidFill>
              </a:rPr>
              <a:t>š</a:t>
            </a:r>
            <a:r>
              <a:rPr lang="en-US" altLang="sr-Latn-RS" sz="2800" dirty="0">
                <a:solidFill>
                  <a:srgbClr val="0070C0"/>
                </a:solidFill>
              </a:rPr>
              <a:t> od 1958. </a:t>
            </a:r>
            <a:r>
              <a:rPr lang="en-US" altLang="sr-Latn-RS" sz="2800" dirty="0" err="1">
                <a:solidFill>
                  <a:srgbClr val="0070C0"/>
                </a:solidFill>
              </a:rPr>
              <a:t>zbog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jedinstvenog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sekretarijata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Saveta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gde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su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bili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zastupljeni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isti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predstavnici</a:t>
            </a:r>
            <a:r>
              <a:rPr lang="en-US" altLang="sr-Latn-RS" sz="2800" dirty="0">
                <a:solidFill>
                  <a:srgbClr val="0070C0"/>
                </a:solidFill>
              </a:rPr>
              <a:t> </a:t>
            </a:r>
            <a:r>
              <a:rPr lang="en-US" altLang="sr-Latn-RS" sz="2800" dirty="0" err="1">
                <a:solidFill>
                  <a:srgbClr val="0070C0"/>
                </a:solidFill>
              </a:rPr>
              <a:t>dr</a:t>
            </a:r>
            <a:r>
              <a:rPr lang="sr-Latn-RS" altLang="sr-Latn-RS" sz="2800" dirty="0">
                <a:solidFill>
                  <a:srgbClr val="0070C0"/>
                </a:solidFill>
              </a:rPr>
              <a:t>ž</a:t>
            </a:r>
            <a:r>
              <a:rPr lang="en-US" altLang="sr-Latn-RS" sz="2800" dirty="0">
                <a:solidFill>
                  <a:srgbClr val="0070C0"/>
                </a:solidFill>
              </a:rPr>
              <a:t>ava </a:t>
            </a:r>
            <a:r>
              <a:rPr lang="sr-Latn-RS" altLang="sr-Latn-RS" sz="2800" dirty="0">
                <a:solidFill>
                  <a:srgbClr val="0070C0"/>
                </a:solidFill>
              </a:rPr>
              <a:t>č</a:t>
            </a:r>
            <a:r>
              <a:rPr lang="en-US" altLang="sr-Latn-RS" sz="2800" dirty="0" err="1">
                <a:solidFill>
                  <a:srgbClr val="0070C0"/>
                </a:solidFill>
              </a:rPr>
              <a:t>lanica</a:t>
            </a:r>
            <a:r>
              <a:rPr lang="en-US" altLang="sr-Latn-RS" sz="2800" dirty="0">
                <a:solidFill>
                  <a:srgbClr val="0070C0"/>
                </a:solidFill>
              </a:rPr>
              <a:t> EEZ</a:t>
            </a:r>
            <a:endParaRPr lang="sr-Cyrl-CS" altLang="sr-Latn-RS" sz="2800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r-Latn-CS" altLang="sr-Latn-R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14400"/>
            <a:ext cx="6400800" cy="46038"/>
          </a:xfrm>
        </p:spPr>
        <p:txBody>
          <a:bodyPr/>
          <a:lstStyle/>
          <a:p>
            <a:pPr eaLnBrk="1" hangingPunct="1"/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r>
              <a:rPr lang="en-US" altLang="sr-Latn-RS" sz="2800" smtClean="0"/>
              <a:t/>
            </a:r>
            <a:br>
              <a:rPr lang="en-US" altLang="sr-Latn-RS" sz="2800" smtClean="0"/>
            </a:br>
            <a:endParaRPr lang="sr-Cyrl-CS" altLang="sr-Latn-RS" sz="2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sr-Latn-RS" sz="2400" dirty="0" err="1">
                <a:solidFill>
                  <a:srgbClr val="0070C0"/>
                </a:solidFill>
              </a:rPr>
              <a:t>Sektorska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tj</a:t>
            </a:r>
            <a:r>
              <a:rPr lang="en-US" altLang="sr-Latn-RS" sz="2400" dirty="0">
                <a:solidFill>
                  <a:srgbClr val="0070C0"/>
                </a:solidFill>
              </a:rPr>
              <a:t>. </a:t>
            </a:r>
            <a:r>
              <a:rPr lang="en-US" altLang="sr-Latn-RS" sz="2400" dirty="0" err="1">
                <a:solidFill>
                  <a:srgbClr val="0070C0"/>
                </a:solidFill>
              </a:rPr>
              <a:t>funkcionalna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zasedanja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Saveta</a:t>
            </a:r>
            <a:r>
              <a:rPr lang="en-US" altLang="sr-Latn-RS" sz="2400" dirty="0">
                <a:solidFill>
                  <a:srgbClr val="0070C0"/>
                </a:solidFill>
              </a:rPr>
              <a:t> (</a:t>
            </a:r>
            <a:r>
              <a:rPr lang="en-US" altLang="sr-Latn-RS" sz="2400" dirty="0" err="1">
                <a:solidFill>
                  <a:srgbClr val="0070C0"/>
                </a:solidFill>
              </a:rPr>
              <a:t>poljoprivreda</a:t>
            </a:r>
            <a:r>
              <a:rPr lang="en-US" altLang="sr-Latn-RS" sz="2400" dirty="0">
                <a:solidFill>
                  <a:srgbClr val="0070C0"/>
                </a:solidFill>
              </a:rPr>
              <a:t>, </a:t>
            </a:r>
            <a:r>
              <a:rPr lang="en-US" altLang="sr-Latn-RS" sz="2400" dirty="0" err="1">
                <a:solidFill>
                  <a:srgbClr val="0070C0"/>
                </a:solidFill>
              </a:rPr>
              <a:t>finansije</a:t>
            </a:r>
            <a:r>
              <a:rPr lang="en-US" altLang="sr-Latn-RS" sz="2400" dirty="0">
                <a:solidFill>
                  <a:srgbClr val="0070C0"/>
                </a:solidFill>
              </a:rPr>
              <a:t>, </a:t>
            </a:r>
            <a:r>
              <a:rPr lang="en-US" altLang="sr-Latn-RS" sz="2400" dirty="0" err="1">
                <a:solidFill>
                  <a:srgbClr val="0070C0"/>
                </a:solidFill>
              </a:rPr>
              <a:t>industrija</a:t>
            </a:r>
            <a:r>
              <a:rPr lang="en-US" altLang="sr-Latn-RS" sz="2400" dirty="0">
                <a:solidFill>
                  <a:srgbClr val="0070C0"/>
                </a:solidFill>
              </a:rPr>
              <a:t>, </a:t>
            </a:r>
            <a:r>
              <a:rPr lang="en-US" altLang="sr-Latn-RS" sz="2400" dirty="0" err="1">
                <a:solidFill>
                  <a:srgbClr val="0070C0"/>
                </a:solidFill>
              </a:rPr>
              <a:t>saobra</a:t>
            </a:r>
            <a:r>
              <a:rPr lang="sr-Latn-RS" altLang="sr-Latn-RS" sz="2400" dirty="0">
                <a:solidFill>
                  <a:srgbClr val="0070C0"/>
                </a:solidFill>
              </a:rPr>
              <a:t>ć</a:t>
            </a:r>
            <a:r>
              <a:rPr lang="en-US" altLang="sr-Latn-RS" sz="2400" dirty="0" err="1">
                <a:solidFill>
                  <a:srgbClr val="0070C0"/>
                </a:solidFill>
              </a:rPr>
              <a:t>aj</a:t>
            </a:r>
            <a:r>
              <a:rPr lang="en-US" altLang="sr-Latn-RS" sz="2400" dirty="0">
                <a:solidFill>
                  <a:srgbClr val="0070C0"/>
                </a:solidFill>
              </a:rPr>
              <a:t>, </a:t>
            </a:r>
            <a:r>
              <a:rPr lang="en-US" altLang="sr-Latn-RS" sz="2400" dirty="0" err="1">
                <a:solidFill>
                  <a:srgbClr val="0070C0"/>
                </a:solidFill>
              </a:rPr>
              <a:t>trgovina</a:t>
            </a:r>
            <a:r>
              <a:rPr lang="en-US" altLang="sr-Latn-RS" sz="2400" dirty="0">
                <a:solidFill>
                  <a:srgbClr val="0070C0"/>
                </a:solidFill>
              </a:rPr>
              <a:t>, </a:t>
            </a:r>
            <a:r>
              <a:rPr lang="en-US" altLang="sr-Latn-RS" sz="2400" dirty="0" err="1">
                <a:solidFill>
                  <a:srgbClr val="0070C0"/>
                </a:solidFill>
              </a:rPr>
              <a:t>itd</a:t>
            </a:r>
            <a:r>
              <a:rPr lang="en-US" altLang="sr-Latn-RS" sz="2400" dirty="0">
                <a:solidFill>
                  <a:srgbClr val="0070C0"/>
                </a:solidFill>
              </a:rPr>
              <a:t>)</a:t>
            </a:r>
            <a:endParaRPr lang="sr-Latn-RS" altLang="sr-Latn-RS" sz="240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4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sr-Latn-RS" sz="2400" b="1" dirty="0" err="1">
                <a:solidFill>
                  <a:srgbClr val="0070C0"/>
                </a:solidFill>
              </a:rPr>
              <a:t>Predsedavaju</a:t>
            </a:r>
            <a:r>
              <a:rPr lang="sr-Latn-RS" altLang="sr-Latn-RS" sz="2400" b="1" dirty="0">
                <a:solidFill>
                  <a:srgbClr val="0070C0"/>
                </a:solidFill>
              </a:rPr>
              <a:t>ć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i</a:t>
            </a:r>
            <a:r>
              <a:rPr lang="en-US" altLang="sr-Latn-RS" sz="2400" b="1" dirty="0">
                <a:solidFill>
                  <a:srgbClr val="0070C0"/>
                </a:solidFill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</a:rPr>
              <a:t>Saveta</a:t>
            </a:r>
            <a:r>
              <a:rPr lang="en-US" altLang="sr-Latn-RS" sz="2400" dirty="0">
                <a:solidFill>
                  <a:srgbClr val="0070C0"/>
                </a:solidFill>
              </a:rPr>
              <a:t> – </a:t>
            </a:r>
            <a:r>
              <a:rPr lang="en-US" altLang="sr-Latn-RS" sz="2400" dirty="0" err="1">
                <a:solidFill>
                  <a:srgbClr val="0070C0"/>
                </a:solidFill>
              </a:rPr>
              <a:t>svaka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dr</a:t>
            </a:r>
            <a:r>
              <a:rPr lang="sr-Latn-RS" altLang="sr-Latn-RS" sz="2400" dirty="0">
                <a:solidFill>
                  <a:srgbClr val="0070C0"/>
                </a:solidFill>
              </a:rPr>
              <a:t>ž</a:t>
            </a:r>
            <a:r>
              <a:rPr lang="en-US" altLang="sr-Latn-RS" sz="2400" dirty="0">
                <a:solidFill>
                  <a:srgbClr val="0070C0"/>
                </a:solidFill>
              </a:rPr>
              <a:t>ava </a:t>
            </a:r>
            <a:r>
              <a:rPr lang="sr-Latn-RS" altLang="sr-Latn-RS" sz="2400" dirty="0">
                <a:solidFill>
                  <a:srgbClr val="0070C0"/>
                </a:solidFill>
              </a:rPr>
              <a:t>č</a:t>
            </a:r>
            <a:r>
              <a:rPr lang="en-US" altLang="sr-Latn-RS" sz="2400" dirty="0" err="1">
                <a:solidFill>
                  <a:srgbClr val="0070C0"/>
                </a:solidFill>
              </a:rPr>
              <a:t>lanica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vr</a:t>
            </a:r>
            <a:r>
              <a:rPr lang="sr-Latn-RS" altLang="sr-Latn-RS" sz="2400" dirty="0">
                <a:solidFill>
                  <a:srgbClr val="0070C0"/>
                </a:solidFill>
              </a:rPr>
              <a:t>š</a:t>
            </a:r>
            <a:r>
              <a:rPr lang="en-US" altLang="sr-Latn-RS" sz="2400" dirty="0" err="1">
                <a:solidFill>
                  <a:srgbClr val="0070C0"/>
                </a:solidFill>
              </a:rPr>
              <a:t>i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funkciju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po</a:t>
            </a:r>
            <a:r>
              <a:rPr lang="en-US" altLang="sr-Latn-RS" sz="2400" dirty="0">
                <a:solidFill>
                  <a:srgbClr val="0070C0"/>
                </a:solidFill>
              </a:rPr>
              <a:t> 6 </a:t>
            </a:r>
            <a:r>
              <a:rPr lang="en-US" altLang="sr-Latn-RS" sz="2400" dirty="0" err="1">
                <a:solidFill>
                  <a:srgbClr val="0070C0"/>
                </a:solidFill>
              </a:rPr>
              <a:t>meseci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po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principu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rotacije</a:t>
            </a:r>
            <a:r>
              <a:rPr lang="en-US" altLang="sr-Latn-RS" sz="2400" dirty="0">
                <a:solidFill>
                  <a:srgbClr val="0070C0"/>
                </a:solidFill>
              </a:rPr>
              <a:t> (1993. je </a:t>
            </a:r>
            <a:r>
              <a:rPr lang="en-US" altLang="sr-Latn-RS" sz="2400" dirty="0" err="1">
                <a:solidFill>
                  <a:srgbClr val="0070C0"/>
                </a:solidFill>
              </a:rPr>
              <a:t>odlu</a:t>
            </a:r>
            <a:r>
              <a:rPr lang="sr-Latn-RS" altLang="sr-Latn-RS" sz="2400" dirty="0">
                <a:solidFill>
                  <a:srgbClr val="0070C0"/>
                </a:solidFill>
              </a:rPr>
              <a:t>č</a:t>
            </a:r>
            <a:r>
              <a:rPr lang="en-US" altLang="sr-Latn-RS" sz="2400" dirty="0" err="1">
                <a:solidFill>
                  <a:srgbClr val="0070C0"/>
                </a:solidFill>
              </a:rPr>
              <a:t>eno</a:t>
            </a:r>
            <a:r>
              <a:rPr lang="en-US" altLang="sr-Latn-RS" sz="2400" dirty="0">
                <a:solidFill>
                  <a:srgbClr val="0070C0"/>
                </a:solidFill>
              </a:rPr>
              <a:t> da </a:t>
            </a:r>
            <a:r>
              <a:rPr lang="en-US" altLang="sr-Latn-RS" sz="2400" dirty="0" err="1">
                <a:solidFill>
                  <a:srgbClr val="0070C0"/>
                </a:solidFill>
              </a:rPr>
              <a:t>posle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predsedavanja</a:t>
            </a:r>
            <a:r>
              <a:rPr lang="en-US" altLang="sr-Latn-RS" sz="2400" dirty="0">
                <a:solidFill>
                  <a:srgbClr val="0070C0"/>
                </a:solidFill>
              </a:rPr>
              <a:t> male </a:t>
            </a:r>
            <a:r>
              <a:rPr lang="en-US" altLang="sr-Latn-RS" sz="2400" dirty="0" err="1">
                <a:solidFill>
                  <a:srgbClr val="0070C0"/>
                </a:solidFill>
              </a:rPr>
              <a:t>sledi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predsedavanje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velike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dr</a:t>
            </a:r>
            <a:r>
              <a:rPr lang="sr-Latn-RS" altLang="sr-Latn-RS" sz="2400" dirty="0">
                <a:solidFill>
                  <a:srgbClr val="0070C0"/>
                </a:solidFill>
              </a:rPr>
              <a:t>ž</a:t>
            </a:r>
            <a:r>
              <a:rPr lang="en-US" altLang="sr-Latn-RS" sz="2400" dirty="0" err="1">
                <a:solidFill>
                  <a:srgbClr val="0070C0"/>
                </a:solidFill>
              </a:rPr>
              <a:t>ave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sr-Latn-RS" altLang="sr-Latn-RS" sz="2400" dirty="0">
                <a:solidFill>
                  <a:srgbClr val="0070C0"/>
                </a:solidFill>
              </a:rPr>
              <a:t>č</a:t>
            </a:r>
            <a:r>
              <a:rPr lang="en-US" altLang="sr-Latn-RS" sz="2400" dirty="0" err="1">
                <a:solidFill>
                  <a:srgbClr val="0070C0"/>
                </a:solidFill>
              </a:rPr>
              <a:t>lanice</a:t>
            </a:r>
            <a:r>
              <a:rPr lang="en-US" altLang="sr-Latn-RS" sz="2400" dirty="0">
                <a:solidFill>
                  <a:srgbClr val="0070C0"/>
                </a:solidFill>
              </a:rPr>
              <a:t> – </a:t>
            </a:r>
            <a:r>
              <a:rPr lang="en-US" altLang="sr-Latn-RS" sz="2400" dirty="0" err="1">
                <a:solidFill>
                  <a:srgbClr val="0070C0"/>
                </a:solidFill>
              </a:rPr>
              <a:t>ravnoteza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delovanja</a:t>
            </a:r>
            <a:r>
              <a:rPr lang="en-US" altLang="sr-Latn-RS" sz="2400" dirty="0">
                <a:solidFill>
                  <a:srgbClr val="0070C0"/>
                </a:solidFill>
              </a:rPr>
              <a:t> EU) – do </a:t>
            </a:r>
            <a:r>
              <a:rPr lang="en-US" altLang="sr-Latn-RS" sz="2400" dirty="0" err="1">
                <a:solidFill>
                  <a:srgbClr val="0070C0"/>
                </a:solidFill>
              </a:rPr>
              <a:t>stupanja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na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snagu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Lisabonskog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Ugovora</a:t>
            </a:r>
            <a:r>
              <a:rPr lang="en-US" altLang="sr-Latn-RS" sz="2400" dirty="0">
                <a:solidFill>
                  <a:srgbClr val="0070C0"/>
                </a:solidFill>
              </a:rPr>
              <a:t> o EU</a:t>
            </a:r>
            <a:endParaRPr lang="sr-Latn-RS" altLang="sr-Latn-RS" sz="240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4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sr-Latn-RS" sz="2400" dirty="0" err="1">
                <a:solidFill>
                  <a:srgbClr val="0070C0"/>
                </a:solidFill>
              </a:rPr>
              <a:t>Sastancima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Saveta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prisustvuje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predstavnik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Komisije</a:t>
            </a:r>
            <a:r>
              <a:rPr lang="en-US" altLang="sr-Latn-RS" sz="2400" dirty="0">
                <a:solidFill>
                  <a:srgbClr val="0070C0"/>
                </a:solidFill>
              </a:rPr>
              <a:t> (</a:t>
            </a:r>
            <a:r>
              <a:rPr lang="en-US" altLang="sr-Latn-RS" sz="2400" dirty="0" err="1">
                <a:solidFill>
                  <a:srgbClr val="0070C0"/>
                </a:solidFill>
              </a:rPr>
              <a:t>odgovoran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za</a:t>
            </a:r>
            <a:r>
              <a:rPr lang="en-US" altLang="sr-Latn-RS" sz="2400" dirty="0">
                <a:solidFill>
                  <a:srgbClr val="0070C0"/>
                </a:solidFill>
              </a:rPr>
              <a:t> oblast </a:t>
            </a:r>
            <a:r>
              <a:rPr lang="en-US" altLang="sr-Latn-RS" sz="2400" dirty="0" err="1">
                <a:solidFill>
                  <a:srgbClr val="0070C0"/>
                </a:solidFill>
              </a:rPr>
              <a:t>koju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Savet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konkretno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razmatra</a:t>
            </a:r>
            <a:r>
              <a:rPr lang="en-US" altLang="sr-Latn-RS" sz="2400" dirty="0">
                <a:solidFill>
                  <a:srgbClr val="0070C0"/>
                </a:solidFill>
              </a:rPr>
              <a:t>, bez </a:t>
            </a:r>
            <a:r>
              <a:rPr lang="en-US" altLang="sr-Latn-RS" sz="2400" dirty="0" err="1">
                <a:solidFill>
                  <a:srgbClr val="0070C0"/>
                </a:solidFill>
              </a:rPr>
              <a:t>prava</a:t>
            </a:r>
            <a:r>
              <a:rPr lang="en-US" altLang="sr-Latn-RS" sz="2400" dirty="0">
                <a:solidFill>
                  <a:srgbClr val="0070C0"/>
                </a:solidFill>
              </a:rPr>
              <a:t> </a:t>
            </a:r>
            <a:r>
              <a:rPr lang="en-US" altLang="sr-Latn-RS" sz="2400" dirty="0" err="1">
                <a:solidFill>
                  <a:srgbClr val="0070C0"/>
                </a:solidFill>
              </a:rPr>
              <a:t>glasa</a:t>
            </a:r>
            <a:r>
              <a:rPr lang="en-US" altLang="sr-Latn-RS" sz="2400" dirty="0">
                <a:solidFill>
                  <a:srgbClr val="0070C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sr-Latn-RS" sz="24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sr-Latn-RS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altLang="sr-Latn-RS" sz="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-76200"/>
            <a:ext cx="5638800" cy="1143000"/>
          </a:xfrm>
        </p:spPr>
        <p:txBody>
          <a:bodyPr/>
          <a:lstStyle/>
          <a:p>
            <a:pPr eaLnBrk="1" hangingPunct="1"/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/>
              <a:t/>
            </a:r>
            <a:br>
              <a:rPr lang="en-US" altLang="sr-Latn-RS" sz="2800" b="1" smtClean="0"/>
            </a:br>
            <a:r>
              <a:rPr lang="en-US" altLang="sr-Latn-RS" sz="2800" b="1" smtClean="0">
                <a:solidFill>
                  <a:srgbClr val="0070C0"/>
                </a:solidFill>
              </a:rPr>
              <a:t>Sastav Saveta EU</a:t>
            </a:r>
            <a:endParaRPr lang="sr-Cyrl-CS" altLang="sr-Latn-RS" sz="2800" b="1" smtClean="0">
              <a:solidFill>
                <a:srgbClr val="0070C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058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0070C0"/>
                </a:solidFill>
              </a:rPr>
              <a:t>Neposredna zastupljenost dr</a:t>
            </a:r>
            <a:r>
              <a:rPr lang="sr-Latn-RS" altLang="sr-Latn-RS" sz="1800" smtClean="0">
                <a:solidFill>
                  <a:srgbClr val="0070C0"/>
                </a:solidFill>
              </a:rPr>
              <a:t>ž</a:t>
            </a:r>
            <a:r>
              <a:rPr lang="en-US" altLang="sr-Latn-RS" sz="1800" smtClean="0">
                <a:solidFill>
                  <a:srgbClr val="0070C0"/>
                </a:solidFill>
              </a:rPr>
              <a:t>ava </a:t>
            </a:r>
            <a:r>
              <a:rPr lang="sr-Latn-RS" altLang="sr-Latn-RS" sz="1800" smtClean="0">
                <a:solidFill>
                  <a:srgbClr val="0070C0"/>
                </a:solidFill>
              </a:rPr>
              <a:t>č</a:t>
            </a:r>
            <a:r>
              <a:rPr lang="en-US" altLang="sr-Latn-RS" sz="1800" smtClean="0">
                <a:solidFill>
                  <a:srgbClr val="0070C0"/>
                </a:solidFill>
              </a:rPr>
              <a:t>lanica, </a:t>
            </a:r>
            <a:r>
              <a:rPr lang="sr-Latn-RS" altLang="sr-Latn-RS" sz="1800" smtClean="0">
                <a:solidFill>
                  <a:srgbClr val="0070C0"/>
                </a:solidFill>
              </a:rPr>
              <a:t>č</a:t>
            </a:r>
            <a:r>
              <a:rPr lang="en-US" altLang="sr-Latn-RS" sz="1800" smtClean="0">
                <a:solidFill>
                  <a:srgbClr val="0070C0"/>
                </a:solidFill>
              </a:rPr>
              <a:t>ine ga resorni ministri u 10 razlicitih formacija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Sastav Saveta</a:t>
            </a:r>
            <a:r>
              <a:rPr lang="sr-Latn-RS" altLang="sr-Latn-RS" sz="1800" smtClean="0">
                <a:solidFill>
                  <a:srgbClr val="FF3300"/>
                </a:solidFill>
              </a:rPr>
              <a:t> EU</a:t>
            </a:r>
            <a:r>
              <a:rPr lang="en-US" altLang="sr-Latn-RS" sz="1800" smtClean="0">
                <a:solidFill>
                  <a:srgbClr val="FF3300"/>
                </a:solidFill>
              </a:rPr>
              <a:t> menja se u zavisnosti od pitanja koja Savet razmatra – 10 formacija Saveta: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0000"/>
                </a:solidFill>
              </a:rPr>
              <a:t>Savet za spoljne poslove</a:t>
            </a:r>
            <a:r>
              <a:rPr lang="sr-Latn-RS" altLang="sr-Latn-RS" sz="1800" smtClean="0">
                <a:solidFill>
                  <a:srgbClr val="FF0000"/>
                </a:solidFill>
              </a:rPr>
              <a:t> -  </a:t>
            </a:r>
            <a:r>
              <a:rPr lang="en-US" altLang="sr-Latn-RS" sz="1800" smtClean="0">
                <a:solidFill>
                  <a:srgbClr val="FF0000"/>
                </a:solidFill>
              </a:rPr>
              <a:t>pretsedava Visoki predstavnik za spoljnu I bezbednosnu politiku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op</a:t>
            </a:r>
            <a:r>
              <a:rPr lang="sr-Latn-RS" altLang="sr-Latn-RS" sz="1800" smtClean="0">
                <a:solidFill>
                  <a:srgbClr val="FF3300"/>
                </a:solidFill>
              </a:rPr>
              <a:t>š</a:t>
            </a:r>
            <a:r>
              <a:rPr lang="en-US" altLang="sr-Latn-RS" sz="1800" smtClean="0">
                <a:solidFill>
                  <a:srgbClr val="FF3300"/>
                </a:solidFill>
              </a:rPr>
              <a:t>te poslove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ekonomska I finanasijska pitanja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pravosu</a:t>
            </a:r>
            <a:r>
              <a:rPr lang="sr-Latn-RS" altLang="sr-Latn-RS" sz="1800" smtClean="0">
                <a:solidFill>
                  <a:srgbClr val="FF3300"/>
                </a:solidFill>
              </a:rPr>
              <a:t>đ</a:t>
            </a:r>
            <a:r>
              <a:rPr lang="en-US" altLang="sr-Latn-RS" sz="1800" smtClean="0">
                <a:solidFill>
                  <a:srgbClr val="FF3300"/>
                </a:solidFill>
              </a:rPr>
              <a:t>e I unutra</a:t>
            </a:r>
            <a:r>
              <a:rPr lang="sr-Latn-RS" altLang="sr-Latn-RS" sz="1800" smtClean="0">
                <a:solidFill>
                  <a:srgbClr val="FF3300"/>
                </a:solidFill>
              </a:rPr>
              <a:t>š</a:t>
            </a:r>
            <a:r>
              <a:rPr lang="en-US" altLang="sr-Latn-RS" sz="1800" smtClean="0">
                <a:solidFill>
                  <a:srgbClr val="FF3300"/>
                </a:solidFill>
              </a:rPr>
              <a:t>nje poslove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zaposljavanje, soc. politiku, zdravlje I za</a:t>
            </a:r>
            <a:r>
              <a:rPr lang="sr-Latn-RS" altLang="sr-Latn-RS" sz="1800" smtClean="0">
                <a:solidFill>
                  <a:srgbClr val="FF3300"/>
                </a:solidFill>
              </a:rPr>
              <a:t>š</a:t>
            </a:r>
            <a:r>
              <a:rPr lang="en-US" altLang="sr-Latn-RS" sz="1800" smtClean="0">
                <a:solidFill>
                  <a:srgbClr val="FF3300"/>
                </a:solidFill>
              </a:rPr>
              <a:t>titu potro</a:t>
            </a:r>
            <a:r>
              <a:rPr lang="sr-Latn-RS" altLang="sr-Latn-RS" sz="1800" smtClean="0">
                <a:solidFill>
                  <a:srgbClr val="FF3300"/>
                </a:solidFill>
              </a:rPr>
              <a:t>š</a:t>
            </a:r>
            <a:r>
              <a:rPr lang="en-US" altLang="sr-Latn-RS" sz="1800" smtClean="0">
                <a:solidFill>
                  <a:srgbClr val="FF3300"/>
                </a:solidFill>
              </a:rPr>
              <a:t>a</a:t>
            </a:r>
            <a:r>
              <a:rPr lang="sr-Latn-RS" altLang="sr-Latn-RS" sz="1800" smtClean="0">
                <a:solidFill>
                  <a:srgbClr val="FF3300"/>
                </a:solidFill>
              </a:rPr>
              <a:t>č</a:t>
            </a:r>
            <a:r>
              <a:rPr lang="en-US" altLang="sr-Latn-RS" sz="1800" smtClean="0">
                <a:solidFill>
                  <a:srgbClr val="FF3300"/>
                </a:solidFill>
              </a:rPr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konkurenciju (jedinstveno tr</a:t>
            </a:r>
            <a:r>
              <a:rPr lang="sr-Latn-RS" altLang="sr-Latn-RS" sz="1800" smtClean="0">
                <a:solidFill>
                  <a:srgbClr val="FF3300"/>
                </a:solidFill>
              </a:rPr>
              <a:t>ž</a:t>
            </a:r>
            <a:r>
              <a:rPr lang="en-US" altLang="sr-Latn-RS" sz="1800" smtClean="0">
                <a:solidFill>
                  <a:srgbClr val="FF3300"/>
                </a:solidFill>
              </a:rPr>
              <a:t>i</a:t>
            </a:r>
            <a:r>
              <a:rPr lang="sr-Latn-RS" altLang="sr-Latn-RS" sz="1800" smtClean="0">
                <a:solidFill>
                  <a:srgbClr val="FF3300"/>
                </a:solidFill>
              </a:rPr>
              <a:t>š</a:t>
            </a:r>
            <a:r>
              <a:rPr lang="en-US" altLang="sr-Latn-RS" sz="1800" smtClean="0">
                <a:solidFill>
                  <a:srgbClr val="FF3300"/>
                </a:solidFill>
              </a:rPr>
              <a:t>te, industriju I istrazivanje)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saobra</a:t>
            </a:r>
            <a:r>
              <a:rPr lang="sr-Latn-RS" altLang="sr-Latn-RS" sz="1800" smtClean="0">
                <a:solidFill>
                  <a:srgbClr val="FF3300"/>
                </a:solidFill>
              </a:rPr>
              <a:t>ć</a:t>
            </a:r>
            <a:r>
              <a:rPr lang="en-US" altLang="sr-Latn-RS" sz="1800" smtClean="0">
                <a:solidFill>
                  <a:srgbClr val="FF3300"/>
                </a:solidFill>
              </a:rPr>
              <a:t>aj, telekomunikacije I eneregetiku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poljoprivredu I ribarstvo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zastitu </a:t>
            </a:r>
            <a:r>
              <a:rPr lang="sr-Latn-RS" altLang="sr-Latn-RS" sz="1800" smtClean="0">
                <a:solidFill>
                  <a:srgbClr val="FF3300"/>
                </a:solidFill>
              </a:rPr>
              <a:t>ž</a:t>
            </a:r>
            <a:r>
              <a:rPr lang="en-US" altLang="sr-Latn-RS" sz="1800" smtClean="0">
                <a:solidFill>
                  <a:srgbClr val="FF3300"/>
                </a:solidFill>
              </a:rPr>
              <a:t>ivotne sredine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1800" smtClean="0">
                <a:solidFill>
                  <a:srgbClr val="FF3300"/>
                </a:solidFill>
              </a:rPr>
              <a:t>Savet za obrazovanje, omladinu I kulturu</a:t>
            </a:r>
            <a:endParaRPr lang="sr-Latn-RS" altLang="sr-Latn-RS" sz="1800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sr-Latn-RS" sz="1800" smtClean="0">
                <a:solidFill>
                  <a:srgbClr val="0070C0"/>
                </a:solidFill>
              </a:rPr>
              <a:t>Ministri dr</a:t>
            </a:r>
            <a:r>
              <a:rPr lang="sr-Latn-RS" altLang="sr-Latn-RS" sz="1800" smtClean="0">
                <a:solidFill>
                  <a:srgbClr val="0070C0"/>
                </a:solidFill>
              </a:rPr>
              <a:t>ž</a:t>
            </a:r>
            <a:r>
              <a:rPr lang="en-US" altLang="sr-Latn-RS" sz="1800" smtClean="0">
                <a:solidFill>
                  <a:srgbClr val="0070C0"/>
                </a:solidFill>
              </a:rPr>
              <a:t>ava clanica su </a:t>
            </a:r>
            <a:r>
              <a:rPr lang="en-US" altLang="sr-Latn-RS" sz="1800" b="1" u="sng" smtClean="0">
                <a:solidFill>
                  <a:srgbClr val="0070C0"/>
                </a:solidFill>
              </a:rPr>
              <a:t>ovla</a:t>
            </a:r>
            <a:r>
              <a:rPr lang="sr-Latn-RS" altLang="sr-Latn-RS" sz="1800" b="1" u="sng" smtClean="0">
                <a:solidFill>
                  <a:srgbClr val="0070C0"/>
                </a:solidFill>
              </a:rPr>
              <a:t>šć</a:t>
            </a:r>
            <a:r>
              <a:rPr lang="en-US" altLang="sr-Latn-RS" sz="1800" b="1" u="sng" smtClean="0">
                <a:solidFill>
                  <a:srgbClr val="0070C0"/>
                </a:solidFill>
              </a:rPr>
              <a:t>eni da preuzimaju obaveze u ime svojih vlada</a:t>
            </a:r>
            <a:r>
              <a:rPr lang="en-US" altLang="sr-Latn-RS" sz="1800" smtClean="0">
                <a:solidFill>
                  <a:srgbClr val="0070C0"/>
                </a:solidFill>
              </a:rPr>
              <a:t> i deluju shodno instrukcijama svoje vlade</a:t>
            </a:r>
          </a:p>
          <a:p>
            <a:pPr eaLnBrk="1" hangingPunct="1">
              <a:lnSpc>
                <a:spcPct val="90000"/>
              </a:lnSpc>
            </a:pPr>
            <a:endParaRPr lang="sr-Latn-CS" altLang="sr-Latn-RS" sz="1800" smtClean="0"/>
          </a:p>
          <a:p>
            <a:pPr lvl="1" eaLnBrk="1" hangingPunct="1">
              <a:lnSpc>
                <a:spcPct val="80000"/>
              </a:lnSpc>
            </a:pPr>
            <a:endParaRPr lang="en-US" altLang="sr-Latn-RS" sz="1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eaLnBrk="1" hangingPunct="1"/>
            <a:r>
              <a:rPr lang="en-US" altLang="sr-Latn-RS" b="1" smtClean="0"/>
              <a:t/>
            </a:r>
            <a:br>
              <a:rPr lang="en-US" altLang="sr-Latn-RS" b="1" smtClean="0"/>
            </a:br>
            <a:r>
              <a:rPr lang="en-US" altLang="sr-Latn-RS" b="1" smtClean="0"/>
              <a:t/>
            </a:r>
            <a:br>
              <a:rPr lang="en-US" altLang="sr-Latn-RS" b="1" smtClean="0"/>
            </a:br>
            <a:r>
              <a:rPr lang="en-US" altLang="sr-Latn-RS" b="1" smtClean="0">
                <a:solidFill>
                  <a:srgbClr val="0070C0"/>
                </a:solidFill>
              </a:rPr>
              <a:t>KOREPER</a:t>
            </a:r>
            <a:endParaRPr lang="en-US" altLang="sr-Latn-RS" smtClean="0">
              <a:solidFill>
                <a:srgbClr val="0070C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 err="1">
                <a:solidFill>
                  <a:srgbClr val="0070C0"/>
                </a:solidFill>
              </a:rPr>
              <a:t>Komitet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stalnih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predstavnika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b="1" dirty="0">
                <a:solidFill>
                  <a:srgbClr val="0070C0"/>
                </a:solidFill>
              </a:rPr>
              <a:t>(KOREPER)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ima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zadatak</a:t>
            </a:r>
            <a:r>
              <a:rPr lang="en-US" altLang="sr-Latn-RS" sz="2000" dirty="0">
                <a:solidFill>
                  <a:srgbClr val="0070C0"/>
                </a:solidFill>
              </a:rPr>
              <a:t> da </a:t>
            </a:r>
            <a:r>
              <a:rPr lang="en-US" altLang="sr-Latn-RS" sz="2000" dirty="0" err="1">
                <a:solidFill>
                  <a:srgbClr val="0070C0"/>
                </a:solidFill>
              </a:rPr>
              <a:t>pripremi</a:t>
            </a:r>
            <a:r>
              <a:rPr lang="en-US" altLang="sr-Latn-RS" sz="2000" dirty="0">
                <a:solidFill>
                  <a:srgbClr val="0070C0"/>
                </a:solidFill>
              </a:rPr>
              <a:t> rad </a:t>
            </a:r>
            <a:r>
              <a:rPr lang="en-US" altLang="sr-Latn-RS" sz="2000" dirty="0" err="1">
                <a:solidFill>
                  <a:srgbClr val="0070C0"/>
                </a:solidFill>
              </a:rPr>
              <a:t>Saveta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i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izvr</a:t>
            </a:r>
            <a:r>
              <a:rPr lang="sr-Latn-RS" altLang="sr-Latn-RS" sz="2000" dirty="0">
                <a:solidFill>
                  <a:srgbClr val="0070C0"/>
                </a:solidFill>
              </a:rPr>
              <a:t>š</a:t>
            </a:r>
            <a:r>
              <a:rPr lang="en-US" altLang="sr-Latn-RS" sz="2000" dirty="0">
                <a:solidFill>
                  <a:srgbClr val="0070C0"/>
                </a:solidFill>
              </a:rPr>
              <a:t>ava </a:t>
            </a:r>
            <a:r>
              <a:rPr lang="en-US" altLang="sr-Latn-RS" sz="2000" dirty="0" err="1">
                <a:solidFill>
                  <a:srgbClr val="0070C0"/>
                </a:solidFill>
              </a:rPr>
              <a:t>zadatke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koje</a:t>
            </a:r>
            <a:r>
              <a:rPr lang="en-US" altLang="sr-Latn-RS" sz="2000" dirty="0">
                <a:solidFill>
                  <a:srgbClr val="0070C0"/>
                </a:solidFill>
              </a:rPr>
              <a:t> mu </a:t>
            </a:r>
            <a:r>
              <a:rPr lang="en-US" altLang="sr-Latn-RS" sz="2000" dirty="0" err="1">
                <a:solidFill>
                  <a:srgbClr val="0070C0"/>
                </a:solidFill>
              </a:rPr>
              <a:t>Savet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poveri</a:t>
            </a:r>
            <a:r>
              <a:rPr lang="en-US" altLang="sr-Latn-RS" sz="2000" dirty="0">
                <a:solidFill>
                  <a:srgbClr val="0070C0"/>
                </a:solidFill>
              </a:rPr>
              <a:t> (</a:t>
            </a:r>
            <a:r>
              <a:rPr lang="sr-Latn-RS" altLang="sr-Latn-RS" sz="2000" dirty="0">
                <a:solidFill>
                  <a:srgbClr val="0070C0"/>
                </a:solidFill>
              </a:rPr>
              <a:t>č</a:t>
            </a:r>
            <a:r>
              <a:rPr lang="en-US" altLang="sr-Latn-RS" sz="2000" dirty="0" err="1">
                <a:solidFill>
                  <a:srgbClr val="0070C0"/>
                </a:solidFill>
              </a:rPr>
              <a:t>ine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ga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ambasadori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drzava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clanica</a:t>
            </a:r>
            <a:r>
              <a:rPr lang="en-US" altLang="sr-Latn-RS" sz="2000" dirty="0">
                <a:solidFill>
                  <a:srgbClr val="0070C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sr-Latn-R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 err="1">
                <a:solidFill>
                  <a:srgbClr val="0070C0"/>
                </a:solidFill>
              </a:rPr>
              <a:t>Uticaj</a:t>
            </a:r>
            <a:r>
              <a:rPr lang="en-US" altLang="sr-Latn-RS" sz="2000" dirty="0">
                <a:solidFill>
                  <a:srgbClr val="0070C0"/>
                </a:solidFill>
              </a:rPr>
              <a:t> KOREPER-a u </a:t>
            </a:r>
            <a:r>
              <a:rPr lang="en-US" altLang="sr-Latn-RS" sz="2000" dirty="0" err="1">
                <a:solidFill>
                  <a:srgbClr val="0070C0"/>
                </a:solidFill>
              </a:rPr>
              <a:t>proceduri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dono</a:t>
            </a:r>
            <a:r>
              <a:rPr lang="sr-Latn-RS" altLang="sr-Latn-RS" sz="2000" dirty="0">
                <a:solidFill>
                  <a:srgbClr val="0070C0"/>
                </a:solidFill>
              </a:rPr>
              <a:t>š</a:t>
            </a:r>
            <a:r>
              <a:rPr lang="en-US" altLang="sr-Latn-RS" sz="2000" dirty="0" err="1">
                <a:solidFill>
                  <a:srgbClr val="0070C0"/>
                </a:solidFill>
              </a:rPr>
              <a:t>enja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odluka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vrlo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bitan</a:t>
            </a:r>
            <a:r>
              <a:rPr lang="en-US" altLang="sr-Latn-RS" sz="2000" dirty="0">
                <a:solidFill>
                  <a:srgbClr val="0070C0"/>
                </a:solidFill>
              </a:rPr>
              <a:t>, </a:t>
            </a:r>
            <a:r>
              <a:rPr lang="en-US" altLang="sr-Latn-RS" sz="2000" dirty="0" err="1">
                <a:solidFill>
                  <a:srgbClr val="0070C0"/>
                </a:solidFill>
              </a:rPr>
              <a:t>iako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neformalne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prirode</a:t>
            </a:r>
            <a:r>
              <a:rPr lang="en-US" altLang="sr-Latn-RS" sz="2000" dirty="0">
                <a:solidFill>
                  <a:srgbClr val="0070C0"/>
                </a:solidFill>
              </a:rPr>
              <a:t> – </a:t>
            </a:r>
            <a:r>
              <a:rPr lang="en-US" altLang="sr-Latn-RS" sz="2000" dirty="0" err="1">
                <a:solidFill>
                  <a:srgbClr val="0070C0"/>
                </a:solidFill>
              </a:rPr>
              <a:t>osigurava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konzistentnost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rada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Saveta</a:t>
            </a:r>
            <a:r>
              <a:rPr lang="en-US" altLang="sr-Latn-RS" sz="2000" dirty="0">
                <a:solidFill>
                  <a:srgbClr val="0070C0"/>
                </a:solidFill>
              </a:rPr>
              <a:t> EU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r-Latn-RS" sz="2000" dirty="0">
                <a:solidFill>
                  <a:srgbClr val="0070C0"/>
                </a:solidFill>
              </a:rPr>
              <a:t>U </a:t>
            </a:r>
            <a:r>
              <a:rPr lang="en-US" altLang="sr-Latn-RS" sz="2000" dirty="0" err="1">
                <a:solidFill>
                  <a:srgbClr val="0070C0"/>
                </a:solidFill>
              </a:rPr>
              <a:t>radu</a:t>
            </a:r>
            <a:r>
              <a:rPr lang="en-US" altLang="sr-Latn-RS" sz="2000" dirty="0">
                <a:solidFill>
                  <a:srgbClr val="0070C0"/>
                </a:solidFill>
              </a:rPr>
              <a:t> KOREPER-a u</a:t>
            </a:r>
            <a:r>
              <a:rPr lang="sr-Latn-RS" altLang="sr-Latn-RS" sz="2000" dirty="0">
                <a:solidFill>
                  <a:srgbClr val="0070C0"/>
                </a:solidFill>
              </a:rPr>
              <a:t>č</a:t>
            </a:r>
            <a:r>
              <a:rPr lang="en-US" altLang="sr-Latn-RS" sz="2000" dirty="0" err="1">
                <a:solidFill>
                  <a:srgbClr val="0070C0"/>
                </a:solidFill>
              </a:rPr>
              <a:t>estvuju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brojne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radne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grupe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sastavljene</a:t>
            </a:r>
            <a:r>
              <a:rPr lang="en-US" altLang="sr-Latn-RS" sz="2000" dirty="0">
                <a:solidFill>
                  <a:srgbClr val="0070C0"/>
                </a:solidFill>
              </a:rPr>
              <a:t> od </a:t>
            </a:r>
            <a:r>
              <a:rPr lang="en-US" altLang="sr-Latn-RS" sz="2000" dirty="0" err="1">
                <a:solidFill>
                  <a:srgbClr val="0070C0"/>
                </a:solidFill>
              </a:rPr>
              <a:t>eksperata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za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odredjena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pitanja</a:t>
            </a:r>
            <a:r>
              <a:rPr lang="en-US" altLang="sr-Latn-RS" sz="2000" dirty="0">
                <a:solidFill>
                  <a:srgbClr val="0070C0"/>
                </a:solidFill>
              </a:rPr>
              <a:t>, </a:t>
            </a:r>
            <a:r>
              <a:rPr lang="en-US" altLang="sr-Latn-RS" sz="2000" dirty="0" err="1">
                <a:solidFill>
                  <a:srgbClr val="0070C0"/>
                </a:solidFill>
              </a:rPr>
              <a:t>te</a:t>
            </a:r>
            <a:r>
              <a:rPr lang="en-US" altLang="sr-Latn-RS" sz="2000" dirty="0">
                <a:solidFill>
                  <a:srgbClr val="0070C0"/>
                </a:solidFill>
              </a:rPr>
              <a:t> je </a:t>
            </a:r>
            <a:r>
              <a:rPr lang="en-US" altLang="sr-Latn-RS" sz="2000" dirty="0" err="1">
                <a:solidFill>
                  <a:srgbClr val="0070C0"/>
                </a:solidFill>
              </a:rPr>
              <a:t>i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postupak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razmatranja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predloga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Komisije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upucenih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Savetu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veoma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detaljan</a:t>
            </a:r>
            <a:r>
              <a:rPr lang="en-US" altLang="sr-Latn-RS" sz="2000" dirty="0">
                <a:solidFill>
                  <a:srgbClr val="0070C0"/>
                </a:solidFill>
              </a:rPr>
              <a:t> – </a:t>
            </a:r>
            <a:r>
              <a:rPr lang="en-US" altLang="sr-Latn-RS" sz="2000" dirty="0" err="1">
                <a:solidFill>
                  <a:srgbClr val="0070C0"/>
                </a:solidFill>
              </a:rPr>
              <a:t>tehni</a:t>
            </a:r>
            <a:r>
              <a:rPr lang="sr-Latn-RS" altLang="sr-Latn-RS" sz="2000" dirty="0">
                <a:solidFill>
                  <a:srgbClr val="0070C0"/>
                </a:solidFill>
              </a:rPr>
              <a:t>č</a:t>
            </a:r>
            <a:r>
              <a:rPr lang="en-US" altLang="sr-Latn-RS" sz="2000" dirty="0" err="1">
                <a:solidFill>
                  <a:srgbClr val="0070C0"/>
                </a:solidFill>
              </a:rPr>
              <a:t>ka</a:t>
            </a:r>
            <a:r>
              <a:rPr lang="en-US" altLang="sr-Latn-RS" sz="2000" dirty="0">
                <a:solidFill>
                  <a:srgbClr val="0070C0"/>
                </a:solidFill>
              </a:rPr>
              <a:t> I </a:t>
            </a:r>
            <a:r>
              <a:rPr lang="en-US" altLang="sr-Latn-RS" sz="2000" dirty="0" err="1">
                <a:solidFill>
                  <a:srgbClr val="0070C0"/>
                </a:solidFill>
              </a:rPr>
              <a:t>politi</a:t>
            </a:r>
            <a:r>
              <a:rPr lang="sr-Latn-RS" altLang="sr-Latn-RS" sz="2000" dirty="0">
                <a:solidFill>
                  <a:srgbClr val="0070C0"/>
                </a:solidFill>
              </a:rPr>
              <a:t>č</a:t>
            </a:r>
            <a:r>
              <a:rPr lang="en-US" altLang="sr-Latn-RS" sz="2000" dirty="0" err="1">
                <a:solidFill>
                  <a:srgbClr val="0070C0"/>
                </a:solidFill>
              </a:rPr>
              <a:t>ka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pitanja</a:t>
            </a:r>
            <a:r>
              <a:rPr lang="en-US" altLang="sr-Latn-RS" sz="2000" dirty="0">
                <a:solidFill>
                  <a:srgbClr val="0070C0"/>
                </a:solidFill>
              </a:rPr>
              <a:t> re</a:t>
            </a:r>
            <a:r>
              <a:rPr lang="sr-Latn-RS" altLang="sr-Latn-RS" sz="2000" dirty="0">
                <a:solidFill>
                  <a:srgbClr val="0070C0"/>
                </a:solidFill>
              </a:rPr>
              <a:t>š</a:t>
            </a:r>
            <a:r>
              <a:rPr lang="en-US" altLang="sr-Latn-RS" sz="2000" dirty="0" err="1">
                <a:solidFill>
                  <a:srgbClr val="0070C0"/>
                </a:solidFill>
              </a:rPr>
              <a:t>avaju</a:t>
            </a:r>
            <a:r>
              <a:rPr lang="en-US" altLang="sr-Latn-RS" sz="2000" dirty="0">
                <a:solidFill>
                  <a:srgbClr val="0070C0"/>
                </a:solidFill>
              </a:rPr>
              <a:t> se pre </a:t>
            </a:r>
            <a:r>
              <a:rPr lang="en-US" altLang="sr-Latn-RS" sz="2000" dirty="0" err="1">
                <a:solidFill>
                  <a:srgbClr val="0070C0"/>
                </a:solidFill>
              </a:rPr>
              <a:t>formalnog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razmatranja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na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sednici</a:t>
            </a:r>
            <a:r>
              <a:rPr lang="en-US" altLang="sr-Latn-RS" sz="2000" dirty="0">
                <a:solidFill>
                  <a:srgbClr val="0070C0"/>
                </a:solidFill>
              </a:rPr>
              <a:t> </a:t>
            </a:r>
            <a:r>
              <a:rPr lang="en-US" altLang="sr-Latn-RS" sz="2000" dirty="0" err="1">
                <a:solidFill>
                  <a:srgbClr val="0070C0"/>
                </a:solidFill>
              </a:rPr>
              <a:t>Saveta</a:t>
            </a:r>
            <a:endParaRPr lang="en-US" altLang="sr-Latn-R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sr-Latn-R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sr-Latn-R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sr-Latn-R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sr-Latn-RS" sz="2800" smtClean="0">
                <a:solidFill>
                  <a:srgbClr val="0070C0"/>
                </a:solidFill>
              </a:rPr>
              <a:t>U praksi predlog Komisije se najcesce razmatra u okviru neke od radnih grupa KOREPER-a, koja o tome podnosi izv</a:t>
            </a:r>
            <a:r>
              <a:rPr lang="sr-Latn-RS" altLang="sr-Latn-RS" sz="2800" smtClean="0">
                <a:solidFill>
                  <a:srgbClr val="0070C0"/>
                </a:solidFill>
              </a:rPr>
              <a:t>eš</a:t>
            </a:r>
            <a:r>
              <a:rPr lang="en-US" altLang="sr-Latn-RS" sz="2800" smtClean="0">
                <a:solidFill>
                  <a:srgbClr val="0070C0"/>
                </a:solidFill>
              </a:rPr>
              <a:t>taj KOREPER</a:t>
            </a:r>
            <a:r>
              <a:rPr lang="sr-Latn-RS" altLang="sr-Latn-RS" sz="2800" smtClean="0">
                <a:solidFill>
                  <a:srgbClr val="0070C0"/>
                </a:solidFill>
              </a:rPr>
              <a:t>-u</a:t>
            </a:r>
            <a:r>
              <a:rPr lang="en-US" altLang="sr-Latn-RS" sz="280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sr-Latn-RS" sz="2800" smtClean="0">
                <a:solidFill>
                  <a:srgbClr val="0070C0"/>
                </a:solidFill>
              </a:rPr>
              <a:t>Komisija </a:t>
            </a:r>
            <a:r>
              <a:rPr lang="sr-Latn-RS" altLang="sr-Latn-RS" sz="2800" smtClean="0">
                <a:solidFill>
                  <a:srgbClr val="0070C0"/>
                </a:solidFill>
              </a:rPr>
              <a:t>č</a:t>
            </a:r>
            <a:r>
              <a:rPr lang="en-US" altLang="sr-Latn-RS" sz="2800" smtClean="0">
                <a:solidFill>
                  <a:srgbClr val="0070C0"/>
                </a:solidFill>
              </a:rPr>
              <a:t>esto menja svoj predlog usled diskusije na sastancima radnih grupa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sr-Latn-RS" sz="2800" smtClean="0">
                <a:solidFill>
                  <a:srgbClr val="0070C0"/>
                </a:solidFill>
              </a:rPr>
              <a:t>Generalni sekretarijat Saveta podeljen u vi</a:t>
            </a:r>
            <a:r>
              <a:rPr lang="sr-Latn-RS" altLang="sr-Latn-RS" sz="2800" smtClean="0">
                <a:solidFill>
                  <a:srgbClr val="0070C0"/>
                </a:solidFill>
              </a:rPr>
              <a:t>š</a:t>
            </a:r>
            <a:r>
              <a:rPr lang="en-US" altLang="sr-Latn-RS" sz="2800" smtClean="0">
                <a:solidFill>
                  <a:srgbClr val="0070C0"/>
                </a:solidFill>
              </a:rPr>
              <a:t>e odeljenja poma</a:t>
            </a:r>
            <a:r>
              <a:rPr lang="sr-Latn-RS" altLang="sr-Latn-RS" sz="2800" smtClean="0">
                <a:solidFill>
                  <a:srgbClr val="0070C0"/>
                </a:solidFill>
              </a:rPr>
              <a:t>ž</a:t>
            </a:r>
            <a:r>
              <a:rPr lang="en-US" altLang="sr-Latn-RS" sz="2800" smtClean="0">
                <a:solidFill>
                  <a:srgbClr val="0070C0"/>
                </a:solidFill>
              </a:rPr>
              <a:t>e  Savetu u radu; </a:t>
            </a:r>
            <a:endParaRPr lang="sr-Latn-CS" altLang="sr-Latn-RS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1468</Words>
  <Application>Microsoft Office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Default Design</vt:lpstr>
      <vt:lpstr>Office Theme</vt:lpstr>
      <vt:lpstr>                                                                                                                 </vt:lpstr>
      <vt:lpstr>  Savet EU </vt:lpstr>
      <vt:lpstr>   Uvodne napomene</vt:lpstr>
      <vt:lpstr>    Savet ministara EU - razvoj</vt:lpstr>
      <vt:lpstr>* * * * *</vt:lpstr>
      <vt:lpstr>    </vt:lpstr>
      <vt:lpstr>    Sastav Saveta EU</vt:lpstr>
      <vt:lpstr>  KOREPER</vt:lpstr>
      <vt:lpstr>PowerPoint Presentation</vt:lpstr>
      <vt:lpstr>Nadleznost Saveta EU</vt:lpstr>
      <vt:lpstr>   </vt:lpstr>
      <vt:lpstr>    Odmeravanje glasova u Savetu</vt:lpstr>
      <vt:lpstr> Značaj ponderacije glasova</vt:lpstr>
      <vt:lpstr>    Prethodno stanje ponderacije glasova</vt:lpstr>
      <vt:lpstr>   Savet EU i Lisabonski Ugovor o EU </vt:lpstr>
      <vt:lpstr>   Predsedavanje Savetom EU (po Lisabonskom ugovoru)</vt:lpstr>
      <vt:lpstr>  HVALA NA PAŽNJI!!!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Evropski Savet i Savet Ministara EU</dc:title>
  <dc:creator>Plac</dc:creator>
  <cp:lastModifiedBy>Windows User</cp:lastModifiedBy>
  <cp:revision>123</cp:revision>
  <dcterms:created xsi:type="dcterms:W3CDTF">2005-04-25T11:38:08Z</dcterms:created>
  <dcterms:modified xsi:type="dcterms:W3CDTF">2022-05-06T09:03:28Z</dcterms:modified>
</cp:coreProperties>
</file>