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5" r:id="rId2"/>
    <p:sldId id="308" r:id="rId3"/>
    <p:sldId id="325" r:id="rId4"/>
    <p:sldId id="309" r:id="rId5"/>
    <p:sldId id="310" r:id="rId6"/>
    <p:sldId id="322" r:id="rId7"/>
    <p:sldId id="326" r:id="rId8"/>
    <p:sldId id="344" r:id="rId9"/>
    <p:sldId id="311" r:id="rId10"/>
    <p:sldId id="327" r:id="rId11"/>
    <p:sldId id="312" r:id="rId12"/>
    <p:sldId id="328" r:id="rId13"/>
    <p:sldId id="313" r:id="rId14"/>
    <p:sldId id="329" r:id="rId15"/>
    <p:sldId id="314" r:id="rId16"/>
    <p:sldId id="330" r:id="rId17"/>
    <p:sldId id="315" r:id="rId18"/>
    <p:sldId id="331" r:id="rId19"/>
    <p:sldId id="316" r:id="rId20"/>
    <p:sldId id="332" r:id="rId21"/>
    <p:sldId id="333" r:id="rId22"/>
    <p:sldId id="334" r:id="rId23"/>
    <p:sldId id="336" r:id="rId24"/>
    <p:sldId id="335" r:id="rId25"/>
    <p:sldId id="317" r:id="rId26"/>
    <p:sldId id="318" r:id="rId27"/>
    <p:sldId id="337" r:id="rId28"/>
    <p:sldId id="338" r:id="rId29"/>
    <p:sldId id="319" r:id="rId30"/>
    <p:sldId id="339" r:id="rId31"/>
    <p:sldId id="340" r:id="rId32"/>
    <p:sldId id="320" r:id="rId33"/>
    <p:sldId id="341" r:id="rId34"/>
    <p:sldId id="342" r:id="rId35"/>
    <p:sldId id="321" r:id="rId36"/>
    <p:sldId id="34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18E-3F46-49F8-9B4A-C4A44B5EA8E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11E9-85E5-43B7-8623-B65CE937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kPcAXj9dI5ABsjXx53Vcx1hS8UKGsOr8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a.dimic2015@gmail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Klase i objekti u PHP-u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002060"/>
                </a:solidFill>
                <a:latin typeface="Cambria" pitchFamily="18" charset="0"/>
              </a:rPr>
              <a:t>Osnove server-side programiranja na jeziku PHP</a:t>
            </a:r>
            <a:endParaRPr lang="sr-Latn-RS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28352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9481"/>
            <a:ext cx="6472971" cy="618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Konstante klase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Pored globalnih konstanti moguće je zadati i konstante na nivou klase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Ključna reč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const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Naziv konstante nema prefiks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Vrednost kojom se inicijalizuje konstanta mora biti konstantni izraz (tj. vrednost koja može biti evaluirana pre izvršenja programa)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Pristup iz konteksta klase: 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self::KONSTANTA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Pristup van klase: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MojaKlasa::KONSTANTA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04_konstante.php</a:t>
            </a:r>
          </a:p>
        </p:txBody>
      </p:sp>
    </p:spTree>
    <p:extLst>
      <p:ext uri="{BB962C8B-B14F-4D97-AF65-F5344CB8AC3E}">
        <p14:creationId xmlns:p14="http://schemas.microsoft.com/office/powerpoint/2010/main" val="36786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2085"/>
            <a:ext cx="6394277" cy="613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6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Atributi i metode klase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Atributi i metode klase mogu da imaju ista imena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class Klasa {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        public $naziv = 'atribut';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        public function naziv() {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                return 'metoda';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        }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    }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05_atributi_i_metode.php</a:t>
            </a:r>
          </a:p>
        </p:txBody>
      </p:sp>
    </p:spTree>
    <p:extLst>
      <p:ext uri="{BB962C8B-B14F-4D97-AF65-F5344CB8AC3E}">
        <p14:creationId xmlns:p14="http://schemas.microsoft.com/office/powerpoint/2010/main" val="5195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50" y="1174750"/>
            <a:ext cx="6943934" cy="52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Statički atributi i metode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Statički atributi i metode klase su dostupni i bez instanciranja objekta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Statičkim atributima se ne može pristupiti sa $promenljiva-&gt;, a može sa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$promenljiva::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ili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$klasa::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Statičkim metodama se može pristupati sa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$promenljiva-&gt;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ili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$klasa::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Pseudopromenljiva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$this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nije dostupna u okviru statičke metode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06_staticki_clanovi.php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536"/>
            <a:ext cx="60213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4221088"/>
            <a:ext cx="48863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Nasleđivanje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Ključna reč kojom se označava da jedna klasa nasleđuje drugu je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extends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Dozvoljeno je samo jednostruko nasleđivanje tj. klasa može da ima najviše jednu osnovnu klasu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Nasleđeni atributi i metode se mogu preklopiti (override) u izvedenoj klasi tako što se deklarišu atributi i metode koje imaju iste nazive kao i u osnovnoj klasi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Da bi se zabranilo preklapanje, metodama osnovne klase se stavlja modifikator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final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Preklopljenim atributima i metodama osnovne klase se može pristupiti se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parent::&lt;atribut_ili_metoda&gt;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07_nasledjivanje.php</a:t>
            </a:r>
          </a:p>
        </p:txBody>
      </p:sp>
    </p:spTree>
    <p:extLst>
      <p:ext uri="{BB962C8B-B14F-4D97-AF65-F5344CB8AC3E}">
        <p14:creationId xmlns:p14="http://schemas.microsoft.com/office/powerpoint/2010/main" val="36586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" y="764704"/>
            <a:ext cx="6630987" cy="6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373960"/>
            <a:ext cx="3609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Modifikatori pristupa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Ključne reči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private, public i protected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U deklaraciji atributa obavezno stoji bar jedan od modifikatora pristupa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U deklaraciji metode ne mora da stoji modifikator pristupa i u tom slučaju se podrazumeva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public 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08_modifikatori_pristupa_atributima.php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09_modifikatori_pristupa_metodama.php</a:t>
            </a:r>
          </a:p>
        </p:txBody>
      </p:sp>
    </p:spTree>
    <p:extLst>
      <p:ext uri="{BB962C8B-B14F-4D97-AF65-F5344CB8AC3E}">
        <p14:creationId xmlns:p14="http://schemas.microsoft.com/office/powerpoint/2010/main" val="30489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jednostavne klase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Ključna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reč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class</a:t>
            </a:r>
          </a:p>
          <a:p>
            <a:pPr algn="l"/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Identifikator za naziv klase</a:t>
            </a:r>
          </a:p>
          <a:p>
            <a:pPr algn="l"/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Telo klase se nalazi između vitičastih zagrada { }</a:t>
            </a:r>
          </a:p>
          <a:p>
            <a:pPr algn="l"/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class JednostavnaKlasa{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    // atribut klase 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    public $prom = 'neka vrednost';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    / metoda klase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    public function prikaziPromenljivu() {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        echo $this-&gt;prom;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    }</a:t>
            </a:r>
          </a:p>
          <a:p>
            <a:pPr algn="l"/>
            <a:r>
              <a:rPr lang="vi-VN" sz="2400" dirty="0">
                <a:solidFill>
                  <a:srgbClr val="00B050"/>
                </a:solidFill>
                <a:latin typeface="Cambria" pitchFamily="18" charset="0"/>
              </a:rPr>
              <a:t>    }</a:t>
            </a:r>
          </a:p>
          <a:p>
            <a:pPr algn="l"/>
            <a:endParaRPr lang="sr-Latn-RS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64" y="1484784"/>
            <a:ext cx="6494580" cy="53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9133" y="908720"/>
            <a:ext cx="6501139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solidFill>
                  <a:srgbClr val="002060"/>
                </a:solidFill>
                <a:latin typeface="Cambria" pitchFamily="18" charset="0"/>
              </a:rPr>
              <a:t>08_modifikatori_pristupa_atributima.php</a:t>
            </a:r>
            <a:endParaRPr lang="vi-VN" sz="28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4" y="1724720"/>
            <a:ext cx="7176648" cy="444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4168" y="896671"/>
            <a:ext cx="3059832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09_modifikatori_pristupa_metodama.php</a:t>
            </a:r>
            <a:endParaRPr lang="vi-VN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896671"/>
            <a:ext cx="6106926" cy="596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404768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54" y="897867"/>
            <a:ext cx="4161854" cy="56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6800"/>
            <a:ext cx="7444771" cy="25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Autofit/>
          </a:bodyPr>
          <a:lstStyle/>
          <a:p>
            <a:pPr algn="l"/>
            <a:r>
              <a:rPr lang="vi-VN" sz="3200" dirty="0">
                <a:solidFill>
                  <a:schemeClr val="tx2"/>
                </a:solidFill>
                <a:latin typeface="Cambria" pitchFamily="18" charset="0"/>
              </a:rPr>
              <a:t>09_modifikatori_pristupa_metodama.php</a:t>
            </a:r>
            <a:endParaRPr lang="vi-VN" sz="32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Konstruktori i destruktori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Konstruktor je metoda koja se definiše na sledeći način 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__construct(&lt;listaArgumenata&gt;)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Stari način zadavanja konstruktora kao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&lt;ImeKlase&gt;(&lt;listaArgumenata&gt;) </a:t>
            </a:r>
            <a:r>
              <a:rPr lang="vi-VN" sz="2400" u="sng" dirty="0">
                <a:solidFill>
                  <a:srgbClr val="002060"/>
                </a:solidFill>
                <a:latin typeface="Cambria" pitchFamily="18" charset="0"/>
              </a:rPr>
              <a:t>je zabranjen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Konstruktor izvedene klase ne zove automatski konstruktor osnovne klase za razliku od C++a, Jave, C#a</a:t>
            </a:r>
          </a:p>
          <a:p>
            <a:pPr algn="l">
              <a:lnSpc>
                <a:spcPct val="110000"/>
              </a:lnSpc>
            </a:pPr>
            <a:r>
              <a:rPr lang="vi-VN" sz="2400" u="sng" dirty="0">
                <a:solidFill>
                  <a:srgbClr val="002060"/>
                </a:solidFill>
                <a:latin typeface="Cambria" pitchFamily="18" charset="0"/>
              </a:rPr>
              <a:t>Ne postoji overloading funkcija pa klasa može imati samo jedan konstruktor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Može se simulirati overloading slično kao i za obične funkcije (primer sa prethodnog časa)</a:t>
            </a:r>
          </a:p>
        </p:txBody>
      </p:sp>
    </p:spTree>
    <p:extLst>
      <p:ext uri="{BB962C8B-B14F-4D97-AF65-F5344CB8AC3E}">
        <p14:creationId xmlns:p14="http://schemas.microsoft.com/office/powerpoint/2010/main" val="35577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Konstruktori i destruktori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Destruktor je metoda koja se definiše kao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__destruct()</a:t>
            </a:r>
          </a:p>
          <a:p>
            <a:pPr algn="l">
              <a:lnSpc>
                <a:spcPct val="110000"/>
              </a:lnSpc>
            </a:pPr>
            <a:r>
              <a:rPr lang="vi-VN" sz="2400" u="sng" dirty="0">
                <a:solidFill>
                  <a:srgbClr val="002060"/>
                </a:solidFill>
                <a:latin typeface="Cambria" pitchFamily="18" charset="0"/>
              </a:rPr>
              <a:t>Destruktor izvedene klase ne zove automatski destruktor osnovne klase 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Destruktor se poziva onda kada više nema referenci na posmatrani objekat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10_konstruktori_i_destruktori.php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9492"/>
            <a:ext cx="6696596" cy="60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7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18837"/>
            <a:ext cx="6132909" cy="543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Apstraktne klase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46449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Apstraktne klase i metode postoje od PHP verzije 5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Apstraktne klase se ne mogu instancirati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Klase koje imaju bar jednu apstraktnu metodu moraju biti apstraktne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Kad konkretna klasa nasleđuje apstraktnu sve apstraktne metode iz roditeljske klase moraju biti definisane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Metoda implementirana u izvedenoj klasi mora biti istog ili većeg stepena vidljivosti u odnosu na apstraktnu metodu u osnovnoj klasi (npr. protected u apstraktnoj, u izvedenoj mora biti protected ili public)</a:t>
            </a:r>
          </a:p>
          <a:p>
            <a:pPr algn="l">
              <a:lnSpc>
                <a:spcPct val="110000"/>
              </a:lnSpc>
            </a:pPr>
            <a:endParaRPr lang="sr-Latn-RS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Primer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: 11_apstraktne_klase.php</a:t>
            </a:r>
          </a:p>
        </p:txBody>
      </p:sp>
    </p:spTree>
    <p:extLst>
      <p:ext uri="{BB962C8B-B14F-4D97-AF65-F5344CB8AC3E}">
        <p14:creationId xmlns:p14="http://schemas.microsoft.com/office/powerpoint/2010/main" val="8449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6177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jednostavne klase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2" y="2214510"/>
            <a:ext cx="6992440" cy="453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729505"/>
            <a:ext cx="6030913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6" y="1366962"/>
            <a:ext cx="7513278" cy="494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8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Interfejsi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464496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Zadaju samo metode koje klase treba da implementiraju bez specifikacije kako treba implementirati metode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Ključna reč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interface 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Sve metode interfejsa moraju biti javne (eksplicitno pisanjem ključne reči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public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 ili podrazumevano bez zadavanja modifikatora pristupa)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Ključna reč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implements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 specificira da klasa implementira interfejs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12_interfejsi.php</a:t>
            </a: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583363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9" y="1409254"/>
            <a:ext cx="8123819" cy="45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tx2"/>
                </a:solidFill>
                <a:latin typeface="Cambria" pitchFamily="18" charset="0"/>
              </a:rPr>
              <a:t>Interfejsi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46449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Interfejsi mogu međusobno da se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nasleđuju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	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Ključna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reč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extends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Klasa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može da implementira više interfejsa i tada se njihovi nazivi razdvajaju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zarezom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Interfejs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može da sadrži konstantu, ali klasa koja implementira interfejs ne može da predefiniše tu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konstantu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hlinkClick r:id="rId2"/>
              </a:rPr>
              <a:t>Primeri_klase_i_objekti</a:t>
            </a: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742034" cy="2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Hvala na pažnji!</a:t>
            </a:r>
            <a:endParaRPr lang="en-US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69160"/>
            <a:ext cx="74821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solidFill>
                  <a:srgbClr val="002060"/>
                </a:solidFill>
                <a:latin typeface="Cambria" pitchFamily="18" charset="0"/>
              </a:rPr>
              <a:t>Pitanja?</a:t>
            </a:r>
          </a:p>
          <a:p>
            <a:pPr algn="l"/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violeta.dimic2015@gmail.com</a:t>
            </a:r>
            <a:endParaRPr lang="en-US" sz="32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120880" cy="3600400"/>
          </a:xfrm>
        </p:spPr>
        <p:txBody>
          <a:bodyPr>
            <a:noAutofit/>
          </a:bodyPr>
          <a:lstStyle/>
          <a:p>
            <a:pPr algn="l"/>
            <a:r>
              <a:rPr lang="vi-VN" sz="2200" dirty="0">
                <a:solidFill>
                  <a:srgbClr val="002060"/>
                </a:solidFill>
                <a:latin typeface="Cambria" pitchFamily="18" charset="0"/>
              </a:rPr>
              <a:t>Dva načina za poziv konstruktora</a:t>
            </a:r>
          </a:p>
          <a:p>
            <a:pPr algn="l"/>
            <a:r>
              <a:rPr lang="vi-VN" sz="2200" dirty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vi-VN" sz="2200" dirty="0">
                <a:solidFill>
                  <a:srgbClr val="0070C0"/>
                </a:solidFill>
                <a:latin typeface="Cambria" pitchFamily="18" charset="0"/>
              </a:rPr>
              <a:t>// direktno pozivanje konstruktora</a:t>
            </a:r>
          </a:p>
          <a:p>
            <a:pPr algn="l"/>
            <a:r>
              <a:rPr lang="vi-VN" sz="2200" dirty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vi-VN" sz="2200" dirty="0">
                <a:solidFill>
                  <a:srgbClr val="00B050"/>
                </a:solidFill>
                <a:latin typeface="Cambria" pitchFamily="18" charset="0"/>
              </a:rPr>
              <a:t>$objekat = new JednostavnaKlasa();</a:t>
            </a:r>
          </a:p>
          <a:p>
            <a:pPr algn="l"/>
            <a:r>
              <a:rPr lang="vi-VN" sz="2200" dirty="0">
                <a:solidFill>
                  <a:srgbClr val="00B050"/>
                </a:solidFill>
                <a:latin typeface="Cambria" pitchFamily="18" charset="0"/>
              </a:rPr>
              <a:t>     $objekat-&gt;prikaziPromenljivu</a:t>
            </a:r>
            <a:r>
              <a:rPr lang="vi-VN" sz="2200" dirty="0" smtClean="0">
                <a:solidFill>
                  <a:srgbClr val="00B050"/>
                </a:solidFill>
                <a:latin typeface="Cambria" pitchFamily="18" charset="0"/>
              </a:rPr>
              <a:t>();</a:t>
            </a:r>
            <a:endParaRPr lang="en-US" sz="22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algn="l"/>
            <a:endParaRPr lang="vi-VN" sz="2200" dirty="0">
              <a:solidFill>
                <a:srgbClr val="00B050"/>
              </a:solidFill>
              <a:latin typeface="Cambria" pitchFamily="18" charset="0"/>
            </a:endParaRPr>
          </a:p>
          <a:p>
            <a:pPr algn="l"/>
            <a:r>
              <a:rPr lang="vi-VN" sz="2200" dirty="0" smtClean="0">
                <a:solidFill>
                  <a:srgbClr val="0070C0"/>
                </a:solidFill>
                <a:latin typeface="Cambria" pitchFamily="18" charset="0"/>
              </a:rPr>
              <a:t>// </a:t>
            </a:r>
            <a:r>
              <a:rPr lang="vi-VN" sz="2200" dirty="0">
                <a:solidFill>
                  <a:srgbClr val="0070C0"/>
                </a:solidFill>
                <a:latin typeface="Cambria" pitchFamily="18" charset="0"/>
              </a:rPr>
              <a:t>poziv konstruktora preko promenljive</a:t>
            </a:r>
          </a:p>
          <a:p>
            <a:pPr algn="l"/>
            <a:r>
              <a:rPr lang="vi-VN" sz="2200" dirty="0">
                <a:solidFill>
                  <a:srgbClr val="00B050"/>
                </a:solidFill>
                <a:latin typeface="Cambria" pitchFamily="18" charset="0"/>
              </a:rPr>
              <a:t>   $imeKlase = 'JednostavnaKlasa';</a:t>
            </a:r>
          </a:p>
          <a:p>
            <a:pPr algn="l"/>
            <a:r>
              <a:rPr lang="vi-VN" sz="2200" dirty="0">
                <a:solidFill>
                  <a:srgbClr val="00B050"/>
                </a:solidFill>
                <a:latin typeface="Cambria" pitchFamily="18" charset="0"/>
              </a:rPr>
              <a:t>   $drugiObjekat = new $imeKlase(); </a:t>
            </a:r>
          </a:p>
          <a:p>
            <a:pPr algn="l"/>
            <a:r>
              <a:rPr lang="vi-VN" sz="2200" dirty="0">
                <a:solidFill>
                  <a:srgbClr val="00B050"/>
                </a:solidFill>
                <a:latin typeface="Cambria" pitchFamily="18" charset="0"/>
              </a:rPr>
              <a:t>   $drugiObjekat-&gt;prikaziPromenljivu();</a:t>
            </a:r>
          </a:p>
          <a:p>
            <a:pPr algn="l"/>
            <a:endParaRPr lang="sr-Latn-RS" sz="2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mtClean="0">
                <a:solidFill>
                  <a:schemeClr val="tx2"/>
                </a:solidFill>
                <a:latin typeface="Cambria" pitchFamily="18" charset="0"/>
              </a:rPr>
              <a:t>Primer jednostavne klase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Dodela po vrednosti i po referenci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rmAutofit lnSpcReduction="10000"/>
          </a:bodyPr>
          <a:lstStyle/>
          <a:p>
            <a:pPr algn="l"/>
            <a:r>
              <a:rPr lang="vi-VN" sz="2400" dirty="0" smtClean="0">
                <a:solidFill>
                  <a:srgbClr val="0070C0"/>
                </a:solidFill>
                <a:latin typeface="Cambria" pitchFamily="18" charset="0"/>
              </a:rPr>
              <a:t>$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original = new JednostavnaKlasa();</a:t>
            </a:r>
          </a:p>
          <a:p>
            <a:pPr algn="l"/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    $obicnaDodela = $original;</a:t>
            </a:r>
          </a:p>
          <a:p>
            <a:pPr algn="l"/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$dodelaPoReferenci = &amp;$original;</a:t>
            </a:r>
          </a:p>
          <a:p>
            <a:pPr algn="l"/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$original-&gt;attString = 'Novi tekst';</a:t>
            </a:r>
          </a:p>
          <a:p>
            <a:pPr algn="l"/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$original-&gt;attInt = 2;</a:t>
            </a:r>
          </a:p>
          <a:p>
            <a:pPr algn="l"/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$original = null; </a:t>
            </a:r>
          </a:p>
          <a:p>
            <a:pPr algn="l"/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// $original i $dodelaPoReferenci postaju null</a:t>
            </a:r>
          </a:p>
          <a:p>
            <a:pPr algn="l"/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Primer: 01_jednostavna_klasa.php</a:t>
            </a:r>
          </a:p>
          <a:p>
            <a:pPr algn="l"/>
            <a:endParaRPr lang="sr-Latn-RS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93" y="756220"/>
            <a:ext cx="6723459" cy="605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3671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Pseudopromenljiva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this</a:t>
            </a:r>
            <a:endParaRPr lang="en-US" sz="3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0175"/>
            <a:ext cx="6373813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90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4" y="2780928"/>
            <a:ext cx="5451492" cy="32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Primer: 02_this.php</a:t>
            </a:r>
            <a:endParaRPr lang="pl-PL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2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Atributi klase (Properties)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32048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Definišu se jednom od ključnih reči (modifikatora pristupa)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public, protected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ili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private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Stare verzije PHP-a su umesto ovih ključnih reči koristile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var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Iza ključnih reči sledi obična deklaracija promenljive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Može biti uključena i inicijalizacija promenljive, ali samo konstantnim vrednostima (tj. vrednostima koje mogu biti evaluirane pre izvršenja programa)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Nestatičkim atributima se iz konteksta klase pristupa sa 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$this-&gt;imeAtributa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Statičkim atributima se iz konteksta klase pristupa sa </a:t>
            </a: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0070C0"/>
                </a:solidFill>
                <a:latin typeface="Cambria" pitchFamily="18" charset="0"/>
              </a:rPr>
              <a:t>self::</a:t>
            </a:r>
            <a:r>
              <a:rPr lang="vi-VN" sz="2400" dirty="0" smtClean="0">
                <a:solidFill>
                  <a:srgbClr val="0070C0"/>
                </a:solidFill>
                <a:latin typeface="Cambria" pitchFamily="18" charset="0"/>
              </a:rPr>
              <a:t>imeAtributa</a:t>
            </a:r>
            <a:endParaRPr lang="sr-Latn-RS" sz="24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endParaRPr lang="vi-VN" sz="2400" dirty="0">
              <a:solidFill>
                <a:srgbClr val="0070C0"/>
              </a:solidFill>
              <a:latin typeface="Cambria" pitchFamily="18" charset="0"/>
            </a:endParaRPr>
          </a:p>
          <a:p>
            <a:pPr algn="l">
              <a:lnSpc>
                <a:spcPct val="110000"/>
              </a:lnSpc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Primer: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03_atributi.php</a:t>
            </a: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814</Words>
  <Application>Microsoft Office PowerPoint</Application>
  <PresentationFormat>On-screen Show (4:3)</PresentationFormat>
  <Paragraphs>129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Klase i objekti u PHP-u</vt:lpstr>
      <vt:lpstr>Primer jednostavne klase</vt:lpstr>
      <vt:lpstr>Primer jednostavne klase</vt:lpstr>
      <vt:lpstr>PowerPoint Presentation</vt:lpstr>
      <vt:lpstr>Dodela po vrednosti i po referenci</vt:lpstr>
      <vt:lpstr>PowerPoint Presentation</vt:lpstr>
      <vt:lpstr>PowerPoint Presentation</vt:lpstr>
      <vt:lpstr>Primer: 02_this.php</vt:lpstr>
      <vt:lpstr>Atributi klase (Properties)</vt:lpstr>
      <vt:lpstr>PowerPoint Presentation</vt:lpstr>
      <vt:lpstr>Konstante klase</vt:lpstr>
      <vt:lpstr>PowerPoint Presentation</vt:lpstr>
      <vt:lpstr>Atributi i metode klase</vt:lpstr>
      <vt:lpstr>PowerPoint Presentation</vt:lpstr>
      <vt:lpstr>Statički atributi i metode</vt:lpstr>
      <vt:lpstr>PowerPoint Presentation</vt:lpstr>
      <vt:lpstr>Nasleđivanje</vt:lpstr>
      <vt:lpstr>PowerPoint Presentation</vt:lpstr>
      <vt:lpstr>Modifikatori pristupa</vt:lpstr>
      <vt:lpstr>PowerPoint Presentation</vt:lpstr>
      <vt:lpstr>PowerPoint Presentation</vt:lpstr>
      <vt:lpstr>PowerPoint Presentation</vt:lpstr>
      <vt:lpstr>PowerPoint Presentation</vt:lpstr>
      <vt:lpstr>09_modifikatori_pristupa_metodama.php</vt:lpstr>
      <vt:lpstr>Konstruktori i destruktori</vt:lpstr>
      <vt:lpstr>Konstruktori i destruktori</vt:lpstr>
      <vt:lpstr>PowerPoint Presentation</vt:lpstr>
      <vt:lpstr>PowerPoint Presentation</vt:lpstr>
      <vt:lpstr>Apstraktne klase</vt:lpstr>
      <vt:lpstr>PowerPoint Presentation</vt:lpstr>
      <vt:lpstr>PowerPoint Presentation</vt:lpstr>
      <vt:lpstr>Interfejsi</vt:lpstr>
      <vt:lpstr>PowerPoint Presentation</vt:lpstr>
      <vt:lpstr>PowerPoint Presentation</vt:lpstr>
      <vt:lpstr>Interfejsi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42</cp:revision>
  <dcterms:created xsi:type="dcterms:W3CDTF">2021-02-24T10:06:34Z</dcterms:created>
  <dcterms:modified xsi:type="dcterms:W3CDTF">2022-04-10T06:21:19Z</dcterms:modified>
</cp:coreProperties>
</file>