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0" r:id="rId2"/>
    <p:sldId id="267" r:id="rId3"/>
    <p:sldId id="261" r:id="rId4"/>
    <p:sldId id="296" r:id="rId5"/>
    <p:sldId id="317" r:id="rId6"/>
    <p:sldId id="316" r:id="rId7"/>
    <p:sldId id="270" r:id="rId8"/>
    <p:sldId id="271" r:id="rId9"/>
    <p:sldId id="297" r:id="rId10"/>
    <p:sldId id="273" r:id="rId11"/>
    <p:sldId id="274" r:id="rId12"/>
    <p:sldId id="275" r:id="rId13"/>
    <p:sldId id="276" r:id="rId14"/>
    <p:sldId id="277" r:id="rId15"/>
    <p:sldId id="298" r:id="rId16"/>
    <p:sldId id="278" r:id="rId17"/>
    <p:sldId id="279" r:id="rId18"/>
    <p:sldId id="299" r:id="rId19"/>
    <p:sldId id="300" r:id="rId20"/>
    <p:sldId id="280" r:id="rId21"/>
    <p:sldId id="281" r:id="rId22"/>
    <p:sldId id="282" r:id="rId23"/>
    <p:sldId id="301" r:id="rId24"/>
    <p:sldId id="283" r:id="rId25"/>
    <p:sldId id="302" r:id="rId26"/>
    <p:sldId id="303" r:id="rId27"/>
    <p:sldId id="284" r:id="rId28"/>
    <p:sldId id="285" r:id="rId29"/>
    <p:sldId id="286" r:id="rId30"/>
    <p:sldId id="304" r:id="rId31"/>
    <p:sldId id="306" r:id="rId32"/>
    <p:sldId id="287" r:id="rId33"/>
    <p:sldId id="305" r:id="rId34"/>
    <p:sldId id="288" r:id="rId35"/>
    <p:sldId id="289" r:id="rId36"/>
    <p:sldId id="307" r:id="rId37"/>
    <p:sldId id="290" r:id="rId38"/>
    <p:sldId id="308" r:id="rId39"/>
    <p:sldId id="314" r:id="rId40"/>
    <p:sldId id="313" r:id="rId41"/>
    <p:sldId id="291" r:id="rId42"/>
    <p:sldId id="292" r:id="rId43"/>
    <p:sldId id="293" r:id="rId44"/>
    <p:sldId id="294" r:id="rId45"/>
    <p:sldId id="309" r:id="rId46"/>
    <p:sldId id="310" r:id="rId47"/>
    <p:sldId id="311" r:id="rId48"/>
    <p:sldId id="312" r:id="rId49"/>
    <p:sldId id="262" r:id="rId50"/>
    <p:sldId id="31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18E-3F46-49F8-9B4A-C4A44B5EA8E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11E9-85E5-43B7-8623-B65CE9379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038543-9E50-48A2-A514-FEB5E1028D6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14F8EF-A53F-4927-93A1-09DD40F3661A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922AEF-F6B4-4A2A-9AF8-0259A5FC6E3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36C1EE-9CA8-4784-9BFB-97AAB40801C3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36C1EE-9CA8-4784-9BFB-97AAB40801C3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36C1EE-9CA8-4784-9BFB-97AAB40801C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761D2E-CDCC-4445-809F-FB31A6851BD0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B091FE-216F-4C87-8ECB-ADEDB1D55E5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37E5F0-2755-4B19-B74E-F5D9DCFD121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1285B9-E22F-43A3-A6DA-A1A1EF915C8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1285B9-E22F-43A3-A6DA-A1A1EF915C8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F2893-2D9C-42F6-BED1-350E169FFFF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C1291-EE85-43C6-9887-036A2F9AD747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A185E9-7D9D-443B-BC42-FA8C70EB0644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14F8EF-A53F-4927-93A1-09DD40F3661A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kPcAXj9dI5ABsjXx53Vcx1hS8UKGsOr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mpserver.com/e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/" TargetMode="External"/><Relationship Id="rId4" Type="http://schemas.openxmlformats.org/officeDocument/2006/relationships/hyperlink" Target="Download%20Wamp:%20http:/www.wamphttps:/www.apachefriends.org/download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violeta.dimic2015@gmail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/phppredavanja/helloworld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PHP - UVOD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Osnove server-side programiranja na jeziku PHP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28352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5410944" cy="72008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r-Latn-CS" altLang="en-US" sz="2400" dirty="0" smtClean="0"/>
              <a:t>Promen</a:t>
            </a:r>
            <a:r>
              <a:rPr lang="en-US" altLang="en-US" sz="2400" dirty="0" smtClean="0"/>
              <a:t>l</a:t>
            </a:r>
            <a:r>
              <a:rPr lang="sr-Latn-CS" altLang="en-US" sz="2400" dirty="0" smtClean="0"/>
              <a:t>jive počinju oznakom </a:t>
            </a:r>
            <a:r>
              <a:rPr lang="sr-Latn-CS" altLang="en-US" sz="2400" dirty="0" smtClean="0">
                <a:solidFill>
                  <a:schemeClr val="accent3"/>
                </a:solidFill>
              </a:rPr>
              <a:t>$</a:t>
            </a:r>
            <a:r>
              <a:rPr lang="sr-Latn-CS" altLang="en-US" sz="2400" dirty="0" smtClean="0"/>
              <a:t> :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Latn-CS" altLang="en-US" sz="2400" dirty="0" smtClean="0">
                <a:solidFill>
                  <a:schemeClr val="accent3"/>
                </a:solidFill>
              </a:rPr>
              <a:t>$prom1</a:t>
            </a:r>
            <a:r>
              <a:rPr lang="sr-Latn-CS" altLang="en-US" sz="2400" dirty="0" smtClean="0"/>
              <a:t>, </a:t>
            </a:r>
            <a:r>
              <a:rPr lang="sr-Latn-CS" altLang="en-US" sz="2400" dirty="0" smtClean="0">
                <a:solidFill>
                  <a:schemeClr val="accent3"/>
                </a:solidFill>
              </a:rPr>
              <a:t>$prom2</a:t>
            </a:r>
            <a:r>
              <a:rPr lang="en-US" altLang="en-US" sz="2400" dirty="0" smtClean="0"/>
              <a:t>,</a:t>
            </a:r>
            <a:r>
              <a:rPr lang="sr-Latn-CS" altLang="en-US" sz="2400" dirty="0" smtClean="0">
                <a:solidFill>
                  <a:schemeClr val="accent3"/>
                </a:solidFill>
              </a:rPr>
              <a:t> $_prom3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sr-Latn-CS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32834"/>
            <a:ext cx="6861348" cy="51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9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1602"/>
            <a:ext cx="7848600" cy="4463702"/>
          </a:xfrm>
        </p:spPr>
        <p:txBody>
          <a:bodyPr/>
          <a:lstStyle/>
          <a:p>
            <a:pPr marL="0" indent="0" eaLnBrk="1" hangingPunct="1">
              <a:buClr>
                <a:srgbClr val="A9A57C"/>
              </a:buClr>
              <a:buFont typeface="Arial" panose="020B0604020202020204" pitchFamily="34" charset="0"/>
              <a:buNone/>
              <a:defRPr/>
            </a:pPr>
            <a:endParaRPr lang="en-US" altLang="en-US" sz="2600" dirty="0">
              <a:solidFill>
                <a:srgbClr val="FFFF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solidFill>
                  <a:srgbClr val="2F2B20"/>
                </a:solidFill>
              </a:rPr>
              <a:t>Tipovi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podataka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su</a:t>
            </a:r>
            <a:r>
              <a:rPr lang="en-US" altLang="en-US" sz="2600" dirty="0">
                <a:solidFill>
                  <a:srgbClr val="2F2B20"/>
                </a:solidFill>
              </a:rPr>
              <a:t> “</a:t>
            </a:r>
            <a:r>
              <a:rPr lang="en-US" altLang="en-US" sz="2600" dirty="0" err="1">
                <a:solidFill>
                  <a:srgbClr val="2F2B20"/>
                </a:solidFill>
              </a:rPr>
              <a:t>labavi</a:t>
            </a:r>
            <a:r>
              <a:rPr lang="en-US" altLang="en-US" sz="2600" dirty="0">
                <a:solidFill>
                  <a:srgbClr val="2F2B20"/>
                </a:solidFill>
              </a:rPr>
              <a:t>” (</a:t>
            </a:r>
            <a:r>
              <a:rPr lang="en-US" altLang="en-US" sz="2600" dirty="0" err="1">
                <a:solidFill>
                  <a:srgbClr val="2F2B20"/>
                </a:solidFill>
              </a:rPr>
              <a:t>određuju</a:t>
            </a:r>
            <a:r>
              <a:rPr lang="en-US" altLang="en-US" sz="2600" dirty="0">
                <a:solidFill>
                  <a:srgbClr val="2F2B20"/>
                </a:solidFill>
              </a:rPr>
              <a:t> se </a:t>
            </a:r>
            <a:r>
              <a:rPr lang="en-US" altLang="en-US" sz="2600" dirty="0" err="1">
                <a:solidFill>
                  <a:srgbClr val="2F2B20"/>
                </a:solidFill>
              </a:rPr>
              <a:t>iz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konteksta</a:t>
            </a:r>
            <a:r>
              <a:rPr lang="en-US" altLang="en-US" sz="2600" dirty="0">
                <a:solidFill>
                  <a:srgbClr val="2F2B20"/>
                </a:solidFill>
              </a:rPr>
              <a:t> u </a:t>
            </a:r>
            <a:r>
              <a:rPr lang="en-US" altLang="en-US" sz="2600" dirty="0" err="1">
                <a:solidFill>
                  <a:srgbClr val="2F2B20"/>
                </a:solidFill>
              </a:rPr>
              <a:t>kojem</a:t>
            </a:r>
            <a:r>
              <a:rPr lang="en-US" altLang="en-US" sz="2600" dirty="0">
                <a:solidFill>
                  <a:srgbClr val="2F2B20"/>
                </a:solidFill>
              </a:rPr>
              <a:t> se </a:t>
            </a:r>
            <a:r>
              <a:rPr lang="en-US" altLang="en-US" sz="2600" dirty="0" err="1">
                <a:solidFill>
                  <a:srgbClr val="2F2B20"/>
                </a:solidFill>
              </a:rPr>
              <a:t>promenjiva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 smtClean="0">
                <a:solidFill>
                  <a:srgbClr val="2F2B20"/>
                </a:solidFill>
              </a:rPr>
              <a:t>nalazi</a:t>
            </a:r>
            <a:r>
              <a:rPr lang="en-US" altLang="en-US" sz="2600" dirty="0" smtClean="0">
                <a:solidFill>
                  <a:srgbClr val="2F2B20"/>
                </a:solidFill>
              </a:rPr>
              <a:t> </a:t>
            </a:r>
            <a:r>
              <a:rPr lang="en-US" altLang="en-US" sz="2600" dirty="0">
                <a:solidFill>
                  <a:srgbClr val="2F2B20"/>
                </a:solidFill>
              </a:rPr>
              <a:t>i ne </a:t>
            </a:r>
            <a:r>
              <a:rPr lang="en-US" altLang="en-US" sz="2600" dirty="0" err="1">
                <a:solidFill>
                  <a:srgbClr val="2F2B20"/>
                </a:solidFill>
              </a:rPr>
              <a:t>moraju</a:t>
            </a:r>
            <a:r>
              <a:rPr lang="en-US" altLang="en-US" sz="2600" dirty="0">
                <a:solidFill>
                  <a:srgbClr val="2F2B20"/>
                </a:solidFill>
              </a:rPr>
              <a:t> da se </a:t>
            </a:r>
            <a:r>
              <a:rPr lang="en-US" altLang="en-US" sz="2600" dirty="0" err="1">
                <a:solidFill>
                  <a:srgbClr val="2F2B20"/>
                </a:solidFill>
              </a:rPr>
              <a:t>direktno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deklarišu</a:t>
            </a:r>
            <a:r>
              <a:rPr lang="en-US" altLang="en-US" sz="2600" dirty="0" smtClean="0">
                <a:solidFill>
                  <a:srgbClr val="2F2B20"/>
                </a:solidFill>
              </a:rPr>
              <a:t>)</a:t>
            </a:r>
            <a:endParaRPr lang="sr-Latn-CS" altLang="en-US" sz="26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print( 3 * “3 mala 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praseta</a:t>
            </a:r>
            <a:r>
              <a:rPr lang="en-US" altLang="en-US" sz="2400" dirty="0" smtClean="0">
                <a:solidFill>
                  <a:schemeClr val="accent3"/>
                </a:solidFill>
              </a:rPr>
              <a:t>” )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;</a:t>
            </a:r>
            <a:r>
              <a:rPr lang="en-US" altLang="en-US" sz="2400" dirty="0" smtClean="0">
                <a:solidFill>
                  <a:schemeClr val="accent3"/>
                </a:solidFill>
              </a:rPr>
              <a:t> 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//</a:t>
            </a:r>
            <a:r>
              <a:rPr lang="en-US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štampa</a:t>
            </a:r>
            <a:r>
              <a:rPr lang="en-US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broj</a:t>
            </a:r>
            <a:r>
              <a:rPr lang="en-US" altLang="en-US" sz="2400" dirty="0" smtClean="0">
                <a:solidFill>
                  <a:schemeClr val="accent5"/>
                </a:solidFill>
              </a:rPr>
              <a:t> 9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endParaRPr lang="sr-Latn-RS" altLang="en-US" sz="24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solidFill>
                  <a:srgbClr val="2F2B20"/>
                </a:solidFill>
              </a:rPr>
              <a:t>Znakovni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nizovi</a:t>
            </a:r>
            <a:r>
              <a:rPr lang="en-US" altLang="en-US" sz="2600" dirty="0">
                <a:solidFill>
                  <a:srgbClr val="2F2B20"/>
                </a:solidFill>
              </a:rPr>
              <a:t> (</a:t>
            </a:r>
            <a:r>
              <a:rPr lang="en-US" altLang="en-US" sz="2600" dirty="0" err="1">
                <a:solidFill>
                  <a:srgbClr val="2F2B20"/>
                </a:solidFill>
              </a:rPr>
              <a:t>stringovi</a:t>
            </a:r>
            <a:r>
              <a:rPr lang="en-US" altLang="en-US" sz="2600" dirty="0">
                <a:solidFill>
                  <a:srgbClr val="2F2B20"/>
                </a:solidFill>
              </a:rPr>
              <a:t>) </a:t>
            </a:r>
            <a:r>
              <a:rPr lang="en-US" altLang="en-US" sz="2600" dirty="0" err="1">
                <a:solidFill>
                  <a:srgbClr val="2F2B20"/>
                </a:solidFill>
              </a:rPr>
              <a:t>okružuju</a:t>
            </a:r>
            <a:r>
              <a:rPr lang="en-US" altLang="en-US" sz="2600" dirty="0">
                <a:solidFill>
                  <a:srgbClr val="2F2B20"/>
                </a:solidFill>
              </a:rPr>
              <a:t> se </a:t>
            </a:r>
            <a:r>
              <a:rPr lang="en-US" altLang="en-US" sz="2600" dirty="0" err="1">
                <a:solidFill>
                  <a:srgbClr val="2F2B20"/>
                </a:solidFill>
              </a:rPr>
              <a:t>znakom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navoda</a:t>
            </a:r>
            <a:r>
              <a:rPr lang="en-US" altLang="en-US" sz="2600" dirty="0">
                <a:solidFill>
                  <a:srgbClr val="2F2B20"/>
                </a:solidFill>
              </a:rPr>
              <a:t>(“) </a:t>
            </a:r>
            <a:r>
              <a:rPr lang="en-US" altLang="en-US" sz="2600" dirty="0" err="1">
                <a:solidFill>
                  <a:srgbClr val="2F2B20"/>
                </a:solidFill>
              </a:rPr>
              <a:t>ili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znakom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polunavoda</a:t>
            </a:r>
            <a:r>
              <a:rPr lang="en-US" altLang="en-US" sz="2600" dirty="0">
                <a:solidFill>
                  <a:srgbClr val="2F2B20"/>
                </a:solidFill>
              </a:rPr>
              <a:t> (‘). </a:t>
            </a:r>
            <a:r>
              <a:rPr lang="en-US" altLang="en-US" sz="2600" dirty="0" err="1">
                <a:solidFill>
                  <a:srgbClr val="2F2B20"/>
                </a:solidFill>
              </a:rPr>
              <a:t>Ako</a:t>
            </a:r>
            <a:r>
              <a:rPr lang="en-US" altLang="en-US" sz="2600" dirty="0">
                <a:solidFill>
                  <a:srgbClr val="2F2B20"/>
                </a:solidFill>
              </a:rPr>
              <a:t> se </a:t>
            </a:r>
            <a:r>
              <a:rPr lang="en-US" altLang="en-US" sz="2600" dirty="0" err="1">
                <a:solidFill>
                  <a:srgbClr val="2F2B20"/>
                </a:solidFill>
              </a:rPr>
              <a:t>promenljiva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nađe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između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znakova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navoda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onda</a:t>
            </a:r>
            <a:r>
              <a:rPr lang="en-US" altLang="en-US" sz="2600" dirty="0">
                <a:solidFill>
                  <a:srgbClr val="2F2B20"/>
                </a:solidFill>
              </a:rPr>
              <a:t> se </a:t>
            </a:r>
            <a:r>
              <a:rPr lang="en-US" altLang="en-US" sz="2600" dirty="0" err="1">
                <a:solidFill>
                  <a:srgbClr val="2F2B20"/>
                </a:solidFill>
              </a:rPr>
              <a:t>ona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zamenjuje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>
                <a:solidFill>
                  <a:srgbClr val="2F2B20"/>
                </a:solidFill>
              </a:rPr>
              <a:t>svojom</a:t>
            </a:r>
            <a:r>
              <a:rPr lang="en-US" altLang="en-US" sz="2600" dirty="0">
                <a:solidFill>
                  <a:srgbClr val="2F2B20"/>
                </a:solidFill>
              </a:rPr>
              <a:t> </a:t>
            </a:r>
            <a:r>
              <a:rPr lang="en-US" altLang="en-US" sz="2600" dirty="0" err="1" smtClean="0">
                <a:solidFill>
                  <a:srgbClr val="2F2B20"/>
                </a:solidFill>
              </a:rPr>
              <a:t>vrednošću</a:t>
            </a:r>
            <a:r>
              <a:rPr lang="sr-Latn-RS" altLang="en-US" sz="2600" dirty="0" smtClean="0">
                <a:solidFill>
                  <a:srgbClr val="2F2B20"/>
                </a:solidFill>
              </a:rPr>
              <a:t>. </a:t>
            </a: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Tipovi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9594"/>
            <a:ext cx="8147050" cy="45357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 smtClean="0"/>
              <a:t>Jednostavni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znakovni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niz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izme</a:t>
            </a:r>
            <a:r>
              <a:rPr lang="sr-Latn-RS" altLang="en-US" sz="2600" dirty="0" smtClean="0"/>
              <a:t>đu znakova navoda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tr1 = "</a:t>
            </a:r>
            <a:r>
              <a:rPr lang="pl-PL" altLang="en-US" sz="2400" dirty="0" smtClean="0">
                <a:solidFill>
                  <a:schemeClr val="accent3"/>
                </a:solidFill>
              </a:rPr>
              <a:t>Ovo </a:t>
            </a:r>
            <a:r>
              <a:rPr lang="pl-PL" altLang="en-US" sz="2400" dirty="0">
                <a:solidFill>
                  <a:schemeClr val="accent3"/>
                </a:solidFill>
              </a:rPr>
              <a:t>je jednostavan znakovni niz</a:t>
            </a:r>
            <a:r>
              <a:rPr lang="pl-PL" altLang="en-US" sz="2400" dirty="0" smtClean="0">
                <a:solidFill>
                  <a:schemeClr val="accent3"/>
                </a:solidFill>
              </a:rPr>
              <a:t>.</a:t>
            </a:r>
            <a:r>
              <a:rPr lang="en-US" altLang="en-US" sz="2400" dirty="0" smtClean="0">
                <a:solidFill>
                  <a:schemeClr val="accent3"/>
                </a:solidFill>
              </a:rPr>
              <a:t>";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  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 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tr1);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Izlaz: </a:t>
            </a:r>
            <a:r>
              <a:rPr lang="pl-PL" altLang="en-US" sz="2400" dirty="0">
                <a:solidFill>
                  <a:schemeClr val="accent3"/>
                </a:solidFill>
              </a:rPr>
              <a:t>Ovo je jednostavan znakovni niz.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Promenljiva </a:t>
            </a:r>
            <a:r>
              <a:rPr lang="sr-Latn-RS" altLang="en-US" sz="2600" dirty="0" smtClean="0">
                <a:solidFill>
                  <a:schemeClr val="accent5"/>
                </a:solidFill>
              </a:rPr>
              <a:t>između običnih navodnika</a:t>
            </a:r>
            <a:r>
              <a:rPr lang="sr-Latn-RS" altLang="en-US" sz="2600" dirty="0" smtClean="0"/>
              <a:t> se </a:t>
            </a:r>
            <a:r>
              <a:rPr lang="sr-Latn-RS" altLang="en-US" sz="2600" dirty="0" smtClean="0">
                <a:solidFill>
                  <a:schemeClr val="accent5"/>
                </a:solidFill>
              </a:rPr>
              <a:t>evaluira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tr2 = </a:t>
            </a:r>
            <a:r>
              <a:rPr lang="en-US" altLang="en-US" sz="2400" dirty="0">
                <a:solidFill>
                  <a:schemeClr val="accent3"/>
                </a:solidFill>
              </a:rPr>
              <a:t>"Marko";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tr3 = "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Moje</a:t>
            </a:r>
            <a:r>
              <a:rPr lang="en-U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</a:rPr>
              <a:t>ime</a:t>
            </a:r>
            <a:r>
              <a:rPr lang="en-US" altLang="en-US" sz="2400" dirty="0">
                <a:solidFill>
                  <a:schemeClr val="accent3"/>
                </a:solidFill>
              </a:rPr>
              <a:t> je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tr2";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tr3);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Izlaz: </a:t>
            </a:r>
            <a:r>
              <a:rPr lang="en-US" altLang="en-US" sz="2400" dirty="0" err="1">
                <a:solidFill>
                  <a:schemeClr val="accent5"/>
                </a:solidFill>
              </a:rPr>
              <a:t>Moje</a:t>
            </a:r>
            <a:r>
              <a:rPr lang="en-US" altLang="en-US" sz="2400" dirty="0">
                <a:solidFill>
                  <a:schemeClr val="accent5"/>
                </a:solidFill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</a:rPr>
              <a:t>ime</a:t>
            </a:r>
            <a:r>
              <a:rPr lang="en-US" altLang="en-US" sz="2400" dirty="0">
                <a:solidFill>
                  <a:schemeClr val="accent5"/>
                </a:solidFill>
              </a:rPr>
              <a:t> je Marko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endParaRPr lang="sr-Latn-RS" altLang="en-US" sz="2400" dirty="0" smtClean="0">
              <a:solidFill>
                <a:schemeClr val="accent3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400" dirty="0" smtClean="0">
              <a:solidFill>
                <a:schemeClr val="accent3"/>
              </a:solidFill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R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Znakovni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nizovi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-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primeri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8181"/>
            <a:ext cx="8147050" cy="49671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 smtClean="0"/>
              <a:t>Znak</a:t>
            </a:r>
            <a:r>
              <a:rPr lang="en-US" altLang="en-US" sz="2600" dirty="0" smtClean="0"/>
              <a:t> </a:t>
            </a:r>
            <a:r>
              <a:rPr lang="en-US" altLang="en-US" sz="2600" dirty="0" smtClean="0">
                <a:solidFill>
                  <a:schemeClr val="accent5"/>
                </a:solidFill>
              </a:rPr>
              <a:t>\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poni</a:t>
            </a:r>
            <a:r>
              <a:rPr lang="sr-Latn-RS" altLang="en-US" sz="2600" dirty="0" smtClean="0"/>
              <a:t>štava specijalno značenje znaka koji sledi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$str2 = "Marko";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pl-PL" altLang="en-US" sz="2400" dirty="0">
                <a:solidFill>
                  <a:schemeClr val="accent3"/>
                </a:solidFill>
              </a:rPr>
              <a:t>$str4 = "Moje ime je \$str2";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tr4);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Izlaz: </a:t>
            </a:r>
            <a:r>
              <a:rPr lang="en-US" altLang="en-US" sz="2400" dirty="0" err="1">
                <a:solidFill>
                  <a:schemeClr val="accent5"/>
                </a:solidFill>
              </a:rPr>
              <a:t>Moje</a:t>
            </a:r>
            <a:r>
              <a:rPr lang="en-US" altLang="en-US" sz="2400" dirty="0">
                <a:solidFill>
                  <a:schemeClr val="accent5"/>
                </a:solidFill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</a:rPr>
              <a:t>ime</a:t>
            </a:r>
            <a:r>
              <a:rPr lang="en-US" altLang="en-US" sz="2400" dirty="0">
                <a:solidFill>
                  <a:schemeClr val="accent5"/>
                </a:solidFill>
              </a:rPr>
              <a:t> je $str2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Promenljiva </a:t>
            </a:r>
            <a:r>
              <a:rPr lang="sr-Latn-RS" altLang="en-US" sz="2600" dirty="0" smtClean="0">
                <a:solidFill>
                  <a:schemeClr val="accent5"/>
                </a:solidFill>
              </a:rPr>
              <a:t>između polunavodnika</a:t>
            </a:r>
            <a:r>
              <a:rPr lang="sr-Latn-RS" altLang="en-US" sz="2600" dirty="0" smtClean="0"/>
              <a:t> se </a:t>
            </a:r>
            <a:r>
              <a:rPr lang="sr-Latn-RS" altLang="en-US" sz="2600" dirty="0" smtClean="0">
                <a:solidFill>
                  <a:schemeClr val="accent5"/>
                </a:solidFill>
              </a:rPr>
              <a:t>ne evaluira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$str2 = "Marko</a:t>
            </a:r>
            <a:r>
              <a:rPr lang="en-US" altLang="en-US" sz="2400" dirty="0" smtClean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>
                <a:solidFill>
                  <a:schemeClr val="accent3"/>
                </a:solidFill>
              </a:rPr>
              <a:t>$str5 = 'Ne </a:t>
            </a:r>
            <a:r>
              <a:rPr lang="en-US" altLang="en-US" sz="2400" dirty="0" err="1">
                <a:solidFill>
                  <a:schemeClr val="accent3"/>
                </a:solidFill>
              </a:rPr>
              <a:t>evaluirati</a:t>
            </a:r>
            <a:r>
              <a:rPr lang="en-US" altLang="en-US" sz="2400" dirty="0">
                <a:solidFill>
                  <a:schemeClr val="accent3"/>
                </a:solidFill>
              </a:rPr>
              <a:t> $str2';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print($</a:t>
            </a:r>
            <a:r>
              <a:rPr lang="en-US" altLang="en-US" sz="2400" dirty="0">
                <a:solidFill>
                  <a:schemeClr val="accent3"/>
                </a:solidFill>
              </a:rPr>
              <a:t>s</a:t>
            </a:r>
            <a:r>
              <a:rPr lang="en-US" altLang="en-US" sz="2400" dirty="0" smtClean="0">
                <a:solidFill>
                  <a:schemeClr val="accent3"/>
                </a:solidFill>
              </a:rPr>
              <a:t>tr5);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Izlaz: </a:t>
            </a:r>
            <a:r>
              <a:rPr lang="en-US" altLang="en-US" sz="2400" dirty="0">
                <a:solidFill>
                  <a:schemeClr val="accent5"/>
                </a:solidFill>
              </a:rPr>
              <a:t>Ne </a:t>
            </a:r>
            <a:r>
              <a:rPr lang="en-US" altLang="en-US" sz="2400" dirty="0" err="1">
                <a:solidFill>
                  <a:schemeClr val="accent5"/>
                </a:solidFill>
              </a:rPr>
              <a:t>evaluirati</a:t>
            </a:r>
            <a:r>
              <a:rPr lang="en-US" altLang="en-US" sz="2400" dirty="0">
                <a:solidFill>
                  <a:schemeClr val="accent5"/>
                </a:solidFill>
              </a:rPr>
              <a:t> $str2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sr-Latn-R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endParaRPr lang="sr-Latn-RS" altLang="en-US" sz="2400" dirty="0" smtClean="0">
              <a:solidFill>
                <a:schemeClr val="accent3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400" dirty="0" smtClean="0">
              <a:solidFill>
                <a:schemeClr val="accent3"/>
              </a:solidFill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R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Znakovni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nizovi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-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primeri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5618"/>
            <a:ext cx="8147050" cy="3959646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Tačka</a:t>
            </a:r>
            <a:r>
              <a:rPr lang="en-US" altLang="en-US" sz="2600" dirty="0" smtClean="0"/>
              <a:t> </a:t>
            </a:r>
            <a:r>
              <a:rPr lang="sr-Latn-RS" altLang="en-US" sz="2600" dirty="0" smtClean="0">
                <a:solidFill>
                  <a:schemeClr val="accent5"/>
                </a:solidFill>
              </a:rPr>
              <a:t>.</a:t>
            </a:r>
            <a:r>
              <a:rPr lang="en-US" altLang="en-US" sz="2600" dirty="0" smtClean="0"/>
              <a:t> </a:t>
            </a:r>
            <a:r>
              <a:rPr lang="sr-Latn-RS" altLang="en-US" sz="2600" dirty="0"/>
              <a:t>j</a:t>
            </a:r>
            <a:r>
              <a:rPr lang="sr-Latn-RS" altLang="en-US" sz="2600" dirty="0" smtClean="0"/>
              <a:t>e operator za nadovezivanje stringova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$str2 = "Marko";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pl-PL" altLang="en-US" sz="2400" dirty="0">
                <a:solidFill>
                  <a:schemeClr val="accent3"/>
                </a:solidFill>
              </a:rPr>
              <a:t>$str3 = "Moje ime je $str2";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pl-PL" altLang="en-US" sz="2400" dirty="0">
                <a:solidFill>
                  <a:schemeClr val="accent3"/>
                </a:solidFill>
              </a:rPr>
              <a:t>$str4 = "Moje ime je \$str2";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>
                <a:solidFill>
                  <a:schemeClr val="accent3"/>
                </a:solidFill>
              </a:rPr>
              <a:t>print("$str3" . " </a:t>
            </a:r>
            <a:r>
              <a:rPr lang="en-US" altLang="en-US" sz="2400" dirty="0" err="1">
                <a:solidFill>
                  <a:schemeClr val="accent3"/>
                </a:solidFill>
              </a:rPr>
              <a:t>i</a:t>
            </a:r>
            <a:r>
              <a:rPr lang="en-US" altLang="en-US" sz="2400" dirty="0">
                <a:solidFill>
                  <a:schemeClr val="accent3"/>
                </a:solidFill>
              </a:rPr>
              <a:t> " . "$str4");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Izlaz: </a:t>
            </a:r>
            <a:r>
              <a:rPr lang="pl-PL" altLang="en-US" sz="2400" dirty="0">
                <a:solidFill>
                  <a:schemeClr val="accent5"/>
                </a:solidFill>
              </a:rPr>
              <a:t>Moje ime je Marko i Moje ime je $str2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>
                <a:solidFill>
                  <a:schemeClr val="accent5">
                    <a:lumMod val="50000"/>
                  </a:schemeClr>
                </a:solidFill>
              </a:rPr>
              <a:t>Primer</a:t>
            </a:r>
            <a:r>
              <a:rPr lang="en-US" altLang="en-US" sz="2600" dirty="0">
                <a:solidFill>
                  <a:schemeClr val="accent5">
                    <a:lumMod val="50000"/>
                  </a:schemeClr>
                </a:solidFill>
              </a:rPr>
              <a:t>: 02_stringovi.php</a:t>
            </a:r>
            <a:endParaRPr lang="sr-Latn-CS" alt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sr-Latn-R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Znakovni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nizovi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-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primeri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1814"/>
            <a:ext cx="7717135" cy="597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50"/>
            <a:ext cx="8229600" cy="417567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Eksplicitno zadavanje elemenata niza sa indeksima 0 i 1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$a[0]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3"/>
                </a:solidFill>
              </a:rPr>
              <a:t>=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3"/>
                </a:solidFill>
              </a:rPr>
              <a:t>“Dragan”;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$a[1]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3"/>
                </a:solidFill>
              </a:rPr>
              <a:t>=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3"/>
                </a:solidFill>
              </a:rPr>
              <a:t>“Jovan”;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pt-BR" altLang="en-US" sz="2400" dirty="0" smtClean="0">
                <a:solidFill>
                  <a:schemeClr val="accent3"/>
                </a:solidFill>
              </a:rPr>
              <a:t>print("$a[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0</a:t>
            </a:r>
            <a:r>
              <a:rPr lang="pt-BR" altLang="en-US" sz="2400" dirty="0" smtClean="0">
                <a:solidFill>
                  <a:schemeClr val="accent3"/>
                </a:solidFill>
              </a:rPr>
              <a:t>], $a[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1</a:t>
            </a:r>
            <a:r>
              <a:rPr lang="pt-BR" altLang="en-US" sz="2400" dirty="0" smtClean="0">
                <a:solidFill>
                  <a:schemeClr val="accent3"/>
                </a:solidFill>
              </a:rPr>
              <a:t>]");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Izlaz: </a:t>
            </a:r>
            <a:r>
              <a:rPr lang="en-US" altLang="en-US" sz="2400" dirty="0" smtClean="0">
                <a:solidFill>
                  <a:schemeClr val="accent5"/>
                </a:solidFill>
              </a:rPr>
              <a:t>Dragan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, Jovan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>
                <a:solidFill>
                  <a:srgbClr val="2F2B20"/>
                </a:solidFill>
              </a:rPr>
              <a:t>Implicitno </a:t>
            </a:r>
            <a:r>
              <a:rPr lang="en-US" altLang="en-US" sz="2600" dirty="0" smtClean="0">
                <a:solidFill>
                  <a:srgbClr val="2F2B20"/>
                </a:solidFill>
              </a:rPr>
              <a:t>do</a:t>
            </a:r>
            <a:r>
              <a:rPr lang="sr-Latn-RS" altLang="en-US" sz="2600" dirty="0" smtClean="0">
                <a:solidFill>
                  <a:srgbClr val="2F2B20"/>
                </a:solidFill>
              </a:rPr>
              <a:t>davanje </a:t>
            </a:r>
            <a:r>
              <a:rPr lang="sr-Latn-RS" altLang="en-US" sz="2600" dirty="0">
                <a:solidFill>
                  <a:srgbClr val="2F2B20"/>
                </a:solidFill>
              </a:rPr>
              <a:t>elemenata niza sa indeksima 2</a:t>
            </a:r>
            <a:r>
              <a:rPr lang="sr-Latn-RS" altLang="en-US" sz="2600" dirty="0" smtClean="0">
                <a:solidFill>
                  <a:srgbClr val="2F2B20"/>
                </a:solidFill>
              </a:rPr>
              <a:t> </a:t>
            </a:r>
            <a:r>
              <a:rPr lang="sr-Latn-RS" altLang="en-US" sz="2600" dirty="0">
                <a:solidFill>
                  <a:srgbClr val="2F2B20"/>
                </a:solidFill>
              </a:rPr>
              <a:t>i </a:t>
            </a:r>
            <a:r>
              <a:rPr lang="sr-Latn-RS" altLang="en-US" sz="2600" dirty="0" smtClean="0">
                <a:solidFill>
                  <a:srgbClr val="2F2B20"/>
                </a:solidFill>
              </a:rPr>
              <a:t>3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$a[] = “Pavle”; //Implicitno dodat sa ključem 2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it-IT" altLang="en-US" sz="2400" dirty="0" smtClean="0">
                <a:solidFill>
                  <a:schemeClr val="accent3"/>
                </a:solidFill>
              </a:rPr>
              <a:t>$a[]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it-IT" altLang="en-US" sz="2400" dirty="0" smtClean="0">
                <a:solidFill>
                  <a:schemeClr val="accent3"/>
                </a:solidFill>
              </a:rPr>
              <a:t>=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it-IT" altLang="en-US" sz="2400" dirty="0" smtClean="0">
                <a:solidFill>
                  <a:schemeClr val="accent3"/>
                </a:solidFill>
              </a:rPr>
              <a:t>“Ružica”; //Implicitno dodat sa ključem 3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pt-BR" altLang="en-US" sz="2400" dirty="0" smtClean="0">
                <a:solidFill>
                  <a:schemeClr val="accent3"/>
                </a:solidFill>
              </a:rPr>
              <a:t>print("$a[</a:t>
            </a:r>
            <a:r>
              <a:rPr lang="sr-Latn-RS" altLang="en-US" sz="2400" dirty="0">
                <a:solidFill>
                  <a:schemeClr val="accent3"/>
                </a:solidFill>
              </a:rPr>
              <a:t>3</a:t>
            </a:r>
            <a:r>
              <a:rPr lang="pt-BR" altLang="en-US" sz="2400" dirty="0" smtClean="0">
                <a:solidFill>
                  <a:schemeClr val="accent3"/>
                </a:solidFill>
              </a:rPr>
              <a:t>], $a[</a:t>
            </a:r>
            <a:r>
              <a:rPr lang="sr-Latn-RS" altLang="en-US" sz="2400" dirty="0">
                <a:solidFill>
                  <a:schemeClr val="accent3"/>
                </a:solidFill>
              </a:rPr>
              <a:t>2</a:t>
            </a:r>
            <a:r>
              <a:rPr lang="pt-BR" altLang="en-US" sz="2400" dirty="0" smtClean="0">
                <a:solidFill>
                  <a:schemeClr val="accent3"/>
                </a:solidFill>
              </a:rPr>
              <a:t>]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, </a:t>
            </a:r>
            <a:r>
              <a:rPr lang="pt-BR" altLang="en-US" sz="2400" dirty="0" smtClean="0">
                <a:solidFill>
                  <a:schemeClr val="accent3"/>
                </a:solidFill>
              </a:rPr>
              <a:t>$a[</a:t>
            </a:r>
            <a:r>
              <a:rPr lang="sr-Latn-RS" altLang="en-US" sz="2400" dirty="0">
                <a:solidFill>
                  <a:schemeClr val="accent3"/>
                </a:solidFill>
              </a:rPr>
              <a:t>1</a:t>
            </a:r>
            <a:r>
              <a:rPr lang="pt-BR" altLang="en-US" sz="2400" dirty="0" smtClean="0">
                <a:solidFill>
                  <a:schemeClr val="accent3"/>
                </a:solidFill>
              </a:rPr>
              <a:t>], $a[</a:t>
            </a:r>
            <a:r>
              <a:rPr lang="sr-Latn-RS" altLang="en-US" sz="2400" dirty="0">
                <a:solidFill>
                  <a:schemeClr val="accent3"/>
                </a:solidFill>
              </a:rPr>
              <a:t>0</a:t>
            </a:r>
            <a:r>
              <a:rPr lang="pt-BR" altLang="en-US" sz="2400" dirty="0" smtClean="0">
                <a:solidFill>
                  <a:schemeClr val="accent3"/>
                </a:solidFill>
              </a:rPr>
              <a:t>]");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Izlaz: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Ružica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, Pavle, Jovan, Dragan</a:t>
            </a:r>
          </a:p>
          <a:p>
            <a:pPr eaLnBrk="1" hangingPunct="1">
              <a:buClr>
                <a:srgbClr val="A9A57C"/>
              </a:buClr>
              <a:buFont typeface="Arial" panose="020B0604020202020204" pitchFamily="34" charset="0"/>
              <a:buChar char="•"/>
              <a:defRPr/>
            </a:pPr>
            <a:endParaRPr lang="sr-Latn-CS" altLang="en-US" sz="2600" dirty="0">
              <a:solidFill>
                <a:srgbClr val="2F2B2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r-Latn-CS" altLang="en-US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Nizovi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-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indeksirani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610"/>
            <a:ext cx="8229600" cy="446370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Razlika u odnosu na indeksirane nizove je to što je indeks tipa string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boja</a:t>
            </a:r>
            <a:r>
              <a:rPr lang="en-US" altLang="en-US" sz="2400" dirty="0" smtClean="0">
                <a:solidFill>
                  <a:schemeClr val="accent3"/>
                </a:solidFill>
              </a:rPr>
              <a:t>[“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plava</a:t>
            </a:r>
            <a:r>
              <a:rPr lang="en-US" altLang="en-US" sz="2400" dirty="0" smtClean="0">
                <a:solidFill>
                  <a:schemeClr val="accent3"/>
                </a:solidFill>
              </a:rPr>
              <a:t>"] = "#0000FF";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boja</a:t>
            </a:r>
            <a:r>
              <a:rPr lang="en-US" altLang="en-US" sz="2400" dirty="0" smtClean="0">
                <a:solidFill>
                  <a:schemeClr val="accent3"/>
                </a:solidFill>
              </a:rPr>
              <a:t>[“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zelena</a:t>
            </a:r>
            <a:r>
              <a:rPr lang="en-US" altLang="en-US" sz="2400" dirty="0" smtClean="0">
                <a:solidFill>
                  <a:schemeClr val="accent3"/>
                </a:solidFill>
              </a:rPr>
              <a:t>"] = "#00FF00";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boja</a:t>
            </a:r>
            <a:r>
              <a:rPr lang="en-US" altLang="en-US" sz="2400" dirty="0" smtClean="0">
                <a:solidFill>
                  <a:schemeClr val="accent3"/>
                </a:solidFill>
              </a:rPr>
              <a:t>[“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crvena</a:t>
            </a:r>
            <a:r>
              <a:rPr lang="en-US" altLang="en-US" sz="2400" dirty="0" smtClean="0">
                <a:solidFill>
                  <a:schemeClr val="accent3"/>
                </a:solidFill>
              </a:rPr>
              <a:t>"] = "#FF0000";</a:t>
            </a:r>
            <a:endParaRPr lang="sr-Latn-CS" altLang="en-US" sz="2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>
                <a:solidFill>
                  <a:srgbClr val="2F2B20"/>
                </a:solidFill>
              </a:rPr>
              <a:t>Jednostavniji način za zadavanje istog</a:t>
            </a:r>
            <a:r>
              <a:rPr lang="en-US" altLang="en-US" sz="2600" dirty="0" smtClean="0">
                <a:solidFill>
                  <a:srgbClr val="2F2B20"/>
                </a:solidFill>
              </a:rPr>
              <a:t> </a:t>
            </a:r>
            <a:r>
              <a:rPr lang="en-US" altLang="en-US" sz="2600" dirty="0" err="1" smtClean="0">
                <a:solidFill>
                  <a:srgbClr val="2F2B20"/>
                </a:solidFill>
              </a:rPr>
              <a:t>asocijativnog</a:t>
            </a:r>
            <a:r>
              <a:rPr lang="sr-Latn-RS" altLang="en-US" sz="2600" dirty="0" smtClean="0">
                <a:solidFill>
                  <a:srgbClr val="2F2B20"/>
                </a:solidFill>
              </a:rPr>
              <a:t> niza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$boja2 = array("</a:t>
            </a:r>
            <a:r>
              <a:rPr lang="en-US" altLang="en-US" sz="2400" dirty="0" err="1">
                <a:solidFill>
                  <a:schemeClr val="accent3"/>
                </a:solidFill>
              </a:rPr>
              <a:t>plava</a:t>
            </a:r>
            <a:r>
              <a:rPr lang="en-US" altLang="en-US" sz="2400" dirty="0">
                <a:solidFill>
                  <a:schemeClr val="accent3"/>
                </a:solidFill>
              </a:rPr>
              <a:t>" =&gt; "#0000FF",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            "</a:t>
            </a:r>
            <a:r>
              <a:rPr lang="en-US" altLang="en-US" sz="2400" dirty="0" err="1">
                <a:solidFill>
                  <a:schemeClr val="accent3"/>
                </a:solidFill>
              </a:rPr>
              <a:t>zelena</a:t>
            </a:r>
            <a:r>
              <a:rPr lang="en-US" altLang="en-US" sz="2400" dirty="0">
                <a:solidFill>
                  <a:schemeClr val="accent3"/>
                </a:solidFill>
              </a:rPr>
              <a:t>" =&gt; "#00FF00",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            "</a:t>
            </a:r>
            <a:r>
              <a:rPr lang="en-US" altLang="en-US" sz="2400" dirty="0" err="1">
                <a:solidFill>
                  <a:schemeClr val="accent3"/>
                </a:solidFill>
              </a:rPr>
              <a:t>crvena</a:t>
            </a:r>
            <a:r>
              <a:rPr lang="en-US" altLang="en-US" sz="2400" dirty="0">
                <a:solidFill>
                  <a:schemeClr val="accent3"/>
                </a:solidFill>
              </a:rPr>
              <a:t>" =&gt; "#FF0000");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>
                <a:solidFill>
                  <a:schemeClr val="accent5">
                    <a:lumMod val="50000"/>
                  </a:schemeClr>
                </a:solidFill>
              </a:rPr>
              <a:t>Primer: 03_nizovi.php</a:t>
            </a:r>
            <a:endParaRPr lang="sr-Latn-CS" alt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r-Latn-C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Nizovi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-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asocijativni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08720"/>
            <a:ext cx="59730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90" y="1343024"/>
            <a:ext cx="6678870" cy="45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038350" y="5153025"/>
            <a:ext cx="1905000" cy="1044575"/>
            <a:chOff x="864" y="2976"/>
            <a:chExt cx="1200" cy="624"/>
          </a:xfrm>
        </p:grpSpPr>
        <p:grpSp>
          <p:nvGrpSpPr>
            <p:cNvPr id="7193" name="Group 4"/>
            <p:cNvGrpSpPr>
              <a:grpSpLocks/>
            </p:cNvGrpSpPr>
            <p:nvPr/>
          </p:nvGrpSpPr>
          <p:grpSpPr bwMode="auto">
            <a:xfrm>
              <a:off x="864" y="2976"/>
              <a:ext cx="1200" cy="624"/>
              <a:chOff x="3408" y="2640"/>
              <a:chExt cx="1200" cy="624"/>
            </a:xfrm>
          </p:grpSpPr>
          <p:sp>
            <p:nvSpPr>
              <p:cNvPr id="7195" name="AutoShape 5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1008" cy="624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7196" name="Rectangle 6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7197" name="Rectangle 7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  <p:sp>
          <p:nvSpPr>
            <p:cNvPr id="5148" name="Text Box 8"/>
            <p:cNvSpPr txBox="1">
              <a:spLocks noChangeArrowheads="1"/>
            </p:cNvSpPr>
            <p:nvPr/>
          </p:nvSpPr>
          <p:spPr bwMode="auto">
            <a:xfrm>
              <a:off x="960" y="3072"/>
              <a:ext cx="768" cy="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dirty="0" smtClean="0">
                  <a:latin typeface="+mn-lt"/>
                  <a:cs typeface="Arial" panose="020B0604020202020204" pitchFamily="34" charset="0"/>
                </a:rPr>
                <a:t>Web </a:t>
              </a:r>
              <a:r>
                <a:rPr lang="sr-Latn-CS" altLang="en-US" dirty="0" smtClean="0">
                  <a:latin typeface="+mn-lt"/>
                  <a:cs typeface="Arial" panose="020B0604020202020204" pitchFamily="34" charset="0"/>
                </a:rPr>
                <a:t>klijent</a:t>
              </a:r>
              <a:endParaRPr lang="en-US" altLang="en-US" dirty="0" smtClean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038350" y="1798638"/>
            <a:ext cx="1905000" cy="990600"/>
            <a:chOff x="960" y="1104"/>
            <a:chExt cx="1200" cy="624"/>
          </a:xfrm>
        </p:grpSpPr>
        <p:grpSp>
          <p:nvGrpSpPr>
            <p:cNvPr id="7188" name="Group 10"/>
            <p:cNvGrpSpPr>
              <a:grpSpLocks/>
            </p:cNvGrpSpPr>
            <p:nvPr/>
          </p:nvGrpSpPr>
          <p:grpSpPr bwMode="auto">
            <a:xfrm>
              <a:off x="960" y="1104"/>
              <a:ext cx="1200" cy="624"/>
              <a:chOff x="3408" y="2640"/>
              <a:chExt cx="1200" cy="624"/>
            </a:xfrm>
          </p:grpSpPr>
          <p:sp>
            <p:nvSpPr>
              <p:cNvPr id="7190" name="AutoShape 11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1008" cy="624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7191" name="Rectangle 12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7192" name="Rectangle 13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  <p:sp>
          <p:nvSpPr>
            <p:cNvPr id="5143" name="Text Box 14"/>
            <p:cNvSpPr txBox="1">
              <a:spLocks noChangeArrowheads="1"/>
            </p:cNvSpPr>
            <p:nvPr/>
          </p:nvSpPr>
          <p:spPr bwMode="auto">
            <a:xfrm>
              <a:off x="1104" y="1180"/>
              <a:ext cx="7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dirty="0" smtClean="0">
                  <a:latin typeface="+mn-lt"/>
                </a:rPr>
                <a:t>Web server</a:t>
              </a:r>
            </a:p>
          </p:txBody>
        </p:sp>
      </p:grpSp>
      <p:sp>
        <p:nvSpPr>
          <p:cNvPr id="7173" name="AutoShape 16"/>
          <p:cNvSpPr>
            <a:spLocks noChangeArrowheads="1"/>
          </p:cNvSpPr>
          <p:nvPr/>
        </p:nvSpPr>
        <p:spPr bwMode="auto">
          <a:xfrm>
            <a:off x="3354388" y="3375025"/>
            <a:ext cx="2379662" cy="1679575"/>
          </a:xfrm>
          <a:prstGeom prst="leftArrowCallout">
            <a:avLst>
              <a:gd name="adj1" fmla="val 17593"/>
              <a:gd name="adj2" fmla="val 25000"/>
              <a:gd name="adj3" fmla="val 22453"/>
              <a:gd name="adj4" fmla="val 66667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41" name="Text Box 19"/>
          <p:cNvSpPr txBox="1">
            <a:spLocks noChangeArrowheads="1"/>
          </p:cNvSpPr>
          <p:nvPr/>
        </p:nvSpPr>
        <p:spPr bwMode="auto">
          <a:xfrm>
            <a:off x="4149725" y="3559175"/>
            <a:ext cx="1584325" cy="13112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dirty="0" smtClean="0">
                <a:latin typeface="+mn-lt"/>
              </a:rPr>
              <a:t>MIME </a:t>
            </a:r>
            <a:r>
              <a:rPr lang="sr-Latn-CS" altLang="en-US" sz="2000" dirty="0" smtClean="0">
                <a:latin typeface="+mn-lt"/>
              </a:rPr>
              <a:t>sadržaj 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sr-Latn-CS" altLang="en-US" sz="2000" dirty="0" smtClean="0">
                <a:latin typeface="+mn-lt"/>
              </a:rPr>
              <a:t>preko </a:t>
            </a:r>
            <a:r>
              <a:rPr lang="en-US" altLang="en-US" sz="2000" dirty="0" smtClean="0">
                <a:latin typeface="+mn-lt"/>
              </a:rPr>
              <a:t>HTTP</a:t>
            </a:r>
            <a:r>
              <a:rPr lang="sr-Latn-CS" altLang="en-US" sz="2000" dirty="0" smtClean="0">
                <a:latin typeface="+mn-lt"/>
              </a:rPr>
              <a:t> protokola</a:t>
            </a:r>
            <a:endParaRPr lang="en-US" altLang="en-US" sz="2000" dirty="0" smtClean="0">
              <a:latin typeface="+mn-lt"/>
            </a:endParaRPr>
          </a:p>
        </p:txBody>
      </p:sp>
      <p:sp>
        <p:nvSpPr>
          <p:cNvPr id="5127" name="Text Box 21"/>
          <p:cNvSpPr txBox="1">
            <a:spLocks noChangeArrowheads="1"/>
          </p:cNvSpPr>
          <p:nvPr/>
        </p:nvSpPr>
        <p:spPr bwMode="auto">
          <a:xfrm>
            <a:off x="47625" y="3262313"/>
            <a:ext cx="22780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sr-Latn-CS" altLang="en-US" sz="1800" b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1. Web klijent (</a:t>
            </a:r>
            <a:r>
              <a:rPr lang="sr-Latn-CS" altLang="en-US" sz="1800" b="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Web browser</a:t>
            </a:r>
            <a:r>
              <a:rPr lang="sr-Latn-CS" altLang="en-US" sz="1800" b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 šalje zahtev (</a:t>
            </a:r>
            <a:r>
              <a:rPr lang="sr-Latn-CS" altLang="en-US" sz="1800" b="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Request</a:t>
            </a:r>
            <a:r>
              <a:rPr lang="sr-Latn-CS" altLang="en-US" sz="1800" b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 Web serveru</a:t>
            </a:r>
            <a:endParaRPr lang="en-GB" altLang="en-US" sz="1800" b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7176" name="Group 22"/>
          <p:cNvGrpSpPr>
            <a:grpSpLocks/>
          </p:cNvGrpSpPr>
          <p:nvPr/>
        </p:nvGrpSpPr>
        <p:grpSpPr bwMode="auto">
          <a:xfrm>
            <a:off x="1258888" y="2859088"/>
            <a:ext cx="1141412" cy="2209800"/>
            <a:chOff x="416" y="1514"/>
            <a:chExt cx="719" cy="1392"/>
          </a:xfrm>
        </p:grpSpPr>
        <p:grpSp>
          <p:nvGrpSpPr>
            <p:cNvPr id="7184" name="Group 23"/>
            <p:cNvGrpSpPr>
              <a:grpSpLocks/>
            </p:cNvGrpSpPr>
            <p:nvPr/>
          </p:nvGrpSpPr>
          <p:grpSpPr bwMode="auto">
            <a:xfrm>
              <a:off x="416" y="1514"/>
              <a:ext cx="719" cy="1392"/>
              <a:chOff x="865" y="1728"/>
              <a:chExt cx="719" cy="1392"/>
            </a:xfrm>
          </p:grpSpPr>
          <p:sp>
            <p:nvSpPr>
              <p:cNvPr id="7186" name="Line 24"/>
              <p:cNvSpPr>
                <a:spLocks noChangeShapeType="1"/>
              </p:cNvSpPr>
              <p:nvPr/>
            </p:nvSpPr>
            <p:spPr bwMode="auto">
              <a:xfrm flipV="1">
                <a:off x="1584" y="1728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9" name="Text Box 25"/>
              <p:cNvSpPr txBox="1">
                <a:spLocks noChangeArrowheads="1"/>
              </p:cNvSpPr>
              <p:nvPr/>
            </p:nvSpPr>
            <p:spPr bwMode="auto">
              <a:xfrm>
                <a:off x="865" y="2867"/>
                <a:ext cx="672" cy="25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sr-Latn-CS" altLang="en-US" sz="2000" i="1" dirty="0" smtClean="0">
                    <a:latin typeface="+mn-lt"/>
                  </a:rPr>
                  <a:t>Request</a:t>
                </a:r>
                <a:endParaRPr lang="en-US" altLang="en-US" sz="2000" i="1" dirty="0" smtClean="0">
                  <a:latin typeface="+mn-lt"/>
                </a:endParaRPr>
              </a:p>
            </p:txBody>
          </p:sp>
        </p:grpSp>
        <p:sp>
          <p:nvSpPr>
            <p:cNvPr id="7185" name="Text Box 26"/>
            <p:cNvSpPr txBox="1">
              <a:spLocks noChangeArrowheads="1"/>
            </p:cNvSpPr>
            <p:nvPr/>
          </p:nvSpPr>
          <p:spPr bwMode="auto">
            <a:xfrm>
              <a:off x="930" y="197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sr-Latn-CS" altLang="en-US" sz="1800">
                  <a:latin typeface="Arial" charset="0"/>
                </a:rPr>
                <a:t>1</a:t>
              </a:r>
              <a:endParaRPr lang="en-GB" altLang="en-US" sz="1800">
                <a:latin typeface="Arial" charset="0"/>
              </a:endParaRPr>
            </a:p>
          </p:txBody>
        </p:sp>
      </p:grpSp>
      <p:grpSp>
        <p:nvGrpSpPr>
          <p:cNvPr id="7177" name="Group 27"/>
          <p:cNvGrpSpPr>
            <a:grpSpLocks/>
          </p:cNvGrpSpPr>
          <p:nvPr/>
        </p:nvGrpSpPr>
        <p:grpSpPr bwMode="auto">
          <a:xfrm>
            <a:off x="2989263" y="2859088"/>
            <a:ext cx="5087937" cy="2209800"/>
            <a:chOff x="1156" y="1514"/>
            <a:chExt cx="3205" cy="1392"/>
          </a:xfrm>
        </p:grpSpPr>
        <p:sp>
          <p:nvSpPr>
            <p:cNvPr id="5130" name="Text Box 28"/>
            <p:cNvSpPr txBox="1">
              <a:spLocks noChangeArrowheads="1"/>
            </p:cNvSpPr>
            <p:nvPr/>
          </p:nvSpPr>
          <p:spPr bwMode="auto">
            <a:xfrm>
              <a:off x="2942" y="1768"/>
              <a:ext cx="1419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sr-Latn-CS" altLang="en-US" sz="1800" b="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2. Web server šalje odgovor Web browser-u (npr. traženu HTML stranu)</a:t>
              </a:r>
              <a:endParaRPr lang="en-GB" altLang="en-US" sz="1800" b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7179" name="Group 29"/>
            <p:cNvGrpSpPr>
              <a:grpSpLocks/>
            </p:cNvGrpSpPr>
            <p:nvPr/>
          </p:nvGrpSpPr>
          <p:grpSpPr bwMode="auto">
            <a:xfrm>
              <a:off x="1156" y="1514"/>
              <a:ext cx="997" cy="1392"/>
              <a:chOff x="1156" y="1514"/>
              <a:chExt cx="997" cy="1392"/>
            </a:xfrm>
          </p:grpSpPr>
          <p:grpSp>
            <p:nvGrpSpPr>
              <p:cNvPr id="7180" name="Group 30"/>
              <p:cNvGrpSpPr>
                <a:grpSpLocks/>
              </p:cNvGrpSpPr>
              <p:nvPr/>
            </p:nvGrpSpPr>
            <p:grpSpPr bwMode="auto">
              <a:xfrm>
                <a:off x="1327" y="1514"/>
                <a:ext cx="826" cy="1392"/>
                <a:chOff x="1776" y="1728"/>
                <a:chExt cx="826" cy="1392"/>
              </a:xfrm>
            </p:grpSpPr>
            <p:sp>
              <p:nvSpPr>
                <p:cNvPr id="7182" name="Line 31"/>
                <p:cNvSpPr>
                  <a:spLocks noChangeShapeType="1"/>
                </p:cNvSpPr>
                <p:nvPr/>
              </p:nvSpPr>
              <p:spPr bwMode="auto">
                <a:xfrm>
                  <a:off x="1776" y="1728"/>
                  <a:ext cx="0" cy="13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3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835" y="1732"/>
                  <a:ext cx="767" cy="2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200" b="1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sr-Latn-CS" altLang="en-US" sz="2000" i="1" dirty="0" smtClean="0">
                      <a:latin typeface="+mn-lt"/>
                      <a:cs typeface="Arial" panose="020B0604020202020204" pitchFamily="34" charset="0"/>
                    </a:rPr>
                    <a:t>Response</a:t>
                  </a:r>
                  <a:endParaRPr lang="en-US" altLang="en-US" sz="2000" i="1" dirty="0" smtClean="0"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81" name="Text Box 33"/>
              <p:cNvSpPr txBox="1">
                <a:spLocks noChangeArrowheads="1"/>
              </p:cNvSpPr>
              <p:nvPr/>
            </p:nvSpPr>
            <p:spPr bwMode="auto">
              <a:xfrm>
                <a:off x="1156" y="197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bg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sr-Latn-CS" altLang="en-US" sz="1800">
                    <a:latin typeface="Arial" charset="0"/>
                  </a:rPr>
                  <a:t>2</a:t>
                </a:r>
                <a:endParaRPr lang="en-GB" altLang="en-US" sz="1800">
                  <a:latin typeface="Arial" charset="0"/>
                </a:endParaRPr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685800" y="908720"/>
            <a:ext cx="7772400" cy="866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HTTP Request / Response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965"/>
            <a:ext cx="8229600" cy="50053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Višedimenzioni nizovi se zadaju slično jednodimenzionim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$m[0][0] = "Nula </a:t>
            </a:r>
            <a:r>
              <a:rPr lang="en-US" altLang="en-US" sz="2400" dirty="0" err="1">
                <a:solidFill>
                  <a:schemeClr val="accent3"/>
                </a:solidFill>
              </a:rPr>
              <a:t>Nula</a:t>
            </a:r>
            <a:r>
              <a:rPr lang="en-US" altLang="en-US" sz="2400" dirty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>
                <a:solidFill>
                  <a:schemeClr val="accent3"/>
                </a:solidFill>
              </a:rPr>
              <a:t>$m[0][1] = "Nula </a:t>
            </a:r>
            <a:r>
              <a:rPr lang="en-US" altLang="en-US" sz="2400" dirty="0" err="1">
                <a:solidFill>
                  <a:schemeClr val="accent3"/>
                </a:solidFill>
              </a:rPr>
              <a:t>Jedan</a:t>
            </a:r>
            <a:r>
              <a:rPr lang="en-US" altLang="en-US" sz="2400" dirty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print(“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Vrednost</a:t>
            </a:r>
            <a:r>
              <a:rPr lang="en-U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elementa</a:t>
            </a:r>
            <a:r>
              <a:rPr lang="en-U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>
                <a:solidFill>
                  <a:schemeClr val="accent3"/>
                </a:solidFill>
              </a:rPr>
              <a:t>\$m[0][1] </a:t>
            </a:r>
            <a:r>
              <a:rPr lang="en-US" altLang="en-US" sz="2400" dirty="0" smtClean="0">
                <a:solidFill>
                  <a:schemeClr val="accent3"/>
                </a:solidFill>
              </a:rPr>
              <a:t>je </a:t>
            </a:r>
            <a:r>
              <a:rPr lang="en-US" altLang="en-US" sz="2400" dirty="0">
                <a:solidFill>
                  <a:schemeClr val="accent3"/>
                </a:solidFill>
              </a:rPr>
              <a:t>{$m[0][1</a:t>
            </a:r>
            <a:r>
              <a:rPr lang="en-US" altLang="en-US" sz="2400" dirty="0" smtClean="0">
                <a:solidFill>
                  <a:schemeClr val="accent3"/>
                </a:solidFill>
              </a:rPr>
              <a:t>]}"); 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chemeClr val="accent5"/>
                </a:solidFill>
              </a:rPr>
              <a:t>   //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izlaz</a:t>
            </a:r>
            <a:r>
              <a:rPr lang="en-US" altLang="en-US" sz="2400" dirty="0" smtClean="0">
                <a:solidFill>
                  <a:schemeClr val="accent5"/>
                </a:solidFill>
              </a:rPr>
              <a:t>: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Vrednost</a:t>
            </a:r>
            <a:r>
              <a:rPr lang="en-US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elementa</a:t>
            </a:r>
            <a:r>
              <a:rPr lang="en-US" altLang="en-US" sz="2400" dirty="0" smtClean="0">
                <a:solidFill>
                  <a:schemeClr val="accent5"/>
                </a:solidFill>
              </a:rPr>
              <a:t> $m[0][1] je </a:t>
            </a:r>
            <a:r>
              <a:rPr lang="en-US" altLang="en-US" sz="2400" dirty="0">
                <a:solidFill>
                  <a:schemeClr val="accent5"/>
                </a:solidFill>
              </a:rPr>
              <a:t>Nula </a:t>
            </a:r>
            <a:r>
              <a:rPr lang="en-US" altLang="en-US" sz="2400" dirty="0" err="1">
                <a:solidFill>
                  <a:schemeClr val="accent5"/>
                </a:solidFill>
              </a:rPr>
              <a:t>Jedan</a:t>
            </a:r>
            <a:endParaRPr lang="en-US" altLang="en-US" sz="24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/>
              <a:t>Višedimenzioni </a:t>
            </a:r>
            <a:r>
              <a:rPr lang="en-US" altLang="en-US" sz="2600" dirty="0" err="1" smtClean="0"/>
              <a:t>asocijativni</a:t>
            </a:r>
            <a:r>
              <a:rPr lang="en-US" altLang="en-US" sz="2600" dirty="0" smtClean="0"/>
              <a:t> </a:t>
            </a:r>
            <a:r>
              <a:rPr lang="sr-Latn-RS" altLang="en-US" sz="2600" dirty="0" smtClean="0"/>
              <a:t>niz</a:t>
            </a:r>
            <a:endParaRPr lang="sr-Latn-CS" altLang="en-US" sz="26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$</a:t>
            </a:r>
            <a:r>
              <a:rPr lang="en-US" altLang="en-US" sz="2400" dirty="0">
                <a:solidFill>
                  <a:schemeClr val="accent3"/>
                </a:solidFill>
              </a:rPr>
              <a:t>student[0]["</a:t>
            </a:r>
            <a:r>
              <a:rPr lang="en-US" altLang="en-US" sz="2400" dirty="0" err="1">
                <a:solidFill>
                  <a:schemeClr val="accent3"/>
                </a:solidFill>
              </a:rPr>
              <a:t>broj_indeksa</a:t>
            </a:r>
            <a:r>
              <a:rPr lang="en-US" altLang="en-US" sz="2400" dirty="0">
                <a:solidFill>
                  <a:schemeClr val="accent3"/>
                </a:solidFill>
              </a:rPr>
              <a:t>"] = "15001</a:t>
            </a:r>
            <a:r>
              <a:rPr lang="en-US" altLang="en-US" sz="2400" dirty="0" smtClean="0">
                <a:solidFill>
                  <a:schemeClr val="accent3"/>
                </a:solidFill>
              </a:rPr>
              <a:t>";                 $</a:t>
            </a:r>
            <a:r>
              <a:rPr lang="en-US" altLang="en-US" sz="2400" dirty="0">
                <a:solidFill>
                  <a:schemeClr val="accent3"/>
                </a:solidFill>
              </a:rPr>
              <a:t>student[0]["</a:t>
            </a:r>
            <a:r>
              <a:rPr lang="en-US" altLang="en-US" sz="2400" dirty="0" err="1">
                <a:solidFill>
                  <a:schemeClr val="accent3"/>
                </a:solidFill>
              </a:rPr>
              <a:t>ime</a:t>
            </a:r>
            <a:r>
              <a:rPr lang="en-US" altLang="en-US" sz="2400" dirty="0">
                <a:solidFill>
                  <a:schemeClr val="accent3"/>
                </a:solidFill>
              </a:rPr>
              <a:t>"] = "Petar";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>
                <a:solidFill>
                  <a:schemeClr val="accent3"/>
                </a:solidFill>
              </a:rPr>
              <a:t>$student[0]["</a:t>
            </a:r>
            <a:r>
              <a:rPr lang="en-US" altLang="en-US" sz="2400" dirty="0" err="1">
                <a:solidFill>
                  <a:schemeClr val="accent3"/>
                </a:solidFill>
              </a:rPr>
              <a:t>prezime</a:t>
            </a:r>
            <a:r>
              <a:rPr lang="en-US" altLang="en-US" sz="2400" dirty="0">
                <a:solidFill>
                  <a:schemeClr val="accent3"/>
                </a:solidFill>
              </a:rPr>
              <a:t>"] = "</a:t>
            </a:r>
            <a:r>
              <a:rPr lang="en-US" altLang="en-US" sz="2400" dirty="0" err="1">
                <a:solidFill>
                  <a:schemeClr val="accent3"/>
                </a:solidFill>
              </a:rPr>
              <a:t>Petrović</a:t>
            </a:r>
            <a:r>
              <a:rPr lang="en-US" altLang="en-US" sz="2400" dirty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>
                <a:solidFill>
                  <a:schemeClr val="accent3"/>
                </a:solidFill>
              </a:rPr>
              <a:t>$student[1]["</a:t>
            </a:r>
            <a:r>
              <a:rPr lang="en-US" altLang="en-US" sz="2400" dirty="0" err="1">
                <a:solidFill>
                  <a:schemeClr val="accent3"/>
                </a:solidFill>
              </a:rPr>
              <a:t>broj_indeksa</a:t>
            </a:r>
            <a:r>
              <a:rPr lang="en-US" altLang="en-US" sz="2400" dirty="0">
                <a:solidFill>
                  <a:schemeClr val="accent3"/>
                </a:solidFill>
              </a:rPr>
              <a:t>"] = "15002";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>
                <a:solidFill>
                  <a:schemeClr val="accent3"/>
                </a:solidFill>
              </a:rPr>
              <a:t>$student[1]["</a:t>
            </a:r>
            <a:r>
              <a:rPr lang="en-US" altLang="en-US" sz="2400" dirty="0" err="1">
                <a:solidFill>
                  <a:schemeClr val="accent3"/>
                </a:solidFill>
              </a:rPr>
              <a:t>ime</a:t>
            </a:r>
            <a:r>
              <a:rPr lang="en-US" altLang="en-US" sz="2400" dirty="0">
                <a:solidFill>
                  <a:schemeClr val="accent3"/>
                </a:solidFill>
              </a:rPr>
              <a:t>"] = "Marko";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>
                <a:solidFill>
                  <a:schemeClr val="accent3"/>
                </a:solidFill>
              </a:rPr>
              <a:t>$student[1]["</a:t>
            </a:r>
            <a:r>
              <a:rPr lang="en-US" altLang="en-US" sz="2400" dirty="0" err="1">
                <a:solidFill>
                  <a:schemeClr val="accent3"/>
                </a:solidFill>
              </a:rPr>
              <a:t>prezime</a:t>
            </a:r>
            <a:r>
              <a:rPr lang="en-US" altLang="en-US" sz="2400" dirty="0">
                <a:solidFill>
                  <a:schemeClr val="accent3"/>
                </a:solidFill>
              </a:rPr>
              <a:t>"] = "</a:t>
            </a:r>
            <a:r>
              <a:rPr lang="en-US" altLang="en-US" sz="2400" dirty="0" err="1">
                <a:solidFill>
                  <a:schemeClr val="accent3"/>
                </a:solidFill>
              </a:rPr>
              <a:t>Marković</a:t>
            </a:r>
            <a:r>
              <a:rPr lang="en-US" altLang="en-US" sz="2400" dirty="0">
                <a:solidFill>
                  <a:schemeClr val="accent3"/>
                </a:solidFill>
              </a:rPr>
              <a:t>";</a:t>
            </a:r>
            <a:endParaRPr lang="en-US" altLang="en-US" sz="2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r-Latn-CS" altLang="en-US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764704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Nizovi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- vi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šedimenzioni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800" dirty="0" smtClean="0"/>
              <a:t>Vrednost se može dodeliti direktno ili preko reference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$variable1 = „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Jovan</a:t>
            </a:r>
            <a:r>
              <a:rPr lang="en-US" altLang="en-US" sz="2400" dirty="0" smtClean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$variable2 = $variable1; 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dodela po vrednosti</a:t>
            </a:r>
            <a:endParaRPr lang="en-U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print("$variable1, $variable2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3"/>
                </a:solidFill>
              </a:rPr>
              <a:t>&lt;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br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/</a:t>
            </a:r>
            <a:r>
              <a:rPr lang="en-US" altLang="en-US" sz="2400" dirty="0" smtClean="0">
                <a:solidFill>
                  <a:schemeClr val="accent3"/>
                </a:solidFill>
              </a:rPr>
              <a:t>&gt;"); 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izlaz:</a:t>
            </a:r>
            <a:r>
              <a:rPr lang="en-US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en-US" sz="2400" dirty="0">
                <a:solidFill>
                  <a:schemeClr val="accent5"/>
                </a:solidFill>
              </a:rPr>
              <a:t>Jovan, Jovan</a:t>
            </a:r>
            <a:endParaRPr lang="en-U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$variable2 = "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Petrović</a:t>
            </a:r>
            <a:r>
              <a:rPr lang="en-US" altLang="en-US" sz="2400" dirty="0" smtClean="0">
                <a:solidFill>
                  <a:schemeClr val="accent3"/>
                </a:solidFill>
              </a:rPr>
              <a:t>";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5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prethodna dodela utiče samo na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$variable2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print("$variable1, $variable2&lt;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br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/</a:t>
            </a:r>
            <a:r>
              <a:rPr lang="en-US" altLang="en-US" sz="2400" dirty="0" smtClean="0">
                <a:solidFill>
                  <a:schemeClr val="accent3"/>
                </a:solidFill>
              </a:rPr>
              <a:t>&gt;"); 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izlaz:</a:t>
            </a:r>
            <a:r>
              <a:rPr lang="en-US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en-US" sz="2400" dirty="0">
                <a:solidFill>
                  <a:schemeClr val="accent5"/>
                </a:solidFill>
              </a:rPr>
              <a:t>Jovan</a:t>
            </a:r>
            <a:r>
              <a:rPr lang="en-US" altLang="en-US" sz="2400" dirty="0" smtClean="0">
                <a:solidFill>
                  <a:schemeClr val="accent5"/>
                </a:solidFill>
              </a:rPr>
              <a:t>, </a:t>
            </a:r>
            <a:r>
              <a:rPr lang="en-US" altLang="en-US" sz="2400" dirty="0" err="1">
                <a:solidFill>
                  <a:schemeClr val="accent5"/>
                </a:solidFill>
              </a:rPr>
              <a:t>Petrović</a:t>
            </a:r>
            <a:endParaRPr lang="en-US" altLang="en-US" sz="2400" dirty="0" smtClean="0">
              <a:solidFill>
                <a:schemeClr val="accent5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Promenljive i dodela vrednosti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800" dirty="0" smtClean="0"/>
              <a:t>Vrednost se može dodeliti direktno ili preko reference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$variable3 = &amp;$variable1; 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dodela po</a:t>
            </a:r>
            <a:r>
              <a:rPr lang="en-US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referenc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i</a:t>
            </a:r>
            <a:endParaRPr lang="en-U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print("$variable1, $variable3&lt;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br</a:t>
            </a:r>
            <a:r>
              <a:rPr lang="en-US" altLang="en-US" sz="2400" dirty="0" smtClean="0">
                <a:solidFill>
                  <a:schemeClr val="accent3"/>
                </a:solidFill>
              </a:rPr>
              <a:t>&gt;"); 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izlaz:</a:t>
            </a:r>
            <a:r>
              <a:rPr lang="en-US" altLang="en-US" sz="2400" dirty="0" smtClean="0">
                <a:solidFill>
                  <a:schemeClr val="accent5"/>
                </a:solidFill>
              </a:rPr>
              <a:t> "Jovan</a:t>
            </a:r>
            <a:r>
              <a:rPr lang="en-US" altLang="en-US" sz="2400" dirty="0">
                <a:solidFill>
                  <a:schemeClr val="accent5"/>
                </a:solidFill>
              </a:rPr>
              <a:t>, </a:t>
            </a:r>
            <a:r>
              <a:rPr lang="en-US" altLang="en-US" sz="2400" dirty="0" smtClean="0">
                <a:solidFill>
                  <a:schemeClr val="accent5"/>
                </a:solidFill>
              </a:rPr>
              <a:t>Jovan"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$variable3 = </a:t>
            </a:r>
            <a:r>
              <a:rPr lang="en-US" altLang="en-US" sz="2400" dirty="0">
                <a:solidFill>
                  <a:schemeClr val="accent3"/>
                </a:solidFill>
              </a:rPr>
              <a:t>" </a:t>
            </a:r>
            <a:r>
              <a:rPr lang="en-US" altLang="en-US" sz="2400" dirty="0" err="1">
                <a:solidFill>
                  <a:schemeClr val="accent3"/>
                </a:solidFill>
              </a:rPr>
              <a:t>Ružica</a:t>
            </a:r>
            <a:r>
              <a:rPr lang="en-US" altLang="en-US" sz="2400" dirty="0">
                <a:solidFill>
                  <a:schemeClr val="accent3"/>
                </a:solidFill>
              </a:rPr>
              <a:t> ";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print("$variable1, $variable3&lt;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br</a:t>
            </a:r>
            <a:r>
              <a:rPr lang="en-US" altLang="en-US" sz="2400" dirty="0" smtClean="0">
                <a:solidFill>
                  <a:schemeClr val="accent3"/>
                </a:solidFill>
              </a:rPr>
              <a:t>&gt;"); 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izlaz:</a:t>
            </a:r>
            <a:r>
              <a:rPr lang="en-US" altLang="en-US" sz="2400" dirty="0" smtClean="0">
                <a:solidFill>
                  <a:schemeClr val="accent5"/>
                </a:solidFill>
              </a:rPr>
              <a:t> </a:t>
            </a:r>
            <a:r>
              <a:rPr lang="en-US" altLang="en-US" sz="2400" dirty="0">
                <a:solidFill>
                  <a:schemeClr val="accent5"/>
                </a:solidFill>
              </a:rPr>
              <a:t>" </a:t>
            </a:r>
            <a:r>
              <a:rPr lang="en-US" altLang="en-US" sz="2400" dirty="0" err="1">
                <a:solidFill>
                  <a:schemeClr val="accent5"/>
                </a:solidFill>
              </a:rPr>
              <a:t>Ružica</a:t>
            </a:r>
            <a:r>
              <a:rPr lang="en-US" altLang="en-US" sz="2400" dirty="0">
                <a:solidFill>
                  <a:schemeClr val="accent5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Ružica</a:t>
            </a:r>
            <a:r>
              <a:rPr lang="en-US" altLang="en-US" sz="2400" dirty="0" smtClean="0">
                <a:solidFill>
                  <a:schemeClr val="accent5"/>
                </a:solidFill>
              </a:rPr>
              <a:t>"</a:t>
            </a:r>
            <a:endParaRPr lang="sr-Latn-CS" altLang="en-US" sz="2600" dirty="0" smtClean="0">
              <a:solidFill>
                <a:schemeClr val="accent5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sr-Latn-CS" altLang="en-US" sz="2600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>
                <a:solidFill>
                  <a:schemeClr val="accent5">
                    <a:lumMod val="50000"/>
                  </a:schemeClr>
                </a:solidFill>
              </a:rPr>
              <a:t>Primer: 04_dodela_vrednosti.php</a:t>
            </a:r>
            <a:endParaRPr lang="sr-Latn-CS" altLang="en-US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Promenljive i dodela vrednosti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Promenljive i dodela vrednosti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1844"/>
            <a:ext cx="6701990" cy="47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Globalne promenljive se moraju označiti ključnom rečju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global</a:t>
            </a:r>
            <a:r>
              <a:rPr lang="sr-Latn-CS" altLang="en-US" sz="2600" dirty="0" smtClean="0"/>
              <a:t> unutar funkcije da bi mogle da se koriste u funkciji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accent3"/>
                </a:solidFill>
              </a:rPr>
              <a:t>&lt;?</a:t>
            </a:r>
            <a:r>
              <a:rPr lang="en-US" altLang="en-US" sz="2200" dirty="0" err="1" smtClean="0">
                <a:solidFill>
                  <a:schemeClr val="accent3"/>
                </a:solidFill>
              </a:rPr>
              <a:t>php</a:t>
            </a:r>
            <a:endParaRPr lang="sr-Latn-RS" altLang="en-US" sz="2200" dirty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$globProm </a:t>
            </a:r>
            <a:r>
              <a:rPr lang="sr-Latn-RS" altLang="en-US" sz="2200" dirty="0">
                <a:solidFill>
                  <a:schemeClr val="accent3"/>
                </a:solidFill>
              </a:rPr>
              <a:t>= "Elektronski fakultet"; 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 // glob. promenljiva</a:t>
            </a:r>
            <a:endParaRPr lang="en-US" altLang="en-US" sz="22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function stampa2</a:t>
            </a:r>
            <a:r>
              <a:rPr lang="sr-Latn-RS" altLang="en-US" sz="2200" dirty="0">
                <a:solidFill>
                  <a:schemeClr val="accent3"/>
                </a:solidFill>
              </a:rPr>
              <a:t>() {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    global </a:t>
            </a:r>
            <a:r>
              <a:rPr lang="sr-Latn-RS" altLang="en-US" sz="2200" dirty="0">
                <a:solidFill>
                  <a:schemeClr val="accent3"/>
                </a:solidFill>
              </a:rPr>
              <a:t>$globProm;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    print</a:t>
            </a:r>
            <a:r>
              <a:rPr lang="sr-Latn-RS" altLang="en-US" sz="2200" dirty="0">
                <a:solidFill>
                  <a:schemeClr val="accent3"/>
                </a:solidFill>
              </a:rPr>
              <a:t>( "$globProm&lt;br /&gt;");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}   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>
                <a:solidFill>
                  <a:schemeClr val="accent3"/>
                </a:solidFill>
              </a:rPr>
              <a:t> 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  stampa2</a:t>
            </a:r>
            <a:r>
              <a:rPr lang="sr-Latn-RS" altLang="en-US" sz="2200" dirty="0">
                <a:solidFill>
                  <a:schemeClr val="accent3"/>
                </a:solidFill>
              </a:rPr>
              <a:t>()</a:t>
            </a:r>
            <a:r>
              <a:rPr lang="en-US" altLang="en-US" sz="2200" dirty="0" smtClean="0">
                <a:solidFill>
                  <a:schemeClr val="accent3"/>
                </a:solidFill>
              </a:rPr>
              <a:t>;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 </a:t>
            </a:r>
            <a:r>
              <a:rPr lang="sr-Latn-RS" altLang="en-US" sz="2200" dirty="0" smtClean="0">
                <a:solidFill>
                  <a:schemeClr val="accent5"/>
                </a:solidFill>
              </a:rPr>
              <a:t>// poziv funkcije</a:t>
            </a:r>
            <a:endParaRPr lang="en-US" altLang="en-US" sz="22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200" dirty="0" smtClean="0">
                <a:solidFill>
                  <a:schemeClr val="accent3"/>
                </a:solidFill>
              </a:rPr>
              <a:t>?&gt;</a:t>
            </a:r>
            <a:endParaRPr lang="sr-Latn-CS" altLang="en-US" sz="22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>
                <a:solidFill>
                  <a:schemeClr val="accent5">
                    <a:lumMod val="50000"/>
                  </a:schemeClr>
                </a:solidFill>
              </a:rPr>
              <a:t>Primer</a:t>
            </a:r>
            <a:r>
              <a:rPr lang="sr-Latn-CS" altLang="en-US" sz="2600" dirty="0">
                <a:solidFill>
                  <a:schemeClr val="accent5">
                    <a:lumMod val="50000"/>
                  </a:schemeClr>
                </a:solidFill>
              </a:rPr>
              <a:t>: 05_opseg_vazenja.php</a:t>
            </a:r>
            <a:endParaRPr lang="sr-Latn-CS" alt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sr-Latn-CS" altLang="en-US" sz="2600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Opseg važenja promenljivih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807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Opseg važenja promenljivih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2" y="1817364"/>
            <a:ext cx="7314048" cy="470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3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3671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Opseg važenja promenljivih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01793" cy="530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365"/>
            <a:ext cx="8229600" cy="466997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Ključna reč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static</a:t>
            </a:r>
            <a:r>
              <a:rPr lang="sr-Latn-CS" altLang="en-US" sz="2600" dirty="0" smtClean="0"/>
              <a:t> unutar funkcije označava da je promenljiva koja sledi statička tj. ista za svaki poziv te funkcije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&lt;?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php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function </a:t>
            </a:r>
            <a:r>
              <a:rPr lang="sr-Latn-RS" altLang="en-US" sz="2400" dirty="0">
                <a:solidFill>
                  <a:schemeClr val="accent3"/>
                </a:solidFill>
              </a:rPr>
              <a:t>uvecajStatickuPromenljivu() {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    static </a:t>
            </a:r>
            <a:r>
              <a:rPr lang="sr-Latn-RS" altLang="en-US" sz="2400" dirty="0">
                <a:solidFill>
                  <a:schemeClr val="accent3"/>
                </a:solidFill>
              </a:rPr>
              <a:t>$staticProm = 0;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    print</a:t>
            </a:r>
            <a:r>
              <a:rPr lang="sr-Latn-RS" altLang="en-US" sz="2400" dirty="0">
                <a:solidFill>
                  <a:schemeClr val="accent3"/>
                </a:solidFill>
              </a:rPr>
              <a:t>( "$staticProm&lt;br /&gt;");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     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$</a:t>
            </a:r>
            <a:r>
              <a:rPr lang="sr-Latn-RS" altLang="en-US" sz="2400" dirty="0">
                <a:solidFill>
                  <a:schemeClr val="accent3"/>
                </a:solidFill>
              </a:rPr>
              <a:t>staticProm++;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}   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 uvecajStatickuPromenljivu</a:t>
            </a:r>
            <a:r>
              <a:rPr lang="sr-Latn-RS" altLang="en-US" sz="2400" dirty="0">
                <a:solidFill>
                  <a:schemeClr val="accent3"/>
                </a:solidFill>
              </a:rPr>
              <a:t>()</a:t>
            </a:r>
            <a:r>
              <a:rPr lang="en-US" altLang="en-US" sz="2400" dirty="0" smtClean="0">
                <a:solidFill>
                  <a:schemeClr val="accent3"/>
                </a:solidFill>
              </a:rPr>
              <a:t>;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// izlaz: 0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uvecajStatickuPromenljivu</a:t>
            </a:r>
            <a:r>
              <a:rPr lang="sr-Latn-RS" altLang="en-US" sz="2400" dirty="0">
                <a:solidFill>
                  <a:schemeClr val="accent3"/>
                </a:solidFill>
              </a:rPr>
              <a:t>()</a:t>
            </a:r>
            <a:r>
              <a:rPr lang="en-US" altLang="en-US" sz="2400" dirty="0">
                <a:solidFill>
                  <a:schemeClr val="accent3"/>
                </a:solidFill>
              </a:rPr>
              <a:t>;</a:t>
            </a: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>
                <a:solidFill>
                  <a:schemeClr val="accent5"/>
                </a:solidFill>
              </a:rPr>
              <a:t>// izlaz: 1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5"/>
                </a:solidFill>
              </a:rPr>
              <a:t>   </a:t>
            </a:r>
            <a:r>
              <a:rPr lang="sr-Latn-RS" altLang="en-US" sz="2400" dirty="0">
                <a:solidFill>
                  <a:schemeClr val="accent3"/>
                </a:solidFill>
              </a:rPr>
              <a:t>uvecajStatickuPromenljivu()</a:t>
            </a:r>
            <a:r>
              <a:rPr lang="en-US" altLang="en-US" sz="2400" dirty="0">
                <a:solidFill>
                  <a:schemeClr val="accent3"/>
                </a:solidFill>
              </a:rPr>
              <a:t>;</a:t>
            </a: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400" dirty="0">
                <a:solidFill>
                  <a:schemeClr val="accent5"/>
                </a:solidFill>
              </a:rPr>
              <a:t>// izlaz: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2 </a:t>
            </a:r>
            <a:endParaRPr lang="en-U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?&gt;</a:t>
            </a:r>
            <a:endParaRPr lang="sr-Latn-CS" altLang="en-US" sz="2400" dirty="0" smtClean="0">
              <a:solidFill>
                <a:schemeClr val="accent5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sr-Latn-CS" altLang="en-US" sz="2600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Opseg važenja promenljivih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1967"/>
            <a:ext cx="7620000" cy="4945385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400" dirty="0" smtClean="0"/>
              <a:t>Opseg promenljivih obuhvata i uključene (ključna reč </a:t>
            </a:r>
            <a:r>
              <a:rPr lang="sr-Latn-CS" altLang="en-US" sz="2400" dirty="0" smtClean="0">
                <a:solidFill>
                  <a:schemeClr val="accent3"/>
                </a:solidFill>
              </a:rPr>
              <a:t>include</a:t>
            </a:r>
            <a:r>
              <a:rPr lang="sr-Latn-CS" altLang="en-US" sz="2400" dirty="0" smtClean="0"/>
              <a:t>) i zahtevane (ključna reč </a:t>
            </a:r>
            <a:r>
              <a:rPr lang="sr-Latn-CS" altLang="en-US" sz="2400" dirty="0" smtClean="0">
                <a:solidFill>
                  <a:schemeClr val="accent3"/>
                </a:solidFill>
              </a:rPr>
              <a:t>require</a:t>
            </a:r>
            <a:r>
              <a:rPr lang="sr-Latn-CS" altLang="en-US" sz="2400" dirty="0" smtClean="0"/>
              <a:t>) datoteke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400" dirty="0" smtClean="0"/>
              <a:t>Na ovaj način se sadržaj zadate PHP datoteke umeće u PHP kod pre nego što server izvrši taj kod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3"/>
                </a:solidFill>
              </a:rPr>
              <a:t>&lt;?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php</a:t>
            </a:r>
            <a:endParaRPr lang="en-US" altLang="en-US" sz="24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include ‘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datoteka1</a:t>
            </a:r>
            <a:r>
              <a:rPr lang="en-US" altLang="en-US" sz="2400" dirty="0" smtClean="0">
                <a:solidFill>
                  <a:schemeClr val="accent3"/>
                </a:solidFill>
              </a:rPr>
              <a:t>.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php</a:t>
            </a:r>
            <a:r>
              <a:rPr lang="en-US" altLang="en-US" sz="2400" dirty="0" smtClean="0">
                <a:solidFill>
                  <a:schemeClr val="accent3"/>
                </a:solidFill>
              </a:rPr>
              <a:t>’;</a:t>
            </a:r>
          </a:p>
          <a:p>
            <a:pPr marL="411163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3"/>
                </a:solidFill>
              </a:rPr>
              <a:t>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include –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ako</a:t>
            </a:r>
            <a:r>
              <a:rPr lang="en-US" altLang="en-US" sz="2400" dirty="0" smtClean="0">
                <a:solidFill>
                  <a:schemeClr val="accent5"/>
                </a:solidFill>
              </a:rPr>
              <a:t> se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datoteka</a:t>
            </a:r>
            <a:r>
              <a:rPr lang="en-US" altLang="en-US" sz="2400" dirty="0" smtClean="0">
                <a:solidFill>
                  <a:schemeClr val="accent5"/>
                </a:solidFill>
              </a:rPr>
              <a:t> ne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prona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đe prijaviće se </a:t>
            </a:r>
          </a:p>
          <a:p>
            <a:pPr marL="411163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5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  // upozorenje i nastaviti sa izvršenjem skripte</a:t>
            </a:r>
            <a:endParaRPr lang="en-US" altLang="en-US" sz="2400" dirty="0" smtClean="0">
              <a:solidFill>
                <a:schemeClr val="accent5"/>
              </a:solidFill>
            </a:endParaRPr>
          </a:p>
          <a:p>
            <a:pPr marL="411163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require  ‘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datoteka2</a:t>
            </a:r>
            <a:r>
              <a:rPr lang="en-US" altLang="en-US" sz="2400" dirty="0" smtClean="0">
                <a:solidFill>
                  <a:schemeClr val="accent3"/>
                </a:solidFill>
              </a:rPr>
              <a:t>.</a:t>
            </a:r>
            <a:r>
              <a:rPr lang="en-US" altLang="en-US" sz="2400" dirty="0" err="1" smtClean="0">
                <a:solidFill>
                  <a:schemeClr val="accent3"/>
                </a:solidFill>
              </a:rPr>
              <a:t>php</a:t>
            </a:r>
            <a:r>
              <a:rPr lang="en-US" altLang="en-US" sz="2400" dirty="0" smtClean="0">
                <a:solidFill>
                  <a:schemeClr val="accent3"/>
                </a:solidFill>
              </a:rPr>
              <a:t>’;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</a:p>
          <a:p>
            <a:pPr marL="411163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5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5"/>
                </a:solidFill>
              </a:rPr>
              <a:t>// require –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ako</a:t>
            </a:r>
            <a:r>
              <a:rPr lang="en-US" altLang="en-US" sz="2400" dirty="0" smtClean="0">
                <a:solidFill>
                  <a:schemeClr val="accent5"/>
                </a:solidFill>
              </a:rPr>
              <a:t> se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datoteka</a:t>
            </a:r>
            <a:r>
              <a:rPr lang="en-US" altLang="en-US" sz="2400" dirty="0" smtClean="0">
                <a:solidFill>
                  <a:schemeClr val="accent5"/>
                </a:solidFill>
              </a:rPr>
              <a:t> ne </a:t>
            </a:r>
            <a:r>
              <a:rPr lang="en-US" altLang="en-US" sz="2400" dirty="0" err="1" smtClean="0">
                <a:solidFill>
                  <a:schemeClr val="accent5"/>
                </a:solidFill>
              </a:rPr>
              <a:t>prona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đe prijaviće se </a:t>
            </a:r>
          </a:p>
          <a:p>
            <a:pPr marL="411163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5"/>
                </a:solidFill>
              </a:rPr>
              <a:t>   // greška i zaustaviti izvršenje skripte</a:t>
            </a:r>
          </a:p>
          <a:p>
            <a:pPr marL="411163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sr-Latn-RS" altLang="en-US" sz="2400" dirty="0">
                <a:solidFill>
                  <a:schemeClr val="accent5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  ... /</a:t>
            </a:r>
            <a:r>
              <a:rPr lang="en-US" altLang="en-US" sz="2400" dirty="0" smtClean="0">
                <a:solidFill>
                  <a:schemeClr val="accent5"/>
                </a:solidFill>
              </a:rPr>
              <a:t>*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 neki PHP kod </a:t>
            </a:r>
            <a:r>
              <a:rPr lang="en-US" altLang="en-US" sz="2400" dirty="0" smtClean="0">
                <a:solidFill>
                  <a:schemeClr val="accent5"/>
                </a:solidFill>
              </a:rPr>
              <a:t>*/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 </a:t>
            </a:r>
            <a:r>
              <a:rPr lang="en-US" altLang="en-US" sz="2400" dirty="0" smtClean="0">
                <a:solidFill>
                  <a:schemeClr val="accent3"/>
                </a:solidFill>
              </a:rPr>
              <a:t>?&gt;</a:t>
            </a:r>
            <a:endParaRPr lang="sr-Latn-C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Uključivanje datoteka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8289"/>
            <a:ext cx="7620000" cy="458504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Ako jedna PHP datoteka uključuje drugu PHP datoteku, pa druga PHP datoteka uključuje prvu PHP datoteku dolazi do takozvanih „cirkularnih referenci“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PHP procesor će više puta naići na deklaraciju neke funkcije ili promenljive i prijaviće grešku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Umesto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include</a:t>
            </a:r>
            <a:r>
              <a:rPr lang="sr-Latn-CS" altLang="en-US" sz="2600" dirty="0" smtClean="0"/>
              <a:t> ili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require</a:t>
            </a:r>
            <a:r>
              <a:rPr lang="sr-Latn-CS" altLang="en-US" sz="2600" dirty="0" smtClean="0"/>
              <a:t> bezbednije je koristiti alternative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include_once</a:t>
            </a:r>
            <a:r>
              <a:rPr lang="sr-Latn-CS" altLang="en-US" sz="2600" dirty="0" smtClean="0"/>
              <a:t> i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require_once</a:t>
            </a:r>
            <a:r>
              <a:rPr lang="sr-Latn-CS" altLang="en-US" sz="2600" dirty="0" smtClean="0"/>
              <a:t> koje vode računa o tome da nema ponavljanja koda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sr-Latn-CS" altLang="en-US" sz="2600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>
                <a:solidFill>
                  <a:schemeClr val="accent5">
                    <a:lumMod val="50000"/>
                  </a:schemeClr>
                </a:solidFill>
              </a:rPr>
              <a:t>Primer: </a:t>
            </a:r>
            <a:r>
              <a:rPr lang="sr-Latn-CS" altLang="en-US" sz="2600" dirty="0" smtClean="0">
                <a:solidFill>
                  <a:schemeClr val="accent5">
                    <a:lumMod val="50000"/>
                  </a:schemeClr>
                </a:solidFill>
              </a:rPr>
              <a:t>06_ukljucivanje_1.php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Uključivanje datoteka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HTTP Request / Response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77689"/>
            <a:ext cx="793115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Uključivanje datoteka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7134"/>
            <a:ext cx="6680386" cy="50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Uključivanje datoteka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1" y="2338388"/>
            <a:ext cx="8592225" cy="353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398904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Ispred</a:t>
            </a:r>
            <a:r>
              <a:rPr lang="en-US" altLang="en-US" sz="2600" dirty="0" smtClean="0"/>
              <a:t> </a:t>
            </a:r>
            <a:r>
              <a:rPr lang="sr-Latn-RS" altLang="en-US" sz="2600" dirty="0" smtClean="0"/>
              <a:t>naziva </a:t>
            </a:r>
            <a:r>
              <a:rPr lang="en-US" altLang="en-US" sz="2600" dirty="0" smtClean="0"/>
              <a:t>k</a:t>
            </a:r>
            <a:r>
              <a:rPr lang="sr-Latn-CS" altLang="en-US" sz="2600" dirty="0" smtClean="0"/>
              <a:t>onstant</a:t>
            </a:r>
            <a:r>
              <a:rPr lang="en-US" altLang="en-US" sz="2600" dirty="0" err="1" smtClean="0"/>
              <a:t>i</a:t>
            </a:r>
            <a:r>
              <a:rPr lang="sr-Latn-CS" altLang="en-US" sz="2600" dirty="0" smtClean="0"/>
              <a:t> </a:t>
            </a:r>
            <a:r>
              <a:rPr lang="en-US" altLang="en-US" sz="2600" b="1" dirty="0" smtClean="0"/>
              <a:t>ne </a:t>
            </a:r>
            <a:r>
              <a:rPr lang="sr-Latn-RS" altLang="en-US" sz="2600" b="1" dirty="0" smtClean="0"/>
              <a:t>stoji znak </a:t>
            </a:r>
            <a:r>
              <a:rPr lang="sr-Latn-RS" altLang="en-US" sz="2600" b="1" dirty="0" smtClean="0">
                <a:solidFill>
                  <a:schemeClr val="accent3"/>
                </a:solidFill>
              </a:rPr>
              <a:t>$</a:t>
            </a:r>
            <a:endParaRPr lang="en-US" altLang="en-US" sz="2600" b="1" dirty="0" smtClean="0">
              <a:solidFill>
                <a:schemeClr val="accent3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Naziv konstante počinje znakom </a:t>
            </a:r>
            <a:r>
              <a:rPr lang="en-US" altLang="en-US" sz="2600" dirty="0" smtClean="0"/>
              <a:t>‘_’ </a:t>
            </a:r>
            <a:r>
              <a:rPr lang="en-US" altLang="en-US" sz="2600" dirty="0" err="1" smtClean="0"/>
              <a:t>ili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slovom</a:t>
            </a:r>
            <a:endParaRPr lang="sr-Latn-RS" altLang="en-US" sz="2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600" dirty="0" smtClean="0"/>
              <a:t>Konstante imaju globalno važenje u okviru PHP skripte</a:t>
            </a:r>
            <a:endParaRPr lang="sr-Latn-CS" altLang="en-US" sz="2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Konstante </a:t>
            </a:r>
            <a:r>
              <a:rPr lang="sr-Latn-CS" altLang="en-US" sz="2600" dirty="0"/>
              <a:t>se definišu </a:t>
            </a:r>
            <a:r>
              <a:rPr lang="en-US" altLang="en-US" sz="2600" dirty="0" err="1"/>
              <a:t>pozivom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funkcije</a:t>
            </a:r>
            <a:r>
              <a:rPr lang="sr-Latn-CS" altLang="en-US" sz="2600" dirty="0"/>
              <a:t>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define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3"/>
                </a:solidFill>
              </a:rPr>
              <a:t>define("</a:t>
            </a:r>
            <a:r>
              <a:rPr lang="en-US" altLang="en-US" sz="2400" dirty="0" err="1">
                <a:solidFill>
                  <a:schemeClr val="accent3"/>
                </a:solidFill>
              </a:rPr>
              <a:t>konstString</a:t>
            </a:r>
            <a:r>
              <a:rPr lang="en-US" altLang="en-US" sz="2400" dirty="0">
                <a:solidFill>
                  <a:schemeClr val="accent3"/>
                </a:solidFill>
              </a:rPr>
              <a:t>", "</a:t>
            </a:r>
            <a:r>
              <a:rPr lang="en-US" altLang="en-US" sz="2400" dirty="0" err="1">
                <a:solidFill>
                  <a:schemeClr val="accent3"/>
                </a:solidFill>
              </a:rPr>
              <a:t>Ovo</a:t>
            </a:r>
            <a:r>
              <a:rPr lang="en-US" altLang="en-US" sz="2400" dirty="0">
                <a:solidFill>
                  <a:schemeClr val="accent3"/>
                </a:solidFill>
              </a:rPr>
              <a:t> je </a:t>
            </a:r>
            <a:r>
              <a:rPr lang="en-US" altLang="en-US" sz="2400" dirty="0" err="1">
                <a:solidFill>
                  <a:schemeClr val="accent3"/>
                </a:solidFill>
              </a:rPr>
              <a:t>konstanta</a:t>
            </a:r>
            <a:r>
              <a:rPr lang="en-US" altLang="en-US" sz="2400" dirty="0">
                <a:solidFill>
                  <a:schemeClr val="accent3"/>
                </a:solidFill>
              </a:rPr>
              <a:t> </a:t>
            </a:r>
            <a:r>
              <a:rPr lang="en-US" altLang="en-US" sz="2400" dirty="0" err="1">
                <a:solidFill>
                  <a:schemeClr val="accent3"/>
                </a:solidFill>
              </a:rPr>
              <a:t>tipa</a:t>
            </a:r>
            <a:r>
              <a:rPr lang="en-US" altLang="en-US" sz="2400" dirty="0">
                <a:solidFill>
                  <a:schemeClr val="accent3"/>
                </a:solidFill>
              </a:rPr>
              <a:t> string");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   </a:t>
            </a:r>
            <a:r>
              <a:rPr lang="en-US" altLang="en-US" sz="2400" dirty="0" smtClean="0">
                <a:solidFill>
                  <a:schemeClr val="accent3"/>
                </a:solidFill>
              </a:rPr>
              <a:t>define</a:t>
            </a:r>
            <a:r>
              <a:rPr lang="en-US" altLang="en-US" sz="2400" dirty="0">
                <a:solidFill>
                  <a:schemeClr val="accent3"/>
                </a:solidFill>
              </a:rPr>
              <a:t>("_</a:t>
            </a:r>
            <a:r>
              <a:rPr lang="en-US" altLang="en-US" sz="2400" dirty="0" err="1">
                <a:solidFill>
                  <a:schemeClr val="accent3"/>
                </a:solidFill>
              </a:rPr>
              <a:t>konstBroj</a:t>
            </a:r>
            <a:r>
              <a:rPr lang="en-US" altLang="en-US" sz="2400" dirty="0">
                <a:solidFill>
                  <a:schemeClr val="accent3"/>
                </a:solidFill>
              </a:rPr>
              <a:t>", 1</a:t>
            </a:r>
            <a:r>
              <a:rPr lang="en-US" altLang="en-US" sz="2400" dirty="0" smtClean="0">
                <a:solidFill>
                  <a:schemeClr val="accent3"/>
                </a:solidFill>
              </a:rPr>
              <a:t>);</a:t>
            </a:r>
            <a:endParaRPr lang="en-US" altLang="en-US" sz="2400" dirty="0">
              <a:solidFill>
                <a:schemeClr val="accent3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sr-Latn-CS" altLang="en-US" sz="2600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>
                <a:solidFill>
                  <a:schemeClr val="accent5">
                    <a:lumMod val="50000"/>
                  </a:schemeClr>
                </a:solidFill>
              </a:rPr>
              <a:t>Primer: </a:t>
            </a:r>
            <a:r>
              <a:rPr lang="sr-Latn-CS" altLang="en-US" sz="2600" dirty="0" smtClean="0">
                <a:solidFill>
                  <a:schemeClr val="accent5">
                    <a:lumMod val="50000"/>
                  </a:schemeClr>
                </a:solidFill>
              </a:rPr>
              <a:t>07_konstante.php</a:t>
            </a:r>
            <a:endParaRPr lang="sr-Latn-CS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Konstante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Konstante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8" y="2053779"/>
            <a:ext cx="8882328" cy="396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7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Promenljive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koje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defini</a:t>
            </a:r>
            <a:r>
              <a:rPr lang="sr-Latn-CS" altLang="en-US" sz="2800" dirty="0" smtClean="0"/>
              <a:t>še sam PHP, zavisno od parametara prosleđenih kroz HTTP zahtev i okruženja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$_GET, $_POST, $_REQUEST, $_SESSION, $_FILES</a:t>
            </a:r>
            <a:r>
              <a:rPr lang="sr-Latn-CS" altLang="en-US" sz="2800" dirty="0" smtClean="0"/>
              <a:t>, $_SERVER</a:t>
            </a:r>
            <a:r>
              <a:rPr lang="en-US" altLang="en-US" sz="2800" dirty="0" smtClean="0"/>
              <a:t> …</a:t>
            </a:r>
            <a:endParaRPr lang="sr-Latn-CS" altLang="en-US" sz="2800" dirty="0" smtClean="0"/>
          </a:p>
          <a:p>
            <a:pPr eaLnBrk="1" hangingPunct="1"/>
            <a:r>
              <a:rPr lang="sr-Latn-CS" altLang="en-US" sz="2800" dirty="0" smtClean="0"/>
              <a:t>Ove promenljive su </a:t>
            </a:r>
            <a:r>
              <a:rPr lang="sr-Latn-CS" altLang="en-US" sz="2800" b="1" dirty="0" smtClean="0"/>
              <a:t>“superglobali” </a:t>
            </a:r>
            <a:r>
              <a:rPr lang="sr-Latn-CS" altLang="en-US" sz="2800" dirty="0" smtClean="0"/>
              <a:t>što znači da se “vide” u svim funkcijama i metodama klasa (nije potrebno korišćenje ključne reči </a:t>
            </a:r>
            <a:r>
              <a:rPr lang="sr-Latn-CS" altLang="en-US" sz="2800" b="1" dirty="0" smtClean="0"/>
              <a:t>global)</a:t>
            </a:r>
            <a:endParaRPr lang="en-US" altLang="en-US" sz="2800" dirty="0" smtClean="0"/>
          </a:p>
          <a:p>
            <a:pPr eaLnBrk="1" hangingPunct="1"/>
            <a:r>
              <a:rPr lang="sr-Latn-CS" altLang="en-US" sz="2800" dirty="0" smtClean="0"/>
              <a:t>Detaljnije obrađene u poglavlju o prenosu HTTP podataka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Predefinisane promenljive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S</a:t>
            </a:r>
            <a:r>
              <a:rPr lang="en-US" altLang="en-US" sz="2400" dirty="0" err="1" smtClean="0"/>
              <a:t>ve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standardne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upravlja</a:t>
            </a:r>
            <a:r>
              <a:rPr lang="sr-Latn-RS" altLang="en-US" sz="2400" dirty="0" smtClean="0"/>
              <a:t>čke strukture iz programskog jezika C postoje i u PHP-u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if-else, for, while, switch-case,...</a:t>
            </a:r>
            <a:endParaRPr lang="sr-Latn-RS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Osim njih PHP podržava i </a:t>
            </a:r>
            <a:r>
              <a:rPr lang="sr-Latn-RS" altLang="en-US" sz="2400" dirty="0" smtClean="0">
                <a:solidFill>
                  <a:schemeClr val="accent3"/>
                </a:solidFill>
              </a:rPr>
              <a:t>foreach</a:t>
            </a:r>
            <a:r>
              <a:rPr lang="sr-Latn-RS" altLang="en-US" sz="2400" dirty="0" smtClean="0"/>
              <a:t> petlju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pt-BR" altLang="en-US" sz="2400" dirty="0" smtClean="0">
                <a:solidFill>
                  <a:schemeClr val="accent3"/>
                </a:solidFill>
              </a:rPr>
              <a:t>foreach (niz as promenljiva) iskaz</a:t>
            </a:r>
            <a:endParaRPr lang="sr-Latn-RS" altLang="en-US" sz="2400" dirty="0" smtClean="0">
              <a:solidFill>
                <a:schemeClr val="accent3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>
                <a:solidFill>
                  <a:schemeClr val="accent3"/>
                </a:solidFill>
              </a:rPr>
              <a:t>foreach (niz as ključ =&gt; promenljiva) iskaz</a:t>
            </a:r>
            <a:endParaRPr lang="sr-Latn-RS" altLang="en-US" sz="2400" dirty="0" smtClean="0"/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sr-Latn-CS" altLang="en-US" sz="2600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>
                <a:solidFill>
                  <a:schemeClr val="accent5">
                    <a:lumMod val="50000"/>
                  </a:schemeClr>
                </a:solidFill>
              </a:rPr>
              <a:t>Primer: </a:t>
            </a:r>
            <a:r>
              <a:rPr lang="sr-Latn-CS" altLang="en-US" sz="2600" dirty="0" smtClean="0">
                <a:solidFill>
                  <a:schemeClr val="accent5">
                    <a:lumMod val="50000"/>
                  </a:schemeClr>
                </a:solidFill>
              </a:rPr>
              <a:t>08_kontrola_toka.php</a:t>
            </a:r>
            <a:endParaRPr lang="sr-Latn-CS" altLang="en-US" sz="2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Kontrola toka programa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13148"/>
            <a:ext cx="5964237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Kontrola toka programa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077072"/>
            <a:ext cx="600233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5007"/>
            <a:ext cx="7620000" cy="511234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Foreach</a:t>
            </a:r>
            <a:endParaRPr lang="sr-Latn-CS" altLang="en-US" sz="2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>
                <a:solidFill>
                  <a:schemeClr val="accent3"/>
                </a:solidFill>
              </a:rPr>
              <a:t> </a:t>
            </a:r>
            <a:r>
              <a:rPr lang="sr-Latn-RS" altLang="en-US" sz="2200" dirty="0">
                <a:solidFill>
                  <a:schemeClr val="accent3"/>
                </a:solidFill>
              </a:rPr>
              <a:t>$niz = array("Crveno", "Zeleno", "Plavo");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  foreach </a:t>
            </a:r>
            <a:r>
              <a:rPr lang="sr-Latn-RS" altLang="en-US" sz="2200" dirty="0">
                <a:solidFill>
                  <a:schemeClr val="accent3"/>
                </a:solidFill>
              </a:rPr>
              <a:t>($niz as $element) {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 </a:t>
            </a:r>
            <a:r>
              <a:rPr lang="en-US" altLang="en-US" sz="2200" dirty="0" smtClean="0">
                <a:solidFill>
                  <a:schemeClr val="accent3"/>
                </a:solidFill>
              </a:rPr>
              <a:t>    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 print</a:t>
            </a:r>
            <a:r>
              <a:rPr lang="sr-Latn-RS" altLang="en-US" sz="2200" dirty="0">
                <a:solidFill>
                  <a:schemeClr val="accent3"/>
                </a:solidFill>
              </a:rPr>
              <a:t>( "$element &amp;nbsp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");</a:t>
            </a:r>
            <a:r>
              <a:rPr lang="en-US" altLang="en-US" sz="2200" dirty="0" smtClean="0">
                <a:solidFill>
                  <a:schemeClr val="accent3"/>
                </a:solidFill>
              </a:rPr>
              <a:t>  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}</a:t>
            </a:r>
            <a:endParaRPr lang="sr-Latn-RS" altLang="en-US" sz="2200" dirty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5"/>
                </a:solidFill>
              </a:rPr>
              <a:t>   </a:t>
            </a:r>
            <a:r>
              <a:rPr lang="en-US" altLang="en-US" sz="2200" dirty="0" smtClean="0">
                <a:solidFill>
                  <a:schemeClr val="accent5"/>
                </a:solidFill>
              </a:rPr>
              <a:t> </a:t>
            </a:r>
            <a:r>
              <a:rPr lang="sr-Latn-RS" altLang="en-US" sz="2200" dirty="0" smtClean="0">
                <a:solidFill>
                  <a:schemeClr val="accent5"/>
                </a:solidFill>
              </a:rPr>
              <a:t> //izlaz: Crveno  Zeleno  Plavo</a:t>
            </a:r>
            <a:r>
              <a:rPr lang="sr-Latn-RS" altLang="en-US" sz="2400" dirty="0" smtClean="0">
                <a:solidFill>
                  <a:schemeClr val="accent5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400" dirty="0" smtClean="0"/>
              <a:t>Foreach sa uzimanjem ključa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2200" dirty="0">
                <a:solidFill>
                  <a:schemeClr val="accent3"/>
                </a:solidFill>
              </a:rPr>
              <a:t>$boje1["Crveno"] = "#FF0000";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solidFill>
                  <a:schemeClr val="accent3"/>
                </a:solidFill>
              </a:rPr>
              <a:t>   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 $</a:t>
            </a:r>
            <a:r>
              <a:rPr lang="sr-Latn-RS" altLang="en-US" sz="2200" dirty="0">
                <a:solidFill>
                  <a:schemeClr val="accent3"/>
                </a:solidFill>
              </a:rPr>
              <a:t>boje1["Zeleno"] = "#00FF00";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3"/>
                </a:solidFill>
              </a:rPr>
              <a:t>    $</a:t>
            </a:r>
            <a:r>
              <a:rPr lang="sr-Latn-RS" altLang="en-US" sz="2200" dirty="0">
                <a:solidFill>
                  <a:schemeClr val="accent3"/>
                </a:solidFill>
              </a:rPr>
              <a:t>boje1["Plavo"] = "#0000FF";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solidFill>
                  <a:schemeClr val="accent3"/>
                </a:solidFill>
              </a:rPr>
              <a:t>   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 foreach </a:t>
            </a:r>
            <a:r>
              <a:rPr lang="sr-Latn-RS" altLang="en-US" sz="2200" dirty="0">
                <a:solidFill>
                  <a:schemeClr val="accent3"/>
                </a:solidFill>
              </a:rPr>
              <a:t>($boje1 as $kljuc =&gt; $element) {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solidFill>
                  <a:schemeClr val="accent3"/>
                </a:solidFill>
              </a:rPr>
              <a:t>       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 print</a:t>
            </a:r>
            <a:r>
              <a:rPr lang="sr-Latn-RS" altLang="en-US" sz="2200" dirty="0">
                <a:solidFill>
                  <a:schemeClr val="accent3"/>
                </a:solidFill>
              </a:rPr>
              <a:t>( "$kljuc-$element;&amp;nbsp</a:t>
            </a:r>
            <a:r>
              <a:rPr lang="sr-Latn-RS" altLang="en-US" sz="2200" dirty="0" smtClean="0">
                <a:solidFill>
                  <a:schemeClr val="accent3"/>
                </a:solidFill>
              </a:rPr>
              <a:t>");  }</a:t>
            </a:r>
            <a:endParaRPr lang="en-US" altLang="en-US" sz="2200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sz="2200" dirty="0" smtClean="0">
                <a:solidFill>
                  <a:schemeClr val="accent5"/>
                </a:solidFill>
              </a:rPr>
              <a:t>    //</a:t>
            </a:r>
            <a:r>
              <a:rPr lang="en-US" sz="2200" dirty="0" err="1" smtClean="0">
                <a:solidFill>
                  <a:schemeClr val="accent5"/>
                </a:solidFill>
              </a:rPr>
              <a:t>Crveno</a:t>
            </a:r>
            <a:r>
              <a:rPr lang="en-US" sz="2200" dirty="0" smtClean="0">
                <a:solidFill>
                  <a:schemeClr val="accent5"/>
                </a:solidFill>
              </a:rPr>
              <a:t>-#FF0000; </a:t>
            </a:r>
            <a:r>
              <a:rPr lang="en-US" sz="2200" dirty="0" err="1" smtClean="0">
                <a:solidFill>
                  <a:schemeClr val="accent5"/>
                </a:solidFill>
              </a:rPr>
              <a:t>Zeleno</a:t>
            </a:r>
            <a:r>
              <a:rPr lang="en-US" sz="2200" dirty="0" smtClean="0">
                <a:solidFill>
                  <a:schemeClr val="accent5"/>
                </a:solidFill>
              </a:rPr>
              <a:t>-#00FF00; </a:t>
            </a:r>
            <a:r>
              <a:rPr lang="en-US" sz="2200" dirty="0" err="1" smtClean="0">
                <a:solidFill>
                  <a:schemeClr val="accent5"/>
                </a:solidFill>
              </a:rPr>
              <a:t>Plavo</a:t>
            </a:r>
            <a:r>
              <a:rPr lang="en-US" sz="2200" dirty="0" smtClean="0">
                <a:solidFill>
                  <a:schemeClr val="accent5"/>
                </a:solidFill>
              </a:rPr>
              <a:t>-#0000FF;</a:t>
            </a:r>
            <a:r>
              <a:rPr lang="en-US" sz="2400" dirty="0" smtClean="0">
                <a:solidFill>
                  <a:schemeClr val="accent5"/>
                </a:solidFill>
              </a:rPr>
              <a:t>  </a:t>
            </a:r>
            <a:endParaRPr lang="sr-Latn-RS" altLang="en-US" sz="2400" dirty="0" smtClean="0">
              <a:solidFill>
                <a:schemeClr val="accent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>
                <a:solidFill>
                  <a:schemeClr val="accent5">
                    <a:lumMod val="50000"/>
                  </a:schemeClr>
                </a:solidFill>
              </a:rPr>
              <a:t>Primer</a:t>
            </a:r>
            <a:r>
              <a:rPr lang="sr-Latn-CS" altLang="en-US" sz="26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sr-Latn-CS" altLang="en-US" sz="2600" dirty="0" smtClean="0">
                <a:solidFill>
                  <a:schemeClr val="accent5">
                    <a:lumMod val="50000"/>
                  </a:schemeClr>
                </a:solidFill>
              </a:rPr>
              <a:t>09_foreach</a:t>
            </a:r>
            <a:r>
              <a:rPr lang="en-US" altLang="en-US" sz="2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altLang="en-US" sz="2600" dirty="0" err="1" smtClean="0">
                <a:solidFill>
                  <a:schemeClr val="accent5">
                    <a:lumMod val="50000"/>
                  </a:schemeClr>
                </a:solidFill>
              </a:rPr>
              <a:t>php</a:t>
            </a:r>
            <a:endParaRPr lang="sr-Latn-CS" alt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altLang="en-US" sz="2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sr-Latn-CS" altLang="en-US" sz="2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1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Kontrola toka - foreach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36712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Kontrola toka - foreach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7" y="1412776"/>
            <a:ext cx="6803305" cy="539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124745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Kontrola toka - foreach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" y="1988840"/>
            <a:ext cx="766489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Preuzimanje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dinamičkih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Web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strana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49" y="2232744"/>
            <a:ext cx="64801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36712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Kontrola toka - foreach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8887"/>
            <a:ext cx="5852170" cy="536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5047"/>
            <a:ext cx="7620000" cy="460828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sr-Latn-RS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3100" dirty="0" smtClean="0"/>
              <a:t>PHP </a:t>
            </a:r>
            <a:r>
              <a:rPr lang="sr-Latn-RS" altLang="en-US" sz="3100" dirty="0" smtClean="0">
                <a:solidFill>
                  <a:schemeClr val="accent3"/>
                </a:solidFill>
              </a:rPr>
              <a:t>foreach</a:t>
            </a:r>
            <a:r>
              <a:rPr lang="sr-Latn-RS" altLang="en-US" sz="3100" dirty="0" smtClean="0"/>
              <a:t> petlja radi sa vrednostima elemenata, a ne sa referencama na elemente (z</a:t>
            </a:r>
            <a:r>
              <a:rPr lang="pl-PL" altLang="en-US" sz="3100" dirty="0" smtClean="0"/>
              <a:t>a </a:t>
            </a:r>
            <a:r>
              <a:rPr lang="pl-PL" altLang="en-US" sz="3100" dirty="0"/>
              <a:t>razliku od npr. </a:t>
            </a:r>
            <a:r>
              <a:rPr lang="pl-PL" altLang="en-US" sz="3100" dirty="0" smtClean="0"/>
              <a:t>C#)</a:t>
            </a:r>
            <a:endParaRPr lang="sr-Latn-CS" altLang="en-US" sz="31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$boje[0]["naziv"] = "Crveno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boje[0]["hex"] = "#FF0000";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$</a:t>
            </a:r>
            <a:r>
              <a:rPr lang="sr-Latn-RS" altLang="en-US" dirty="0">
                <a:solidFill>
                  <a:schemeClr val="accent3"/>
                </a:solidFill>
              </a:rPr>
              <a:t>boje[1]["naziv"] = "Zeleno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boje[1]["hex"] = "#00FF00</a:t>
            </a:r>
            <a:r>
              <a:rPr lang="sr-Latn-RS" altLang="en-US" dirty="0" smtClean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 </a:t>
            </a:r>
            <a:r>
              <a:rPr lang="sr-Latn-RS" altLang="en-US" dirty="0" smtClean="0">
                <a:solidFill>
                  <a:schemeClr val="accent3"/>
                </a:solidFill>
              </a:rPr>
              <a:t>   $</a:t>
            </a:r>
            <a:r>
              <a:rPr lang="sr-Latn-RS" altLang="en-US" dirty="0">
                <a:solidFill>
                  <a:schemeClr val="accent3"/>
                </a:solidFill>
              </a:rPr>
              <a:t>boje[2]["naziv"] = "Plavo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boje[2]["hex"] = "#0000FF";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foreach </a:t>
            </a:r>
            <a:r>
              <a:rPr lang="sr-Latn-RS" altLang="en-US" dirty="0">
                <a:solidFill>
                  <a:schemeClr val="accent3"/>
                </a:solidFill>
              </a:rPr>
              <a:t>($boje as $boja){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   $</a:t>
            </a:r>
            <a:r>
              <a:rPr lang="sr-Latn-RS" altLang="en-US" dirty="0">
                <a:solidFill>
                  <a:schemeClr val="accent3"/>
                </a:solidFill>
              </a:rPr>
              <a:t>boja["naziv"] = </a:t>
            </a:r>
            <a:r>
              <a:rPr lang="sr-Latn-RS" altLang="en-US" dirty="0" smtClean="0">
                <a:solidFill>
                  <a:schemeClr val="accent3"/>
                </a:solidFill>
              </a:rPr>
              <a:t>"Belo</a:t>
            </a:r>
            <a:r>
              <a:rPr lang="sr-Latn-RS" altLang="en-US" dirty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   $</a:t>
            </a:r>
            <a:r>
              <a:rPr lang="sr-Latn-RS" altLang="en-US" dirty="0">
                <a:solidFill>
                  <a:schemeClr val="accent3"/>
                </a:solidFill>
              </a:rPr>
              <a:t>boja["hex"] = "#FFFFFF";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}</a:t>
            </a:r>
            <a:endParaRPr lang="sr-Latn-RS" altLang="en-US" dirty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foreach </a:t>
            </a:r>
            <a:r>
              <a:rPr lang="sr-Latn-RS" altLang="en-US" dirty="0">
                <a:solidFill>
                  <a:schemeClr val="accent3"/>
                </a:solidFill>
              </a:rPr>
              <a:t>($boje as $boja) 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</a:t>
            </a:r>
            <a:r>
              <a:rPr lang="en-US" altLang="en-US" dirty="0" smtClean="0">
                <a:solidFill>
                  <a:schemeClr val="accent3"/>
                </a:solidFill>
              </a:rPr>
              <a:t>   </a:t>
            </a:r>
            <a:r>
              <a:rPr lang="sr-Latn-RS" altLang="en-US" dirty="0" smtClean="0">
                <a:solidFill>
                  <a:schemeClr val="accent3"/>
                </a:solidFill>
              </a:rPr>
              <a:t>print</a:t>
            </a:r>
            <a:r>
              <a:rPr lang="sr-Latn-RS" altLang="en-US" dirty="0">
                <a:solidFill>
                  <a:schemeClr val="accent3"/>
                </a:solidFill>
              </a:rPr>
              <a:t>( $boja["naziv"] . "-" . $boja["hex"] . ";&amp;nbsp</a:t>
            </a:r>
            <a:r>
              <a:rPr lang="sr-Latn-RS" altLang="en-US" dirty="0" smtClean="0">
                <a:solidFill>
                  <a:schemeClr val="accent3"/>
                </a:solidFill>
              </a:rPr>
              <a:t>");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5"/>
                </a:solidFill>
              </a:rPr>
              <a:t>    //izlaz: </a:t>
            </a:r>
            <a:r>
              <a:rPr lang="it-IT" altLang="en-US" dirty="0">
                <a:solidFill>
                  <a:schemeClr val="accent5"/>
                </a:solidFill>
              </a:rPr>
              <a:t>Crveno-#FF0000; Zeleno-#00FF00; Plavo-#0000FF; </a:t>
            </a:r>
            <a:endParaRPr lang="sr-Latn-CS" alt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Foreach – prenos po vrednosti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039"/>
            <a:ext cx="7620000" cy="460828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sr-Latn-RS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3100" dirty="0" smtClean="0"/>
              <a:t>Željeni efekat iz prethodnog primera postiže se na sledeći način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/>
              <a:t>upotrebom</a:t>
            </a:r>
            <a:r>
              <a:rPr lang="en-US" altLang="en-US" sz="3100" dirty="0" smtClean="0"/>
              <a:t> reference </a:t>
            </a:r>
            <a:r>
              <a:rPr lang="en-US" altLang="en-US" sz="3100" dirty="0" smtClean="0">
                <a:solidFill>
                  <a:schemeClr val="accent3"/>
                </a:solidFill>
              </a:rPr>
              <a:t>&amp;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/>
              <a:t>ispred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/>
              <a:t>elementa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/>
              <a:t>petlje</a:t>
            </a:r>
            <a:endParaRPr lang="sr-Latn-CS" altLang="en-US" sz="31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$boje[0]["naziv"] = "Crveno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boje[0]["hex"] = "#FF0000";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$</a:t>
            </a:r>
            <a:r>
              <a:rPr lang="sr-Latn-RS" altLang="en-US" dirty="0">
                <a:solidFill>
                  <a:schemeClr val="accent3"/>
                </a:solidFill>
              </a:rPr>
              <a:t>boje[1]["naziv"] = "Zeleno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boje[1]["hex"] = "#00FF00</a:t>
            </a:r>
            <a:r>
              <a:rPr lang="sr-Latn-RS" altLang="en-US" dirty="0" smtClean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 </a:t>
            </a:r>
            <a:r>
              <a:rPr lang="sr-Latn-RS" altLang="en-US" dirty="0" smtClean="0">
                <a:solidFill>
                  <a:schemeClr val="accent3"/>
                </a:solidFill>
              </a:rPr>
              <a:t>   $</a:t>
            </a:r>
            <a:r>
              <a:rPr lang="sr-Latn-RS" altLang="en-US" dirty="0">
                <a:solidFill>
                  <a:schemeClr val="accent3"/>
                </a:solidFill>
              </a:rPr>
              <a:t>boje[2]["naziv"] = "Plavo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boje[2]["hex"] = "#0000FF";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accent3"/>
                </a:solidFill>
              </a:rPr>
              <a:t>   </a:t>
            </a:r>
            <a:r>
              <a:rPr lang="sr-Latn-RS" altLang="en-US" dirty="0" smtClean="0">
                <a:solidFill>
                  <a:schemeClr val="accent3"/>
                </a:solidFill>
              </a:rPr>
              <a:t> </a:t>
            </a:r>
            <a:r>
              <a:rPr lang="sr-Latn-RS" altLang="en-US" dirty="0">
                <a:solidFill>
                  <a:schemeClr val="accent3"/>
                </a:solidFill>
              </a:rPr>
              <a:t>foreach ($boje as </a:t>
            </a:r>
            <a:r>
              <a:rPr lang="en-US" altLang="en-US" dirty="0" smtClean="0"/>
              <a:t>&amp;</a:t>
            </a:r>
            <a:r>
              <a:rPr lang="sr-Latn-RS" altLang="en-US" dirty="0" smtClean="0">
                <a:solidFill>
                  <a:schemeClr val="accent3"/>
                </a:solidFill>
              </a:rPr>
              <a:t>$</a:t>
            </a:r>
            <a:r>
              <a:rPr lang="sr-Latn-RS" altLang="en-US" dirty="0">
                <a:solidFill>
                  <a:schemeClr val="accent3"/>
                </a:solidFill>
              </a:rPr>
              <a:t>boja){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       $boja["naziv"] = "Belo";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       $boja["hex"] = "#FFFFFF";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    }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foreach </a:t>
            </a:r>
            <a:r>
              <a:rPr lang="sr-Latn-RS" altLang="en-US" dirty="0">
                <a:solidFill>
                  <a:schemeClr val="accent3"/>
                </a:solidFill>
              </a:rPr>
              <a:t>($boje as $boja) 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</a:t>
            </a:r>
            <a:r>
              <a:rPr lang="en-US" altLang="en-US" dirty="0" smtClean="0">
                <a:solidFill>
                  <a:schemeClr val="accent3"/>
                </a:solidFill>
              </a:rPr>
              <a:t>   </a:t>
            </a:r>
            <a:r>
              <a:rPr lang="sr-Latn-RS" altLang="en-US" dirty="0" smtClean="0">
                <a:solidFill>
                  <a:schemeClr val="accent3"/>
                </a:solidFill>
              </a:rPr>
              <a:t>print</a:t>
            </a:r>
            <a:r>
              <a:rPr lang="sr-Latn-RS" altLang="en-US" dirty="0">
                <a:solidFill>
                  <a:schemeClr val="accent3"/>
                </a:solidFill>
              </a:rPr>
              <a:t>( $boja["naziv"] . "-" . $boja["hex"] . ";&amp;nbsp</a:t>
            </a:r>
            <a:r>
              <a:rPr lang="sr-Latn-RS" altLang="en-US" dirty="0" smtClean="0">
                <a:solidFill>
                  <a:schemeClr val="accent3"/>
                </a:solidFill>
              </a:rPr>
              <a:t>");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5"/>
                </a:solidFill>
              </a:rPr>
              <a:t>    //izlaz: B</a:t>
            </a:r>
            <a:r>
              <a:rPr lang="it-IT" altLang="en-US" dirty="0" smtClean="0">
                <a:solidFill>
                  <a:schemeClr val="accent5"/>
                </a:solidFill>
              </a:rPr>
              <a:t>elo-</a:t>
            </a:r>
            <a:r>
              <a:rPr lang="it-IT" altLang="en-US" dirty="0">
                <a:solidFill>
                  <a:schemeClr val="accent5"/>
                </a:solidFill>
              </a:rPr>
              <a:t>#FFFFFF; </a:t>
            </a:r>
            <a:r>
              <a:rPr lang="sr-Latn-RS" altLang="en-US" dirty="0" smtClean="0">
                <a:solidFill>
                  <a:schemeClr val="accent5"/>
                </a:solidFill>
              </a:rPr>
              <a:t>B</a:t>
            </a:r>
            <a:r>
              <a:rPr lang="it-IT" altLang="en-US" dirty="0" smtClean="0">
                <a:solidFill>
                  <a:schemeClr val="accent5"/>
                </a:solidFill>
              </a:rPr>
              <a:t>elo-</a:t>
            </a:r>
            <a:r>
              <a:rPr lang="it-IT" altLang="en-US" dirty="0">
                <a:solidFill>
                  <a:schemeClr val="accent5"/>
                </a:solidFill>
              </a:rPr>
              <a:t>#FFFFFF; </a:t>
            </a:r>
            <a:r>
              <a:rPr lang="sr-Latn-RS" altLang="en-US" dirty="0" smtClean="0">
                <a:solidFill>
                  <a:schemeClr val="accent5"/>
                </a:solidFill>
              </a:rPr>
              <a:t>B</a:t>
            </a:r>
            <a:r>
              <a:rPr lang="it-IT" altLang="en-US" dirty="0" smtClean="0">
                <a:solidFill>
                  <a:schemeClr val="accent5"/>
                </a:solidFill>
              </a:rPr>
              <a:t>elo-</a:t>
            </a:r>
            <a:r>
              <a:rPr lang="it-IT" altLang="en-US" dirty="0">
                <a:solidFill>
                  <a:schemeClr val="accent5"/>
                </a:solidFill>
              </a:rPr>
              <a:t>#</a:t>
            </a:r>
            <a:r>
              <a:rPr lang="it-IT" altLang="en-US" dirty="0" smtClean="0">
                <a:solidFill>
                  <a:schemeClr val="accent5"/>
                </a:solidFill>
              </a:rPr>
              <a:t>FFFFFF</a:t>
            </a:r>
            <a:r>
              <a:rPr lang="sr-Latn-RS" altLang="en-US" dirty="0">
                <a:solidFill>
                  <a:schemeClr val="accent5"/>
                </a:solidFill>
              </a:rPr>
              <a:t>;</a:t>
            </a:r>
            <a:r>
              <a:rPr lang="it-IT" altLang="en-US" dirty="0" smtClean="0">
                <a:solidFill>
                  <a:schemeClr val="accent5"/>
                </a:solidFill>
              </a:rPr>
              <a:t> </a:t>
            </a:r>
            <a:endParaRPr lang="sr-Latn-CS" alt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Foreach – prenos po referenci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3039"/>
            <a:ext cx="7620000" cy="489632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100" dirty="0" err="1" smtClean="0"/>
              <a:t>Umesto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>
                <a:solidFill>
                  <a:schemeClr val="accent3"/>
                </a:solidFill>
              </a:rPr>
              <a:t>foreach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/>
              <a:t>sa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/>
              <a:t>referencom</a:t>
            </a:r>
            <a:r>
              <a:rPr lang="en-US" altLang="en-US" sz="3100" dirty="0" smtClean="0"/>
              <a:t> </a:t>
            </a:r>
            <a:r>
              <a:rPr lang="en-US" altLang="en-US" sz="3100" dirty="0" err="1" smtClean="0"/>
              <a:t>mo</a:t>
            </a:r>
            <a:r>
              <a:rPr lang="sr-Latn-RS" altLang="en-US" sz="3100" dirty="0" smtClean="0"/>
              <a:t>že se koristiti i </a:t>
            </a:r>
            <a:r>
              <a:rPr lang="sr-Latn-RS" altLang="en-US" sz="3100" dirty="0" smtClean="0">
                <a:solidFill>
                  <a:schemeClr val="accent3"/>
                </a:solidFill>
              </a:rPr>
              <a:t>for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sz="3100" dirty="0" smtClean="0"/>
              <a:t>Ipak, bolji način </a:t>
            </a:r>
            <a:r>
              <a:rPr lang="sr-Latn-RS" altLang="en-US" sz="3100" dirty="0"/>
              <a:t>je </a:t>
            </a:r>
            <a:r>
              <a:rPr lang="sr-Latn-RS" altLang="en-US" sz="3100" dirty="0">
                <a:solidFill>
                  <a:schemeClr val="accent3"/>
                </a:solidFill>
              </a:rPr>
              <a:t>foreach</a:t>
            </a:r>
            <a:r>
              <a:rPr lang="sr-Latn-RS" altLang="en-US" sz="3100" dirty="0"/>
              <a:t> sa </a:t>
            </a:r>
            <a:r>
              <a:rPr lang="sr-Latn-RS" altLang="en-US" sz="3100" dirty="0" smtClean="0"/>
              <a:t>referencom – brže se izvršava i kod je pregledniji</a:t>
            </a:r>
            <a:endParaRPr lang="sr-Latn-CS" altLang="en-US" sz="31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$boje[0]["naziv"] = "Crveno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boje[0]["hex"] = "#FF0000";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$</a:t>
            </a:r>
            <a:r>
              <a:rPr lang="sr-Latn-RS" altLang="en-US" dirty="0">
                <a:solidFill>
                  <a:schemeClr val="accent3"/>
                </a:solidFill>
              </a:rPr>
              <a:t>boje[1]["naziv"] = "Zeleno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boje[1]["hex"] = "#00FF00</a:t>
            </a:r>
            <a:r>
              <a:rPr lang="sr-Latn-RS" altLang="en-US" dirty="0" smtClean="0">
                <a:solidFill>
                  <a:schemeClr val="accent3"/>
                </a:solidFill>
              </a:rPr>
              <a:t>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>
                <a:solidFill>
                  <a:schemeClr val="accent3"/>
                </a:solidFill>
              </a:rPr>
              <a:t> </a:t>
            </a:r>
            <a:r>
              <a:rPr lang="sr-Latn-RS" altLang="en-US" dirty="0" smtClean="0">
                <a:solidFill>
                  <a:schemeClr val="accent3"/>
                </a:solidFill>
              </a:rPr>
              <a:t>   $</a:t>
            </a:r>
            <a:r>
              <a:rPr lang="sr-Latn-RS" altLang="en-US" dirty="0">
                <a:solidFill>
                  <a:schemeClr val="accent3"/>
                </a:solidFill>
              </a:rPr>
              <a:t>boje[2]["naziv"] = "Plavo</a:t>
            </a:r>
            <a:r>
              <a:rPr lang="sr-Latn-RS" altLang="en-US" dirty="0" smtClean="0">
                <a:solidFill>
                  <a:schemeClr val="accent3"/>
                </a:solidFill>
              </a:rPr>
              <a:t>"; $</a:t>
            </a:r>
            <a:r>
              <a:rPr lang="sr-Latn-RS" altLang="en-US" dirty="0">
                <a:solidFill>
                  <a:schemeClr val="accent3"/>
                </a:solidFill>
              </a:rPr>
              <a:t>boje[2]["hex"] = "#0000FF</a:t>
            </a:r>
            <a:r>
              <a:rPr lang="sr-Latn-RS" altLang="en-US" dirty="0" smtClean="0">
                <a:solidFill>
                  <a:schemeClr val="accent3"/>
                </a:solidFill>
              </a:rPr>
              <a:t>";</a:t>
            </a:r>
            <a:endParaRPr lang="en-US" altLang="en-US" dirty="0" smtClean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 smtClean="0">
                <a:solidFill>
                  <a:schemeClr val="accent3"/>
                </a:solidFill>
              </a:rPr>
              <a:t>   $</a:t>
            </a:r>
            <a:r>
              <a:rPr lang="en-US" altLang="en-US" dirty="0" err="1" smtClean="0">
                <a:solidFill>
                  <a:schemeClr val="accent3"/>
                </a:solidFill>
              </a:rPr>
              <a:t>broj_elemenata</a:t>
            </a:r>
            <a:r>
              <a:rPr lang="en-US" altLang="en-US" dirty="0" smtClean="0">
                <a:solidFill>
                  <a:schemeClr val="accent3"/>
                </a:solidFill>
              </a:rPr>
              <a:t> = </a:t>
            </a:r>
            <a:r>
              <a:rPr lang="nn-NO" altLang="en-US" dirty="0">
                <a:solidFill>
                  <a:schemeClr val="accent3"/>
                </a:solidFill>
              </a:rPr>
              <a:t>count($boje);</a:t>
            </a:r>
            <a:endParaRPr lang="sr-Latn-RS" altLang="en-US" dirty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</a:t>
            </a:r>
            <a:r>
              <a:rPr lang="nn-NO" altLang="en-US" dirty="0" smtClean="0">
                <a:solidFill>
                  <a:schemeClr val="accent3"/>
                </a:solidFill>
              </a:rPr>
              <a:t>for </a:t>
            </a:r>
            <a:r>
              <a:rPr lang="nn-NO" altLang="en-US" dirty="0">
                <a:solidFill>
                  <a:schemeClr val="accent3"/>
                </a:solidFill>
              </a:rPr>
              <a:t>($i = 0; $i &lt; </a:t>
            </a:r>
            <a:r>
              <a:rPr lang="en-US" altLang="en-US" dirty="0">
                <a:solidFill>
                  <a:schemeClr val="accent3"/>
                </a:solidFill>
              </a:rPr>
              <a:t>$</a:t>
            </a:r>
            <a:r>
              <a:rPr lang="en-US" altLang="en-US" dirty="0" err="1">
                <a:solidFill>
                  <a:schemeClr val="accent3"/>
                </a:solidFill>
              </a:rPr>
              <a:t>broj_elemenata</a:t>
            </a:r>
            <a:r>
              <a:rPr lang="nn-NO" altLang="en-US" dirty="0" smtClean="0">
                <a:solidFill>
                  <a:schemeClr val="accent3"/>
                </a:solidFill>
              </a:rPr>
              <a:t>; </a:t>
            </a:r>
            <a:r>
              <a:rPr lang="nn-NO" altLang="en-US" dirty="0">
                <a:solidFill>
                  <a:schemeClr val="accent3"/>
                </a:solidFill>
              </a:rPr>
              <a:t>$i++){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    </a:t>
            </a:r>
            <a:r>
              <a:rPr lang="nn-NO" altLang="en-US" dirty="0" smtClean="0">
                <a:solidFill>
                  <a:schemeClr val="accent3"/>
                </a:solidFill>
              </a:rPr>
              <a:t>$</a:t>
            </a:r>
            <a:r>
              <a:rPr lang="nn-NO" altLang="en-US" dirty="0">
                <a:solidFill>
                  <a:schemeClr val="accent3"/>
                </a:solidFill>
              </a:rPr>
              <a:t>boje[$i]["naziv"] = "Crno";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    </a:t>
            </a:r>
            <a:r>
              <a:rPr lang="nn-NO" altLang="en-US" dirty="0" smtClean="0">
                <a:solidFill>
                  <a:schemeClr val="accent3"/>
                </a:solidFill>
              </a:rPr>
              <a:t>$</a:t>
            </a:r>
            <a:r>
              <a:rPr lang="nn-NO" altLang="en-US" dirty="0">
                <a:solidFill>
                  <a:schemeClr val="accent3"/>
                </a:solidFill>
              </a:rPr>
              <a:t>boje[$i]["hex"] = "#000000";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nn-NO" altLang="en-US" dirty="0">
                <a:solidFill>
                  <a:schemeClr val="accent3"/>
                </a:solidFill>
              </a:rPr>
              <a:t>   </a:t>
            </a:r>
            <a:r>
              <a:rPr lang="nn-NO" altLang="en-US" dirty="0" smtClean="0">
                <a:solidFill>
                  <a:schemeClr val="accent3"/>
                </a:solidFill>
              </a:rPr>
              <a:t> </a:t>
            </a:r>
            <a:r>
              <a:rPr lang="nn-NO" altLang="en-US" dirty="0">
                <a:solidFill>
                  <a:schemeClr val="accent3"/>
                </a:solidFill>
              </a:rPr>
              <a:t>}</a:t>
            </a:r>
            <a:endParaRPr lang="sr-Latn-RS" altLang="en-US" dirty="0">
              <a:solidFill>
                <a:schemeClr val="accent3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foreach </a:t>
            </a:r>
            <a:r>
              <a:rPr lang="sr-Latn-RS" altLang="en-US" dirty="0">
                <a:solidFill>
                  <a:schemeClr val="accent3"/>
                </a:solidFill>
              </a:rPr>
              <a:t>($boje as $boja) 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3"/>
                </a:solidFill>
              </a:rPr>
              <a:t>        print</a:t>
            </a:r>
            <a:r>
              <a:rPr lang="sr-Latn-RS" altLang="en-US" dirty="0">
                <a:solidFill>
                  <a:schemeClr val="accent3"/>
                </a:solidFill>
              </a:rPr>
              <a:t>( $boja["naziv"] . "-" . $boja["hex"] . ";&amp;nbsp</a:t>
            </a:r>
            <a:r>
              <a:rPr lang="sr-Latn-RS" altLang="en-US" dirty="0" smtClean="0">
                <a:solidFill>
                  <a:schemeClr val="accent3"/>
                </a:solidFill>
              </a:rPr>
              <a:t>");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r>
              <a:rPr lang="sr-Latn-RS" altLang="en-US" dirty="0" smtClean="0">
                <a:solidFill>
                  <a:schemeClr val="accent5"/>
                </a:solidFill>
              </a:rPr>
              <a:t>    //</a:t>
            </a:r>
            <a:r>
              <a:rPr lang="sr-Latn-RS" altLang="en-US" dirty="0">
                <a:solidFill>
                  <a:schemeClr val="accent5"/>
                </a:solidFill>
              </a:rPr>
              <a:t>izlaz: Crno-#000000; Crno-#000000; Crno-#000000;</a:t>
            </a:r>
            <a:r>
              <a:rPr lang="it-IT" altLang="en-US" dirty="0" smtClean="0">
                <a:solidFill>
                  <a:schemeClr val="accent5"/>
                </a:solidFill>
              </a:rPr>
              <a:t> </a:t>
            </a:r>
            <a:endParaRPr lang="sr-Latn-CS" alt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For ili for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7166"/>
            <a:ext cx="8229600" cy="4789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Latn-CS" altLang="en-US" sz="2800" dirty="0" smtClean="0"/>
              <a:t>Deklarišu se ključnom reči </a:t>
            </a:r>
            <a:r>
              <a:rPr lang="sr-Latn-CS" altLang="en-US" sz="2800" dirty="0" smtClean="0">
                <a:solidFill>
                  <a:schemeClr val="accent3"/>
                </a:solidFill>
              </a:rPr>
              <a:t>function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/>
              <a:t>Obavezna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upotreba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klju</a:t>
            </a:r>
            <a:r>
              <a:rPr lang="sr-Latn-CS" altLang="en-US" sz="2800" dirty="0"/>
              <a:t>čne reči </a:t>
            </a:r>
            <a:r>
              <a:rPr lang="sr-Latn-CS" altLang="en-US" sz="2800" dirty="0">
                <a:solidFill>
                  <a:schemeClr val="accent3"/>
                </a:solidFill>
              </a:rPr>
              <a:t>global</a:t>
            </a:r>
            <a:r>
              <a:rPr lang="sr-Latn-CS" altLang="en-US" sz="2800" dirty="0"/>
              <a:t> u okviru funkcije za pristup globalnim promenljivama</a:t>
            </a:r>
            <a:endParaRPr lang="sr-Latn-CS" altLang="en-US" sz="28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Latn-CS" altLang="en-US" sz="2800" dirty="0" smtClean="0">
                <a:solidFill>
                  <a:srgbClr val="FF0000"/>
                </a:solidFill>
              </a:rPr>
              <a:t>Ne postoji preopterećivanje funkcija (</a:t>
            </a:r>
            <a:r>
              <a:rPr lang="sr-Latn-CS" altLang="en-US" sz="2800" i="1" dirty="0" smtClean="0">
                <a:solidFill>
                  <a:srgbClr val="FF0000"/>
                </a:solidFill>
              </a:rPr>
              <a:t>overloading</a:t>
            </a:r>
            <a:r>
              <a:rPr lang="sr-Latn-CS" altLang="en-US" sz="2800" dirty="0" smtClean="0">
                <a:solidFill>
                  <a:srgbClr val="FF0000"/>
                </a:solidFill>
              </a:rPr>
              <a:t>) kao u C-u, C++u, Javi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Latn-CS" altLang="en-US" sz="2800" dirty="0" smtClean="0"/>
              <a:t>Overloading se može simulirati korišćenjem podrazumevanih argumenata, promenljivog broja argumenata, </a:t>
            </a:r>
            <a:r>
              <a:rPr lang="sr-Latn-CS" altLang="en-US" sz="2800" dirty="0"/>
              <a:t>korišćenjem funkcije </a:t>
            </a:r>
            <a:r>
              <a:rPr lang="sr-Latn-CS" altLang="en-US" sz="2800" dirty="0">
                <a:solidFill>
                  <a:schemeClr val="accent3"/>
                </a:solidFill>
              </a:rPr>
              <a:t>func_get_args()</a:t>
            </a:r>
            <a:endParaRPr lang="en-US" altLang="en-US" sz="2800" dirty="0" smtClean="0">
              <a:solidFill>
                <a:schemeClr val="accent3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Latn-CS" altLang="en-US" sz="2800" dirty="0" smtClean="0">
                <a:solidFill>
                  <a:schemeClr val="accent5">
                    <a:lumMod val="50000"/>
                  </a:schemeClr>
                </a:solidFill>
              </a:rPr>
              <a:t>Primer: 10_primer_funkcije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Latn-CS" altLang="en-US" sz="2800" dirty="0">
                <a:solidFill>
                  <a:schemeClr val="accent5">
                    <a:lumMod val="50000"/>
                  </a:schemeClr>
                </a:solidFill>
              </a:rPr>
              <a:t>Primer: </a:t>
            </a:r>
            <a:r>
              <a:rPr lang="sr-Latn-CS" altLang="en-US" sz="2800" dirty="0" smtClean="0">
                <a:solidFill>
                  <a:schemeClr val="accent5">
                    <a:lumMod val="50000"/>
                  </a:schemeClr>
                </a:solidFill>
              </a:rPr>
              <a:t>11_overloading_funkcija</a:t>
            </a:r>
            <a:endParaRPr lang="sr-Latn-CS" alt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r-Latn-CS" alt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Funkcije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Funkcije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17135"/>
            <a:ext cx="7588059" cy="500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Funkcije - overloading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1"/>
            <a:ext cx="7218256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0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Funkcije - overloading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" y="1628801"/>
            <a:ext cx="7409691" cy="51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3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Funkcije - overloading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97" y="1895474"/>
            <a:ext cx="5837183" cy="44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Funkcije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1683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Moguće korišćenje rekurzije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Podržano je prosleđivanje argumenata po vrednosti ili referenci(dodavanjem znaka &amp; ispred imena argumenta)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Podržano je dinamičko (uslovno) kreiranje funkcije i korišćenje promenljive za poziv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funkcije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  <a:hlinkClick r:id="rId2"/>
              </a:rPr>
              <a:t>Primeri_uvod_i_sintaksa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5536" y="2254115"/>
            <a:ext cx="587050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sz="2400" spc="-5" dirty="0">
                <a:latin typeface="Cambria" pitchFamily="18" charset="0"/>
                <a:ea typeface="Cambria" pitchFamily="18" charset="0"/>
              </a:rPr>
              <a:t>Integrisana</a:t>
            </a:r>
            <a:r>
              <a:rPr sz="2400" spc="30" dirty="0">
                <a:latin typeface="Cambria" pitchFamily="18" charset="0"/>
                <a:ea typeface="Cambria" pitchFamily="18" charset="0"/>
              </a:rPr>
              <a:t> </a:t>
            </a:r>
            <a:r>
              <a:rPr sz="2400" spc="-5" dirty="0">
                <a:latin typeface="Cambria" pitchFamily="18" charset="0"/>
                <a:ea typeface="Cambria" pitchFamily="18" charset="0"/>
              </a:rPr>
              <a:t>verzija</a:t>
            </a:r>
            <a:r>
              <a:rPr sz="2400" spc="-10" dirty="0">
                <a:latin typeface="Cambria" pitchFamily="18" charset="0"/>
                <a:ea typeface="Cambria" pitchFamily="18" charset="0"/>
              </a:rPr>
              <a:t> </a:t>
            </a:r>
            <a:r>
              <a:rPr sz="2400" dirty="0">
                <a:latin typeface="Cambria" pitchFamily="18" charset="0"/>
                <a:ea typeface="Cambria" pitchFamily="18" charset="0"/>
              </a:rPr>
              <a:t>=</a:t>
            </a:r>
            <a:r>
              <a:rPr sz="2400" spc="-5" dirty="0">
                <a:latin typeface="Cambria" pitchFamily="18" charset="0"/>
                <a:ea typeface="Cambria" pitchFamily="18" charset="0"/>
              </a:rPr>
              <a:t> </a:t>
            </a:r>
            <a:r>
              <a:rPr sz="2400" spc="-35" dirty="0">
                <a:latin typeface="Cambria" pitchFamily="18" charset="0"/>
                <a:ea typeface="Cambria" pitchFamily="18" charset="0"/>
              </a:rPr>
              <a:t>WAMP</a:t>
            </a:r>
            <a:r>
              <a:rPr sz="2400" spc="-10" dirty="0">
                <a:latin typeface="Cambria" pitchFamily="18" charset="0"/>
                <a:ea typeface="Cambria" pitchFamily="18" charset="0"/>
              </a:rPr>
              <a:t> </a:t>
            </a:r>
            <a:r>
              <a:rPr sz="2400" spc="-5" dirty="0">
                <a:latin typeface="Cambria" pitchFamily="18" charset="0"/>
                <a:ea typeface="Cambria" pitchFamily="18" charset="0"/>
              </a:rPr>
              <a:t>ili</a:t>
            </a:r>
            <a:r>
              <a:rPr sz="2400" spc="5" dirty="0">
                <a:latin typeface="Cambria" pitchFamily="18" charset="0"/>
                <a:ea typeface="Cambria" pitchFamily="18" charset="0"/>
              </a:rPr>
              <a:t> </a:t>
            </a:r>
            <a:r>
              <a:rPr sz="2400" spc="-5" dirty="0">
                <a:latin typeface="Cambria" pitchFamily="18" charset="0"/>
                <a:ea typeface="Cambria" pitchFamily="18" charset="0"/>
              </a:rPr>
              <a:t>XAMPP</a:t>
            </a:r>
            <a:endParaRPr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800" y="2913317"/>
            <a:ext cx="7772400" cy="16686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4965" marR="5571490" indent="-342900">
              <a:lnSpc>
                <a:spcPct val="109700"/>
              </a:lnSpc>
              <a:spcBef>
                <a:spcPts val="140"/>
              </a:spcBef>
              <a:buFont typeface="Wingdings" pitchFamily="2" charset="2"/>
              <a:buChar char="Ø"/>
            </a:pPr>
            <a:r>
              <a:rPr sz="2400" dirty="0" err="1" smtClean="0">
                <a:latin typeface="Cambria" pitchFamily="18" charset="0"/>
                <a:ea typeface="Cambria" pitchFamily="18" charset="0"/>
                <a:cs typeface="Calibri"/>
              </a:rPr>
              <a:t>Ra</a:t>
            </a:r>
            <a:r>
              <a:rPr sz="2400" spc="-75" dirty="0" err="1" smtClean="0">
                <a:latin typeface="Cambria" pitchFamily="18" charset="0"/>
                <a:ea typeface="Cambria" pitchFamily="18" charset="0"/>
                <a:cs typeface="Calibri"/>
              </a:rPr>
              <a:t>z</a:t>
            </a:r>
            <a:r>
              <a:rPr sz="2400" spc="-5" dirty="0" err="1" smtClean="0">
                <a:latin typeface="Cambria" pitchFamily="18" charset="0"/>
                <a:ea typeface="Cambria" pitchFamily="18" charset="0"/>
                <a:cs typeface="Calibri"/>
              </a:rPr>
              <a:t>d</a:t>
            </a:r>
            <a:r>
              <a:rPr sz="2400" spc="-25" dirty="0" err="1" smtClean="0">
                <a:latin typeface="Cambria" pitchFamily="18" charset="0"/>
                <a:ea typeface="Cambria" pitchFamily="18" charset="0"/>
                <a:cs typeface="Calibri"/>
              </a:rPr>
              <a:t>v</a:t>
            </a:r>
            <a:r>
              <a:rPr sz="2400" spc="-5" dirty="0" err="1" smtClean="0">
                <a:latin typeface="Cambria" pitchFamily="18" charset="0"/>
                <a:ea typeface="Cambria" pitchFamily="18" charset="0"/>
                <a:cs typeface="Calibri"/>
              </a:rPr>
              <a:t>oj</a:t>
            </a:r>
            <a:r>
              <a:rPr sz="2400" spc="5" dirty="0" err="1" smtClean="0">
                <a:latin typeface="Cambria" pitchFamily="18" charset="0"/>
                <a:ea typeface="Cambria" pitchFamily="18" charset="0"/>
                <a:cs typeface="Calibri"/>
              </a:rPr>
              <a:t>e</a:t>
            </a:r>
            <a:r>
              <a:rPr sz="2400" spc="-5" dirty="0" err="1" smtClean="0">
                <a:latin typeface="Cambria" pitchFamily="18" charset="0"/>
                <a:ea typeface="Cambria" pitchFamily="18" charset="0"/>
                <a:cs typeface="Calibri"/>
              </a:rPr>
              <a:t>na</a:t>
            </a:r>
            <a:r>
              <a:rPr sz="2400" spc="-5" dirty="0" smtClean="0">
                <a:latin typeface="Cambria" pitchFamily="18" charset="0"/>
                <a:ea typeface="Cambria" pitchFamily="18" charset="0"/>
                <a:cs typeface="Calibri"/>
              </a:rPr>
              <a:t>:  </a:t>
            </a:r>
            <a:endParaRPr lang="sr-Latn-RS" sz="2400" spc="-5" dirty="0" smtClean="0">
              <a:latin typeface="Cambria" pitchFamily="18" charset="0"/>
              <a:ea typeface="Cambria" pitchFamily="18" charset="0"/>
              <a:cs typeface="Calibri"/>
            </a:endParaRPr>
          </a:p>
          <a:p>
            <a:pPr marL="469265" marR="5571490" lvl="1">
              <a:lnSpc>
                <a:spcPct val="109700"/>
              </a:lnSpc>
              <a:spcBef>
                <a:spcPts val="140"/>
              </a:spcBef>
            </a:pPr>
            <a:r>
              <a:rPr sz="2400" spc="-5" dirty="0" smtClean="0">
                <a:latin typeface="Cambria" pitchFamily="18" charset="0"/>
                <a:ea typeface="Cambria" pitchFamily="18" charset="0"/>
                <a:cs typeface="Calibri"/>
              </a:rPr>
              <a:t>Apache </a:t>
            </a:r>
            <a:r>
              <a:rPr sz="2400" dirty="0" smtClean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endParaRPr lang="sr-Latn-RS" sz="2400" dirty="0" smtClean="0">
              <a:latin typeface="Cambria" pitchFamily="18" charset="0"/>
              <a:ea typeface="Cambria" pitchFamily="18" charset="0"/>
              <a:cs typeface="Calibri"/>
            </a:endParaRPr>
          </a:p>
          <a:p>
            <a:pPr marL="469265" marR="5571490" lvl="1">
              <a:lnSpc>
                <a:spcPct val="109700"/>
              </a:lnSpc>
              <a:spcBef>
                <a:spcPts val="140"/>
              </a:spcBef>
            </a:pPr>
            <a:r>
              <a:rPr sz="2400" spc="-5" dirty="0" smtClean="0">
                <a:latin typeface="Cambria" pitchFamily="18" charset="0"/>
                <a:ea typeface="Cambria" pitchFamily="18" charset="0"/>
                <a:cs typeface="Calibri"/>
              </a:rPr>
              <a:t>PHP </a:t>
            </a:r>
            <a:endParaRPr lang="sr-Latn-RS" sz="2400" spc="-5" dirty="0" smtClean="0">
              <a:latin typeface="Cambria" pitchFamily="18" charset="0"/>
              <a:ea typeface="Cambria" pitchFamily="18" charset="0"/>
              <a:cs typeface="Calibri"/>
            </a:endParaRPr>
          </a:p>
          <a:p>
            <a:pPr marL="469265" marR="5571490" lvl="1">
              <a:lnSpc>
                <a:spcPct val="109700"/>
              </a:lnSpc>
              <a:spcBef>
                <a:spcPts val="140"/>
              </a:spcBef>
            </a:pPr>
            <a:r>
              <a:rPr sz="2400" spc="-5" dirty="0" smtClean="0">
                <a:latin typeface="Cambria" pitchFamily="18" charset="0"/>
                <a:ea typeface="Cambria" pitchFamily="18" charset="0"/>
                <a:cs typeface="Calibri"/>
              </a:rPr>
              <a:t>MySQL</a:t>
            </a:r>
            <a:endParaRPr sz="2400" dirty="0">
              <a:latin typeface="Cambria" pitchFamily="18" charset="0"/>
              <a:ea typeface="Cambria" pitchFamily="18" charset="0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2687924"/>
            <a:ext cx="5029200" cy="297332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85800" y="9087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4000" dirty="0" smtClean="0">
                <a:solidFill>
                  <a:schemeClr val="tx2"/>
                </a:solidFill>
                <a:latin typeface="Cambria" pitchFamily="18" charset="0"/>
              </a:rPr>
              <a:t>Integrisan instalacije – WAMP/XAMPP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584" y="5563542"/>
            <a:ext cx="8316416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n-US" spc="-10" dirty="0">
                <a:latin typeface="Cambria" pitchFamily="18" charset="0"/>
                <a:ea typeface="Cambria" pitchFamily="18" charset="0"/>
                <a:cs typeface="Calibri"/>
              </a:rPr>
              <a:t>Download</a:t>
            </a:r>
            <a:r>
              <a:rPr lang="en-US" spc="20" dirty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pc="-25" dirty="0" err="1">
                <a:latin typeface="Cambria" pitchFamily="18" charset="0"/>
                <a:ea typeface="Cambria" pitchFamily="18" charset="0"/>
                <a:cs typeface="Calibri"/>
              </a:rPr>
              <a:t>Wamp</a:t>
            </a:r>
            <a:r>
              <a:rPr lang="en-US" spc="-25" dirty="0">
                <a:latin typeface="Cambria" pitchFamily="18" charset="0"/>
                <a:ea typeface="Cambria" pitchFamily="18" charset="0"/>
                <a:cs typeface="Calibri"/>
              </a:rPr>
              <a:t>:</a:t>
            </a:r>
            <a:r>
              <a:rPr lang="en-US" spc="5" dirty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pc="-3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/>
                <a:hlinkClick r:id="rId3"/>
              </a:rPr>
              <a:t>http://www.wampserver.com/en/ </a:t>
            </a:r>
            <a:r>
              <a:rPr lang="en-US" spc="-62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endParaRPr lang="sr-Latn-RS" spc="-62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n-US" spc="-5" dirty="0" smtClean="0">
                <a:latin typeface="Cambria" pitchFamily="18" charset="0"/>
                <a:ea typeface="Cambria" pitchFamily="18" charset="0"/>
                <a:cs typeface="Calibri"/>
              </a:rPr>
              <a:t>Download</a:t>
            </a:r>
            <a:r>
              <a:rPr lang="en-US" spc="25" dirty="0" smtClean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pc="-10" dirty="0">
                <a:latin typeface="Cambria" pitchFamily="18" charset="0"/>
                <a:ea typeface="Cambria" pitchFamily="18" charset="0"/>
                <a:cs typeface="Calibri"/>
              </a:rPr>
              <a:t>XAMPP: </a:t>
            </a:r>
            <a:r>
              <a:rPr lang="en-US" spc="-5" dirty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pc="-1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/>
                <a:hlinkClick r:id="rId4"/>
              </a:rPr>
              <a:t>https://www.apachefriends.org/download.html</a:t>
            </a:r>
            <a:endParaRPr lang="en-US" dirty="0">
              <a:latin typeface="Cambria" pitchFamily="18" charset="0"/>
              <a:ea typeface="Cambria" pitchFamily="18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en-US" spc="-10" dirty="0" err="1">
                <a:latin typeface="Cambria" pitchFamily="18" charset="0"/>
                <a:ea typeface="Cambria" pitchFamily="18" charset="0"/>
                <a:cs typeface="Calibri"/>
              </a:rPr>
              <a:t>Pristupa</a:t>
            </a:r>
            <a:r>
              <a:rPr lang="en-US" spc="45" dirty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pc="-5" dirty="0">
                <a:latin typeface="Cambria" pitchFamily="18" charset="0"/>
                <a:ea typeface="Cambria" pitchFamily="18" charset="0"/>
                <a:cs typeface="Calibri"/>
              </a:rPr>
              <a:t>se</a:t>
            </a:r>
            <a:r>
              <a:rPr lang="en-US" spc="-10" dirty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pc="-30" dirty="0" err="1">
                <a:latin typeface="Cambria" pitchFamily="18" charset="0"/>
                <a:ea typeface="Cambria" pitchFamily="18" charset="0"/>
                <a:cs typeface="Calibri"/>
              </a:rPr>
              <a:t>preko</a:t>
            </a:r>
            <a:r>
              <a:rPr lang="en-US" spc="-30" dirty="0">
                <a:latin typeface="Cambria" pitchFamily="18" charset="0"/>
                <a:ea typeface="Cambria" pitchFamily="18" charset="0"/>
                <a:cs typeface="Calibri"/>
              </a:rPr>
              <a:t>:</a:t>
            </a:r>
            <a:r>
              <a:rPr lang="en-US" spc="20" dirty="0"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pc="-10" dirty="0">
                <a:latin typeface="Cambria" pitchFamily="18" charset="0"/>
                <a:ea typeface="Cambria" pitchFamily="18" charset="0"/>
                <a:cs typeface="Calibri"/>
                <a:hlinkClick r:id="rId5"/>
              </a:rPr>
              <a:t>http://localhost</a:t>
            </a:r>
            <a:endParaRPr lang="en-US" dirty="0">
              <a:latin typeface="Cambria" pitchFamily="18" charset="0"/>
              <a:ea typeface="Cambria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255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2742034" cy="2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Hvala na pažnji!</a:t>
            </a:r>
            <a:endParaRPr lang="en-US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69160"/>
            <a:ext cx="74821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dirty="0" smtClean="0">
                <a:solidFill>
                  <a:srgbClr val="002060"/>
                </a:solidFill>
                <a:latin typeface="Cambria" pitchFamily="18" charset="0"/>
              </a:rPr>
              <a:t>Pitanja?</a:t>
            </a:r>
          </a:p>
          <a:p>
            <a:pPr algn="l"/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violeta.dimic2015@gmail.com</a:t>
            </a:r>
            <a:endParaRPr lang="en-US" sz="32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Uvod u PHP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120880" cy="443711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PHP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elementi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Ugradnja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PHP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HTML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Promenljive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superglobalne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promenljive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Rad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stringom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naredbe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štampanje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Operatori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1" algn="l"/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aritmetički, dodele, za nadovezivanje stringova,  reference, operatori poređenja, logički operatori,...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Uslovne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strukture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lvl="1"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if, if-else, switch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Petlje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lvl="1"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while, for,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foreach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, do... while</a:t>
            </a:r>
          </a:p>
          <a:p>
            <a:pPr algn="l"/>
            <a:endParaRPr lang="sr-Latn-R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434975" y="1837903"/>
            <a:ext cx="3295650" cy="4543425"/>
            <a:chOff x="2857" y="559"/>
            <a:chExt cx="2903" cy="2016"/>
          </a:xfrm>
        </p:grpSpPr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857" y="895"/>
              <a:ext cx="2903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&lt;html&gt;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&lt;head&gt;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&lt;title&gt;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  First example 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&lt;/title&gt;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&lt;/head&gt;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&lt;body&gt;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</a:t>
              </a:r>
              <a:r>
                <a:rPr lang="en-US" altLang="en-US" sz="2000" dirty="0">
                  <a:solidFill>
                    <a:schemeClr val="accent1"/>
                  </a:solidFill>
                  <a:latin typeface="Arial" charset="0"/>
                </a:rPr>
                <a:t>&lt;?</a:t>
              </a:r>
              <a:r>
                <a:rPr lang="en-US" altLang="en-US" sz="2000" dirty="0" err="1">
                  <a:solidFill>
                    <a:schemeClr val="accent1"/>
                  </a:solidFill>
                  <a:latin typeface="Arial" charset="0"/>
                </a:rPr>
                <a:t>php</a:t>
              </a:r>
              <a:endParaRPr lang="en-US" altLang="en-US" sz="2000" dirty="0">
                <a:solidFill>
                  <a:schemeClr val="accent1"/>
                </a:solidFill>
                <a:latin typeface="Arial" charset="0"/>
              </a:endParaRPr>
            </a:p>
            <a:p>
              <a:pPr eaLnBrk="1" hangingPunct="1"/>
              <a:r>
                <a:rPr lang="en-US" altLang="en-US" sz="2000" dirty="0">
                  <a:solidFill>
                    <a:schemeClr val="accent1"/>
                  </a:solidFill>
                  <a:latin typeface="Arial" charset="0"/>
                </a:rPr>
                <a:t>      print(“Hello World!”);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accent1"/>
                  </a:solidFill>
                  <a:latin typeface="Arial" charset="0"/>
                </a:rPr>
                <a:t>    ?&gt;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&lt;/body&gt;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&lt;/html&gt;</a:t>
              </a:r>
              <a:r>
                <a:rPr lang="en-GB" altLang="en-US" sz="2000" dirty="0">
                  <a:solidFill>
                    <a:schemeClr val="bg1"/>
                  </a:solidFill>
                  <a:latin typeface="Arial" charset="0"/>
                </a:rPr>
                <a:t>html&gt;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57" y="559"/>
              <a:ext cx="217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sr-Latn-CS" altLang="en-US" sz="2000" u="sng" dirty="0" smtClean="0">
                  <a:solidFill>
                    <a:schemeClr val="tx2"/>
                  </a:solidFill>
                  <a:latin typeface="+mn-lt"/>
                  <a:hlinkClick r:id="rId3"/>
                </a:rPr>
                <a:t>HelloWorld.php</a:t>
              </a:r>
              <a:endParaRPr lang="sr-Latn-CS" altLang="en-US" sz="2000" u="sng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3965575" y="3595265"/>
            <a:ext cx="1031875" cy="495300"/>
          </a:xfrm>
          <a:prstGeom prst="rightArrow">
            <a:avLst>
              <a:gd name="adj1" fmla="val 50000"/>
              <a:gd name="adj2" fmla="val 57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5219700" y="1798215"/>
            <a:ext cx="3297238" cy="3927475"/>
            <a:chOff x="2857" y="559"/>
            <a:chExt cx="2903" cy="1743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2857" y="895"/>
              <a:ext cx="2903" cy="1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&lt;html&gt;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&lt;head&gt;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&lt;title&gt;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  First example 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&lt;/title&gt;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&lt;/head&gt;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&lt;body&gt;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    Hello World!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&lt;/body&gt;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latin typeface="Arial" charset="0"/>
                </a:rPr>
                <a:t>&lt;/html&gt;</a:t>
              </a:r>
              <a:r>
                <a:rPr lang="en-GB" altLang="en-US" sz="2000" dirty="0">
                  <a:solidFill>
                    <a:schemeClr val="bg1"/>
                  </a:solidFill>
                  <a:latin typeface="Arial" charset="0"/>
                </a:rPr>
                <a:t>html&gt;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857" y="559"/>
              <a:ext cx="228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sr-Latn-CS" altLang="en-US" sz="2000" u="sng" dirty="0" smtClean="0">
                  <a:solidFill>
                    <a:schemeClr val="tx2"/>
                  </a:solidFill>
                  <a:latin typeface="+mn-lt"/>
                  <a:hlinkClick r:id="rId3"/>
                </a:rPr>
                <a:t>H</a:t>
              </a:r>
              <a:r>
                <a:rPr lang="en-US" altLang="en-US" sz="2000" u="sng" dirty="0" smtClean="0">
                  <a:solidFill>
                    <a:schemeClr val="tx2"/>
                  </a:solidFill>
                  <a:latin typeface="+mn-lt"/>
                  <a:hlinkClick r:id="rId3"/>
                </a:rPr>
                <a:t>TML </a:t>
              </a:r>
              <a:r>
                <a:rPr lang="en-US" altLang="en-US" sz="2000" u="sng" dirty="0" err="1" smtClean="0">
                  <a:solidFill>
                    <a:schemeClr val="tx2"/>
                  </a:solidFill>
                  <a:latin typeface="+mn-lt"/>
                  <a:hlinkClick r:id="rId3"/>
                </a:rPr>
                <a:t>kod</a:t>
              </a:r>
              <a:r>
                <a:rPr lang="en-US" altLang="en-US" sz="2000" u="sng" dirty="0" smtClean="0">
                  <a:solidFill>
                    <a:schemeClr val="tx2"/>
                  </a:solidFill>
                  <a:latin typeface="+mn-lt"/>
                  <a:hlinkClick r:id="rId3"/>
                </a:rPr>
                <a:t> u browser-u</a:t>
              </a:r>
              <a:endParaRPr lang="sr-Latn-CS" altLang="en-US" sz="2000" u="sng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85800" y="908720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Standardno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– Hello World!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408113" y="4829175"/>
            <a:ext cx="1905000" cy="990600"/>
            <a:chOff x="864" y="2976"/>
            <a:chExt cx="1200" cy="624"/>
          </a:xfrm>
        </p:grpSpPr>
        <p:grpSp>
          <p:nvGrpSpPr>
            <p:cNvPr id="14363" name="Group 4"/>
            <p:cNvGrpSpPr>
              <a:grpSpLocks/>
            </p:cNvGrpSpPr>
            <p:nvPr/>
          </p:nvGrpSpPr>
          <p:grpSpPr bwMode="auto">
            <a:xfrm>
              <a:off x="864" y="2976"/>
              <a:ext cx="1200" cy="624"/>
              <a:chOff x="3408" y="2640"/>
              <a:chExt cx="1200" cy="624"/>
            </a:xfrm>
          </p:grpSpPr>
          <p:sp>
            <p:nvSpPr>
              <p:cNvPr id="14365" name="AutoShape 5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1008" cy="624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4366" name="Rectangle 6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4367" name="Rectangle 7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  <p:sp>
          <p:nvSpPr>
            <p:cNvPr id="8221" name="Text Box 8"/>
            <p:cNvSpPr txBox="1">
              <a:spLocks noChangeArrowheads="1"/>
            </p:cNvSpPr>
            <p:nvPr/>
          </p:nvSpPr>
          <p:spPr bwMode="auto">
            <a:xfrm>
              <a:off x="960" y="3072"/>
              <a:ext cx="768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dirty="0" smtClean="0">
                  <a:latin typeface="+mn-lt"/>
                </a:rPr>
                <a:t>Web </a:t>
              </a:r>
              <a:r>
                <a:rPr lang="sr-Latn-CS" altLang="en-US" dirty="0" smtClean="0">
                  <a:latin typeface="+mn-lt"/>
                </a:rPr>
                <a:t>klijent</a:t>
              </a:r>
              <a:endParaRPr lang="en-US" altLang="en-US" dirty="0" smtClean="0">
                <a:latin typeface="+mn-lt"/>
              </a:endParaRPr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1331913" y="1628775"/>
            <a:ext cx="1905000" cy="990600"/>
            <a:chOff x="960" y="1104"/>
            <a:chExt cx="1200" cy="624"/>
          </a:xfrm>
        </p:grpSpPr>
        <p:grpSp>
          <p:nvGrpSpPr>
            <p:cNvPr id="14358" name="Group 10"/>
            <p:cNvGrpSpPr>
              <a:grpSpLocks/>
            </p:cNvGrpSpPr>
            <p:nvPr/>
          </p:nvGrpSpPr>
          <p:grpSpPr bwMode="auto">
            <a:xfrm>
              <a:off x="960" y="1104"/>
              <a:ext cx="1200" cy="624"/>
              <a:chOff x="3408" y="2640"/>
              <a:chExt cx="1200" cy="624"/>
            </a:xfrm>
          </p:grpSpPr>
          <p:sp>
            <p:nvSpPr>
              <p:cNvPr id="14360" name="AutoShape 11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1008" cy="624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4361" name="Rectangle 12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4362" name="Rectangle 13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  <p:sp>
          <p:nvSpPr>
            <p:cNvPr id="8216" name="Text Box 14"/>
            <p:cNvSpPr txBox="1">
              <a:spLocks noChangeArrowheads="1"/>
            </p:cNvSpPr>
            <p:nvPr/>
          </p:nvSpPr>
          <p:spPr bwMode="auto">
            <a:xfrm>
              <a:off x="1056" y="1200"/>
              <a:ext cx="768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dirty="0" smtClean="0">
                  <a:latin typeface="+mn-lt"/>
                </a:rPr>
                <a:t>Web server</a:t>
              </a:r>
            </a:p>
          </p:txBody>
        </p:sp>
      </p:grp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1908175" y="2636838"/>
            <a:ext cx="0" cy="2209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0" y="4221163"/>
            <a:ext cx="316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1400">
                <a:solidFill>
                  <a:schemeClr val="tx1"/>
                </a:solidFill>
              </a:rPr>
              <a:t>http://serverAddress/HelloWorld.php</a:t>
            </a:r>
          </a:p>
        </p:txBody>
      </p:sp>
      <p:grpSp>
        <p:nvGrpSpPr>
          <p:cNvPr id="14343" name="Group 17"/>
          <p:cNvGrpSpPr>
            <a:grpSpLocks/>
          </p:cNvGrpSpPr>
          <p:nvPr/>
        </p:nvGrpSpPr>
        <p:grpSpPr bwMode="auto">
          <a:xfrm>
            <a:off x="5505450" y="1639888"/>
            <a:ext cx="2098675" cy="990600"/>
            <a:chOff x="3376" y="1157"/>
            <a:chExt cx="1184" cy="624"/>
          </a:xfrm>
        </p:grpSpPr>
        <p:grpSp>
          <p:nvGrpSpPr>
            <p:cNvPr id="14353" name="Group 18"/>
            <p:cNvGrpSpPr>
              <a:grpSpLocks/>
            </p:cNvGrpSpPr>
            <p:nvPr/>
          </p:nvGrpSpPr>
          <p:grpSpPr bwMode="auto">
            <a:xfrm>
              <a:off x="3376" y="1157"/>
              <a:ext cx="1184" cy="624"/>
              <a:chOff x="3424" y="2645"/>
              <a:chExt cx="1184" cy="624"/>
            </a:xfrm>
          </p:grpSpPr>
          <p:sp>
            <p:nvSpPr>
              <p:cNvPr id="14355" name="AutoShape 19"/>
              <p:cNvSpPr>
                <a:spLocks noChangeArrowheads="1"/>
              </p:cNvSpPr>
              <p:nvPr/>
            </p:nvSpPr>
            <p:spPr bwMode="auto">
              <a:xfrm>
                <a:off x="3424" y="2645"/>
                <a:ext cx="1008" cy="624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  <p:sp>
          <p:nvSpPr>
            <p:cNvPr id="8211" name="Text Box 22"/>
            <p:cNvSpPr txBox="1">
              <a:spLocks noChangeArrowheads="1"/>
            </p:cNvSpPr>
            <p:nvPr/>
          </p:nvSpPr>
          <p:spPr bwMode="auto">
            <a:xfrm>
              <a:off x="3456" y="1184"/>
              <a:ext cx="816" cy="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800" dirty="0" smtClean="0">
                  <a:latin typeface="+mn-lt"/>
                </a:rPr>
                <a:t>PHP pretprocesor</a:t>
              </a:r>
            </a:p>
          </p:txBody>
        </p:sp>
      </p:grpSp>
      <p:sp>
        <p:nvSpPr>
          <p:cNvPr id="115735" name="Line 23"/>
          <p:cNvSpPr>
            <a:spLocks noChangeShapeType="1"/>
          </p:cNvSpPr>
          <p:nvPr/>
        </p:nvSpPr>
        <p:spPr bwMode="auto">
          <a:xfrm flipV="1">
            <a:off x="3241675" y="1981200"/>
            <a:ext cx="2263775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5" name="Document"/>
          <p:cNvSpPr>
            <a:spLocks noEditPoints="1" noChangeArrowheads="1"/>
          </p:cNvSpPr>
          <p:nvPr/>
        </p:nvSpPr>
        <p:spPr bwMode="auto">
          <a:xfrm>
            <a:off x="98425" y="1295400"/>
            <a:ext cx="1589088" cy="904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2"/>
                </a:solidFill>
              </a:rPr>
              <a:t>HelloWorld.php</a:t>
            </a:r>
          </a:p>
        </p:txBody>
      </p:sp>
      <p:sp>
        <p:nvSpPr>
          <p:cNvPr id="115741" name="Document"/>
          <p:cNvSpPr>
            <a:spLocks noEditPoints="1" noChangeArrowheads="1"/>
          </p:cNvSpPr>
          <p:nvPr/>
        </p:nvSpPr>
        <p:spPr bwMode="auto">
          <a:xfrm>
            <a:off x="3906838" y="2974975"/>
            <a:ext cx="4105275" cy="2951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sr-Latn-CS" altLang="en-US" sz="1800">
                <a:solidFill>
                  <a:schemeClr val="tx2"/>
                </a:solidFill>
                <a:latin typeface="Arial" charset="0"/>
              </a:rPr>
              <a:t>&lt;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html&gt;</a:t>
            </a:r>
          </a:p>
          <a:p>
            <a:pPr eaLnBrk="1" hangingPunct="1"/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&lt;head&gt;</a:t>
            </a:r>
          </a:p>
          <a:p>
            <a:pPr eaLnBrk="1" hangingPunct="1"/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        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&lt;title&gt; </a:t>
            </a: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First example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 &lt;/title&gt;</a:t>
            </a:r>
          </a:p>
          <a:p>
            <a:pPr eaLnBrk="1" hangingPunct="1"/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&lt;/head&gt;</a:t>
            </a:r>
            <a:endParaRPr lang="en-US" altLang="en-US" sz="140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&lt;body&gt;</a:t>
            </a:r>
          </a:p>
          <a:p>
            <a:pPr eaLnBrk="1" hangingPunct="1"/>
            <a:r>
              <a:rPr lang="en-US" altLang="en-US" sz="1400" b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&lt;?php</a:t>
            </a:r>
          </a:p>
          <a:p>
            <a:pPr eaLnBrk="1" hangingPunct="1"/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	print(“Hello World</a:t>
            </a: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!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”);</a:t>
            </a:r>
          </a:p>
          <a:p>
            <a:pPr eaLnBrk="1" hangingPunct="1"/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	?&gt;</a:t>
            </a:r>
          </a:p>
          <a:p>
            <a:pPr eaLnBrk="1" hangingPunct="1"/>
            <a:r>
              <a:rPr lang="en-US" altLang="en-US" sz="1400" b="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&lt;/body&gt;</a:t>
            </a:r>
          </a:p>
          <a:p>
            <a:pPr eaLnBrk="1" hangingPunct="1"/>
            <a:r>
              <a:rPr lang="sr-Latn-CS" altLang="en-US" sz="1400">
                <a:solidFill>
                  <a:schemeClr val="tx2"/>
                </a:solidFill>
                <a:latin typeface="Arial" charset="0"/>
              </a:rPr>
              <a:t>&lt;/html&gt;</a:t>
            </a:r>
          </a:p>
          <a:p>
            <a:pPr eaLnBrk="1" hangingPunct="1"/>
            <a:endParaRPr lang="en-GB" altLang="en-US" sz="18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5742" name="Line 30"/>
          <p:cNvSpPr>
            <a:spLocks noChangeShapeType="1"/>
          </p:cNvSpPr>
          <p:nvPr/>
        </p:nvSpPr>
        <p:spPr bwMode="auto">
          <a:xfrm>
            <a:off x="1187450" y="2276475"/>
            <a:ext cx="2719388" cy="13668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743" name="Group 31"/>
          <p:cNvGrpSpPr>
            <a:grpSpLocks/>
          </p:cNvGrpSpPr>
          <p:nvPr/>
        </p:nvGrpSpPr>
        <p:grpSpPr bwMode="auto">
          <a:xfrm>
            <a:off x="4065588" y="2632075"/>
            <a:ext cx="4105275" cy="3444875"/>
            <a:chOff x="2939" y="3545"/>
            <a:chExt cx="2586" cy="2170"/>
          </a:xfrm>
        </p:grpSpPr>
        <p:sp>
          <p:nvSpPr>
            <p:cNvPr id="8208" name="Document"/>
            <p:cNvSpPr>
              <a:spLocks noEditPoints="1" noChangeArrowheads="1"/>
            </p:cNvSpPr>
            <p:nvPr/>
          </p:nvSpPr>
          <p:spPr bwMode="auto">
            <a:xfrm>
              <a:off x="2939" y="3856"/>
              <a:ext cx="2586" cy="1859"/>
            </a:xfrm>
            <a:custGeom>
              <a:avLst/>
              <a:gdLst>
                <a:gd name="T0" fmla="*/ 1288 w 21600"/>
                <a:gd name="T1" fmla="*/ 1862 h 21600"/>
                <a:gd name="T2" fmla="*/ 10 w 21600"/>
                <a:gd name="T3" fmla="*/ 934 h 21600"/>
                <a:gd name="T4" fmla="*/ 1288 w 21600"/>
                <a:gd name="T5" fmla="*/ 7 h 21600"/>
                <a:gd name="T6" fmla="*/ 2599 w 21600"/>
                <a:gd name="T7" fmla="*/ 917 h 21600"/>
                <a:gd name="T8" fmla="*/ 1288 w 21600"/>
                <a:gd name="T9" fmla="*/ 1862 h 21600"/>
                <a:gd name="T10" fmla="*/ 0 w 21600"/>
                <a:gd name="T11" fmla="*/ 0 h 21600"/>
                <a:gd name="T12" fmla="*/ 2586 w 21600"/>
                <a:gd name="T13" fmla="*/ 0 h 21600"/>
                <a:gd name="T14" fmla="*/ 2586 w 21600"/>
                <a:gd name="T15" fmla="*/ 185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3 h 21600"/>
                <a:gd name="T26" fmla="*/ 20623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sr-Latn-CS" altLang="en-US" sz="18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&lt;</a:t>
              </a: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html&gt;</a:t>
              </a:r>
            </a:p>
            <a:p>
              <a:pPr eaLnBrk="1" hangingPunct="1">
                <a:defRPr/>
              </a:pPr>
              <a:r>
                <a:rPr lang="en-U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    </a:t>
              </a: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&lt;head&gt;</a:t>
              </a:r>
            </a:p>
            <a:p>
              <a:pPr eaLnBrk="1" hangingPunct="1">
                <a:defRPr/>
              </a:pPr>
              <a:r>
                <a:rPr lang="en-U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       </a:t>
              </a: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&lt;title&gt; 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First example</a:t>
              </a: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&lt;/title&gt;</a:t>
              </a:r>
            </a:p>
            <a:p>
              <a:pPr eaLnBrk="1" hangingPunct="1">
                <a:defRPr/>
              </a:pPr>
              <a:r>
                <a:rPr lang="en-U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   </a:t>
              </a: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&lt;/head&gt;</a:t>
              </a:r>
              <a:endPara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   </a:t>
              </a: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&lt;body&gt;</a:t>
              </a:r>
            </a:p>
            <a:p>
              <a:pPr eaLnBrk="1" hangingPunct="1">
                <a:defRPr/>
              </a:pPr>
              <a:r>
                <a:rPr lang="en-US" altLang="en-US" sz="1400" b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Hello World!</a:t>
              </a:r>
              <a:endParaRPr lang="sr-Latn-CS" altLang="en-US" sz="14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en-US" sz="1400" b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   </a:t>
              </a: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&lt;/body&gt;</a:t>
              </a:r>
            </a:p>
            <a:p>
              <a:pPr eaLnBrk="1" hangingPunct="1">
                <a:defRPr/>
              </a:pPr>
              <a:r>
                <a:rPr lang="sr-Latn-CS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&lt;/html&gt;</a:t>
              </a:r>
            </a:p>
            <a:p>
              <a:pPr eaLnBrk="1" hangingPunct="1">
                <a:defRPr/>
              </a:pPr>
              <a:endParaRPr lang="en-GB" altLang="en-US" sz="1800" b="0" dirty="0" smtClean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52" name="Line 33"/>
            <p:cNvSpPr>
              <a:spLocks noChangeShapeType="1"/>
            </p:cNvSpPr>
            <p:nvPr/>
          </p:nvSpPr>
          <p:spPr bwMode="auto">
            <a:xfrm>
              <a:off x="4709" y="3545"/>
              <a:ext cx="181" cy="31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46" name="Line 34"/>
          <p:cNvSpPr>
            <a:spLocks noChangeShapeType="1"/>
          </p:cNvSpPr>
          <p:nvPr/>
        </p:nvSpPr>
        <p:spPr bwMode="auto">
          <a:xfrm flipH="1">
            <a:off x="3236913" y="2352675"/>
            <a:ext cx="2232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7" name="Line 35"/>
          <p:cNvSpPr>
            <a:spLocks noChangeShapeType="1"/>
          </p:cNvSpPr>
          <p:nvPr/>
        </p:nvSpPr>
        <p:spPr bwMode="auto">
          <a:xfrm>
            <a:off x="2484438" y="2636838"/>
            <a:ext cx="0" cy="2160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7" grpId="0" animBg="1"/>
      <p:bldP spid="115728" grpId="0"/>
      <p:bldP spid="115735" grpId="0" animBg="1"/>
      <p:bldP spid="115741" grpId="0" animBg="1"/>
      <p:bldP spid="115742" grpId="0" animBg="1"/>
      <p:bldP spid="115746" grpId="0" animBg="1"/>
      <p:bldP spid="1157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8206"/>
            <a:ext cx="7620000" cy="152677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Sintaksa je slična sintaksi jezika C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r-Latn-CS" altLang="en-US" sz="2600" dirty="0" smtClean="0"/>
              <a:t>Za razdvajanje PHP od HTML koda koriste se oznake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&lt;?php</a:t>
            </a:r>
            <a:r>
              <a:rPr lang="sr-Latn-CS" altLang="en-US" sz="2600" dirty="0" smtClean="0"/>
              <a:t>  i </a:t>
            </a:r>
            <a:r>
              <a:rPr lang="sr-Latn-CS" altLang="en-US" sz="2600" dirty="0" smtClean="0">
                <a:solidFill>
                  <a:schemeClr val="accent3"/>
                </a:solidFill>
              </a:rPr>
              <a:t>?&gt;</a:t>
            </a:r>
            <a:r>
              <a:rPr lang="sr-Latn-CS" altLang="en-US" sz="2600" dirty="0" smtClean="0"/>
              <a:t>, ili skraćene oznake </a:t>
            </a:r>
            <a:r>
              <a:rPr lang="en-GB" altLang="en-US" sz="2600" dirty="0" smtClean="0">
                <a:solidFill>
                  <a:schemeClr val="accent3"/>
                </a:solidFill>
              </a:rPr>
              <a:t>&lt;? ?&gt;</a:t>
            </a:r>
            <a:r>
              <a:rPr lang="sr-Latn-CS" altLang="en-US" sz="2600" dirty="0" smtClean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764704"/>
            <a:ext cx="7772400" cy="90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Sintaksa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jezika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PHP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7462"/>
            <a:ext cx="8511902" cy="288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5590</TotalTime>
  <Words>2314</Words>
  <Application>Microsoft Office PowerPoint</Application>
  <PresentationFormat>On-screen Show (4:3)</PresentationFormat>
  <Paragraphs>368</Paragraphs>
  <Slides>50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PHP - UVOD</vt:lpstr>
      <vt:lpstr>PowerPoint Presentation</vt:lpstr>
      <vt:lpstr>HTTP Request / Response</vt:lpstr>
      <vt:lpstr>Preuzimanje dinamičkih Web strana</vt:lpstr>
      <vt:lpstr>Integrisana verzija = WAMP ili XAMPP</vt:lpstr>
      <vt:lpstr>Uvod u PHP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Funkcije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52</cp:revision>
  <dcterms:created xsi:type="dcterms:W3CDTF">2021-02-24T10:06:34Z</dcterms:created>
  <dcterms:modified xsi:type="dcterms:W3CDTF">2022-05-04T10:17:27Z</dcterms:modified>
</cp:coreProperties>
</file>