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8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85" r:id="rId16"/>
    <p:sldId id="309" r:id="rId17"/>
    <p:sldId id="310" r:id="rId18"/>
    <p:sldId id="270" r:id="rId19"/>
    <p:sldId id="311" r:id="rId20"/>
    <p:sldId id="312" r:id="rId21"/>
    <p:sldId id="313" r:id="rId22"/>
    <p:sldId id="314" r:id="rId23"/>
    <p:sldId id="321" r:id="rId24"/>
    <p:sldId id="315" r:id="rId25"/>
    <p:sldId id="316" r:id="rId26"/>
    <p:sldId id="317" r:id="rId27"/>
    <p:sldId id="320" r:id="rId28"/>
    <p:sldId id="319" r:id="rId29"/>
    <p:sldId id="318" r:id="rId30"/>
    <p:sldId id="32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C18E-3F46-49F8-9B4A-C4A44B5EA8E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A11E9-85E5-43B7-8623-B65CE9379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kPcAXj9dI5ABsjXx53Vcx1hS8UKGsOr8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nual-en/index.html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kPcAXj9dI5ABsjXx53Vcx1hS8UKGsOr8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kPcAXj9dI5ABsjXx53Vcx1hS8UKGsOr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violeta.dimic2015@gmail.co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oglavlje5/primer1/listing2.php" TargetMode="External"/><Relationship Id="rId2" Type="http://schemas.openxmlformats.org/officeDocument/2006/relationships/hyperlink" Target="Poglavlje5/primer1/listing1.php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Sesije u jeziku 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PHP</a:t>
            </a:r>
            <a:b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Rad </a:t>
            </a:r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sa Smarty 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šablonima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Osnove server-side programiranja na jeziku PHP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07704" y="3717032"/>
            <a:ext cx="2835275" cy="19748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1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chemeClr val="tx2"/>
                </a:solidFill>
                <a:latin typeface="Cambria" pitchFamily="18" charset="0"/>
              </a:rPr>
              <a:t>Primer 3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704856" cy="4032448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vi-VN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Ovaj primer demonstrira način korišćenja sesije za logovanje korisnika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vi-VN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Kada se korisnik loguje na sistem, kreiraju se promenljive sesije koje sadrže njegovo ime i prezime kao i stepen njegovih privilegija (običan korisnik ili administrator)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vi-VN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Kasnije, zavisno od privilegija korisnik može da vidi određene podatke vezane sa studente iz baze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vi-VN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 kraju, korisnik može da se izloguje, tj. da obriše promenljive sesije</a:t>
            </a:r>
          </a:p>
        </p:txBody>
      </p:sp>
    </p:spTree>
    <p:extLst>
      <p:ext uri="{BB962C8B-B14F-4D97-AF65-F5344CB8AC3E}">
        <p14:creationId xmlns:p14="http://schemas.microsoft.com/office/powerpoint/2010/main" val="32888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40908"/>
          </a:xfrm>
        </p:spPr>
        <p:txBody>
          <a:bodyPr>
            <a:noAutofit/>
          </a:bodyPr>
          <a:lstStyle/>
          <a:p>
            <a:pPr algn="l"/>
            <a:r>
              <a:rPr lang="pl-PL" sz="3600" dirty="0">
                <a:solidFill>
                  <a:schemeClr val="tx2"/>
                </a:solidFill>
                <a:latin typeface="Cambria" pitchFamily="18" charset="0"/>
              </a:rPr>
              <a:t>Primer </a:t>
            </a:r>
            <a:r>
              <a:rPr lang="pl-PL" sz="3600" dirty="0" smtClean="0">
                <a:solidFill>
                  <a:schemeClr val="tx2"/>
                </a:solidFill>
                <a:latin typeface="Cambria" pitchFamily="18" charset="0"/>
              </a:rPr>
              <a:t>3 - </a:t>
            </a:r>
            <a:r>
              <a:rPr lang="pl-PL" sz="3600" dirty="0">
                <a:solidFill>
                  <a:schemeClr val="tx2"/>
                </a:solidFill>
                <a:latin typeface="Cambria" pitchFamily="18" charset="0"/>
              </a:rPr>
              <a:t>fakultet.sql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1593645"/>
            <a:ext cx="46863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38" y="1546020"/>
            <a:ext cx="7421563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6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Primer </a:t>
            </a:r>
            <a:r>
              <a:rPr lang="pl-PL" dirty="0" smtClean="0">
                <a:solidFill>
                  <a:schemeClr val="tx2"/>
                </a:solidFill>
                <a:latin typeface="Cambria" pitchFamily="18" charset="0"/>
              </a:rPr>
              <a:t>3 – application.php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66" y="2749104"/>
            <a:ext cx="6779194" cy="18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3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pl-PL" sz="3200" dirty="0">
                <a:solidFill>
                  <a:schemeClr val="tx2"/>
                </a:solidFill>
                <a:latin typeface="Cambria" pitchFamily="18" charset="0"/>
              </a:rPr>
              <a:t>Primer </a:t>
            </a:r>
            <a:r>
              <a:rPr lang="pl-PL" sz="3200" dirty="0" smtClean="0">
                <a:solidFill>
                  <a:schemeClr val="tx2"/>
                </a:solidFill>
                <a:latin typeface="Cambria" pitchFamily="18" charset="0"/>
              </a:rPr>
              <a:t>3 – login.php</a:t>
            </a:r>
            <a:endParaRPr lang="en-US" sz="3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7983537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412776"/>
            <a:ext cx="39814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593751"/>
            <a:ext cx="6488113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27493"/>
            <a:ext cx="9180512" cy="13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pl-PL" sz="3200" dirty="0">
                <a:solidFill>
                  <a:schemeClr val="tx2"/>
                </a:solidFill>
                <a:latin typeface="Cambria" pitchFamily="18" charset="0"/>
              </a:rPr>
              <a:t>Primer </a:t>
            </a:r>
            <a:r>
              <a:rPr lang="pl-PL" sz="3200" dirty="0" smtClean="0">
                <a:solidFill>
                  <a:schemeClr val="tx2"/>
                </a:solidFill>
                <a:latin typeface="Cambria" pitchFamily="18" charset="0"/>
              </a:rPr>
              <a:t>3 – printstudents.php</a:t>
            </a:r>
            <a:endParaRPr lang="en-US" sz="3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671671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75476"/>
            <a:ext cx="496252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60090" cy="38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3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Korišćenje šablona u jeziku PHP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02433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Šabloni (templates) se koriste za razdvajanje PHP i HTML/Javascript koda. Na ovaj način se razdavaja logika aplikacije od prezentacionog dela.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2"/>
                </a:solidFill>
                <a:latin typeface="Cambria" pitchFamily="18" charset="0"/>
              </a:rPr>
              <a:t>Kombinovanje </a:t>
            </a:r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PHP i HTML koda bez </a:t>
            </a:r>
            <a:r>
              <a:rPr lang="pt-BR" sz="2400" dirty="0" smtClean="0">
                <a:solidFill>
                  <a:schemeClr val="tx2"/>
                </a:solidFill>
                <a:latin typeface="Cambria" pitchFamily="18" charset="0"/>
              </a:rPr>
              <a:t>korišćenj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a</a:t>
            </a:r>
            <a:r>
              <a:rPr lang="pt-BR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šablona u žargonu se naziva “špageti kod”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tx2"/>
                </a:solidFill>
                <a:latin typeface="Cambria" pitchFamily="18" charset="0"/>
              </a:rPr>
              <a:t>Primer “</a:t>
            </a:r>
            <a:r>
              <a:rPr lang="es-ES" dirty="0" err="1">
                <a:solidFill>
                  <a:schemeClr val="tx2"/>
                </a:solidFill>
                <a:latin typeface="Cambria" pitchFamily="18" charset="0"/>
              </a:rPr>
              <a:t>špageti</a:t>
            </a:r>
            <a:r>
              <a:rPr lang="es-ES" dirty="0">
                <a:solidFill>
                  <a:schemeClr val="tx2"/>
                </a:solidFill>
                <a:latin typeface="Cambria" pitchFamily="18" charset="0"/>
              </a:rPr>
              <a:t>” </a:t>
            </a:r>
            <a:r>
              <a:rPr lang="es-ES" dirty="0" err="1">
                <a:solidFill>
                  <a:schemeClr val="tx2"/>
                </a:solidFill>
                <a:latin typeface="Cambria" pitchFamily="18" charset="0"/>
              </a:rPr>
              <a:t>koda</a:t>
            </a:r>
            <a:r>
              <a:rPr lang="es-ES" dirty="0">
                <a:solidFill>
                  <a:schemeClr val="tx2"/>
                </a:solidFill>
                <a:latin typeface="Cambria" pitchFamily="18" charset="0"/>
              </a:rPr>
              <a:t> u PHP-u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024336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&lt;html&gt;</a:t>
            </a:r>
          </a:p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&lt;body&gt;</a:t>
            </a:r>
          </a:p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		</a:t>
            </a:r>
            <a:r>
              <a:rPr lang="en-US" alt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&lt;?</a:t>
            </a:r>
            <a:r>
              <a:rPr lang="en-US" altLang="en-US" sz="2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php</a:t>
            </a:r>
            <a:r>
              <a:rPr lang="en-US" alt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for (i = 0; i &lt; 10; i++){</a:t>
            </a:r>
          </a:p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		?&gt;</a:t>
            </a:r>
          </a:p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		</a:t>
            </a:r>
            <a:r>
              <a:rPr lang="en-US" altLang="en-US" sz="2800" b="1" dirty="0" err="1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Broj</a:t>
            </a:r>
            <a:r>
              <a:rPr lang="en-US" altLang="en-US" sz="2800" b="1" dirty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 je:</a:t>
            </a:r>
            <a:r>
              <a:rPr lang="en-US" altLang="en-US" sz="28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&lt;?</a:t>
            </a:r>
            <a:r>
              <a:rPr lang="en-US" altLang="en-US" sz="2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php</a:t>
            </a:r>
            <a:r>
              <a:rPr lang="en-US" alt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print(i)?&gt;</a:t>
            </a:r>
            <a:r>
              <a:rPr lang="en-US" altLang="en-US" sz="28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800" b="1" dirty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&lt;</a:t>
            </a:r>
            <a:r>
              <a:rPr lang="en-US" altLang="en-US" sz="2800" b="1" dirty="0" err="1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br</a:t>
            </a:r>
            <a:r>
              <a:rPr lang="en-US" altLang="en-US" sz="2800" b="1" dirty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&gt;</a:t>
            </a:r>
          </a:p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		</a:t>
            </a:r>
            <a:r>
              <a:rPr lang="en-US" alt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&lt;?</a:t>
            </a:r>
            <a:r>
              <a:rPr lang="en-US" altLang="en-US" sz="2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php</a:t>
            </a:r>
            <a:endParaRPr lang="en-US" altLang="en-US" sz="28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		}</a:t>
            </a:r>
          </a:p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		?&gt;</a:t>
            </a:r>
          </a:p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&lt;/body&gt;</a:t>
            </a:r>
          </a:p>
          <a:p>
            <a:pPr marL="342900" lvl="0" indent="-342900" algn="l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&lt;/</a:t>
            </a:r>
            <a:r>
              <a:rPr lang="en-US" altLang="en-US" sz="2800" b="1" dirty="0" smtClean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html&gt;</a:t>
            </a:r>
            <a:endParaRPr lang="sr-Latn-CS" altLang="en-US" sz="28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Arhitektura Smarty aplikacije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888432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PHP strana sadrži samo logiku, tj. samo PHP kod bez HTML ili JavaScript koda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Šablonska strana sadrži HTML kod koje je “obogaćen” smarty (šablonskim) promenljivama. Ove promenljive su na poseban način obeležene u HTML kodu.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Iz PHP strane se pozivaju naredbe assign kojima se dodeljuju vrednosti šablonskim promenljivama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Pozivom naredbe display u PHP kodu od šablonske strane se pravi HTML strana, tako što se sve smarty promenljive menjaju vrednostima koje su im ranije dodeljene. Za ovo je zadužen smarty engine. 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400" dirty="0">
                <a:solidFill>
                  <a:schemeClr val="tx2"/>
                </a:solidFill>
                <a:latin typeface="Cambria" pitchFamily="18" charset="0"/>
              </a:rPr>
              <a:t>Kreirana HTML strana se automatski šalje klijentu</a:t>
            </a:r>
          </a:p>
        </p:txBody>
      </p:sp>
    </p:spTree>
    <p:extLst>
      <p:ext uri="{BB962C8B-B14F-4D97-AF65-F5344CB8AC3E}">
        <p14:creationId xmlns:p14="http://schemas.microsoft.com/office/powerpoint/2010/main" val="25821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68313" y="2420069"/>
            <a:ext cx="2159000" cy="939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/>
              <a:t>PHP Strana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sr-Latn-CS"/>
              <a:t>(.php)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851275" y="2420069"/>
            <a:ext cx="1873250" cy="7715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/>
              <a:t>Šablonska strana (.tpl)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979613" y="5228356"/>
            <a:ext cx="2016125" cy="939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/>
              <a:t>Smarty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sr-Latn-CS"/>
              <a:t>Engine</a:t>
            </a: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395288" y="2204169"/>
            <a:ext cx="6840537" cy="43211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257935" y="1804754"/>
            <a:ext cx="1530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sr-Latn-CS" altLang="en-US" sz="2000" b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SERVER</a:t>
            </a:r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7667625" y="2204169"/>
            <a:ext cx="647700" cy="374491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7320733" y="1772369"/>
            <a:ext cx="1120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sz="2000" b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KLIJENT</a:t>
            </a: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4284663" y="4220294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sr-Latn-CS" alt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925" y="3428131"/>
            <a:ext cx="6265863" cy="1800225"/>
            <a:chOff x="22" y="1842"/>
            <a:chExt cx="3947" cy="1134"/>
          </a:xfrm>
        </p:grpSpPr>
        <p:sp>
          <p:nvSpPr>
            <p:cNvPr id="17431" name="Line 21"/>
            <p:cNvSpPr>
              <a:spLocks noChangeShapeType="1"/>
            </p:cNvSpPr>
            <p:nvPr/>
          </p:nvSpPr>
          <p:spPr bwMode="auto">
            <a:xfrm>
              <a:off x="476" y="1842"/>
              <a:ext cx="1089" cy="1134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7432" name="Text Box 22"/>
            <p:cNvSpPr txBox="1">
              <a:spLocks noChangeArrowheads="1"/>
            </p:cNvSpPr>
            <p:nvPr/>
          </p:nvSpPr>
          <p:spPr bwMode="auto">
            <a:xfrm>
              <a:off x="22" y="1859"/>
              <a:ext cx="3947" cy="2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1.</a:t>
              </a:r>
              <a:r>
                <a:rPr lang="en-US" altLang="en-US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Assign : </a:t>
              </a:r>
              <a:r>
                <a:rPr lang="en-US" altLang="en-US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Dodeljuju</a:t>
              </a:r>
              <a:r>
                <a:rPr lang="en-U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 se </a:t>
              </a:r>
              <a:r>
                <a:rPr lang="en-US" altLang="en-US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vrednosti</a:t>
              </a:r>
              <a:r>
                <a:rPr lang="en-U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promenljivama</a:t>
              </a:r>
              <a:r>
                <a:rPr lang="en-U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 u </a:t>
              </a: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šablonu</a:t>
              </a:r>
              <a:r>
                <a:rPr lang="en-US" altLang="en-US" dirty="0" smtClean="0"/>
                <a:t>  </a:t>
              </a:r>
              <a:endParaRPr lang="sr-Latn-CS" altLang="en-US" dirty="0" smtClean="0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692275" y="3428131"/>
            <a:ext cx="4714875" cy="1728788"/>
            <a:chOff x="1066" y="1842"/>
            <a:chExt cx="2970" cy="1089"/>
          </a:xfrm>
        </p:grpSpPr>
        <p:sp>
          <p:nvSpPr>
            <p:cNvPr id="17429" name="Line 24"/>
            <p:cNvSpPr>
              <a:spLocks noChangeShapeType="1"/>
            </p:cNvSpPr>
            <p:nvPr/>
          </p:nvSpPr>
          <p:spPr bwMode="auto">
            <a:xfrm>
              <a:off x="1066" y="1842"/>
              <a:ext cx="1043" cy="1089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7430" name="Text Box 25"/>
            <p:cNvSpPr txBox="1">
              <a:spLocks noChangeArrowheads="1"/>
            </p:cNvSpPr>
            <p:nvPr/>
          </p:nvSpPr>
          <p:spPr bwMode="auto">
            <a:xfrm>
              <a:off x="1133" y="2126"/>
              <a:ext cx="2903" cy="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2. Display: Dostavlja se ime šablonske strane koja se prikazuje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563938" y="3212231"/>
            <a:ext cx="5580062" cy="2016125"/>
            <a:chOff x="2245" y="1706"/>
            <a:chExt cx="3515" cy="1270"/>
          </a:xfrm>
        </p:grpSpPr>
        <p:sp>
          <p:nvSpPr>
            <p:cNvPr id="17427" name="Line 26"/>
            <p:cNvSpPr>
              <a:spLocks noChangeShapeType="1"/>
            </p:cNvSpPr>
            <p:nvPr/>
          </p:nvSpPr>
          <p:spPr bwMode="auto">
            <a:xfrm flipV="1">
              <a:off x="2245" y="1706"/>
              <a:ext cx="635" cy="127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prstDash val="dash"/>
              <a:round/>
              <a:headEnd/>
              <a:tailEnd type="triangle" w="med" len="med"/>
            </a:ln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7428" name="Text Box 27"/>
            <p:cNvSpPr txBox="1">
              <a:spLocks noChangeArrowheads="1"/>
            </p:cNvSpPr>
            <p:nvPr/>
          </p:nvSpPr>
          <p:spPr bwMode="auto">
            <a:xfrm>
              <a:off x="2585" y="2296"/>
              <a:ext cx="3175" cy="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3. Obrađuje se šablonska strana</a:t>
              </a:r>
            </a:p>
          </p:txBody>
        </p:sp>
      </p:grpSp>
      <p:sp>
        <p:nvSpPr>
          <p:cNvPr id="8206" name="Text Box 30"/>
          <p:cNvSpPr txBox="1">
            <a:spLocks noChangeArrowheads="1"/>
          </p:cNvSpPr>
          <p:nvPr/>
        </p:nvSpPr>
        <p:spPr bwMode="auto">
          <a:xfrm>
            <a:off x="4140200" y="5877644"/>
            <a:ext cx="2951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sr-Latn-CS" alt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51275" y="4653682"/>
            <a:ext cx="3816350" cy="1911351"/>
            <a:chOff x="2426" y="2614"/>
            <a:chExt cx="2903" cy="1204"/>
          </a:xfrm>
        </p:grpSpPr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2426" y="3113"/>
              <a:ext cx="2903" cy="317"/>
            </a:xfrm>
            <a:prstGeom prst="rightArrow">
              <a:avLst>
                <a:gd name="adj1" fmla="val 50000"/>
                <a:gd name="adj2" fmla="val 228943"/>
              </a:avLst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0257" name="Rectangle 19"/>
            <p:cNvSpPr>
              <a:spLocks noChangeArrowheads="1"/>
            </p:cNvSpPr>
            <p:nvPr/>
          </p:nvSpPr>
          <p:spPr bwMode="auto">
            <a:xfrm>
              <a:off x="2789" y="2614"/>
              <a:ext cx="1180" cy="48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/>
                <a:t>HTML</a:t>
              </a:r>
              <a:r>
                <a:rPr lang="en-US"/>
                <a:t>/ JavaScript</a:t>
              </a:r>
              <a:endParaRPr lang="sr-Latn-CS"/>
            </a:p>
          </p:txBody>
        </p:sp>
        <p:sp>
          <p:nvSpPr>
            <p:cNvPr id="17426" name="Text Box 31"/>
            <p:cNvSpPr txBox="1">
              <a:spLocks noChangeArrowheads="1"/>
            </p:cNvSpPr>
            <p:nvPr/>
          </p:nvSpPr>
          <p:spPr bwMode="auto">
            <a:xfrm>
              <a:off x="2620" y="3353"/>
              <a:ext cx="1996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O</a:t>
              </a:r>
              <a:r>
                <a:rPr lang="en-U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b</a:t>
              </a: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radom šablonske strane dobija se HTML strana koja se šalje klijentu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904056" y="980728"/>
            <a:ext cx="7772400" cy="93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4000" dirty="0">
                <a:solidFill>
                  <a:schemeClr val="tx2"/>
                </a:solidFill>
                <a:latin typeface="Cambria" pitchFamily="18" charset="0"/>
              </a:rPr>
              <a:t>Mehanizam Smarty šablona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904056" y="980728"/>
            <a:ext cx="7772400" cy="933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dirty="0">
                <a:solidFill>
                  <a:schemeClr val="tx2"/>
                </a:solidFill>
                <a:latin typeface="Cambria" pitchFamily="18" charset="0"/>
              </a:rPr>
              <a:t>Primer : PHP aplikacija koja štampa podatke o korisniku</a:t>
            </a:r>
            <a:endParaRPr lang="en-US" sz="32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50912" y="1767036"/>
            <a:ext cx="4269160" cy="1143000"/>
          </a:xfrm>
        </p:spPr>
        <p:txBody>
          <a:bodyPr>
            <a:normAutofit/>
          </a:bodyPr>
          <a:lstStyle/>
          <a:p>
            <a:pPr marL="457200" indent="-457200" algn="l" eaLnBrk="1" hangingPunct="1">
              <a:buFont typeface="Wingdings" pitchFamily="2" charset="2"/>
              <a:buChar char="Ø"/>
              <a:defRPr/>
            </a:pPr>
            <a:r>
              <a:rPr lang="sr-Latn-CS" altLang="en-U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Struktura aplikacije</a:t>
            </a:r>
          </a:p>
        </p:txBody>
      </p:sp>
      <p:pic>
        <p:nvPicPr>
          <p:cNvPr id="27" name="Picture 5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25998"/>
            <a:ext cx="31686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16"/>
          <p:cNvGrpSpPr>
            <a:grpSpLocks/>
          </p:cNvGrpSpPr>
          <p:nvPr/>
        </p:nvGrpSpPr>
        <p:grpSpPr bwMode="auto">
          <a:xfrm>
            <a:off x="2617787" y="2905273"/>
            <a:ext cx="5256213" cy="863600"/>
            <a:chOff x="1338" y="890"/>
            <a:chExt cx="3311" cy="544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H="1">
              <a:off x="1338" y="981"/>
              <a:ext cx="181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3243" y="890"/>
              <a:ext cx="1406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Osnovni direkotrijum u kome se nalaze PHP fajlovi</a:t>
              </a:r>
            </a:p>
          </p:txBody>
        </p:sp>
      </p:grpSp>
      <p:grpSp>
        <p:nvGrpSpPr>
          <p:cNvPr id="31" name="Group 19"/>
          <p:cNvGrpSpPr>
            <a:grpSpLocks/>
          </p:cNvGrpSpPr>
          <p:nvPr/>
        </p:nvGrpSpPr>
        <p:grpSpPr bwMode="auto">
          <a:xfrm>
            <a:off x="2257425" y="5711973"/>
            <a:ext cx="5699125" cy="741363"/>
            <a:chOff x="1111" y="2658"/>
            <a:chExt cx="3590" cy="467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 flipV="1">
              <a:off x="1111" y="2658"/>
              <a:ext cx="2268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3295" y="2795"/>
              <a:ext cx="1406" cy="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Direkotorijum u koji se smeštaju šabloni</a:t>
              </a:r>
            </a:p>
          </p:txBody>
        </p:sp>
      </p:grp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2544762" y="4992836"/>
            <a:ext cx="5832475" cy="738187"/>
            <a:chOff x="1292" y="2205"/>
            <a:chExt cx="3674" cy="465"/>
          </a:xfrm>
        </p:grpSpPr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H="1">
              <a:off x="1292" y="2387"/>
              <a:ext cx="2223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3560" y="2205"/>
              <a:ext cx="1406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Direktorijum u kome su </a:t>
              </a:r>
              <a:r>
                <a:rPr lang="sr-Latn-CS" altLang="en-US" sz="1400" i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Smarty </a:t>
              </a: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bibiloteke (</a:t>
              </a:r>
              <a:r>
                <a:rPr lang="sr-Latn-CS" altLang="en-US" sz="1400" i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Smarty engine)</a:t>
              </a:r>
              <a:endParaRPr lang="sr-Latn-CS" altLang="en-US" sz="14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37" name="Group 17"/>
          <p:cNvGrpSpPr>
            <a:grpSpLocks/>
          </p:cNvGrpSpPr>
          <p:nvPr/>
        </p:nvGrpSpPr>
        <p:grpSpPr bwMode="auto">
          <a:xfrm>
            <a:off x="3481387" y="3913336"/>
            <a:ext cx="4895851" cy="1223962"/>
            <a:chOff x="1882" y="1525"/>
            <a:chExt cx="3084" cy="771"/>
          </a:xfrm>
        </p:grpSpPr>
        <p:sp>
          <p:nvSpPr>
            <p:cNvPr id="38" name="AutoShape 13"/>
            <p:cNvSpPr>
              <a:spLocks/>
            </p:cNvSpPr>
            <p:nvPr/>
          </p:nvSpPr>
          <p:spPr bwMode="auto">
            <a:xfrm>
              <a:off x="1882" y="1752"/>
              <a:ext cx="318" cy="544"/>
            </a:xfrm>
            <a:prstGeom prst="rightBrace">
              <a:avLst>
                <a:gd name="adj1" fmla="val 142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H="1">
              <a:off x="2290" y="1661"/>
              <a:ext cx="1225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3515" y="1525"/>
              <a:ext cx="1451" cy="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Direktorijumi interno potrebni </a:t>
              </a:r>
              <a:r>
                <a:rPr lang="sr-Latn-CS" altLang="en-US" sz="1400" i="1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Smarty engine-</a:t>
              </a: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12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Kontrola sesija u Web aplikacijama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04856" cy="4032448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lnSpc>
                <a:spcPct val="11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HTTP protokol je “protokol bez stanja” (stateless). Ovo znači da HTTP ne poseduje ugrađeni mehnizam praćenja stanja između dve transakcije. Kada korisnik zahteva neku stranu, a zatim i neku drugu, HTTP ne pruža mogućnost serveru da utvrdi da oba zahteva potiču od istog korisnika </a:t>
            </a:r>
          </a:p>
          <a:p>
            <a:pPr marL="342900" indent="-342900" algn="l">
              <a:lnSpc>
                <a:spcPct val="11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Ideja sesije u PHP-u (i svim drugim server-side jezicima) jeste da se na posredan način omogući praćenje korisnika tokom njegovog pristupanja Web sajtu i otvaranja raznih strana. </a:t>
            </a:r>
          </a:p>
          <a:p>
            <a:pPr marL="342900" indent="-342900" algn="l">
              <a:lnSpc>
                <a:spcPct val="11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Najčešća primena mehanizma sesije jeste da se omogući logovanje korisnika na jednoj strani, a zatim i uzastopni prolaz kroz više drugih strana zavisno od njegovih privilegija.</a:t>
            </a:r>
          </a:p>
        </p:txBody>
      </p:sp>
    </p:spTree>
    <p:extLst>
      <p:ext uri="{BB962C8B-B14F-4D97-AF65-F5344CB8AC3E}">
        <p14:creationId xmlns:p14="http://schemas.microsoft.com/office/powerpoint/2010/main" val="15128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ES" dirty="0" err="1">
                <a:solidFill>
                  <a:schemeClr val="tx2"/>
                </a:solidFill>
                <a:latin typeface="Cambria" pitchFamily="18" charset="0"/>
              </a:rPr>
              <a:t>Izgled</a:t>
            </a:r>
            <a:r>
              <a:rPr lang="es-E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ambria" pitchFamily="18" charset="0"/>
              </a:rPr>
              <a:t>šablona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960440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sr-Latn-CS" alt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Šablon </a:t>
            </a:r>
            <a:r>
              <a:rPr lang="sr-Latn-CS" altLang="en-US" sz="2400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index.tpl </a:t>
            </a:r>
            <a:r>
              <a:rPr lang="sr-Latn-CS" alt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je smešten u poddirektorijum </a:t>
            </a:r>
            <a:r>
              <a:rPr lang="sr-Latn-CS" altLang="en-US" sz="2400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tpl:</a:t>
            </a:r>
          </a:p>
          <a:p>
            <a:pPr marL="342900" lvl="0" indent="-342900" algn="l">
              <a:lnSpc>
                <a:spcPct val="80000"/>
              </a:lnSpc>
              <a:buFont typeface="Arial" pitchFamily="34" charset="0"/>
              <a:buChar char="•"/>
            </a:pPr>
            <a:endParaRPr lang="sr-Latn-CS" altLang="en-US" sz="2000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2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&lt;html&gt;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2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&lt;head&gt;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2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&lt;title&gt;Informacije o korisniku&lt;/title&gt;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en-US" altLang="en-US" sz="22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sr-Latn-CS" altLang="en-US" sz="22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&lt;/head&gt;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2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&lt;body&gt;</a:t>
            </a:r>
          </a:p>
          <a:p>
            <a:pPr marL="342900" lvl="0" indent="-342900" algn="l">
              <a:lnSpc>
                <a:spcPct val="80000"/>
              </a:lnSpc>
            </a:pPr>
            <a:endParaRPr lang="sr-Latn-CS" altLang="en-US" sz="20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Lični podaci</a:t>
            </a:r>
            <a:r>
              <a:rPr lang="sr-Latn-CS" altLang="en-US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&lt;</a:t>
            </a:r>
            <a:r>
              <a:rPr lang="sr-Latn-CS" alt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p&gt;</a:t>
            </a:r>
          </a:p>
          <a:p>
            <a:pPr marL="342900" lvl="0" indent="-342900" algn="l">
              <a:lnSpc>
                <a:spcPct val="80000"/>
              </a:lnSpc>
            </a:pPr>
            <a:endParaRPr lang="sr-Latn-CS" altLang="en-US" sz="20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Ime i prezime: [[$ime]]&lt;br /&gt;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Adresa: [[$adresa]]&lt;br /&gt;</a:t>
            </a:r>
          </a:p>
          <a:p>
            <a:pPr marL="342900" lvl="0" indent="-342900" algn="l">
              <a:lnSpc>
                <a:spcPct val="80000"/>
              </a:lnSpc>
            </a:pPr>
            <a:endParaRPr lang="sr-Latn-CS" altLang="en-US" sz="20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&lt;/body&gt;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&lt;/html&gt;</a:t>
            </a: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915816" y="4074641"/>
            <a:ext cx="4248150" cy="1298575"/>
            <a:chOff x="2200" y="2218"/>
            <a:chExt cx="2676" cy="577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>
              <a:off x="2245" y="2507"/>
              <a:ext cx="154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>
              <a:off x="2200" y="2378"/>
              <a:ext cx="1678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3696" y="2218"/>
              <a:ext cx="1180" cy="4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dirty="0" smtClean="0">
                  <a:solidFill>
                    <a:schemeClr val="accent5">
                      <a:lumMod val="50000"/>
                    </a:schemeClr>
                  </a:solidFill>
                </a:rPr>
                <a:t>Š</a:t>
              </a:r>
              <a:r>
                <a:rPr lang="en-US" altLang="en-US" dirty="0" err="1" smtClean="0">
                  <a:solidFill>
                    <a:schemeClr val="accent5">
                      <a:lumMod val="50000"/>
                    </a:schemeClr>
                  </a:solidFill>
                </a:rPr>
                <a:t>ablonske</a:t>
              </a:r>
              <a:r>
                <a:rPr lang="en-US" altLang="en-US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accent5">
                      <a:lumMod val="50000"/>
                    </a:schemeClr>
                  </a:solidFill>
                </a:rPr>
                <a:t>promenljive</a:t>
              </a:r>
              <a:endParaRPr lang="sr-Latn-CS" altLang="en-US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5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Klasa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koja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konfiguriše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Smarty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engine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536504"/>
          </a:xfrm>
        </p:spPr>
        <p:txBody>
          <a:bodyPr>
            <a:normAutofit fontScale="85000" lnSpcReduction="20000"/>
          </a:bodyPr>
          <a:lstStyle/>
          <a:p>
            <a:pPr lvl="0" algn="l">
              <a:lnSpc>
                <a:spcPct val="80000"/>
              </a:lnSpc>
            </a:pPr>
            <a:r>
              <a:rPr lang="sr-Latn-CS" alt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Ova klasa se nalazi u fajlu </a:t>
            </a:r>
            <a:r>
              <a:rPr lang="sr-Latn-CS" altLang="en-US" sz="2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mysmarty.php:</a:t>
            </a:r>
            <a:endParaRPr lang="sr-Latn-CS" altLang="en-US" sz="2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endParaRPr lang="sr-Latn-CS" altLang="en-US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require("smarty/libs/Smarty.class.php");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// Naša klasa za rad sa Smarty šablonima nasledjuje osnovnu Smarty</a:t>
            </a:r>
            <a:endParaRPr lang="en-US" altLang="en-US" sz="19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en-U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// </a:t>
            </a: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klasu i podešava potrebne parametre.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class MySmarty extends Smarty {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function __construct() {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// </a:t>
            </a:r>
            <a:r>
              <a:rPr lang="en-US" altLang="en-US" sz="19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Poziv</a:t>
            </a:r>
            <a:r>
              <a:rPr lang="en-U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19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konstruktora</a:t>
            </a:r>
            <a:r>
              <a:rPr lang="en-U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19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osnovne</a:t>
            </a:r>
            <a:r>
              <a:rPr lang="en-U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19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klase</a:t>
            </a:r>
            <a:endParaRPr lang="sr-Latn-CS" altLang="en-US" sz="19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parent::__construct();</a:t>
            </a:r>
          </a:p>
          <a:p>
            <a:pPr marL="342900" lvl="0" indent="-342900" algn="l">
              <a:lnSpc>
                <a:spcPct val="80000"/>
              </a:lnSpc>
            </a:pPr>
            <a:endParaRPr lang="sr-Latn-CS" altLang="en-US" sz="19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$this-&gt;template_dir ="tpl/";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$this-&gt;compile_dir = "smarty/templates_c/";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$this-&gt;config_dir = "smarty/conf/";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$this-&gt;cache_dir = "smarty/cache/";</a:t>
            </a:r>
          </a:p>
          <a:p>
            <a:pPr marL="342900" lvl="0" indent="-342900" algn="l">
              <a:lnSpc>
                <a:spcPct val="80000"/>
              </a:lnSpc>
            </a:pPr>
            <a:endParaRPr lang="sr-Latn-CS" altLang="en-US" sz="19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// Podrazumevane vrednosti za delimitere u Smarty šablonima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// su { i }. Ove zagrade imaju svoja značenja u CSS-u i </a:t>
            </a:r>
            <a:endParaRPr lang="en-US" altLang="en-US" sz="19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en-U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// </a:t>
            </a: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JQuery-ju</a:t>
            </a:r>
            <a:r>
              <a:rPr lang="en-U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pa ih menjamo sa [[ i ]].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$this-&gt;left_delimiter="[[";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$this-&gt;right_delimiter="]]";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}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19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}</a:t>
            </a:r>
          </a:p>
        </p:txBody>
      </p: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3492500" y="3697213"/>
            <a:ext cx="4751388" cy="523875"/>
            <a:chOff x="2122" y="2160"/>
            <a:chExt cx="3638" cy="330"/>
          </a:xfrm>
        </p:grpSpPr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H="1">
              <a:off x="2122" y="2307"/>
              <a:ext cx="2255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4377" y="2160"/>
              <a:ext cx="1383" cy="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Direktorijum u kome se nalaze šabloni.</a:t>
              </a:r>
            </a:p>
          </p:txBody>
        </p:sp>
      </p:grp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3276103" y="4273401"/>
            <a:ext cx="5040313" cy="739775"/>
            <a:chOff x="938" y="1716"/>
            <a:chExt cx="3175" cy="715"/>
          </a:xfrm>
        </p:grpSpPr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H="1">
              <a:off x="938" y="2234"/>
              <a:ext cx="2145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H="1">
              <a:off x="983" y="2123"/>
              <a:ext cx="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 flipV="1">
              <a:off x="1066" y="1854"/>
              <a:ext cx="2017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3083" y="1716"/>
              <a:ext cx="1030" cy="7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Direktorijumi koji su interno potrebni </a:t>
              </a:r>
              <a:r>
                <a:rPr lang="sr-Latn-CS" altLang="en-US" sz="1400" i="1" dirty="0" smtClean="0">
                  <a:solidFill>
                    <a:schemeClr val="accent5">
                      <a:lumMod val="50000"/>
                    </a:schemeClr>
                  </a:solidFill>
                </a:rPr>
                <a:t>engine-u.</a:t>
              </a:r>
              <a:endParaRPr lang="sr-Latn-CS" altLang="en-US" sz="140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5003800" y="1924050"/>
            <a:ext cx="3157538" cy="523875"/>
            <a:chOff x="3589" y="935"/>
            <a:chExt cx="1989" cy="330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195" y="935"/>
              <a:ext cx="1383" cy="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Putanja do php fajla koji je deo </a:t>
              </a:r>
              <a:r>
                <a:rPr lang="sr-Latn-CS" altLang="en-US" sz="1400" i="1" dirty="0" smtClean="0">
                  <a:solidFill>
                    <a:schemeClr val="accent5">
                      <a:lumMod val="50000"/>
                    </a:schemeClr>
                  </a:solidFill>
                </a:rPr>
                <a:t>smarty </a:t>
              </a: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engine-a.</a:t>
              </a:r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H="1">
              <a:off x="3589" y="1117"/>
              <a:ext cx="606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3779912" y="6001469"/>
            <a:ext cx="3490912" cy="523875"/>
            <a:chOff x="3458" y="1752"/>
            <a:chExt cx="2199" cy="330"/>
          </a:xfrm>
        </p:grpSpPr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 flipV="1">
              <a:off x="3458" y="1752"/>
              <a:ext cx="91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4372" y="1752"/>
              <a:ext cx="1285" cy="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Podešavanje delimitera </a:t>
              </a:r>
              <a:b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sr-Latn-CS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šablonskih promenljivih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6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Izgled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PHP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fajla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(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index.php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)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536504"/>
          </a:xfrm>
        </p:spPr>
        <p:txBody>
          <a:bodyPr>
            <a:normAutofit/>
          </a:bodyPr>
          <a:lstStyle/>
          <a:p>
            <a:pPr marL="342900" lvl="0" indent="-342900" algn="l"/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include ("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mysmarty.php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");</a:t>
            </a:r>
          </a:p>
          <a:p>
            <a:pPr marL="342900" lvl="0" indent="-342900" algn="l"/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// </a:t>
            </a:r>
            <a:r>
              <a:rPr lang="en-US" altLang="en-US" sz="20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Poziv</a:t>
            </a:r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MySmarty</a:t>
            </a:r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konstruktora</a:t>
            </a:r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marL="342900" lvl="0" indent="-342900" algn="l"/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$smarty = new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MySmarty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();</a:t>
            </a:r>
          </a:p>
          <a:p>
            <a:pPr marL="342900" lvl="0" indent="-342900" algn="l"/>
            <a:endParaRPr lang="en-US" altLang="en-US" sz="20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/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// </a:t>
            </a:r>
            <a:r>
              <a:rPr lang="en-US" altLang="en-US" sz="20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Dodela</a:t>
            </a:r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(assign) </a:t>
            </a:r>
            <a:r>
              <a:rPr lang="en-US" altLang="en-US" sz="20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vrednosti</a:t>
            </a:r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Smarty </a:t>
            </a:r>
            <a:r>
              <a:rPr lang="en-US" altLang="en-US" sz="20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promenljivama</a:t>
            </a:r>
            <a:r>
              <a:rPr lang="en-U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marL="342900" lvl="0" indent="-342900" algn="l"/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$smarty-&gt;assign('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ime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', '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petar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petrović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');</a:t>
            </a:r>
          </a:p>
          <a:p>
            <a:pPr marL="342900" lvl="0" indent="-342900" algn="l"/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$smarty-&gt;assign('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adresa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', '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Bulevar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Nemanjića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12/34');</a:t>
            </a:r>
          </a:p>
          <a:p>
            <a:pPr marL="342900" lvl="0" indent="-342900" algn="l"/>
            <a:endParaRPr lang="en-US" altLang="en-US" sz="20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/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//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Izbor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šablonske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stranice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prikaz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 </a:t>
            </a:r>
          </a:p>
          <a:p>
            <a:pPr marL="342900" lvl="0" indent="-342900" algn="l"/>
            <a:r>
              <a:rPr lang="en-US" altLang="en-US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$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smarty-&gt;display('</a:t>
            </a:r>
            <a:r>
              <a:rPr lang="en-US" altLang="en-US" sz="20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index.tpl</a:t>
            </a:r>
            <a:r>
              <a:rPr lang="en-US" altLang="en-US" sz="2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');</a:t>
            </a: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4518347" y="2272878"/>
            <a:ext cx="4302125" cy="581025"/>
            <a:chOff x="2653" y="822"/>
            <a:chExt cx="2710" cy="366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H="1" flipV="1">
              <a:off x="2653" y="939"/>
              <a:ext cx="896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549" y="822"/>
              <a:ext cx="1814" cy="3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Uključivanje konfiguracionog fajla</a:t>
              </a:r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4518347" y="3172991"/>
            <a:ext cx="4302125" cy="458787"/>
            <a:chOff x="2653" y="1389"/>
            <a:chExt cx="2710" cy="289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 flipV="1">
              <a:off x="2653" y="1389"/>
              <a:ext cx="113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775" y="1466"/>
              <a:ext cx="1588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Kreiranje </a:t>
              </a:r>
              <a:r>
                <a:rPr lang="sr-Latn-CS" alt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Smarty </a:t>
              </a:r>
              <a:r>
                <a:rPr lang="sr-Latn-CS" alt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objekta</a:t>
              </a:r>
            </a:p>
          </p:txBody>
        </p:sp>
      </p:grp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2934022" y="4766841"/>
            <a:ext cx="5868987" cy="620712"/>
            <a:chOff x="2381" y="2659"/>
            <a:chExt cx="3697" cy="391"/>
          </a:xfrm>
        </p:grpSpPr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H="1" flipV="1">
              <a:off x="2381" y="2659"/>
              <a:ext cx="2120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400" y="2684"/>
              <a:ext cx="1678" cy="3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Dodela vrednosti šablonskim promenljivama</a:t>
              </a:r>
            </a:p>
          </p:txBody>
        </p:sp>
      </p:grpSp>
      <p:grpSp>
        <p:nvGrpSpPr>
          <p:cNvPr id="41" name="Group 17"/>
          <p:cNvGrpSpPr>
            <a:grpSpLocks/>
          </p:cNvGrpSpPr>
          <p:nvPr/>
        </p:nvGrpSpPr>
        <p:grpSpPr bwMode="auto">
          <a:xfrm>
            <a:off x="3005459" y="5555828"/>
            <a:ext cx="5689600" cy="825500"/>
            <a:chOff x="2063" y="3249"/>
            <a:chExt cx="3584" cy="520"/>
          </a:xfrm>
        </p:grpSpPr>
        <p:sp>
          <p:nvSpPr>
            <p:cNvPr id="42" name="Line 15"/>
            <p:cNvSpPr>
              <a:spLocks noChangeShapeType="1"/>
            </p:cNvSpPr>
            <p:nvPr/>
          </p:nvSpPr>
          <p:spPr bwMode="auto">
            <a:xfrm flipH="1" flipV="1">
              <a:off x="2063" y="3449"/>
              <a:ext cx="2223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4286" y="3249"/>
              <a:ext cx="1361" cy="5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Poziv </a:t>
              </a:r>
              <a:r>
                <a:rPr lang="sr-Latn-CS" alt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Smarty engine-a </a:t>
              </a:r>
              <a:r>
                <a:rPr lang="sr-Latn-CS" alt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koji parsira i štampa rezultujući HTML fajl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55576" y="6013028"/>
            <a:ext cx="316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en-US" alt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1_primer u </a:t>
            </a:r>
            <a:r>
              <a:rPr lang="en-US" altLang="en-US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folderu</a:t>
            </a:r>
            <a:endParaRPr lang="sr-Latn-RS" altLang="en-US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/>
            <a:r>
              <a:rPr lang="sr-Latn-RS" alt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hlinkClick r:id="rId2"/>
              </a:rPr>
              <a:t>PhpProjectSmarty template</a:t>
            </a:r>
            <a:endParaRPr lang="en-US" altLang="en-US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2950096" cy="648071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dirty="0" err="1" smtClean="0">
                <a:solidFill>
                  <a:schemeClr val="tx2"/>
                </a:solidFill>
                <a:latin typeface="Cambria" pitchFamily="18" charset="0"/>
              </a:rPr>
              <a:t>index.php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166160" cy="32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44" y="1844824"/>
            <a:ext cx="5954713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5200004" y="1196753"/>
            <a:ext cx="332855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err="1">
                <a:solidFill>
                  <a:schemeClr val="tx2"/>
                </a:solidFill>
                <a:latin typeface="Cambria" pitchFamily="18" charset="0"/>
              </a:rPr>
              <a:t>MySmarty.php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Sintaksa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Smarty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jezika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536504"/>
          </a:xfrm>
        </p:spPr>
        <p:txBody>
          <a:bodyPr>
            <a:normAutofit/>
          </a:bodyPr>
          <a:lstStyle/>
          <a:p>
            <a:pPr marL="342900" lvl="0" indent="-342900" algn="l"/>
            <a:r>
              <a:rPr lang="sr-Latn-RS" altLang="en-US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                                        </a:t>
            </a:r>
            <a:endParaRPr lang="en-US" altLang="en-US" sz="20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62880" y="2320280"/>
            <a:ext cx="7653536" cy="4061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Latn-CS" altLang="en-U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Smarty </a:t>
            </a:r>
            <a:r>
              <a:rPr lang="sr-Latn-C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poseduje veoma moćnu sintak</a:t>
            </a:r>
            <a:r>
              <a:rPr lang="en-U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</a:t>
            </a:r>
            <a:r>
              <a:rPr lang="sr-Latn-C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 koja omogućava da se u </a:t>
            </a:r>
            <a:r>
              <a:rPr lang="sr-Latn-CS" altLang="en-U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smarty </a:t>
            </a:r>
            <a:r>
              <a:rPr lang="sr-Latn-C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šablonima definišu uslovi grananja, petlje, pa čak i da se koriste SESSION i drugi globalni objekti.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Latn-C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Mogućnosti koje poseduje </a:t>
            </a:r>
            <a:r>
              <a:rPr lang="sr-Latn-CS" altLang="en-U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smarty </a:t>
            </a:r>
            <a:r>
              <a:rPr lang="sr-Latn-C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treba koristiti oprezno, jer ukoliko su </a:t>
            </a:r>
            <a:r>
              <a:rPr lang="sr-Latn-CS" altLang="en-U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smarty </a:t>
            </a:r>
            <a:r>
              <a:rPr lang="sr-Latn-C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šabloni previše komplikovani gubi se njihov smisao.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Latn-C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Smatra se da je najbolje da se u šablonima nalazi samo logika koja je dikrektno vezana za prezentaciju strane.</a:t>
            </a:r>
            <a:endParaRPr lang="sr-Cyrl-RS" altLang="en-US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Kompletno</a:t>
            </a:r>
            <a:r>
              <a:rPr lang="en-U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korisni</a:t>
            </a:r>
            <a:r>
              <a:rPr lang="sr-Latn-R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čko uputstvo za Smarty se nalazi u folderu manual-en i deo je dozvoljene literature na ispitu – početna strana: </a:t>
            </a:r>
            <a:r>
              <a:rPr lang="sr-Latn-RS" alt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hlinkClick r:id="rId2" action="ppaction://hlinkfile"/>
              </a:rPr>
              <a:t>index</a:t>
            </a:r>
            <a:endParaRPr lang="sr-Latn-CS" altLang="en-US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Modifikatori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promenljivih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536504"/>
          </a:xfrm>
        </p:spPr>
        <p:txBody>
          <a:bodyPr>
            <a:normAutofit/>
          </a:bodyPr>
          <a:lstStyle/>
          <a:p>
            <a:pPr marL="342900" lvl="0" indent="-342900" algn="l"/>
            <a:r>
              <a:rPr lang="sr-Latn-RS" altLang="en-US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                                        </a:t>
            </a:r>
            <a:endParaRPr lang="en-US" altLang="en-US" sz="20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62880" y="2132856"/>
            <a:ext cx="7653536" cy="3880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Dodaju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posle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naziva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promenljive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znaka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|</a:t>
            </a:r>
            <a:endParaRPr lang="sr-Cyrl-RS" sz="2400" dirty="0">
              <a:solidFill>
                <a:srgbClr val="4BACC6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Primer:</a:t>
            </a: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Lični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podaci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&lt;p&gt;</a:t>
            </a:r>
          </a:p>
          <a:p>
            <a:pPr marL="114300" lvl="0" algn="l">
              <a:defRPr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[[*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modifikator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capitalize -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svaka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reč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veliko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početno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slovo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*]]</a:t>
            </a:r>
          </a:p>
          <a:p>
            <a:pPr marL="114300" lvl="0" algn="l">
              <a:defRPr/>
            </a:pP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Ime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prezime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[[$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ime|</a:t>
            </a:r>
            <a:r>
              <a:rPr lang="en-US" sz="2400" dirty="0" err="1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capitalize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]]&lt;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br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/&gt;</a:t>
            </a:r>
          </a:p>
          <a:p>
            <a:pPr marL="114300" lvl="0" algn="l"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[[*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modifikator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escape -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Umesto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specijalnog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znaka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&amp; u HTML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kodu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prikazuje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oznaka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&amp;amp; *]]</a:t>
            </a:r>
          </a:p>
          <a:p>
            <a:pPr marL="114300" lvl="0" algn="l"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Adresa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[[$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adresa|</a:t>
            </a:r>
            <a:r>
              <a:rPr lang="en-US" sz="2400" dirty="0" err="1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escape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]]&lt;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br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/&gt;</a:t>
            </a:r>
          </a:p>
          <a:p>
            <a:pPr marL="114300" lvl="0" algn="l"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Datum: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[[$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smarty.now|</a:t>
            </a:r>
            <a:r>
              <a:rPr lang="en-US" sz="2400" dirty="0" err="1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date_format</a:t>
            </a:r>
            <a:r>
              <a:rPr lang="en-US" sz="2400" dirty="0">
                <a:solidFill>
                  <a:srgbClr val="4BACC6"/>
                </a:solidFill>
                <a:latin typeface="Cambria" pitchFamily="18" charset="0"/>
                <a:ea typeface="Cambria" pitchFamily="18" charset="0"/>
              </a:rPr>
              <a:t>:"%b %e, %Y"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]]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6013028"/>
            <a:ext cx="316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en-US" alt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2_modifikatori u </a:t>
            </a:r>
            <a:r>
              <a:rPr lang="en-US" altLang="en-US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folderu</a:t>
            </a:r>
            <a:endParaRPr lang="sr-Latn-RS" altLang="en-US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/>
            <a:r>
              <a:rPr lang="sr-Latn-RS" alt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hlinkClick r:id="rId2"/>
              </a:rPr>
              <a:t>PhpProjectSmarty template</a:t>
            </a:r>
            <a:endParaRPr lang="en-US" altLang="en-US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Modifikatori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promenljivih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62880" y="2132856"/>
            <a:ext cx="76535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408" y="2007889"/>
            <a:ext cx="3657600" cy="4589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sz="2000" dirty="0" smtClean="0">
                <a:solidFill>
                  <a:srgbClr val="0070C0"/>
                </a:solidFill>
              </a:rPr>
              <a:t>capitalize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 cat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</a:rPr>
              <a:t>count_characters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</a:rPr>
              <a:t>count_paragraphs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</a:rPr>
              <a:t>count_sentences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</a:rPr>
              <a:t>count_words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</a:rPr>
              <a:t>date_format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    default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 escape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 </a:t>
            </a:r>
            <a:r>
              <a:rPr lang="en-US" sz="2000" dirty="0" err="1" smtClean="0">
                <a:solidFill>
                  <a:srgbClr val="0070C0"/>
                </a:solidFill>
              </a:rPr>
              <a:t>from_charset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    indent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 lower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86808" y="2007889"/>
            <a:ext cx="3657600" cy="4589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</a:rPr>
              <a:t>    nl2br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</a:rPr>
              <a:t>regex_replace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   replace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</a:rPr>
              <a:t>spacify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</a:rPr>
              <a:t>string_format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   strip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</a:rPr>
              <a:t>strip_tags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</a:rPr>
              <a:t>to_charset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   truncate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</a:rPr>
              <a:t>unescape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   upper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</a:rPr>
              <a:t>wordwrap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Korišćenje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if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naredbe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šablonima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536504"/>
          </a:xfrm>
        </p:spPr>
        <p:txBody>
          <a:bodyPr>
            <a:normAutofit/>
          </a:bodyPr>
          <a:lstStyle/>
          <a:p>
            <a:pPr marL="342900" lvl="0" indent="-342900" algn="l"/>
            <a:r>
              <a:rPr lang="sr-Latn-RS" altLang="en-US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                                        </a:t>
            </a:r>
            <a:endParaRPr lang="en-US" altLang="en-US" sz="20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62880" y="2132856"/>
            <a:ext cx="76535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Primer:</a:t>
            </a:r>
            <a:endParaRPr lang="en-GB" altLang="en-US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/>
            <a:endParaRPr lang="en-US" altLang="en-US" sz="20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/>
            <a:r>
              <a:rPr lang="en-US" alt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[[if $</a:t>
            </a:r>
            <a:r>
              <a:rPr lang="en-US" altLang="en-US" sz="2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korisnik</a:t>
            </a: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== “admin”]]</a:t>
            </a:r>
          </a:p>
          <a:p>
            <a:pPr marL="742950" lvl="1" indent="-285750" algn="l"/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&lt;!-- </a:t>
            </a:r>
            <a:r>
              <a:rPr lang="en-US" altLang="en-US" sz="24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Iscrtavaju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en-US" altLang="en-US" sz="24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kontrole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koje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su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administraciju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strane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--&gt;</a:t>
            </a:r>
            <a:endParaRPr lang="en-US" altLang="en-US" sz="2400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742950" lvl="1" indent="-285750" algn="l"/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[[else if $</a:t>
            </a:r>
            <a:r>
              <a:rPr lang="en-US" altLang="en-US" sz="24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korisnik</a:t>
            </a: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== “guest”]]</a:t>
            </a:r>
          </a:p>
          <a:p>
            <a:pPr marL="1143000" lvl="2" indent="-228600" algn="l"/>
            <a:r>
              <a:rPr lang="en-US" alt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&lt;!-- </a:t>
            </a:r>
            <a:r>
              <a:rPr lang="en-US" altLang="en-US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Iscrtavaju</a:t>
            </a:r>
            <a:r>
              <a:rPr lang="en-US" alt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en-US" altLang="en-US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kontrole</a:t>
            </a:r>
            <a:r>
              <a:rPr lang="en-US" alt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namenjene</a:t>
            </a:r>
            <a:r>
              <a:rPr lang="en-US" alt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gostu</a:t>
            </a:r>
            <a:r>
              <a:rPr lang="en-US" alt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--&gt;  </a:t>
            </a:r>
          </a:p>
          <a:p>
            <a:pPr marL="342900" lvl="0" indent="-342900" algn="l"/>
            <a:r>
              <a:rPr lang="en-GB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GB" alt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[[/if]]</a:t>
            </a:r>
            <a:endParaRPr lang="sr-Latn-CS" alt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576063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Korišćenje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foreach</a:t>
            </a:r>
            <a:r>
              <a:rPr lang="es-ES" sz="4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s-ES" sz="4000" dirty="0" err="1">
                <a:solidFill>
                  <a:schemeClr val="tx2"/>
                </a:solidFill>
                <a:latin typeface="Cambria" pitchFamily="18" charset="0"/>
              </a:rPr>
              <a:t>petlje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120880" cy="4536504"/>
          </a:xfrm>
        </p:spPr>
        <p:txBody>
          <a:bodyPr>
            <a:normAutofit/>
          </a:bodyPr>
          <a:lstStyle/>
          <a:p>
            <a:pPr marL="342900" lvl="0" indent="-342900" algn="l"/>
            <a:r>
              <a:rPr lang="sr-Latn-RS" altLang="en-US" sz="2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                                        </a:t>
            </a:r>
            <a:endParaRPr lang="en-US" altLang="en-US" sz="20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62880" y="2132856"/>
            <a:ext cx="76535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sr-Latn-CS" alt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77281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20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Foreach 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petlja se koristi za prikazivanje nizova ili matrica. </a:t>
            </a:r>
            <a:r>
              <a:rPr lang="en-US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Pretpostavimo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da </a:t>
            </a:r>
            <a:r>
              <a:rPr lang="en-US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smo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šablon naredbom </a:t>
            </a:r>
            <a:r>
              <a:rPr lang="sr-Latn-CS" altLang="en-US" sz="20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assign 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preneli asocijativni niz studenata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gde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svkog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studenta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postoje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dva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elementa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nizu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jedan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sme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štanje imena i prezimena, a drugi za smeštanje proseka. Npr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z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studenta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čiji je broj indeksa 1234 definisani su sledeći elementi: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$students</a:t>
            </a:r>
            <a:r>
              <a:rPr lang="en-GB" altLang="en-U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[1234][“</a:t>
            </a:r>
            <a:r>
              <a:rPr lang="en-GB" altLang="en-US" sz="16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ImeIPrezime</a:t>
            </a:r>
            <a:r>
              <a:rPr lang="en-GB" altLang="en-U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”] -&gt; “</a:t>
            </a:r>
            <a:r>
              <a:rPr lang="en-GB" altLang="en-US" sz="16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Petar</a:t>
            </a:r>
            <a:r>
              <a:rPr lang="en-GB" altLang="en-U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16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Petrovic</a:t>
            </a:r>
            <a:r>
              <a:rPr lang="en-GB" altLang="en-U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$students[1234][“</a:t>
            </a:r>
            <a:r>
              <a:rPr lang="sr-Latn-CS" altLang="en-U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GB" altLang="en-US" sz="16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rosek</a:t>
            </a:r>
            <a:r>
              <a:rPr lang="en-GB" altLang="en-US"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”] -&gt; 7.5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endParaRPr lang="sr-Latn-CS" altLang="en-US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Ako želimo da u šablonu u tabeli prikažemo sve elemente niza, možemo koristiti </a:t>
            </a:r>
            <a:r>
              <a:rPr lang="sr-Latn-CS" altLang="en-US" sz="20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foreach 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petlju: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&lt;table&gt;</a:t>
            </a:r>
            <a:endParaRPr lang="sr-Latn-CS" altLang="en-US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foreach $studenti as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$indeks=&gt;$student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]]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	&lt;tr&gt;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	&lt;td&gt;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[[$indeks]]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&lt;/td&gt;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	&lt;td&gt;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[[$student.ImeIPrezime]]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&lt;/td&gt;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	&lt;td&gt;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[[$student.Prosek]]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&lt;/td&gt;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[[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/foreach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]]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&lt;/table&gt;</a:t>
            </a:r>
            <a:endParaRPr lang="en-US" altLang="en-US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Jo</a:t>
            </a:r>
            <a:r>
              <a:rPr lang="sr-Latn-R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š uvek je podržana i sintaksa foreach petlje iz Smarty verzije 2</a:t>
            </a:r>
            <a:endParaRPr lang="sr-Latn-CS" alt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114300" lvl="0">
              <a:lnSpc>
                <a:spcPct val="80000"/>
              </a:lnSpc>
              <a:spcBef>
                <a:spcPct val="20000"/>
              </a:spcBef>
              <a:buClr>
                <a:srgbClr val="A9A57C"/>
              </a:buClr>
              <a:defRPr/>
            </a:pP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foreach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name=„petlja" item=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student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key=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indeks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from=</a:t>
            </a:r>
            <a:r>
              <a:rPr lang="sr-Latn-CS" altLang="en-US" sz="1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$studenti</a:t>
            </a:r>
            <a:r>
              <a:rPr lang="sr-Latn-CS" altLang="en-US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]]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23728" y="3358480"/>
            <a:ext cx="3959225" cy="1247775"/>
            <a:chOff x="-294" y="3657"/>
            <a:chExt cx="2494" cy="786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-294" y="3806"/>
              <a:ext cx="1819" cy="63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11" y="3657"/>
              <a:ext cx="1089" cy="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rgbClr val="0070C0"/>
                  </a:solidFill>
                </a:rPr>
                <a:t>Startni niz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39853" y="4082380"/>
            <a:ext cx="3746500" cy="523875"/>
            <a:chOff x="3061" y="2329"/>
            <a:chExt cx="2360" cy="330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061" y="2462"/>
              <a:ext cx="363" cy="197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196" y="2329"/>
              <a:ext cx="2225" cy="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rgbClr val="0070C0"/>
                  </a:solidFill>
                </a:rPr>
                <a:t>Promenljiva koja uzima vrednost trenutnog</a:t>
              </a:r>
              <a:br>
                <a:rPr lang="sr-Latn-CS" altLang="en-US" sz="1400" dirty="0" smtClean="0">
                  <a:solidFill>
                    <a:srgbClr val="0070C0"/>
                  </a:solidFill>
                </a:rPr>
              </a:br>
              <a:r>
                <a:rPr lang="sr-Latn-CS" altLang="en-US" sz="1400" dirty="0" smtClean="0">
                  <a:solidFill>
                    <a:srgbClr val="0070C0"/>
                  </a:solidFill>
                </a:rPr>
                <a:t> elementa pri prolasku kroz niz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266728" y="4685630"/>
            <a:ext cx="4121150" cy="738187"/>
            <a:chOff x="2934" y="2375"/>
            <a:chExt cx="2596" cy="465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2934" y="2438"/>
              <a:ext cx="1099" cy="15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988" y="2375"/>
              <a:ext cx="1542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rgbClr val="0070C0"/>
                  </a:solidFill>
                </a:rPr>
                <a:t>Promenljiva u koju se upisuje ključ trenutnog elementa pri prolasku kroz niz 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779490" y="5423817"/>
            <a:ext cx="4106863" cy="525463"/>
            <a:chOff x="3243" y="1443"/>
            <a:chExt cx="2587" cy="331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 flipV="1">
              <a:off x="3243" y="1443"/>
              <a:ext cx="182" cy="23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289" y="1582"/>
              <a:ext cx="2541" cy="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sr-Latn-CS" altLang="en-US" sz="1400" dirty="0" smtClean="0">
                  <a:solidFill>
                    <a:srgbClr val="0070C0"/>
                  </a:solidFill>
                </a:rPr>
                <a:t>Pristup elementu sa indeksom “ImeIPrezime”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936103"/>
          </a:xfrm>
        </p:spPr>
        <p:txBody>
          <a:bodyPr>
            <a:normAutofit/>
          </a:bodyPr>
          <a:lstStyle/>
          <a:p>
            <a:pPr algn="l"/>
            <a:r>
              <a:rPr lang="sr-Latn-RS" sz="4000" dirty="0" smtClean="0">
                <a:solidFill>
                  <a:schemeClr val="tx2"/>
                </a:solidFill>
                <a:latin typeface="Cambria" pitchFamily="18" charset="0"/>
              </a:rPr>
              <a:t>Primeri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120880" cy="4752528"/>
          </a:xfrm>
        </p:spPr>
        <p:txBody>
          <a:bodyPr>
            <a:normAutofit fontScale="70000" lnSpcReduction="20000"/>
          </a:bodyPr>
          <a:lstStyle/>
          <a:p>
            <a:pPr marL="342900" lvl="0" indent="-342900" algn="l"/>
            <a:r>
              <a:rPr lang="en-US" altLang="en-US" sz="29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en-U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9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folderu</a:t>
            </a:r>
            <a:r>
              <a:rPr lang="en-U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RS" altLang="en-US" sz="29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hlinkClick r:id="rId2"/>
              </a:rPr>
              <a:t>PhpProjectSmarty template</a:t>
            </a:r>
            <a:endParaRPr lang="sr-Latn-RS" altLang="en-US" sz="29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sr-Latn-RS" altLang="en-US" sz="3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For i foreach petlje:</a:t>
            </a:r>
          </a:p>
          <a:p>
            <a:pPr marL="342900" lvl="0" indent="-342900" algn="l"/>
            <a:r>
              <a:rPr lang="sr-Latn-RS" altLang="en-US" sz="29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Primer: </a:t>
            </a:r>
            <a:r>
              <a:rPr lang="en-U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3_f</a:t>
            </a:r>
            <a:r>
              <a:rPr lang="sr-Latn-R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oreach</a:t>
            </a:r>
            <a:endParaRPr lang="sr-Latn-RS" altLang="en-US" sz="29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sr-Latn-RS" altLang="en-US" sz="3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Generisanje </a:t>
            </a:r>
            <a:r>
              <a:rPr lang="sr-Latn-RS" altLang="en-US" sz="3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option elemenata u okviru select kontrole</a:t>
            </a:r>
          </a:p>
          <a:p>
            <a:pPr marL="342900" lvl="0" indent="-342900" algn="l"/>
            <a:r>
              <a:rPr lang="sr-Latn-RS" altLang="en-US" sz="3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[[html_options values=$id output=$imena selected="5</a:t>
            </a:r>
            <a:r>
              <a:rPr lang="sr-Latn-RS" altLang="en-US" sz="3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"]]</a:t>
            </a:r>
          </a:p>
          <a:p>
            <a:pPr marL="342900" lvl="0" indent="-342900" algn="l"/>
            <a:r>
              <a:rPr lang="sr-Latn-RS" altLang="en-US" sz="29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Primer: </a:t>
            </a:r>
            <a:r>
              <a:rPr lang="en-U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4_s</a:t>
            </a:r>
            <a:r>
              <a:rPr lang="sr-Latn-R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elect</a:t>
            </a: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sr-Latn-RS" altLang="en-US" sz="3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Naredbom assign, može da se dodeli vrednost nekoj smarty promenljivoj. </a:t>
            </a:r>
            <a:r>
              <a:rPr lang="sr-Latn-RS" altLang="en-US" sz="3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Sledećom </a:t>
            </a:r>
            <a:r>
              <a:rPr lang="sr-Latn-RS" altLang="en-US" sz="3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naredbom se definiše smarty promenljiva language čija je vrednost en.</a:t>
            </a:r>
          </a:p>
          <a:p>
            <a:pPr lvl="1" algn="l"/>
            <a:r>
              <a:rPr lang="sr-Latn-RS" altLang="en-US" sz="2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[[assign var=“language” value=“en”]].</a:t>
            </a: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sr-Latn-RS" altLang="en-US" sz="3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Naredbom </a:t>
            </a:r>
            <a:r>
              <a:rPr lang="sr-Latn-RS" altLang="en-US" sz="31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include, moguće je uključiti sadržaj jednog šablona u drugi:</a:t>
            </a:r>
          </a:p>
          <a:p>
            <a:pPr lvl="1" algn="l"/>
            <a:r>
              <a:rPr lang="sr-Latn-RS" altLang="en-US" sz="2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[[</a:t>
            </a:r>
            <a:r>
              <a:rPr lang="sr-Latn-RS" altLang="en-US" sz="2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include file=“header.tpl”]] </a:t>
            </a:r>
            <a:endParaRPr lang="sr-Latn-RS" altLang="en-US" sz="2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sr-Latn-R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Primer: </a:t>
            </a:r>
            <a:r>
              <a:rPr lang="en-U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5_i</a:t>
            </a:r>
            <a:r>
              <a:rPr lang="sr-Latn-R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nclude</a:t>
            </a:r>
          </a:p>
          <a:p>
            <a:pPr algn="l"/>
            <a:r>
              <a:rPr lang="sr-Latn-R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Primer: </a:t>
            </a:r>
            <a:r>
              <a:rPr lang="en-U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6_a</a:t>
            </a:r>
            <a:r>
              <a:rPr lang="sr-Latn-RS" altLang="en-US" sz="29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plikacija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62880" y="2132856"/>
            <a:ext cx="76535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sr-Latn-CS" alt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Osnovna funkcionalnost PHP sesija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04856" cy="4032448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11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Za svaku sesiju se u PHP-u generiše identifikator (Session ID), koji je zapravo slučajni kriptovani broj. Session ID se smešta na klijentski računar, i tu se čuva za sve vreme trajanja sesije.  On se skladišti ili kao kolačić (default mehanizam) ili se ubacuje kao sastavni deo svih URL adresa.</a:t>
            </a:r>
          </a:p>
          <a:p>
            <a:pPr marL="342900" indent="-342900" algn="l">
              <a:lnSpc>
                <a:spcPct val="11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Session ID  je zapravo ključ, koji omogućava programerima da registruju promenljive sesije (session variables). Sadržaj ovih promenljivih se čuva na serveru (najčešće u posebnom fajlu), tako da je jedina informacija vidljiva na klijentu Session ID. </a:t>
            </a:r>
          </a:p>
          <a:p>
            <a:pPr marL="342900" indent="-342900" algn="l">
              <a:lnSpc>
                <a:spcPct val="11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Ukoliko je u trenutku startovanja neke strane PHP-u na neki način prosleđen Session ID, PHP će automatski restaurirati promenljive sesije koje se nalaze na serveru a koje su vezane za odgovarajući Session ID. </a:t>
            </a:r>
          </a:p>
        </p:txBody>
      </p:sp>
    </p:spTree>
    <p:extLst>
      <p:ext uri="{BB962C8B-B14F-4D97-AF65-F5344CB8AC3E}">
        <p14:creationId xmlns:p14="http://schemas.microsoft.com/office/powerpoint/2010/main" val="14017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2742034" cy="265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Hvala na pažnji!</a:t>
            </a:r>
            <a:endParaRPr lang="en-US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869160"/>
            <a:ext cx="74821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dirty="0" smtClean="0">
                <a:solidFill>
                  <a:srgbClr val="002060"/>
                </a:solidFill>
                <a:latin typeface="Cambria" pitchFamily="18" charset="0"/>
              </a:rPr>
              <a:t>Pitanja?</a:t>
            </a:r>
          </a:p>
          <a:p>
            <a:pPr algn="l"/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violeta.dimic2015@gmail.com</a:t>
            </a:r>
            <a:endParaRPr lang="en-US" sz="28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Implementiranje jednostavne sesije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04856" cy="4032448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Prvi korak u radu sa sesijama na nekoj strani je poziv funkcije </a:t>
            </a:r>
            <a:r>
              <a:rPr lang="sr-Latn-CS" altLang="en-US" sz="20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session_start(). 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Ova funkcija najpre proverava da li već postoji dodeljeni </a:t>
            </a:r>
            <a:r>
              <a:rPr lang="sr-Latn-CS" altLang="en-US" sz="20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Session ID. 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Ako ne postoji, ova funkcija će kreirati ID. Ako postoji, izvršiće se učitavanje promenljivih sesije koje su uskladištene na serverskom računaru.</a:t>
            </a:r>
            <a:endParaRPr lang="en-US" alt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sr-Latn-CS" alt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Da 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bismo kreirarli neku promenljivu sesije, dovoljno je da u superglobalnu promenljivu $_SESSION, upišemo novu vrednost: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	$_SESSION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[“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myvar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”] = 5</a:t>
            </a:r>
          </a:p>
          <a:p>
            <a:pPr marL="342900" lvl="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svakoj</a:t>
            </a:r>
            <a:r>
              <a:rPr lang="en-GB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slede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ćoj strani možemo koristiti ovu vrednost, pod uslovom da smo prethodno pozvali funkciju </a:t>
            </a:r>
            <a:r>
              <a:rPr lang="sr-Latn-CS" altLang="en-US" sz="20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session_start().</a:t>
            </a:r>
          </a:p>
          <a:p>
            <a:pPr marL="742950" lvl="1" indent="-285750" algn="l">
              <a:lnSpc>
                <a:spcPct val="80000"/>
              </a:lnSpc>
            </a:pP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$var1 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= $_SESSION[“</a:t>
            </a:r>
            <a:r>
              <a:rPr lang="en-US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myvar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”]</a:t>
            </a:r>
          </a:p>
          <a:p>
            <a:pPr marL="342900" lvl="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Promenljivu</a:t>
            </a:r>
            <a:r>
              <a:rPr lang="en-US" alt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sesije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mo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žemo da brišemo pozivom naredbe unset:</a:t>
            </a:r>
          </a:p>
          <a:p>
            <a:pPr marL="742950" lvl="1" indent="-285750" algn="l">
              <a:lnSpc>
                <a:spcPct val="80000"/>
              </a:lnSpc>
            </a:pP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unset($_SESSION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[“</a:t>
            </a:r>
            <a:r>
              <a:rPr lang="en-US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myvar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”])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GB" alt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Primer </a:t>
            </a:r>
            <a:r>
              <a:rPr lang="pl-PL" dirty="0" smtClean="0">
                <a:solidFill>
                  <a:schemeClr val="tx2"/>
                </a:solidFill>
                <a:latin typeface="Cambria" pitchFamily="18" charset="0"/>
              </a:rPr>
              <a:t>1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04856" cy="4032448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sr-Latn-CS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Pretpostavimo da imamo dva skripta, </a:t>
            </a:r>
            <a:r>
              <a:rPr lang="sr-Latn-CS" altLang="en-US" sz="2400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hlinkClick r:id="rId2" action="ppaction://hlinkfile"/>
              </a:rPr>
              <a:t>listing1.php </a:t>
            </a:r>
            <a:r>
              <a:rPr lang="sr-Latn-CS" alt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 </a:t>
            </a:r>
            <a:r>
              <a:rPr lang="sr-Latn-CS" altLang="en-US" sz="2400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hlinkClick r:id="rId3" action="ppaction://hlinkfile"/>
              </a:rPr>
              <a:t>listing2.php</a:t>
            </a:r>
            <a:endParaRPr lang="sr-Latn-CS" altLang="en-US" sz="2400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sr-Latn-CS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 prvom skriptu startujemo sesiju u registrujemo dve promenljive:</a:t>
            </a:r>
          </a:p>
          <a:p>
            <a:pPr marL="342900" lvl="0" indent="-342900" algn="l"/>
            <a:r>
              <a:rPr lang="sr-Latn-CS" altLang="en-US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sr-Latn-C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session_start();</a:t>
            </a:r>
          </a:p>
          <a:p>
            <a:pPr marL="342900" lvl="0" indent="-342900" algn="l"/>
            <a:r>
              <a:rPr lang="sr-Latn-C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$_SESSION["aUser"]='Pera';</a:t>
            </a:r>
          </a:p>
          <a:p>
            <a:pPr marL="342900" lvl="0" indent="-342900" algn="l"/>
            <a:r>
              <a:rPr lang="sr-Latn-C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$_SESSION["aAccount"]='1016';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sr-Latn-CS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 istom skritpu imamo link na drugi skript:</a:t>
            </a:r>
          </a:p>
          <a:p>
            <a:pPr marL="342900" lvl="0" indent="-342900" algn="l"/>
            <a:r>
              <a:rPr lang="sr-Latn-CS" altLang="en-US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&lt;a href="listing2.php"&gt;Go to page </a:t>
            </a:r>
            <a:r>
              <a:rPr lang="sr-Latn-CS" altLang="en-US" sz="20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2&lt;/</a:t>
            </a:r>
            <a:r>
              <a:rPr lang="sr-Latn-CS" altLang="en-US" sz="2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a&gt;</a:t>
            </a:r>
          </a:p>
        </p:txBody>
      </p:sp>
    </p:spTree>
    <p:extLst>
      <p:ext uri="{BB962C8B-B14F-4D97-AF65-F5344CB8AC3E}">
        <p14:creationId xmlns:p14="http://schemas.microsoft.com/office/powerpoint/2010/main" val="23123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Primer </a:t>
            </a:r>
            <a:r>
              <a:rPr lang="pl-PL" dirty="0" smtClean="0">
                <a:solidFill>
                  <a:schemeClr val="tx2"/>
                </a:solidFill>
                <a:latin typeface="Cambria" pitchFamily="18" charset="0"/>
              </a:rPr>
              <a:t>1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9" y="2204864"/>
            <a:ext cx="7971059" cy="419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3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Primer </a:t>
            </a:r>
            <a:r>
              <a:rPr lang="pl-PL" dirty="0" smtClean="0">
                <a:solidFill>
                  <a:schemeClr val="tx2"/>
                </a:solidFill>
                <a:latin typeface="Cambria" pitchFamily="18" charset="0"/>
              </a:rPr>
              <a:t>1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91683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Ako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alt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želimo da promenljive koristimo u drugom skriptu, dovoljno je da startujemo sesiju i prezumemo promenljive iz </a:t>
            </a:r>
            <a:r>
              <a:rPr lang="sr-Latn-CS" alt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nje.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223786" cy="36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7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Primer </a:t>
            </a:r>
            <a:r>
              <a:rPr lang="pl-PL" dirty="0" smtClean="0">
                <a:solidFill>
                  <a:schemeClr val="tx2"/>
                </a:solidFill>
                <a:latin typeface="Cambria" pitchFamily="18" charset="0"/>
              </a:rPr>
              <a:t>2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04856" cy="4032448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sr-Latn-CS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Kreirati stranu proizvodi.php koja prikazuje listu proizvoda i njihovih kolicina i pored svakog od njih link za povecanje kolicine. Kada se klikne na neki od linkova,  prikazuje se ista strana, ali sa azuriranim kolicinama</a:t>
            </a:r>
          </a:p>
          <a:p>
            <a:pPr marL="342900" lvl="0" indent="-342900" algn="l">
              <a:buFont typeface="Arial" pitchFamily="34" charset="0"/>
              <a:buChar char="•"/>
            </a:pPr>
            <a:endParaRPr lang="sr-Latn-CS" alt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sr-Latn-CS" alt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Napomena: Za održavanje perzistencije niza koristiti promenljive sesije </a:t>
            </a:r>
          </a:p>
        </p:txBody>
      </p:sp>
    </p:spTree>
    <p:extLst>
      <p:ext uri="{BB962C8B-B14F-4D97-AF65-F5344CB8AC3E}">
        <p14:creationId xmlns:p14="http://schemas.microsoft.com/office/powerpoint/2010/main" val="9185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57606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solidFill>
                  <a:schemeClr val="tx2"/>
                </a:solidFill>
                <a:latin typeface="Cambria" pitchFamily="18" charset="0"/>
              </a:rPr>
              <a:t>Primer 2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5380"/>
            <a:ext cx="9144000" cy="52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73" y="3219838"/>
            <a:ext cx="46863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1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1577</Words>
  <Application>Microsoft Office PowerPoint</Application>
  <PresentationFormat>On-screen Show (4:3)</PresentationFormat>
  <Paragraphs>234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Sesije u jeziku PHP Rad sa Smarty šablonima</vt:lpstr>
      <vt:lpstr>Kontrola sesija u Web aplikacijama</vt:lpstr>
      <vt:lpstr>Osnovna funkcionalnost PHP sesija</vt:lpstr>
      <vt:lpstr>Implementiranje jednostavne sesije</vt:lpstr>
      <vt:lpstr>Primer 1</vt:lpstr>
      <vt:lpstr>Primer 1</vt:lpstr>
      <vt:lpstr>Primer 1</vt:lpstr>
      <vt:lpstr>Primer 2</vt:lpstr>
      <vt:lpstr>Primer 2</vt:lpstr>
      <vt:lpstr>Primer 3</vt:lpstr>
      <vt:lpstr>Primer 3 - fakultet.sql</vt:lpstr>
      <vt:lpstr>Primer 3 – application.php</vt:lpstr>
      <vt:lpstr>Primer 3 – login.php</vt:lpstr>
      <vt:lpstr>Primer 3 – printstudents.php</vt:lpstr>
      <vt:lpstr>Korišćenje šablona u jeziku PHP</vt:lpstr>
      <vt:lpstr>Primer “špageti” koda u PHP-u</vt:lpstr>
      <vt:lpstr>Arhitektura Smarty aplikacije</vt:lpstr>
      <vt:lpstr>PowerPoint Presentation</vt:lpstr>
      <vt:lpstr>Struktura aplikacije</vt:lpstr>
      <vt:lpstr>Izgled šablona</vt:lpstr>
      <vt:lpstr>Klasa koja konfiguriše Smarty engine</vt:lpstr>
      <vt:lpstr>Izgled PHP fajla (index.php)</vt:lpstr>
      <vt:lpstr>index.php</vt:lpstr>
      <vt:lpstr>Sintaksa Smarty jezika</vt:lpstr>
      <vt:lpstr>Modifikatori promenljivih</vt:lpstr>
      <vt:lpstr>Modifikatori promenljivih</vt:lpstr>
      <vt:lpstr>Korišćenje if naredbe u šablonima</vt:lpstr>
      <vt:lpstr>Korišćenje foreach petlje</vt:lpstr>
      <vt:lpstr>Primeri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53</cp:revision>
  <dcterms:created xsi:type="dcterms:W3CDTF">2021-02-24T10:06:34Z</dcterms:created>
  <dcterms:modified xsi:type="dcterms:W3CDTF">2022-05-09T12:56:02Z</dcterms:modified>
</cp:coreProperties>
</file>