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0" r:id="rId2"/>
    <p:sldId id="310"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265" r:id="rId23"/>
    <p:sldId id="267" r:id="rId24"/>
    <p:sldId id="268" r:id="rId25"/>
    <p:sldId id="269" r:id="rId26"/>
    <p:sldId id="284" r:id="rId27"/>
    <p:sldId id="270" r:id="rId28"/>
    <p:sldId id="285" r:id="rId29"/>
    <p:sldId id="271" r:id="rId30"/>
    <p:sldId id="272" r:id="rId31"/>
    <p:sldId id="273" r:id="rId32"/>
    <p:sldId id="274" r:id="rId33"/>
    <p:sldId id="275" r:id="rId34"/>
    <p:sldId id="276" r:id="rId35"/>
    <p:sldId id="286" r:id="rId36"/>
    <p:sldId id="277" r:id="rId37"/>
    <p:sldId id="278" r:id="rId38"/>
    <p:sldId id="279" r:id="rId39"/>
    <p:sldId id="281" r:id="rId40"/>
    <p:sldId id="280" r:id="rId41"/>
    <p:sldId id="282" r:id="rId42"/>
    <p:sldId id="287" r:id="rId43"/>
    <p:sldId id="283" r:id="rId44"/>
    <p:sldId id="28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4AC18E-3F46-49F8-9B4A-C4A44B5EA8E2}" type="datetimeFigureOut">
              <a:rPr lang="en-US" smtClean="0"/>
              <a:t>5/7/2022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A11E9-85E5-43B7-8623-B65CE9379B5E}" type="slidenum">
              <a:rPr lang="en-US" smtClean="0"/>
              <a:t>‹#›</a:t>
            </a:fld>
            <a:endParaRPr lang="en-US"/>
          </a:p>
        </p:txBody>
      </p:sp>
    </p:spTree>
    <p:extLst>
      <p:ext uri="{BB962C8B-B14F-4D97-AF65-F5344CB8AC3E}">
        <p14:creationId xmlns:p14="http://schemas.microsoft.com/office/powerpoint/2010/main" val="417170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15690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98929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64198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84077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5E91-D7E6-47FD-B56E-DFD7ED9D5058}"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8906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5E91-D7E6-47FD-B56E-DFD7ED9D5058}" type="datetimeFigureOut">
              <a:rPr lang="en-US" smtClean="0"/>
              <a:t>5/7/2022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02716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5E91-D7E6-47FD-B56E-DFD7ED9D5058}" type="datetimeFigureOut">
              <a:rPr lang="en-US" smtClean="0"/>
              <a:t>5/7/2022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51983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5E91-D7E6-47FD-B56E-DFD7ED9D5058}" type="datetimeFigureOut">
              <a:rPr lang="en-US" smtClean="0"/>
              <a:t>5/7/2022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85341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5E91-D7E6-47FD-B56E-DFD7ED9D5058}" type="datetimeFigureOut">
              <a:rPr lang="en-US" smtClean="0"/>
              <a:t>5/7/2022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71296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5E91-D7E6-47FD-B56E-DFD7ED9D5058}" type="datetimeFigureOut">
              <a:rPr lang="en-US" smtClean="0"/>
              <a:t>5/7/2022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6716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5E91-D7E6-47FD-B56E-DFD7ED9D5058}" type="datetimeFigureOut">
              <a:rPr lang="en-US" smtClean="0"/>
              <a:t>5/7/2022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72862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5E91-D7E6-47FD-B56E-DFD7ED9D5058}" type="datetimeFigureOut">
              <a:rPr lang="en-US" smtClean="0"/>
              <a:t>5/7/2022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C2A9D-B1EA-4680-84B8-CF3316DF8074}" type="slidenum">
              <a:rPr lang="en-US" smtClean="0"/>
              <a:t>‹#›</a:t>
            </a:fld>
            <a:endParaRPr lang="en-US"/>
          </a:p>
        </p:txBody>
      </p:sp>
    </p:spTree>
    <p:extLst>
      <p:ext uri="{BB962C8B-B14F-4D97-AF65-F5344CB8AC3E}">
        <p14:creationId xmlns:p14="http://schemas.microsoft.com/office/powerpoint/2010/main" val="3840101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violeta.dimic2015@gmail.co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pPr algn="l"/>
            <a:r>
              <a:rPr lang="en-US" dirty="0" err="1">
                <a:solidFill>
                  <a:schemeClr val="tx2"/>
                </a:solidFill>
                <a:latin typeface="Cambria" pitchFamily="18" charset="0"/>
              </a:rPr>
              <a:t>Veštačka</a:t>
            </a:r>
            <a:r>
              <a:rPr lang="en-US" dirty="0">
                <a:solidFill>
                  <a:schemeClr val="tx2"/>
                </a:solidFill>
                <a:latin typeface="Cambria" pitchFamily="18" charset="0"/>
              </a:rPr>
              <a:t> </a:t>
            </a:r>
            <a:r>
              <a:rPr lang="en-US" dirty="0" err="1">
                <a:solidFill>
                  <a:schemeClr val="tx2"/>
                </a:solidFill>
                <a:latin typeface="Cambria" pitchFamily="18" charset="0"/>
              </a:rPr>
              <a:t>ineteIigencija</a:t>
            </a:r>
            <a:r>
              <a:rPr lang="en-US" dirty="0">
                <a:solidFill>
                  <a:schemeClr val="tx2"/>
                </a:solidFill>
                <a:latin typeface="Cambria" pitchFamily="18" charset="0"/>
              </a:rPr>
              <a:t> </a:t>
            </a:r>
          </a:p>
        </p:txBody>
      </p:sp>
      <p:sp>
        <p:nvSpPr>
          <p:cNvPr id="5" name="Subtitle 2"/>
          <p:cNvSpPr>
            <a:spLocks noGrp="1"/>
          </p:cNvSpPr>
          <p:nvPr>
            <p:ph type="subTitle" idx="1"/>
          </p:nvPr>
        </p:nvSpPr>
        <p:spPr>
          <a:xfrm>
            <a:off x="683568" y="2636912"/>
            <a:ext cx="7120880" cy="2376264"/>
          </a:xfrm>
        </p:spPr>
        <p:txBody>
          <a:bodyPr>
            <a:normAutofit/>
          </a:bodyPr>
          <a:lstStyle/>
          <a:p>
            <a:pPr algn="l"/>
            <a:r>
              <a:rPr lang="sr-Latn-RS" sz="2400" dirty="0">
                <a:solidFill>
                  <a:schemeClr val="tx2"/>
                </a:solidFill>
                <a:latin typeface="Cambria" pitchFamily="18" charset="0"/>
              </a:rPr>
              <a:t>Veštačaka inteligencija </a:t>
            </a:r>
            <a:r>
              <a:rPr lang="sr-Latn-RS" sz="2400" dirty="0" smtClean="0">
                <a:solidFill>
                  <a:schemeClr val="tx2"/>
                </a:solidFill>
                <a:latin typeface="Cambria" pitchFamily="18" charset="0"/>
              </a:rPr>
              <a:t>– algoritmi</a:t>
            </a:r>
            <a:endParaRPr lang="en-US" sz="2400" dirty="0" smtClean="0">
              <a:solidFill>
                <a:schemeClr val="tx2"/>
              </a:solidFill>
              <a:latin typeface="Cambria" pitchFamily="18" charset="0"/>
            </a:endParaRPr>
          </a:p>
          <a:p>
            <a:pPr algn="l"/>
            <a:r>
              <a:rPr lang="en-US" sz="2400" dirty="0" err="1">
                <a:solidFill>
                  <a:schemeClr val="tx2"/>
                </a:solidFill>
                <a:latin typeface="Cambria" pitchFamily="18" charset="0"/>
              </a:rPr>
              <a:t>Genetski</a:t>
            </a:r>
            <a:r>
              <a:rPr lang="en-US" sz="2400" dirty="0">
                <a:solidFill>
                  <a:schemeClr val="tx2"/>
                </a:solidFill>
                <a:latin typeface="Cambria" pitchFamily="18" charset="0"/>
              </a:rPr>
              <a:t> </a:t>
            </a:r>
            <a:r>
              <a:rPr lang="en-US" sz="2400" dirty="0" err="1">
                <a:solidFill>
                  <a:schemeClr val="tx2"/>
                </a:solidFill>
                <a:latin typeface="Cambria" pitchFamily="18" charset="0"/>
              </a:rPr>
              <a:t>algoritam</a:t>
            </a:r>
            <a:r>
              <a:rPr lang="en-US" sz="2400" dirty="0">
                <a:solidFill>
                  <a:schemeClr val="tx2"/>
                </a:solidFill>
                <a:latin typeface="Cambria" pitchFamily="18" charset="0"/>
              </a:rPr>
              <a:t> </a:t>
            </a:r>
            <a:endParaRPr lang="en-US" sz="2400" dirty="0" smtClean="0">
              <a:solidFill>
                <a:schemeClr val="tx2"/>
              </a:solidFill>
              <a:latin typeface="Cambria" pitchFamily="18" charset="0"/>
            </a:endParaRPr>
          </a:p>
          <a:p>
            <a:pPr algn="l"/>
            <a:r>
              <a:rPr lang="en-US" sz="2400" dirty="0" err="1">
                <a:solidFill>
                  <a:schemeClr val="tx2"/>
                </a:solidFill>
                <a:latin typeface="Cambria" pitchFamily="18" charset="0"/>
              </a:rPr>
              <a:t>Evolucija</a:t>
            </a:r>
            <a:r>
              <a:rPr lang="en-US" sz="2400" dirty="0">
                <a:solidFill>
                  <a:schemeClr val="tx2"/>
                </a:solidFill>
                <a:latin typeface="Cambria" pitchFamily="18" charset="0"/>
              </a:rPr>
              <a:t> </a:t>
            </a:r>
            <a:r>
              <a:rPr lang="en-US" sz="2400" dirty="0" err="1">
                <a:solidFill>
                  <a:schemeClr val="tx2"/>
                </a:solidFill>
                <a:latin typeface="Cambria" pitchFamily="18" charset="0"/>
              </a:rPr>
              <a:t>alogoritma</a:t>
            </a:r>
            <a:endParaRPr lang="en-US" sz="2400" dirty="0" smtClean="0">
              <a:solidFill>
                <a:schemeClr val="tx2"/>
              </a:solidFill>
              <a:latin typeface="Cambria" pitchFamily="18" charset="0"/>
            </a:endParaRPr>
          </a:p>
          <a:p>
            <a:pPr algn="l"/>
            <a:r>
              <a:rPr lang="sr-Latn-RS" sz="2400" dirty="0" smtClean="0">
                <a:solidFill>
                  <a:schemeClr val="tx2"/>
                </a:solidFill>
                <a:latin typeface="Cambria" pitchFamily="18" charset="0"/>
              </a:rPr>
              <a:t>I</a:t>
            </a:r>
            <a:r>
              <a:rPr lang="en-US" sz="2400" dirty="0" err="1" smtClean="0">
                <a:solidFill>
                  <a:schemeClr val="tx2"/>
                </a:solidFill>
                <a:latin typeface="Cambria" pitchFamily="18" charset="0"/>
              </a:rPr>
              <a:t>mplementacija</a:t>
            </a:r>
            <a:r>
              <a:rPr lang="en-US" sz="2400" dirty="0" smtClean="0">
                <a:solidFill>
                  <a:schemeClr val="tx2"/>
                </a:solidFill>
                <a:latin typeface="Cambria" pitchFamily="18" charset="0"/>
              </a:rPr>
              <a:t> </a:t>
            </a:r>
            <a:r>
              <a:rPr lang="en-US" sz="2400" dirty="0" err="1">
                <a:solidFill>
                  <a:schemeClr val="tx2"/>
                </a:solidFill>
                <a:latin typeface="Cambria" pitchFamily="18" charset="0"/>
              </a:rPr>
              <a:t>pretrage</a:t>
            </a:r>
            <a:endParaRPr lang="en-US" sz="2400" dirty="0">
              <a:solidFill>
                <a:schemeClr val="tx2"/>
              </a:solidFill>
              <a:latin typeface="Cambria" pitchFamily="18" charset="0"/>
            </a:endParaRPr>
          </a:p>
        </p:txBody>
      </p:sp>
      <p:sp>
        <p:nvSpPr>
          <p:cNvPr id="3" name="AutoShape 2" descr="Veštačka inteligencija bi uskoro mogla da otkrije da li je neka osoba  boles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446596"/>
            <a:ext cx="3228950" cy="180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704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pPr algn="l"/>
            <a:r>
              <a:rPr lang="en-US" dirty="0" err="1">
                <a:solidFill>
                  <a:schemeClr val="tx2"/>
                </a:solidFill>
                <a:latin typeface="Cambria" pitchFamily="18" charset="0"/>
              </a:rPr>
              <a:t>Završetak</a:t>
            </a:r>
            <a:endParaRPr lang="en-US" dirty="0">
              <a:solidFill>
                <a:schemeClr val="tx2"/>
              </a:solidFill>
              <a:latin typeface="Cambria" pitchFamily="18" charset="0"/>
            </a:endParaRPr>
          </a:p>
        </p:txBody>
      </p:sp>
      <p:sp>
        <p:nvSpPr>
          <p:cNvPr id="5" name="Subtitle 2"/>
          <p:cNvSpPr>
            <a:spLocks noGrp="1"/>
          </p:cNvSpPr>
          <p:nvPr>
            <p:ph type="subTitle" idx="1"/>
          </p:nvPr>
        </p:nvSpPr>
        <p:spPr>
          <a:xfrm>
            <a:off x="683568" y="2492896"/>
            <a:ext cx="7848872" cy="4248472"/>
          </a:xfrm>
        </p:spPr>
        <p:txBody>
          <a:bodyPr>
            <a:normAutofit fontScale="92500" lnSpcReduction="20000"/>
          </a:bodyPr>
          <a:lstStyle/>
          <a:p>
            <a:pPr algn="l"/>
            <a:r>
              <a:rPr lang="vi-VN" sz="2600" dirty="0">
                <a:solidFill>
                  <a:schemeClr val="tx2"/>
                </a:solidFill>
                <a:latin typeface="Cambria" pitchFamily="18" charset="0"/>
              </a:rPr>
              <a:t>Ovaj generacijski proces se ponavlja sve dok se ne postigne uslov prekida. Opšti uslovi završetka su:</a:t>
            </a:r>
          </a:p>
          <a:p>
            <a:pPr marL="342900" indent="-342900" algn="l">
              <a:buFont typeface="Wingdings" pitchFamily="2" charset="2"/>
              <a:buChar char="Ø"/>
            </a:pPr>
            <a:r>
              <a:rPr lang="vi-VN" sz="2600" dirty="0">
                <a:solidFill>
                  <a:schemeClr val="tx2"/>
                </a:solidFill>
                <a:latin typeface="Cambria" pitchFamily="18" charset="0"/>
              </a:rPr>
              <a:t>Rešenje koje je pronađeno zadovoljava minimalne kriterijume</a:t>
            </a:r>
          </a:p>
          <a:p>
            <a:pPr marL="342900" indent="-342900" algn="l">
              <a:buFont typeface="Wingdings" pitchFamily="2" charset="2"/>
              <a:buChar char="Ø"/>
            </a:pPr>
            <a:r>
              <a:rPr lang="vi-VN" sz="2600" dirty="0">
                <a:solidFill>
                  <a:schemeClr val="tx2"/>
                </a:solidFill>
                <a:latin typeface="Cambria" pitchFamily="18" charset="0"/>
              </a:rPr>
              <a:t>Dostignut je fiksiran broj generacija</a:t>
            </a:r>
          </a:p>
          <a:p>
            <a:pPr marL="342900" indent="-342900" algn="l">
              <a:buFont typeface="Wingdings" pitchFamily="2" charset="2"/>
              <a:buChar char="Ø"/>
            </a:pPr>
            <a:r>
              <a:rPr lang="vi-VN" sz="2600" dirty="0">
                <a:solidFill>
                  <a:schemeClr val="tx2"/>
                </a:solidFill>
                <a:latin typeface="Cambria" pitchFamily="18" charset="0"/>
              </a:rPr>
              <a:t>Dodeljen budžet (izrčunava se vreme / novac) je potrošen</a:t>
            </a:r>
          </a:p>
          <a:p>
            <a:pPr marL="342900" indent="-342900" algn="l">
              <a:buFont typeface="Wingdings" pitchFamily="2" charset="2"/>
              <a:buChar char="Ø"/>
            </a:pPr>
            <a:r>
              <a:rPr lang="vi-VN" sz="2600" dirty="0">
                <a:solidFill>
                  <a:schemeClr val="tx2"/>
                </a:solidFill>
                <a:latin typeface="Cambria" pitchFamily="18" charset="0"/>
              </a:rPr>
              <a:t>Fitnes rešenja koje je najviše rankirano dostiže ili je dostigao plato takav da uzastopne iteracije ne daju bolje rezultate</a:t>
            </a:r>
          </a:p>
          <a:p>
            <a:pPr marL="342900" indent="-342900" algn="l">
              <a:buFont typeface="Wingdings" pitchFamily="2" charset="2"/>
              <a:buChar char="Ø"/>
            </a:pPr>
            <a:r>
              <a:rPr lang="vi-VN" sz="2600" dirty="0">
                <a:solidFill>
                  <a:schemeClr val="tx2"/>
                </a:solidFill>
                <a:latin typeface="Cambria" pitchFamily="18" charset="0"/>
              </a:rPr>
              <a:t>Ručno proveravanje</a:t>
            </a:r>
          </a:p>
          <a:p>
            <a:pPr marL="342900" indent="-342900" algn="l">
              <a:buFont typeface="Wingdings" pitchFamily="2" charset="2"/>
              <a:buChar char="Ø"/>
            </a:pPr>
            <a:r>
              <a:rPr lang="vi-VN" sz="2600" dirty="0">
                <a:solidFill>
                  <a:schemeClr val="tx2"/>
                </a:solidFill>
                <a:latin typeface="Cambria" pitchFamily="18" charset="0"/>
              </a:rPr>
              <a:t>Kombinacija navedenih uslova</a:t>
            </a:r>
          </a:p>
        </p:txBody>
      </p:sp>
    </p:spTree>
    <p:extLst>
      <p:ext uri="{BB962C8B-B14F-4D97-AF65-F5344CB8AC3E}">
        <p14:creationId xmlns:p14="http://schemas.microsoft.com/office/powerpoint/2010/main" val="2713396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pPr algn="l"/>
            <a:r>
              <a:rPr lang="en-US" dirty="0" err="1">
                <a:solidFill>
                  <a:schemeClr val="tx2"/>
                </a:solidFill>
                <a:latin typeface="Cambria" pitchFamily="18" charset="0"/>
              </a:rPr>
              <a:t>Hipoteza</a:t>
            </a:r>
            <a:r>
              <a:rPr lang="en-US" dirty="0">
                <a:solidFill>
                  <a:schemeClr val="tx2"/>
                </a:solidFill>
                <a:latin typeface="Cambria" pitchFamily="18" charset="0"/>
              </a:rPr>
              <a:t> </a:t>
            </a:r>
            <a:r>
              <a:rPr lang="en-US" dirty="0" err="1">
                <a:solidFill>
                  <a:schemeClr val="tx2"/>
                </a:solidFill>
                <a:latin typeface="Cambria" pitchFamily="18" charset="0"/>
              </a:rPr>
              <a:t>gradivnog</a:t>
            </a:r>
            <a:r>
              <a:rPr lang="en-US" dirty="0">
                <a:solidFill>
                  <a:schemeClr val="tx2"/>
                </a:solidFill>
                <a:latin typeface="Cambria" pitchFamily="18" charset="0"/>
              </a:rPr>
              <a:t> </a:t>
            </a:r>
            <a:r>
              <a:rPr lang="en-US" dirty="0" err="1">
                <a:solidFill>
                  <a:schemeClr val="tx2"/>
                </a:solidFill>
                <a:latin typeface="Cambria" pitchFamily="18" charset="0"/>
              </a:rPr>
              <a:t>bloka</a:t>
            </a:r>
            <a:endParaRPr lang="en-US" dirty="0">
              <a:solidFill>
                <a:schemeClr val="tx2"/>
              </a:solidFill>
              <a:latin typeface="Cambria" pitchFamily="18" charset="0"/>
            </a:endParaRPr>
          </a:p>
        </p:txBody>
      </p:sp>
      <p:sp>
        <p:nvSpPr>
          <p:cNvPr id="5" name="Subtitle 2"/>
          <p:cNvSpPr>
            <a:spLocks noGrp="1"/>
          </p:cNvSpPr>
          <p:nvPr>
            <p:ph type="subTitle" idx="1"/>
          </p:nvPr>
        </p:nvSpPr>
        <p:spPr>
          <a:xfrm>
            <a:off x="683568" y="2492896"/>
            <a:ext cx="7848872" cy="4248472"/>
          </a:xfrm>
        </p:spPr>
        <p:txBody>
          <a:bodyPr>
            <a:normAutofit/>
          </a:bodyPr>
          <a:lstStyle/>
          <a:p>
            <a:pPr algn="l"/>
            <a:r>
              <a:rPr lang="vi-VN" sz="2600" dirty="0" smtClean="0">
                <a:solidFill>
                  <a:schemeClr val="tx2"/>
                </a:solidFill>
                <a:latin typeface="Cambria" pitchFamily="18" charset="0"/>
              </a:rPr>
              <a:t>Hipoteza </a:t>
            </a:r>
            <a:r>
              <a:rPr lang="vi-VN" sz="2600" dirty="0">
                <a:solidFill>
                  <a:schemeClr val="tx2"/>
                </a:solidFill>
                <a:latin typeface="Cambria" pitchFamily="18" charset="0"/>
              </a:rPr>
              <a:t>gradivnog bloka </a:t>
            </a:r>
            <a:r>
              <a:rPr lang="vi-VN" sz="2600" dirty="0" smtClean="0">
                <a:solidFill>
                  <a:schemeClr val="tx2"/>
                </a:solidFill>
                <a:latin typeface="Cambria" pitchFamily="18" charset="0"/>
              </a:rPr>
              <a:t>(building </a:t>
            </a:r>
            <a:r>
              <a:rPr lang="vi-VN" sz="2600" dirty="0">
                <a:solidFill>
                  <a:schemeClr val="tx2"/>
                </a:solidFill>
                <a:latin typeface="Cambria" pitchFamily="18" charset="0"/>
              </a:rPr>
              <a:t>block hypothesis, BBH) se sastoji od:</a:t>
            </a:r>
          </a:p>
          <a:p>
            <a:pPr marL="457200" indent="-457200" algn="l">
              <a:buFont typeface="Wingdings" pitchFamily="2" charset="2"/>
              <a:buChar char="Ø"/>
            </a:pPr>
            <a:r>
              <a:rPr lang="vi-VN" sz="2600" dirty="0">
                <a:solidFill>
                  <a:schemeClr val="tx2"/>
                </a:solidFill>
                <a:latin typeface="Cambria" pitchFamily="18" charset="0"/>
              </a:rPr>
              <a:t>Opis heuristike koja obavlja adaptaciju tako što identifikuje i kombinuje gradivne blokove, npr. shema niskog reda sa fitnesom iznad proseka.</a:t>
            </a:r>
          </a:p>
          <a:p>
            <a:pPr marL="457200" indent="-457200" algn="l">
              <a:buFont typeface="Wingdings" pitchFamily="2" charset="2"/>
              <a:buChar char="Ø"/>
            </a:pPr>
            <a:r>
              <a:rPr lang="vi-VN" sz="2600" dirty="0">
                <a:solidFill>
                  <a:schemeClr val="tx2"/>
                </a:solidFill>
                <a:latin typeface="Cambria" pitchFamily="18" charset="0"/>
              </a:rPr>
              <a:t>Hipoteza kojom genetički algoritam vrši implicitnu adaptaciju i efikasno implementira ovu heuristiku</a:t>
            </a:r>
            <a:r>
              <a:rPr lang="vi-VN" sz="2600" dirty="0" smtClean="0">
                <a:solidFill>
                  <a:schemeClr val="tx2"/>
                </a:solidFill>
                <a:latin typeface="Cambria" pitchFamily="18" charset="0"/>
              </a:rPr>
              <a:t>.</a:t>
            </a:r>
            <a:endParaRPr lang="vi-VN" sz="2600" dirty="0">
              <a:solidFill>
                <a:schemeClr val="tx2"/>
              </a:solidFill>
              <a:latin typeface="Cambria" pitchFamily="18" charset="0"/>
            </a:endParaRPr>
          </a:p>
        </p:txBody>
      </p:sp>
    </p:spTree>
    <p:extLst>
      <p:ext uri="{BB962C8B-B14F-4D97-AF65-F5344CB8AC3E}">
        <p14:creationId xmlns:p14="http://schemas.microsoft.com/office/powerpoint/2010/main" val="336142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pPr algn="l"/>
            <a:r>
              <a:rPr lang="en-US" dirty="0" err="1">
                <a:solidFill>
                  <a:schemeClr val="tx2"/>
                </a:solidFill>
                <a:latin typeface="Cambria" pitchFamily="18" charset="0"/>
              </a:rPr>
              <a:t>Heuristika</a:t>
            </a:r>
            <a:endParaRPr lang="en-US" dirty="0">
              <a:solidFill>
                <a:schemeClr val="tx2"/>
              </a:solidFill>
              <a:latin typeface="Cambria" pitchFamily="18" charset="0"/>
            </a:endParaRPr>
          </a:p>
        </p:txBody>
      </p:sp>
      <p:sp>
        <p:nvSpPr>
          <p:cNvPr id="5" name="Subtitle 2"/>
          <p:cNvSpPr>
            <a:spLocks noGrp="1"/>
          </p:cNvSpPr>
          <p:nvPr>
            <p:ph type="subTitle" idx="1"/>
          </p:nvPr>
        </p:nvSpPr>
        <p:spPr>
          <a:xfrm>
            <a:off x="683568" y="2420888"/>
            <a:ext cx="7848872" cy="4248472"/>
          </a:xfrm>
        </p:spPr>
        <p:txBody>
          <a:bodyPr>
            <a:normAutofit fontScale="77500" lnSpcReduction="20000"/>
          </a:bodyPr>
          <a:lstStyle/>
          <a:p>
            <a:pPr algn="l"/>
            <a:r>
              <a:rPr lang="vi-VN" sz="3100" dirty="0">
                <a:solidFill>
                  <a:schemeClr val="tx2"/>
                </a:solidFill>
                <a:latin typeface="Cambria" pitchFamily="18" charset="0"/>
              </a:rPr>
              <a:t>Goldberg opisuje heuristiku na sledeći način:</a:t>
            </a:r>
          </a:p>
          <a:p>
            <a:pPr lvl="1" algn="l">
              <a:lnSpc>
                <a:spcPct val="110000"/>
              </a:lnSpc>
            </a:pPr>
            <a:r>
              <a:rPr lang="vi-VN" sz="2400" dirty="0">
                <a:solidFill>
                  <a:schemeClr val="tx2"/>
                </a:solidFill>
                <a:latin typeface="Cambria" pitchFamily="18" charset="0"/>
              </a:rPr>
              <a:t>„Kratke sheme niskog reda i sa visokim fitnesom se uzorkuju (uzimaju uzorci), kobinuju i ponovo uzorkuju kako bi napravili stringove potencijalno većeg fitnesa. Radeći sa ovim shemama (tj. gradivnim blokovima), smanjili smo složenost našeg problema; umesto da pravimo vrlo efikasne stringove pokašavajući sa svakom mogućom kombinacijom, mi pravimo sve bolje i bolje stringove koristeći najbolja parcijalna rešenja prethodnog uzorkovanja</a:t>
            </a:r>
            <a:r>
              <a:rPr lang="vi-VN" sz="2400" dirty="0" smtClean="0">
                <a:solidFill>
                  <a:schemeClr val="tx2"/>
                </a:solidFill>
                <a:latin typeface="Cambria" pitchFamily="18" charset="0"/>
              </a:rPr>
              <a:t>.“</a:t>
            </a:r>
            <a:endParaRPr lang="sr-Latn-RS" sz="2400" dirty="0" smtClean="0">
              <a:solidFill>
                <a:schemeClr val="tx2"/>
              </a:solidFill>
              <a:latin typeface="Cambria" pitchFamily="18" charset="0"/>
            </a:endParaRPr>
          </a:p>
          <a:p>
            <a:pPr lvl="1" algn="l">
              <a:lnSpc>
                <a:spcPct val="110000"/>
              </a:lnSpc>
            </a:pPr>
            <a:endParaRPr lang="vi-VN" sz="2400" dirty="0">
              <a:solidFill>
                <a:schemeClr val="tx2"/>
              </a:solidFill>
              <a:latin typeface="Cambria" pitchFamily="18" charset="0"/>
            </a:endParaRPr>
          </a:p>
          <a:p>
            <a:pPr lvl="1" algn="l">
              <a:lnSpc>
                <a:spcPct val="110000"/>
              </a:lnSpc>
            </a:pPr>
            <a:r>
              <a:rPr lang="vi-VN" sz="2400" dirty="0">
                <a:solidFill>
                  <a:schemeClr val="tx2"/>
                </a:solidFill>
                <a:latin typeface="Cambria" pitchFamily="18" charset="0"/>
              </a:rPr>
              <a:t>"Kako kratke sheme niskog reda sa visokog fitnesa igraju veoma bitnu ulogu u genetskim algoritmima, dali smo im specijalno ime: gradivni blokovi. Baš kao što dete pravi veličanstvene tvrđave slažući jednostavne blokove drveta, tako i genetski algoritam postiže skoro optimalne performanse slažući krate sheme niskog reda i visokih performansi, tj. gradivne </a:t>
            </a:r>
            <a:r>
              <a:rPr lang="vi-VN" sz="2400" dirty="0" smtClean="0">
                <a:solidFill>
                  <a:schemeClr val="tx2"/>
                </a:solidFill>
                <a:latin typeface="Cambria" pitchFamily="18" charset="0"/>
              </a:rPr>
              <a:t>blokov</a:t>
            </a:r>
            <a:r>
              <a:rPr lang="sr-Latn-RS" sz="2400" dirty="0" smtClean="0">
                <a:solidFill>
                  <a:schemeClr val="tx2"/>
                </a:solidFill>
                <a:latin typeface="Cambria" pitchFamily="18" charset="0"/>
              </a:rPr>
              <a:t>e</a:t>
            </a:r>
            <a:r>
              <a:rPr lang="vi-VN" sz="2400" dirty="0" smtClean="0">
                <a:solidFill>
                  <a:schemeClr val="tx2"/>
                </a:solidFill>
                <a:latin typeface="Cambria" pitchFamily="18" charset="0"/>
              </a:rPr>
              <a:t>."</a:t>
            </a:r>
            <a:endParaRPr lang="vi-VN" sz="2400" dirty="0">
              <a:solidFill>
                <a:schemeClr val="tx2"/>
              </a:solidFill>
              <a:latin typeface="Cambria" pitchFamily="18" charset="0"/>
            </a:endParaRPr>
          </a:p>
        </p:txBody>
      </p:sp>
    </p:spTree>
    <p:extLst>
      <p:ext uri="{BB962C8B-B14F-4D97-AF65-F5344CB8AC3E}">
        <p14:creationId xmlns:p14="http://schemas.microsoft.com/office/powerpoint/2010/main" val="2774469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pPr algn="l"/>
            <a:r>
              <a:rPr lang="en-US" dirty="0" err="1">
                <a:solidFill>
                  <a:schemeClr val="tx2"/>
                </a:solidFill>
                <a:latin typeface="Cambria" pitchFamily="18" charset="0"/>
              </a:rPr>
              <a:t>Ograničenja</a:t>
            </a:r>
            <a:r>
              <a:rPr lang="en-US" dirty="0">
                <a:solidFill>
                  <a:schemeClr val="tx2"/>
                </a:solidFill>
                <a:latin typeface="Cambria" pitchFamily="18" charset="0"/>
              </a:rPr>
              <a:t> GA</a:t>
            </a:r>
          </a:p>
        </p:txBody>
      </p:sp>
      <p:sp>
        <p:nvSpPr>
          <p:cNvPr id="5" name="Subtitle 2"/>
          <p:cNvSpPr>
            <a:spLocks noGrp="1"/>
          </p:cNvSpPr>
          <p:nvPr>
            <p:ph type="subTitle" idx="1"/>
          </p:nvPr>
        </p:nvSpPr>
        <p:spPr>
          <a:xfrm>
            <a:off x="683568" y="2492896"/>
            <a:ext cx="7848872" cy="4248472"/>
          </a:xfrm>
        </p:spPr>
        <p:txBody>
          <a:bodyPr>
            <a:normAutofit fontScale="77500" lnSpcReduction="20000"/>
          </a:bodyPr>
          <a:lstStyle/>
          <a:p>
            <a:pPr algn="l"/>
            <a:r>
              <a:rPr lang="vi-VN" sz="3100" dirty="0">
                <a:solidFill>
                  <a:schemeClr val="tx2"/>
                </a:solidFill>
                <a:latin typeface="Cambria" pitchFamily="18" charset="0"/>
              </a:rPr>
              <a:t>Postoje ograničenja upotrebe genetskog algoritma u odnosu na alternativne algoritme za optimizaciju:</a:t>
            </a:r>
          </a:p>
          <a:p>
            <a:pPr marL="457200" indent="-457200" algn="l">
              <a:lnSpc>
                <a:spcPct val="110000"/>
              </a:lnSpc>
              <a:buFont typeface="Wingdings" pitchFamily="2" charset="2"/>
              <a:buChar char="Ø"/>
            </a:pPr>
            <a:r>
              <a:rPr lang="vi-VN" sz="2600" dirty="0">
                <a:solidFill>
                  <a:schemeClr val="tx2"/>
                </a:solidFill>
                <a:latin typeface="Cambria" pitchFamily="18" charset="0"/>
              </a:rPr>
              <a:t>Ponovljena procena fitnes funkcije zahteva veoma skupe procene fitnes funkcija. U realnom svetu problemni kao što su strukturni problemi optimizacije evaluacija jedne funkcije može da zahteva od nekoliko sati do nekoliko dana potpune simulacije. </a:t>
            </a:r>
          </a:p>
          <a:p>
            <a:pPr marL="457200" indent="-457200" algn="l">
              <a:lnSpc>
                <a:spcPct val="110000"/>
              </a:lnSpc>
              <a:buFont typeface="Wingdings" pitchFamily="2" charset="2"/>
              <a:buChar char="Ø"/>
            </a:pPr>
            <a:r>
              <a:rPr lang="vi-VN" sz="2600" dirty="0">
                <a:solidFill>
                  <a:schemeClr val="tx2"/>
                </a:solidFill>
                <a:latin typeface="Cambria" pitchFamily="18" charset="0"/>
              </a:rPr>
              <a:t>Genetski algoritmi ne rade dobro srazmerno složenosti. „Bolje“ rešenje je samo u poređenju sa drugim rešenjima. Kao rezultat, kriterijum zaustavljanja nije jasan u svakom problemu,</a:t>
            </a:r>
          </a:p>
          <a:p>
            <a:pPr marL="457200" indent="-457200" algn="l">
              <a:lnSpc>
                <a:spcPct val="110000"/>
              </a:lnSpc>
              <a:buFont typeface="Wingdings" pitchFamily="2" charset="2"/>
              <a:buChar char="Ø"/>
            </a:pPr>
            <a:r>
              <a:rPr lang="vi-VN" sz="2600" dirty="0">
                <a:solidFill>
                  <a:schemeClr val="tx2"/>
                </a:solidFill>
                <a:latin typeface="Cambria" pitchFamily="18" charset="0"/>
              </a:rPr>
              <a:t>U mnogim problemima, GA-mi imaju tendenciju da se prilagode prema lokalnim optimumima ili čak proizvoljnim tačkama, pre nego globalnim optimumima problema. Ovo znači da ono ne „zna kako“ da </a:t>
            </a:r>
            <a:r>
              <a:rPr lang="vi-VN" sz="2600" dirty="0" smtClean="0">
                <a:solidFill>
                  <a:schemeClr val="tx2"/>
                </a:solidFill>
                <a:latin typeface="Cambria" pitchFamily="18" charset="0"/>
              </a:rPr>
              <a:t>žrtvuje</a:t>
            </a:r>
            <a:r>
              <a:rPr lang="sr-Latn-RS" sz="2600" dirty="0" smtClean="0">
                <a:solidFill>
                  <a:schemeClr val="tx2"/>
                </a:solidFill>
                <a:latin typeface="Cambria" pitchFamily="18" charset="0"/>
              </a:rPr>
              <a:t>.</a:t>
            </a:r>
            <a:endParaRPr lang="vi-VN" sz="2600" dirty="0">
              <a:solidFill>
                <a:schemeClr val="tx2"/>
              </a:solidFill>
              <a:latin typeface="Cambria" pitchFamily="18" charset="0"/>
            </a:endParaRPr>
          </a:p>
        </p:txBody>
      </p:sp>
    </p:spTree>
    <p:extLst>
      <p:ext uri="{BB962C8B-B14F-4D97-AF65-F5344CB8AC3E}">
        <p14:creationId xmlns:p14="http://schemas.microsoft.com/office/powerpoint/2010/main" val="774569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pPr algn="l"/>
            <a:r>
              <a:rPr lang="en-US" dirty="0" err="1">
                <a:solidFill>
                  <a:schemeClr val="tx2"/>
                </a:solidFill>
                <a:latin typeface="Cambria" pitchFamily="18" charset="0"/>
              </a:rPr>
              <a:t>Ograničenja</a:t>
            </a:r>
            <a:r>
              <a:rPr lang="en-US" dirty="0">
                <a:solidFill>
                  <a:schemeClr val="tx2"/>
                </a:solidFill>
                <a:latin typeface="Cambria" pitchFamily="18" charset="0"/>
              </a:rPr>
              <a:t> GA</a:t>
            </a:r>
          </a:p>
        </p:txBody>
      </p:sp>
      <p:sp>
        <p:nvSpPr>
          <p:cNvPr id="5" name="Subtitle 2"/>
          <p:cNvSpPr>
            <a:spLocks noGrp="1"/>
          </p:cNvSpPr>
          <p:nvPr>
            <p:ph type="subTitle" idx="1"/>
          </p:nvPr>
        </p:nvSpPr>
        <p:spPr>
          <a:xfrm>
            <a:off x="683568" y="2420888"/>
            <a:ext cx="7848872" cy="4248472"/>
          </a:xfrm>
        </p:spPr>
        <p:txBody>
          <a:bodyPr>
            <a:noAutofit/>
          </a:bodyPr>
          <a:lstStyle/>
          <a:p>
            <a:pPr marL="457200" indent="-457200" algn="l">
              <a:buFont typeface="Wingdings" pitchFamily="2" charset="2"/>
              <a:buChar char="Ø"/>
            </a:pPr>
            <a:r>
              <a:rPr lang="vi-VN" sz="2000" dirty="0">
                <a:solidFill>
                  <a:schemeClr val="tx2"/>
                </a:solidFill>
                <a:latin typeface="Cambria" pitchFamily="18" charset="0"/>
              </a:rPr>
              <a:t>U mnogim problemima, GA-mi imaju tendenciju da se prilagode prema lokalnim optimumima ili čak proizvoljnim tačkama, pre nego globalnim optimumima problema. Raznolikost je važna u genetskim algoritmima (i genetskom programiranju) jer prelazak preko homogene populacije ne daje nova rešenja. U evolucionim strategijama i evolucionom programiranju, raznolikost nije od suštinskog značaja zbog većeg oslanjanja na mutacije.</a:t>
            </a:r>
          </a:p>
          <a:p>
            <a:pPr marL="457200" indent="-457200" algn="l">
              <a:buFont typeface="Wingdings" pitchFamily="2" charset="2"/>
              <a:buChar char="Ø"/>
            </a:pPr>
            <a:r>
              <a:rPr lang="vi-VN" sz="2000" dirty="0">
                <a:solidFill>
                  <a:schemeClr val="tx2"/>
                </a:solidFill>
                <a:latin typeface="Cambria" pitchFamily="18" charset="0"/>
              </a:rPr>
              <a:t>Rad na dinamičkom setu podataka je težak, kako genomi počnu da konvergiraju rano prema rešenjima koja možda više neče važiti za kasnije podatke</a:t>
            </a:r>
            <a:r>
              <a:rPr lang="vi-VN" sz="2000" dirty="0" smtClean="0">
                <a:solidFill>
                  <a:schemeClr val="tx2"/>
                </a:solidFill>
                <a:latin typeface="Cambria" pitchFamily="18" charset="0"/>
              </a:rPr>
              <a:t>.</a:t>
            </a:r>
            <a:endParaRPr lang="vi-VN" sz="2000" dirty="0">
              <a:solidFill>
                <a:schemeClr val="tx2"/>
              </a:solidFill>
              <a:latin typeface="Cambria" pitchFamily="18" charset="0"/>
            </a:endParaRPr>
          </a:p>
          <a:p>
            <a:pPr marL="457200" indent="-457200" algn="l">
              <a:buFont typeface="Wingdings" pitchFamily="2" charset="2"/>
              <a:buChar char="Ø"/>
            </a:pPr>
            <a:r>
              <a:rPr lang="vi-VN" sz="2000" dirty="0">
                <a:solidFill>
                  <a:schemeClr val="tx2"/>
                </a:solidFill>
                <a:latin typeface="Cambria" pitchFamily="18" charset="0"/>
              </a:rPr>
              <a:t>Genetski algoritmi ne mogu efikasno rešiti probleme u kojima je jedina mera za fitnes tačno/netačno (kao problemi odluke), kako ne postoji način da se koncentrišu na </a:t>
            </a:r>
            <a:r>
              <a:rPr lang="vi-VN" sz="2000" dirty="0" smtClean="0">
                <a:solidFill>
                  <a:schemeClr val="tx2"/>
                </a:solidFill>
                <a:latin typeface="Cambria" pitchFamily="18" charset="0"/>
              </a:rPr>
              <a:t>rešenja. </a:t>
            </a:r>
            <a:endParaRPr lang="vi-VN" sz="2000" dirty="0">
              <a:solidFill>
                <a:schemeClr val="tx2"/>
              </a:solidFill>
              <a:latin typeface="Cambria" pitchFamily="18" charset="0"/>
            </a:endParaRPr>
          </a:p>
        </p:txBody>
      </p:sp>
    </p:spTree>
    <p:extLst>
      <p:ext uri="{BB962C8B-B14F-4D97-AF65-F5344CB8AC3E}">
        <p14:creationId xmlns:p14="http://schemas.microsoft.com/office/powerpoint/2010/main" val="2256188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pPr algn="l"/>
            <a:r>
              <a:rPr lang="en-US" dirty="0" err="1">
                <a:solidFill>
                  <a:schemeClr val="tx2"/>
                </a:solidFill>
                <a:latin typeface="Cambria" pitchFamily="18" charset="0"/>
              </a:rPr>
              <a:t>Šta</a:t>
            </a:r>
            <a:r>
              <a:rPr lang="en-US" dirty="0">
                <a:solidFill>
                  <a:schemeClr val="tx2"/>
                </a:solidFill>
                <a:latin typeface="Cambria" pitchFamily="18" charset="0"/>
              </a:rPr>
              <a:t> se </a:t>
            </a:r>
            <a:r>
              <a:rPr lang="en-US" dirty="0" err="1">
                <a:solidFill>
                  <a:schemeClr val="tx2"/>
                </a:solidFill>
                <a:latin typeface="Cambria" pitchFamily="18" charset="0"/>
              </a:rPr>
              <a:t>preporučuje</a:t>
            </a:r>
            <a:endParaRPr lang="en-US" dirty="0">
              <a:solidFill>
                <a:schemeClr val="tx2"/>
              </a:solidFill>
              <a:latin typeface="Cambria" pitchFamily="18" charset="0"/>
            </a:endParaRPr>
          </a:p>
        </p:txBody>
      </p:sp>
      <p:sp>
        <p:nvSpPr>
          <p:cNvPr id="5" name="Subtitle 2"/>
          <p:cNvSpPr>
            <a:spLocks noGrp="1"/>
          </p:cNvSpPr>
          <p:nvPr>
            <p:ph type="subTitle" idx="1"/>
          </p:nvPr>
        </p:nvSpPr>
        <p:spPr>
          <a:xfrm>
            <a:off x="683568" y="2420888"/>
            <a:ext cx="7848872" cy="4248472"/>
          </a:xfrm>
        </p:spPr>
        <p:txBody>
          <a:bodyPr>
            <a:noAutofit/>
          </a:bodyPr>
          <a:lstStyle/>
          <a:p>
            <a:pPr algn="l"/>
            <a:r>
              <a:rPr lang="vi-VN" sz="2400" dirty="0">
                <a:solidFill>
                  <a:schemeClr val="tx2"/>
                </a:solidFill>
                <a:latin typeface="Cambria" pitchFamily="18" charset="0"/>
              </a:rPr>
              <a:t>Alternativni i komplementarni algoritmi </a:t>
            </a:r>
            <a:r>
              <a:rPr lang="vi-VN" sz="2400" dirty="0" smtClean="0">
                <a:solidFill>
                  <a:schemeClr val="tx2"/>
                </a:solidFill>
                <a:latin typeface="Cambria" pitchFamily="18" charset="0"/>
              </a:rPr>
              <a:t>uključuju</a:t>
            </a:r>
            <a:r>
              <a:rPr lang="sr-Latn-RS" sz="2400" dirty="0" smtClean="0">
                <a:solidFill>
                  <a:schemeClr val="tx2"/>
                </a:solidFill>
                <a:latin typeface="Cambria" pitchFamily="18" charset="0"/>
              </a:rPr>
              <a:t>:</a:t>
            </a:r>
            <a:endParaRPr lang="vi-VN" sz="2400" dirty="0">
              <a:solidFill>
                <a:schemeClr val="tx2"/>
              </a:solidFill>
              <a:latin typeface="Cambria" pitchFamily="18" charset="0"/>
            </a:endParaRPr>
          </a:p>
          <a:p>
            <a:pPr marL="457200" indent="-457200" algn="l">
              <a:buFont typeface="Wingdings" pitchFamily="2" charset="2"/>
              <a:buChar char="Ø"/>
            </a:pPr>
            <a:r>
              <a:rPr lang="vi-VN" sz="2200" dirty="0" smtClean="0">
                <a:solidFill>
                  <a:schemeClr val="tx2"/>
                </a:solidFill>
                <a:latin typeface="Cambria" pitchFamily="18" charset="0"/>
              </a:rPr>
              <a:t>evolucione </a:t>
            </a:r>
            <a:r>
              <a:rPr lang="vi-VN" sz="2200" dirty="0">
                <a:solidFill>
                  <a:schemeClr val="tx2"/>
                </a:solidFill>
                <a:latin typeface="Cambria" pitchFamily="18" charset="0"/>
              </a:rPr>
              <a:t>strategije, </a:t>
            </a:r>
          </a:p>
          <a:p>
            <a:pPr marL="457200" indent="-457200" algn="l">
              <a:buFont typeface="Wingdings" pitchFamily="2" charset="2"/>
              <a:buChar char="Ø"/>
            </a:pPr>
            <a:r>
              <a:rPr lang="vi-VN" sz="2200" dirty="0">
                <a:solidFill>
                  <a:schemeClr val="tx2"/>
                </a:solidFill>
                <a:latin typeface="Cambria" pitchFamily="18" charset="0"/>
              </a:rPr>
              <a:t>evoluciono programiranje, </a:t>
            </a:r>
          </a:p>
          <a:p>
            <a:pPr marL="457200" indent="-457200" algn="l">
              <a:buFont typeface="Wingdings" pitchFamily="2" charset="2"/>
              <a:buChar char="Ø"/>
            </a:pPr>
            <a:r>
              <a:rPr lang="vi-VN" sz="2200" dirty="0">
                <a:solidFill>
                  <a:schemeClr val="tx2"/>
                </a:solidFill>
                <a:latin typeface="Cambria" pitchFamily="18" charset="0"/>
              </a:rPr>
              <a:t>Gausovu adaptaciju, </a:t>
            </a:r>
          </a:p>
          <a:p>
            <a:pPr marL="457200" indent="-457200" algn="l">
              <a:buFont typeface="Wingdings" pitchFamily="2" charset="2"/>
              <a:buChar char="Ø"/>
            </a:pPr>
            <a:r>
              <a:rPr lang="vi-VN" sz="2200" dirty="0">
                <a:solidFill>
                  <a:schemeClr val="tx2"/>
                </a:solidFill>
                <a:latin typeface="Cambria" pitchFamily="18" charset="0"/>
              </a:rPr>
              <a:t>pretraživanje usponom i inteligenciju jata (npr. optimizacija kolonije mrava, optimizacija čestica roja) </a:t>
            </a:r>
          </a:p>
          <a:p>
            <a:pPr marL="457200" indent="-457200" algn="l">
              <a:buFont typeface="Wingdings" pitchFamily="2" charset="2"/>
              <a:buChar char="Ø"/>
            </a:pPr>
            <a:r>
              <a:rPr lang="vi-VN" sz="2200" dirty="0">
                <a:solidFill>
                  <a:schemeClr val="tx2"/>
                </a:solidFill>
                <a:latin typeface="Cambria" pitchFamily="18" charset="0"/>
              </a:rPr>
              <a:t>metodi bazirani na celobrojnom linearnom programiranju. Pogodnost genetskih algoritama zavisi od količine znanja o problemu; dobro poznati problemi često imaju bolje, specijalizovanije pristupe.</a:t>
            </a:r>
          </a:p>
        </p:txBody>
      </p:sp>
    </p:spTree>
    <p:extLst>
      <p:ext uri="{BB962C8B-B14F-4D97-AF65-F5344CB8AC3E}">
        <p14:creationId xmlns:p14="http://schemas.microsoft.com/office/powerpoint/2010/main" val="2192394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pPr algn="l"/>
            <a:r>
              <a:rPr lang="en-US" dirty="0" err="1">
                <a:solidFill>
                  <a:schemeClr val="tx2"/>
                </a:solidFill>
                <a:latin typeface="Cambria" pitchFamily="18" charset="0"/>
              </a:rPr>
              <a:t>Varijante</a:t>
            </a:r>
            <a:endParaRPr lang="en-US" dirty="0">
              <a:solidFill>
                <a:schemeClr val="tx2"/>
              </a:solidFill>
              <a:latin typeface="Cambria" pitchFamily="18" charset="0"/>
            </a:endParaRPr>
          </a:p>
        </p:txBody>
      </p:sp>
      <p:sp>
        <p:nvSpPr>
          <p:cNvPr id="5" name="Subtitle 2"/>
          <p:cNvSpPr>
            <a:spLocks noGrp="1"/>
          </p:cNvSpPr>
          <p:nvPr>
            <p:ph type="subTitle" idx="1"/>
          </p:nvPr>
        </p:nvSpPr>
        <p:spPr>
          <a:xfrm>
            <a:off x="683568" y="2348880"/>
            <a:ext cx="7848872" cy="4248472"/>
          </a:xfrm>
        </p:spPr>
        <p:txBody>
          <a:bodyPr>
            <a:noAutofit/>
          </a:bodyPr>
          <a:lstStyle/>
          <a:p>
            <a:pPr algn="l"/>
            <a:r>
              <a:rPr lang="vi-VN" sz="2400" b="1" dirty="0">
                <a:solidFill>
                  <a:schemeClr val="tx2"/>
                </a:solidFill>
                <a:latin typeface="Cambria" pitchFamily="18" charset="0"/>
              </a:rPr>
              <a:t>Reprezentacija hromozoma</a:t>
            </a:r>
          </a:p>
          <a:p>
            <a:pPr marL="342900" indent="-342900" algn="l">
              <a:buFont typeface="Arial" pitchFamily="34" charset="0"/>
              <a:buChar char="•"/>
            </a:pPr>
            <a:r>
              <a:rPr lang="vi-VN" sz="2000" dirty="0">
                <a:solidFill>
                  <a:schemeClr val="tx2"/>
                </a:solidFill>
                <a:latin typeface="Cambria" pitchFamily="18" charset="0"/>
              </a:rPr>
              <a:t>Najjednostavniji algoritam predstavlja svaki hromozom kao niz bitova. </a:t>
            </a:r>
          </a:p>
          <a:p>
            <a:pPr marL="342900" indent="-342900" algn="l">
              <a:buFont typeface="Arial" pitchFamily="34" charset="0"/>
              <a:buChar char="•"/>
            </a:pPr>
            <a:r>
              <a:rPr lang="vi-VN" sz="2000" dirty="0">
                <a:solidFill>
                  <a:schemeClr val="tx2"/>
                </a:solidFill>
                <a:latin typeface="Cambria" pitchFamily="18" charset="0"/>
              </a:rPr>
              <a:t>Numerički parametri se uglavnom mogu predstaviti celim </a:t>
            </a:r>
            <a:r>
              <a:rPr lang="vi-VN" sz="2000" dirty="0" smtClean="0">
                <a:solidFill>
                  <a:schemeClr val="tx2"/>
                </a:solidFill>
                <a:latin typeface="Cambria" pitchFamily="18" charset="0"/>
              </a:rPr>
              <a:t>brojevima, </a:t>
            </a:r>
            <a:r>
              <a:rPr lang="vi-VN" sz="2000" dirty="0">
                <a:solidFill>
                  <a:schemeClr val="tx2"/>
                </a:solidFill>
                <a:latin typeface="Cambria" pitchFamily="18" charset="0"/>
              </a:rPr>
              <a:t>ali je moguće korisiti i reprezentaciju u pokretnom zarezu. </a:t>
            </a:r>
          </a:p>
          <a:p>
            <a:pPr marL="342900" indent="-342900" algn="l">
              <a:buFont typeface="Arial" pitchFamily="34" charset="0"/>
              <a:buChar char="•"/>
            </a:pPr>
            <a:r>
              <a:rPr lang="vi-VN" sz="2000" dirty="0">
                <a:solidFill>
                  <a:schemeClr val="tx2"/>
                </a:solidFill>
                <a:latin typeface="Cambria" pitchFamily="18" charset="0"/>
              </a:rPr>
              <a:t>Druge varijante tretiraju hromozome kao listu brojeva koji su pokazivači na povezane liste, asocijativne nizove, objekte ili bilo koje druge zamislive strukture podataka. Krosing-over i mutacija se izvršavaja tako da poštuju granice tipa elementa. Za većinu tipova podataka se mogu konstruisati operatori za varijacije. Različiti tipovi podataka kojima se predstavljaju hromozomi rade bolje ili lošije za različite domene problema</a:t>
            </a:r>
            <a:r>
              <a:rPr lang="vi-VN" sz="2000" dirty="0" smtClean="0">
                <a:solidFill>
                  <a:schemeClr val="tx2"/>
                </a:solidFill>
                <a:latin typeface="Cambria" pitchFamily="18" charset="0"/>
              </a:rPr>
              <a:t>.</a:t>
            </a:r>
            <a:endParaRPr lang="vi-VN" sz="2000" dirty="0">
              <a:solidFill>
                <a:schemeClr val="tx2"/>
              </a:solidFill>
              <a:latin typeface="Cambria" pitchFamily="18" charset="0"/>
            </a:endParaRPr>
          </a:p>
        </p:txBody>
      </p:sp>
    </p:spTree>
    <p:extLst>
      <p:ext uri="{BB962C8B-B14F-4D97-AF65-F5344CB8AC3E}">
        <p14:creationId xmlns:p14="http://schemas.microsoft.com/office/powerpoint/2010/main" val="1607540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pPr algn="l"/>
            <a:r>
              <a:rPr lang="en-US" dirty="0" err="1">
                <a:solidFill>
                  <a:schemeClr val="tx2"/>
                </a:solidFill>
                <a:latin typeface="Cambria" pitchFamily="18" charset="0"/>
              </a:rPr>
              <a:t>Varijante</a:t>
            </a:r>
            <a:endParaRPr lang="en-US" dirty="0">
              <a:solidFill>
                <a:schemeClr val="tx2"/>
              </a:solidFill>
              <a:latin typeface="Cambria" pitchFamily="18" charset="0"/>
            </a:endParaRPr>
          </a:p>
        </p:txBody>
      </p:sp>
      <p:sp>
        <p:nvSpPr>
          <p:cNvPr id="5" name="Subtitle 2"/>
          <p:cNvSpPr>
            <a:spLocks noGrp="1"/>
          </p:cNvSpPr>
          <p:nvPr>
            <p:ph type="subTitle" idx="1"/>
          </p:nvPr>
        </p:nvSpPr>
        <p:spPr>
          <a:xfrm>
            <a:off x="683568" y="2348880"/>
            <a:ext cx="7848872" cy="4248472"/>
          </a:xfrm>
        </p:spPr>
        <p:txBody>
          <a:bodyPr>
            <a:noAutofit/>
          </a:bodyPr>
          <a:lstStyle/>
          <a:p>
            <a:pPr algn="l"/>
            <a:r>
              <a:rPr lang="vi-VN" sz="2400" b="1" dirty="0">
                <a:solidFill>
                  <a:schemeClr val="tx2"/>
                </a:solidFill>
                <a:latin typeface="Cambria" pitchFamily="18" charset="0"/>
              </a:rPr>
              <a:t>Elitizam</a:t>
            </a:r>
          </a:p>
          <a:p>
            <a:pPr marL="342900" indent="-342900" algn="l">
              <a:buFont typeface="Arial" pitchFamily="34" charset="0"/>
              <a:buChar char="•"/>
            </a:pPr>
            <a:r>
              <a:rPr lang="vi-VN" sz="2400" dirty="0">
                <a:solidFill>
                  <a:schemeClr val="tx2"/>
                </a:solidFill>
                <a:latin typeface="Cambria" pitchFamily="18" charset="0"/>
              </a:rPr>
              <a:t>Praktična varijanta procesa konstruisanja nove populacije je dozvoliti da se najbolji organizam (tj. organizmi) trenutne generacije prenese u sledeću, nepromenjen. Ova strategija je poznata kao elitistička selekcija i osigruava da se kvalitet rešenja dobijenog genetskim algoritmom neće smanjivati iz generacije u generaciju.</a:t>
            </a:r>
          </a:p>
        </p:txBody>
      </p:sp>
    </p:spTree>
    <p:extLst>
      <p:ext uri="{BB962C8B-B14F-4D97-AF65-F5344CB8AC3E}">
        <p14:creationId xmlns:p14="http://schemas.microsoft.com/office/powerpoint/2010/main" val="2626991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pPr algn="l"/>
            <a:r>
              <a:rPr lang="en-US" dirty="0" err="1">
                <a:solidFill>
                  <a:schemeClr val="tx2"/>
                </a:solidFill>
                <a:latin typeface="Cambria" pitchFamily="18" charset="0"/>
              </a:rPr>
              <a:t>Varijante</a:t>
            </a:r>
            <a:endParaRPr lang="en-US" dirty="0">
              <a:solidFill>
                <a:schemeClr val="tx2"/>
              </a:solidFill>
              <a:latin typeface="Cambria" pitchFamily="18" charset="0"/>
            </a:endParaRPr>
          </a:p>
        </p:txBody>
      </p:sp>
      <p:sp>
        <p:nvSpPr>
          <p:cNvPr id="5" name="Subtitle 2"/>
          <p:cNvSpPr>
            <a:spLocks noGrp="1"/>
          </p:cNvSpPr>
          <p:nvPr>
            <p:ph type="subTitle" idx="1"/>
          </p:nvPr>
        </p:nvSpPr>
        <p:spPr>
          <a:xfrm>
            <a:off x="683568" y="2276872"/>
            <a:ext cx="7848872" cy="4248472"/>
          </a:xfrm>
        </p:spPr>
        <p:txBody>
          <a:bodyPr>
            <a:noAutofit/>
          </a:bodyPr>
          <a:lstStyle/>
          <a:p>
            <a:pPr algn="l"/>
            <a:r>
              <a:rPr lang="vi-VN" sz="2400" b="1" dirty="0" smtClean="0">
                <a:solidFill>
                  <a:schemeClr val="tx2"/>
                </a:solidFill>
                <a:latin typeface="Cambria" pitchFamily="18" charset="0"/>
              </a:rPr>
              <a:t>Paralelna </a:t>
            </a:r>
            <a:r>
              <a:rPr lang="vi-VN" sz="2400" b="1" dirty="0">
                <a:solidFill>
                  <a:schemeClr val="tx2"/>
                </a:solidFill>
                <a:latin typeface="Cambria" pitchFamily="18" charset="0"/>
              </a:rPr>
              <a:t>implementacija</a:t>
            </a:r>
          </a:p>
          <a:p>
            <a:pPr marL="342900" indent="-342900" algn="l">
              <a:buFont typeface="Arial" pitchFamily="34" charset="0"/>
              <a:buChar char="•"/>
            </a:pPr>
            <a:r>
              <a:rPr lang="vi-VN" sz="2200" dirty="0">
                <a:solidFill>
                  <a:schemeClr val="tx2"/>
                </a:solidFill>
                <a:latin typeface="Cambria" pitchFamily="18" charset="0"/>
              </a:rPr>
              <a:t>Paralelne implementacije genetskih algoritama dolaze u dve vrste. „Krupnozrnasti“ </a:t>
            </a:r>
            <a:r>
              <a:rPr lang="sr-Latn-RS" sz="2200" dirty="0" smtClean="0">
                <a:solidFill>
                  <a:schemeClr val="tx2"/>
                </a:solidFill>
                <a:latin typeface="Cambria" pitchFamily="18" charset="0"/>
              </a:rPr>
              <a:t>p</a:t>
            </a:r>
            <a:r>
              <a:rPr lang="vi-VN" sz="2200" dirty="0" smtClean="0">
                <a:solidFill>
                  <a:schemeClr val="tx2"/>
                </a:solidFill>
                <a:latin typeface="Cambria" pitchFamily="18" charset="0"/>
              </a:rPr>
              <a:t>aralelni </a:t>
            </a:r>
            <a:r>
              <a:rPr lang="vi-VN" sz="2200" dirty="0">
                <a:solidFill>
                  <a:schemeClr val="tx2"/>
                </a:solidFill>
                <a:latin typeface="Cambria" pitchFamily="18" charset="0"/>
              </a:rPr>
              <a:t>genetski algoritmi pretpostavljaju da postoji populacija na svakom čvoru i migracija pojedinaca između čvorova. „Sitnozrnasti</a:t>
            </a:r>
            <a:r>
              <a:rPr lang="vi-VN" sz="2200" dirty="0" smtClean="0">
                <a:solidFill>
                  <a:schemeClr val="tx2"/>
                </a:solidFill>
                <a:latin typeface="Cambria" pitchFamily="18" charset="0"/>
              </a:rPr>
              <a:t>“. </a:t>
            </a:r>
            <a:r>
              <a:rPr lang="vi-VN" sz="2200" dirty="0">
                <a:solidFill>
                  <a:schemeClr val="tx2"/>
                </a:solidFill>
                <a:latin typeface="Cambria" pitchFamily="18" charset="0"/>
              </a:rPr>
              <a:t>Druge varijante, kao na primer genetski algoritmi za online probleme optimizacije, uvode zavisnost od vremena ili „buku“ u fitnes funkciji.</a:t>
            </a:r>
          </a:p>
          <a:p>
            <a:pPr algn="l"/>
            <a:r>
              <a:rPr lang="vi-VN" sz="2400" b="1" dirty="0">
                <a:solidFill>
                  <a:schemeClr val="tx2"/>
                </a:solidFill>
                <a:latin typeface="Cambria" pitchFamily="18" charset="0"/>
              </a:rPr>
              <a:t>Prilagodljivi Genetski Algoritmi</a:t>
            </a:r>
          </a:p>
          <a:p>
            <a:pPr marL="342900" indent="-342900" algn="l">
              <a:buFont typeface="Arial" pitchFamily="34" charset="0"/>
              <a:buChar char="•"/>
            </a:pPr>
            <a:r>
              <a:rPr lang="vi-VN" sz="2200" dirty="0" smtClean="0">
                <a:solidFill>
                  <a:schemeClr val="tx2"/>
                </a:solidFill>
                <a:latin typeface="Cambria" pitchFamily="18" charset="0"/>
              </a:rPr>
              <a:t>Genetski algoritmi sa prilagodljivim parametrima (prilagodljivi genetski algoritmi, PGA-mi) su još jedna važna i obećavajuća varijanta genetskih algoritama. </a:t>
            </a:r>
            <a:endParaRPr lang="vi-VN" sz="2200" dirty="0">
              <a:solidFill>
                <a:schemeClr val="tx2"/>
              </a:solidFill>
              <a:latin typeface="Cambria" pitchFamily="18" charset="0"/>
            </a:endParaRPr>
          </a:p>
        </p:txBody>
      </p:sp>
    </p:spTree>
    <p:extLst>
      <p:ext uri="{BB962C8B-B14F-4D97-AF65-F5344CB8AC3E}">
        <p14:creationId xmlns:p14="http://schemas.microsoft.com/office/powerpoint/2010/main" val="361558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pPr algn="l"/>
            <a:r>
              <a:rPr lang="en-US" dirty="0" err="1">
                <a:solidFill>
                  <a:schemeClr val="tx2"/>
                </a:solidFill>
                <a:latin typeface="Cambria" pitchFamily="18" charset="0"/>
              </a:rPr>
              <a:t>Evolucioni</a:t>
            </a:r>
            <a:r>
              <a:rPr lang="en-US" dirty="0">
                <a:solidFill>
                  <a:schemeClr val="tx2"/>
                </a:solidFill>
                <a:latin typeface="Cambria" pitchFamily="18" charset="0"/>
              </a:rPr>
              <a:t> </a:t>
            </a:r>
            <a:r>
              <a:rPr lang="en-US" dirty="0" err="1">
                <a:solidFill>
                  <a:schemeClr val="tx2"/>
                </a:solidFill>
                <a:latin typeface="Cambria" pitchFamily="18" charset="0"/>
              </a:rPr>
              <a:t>algoritmi</a:t>
            </a:r>
            <a:endParaRPr lang="en-US" dirty="0">
              <a:solidFill>
                <a:schemeClr val="tx2"/>
              </a:solidFill>
              <a:latin typeface="Cambria" pitchFamily="18" charset="0"/>
            </a:endParaRPr>
          </a:p>
        </p:txBody>
      </p:sp>
      <p:sp>
        <p:nvSpPr>
          <p:cNvPr id="5" name="Subtitle 2"/>
          <p:cNvSpPr>
            <a:spLocks noGrp="1"/>
          </p:cNvSpPr>
          <p:nvPr>
            <p:ph type="subTitle" idx="1"/>
          </p:nvPr>
        </p:nvSpPr>
        <p:spPr>
          <a:xfrm>
            <a:off x="683568" y="2348880"/>
            <a:ext cx="7416824" cy="4248472"/>
          </a:xfrm>
        </p:spPr>
        <p:txBody>
          <a:bodyPr>
            <a:noAutofit/>
          </a:bodyPr>
          <a:lstStyle/>
          <a:p>
            <a:pPr marL="342900" indent="-342900" algn="l">
              <a:buFont typeface="Wingdings" pitchFamily="2" charset="2"/>
              <a:buChar char="Ø"/>
            </a:pPr>
            <a:r>
              <a:rPr lang="vi-VN" sz="2000" b="1" dirty="0">
                <a:solidFill>
                  <a:schemeClr val="tx2"/>
                </a:solidFill>
                <a:latin typeface="Cambria" pitchFamily="18" charset="0"/>
              </a:rPr>
              <a:t>Evolucioni algoritmi </a:t>
            </a:r>
            <a:r>
              <a:rPr lang="vi-VN" sz="2000" dirty="0">
                <a:solidFill>
                  <a:schemeClr val="tx2"/>
                </a:solidFill>
                <a:latin typeface="Cambria" pitchFamily="18" charset="0"/>
              </a:rPr>
              <a:t>su podoblast evolucionog </a:t>
            </a:r>
            <a:r>
              <a:rPr lang="vi-VN" sz="2000" dirty="0" smtClean="0">
                <a:solidFill>
                  <a:schemeClr val="tx2"/>
                </a:solidFill>
                <a:latin typeface="Cambria" pitchFamily="18" charset="0"/>
              </a:rPr>
              <a:t>pr</a:t>
            </a:r>
            <a:r>
              <a:rPr lang="sr-Latn-RS" sz="2000" dirty="0" smtClean="0">
                <a:solidFill>
                  <a:schemeClr val="tx2"/>
                </a:solidFill>
                <a:latin typeface="Cambria" pitchFamily="18" charset="0"/>
              </a:rPr>
              <a:t>o</a:t>
            </a:r>
            <a:r>
              <a:rPr lang="vi-VN" sz="2000" dirty="0" smtClean="0">
                <a:solidFill>
                  <a:schemeClr val="tx2"/>
                </a:solidFill>
                <a:latin typeface="Cambria" pitchFamily="18" charset="0"/>
              </a:rPr>
              <a:t>gramiranja</a:t>
            </a:r>
            <a:r>
              <a:rPr lang="vi-VN" sz="2000" dirty="0">
                <a:solidFill>
                  <a:schemeClr val="tx2"/>
                </a:solidFill>
                <a:latin typeface="Cambria" pitchFamily="18" charset="0"/>
              </a:rPr>
              <a:t>.</a:t>
            </a:r>
          </a:p>
          <a:p>
            <a:pPr marL="342900" indent="-342900" algn="l">
              <a:buFont typeface="Wingdings" pitchFamily="2" charset="2"/>
              <a:buChar char="Ø"/>
            </a:pPr>
            <a:r>
              <a:rPr lang="vi-VN" sz="2000" b="1" dirty="0">
                <a:solidFill>
                  <a:schemeClr val="tx2"/>
                </a:solidFill>
                <a:latin typeface="Cambria" pitchFamily="18" charset="0"/>
              </a:rPr>
              <a:t>Evolucione strategije</a:t>
            </a:r>
            <a:r>
              <a:rPr lang="vi-VN" sz="2000" dirty="0">
                <a:solidFill>
                  <a:schemeClr val="tx2"/>
                </a:solidFill>
                <a:latin typeface="Cambria" pitchFamily="18" charset="0"/>
              </a:rPr>
              <a:t> razvijaju pojedince sredstvima za mutaciju i putem posredne ili diskretne rekombinacije. Ovi algoritmi su posebno dizajnirani da reše probleme u domenu realnih vrednosti. Koriste samostalnu adaptaciju da prilagode parametre pretrage. Smanjivanje samostalne adaptacije je dovelo do savremene evolucione strategije adaptacije kovariacionih matrica (CMA-ES).</a:t>
            </a:r>
          </a:p>
          <a:p>
            <a:pPr marL="342900" indent="-342900" algn="l">
              <a:buFont typeface="Wingdings" pitchFamily="2" charset="2"/>
              <a:buChar char="Ø"/>
            </a:pPr>
            <a:r>
              <a:rPr lang="vi-VN" sz="2000" b="1" dirty="0">
                <a:solidFill>
                  <a:schemeClr val="tx2"/>
                </a:solidFill>
                <a:latin typeface="Cambria" pitchFamily="18" charset="0"/>
              </a:rPr>
              <a:t>Evoluciono programiranje </a:t>
            </a:r>
            <a:r>
              <a:rPr lang="vi-VN" sz="2000" dirty="0">
                <a:solidFill>
                  <a:schemeClr val="tx2"/>
                </a:solidFill>
                <a:latin typeface="Cambria" pitchFamily="18" charset="0"/>
              </a:rPr>
              <a:t>obuhvata populaciju rešenja sa prvenstveno mutacijom i selekcijom i proizvoljnom reprezentacijom. Oni koriste samostalnu adaptaciju da prilagode parametre, i mogu da ukjuče druge varijacije operacija kao što je kombinovanje operacija od više roditelja.</a:t>
            </a:r>
          </a:p>
        </p:txBody>
      </p:sp>
    </p:spTree>
    <p:extLst>
      <p:ext uri="{BB962C8B-B14F-4D97-AF65-F5344CB8AC3E}">
        <p14:creationId xmlns:p14="http://schemas.microsoft.com/office/powerpoint/2010/main" val="1992955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pPr algn="l"/>
            <a:r>
              <a:rPr lang="en-US" dirty="0" err="1">
                <a:solidFill>
                  <a:schemeClr val="tx2"/>
                </a:solidFill>
                <a:latin typeface="Cambria" pitchFamily="18" charset="0"/>
              </a:rPr>
              <a:t>Veštačaka</a:t>
            </a:r>
            <a:r>
              <a:rPr lang="en-US" dirty="0">
                <a:solidFill>
                  <a:schemeClr val="tx2"/>
                </a:solidFill>
                <a:latin typeface="Cambria" pitchFamily="18" charset="0"/>
              </a:rPr>
              <a:t> </a:t>
            </a:r>
            <a:r>
              <a:rPr lang="en-US" dirty="0" err="1">
                <a:solidFill>
                  <a:schemeClr val="tx2"/>
                </a:solidFill>
                <a:latin typeface="Cambria" pitchFamily="18" charset="0"/>
              </a:rPr>
              <a:t>inteligencija</a:t>
            </a:r>
            <a:r>
              <a:rPr lang="en-US" dirty="0">
                <a:solidFill>
                  <a:schemeClr val="tx2"/>
                </a:solidFill>
                <a:latin typeface="Cambria" pitchFamily="18" charset="0"/>
              </a:rPr>
              <a:t> - </a:t>
            </a:r>
            <a:r>
              <a:rPr lang="en-US" dirty="0" err="1">
                <a:solidFill>
                  <a:schemeClr val="tx2"/>
                </a:solidFill>
                <a:latin typeface="Cambria" pitchFamily="18" charset="0"/>
              </a:rPr>
              <a:t>algoritmi</a:t>
            </a:r>
            <a:endParaRPr lang="en-US" dirty="0">
              <a:solidFill>
                <a:schemeClr val="tx2"/>
              </a:solidFill>
              <a:latin typeface="Cambria" pitchFamily="18" charset="0"/>
            </a:endParaRPr>
          </a:p>
        </p:txBody>
      </p:sp>
      <p:sp>
        <p:nvSpPr>
          <p:cNvPr id="5" name="Subtitle 2"/>
          <p:cNvSpPr>
            <a:spLocks noGrp="1"/>
          </p:cNvSpPr>
          <p:nvPr>
            <p:ph type="subTitle" idx="1"/>
          </p:nvPr>
        </p:nvSpPr>
        <p:spPr>
          <a:xfrm>
            <a:off x="683568" y="2636912"/>
            <a:ext cx="7120880" cy="3672408"/>
          </a:xfrm>
        </p:spPr>
        <p:txBody>
          <a:bodyPr>
            <a:normAutofit fontScale="92500"/>
          </a:bodyPr>
          <a:lstStyle/>
          <a:p>
            <a:pPr marL="342900" indent="-342900" algn="l">
              <a:buFont typeface="Wingdings" pitchFamily="2" charset="2"/>
              <a:buChar char="Ø"/>
            </a:pPr>
            <a:r>
              <a:rPr lang="vi-VN" sz="2400" dirty="0">
                <a:solidFill>
                  <a:schemeClr val="tx2"/>
                </a:solidFill>
                <a:latin typeface="Cambria" pitchFamily="18" charset="0"/>
              </a:rPr>
              <a:t>Genetski algoritam (GA) je pretraživačka heuristika koja oponaša proces prirodne selekcije. Ova heuristika (takođe ponekad nazivana metaheuristika) se rutinski koristi da generiše korisna rešenja za optimizaciju i probleme pretrage. Genetski algoritmi pripadaju većoj </a:t>
            </a:r>
            <a:r>
              <a:rPr lang="vi-VN" sz="2400" dirty="0" smtClean="0">
                <a:solidFill>
                  <a:schemeClr val="tx2"/>
                </a:solidFill>
                <a:latin typeface="Cambria" pitchFamily="18" charset="0"/>
              </a:rPr>
              <a:t>klasi</a:t>
            </a:r>
            <a:r>
              <a:rPr lang="sr-Latn-RS" sz="2400" dirty="0" smtClean="0">
                <a:solidFill>
                  <a:schemeClr val="tx2"/>
                </a:solidFill>
                <a:latin typeface="Cambria" pitchFamily="18" charset="0"/>
              </a:rPr>
              <a:t>.</a:t>
            </a:r>
          </a:p>
          <a:p>
            <a:pPr marL="342900" indent="-342900" algn="l">
              <a:buFont typeface="Wingdings" pitchFamily="2" charset="2"/>
              <a:buChar char="Ø"/>
            </a:pPr>
            <a:r>
              <a:rPr lang="sr-Latn-RS" sz="2400" dirty="0" smtClean="0">
                <a:solidFill>
                  <a:schemeClr val="tx2"/>
                </a:solidFill>
                <a:latin typeface="Cambria" pitchFamily="18" charset="0"/>
              </a:rPr>
              <a:t>Evolucionih algoritama (EA) koji generišu rešenja za optimizaciju problema korišćenjem tehnika inspirisanih prirodnom evolucijom,  kao što su nasleđivanje, mutacija, selekcija i krosing-over.</a:t>
            </a:r>
          </a:p>
          <a:p>
            <a:pPr algn="l"/>
            <a:endParaRPr lang="vi-VN" sz="2400" dirty="0">
              <a:solidFill>
                <a:schemeClr val="tx2"/>
              </a:solidFill>
              <a:latin typeface="Cambria" pitchFamily="18" charset="0"/>
            </a:endParaRPr>
          </a:p>
        </p:txBody>
      </p:sp>
    </p:spTree>
    <p:extLst>
      <p:ext uri="{BB962C8B-B14F-4D97-AF65-F5344CB8AC3E}">
        <p14:creationId xmlns:p14="http://schemas.microsoft.com/office/powerpoint/2010/main" val="1843009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pPr algn="l"/>
            <a:r>
              <a:rPr lang="en-US" dirty="0" err="1">
                <a:solidFill>
                  <a:schemeClr val="tx2"/>
                </a:solidFill>
                <a:latin typeface="Cambria" pitchFamily="18" charset="0"/>
              </a:rPr>
              <a:t>Inteligencija</a:t>
            </a:r>
            <a:r>
              <a:rPr lang="en-US" dirty="0">
                <a:solidFill>
                  <a:schemeClr val="tx2"/>
                </a:solidFill>
                <a:latin typeface="Cambria" pitchFamily="18" charset="0"/>
              </a:rPr>
              <a:t> </a:t>
            </a:r>
            <a:r>
              <a:rPr lang="en-US" dirty="0" err="1">
                <a:solidFill>
                  <a:schemeClr val="tx2"/>
                </a:solidFill>
                <a:latin typeface="Cambria" pitchFamily="18" charset="0"/>
              </a:rPr>
              <a:t>roja</a:t>
            </a:r>
            <a:endParaRPr lang="en-US" dirty="0">
              <a:solidFill>
                <a:schemeClr val="tx2"/>
              </a:solidFill>
              <a:latin typeface="Cambria" pitchFamily="18" charset="0"/>
            </a:endParaRPr>
          </a:p>
        </p:txBody>
      </p:sp>
      <p:sp>
        <p:nvSpPr>
          <p:cNvPr id="5" name="Subtitle 2"/>
          <p:cNvSpPr>
            <a:spLocks noGrp="1"/>
          </p:cNvSpPr>
          <p:nvPr>
            <p:ph type="subTitle" idx="1"/>
          </p:nvPr>
        </p:nvSpPr>
        <p:spPr>
          <a:xfrm>
            <a:off x="683568" y="2420888"/>
            <a:ext cx="7848872" cy="3672408"/>
          </a:xfrm>
        </p:spPr>
        <p:txBody>
          <a:bodyPr>
            <a:noAutofit/>
          </a:bodyPr>
          <a:lstStyle/>
          <a:p>
            <a:pPr marL="342900" indent="-342900" algn="l">
              <a:buFont typeface="Wingdings" pitchFamily="2" charset="2"/>
              <a:buChar char="Ø"/>
            </a:pPr>
            <a:r>
              <a:rPr lang="vi-VN" sz="2000" b="1" dirty="0">
                <a:solidFill>
                  <a:schemeClr val="tx2"/>
                </a:solidFill>
                <a:latin typeface="Cambria" pitchFamily="18" charset="0"/>
              </a:rPr>
              <a:t>Optimizacija kolonije mrava </a:t>
            </a:r>
            <a:r>
              <a:rPr lang="vi-VN" sz="2000" dirty="0">
                <a:solidFill>
                  <a:schemeClr val="tx2"/>
                </a:solidFill>
                <a:latin typeface="Cambria" pitchFamily="18" charset="0"/>
              </a:rPr>
              <a:t>koristi mnogo mrava da prolaze kroz prostor rešenja i pronađu lokalne produktivne oblasti. Iako je inače lošiji u odnosu na genetske algoritme i druge oblike lokalne pretrage, u stanju je da proizvede rešenja za probleme za koje ne može da se postigne ni globalna ni najnovija perspektiva, pa samim tim ni druge metode ne mogu biti primenjene.</a:t>
            </a:r>
          </a:p>
          <a:p>
            <a:pPr marL="342900" indent="-342900" algn="l">
              <a:buFont typeface="Wingdings" pitchFamily="2" charset="2"/>
              <a:buChar char="Ø"/>
            </a:pPr>
            <a:r>
              <a:rPr lang="vi-VN" sz="2000" b="1" dirty="0">
                <a:solidFill>
                  <a:schemeClr val="tx2"/>
                </a:solidFill>
                <a:latin typeface="Cambria" pitchFamily="18" charset="0"/>
              </a:rPr>
              <a:t>Optimizacija roja čestica (PSO) </a:t>
            </a:r>
            <a:r>
              <a:rPr lang="vi-VN" sz="2000" dirty="0">
                <a:solidFill>
                  <a:schemeClr val="tx2"/>
                </a:solidFill>
                <a:latin typeface="Cambria" pitchFamily="18" charset="0"/>
              </a:rPr>
              <a:t>je računska metoda za optimizaciju više parametara koji se koriti u pristupu zasnovanom na populaciji. Populacija (jato) kandidatskih rešenja (čestica) se kreće u potrazi za prostorom, i na kretanje čestica utiču i njihova najbolja pozicija i najbolja pozicija jata</a:t>
            </a:r>
            <a:r>
              <a:rPr lang="vi-VN" sz="2000" b="1" dirty="0">
                <a:solidFill>
                  <a:schemeClr val="tx2"/>
                </a:solidFill>
                <a:latin typeface="Cambria" pitchFamily="18" charset="0"/>
              </a:rPr>
              <a:t>. </a:t>
            </a:r>
          </a:p>
        </p:txBody>
      </p:sp>
    </p:spTree>
    <p:extLst>
      <p:ext uri="{BB962C8B-B14F-4D97-AF65-F5344CB8AC3E}">
        <p14:creationId xmlns:p14="http://schemas.microsoft.com/office/powerpoint/2010/main" val="1281252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pPr algn="l"/>
            <a:r>
              <a:rPr lang="en-US" dirty="0" err="1">
                <a:solidFill>
                  <a:schemeClr val="tx2"/>
                </a:solidFill>
                <a:latin typeface="Cambria" pitchFamily="18" charset="0"/>
              </a:rPr>
              <a:t>Evolucioni</a:t>
            </a:r>
            <a:r>
              <a:rPr lang="en-US" dirty="0">
                <a:solidFill>
                  <a:schemeClr val="tx2"/>
                </a:solidFill>
                <a:latin typeface="Cambria" pitchFamily="18" charset="0"/>
              </a:rPr>
              <a:t> </a:t>
            </a:r>
            <a:r>
              <a:rPr lang="en-US" dirty="0" err="1">
                <a:solidFill>
                  <a:schemeClr val="tx2"/>
                </a:solidFill>
                <a:latin typeface="Cambria" pitchFamily="18" charset="0"/>
              </a:rPr>
              <a:t>algoritmi</a:t>
            </a:r>
            <a:endParaRPr lang="en-US" dirty="0">
              <a:solidFill>
                <a:schemeClr val="tx2"/>
              </a:solidFill>
              <a:latin typeface="Cambria" pitchFamily="18" charset="0"/>
            </a:endParaRPr>
          </a:p>
        </p:txBody>
      </p:sp>
      <p:sp>
        <p:nvSpPr>
          <p:cNvPr id="5" name="Subtitle 2"/>
          <p:cNvSpPr>
            <a:spLocks noGrp="1"/>
          </p:cNvSpPr>
          <p:nvPr>
            <p:ph type="subTitle" idx="1"/>
          </p:nvPr>
        </p:nvSpPr>
        <p:spPr>
          <a:xfrm>
            <a:off x="683568" y="2420888"/>
            <a:ext cx="7848872" cy="3672408"/>
          </a:xfrm>
        </p:spPr>
        <p:txBody>
          <a:bodyPr>
            <a:noAutofit/>
          </a:bodyPr>
          <a:lstStyle/>
          <a:p>
            <a:pPr algn="l"/>
            <a:r>
              <a:rPr lang="vi-VN" sz="2200" dirty="0">
                <a:solidFill>
                  <a:schemeClr val="tx2"/>
                </a:solidFill>
                <a:latin typeface="Cambria" pitchFamily="18" charset="0"/>
              </a:rPr>
              <a:t>Programiranje zasnovano na prikazu gena takođe koristi populacije kompjuterskih programa. </a:t>
            </a:r>
          </a:p>
          <a:p>
            <a:pPr marL="342900" indent="-342900" algn="l">
              <a:buFont typeface="Wingdings" pitchFamily="2" charset="2"/>
              <a:buChar char="Ø"/>
            </a:pPr>
            <a:r>
              <a:rPr lang="vi-VN" sz="2200" dirty="0">
                <a:solidFill>
                  <a:schemeClr val="tx2"/>
                </a:solidFill>
                <a:latin typeface="Cambria" pitchFamily="18" charset="0"/>
              </a:rPr>
              <a:t>Genetsko programiranje često koristi strukture podataka bazirane na stablima za predstavljanje kompjuterskih programa za adaptaciju umesto strukturu listi tipičnu za genetske algoritme.</a:t>
            </a:r>
          </a:p>
          <a:p>
            <a:pPr marL="342900" indent="-342900" algn="l">
              <a:buFont typeface="Wingdings" pitchFamily="2" charset="2"/>
              <a:buChar char="Ø"/>
            </a:pPr>
            <a:r>
              <a:rPr lang="vi-VN" sz="2200" dirty="0">
                <a:solidFill>
                  <a:schemeClr val="tx2"/>
                </a:solidFill>
                <a:latin typeface="Cambria" pitchFamily="18" charset="0"/>
              </a:rPr>
              <a:t>Interaktivni evolucioni algoritmi su evolucioni algoritmi koji koriste ljudsku evoluciju. Često su primenjeni u domenima gde je teško dizajnirati računsku fitnes funkciju, na primer, razvijanje slika, muzika, umetnički dizajn i oblici koji će se uklopiti u estetski ukus korisnika.</a:t>
            </a:r>
          </a:p>
        </p:txBody>
      </p:sp>
    </p:spTree>
    <p:extLst>
      <p:ext uri="{BB962C8B-B14F-4D97-AF65-F5344CB8AC3E}">
        <p14:creationId xmlns:p14="http://schemas.microsoft.com/office/powerpoint/2010/main" val="3176446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59421"/>
            <a:ext cx="8229600" cy="4525963"/>
          </a:xfrm>
        </p:spPr>
        <p:txBody>
          <a:bodyPr>
            <a:noAutofit/>
          </a:bodyPr>
          <a:lstStyle/>
          <a:p>
            <a:r>
              <a:rPr lang="en-US" sz="2000" dirty="0" err="1" smtClean="0">
                <a:solidFill>
                  <a:srgbClr val="002060"/>
                </a:solidFill>
                <a:latin typeface="Cambria" pitchFamily="18" charset="0"/>
                <a:ea typeface="Cambria" pitchFamily="18" charset="0"/>
              </a:rPr>
              <a:t>Vešta</a:t>
            </a:r>
            <a:r>
              <a:rPr lang="sr-Latn-RS" sz="2000" dirty="0" smtClean="0">
                <a:solidFill>
                  <a:srgbClr val="002060"/>
                </a:solidFill>
                <a:latin typeface="Cambria" pitchFamily="18" charset="0"/>
                <a:ea typeface="Cambria" pitchFamily="18" charset="0"/>
              </a:rPr>
              <a:t>č</a:t>
            </a:r>
            <a:r>
              <a:rPr lang="en-US" sz="2000" dirty="0" err="1" smtClean="0">
                <a:solidFill>
                  <a:srgbClr val="002060"/>
                </a:solidFill>
                <a:latin typeface="Cambria" pitchFamily="18" charset="0"/>
                <a:ea typeface="Cambria" pitchFamily="18" charset="0"/>
              </a:rPr>
              <a:t>ka</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inteligencija</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bavi</a:t>
            </a:r>
            <a:r>
              <a:rPr lang="en-US" sz="2000" dirty="0" smtClean="0">
                <a:solidFill>
                  <a:srgbClr val="002060"/>
                </a:solidFill>
                <a:latin typeface="Cambria" pitchFamily="18" charset="0"/>
                <a:ea typeface="Cambria" pitchFamily="18" charset="0"/>
              </a:rPr>
              <a:t> se, </a:t>
            </a:r>
            <a:r>
              <a:rPr lang="en-US" sz="2000" dirty="0" err="1" smtClean="0">
                <a:solidFill>
                  <a:srgbClr val="002060"/>
                </a:solidFill>
                <a:latin typeface="Cambria" pitchFamily="18" charset="0"/>
                <a:ea typeface="Cambria" pitchFamily="18" charset="0"/>
              </a:rPr>
              <a:t>prevashodno</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problemima</a:t>
            </a:r>
            <a:r>
              <a:rPr lang="en-US" sz="2000" dirty="0" smtClean="0">
                <a:solidFill>
                  <a:srgbClr val="002060"/>
                </a:solidFill>
                <a:latin typeface="Cambria" pitchFamily="18" charset="0"/>
                <a:ea typeface="Cambria" pitchFamily="18" charset="0"/>
              </a:rPr>
              <a:t> </a:t>
            </a:r>
            <a:r>
              <a:rPr lang="sr-Latn-RS" sz="2000" dirty="0" smtClean="0">
                <a:solidFill>
                  <a:srgbClr val="002060"/>
                </a:solidFill>
                <a:latin typeface="Cambria" pitchFamily="18" charset="0"/>
                <a:ea typeface="Cambria" pitchFamily="18" charset="0"/>
              </a:rPr>
              <a:t>č</a:t>
            </a:r>
            <a:r>
              <a:rPr lang="en-US" sz="2000" dirty="0" err="1" smtClean="0">
                <a:solidFill>
                  <a:srgbClr val="002060"/>
                </a:solidFill>
                <a:latin typeface="Cambria" pitchFamily="18" charset="0"/>
                <a:ea typeface="Cambria" pitchFamily="18" charset="0"/>
              </a:rPr>
              <a:t>ije</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rešavanje</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zahteva</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razmatranje</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ogromnog</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broja</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mogućcnosti</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Rešavanje</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takvih</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problema</a:t>
            </a:r>
            <a:r>
              <a:rPr lang="en-US" sz="2000" dirty="0" smtClean="0">
                <a:solidFill>
                  <a:srgbClr val="002060"/>
                </a:solidFill>
                <a:latin typeface="Cambria" pitchFamily="18" charset="0"/>
                <a:ea typeface="Cambria" pitchFamily="18" charset="0"/>
              </a:rPr>
              <a:t> obi</a:t>
            </a:r>
            <a:r>
              <a:rPr lang="sr-Latn-RS" sz="2000" dirty="0" smtClean="0">
                <a:solidFill>
                  <a:srgbClr val="002060"/>
                </a:solidFill>
                <a:latin typeface="Cambria" pitchFamily="18" charset="0"/>
                <a:ea typeface="Cambria" pitchFamily="18" charset="0"/>
              </a:rPr>
              <a:t>č</a:t>
            </a:r>
            <a:r>
              <a:rPr lang="en-US" sz="2000" dirty="0" smtClean="0">
                <a:solidFill>
                  <a:srgbClr val="002060"/>
                </a:solidFill>
                <a:latin typeface="Cambria" pitchFamily="18" charset="0"/>
                <a:ea typeface="Cambria" pitchFamily="18" charset="0"/>
              </a:rPr>
              <a:t>no se </a:t>
            </a:r>
            <a:r>
              <a:rPr lang="en-US" sz="2000" dirty="0" err="1" smtClean="0">
                <a:solidFill>
                  <a:srgbClr val="002060"/>
                </a:solidFill>
                <a:latin typeface="Cambria" pitchFamily="18" charset="0"/>
                <a:ea typeface="Cambria" pitchFamily="18" charset="0"/>
              </a:rPr>
              <a:t>svodi</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na</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neku</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vrstu</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pretrage</a:t>
            </a:r>
            <a:r>
              <a:rPr lang="sr-Latn-RS" sz="2000" dirty="0" smtClean="0">
                <a:solidFill>
                  <a:srgbClr val="002060"/>
                </a:solidFill>
                <a:latin typeface="Cambria" pitchFamily="18" charset="0"/>
                <a:ea typeface="Cambria" pitchFamily="18" charset="0"/>
              </a:rPr>
              <a:t>.</a:t>
            </a:r>
            <a:r>
              <a:rPr lang="en-US" sz="2000" dirty="0" smtClean="0">
                <a:solidFill>
                  <a:srgbClr val="002060"/>
                </a:solidFill>
                <a:latin typeface="Cambria" pitchFamily="18" charset="0"/>
                <a:ea typeface="Cambria" pitchFamily="18" charset="0"/>
              </a:rPr>
              <a:t> </a:t>
            </a:r>
            <a:endParaRPr lang="sr-Latn-RS" sz="2000" dirty="0">
              <a:solidFill>
                <a:srgbClr val="002060"/>
              </a:solidFill>
              <a:latin typeface="Cambria" pitchFamily="18" charset="0"/>
              <a:ea typeface="Cambria" pitchFamily="18" charset="0"/>
            </a:endParaRPr>
          </a:p>
          <a:p>
            <a:r>
              <a:rPr lang="en-US" sz="2000" dirty="0" err="1" smtClean="0">
                <a:solidFill>
                  <a:srgbClr val="002060"/>
                </a:solidFill>
                <a:latin typeface="Cambria" pitchFamily="18" charset="0"/>
                <a:ea typeface="Cambria" pitchFamily="18" charset="0"/>
              </a:rPr>
              <a:t>Kako</a:t>
            </a:r>
            <a:r>
              <a:rPr lang="en-US" sz="2000" dirty="0" smtClean="0">
                <a:solidFill>
                  <a:srgbClr val="002060"/>
                </a:solidFill>
                <a:latin typeface="Cambria" pitchFamily="18" charset="0"/>
                <a:ea typeface="Cambria" pitchFamily="18" charset="0"/>
              </a:rPr>
              <a:t> je </a:t>
            </a:r>
            <a:r>
              <a:rPr lang="en-US" sz="2000" dirty="0" err="1" smtClean="0">
                <a:solidFill>
                  <a:srgbClr val="002060"/>
                </a:solidFill>
                <a:latin typeface="Cambria" pitchFamily="18" charset="0"/>
                <a:ea typeface="Cambria" pitchFamily="18" charset="0"/>
              </a:rPr>
              <a:t>sve</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mogućnosti</a:t>
            </a:r>
            <a:r>
              <a:rPr lang="sr-Latn-RS" sz="2000" dirty="0" smtClean="0">
                <a:solidFill>
                  <a:srgbClr val="002060"/>
                </a:solidFill>
                <a:latin typeface="Cambria" pitchFamily="18" charset="0"/>
                <a:ea typeface="Cambria" pitchFamily="18" charset="0"/>
              </a:rPr>
              <a:t> č</a:t>
            </a:r>
            <a:r>
              <a:rPr lang="en-US" sz="2000" dirty="0" err="1" smtClean="0">
                <a:solidFill>
                  <a:srgbClr val="002060"/>
                </a:solidFill>
                <a:latin typeface="Cambria" pitchFamily="18" charset="0"/>
                <a:ea typeface="Cambria" pitchFamily="18" charset="0"/>
              </a:rPr>
              <a:t>esto</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nemoguće</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razmotriti</a:t>
            </a:r>
            <a:r>
              <a:rPr lang="en-US" sz="2000" dirty="0" smtClean="0">
                <a:solidFill>
                  <a:srgbClr val="002060"/>
                </a:solidFill>
                <a:latin typeface="Cambria" pitchFamily="18" charset="0"/>
                <a:ea typeface="Cambria" pitchFamily="18" charset="0"/>
              </a:rPr>
              <a:t> u </a:t>
            </a:r>
            <a:r>
              <a:rPr lang="en-US" sz="2000" dirty="0" err="1" smtClean="0">
                <a:solidFill>
                  <a:srgbClr val="002060"/>
                </a:solidFill>
                <a:latin typeface="Cambria" pitchFamily="18" charset="0"/>
                <a:ea typeface="Cambria" pitchFamily="18" charset="0"/>
              </a:rPr>
              <a:t>razumnom</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vremenu</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potrebno</a:t>
            </a:r>
            <a:r>
              <a:rPr lang="en-US" sz="2000" dirty="0" smtClean="0">
                <a:solidFill>
                  <a:srgbClr val="002060"/>
                </a:solidFill>
                <a:latin typeface="Cambria" pitchFamily="18" charset="0"/>
                <a:ea typeface="Cambria" pitchFamily="18" charset="0"/>
              </a:rPr>
              <a:t> je </a:t>
            </a:r>
            <a:r>
              <a:rPr lang="en-US" sz="2000" dirty="0" err="1" smtClean="0">
                <a:solidFill>
                  <a:srgbClr val="002060"/>
                </a:solidFill>
                <a:latin typeface="Cambria" pitchFamily="18" charset="0"/>
                <a:ea typeface="Cambria" pitchFamily="18" charset="0"/>
              </a:rPr>
              <a:t>pretragu</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usmeravati</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kako</a:t>
            </a:r>
            <a:r>
              <a:rPr lang="en-US" sz="2000" dirty="0" smtClean="0">
                <a:solidFill>
                  <a:srgbClr val="002060"/>
                </a:solidFill>
                <a:latin typeface="Cambria" pitchFamily="18" charset="0"/>
                <a:ea typeface="Cambria" pitchFamily="18" charset="0"/>
              </a:rPr>
              <a:t> bi se </a:t>
            </a:r>
            <a:r>
              <a:rPr lang="en-US" sz="2000" dirty="0" err="1" smtClean="0">
                <a:solidFill>
                  <a:srgbClr val="002060"/>
                </a:solidFill>
                <a:latin typeface="Cambria" pitchFamily="18" charset="0"/>
                <a:ea typeface="Cambria" pitchFamily="18" charset="0"/>
              </a:rPr>
              <a:t>razmotrile</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mogućnosti</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koje</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su</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izglednije</a:t>
            </a:r>
            <a:r>
              <a:rPr lang="en-US" sz="2000" dirty="0" smtClean="0">
                <a:solidFill>
                  <a:srgbClr val="002060"/>
                </a:solidFill>
                <a:latin typeface="Cambria" pitchFamily="18" charset="0"/>
                <a:ea typeface="Cambria" pitchFamily="18" charset="0"/>
              </a:rPr>
              <a:t> da </a:t>
            </a:r>
            <a:r>
              <a:rPr lang="en-US" sz="2000" dirty="0" err="1" smtClean="0">
                <a:solidFill>
                  <a:srgbClr val="002060"/>
                </a:solidFill>
                <a:latin typeface="Cambria" pitchFamily="18" charset="0"/>
                <a:ea typeface="Cambria" pitchFamily="18" charset="0"/>
              </a:rPr>
              <a:t>daju</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rešenje</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problema</a:t>
            </a:r>
            <a:r>
              <a:rPr lang="en-US" sz="2000" dirty="0" smtClean="0">
                <a:solidFill>
                  <a:srgbClr val="002060"/>
                </a:solidFill>
                <a:latin typeface="Cambria" pitchFamily="18" charset="0"/>
                <a:ea typeface="Cambria" pitchFamily="18" charset="0"/>
              </a:rPr>
              <a:t>. </a:t>
            </a:r>
            <a:endParaRPr lang="sr-Latn-RS" sz="2000" dirty="0" smtClean="0">
              <a:solidFill>
                <a:srgbClr val="002060"/>
              </a:solidFill>
              <a:latin typeface="Cambria" pitchFamily="18" charset="0"/>
              <a:ea typeface="Cambria" pitchFamily="18" charset="0"/>
            </a:endParaRPr>
          </a:p>
          <a:p>
            <a:pPr marL="457200" lvl="1" indent="0">
              <a:buNone/>
            </a:pPr>
            <a:r>
              <a:rPr lang="en-US" sz="2000" dirty="0" err="1" smtClean="0">
                <a:solidFill>
                  <a:srgbClr val="002060"/>
                </a:solidFill>
                <a:latin typeface="Cambria" pitchFamily="18" charset="0"/>
                <a:ea typeface="Cambria" pitchFamily="18" charset="0"/>
              </a:rPr>
              <a:t>Neke</a:t>
            </a:r>
            <a:r>
              <a:rPr lang="en-US" sz="2000" dirty="0" smtClean="0">
                <a:solidFill>
                  <a:srgbClr val="002060"/>
                </a:solidFill>
                <a:latin typeface="Cambria" pitchFamily="18" charset="0"/>
                <a:ea typeface="Cambria" pitchFamily="18" charset="0"/>
              </a:rPr>
              <a:t> od </a:t>
            </a:r>
            <a:r>
              <a:rPr lang="en-US" sz="2000" dirty="0" err="1" smtClean="0">
                <a:solidFill>
                  <a:srgbClr val="002060"/>
                </a:solidFill>
                <a:latin typeface="Cambria" pitchFamily="18" charset="0"/>
                <a:ea typeface="Cambria" pitchFamily="18" charset="0"/>
              </a:rPr>
              <a:t>realnih</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primena</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algoritama</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pretrage</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su</a:t>
            </a:r>
            <a:r>
              <a:rPr lang="sr-Latn-RS" sz="2000" dirty="0" smtClean="0">
                <a:solidFill>
                  <a:srgbClr val="002060"/>
                </a:solidFill>
                <a:latin typeface="Cambria" pitchFamily="18" charset="0"/>
                <a:ea typeface="Cambria" pitchFamily="18" charset="0"/>
              </a:rPr>
              <a:t>:</a:t>
            </a:r>
          </a:p>
          <a:p>
            <a:pPr lvl="1"/>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pronala</a:t>
            </a:r>
            <a:r>
              <a:rPr lang="sr-Latn-RS" sz="2000" dirty="0" smtClean="0">
                <a:solidFill>
                  <a:srgbClr val="002060"/>
                </a:solidFill>
                <a:latin typeface="Cambria" pitchFamily="18" charset="0"/>
                <a:ea typeface="Cambria" pitchFamily="18" charset="0"/>
              </a:rPr>
              <a:t>ž</a:t>
            </a:r>
            <a:r>
              <a:rPr lang="en-US" sz="2000" dirty="0" err="1" smtClean="0">
                <a:solidFill>
                  <a:srgbClr val="002060"/>
                </a:solidFill>
                <a:latin typeface="Cambria" pitchFamily="18" charset="0"/>
                <a:ea typeface="Cambria" pitchFamily="18" charset="0"/>
              </a:rPr>
              <a:t>enje</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najkraćih</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puteva</a:t>
            </a:r>
            <a:r>
              <a:rPr lang="en-US" sz="2000" dirty="0" smtClean="0">
                <a:solidFill>
                  <a:srgbClr val="002060"/>
                </a:solidFill>
                <a:latin typeface="Cambria" pitchFamily="18" charset="0"/>
                <a:ea typeface="Cambria" pitchFamily="18" charset="0"/>
              </a:rPr>
              <a:t>, </a:t>
            </a:r>
            <a:endParaRPr lang="sr-Latn-RS" sz="2000" dirty="0" smtClean="0">
              <a:solidFill>
                <a:srgbClr val="002060"/>
              </a:solidFill>
              <a:latin typeface="Cambria" pitchFamily="18" charset="0"/>
              <a:ea typeface="Cambria" pitchFamily="18" charset="0"/>
            </a:endParaRPr>
          </a:p>
          <a:p>
            <a:pPr lvl="1"/>
            <a:r>
              <a:rPr lang="en-US" sz="2000" dirty="0" err="1" smtClean="0">
                <a:solidFill>
                  <a:srgbClr val="002060"/>
                </a:solidFill>
                <a:latin typeface="Cambria" pitchFamily="18" charset="0"/>
                <a:ea typeface="Cambria" pitchFamily="18" charset="0"/>
              </a:rPr>
              <a:t>igranje</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logi</a:t>
            </a:r>
            <a:r>
              <a:rPr lang="sr-Latn-RS" sz="2000" dirty="0" smtClean="0">
                <a:solidFill>
                  <a:srgbClr val="002060"/>
                </a:solidFill>
                <a:latin typeface="Cambria" pitchFamily="18" charset="0"/>
                <a:ea typeface="Cambria" pitchFamily="18" charset="0"/>
              </a:rPr>
              <a:t>č</a:t>
            </a:r>
            <a:r>
              <a:rPr lang="en-US" sz="2000" dirty="0" err="1" smtClean="0">
                <a:solidFill>
                  <a:srgbClr val="002060"/>
                </a:solidFill>
                <a:latin typeface="Cambria" pitchFamily="18" charset="0"/>
                <a:ea typeface="Cambria" pitchFamily="18" charset="0"/>
              </a:rPr>
              <a:t>kih</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igara</a:t>
            </a:r>
            <a:r>
              <a:rPr lang="en-US" sz="2000" dirty="0" smtClean="0">
                <a:solidFill>
                  <a:srgbClr val="002060"/>
                </a:solidFill>
                <a:latin typeface="Cambria" pitchFamily="18" charset="0"/>
                <a:ea typeface="Cambria" pitchFamily="18" charset="0"/>
              </a:rPr>
              <a:t>, </a:t>
            </a:r>
            <a:endParaRPr lang="sr-Latn-RS" sz="2000" dirty="0" smtClean="0">
              <a:solidFill>
                <a:srgbClr val="002060"/>
              </a:solidFill>
              <a:latin typeface="Cambria" pitchFamily="18" charset="0"/>
              <a:ea typeface="Cambria" pitchFamily="18" charset="0"/>
            </a:endParaRPr>
          </a:p>
          <a:p>
            <a:pPr lvl="1"/>
            <a:r>
              <a:rPr lang="en-US" sz="2000" dirty="0" err="1" smtClean="0">
                <a:solidFill>
                  <a:srgbClr val="002060"/>
                </a:solidFill>
                <a:latin typeface="Cambria" pitchFamily="18" charset="0"/>
                <a:ea typeface="Cambria" pitchFamily="18" charset="0"/>
              </a:rPr>
              <a:t>navigacija</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robota</a:t>
            </a:r>
            <a:r>
              <a:rPr lang="en-US" sz="2000" dirty="0" smtClean="0">
                <a:solidFill>
                  <a:srgbClr val="002060"/>
                </a:solidFill>
                <a:latin typeface="Cambria" pitchFamily="18" charset="0"/>
                <a:ea typeface="Cambria" pitchFamily="18" charset="0"/>
              </a:rPr>
              <a:t>, </a:t>
            </a:r>
            <a:endParaRPr lang="sr-Latn-RS" sz="2000" dirty="0" smtClean="0">
              <a:solidFill>
                <a:srgbClr val="002060"/>
              </a:solidFill>
              <a:latin typeface="Cambria" pitchFamily="18" charset="0"/>
              <a:ea typeface="Cambria" pitchFamily="18" charset="0"/>
            </a:endParaRPr>
          </a:p>
          <a:p>
            <a:pPr lvl="1"/>
            <a:r>
              <a:rPr lang="en-US" sz="2000" dirty="0" err="1" smtClean="0">
                <a:solidFill>
                  <a:srgbClr val="002060"/>
                </a:solidFill>
                <a:latin typeface="Cambria" pitchFamily="18" charset="0"/>
                <a:ea typeface="Cambria" pitchFamily="18" charset="0"/>
              </a:rPr>
              <a:t>automatsko</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nala</a:t>
            </a:r>
            <a:r>
              <a:rPr lang="sr-Latn-RS" sz="2000" dirty="0" smtClean="0">
                <a:solidFill>
                  <a:srgbClr val="002060"/>
                </a:solidFill>
                <a:latin typeface="Cambria" pitchFamily="18" charset="0"/>
                <a:ea typeface="Cambria" pitchFamily="18" charset="0"/>
              </a:rPr>
              <a:t>ž</a:t>
            </a:r>
            <a:r>
              <a:rPr lang="en-US" sz="2000" dirty="0" err="1" smtClean="0">
                <a:solidFill>
                  <a:srgbClr val="002060"/>
                </a:solidFill>
                <a:latin typeface="Cambria" pitchFamily="18" charset="0"/>
                <a:ea typeface="Cambria" pitchFamily="18" charset="0"/>
              </a:rPr>
              <a:t>enje</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redosleda</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sklapanja</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delova</a:t>
            </a:r>
            <a:r>
              <a:rPr lang="en-US" sz="2000" dirty="0" smtClean="0">
                <a:solidFill>
                  <a:srgbClr val="002060"/>
                </a:solidFill>
                <a:latin typeface="Cambria" pitchFamily="18" charset="0"/>
                <a:ea typeface="Cambria" pitchFamily="18" charset="0"/>
              </a:rPr>
              <a:t> u </a:t>
            </a:r>
            <a:r>
              <a:rPr lang="en-US" sz="2000" dirty="0" err="1" smtClean="0">
                <a:solidFill>
                  <a:srgbClr val="002060"/>
                </a:solidFill>
                <a:latin typeface="Cambria" pitchFamily="18" charset="0"/>
                <a:ea typeface="Cambria" pitchFamily="18" charset="0"/>
              </a:rPr>
              <a:t>industriji</a:t>
            </a:r>
            <a:r>
              <a:rPr lang="en-US" sz="2000" dirty="0" smtClean="0">
                <a:solidFill>
                  <a:srgbClr val="002060"/>
                </a:solidFill>
                <a:latin typeface="Cambria" pitchFamily="18" charset="0"/>
                <a:ea typeface="Cambria" pitchFamily="18" charset="0"/>
              </a:rPr>
              <a:t>, </a:t>
            </a:r>
            <a:endParaRPr lang="sr-Latn-RS" sz="2000" dirty="0" smtClean="0">
              <a:solidFill>
                <a:srgbClr val="002060"/>
              </a:solidFill>
              <a:latin typeface="Cambria" pitchFamily="18" charset="0"/>
              <a:ea typeface="Cambria" pitchFamily="18" charset="0"/>
            </a:endParaRPr>
          </a:p>
          <a:p>
            <a:pPr lvl="1"/>
            <a:r>
              <a:rPr lang="en-US" sz="2000" dirty="0" err="1" smtClean="0">
                <a:solidFill>
                  <a:srgbClr val="002060"/>
                </a:solidFill>
                <a:latin typeface="Cambria" pitchFamily="18" charset="0"/>
                <a:ea typeface="Cambria" pitchFamily="18" charset="0"/>
              </a:rPr>
              <a:t>dizajn</a:t>
            </a:r>
            <a:r>
              <a:rPr lang="en-US" sz="2000" dirty="0" smtClean="0">
                <a:solidFill>
                  <a:srgbClr val="002060"/>
                </a:solidFill>
                <a:latin typeface="Cambria" pitchFamily="18" charset="0"/>
                <a:ea typeface="Cambria" pitchFamily="18" charset="0"/>
              </a:rPr>
              <a:t> </a:t>
            </a:r>
            <a:r>
              <a:rPr lang="sr-Latn-RS" sz="2000" dirty="0" smtClean="0">
                <a:solidFill>
                  <a:srgbClr val="002060"/>
                </a:solidFill>
                <a:latin typeface="Cambria" pitchFamily="18" charset="0"/>
                <a:ea typeface="Cambria" pitchFamily="18" charset="0"/>
              </a:rPr>
              <a:t>proteina </a:t>
            </a:r>
            <a:r>
              <a:rPr lang="en-US" sz="2000" dirty="0" err="1" smtClean="0">
                <a:solidFill>
                  <a:srgbClr val="002060"/>
                </a:solidFill>
                <a:latin typeface="Cambria" pitchFamily="18" charset="0"/>
                <a:ea typeface="Cambria" pitchFamily="18" charset="0"/>
              </a:rPr>
              <a:t>sa</a:t>
            </a:r>
            <a:r>
              <a:rPr lang="en-US" sz="2000" dirty="0" smtClean="0">
                <a:solidFill>
                  <a:srgbClr val="002060"/>
                </a:solidFill>
                <a:latin typeface="Cambria" pitchFamily="18" charset="0"/>
                <a:ea typeface="Cambria" pitchFamily="18" charset="0"/>
              </a:rPr>
              <a:t> </a:t>
            </a:r>
            <a:r>
              <a:rPr lang="sr-Latn-RS" sz="2000" dirty="0" smtClean="0">
                <a:solidFill>
                  <a:srgbClr val="002060"/>
                </a:solidFill>
                <a:latin typeface="Cambria" pitchFamily="18" charset="0"/>
                <a:ea typeface="Cambria" pitchFamily="18" charset="0"/>
              </a:rPr>
              <a:t>zahtevanim </a:t>
            </a:r>
            <a:r>
              <a:rPr lang="en-US" sz="2000" dirty="0" err="1" smtClean="0">
                <a:solidFill>
                  <a:srgbClr val="002060"/>
                </a:solidFill>
                <a:latin typeface="Cambria" pitchFamily="18" charset="0"/>
                <a:ea typeface="Cambria" pitchFamily="18" charset="0"/>
              </a:rPr>
              <a:t>svojstvima</a:t>
            </a:r>
            <a:r>
              <a:rPr lang="sr-Latn-RS" sz="2000" dirty="0">
                <a:solidFill>
                  <a:srgbClr val="002060"/>
                </a:solidFill>
                <a:latin typeface="Cambria" pitchFamily="18" charset="0"/>
                <a:ea typeface="Cambria" pitchFamily="18" charset="0"/>
              </a:rPr>
              <a:t>.</a:t>
            </a:r>
            <a:endParaRPr lang="sr-Latn-RS" sz="2000" dirty="0" smtClean="0">
              <a:solidFill>
                <a:srgbClr val="002060"/>
              </a:solidFill>
              <a:latin typeface="Cambria" pitchFamily="18" charset="0"/>
              <a:ea typeface="Cambria" pitchFamily="18" charset="0"/>
            </a:endParaRPr>
          </a:p>
        </p:txBody>
      </p:sp>
      <p:sp>
        <p:nvSpPr>
          <p:cNvPr id="4" name="Title 1"/>
          <p:cNvSpPr txBox="1">
            <a:spLocks/>
          </p:cNvSpPr>
          <p:nvPr/>
        </p:nvSpPr>
        <p:spPr>
          <a:xfrm>
            <a:off x="685800" y="105273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dirty="0" smtClean="0">
                <a:solidFill>
                  <a:schemeClr val="tx2"/>
                </a:solidFill>
                <a:latin typeface="Cambria" pitchFamily="18" charset="0"/>
              </a:rPr>
              <a:t>Veštacka inteligencija</a:t>
            </a:r>
            <a:endParaRPr lang="en-US" dirty="0">
              <a:solidFill>
                <a:schemeClr val="tx2"/>
              </a:solidFill>
              <a:latin typeface="Cambria" pitchFamily="18" charset="0"/>
            </a:endParaRPr>
          </a:p>
        </p:txBody>
      </p:sp>
    </p:spTree>
    <p:extLst>
      <p:ext uri="{BB962C8B-B14F-4D97-AF65-F5344CB8AC3E}">
        <p14:creationId xmlns:p14="http://schemas.microsoft.com/office/powerpoint/2010/main" val="2719413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24336"/>
            <a:ext cx="8229600" cy="2332856"/>
          </a:xfrm>
        </p:spPr>
        <p:txBody>
          <a:bodyPr>
            <a:normAutofit/>
          </a:bodyPr>
          <a:lstStyle/>
          <a:p>
            <a:r>
              <a:rPr lang="en-US" sz="2400" dirty="0" err="1" smtClean="0">
                <a:solidFill>
                  <a:srgbClr val="002060"/>
                </a:solidFill>
                <a:latin typeface="Cambria" pitchFamily="18" charset="0"/>
                <a:ea typeface="Cambria" pitchFamily="18" charset="0"/>
              </a:rPr>
              <a:t>Problemi</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i</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algoritmi</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pretrage</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mogu</a:t>
            </a:r>
            <a:r>
              <a:rPr lang="en-US" sz="2400" dirty="0" smtClean="0">
                <a:solidFill>
                  <a:srgbClr val="002060"/>
                </a:solidFill>
                <a:latin typeface="Cambria" pitchFamily="18" charset="0"/>
                <a:ea typeface="Cambria" pitchFamily="18" charset="0"/>
              </a:rPr>
              <a:t> se </a:t>
            </a:r>
            <a:r>
              <a:rPr lang="en-US" sz="2400" dirty="0" err="1" smtClean="0">
                <a:solidFill>
                  <a:srgbClr val="002060"/>
                </a:solidFill>
                <a:latin typeface="Cambria" pitchFamily="18" charset="0"/>
                <a:ea typeface="Cambria" pitchFamily="18" charset="0"/>
              </a:rPr>
              <a:t>opisati</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i</a:t>
            </a:r>
            <a:r>
              <a:rPr lang="en-US" sz="2400" dirty="0" smtClean="0">
                <a:solidFill>
                  <a:srgbClr val="002060"/>
                </a:solidFill>
                <a:latin typeface="Cambria" pitchFamily="18" charset="0"/>
                <a:ea typeface="Cambria" pitchFamily="18" charset="0"/>
              </a:rPr>
              <a:t> u </a:t>
            </a:r>
            <a:r>
              <a:rPr lang="en-US" sz="2400" dirty="0" err="1" smtClean="0">
                <a:solidFill>
                  <a:srgbClr val="002060"/>
                </a:solidFill>
                <a:latin typeface="Cambria" pitchFamily="18" charset="0"/>
                <a:ea typeface="Cambria" pitchFamily="18" charset="0"/>
              </a:rPr>
              <a:t>terminima</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agenata</a:t>
            </a:r>
            <a:r>
              <a:rPr lang="en-US" sz="2400" dirty="0" smtClean="0">
                <a:solidFill>
                  <a:srgbClr val="002060"/>
                </a:solidFill>
                <a:latin typeface="Cambria" pitchFamily="18" charset="0"/>
                <a:ea typeface="Cambria" pitchFamily="18" charset="0"/>
              </a:rPr>
              <a:t>. </a:t>
            </a:r>
            <a:endParaRPr lang="sr-Latn-RS" sz="2400" dirty="0" smtClean="0">
              <a:solidFill>
                <a:srgbClr val="002060"/>
              </a:solidFill>
              <a:latin typeface="Cambria" pitchFamily="18" charset="0"/>
              <a:ea typeface="Cambria" pitchFamily="18" charset="0"/>
            </a:endParaRPr>
          </a:p>
          <a:p>
            <a:r>
              <a:rPr lang="en-US" sz="2400" dirty="0" smtClean="0">
                <a:solidFill>
                  <a:srgbClr val="002060"/>
                </a:solidFill>
                <a:latin typeface="Cambria" pitchFamily="18" charset="0"/>
                <a:ea typeface="Cambria" pitchFamily="18" charset="0"/>
              </a:rPr>
              <a:t>U tom </a:t>
            </a:r>
            <a:r>
              <a:rPr lang="en-US" sz="2400" dirty="0" err="1" smtClean="0">
                <a:solidFill>
                  <a:srgbClr val="002060"/>
                </a:solidFill>
                <a:latin typeface="Cambria" pitchFamily="18" charset="0"/>
                <a:ea typeface="Cambria" pitchFamily="18" charset="0"/>
              </a:rPr>
              <a:t>slu</a:t>
            </a:r>
            <a:r>
              <a:rPr lang="sr-Latn-RS" sz="2400" dirty="0" smtClean="0">
                <a:solidFill>
                  <a:srgbClr val="002060"/>
                </a:solidFill>
                <a:latin typeface="Cambria" pitchFamily="18" charset="0"/>
                <a:ea typeface="Cambria" pitchFamily="18" charset="0"/>
              </a:rPr>
              <a:t>č</a:t>
            </a:r>
            <a:r>
              <a:rPr lang="en-US" sz="2400" dirty="0" err="1" smtClean="0">
                <a:solidFill>
                  <a:srgbClr val="002060"/>
                </a:solidFill>
                <a:latin typeface="Cambria" pitchFamily="18" charset="0"/>
                <a:ea typeface="Cambria" pitchFamily="18" charset="0"/>
              </a:rPr>
              <a:t>aju</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smatra</a:t>
            </a:r>
            <a:r>
              <a:rPr lang="en-US" sz="2400" dirty="0" smtClean="0">
                <a:solidFill>
                  <a:srgbClr val="002060"/>
                </a:solidFill>
                <a:latin typeface="Cambria" pitchFamily="18" charset="0"/>
                <a:ea typeface="Cambria" pitchFamily="18" charset="0"/>
              </a:rPr>
              <a:t> se da </a:t>
            </a:r>
            <a:r>
              <a:rPr lang="en-US" sz="2400" dirty="0" err="1" smtClean="0">
                <a:solidFill>
                  <a:srgbClr val="002060"/>
                </a:solidFill>
                <a:latin typeface="Cambria" pitchFamily="18" charset="0"/>
                <a:ea typeface="Cambria" pitchFamily="18" charset="0"/>
              </a:rPr>
              <a:t>pretragu</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sprovodi</a:t>
            </a:r>
            <a:r>
              <a:rPr lang="en-US" sz="2400" dirty="0" smtClean="0">
                <a:solidFill>
                  <a:srgbClr val="002060"/>
                </a:solidFill>
                <a:latin typeface="Cambria" pitchFamily="18" charset="0"/>
                <a:ea typeface="Cambria" pitchFamily="18" charset="0"/>
              </a:rPr>
              <a:t> agent, da se agent </a:t>
            </a:r>
            <a:r>
              <a:rPr lang="en-US" sz="2400" dirty="0" err="1" smtClean="0">
                <a:solidFill>
                  <a:srgbClr val="002060"/>
                </a:solidFill>
                <a:latin typeface="Cambria" pitchFamily="18" charset="0"/>
                <a:ea typeface="Cambria" pitchFamily="18" charset="0"/>
              </a:rPr>
              <a:t>tokom</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pretrage</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mo</a:t>
            </a:r>
            <a:r>
              <a:rPr lang="sr-Latn-RS" sz="2400" dirty="0" smtClean="0">
                <a:solidFill>
                  <a:srgbClr val="002060"/>
                </a:solidFill>
                <a:latin typeface="Cambria" pitchFamily="18" charset="0"/>
                <a:ea typeface="Cambria" pitchFamily="18" charset="0"/>
              </a:rPr>
              <a:t>ž</a:t>
            </a:r>
            <a:r>
              <a:rPr lang="en-US" sz="2400" dirty="0" smtClean="0">
                <a:solidFill>
                  <a:srgbClr val="002060"/>
                </a:solidFill>
                <a:latin typeface="Cambria" pitchFamily="18" charset="0"/>
                <a:ea typeface="Cambria" pitchFamily="18" charset="0"/>
              </a:rPr>
              <a:t>e </a:t>
            </a:r>
            <a:r>
              <a:rPr lang="en-US" sz="2400" dirty="0" err="1" smtClean="0">
                <a:solidFill>
                  <a:srgbClr val="002060"/>
                </a:solidFill>
                <a:latin typeface="Cambria" pitchFamily="18" charset="0"/>
                <a:ea typeface="Cambria" pitchFamily="18" charset="0"/>
              </a:rPr>
              <a:t>naći</a:t>
            </a:r>
            <a:r>
              <a:rPr lang="en-US" sz="2400" dirty="0" smtClean="0">
                <a:solidFill>
                  <a:srgbClr val="002060"/>
                </a:solidFill>
                <a:latin typeface="Cambria" pitchFamily="18" charset="0"/>
                <a:ea typeface="Cambria" pitchFamily="18" charset="0"/>
              </a:rPr>
              <a:t> u </a:t>
            </a:r>
            <a:r>
              <a:rPr lang="en-US" sz="2400" dirty="0" err="1" smtClean="0">
                <a:solidFill>
                  <a:srgbClr val="002060"/>
                </a:solidFill>
                <a:latin typeface="Cambria" pitchFamily="18" charset="0"/>
                <a:ea typeface="Cambria" pitchFamily="18" charset="0"/>
              </a:rPr>
              <a:t>razli</a:t>
            </a:r>
            <a:r>
              <a:rPr lang="sr-Latn-RS" sz="2400" dirty="0" smtClean="0">
                <a:solidFill>
                  <a:srgbClr val="002060"/>
                </a:solidFill>
                <a:latin typeface="Cambria" pitchFamily="18" charset="0"/>
                <a:ea typeface="Cambria" pitchFamily="18" charset="0"/>
              </a:rPr>
              <a:t>č</a:t>
            </a:r>
            <a:r>
              <a:rPr lang="en-US" sz="2400" dirty="0" err="1" smtClean="0">
                <a:solidFill>
                  <a:srgbClr val="002060"/>
                </a:solidFill>
                <a:latin typeface="Cambria" pitchFamily="18" charset="0"/>
                <a:ea typeface="Cambria" pitchFamily="18" charset="0"/>
              </a:rPr>
              <a:t>itim</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stanjima</a:t>
            </a:r>
            <a:r>
              <a:rPr lang="en-US" sz="2400" dirty="0" smtClean="0">
                <a:solidFill>
                  <a:srgbClr val="002060"/>
                </a:solidFill>
                <a:latin typeface="Cambria" pitchFamily="18" charset="0"/>
                <a:ea typeface="Cambria" pitchFamily="18" charset="0"/>
              </a:rPr>
              <a:t>, da agent </a:t>
            </a:r>
            <a:r>
              <a:rPr lang="en-US" sz="2400" dirty="0" err="1" smtClean="0">
                <a:solidFill>
                  <a:srgbClr val="002060"/>
                </a:solidFill>
                <a:latin typeface="Cambria" pitchFamily="18" charset="0"/>
                <a:ea typeface="Cambria" pitchFamily="18" charset="0"/>
              </a:rPr>
              <a:t>pokušava</a:t>
            </a:r>
            <a:r>
              <a:rPr lang="en-US" sz="2400" dirty="0" smtClean="0">
                <a:solidFill>
                  <a:srgbClr val="002060"/>
                </a:solidFill>
                <a:latin typeface="Cambria" pitchFamily="18" charset="0"/>
                <a:ea typeface="Cambria" pitchFamily="18" charset="0"/>
              </a:rPr>
              <a:t> da do</a:t>
            </a:r>
            <a:r>
              <a:rPr lang="sr-Latn-RS" sz="2400" dirty="0" smtClean="0">
                <a:solidFill>
                  <a:srgbClr val="002060"/>
                </a:solidFill>
                <a:latin typeface="Cambria" pitchFamily="18" charset="0"/>
                <a:ea typeface="Cambria" pitchFamily="18" charset="0"/>
              </a:rPr>
              <a:t>đ</a:t>
            </a:r>
            <a:r>
              <a:rPr lang="en-US" sz="2400" dirty="0" smtClean="0">
                <a:solidFill>
                  <a:srgbClr val="002060"/>
                </a:solidFill>
                <a:latin typeface="Cambria" pitchFamily="18" charset="0"/>
                <a:ea typeface="Cambria" pitchFamily="18" charset="0"/>
              </a:rPr>
              <a:t>e do </a:t>
            </a:r>
            <a:r>
              <a:rPr lang="en-US" sz="2400" dirty="0" err="1" smtClean="0">
                <a:solidFill>
                  <a:srgbClr val="002060"/>
                </a:solidFill>
                <a:latin typeface="Cambria" pitchFamily="18" charset="0"/>
                <a:ea typeface="Cambria" pitchFamily="18" charset="0"/>
              </a:rPr>
              <a:t>završnog</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stanja</a:t>
            </a:r>
            <a:r>
              <a:rPr lang="sr-Latn-RS" sz="2400" dirty="0" smtClean="0">
                <a:solidFill>
                  <a:srgbClr val="002060"/>
                </a:solidFill>
                <a:latin typeface="Cambria" pitchFamily="18" charset="0"/>
                <a:ea typeface="Cambria" pitchFamily="18" charset="0"/>
              </a:rPr>
              <a:t>.</a:t>
            </a:r>
            <a:endParaRPr lang="en-US" sz="2400" dirty="0">
              <a:solidFill>
                <a:srgbClr val="002060"/>
              </a:solidFill>
              <a:latin typeface="Cambria" pitchFamily="18" charset="0"/>
              <a:ea typeface="Cambria" pitchFamily="18" charset="0"/>
            </a:endParaRPr>
          </a:p>
        </p:txBody>
      </p:sp>
      <p:sp>
        <p:nvSpPr>
          <p:cNvPr id="4" name="Title 1"/>
          <p:cNvSpPr txBox="1">
            <a:spLocks/>
          </p:cNvSpPr>
          <p:nvPr/>
        </p:nvSpPr>
        <p:spPr>
          <a:xfrm>
            <a:off x="685800" y="105273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dirty="0" smtClean="0">
                <a:solidFill>
                  <a:schemeClr val="tx2"/>
                </a:solidFill>
                <a:latin typeface="Cambria" pitchFamily="18" charset="0"/>
              </a:rPr>
              <a:t>Veštacka inteligencija - pretraga</a:t>
            </a:r>
            <a:endParaRPr lang="en-US" dirty="0">
              <a:solidFill>
                <a:schemeClr val="tx2"/>
              </a:solidFill>
              <a:latin typeface="Cambria" pitchFamily="18" charset="0"/>
            </a:endParaRPr>
          </a:p>
        </p:txBody>
      </p:sp>
    </p:spTree>
    <p:extLst>
      <p:ext uri="{BB962C8B-B14F-4D97-AF65-F5344CB8AC3E}">
        <p14:creationId xmlns:p14="http://schemas.microsoft.com/office/powerpoint/2010/main" val="3136745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864096"/>
          </a:xfrm>
        </p:spPr>
        <p:txBody>
          <a:bodyPr>
            <a:normAutofit/>
          </a:bodyPr>
          <a:lstStyle/>
          <a:p>
            <a:r>
              <a:rPr lang="en-US" dirty="0">
                <a:solidFill>
                  <a:srgbClr val="002060"/>
                </a:solidFill>
                <a:latin typeface="Cambria" pitchFamily="18" charset="0"/>
                <a:ea typeface="Cambria" pitchFamily="18" charset="0"/>
              </a:rPr>
              <a:t>Primer 1.1. </a:t>
            </a:r>
          </a:p>
        </p:txBody>
      </p:sp>
      <p:sp>
        <p:nvSpPr>
          <p:cNvPr id="5" name="Content Placeholder 4"/>
          <p:cNvSpPr>
            <a:spLocks noGrp="1"/>
          </p:cNvSpPr>
          <p:nvPr>
            <p:ph idx="1"/>
          </p:nvPr>
        </p:nvSpPr>
        <p:spPr>
          <a:xfrm>
            <a:off x="628650" y="1825625"/>
            <a:ext cx="7959296" cy="4525748"/>
          </a:xfrm>
        </p:spPr>
        <p:txBody>
          <a:bodyPr>
            <a:noAutofit/>
          </a:bodyPr>
          <a:lstStyle/>
          <a:p>
            <a:r>
              <a:rPr lang="en-US" sz="2400" dirty="0" err="1" smtClean="0">
                <a:solidFill>
                  <a:srgbClr val="002060"/>
                </a:solidFill>
                <a:latin typeface="Cambria" pitchFamily="18" charset="0"/>
                <a:ea typeface="Cambria" pitchFamily="18" charset="0"/>
              </a:rPr>
              <a:t>Slagalica</a:t>
            </a:r>
            <a:r>
              <a:rPr lang="en-US" sz="2400" dirty="0" smtClean="0">
                <a:solidFill>
                  <a:srgbClr val="002060"/>
                </a:solidFill>
                <a:latin typeface="Cambria" pitchFamily="18" charset="0"/>
                <a:ea typeface="Cambria" pitchFamily="18" charset="0"/>
              </a:rPr>
              <a:t> </a:t>
            </a:r>
            <a:r>
              <a:rPr lang="en-US" sz="2400" dirty="0">
                <a:solidFill>
                  <a:srgbClr val="002060"/>
                </a:solidFill>
                <a:latin typeface="Cambria" pitchFamily="18" charset="0"/>
                <a:ea typeface="Cambria" pitchFamily="18" charset="0"/>
              </a:rPr>
              <a:t>15 (</a:t>
            </a:r>
            <a:r>
              <a:rPr lang="en-US" sz="2400" dirty="0" err="1">
                <a:solidFill>
                  <a:srgbClr val="002060"/>
                </a:solidFill>
                <a:latin typeface="Cambria" pitchFamily="18" charset="0"/>
                <a:ea typeface="Cambria" pitchFamily="18" charset="0"/>
              </a:rPr>
              <a:t>ili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Lojdova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slagalica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sastoji</a:t>
            </a:r>
            <a:r>
              <a:rPr lang="en-US" sz="2400" dirty="0">
                <a:solidFill>
                  <a:srgbClr val="002060"/>
                </a:solidFill>
                <a:latin typeface="Cambria" pitchFamily="18" charset="0"/>
                <a:ea typeface="Cambria" pitchFamily="18" charset="0"/>
              </a:rPr>
              <a:t> se od 15 </a:t>
            </a:r>
            <a:r>
              <a:rPr lang="en-US" sz="2400" dirty="0" err="1">
                <a:solidFill>
                  <a:srgbClr val="002060"/>
                </a:solidFill>
                <a:latin typeface="Cambria" pitchFamily="18" charset="0"/>
                <a:ea typeface="Cambria" pitchFamily="18" charset="0"/>
              </a:rPr>
              <a:t>kvadrata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rasporedenih</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na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tabli</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veli</a:t>
            </a:r>
            <a:r>
              <a:rPr lang="sr-Latn-RS" sz="2400" dirty="0" smtClean="0">
                <a:solidFill>
                  <a:srgbClr val="002060"/>
                </a:solidFill>
                <a:latin typeface="Cambria" pitchFamily="18" charset="0"/>
                <a:ea typeface="Cambria" pitchFamily="18" charset="0"/>
              </a:rPr>
              <a:t>č</a:t>
            </a:r>
            <a:r>
              <a:rPr lang="en-US" sz="2400" dirty="0" err="1" smtClean="0">
                <a:solidFill>
                  <a:srgbClr val="002060"/>
                </a:solidFill>
                <a:latin typeface="Cambria" pitchFamily="18" charset="0"/>
                <a:ea typeface="Cambria" pitchFamily="18" charset="0"/>
              </a:rPr>
              <a:t>ine</a:t>
            </a:r>
            <a:r>
              <a:rPr lang="en-US" sz="2400" dirty="0" smtClean="0">
                <a:solidFill>
                  <a:srgbClr val="002060"/>
                </a:solidFill>
                <a:latin typeface="Cambria" pitchFamily="18" charset="0"/>
                <a:ea typeface="Cambria" pitchFamily="18" charset="0"/>
              </a:rPr>
              <a:t> </a:t>
            </a:r>
            <a:r>
              <a:rPr lang="en-US" sz="2400" dirty="0">
                <a:solidFill>
                  <a:srgbClr val="002060"/>
                </a:solidFill>
                <a:latin typeface="Cambria" pitchFamily="18" charset="0"/>
                <a:ea typeface="Cambria" pitchFamily="18" charset="0"/>
              </a:rPr>
              <a:t>4x4 </a:t>
            </a:r>
            <a:r>
              <a:rPr lang="en-US" sz="2400" dirty="0" err="1">
                <a:solidFill>
                  <a:srgbClr val="002060"/>
                </a:solidFill>
                <a:latin typeface="Cambria" pitchFamily="18" charset="0"/>
                <a:ea typeface="Cambria" pitchFamily="18" charset="0"/>
              </a:rPr>
              <a:t>polja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Kvadrati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su</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numerisani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brojevima</a:t>
            </a:r>
            <a:r>
              <a:rPr lang="en-US" sz="2400" dirty="0">
                <a:solidFill>
                  <a:srgbClr val="002060"/>
                </a:solidFill>
                <a:latin typeface="Cambria" pitchFamily="18" charset="0"/>
                <a:ea typeface="Cambria" pitchFamily="18" charset="0"/>
              </a:rPr>
              <a:t> od 1 do 15</a:t>
            </a:r>
            <a:r>
              <a:rPr lang="en-US" sz="2400" dirty="0" smtClean="0">
                <a:solidFill>
                  <a:srgbClr val="002060"/>
                </a:solidFill>
                <a:latin typeface="Cambria" pitchFamily="18" charset="0"/>
                <a:ea typeface="Cambria" pitchFamily="18" charset="0"/>
              </a:rPr>
              <a:t>. </a:t>
            </a:r>
            <a:r>
              <a:rPr lang="en-US" sz="2400" dirty="0">
                <a:solidFill>
                  <a:srgbClr val="002060"/>
                </a:solidFill>
                <a:latin typeface="Cambria" pitchFamily="18" charset="0"/>
                <a:ea typeface="Cambria" pitchFamily="18" charset="0"/>
              </a:rPr>
              <a:t>Taj </a:t>
            </a:r>
            <a:r>
              <a:rPr lang="en-US" sz="2400" dirty="0" err="1">
                <a:solidFill>
                  <a:srgbClr val="002060"/>
                </a:solidFill>
                <a:latin typeface="Cambria" pitchFamily="18" charset="0"/>
                <a:ea typeface="Cambria" pitchFamily="18" charset="0"/>
              </a:rPr>
              <a:t>raspored</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polja</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može</a:t>
            </a:r>
            <a:r>
              <a:rPr lang="en-US" sz="2400" dirty="0" smtClean="0">
                <a:solidFill>
                  <a:srgbClr val="002060"/>
                </a:solidFill>
                <a:latin typeface="Cambria" pitchFamily="18" charset="0"/>
                <a:ea typeface="Cambria" pitchFamily="18" charset="0"/>
              </a:rPr>
              <a:t> </a:t>
            </a:r>
            <a:r>
              <a:rPr lang="en-US" sz="2400" dirty="0">
                <a:solidFill>
                  <a:srgbClr val="002060"/>
                </a:solidFill>
                <a:latin typeface="Cambria" pitchFamily="18" charset="0"/>
                <a:ea typeface="Cambria" pitchFamily="18" charset="0"/>
              </a:rPr>
              <a:t>se </a:t>
            </a:r>
            <a:r>
              <a:rPr lang="en-US" sz="2400" dirty="0" err="1" smtClean="0">
                <a:solidFill>
                  <a:srgbClr val="002060"/>
                </a:solidFill>
                <a:latin typeface="Cambria" pitchFamily="18" charset="0"/>
                <a:ea typeface="Cambria" pitchFamily="18" charset="0"/>
              </a:rPr>
              <a:t>kompaktno</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zapisati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kao</a:t>
            </a:r>
            <a:r>
              <a:rPr lang="en-US" sz="2400" dirty="0">
                <a:solidFill>
                  <a:srgbClr val="002060"/>
                </a:solidFill>
                <a:latin typeface="Cambria" pitchFamily="18" charset="0"/>
                <a:ea typeface="Cambria" pitchFamily="18" charset="0"/>
              </a:rPr>
              <a:t> [1,2,3,4,5,6,7,8,9,10,11,12,13,14,15,_] </a:t>
            </a:r>
            <a:endParaRPr lang="sr-Latn-RS" sz="2400" dirty="0" smtClean="0">
              <a:solidFill>
                <a:srgbClr val="002060"/>
              </a:solidFill>
              <a:latin typeface="Cambria" pitchFamily="18" charset="0"/>
              <a:ea typeface="Cambria" pitchFamily="18" charset="0"/>
            </a:endParaRPr>
          </a:p>
          <a:p>
            <a:endParaRPr lang="sr-Latn-RS" sz="2400" dirty="0">
              <a:solidFill>
                <a:srgbClr val="002060"/>
              </a:solidFill>
              <a:latin typeface="Cambria" pitchFamily="18" charset="0"/>
              <a:ea typeface="Cambria" pitchFamily="18" charset="0"/>
            </a:endParaRPr>
          </a:p>
          <a:p>
            <a:endParaRPr lang="sr-Latn-RS" sz="2400" dirty="0" smtClean="0">
              <a:solidFill>
                <a:srgbClr val="002060"/>
              </a:solidFill>
              <a:latin typeface="Cambria" pitchFamily="18" charset="0"/>
              <a:ea typeface="Cambria" pitchFamily="18" charset="0"/>
            </a:endParaRPr>
          </a:p>
          <a:p>
            <a:endParaRPr lang="sr-Latn-RS" sz="2400" dirty="0">
              <a:solidFill>
                <a:srgbClr val="002060"/>
              </a:solidFill>
              <a:latin typeface="Cambria" pitchFamily="18" charset="0"/>
              <a:ea typeface="Cambria" pitchFamily="18" charset="0"/>
            </a:endParaRPr>
          </a:p>
          <a:p>
            <a:r>
              <a:rPr lang="en-US" sz="2400" dirty="0" err="1" smtClean="0">
                <a:solidFill>
                  <a:srgbClr val="002060"/>
                </a:solidFill>
                <a:latin typeface="Cambria" pitchFamily="18" charset="0"/>
                <a:ea typeface="Cambria" pitchFamily="18" charset="0"/>
              </a:rPr>
              <a:t>Kada</a:t>
            </a:r>
            <a:r>
              <a:rPr lang="en-US" sz="2400" dirty="0" smtClean="0">
                <a:solidFill>
                  <a:srgbClr val="002060"/>
                </a:solidFill>
                <a:latin typeface="Cambria" pitchFamily="18" charset="0"/>
                <a:ea typeface="Cambria" pitchFamily="18" charset="0"/>
              </a:rPr>
              <a:t> </a:t>
            </a:r>
            <a:r>
              <a:rPr lang="en-US" sz="2400" dirty="0">
                <a:solidFill>
                  <a:srgbClr val="002060"/>
                </a:solidFill>
                <a:latin typeface="Cambria" pitchFamily="18" charset="0"/>
                <a:ea typeface="Cambria" pitchFamily="18" charset="0"/>
              </a:rPr>
              <a:t>je </a:t>
            </a:r>
            <a:r>
              <a:rPr lang="en-US" sz="2400" dirty="0" err="1">
                <a:solidFill>
                  <a:srgbClr val="002060"/>
                </a:solidFill>
                <a:latin typeface="Cambria" pitchFamily="18" charset="0"/>
                <a:ea typeface="Cambria" pitchFamily="18" charset="0"/>
              </a:rPr>
              <a:t>dat</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proizvoljan</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raspored</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polja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na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tabli</a:t>
            </a:r>
            <a:r>
              <a:rPr lang="en-US" sz="2400" dirty="0">
                <a:solidFill>
                  <a:srgbClr val="002060"/>
                </a:solidFill>
                <a:latin typeface="Cambria" pitchFamily="18" charset="0"/>
                <a:ea typeface="Cambria" pitchFamily="18" charset="0"/>
              </a:rPr>
              <a:t>, u </a:t>
            </a:r>
            <a:r>
              <a:rPr lang="en-US" sz="2400" dirty="0" err="1">
                <a:solidFill>
                  <a:srgbClr val="002060"/>
                </a:solidFill>
                <a:latin typeface="Cambria" pitchFamily="18" charset="0"/>
                <a:ea typeface="Cambria" pitchFamily="18" charset="0"/>
              </a:rPr>
              <a:t>svakom</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koraku</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mo</a:t>
            </a:r>
            <a:r>
              <a:rPr lang="sr-Latn-RS" sz="2400" dirty="0" smtClean="0">
                <a:solidFill>
                  <a:srgbClr val="002060"/>
                </a:solidFill>
                <a:latin typeface="Cambria" pitchFamily="18" charset="0"/>
                <a:ea typeface="Cambria" pitchFamily="18" charset="0"/>
              </a:rPr>
              <a:t>ž</a:t>
            </a:r>
            <a:r>
              <a:rPr lang="en-US" sz="2400" dirty="0" smtClean="0">
                <a:solidFill>
                  <a:srgbClr val="002060"/>
                </a:solidFill>
                <a:latin typeface="Cambria" pitchFamily="18" charset="0"/>
                <a:ea typeface="Cambria" pitchFamily="18" charset="0"/>
              </a:rPr>
              <a:t>e </a:t>
            </a:r>
            <a:r>
              <a:rPr lang="en-US" sz="2400" dirty="0">
                <a:solidFill>
                  <a:srgbClr val="002060"/>
                </a:solidFill>
                <a:latin typeface="Cambria" pitchFamily="18" charset="0"/>
                <a:ea typeface="Cambria" pitchFamily="18" charset="0"/>
              </a:rPr>
              <a:t>se </a:t>
            </a:r>
            <a:r>
              <a:rPr lang="en-US" sz="2400" dirty="0" err="1">
                <a:solidFill>
                  <a:srgbClr val="002060"/>
                </a:solidFill>
                <a:latin typeface="Cambria" pitchFamily="18" charset="0"/>
                <a:ea typeface="Cambria" pitchFamily="18" charset="0"/>
              </a:rPr>
              <a:t>pomeriti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jedno</a:t>
            </a:r>
            <a:r>
              <a:rPr lang="en-US" sz="2400" dirty="0">
                <a:solidFill>
                  <a:srgbClr val="002060"/>
                </a:solidFill>
                <a:latin typeface="Cambria" pitchFamily="18" charset="0"/>
                <a:ea typeface="Cambria" pitchFamily="18" charset="0"/>
              </a:rPr>
              <a:t> od </a:t>
            </a:r>
            <a:r>
              <a:rPr lang="en-US" sz="2400" dirty="0" err="1">
                <a:solidFill>
                  <a:srgbClr val="002060"/>
                </a:solidFill>
                <a:latin typeface="Cambria" pitchFamily="18" charset="0"/>
                <a:ea typeface="Cambria" pitchFamily="18" charset="0"/>
              </a:rPr>
              <a:t>dva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ili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jedno</a:t>
            </a:r>
            <a:r>
              <a:rPr lang="en-US" sz="2400" dirty="0">
                <a:solidFill>
                  <a:srgbClr val="002060"/>
                </a:solidFill>
                <a:latin typeface="Cambria" pitchFamily="18" charset="0"/>
                <a:ea typeface="Cambria" pitchFamily="18" charset="0"/>
              </a:rPr>
              <a:t> od tri </a:t>
            </a:r>
            <a:r>
              <a:rPr lang="en-US" sz="2400" dirty="0" err="1">
                <a:solidFill>
                  <a:srgbClr val="002060"/>
                </a:solidFill>
                <a:latin typeface="Cambria" pitchFamily="18" charset="0"/>
                <a:ea typeface="Cambria" pitchFamily="18" charset="0"/>
              </a:rPr>
              <a:t>ili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jedno</a:t>
            </a:r>
            <a:r>
              <a:rPr lang="en-US" sz="2400" dirty="0">
                <a:solidFill>
                  <a:srgbClr val="002060"/>
                </a:solidFill>
                <a:latin typeface="Cambria" pitchFamily="18" charset="0"/>
                <a:ea typeface="Cambria" pitchFamily="18" charset="0"/>
              </a:rPr>
              <a:t> od </a:t>
            </a:r>
            <a:r>
              <a:rPr lang="sr-Latn-RS" sz="2400" dirty="0" smtClean="0">
                <a:solidFill>
                  <a:srgbClr val="002060"/>
                </a:solidFill>
                <a:latin typeface="Cambria" pitchFamily="18" charset="0"/>
                <a:ea typeface="Cambria" pitchFamily="18" charset="0"/>
              </a:rPr>
              <a:t>č</a:t>
            </a:r>
            <a:r>
              <a:rPr lang="en-US" sz="2400" dirty="0" err="1" smtClean="0">
                <a:solidFill>
                  <a:srgbClr val="002060"/>
                </a:solidFill>
                <a:latin typeface="Cambria" pitchFamily="18" charset="0"/>
                <a:ea typeface="Cambria" pitchFamily="18" charset="0"/>
              </a:rPr>
              <a:t>etiri</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polja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Dakle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za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svaki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raspored</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broj</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mogu</a:t>
            </a:r>
            <a:r>
              <a:rPr lang="sr-Latn-RS" sz="2400" dirty="0">
                <a:solidFill>
                  <a:srgbClr val="002060"/>
                </a:solidFill>
                <a:latin typeface="Cambria" pitchFamily="18" charset="0"/>
                <a:ea typeface="Cambria" pitchFamily="18" charset="0"/>
              </a:rPr>
              <a:t>ć</a:t>
            </a:r>
            <a:r>
              <a:rPr lang="en-US" sz="2400" dirty="0" err="1" smtClean="0">
                <a:solidFill>
                  <a:srgbClr val="002060"/>
                </a:solidFill>
                <a:latin typeface="Cambria" pitchFamily="18" charset="0"/>
                <a:ea typeface="Cambria" pitchFamily="18" charset="0"/>
              </a:rPr>
              <a:t>ih</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akcija</a:t>
            </a:r>
            <a:r>
              <a:rPr lang="en-US" sz="2400" dirty="0">
                <a:solidFill>
                  <a:srgbClr val="002060"/>
                </a:solidFill>
                <a:latin typeface="Cambria" pitchFamily="18" charset="0"/>
                <a:ea typeface="Cambria" pitchFamily="18" charset="0"/>
              </a:rPr>
              <a:t> je </a:t>
            </a:r>
            <a:r>
              <a:rPr lang="en-US" sz="2400" dirty="0" err="1">
                <a:solidFill>
                  <a:srgbClr val="002060"/>
                </a:solidFill>
                <a:latin typeface="Cambria" pitchFamily="18" charset="0"/>
                <a:ea typeface="Cambria" pitchFamily="18" charset="0"/>
              </a:rPr>
              <a:t>izmedu</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dva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a:t>
            </a:r>
            <a:r>
              <a:rPr lang="en-US" sz="2400" dirty="0">
                <a:solidFill>
                  <a:srgbClr val="002060"/>
                </a:solidFill>
                <a:latin typeface="Cambria" pitchFamily="18" charset="0"/>
                <a:ea typeface="Cambria" pitchFamily="18" charset="0"/>
              </a:rPr>
              <a:t> </a:t>
            </a:r>
            <a:r>
              <a:rPr lang="sr-Latn-RS" sz="2400" dirty="0" smtClean="0">
                <a:solidFill>
                  <a:srgbClr val="002060"/>
                </a:solidFill>
                <a:latin typeface="Cambria" pitchFamily="18" charset="0"/>
                <a:ea typeface="Cambria" pitchFamily="18" charset="0"/>
              </a:rPr>
              <a:t>č</a:t>
            </a:r>
            <a:r>
              <a:rPr lang="en-US" sz="2400" dirty="0" err="1" smtClean="0">
                <a:solidFill>
                  <a:srgbClr val="002060"/>
                </a:solidFill>
                <a:latin typeface="Cambria" pitchFamily="18" charset="0"/>
                <a:ea typeface="Cambria" pitchFamily="18" charset="0"/>
              </a:rPr>
              <a:t>etiri</a:t>
            </a:r>
            <a:r>
              <a:rPr lang="en-US" sz="2400" dirty="0">
                <a:solidFill>
                  <a:srgbClr val="002060"/>
                </a:solidFill>
                <a:latin typeface="Cambria" pitchFamily="18" charset="0"/>
                <a:ea typeface="Cambria" pitchFamily="18" charset="0"/>
              </a:rPr>
              <a:t>.</a:t>
            </a:r>
          </a:p>
        </p:txBody>
      </p:sp>
      <p:pic>
        <p:nvPicPr>
          <p:cNvPr id="6" name="Content Placeholder 3"/>
          <p:cNvPicPr>
            <a:picLocks noChangeAspect="1"/>
          </p:cNvPicPr>
          <p:nvPr/>
        </p:nvPicPr>
        <p:blipFill rotWithShape="1">
          <a:blip r:embed="rId2"/>
          <a:srcRect l="16668" t="7987" r="15327" b="7094"/>
          <a:stretch/>
        </p:blipFill>
        <p:spPr>
          <a:xfrm>
            <a:off x="3707904" y="3717032"/>
            <a:ext cx="1122219" cy="1399309"/>
          </a:xfrm>
          <a:prstGeom prst="rect">
            <a:avLst/>
          </a:prstGeom>
        </p:spPr>
      </p:pic>
    </p:spTree>
    <p:extLst>
      <p:ext uri="{BB962C8B-B14F-4D97-AF65-F5344CB8AC3E}">
        <p14:creationId xmlns:p14="http://schemas.microsoft.com/office/powerpoint/2010/main" val="2079688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268760"/>
            <a:ext cx="7886700" cy="1070231"/>
          </a:xfrm>
        </p:spPr>
        <p:txBody>
          <a:bodyPr>
            <a:normAutofit/>
          </a:bodyPr>
          <a:lstStyle/>
          <a:p>
            <a:r>
              <a:rPr lang="en-US" dirty="0" err="1">
                <a:solidFill>
                  <a:srgbClr val="002060"/>
                </a:solidFill>
                <a:latin typeface="Cambria" pitchFamily="18" charset="0"/>
                <a:ea typeface="Cambria" pitchFamily="18" charset="0"/>
              </a:rPr>
              <a:t>Elementi</a:t>
            </a:r>
            <a:r>
              <a:rPr lang="en-US" dirty="0">
                <a:solidFill>
                  <a:srgbClr val="002060"/>
                </a:solidFill>
                <a:latin typeface="Cambria" pitchFamily="18" charset="0"/>
                <a:ea typeface="Cambria" pitchFamily="18" charset="0"/>
              </a:rPr>
              <a:t> </a:t>
            </a:r>
            <a:r>
              <a:rPr lang="en-US" dirty="0" err="1">
                <a:solidFill>
                  <a:srgbClr val="002060"/>
                </a:solidFill>
                <a:latin typeface="Cambria" pitchFamily="18" charset="0"/>
                <a:ea typeface="Cambria" pitchFamily="18" charset="0"/>
              </a:rPr>
              <a:t>problema</a:t>
            </a:r>
            <a:r>
              <a:rPr lang="en-US" dirty="0">
                <a:solidFill>
                  <a:srgbClr val="002060"/>
                </a:solidFill>
                <a:latin typeface="Cambria" pitchFamily="18" charset="0"/>
                <a:ea typeface="Cambria" pitchFamily="18" charset="0"/>
              </a:rPr>
              <a:t> </a:t>
            </a:r>
            <a:r>
              <a:rPr lang="en-US" dirty="0" err="1" smtClean="0">
                <a:solidFill>
                  <a:srgbClr val="002060"/>
                </a:solidFill>
                <a:latin typeface="Cambria" pitchFamily="18" charset="0"/>
                <a:ea typeface="Cambria" pitchFamily="18" charset="0"/>
              </a:rPr>
              <a:t>pretrage</a:t>
            </a:r>
            <a:endParaRPr lang="en-US" dirty="0">
              <a:solidFill>
                <a:srgbClr val="002060"/>
              </a:solidFill>
              <a:latin typeface="Cambria" pitchFamily="18" charset="0"/>
              <a:ea typeface="Cambria" pitchFamily="18" charset="0"/>
            </a:endParaRPr>
          </a:p>
        </p:txBody>
      </p:sp>
      <p:sp>
        <p:nvSpPr>
          <p:cNvPr id="3" name="Content Placeholder 2"/>
          <p:cNvSpPr>
            <a:spLocks noGrp="1"/>
          </p:cNvSpPr>
          <p:nvPr>
            <p:ph idx="1"/>
          </p:nvPr>
        </p:nvSpPr>
        <p:spPr>
          <a:xfrm>
            <a:off x="457200" y="2680320"/>
            <a:ext cx="8229600" cy="3052936"/>
          </a:xfrm>
        </p:spPr>
        <p:txBody>
          <a:bodyPr>
            <a:noAutofit/>
          </a:bodyPr>
          <a:lstStyle/>
          <a:p>
            <a:pPr marL="0" indent="0">
              <a:buNone/>
            </a:pPr>
            <a:r>
              <a:rPr lang="en-US" sz="2000" dirty="0" smtClean="0">
                <a:solidFill>
                  <a:srgbClr val="002060"/>
                </a:solidFill>
                <a:latin typeface="Cambria" pitchFamily="18" charset="0"/>
                <a:ea typeface="Cambria" pitchFamily="18" charset="0"/>
              </a:rPr>
              <a:t>Da </a:t>
            </a:r>
            <a:r>
              <a:rPr lang="en-US" sz="2000" dirty="0">
                <a:solidFill>
                  <a:srgbClr val="002060"/>
                </a:solidFill>
                <a:latin typeface="Cambria" pitchFamily="18" charset="0"/>
                <a:ea typeface="Cambria" pitchFamily="18" charset="0"/>
              </a:rPr>
              <a:t>bi se </a:t>
            </a:r>
            <a:r>
              <a:rPr lang="en-US" sz="2000" dirty="0" err="1">
                <a:solidFill>
                  <a:srgbClr val="002060"/>
                </a:solidFill>
                <a:latin typeface="Cambria" pitchFamily="18" charset="0"/>
                <a:ea typeface="Cambria" pitchFamily="18" charset="0"/>
              </a:rPr>
              <a:t>neki</a:t>
            </a:r>
            <a:r>
              <a:rPr lang="en-US" sz="2000" dirty="0">
                <a:solidFill>
                  <a:srgbClr val="002060"/>
                </a:solidFill>
                <a:latin typeface="Cambria" pitchFamily="18" charset="0"/>
                <a:ea typeface="Cambria" pitchFamily="18" charset="0"/>
              </a:rPr>
              <a:t> problem </a:t>
            </a:r>
            <a:r>
              <a:rPr lang="en-US" sz="2000" dirty="0" err="1">
                <a:solidFill>
                  <a:srgbClr val="002060"/>
                </a:solidFill>
                <a:latin typeface="Cambria" pitchFamily="18" charset="0"/>
                <a:ea typeface="Cambria" pitchFamily="18" charset="0"/>
              </a:rPr>
              <a:t>razmatrao</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kao</a:t>
            </a:r>
            <a:r>
              <a:rPr lang="en-US" sz="2000" dirty="0">
                <a:solidFill>
                  <a:srgbClr val="002060"/>
                </a:solidFill>
                <a:latin typeface="Cambria" pitchFamily="18" charset="0"/>
                <a:ea typeface="Cambria" pitchFamily="18" charset="0"/>
              </a:rPr>
              <a:t> problem </a:t>
            </a:r>
            <a:r>
              <a:rPr lang="en-US" sz="2000" dirty="0" err="1">
                <a:solidFill>
                  <a:srgbClr val="002060"/>
                </a:solidFill>
                <a:latin typeface="Cambria" pitchFamily="18" charset="0"/>
                <a:ea typeface="Cambria" pitchFamily="18" charset="0"/>
              </a:rPr>
              <a:t>pretrage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i</a:t>
            </a:r>
            <a:r>
              <a:rPr lang="en-US" sz="2000" dirty="0">
                <a:solidFill>
                  <a:srgbClr val="002060"/>
                </a:solidFill>
                <a:latin typeface="Cambria" pitchFamily="18" charset="0"/>
                <a:ea typeface="Cambria" pitchFamily="18" charset="0"/>
              </a:rPr>
              <a:t> </a:t>
            </a:r>
            <a:r>
              <a:rPr lang="en-US" sz="2000" dirty="0" smtClean="0">
                <a:solidFill>
                  <a:srgbClr val="002060"/>
                </a:solidFill>
                <a:latin typeface="Cambria" pitchFamily="18" charset="0"/>
                <a:ea typeface="Cambria" pitchFamily="18" charset="0"/>
              </a:rPr>
              <a:t>re</a:t>
            </a:r>
            <a:r>
              <a:rPr lang="sr-Latn-RS" sz="2000" dirty="0" smtClean="0">
                <a:solidFill>
                  <a:srgbClr val="002060"/>
                </a:solidFill>
                <a:latin typeface="Cambria" pitchFamily="18" charset="0"/>
                <a:ea typeface="Cambria" pitchFamily="18" charset="0"/>
              </a:rPr>
              <a:t>š</a:t>
            </a:r>
            <a:r>
              <a:rPr lang="en-US" sz="2000" dirty="0" err="1" smtClean="0">
                <a:solidFill>
                  <a:srgbClr val="002060"/>
                </a:solidFill>
                <a:latin typeface="Cambria" pitchFamily="18" charset="0"/>
                <a:ea typeface="Cambria" pitchFamily="18" charset="0"/>
              </a:rPr>
              <a:t>avao</a:t>
            </a:r>
            <a:r>
              <a:rPr lang="en-US" sz="2000" dirty="0" smtClean="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primenom</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algoritama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pretrage</a:t>
            </a:r>
            <a:r>
              <a:rPr lang="en-US" sz="2000" dirty="0">
                <a:solidFill>
                  <a:srgbClr val="002060"/>
                </a:solidFill>
                <a:latin typeface="Cambria" pitchFamily="18" charset="0"/>
                <a:ea typeface="Cambria" pitchFamily="18" charset="0"/>
              </a:rPr>
              <a:t>, on </a:t>
            </a:r>
            <a:r>
              <a:rPr lang="en-US" sz="2000" dirty="0" err="1">
                <a:solidFill>
                  <a:srgbClr val="002060"/>
                </a:solidFill>
                <a:latin typeface="Cambria" pitchFamily="18" charset="0"/>
                <a:ea typeface="Cambria" pitchFamily="18" charset="0"/>
              </a:rPr>
              <a:t>treba</a:t>
            </a:r>
            <a:r>
              <a:rPr lang="en-US" sz="2000" dirty="0">
                <a:solidFill>
                  <a:srgbClr val="002060"/>
                </a:solidFill>
                <a:latin typeface="Cambria" pitchFamily="18" charset="0"/>
                <a:ea typeface="Cambria" pitchFamily="18" charset="0"/>
              </a:rPr>
              <a:t> da </a:t>
            </a:r>
            <a:r>
              <a:rPr lang="en-US" sz="2000" dirty="0" err="1">
                <a:solidFill>
                  <a:srgbClr val="002060"/>
                </a:solidFill>
                <a:latin typeface="Cambria" pitchFamily="18" charset="0"/>
                <a:ea typeface="Cambria" pitchFamily="18" charset="0"/>
              </a:rPr>
              <a:t>ima</a:t>
            </a:r>
            <a:r>
              <a:rPr lang="en-US" sz="2000" dirty="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odre</a:t>
            </a:r>
            <a:r>
              <a:rPr lang="sr-Latn-RS" sz="2000" dirty="0" smtClean="0">
                <a:solidFill>
                  <a:srgbClr val="002060"/>
                </a:solidFill>
                <a:latin typeface="Cambria" pitchFamily="18" charset="0"/>
                <a:ea typeface="Cambria" pitchFamily="18" charset="0"/>
              </a:rPr>
              <a:t>đ</a:t>
            </a:r>
            <a:r>
              <a:rPr lang="en-US" sz="2000" dirty="0" err="1" smtClean="0">
                <a:solidFill>
                  <a:srgbClr val="002060"/>
                </a:solidFill>
                <a:latin typeface="Cambria" pitchFamily="18" charset="0"/>
                <a:ea typeface="Cambria" pitchFamily="18" charset="0"/>
              </a:rPr>
              <a:t>enu</a:t>
            </a:r>
            <a:r>
              <a:rPr lang="en-US" sz="2000" dirty="0" smtClean="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strukturu</a:t>
            </a:r>
            <a:r>
              <a:rPr lang="en-US" sz="2000" dirty="0">
                <a:solidFill>
                  <a:srgbClr val="002060"/>
                </a:solidFill>
                <a:latin typeface="Cambria" pitchFamily="18" charset="0"/>
                <a:ea typeface="Cambria" pitchFamily="18" charset="0"/>
              </a:rPr>
              <a:t> i </a:t>
            </a:r>
            <a:r>
              <a:rPr lang="en-US" sz="2000" dirty="0" err="1">
                <a:solidFill>
                  <a:srgbClr val="002060"/>
                </a:solidFill>
                <a:latin typeface="Cambria" pitchFamily="18" charset="0"/>
                <a:ea typeface="Cambria" pitchFamily="18" charset="0"/>
              </a:rPr>
              <a:t>odredene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elemente</a:t>
            </a:r>
            <a:r>
              <a:rPr lang="en-US" sz="2000" dirty="0">
                <a:solidFill>
                  <a:srgbClr val="002060"/>
                </a:solidFill>
                <a:latin typeface="Cambria" pitchFamily="18" charset="0"/>
                <a:ea typeface="Cambria" pitchFamily="18" charset="0"/>
              </a:rPr>
              <a:t>:</a:t>
            </a:r>
          </a:p>
          <a:p>
            <a:r>
              <a:rPr lang="en-US" sz="2000" b="1" dirty="0" err="1">
                <a:solidFill>
                  <a:srgbClr val="0070C0"/>
                </a:solidFill>
                <a:latin typeface="Cambria" pitchFamily="18" charset="0"/>
                <a:ea typeface="Cambria" pitchFamily="18" charset="0"/>
              </a:rPr>
              <a:t>Skup</a:t>
            </a:r>
            <a:r>
              <a:rPr lang="en-US" sz="2000" b="1" dirty="0">
                <a:solidFill>
                  <a:srgbClr val="0070C0"/>
                </a:solidFill>
                <a:latin typeface="Cambria" pitchFamily="18" charset="0"/>
                <a:ea typeface="Cambria" pitchFamily="18" charset="0"/>
              </a:rPr>
              <a:t> </a:t>
            </a:r>
            <a:r>
              <a:rPr lang="en-US" sz="2000" b="1" dirty="0" err="1" smtClean="0">
                <a:solidFill>
                  <a:srgbClr val="0070C0"/>
                </a:solidFill>
                <a:latin typeface="Cambria" pitchFamily="18" charset="0"/>
                <a:ea typeface="Cambria" pitchFamily="18" charset="0"/>
              </a:rPr>
              <a:t>mogu</a:t>
            </a:r>
            <a:r>
              <a:rPr lang="sr-Latn-RS" sz="2000" b="1" dirty="0" smtClean="0">
                <a:solidFill>
                  <a:srgbClr val="0070C0"/>
                </a:solidFill>
                <a:latin typeface="Cambria" pitchFamily="18" charset="0"/>
                <a:ea typeface="Cambria" pitchFamily="18" charset="0"/>
              </a:rPr>
              <a:t>ć</a:t>
            </a:r>
            <a:r>
              <a:rPr lang="en-US" sz="2000" b="1" dirty="0" err="1" smtClean="0">
                <a:solidFill>
                  <a:srgbClr val="0070C0"/>
                </a:solidFill>
                <a:latin typeface="Cambria" pitchFamily="18" charset="0"/>
                <a:ea typeface="Cambria" pitchFamily="18" charset="0"/>
              </a:rPr>
              <a:t>ih</a:t>
            </a:r>
            <a:r>
              <a:rPr lang="en-US" sz="2000" b="1" dirty="0" smtClean="0">
                <a:solidFill>
                  <a:srgbClr val="0070C0"/>
                </a:solidFill>
                <a:latin typeface="Cambria" pitchFamily="18" charset="0"/>
                <a:ea typeface="Cambria" pitchFamily="18" charset="0"/>
              </a:rPr>
              <a:t> </a:t>
            </a:r>
            <a:r>
              <a:rPr lang="en-US" sz="2000" b="1" dirty="0" err="1">
                <a:solidFill>
                  <a:srgbClr val="0070C0"/>
                </a:solidFill>
                <a:latin typeface="Cambria" pitchFamily="18" charset="0"/>
                <a:ea typeface="Cambria" pitchFamily="18" charset="0"/>
              </a:rPr>
              <a:t>stanja</a:t>
            </a:r>
            <a:r>
              <a:rPr lang="en-US" sz="2000" dirty="0">
                <a:solidFill>
                  <a:srgbClr val="002060"/>
                </a:solidFill>
                <a:latin typeface="Cambria" pitchFamily="18" charset="0"/>
                <a:ea typeface="Cambria" pitchFamily="18" charset="0"/>
              </a:rPr>
              <a:t>: U </a:t>
            </a:r>
            <a:r>
              <a:rPr lang="en-US" sz="2000" dirty="0" err="1">
                <a:solidFill>
                  <a:srgbClr val="002060"/>
                </a:solidFill>
                <a:latin typeface="Cambria" pitchFamily="18" charset="0"/>
                <a:ea typeface="Cambria" pitchFamily="18" charset="0"/>
              </a:rPr>
              <a:t>toku</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procesa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pretrage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razmatraju</a:t>
            </a:r>
            <a:r>
              <a:rPr lang="en-US" sz="2000" dirty="0">
                <a:solidFill>
                  <a:srgbClr val="002060"/>
                </a:solidFill>
                <a:latin typeface="Cambria" pitchFamily="18" charset="0"/>
                <a:ea typeface="Cambria" pitchFamily="18" charset="0"/>
              </a:rPr>
              <a:t> se </a:t>
            </a:r>
            <a:r>
              <a:rPr lang="en-US" sz="2000" dirty="0" err="1" smtClean="0">
                <a:solidFill>
                  <a:srgbClr val="002060"/>
                </a:solidFill>
                <a:latin typeface="Cambria" pitchFamily="18" charset="0"/>
                <a:ea typeface="Cambria" pitchFamily="18" charset="0"/>
              </a:rPr>
              <a:t>razli</a:t>
            </a:r>
            <a:r>
              <a:rPr lang="sr-Latn-RS" sz="2000" dirty="0" smtClean="0">
                <a:solidFill>
                  <a:srgbClr val="002060"/>
                </a:solidFill>
                <a:latin typeface="Cambria" pitchFamily="18" charset="0"/>
                <a:ea typeface="Cambria" pitchFamily="18" charset="0"/>
              </a:rPr>
              <a:t>č</a:t>
            </a:r>
            <a:r>
              <a:rPr lang="en-US" sz="2000" dirty="0" err="1" smtClean="0">
                <a:solidFill>
                  <a:srgbClr val="002060"/>
                </a:solidFill>
                <a:latin typeface="Cambria" pitchFamily="18" charset="0"/>
                <a:ea typeface="Cambria" pitchFamily="18" charset="0"/>
              </a:rPr>
              <a:t>ita</a:t>
            </a:r>
            <a:r>
              <a:rPr lang="en-US" sz="2000" dirty="0" smtClean="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stanja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Za</a:t>
            </a:r>
            <a:r>
              <a:rPr lang="en-US" sz="2000" dirty="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odlu</a:t>
            </a:r>
            <a:r>
              <a:rPr lang="sr-Latn-RS" sz="2000" dirty="0" smtClean="0">
                <a:solidFill>
                  <a:srgbClr val="002060"/>
                </a:solidFill>
                <a:latin typeface="Cambria" pitchFamily="18" charset="0"/>
                <a:ea typeface="Cambria" pitchFamily="18" charset="0"/>
              </a:rPr>
              <a:t>č</a:t>
            </a:r>
            <a:r>
              <a:rPr lang="en-US" sz="2000" dirty="0" err="1" smtClean="0">
                <a:solidFill>
                  <a:srgbClr val="002060"/>
                </a:solidFill>
                <a:latin typeface="Cambria" pitchFamily="18" charset="0"/>
                <a:ea typeface="Cambria" pitchFamily="18" charset="0"/>
              </a:rPr>
              <a:t>ivanje</a:t>
            </a:r>
            <a:r>
              <a:rPr lang="en-US" sz="2000" dirty="0" smtClean="0">
                <a:solidFill>
                  <a:srgbClr val="002060"/>
                </a:solidFill>
                <a:latin typeface="Cambria" pitchFamily="18" charset="0"/>
                <a:ea typeface="Cambria" pitchFamily="18" charset="0"/>
              </a:rPr>
              <a:t> </a:t>
            </a:r>
            <a:r>
              <a:rPr lang="en-US" sz="2000" dirty="0">
                <a:solidFill>
                  <a:srgbClr val="002060"/>
                </a:solidFill>
                <a:latin typeface="Cambria" pitchFamily="18" charset="0"/>
                <a:ea typeface="Cambria" pitchFamily="18" charset="0"/>
              </a:rPr>
              <a:t>u </a:t>
            </a:r>
            <a:r>
              <a:rPr lang="en-US" sz="2000" dirty="0" err="1">
                <a:solidFill>
                  <a:srgbClr val="002060"/>
                </a:solidFill>
                <a:latin typeface="Cambria" pitchFamily="18" charset="0"/>
                <a:ea typeface="Cambria" pitchFamily="18" charset="0"/>
              </a:rPr>
              <a:t>datom</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trenutku</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potrebno</a:t>
            </a:r>
            <a:r>
              <a:rPr lang="en-US" sz="2000" dirty="0">
                <a:solidFill>
                  <a:srgbClr val="002060"/>
                </a:solidFill>
                <a:latin typeface="Cambria" pitchFamily="18" charset="0"/>
                <a:ea typeface="Cambria" pitchFamily="18" charset="0"/>
              </a:rPr>
              <a:t> je </a:t>
            </a:r>
            <a:r>
              <a:rPr lang="en-US" sz="2000" dirty="0" err="1">
                <a:solidFill>
                  <a:srgbClr val="002060"/>
                </a:solidFill>
                <a:latin typeface="Cambria" pitchFamily="18" charset="0"/>
                <a:ea typeface="Cambria" pitchFamily="18" charset="0"/>
              </a:rPr>
              <a:t>poznavanje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skupa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svih</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stanja</a:t>
            </a:r>
            <a:r>
              <a:rPr lang="en-US" sz="2000" dirty="0">
                <a:solidFill>
                  <a:srgbClr val="002060"/>
                </a:solidFill>
                <a:latin typeface="Cambria" pitchFamily="18" charset="0"/>
                <a:ea typeface="Cambria" pitchFamily="18" charset="0"/>
              </a:rPr>
              <a:t> (ne </a:t>
            </a:r>
            <a:r>
              <a:rPr lang="en-US" sz="2000" dirty="0" err="1">
                <a:solidFill>
                  <a:srgbClr val="002060"/>
                </a:solidFill>
                <a:latin typeface="Cambria" pitchFamily="18" charset="0"/>
                <a:ea typeface="Cambria" pitchFamily="18" charset="0"/>
              </a:rPr>
              <a:t>samo</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onih</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dostupnih</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iz</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polaznog</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stanja</a:t>
            </a:r>
            <a:r>
              <a:rPr lang="en-US" sz="2000" dirty="0">
                <a:solidFill>
                  <a:srgbClr val="002060"/>
                </a:solidFill>
                <a:latin typeface="Cambria" pitchFamily="18" charset="0"/>
                <a:ea typeface="Cambria" pitchFamily="18" charset="0"/>
              </a:rPr>
              <a:t>).</a:t>
            </a:r>
          </a:p>
          <a:p>
            <a:r>
              <a:rPr lang="en-US" sz="2000" b="1" dirty="0" err="1">
                <a:solidFill>
                  <a:srgbClr val="0070C0"/>
                </a:solidFill>
                <a:latin typeface="Cambria" pitchFamily="18" charset="0"/>
                <a:ea typeface="Cambria" pitchFamily="18" charset="0"/>
              </a:rPr>
              <a:t>Polazno</a:t>
            </a:r>
            <a:r>
              <a:rPr lang="en-US" sz="2000" b="1" dirty="0">
                <a:solidFill>
                  <a:srgbClr val="0070C0"/>
                </a:solidFill>
                <a:latin typeface="Cambria" pitchFamily="18" charset="0"/>
                <a:ea typeface="Cambria" pitchFamily="18" charset="0"/>
              </a:rPr>
              <a:t> </a:t>
            </a:r>
            <a:r>
              <a:rPr lang="en-US" sz="2000" b="1" dirty="0" err="1">
                <a:solidFill>
                  <a:srgbClr val="0070C0"/>
                </a:solidFill>
                <a:latin typeface="Cambria" pitchFamily="18" charset="0"/>
                <a:ea typeface="Cambria" pitchFamily="18" charset="0"/>
              </a:rPr>
              <a:t>stanje</a:t>
            </a:r>
            <a:r>
              <a:rPr lang="en-US" sz="2000" dirty="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Rešavanje</a:t>
            </a:r>
            <a:r>
              <a:rPr lang="en-US" sz="2000" dirty="0" smtClean="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problema</a:t>
            </a:r>
            <a:r>
              <a:rPr lang="en-US" sz="2000" dirty="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kreće</a:t>
            </a:r>
            <a:r>
              <a:rPr lang="en-US" sz="2000" dirty="0" smtClean="0">
                <a:solidFill>
                  <a:srgbClr val="002060"/>
                </a:solidFill>
                <a:latin typeface="Cambria" pitchFamily="18" charset="0"/>
                <a:ea typeface="Cambria" pitchFamily="18" charset="0"/>
              </a:rPr>
              <a:t> </a:t>
            </a:r>
            <a:r>
              <a:rPr lang="en-US" sz="2000" dirty="0">
                <a:solidFill>
                  <a:srgbClr val="002060"/>
                </a:solidFill>
                <a:latin typeface="Cambria" pitchFamily="18" charset="0"/>
                <a:ea typeface="Cambria" pitchFamily="18" charset="0"/>
              </a:rPr>
              <a:t>od </a:t>
            </a:r>
            <a:r>
              <a:rPr lang="en-US" sz="2000" dirty="0" err="1">
                <a:solidFill>
                  <a:srgbClr val="002060"/>
                </a:solidFill>
                <a:latin typeface="Cambria" pitchFamily="18" charset="0"/>
                <a:ea typeface="Cambria" pitchFamily="18" charset="0"/>
              </a:rPr>
              <a:t>jednog</a:t>
            </a:r>
            <a:r>
              <a:rPr lang="en-US" sz="2000" dirty="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odre</a:t>
            </a:r>
            <a:r>
              <a:rPr lang="sr-Latn-RS" sz="2000" dirty="0" smtClean="0">
                <a:solidFill>
                  <a:srgbClr val="002060"/>
                </a:solidFill>
                <a:latin typeface="Cambria" pitchFamily="18" charset="0"/>
                <a:ea typeface="Cambria" pitchFamily="18" charset="0"/>
              </a:rPr>
              <a:t>đ</a:t>
            </a:r>
            <a:r>
              <a:rPr lang="en-US" sz="2000" dirty="0" err="1" smtClean="0">
                <a:solidFill>
                  <a:srgbClr val="002060"/>
                </a:solidFill>
                <a:latin typeface="Cambria" pitchFamily="18" charset="0"/>
                <a:ea typeface="Cambria" pitchFamily="18" charset="0"/>
              </a:rPr>
              <a:t>enog</a:t>
            </a:r>
            <a:r>
              <a:rPr lang="en-US" sz="2000" dirty="0" smtClean="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stanja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koje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nazivamo</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polaznim</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stanjem</a:t>
            </a:r>
            <a:r>
              <a:rPr lang="en-US" sz="2000" dirty="0" smtClean="0">
                <a:solidFill>
                  <a:srgbClr val="002060"/>
                </a:solidFill>
                <a:latin typeface="Cambria" pitchFamily="18" charset="0"/>
                <a:ea typeface="Cambria" pitchFamily="18" charset="0"/>
              </a:rPr>
              <a:t>.</a:t>
            </a:r>
            <a:endParaRPr lang="en-US" sz="2000"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212374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268760"/>
            <a:ext cx="7886700" cy="1070231"/>
          </a:xfrm>
        </p:spPr>
        <p:txBody>
          <a:bodyPr>
            <a:normAutofit/>
          </a:bodyPr>
          <a:lstStyle/>
          <a:p>
            <a:r>
              <a:rPr lang="en-US" dirty="0" err="1">
                <a:solidFill>
                  <a:srgbClr val="002060"/>
                </a:solidFill>
                <a:latin typeface="Cambria" pitchFamily="18" charset="0"/>
                <a:ea typeface="Cambria" pitchFamily="18" charset="0"/>
              </a:rPr>
              <a:t>Elementi</a:t>
            </a:r>
            <a:r>
              <a:rPr lang="en-US" dirty="0">
                <a:solidFill>
                  <a:srgbClr val="002060"/>
                </a:solidFill>
                <a:latin typeface="Cambria" pitchFamily="18" charset="0"/>
                <a:ea typeface="Cambria" pitchFamily="18" charset="0"/>
              </a:rPr>
              <a:t> </a:t>
            </a:r>
            <a:r>
              <a:rPr lang="en-US" dirty="0" err="1">
                <a:solidFill>
                  <a:srgbClr val="002060"/>
                </a:solidFill>
                <a:latin typeface="Cambria" pitchFamily="18" charset="0"/>
                <a:ea typeface="Cambria" pitchFamily="18" charset="0"/>
              </a:rPr>
              <a:t>problema</a:t>
            </a:r>
            <a:r>
              <a:rPr lang="en-US" dirty="0">
                <a:solidFill>
                  <a:srgbClr val="002060"/>
                </a:solidFill>
                <a:latin typeface="Cambria" pitchFamily="18" charset="0"/>
                <a:ea typeface="Cambria" pitchFamily="18" charset="0"/>
              </a:rPr>
              <a:t> </a:t>
            </a:r>
            <a:r>
              <a:rPr lang="en-US" dirty="0" err="1" smtClean="0">
                <a:solidFill>
                  <a:srgbClr val="002060"/>
                </a:solidFill>
                <a:latin typeface="Cambria" pitchFamily="18" charset="0"/>
                <a:ea typeface="Cambria" pitchFamily="18" charset="0"/>
              </a:rPr>
              <a:t>pretrage</a:t>
            </a:r>
            <a:endParaRPr lang="en-US" dirty="0">
              <a:solidFill>
                <a:srgbClr val="002060"/>
              </a:solidFill>
              <a:latin typeface="Cambria" pitchFamily="18" charset="0"/>
              <a:ea typeface="Cambria" pitchFamily="18" charset="0"/>
            </a:endParaRPr>
          </a:p>
        </p:txBody>
      </p:sp>
      <p:sp>
        <p:nvSpPr>
          <p:cNvPr id="3" name="Content Placeholder 2"/>
          <p:cNvSpPr>
            <a:spLocks noGrp="1"/>
          </p:cNvSpPr>
          <p:nvPr>
            <p:ph idx="1"/>
          </p:nvPr>
        </p:nvSpPr>
        <p:spPr>
          <a:xfrm>
            <a:off x="457200" y="2492896"/>
            <a:ext cx="8229600" cy="3629000"/>
          </a:xfrm>
        </p:spPr>
        <p:txBody>
          <a:bodyPr>
            <a:noAutofit/>
          </a:bodyPr>
          <a:lstStyle/>
          <a:p>
            <a:r>
              <a:rPr lang="en-US" sz="2000" b="1" dirty="0">
                <a:solidFill>
                  <a:srgbClr val="0070C0"/>
                </a:solidFill>
                <a:latin typeface="Cambria" pitchFamily="18" charset="0"/>
                <a:ea typeface="Cambria" pitchFamily="18" charset="0"/>
              </a:rPr>
              <a:t>Test </a:t>
            </a:r>
            <a:r>
              <a:rPr lang="en-US" sz="2000" b="1" dirty="0" err="1">
                <a:solidFill>
                  <a:srgbClr val="0070C0"/>
                </a:solidFill>
                <a:latin typeface="Cambria" pitchFamily="18" charset="0"/>
                <a:ea typeface="Cambria" pitchFamily="18" charset="0"/>
              </a:rPr>
              <a:t>cilja</a:t>
            </a:r>
            <a:r>
              <a:rPr lang="en-US" sz="2000" dirty="0">
                <a:solidFill>
                  <a:srgbClr val="002060"/>
                </a:solidFill>
                <a:latin typeface="Cambria" pitchFamily="18" charset="0"/>
                <a:ea typeface="Cambria" pitchFamily="18" charset="0"/>
              </a:rPr>
              <a:t>: Problem je </a:t>
            </a:r>
            <a:r>
              <a:rPr lang="en-US" sz="2000" dirty="0" err="1">
                <a:solidFill>
                  <a:srgbClr val="002060"/>
                </a:solidFill>
                <a:latin typeface="Cambria" pitchFamily="18" charset="0"/>
                <a:ea typeface="Cambria" pitchFamily="18" charset="0"/>
              </a:rPr>
              <a:t>rešen</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ako</a:t>
            </a:r>
            <a:r>
              <a:rPr lang="en-US" sz="2000" dirty="0">
                <a:solidFill>
                  <a:srgbClr val="002060"/>
                </a:solidFill>
                <a:latin typeface="Cambria" pitchFamily="18" charset="0"/>
                <a:ea typeface="Cambria" pitchFamily="18" charset="0"/>
              </a:rPr>
              <a:t> se </a:t>
            </a:r>
            <a:r>
              <a:rPr lang="en-US" sz="2000" dirty="0" err="1">
                <a:solidFill>
                  <a:srgbClr val="002060"/>
                </a:solidFill>
                <a:latin typeface="Cambria" pitchFamily="18" charset="0"/>
                <a:ea typeface="Cambria" pitchFamily="18" charset="0"/>
              </a:rPr>
              <a:t>dode</a:t>
            </a:r>
            <a:r>
              <a:rPr lang="en-US" sz="2000" dirty="0">
                <a:solidFill>
                  <a:srgbClr val="002060"/>
                </a:solidFill>
                <a:latin typeface="Cambria" pitchFamily="18" charset="0"/>
                <a:ea typeface="Cambria" pitchFamily="18" charset="0"/>
              </a:rPr>
              <a:t> do </a:t>
            </a:r>
            <a:r>
              <a:rPr lang="en-US" sz="2000" dirty="0" err="1">
                <a:solidFill>
                  <a:srgbClr val="002060"/>
                </a:solidFill>
                <a:latin typeface="Cambria" pitchFamily="18" charset="0"/>
                <a:ea typeface="Cambria" pitchFamily="18" charset="0"/>
              </a:rPr>
              <a:t>ciljnog</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stanja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završnog</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stanja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Potrebno</a:t>
            </a:r>
            <a:r>
              <a:rPr lang="en-US" sz="2000" dirty="0">
                <a:solidFill>
                  <a:srgbClr val="002060"/>
                </a:solidFill>
                <a:latin typeface="Cambria" pitchFamily="18" charset="0"/>
                <a:ea typeface="Cambria" pitchFamily="18" charset="0"/>
              </a:rPr>
              <a:t> je da </a:t>
            </a:r>
            <a:r>
              <a:rPr lang="en-US" sz="2000" dirty="0" err="1">
                <a:solidFill>
                  <a:srgbClr val="002060"/>
                </a:solidFill>
                <a:latin typeface="Cambria" pitchFamily="18" charset="0"/>
                <a:ea typeface="Cambria" pitchFamily="18" charset="0"/>
              </a:rPr>
              <a:t>postoji</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raspoloživ</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efektivan</a:t>
            </a:r>
            <a:r>
              <a:rPr lang="en-US" sz="2000" dirty="0">
                <a:solidFill>
                  <a:srgbClr val="002060"/>
                </a:solidFill>
                <a:latin typeface="Cambria" pitchFamily="18" charset="0"/>
                <a:ea typeface="Cambria" pitchFamily="18" charset="0"/>
              </a:rPr>
              <a:t> test </a:t>
            </a:r>
            <a:r>
              <a:rPr lang="en-US" sz="2000" dirty="0" err="1">
                <a:solidFill>
                  <a:srgbClr val="002060"/>
                </a:solidFill>
                <a:latin typeface="Cambria" pitchFamily="18" charset="0"/>
                <a:ea typeface="Cambria" pitchFamily="18" charset="0"/>
              </a:rPr>
              <a:t>koji</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proverava</a:t>
            </a:r>
            <a:r>
              <a:rPr lang="en-US" sz="2000" dirty="0">
                <a:solidFill>
                  <a:srgbClr val="002060"/>
                </a:solidFill>
                <a:latin typeface="Cambria" pitchFamily="18" charset="0"/>
                <a:ea typeface="Cambria" pitchFamily="18" charset="0"/>
              </a:rPr>
              <a:t> da li se </a:t>
            </a:r>
            <a:r>
              <a:rPr lang="en-US" sz="2000" dirty="0" err="1">
                <a:solidFill>
                  <a:srgbClr val="002060"/>
                </a:solidFill>
                <a:latin typeface="Cambria" pitchFamily="18" charset="0"/>
                <a:ea typeface="Cambria" pitchFamily="18" charset="0"/>
              </a:rPr>
              <a:t>došlo</a:t>
            </a:r>
            <a:r>
              <a:rPr lang="en-US" sz="2000" dirty="0">
                <a:solidFill>
                  <a:srgbClr val="002060"/>
                </a:solidFill>
                <a:latin typeface="Cambria" pitchFamily="18" charset="0"/>
                <a:ea typeface="Cambria" pitchFamily="18" charset="0"/>
              </a:rPr>
              <a:t> do </a:t>
            </a:r>
            <a:r>
              <a:rPr lang="en-US" sz="2000" dirty="0" err="1">
                <a:solidFill>
                  <a:srgbClr val="002060"/>
                </a:solidFill>
                <a:latin typeface="Cambria" pitchFamily="18" charset="0"/>
                <a:ea typeface="Cambria" pitchFamily="18" charset="0"/>
              </a:rPr>
              <a:t>ciljnog</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stanja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tj</a:t>
            </a:r>
            <a:r>
              <a:rPr lang="en-US" sz="2000" dirty="0">
                <a:solidFill>
                  <a:srgbClr val="002060"/>
                </a:solidFill>
                <a:latin typeface="Cambria" pitchFamily="18" charset="0"/>
                <a:ea typeface="Cambria" pitchFamily="18" charset="0"/>
              </a:rPr>
              <a:t>. do </a:t>
            </a:r>
            <a:r>
              <a:rPr lang="en-US" sz="2000" dirty="0" err="1">
                <a:solidFill>
                  <a:srgbClr val="002060"/>
                </a:solidFill>
                <a:latin typeface="Cambria" pitchFamily="18" charset="0"/>
                <a:ea typeface="Cambria" pitchFamily="18" charset="0"/>
              </a:rPr>
              <a:t>završetka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procesa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pretrage</a:t>
            </a:r>
            <a:r>
              <a:rPr lang="en-US" sz="2000" dirty="0">
                <a:solidFill>
                  <a:srgbClr val="002060"/>
                </a:solidFill>
                <a:latin typeface="Cambria" pitchFamily="18" charset="0"/>
                <a:ea typeface="Cambria" pitchFamily="18" charset="0"/>
              </a:rPr>
              <a:t>.</a:t>
            </a:r>
          </a:p>
          <a:p>
            <a:r>
              <a:rPr lang="en-US" sz="2000" b="1" dirty="0" err="1">
                <a:solidFill>
                  <a:srgbClr val="0070C0"/>
                </a:solidFill>
                <a:latin typeface="Cambria" pitchFamily="18" charset="0"/>
                <a:ea typeface="Cambria" pitchFamily="18" charset="0"/>
              </a:rPr>
              <a:t>Skup</a:t>
            </a:r>
            <a:r>
              <a:rPr lang="en-US" sz="2000" b="1" dirty="0">
                <a:solidFill>
                  <a:srgbClr val="0070C0"/>
                </a:solidFill>
                <a:latin typeface="Cambria" pitchFamily="18" charset="0"/>
                <a:ea typeface="Cambria" pitchFamily="18" charset="0"/>
              </a:rPr>
              <a:t> </a:t>
            </a:r>
            <a:r>
              <a:rPr lang="en-US" sz="2000" b="1" dirty="0" err="1">
                <a:solidFill>
                  <a:srgbClr val="0070C0"/>
                </a:solidFill>
                <a:latin typeface="Cambria" pitchFamily="18" charset="0"/>
                <a:ea typeface="Cambria" pitchFamily="18" charset="0"/>
              </a:rPr>
              <a:t>mogućih</a:t>
            </a:r>
            <a:r>
              <a:rPr lang="en-US" sz="2000" b="1" dirty="0">
                <a:solidFill>
                  <a:srgbClr val="0070C0"/>
                </a:solidFill>
                <a:latin typeface="Cambria" pitchFamily="18" charset="0"/>
                <a:ea typeface="Cambria" pitchFamily="18" charset="0"/>
              </a:rPr>
              <a:t> </a:t>
            </a:r>
            <a:r>
              <a:rPr lang="en-US" sz="2000" b="1" dirty="0" err="1">
                <a:solidFill>
                  <a:srgbClr val="0070C0"/>
                </a:solidFill>
                <a:latin typeface="Cambria" pitchFamily="18" charset="0"/>
                <a:ea typeface="Cambria" pitchFamily="18" charset="0"/>
              </a:rPr>
              <a:t>akcija</a:t>
            </a:r>
            <a:r>
              <a:rPr lang="en-US" sz="2000" dirty="0">
                <a:solidFill>
                  <a:srgbClr val="002060"/>
                </a:solidFill>
                <a:latin typeface="Cambria" pitchFamily="18" charset="0"/>
                <a:ea typeface="Cambria" pitchFamily="18" charset="0"/>
              </a:rPr>
              <a:t>: U </a:t>
            </a:r>
            <a:r>
              <a:rPr lang="en-US" sz="2000" dirty="0" err="1">
                <a:solidFill>
                  <a:srgbClr val="002060"/>
                </a:solidFill>
                <a:latin typeface="Cambria" pitchFamily="18" charset="0"/>
                <a:ea typeface="Cambria" pitchFamily="18" charset="0"/>
              </a:rPr>
              <a:t>svakom</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koraku</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pretrage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može</a:t>
            </a:r>
            <a:r>
              <a:rPr lang="en-US" sz="2000" dirty="0">
                <a:solidFill>
                  <a:srgbClr val="002060"/>
                </a:solidFill>
                <a:latin typeface="Cambria" pitchFamily="18" charset="0"/>
                <a:ea typeface="Cambria" pitchFamily="18" charset="0"/>
              </a:rPr>
              <a:t> se </a:t>
            </a:r>
            <a:r>
              <a:rPr lang="en-US" sz="2000" dirty="0" err="1">
                <a:solidFill>
                  <a:srgbClr val="002060"/>
                </a:solidFill>
                <a:latin typeface="Cambria" pitchFamily="18" charset="0"/>
                <a:ea typeface="Cambria" pitchFamily="18" charset="0"/>
              </a:rPr>
              <a:t>preduzeti</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neki</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korak</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neka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akcija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Niz</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akcija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preduzetih</a:t>
            </a:r>
            <a:r>
              <a:rPr lang="en-US" sz="2000" dirty="0">
                <a:solidFill>
                  <a:srgbClr val="002060"/>
                </a:solidFill>
                <a:latin typeface="Cambria" pitchFamily="18" charset="0"/>
                <a:ea typeface="Cambria" pitchFamily="18" charset="0"/>
              </a:rPr>
              <a:t> u </a:t>
            </a:r>
            <a:r>
              <a:rPr lang="en-US" sz="2000" dirty="0" err="1">
                <a:solidFill>
                  <a:srgbClr val="002060"/>
                </a:solidFill>
                <a:latin typeface="Cambria" pitchFamily="18" charset="0"/>
                <a:ea typeface="Cambria" pitchFamily="18" charset="0"/>
              </a:rPr>
              <a:t>odgovarajućim</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trenucima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treba</a:t>
            </a:r>
            <a:r>
              <a:rPr lang="en-US" sz="2000" dirty="0">
                <a:solidFill>
                  <a:srgbClr val="002060"/>
                </a:solidFill>
                <a:latin typeface="Cambria" pitchFamily="18" charset="0"/>
                <a:ea typeface="Cambria" pitchFamily="18" charset="0"/>
              </a:rPr>
              <a:t> da </a:t>
            </a:r>
            <a:r>
              <a:rPr lang="en-US" sz="2000" dirty="0" err="1">
                <a:solidFill>
                  <a:srgbClr val="002060"/>
                </a:solidFill>
                <a:latin typeface="Cambria" pitchFamily="18" charset="0"/>
                <a:ea typeface="Cambria" pitchFamily="18" charset="0"/>
              </a:rPr>
              <a:t>dovede</a:t>
            </a:r>
            <a:r>
              <a:rPr lang="en-US" sz="2000" dirty="0">
                <a:solidFill>
                  <a:srgbClr val="002060"/>
                </a:solidFill>
                <a:latin typeface="Cambria" pitchFamily="18" charset="0"/>
                <a:ea typeface="Cambria" pitchFamily="18" charset="0"/>
              </a:rPr>
              <a:t> do </a:t>
            </a:r>
            <a:r>
              <a:rPr lang="en-US" sz="2000" dirty="0" err="1">
                <a:solidFill>
                  <a:srgbClr val="002060"/>
                </a:solidFill>
                <a:latin typeface="Cambria" pitchFamily="18" charset="0"/>
                <a:ea typeface="Cambria" pitchFamily="18" charset="0"/>
              </a:rPr>
              <a:t>rešenja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problema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Skup</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mogućih</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akcija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može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biti</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isti</a:t>
            </a:r>
            <a:r>
              <a:rPr lang="en-US" sz="2000" dirty="0">
                <a:solidFill>
                  <a:srgbClr val="002060"/>
                </a:solidFill>
                <a:latin typeface="Cambria" pitchFamily="18" charset="0"/>
                <a:ea typeface="Cambria" pitchFamily="18" charset="0"/>
              </a:rPr>
              <a:t> u </a:t>
            </a:r>
            <a:r>
              <a:rPr lang="en-US" sz="2000" dirty="0" err="1">
                <a:solidFill>
                  <a:srgbClr val="002060"/>
                </a:solidFill>
                <a:latin typeface="Cambria" pitchFamily="18" charset="0"/>
                <a:ea typeface="Cambria" pitchFamily="18" charset="0"/>
              </a:rPr>
              <a:t>svakom</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stanju</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ili</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može</a:t>
            </a:r>
            <a:r>
              <a:rPr lang="en-US" sz="2000" dirty="0">
                <a:solidFill>
                  <a:srgbClr val="002060"/>
                </a:solidFill>
                <a:latin typeface="Cambria" pitchFamily="18" charset="0"/>
                <a:ea typeface="Cambria" pitchFamily="18" charset="0"/>
              </a:rPr>
              <a:t> da se </a:t>
            </a:r>
            <a:r>
              <a:rPr lang="en-US" sz="2000" dirty="0" err="1">
                <a:solidFill>
                  <a:srgbClr val="002060"/>
                </a:solidFill>
                <a:latin typeface="Cambria" pitchFamily="18" charset="0"/>
                <a:ea typeface="Cambria" pitchFamily="18" charset="0"/>
              </a:rPr>
              <a:t>razlikuje</a:t>
            </a:r>
            <a:r>
              <a:rPr lang="en-US" sz="2000" dirty="0">
                <a:solidFill>
                  <a:srgbClr val="002060"/>
                </a:solidFill>
                <a:latin typeface="Cambria" pitchFamily="18" charset="0"/>
                <a:ea typeface="Cambria" pitchFamily="18" charset="0"/>
              </a:rPr>
              <a:t> od </a:t>
            </a:r>
            <a:r>
              <a:rPr lang="en-US" sz="2000" dirty="0" err="1">
                <a:solidFill>
                  <a:srgbClr val="002060"/>
                </a:solidFill>
                <a:latin typeface="Cambria" pitchFamily="18" charset="0"/>
                <a:ea typeface="Cambria" pitchFamily="18" charset="0"/>
              </a:rPr>
              <a:t>stanja</a:t>
            </a:r>
            <a:r>
              <a:rPr lang="en-US" sz="2000" dirty="0">
                <a:solidFill>
                  <a:srgbClr val="002060"/>
                </a:solidFill>
                <a:latin typeface="Cambria" pitchFamily="18" charset="0"/>
                <a:ea typeface="Cambria" pitchFamily="18" charset="0"/>
              </a:rPr>
              <a:t> do </a:t>
            </a:r>
            <a:r>
              <a:rPr lang="en-US" sz="2000" dirty="0" err="1">
                <a:solidFill>
                  <a:srgbClr val="002060"/>
                </a:solidFill>
                <a:latin typeface="Cambria" pitchFamily="18" charset="0"/>
                <a:ea typeface="Cambria" pitchFamily="18" charset="0"/>
              </a:rPr>
              <a:t>stanja</a:t>
            </a:r>
            <a:r>
              <a:rPr lang="en-US" sz="2000" dirty="0" smtClean="0">
                <a:solidFill>
                  <a:srgbClr val="002060"/>
                </a:solidFill>
                <a:latin typeface="Cambria" pitchFamily="18" charset="0"/>
                <a:ea typeface="Cambria" pitchFamily="18" charset="0"/>
              </a:rPr>
              <a:t>,</a:t>
            </a:r>
            <a:r>
              <a:rPr lang="sr-Latn-R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što</a:t>
            </a:r>
            <a:r>
              <a:rPr lang="en-US" sz="2000" dirty="0" smtClean="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zavisi</a:t>
            </a:r>
            <a:r>
              <a:rPr lang="en-US" sz="2000" dirty="0">
                <a:solidFill>
                  <a:srgbClr val="002060"/>
                </a:solidFill>
                <a:latin typeface="Cambria" pitchFamily="18" charset="0"/>
                <a:ea typeface="Cambria" pitchFamily="18" charset="0"/>
              </a:rPr>
              <a:t> od </a:t>
            </a:r>
            <a:r>
              <a:rPr lang="en-US" sz="2000" dirty="0" err="1">
                <a:solidFill>
                  <a:srgbClr val="002060"/>
                </a:solidFill>
                <a:latin typeface="Cambria" pitchFamily="18" charset="0"/>
                <a:ea typeface="Cambria" pitchFamily="18" charset="0"/>
              </a:rPr>
              <a:t>problema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koji</a:t>
            </a:r>
            <a:r>
              <a:rPr lang="en-US" sz="2000" dirty="0">
                <a:solidFill>
                  <a:srgbClr val="002060"/>
                </a:solidFill>
                <a:latin typeface="Cambria" pitchFamily="18" charset="0"/>
                <a:ea typeface="Cambria" pitchFamily="18" charset="0"/>
              </a:rPr>
              <a:t> se </a:t>
            </a:r>
            <a:r>
              <a:rPr lang="en-US" sz="2000" dirty="0" err="1">
                <a:solidFill>
                  <a:srgbClr val="002060"/>
                </a:solidFill>
                <a:latin typeface="Cambria" pitchFamily="18" charset="0"/>
                <a:ea typeface="Cambria" pitchFamily="18" charset="0"/>
              </a:rPr>
              <a:t>rešava</a:t>
            </a:r>
            <a:r>
              <a:rPr lang="en-US" sz="2000" dirty="0">
                <a:solidFill>
                  <a:srgbClr val="002060"/>
                </a:solidFill>
                <a:latin typeface="Cambria" pitchFamily="18" charset="0"/>
                <a:ea typeface="Cambria" pitchFamily="18" charset="0"/>
              </a:rPr>
              <a:t>.</a:t>
            </a:r>
          </a:p>
          <a:p>
            <a:r>
              <a:rPr lang="en-US" sz="2000" b="1" dirty="0" err="1">
                <a:solidFill>
                  <a:srgbClr val="0070C0"/>
                </a:solidFill>
                <a:latin typeface="Cambria" pitchFamily="18" charset="0"/>
                <a:ea typeface="Cambria" pitchFamily="18" charset="0"/>
              </a:rPr>
              <a:t>Funkcija</a:t>
            </a:r>
            <a:r>
              <a:rPr lang="en-US" sz="2000" b="1" dirty="0">
                <a:solidFill>
                  <a:srgbClr val="0070C0"/>
                </a:solidFill>
                <a:latin typeface="Cambria" pitchFamily="18" charset="0"/>
                <a:ea typeface="Cambria" pitchFamily="18" charset="0"/>
              </a:rPr>
              <a:t> </a:t>
            </a:r>
            <a:r>
              <a:rPr lang="en-US" sz="2000" b="1" dirty="0" err="1">
                <a:solidFill>
                  <a:srgbClr val="0070C0"/>
                </a:solidFill>
                <a:latin typeface="Cambria" pitchFamily="18" charset="0"/>
                <a:ea typeface="Cambria" pitchFamily="18" charset="0"/>
              </a:rPr>
              <a:t>prelaska</a:t>
            </a:r>
            <a:r>
              <a:rPr lang="en-US" sz="2000" dirty="0">
                <a:latin typeface="Cambria" pitchFamily="18" charset="0"/>
                <a:ea typeface="Cambria" pitchFamily="18" charset="0"/>
              </a:rPr>
              <a:t>: </a:t>
            </a:r>
            <a:r>
              <a:rPr lang="en-US" sz="2000" dirty="0">
                <a:solidFill>
                  <a:srgbClr val="002060"/>
                </a:solidFill>
                <a:latin typeface="Cambria" pitchFamily="18" charset="0"/>
                <a:ea typeface="Cambria" pitchFamily="18" charset="0"/>
              </a:rPr>
              <a:t>Ova </a:t>
            </a:r>
            <a:r>
              <a:rPr lang="en-US" sz="2000" dirty="0" err="1">
                <a:solidFill>
                  <a:srgbClr val="002060"/>
                </a:solidFill>
                <a:latin typeface="Cambria" pitchFamily="18" charset="0"/>
                <a:ea typeface="Cambria" pitchFamily="18" charset="0"/>
              </a:rPr>
              <a:t>funkcija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preslikava</a:t>
            </a:r>
            <a:r>
              <a:rPr lang="en-US" sz="2000" dirty="0">
                <a:solidFill>
                  <a:srgbClr val="002060"/>
                </a:solidFill>
                <a:latin typeface="Cambria" pitchFamily="18" charset="0"/>
                <a:ea typeface="Cambria" pitchFamily="18" charset="0"/>
              </a:rPr>
              <a:t> par </a:t>
            </a:r>
            <a:r>
              <a:rPr lang="en-US" sz="2000" dirty="0" err="1">
                <a:solidFill>
                  <a:srgbClr val="002060"/>
                </a:solidFill>
                <a:latin typeface="Cambria" pitchFamily="18" charset="0"/>
                <a:ea typeface="Cambria" pitchFamily="18" charset="0"/>
              </a:rPr>
              <a:t>stanje-akcija</a:t>
            </a:r>
            <a:r>
              <a:rPr lang="en-US" sz="2000" dirty="0">
                <a:solidFill>
                  <a:srgbClr val="002060"/>
                </a:solidFill>
                <a:latin typeface="Cambria" pitchFamily="18" charset="0"/>
                <a:ea typeface="Cambria" pitchFamily="18" charset="0"/>
              </a:rPr>
              <a:t> u novo </a:t>
            </a:r>
            <a:r>
              <a:rPr lang="en-US" sz="2000" dirty="0" err="1">
                <a:solidFill>
                  <a:srgbClr val="002060"/>
                </a:solidFill>
                <a:latin typeface="Cambria" pitchFamily="18" charset="0"/>
                <a:ea typeface="Cambria" pitchFamily="18" charset="0"/>
              </a:rPr>
              <a:t>stanje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dobijeno</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izborom</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neke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akcije</a:t>
            </a:r>
            <a:r>
              <a:rPr lang="en-US" sz="2000" dirty="0">
                <a:solidFill>
                  <a:srgbClr val="002060"/>
                </a:solidFill>
                <a:latin typeface="Cambria" pitchFamily="18" charset="0"/>
                <a:ea typeface="Cambria" pitchFamily="18" charset="0"/>
              </a:rPr>
              <a:t> u </a:t>
            </a:r>
            <a:r>
              <a:rPr lang="en-US" sz="2000" dirty="0" err="1">
                <a:solidFill>
                  <a:srgbClr val="002060"/>
                </a:solidFill>
                <a:latin typeface="Cambria" pitchFamily="18" charset="0"/>
                <a:ea typeface="Cambria" pitchFamily="18" charset="0"/>
              </a:rPr>
              <a:t>nekom</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stanju</a:t>
            </a:r>
            <a:r>
              <a:rPr lang="en-US" sz="2000" dirty="0" smtClean="0">
                <a:solidFill>
                  <a:srgbClr val="002060"/>
                </a:solidFill>
                <a:latin typeface="Cambria" pitchFamily="18" charset="0"/>
                <a:ea typeface="Cambria" pitchFamily="18" charset="0"/>
              </a:rPr>
              <a:t>.</a:t>
            </a:r>
            <a:endParaRPr lang="en-US" sz="2000" dirty="0">
              <a:solidFill>
                <a:srgbClr val="002060"/>
              </a:solidFill>
              <a:latin typeface="Cambria" pitchFamily="18" charset="0"/>
              <a:ea typeface="Cambria" pitchFamily="18" charset="0"/>
            </a:endParaRPr>
          </a:p>
          <a:p>
            <a:r>
              <a:rPr lang="en-US" sz="2000" b="1" dirty="0" err="1">
                <a:solidFill>
                  <a:srgbClr val="0070C0"/>
                </a:solidFill>
                <a:latin typeface="Cambria" pitchFamily="18" charset="0"/>
                <a:ea typeface="Cambria" pitchFamily="18" charset="0"/>
              </a:rPr>
              <a:t>Funkcija</a:t>
            </a:r>
            <a:r>
              <a:rPr lang="en-US" sz="2000" b="1" dirty="0">
                <a:solidFill>
                  <a:srgbClr val="0070C0"/>
                </a:solidFill>
                <a:latin typeface="Cambria" pitchFamily="18" charset="0"/>
                <a:ea typeface="Cambria" pitchFamily="18" charset="0"/>
              </a:rPr>
              <a:t> </a:t>
            </a:r>
            <a:r>
              <a:rPr lang="en-US" sz="2000" b="1" dirty="0" err="1">
                <a:solidFill>
                  <a:srgbClr val="0070C0"/>
                </a:solidFill>
                <a:latin typeface="Cambria" pitchFamily="18" charset="0"/>
                <a:ea typeface="Cambria" pitchFamily="18" charset="0"/>
              </a:rPr>
              <a:t>cene</a:t>
            </a:r>
            <a:r>
              <a:rPr lang="en-US" sz="2000" dirty="0">
                <a:solidFill>
                  <a:srgbClr val="002060"/>
                </a:solidFill>
                <a:latin typeface="Cambria" pitchFamily="18" charset="0"/>
                <a:ea typeface="Cambria" pitchFamily="18" charset="0"/>
              </a:rPr>
              <a:t>: Ova </a:t>
            </a:r>
            <a:r>
              <a:rPr lang="en-US" sz="2000" dirty="0" err="1">
                <a:solidFill>
                  <a:srgbClr val="002060"/>
                </a:solidFill>
                <a:latin typeface="Cambria" pitchFamily="18" charset="0"/>
                <a:ea typeface="Cambria" pitchFamily="18" charset="0"/>
              </a:rPr>
              <a:t>funkcija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preslikava</a:t>
            </a:r>
            <a:r>
              <a:rPr lang="en-US" sz="2000" dirty="0">
                <a:solidFill>
                  <a:srgbClr val="002060"/>
                </a:solidFill>
                <a:latin typeface="Cambria" pitchFamily="18" charset="0"/>
                <a:ea typeface="Cambria" pitchFamily="18" charset="0"/>
              </a:rPr>
              <a:t> par </a:t>
            </a:r>
            <a:r>
              <a:rPr lang="en-US" sz="2000" dirty="0" err="1">
                <a:solidFill>
                  <a:srgbClr val="002060"/>
                </a:solidFill>
                <a:latin typeface="Cambria" pitchFamily="18" charset="0"/>
                <a:ea typeface="Cambria" pitchFamily="18" charset="0"/>
              </a:rPr>
              <a:t>stanje-akcija</a:t>
            </a:r>
            <a:r>
              <a:rPr lang="en-US" sz="2000" dirty="0">
                <a:solidFill>
                  <a:srgbClr val="002060"/>
                </a:solidFill>
                <a:latin typeface="Cambria" pitchFamily="18" charset="0"/>
                <a:ea typeface="Cambria" pitchFamily="18" charset="0"/>
              </a:rPr>
              <a:t> u </a:t>
            </a:r>
            <a:r>
              <a:rPr lang="en-US" sz="2000" dirty="0" err="1">
                <a:solidFill>
                  <a:srgbClr val="002060"/>
                </a:solidFill>
                <a:latin typeface="Cambria" pitchFamily="18" charset="0"/>
                <a:ea typeface="Cambria" pitchFamily="18" charset="0"/>
              </a:rPr>
              <a:t>numeričku</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vrednost</a:t>
            </a:r>
            <a:r>
              <a:rPr lang="en-US" sz="2000" dirty="0">
                <a:solidFill>
                  <a:srgbClr val="002060"/>
                </a:solidFill>
                <a:latin typeface="Cambria" pitchFamily="18" charset="0"/>
                <a:ea typeface="Cambria" pitchFamily="18" charset="0"/>
              </a:rPr>
              <a:t> — </a:t>
            </a:r>
            <a:r>
              <a:rPr lang="en-US" sz="2000" dirty="0" err="1">
                <a:solidFill>
                  <a:srgbClr val="002060"/>
                </a:solidFill>
                <a:latin typeface="Cambria" pitchFamily="18" charset="0"/>
                <a:ea typeface="Cambria" pitchFamily="18" charset="0"/>
              </a:rPr>
              <a:t>cenu</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preduzimanja</a:t>
            </a:r>
            <a:r>
              <a:rPr lang="en-US" sz="2000" dirty="0">
                <a:solidFill>
                  <a:srgbClr val="002060"/>
                </a:solidFill>
                <a:latin typeface="Cambria" pitchFamily="18" charset="0"/>
                <a:ea typeface="Cambria" pitchFamily="18" charset="0"/>
              </a:rPr>
              <a:t> date </a:t>
            </a:r>
            <a:r>
              <a:rPr lang="en-US" sz="2000" dirty="0" err="1">
                <a:solidFill>
                  <a:srgbClr val="002060"/>
                </a:solidFill>
                <a:latin typeface="Cambria" pitchFamily="18" charset="0"/>
                <a:ea typeface="Cambria" pitchFamily="18" charset="0"/>
              </a:rPr>
              <a:t>akcije</a:t>
            </a:r>
            <a:r>
              <a:rPr lang="en-US" sz="2000" dirty="0">
                <a:solidFill>
                  <a:srgbClr val="002060"/>
                </a:solidFill>
                <a:latin typeface="Cambria" pitchFamily="18" charset="0"/>
                <a:ea typeface="Cambria" pitchFamily="18" charset="0"/>
              </a:rPr>
              <a:t> u </a:t>
            </a:r>
            <a:r>
              <a:rPr lang="en-US" sz="2000" dirty="0" err="1">
                <a:solidFill>
                  <a:srgbClr val="002060"/>
                </a:solidFill>
                <a:latin typeface="Cambria" pitchFamily="18" charset="0"/>
                <a:ea typeface="Cambria" pitchFamily="18" charset="0"/>
              </a:rPr>
              <a:t>datom</a:t>
            </a:r>
            <a:r>
              <a:rPr lang="en-US" sz="2000" dirty="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stanju</a:t>
            </a:r>
            <a:r>
              <a:rPr lang="sr-Latn-RS" sz="2000" dirty="0" smtClean="0">
                <a:solidFill>
                  <a:srgbClr val="002060"/>
                </a:solidFill>
                <a:latin typeface="Cambria" pitchFamily="18" charset="0"/>
                <a:ea typeface="Cambria" pitchFamily="18" charset="0"/>
              </a:rPr>
              <a:t>.</a:t>
            </a:r>
            <a:endParaRPr lang="en-US" sz="2000"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1088528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980728"/>
            <a:ext cx="7886700" cy="1325563"/>
          </a:xfrm>
        </p:spPr>
        <p:txBody>
          <a:bodyPr>
            <a:normAutofit/>
          </a:bodyPr>
          <a:lstStyle/>
          <a:p>
            <a:r>
              <a:rPr lang="en-US" dirty="0">
                <a:solidFill>
                  <a:srgbClr val="002060"/>
                </a:solidFill>
                <a:latin typeface="Cambria" pitchFamily="18" charset="0"/>
                <a:ea typeface="Cambria" pitchFamily="18" charset="0"/>
              </a:rPr>
              <a:t>Primer </a:t>
            </a:r>
            <a:r>
              <a:rPr lang="sr-Latn-RS" dirty="0">
                <a:solidFill>
                  <a:srgbClr val="002060"/>
                </a:solidFill>
                <a:latin typeface="Cambria" pitchFamily="18" charset="0"/>
                <a:ea typeface="Cambria" pitchFamily="18" charset="0"/>
              </a:rPr>
              <a:t>slagalice</a:t>
            </a:r>
            <a:endParaRPr lang="en-US" dirty="0">
              <a:solidFill>
                <a:srgbClr val="002060"/>
              </a:solidFill>
              <a:latin typeface="Cambria" pitchFamily="18" charset="0"/>
              <a:ea typeface="Cambria" pitchFamily="18" charset="0"/>
            </a:endParaRPr>
          </a:p>
        </p:txBody>
      </p:sp>
      <p:sp>
        <p:nvSpPr>
          <p:cNvPr id="3" name="Content Placeholder 2"/>
          <p:cNvSpPr>
            <a:spLocks noGrp="1"/>
          </p:cNvSpPr>
          <p:nvPr>
            <p:ph idx="1"/>
          </p:nvPr>
        </p:nvSpPr>
        <p:spPr>
          <a:xfrm>
            <a:off x="628650" y="2468140"/>
            <a:ext cx="7886700" cy="3481140"/>
          </a:xfrm>
        </p:spPr>
        <p:txBody>
          <a:bodyPr>
            <a:noAutofit/>
          </a:bodyPr>
          <a:lstStyle/>
          <a:p>
            <a:r>
              <a:rPr lang="en-US" sz="2000" dirty="0" err="1" smtClean="0">
                <a:solidFill>
                  <a:srgbClr val="002060"/>
                </a:solidFill>
                <a:latin typeface="Cambria" pitchFamily="18" charset="0"/>
                <a:ea typeface="Cambria" pitchFamily="18" charset="0"/>
              </a:rPr>
              <a:t>Skup</a:t>
            </a:r>
            <a:r>
              <a:rPr lang="en-US" sz="2000" dirty="0" smtClean="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stanja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skup</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svih</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permutacija</a:t>
            </a:r>
            <a:r>
              <a:rPr lang="en-US" sz="2000" dirty="0">
                <a:solidFill>
                  <a:srgbClr val="002060"/>
                </a:solidFill>
                <a:latin typeface="Cambria" pitchFamily="18" charset="0"/>
                <a:ea typeface="Cambria" pitchFamily="18" charset="0"/>
              </a:rPr>
              <a:t> [s1s2 ...s16] </a:t>
            </a:r>
            <a:r>
              <a:rPr lang="en-US" sz="2000" dirty="0" err="1">
                <a:solidFill>
                  <a:srgbClr val="002060"/>
                </a:solidFill>
                <a:latin typeface="Cambria" pitchFamily="18" charset="0"/>
                <a:ea typeface="Cambria" pitchFamily="18" charset="0"/>
              </a:rPr>
              <a:t>za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si</a:t>
            </a:r>
            <a:r>
              <a:rPr lang="en-US" sz="2000" dirty="0">
                <a:solidFill>
                  <a:srgbClr val="002060"/>
                </a:solidFill>
                <a:latin typeface="Cambria" pitchFamily="18" charset="0"/>
                <a:ea typeface="Cambria" pitchFamily="18" charset="0"/>
              </a:rPr>
              <a:t> ∈{_,1,2,...,15}. </a:t>
            </a:r>
            <a:endParaRPr lang="sr-Latn-RS" sz="2000" dirty="0" smtClean="0">
              <a:solidFill>
                <a:srgbClr val="002060"/>
              </a:solidFill>
              <a:latin typeface="Cambria" pitchFamily="18" charset="0"/>
              <a:ea typeface="Cambria" pitchFamily="18" charset="0"/>
            </a:endParaRPr>
          </a:p>
          <a:p>
            <a:r>
              <a:rPr lang="en-US" sz="2000" dirty="0" err="1" smtClean="0">
                <a:solidFill>
                  <a:srgbClr val="002060"/>
                </a:solidFill>
                <a:latin typeface="Cambria" pitchFamily="18" charset="0"/>
                <a:ea typeface="Cambria" pitchFamily="18" charset="0"/>
              </a:rPr>
              <a:t>Polazno</a:t>
            </a:r>
            <a:r>
              <a:rPr lang="en-US" sz="2000" dirty="0" smtClean="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stanje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polazno</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stanje</a:t>
            </a:r>
            <a:r>
              <a:rPr lang="en-US" sz="2000" dirty="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mo</a:t>
            </a:r>
            <a:r>
              <a:rPr lang="sr-Latn-RS" sz="2000" dirty="0" smtClean="0">
                <a:solidFill>
                  <a:srgbClr val="002060"/>
                </a:solidFill>
                <a:latin typeface="Cambria" pitchFamily="18" charset="0"/>
                <a:ea typeface="Cambria" pitchFamily="18" charset="0"/>
              </a:rPr>
              <a:t>ž</a:t>
            </a:r>
            <a:r>
              <a:rPr lang="en-US" sz="2000" dirty="0" smtClean="0">
                <a:solidFill>
                  <a:srgbClr val="002060"/>
                </a:solidFill>
                <a:latin typeface="Cambria" pitchFamily="18" charset="0"/>
                <a:ea typeface="Cambria" pitchFamily="18" charset="0"/>
              </a:rPr>
              <a:t>e </a:t>
            </a:r>
            <a:r>
              <a:rPr lang="en-US" sz="2000" dirty="0" err="1">
                <a:solidFill>
                  <a:srgbClr val="002060"/>
                </a:solidFill>
                <a:latin typeface="Cambria" pitchFamily="18" charset="0"/>
                <a:ea typeface="Cambria" pitchFamily="18" charset="0"/>
              </a:rPr>
              <a:t>biti</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bilo</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koje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stanje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slagalice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za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neke</a:t>
            </a:r>
            <a:r>
              <a:rPr lang="en-US" sz="2000" dirty="0">
                <a:solidFill>
                  <a:srgbClr val="002060"/>
                </a:solidFill>
                <a:latin typeface="Cambria" pitchFamily="18" charset="0"/>
                <a:ea typeface="Cambria" pitchFamily="18" charset="0"/>
              </a:rPr>
              <a:t> od </a:t>
            </a:r>
            <a:r>
              <a:rPr lang="en-US" sz="2000" dirty="0" err="1">
                <a:solidFill>
                  <a:srgbClr val="002060"/>
                </a:solidFill>
                <a:latin typeface="Cambria" pitchFamily="18" charset="0"/>
                <a:ea typeface="Cambria" pitchFamily="18" charset="0"/>
              </a:rPr>
              <a:t>njih</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ciljni</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raspored</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nije</a:t>
            </a:r>
            <a:r>
              <a:rPr lang="en-US" sz="2000" dirty="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mogu</a:t>
            </a:r>
            <a:r>
              <a:rPr lang="sr-Latn-RS" sz="2000" dirty="0" smtClean="0">
                <a:solidFill>
                  <a:srgbClr val="002060"/>
                </a:solidFill>
                <a:latin typeface="Cambria" pitchFamily="18" charset="0"/>
                <a:ea typeface="Cambria" pitchFamily="18" charset="0"/>
              </a:rPr>
              <a:t>ć</a:t>
            </a:r>
            <a:r>
              <a:rPr lang="en-US" sz="2000" dirty="0" smtClean="0">
                <a:solidFill>
                  <a:srgbClr val="002060"/>
                </a:solidFill>
                <a:latin typeface="Cambria" pitchFamily="18" charset="0"/>
                <a:ea typeface="Cambria" pitchFamily="18" charset="0"/>
              </a:rPr>
              <a:t>e </a:t>
            </a:r>
            <a:r>
              <a:rPr lang="en-US" sz="2000" dirty="0" err="1">
                <a:solidFill>
                  <a:srgbClr val="002060"/>
                </a:solidFill>
                <a:latin typeface="Cambria" pitchFamily="18" charset="0"/>
                <a:ea typeface="Cambria" pitchFamily="18" charset="0"/>
              </a:rPr>
              <a:t>dobiti</a:t>
            </a:r>
            <a:r>
              <a:rPr lang="en-US" sz="2000" dirty="0">
                <a:solidFill>
                  <a:srgbClr val="002060"/>
                </a:solidFill>
                <a:latin typeface="Cambria" pitchFamily="18" charset="0"/>
                <a:ea typeface="Cambria" pitchFamily="18" charset="0"/>
              </a:rPr>
              <a:t>). </a:t>
            </a:r>
            <a:endParaRPr lang="sr-Latn-RS" sz="2000" dirty="0" smtClean="0">
              <a:solidFill>
                <a:srgbClr val="002060"/>
              </a:solidFill>
              <a:latin typeface="Cambria" pitchFamily="18" charset="0"/>
              <a:ea typeface="Cambria" pitchFamily="18" charset="0"/>
            </a:endParaRPr>
          </a:p>
          <a:p>
            <a:r>
              <a:rPr lang="en-US" sz="2000" dirty="0" smtClean="0">
                <a:solidFill>
                  <a:srgbClr val="002060"/>
                </a:solidFill>
                <a:latin typeface="Cambria" pitchFamily="18" charset="0"/>
                <a:ea typeface="Cambria" pitchFamily="18" charset="0"/>
              </a:rPr>
              <a:t>Test </a:t>
            </a:r>
            <a:r>
              <a:rPr lang="en-US" sz="2000" dirty="0" err="1">
                <a:solidFill>
                  <a:srgbClr val="002060"/>
                </a:solidFill>
                <a:latin typeface="Cambria" pitchFamily="18" charset="0"/>
                <a:ea typeface="Cambria" pitchFamily="18" charset="0"/>
              </a:rPr>
              <a:t>cilja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provera</a:t>
            </a:r>
            <a:r>
              <a:rPr lang="en-US" sz="2000" dirty="0">
                <a:solidFill>
                  <a:srgbClr val="002060"/>
                </a:solidFill>
                <a:latin typeface="Cambria" pitchFamily="18" charset="0"/>
                <a:ea typeface="Cambria" pitchFamily="18" charset="0"/>
              </a:rPr>
              <a:t> da li je </a:t>
            </a:r>
            <a:r>
              <a:rPr lang="en-US" sz="2000" dirty="0" err="1">
                <a:solidFill>
                  <a:srgbClr val="002060"/>
                </a:solidFill>
                <a:latin typeface="Cambria" pitchFamily="18" charset="0"/>
                <a:ea typeface="Cambria" pitchFamily="18" charset="0"/>
              </a:rPr>
              <a:t>stanje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jednako</a:t>
            </a:r>
            <a:r>
              <a:rPr lang="en-US" sz="2000" dirty="0">
                <a:solidFill>
                  <a:srgbClr val="002060"/>
                </a:solidFill>
                <a:latin typeface="Cambria" pitchFamily="18" charset="0"/>
                <a:ea typeface="Cambria" pitchFamily="18" charset="0"/>
              </a:rPr>
              <a:t> [1,2,3,4,5,6,7,8,9,10,11,12, 13,14,15,_]. </a:t>
            </a:r>
            <a:endParaRPr lang="sr-Latn-RS" sz="2000" dirty="0" smtClean="0">
              <a:solidFill>
                <a:srgbClr val="002060"/>
              </a:solidFill>
              <a:latin typeface="Cambria" pitchFamily="18" charset="0"/>
              <a:ea typeface="Cambria" pitchFamily="18" charset="0"/>
            </a:endParaRPr>
          </a:p>
          <a:p>
            <a:r>
              <a:rPr lang="en-US" sz="2000" dirty="0" err="1" smtClean="0">
                <a:solidFill>
                  <a:srgbClr val="002060"/>
                </a:solidFill>
                <a:latin typeface="Cambria" pitchFamily="18" charset="0"/>
                <a:ea typeface="Cambria" pitchFamily="18" charset="0"/>
              </a:rPr>
              <a:t>Skup</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mogu</a:t>
            </a:r>
            <a:r>
              <a:rPr lang="sr-Latn-RS" sz="2000" dirty="0" smtClean="0">
                <a:solidFill>
                  <a:srgbClr val="002060"/>
                </a:solidFill>
                <a:latin typeface="Cambria" pitchFamily="18" charset="0"/>
                <a:ea typeface="Cambria" pitchFamily="18" charset="0"/>
              </a:rPr>
              <a:t>ć</a:t>
            </a:r>
            <a:r>
              <a:rPr lang="en-US" sz="2000" dirty="0" err="1" smtClean="0">
                <a:solidFill>
                  <a:srgbClr val="002060"/>
                </a:solidFill>
                <a:latin typeface="Cambria" pitchFamily="18" charset="0"/>
                <a:ea typeface="Cambria" pitchFamily="18" charset="0"/>
              </a:rPr>
              <a:t>cih</a:t>
            </a:r>
            <a:r>
              <a:rPr lang="en-US" sz="2000" dirty="0" smtClean="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akcija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za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neka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stanja</a:t>
            </a:r>
            <a:r>
              <a:rPr lang="en-US" sz="2000" dirty="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mo</a:t>
            </a:r>
            <a:r>
              <a:rPr lang="sr-Latn-RS" sz="2000" dirty="0" smtClean="0">
                <a:solidFill>
                  <a:srgbClr val="002060"/>
                </a:solidFill>
                <a:latin typeface="Cambria" pitchFamily="18" charset="0"/>
                <a:ea typeface="Cambria" pitchFamily="18" charset="0"/>
              </a:rPr>
              <a:t>ž</a:t>
            </a:r>
            <a:r>
              <a:rPr lang="en-US" sz="2000" dirty="0" smtClean="0">
                <a:solidFill>
                  <a:srgbClr val="002060"/>
                </a:solidFill>
                <a:latin typeface="Cambria" pitchFamily="18" charset="0"/>
                <a:ea typeface="Cambria" pitchFamily="18" charset="0"/>
              </a:rPr>
              <a:t>e </a:t>
            </a:r>
            <a:r>
              <a:rPr lang="en-US" sz="2000" dirty="0" err="1">
                <a:solidFill>
                  <a:srgbClr val="002060"/>
                </a:solidFill>
                <a:latin typeface="Cambria" pitchFamily="18" charset="0"/>
                <a:ea typeface="Cambria" pitchFamily="18" charset="0"/>
              </a:rPr>
              <a:t>biti</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levo</a:t>
            </a:r>
            <a:r>
              <a:rPr lang="en-US" sz="2000" dirty="0" smtClean="0">
                <a:solidFill>
                  <a:srgbClr val="002060"/>
                </a:solidFill>
                <a:latin typeface="Cambria" pitchFamily="18" charset="0"/>
                <a:ea typeface="Cambria" pitchFamily="18" charset="0"/>
              </a:rPr>
              <a:t>,</a:t>
            </a:r>
            <a:r>
              <a:rPr lang="sr-Latn-R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desno</a:t>
            </a:r>
            <a:r>
              <a:rPr lang="en-US" sz="2000" dirty="0" smtClean="0">
                <a:solidFill>
                  <a:srgbClr val="002060"/>
                </a:solidFill>
                <a:latin typeface="Cambria" pitchFamily="18" charset="0"/>
                <a:ea typeface="Cambria" pitchFamily="18" charset="0"/>
              </a:rPr>
              <a:t>,</a:t>
            </a:r>
            <a:r>
              <a:rPr lang="sr-Latn-RS" sz="2000" dirty="0" smtClean="0">
                <a:solidFill>
                  <a:srgbClr val="002060"/>
                </a:solidFill>
                <a:latin typeface="Cambria" pitchFamily="18" charset="0"/>
                <a:ea typeface="Cambria" pitchFamily="18" charset="0"/>
              </a:rPr>
              <a:t> </a:t>
            </a:r>
            <a:r>
              <a:rPr lang="en-US" sz="2000" dirty="0" smtClean="0">
                <a:solidFill>
                  <a:srgbClr val="002060"/>
                </a:solidFill>
                <a:latin typeface="Cambria" pitchFamily="18" charset="0"/>
                <a:ea typeface="Cambria" pitchFamily="18" charset="0"/>
              </a:rPr>
              <a:t>gore,</a:t>
            </a:r>
            <a:r>
              <a:rPr lang="sr-Latn-RS" sz="2000" dirty="0" smtClean="0">
                <a:solidFill>
                  <a:srgbClr val="002060"/>
                </a:solidFill>
                <a:latin typeface="Cambria" pitchFamily="18" charset="0"/>
                <a:ea typeface="Cambria" pitchFamily="18" charset="0"/>
              </a:rPr>
              <a:t> </a:t>
            </a:r>
            <a:r>
              <a:rPr lang="en-US" sz="2000" dirty="0" smtClean="0">
                <a:solidFill>
                  <a:srgbClr val="002060"/>
                </a:solidFill>
                <a:latin typeface="Cambria" pitchFamily="18" charset="0"/>
                <a:ea typeface="Cambria" pitchFamily="18" charset="0"/>
              </a:rPr>
              <a:t>dole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gde</a:t>
            </a:r>
            <a:r>
              <a:rPr lang="en-US" sz="2000" dirty="0">
                <a:solidFill>
                  <a:srgbClr val="002060"/>
                </a:solidFill>
                <a:latin typeface="Cambria" pitchFamily="18" charset="0"/>
                <a:ea typeface="Cambria" pitchFamily="18" charset="0"/>
              </a:rPr>
              <a:t> se date </a:t>
            </a:r>
            <a:r>
              <a:rPr lang="en-US" sz="2000" dirty="0" err="1">
                <a:solidFill>
                  <a:srgbClr val="002060"/>
                </a:solidFill>
                <a:latin typeface="Cambria" pitchFamily="18" charset="0"/>
                <a:ea typeface="Cambria" pitchFamily="18" charset="0"/>
              </a:rPr>
              <a:t>akcije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odnose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na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pomeranje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praznog</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polja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levo</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desno</a:t>
            </a:r>
            <a:r>
              <a:rPr lang="en-US" sz="2000" dirty="0">
                <a:solidFill>
                  <a:srgbClr val="002060"/>
                </a:solidFill>
                <a:latin typeface="Cambria" pitchFamily="18" charset="0"/>
                <a:ea typeface="Cambria" pitchFamily="18" charset="0"/>
              </a:rPr>
              <a:t>, gore i dole. </a:t>
            </a:r>
            <a:r>
              <a:rPr lang="en-US" sz="2000" dirty="0" err="1">
                <a:solidFill>
                  <a:srgbClr val="002060"/>
                </a:solidFill>
                <a:latin typeface="Cambria" pitchFamily="18" charset="0"/>
                <a:ea typeface="Cambria" pitchFamily="18" charset="0"/>
              </a:rPr>
              <a:t>Iako</a:t>
            </a:r>
            <a:r>
              <a:rPr lang="en-US" sz="2000" dirty="0">
                <a:solidFill>
                  <a:srgbClr val="002060"/>
                </a:solidFill>
                <a:latin typeface="Cambria" pitchFamily="18" charset="0"/>
                <a:ea typeface="Cambria" pitchFamily="18" charset="0"/>
              </a:rPr>
              <a:t> je </a:t>
            </a:r>
            <a:r>
              <a:rPr lang="en-US" sz="2000" dirty="0" err="1">
                <a:solidFill>
                  <a:srgbClr val="002060"/>
                </a:solidFill>
                <a:latin typeface="Cambria" pitchFamily="18" charset="0"/>
                <a:ea typeface="Cambria" pitchFamily="18" charset="0"/>
              </a:rPr>
              <a:t>naizgled</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prirodnije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kao</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akcije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razmatrati</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pomeranje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kvadrata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susednih</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praznom</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polju</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na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prazno</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polje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ovakva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formulacija</a:t>
            </a:r>
            <a:r>
              <a:rPr lang="en-US" sz="2000" dirty="0">
                <a:solidFill>
                  <a:srgbClr val="002060"/>
                </a:solidFill>
                <a:latin typeface="Cambria" pitchFamily="18" charset="0"/>
                <a:ea typeface="Cambria" pitchFamily="18" charset="0"/>
              </a:rPr>
              <a:t> je </a:t>
            </a:r>
            <a:r>
              <a:rPr lang="en-US" sz="2000" dirty="0" err="1">
                <a:solidFill>
                  <a:srgbClr val="002060"/>
                </a:solidFill>
                <a:latin typeface="Cambria" pitchFamily="18" charset="0"/>
                <a:ea typeface="Cambria" pitchFamily="18" charset="0"/>
              </a:rPr>
              <a:t>jednostavnija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zbog</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uniformnosti</a:t>
            </a:r>
            <a:r>
              <a:rPr lang="en-US" sz="2000" dirty="0">
                <a:solidFill>
                  <a:srgbClr val="002060"/>
                </a:solidFill>
                <a:latin typeface="Cambria" pitchFamily="18" charset="0"/>
                <a:ea typeface="Cambria" pitchFamily="18" charset="0"/>
              </a:rPr>
              <a:t>. </a:t>
            </a:r>
          </a:p>
        </p:txBody>
      </p:sp>
    </p:spTree>
    <p:extLst>
      <p:ext uri="{BB962C8B-B14F-4D97-AF65-F5344CB8AC3E}">
        <p14:creationId xmlns:p14="http://schemas.microsoft.com/office/powerpoint/2010/main" val="434172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980728"/>
            <a:ext cx="7886700" cy="1325563"/>
          </a:xfrm>
        </p:spPr>
        <p:txBody>
          <a:bodyPr>
            <a:normAutofit/>
          </a:bodyPr>
          <a:lstStyle/>
          <a:p>
            <a:r>
              <a:rPr lang="en-US" dirty="0">
                <a:solidFill>
                  <a:srgbClr val="002060"/>
                </a:solidFill>
                <a:latin typeface="Cambria" pitchFamily="18" charset="0"/>
                <a:ea typeface="Cambria" pitchFamily="18" charset="0"/>
              </a:rPr>
              <a:t>Primer </a:t>
            </a:r>
            <a:r>
              <a:rPr lang="sr-Latn-RS" dirty="0">
                <a:solidFill>
                  <a:srgbClr val="002060"/>
                </a:solidFill>
                <a:latin typeface="Cambria" pitchFamily="18" charset="0"/>
                <a:ea typeface="Cambria" pitchFamily="18" charset="0"/>
              </a:rPr>
              <a:t>slagalice</a:t>
            </a:r>
            <a:endParaRPr lang="en-US" dirty="0">
              <a:solidFill>
                <a:srgbClr val="002060"/>
              </a:solidFill>
              <a:latin typeface="Cambria" pitchFamily="18" charset="0"/>
              <a:ea typeface="Cambria" pitchFamily="18" charset="0"/>
            </a:endParaRPr>
          </a:p>
        </p:txBody>
      </p:sp>
      <p:sp>
        <p:nvSpPr>
          <p:cNvPr id="3" name="Content Placeholder 2"/>
          <p:cNvSpPr>
            <a:spLocks noGrp="1"/>
          </p:cNvSpPr>
          <p:nvPr>
            <p:ph idx="1"/>
          </p:nvPr>
        </p:nvSpPr>
        <p:spPr>
          <a:xfrm>
            <a:off x="628650" y="2468140"/>
            <a:ext cx="7886700" cy="3481140"/>
          </a:xfrm>
        </p:spPr>
        <p:txBody>
          <a:bodyPr>
            <a:noAutofit/>
          </a:bodyPr>
          <a:lstStyle/>
          <a:p>
            <a:r>
              <a:rPr lang="en-US" sz="2000" dirty="0" err="1">
                <a:solidFill>
                  <a:srgbClr val="002060"/>
                </a:solidFill>
                <a:latin typeface="Cambria" pitchFamily="18" charset="0"/>
                <a:ea typeface="Cambria" pitchFamily="18" charset="0"/>
              </a:rPr>
              <a:t>Za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neka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stanja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kada</a:t>
            </a:r>
            <a:r>
              <a:rPr lang="en-US" sz="2000" dirty="0">
                <a:solidFill>
                  <a:srgbClr val="002060"/>
                </a:solidFill>
                <a:latin typeface="Cambria" pitchFamily="18" charset="0"/>
                <a:ea typeface="Cambria" pitchFamily="18" charset="0"/>
              </a:rPr>
              <a:t> je </a:t>
            </a:r>
            <a:r>
              <a:rPr lang="en-US" sz="2000" dirty="0" err="1">
                <a:solidFill>
                  <a:srgbClr val="002060"/>
                </a:solidFill>
                <a:latin typeface="Cambria" pitchFamily="18" charset="0"/>
                <a:ea typeface="Cambria" pitchFamily="18" charset="0"/>
              </a:rPr>
              <a:t>prazno</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polje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na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rubu</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slagalice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moguće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su</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samo</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neke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dve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ili</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neke</a:t>
            </a:r>
            <a:r>
              <a:rPr lang="en-US" sz="2000" dirty="0">
                <a:solidFill>
                  <a:srgbClr val="002060"/>
                </a:solidFill>
                <a:latin typeface="Cambria" pitchFamily="18" charset="0"/>
                <a:ea typeface="Cambria" pitchFamily="18" charset="0"/>
              </a:rPr>
              <a:t> tri od </a:t>
            </a:r>
            <a:r>
              <a:rPr lang="en-US" sz="2000" dirty="0" err="1">
                <a:solidFill>
                  <a:srgbClr val="002060"/>
                </a:solidFill>
                <a:latin typeface="Cambria" pitchFamily="18" charset="0"/>
                <a:ea typeface="Cambria" pitchFamily="18" charset="0"/>
              </a:rPr>
              <a:t>navedenih</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akcija</a:t>
            </a:r>
            <a:r>
              <a:rPr lang="en-US" sz="2000" dirty="0">
                <a:solidFill>
                  <a:srgbClr val="002060"/>
                </a:solidFill>
                <a:latin typeface="Cambria" pitchFamily="18" charset="0"/>
                <a:ea typeface="Cambria" pitchFamily="18" charset="0"/>
              </a:rPr>
              <a:t>. </a:t>
            </a:r>
          </a:p>
          <a:p>
            <a:r>
              <a:rPr lang="en-US" sz="2000" dirty="0" err="1">
                <a:solidFill>
                  <a:srgbClr val="002060"/>
                </a:solidFill>
                <a:latin typeface="Cambria" pitchFamily="18" charset="0"/>
                <a:ea typeface="Cambria" pitchFamily="18" charset="0"/>
              </a:rPr>
              <a:t>Funkcija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prelaska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preslikava</a:t>
            </a:r>
            <a:r>
              <a:rPr lang="en-US" sz="2000" dirty="0">
                <a:solidFill>
                  <a:srgbClr val="002060"/>
                </a:solidFill>
                <a:latin typeface="Cambria" pitchFamily="18" charset="0"/>
                <a:ea typeface="Cambria" pitchFamily="18" charset="0"/>
              </a:rPr>
              <a:t> par </a:t>
            </a:r>
            <a:r>
              <a:rPr lang="en-US" sz="2000" dirty="0" err="1">
                <a:solidFill>
                  <a:srgbClr val="002060"/>
                </a:solidFill>
                <a:latin typeface="Cambria" pitchFamily="18" charset="0"/>
                <a:ea typeface="Cambria" pitchFamily="18" charset="0"/>
              </a:rPr>
              <a:t>stanja-akcija</a:t>
            </a:r>
            <a:r>
              <a:rPr lang="en-US" sz="2000" dirty="0">
                <a:solidFill>
                  <a:srgbClr val="002060"/>
                </a:solidFill>
                <a:latin typeface="Cambria" pitchFamily="18" charset="0"/>
                <a:ea typeface="Cambria" pitchFamily="18" charset="0"/>
              </a:rPr>
              <a:t> u </a:t>
            </a:r>
            <a:r>
              <a:rPr lang="en-US" sz="2000" dirty="0" err="1">
                <a:solidFill>
                  <a:srgbClr val="002060"/>
                </a:solidFill>
                <a:latin typeface="Cambria" pitchFamily="18" charset="0"/>
                <a:ea typeface="Cambria" pitchFamily="18" charset="0"/>
              </a:rPr>
              <a:t>stanja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koja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nastaju</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pomeranjem</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praznog</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polja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na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neku</a:t>
            </a:r>
            <a:r>
              <a:rPr lang="en-US" sz="2000" dirty="0">
                <a:solidFill>
                  <a:srgbClr val="002060"/>
                </a:solidFill>
                <a:latin typeface="Cambria" pitchFamily="18" charset="0"/>
                <a:ea typeface="Cambria" pitchFamily="18" charset="0"/>
              </a:rPr>
              <a:t> od </a:t>
            </a:r>
            <a:r>
              <a:rPr lang="en-US" sz="2000" dirty="0" err="1">
                <a:solidFill>
                  <a:srgbClr val="002060"/>
                </a:solidFill>
                <a:latin typeface="Cambria" pitchFamily="18" charset="0"/>
                <a:ea typeface="Cambria" pitchFamily="18" charset="0"/>
              </a:rPr>
              <a:t>četiri</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moguće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strane</a:t>
            </a:r>
            <a:r>
              <a:rPr lang="en-US" sz="2000" dirty="0">
                <a:solidFill>
                  <a:srgbClr val="002060"/>
                </a:solidFill>
                <a:latin typeface="Cambria" pitchFamily="18" charset="0"/>
                <a:ea typeface="Cambria" pitchFamily="18" charset="0"/>
              </a:rPr>
              <a:t>. </a:t>
            </a:r>
          </a:p>
          <a:p>
            <a:r>
              <a:rPr lang="en-US" sz="2000" dirty="0" err="1">
                <a:solidFill>
                  <a:srgbClr val="002060"/>
                </a:solidFill>
                <a:latin typeface="Cambria" pitchFamily="18" charset="0"/>
                <a:ea typeface="Cambria" pitchFamily="18" charset="0"/>
              </a:rPr>
              <a:t>Funkcija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cene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može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biti</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konstantna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za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svaku</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akciju</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na</a:t>
            </a:r>
            <a:r>
              <a:rPr lang="en-US" sz="2000" dirty="0">
                <a:solidFill>
                  <a:srgbClr val="002060"/>
                </a:solidFill>
                <a:latin typeface="Cambria" pitchFamily="18" charset="0"/>
                <a:ea typeface="Cambria" pitchFamily="18" charset="0"/>
              </a:rPr>
              <a:t> primer, 1), </a:t>
            </a:r>
            <a:r>
              <a:rPr lang="en-US" sz="2000" dirty="0" err="1">
                <a:solidFill>
                  <a:srgbClr val="002060"/>
                </a:solidFill>
                <a:latin typeface="Cambria" pitchFamily="18" charset="0"/>
                <a:ea typeface="Cambria" pitchFamily="18" charset="0"/>
              </a:rPr>
              <a:t>pošto</a:t>
            </a:r>
            <a:r>
              <a:rPr lang="en-US" sz="2000" dirty="0">
                <a:solidFill>
                  <a:srgbClr val="002060"/>
                </a:solidFill>
                <a:latin typeface="Cambria" pitchFamily="18" charset="0"/>
                <a:ea typeface="Cambria" pitchFamily="18" charset="0"/>
              </a:rPr>
              <a:t> se </a:t>
            </a:r>
            <a:r>
              <a:rPr lang="en-US" sz="2000" dirty="0" err="1">
                <a:solidFill>
                  <a:srgbClr val="002060"/>
                </a:solidFill>
                <a:latin typeface="Cambria" pitchFamily="18" charset="0"/>
                <a:ea typeface="Cambria" pitchFamily="18" charset="0"/>
              </a:rPr>
              <a:t>sva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pomeranja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mogu</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smatrati</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jednako</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skupim</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Cena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rešenja</a:t>
            </a:r>
            <a:r>
              <a:rPr lang="en-US" sz="2000" dirty="0">
                <a:solidFill>
                  <a:srgbClr val="002060"/>
                </a:solidFill>
                <a:latin typeface="Cambria" pitchFamily="18" charset="0"/>
                <a:ea typeface="Cambria" pitchFamily="18" charset="0"/>
              </a:rPr>
              <a:t> je u tom </a:t>
            </a:r>
            <a:r>
              <a:rPr lang="en-US" sz="2000" dirty="0" err="1">
                <a:solidFill>
                  <a:srgbClr val="002060"/>
                </a:solidFill>
                <a:latin typeface="Cambria" pitchFamily="18" charset="0"/>
                <a:ea typeface="Cambria" pitchFamily="18" charset="0"/>
              </a:rPr>
              <a:t>slučaju</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jednaka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ukupnom</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broju</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pomeranja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potrebnih</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za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slaganje</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slagalice</a:t>
            </a:r>
            <a:r>
              <a:rPr lang="en-US" sz="2000" dirty="0">
                <a:solidFill>
                  <a:srgbClr val="002060"/>
                </a:solidFill>
                <a:latin typeface="Cambria" pitchFamily="18" charset="0"/>
                <a:ea typeface="Cambria" pitchFamily="18" charset="0"/>
              </a:rPr>
              <a:t>. </a:t>
            </a:r>
          </a:p>
        </p:txBody>
      </p:sp>
    </p:spTree>
    <p:extLst>
      <p:ext uri="{BB962C8B-B14F-4D97-AF65-F5344CB8AC3E}">
        <p14:creationId xmlns:p14="http://schemas.microsoft.com/office/powerpoint/2010/main" val="34111470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8229600" cy="1143000"/>
          </a:xfrm>
        </p:spPr>
        <p:txBody>
          <a:bodyPr>
            <a:normAutofit fontScale="90000"/>
          </a:bodyPr>
          <a:lstStyle/>
          <a:p>
            <a:r>
              <a:rPr lang="en-US" dirty="0" err="1">
                <a:solidFill>
                  <a:srgbClr val="002060"/>
                </a:solidFill>
                <a:latin typeface="Cambria" pitchFamily="18" charset="0"/>
                <a:ea typeface="Cambria" pitchFamily="18" charset="0"/>
              </a:rPr>
              <a:t>Neinformisana</a:t>
            </a:r>
            <a:r>
              <a:rPr lang="en-US" dirty="0">
                <a:solidFill>
                  <a:srgbClr val="002060"/>
                </a:solidFill>
                <a:latin typeface="Cambria" pitchFamily="18" charset="0"/>
                <a:ea typeface="Cambria" pitchFamily="18" charset="0"/>
              </a:rPr>
              <a:t> </a:t>
            </a:r>
            <a:r>
              <a:rPr lang="en-US" dirty="0" err="1">
                <a:solidFill>
                  <a:srgbClr val="002060"/>
                </a:solidFill>
                <a:latin typeface="Cambria" pitchFamily="18" charset="0"/>
                <a:ea typeface="Cambria" pitchFamily="18" charset="0"/>
              </a:rPr>
              <a:t>i</a:t>
            </a:r>
            <a:r>
              <a:rPr lang="en-US" dirty="0">
                <a:solidFill>
                  <a:srgbClr val="002060"/>
                </a:solidFill>
                <a:latin typeface="Cambria" pitchFamily="18" charset="0"/>
                <a:ea typeface="Cambria" pitchFamily="18" charset="0"/>
              </a:rPr>
              <a:t> </a:t>
            </a:r>
            <a:r>
              <a:rPr lang="en-US" dirty="0" err="1">
                <a:solidFill>
                  <a:srgbClr val="002060"/>
                </a:solidFill>
                <a:latin typeface="Cambria" pitchFamily="18" charset="0"/>
                <a:ea typeface="Cambria" pitchFamily="18" charset="0"/>
              </a:rPr>
              <a:t>informisana</a:t>
            </a:r>
            <a:r>
              <a:rPr lang="en-US" dirty="0">
                <a:solidFill>
                  <a:srgbClr val="002060"/>
                </a:solidFill>
                <a:latin typeface="Cambria" pitchFamily="18" charset="0"/>
                <a:ea typeface="Cambria" pitchFamily="18" charset="0"/>
              </a:rPr>
              <a:t> </a:t>
            </a:r>
            <a:r>
              <a:rPr lang="en-US" dirty="0" err="1">
                <a:solidFill>
                  <a:srgbClr val="002060"/>
                </a:solidFill>
                <a:latin typeface="Cambria" pitchFamily="18" charset="0"/>
                <a:ea typeface="Cambria" pitchFamily="18" charset="0"/>
              </a:rPr>
              <a:t>pretraga</a:t>
            </a:r>
            <a:r>
              <a:rPr lang="en-US" dirty="0">
                <a:solidFill>
                  <a:srgbClr val="002060"/>
                </a:solidFill>
                <a:latin typeface="Cambria" pitchFamily="18" charset="0"/>
                <a:ea typeface="Cambria" pitchFamily="18" charset="0"/>
              </a:rPr>
              <a:t> </a:t>
            </a:r>
          </a:p>
        </p:txBody>
      </p:sp>
      <p:sp>
        <p:nvSpPr>
          <p:cNvPr id="3" name="Content Placeholder 2"/>
          <p:cNvSpPr>
            <a:spLocks noGrp="1"/>
          </p:cNvSpPr>
          <p:nvPr>
            <p:ph idx="1"/>
          </p:nvPr>
        </p:nvSpPr>
        <p:spPr>
          <a:xfrm>
            <a:off x="628650" y="2517019"/>
            <a:ext cx="7886700" cy="3648285"/>
          </a:xfrm>
        </p:spPr>
        <p:txBody>
          <a:bodyPr>
            <a:normAutofit/>
          </a:bodyPr>
          <a:lstStyle/>
          <a:p>
            <a:r>
              <a:rPr lang="en-US" sz="2400" dirty="0" err="1" smtClean="0">
                <a:solidFill>
                  <a:srgbClr val="002060"/>
                </a:solidFill>
                <a:latin typeface="Cambria" pitchFamily="18" charset="0"/>
                <a:ea typeface="Cambria" pitchFamily="18" charset="0"/>
              </a:rPr>
              <a:t>informisani</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su</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oni</a:t>
            </a:r>
            <a:r>
              <a:rPr lang="en-US" sz="2400" dirty="0">
                <a:solidFill>
                  <a:srgbClr val="002060"/>
                </a:solidFill>
                <a:latin typeface="Cambria" pitchFamily="18" charset="0"/>
                <a:ea typeface="Cambria" pitchFamily="18" charset="0"/>
              </a:rPr>
              <a:t> u </a:t>
            </a:r>
            <a:r>
              <a:rPr lang="en-US" sz="2400" dirty="0" err="1">
                <a:solidFill>
                  <a:srgbClr val="002060"/>
                </a:solidFill>
                <a:latin typeface="Cambria" pitchFamily="18" charset="0"/>
                <a:ea typeface="Cambria" pitchFamily="18" charset="0"/>
              </a:rPr>
              <a:t>kojima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su</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raspolo</a:t>
            </a:r>
            <a:r>
              <a:rPr lang="sr-Latn-RS" sz="2400" dirty="0" smtClean="0">
                <a:solidFill>
                  <a:srgbClr val="002060"/>
                </a:solidFill>
                <a:latin typeface="Cambria" pitchFamily="18" charset="0"/>
                <a:ea typeface="Cambria" pitchFamily="18" charset="0"/>
              </a:rPr>
              <a:t> ž</a:t>
            </a:r>
            <a:r>
              <a:rPr lang="en-US" sz="2400" dirty="0" err="1" smtClean="0">
                <a:solidFill>
                  <a:srgbClr val="002060"/>
                </a:solidFill>
                <a:latin typeface="Cambria" pitchFamily="18" charset="0"/>
                <a:ea typeface="Cambria" pitchFamily="18" charset="0"/>
              </a:rPr>
              <a:t>ive</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informacije</a:t>
            </a:r>
            <a:r>
              <a:rPr lang="en-US" sz="2400" dirty="0">
                <a:solidFill>
                  <a:srgbClr val="002060"/>
                </a:solidFill>
                <a:latin typeface="Cambria" pitchFamily="18" charset="0"/>
                <a:ea typeface="Cambria" pitchFamily="18" charset="0"/>
              </a:rPr>
              <a:t> o </a:t>
            </a:r>
            <a:r>
              <a:rPr lang="en-US" sz="2400" dirty="0" err="1">
                <a:solidFill>
                  <a:srgbClr val="002060"/>
                </a:solidFill>
                <a:latin typeface="Cambria" pitchFamily="18" charset="0"/>
                <a:ea typeface="Cambria" pitchFamily="18" charset="0"/>
              </a:rPr>
              <a:t>kvalitetu</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pojedina</a:t>
            </a:r>
            <a:r>
              <a:rPr lang="sr-Latn-RS" sz="2400" dirty="0" smtClean="0">
                <a:solidFill>
                  <a:srgbClr val="002060"/>
                </a:solidFill>
                <a:latin typeface="Cambria" pitchFamily="18" charset="0"/>
                <a:ea typeface="Cambria" pitchFamily="18" charset="0"/>
              </a:rPr>
              <a:t>ć</a:t>
            </a:r>
            <a:r>
              <a:rPr lang="en-US" sz="2400" dirty="0" err="1" smtClean="0">
                <a:solidFill>
                  <a:srgbClr val="002060"/>
                </a:solidFill>
                <a:latin typeface="Cambria" pitchFamily="18" charset="0"/>
                <a:ea typeface="Cambria" pitchFamily="18" charset="0"/>
              </a:rPr>
              <a:t>nih</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stanja</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specifi</a:t>
            </a:r>
            <a:r>
              <a:rPr lang="sr-Latn-RS" sz="2400" dirty="0" smtClean="0">
                <a:solidFill>
                  <a:srgbClr val="002060"/>
                </a:solidFill>
                <a:latin typeface="Cambria" pitchFamily="18" charset="0"/>
                <a:ea typeface="Cambria" pitchFamily="18" charset="0"/>
              </a:rPr>
              <a:t>č</a:t>
            </a:r>
            <a:r>
              <a:rPr lang="en-US" sz="2400" dirty="0" smtClean="0">
                <a:solidFill>
                  <a:srgbClr val="002060"/>
                </a:solidFill>
                <a:latin typeface="Cambria" pitchFamily="18" charset="0"/>
                <a:ea typeface="Cambria" pitchFamily="18" charset="0"/>
              </a:rPr>
              <a:t>ne </a:t>
            </a:r>
            <a:r>
              <a:rPr lang="en-US" sz="2400" dirty="0" err="1">
                <a:solidFill>
                  <a:srgbClr val="002060"/>
                </a:solidFill>
                <a:latin typeface="Cambria" pitchFamily="18" charset="0"/>
                <a:ea typeface="Cambria" pitchFamily="18" charset="0"/>
              </a:rPr>
              <a:t>za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dati</a:t>
            </a:r>
            <a:r>
              <a:rPr lang="en-US" sz="2400" dirty="0">
                <a:solidFill>
                  <a:srgbClr val="002060"/>
                </a:solidFill>
                <a:latin typeface="Cambria" pitchFamily="18" charset="0"/>
                <a:ea typeface="Cambria" pitchFamily="18" charset="0"/>
              </a:rPr>
              <a:t> problem </a:t>
            </a:r>
            <a:r>
              <a:rPr lang="en-US" sz="2400" dirty="0" err="1">
                <a:solidFill>
                  <a:srgbClr val="002060"/>
                </a:solidFill>
                <a:latin typeface="Cambria" pitchFamily="18" charset="0"/>
                <a:ea typeface="Cambria" pitchFamily="18" charset="0"/>
              </a:rPr>
              <a:t>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koje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mogu</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pomo</a:t>
            </a:r>
            <a:r>
              <a:rPr lang="sr-Latn-RS" sz="2400" dirty="0" smtClean="0">
                <a:solidFill>
                  <a:srgbClr val="002060"/>
                </a:solidFill>
                <a:latin typeface="Cambria" pitchFamily="18" charset="0"/>
                <a:ea typeface="Cambria" pitchFamily="18" charset="0"/>
              </a:rPr>
              <a:t>ć</a:t>
            </a:r>
            <a:r>
              <a:rPr lang="en-US" sz="2400" dirty="0" err="1" smtClean="0">
                <a:solidFill>
                  <a:srgbClr val="002060"/>
                </a:solidFill>
                <a:latin typeface="Cambria" pitchFamily="18" charset="0"/>
                <a:ea typeface="Cambria" pitchFamily="18" charset="0"/>
              </a:rPr>
              <a:t>i</a:t>
            </a:r>
            <a:r>
              <a:rPr lang="en-US" sz="2400" dirty="0" smtClean="0">
                <a:solidFill>
                  <a:srgbClr val="002060"/>
                </a:solidFill>
                <a:latin typeface="Cambria" pitchFamily="18" charset="0"/>
                <a:ea typeface="Cambria" pitchFamily="18" charset="0"/>
              </a:rPr>
              <a:t> </a:t>
            </a:r>
            <a:r>
              <a:rPr lang="en-US" sz="2400" dirty="0">
                <a:solidFill>
                  <a:srgbClr val="002060"/>
                </a:solidFill>
                <a:latin typeface="Cambria" pitchFamily="18" charset="0"/>
                <a:ea typeface="Cambria" pitchFamily="18" charset="0"/>
              </a:rPr>
              <a:t>u </a:t>
            </a:r>
            <a:r>
              <a:rPr lang="en-US" sz="2400" dirty="0" err="1">
                <a:solidFill>
                  <a:srgbClr val="002060"/>
                </a:solidFill>
                <a:latin typeface="Cambria" pitchFamily="18" charset="0"/>
                <a:ea typeface="Cambria" pitchFamily="18" charset="0"/>
              </a:rPr>
              <a:t>navodenju</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pretrage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br</a:t>
            </a:r>
            <a:r>
              <a:rPr lang="sr-Latn-RS" sz="2400" dirty="0" smtClean="0">
                <a:solidFill>
                  <a:srgbClr val="002060"/>
                </a:solidFill>
                <a:latin typeface="Cambria" pitchFamily="18" charset="0"/>
                <a:ea typeface="Cambria" pitchFamily="18" charset="0"/>
              </a:rPr>
              <a:t>ž</a:t>
            </a:r>
            <a:r>
              <a:rPr lang="en-US" sz="2400" dirty="0" err="1" smtClean="0">
                <a:solidFill>
                  <a:srgbClr val="002060"/>
                </a:solidFill>
                <a:latin typeface="Cambria" pitchFamily="18" charset="0"/>
                <a:ea typeface="Cambria" pitchFamily="18" charset="0"/>
              </a:rPr>
              <a:t>em</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pronala</a:t>
            </a:r>
            <a:r>
              <a:rPr lang="sr-Latn-RS" sz="2400" dirty="0" smtClean="0">
                <a:solidFill>
                  <a:srgbClr val="002060"/>
                </a:solidFill>
                <a:latin typeface="Cambria" pitchFamily="18" charset="0"/>
                <a:ea typeface="Cambria" pitchFamily="18" charset="0"/>
              </a:rPr>
              <a:t>ž</a:t>
            </a:r>
            <a:r>
              <a:rPr lang="en-US" sz="2400" dirty="0" err="1" smtClean="0">
                <a:solidFill>
                  <a:srgbClr val="002060"/>
                </a:solidFill>
                <a:latin typeface="Cambria" pitchFamily="18" charset="0"/>
                <a:ea typeface="Cambria" pitchFamily="18" charset="0"/>
              </a:rPr>
              <a:t>enju</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ciljnog</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stanja</a:t>
            </a:r>
            <a:r>
              <a:rPr lang="en-US" sz="2400" dirty="0">
                <a:solidFill>
                  <a:srgbClr val="002060"/>
                </a:solidFill>
                <a:latin typeface="Cambria" pitchFamily="18" charset="0"/>
                <a:ea typeface="Cambria" pitchFamily="18" charset="0"/>
              </a:rPr>
              <a:t>. </a:t>
            </a:r>
            <a:endParaRPr lang="sr-Latn-RS" sz="2400" dirty="0" smtClean="0">
              <a:solidFill>
                <a:srgbClr val="002060"/>
              </a:solidFill>
              <a:latin typeface="Cambria" pitchFamily="18" charset="0"/>
              <a:ea typeface="Cambria" pitchFamily="18" charset="0"/>
            </a:endParaRPr>
          </a:p>
          <a:p>
            <a:r>
              <a:rPr lang="en-US" sz="2400" dirty="0" err="1" smtClean="0">
                <a:solidFill>
                  <a:srgbClr val="002060"/>
                </a:solidFill>
                <a:latin typeface="Cambria" pitchFamily="18" charset="0"/>
                <a:ea typeface="Cambria" pitchFamily="18" charset="0"/>
              </a:rPr>
              <a:t>ako</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su</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raspolo</a:t>
            </a:r>
            <a:r>
              <a:rPr lang="sr-Latn-RS" sz="2400" dirty="0" smtClean="0">
                <a:solidFill>
                  <a:srgbClr val="002060"/>
                </a:solidFill>
                <a:latin typeface="Cambria" pitchFamily="18" charset="0"/>
                <a:ea typeface="Cambria" pitchFamily="18" charset="0"/>
              </a:rPr>
              <a:t>ž</a:t>
            </a:r>
            <a:r>
              <a:rPr lang="en-US" sz="2400" dirty="0" err="1" smtClean="0">
                <a:solidFill>
                  <a:srgbClr val="002060"/>
                </a:solidFill>
                <a:latin typeface="Cambria" pitchFamily="18" charset="0"/>
                <a:ea typeface="Cambria" pitchFamily="18" charset="0"/>
              </a:rPr>
              <a:t>ive</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samo</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informacije</a:t>
            </a:r>
            <a:r>
              <a:rPr lang="en-US" sz="2400" dirty="0">
                <a:solidFill>
                  <a:srgbClr val="002060"/>
                </a:solidFill>
                <a:latin typeface="Cambria" pitchFamily="18" charset="0"/>
                <a:ea typeface="Cambria" pitchFamily="18" charset="0"/>
              </a:rPr>
              <a:t> o </a:t>
            </a:r>
            <a:r>
              <a:rPr lang="en-US" sz="2400" dirty="0" err="1">
                <a:solidFill>
                  <a:srgbClr val="002060"/>
                </a:solidFill>
                <a:latin typeface="Cambria" pitchFamily="18" charset="0"/>
                <a:ea typeface="Cambria" pitchFamily="18" charset="0"/>
              </a:rPr>
              <a:t>neposredno</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povezanim</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stanjima</a:t>
            </a:r>
            <a:r>
              <a:rPr lang="en-US" sz="2400" dirty="0">
                <a:solidFill>
                  <a:srgbClr val="002060"/>
                </a:solidFill>
                <a:latin typeface="Cambria" pitchFamily="18" charset="0"/>
                <a:ea typeface="Cambria" pitchFamily="18" charset="0"/>
              </a:rPr>
              <a:t> (pa </a:t>
            </a:r>
            <a:r>
              <a:rPr lang="en-US" sz="2400" dirty="0" err="1">
                <a:solidFill>
                  <a:srgbClr val="002060"/>
                </a:solidFill>
                <a:latin typeface="Cambria" pitchFamily="18" charset="0"/>
                <a:ea typeface="Cambria" pitchFamily="18" charset="0"/>
              </a:rPr>
              <a:t>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cene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prelaska</a:t>
            </a:r>
            <a:r>
              <a:rPr lang="en-US" sz="2400" dirty="0">
                <a:solidFill>
                  <a:srgbClr val="002060"/>
                </a:solidFill>
                <a:latin typeface="Cambria" pitchFamily="18" charset="0"/>
                <a:ea typeface="Cambria" pitchFamily="18" charset="0"/>
              </a:rPr>
              <a:t> u </a:t>
            </a:r>
            <a:r>
              <a:rPr lang="en-US" sz="2400" dirty="0" err="1">
                <a:solidFill>
                  <a:srgbClr val="002060"/>
                </a:solidFill>
                <a:latin typeface="Cambria" pitchFamily="18" charset="0"/>
                <a:ea typeface="Cambria" pitchFamily="18" charset="0"/>
              </a:rPr>
              <a:t>njih</a:t>
            </a:r>
            <a:r>
              <a:rPr lang="en-US" sz="2400" dirty="0">
                <a:solidFill>
                  <a:srgbClr val="002060"/>
                </a:solidFill>
                <a:latin typeface="Cambria" pitchFamily="18" charset="0"/>
                <a:ea typeface="Cambria" pitchFamily="18" charset="0"/>
              </a:rPr>
              <a:t>), u </a:t>
            </a:r>
            <a:r>
              <a:rPr lang="en-US" sz="2400" dirty="0" err="1">
                <a:solidFill>
                  <a:srgbClr val="002060"/>
                </a:solidFill>
                <a:latin typeface="Cambria" pitchFamily="18" charset="0"/>
                <a:ea typeface="Cambria" pitchFamily="18" charset="0"/>
              </a:rPr>
              <a:t>pitanju</a:t>
            </a:r>
            <a:r>
              <a:rPr lang="en-US" sz="2400" dirty="0">
                <a:solidFill>
                  <a:srgbClr val="002060"/>
                </a:solidFill>
                <a:latin typeface="Cambria" pitchFamily="18" charset="0"/>
                <a:ea typeface="Cambria" pitchFamily="18" charset="0"/>
              </a:rPr>
              <a:t> je problem </a:t>
            </a:r>
            <a:r>
              <a:rPr lang="en-US" sz="2400" dirty="0" err="1">
                <a:solidFill>
                  <a:srgbClr val="002060"/>
                </a:solidFill>
                <a:latin typeface="Cambria" pitchFamily="18" charset="0"/>
                <a:ea typeface="Cambria" pitchFamily="18" charset="0"/>
              </a:rPr>
              <a:t>neinformisane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pretrage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za</a:t>
            </a:r>
            <a:r>
              <a:rPr lang="en-US" sz="2400" dirty="0">
                <a:solidFill>
                  <a:srgbClr val="002060"/>
                </a:solidFill>
                <a:latin typeface="Cambria" pitchFamily="18" charset="0"/>
                <a:ea typeface="Cambria" pitchFamily="18" charset="0"/>
              </a:rPr>
              <a:t> </a:t>
            </a:r>
            <a:r>
              <a:rPr lang="en-US" sz="2400" dirty="0" smtClean="0">
                <a:solidFill>
                  <a:srgbClr val="002060"/>
                </a:solidFill>
                <a:latin typeface="Cambria" pitchFamily="18" charset="0"/>
                <a:ea typeface="Cambria" pitchFamily="18" charset="0"/>
              </a:rPr>
              <a:t>re</a:t>
            </a:r>
            <a:r>
              <a:rPr lang="sr-Latn-RS" sz="2400" dirty="0" smtClean="0">
                <a:solidFill>
                  <a:srgbClr val="002060"/>
                </a:solidFill>
                <a:latin typeface="Cambria" pitchFamily="18" charset="0"/>
                <a:ea typeface="Cambria" pitchFamily="18" charset="0"/>
              </a:rPr>
              <a:t>š</a:t>
            </a:r>
            <a:r>
              <a:rPr lang="en-US" sz="2400" dirty="0" err="1" smtClean="0">
                <a:solidFill>
                  <a:srgbClr val="002060"/>
                </a:solidFill>
                <a:latin typeface="Cambria" pitchFamily="18" charset="0"/>
                <a:ea typeface="Cambria" pitchFamily="18" charset="0"/>
              </a:rPr>
              <a:t>avanje</a:t>
            </a:r>
            <a:r>
              <a:rPr lang="en-US" sz="2400" dirty="0" smtClean="0">
                <a:solidFill>
                  <a:srgbClr val="002060"/>
                </a:solidFill>
                <a:latin typeface="Cambria" pitchFamily="18" charset="0"/>
                <a:ea typeface="Cambria" pitchFamily="18" charset="0"/>
              </a:rPr>
              <a:t> </a:t>
            </a:r>
            <a:r>
              <a:rPr lang="en-US" sz="2400" dirty="0">
                <a:solidFill>
                  <a:srgbClr val="002060"/>
                </a:solidFill>
                <a:latin typeface="Cambria" pitchFamily="18" charset="0"/>
                <a:ea typeface="Cambria" pitchFamily="18" charset="0"/>
              </a:rPr>
              <a:t>se </a:t>
            </a:r>
            <a:r>
              <a:rPr lang="en-US" sz="2400" dirty="0" err="1">
                <a:solidFill>
                  <a:srgbClr val="002060"/>
                </a:solidFill>
                <a:latin typeface="Cambria" pitchFamily="18" charset="0"/>
                <a:ea typeface="Cambria" pitchFamily="18" charset="0"/>
              </a:rPr>
              <a:t>koriste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neinformisani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algoritmi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kao</a:t>
            </a:r>
            <a:r>
              <a:rPr lang="en-US" sz="2400" dirty="0">
                <a:solidFill>
                  <a:srgbClr val="002060"/>
                </a:solidFill>
                <a:latin typeface="Cambria" pitchFamily="18" charset="0"/>
                <a:ea typeface="Cambria" pitchFamily="18" charset="0"/>
              </a:rPr>
              <a:t> </a:t>
            </a:r>
            <a:r>
              <a:rPr lang="sr-Latn-RS" sz="2400" dirty="0" smtClean="0">
                <a:solidFill>
                  <a:srgbClr val="002060"/>
                </a:solidFill>
                <a:latin typeface="Cambria" pitchFamily="18" charset="0"/>
                <a:ea typeface="Cambria" pitchFamily="18" charset="0"/>
              </a:rPr>
              <a:t>š</a:t>
            </a:r>
            <a:r>
              <a:rPr lang="en-US" sz="2400" dirty="0" smtClean="0">
                <a:solidFill>
                  <a:srgbClr val="002060"/>
                </a:solidFill>
                <a:latin typeface="Cambria" pitchFamily="18" charset="0"/>
                <a:ea typeface="Cambria" pitchFamily="18" charset="0"/>
              </a:rPr>
              <a:t>to </a:t>
            </a:r>
            <a:r>
              <a:rPr lang="en-US" sz="2400" dirty="0" err="1">
                <a:solidFill>
                  <a:srgbClr val="002060"/>
                </a:solidFill>
                <a:latin typeface="Cambria" pitchFamily="18" charset="0"/>
                <a:ea typeface="Cambria" pitchFamily="18" charset="0"/>
              </a:rPr>
              <a:t>su</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algoritmi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za</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sistemati</a:t>
            </a:r>
            <a:r>
              <a:rPr lang="sr-Latn-RS" sz="2400" dirty="0" smtClean="0">
                <a:solidFill>
                  <a:srgbClr val="002060"/>
                </a:solidFill>
                <a:latin typeface="Cambria" pitchFamily="18" charset="0"/>
                <a:ea typeface="Cambria" pitchFamily="18" charset="0"/>
              </a:rPr>
              <a:t>č</a:t>
            </a:r>
            <a:r>
              <a:rPr lang="en-US" sz="2400" dirty="0" smtClean="0">
                <a:solidFill>
                  <a:srgbClr val="002060"/>
                </a:solidFill>
                <a:latin typeface="Cambria" pitchFamily="18" charset="0"/>
                <a:ea typeface="Cambria" pitchFamily="18" charset="0"/>
              </a:rPr>
              <a:t>nu </a:t>
            </a:r>
            <a:r>
              <a:rPr lang="en-US" sz="2400" dirty="0" err="1">
                <a:solidFill>
                  <a:srgbClr val="002060"/>
                </a:solidFill>
                <a:latin typeface="Cambria" pitchFamily="18" charset="0"/>
                <a:ea typeface="Cambria" pitchFamily="18" charset="0"/>
              </a:rPr>
              <a:t>pretragu</a:t>
            </a:r>
            <a:r>
              <a:rPr lang="en-US" sz="2400" dirty="0">
                <a:solidFill>
                  <a:srgbClr val="002060"/>
                </a:solidFill>
                <a:latin typeface="Cambria" pitchFamily="18" charset="0"/>
                <a:ea typeface="Cambria" pitchFamily="18" charset="0"/>
              </a:rPr>
              <a:t> u </a:t>
            </a:r>
            <a:r>
              <a:rPr lang="sr-Latn-RS" sz="2400" dirty="0" smtClean="0">
                <a:solidFill>
                  <a:srgbClr val="002060"/>
                </a:solidFill>
                <a:latin typeface="Cambria" pitchFamily="18" charset="0"/>
                <a:ea typeface="Cambria" pitchFamily="18" charset="0"/>
              </a:rPr>
              <a:t>š</a:t>
            </a:r>
            <a:r>
              <a:rPr lang="en-US" sz="2400" dirty="0" err="1" smtClean="0">
                <a:solidFill>
                  <a:srgbClr val="002060"/>
                </a:solidFill>
                <a:latin typeface="Cambria" pitchFamily="18" charset="0"/>
                <a:ea typeface="Cambria" pitchFamily="18" charset="0"/>
              </a:rPr>
              <a:t>irinu</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ili</a:t>
            </a:r>
            <a:r>
              <a:rPr lang="en-US" sz="2400" dirty="0">
                <a:solidFill>
                  <a:srgbClr val="002060"/>
                </a:solidFill>
                <a:latin typeface="Cambria" pitchFamily="18" charset="0"/>
                <a:ea typeface="Cambria" pitchFamily="18" charset="0"/>
              </a:rPr>
              <a:t> u </a:t>
            </a:r>
            <a:r>
              <a:rPr lang="en-US" sz="2400" dirty="0" err="1">
                <a:solidFill>
                  <a:srgbClr val="002060"/>
                </a:solidFill>
                <a:latin typeface="Cambria" pitchFamily="18" charset="0"/>
                <a:ea typeface="Cambria" pitchFamily="18" charset="0"/>
              </a:rPr>
              <a:t>dubinu</a:t>
            </a:r>
            <a:r>
              <a:rPr lang="en-US" sz="2400" dirty="0">
                <a:solidFill>
                  <a:srgbClr val="002060"/>
                </a:solidFill>
                <a:latin typeface="Cambria" pitchFamily="18" charset="0"/>
                <a:ea typeface="Cambria" pitchFamily="18" charset="0"/>
              </a:rPr>
              <a:t>. </a:t>
            </a:r>
          </a:p>
        </p:txBody>
      </p:sp>
    </p:spTree>
    <p:extLst>
      <p:ext uri="{BB962C8B-B14F-4D97-AF65-F5344CB8AC3E}">
        <p14:creationId xmlns:p14="http://schemas.microsoft.com/office/powerpoint/2010/main" val="3848349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pPr algn="l"/>
            <a:r>
              <a:rPr lang="en-US" dirty="0" err="1">
                <a:solidFill>
                  <a:schemeClr val="tx2"/>
                </a:solidFill>
                <a:latin typeface="Cambria" pitchFamily="18" charset="0"/>
              </a:rPr>
              <a:t>Genetski</a:t>
            </a:r>
            <a:r>
              <a:rPr lang="en-US" dirty="0">
                <a:solidFill>
                  <a:schemeClr val="tx2"/>
                </a:solidFill>
                <a:latin typeface="Cambria" pitchFamily="18" charset="0"/>
              </a:rPr>
              <a:t> </a:t>
            </a:r>
            <a:r>
              <a:rPr lang="en-US" dirty="0" err="1">
                <a:solidFill>
                  <a:schemeClr val="tx2"/>
                </a:solidFill>
                <a:latin typeface="Cambria" pitchFamily="18" charset="0"/>
              </a:rPr>
              <a:t>algoritam</a:t>
            </a:r>
            <a:r>
              <a:rPr lang="en-US" dirty="0">
                <a:solidFill>
                  <a:schemeClr val="tx2"/>
                </a:solidFill>
                <a:latin typeface="Cambria" pitchFamily="18" charset="0"/>
              </a:rPr>
              <a:t> (GA) </a:t>
            </a:r>
            <a:r>
              <a:rPr lang="en-US" dirty="0" err="1">
                <a:solidFill>
                  <a:schemeClr val="tx2"/>
                </a:solidFill>
                <a:latin typeface="Cambria" pitchFamily="18" charset="0"/>
              </a:rPr>
              <a:t>Princip</a:t>
            </a:r>
            <a:r>
              <a:rPr lang="en-US" dirty="0">
                <a:solidFill>
                  <a:schemeClr val="tx2"/>
                </a:solidFill>
                <a:latin typeface="Cambria" pitchFamily="18" charset="0"/>
              </a:rPr>
              <a:t> </a:t>
            </a:r>
            <a:r>
              <a:rPr lang="en-US" dirty="0" err="1">
                <a:solidFill>
                  <a:schemeClr val="tx2"/>
                </a:solidFill>
                <a:latin typeface="Cambria" pitchFamily="18" charset="0"/>
              </a:rPr>
              <a:t>rada</a:t>
            </a:r>
            <a:endParaRPr lang="en-US" dirty="0">
              <a:solidFill>
                <a:schemeClr val="tx2"/>
              </a:solidFill>
              <a:latin typeface="Cambria" pitchFamily="18" charset="0"/>
            </a:endParaRPr>
          </a:p>
        </p:txBody>
      </p:sp>
      <p:sp>
        <p:nvSpPr>
          <p:cNvPr id="5" name="Subtitle 2"/>
          <p:cNvSpPr>
            <a:spLocks noGrp="1"/>
          </p:cNvSpPr>
          <p:nvPr>
            <p:ph type="subTitle" idx="1"/>
          </p:nvPr>
        </p:nvSpPr>
        <p:spPr>
          <a:xfrm>
            <a:off x="683568" y="2636912"/>
            <a:ext cx="7120880" cy="4032448"/>
          </a:xfrm>
        </p:spPr>
        <p:txBody>
          <a:bodyPr>
            <a:normAutofit fontScale="85000" lnSpcReduction="20000"/>
          </a:bodyPr>
          <a:lstStyle/>
          <a:p>
            <a:pPr marL="457200" indent="-457200" algn="l">
              <a:buFont typeface="+mj-lt"/>
              <a:buAutoNum type="arabicPeriod"/>
            </a:pPr>
            <a:r>
              <a:rPr lang="vi-VN" sz="2400" dirty="0">
                <a:solidFill>
                  <a:schemeClr val="tx2"/>
                </a:solidFill>
                <a:latin typeface="Cambria" pitchFamily="18" charset="0"/>
              </a:rPr>
              <a:t>Definisanje svih potrebnih parametara problema i GA</a:t>
            </a:r>
          </a:p>
          <a:p>
            <a:pPr marL="457200" indent="-457200" algn="l">
              <a:buFont typeface="+mj-lt"/>
              <a:buAutoNum type="arabicPeriod"/>
            </a:pPr>
            <a:r>
              <a:rPr lang="vi-VN" sz="2400" dirty="0">
                <a:solidFill>
                  <a:schemeClr val="tx2"/>
                </a:solidFill>
                <a:latin typeface="Cambria" pitchFamily="18" charset="0"/>
              </a:rPr>
              <a:t>Formiranje početne populacije</a:t>
            </a:r>
          </a:p>
          <a:p>
            <a:pPr marL="457200" indent="-457200" algn="l">
              <a:buFont typeface="+mj-lt"/>
              <a:buAutoNum type="arabicPeriod"/>
            </a:pPr>
            <a:r>
              <a:rPr lang="vi-VN" sz="2400" dirty="0">
                <a:solidFill>
                  <a:schemeClr val="tx2"/>
                </a:solidFill>
                <a:latin typeface="Cambria" pitchFamily="18" charset="0"/>
              </a:rPr>
              <a:t>Dekodiranje hromozoma — ovaj korak se javlja samo kod binarnih GA</a:t>
            </a:r>
          </a:p>
          <a:p>
            <a:pPr marL="457200" indent="-457200" algn="l">
              <a:buFont typeface="+mj-lt"/>
              <a:buAutoNum type="arabicPeriod"/>
            </a:pPr>
            <a:r>
              <a:rPr lang="vi-VN" sz="2400" dirty="0">
                <a:solidFill>
                  <a:schemeClr val="tx2"/>
                </a:solidFill>
                <a:latin typeface="Cambria" pitchFamily="18" charset="0"/>
              </a:rPr>
              <a:t>Određivanje cena hromozomima (fitnes funkcijom)</a:t>
            </a:r>
          </a:p>
          <a:p>
            <a:pPr marL="457200" indent="-457200" algn="l">
              <a:buFont typeface="+mj-lt"/>
              <a:buAutoNum type="arabicPeriod"/>
            </a:pPr>
            <a:r>
              <a:rPr lang="vi-VN" sz="2400" dirty="0">
                <a:solidFill>
                  <a:schemeClr val="tx2"/>
                </a:solidFill>
                <a:latin typeface="Cambria" pitchFamily="18" charset="0"/>
              </a:rPr>
              <a:t>Odabir selekcije hromozoma koji će opstati za parenje</a:t>
            </a:r>
          </a:p>
          <a:p>
            <a:pPr marL="457200" indent="-457200" algn="l">
              <a:buFont typeface="+mj-lt"/>
              <a:buAutoNum type="arabicPeriod"/>
            </a:pPr>
            <a:r>
              <a:rPr lang="vi-VN" sz="2400" dirty="0">
                <a:solidFill>
                  <a:schemeClr val="tx2"/>
                </a:solidFill>
                <a:latin typeface="Cambria" pitchFamily="18" charset="0"/>
              </a:rPr>
              <a:t>Parenje — obično se iz boljeg dela populacije odabiru roditelji koji će na neki način ukrstiti svoj genetski materijal i dati jednog ili više potomaka koji obično zamene nekog od lošijih hromozoma</a:t>
            </a:r>
          </a:p>
          <a:p>
            <a:pPr marL="457200" indent="-457200" algn="l">
              <a:buFont typeface="+mj-lt"/>
              <a:buAutoNum type="arabicPeriod"/>
            </a:pPr>
            <a:r>
              <a:rPr lang="vi-VN" sz="2400" dirty="0">
                <a:solidFill>
                  <a:schemeClr val="tx2"/>
                </a:solidFill>
                <a:latin typeface="Cambria" pitchFamily="18" charset="0"/>
              </a:rPr>
              <a:t>Mutacije, pri kojima se menja genetski sadržaj hromozoma</a:t>
            </a:r>
          </a:p>
          <a:p>
            <a:pPr marL="457200" indent="-457200" algn="l">
              <a:buFont typeface="+mj-lt"/>
              <a:buAutoNum type="arabicPeriod"/>
            </a:pPr>
            <a:r>
              <a:rPr lang="vi-VN" sz="2400" dirty="0">
                <a:solidFill>
                  <a:schemeClr val="tx2"/>
                </a:solidFill>
                <a:latin typeface="Cambria" pitchFamily="18" charset="0"/>
              </a:rPr>
              <a:t>Ispitivanje konvergencije, da bi se utvrdilo da li ima osnova da se tok algoritma prekine. Ukoliko nije ispunjen uslov konvergencije, vratiti se na korak 3 odnosno 4.</a:t>
            </a:r>
          </a:p>
        </p:txBody>
      </p:sp>
    </p:spTree>
    <p:extLst>
      <p:ext uri="{BB962C8B-B14F-4D97-AF65-F5344CB8AC3E}">
        <p14:creationId xmlns:p14="http://schemas.microsoft.com/office/powerpoint/2010/main" val="2063037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normAutofit/>
          </a:bodyPr>
          <a:lstStyle/>
          <a:p>
            <a:r>
              <a:rPr lang="en-US" dirty="0" err="1">
                <a:solidFill>
                  <a:srgbClr val="002060"/>
                </a:solidFill>
                <a:latin typeface="Cambria" pitchFamily="18" charset="0"/>
                <a:ea typeface="Cambria" pitchFamily="18" charset="0"/>
              </a:rPr>
              <a:t>Neinformisana</a:t>
            </a:r>
            <a:r>
              <a:rPr lang="en-US" dirty="0">
                <a:solidFill>
                  <a:srgbClr val="002060"/>
                </a:solidFill>
                <a:latin typeface="Cambria" pitchFamily="18" charset="0"/>
                <a:ea typeface="Cambria" pitchFamily="18" charset="0"/>
              </a:rPr>
              <a:t> </a:t>
            </a:r>
            <a:r>
              <a:rPr lang="en-US" dirty="0" err="1" smtClean="0">
                <a:solidFill>
                  <a:srgbClr val="002060"/>
                </a:solidFill>
                <a:latin typeface="Cambria" pitchFamily="18" charset="0"/>
                <a:ea typeface="Cambria" pitchFamily="18" charset="0"/>
              </a:rPr>
              <a:t>pretraga</a:t>
            </a:r>
            <a:endParaRPr lang="en-US" dirty="0">
              <a:solidFill>
                <a:srgbClr val="002060"/>
              </a:solidFill>
              <a:latin typeface="Cambria" pitchFamily="18" charset="0"/>
              <a:ea typeface="Cambria" pitchFamily="18" charset="0"/>
            </a:endParaRPr>
          </a:p>
        </p:txBody>
      </p:sp>
      <p:sp>
        <p:nvSpPr>
          <p:cNvPr id="3" name="Content Placeholder 2"/>
          <p:cNvSpPr>
            <a:spLocks noGrp="1"/>
          </p:cNvSpPr>
          <p:nvPr>
            <p:ph idx="1"/>
          </p:nvPr>
        </p:nvSpPr>
        <p:spPr>
          <a:xfrm>
            <a:off x="457200" y="2431429"/>
            <a:ext cx="8229600" cy="3517851"/>
          </a:xfrm>
        </p:spPr>
        <p:txBody>
          <a:bodyPr>
            <a:normAutofit/>
          </a:bodyPr>
          <a:lstStyle/>
          <a:p>
            <a:r>
              <a:rPr lang="en-US" sz="2400" dirty="0" smtClean="0">
                <a:solidFill>
                  <a:srgbClr val="002060"/>
                </a:solidFill>
                <a:latin typeface="Cambria" pitchFamily="18" charset="0"/>
                <a:ea typeface="Cambria" pitchFamily="18" charset="0"/>
              </a:rPr>
              <a:t>U </a:t>
            </a:r>
            <a:r>
              <a:rPr lang="en-US" sz="2400" dirty="0" err="1">
                <a:solidFill>
                  <a:srgbClr val="002060"/>
                </a:solidFill>
                <a:latin typeface="Cambria" pitchFamily="18" charset="0"/>
                <a:ea typeface="Cambria" pitchFamily="18" charset="0"/>
              </a:rPr>
              <a:t>svim</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problemima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pretrage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podrazumeva</a:t>
            </a:r>
            <a:r>
              <a:rPr lang="en-US" sz="2400" dirty="0">
                <a:solidFill>
                  <a:srgbClr val="002060"/>
                </a:solidFill>
                <a:latin typeface="Cambria" pitchFamily="18" charset="0"/>
                <a:ea typeface="Cambria" pitchFamily="18" charset="0"/>
              </a:rPr>
              <a:t> se da je </a:t>
            </a:r>
            <a:r>
              <a:rPr lang="en-US" sz="2400" dirty="0" err="1" smtClean="0">
                <a:solidFill>
                  <a:srgbClr val="002060"/>
                </a:solidFill>
                <a:latin typeface="Cambria" pitchFamily="18" charset="0"/>
                <a:ea typeface="Cambria" pitchFamily="18" charset="0"/>
              </a:rPr>
              <a:t>mogu</a:t>
            </a:r>
            <a:r>
              <a:rPr lang="sr-Latn-RS" sz="2400" dirty="0" smtClean="0">
                <a:solidFill>
                  <a:srgbClr val="002060"/>
                </a:solidFill>
                <a:latin typeface="Cambria" pitchFamily="18" charset="0"/>
                <a:ea typeface="Cambria" pitchFamily="18" charset="0"/>
              </a:rPr>
              <a:t>ć</a:t>
            </a:r>
            <a:r>
              <a:rPr lang="en-US" sz="2400" dirty="0" smtClean="0">
                <a:solidFill>
                  <a:srgbClr val="002060"/>
                </a:solidFill>
                <a:latin typeface="Cambria" pitchFamily="18" charset="0"/>
                <a:ea typeface="Cambria" pitchFamily="18" charset="0"/>
              </a:rPr>
              <a:t>e </a:t>
            </a:r>
            <a:r>
              <a:rPr lang="en-US" sz="2400" dirty="0" err="1">
                <a:solidFill>
                  <a:srgbClr val="002060"/>
                </a:solidFill>
                <a:latin typeface="Cambria" pitchFamily="18" charset="0"/>
                <a:ea typeface="Cambria" pitchFamily="18" charset="0"/>
              </a:rPr>
              <a:t>opaziti</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teku</a:t>
            </a:r>
            <a:r>
              <a:rPr lang="sr-Latn-RS" sz="2400" dirty="0" smtClean="0">
                <a:solidFill>
                  <a:srgbClr val="002060"/>
                </a:solidFill>
                <a:latin typeface="Cambria" pitchFamily="18" charset="0"/>
                <a:ea typeface="Cambria" pitchFamily="18" charset="0"/>
              </a:rPr>
              <a:t>ć</a:t>
            </a:r>
            <a:r>
              <a:rPr lang="en-US" sz="2400" dirty="0" smtClean="0">
                <a:solidFill>
                  <a:srgbClr val="002060"/>
                </a:solidFill>
                <a:latin typeface="Cambria" pitchFamily="18" charset="0"/>
                <a:ea typeface="Cambria" pitchFamily="18" charset="0"/>
              </a:rPr>
              <a:t>e </a:t>
            </a:r>
            <a:r>
              <a:rPr lang="en-US" sz="2400" dirty="0" err="1">
                <a:solidFill>
                  <a:srgbClr val="002060"/>
                </a:solidFill>
                <a:latin typeface="Cambria" pitchFamily="18" charset="0"/>
                <a:ea typeface="Cambria" pitchFamily="18" charset="0"/>
              </a:rPr>
              <a:t>stanje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preduzimati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akcije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prepoznati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ciljno</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stanje</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Specifi</a:t>
            </a:r>
            <a:r>
              <a:rPr lang="sr-Latn-RS" sz="2400" dirty="0" smtClean="0">
                <a:solidFill>
                  <a:srgbClr val="002060"/>
                </a:solidFill>
                <a:latin typeface="Cambria" pitchFamily="18" charset="0"/>
                <a:ea typeface="Cambria" pitchFamily="18" charset="0"/>
              </a:rPr>
              <a:t>č</a:t>
            </a:r>
            <a:r>
              <a:rPr lang="en-US" sz="2400" dirty="0" smtClean="0">
                <a:solidFill>
                  <a:srgbClr val="002060"/>
                </a:solidFill>
                <a:latin typeface="Cambria" pitchFamily="18" charset="0"/>
                <a:ea typeface="Cambria" pitchFamily="18" charset="0"/>
              </a:rPr>
              <a:t>no </a:t>
            </a:r>
            <a:r>
              <a:rPr lang="en-US" sz="2400" dirty="0" err="1">
                <a:solidFill>
                  <a:srgbClr val="002060"/>
                </a:solidFill>
                <a:latin typeface="Cambria" pitchFamily="18" charset="0"/>
                <a:ea typeface="Cambria" pitchFamily="18" charset="0"/>
              </a:rPr>
              <a:t>za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neinformisanu</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pretragu</a:t>
            </a:r>
            <a:r>
              <a:rPr lang="en-US" sz="2400" dirty="0">
                <a:solidFill>
                  <a:srgbClr val="002060"/>
                </a:solidFill>
                <a:latin typeface="Cambria" pitchFamily="18" charset="0"/>
                <a:ea typeface="Cambria" pitchFamily="18" charset="0"/>
              </a:rPr>
              <a:t>“ </a:t>
            </a:r>
            <a:r>
              <a:rPr lang="en-US" sz="2400" dirty="0" smtClean="0">
                <a:solidFill>
                  <a:srgbClr val="002060"/>
                </a:solidFill>
                <a:latin typeface="Cambria" pitchFamily="18" charset="0"/>
                <a:ea typeface="Cambria" pitchFamily="18" charset="0"/>
              </a:rPr>
              <a:t>(uninformed</a:t>
            </a:r>
            <a:r>
              <a:rPr lang="en-US" sz="2400" dirty="0">
                <a:solidFill>
                  <a:srgbClr val="002060"/>
                </a:solidFill>
                <a:latin typeface="Cambria" pitchFamily="18" charset="0"/>
                <a:ea typeface="Cambria" pitchFamily="18" charset="0"/>
              </a:rPr>
              <a:t>) je to </a:t>
            </a:r>
            <a:r>
              <a:rPr lang="sr-Latn-RS" sz="2400" dirty="0" smtClean="0">
                <a:solidFill>
                  <a:srgbClr val="002060"/>
                </a:solidFill>
                <a:latin typeface="Cambria" pitchFamily="18" charset="0"/>
                <a:ea typeface="Cambria" pitchFamily="18" charset="0"/>
              </a:rPr>
              <a:t>š</a:t>
            </a:r>
            <a:r>
              <a:rPr lang="en-US" sz="2400" dirty="0" smtClean="0">
                <a:solidFill>
                  <a:srgbClr val="002060"/>
                </a:solidFill>
                <a:latin typeface="Cambria" pitchFamily="18" charset="0"/>
                <a:ea typeface="Cambria" pitchFamily="18" charset="0"/>
              </a:rPr>
              <a:t>to </a:t>
            </a:r>
            <a:r>
              <a:rPr lang="en-US" sz="2400" dirty="0" err="1">
                <a:solidFill>
                  <a:srgbClr val="002060"/>
                </a:solidFill>
                <a:latin typeface="Cambria" pitchFamily="18" charset="0"/>
                <a:ea typeface="Cambria" pitchFamily="18" charset="0"/>
              </a:rPr>
              <a:t>nema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dodatnih</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informacija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koje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mogu</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pomo</a:t>
            </a:r>
            <a:r>
              <a:rPr lang="sr-Latn-RS" sz="2400" dirty="0" smtClean="0">
                <a:solidFill>
                  <a:srgbClr val="002060"/>
                </a:solidFill>
                <a:latin typeface="Cambria" pitchFamily="18" charset="0"/>
                <a:ea typeface="Cambria" pitchFamily="18" charset="0"/>
              </a:rPr>
              <a:t>ć</a:t>
            </a:r>
            <a:r>
              <a:rPr lang="en-US" sz="2400" dirty="0" err="1" smtClean="0">
                <a:solidFill>
                  <a:srgbClr val="002060"/>
                </a:solidFill>
                <a:latin typeface="Cambria" pitchFamily="18" charset="0"/>
                <a:ea typeface="Cambria" pitchFamily="18" charset="0"/>
              </a:rPr>
              <a:t>i</a:t>
            </a:r>
            <a:r>
              <a:rPr lang="en-US" sz="2400" dirty="0" smtClean="0">
                <a:solidFill>
                  <a:srgbClr val="002060"/>
                </a:solidFill>
                <a:latin typeface="Cambria" pitchFamily="18" charset="0"/>
                <a:ea typeface="Cambria" pitchFamily="18" charset="0"/>
              </a:rPr>
              <a:t> </a:t>
            </a:r>
            <a:r>
              <a:rPr lang="en-US" sz="2400" dirty="0">
                <a:solidFill>
                  <a:srgbClr val="002060"/>
                </a:solidFill>
                <a:latin typeface="Cambria" pitchFamily="18" charset="0"/>
                <a:ea typeface="Cambria" pitchFamily="18" charset="0"/>
              </a:rPr>
              <a:t>u </a:t>
            </a:r>
            <a:r>
              <a:rPr lang="en-US" sz="2400" dirty="0" err="1">
                <a:solidFill>
                  <a:srgbClr val="002060"/>
                </a:solidFill>
                <a:latin typeface="Cambria" pitchFamily="18" charset="0"/>
                <a:ea typeface="Cambria" pitchFamily="18" charset="0"/>
              </a:rPr>
              <a:t>navodenju</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koje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ubrzava</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pronala</a:t>
            </a:r>
            <a:r>
              <a:rPr lang="sr-Latn-RS" sz="2400" dirty="0" smtClean="0">
                <a:solidFill>
                  <a:srgbClr val="002060"/>
                </a:solidFill>
                <a:latin typeface="Cambria" pitchFamily="18" charset="0"/>
                <a:ea typeface="Cambria" pitchFamily="18" charset="0"/>
              </a:rPr>
              <a:t>ž</a:t>
            </a:r>
            <a:r>
              <a:rPr lang="en-US" sz="2400" dirty="0" err="1" smtClean="0">
                <a:solidFill>
                  <a:srgbClr val="002060"/>
                </a:solidFill>
                <a:latin typeface="Cambria" pitchFamily="18" charset="0"/>
                <a:ea typeface="Cambria" pitchFamily="18" charset="0"/>
              </a:rPr>
              <a:t>enje</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ciljnog</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stanja</a:t>
            </a:r>
            <a:r>
              <a:rPr lang="en-US" sz="2400" dirty="0">
                <a:solidFill>
                  <a:srgbClr val="002060"/>
                </a:solidFill>
                <a:latin typeface="Cambria" pitchFamily="18" charset="0"/>
                <a:ea typeface="Cambria" pitchFamily="18" charset="0"/>
              </a:rPr>
              <a:t>. </a:t>
            </a:r>
            <a:endParaRPr lang="sr-Latn-RS" sz="2400" dirty="0" smtClean="0">
              <a:solidFill>
                <a:srgbClr val="002060"/>
              </a:solidFill>
              <a:latin typeface="Cambria" pitchFamily="18" charset="0"/>
              <a:ea typeface="Cambria" pitchFamily="18" charset="0"/>
            </a:endParaRPr>
          </a:p>
          <a:p>
            <a:r>
              <a:rPr lang="en-US" sz="2400" dirty="0" smtClean="0">
                <a:solidFill>
                  <a:srgbClr val="002060"/>
                </a:solidFill>
                <a:latin typeface="Cambria" pitchFamily="18" charset="0"/>
                <a:ea typeface="Cambria" pitchFamily="18" charset="0"/>
              </a:rPr>
              <a:t>Tipi</a:t>
            </a:r>
            <a:r>
              <a:rPr lang="sr-Latn-RS" sz="2400" dirty="0" smtClean="0">
                <a:solidFill>
                  <a:srgbClr val="002060"/>
                </a:solidFill>
                <a:latin typeface="Cambria" pitchFamily="18" charset="0"/>
                <a:ea typeface="Cambria" pitchFamily="18" charset="0"/>
              </a:rPr>
              <a:t>č</a:t>
            </a:r>
            <a:r>
              <a:rPr lang="en-US" sz="2400" dirty="0" smtClean="0">
                <a:solidFill>
                  <a:srgbClr val="002060"/>
                </a:solidFill>
                <a:latin typeface="Cambria" pitchFamily="18" charset="0"/>
                <a:ea typeface="Cambria" pitchFamily="18" charset="0"/>
              </a:rPr>
              <a:t>an </a:t>
            </a:r>
            <a:r>
              <a:rPr lang="en-US" sz="2400" dirty="0">
                <a:solidFill>
                  <a:srgbClr val="002060"/>
                </a:solidFill>
                <a:latin typeface="Cambria" pitchFamily="18" charset="0"/>
                <a:ea typeface="Cambria" pitchFamily="18" charset="0"/>
              </a:rPr>
              <a:t>primer </a:t>
            </a:r>
            <a:r>
              <a:rPr lang="en-US" sz="2400" dirty="0" err="1">
                <a:solidFill>
                  <a:srgbClr val="002060"/>
                </a:solidFill>
                <a:latin typeface="Cambria" pitchFamily="18" charset="0"/>
                <a:ea typeface="Cambria" pitchFamily="18" charset="0"/>
              </a:rPr>
              <a:t>problema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neinformisane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pretrage</a:t>
            </a:r>
            <a:r>
              <a:rPr lang="en-US" sz="2400" dirty="0">
                <a:solidFill>
                  <a:srgbClr val="002060"/>
                </a:solidFill>
                <a:latin typeface="Cambria" pitchFamily="18" charset="0"/>
                <a:ea typeface="Cambria" pitchFamily="18" charset="0"/>
              </a:rPr>
              <a:t> je </a:t>
            </a:r>
            <a:r>
              <a:rPr lang="en-US" sz="2400" dirty="0" err="1">
                <a:solidFill>
                  <a:srgbClr val="002060"/>
                </a:solidFill>
                <a:latin typeface="Cambria" pitchFamily="18" charset="0"/>
                <a:ea typeface="Cambria" pitchFamily="18" charset="0"/>
              </a:rPr>
              <a:t>i</a:t>
            </a:r>
            <a:r>
              <a:rPr lang="en-US" sz="2400" dirty="0">
                <a:solidFill>
                  <a:srgbClr val="002060"/>
                </a:solidFill>
                <a:latin typeface="Cambria" pitchFamily="18" charset="0"/>
                <a:ea typeface="Cambria" pitchFamily="18" charset="0"/>
              </a:rPr>
              <a:t> problem </a:t>
            </a:r>
            <a:r>
              <a:rPr lang="en-US" sz="2400" dirty="0" err="1">
                <a:solidFill>
                  <a:srgbClr val="002060"/>
                </a:solidFill>
                <a:latin typeface="Cambria" pitchFamily="18" charset="0"/>
                <a:ea typeface="Cambria" pitchFamily="18" charset="0"/>
              </a:rPr>
              <a:t>lavirinta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koji</a:t>
            </a:r>
            <a:r>
              <a:rPr lang="en-US" sz="2400" dirty="0">
                <a:solidFill>
                  <a:srgbClr val="002060"/>
                </a:solidFill>
                <a:latin typeface="Cambria" pitchFamily="18" charset="0"/>
                <a:ea typeface="Cambria" pitchFamily="18" charset="0"/>
              </a:rPr>
              <a:t> je </a:t>
            </a:r>
            <a:r>
              <a:rPr lang="en-US" sz="2400" dirty="0" err="1">
                <a:solidFill>
                  <a:srgbClr val="002060"/>
                </a:solidFill>
                <a:latin typeface="Cambria" pitchFamily="18" charset="0"/>
                <a:ea typeface="Cambria" pitchFamily="18" charset="0"/>
              </a:rPr>
              <a:t>opisan</a:t>
            </a:r>
            <a:r>
              <a:rPr lang="en-US" sz="2400" dirty="0">
                <a:solidFill>
                  <a:srgbClr val="002060"/>
                </a:solidFill>
                <a:latin typeface="Cambria" pitchFamily="18" charset="0"/>
                <a:ea typeface="Cambria" pitchFamily="18" charset="0"/>
              </a:rPr>
              <a:t> u </a:t>
            </a:r>
            <a:r>
              <a:rPr lang="en-US" sz="2400" dirty="0" err="1">
                <a:solidFill>
                  <a:srgbClr val="002060"/>
                </a:solidFill>
                <a:latin typeface="Cambria" pitchFamily="18" charset="0"/>
                <a:ea typeface="Cambria" pitchFamily="18" charset="0"/>
              </a:rPr>
              <a:t>nastavku</a:t>
            </a:r>
            <a:r>
              <a:rPr lang="en-US" sz="2400" dirty="0">
                <a:solidFill>
                  <a:srgbClr val="002060"/>
                </a:solidFill>
                <a:latin typeface="Cambria" pitchFamily="18" charset="0"/>
                <a:ea typeface="Cambria" pitchFamily="18" charset="0"/>
              </a:rPr>
              <a:t>. </a:t>
            </a:r>
          </a:p>
        </p:txBody>
      </p:sp>
    </p:spTree>
    <p:extLst>
      <p:ext uri="{BB962C8B-B14F-4D97-AF65-F5344CB8AC3E}">
        <p14:creationId xmlns:p14="http://schemas.microsoft.com/office/powerpoint/2010/main" val="3814160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48" y="879301"/>
            <a:ext cx="7886700" cy="1325563"/>
          </a:xfrm>
        </p:spPr>
        <p:txBody>
          <a:bodyPr/>
          <a:lstStyle/>
          <a:p>
            <a:r>
              <a:rPr lang="en-US" dirty="0" smtClean="0">
                <a:solidFill>
                  <a:srgbClr val="002060"/>
                </a:solidFill>
                <a:latin typeface="Cambria" pitchFamily="18" charset="0"/>
                <a:ea typeface="Cambria" pitchFamily="18" charset="0"/>
              </a:rPr>
              <a:t>Primer</a:t>
            </a:r>
            <a:r>
              <a:rPr lang="sr-Latn-RS" dirty="0" smtClean="0">
                <a:solidFill>
                  <a:srgbClr val="002060"/>
                </a:solidFill>
                <a:latin typeface="Cambria" pitchFamily="18" charset="0"/>
                <a:ea typeface="Cambria" pitchFamily="18" charset="0"/>
              </a:rPr>
              <a:t>: </a:t>
            </a:r>
            <a:r>
              <a:rPr lang="en-US" dirty="0" err="1" smtClean="0">
                <a:solidFill>
                  <a:srgbClr val="002060"/>
                </a:solidFill>
                <a:latin typeface="Cambria" pitchFamily="18" charset="0"/>
                <a:ea typeface="Cambria" pitchFamily="18" charset="0"/>
              </a:rPr>
              <a:t>Lavirint</a:t>
            </a:r>
            <a:r>
              <a:rPr lang="en-US" dirty="0" smtClean="0">
                <a:solidFill>
                  <a:srgbClr val="002060"/>
                </a:solidFill>
                <a:latin typeface="Cambria" pitchFamily="18" charset="0"/>
                <a:ea typeface="Cambria" pitchFamily="18" charset="0"/>
              </a:rPr>
              <a:t> </a:t>
            </a:r>
            <a:endParaRPr lang="en-US" dirty="0">
              <a:solidFill>
                <a:srgbClr val="002060"/>
              </a:solidFill>
              <a:latin typeface="Cambria" pitchFamily="18" charset="0"/>
              <a:ea typeface="Cambria" pitchFamily="18" charset="0"/>
            </a:endParaRPr>
          </a:p>
        </p:txBody>
      </p:sp>
      <p:sp>
        <p:nvSpPr>
          <p:cNvPr id="3" name="Content Placeholder 2"/>
          <p:cNvSpPr>
            <a:spLocks noGrp="1"/>
          </p:cNvSpPr>
          <p:nvPr>
            <p:ph idx="1"/>
          </p:nvPr>
        </p:nvSpPr>
        <p:spPr>
          <a:xfrm>
            <a:off x="628649" y="2473697"/>
            <a:ext cx="4977609" cy="3619599"/>
          </a:xfrm>
        </p:spPr>
        <p:txBody>
          <a:bodyPr>
            <a:noAutofit/>
          </a:bodyPr>
          <a:lstStyle/>
          <a:p>
            <a:pPr marL="0" indent="0">
              <a:buNone/>
            </a:pPr>
            <a:r>
              <a:rPr lang="sr-Latn-RS" sz="2400" dirty="0" smtClean="0">
                <a:solidFill>
                  <a:srgbClr val="002060"/>
                </a:solidFill>
                <a:latin typeface="Cambria" pitchFamily="18" charset="0"/>
                <a:ea typeface="Cambria" pitchFamily="18" charset="0"/>
              </a:rPr>
              <a:t>Sk</a:t>
            </a:r>
            <a:r>
              <a:rPr lang="en-US" sz="2400" dirty="0" smtClean="0">
                <a:solidFill>
                  <a:srgbClr val="002060"/>
                </a:solidFill>
                <a:latin typeface="Cambria" pitchFamily="18" charset="0"/>
                <a:ea typeface="Cambria" pitchFamily="18" charset="0"/>
              </a:rPr>
              <a:t>up </a:t>
            </a:r>
            <a:r>
              <a:rPr lang="en-US" sz="2400" dirty="0" err="1">
                <a:solidFill>
                  <a:srgbClr val="002060"/>
                </a:solidFill>
                <a:latin typeface="Cambria" pitchFamily="18" charset="0"/>
                <a:ea typeface="Cambria" pitchFamily="18" charset="0"/>
              </a:rPr>
              <a:t>povezanih</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hodnika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kojima</a:t>
            </a:r>
            <a:r>
              <a:rPr lang="en-US" sz="2400" dirty="0">
                <a:solidFill>
                  <a:srgbClr val="002060"/>
                </a:solidFill>
                <a:latin typeface="Cambria" pitchFamily="18" charset="0"/>
                <a:ea typeface="Cambria" pitchFamily="18" charset="0"/>
              </a:rPr>
              <a:t> je </a:t>
            </a:r>
            <a:r>
              <a:rPr lang="en-US" sz="2400" dirty="0" err="1" smtClean="0">
                <a:solidFill>
                  <a:srgbClr val="002060"/>
                </a:solidFill>
                <a:latin typeface="Cambria" pitchFamily="18" charset="0"/>
                <a:ea typeface="Cambria" pitchFamily="18" charset="0"/>
              </a:rPr>
              <a:t>moguće</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kretati</a:t>
            </a:r>
            <a:r>
              <a:rPr lang="en-US" sz="2400" dirty="0">
                <a:solidFill>
                  <a:srgbClr val="002060"/>
                </a:solidFill>
                <a:latin typeface="Cambria" pitchFamily="18" charset="0"/>
                <a:ea typeface="Cambria" pitchFamily="18" charset="0"/>
              </a:rPr>
              <a:t> se </a:t>
            </a:r>
            <a:r>
              <a:rPr lang="en-US" sz="2400" dirty="0" err="1" smtClean="0">
                <a:solidFill>
                  <a:srgbClr val="002060"/>
                </a:solidFill>
                <a:latin typeface="Cambria" pitchFamily="18" charset="0"/>
                <a:ea typeface="Cambria" pitchFamily="18" charset="0"/>
              </a:rPr>
              <a:t>Svaki</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hodnik</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ima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jedno</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ili</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više</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polja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dva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kraja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Jedno</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polje</a:t>
            </a:r>
            <a:r>
              <a:rPr lang="en-US" sz="2400" dirty="0">
                <a:solidFill>
                  <a:srgbClr val="002060"/>
                </a:solidFill>
                <a:latin typeface="Cambria" pitchFamily="18" charset="0"/>
                <a:ea typeface="Cambria" pitchFamily="18" charset="0"/>
              </a:rPr>
              <a:t> je </a:t>
            </a:r>
            <a:r>
              <a:rPr lang="en-US" sz="2400" dirty="0" err="1">
                <a:solidFill>
                  <a:srgbClr val="002060"/>
                </a:solidFill>
                <a:latin typeface="Cambria" pitchFamily="18" charset="0"/>
                <a:ea typeface="Cambria" pitchFamily="18" charset="0"/>
              </a:rPr>
              <a:t>ulaz</a:t>
            </a:r>
            <a:r>
              <a:rPr lang="en-US" sz="2400" dirty="0">
                <a:solidFill>
                  <a:srgbClr val="002060"/>
                </a:solidFill>
                <a:latin typeface="Cambria" pitchFamily="18" charset="0"/>
                <a:ea typeface="Cambria" pitchFamily="18" charset="0"/>
              </a:rPr>
              <a:t>, a </a:t>
            </a:r>
            <a:r>
              <a:rPr lang="en-US" sz="2400" dirty="0" err="1">
                <a:solidFill>
                  <a:srgbClr val="002060"/>
                </a:solidFill>
                <a:latin typeface="Cambria" pitchFamily="18" charset="0"/>
                <a:ea typeface="Cambria" pitchFamily="18" charset="0"/>
              </a:rPr>
              <a:t>jedno</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izlaz</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iz</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lavirinta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Ulaz</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izlaz</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krajeve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hodnika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kao</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polja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koja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su</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zajednička</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za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dva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hodnika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zovemo</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čvorovima</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lavirinta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Cilj</a:t>
            </a:r>
            <a:r>
              <a:rPr lang="en-US" sz="2400" dirty="0">
                <a:solidFill>
                  <a:srgbClr val="002060"/>
                </a:solidFill>
                <a:latin typeface="Cambria" pitchFamily="18" charset="0"/>
                <a:ea typeface="Cambria" pitchFamily="18" charset="0"/>
              </a:rPr>
              <a:t> je </a:t>
            </a:r>
            <a:r>
              <a:rPr lang="en-US" sz="2400" dirty="0" err="1" smtClean="0">
                <a:solidFill>
                  <a:srgbClr val="002060"/>
                </a:solidFill>
                <a:latin typeface="Cambria" pitchFamily="18" charset="0"/>
                <a:ea typeface="Cambria" pitchFamily="18" charset="0"/>
              </a:rPr>
              <a:t>pronaći</a:t>
            </a:r>
            <a:r>
              <a:rPr lang="en-US" sz="2400" dirty="0" smtClean="0">
                <a:solidFill>
                  <a:srgbClr val="002060"/>
                </a:solidFill>
                <a:latin typeface="Cambria" pitchFamily="18" charset="0"/>
                <a:ea typeface="Cambria" pitchFamily="18" charset="0"/>
              </a:rPr>
              <a:t> </a:t>
            </a:r>
            <a:r>
              <a:rPr lang="en-US" sz="2400" dirty="0">
                <a:solidFill>
                  <a:srgbClr val="002060"/>
                </a:solidFill>
                <a:latin typeface="Cambria" pitchFamily="18" charset="0"/>
                <a:ea typeface="Cambria" pitchFamily="18" charset="0"/>
              </a:rPr>
              <a:t>put od </a:t>
            </a:r>
            <a:r>
              <a:rPr lang="en-US" sz="2400" dirty="0" err="1">
                <a:solidFill>
                  <a:srgbClr val="002060"/>
                </a:solidFill>
                <a:latin typeface="Cambria" pitchFamily="18" charset="0"/>
                <a:ea typeface="Cambria" pitchFamily="18" charset="0"/>
              </a:rPr>
              <a:t>ulaza</a:t>
            </a:r>
            <a:r>
              <a:rPr lang="en-US" sz="2400" dirty="0">
                <a:solidFill>
                  <a:srgbClr val="002060"/>
                </a:solidFill>
                <a:latin typeface="Cambria" pitchFamily="18" charset="0"/>
                <a:ea typeface="Cambria" pitchFamily="18" charset="0"/>
              </a:rPr>
              <a:t> do </a:t>
            </a:r>
            <a:r>
              <a:rPr lang="en-US" sz="2400" dirty="0" err="1">
                <a:solidFill>
                  <a:srgbClr val="002060"/>
                </a:solidFill>
                <a:latin typeface="Cambria" pitchFamily="18" charset="0"/>
                <a:ea typeface="Cambria" pitchFamily="18" charset="0"/>
              </a:rPr>
              <a:t>izlaza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preko</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čvorova</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lavirinta</a:t>
            </a:r>
            <a:r>
              <a:rPr lang="en-US" sz="2400" dirty="0">
                <a:solidFill>
                  <a:srgbClr val="002060"/>
                </a:solidFill>
                <a:latin typeface="Cambria" pitchFamily="18" charset="0"/>
                <a:ea typeface="Cambria" pitchFamily="18" charset="0"/>
              </a:rPr>
              <a:t>. </a:t>
            </a:r>
            <a:endParaRPr lang="sr-Latn-RS" sz="2400" dirty="0" smtClean="0">
              <a:solidFill>
                <a:srgbClr val="002060"/>
              </a:solidFill>
              <a:latin typeface="Cambria" pitchFamily="18" charset="0"/>
              <a:ea typeface="Cambria" pitchFamily="18" charset="0"/>
            </a:endParaRPr>
          </a:p>
          <a:p>
            <a:endParaRPr lang="en-US" sz="2400" dirty="0">
              <a:solidFill>
                <a:srgbClr val="002060"/>
              </a:solidFill>
              <a:latin typeface="Cambria" pitchFamily="18" charset="0"/>
              <a:ea typeface="Cambria" pitchFamily="18" charset="0"/>
            </a:endParaRPr>
          </a:p>
        </p:txBody>
      </p:sp>
      <p:pic>
        <p:nvPicPr>
          <p:cNvPr id="4" name="Content Placeholder 3"/>
          <p:cNvPicPr>
            <a:picLocks noChangeAspect="1"/>
          </p:cNvPicPr>
          <p:nvPr/>
        </p:nvPicPr>
        <p:blipFill>
          <a:blip r:embed="rId2"/>
          <a:stretch>
            <a:fillRect/>
          </a:stretch>
        </p:blipFill>
        <p:spPr>
          <a:xfrm>
            <a:off x="5606259" y="2327933"/>
            <a:ext cx="3430237" cy="4197411"/>
          </a:xfrm>
          <a:prstGeom prst="rect">
            <a:avLst/>
          </a:prstGeom>
        </p:spPr>
      </p:pic>
    </p:spTree>
    <p:extLst>
      <p:ext uri="{BB962C8B-B14F-4D97-AF65-F5344CB8AC3E}">
        <p14:creationId xmlns:p14="http://schemas.microsoft.com/office/powerpoint/2010/main" val="2689794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5840"/>
            <a:ext cx="8229600" cy="1143000"/>
          </a:xfrm>
        </p:spPr>
        <p:txBody>
          <a:bodyPr/>
          <a:lstStyle/>
          <a:p>
            <a:r>
              <a:rPr lang="en-US" dirty="0">
                <a:solidFill>
                  <a:srgbClr val="002060"/>
                </a:solidFill>
                <a:latin typeface="Cambria" pitchFamily="18" charset="0"/>
                <a:ea typeface="Cambria" pitchFamily="18" charset="0"/>
              </a:rPr>
              <a:t>Primer</a:t>
            </a:r>
            <a:r>
              <a:rPr lang="sr-Latn-RS" dirty="0">
                <a:solidFill>
                  <a:srgbClr val="002060"/>
                </a:solidFill>
                <a:latin typeface="Cambria" pitchFamily="18" charset="0"/>
                <a:ea typeface="Cambria" pitchFamily="18" charset="0"/>
              </a:rPr>
              <a:t>: </a:t>
            </a:r>
            <a:r>
              <a:rPr lang="en-US" dirty="0" err="1">
                <a:solidFill>
                  <a:srgbClr val="002060"/>
                </a:solidFill>
                <a:latin typeface="Cambria" pitchFamily="18" charset="0"/>
                <a:ea typeface="Cambria" pitchFamily="18" charset="0"/>
              </a:rPr>
              <a:t>Lavirint</a:t>
            </a:r>
            <a:r>
              <a:rPr lang="en-US" dirty="0">
                <a:solidFill>
                  <a:srgbClr val="002060"/>
                </a:solidFill>
                <a:latin typeface="Cambria" pitchFamily="18" charset="0"/>
                <a:ea typeface="Cambria" pitchFamily="18" charset="0"/>
              </a:rPr>
              <a:t> </a:t>
            </a:r>
          </a:p>
        </p:txBody>
      </p:sp>
      <p:sp>
        <p:nvSpPr>
          <p:cNvPr id="3" name="Content Placeholder 2"/>
          <p:cNvSpPr>
            <a:spLocks noGrp="1"/>
          </p:cNvSpPr>
          <p:nvPr>
            <p:ph idx="1"/>
          </p:nvPr>
        </p:nvSpPr>
        <p:spPr>
          <a:xfrm>
            <a:off x="457200" y="2071389"/>
            <a:ext cx="8229600" cy="4525963"/>
          </a:xfrm>
        </p:spPr>
        <p:txBody>
          <a:bodyPr>
            <a:normAutofit/>
          </a:bodyPr>
          <a:lstStyle/>
          <a:p>
            <a:pPr marL="0" indent="0">
              <a:buNone/>
            </a:pPr>
            <a:r>
              <a:rPr lang="en-US" sz="2400" dirty="0" err="1">
                <a:solidFill>
                  <a:srgbClr val="002060"/>
                </a:solidFill>
                <a:latin typeface="Cambria" pitchFamily="18" charset="0"/>
                <a:ea typeface="Cambria" pitchFamily="18" charset="0"/>
              </a:rPr>
              <a:t>Elementi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ovog</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problema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su</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sledeći</a:t>
            </a:r>
            <a:r>
              <a:rPr lang="en-US" sz="2400" dirty="0">
                <a:solidFill>
                  <a:srgbClr val="002060"/>
                </a:solidFill>
                <a:latin typeface="Cambria" pitchFamily="18" charset="0"/>
                <a:ea typeface="Cambria" pitchFamily="18" charset="0"/>
              </a:rPr>
              <a:t>: </a:t>
            </a:r>
            <a:endParaRPr lang="sr-Latn-RS" sz="2400" dirty="0">
              <a:solidFill>
                <a:srgbClr val="002060"/>
              </a:solidFill>
              <a:latin typeface="Cambria" pitchFamily="18" charset="0"/>
              <a:ea typeface="Cambria" pitchFamily="18" charset="0"/>
            </a:endParaRPr>
          </a:p>
          <a:p>
            <a:pPr marL="0" indent="0">
              <a:buNone/>
            </a:pP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Skup</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stanja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skup</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čvorova</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lavirinta</a:t>
            </a:r>
            <a:r>
              <a:rPr lang="en-US" sz="2400" dirty="0">
                <a:solidFill>
                  <a:srgbClr val="002060"/>
                </a:solidFill>
                <a:latin typeface="Cambria" pitchFamily="18" charset="0"/>
                <a:ea typeface="Cambria" pitchFamily="18" charset="0"/>
              </a:rPr>
              <a:t>. </a:t>
            </a:r>
            <a:endParaRPr lang="sr-Latn-RS" sz="2400" dirty="0">
              <a:solidFill>
                <a:srgbClr val="002060"/>
              </a:solidFill>
              <a:latin typeface="Cambria" pitchFamily="18" charset="0"/>
              <a:ea typeface="Cambria" pitchFamily="18" charset="0"/>
            </a:endParaRPr>
          </a:p>
          <a:p>
            <a:pPr marL="0" indent="0">
              <a:buNone/>
            </a:pP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Polazno</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stanje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ulaz</a:t>
            </a:r>
            <a:r>
              <a:rPr lang="en-US" sz="2400" dirty="0">
                <a:solidFill>
                  <a:srgbClr val="002060"/>
                </a:solidFill>
                <a:latin typeface="Cambria" pitchFamily="18" charset="0"/>
                <a:ea typeface="Cambria" pitchFamily="18" charset="0"/>
              </a:rPr>
              <a:t> u </a:t>
            </a:r>
            <a:r>
              <a:rPr lang="en-US" sz="2400" dirty="0" err="1">
                <a:solidFill>
                  <a:srgbClr val="002060"/>
                </a:solidFill>
                <a:latin typeface="Cambria" pitchFamily="18" charset="0"/>
                <a:ea typeface="Cambria" pitchFamily="18" charset="0"/>
              </a:rPr>
              <a:t>lavirint</a:t>
            </a:r>
            <a:r>
              <a:rPr lang="en-US" sz="2400" dirty="0">
                <a:solidFill>
                  <a:srgbClr val="002060"/>
                </a:solidFill>
                <a:latin typeface="Cambria" pitchFamily="18" charset="0"/>
                <a:ea typeface="Cambria" pitchFamily="18" charset="0"/>
              </a:rPr>
              <a:t>. </a:t>
            </a:r>
            <a:endParaRPr lang="sr-Latn-RS" sz="2400" dirty="0">
              <a:solidFill>
                <a:srgbClr val="002060"/>
              </a:solidFill>
              <a:latin typeface="Cambria" pitchFamily="18" charset="0"/>
              <a:ea typeface="Cambria" pitchFamily="18" charset="0"/>
            </a:endParaRPr>
          </a:p>
          <a:p>
            <a:pPr marL="0" indent="0">
              <a:buNone/>
            </a:pPr>
            <a:r>
              <a:rPr lang="en-US" sz="2400" dirty="0">
                <a:solidFill>
                  <a:srgbClr val="002060"/>
                </a:solidFill>
                <a:latin typeface="Cambria" pitchFamily="18" charset="0"/>
                <a:ea typeface="Cambria" pitchFamily="18" charset="0"/>
              </a:rPr>
              <a:t>• Test </a:t>
            </a:r>
            <a:r>
              <a:rPr lang="en-US" sz="2400" dirty="0" err="1">
                <a:solidFill>
                  <a:srgbClr val="002060"/>
                </a:solidFill>
                <a:latin typeface="Cambria" pitchFamily="18" charset="0"/>
                <a:ea typeface="Cambria" pitchFamily="18" charset="0"/>
              </a:rPr>
              <a:t>cilja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izlaz</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iz</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lavirinta</a:t>
            </a:r>
            <a:r>
              <a:rPr lang="en-US" sz="2400" dirty="0">
                <a:solidFill>
                  <a:srgbClr val="002060"/>
                </a:solidFill>
                <a:latin typeface="Cambria" pitchFamily="18" charset="0"/>
                <a:ea typeface="Cambria" pitchFamily="18" charset="0"/>
              </a:rPr>
              <a:t>. </a:t>
            </a:r>
            <a:endParaRPr lang="sr-Latn-RS" sz="2400" dirty="0">
              <a:solidFill>
                <a:srgbClr val="002060"/>
              </a:solidFill>
              <a:latin typeface="Cambria" pitchFamily="18" charset="0"/>
              <a:ea typeface="Cambria" pitchFamily="18" charset="0"/>
            </a:endParaRPr>
          </a:p>
          <a:p>
            <a:pPr marL="0" indent="0">
              <a:buNone/>
            </a:pP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Skup</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mogućih</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akcija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izbor</a:t>
            </a:r>
            <a:r>
              <a:rPr lang="en-US" sz="2400" dirty="0">
                <a:solidFill>
                  <a:srgbClr val="002060"/>
                </a:solidFill>
                <a:latin typeface="Cambria" pitchFamily="18" charset="0"/>
                <a:ea typeface="Cambria" pitchFamily="18" charset="0"/>
              </a:rPr>
              <a:t> puta (</a:t>
            </a:r>
            <a:r>
              <a:rPr lang="en-US" sz="2400" dirty="0" err="1">
                <a:solidFill>
                  <a:srgbClr val="002060"/>
                </a:solidFill>
                <a:latin typeface="Cambria" pitchFamily="18" charset="0"/>
                <a:ea typeface="Cambria" pitchFamily="18" charset="0"/>
              </a:rPr>
              <a:t>tj</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sledećeg</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čvora</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lavirinta</a:t>
            </a:r>
            <a:r>
              <a:rPr lang="en-US" sz="2400" dirty="0">
                <a:solidFill>
                  <a:srgbClr val="002060"/>
                </a:solidFill>
                <a:latin typeface="Cambria" pitchFamily="18" charset="0"/>
                <a:ea typeface="Cambria" pitchFamily="18" charset="0"/>
              </a:rPr>
              <a:t>) u </a:t>
            </a:r>
            <a:r>
              <a:rPr lang="en-US" sz="2400" dirty="0" err="1">
                <a:solidFill>
                  <a:srgbClr val="002060"/>
                </a:solidFill>
                <a:latin typeface="Cambria" pitchFamily="18" charset="0"/>
                <a:ea typeface="Cambria" pitchFamily="18" charset="0"/>
              </a:rPr>
              <a:t>svakom</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koraku</a:t>
            </a:r>
            <a:r>
              <a:rPr lang="en-US" sz="2400" dirty="0">
                <a:solidFill>
                  <a:srgbClr val="002060"/>
                </a:solidFill>
                <a:latin typeface="Cambria" pitchFamily="18" charset="0"/>
                <a:ea typeface="Cambria" pitchFamily="18" charset="0"/>
              </a:rPr>
              <a:t>. </a:t>
            </a:r>
            <a:endParaRPr lang="sr-Latn-RS" sz="2400" dirty="0">
              <a:solidFill>
                <a:srgbClr val="002060"/>
              </a:solidFill>
              <a:latin typeface="Cambria" pitchFamily="18" charset="0"/>
              <a:ea typeface="Cambria" pitchFamily="18" charset="0"/>
            </a:endParaRPr>
          </a:p>
          <a:p>
            <a:pPr marL="0" indent="0">
              <a:buNone/>
            </a:pP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Funkcija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prelaska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odredena</a:t>
            </a:r>
            <a:r>
              <a:rPr lang="en-US" sz="2400" dirty="0">
                <a:solidFill>
                  <a:srgbClr val="002060"/>
                </a:solidFill>
                <a:latin typeface="Cambria" pitchFamily="18" charset="0"/>
                <a:ea typeface="Cambria" pitchFamily="18" charset="0"/>
              </a:rPr>
              <a:t> je </a:t>
            </a:r>
            <a:r>
              <a:rPr lang="en-US" sz="2400" dirty="0" err="1">
                <a:solidFill>
                  <a:srgbClr val="002060"/>
                </a:solidFill>
                <a:latin typeface="Cambria" pitchFamily="18" charset="0"/>
                <a:ea typeface="Cambria" pitchFamily="18" charset="0"/>
              </a:rPr>
              <a:t>vezama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izmedu</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čvorova</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lavirinta</a:t>
            </a:r>
            <a:r>
              <a:rPr lang="en-US" sz="2400" dirty="0">
                <a:solidFill>
                  <a:srgbClr val="002060"/>
                </a:solidFill>
                <a:latin typeface="Cambria" pitchFamily="18" charset="0"/>
                <a:ea typeface="Cambria" pitchFamily="18" charset="0"/>
              </a:rPr>
              <a:t>. </a:t>
            </a:r>
            <a:endParaRPr lang="sr-Latn-RS" sz="2400" dirty="0">
              <a:solidFill>
                <a:srgbClr val="002060"/>
              </a:solidFill>
              <a:latin typeface="Cambria" pitchFamily="18" charset="0"/>
              <a:ea typeface="Cambria" pitchFamily="18" charset="0"/>
            </a:endParaRPr>
          </a:p>
          <a:p>
            <a:pPr marL="0" indent="0">
              <a:buNone/>
            </a:pP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Funkcija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cene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cena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za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prelazak</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iz</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jednog</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polja</a:t>
            </a:r>
            <a:r>
              <a:rPr lang="en-US" sz="2400" dirty="0">
                <a:solidFill>
                  <a:srgbClr val="002060"/>
                </a:solidFill>
                <a:latin typeface="Cambria" pitchFamily="18" charset="0"/>
                <a:ea typeface="Cambria" pitchFamily="18" charset="0"/>
              </a:rPr>
              <a:t> u </a:t>
            </a:r>
            <a:r>
              <a:rPr lang="en-US" sz="2400" dirty="0" err="1">
                <a:solidFill>
                  <a:srgbClr val="002060"/>
                </a:solidFill>
                <a:latin typeface="Cambria" pitchFamily="18" charset="0"/>
                <a:ea typeface="Cambria" pitchFamily="18" charset="0"/>
              </a:rPr>
              <a:t>susedno</a:t>
            </a:r>
            <a:r>
              <a:rPr lang="en-US" sz="2400" dirty="0">
                <a:solidFill>
                  <a:srgbClr val="002060"/>
                </a:solidFill>
                <a:latin typeface="Cambria" pitchFamily="18" charset="0"/>
                <a:ea typeface="Cambria" pitchFamily="18" charset="0"/>
              </a:rPr>
              <a:t>, je, </a:t>
            </a:r>
            <a:r>
              <a:rPr lang="en-US" sz="2400" dirty="0" err="1">
                <a:solidFill>
                  <a:srgbClr val="002060"/>
                </a:solidFill>
                <a:latin typeface="Cambria" pitchFamily="18" charset="0"/>
                <a:ea typeface="Cambria" pitchFamily="18" charset="0"/>
              </a:rPr>
              <a:t>na</a:t>
            </a:r>
            <a:r>
              <a:rPr lang="en-US" sz="2400" dirty="0">
                <a:solidFill>
                  <a:srgbClr val="002060"/>
                </a:solidFill>
                <a:latin typeface="Cambria" pitchFamily="18" charset="0"/>
                <a:ea typeface="Cambria" pitchFamily="18" charset="0"/>
              </a:rPr>
              <a:t> primer, 1.</a:t>
            </a:r>
          </a:p>
          <a:p>
            <a:endParaRPr lang="en-US" sz="2400" dirty="0">
              <a:solidFill>
                <a:srgbClr val="002060"/>
              </a:solidFill>
              <a:latin typeface="Cambria" pitchFamily="18" charset="0"/>
              <a:ea typeface="Cambria" pitchFamily="18" charset="0"/>
            </a:endParaRPr>
          </a:p>
          <a:p>
            <a:endParaRPr lang="en-US" sz="2400"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1022693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lstStyle/>
          <a:p>
            <a:r>
              <a:rPr lang="en-US" dirty="0">
                <a:solidFill>
                  <a:srgbClr val="002060"/>
                </a:solidFill>
                <a:latin typeface="Cambria" pitchFamily="18" charset="0"/>
                <a:ea typeface="Cambria" pitchFamily="18" charset="0"/>
              </a:rPr>
              <a:t>Primer</a:t>
            </a:r>
            <a:r>
              <a:rPr lang="sr-Latn-RS" dirty="0">
                <a:solidFill>
                  <a:srgbClr val="002060"/>
                </a:solidFill>
                <a:latin typeface="Cambria" pitchFamily="18" charset="0"/>
                <a:ea typeface="Cambria" pitchFamily="18" charset="0"/>
              </a:rPr>
              <a:t>: </a:t>
            </a:r>
            <a:r>
              <a:rPr lang="en-US" dirty="0" err="1">
                <a:solidFill>
                  <a:srgbClr val="002060"/>
                </a:solidFill>
                <a:latin typeface="Cambria" pitchFamily="18" charset="0"/>
                <a:ea typeface="Cambria" pitchFamily="18" charset="0"/>
              </a:rPr>
              <a:t>Lavirint</a:t>
            </a:r>
            <a:r>
              <a:rPr lang="en-US" dirty="0">
                <a:solidFill>
                  <a:srgbClr val="002060"/>
                </a:solidFill>
                <a:latin typeface="Cambria" pitchFamily="18" charset="0"/>
                <a:ea typeface="Cambria" pitchFamily="18" charset="0"/>
              </a:rPr>
              <a:t> </a:t>
            </a: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1115616" y="2348880"/>
            <a:ext cx="7316789" cy="4230271"/>
          </a:xfrm>
          <a:prstGeom prst="rect">
            <a:avLst/>
          </a:prstGeom>
        </p:spPr>
      </p:pic>
      <p:sp>
        <p:nvSpPr>
          <p:cNvPr id="6" name="Rectangle 5"/>
          <p:cNvSpPr/>
          <p:nvPr/>
        </p:nvSpPr>
        <p:spPr>
          <a:xfrm>
            <a:off x="944822" y="1829216"/>
            <a:ext cx="5067338" cy="461665"/>
          </a:xfrm>
          <a:prstGeom prst="rect">
            <a:avLst/>
          </a:prstGeom>
        </p:spPr>
        <p:txBody>
          <a:bodyPr wrap="square">
            <a:spAutoFit/>
          </a:bodyPr>
          <a:lstStyle/>
          <a:p>
            <a:r>
              <a:rPr lang="sr-Latn-RS" sz="2400" dirty="0">
                <a:solidFill>
                  <a:srgbClr val="002060"/>
                </a:solidFill>
                <a:latin typeface="Cambria" pitchFamily="18" charset="0"/>
                <a:ea typeface="Cambria" pitchFamily="18" charset="0"/>
              </a:rPr>
              <a:t>DFS</a:t>
            </a:r>
            <a:r>
              <a:rPr lang="en-US" sz="2400" dirty="0">
                <a:solidFill>
                  <a:srgbClr val="002060"/>
                </a:solidFill>
                <a:latin typeface="Cambria" pitchFamily="18" charset="0"/>
                <a:ea typeface="Cambria" pitchFamily="18" charset="0"/>
              </a:rPr>
              <a:t> </a:t>
            </a:r>
            <a:r>
              <a:rPr lang="sr-Latn-RS" sz="2400" dirty="0" smtClean="0">
                <a:solidFill>
                  <a:srgbClr val="002060"/>
                </a:solidFill>
                <a:latin typeface="Cambria" pitchFamily="18" charset="0"/>
                <a:ea typeface="Cambria" pitchFamily="18" charset="0"/>
              </a:rPr>
              <a:t> (</a:t>
            </a:r>
            <a:r>
              <a:rPr lang="en-US" sz="2400" dirty="0" smtClean="0">
                <a:solidFill>
                  <a:srgbClr val="002060"/>
                </a:solidFill>
                <a:latin typeface="Cambria" pitchFamily="18" charset="0"/>
                <a:ea typeface="Cambria" pitchFamily="18" charset="0"/>
              </a:rPr>
              <a:t>depth-first search</a:t>
            </a:r>
            <a:r>
              <a:rPr lang="sr-Latn-RS" sz="2400" dirty="0" smtClean="0">
                <a:solidFill>
                  <a:srgbClr val="002060"/>
                </a:solidFill>
                <a:latin typeface="Cambria" pitchFamily="18" charset="0"/>
                <a:ea typeface="Cambria" pitchFamily="18" charset="0"/>
              </a:rPr>
              <a:t>) algoritam</a:t>
            </a:r>
            <a:endParaRPr lang="en-US" sz="2400"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2678885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439665" cy="1325563"/>
          </a:xfrm>
        </p:spPr>
        <p:txBody>
          <a:bodyPr>
            <a:noAutofit/>
          </a:bodyPr>
          <a:lstStyle/>
          <a:p>
            <a:r>
              <a:rPr lang="en-US" sz="4000" dirty="0" err="1">
                <a:solidFill>
                  <a:srgbClr val="002060"/>
                </a:solidFill>
                <a:latin typeface="Cambria" pitchFamily="18" charset="0"/>
                <a:ea typeface="Cambria" pitchFamily="18" charset="0"/>
              </a:rPr>
              <a:t>Informisana</a:t>
            </a:r>
            <a:r>
              <a:rPr lang="en-US" sz="4000" dirty="0">
                <a:solidFill>
                  <a:srgbClr val="002060"/>
                </a:solidFill>
                <a:latin typeface="Cambria" pitchFamily="18" charset="0"/>
                <a:ea typeface="Cambria" pitchFamily="18" charset="0"/>
              </a:rPr>
              <a:t> (</a:t>
            </a:r>
            <a:r>
              <a:rPr lang="en-US" sz="4000" dirty="0" err="1">
                <a:solidFill>
                  <a:srgbClr val="002060"/>
                </a:solidFill>
                <a:latin typeface="Cambria" pitchFamily="18" charset="0"/>
                <a:ea typeface="Cambria" pitchFamily="18" charset="0"/>
              </a:rPr>
              <a:t>ili</a:t>
            </a:r>
            <a:r>
              <a:rPr lang="en-US" sz="4000" dirty="0">
                <a:solidFill>
                  <a:srgbClr val="002060"/>
                </a:solidFill>
                <a:latin typeface="Cambria" pitchFamily="18" charset="0"/>
                <a:ea typeface="Cambria" pitchFamily="18" charset="0"/>
              </a:rPr>
              <a:t> </a:t>
            </a:r>
            <a:r>
              <a:rPr lang="en-US" sz="4000" dirty="0" err="1">
                <a:solidFill>
                  <a:srgbClr val="002060"/>
                </a:solidFill>
                <a:latin typeface="Cambria" pitchFamily="18" charset="0"/>
                <a:ea typeface="Cambria" pitchFamily="18" charset="0"/>
              </a:rPr>
              <a:t>heuristička</a:t>
            </a:r>
            <a:r>
              <a:rPr lang="en-US" sz="4000" dirty="0">
                <a:solidFill>
                  <a:srgbClr val="002060"/>
                </a:solidFill>
                <a:latin typeface="Cambria" pitchFamily="18" charset="0"/>
                <a:ea typeface="Cambria" pitchFamily="18" charset="0"/>
              </a:rPr>
              <a:t>) </a:t>
            </a:r>
            <a:r>
              <a:rPr lang="en-US" sz="4000" dirty="0" err="1">
                <a:solidFill>
                  <a:srgbClr val="002060"/>
                </a:solidFill>
                <a:latin typeface="Cambria" pitchFamily="18" charset="0"/>
                <a:ea typeface="Cambria" pitchFamily="18" charset="0"/>
              </a:rPr>
              <a:t>pretraga</a:t>
            </a:r>
            <a:r>
              <a:rPr lang="en-US" sz="4000" dirty="0">
                <a:solidFill>
                  <a:srgbClr val="002060"/>
                </a:solidFill>
                <a:latin typeface="Cambria" pitchFamily="18" charset="0"/>
                <a:ea typeface="Cambria" pitchFamily="18" charset="0"/>
              </a:rPr>
              <a:t> </a:t>
            </a:r>
          </a:p>
        </p:txBody>
      </p:sp>
      <p:sp>
        <p:nvSpPr>
          <p:cNvPr id="3" name="Content Placeholder 2"/>
          <p:cNvSpPr>
            <a:spLocks noGrp="1"/>
          </p:cNvSpPr>
          <p:nvPr>
            <p:ph idx="1"/>
          </p:nvPr>
        </p:nvSpPr>
        <p:spPr>
          <a:xfrm>
            <a:off x="467544" y="2852936"/>
            <a:ext cx="8229600" cy="2548880"/>
          </a:xfrm>
        </p:spPr>
        <p:txBody>
          <a:bodyPr>
            <a:noAutofit/>
          </a:bodyPr>
          <a:lstStyle/>
          <a:p>
            <a:pPr>
              <a:buFont typeface="Wingdings" pitchFamily="2" charset="2"/>
              <a:buChar char="Ø"/>
            </a:pPr>
            <a:r>
              <a:rPr lang="sr-Latn-RS" sz="2400" dirty="0" smtClean="0">
                <a:solidFill>
                  <a:srgbClr val="002060"/>
                </a:solidFill>
                <a:latin typeface="Cambria" pitchFamily="18" charset="0"/>
                <a:ea typeface="Cambria" pitchFamily="18" charset="0"/>
              </a:rPr>
              <a:t>Ova pretraga </a:t>
            </a:r>
            <a:r>
              <a:rPr lang="en-US" sz="2400" dirty="0" err="1" smtClean="0">
                <a:solidFill>
                  <a:srgbClr val="002060"/>
                </a:solidFill>
                <a:latin typeface="Cambria" pitchFamily="18" charset="0"/>
                <a:ea typeface="Cambria" pitchFamily="18" charset="0"/>
              </a:rPr>
              <a:t>koristi</a:t>
            </a:r>
            <a:r>
              <a:rPr lang="en-US" sz="2400" dirty="0" smtClean="0">
                <a:solidFill>
                  <a:srgbClr val="002060"/>
                </a:solidFill>
                <a:latin typeface="Cambria" pitchFamily="18" charset="0"/>
                <a:ea typeface="Cambria" pitchFamily="18" charset="0"/>
              </a:rPr>
              <a:t> </a:t>
            </a:r>
            <a:r>
              <a:rPr lang="en-US" sz="2400" dirty="0">
                <a:solidFill>
                  <a:srgbClr val="002060"/>
                </a:solidFill>
                <a:latin typeface="Cambria" pitchFamily="18" charset="0"/>
                <a:ea typeface="Cambria" pitchFamily="18" charset="0"/>
              </a:rPr>
              <a:t>ne </a:t>
            </a:r>
            <a:r>
              <a:rPr lang="en-US" sz="2400" dirty="0" err="1">
                <a:solidFill>
                  <a:srgbClr val="002060"/>
                </a:solidFill>
                <a:latin typeface="Cambria" pitchFamily="18" charset="0"/>
                <a:ea typeface="Cambria" pitchFamily="18" charset="0"/>
              </a:rPr>
              <a:t>samo</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informaciju</a:t>
            </a:r>
            <a:r>
              <a:rPr lang="en-US" sz="2400" dirty="0">
                <a:solidFill>
                  <a:srgbClr val="002060"/>
                </a:solidFill>
                <a:latin typeface="Cambria" pitchFamily="18" charset="0"/>
                <a:ea typeface="Cambria" pitchFamily="18" charset="0"/>
              </a:rPr>
              <a:t> o </a:t>
            </a:r>
            <a:r>
              <a:rPr lang="en-US" sz="2400" dirty="0" err="1" smtClean="0">
                <a:solidFill>
                  <a:srgbClr val="002060"/>
                </a:solidFill>
                <a:latin typeface="Cambria" pitchFamily="18" charset="0"/>
                <a:ea typeface="Cambria" pitchFamily="18" charset="0"/>
              </a:rPr>
              <a:t>mogućim</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akcijama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koracima</a:t>
            </a:r>
            <a:r>
              <a:rPr lang="en-US" sz="2400" dirty="0">
                <a:solidFill>
                  <a:srgbClr val="002060"/>
                </a:solidFill>
                <a:latin typeface="Cambria" pitchFamily="18" charset="0"/>
                <a:ea typeface="Cambria" pitchFamily="18" charset="0"/>
              </a:rPr>
              <a:t>) u </a:t>
            </a:r>
            <a:r>
              <a:rPr lang="en-US" sz="2400" dirty="0" err="1">
                <a:solidFill>
                  <a:srgbClr val="002060"/>
                </a:solidFill>
                <a:latin typeface="Cambria" pitchFamily="18" charset="0"/>
                <a:ea typeface="Cambria" pitchFamily="18" charset="0"/>
              </a:rPr>
              <a:t>svakom</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stanju</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već</a:t>
            </a:r>
            <a:r>
              <a:rPr lang="en-US" sz="2400" dirty="0" smtClean="0">
                <a:solidFill>
                  <a:srgbClr val="002060"/>
                </a:solidFill>
                <a:latin typeface="Cambria" pitchFamily="18" charset="0"/>
                <a:ea typeface="Cambria" pitchFamily="18" charset="0"/>
              </a:rPr>
              <a:t> </a:t>
            </a:r>
            <a:r>
              <a:rPr lang="en-US" sz="2400" dirty="0">
                <a:solidFill>
                  <a:srgbClr val="002060"/>
                </a:solidFill>
                <a:latin typeface="Cambria" pitchFamily="18" charset="0"/>
                <a:ea typeface="Cambria" pitchFamily="18" charset="0"/>
              </a:rPr>
              <a:t>i </a:t>
            </a:r>
            <a:r>
              <a:rPr lang="en-US" sz="2400" dirty="0" err="1">
                <a:solidFill>
                  <a:srgbClr val="002060"/>
                </a:solidFill>
                <a:latin typeface="Cambria" pitchFamily="18" charset="0"/>
                <a:ea typeface="Cambria" pitchFamily="18" charset="0"/>
              </a:rPr>
              <a:t>dodatno</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znanje</a:t>
            </a:r>
            <a:r>
              <a:rPr lang="en-US" sz="2400" dirty="0">
                <a:solidFill>
                  <a:srgbClr val="002060"/>
                </a:solidFill>
                <a:latin typeface="Cambria" pitchFamily="18" charset="0"/>
                <a:ea typeface="Cambria" pitchFamily="18" charset="0"/>
              </a:rPr>
              <a:t> o </a:t>
            </a:r>
            <a:r>
              <a:rPr lang="en-US" sz="2400" dirty="0" err="1">
                <a:solidFill>
                  <a:srgbClr val="002060"/>
                </a:solidFill>
                <a:latin typeface="Cambria" pitchFamily="18" charset="0"/>
                <a:ea typeface="Cambria" pitchFamily="18" charset="0"/>
              </a:rPr>
              <a:t>konkretnom</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problemu</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koje</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može</a:t>
            </a:r>
            <a:r>
              <a:rPr lang="en-US" sz="2400" dirty="0" smtClean="0">
                <a:solidFill>
                  <a:srgbClr val="002060"/>
                </a:solidFill>
                <a:latin typeface="Cambria" pitchFamily="18" charset="0"/>
                <a:ea typeface="Cambria" pitchFamily="18" charset="0"/>
              </a:rPr>
              <a:t> </a:t>
            </a:r>
            <a:r>
              <a:rPr lang="en-US" sz="2400" dirty="0">
                <a:solidFill>
                  <a:srgbClr val="002060"/>
                </a:solidFill>
                <a:latin typeface="Cambria" pitchFamily="18" charset="0"/>
                <a:ea typeface="Cambria" pitchFamily="18" charset="0"/>
              </a:rPr>
              <a:t>da </a:t>
            </a:r>
            <a:r>
              <a:rPr lang="en-US" sz="2400" dirty="0" err="1">
                <a:solidFill>
                  <a:srgbClr val="002060"/>
                </a:solidFill>
                <a:latin typeface="Cambria" pitchFamily="18" charset="0"/>
                <a:ea typeface="Cambria" pitchFamily="18" charset="0"/>
              </a:rPr>
              <a:t>usmerava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pretragu</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stanjima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koja</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više</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obećavaju</a:t>
            </a:r>
            <a:r>
              <a:rPr lang="en-US" sz="2400" dirty="0" smtClean="0">
                <a:solidFill>
                  <a:srgbClr val="002060"/>
                </a:solidFill>
                <a:latin typeface="Cambria" pitchFamily="18" charset="0"/>
                <a:ea typeface="Cambria" pitchFamily="18" charset="0"/>
              </a:rPr>
              <a:t>. </a:t>
            </a:r>
            <a:endParaRPr lang="sr-Latn-RS" sz="2400" dirty="0" smtClean="0">
              <a:solidFill>
                <a:srgbClr val="002060"/>
              </a:solidFill>
              <a:latin typeface="Cambria" pitchFamily="18" charset="0"/>
              <a:ea typeface="Cambria" pitchFamily="18" charset="0"/>
            </a:endParaRPr>
          </a:p>
          <a:p>
            <a:pPr>
              <a:buFont typeface="Wingdings" pitchFamily="2" charset="2"/>
              <a:buChar char="Ø"/>
            </a:pPr>
            <a:r>
              <a:rPr lang="en-US" sz="2400" dirty="0" smtClean="0">
                <a:solidFill>
                  <a:srgbClr val="002060"/>
                </a:solidFill>
                <a:latin typeface="Cambria" pitchFamily="18" charset="0"/>
                <a:ea typeface="Cambria" pitchFamily="18" charset="0"/>
              </a:rPr>
              <a:t>Ta </a:t>
            </a:r>
            <a:r>
              <a:rPr lang="en-US" sz="2400" dirty="0" err="1">
                <a:solidFill>
                  <a:srgbClr val="002060"/>
                </a:solidFill>
                <a:latin typeface="Cambria" pitchFamily="18" charset="0"/>
                <a:ea typeface="Cambria" pitchFamily="18" charset="0"/>
              </a:rPr>
              <a:t>informacija</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može</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biti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nekakva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ocena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mera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kvaliteta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stanja</a:t>
            </a:r>
            <a:r>
              <a:rPr lang="en-US" sz="2400" dirty="0">
                <a:solidFill>
                  <a:srgbClr val="002060"/>
                </a:solidFill>
                <a:latin typeface="Cambria" pitchFamily="18" charset="0"/>
                <a:ea typeface="Cambria" pitchFamily="18" charset="0"/>
              </a:rPr>
              <a:t>, a </a:t>
            </a:r>
            <a:r>
              <a:rPr lang="en-US" sz="2400" dirty="0" err="1" smtClean="0">
                <a:solidFill>
                  <a:srgbClr val="002060"/>
                </a:solidFill>
                <a:latin typeface="Cambria" pitchFamily="18" charset="0"/>
                <a:ea typeface="Cambria" pitchFamily="18" charset="0"/>
              </a:rPr>
              <a:t>može</a:t>
            </a:r>
            <a:r>
              <a:rPr lang="en-US" sz="2400" dirty="0" smtClean="0">
                <a:solidFill>
                  <a:srgbClr val="002060"/>
                </a:solidFill>
                <a:latin typeface="Cambria" pitchFamily="18" charset="0"/>
                <a:ea typeface="Cambria" pitchFamily="18" charset="0"/>
              </a:rPr>
              <a:t> </a:t>
            </a:r>
            <a:r>
              <a:rPr lang="en-US" sz="2400" dirty="0">
                <a:solidFill>
                  <a:srgbClr val="002060"/>
                </a:solidFill>
                <a:latin typeface="Cambria" pitchFamily="18" charset="0"/>
                <a:ea typeface="Cambria" pitchFamily="18" charset="0"/>
              </a:rPr>
              <a:t>da </a:t>
            </a:r>
            <a:r>
              <a:rPr lang="en-US" sz="2400" dirty="0" err="1">
                <a:solidFill>
                  <a:srgbClr val="002060"/>
                </a:solidFill>
                <a:latin typeface="Cambria" pitchFamily="18" charset="0"/>
                <a:ea typeface="Cambria" pitchFamily="18" charset="0"/>
              </a:rPr>
              <a:t>bude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zasnovana</a:t>
            </a:r>
            <a:r>
              <a:rPr lang="en-US" sz="2400" dirty="0">
                <a:solidFill>
                  <a:srgbClr val="002060"/>
                </a:solidFill>
                <a:latin typeface="Cambria" pitchFamily="18" charset="0"/>
                <a:ea typeface="Cambria" pitchFamily="18" charset="0"/>
              </a:rPr>
              <a:t> i </a:t>
            </a:r>
            <a:r>
              <a:rPr lang="en-US" sz="2400" dirty="0" err="1">
                <a:solidFill>
                  <a:srgbClr val="002060"/>
                </a:solidFill>
                <a:latin typeface="Cambria" pitchFamily="18" charset="0"/>
                <a:ea typeface="Cambria" pitchFamily="18" charset="0"/>
              </a:rPr>
              <a:t>na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informacijama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vezanim</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za</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početno</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ili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ciljno</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stanje</a:t>
            </a:r>
            <a:r>
              <a:rPr lang="en-US" sz="2400" dirty="0" smtClean="0">
                <a:solidFill>
                  <a:srgbClr val="002060"/>
                </a:solidFill>
                <a:latin typeface="Cambria" pitchFamily="18" charset="0"/>
                <a:ea typeface="Cambria" pitchFamily="18" charset="0"/>
              </a:rPr>
              <a:t>.</a:t>
            </a:r>
            <a:endParaRPr lang="sr-Latn-RS" sz="2400" dirty="0" smtClean="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1605470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439665" cy="1325563"/>
          </a:xfrm>
        </p:spPr>
        <p:txBody>
          <a:bodyPr>
            <a:noAutofit/>
          </a:bodyPr>
          <a:lstStyle/>
          <a:p>
            <a:r>
              <a:rPr lang="en-US" sz="4000" dirty="0" err="1">
                <a:solidFill>
                  <a:srgbClr val="002060"/>
                </a:solidFill>
                <a:latin typeface="Cambria" pitchFamily="18" charset="0"/>
                <a:ea typeface="Cambria" pitchFamily="18" charset="0"/>
              </a:rPr>
              <a:t>Informisana</a:t>
            </a:r>
            <a:r>
              <a:rPr lang="en-US" sz="4000" dirty="0">
                <a:solidFill>
                  <a:srgbClr val="002060"/>
                </a:solidFill>
                <a:latin typeface="Cambria" pitchFamily="18" charset="0"/>
                <a:ea typeface="Cambria" pitchFamily="18" charset="0"/>
              </a:rPr>
              <a:t> (</a:t>
            </a:r>
            <a:r>
              <a:rPr lang="en-US" sz="4000" dirty="0" err="1">
                <a:solidFill>
                  <a:srgbClr val="002060"/>
                </a:solidFill>
                <a:latin typeface="Cambria" pitchFamily="18" charset="0"/>
                <a:ea typeface="Cambria" pitchFamily="18" charset="0"/>
              </a:rPr>
              <a:t>ili</a:t>
            </a:r>
            <a:r>
              <a:rPr lang="en-US" sz="4000" dirty="0">
                <a:solidFill>
                  <a:srgbClr val="002060"/>
                </a:solidFill>
                <a:latin typeface="Cambria" pitchFamily="18" charset="0"/>
                <a:ea typeface="Cambria" pitchFamily="18" charset="0"/>
              </a:rPr>
              <a:t> </a:t>
            </a:r>
            <a:r>
              <a:rPr lang="en-US" sz="4000" dirty="0" err="1">
                <a:solidFill>
                  <a:srgbClr val="002060"/>
                </a:solidFill>
                <a:latin typeface="Cambria" pitchFamily="18" charset="0"/>
                <a:ea typeface="Cambria" pitchFamily="18" charset="0"/>
              </a:rPr>
              <a:t>heuristička</a:t>
            </a:r>
            <a:r>
              <a:rPr lang="en-US" sz="4000" dirty="0">
                <a:solidFill>
                  <a:srgbClr val="002060"/>
                </a:solidFill>
                <a:latin typeface="Cambria" pitchFamily="18" charset="0"/>
                <a:ea typeface="Cambria" pitchFamily="18" charset="0"/>
              </a:rPr>
              <a:t>) </a:t>
            </a:r>
            <a:r>
              <a:rPr lang="en-US" sz="4000" dirty="0" err="1">
                <a:solidFill>
                  <a:srgbClr val="002060"/>
                </a:solidFill>
                <a:latin typeface="Cambria" pitchFamily="18" charset="0"/>
                <a:ea typeface="Cambria" pitchFamily="18" charset="0"/>
              </a:rPr>
              <a:t>pretraga</a:t>
            </a:r>
            <a:r>
              <a:rPr lang="en-US" sz="4000" dirty="0">
                <a:solidFill>
                  <a:srgbClr val="002060"/>
                </a:solidFill>
                <a:latin typeface="Cambria" pitchFamily="18" charset="0"/>
                <a:ea typeface="Cambria" pitchFamily="18" charset="0"/>
              </a:rPr>
              <a:t> </a:t>
            </a:r>
          </a:p>
        </p:txBody>
      </p:sp>
      <p:sp>
        <p:nvSpPr>
          <p:cNvPr id="3" name="Content Placeholder 2"/>
          <p:cNvSpPr>
            <a:spLocks noGrp="1"/>
          </p:cNvSpPr>
          <p:nvPr>
            <p:ph idx="1"/>
          </p:nvPr>
        </p:nvSpPr>
        <p:spPr>
          <a:xfrm>
            <a:off x="467544" y="2852936"/>
            <a:ext cx="8229600" cy="3600400"/>
          </a:xfrm>
        </p:spPr>
        <p:txBody>
          <a:bodyPr>
            <a:noAutofit/>
          </a:bodyPr>
          <a:lstStyle/>
          <a:p>
            <a:r>
              <a:rPr lang="sr-Latn-RS" sz="2400" dirty="0">
                <a:solidFill>
                  <a:srgbClr val="002060"/>
                </a:solidFill>
                <a:latin typeface="Cambria" pitchFamily="18" charset="0"/>
                <a:ea typeface="Cambria" pitchFamily="18" charset="0"/>
              </a:rPr>
              <a:t>Ta mera kvaliteta često nije egzaktna, nego predstavlja nekakvu procenu, heurističku meru.</a:t>
            </a:r>
          </a:p>
          <a:p>
            <a:r>
              <a:rPr lang="sr-Latn-RS" sz="2400" dirty="0">
                <a:solidFill>
                  <a:srgbClr val="002060"/>
                </a:solidFill>
                <a:latin typeface="Cambria" pitchFamily="18" charset="0"/>
                <a:ea typeface="Cambria" pitchFamily="18" charset="0"/>
              </a:rPr>
              <a:t>Funkciju koja ocenjuje kvalitet stanja zovemo funkcija evaluacije. </a:t>
            </a:r>
            <a:r>
              <a:rPr lang="sr-Latn-RS" sz="2400" dirty="0" smtClean="0">
                <a:solidFill>
                  <a:srgbClr val="002060"/>
                </a:solidFill>
                <a:latin typeface="Cambria" pitchFamily="18" charset="0"/>
                <a:ea typeface="Cambria" pitchFamily="18" charset="0"/>
              </a:rPr>
              <a:t>Ukoliko </a:t>
            </a:r>
            <a:r>
              <a:rPr lang="sr-Latn-RS" sz="2400" dirty="0">
                <a:solidFill>
                  <a:srgbClr val="002060"/>
                </a:solidFill>
                <a:latin typeface="Cambria" pitchFamily="18" charset="0"/>
                <a:ea typeface="Cambria" pitchFamily="18" charset="0"/>
              </a:rPr>
              <a:t>je funkcija evaluacije označena sa f, onda f(n) označava ocenu stanja n. Podrazumevaće se da su cene akcija (ili cene grana grafa) nenegativne. </a:t>
            </a:r>
            <a:endParaRPr lang="sr-Latn-RS" sz="2400" dirty="0" smtClean="0">
              <a:solidFill>
                <a:srgbClr val="002060"/>
              </a:solidFill>
              <a:latin typeface="Cambria" pitchFamily="18" charset="0"/>
              <a:ea typeface="Cambria" pitchFamily="18" charset="0"/>
            </a:endParaRPr>
          </a:p>
          <a:p>
            <a:r>
              <a:rPr lang="sr-Latn-RS" sz="2400" dirty="0" smtClean="0">
                <a:solidFill>
                  <a:srgbClr val="002060"/>
                </a:solidFill>
                <a:latin typeface="Cambria" pitchFamily="18" charset="0"/>
                <a:ea typeface="Cambria" pitchFamily="18" charset="0"/>
              </a:rPr>
              <a:t>Problemi </a:t>
            </a:r>
            <a:r>
              <a:rPr lang="sr-Latn-RS" sz="2400" dirty="0">
                <a:solidFill>
                  <a:srgbClr val="002060"/>
                </a:solidFill>
                <a:latin typeface="Cambria" pitchFamily="18" charset="0"/>
                <a:ea typeface="Cambria" pitchFamily="18" charset="0"/>
              </a:rPr>
              <a:t>pretrage često mogu pogodno zadati u terminima grafova koji opisuju prostor stanja, pa će se umesto „stanja“ i „ocena stanja“ govoriti i „čvor” i „ocena čvora“. </a:t>
            </a:r>
          </a:p>
        </p:txBody>
      </p:sp>
    </p:spTree>
    <p:extLst>
      <p:ext uri="{BB962C8B-B14F-4D97-AF65-F5344CB8AC3E}">
        <p14:creationId xmlns:p14="http://schemas.microsoft.com/office/powerpoint/2010/main" val="3418942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848"/>
            <a:ext cx="8229600" cy="1143000"/>
          </a:xfrm>
        </p:spPr>
        <p:txBody>
          <a:bodyPr>
            <a:normAutofit/>
          </a:bodyPr>
          <a:lstStyle/>
          <a:p>
            <a:r>
              <a:rPr lang="en-US" dirty="0" err="1">
                <a:solidFill>
                  <a:srgbClr val="002060"/>
                </a:solidFill>
                <a:latin typeface="Cambria" pitchFamily="18" charset="0"/>
                <a:ea typeface="Cambria" pitchFamily="18" charset="0"/>
              </a:rPr>
              <a:t>Pohlepna</a:t>
            </a:r>
            <a:r>
              <a:rPr lang="en-US" dirty="0">
                <a:solidFill>
                  <a:srgbClr val="002060"/>
                </a:solidFill>
                <a:latin typeface="Cambria" pitchFamily="18" charset="0"/>
                <a:ea typeface="Cambria" pitchFamily="18" charset="0"/>
              </a:rPr>
              <a:t> </a:t>
            </a:r>
            <a:r>
              <a:rPr lang="en-US" dirty="0" err="1">
                <a:solidFill>
                  <a:srgbClr val="002060"/>
                </a:solidFill>
                <a:latin typeface="Cambria" pitchFamily="18" charset="0"/>
                <a:ea typeface="Cambria" pitchFamily="18" charset="0"/>
              </a:rPr>
              <a:t>pretraga</a:t>
            </a:r>
            <a:r>
              <a:rPr lang="en-US" dirty="0">
                <a:solidFill>
                  <a:srgbClr val="002060"/>
                </a:solidFill>
                <a:latin typeface="Cambria" pitchFamily="18" charset="0"/>
                <a:ea typeface="Cambria" pitchFamily="18" charset="0"/>
              </a:rPr>
              <a:t> </a:t>
            </a:r>
          </a:p>
        </p:txBody>
      </p:sp>
      <p:sp>
        <p:nvSpPr>
          <p:cNvPr id="3" name="Content Placeholder 2"/>
          <p:cNvSpPr>
            <a:spLocks noGrp="1"/>
          </p:cNvSpPr>
          <p:nvPr>
            <p:ph idx="1"/>
          </p:nvPr>
        </p:nvSpPr>
        <p:spPr>
          <a:xfrm>
            <a:off x="467544" y="2564904"/>
            <a:ext cx="8229600" cy="3412976"/>
          </a:xfrm>
        </p:spPr>
        <p:txBody>
          <a:bodyPr>
            <a:normAutofit/>
          </a:bodyPr>
          <a:lstStyle/>
          <a:p>
            <a:pPr>
              <a:buFont typeface="Wingdings" pitchFamily="2" charset="2"/>
              <a:buChar char="Ø"/>
            </a:pPr>
            <a:r>
              <a:rPr lang="en-US" sz="2400" dirty="0" err="1" smtClean="0">
                <a:solidFill>
                  <a:srgbClr val="002060"/>
                </a:solidFill>
                <a:latin typeface="Cambria" pitchFamily="18" charset="0"/>
                <a:ea typeface="Cambria" pitchFamily="18" charset="0"/>
              </a:rPr>
              <a:t>Pohlepnim</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algoritmom</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naziva</a:t>
            </a:r>
            <a:r>
              <a:rPr lang="en-US" sz="2400" dirty="0">
                <a:solidFill>
                  <a:srgbClr val="002060"/>
                </a:solidFill>
                <a:latin typeface="Cambria" pitchFamily="18" charset="0"/>
                <a:ea typeface="Cambria" pitchFamily="18" charset="0"/>
              </a:rPr>
              <a:t> se </a:t>
            </a:r>
            <a:r>
              <a:rPr lang="en-US" sz="2400" dirty="0" err="1">
                <a:solidFill>
                  <a:srgbClr val="002060"/>
                </a:solidFill>
                <a:latin typeface="Cambria" pitchFamily="18" charset="0"/>
                <a:ea typeface="Cambria" pitchFamily="18" charset="0"/>
              </a:rPr>
              <a:t>algoritamkoji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bira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lokalno</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optimalne</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akcije</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tj.težine</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posrednom</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povećanju</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vrednosti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neke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ciljne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funkcije</a:t>
            </a:r>
            <a:r>
              <a:rPr lang="en-US" sz="2400" dirty="0">
                <a:solidFill>
                  <a:srgbClr val="002060"/>
                </a:solidFill>
                <a:latin typeface="Cambria" pitchFamily="18" charset="0"/>
                <a:ea typeface="Cambria" pitchFamily="18" charset="0"/>
              </a:rPr>
              <a:t>. </a:t>
            </a:r>
            <a:endParaRPr lang="sr-Latn-RS" sz="2400" dirty="0" smtClean="0">
              <a:solidFill>
                <a:srgbClr val="002060"/>
              </a:solidFill>
              <a:latin typeface="Cambria" pitchFamily="18" charset="0"/>
              <a:ea typeface="Cambria" pitchFamily="18" charset="0"/>
            </a:endParaRPr>
          </a:p>
          <a:p>
            <a:pPr>
              <a:buFont typeface="Wingdings" pitchFamily="2" charset="2"/>
              <a:buChar char="Ø"/>
            </a:pPr>
            <a:r>
              <a:rPr lang="en-US" sz="2400" dirty="0" err="1" smtClean="0">
                <a:solidFill>
                  <a:srgbClr val="002060"/>
                </a:solidFill>
                <a:latin typeface="Cambria" pitchFamily="18" charset="0"/>
                <a:ea typeface="Cambria" pitchFamily="18" charset="0"/>
              </a:rPr>
              <a:t>Ovakav</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algoritam</a:t>
            </a:r>
            <a:r>
              <a:rPr lang="en-US" sz="2400" dirty="0">
                <a:solidFill>
                  <a:srgbClr val="002060"/>
                </a:solidFill>
                <a:latin typeface="Cambria" pitchFamily="18" charset="0"/>
                <a:ea typeface="Cambria" pitchFamily="18" charset="0"/>
              </a:rPr>
              <a:t> ne </a:t>
            </a:r>
            <a:r>
              <a:rPr lang="en-US" sz="2400" dirty="0" err="1">
                <a:solidFill>
                  <a:srgbClr val="002060"/>
                </a:solidFill>
                <a:latin typeface="Cambria" pitchFamily="18" charset="0"/>
                <a:ea typeface="Cambria" pitchFamily="18" charset="0"/>
              </a:rPr>
              <a:t>procenjuje</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dugoročni</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kvalitet</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izabranih</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akcija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tj</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koliko</a:t>
            </a:r>
            <a:r>
              <a:rPr lang="en-US" sz="2400" dirty="0">
                <a:solidFill>
                  <a:srgbClr val="002060"/>
                </a:solidFill>
                <a:latin typeface="Cambria" pitchFamily="18" charset="0"/>
                <a:ea typeface="Cambria" pitchFamily="18" charset="0"/>
              </a:rPr>
              <a:t> one </a:t>
            </a:r>
            <a:r>
              <a:rPr lang="en-US" sz="2400" dirty="0" err="1">
                <a:solidFill>
                  <a:srgbClr val="002060"/>
                </a:solidFill>
                <a:latin typeface="Cambria" pitchFamily="18" charset="0"/>
                <a:ea typeface="Cambria" pitchFamily="18" charset="0"/>
              </a:rPr>
              <a:t>doprinose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ostvarenju</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konačnog</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cilja</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već</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bira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akciju</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koja</a:t>
            </a:r>
            <a:r>
              <a:rPr lang="en-US" sz="2400" dirty="0">
                <a:solidFill>
                  <a:srgbClr val="002060"/>
                </a:solidFill>
                <a:latin typeface="Cambria" pitchFamily="18" charset="0"/>
                <a:ea typeface="Cambria" pitchFamily="18" charset="0"/>
              </a:rPr>
              <a:t> se </a:t>
            </a:r>
            <a:r>
              <a:rPr lang="en-US" sz="2400" dirty="0" err="1">
                <a:solidFill>
                  <a:srgbClr val="002060"/>
                </a:solidFill>
                <a:latin typeface="Cambria" pitchFamily="18" charset="0"/>
                <a:ea typeface="Cambria" pitchFamily="18" charset="0"/>
              </a:rPr>
              <a:t>na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osnovu</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znanja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dostupnog</a:t>
            </a:r>
            <a:r>
              <a:rPr lang="en-US" sz="2400" dirty="0">
                <a:solidFill>
                  <a:srgbClr val="002060"/>
                </a:solidFill>
                <a:latin typeface="Cambria" pitchFamily="18" charset="0"/>
                <a:ea typeface="Cambria" pitchFamily="18" charset="0"/>
              </a:rPr>
              <a:t> u </a:t>
            </a:r>
            <a:r>
              <a:rPr lang="en-US" sz="2400" dirty="0" err="1">
                <a:solidFill>
                  <a:srgbClr val="002060"/>
                </a:solidFill>
                <a:latin typeface="Cambria" pitchFamily="18" charset="0"/>
                <a:ea typeface="Cambria" pitchFamily="18" charset="0"/>
              </a:rPr>
              <a:t>trenutku</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izbora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procenjuje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kao</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najbolja</a:t>
            </a:r>
            <a:r>
              <a:rPr lang="en-US" sz="2400" dirty="0">
                <a:solidFill>
                  <a:srgbClr val="002060"/>
                </a:solidFill>
                <a:latin typeface="Cambria" pitchFamily="18" charset="0"/>
                <a:ea typeface="Cambria" pitchFamily="18" charset="0"/>
              </a:rPr>
              <a:t> </a:t>
            </a:r>
            <a:r>
              <a:rPr lang="en-US" sz="2400" dirty="0" smtClean="0">
                <a:solidFill>
                  <a:srgbClr val="002060"/>
                </a:solidFill>
                <a:latin typeface="Cambria" pitchFamily="18" charset="0"/>
                <a:ea typeface="Cambria" pitchFamily="18" charset="0"/>
              </a:rPr>
              <a:t>me</a:t>
            </a:r>
            <a:r>
              <a:rPr lang="sr-Latn-RS" sz="2400" dirty="0" smtClean="0">
                <a:solidFill>
                  <a:srgbClr val="002060"/>
                </a:solidFill>
                <a:latin typeface="Cambria" pitchFamily="18" charset="0"/>
                <a:ea typeface="Cambria" pitchFamily="18" charset="0"/>
              </a:rPr>
              <a:t>đ</a:t>
            </a:r>
            <a:r>
              <a:rPr lang="en-US" sz="2400" dirty="0" smtClean="0">
                <a:solidFill>
                  <a:srgbClr val="002060"/>
                </a:solidFill>
                <a:latin typeface="Cambria" pitchFamily="18" charset="0"/>
                <a:ea typeface="Cambria" pitchFamily="18" charset="0"/>
              </a:rPr>
              <a:t>u </a:t>
            </a:r>
            <a:r>
              <a:rPr lang="en-US" sz="2400" dirty="0" err="1" smtClean="0">
                <a:solidFill>
                  <a:srgbClr val="002060"/>
                </a:solidFill>
                <a:latin typeface="Cambria" pitchFamily="18" charset="0"/>
                <a:ea typeface="Cambria" pitchFamily="18" charset="0"/>
              </a:rPr>
              <a:t>raspoloživim</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akcijama</a:t>
            </a:r>
            <a:r>
              <a:rPr lang="en-US" sz="2400" dirty="0">
                <a:solidFill>
                  <a:srgbClr val="002060"/>
                </a:solidFill>
                <a:latin typeface="Cambria" pitchFamily="18" charset="0"/>
                <a:ea typeface="Cambria" pitchFamily="18" charset="0"/>
              </a:rPr>
              <a:t>. </a:t>
            </a:r>
          </a:p>
        </p:txBody>
      </p:sp>
    </p:spTree>
    <p:extLst>
      <p:ext uri="{BB962C8B-B14F-4D97-AF65-F5344CB8AC3E}">
        <p14:creationId xmlns:p14="http://schemas.microsoft.com/office/powerpoint/2010/main" val="962487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229600" cy="1143000"/>
          </a:xfrm>
        </p:spPr>
        <p:txBody>
          <a:bodyPr>
            <a:normAutofit/>
          </a:bodyPr>
          <a:lstStyle/>
          <a:p>
            <a:r>
              <a:rPr lang="sr-Latn-RS" dirty="0">
                <a:solidFill>
                  <a:srgbClr val="002060"/>
                </a:solidFill>
                <a:latin typeface="Cambria" pitchFamily="18" charset="0"/>
                <a:ea typeface="Cambria" pitchFamily="18" charset="0"/>
              </a:rPr>
              <a:t>Primer</a:t>
            </a:r>
            <a:endParaRPr lang="en-US" dirty="0">
              <a:solidFill>
                <a:srgbClr val="002060"/>
              </a:solidFill>
              <a:latin typeface="Cambria" pitchFamily="18" charset="0"/>
              <a:ea typeface="Cambria" pitchFamily="18" charset="0"/>
            </a:endParaRPr>
          </a:p>
        </p:txBody>
      </p:sp>
      <p:sp>
        <p:nvSpPr>
          <p:cNvPr id="3" name="Content Placeholder 2"/>
          <p:cNvSpPr>
            <a:spLocks noGrp="1"/>
          </p:cNvSpPr>
          <p:nvPr>
            <p:ph idx="1"/>
          </p:nvPr>
        </p:nvSpPr>
        <p:spPr>
          <a:xfrm>
            <a:off x="457200" y="2320280"/>
            <a:ext cx="8229600" cy="3340968"/>
          </a:xfrm>
        </p:spPr>
        <p:txBody>
          <a:bodyPr>
            <a:normAutofit/>
          </a:bodyPr>
          <a:lstStyle/>
          <a:p>
            <a:pPr marL="0" indent="0">
              <a:buNone/>
            </a:pPr>
            <a:r>
              <a:rPr lang="en-US" sz="2400" dirty="0" err="1" smtClean="0">
                <a:solidFill>
                  <a:srgbClr val="002060"/>
                </a:solidFill>
                <a:latin typeface="Cambria" pitchFamily="18" charset="0"/>
                <a:ea typeface="Cambria" pitchFamily="18" charset="0"/>
              </a:rPr>
              <a:t>Traženje</a:t>
            </a:r>
            <a:r>
              <a:rPr lang="en-US" sz="2400" dirty="0" smtClean="0">
                <a:solidFill>
                  <a:srgbClr val="002060"/>
                </a:solidFill>
                <a:latin typeface="Cambria" pitchFamily="18" charset="0"/>
                <a:ea typeface="Cambria" pitchFamily="18" charset="0"/>
              </a:rPr>
              <a:t> </a:t>
            </a:r>
            <a:r>
              <a:rPr lang="en-US" sz="2400" dirty="0">
                <a:solidFill>
                  <a:srgbClr val="002060"/>
                </a:solidFill>
                <a:latin typeface="Cambria" pitchFamily="18" charset="0"/>
                <a:ea typeface="Cambria" pitchFamily="18" charset="0"/>
              </a:rPr>
              <a:t>puta od </a:t>
            </a:r>
            <a:r>
              <a:rPr lang="en-US" sz="2400" dirty="0" err="1">
                <a:solidFill>
                  <a:srgbClr val="002060"/>
                </a:solidFill>
                <a:latin typeface="Cambria" pitchFamily="18" charset="0"/>
                <a:ea typeface="Cambria" pitchFamily="18" charset="0"/>
              </a:rPr>
              <a:t>Podgorice</a:t>
            </a:r>
            <a:r>
              <a:rPr lang="en-US" sz="2400" dirty="0">
                <a:solidFill>
                  <a:srgbClr val="002060"/>
                </a:solidFill>
                <a:latin typeface="Cambria" pitchFamily="18" charset="0"/>
                <a:ea typeface="Cambria" pitchFamily="18" charset="0"/>
              </a:rPr>
              <a:t> do </a:t>
            </a:r>
            <a:r>
              <a:rPr lang="en-US" sz="2400" dirty="0" err="1" smtClean="0">
                <a:solidFill>
                  <a:srgbClr val="002060"/>
                </a:solidFill>
                <a:latin typeface="Cambria" pitchFamily="18" charset="0"/>
                <a:ea typeface="Cambria" pitchFamily="18" charset="0"/>
              </a:rPr>
              <a:t>Budimpešte</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primenom</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pohlepnog</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algoritma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na</a:t>
            </a:r>
            <a:r>
              <a:rPr lang="en-US" sz="2400" dirty="0">
                <a:solidFill>
                  <a:srgbClr val="002060"/>
                </a:solidFill>
                <a:latin typeface="Cambria" pitchFamily="18" charset="0"/>
                <a:ea typeface="Cambria" pitchFamily="18" charset="0"/>
              </a:rPr>
              <a:t> </a:t>
            </a:r>
            <a:r>
              <a:rPr lang="sr-Latn-RS" sz="2400" dirty="0" smtClean="0">
                <a:solidFill>
                  <a:srgbClr val="002060"/>
                </a:solidFill>
                <a:latin typeface="Cambria" pitchFamily="18" charset="0"/>
                <a:ea typeface="Cambria" pitchFamily="18" charset="0"/>
              </a:rPr>
              <a:t>narednoj </a:t>
            </a:r>
            <a:r>
              <a:rPr lang="en-US" sz="2400" dirty="0" err="1" smtClean="0">
                <a:solidFill>
                  <a:srgbClr val="002060"/>
                </a:solidFill>
                <a:latin typeface="Cambria" pitchFamily="18" charset="0"/>
                <a:ea typeface="Cambria" pitchFamily="18" charset="0"/>
              </a:rPr>
              <a:t>slici</a:t>
            </a:r>
            <a:r>
              <a:rPr lang="en-US" sz="2400" dirty="0" smtClean="0">
                <a:solidFill>
                  <a:srgbClr val="002060"/>
                </a:solidFill>
                <a:latin typeface="Cambria" pitchFamily="18" charset="0"/>
                <a:ea typeface="Cambria" pitchFamily="18" charset="0"/>
              </a:rPr>
              <a:t> je </a:t>
            </a:r>
            <a:r>
              <a:rPr lang="en-US" sz="2400" dirty="0" err="1">
                <a:solidFill>
                  <a:srgbClr val="002060"/>
                </a:solidFill>
                <a:latin typeface="Cambria" pitchFamily="18" charset="0"/>
                <a:ea typeface="Cambria" pitchFamily="18" charset="0"/>
              </a:rPr>
              <a:t>prikazan</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graf</a:t>
            </a:r>
            <a:r>
              <a:rPr lang="en-US" sz="2400" dirty="0">
                <a:solidFill>
                  <a:srgbClr val="002060"/>
                </a:solidFill>
                <a:latin typeface="Cambria" pitchFamily="18" charset="0"/>
                <a:ea typeface="Cambria" pitchFamily="18" charset="0"/>
              </a:rPr>
              <a:t> </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koji</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opisuje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prostor</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stanja</a:t>
            </a:r>
            <a:r>
              <a:rPr lang="en-US" sz="2400" dirty="0">
                <a:solidFill>
                  <a:srgbClr val="002060"/>
                </a:solidFill>
                <a:latin typeface="Cambria" pitchFamily="18" charset="0"/>
                <a:ea typeface="Cambria" pitchFamily="18" charset="0"/>
              </a:rPr>
              <a:t>, a </a:t>
            </a:r>
            <a:r>
              <a:rPr lang="en-US" sz="2400" dirty="0" err="1">
                <a:solidFill>
                  <a:srgbClr val="002060"/>
                </a:solidFill>
                <a:latin typeface="Cambria" pitchFamily="18" charset="0"/>
                <a:ea typeface="Cambria" pitchFamily="18" charset="0"/>
              </a:rPr>
              <a:t>na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slici</a:t>
            </a:r>
            <a:r>
              <a:rPr lang="en-US" sz="2400" dirty="0">
                <a:solidFill>
                  <a:srgbClr val="002060"/>
                </a:solidFill>
                <a:latin typeface="Cambria" pitchFamily="18" charset="0"/>
                <a:ea typeface="Cambria" pitchFamily="18" charset="0"/>
              </a:rPr>
              <a:t> dole </a:t>
            </a:r>
            <a:r>
              <a:rPr lang="en-US" sz="2400" dirty="0" err="1">
                <a:solidFill>
                  <a:srgbClr val="002060"/>
                </a:solidFill>
                <a:latin typeface="Cambria" pitchFamily="18" charset="0"/>
                <a:ea typeface="Cambria" pitchFamily="18" charset="0"/>
              </a:rPr>
              <a:t>prikazano</a:t>
            </a:r>
            <a:r>
              <a:rPr lang="en-US" sz="2400" dirty="0">
                <a:solidFill>
                  <a:srgbClr val="002060"/>
                </a:solidFill>
                <a:latin typeface="Cambria" pitchFamily="18" charset="0"/>
                <a:ea typeface="Cambria" pitchFamily="18" charset="0"/>
              </a:rPr>
              <a:t> je </a:t>
            </a:r>
            <a:r>
              <a:rPr lang="en-US" sz="2400" dirty="0" err="1">
                <a:solidFill>
                  <a:srgbClr val="002060"/>
                </a:solidFill>
                <a:latin typeface="Cambria" pitchFamily="18" charset="0"/>
                <a:ea typeface="Cambria" pitchFamily="18" charset="0"/>
              </a:rPr>
              <a:t>stablo</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pretrage</a:t>
            </a:r>
            <a:r>
              <a:rPr lang="en-US" sz="2400" dirty="0">
                <a:solidFill>
                  <a:srgbClr val="002060"/>
                </a:solidFill>
                <a:latin typeface="Cambria" pitchFamily="18" charset="0"/>
                <a:ea typeface="Cambria" pitchFamily="18" charset="0"/>
              </a:rPr>
              <a:t>. </a:t>
            </a:r>
            <a:endParaRPr lang="sr-Latn-RS" sz="2400" dirty="0" smtClean="0">
              <a:solidFill>
                <a:srgbClr val="002060"/>
              </a:solidFill>
              <a:latin typeface="Cambria" pitchFamily="18" charset="0"/>
              <a:ea typeface="Cambria" pitchFamily="18" charset="0"/>
            </a:endParaRPr>
          </a:p>
          <a:p>
            <a:pPr marL="0" indent="0">
              <a:buNone/>
            </a:pPr>
            <a:r>
              <a:rPr lang="en-US" sz="2400" dirty="0" smtClean="0">
                <a:solidFill>
                  <a:srgbClr val="002060"/>
                </a:solidFill>
                <a:latin typeface="Cambria" pitchFamily="18" charset="0"/>
                <a:ea typeface="Cambria" pitchFamily="18" charset="0"/>
              </a:rPr>
              <a:t>Na </a:t>
            </a:r>
            <a:r>
              <a:rPr lang="en-US" sz="2400" dirty="0" err="1">
                <a:solidFill>
                  <a:srgbClr val="002060"/>
                </a:solidFill>
                <a:latin typeface="Cambria" pitchFamily="18" charset="0"/>
                <a:ea typeface="Cambria" pitchFamily="18" charset="0"/>
              </a:rPr>
              <a:t>prvom</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grafu</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podebljanim</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ciframa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ispisana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su</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kopnena</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običnim</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ciframa</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vazdušna</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rastojanja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izmedu</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dva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grada</a:t>
            </a:r>
            <a:r>
              <a:rPr lang="en-US" sz="2400" dirty="0">
                <a:solidFill>
                  <a:srgbClr val="002060"/>
                </a:solidFill>
                <a:latin typeface="Cambria" pitchFamily="18" charset="0"/>
                <a:ea typeface="Cambria" pitchFamily="18" charset="0"/>
              </a:rPr>
              <a:t>, a </a:t>
            </a:r>
            <a:r>
              <a:rPr lang="en-US" sz="2400" dirty="0" err="1">
                <a:solidFill>
                  <a:srgbClr val="002060"/>
                </a:solidFill>
                <a:latin typeface="Cambria" pitchFamily="18" charset="0"/>
                <a:ea typeface="Cambria" pitchFamily="18" charset="0"/>
              </a:rPr>
              <a:t>isprekidanim</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linijama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spojeni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su</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gradovi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za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koje</a:t>
            </a:r>
            <a:r>
              <a:rPr lang="en-US" sz="2400" dirty="0">
                <a:solidFill>
                  <a:srgbClr val="002060"/>
                </a:solidFill>
                <a:latin typeface="Cambria" pitchFamily="18" charset="0"/>
                <a:ea typeface="Cambria" pitchFamily="18" charset="0"/>
              </a:rPr>
              <a:t> ne </a:t>
            </a:r>
            <a:r>
              <a:rPr lang="en-US" sz="2400" dirty="0" err="1">
                <a:solidFill>
                  <a:srgbClr val="002060"/>
                </a:solidFill>
                <a:latin typeface="Cambria" pitchFamily="18" charset="0"/>
                <a:ea typeface="Cambria" pitchFamily="18" charset="0"/>
              </a:rPr>
              <a:t>postoji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direktna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kopnena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veza</a:t>
            </a:r>
            <a:endParaRPr lang="en-US" sz="2400"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2528715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890407" y="1556792"/>
            <a:ext cx="4253593" cy="4870403"/>
          </a:xfrm>
          <a:prstGeom prst="rect">
            <a:avLst/>
          </a:prstGeom>
        </p:spPr>
      </p:pic>
      <p:sp>
        <p:nvSpPr>
          <p:cNvPr id="2" name="Title 1"/>
          <p:cNvSpPr>
            <a:spLocks noGrp="1"/>
          </p:cNvSpPr>
          <p:nvPr>
            <p:ph type="title"/>
          </p:nvPr>
        </p:nvSpPr>
        <p:spPr>
          <a:xfrm>
            <a:off x="483490" y="980728"/>
            <a:ext cx="8229600" cy="1143000"/>
          </a:xfrm>
        </p:spPr>
        <p:txBody>
          <a:bodyPr/>
          <a:lstStyle/>
          <a:p>
            <a:r>
              <a:rPr lang="sr-Latn-RS" dirty="0">
                <a:solidFill>
                  <a:srgbClr val="002060"/>
                </a:solidFill>
                <a:latin typeface="Cambria" pitchFamily="18" charset="0"/>
                <a:ea typeface="Cambria" pitchFamily="18" charset="0"/>
              </a:rPr>
              <a:t>Primer</a:t>
            </a:r>
            <a:endParaRPr lang="en-US" dirty="0">
              <a:solidFill>
                <a:srgbClr val="002060"/>
              </a:solidFill>
              <a:latin typeface="Cambria" pitchFamily="18" charset="0"/>
              <a:ea typeface="Cambria" pitchFamily="18" charset="0"/>
            </a:endParaRPr>
          </a:p>
        </p:txBody>
      </p:sp>
      <p:pic>
        <p:nvPicPr>
          <p:cNvPr id="5" name="Picture 4"/>
          <p:cNvPicPr>
            <a:picLocks noChangeAspect="1"/>
          </p:cNvPicPr>
          <p:nvPr/>
        </p:nvPicPr>
        <p:blipFill>
          <a:blip r:embed="rId3"/>
          <a:stretch>
            <a:fillRect/>
          </a:stretch>
        </p:blipFill>
        <p:spPr>
          <a:xfrm>
            <a:off x="611560" y="2203101"/>
            <a:ext cx="4743450" cy="3396693"/>
          </a:xfrm>
          <a:prstGeom prst="rect">
            <a:avLst/>
          </a:prstGeom>
        </p:spPr>
      </p:pic>
    </p:spTree>
    <p:extLst>
      <p:ext uri="{BB962C8B-B14F-4D97-AF65-F5344CB8AC3E}">
        <p14:creationId xmlns:p14="http://schemas.microsoft.com/office/powerpoint/2010/main" val="2556826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848"/>
            <a:ext cx="8229600" cy="1143000"/>
          </a:xfrm>
        </p:spPr>
        <p:txBody>
          <a:bodyPr>
            <a:normAutofit/>
          </a:bodyPr>
          <a:lstStyle/>
          <a:p>
            <a:r>
              <a:rPr lang="sr-Latn-RS" dirty="0" smtClean="0">
                <a:solidFill>
                  <a:srgbClr val="002060"/>
                </a:solidFill>
                <a:latin typeface="Cambria" pitchFamily="18" charset="0"/>
                <a:ea typeface="Cambria" pitchFamily="18" charset="0"/>
              </a:rPr>
              <a:t>Algoritam prvo najbolji</a:t>
            </a:r>
            <a:endParaRPr lang="en-US" dirty="0">
              <a:solidFill>
                <a:srgbClr val="002060"/>
              </a:solidFill>
              <a:latin typeface="Cambria" pitchFamily="18" charset="0"/>
              <a:ea typeface="Cambria" pitchFamily="18" charset="0"/>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1340148" y="2152782"/>
            <a:ext cx="6760244" cy="4084530"/>
          </a:xfrm>
          <a:prstGeom prst="rect">
            <a:avLst/>
          </a:prstGeom>
        </p:spPr>
      </p:pic>
    </p:spTree>
    <p:extLst>
      <p:ext uri="{BB962C8B-B14F-4D97-AF65-F5344CB8AC3E}">
        <p14:creationId xmlns:p14="http://schemas.microsoft.com/office/powerpoint/2010/main" val="2658194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pPr algn="l"/>
            <a:r>
              <a:rPr lang="en-US" dirty="0" err="1">
                <a:solidFill>
                  <a:schemeClr val="tx2"/>
                </a:solidFill>
                <a:latin typeface="Cambria" pitchFamily="18" charset="0"/>
              </a:rPr>
              <a:t>Genetski</a:t>
            </a:r>
            <a:r>
              <a:rPr lang="en-US" dirty="0">
                <a:solidFill>
                  <a:schemeClr val="tx2"/>
                </a:solidFill>
                <a:latin typeface="Cambria" pitchFamily="18" charset="0"/>
              </a:rPr>
              <a:t> </a:t>
            </a:r>
            <a:r>
              <a:rPr lang="en-US" dirty="0" err="1">
                <a:solidFill>
                  <a:schemeClr val="tx2"/>
                </a:solidFill>
                <a:latin typeface="Cambria" pitchFamily="18" charset="0"/>
              </a:rPr>
              <a:t>algoritam</a:t>
            </a:r>
            <a:r>
              <a:rPr lang="en-US" dirty="0">
                <a:solidFill>
                  <a:schemeClr val="tx2"/>
                </a:solidFill>
                <a:latin typeface="Cambria" pitchFamily="18" charset="0"/>
              </a:rPr>
              <a:t> </a:t>
            </a:r>
          </a:p>
        </p:txBody>
      </p:sp>
      <p:pic>
        <p:nvPicPr>
          <p:cNvPr id="6" name="Content Placeholder 5"/>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l="1462" t="4129" r="2001" b="4532"/>
          <a:stretch/>
        </p:blipFill>
        <p:spPr>
          <a:xfrm>
            <a:off x="931880" y="2636378"/>
            <a:ext cx="7564583" cy="3699163"/>
          </a:xfrm>
          <a:prstGeom prst="rect">
            <a:avLst/>
          </a:prstGeom>
        </p:spPr>
      </p:pic>
    </p:spTree>
    <p:extLst>
      <p:ext uri="{BB962C8B-B14F-4D97-AF65-F5344CB8AC3E}">
        <p14:creationId xmlns:p14="http://schemas.microsoft.com/office/powerpoint/2010/main" val="8157113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229600" cy="1008112"/>
          </a:xfrm>
        </p:spPr>
        <p:txBody>
          <a:bodyPr>
            <a:normAutofit/>
          </a:bodyPr>
          <a:lstStyle/>
          <a:p>
            <a:r>
              <a:rPr lang="en-US" sz="4000" dirty="0" err="1" smtClean="0">
                <a:solidFill>
                  <a:srgbClr val="002060"/>
                </a:solidFill>
                <a:latin typeface="Cambria" pitchFamily="18" charset="0"/>
                <a:ea typeface="Cambria" pitchFamily="18" charset="0"/>
              </a:rPr>
              <a:t>Pretraga</a:t>
            </a:r>
            <a:r>
              <a:rPr lang="sr-Latn-RS" sz="4000" dirty="0" smtClean="0">
                <a:solidFill>
                  <a:srgbClr val="002060"/>
                </a:solidFill>
                <a:latin typeface="Cambria" pitchFamily="18" charset="0"/>
                <a:ea typeface="Cambria" pitchFamily="18" charset="0"/>
              </a:rPr>
              <a:t>:</a:t>
            </a:r>
            <a:r>
              <a:rPr lang="en-US" sz="4000" dirty="0" smtClean="0">
                <a:solidFill>
                  <a:srgbClr val="002060"/>
                </a:solidFill>
                <a:latin typeface="Cambria" pitchFamily="18" charset="0"/>
                <a:ea typeface="Cambria" pitchFamily="18" charset="0"/>
              </a:rPr>
              <a:t> </a:t>
            </a:r>
            <a:r>
              <a:rPr lang="en-US" sz="4000" dirty="0" err="1">
                <a:solidFill>
                  <a:srgbClr val="002060"/>
                </a:solidFill>
                <a:latin typeface="Cambria" pitchFamily="18" charset="0"/>
                <a:ea typeface="Cambria" pitchFamily="18" charset="0"/>
              </a:rPr>
              <a:t>Prvo</a:t>
            </a:r>
            <a:r>
              <a:rPr lang="en-US" sz="4000" dirty="0">
                <a:solidFill>
                  <a:srgbClr val="002060"/>
                </a:solidFill>
                <a:latin typeface="Cambria" pitchFamily="18" charset="0"/>
                <a:ea typeface="Cambria" pitchFamily="18" charset="0"/>
              </a:rPr>
              <a:t> </a:t>
            </a:r>
            <a:r>
              <a:rPr lang="en-US" sz="4000" dirty="0" err="1" smtClean="0">
                <a:solidFill>
                  <a:srgbClr val="002060"/>
                </a:solidFill>
                <a:latin typeface="Cambria" pitchFamily="18" charset="0"/>
                <a:ea typeface="Cambria" pitchFamily="18" charset="0"/>
              </a:rPr>
              <a:t>najbolji</a:t>
            </a:r>
            <a:endParaRPr lang="en-US" sz="4000" dirty="0">
              <a:solidFill>
                <a:srgbClr val="002060"/>
              </a:solidFill>
              <a:latin typeface="Cambria" pitchFamily="18" charset="0"/>
              <a:ea typeface="Cambria" pitchFamily="18" charset="0"/>
            </a:endParaRPr>
          </a:p>
        </p:txBody>
      </p:sp>
      <p:sp>
        <p:nvSpPr>
          <p:cNvPr id="3" name="Content Placeholder 2"/>
          <p:cNvSpPr>
            <a:spLocks noGrp="1"/>
          </p:cNvSpPr>
          <p:nvPr>
            <p:ph idx="1"/>
          </p:nvPr>
        </p:nvSpPr>
        <p:spPr>
          <a:xfrm>
            <a:off x="457200" y="2104256"/>
            <a:ext cx="8229600" cy="4205064"/>
          </a:xfrm>
        </p:spPr>
        <p:txBody>
          <a:bodyPr>
            <a:noAutofit/>
          </a:bodyPr>
          <a:lstStyle/>
          <a:p>
            <a:pPr marL="0" indent="0">
              <a:buNone/>
            </a:pPr>
            <a:r>
              <a:rPr lang="sr-Latn-RS" sz="2400" dirty="0" smtClean="0">
                <a:solidFill>
                  <a:srgbClr val="002060"/>
                </a:solidFill>
                <a:latin typeface="Cambria" pitchFamily="18" charset="0"/>
                <a:ea typeface="Cambria" pitchFamily="18" charset="0"/>
              </a:rPr>
              <a:t>B</a:t>
            </a:r>
            <a:r>
              <a:rPr lang="en-US" sz="2400" dirty="0" err="1" smtClean="0">
                <a:solidFill>
                  <a:srgbClr val="002060"/>
                </a:solidFill>
                <a:latin typeface="Cambria" pitchFamily="18" charset="0"/>
                <a:ea typeface="Cambria" pitchFamily="18" charset="0"/>
              </a:rPr>
              <a:t>est</a:t>
            </a:r>
            <a:r>
              <a:rPr lang="en-US" sz="2400" dirty="0" smtClean="0">
                <a:solidFill>
                  <a:srgbClr val="002060"/>
                </a:solidFill>
                <a:latin typeface="Cambria" pitchFamily="18" charset="0"/>
                <a:ea typeface="Cambria" pitchFamily="18" charset="0"/>
              </a:rPr>
              <a:t>-first</a:t>
            </a:r>
            <a:r>
              <a:rPr lang="sr-Latn-RS" sz="2400" dirty="0" smtClean="0">
                <a:solidFill>
                  <a:srgbClr val="002060"/>
                </a:solidFill>
                <a:latin typeface="Cambria" pitchFamily="18" charset="0"/>
                <a:ea typeface="Cambria" pitchFamily="18" charset="0"/>
              </a:rPr>
              <a:t> </a:t>
            </a:r>
            <a:r>
              <a:rPr lang="en-US" sz="2400" dirty="0" smtClean="0">
                <a:solidFill>
                  <a:srgbClr val="002060"/>
                </a:solidFill>
                <a:latin typeface="Cambria" pitchFamily="18" charset="0"/>
                <a:ea typeface="Cambria" pitchFamily="18" charset="0"/>
              </a:rPr>
              <a:t>search</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predstavlja</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osnovu</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za</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različite</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algoritme</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pretrage</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grafa</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uvid</a:t>
            </a:r>
            <a:r>
              <a:rPr lang="sr-Latn-RS" sz="2400" dirty="0" smtClean="0">
                <a:solidFill>
                  <a:srgbClr val="002060"/>
                </a:solidFill>
                <a:latin typeface="Cambria" pitchFamily="18" charset="0"/>
                <a:ea typeface="Cambria" pitchFamily="18" charset="0"/>
              </a:rPr>
              <a:t> </a:t>
            </a:r>
            <a:r>
              <a:rPr lang="en-US" sz="2400" dirty="0" smtClean="0">
                <a:solidFill>
                  <a:srgbClr val="002060"/>
                </a:solidFill>
                <a:latin typeface="Cambria" pitchFamily="18" charset="0"/>
                <a:ea typeface="Cambria" pitchFamily="18" charset="0"/>
              </a:rPr>
              <a:t>u</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graf</a:t>
            </a:r>
            <a:r>
              <a:rPr lang="sr-Latn-RS" sz="2400" dirty="0" smtClean="0">
                <a:solidFill>
                  <a:srgbClr val="002060"/>
                </a:solidFill>
                <a:latin typeface="Cambria" pitchFamily="18" charset="0"/>
                <a:ea typeface="Cambria" pitchFamily="18" charset="0"/>
              </a:rPr>
              <a:t> je </a:t>
            </a:r>
            <a:r>
              <a:rPr lang="en-US" sz="2400" dirty="0" err="1" smtClean="0">
                <a:solidFill>
                  <a:srgbClr val="002060"/>
                </a:solidFill>
                <a:latin typeface="Cambria" pitchFamily="18" charset="0"/>
                <a:ea typeface="Cambria" pitchFamily="18" charset="0"/>
              </a:rPr>
              <a:t>opisan</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prostor</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stanja</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i</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akcija</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za</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neki</a:t>
            </a:r>
            <a:r>
              <a:rPr lang="sr-Latn-RS" sz="2400" dirty="0" smtClean="0">
                <a:solidFill>
                  <a:srgbClr val="002060"/>
                </a:solidFill>
                <a:latin typeface="Cambria" pitchFamily="18" charset="0"/>
                <a:ea typeface="Cambria" pitchFamily="18" charset="0"/>
              </a:rPr>
              <a:t> </a:t>
            </a:r>
            <a:r>
              <a:rPr lang="en-US" sz="2400" dirty="0" smtClean="0">
                <a:solidFill>
                  <a:srgbClr val="002060"/>
                </a:solidFill>
                <a:latin typeface="Cambria" pitchFamily="18" charset="0"/>
                <a:ea typeface="Cambria" pitchFamily="18" charset="0"/>
              </a:rPr>
              <a:t>problem</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Rešenjem</a:t>
            </a:r>
            <a:r>
              <a:rPr lang="sr-Latn-RS" sz="2400" dirty="0" smtClean="0">
                <a:solidFill>
                  <a:srgbClr val="002060"/>
                </a:solidFill>
                <a:latin typeface="Cambria" pitchFamily="18" charset="0"/>
                <a:ea typeface="Cambria" pitchFamily="18" charset="0"/>
              </a:rPr>
              <a:t> </a:t>
            </a:r>
            <a:r>
              <a:rPr lang="en-US" sz="2400" dirty="0" smtClean="0">
                <a:solidFill>
                  <a:srgbClr val="002060"/>
                </a:solidFill>
                <a:latin typeface="Cambria" pitchFamily="18" charset="0"/>
                <a:ea typeface="Cambria" pitchFamily="18" charset="0"/>
              </a:rPr>
              <a:t>se</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smatra</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niz</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čvorova</a:t>
            </a:r>
            <a:r>
              <a:rPr lang="en-US" sz="2400" dirty="0" smtClean="0">
                <a:solidFill>
                  <a:srgbClr val="002060"/>
                </a:solidFill>
                <a:latin typeface="Cambria" pitchFamily="18" charset="0"/>
                <a:ea typeface="Cambria" pitchFamily="18" charset="0"/>
              </a:rPr>
              <a:t>(put</a:t>
            </a:r>
            <a:r>
              <a:rPr lang="en-US" sz="2400" dirty="0">
                <a:solidFill>
                  <a:srgbClr val="002060"/>
                </a:solidFill>
                <a:latin typeface="Cambria" pitchFamily="18" charset="0"/>
                <a:ea typeface="Cambria" pitchFamily="18" charset="0"/>
              </a:rPr>
              <a:t>) od </a:t>
            </a:r>
            <a:r>
              <a:rPr lang="en-US" sz="2400" dirty="0" err="1">
                <a:solidFill>
                  <a:srgbClr val="002060"/>
                </a:solidFill>
                <a:latin typeface="Cambria" pitchFamily="18" charset="0"/>
                <a:ea typeface="Cambria" pitchFamily="18" charset="0"/>
              </a:rPr>
              <a:t>polaznog</a:t>
            </a:r>
            <a:r>
              <a:rPr lang="en-US" sz="2400" dirty="0">
                <a:solidFill>
                  <a:srgbClr val="002060"/>
                </a:solidFill>
                <a:latin typeface="Cambria" pitchFamily="18" charset="0"/>
                <a:ea typeface="Cambria" pitchFamily="18" charset="0"/>
              </a:rPr>
              <a:t> do </a:t>
            </a:r>
            <a:r>
              <a:rPr lang="en-US" sz="2400" dirty="0" err="1">
                <a:solidFill>
                  <a:srgbClr val="002060"/>
                </a:solidFill>
                <a:latin typeface="Cambria" pitchFamily="18" charset="0"/>
                <a:ea typeface="Cambria" pitchFamily="18" charset="0"/>
              </a:rPr>
              <a:t>ciljnog</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čvora</a:t>
            </a:r>
            <a:r>
              <a:rPr lang="en-US" sz="2400" dirty="0" smtClean="0">
                <a:solidFill>
                  <a:srgbClr val="002060"/>
                </a:solidFill>
                <a:latin typeface="Cambria" pitchFamily="18" charset="0"/>
                <a:ea typeface="Cambria" pitchFamily="18" charset="0"/>
              </a:rPr>
              <a:t> </a:t>
            </a:r>
            <a:r>
              <a:rPr lang="en-US" sz="2400" dirty="0">
                <a:solidFill>
                  <a:srgbClr val="002060"/>
                </a:solidFill>
                <a:latin typeface="Cambria" pitchFamily="18" charset="0"/>
                <a:ea typeface="Cambria" pitchFamily="18" charset="0"/>
              </a:rPr>
              <a:t>u </a:t>
            </a:r>
            <a:r>
              <a:rPr lang="en-US" sz="2400" dirty="0" err="1">
                <a:solidFill>
                  <a:srgbClr val="002060"/>
                </a:solidFill>
                <a:latin typeface="Cambria" pitchFamily="18" charset="0"/>
                <a:ea typeface="Cambria" pitchFamily="18" charset="0"/>
              </a:rPr>
              <a:t>grafu</a:t>
            </a:r>
            <a:r>
              <a:rPr lang="en-US" sz="2400" dirty="0">
                <a:solidFill>
                  <a:srgbClr val="002060"/>
                </a:solidFill>
                <a:latin typeface="Cambria" pitchFamily="18" charset="0"/>
                <a:ea typeface="Cambria" pitchFamily="18" charset="0"/>
              </a:rPr>
              <a:t>. </a:t>
            </a:r>
            <a:endParaRPr lang="sr-Latn-RS" sz="2400" dirty="0" smtClean="0">
              <a:solidFill>
                <a:srgbClr val="002060"/>
              </a:solidFill>
              <a:latin typeface="Cambria" pitchFamily="18" charset="0"/>
              <a:ea typeface="Cambria" pitchFamily="18" charset="0"/>
            </a:endParaRPr>
          </a:p>
          <a:p>
            <a:pPr marL="0" indent="0">
              <a:buNone/>
            </a:pPr>
            <a:r>
              <a:rPr lang="en-US" sz="2400" dirty="0" smtClean="0">
                <a:solidFill>
                  <a:srgbClr val="002060"/>
                </a:solidFill>
                <a:latin typeface="Cambria" pitchFamily="18" charset="0"/>
                <a:ea typeface="Cambria" pitchFamily="18" charset="0"/>
              </a:rPr>
              <a:t>U </a:t>
            </a:r>
            <a:r>
              <a:rPr lang="en-US" sz="2400" dirty="0" err="1">
                <a:solidFill>
                  <a:srgbClr val="002060"/>
                </a:solidFill>
                <a:latin typeface="Cambria" pitchFamily="18" charset="0"/>
                <a:ea typeface="Cambria" pitchFamily="18" charset="0"/>
              </a:rPr>
              <a:t>toku</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primene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algoritma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svakom</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čvoru</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stabla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pretrage</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pridružuje</a:t>
            </a:r>
            <a:r>
              <a:rPr lang="en-US" sz="2400" dirty="0" smtClean="0">
                <a:solidFill>
                  <a:srgbClr val="002060"/>
                </a:solidFill>
                <a:latin typeface="Cambria" pitchFamily="18" charset="0"/>
                <a:ea typeface="Cambria" pitchFamily="18" charset="0"/>
              </a:rPr>
              <a:t> </a:t>
            </a:r>
            <a:r>
              <a:rPr lang="en-US" sz="2400" dirty="0">
                <a:solidFill>
                  <a:srgbClr val="002060"/>
                </a:solidFill>
                <a:latin typeface="Cambria" pitchFamily="18" charset="0"/>
                <a:ea typeface="Cambria" pitchFamily="18" charset="0"/>
              </a:rPr>
              <a:t>se </a:t>
            </a:r>
            <a:r>
              <a:rPr lang="en-US" sz="2400" dirty="0" err="1">
                <a:solidFill>
                  <a:srgbClr val="002060"/>
                </a:solidFill>
                <a:latin typeface="Cambria" pitchFamily="18" charset="0"/>
                <a:ea typeface="Cambria" pitchFamily="18" charset="0"/>
              </a:rPr>
              <a:t>informacija</a:t>
            </a:r>
            <a:r>
              <a:rPr lang="en-US" sz="2400" dirty="0">
                <a:solidFill>
                  <a:srgbClr val="002060"/>
                </a:solidFill>
                <a:latin typeface="Cambria" pitchFamily="18" charset="0"/>
                <a:ea typeface="Cambria" pitchFamily="18" charset="0"/>
              </a:rPr>
              <a:t> o </a:t>
            </a:r>
            <a:r>
              <a:rPr lang="en-US" sz="2400" dirty="0" err="1">
                <a:solidFill>
                  <a:srgbClr val="002060"/>
                </a:solidFill>
                <a:latin typeface="Cambria" pitchFamily="18" charset="0"/>
                <a:ea typeface="Cambria" pitchFamily="18" charset="0"/>
              </a:rPr>
              <a:t>njegovom</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prethodniku</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roditelju</a:t>
            </a:r>
            <a:r>
              <a:rPr lang="en-US" sz="2400" dirty="0">
                <a:solidFill>
                  <a:srgbClr val="002060"/>
                </a:solidFill>
                <a:latin typeface="Cambria" pitchFamily="18" charset="0"/>
                <a:ea typeface="Cambria" pitchFamily="18" charset="0"/>
              </a:rPr>
              <a:t>) u </a:t>
            </a:r>
            <a:r>
              <a:rPr lang="en-US" sz="2400" dirty="0" err="1" smtClean="0">
                <a:solidFill>
                  <a:srgbClr val="002060"/>
                </a:solidFill>
                <a:latin typeface="Cambria" pitchFamily="18" charset="0"/>
                <a:ea typeface="Cambria" pitchFamily="18" charset="0"/>
              </a:rPr>
              <a:t>mogućem</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rešenju</a:t>
            </a:r>
            <a:r>
              <a:rPr lang="en-US" sz="2400" dirty="0" smtClean="0">
                <a:solidFill>
                  <a:srgbClr val="002060"/>
                </a:solidFill>
                <a:latin typeface="Cambria" pitchFamily="18" charset="0"/>
                <a:ea typeface="Cambria" pitchFamily="18" charset="0"/>
              </a:rPr>
              <a:t>. </a:t>
            </a:r>
            <a:r>
              <a:rPr lang="en-US" sz="2400" dirty="0">
                <a:solidFill>
                  <a:srgbClr val="002060"/>
                </a:solidFill>
                <a:latin typeface="Cambria" pitchFamily="18" charset="0"/>
                <a:ea typeface="Cambria" pitchFamily="18" charset="0"/>
              </a:rPr>
              <a:t>Da bi se </a:t>
            </a:r>
            <a:r>
              <a:rPr lang="en-US" sz="2400" dirty="0" err="1">
                <a:solidFill>
                  <a:srgbClr val="002060"/>
                </a:solidFill>
                <a:latin typeface="Cambria" pitchFamily="18" charset="0"/>
                <a:ea typeface="Cambria" pitchFamily="18" charset="0"/>
              </a:rPr>
              <a:t>izbegle</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beskonačne</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petlje</a:t>
            </a:r>
            <a:r>
              <a:rPr lang="sr-Latn-RS" sz="2400" dirty="0" smtClean="0">
                <a:solidFill>
                  <a:srgbClr val="002060"/>
                </a:solidFill>
                <a:latin typeface="Cambria" pitchFamily="18" charset="0"/>
                <a:ea typeface="Cambria" pitchFamily="18" charset="0"/>
              </a:rPr>
              <a:t>,</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održavaju</a:t>
            </a:r>
            <a:r>
              <a:rPr lang="en-US" sz="2400" dirty="0" smtClean="0">
                <a:solidFill>
                  <a:srgbClr val="002060"/>
                </a:solidFill>
                <a:latin typeface="Cambria" pitchFamily="18" charset="0"/>
                <a:ea typeface="Cambria" pitchFamily="18" charset="0"/>
              </a:rPr>
              <a:t> </a:t>
            </a:r>
            <a:r>
              <a:rPr lang="en-US" sz="2400" dirty="0">
                <a:solidFill>
                  <a:srgbClr val="002060"/>
                </a:solidFill>
                <a:latin typeface="Cambria" pitchFamily="18" charset="0"/>
                <a:ea typeface="Cambria" pitchFamily="18" charset="0"/>
              </a:rPr>
              <a:t>se </a:t>
            </a:r>
            <a:r>
              <a:rPr lang="en-US" sz="2400" dirty="0" err="1">
                <a:solidFill>
                  <a:srgbClr val="002060"/>
                </a:solidFill>
                <a:latin typeface="Cambria" pitchFamily="18" charset="0"/>
                <a:ea typeface="Cambria" pitchFamily="18" charset="0"/>
              </a:rPr>
              <a:t>dve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liste</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stanja</a:t>
            </a:r>
            <a:r>
              <a:rPr lang="en-US" sz="2400" dirty="0" smtClean="0">
                <a:solidFill>
                  <a:srgbClr val="002060"/>
                </a:solidFill>
                <a:latin typeface="Cambria" pitchFamily="18" charset="0"/>
                <a:ea typeface="Cambria" pitchFamily="18" charset="0"/>
              </a:rPr>
              <a:t>/</a:t>
            </a:r>
            <a:r>
              <a:rPr lang="en-US" sz="2400" dirty="0" err="1" smtClean="0">
                <a:solidFill>
                  <a:srgbClr val="002060"/>
                </a:solidFill>
                <a:latin typeface="Cambria" pitchFamily="18" charset="0"/>
                <a:ea typeface="Cambria" pitchFamily="18" charset="0"/>
              </a:rPr>
              <a:t>čvorova</a:t>
            </a:r>
            <a:r>
              <a:rPr lang="en-US" sz="2400" dirty="0">
                <a:solidFill>
                  <a:srgbClr val="002060"/>
                </a:solidFill>
                <a:latin typeface="Cambria" pitchFamily="18" charset="0"/>
                <a:ea typeface="Cambria" pitchFamily="18" charset="0"/>
              </a:rPr>
              <a:t>: </a:t>
            </a:r>
            <a:endParaRPr lang="sr-Latn-RS" sz="2400" dirty="0" smtClean="0">
              <a:solidFill>
                <a:srgbClr val="002060"/>
              </a:solidFill>
              <a:latin typeface="Cambria" pitchFamily="18" charset="0"/>
              <a:ea typeface="Cambria" pitchFamily="18" charset="0"/>
            </a:endParaRPr>
          </a:p>
          <a:p>
            <a:pPr lvl="1">
              <a:buFont typeface="Wingdings" pitchFamily="2" charset="2"/>
              <a:buChar char="Ø"/>
            </a:pPr>
            <a:r>
              <a:rPr lang="en-US" sz="2000" dirty="0" err="1" smtClean="0">
                <a:solidFill>
                  <a:srgbClr val="002060"/>
                </a:solidFill>
                <a:latin typeface="Cambria" pitchFamily="18" charset="0"/>
                <a:ea typeface="Cambria" pitchFamily="18" charset="0"/>
              </a:rPr>
              <a:t>zatvorena</a:t>
            </a:r>
            <a:r>
              <a:rPr lang="en-U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lista</a:t>
            </a:r>
            <a:r>
              <a:rPr lang="en-US" sz="2000" dirty="0" smtClean="0">
                <a:solidFill>
                  <a:srgbClr val="002060"/>
                </a:solidFill>
                <a:latin typeface="Cambria" pitchFamily="18" charset="0"/>
                <a:ea typeface="Cambria" pitchFamily="18" charset="0"/>
              </a:rPr>
              <a:t>(</a:t>
            </a:r>
            <a:r>
              <a:rPr lang="en-US" sz="2000" dirty="0" err="1" smtClean="0">
                <a:solidFill>
                  <a:srgbClr val="002060"/>
                </a:solidFill>
                <a:latin typeface="Cambria" pitchFamily="18" charset="0"/>
                <a:ea typeface="Cambria" pitchFamily="18" charset="0"/>
              </a:rPr>
              <a:t>ili</a:t>
            </a:r>
            <a:r>
              <a:rPr lang="sr-Latn-RS" sz="2000" dirty="0" smtClean="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lista</a:t>
            </a:r>
            <a:r>
              <a:rPr lang="en-US" sz="2000" dirty="0" smtClean="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zatvorenih</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stanja</a:t>
            </a:r>
            <a:r>
              <a:rPr lang="en-US" sz="2000" dirty="0" smtClean="0">
                <a:solidFill>
                  <a:srgbClr val="002060"/>
                </a:solidFill>
                <a:latin typeface="Cambria" pitchFamily="18" charset="0"/>
                <a:ea typeface="Cambria" pitchFamily="18" charset="0"/>
              </a:rPr>
              <a:t>)</a:t>
            </a:r>
            <a:endParaRPr lang="sr-Latn-RS" sz="2000" dirty="0" smtClean="0">
              <a:solidFill>
                <a:srgbClr val="002060"/>
              </a:solidFill>
              <a:latin typeface="Cambria" pitchFamily="18" charset="0"/>
              <a:ea typeface="Cambria" pitchFamily="18" charset="0"/>
            </a:endParaRPr>
          </a:p>
          <a:p>
            <a:pPr lvl="1">
              <a:buFont typeface="Wingdings" pitchFamily="2" charset="2"/>
              <a:buChar char="Ø"/>
            </a:pP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otvorena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lista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ili</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lista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otvorenih</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stanja</a:t>
            </a:r>
            <a:r>
              <a:rPr lang="en-US" sz="2000" dirty="0">
                <a:solidFill>
                  <a:srgbClr val="002060"/>
                </a:solidFill>
                <a:latin typeface="Cambria" pitchFamily="18" charset="0"/>
                <a:ea typeface="Cambria" pitchFamily="18" charset="0"/>
              </a:rPr>
              <a:t>) – </a:t>
            </a:r>
            <a:r>
              <a:rPr lang="en-US" sz="2000" dirty="0" err="1">
                <a:solidFill>
                  <a:srgbClr val="002060"/>
                </a:solidFill>
                <a:latin typeface="Cambria" pitchFamily="18" charset="0"/>
                <a:ea typeface="Cambria" pitchFamily="18" charset="0"/>
              </a:rPr>
              <a:t>lista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stanja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koja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su</a:t>
            </a:r>
            <a:r>
              <a:rPr lang="en-US" sz="2000" dirty="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ve</a:t>
            </a:r>
            <a:r>
              <a:rPr lang="sr-Latn-RS" sz="2000" dirty="0" smtClean="0">
                <a:solidFill>
                  <a:srgbClr val="002060"/>
                </a:solidFill>
                <a:latin typeface="Cambria" pitchFamily="18" charset="0"/>
                <a:ea typeface="Cambria" pitchFamily="18" charset="0"/>
              </a:rPr>
              <a:t>ć</a:t>
            </a:r>
            <a:r>
              <a:rPr lang="en-US" sz="2000" dirty="0" smtClean="0">
                <a:solidFill>
                  <a:srgbClr val="002060"/>
                </a:solidFill>
                <a:latin typeface="Cambria" pitchFamily="18" charset="0"/>
                <a:ea typeface="Cambria" pitchFamily="18" charset="0"/>
              </a:rPr>
              <a:t> pose</a:t>
            </a:r>
            <a:r>
              <a:rPr lang="sr-Latn-RS" sz="2000" dirty="0" smtClean="0">
                <a:solidFill>
                  <a:srgbClr val="002060"/>
                </a:solidFill>
                <a:latin typeface="Cambria" pitchFamily="18" charset="0"/>
                <a:ea typeface="Cambria" pitchFamily="18" charset="0"/>
              </a:rPr>
              <a:t>ć</a:t>
            </a:r>
            <a:r>
              <a:rPr lang="en-US" sz="2000" dirty="0" err="1" smtClean="0">
                <a:solidFill>
                  <a:srgbClr val="002060"/>
                </a:solidFill>
                <a:latin typeface="Cambria" pitchFamily="18" charset="0"/>
                <a:ea typeface="Cambria" pitchFamily="18" charset="0"/>
              </a:rPr>
              <a:t>ena</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ali</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nisu</a:t>
            </a:r>
            <a:r>
              <a:rPr lang="en-US" sz="2000" dirty="0">
                <a:solidFill>
                  <a:srgbClr val="002060"/>
                </a:solidFill>
                <a:latin typeface="Cambria" pitchFamily="18" charset="0"/>
                <a:ea typeface="Cambria" pitchFamily="18" charset="0"/>
              </a:rPr>
              <a:t> </a:t>
            </a:r>
            <a:r>
              <a:rPr lang="en-US" sz="2000" dirty="0" err="1" smtClean="0">
                <a:solidFill>
                  <a:srgbClr val="002060"/>
                </a:solidFill>
                <a:latin typeface="Cambria" pitchFamily="18" charset="0"/>
                <a:ea typeface="Cambria" pitchFamily="18" charset="0"/>
              </a:rPr>
              <a:t>obra</a:t>
            </a:r>
            <a:r>
              <a:rPr lang="sr-Latn-RS" sz="2000" dirty="0" smtClean="0">
                <a:solidFill>
                  <a:srgbClr val="002060"/>
                </a:solidFill>
                <a:latin typeface="Cambria" pitchFamily="18" charset="0"/>
                <a:ea typeface="Cambria" pitchFamily="18" charset="0"/>
              </a:rPr>
              <a:t>đ</a:t>
            </a:r>
            <a:r>
              <a:rPr lang="en-US" sz="2000" dirty="0" err="1" smtClean="0">
                <a:solidFill>
                  <a:srgbClr val="002060"/>
                </a:solidFill>
                <a:latin typeface="Cambria" pitchFamily="18" charset="0"/>
                <a:ea typeface="Cambria" pitchFamily="18" charset="0"/>
              </a:rPr>
              <a:t>eni</a:t>
            </a:r>
            <a:r>
              <a:rPr lang="en-US" sz="2000" dirty="0" smtClean="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svi</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njihovi</a:t>
            </a:r>
            <a:r>
              <a:rPr lang="en-US" sz="2000" dirty="0">
                <a:solidFill>
                  <a:srgbClr val="002060"/>
                </a:solidFill>
                <a:latin typeface="Cambria" pitchFamily="18" charset="0"/>
                <a:ea typeface="Cambria" pitchFamily="18" charset="0"/>
              </a:rPr>
              <a:t> </a:t>
            </a:r>
            <a:r>
              <a:rPr lang="en-US" sz="2000" dirty="0" err="1">
                <a:solidFill>
                  <a:srgbClr val="002060"/>
                </a:solidFill>
                <a:latin typeface="Cambria" pitchFamily="18" charset="0"/>
                <a:ea typeface="Cambria" pitchFamily="18" charset="0"/>
              </a:rPr>
              <a:t>susedi</a:t>
            </a:r>
            <a:r>
              <a:rPr lang="en-US" sz="2000" dirty="0">
                <a:solidFill>
                  <a:srgbClr val="002060"/>
                </a:solidFill>
                <a:latin typeface="Cambria" pitchFamily="18" charset="0"/>
                <a:ea typeface="Cambria" pitchFamily="18" charset="0"/>
              </a:rPr>
              <a:t>. </a:t>
            </a:r>
          </a:p>
        </p:txBody>
      </p:sp>
    </p:spTree>
    <p:extLst>
      <p:ext uri="{BB962C8B-B14F-4D97-AF65-F5344CB8AC3E}">
        <p14:creationId xmlns:p14="http://schemas.microsoft.com/office/powerpoint/2010/main" val="512415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124744"/>
            <a:ext cx="5457053" cy="812885"/>
          </a:xfrm>
        </p:spPr>
        <p:txBody>
          <a:bodyPr>
            <a:normAutofit/>
          </a:bodyPr>
          <a:lstStyle/>
          <a:p>
            <a:r>
              <a:rPr lang="en-US" sz="4000" b="1" i="1" dirty="0" err="1">
                <a:solidFill>
                  <a:srgbClr val="002060"/>
                </a:solidFill>
                <a:latin typeface="Cambria" pitchFamily="18" charset="0"/>
                <a:ea typeface="Cambria" pitchFamily="18" charset="0"/>
              </a:rPr>
              <a:t>Algoritam</a:t>
            </a:r>
            <a:r>
              <a:rPr lang="en-US" sz="4000" b="1" i="1" dirty="0">
                <a:solidFill>
                  <a:srgbClr val="002060"/>
                </a:solidFill>
                <a:latin typeface="Cambria" pitchFamily="18" charset="0"/>
                <a:ea typeface="Cambria" pitchFamily="18" charset="0"/>
              </a:rPr>
              <a:t> A</a:t>
            </a:r>
            <a:r>
              <a:rPr lang="en-US" sz="4000" b="1" i="1" dirty="0" smtClean="0">
                <a:solidFill>
                  <a:srgbClr val="002060"/>
                </a:solidFill>
                <a:latin typeface="Cambria" pitchFamily="18" charset="0"/>
                <a:ea typeface="Cambria" pitchFamily="18" charset="0"/>
              </a:rPr>
              <a:t>*</a:t>
            </a:r>
            <a:endParaRPr lang="en-US" sz="4000" b="1" i="1" dirty="0">
              <a:solidFill>
                <a:srgbClr val="002060"/>
              </a:solidFill>
              <a:latin typeface="Cambria" pitchFamily="18" charset="0"/>
              <a:ea typeface="Cambria" pitchFamily="18" charset="0"/>
            </a:endParaRPr>
          </a:p>
        </p:txBody>
      </p:sp>
      <p:sp>
        <p:nvSpPr>
          <p:cNvPr id="3" name="Content Placeholder 2"/>
          <p:cNvSpPr>
            <a:spLocks noGrp="1"/>
          </p:cNvSpPr>
          <p:nvPr>
            <p:ph idx="1"/>
          </p:nvPr>
        </p:nvSpPr>
        <p:spPr>
          <a:xfrm>
            <a:off x="611560" y="2170238"/>
            <a:ext cx="8136904" cy="3995066"/>
          </a:xfrm>
        </p:spPr>
        <p:txBody>
          <a:bodyPr>
            <a:noAutofit/>
          </a:bodyPr>
          <a:lstStyle/>
          <a:p>
            <a:pPr>
              <a:buFont typeface="Wingdings" pitchFamily="2" charset="2"/>
              <a:buChar char="Ø"/>
            </a:pPr>
            <a:r>
              <a:rPr lang="en-US" sz="2200" dirty="0" err="1" smtClean="0">
                <a:solidFill>
                  <a:srgbClr val="002060"/>
                </a:solidFill>
                <a:latin typeface="Cambria" pitchFamily="18" charset="0"/>
                <a:ea typeface="Cambria" pitchFamily="18" charset="0"/>
              </a:rPr>
              <a:t>Algoritam</a:t>
            </a:r>
            <a:r>
              <a:rPr lang="en-US" sz="2200" dirty="0" smtClean="0">
                <a:solidFill>
                  <a:srgbClr val="002060"/>
                </a:solidFill>
                <a:latin typeface="Cambria" pitchFamily="18" charset="0"/>
                <a:ea typeface="Cambria" pitchFamily="18" charset="0"/>
              </a:rPr>
              <a:t> </a:t>
            </a:r>
            <a:r>
              <a:rPr lang="en-US" sz="2200" dirty="0">
                <a:solidFill>
                  <a:srgbClr val="002060"/>
                </a:solidFill>
                <a:latin typeface="Cambria" pitchFamily="18" charset="0"/>
                <a:ea typeface="Cambria" pitchFamily="18" charset="0"/>
              </a:rPr>
              <a:t>A* </a:t>
            </a:r>
            <a:r>
              <a:rPr lang="en-US" sz="2200" dirty="0" err="1">
                <a:solidFill>
                  <a:srgbClr val="002060"/>
                </a:solidFill>
                <a:latin typeface="Cambria" pitchFamily="18" charset="0"/>
                <a:ea typeface="Cambria" pitchFamily="18" charset="0"/>
              </a:rPr>
              <a:t>pretraga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ili</a:t>
            </a:r>
            <a:r>
              <a:rPr lang="en-US" sz="2200" dirty="0">
                <a:solidFill>
                  <a:srgbClr val="002060"/>
                </a:solidFill>
                <a:latin typeface="Cambria" pitchFamily="18" charset="0"/>
                <a:ea typeface="Cambria" pitchFamily="18" charset="0"/>
              </a:rPr>
              <a:t>, </a:t>
            </a:r>
            <a:r>
              <a:rPr lang="en-US" sz="2200" dirty="0" err="1" smtClean="0">
                <a:solidFill>
                  <a:srgbClr val="002060"/>
                </a:solidFill>
                <a:latin typeface="Cambria" pitchFamily="18" charset="0"/>
                <a:ea typeface="Cambria" pitchFamily="18" charset="0"/>
              </a:rPr>
              <a:t>kraće</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algoritam</a:t>
            </a:r>
            <a:r>
              <a:rPr lang="en-US" sz="2200" dirty="0">
                <a:solidFill>
                  <a:srgbClr val="002060"/>
                </a:solidFill>
                <a:latin typeface="Cambria" pitchFamily="18" charset="0"/>
                <a:ea typeface="Cambria" pitchFamily="18" charset="0"/>
              </a:rPr>
              <a:t> A* </a:t>
            </a:r>
            <a:r>
              <a:rPr lang="en-US" sz="2200" dirty="0" smtClean="0">
                <a:solidFill>
                  <a:srgbClr val="002060"/>
                </a:solidFill>
                <a:latin typeface="Cambria" pitchFamily="18" charset="0"/>
                <a:ea typeface="Cambria" pitchFamily="18" charset="0"/>
              </a:rPr>
              <a:t>(</a:t>
            </a:r>
            <a:r>
              <a:rPr lang="en-US" sz="2200" dirty="0" err="1" smtClean="0">
                <a:solidFill>
                  <a:srgbClr val="002060"/>
                </a:solidFill>
                <a:latin typeface="Cambria" pitchFamily="18" charset="0"/>
                <a:ea typeface="Cambria" pitchFamily="18" charset="0"/>
              </a:rPr>
              <a:t>čita</a:t>
            </a:r>
            <a:r>
              <a:rPr lang="en-US" sz="2200" dirty="0" smtClean="0">
                <a:solidFill>
                  <a:srgbClr val="002060"/>
                </a:solidFill>
                <a:latin typeface="Cambria" pitchFamily="18" charset="0"/>
                <a:ea typeface="Cambria" pitchFamily="18" charset="0"/>
              </a:rPr>
              <a:t> </a:t>
            </a:r>
            <a:r>
              <a:rPr lang="en-US" sz="2200" dirty="0">
                <a:solidFill>
                  <a:srgbClr val="002060"/>
                </a:solidFill>
                <a:latin typeface="Cambria" pitchFamily="18" charset="0"/>
                <a:ea typeface="Cambria" pitchFamily="18" charset="0"/>
              </a:rPr>
              <a:t>se „a </a:t>
            </a:r>
            <a:r>
              <a:rPr lang="en-US" sz="2200" dirty="0" err="1" smtClean="0">
                <a:solidFill>
                  <a:srgbClr val="002060"/>
                </a:solidFill>
                <a:latin typeface="Cambria" pitchFamily="18" charset="0"/>
                <a:ea typeface="Cambria" pitchFamily="18" charset="0"/>
              </a:rPr>
              <a:t>zvezda</a:t>
            </a:r>
            <a:r>
              <a:rPr lang="en-US" sz="2200" dirty="0" smtClean="0">
                <a:solidFill>
                  <a:srgbClr val="002060"/>
                </a:solidFill>
                <a:latin typeface="Cambria" pitchFamily="18" charset="0"/>
                <a:ea typeface="Cambria" pitchFamily="18" charset="0"/>
              </a:rPr>
              <a:t>“) </a:t>
            </a:r>
            <a:r>
              <a:rPr lang="en-US" sz="2200" dirty="0" err="1" smtClean="0">
                <a:solidFill>
                  <a:srgbClr val="002060"/>
                </a:solidFill>
                <a:latin typeface="Cambria" pitchFamily="18" charset="0"/>
                <a:ea typeface="Cambria" pitchFamily="18" charset="0"/>
              </a:rPr>
              <a:t>za</a:t>
            </a:r>
            <a:r>
              <a:rPr lang="en-US" sz="2200" dirty="0" smtClean="0">
                <a:solidFill>
                  <a:srgbClr val="002060"/>
                </a:solidFill>
                <a:latin typeface="Cambria" pitchFamily="18" charset="0"/>
                <a:ea typeface="Cambria" pitchFamily="18" charset="0"/>
              </a:rPr>
              <a:t> </a:t>
            </a:r>
            <a:r>
              <a:rPr lang="en-US" sz="2200" dirty="0" err="1" smtClean="0">
                <a:solidFill>
                  <a:srgbClr val="002060"/>
                </a:solidFill>
                <a:latin typeface="Cambria" pitchFamily="18" charset="0"/>
                <a:ea typeface="Cambria" pitchFamily="18" charset="0"/>
              </a:rPr>
              <a:t>odre</a:t>
            </a:r>
            <a:r>
              <a:rPr lang="sr-Latn-RS" sz="2200" dirty="0" smtClean="0">
                <a:solidFill>
                  <a:srgbClr val="002060"/>
                </a:solidFill>
                <a:latin typeface="Cambria" pitchFamily="18" charset="0"/>
                <a:ea typeface="Cambria" pitchFamily="18" charset="0"/>
              </a:rPr>
              <a:t>đ</a:t>
            </a:r>
            <a:r>
              <a:rPr lang="en-US" sz="2200" dirty="0" err="1" smtClean="0">
                <a:solidFill>
                  <a:srgbClr val="002060"/>
                </a:solidFill>
                <a:latin typeface="Cambria" pitchFamily="18" charset="0"/>
                <a:ea typeface="Cambria" pitchFamily="18" charset="0"/>
              </a:rPr>
              <a:t>ivanje</a:t>
            </a:r>
            <a:r>
              <a:rPr lang="en-US" sz="2200" dirty="0" smtClean="0">
                <a:solidFill>
                  <a:srgbClr val="002060"/>
                </a:solidFill>
                <a:latin typeface="Cambria" pitchFamily="18" charset="0"/>
                <a:ea typeface="Cambria" pitchFamily="18" charset="0"/>
              </a:rPr>
              <a:t> </a:t>
            </a:r>
            <a:r>
              <a:rPr lang="en-US" sz="2200" dirty="0" err="1" smtClean="0">
                <a:solidFill>
                  <a:srgbClr val="002060"/>
                </a:solidFill>
                <a:latin typeface="Cambria" pitchFamily="18" charset="0"/>
                <a:ea typeface="Cambria" pitchFamily="18" charset="0"/>
              </a:rPr>
              <a:t>najkraćeg</a:t>
            </a:r>
            <a:r>
              <a:rPr lang="en-US" sz="2200" dirty="0" smtClean="0">
                <a:solidFill>
                  <a:srgbClr val="002060"/>
                </a:solidFill>
                <a:latin typeface="Cambria" pitchFamily="18" charset="0"/>
                <a:ea typeface="Cambria" pitchFamily="18" charset="0"/>
              </a:rPr>
              <a:t> </a:t>
            </a:r>
            <a:r>
              <a:rPr lang="en-US" sz="2200" dirty="0">
                <a:solidFill>
                  <a:srgbClr val="002060"/>
                </a:solidFill>
                <a:latin typeface="Cambria" pitchFamily="18" charset="0"/>
                <a:ea typeface="Cambria" pitchFamily="18" charset="0"/>
              </a:rPr>
              <a:t>puta </a:t>
            </a:r>
            <a:r>
              <a:rPr lang="en-US" sz="2200" dirty="0" err="1">
                <a:solidFill>
                  <a:srgbClr val="002060"/>
                </a:solidFill>
                <a:latin typeface="Cambria" pitchFamily="18" charset="0"/>
                <a:ea typeface="Cambria" pitchFamily="18" charset="0"/>
              </a:rPr>
              <a:t>izmedu</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dva</a:t>
            </a:r>
            <a:r>
              <a:rPr lang="en-US" sz="2200" dirty="0">
                <a:solidFill>
                  <a:srgbClr val="002060"/>
                </a:solidFill>
                <a:latin typeface="Cambria" pitchFamily="18" charset="0"/>
                <a:ea typeface="Cambria" pitchFamily="18" charset="0"/>
              </a:rPr>
              <a:t> </a:t>
            </a:r>
            <a:r>
              <a:rPr lang="en-US" sz="2200" dirty="0" err="1" smtClean="0">
                <a:solidFill>
                  <a:srgbClr val="002060"/>
                </a:solidFill>
                <a:latin typeface="Cambria" pitchFamily="18" charset="0"/>
                <a:ea typeface="Cambria" pitchFamily="18" charset="0"/>
              </a:rPr>
              <a:t>čvora</a:t>
            </a:r>
            <a:r>
              <a:rPr lang="en-US" sz="2200" dirty="0" smtClean="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grafa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jedan</a:t>
            </a:r>
            <a:r>
              <a:rPr lang="en-US" sz="2200" dirty="0">
                <a:solidFill>
                  <a:srgbClr val="002060"/>
                </a:solidFill>
                <a:latin typeface="Cambria" pitchFamily="18" charset="0"/>
                <a:ea typeface="Cambria" pitchFamily="18" charset="0"/>
              </a:rPr>
              <a:t> je od </a:t>
            </a:r>
            <a:r>
              <a:rPr lang="en-US" sz="2200" dirty="0" err="1">
                <a:solidFill>
                  <a:srgbClr val="002060"/>
                </a:solidFill>
                <a:latin typeface="Cambria" pitchFamily="18" charset="0"/>
                <a:ea typeface="Cambria" pitchFamily="18" charset="0"/>
              </a:rPr>
              <a:t>fundamentalnih</a:t>
            </a:r>
            <a:r>
              <a:rPr lang="en-US" sz="2200" dirty="0">
                <a:solidFill>
                  <a:srgbClr val="002060"/>
                </a:solidFill>
                <a:latin typeface="Cambria" pitchFamily="18" charset="0"/>
                <a:ea typeface="Cambria" pitchFamily="18" charset="0"/>
              </a:rPr>
              <a:t> i </a:t>
            </a:r>
            <a:r>
              <a:rPr lang="en-US" sz="2200" dirty="0" err="1">
                <a:solidFill>
                  <a:srgbClr val="002060"/>
                </a:solidFill>
                <a:latin typeface="Cambria" pitchFamily="18" charset="0"/>
                <a:ea typeface="Cambria" pitchFamily="18" charset="0"/>
              </a:rPr>
              <a:t>najpopularnijih</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algoritama</a:t>
            </a:r>
            <a:r>
              <a:rPr lang="en-US" sz="2200" dirty="0">
                <a:solidFill>
                  <a:srgbClr val="002060"/>
                </a:solidFill>
                <a:latin typeface="Cambria" pitchFamily="18" charset="0"/>
                <a:ea typeface="Cambria" pitchFamily="18" charset="0"/>
              </a:rPr>
              <a:t> </a:t>
            </a:r>
            <a:r>
              <a:rPr lang="en-US" sz="2200" dirty="0" err="1" smtClean="0">
                <a:solidFill>
                  <a:srgbClr val="002060"/>
                </a:solidFill>
                <a:latin typeface="Cambria" pitchFamily="18" charset="0"/>
                <a:ea typeface="Cambria" pitchFamily="18" charset="0"/>
              </a:rPr>
              <a:t>veštačke</a:t>
            </a:r>
            <a:r>
              <a:rPr lang="en-US" sz="2200" dirty="0" smtClean="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inteligencije</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Zasnovan</a:t>
            </a:r>
            <a:r>
              <a:rPr lang="en-US" sz="2200" dirty="0">
                <a:solidFill>
                  <a:srgbClr val="002060"/>
                </a:solidFill>
                <a:latin typeface="Cambria" pitchFamily="18" charset="0"/>
                <a:ea typeface="Cambria" pitchFamily="18" charset="0"/>
              </a:rPr>
              <a:t> je </a:t>
            </a:r>
            <a:r>
              <a:rPr lang="en-US" sz="2200" dirty="0" err="1">
                <a:solidFill>
                  <a:srgbClr val="002060"/>
                </a:solidFill>
                <a:latin typeface="Cambria" pitchFamily="18" charset="0"/>
                <a:ea typeface="Cambria" pitchFamily="18" charset="0"/>
              </a:rPr>
              <a:t>na</a:t>
            </a:r>
            <a:r>
              <a:rPr lang="en-US" sz="2200" dirty="0">
                <a:solidFill>
                  <a:srgbClr val="002060"/>
                </a:solidFill>
                <a:latin typeface="Cambria" pitchFamily="18" charset="0"/>
                <a:ea typeface="Cambria" pitchFamily="18" charset="0"/>
              </a:rPr>
              <a:t> </a:t>
            </a:r>
            <a:r>
              <a:rPr lang="en-US" sz="2200" dirty="0" err="1" smtClean="0">
                <a:solidFill>
                  <a:srgbClr val="002060"/>
                </a:solidFill>
                <a:latin typeface="Cambria" pitchFamily="18" charset="0"/>
                <a:ea typeface="Cambria" pitchFamily="18" charset="0"/>
              </a:rPr>
              <a:t>korišćenju</a:t>
            </a:r>
            <a:r>
              <a:rPr lang="en-US" sz="2200" dirty="0" smtClean="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heuristika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za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usmeravanje</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pretrage</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ali</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ipak</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ima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svojstva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kao</a:t>
            </a:r>
            <a:r>
              <a:rPr lang="en-US" sz="2200" dirty="0">
                <a:solidFill>
                  <a:srgbClr val="002060"/>
                </a:solidFill>
                <a:latin typeface="Cambria" pitchFamily="18" charset="0"/>
                <a:ea typeface="Cambria" pitchFamily="18" charset="0"/>
              </a:rPr>
              <a:t> </a:t>
            </a:r>
            <a:r>
              <a:rPr lang="en-US" sz="2200" dirty="0" err="1" smtClean="0">
                <a:solidFill>
                  <a:srgbClr val="002060"/>
                </a:solidFill>
                <a:latin typeface="Cambria" pitchFamily="18" charset="0"/>
                <a:ea typeface="Cambria" pitchFamily="18" charset="0"/>
              </a:rPr>
              <a:t>što</a:t>
            </a:r>
            <a:r>
              <a:rPr lang="en-US" sz="2200" dirty="0" smtClean="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su</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potpunost</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i</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optimalnost</a:t>
            </a:r>
            <a:r>
              <a:rPr lang="en-US" sz="2200" dirty="0">
                <a:solidFill>
                  <a:srgbClr val="002060"/>
                </a:solidFill>
                <a:latin typeface="Cambria" pitchFamily="18" charset="0"/>
                <a:ea typeface="Cambria" pitchFamily="18" charset="0"/>
              </a:rPr>
              <a:t>. </a:t>
            </a:r>
            <a:endParaRPr lang="sr-Latn-RS" sz="2200" dirty="0" smtClean="0">
              <a:solidFill>
                <a:srgbClr val="002060"/>
              </a:solidFill>
              <a:latin typeface="Cambria" pitchFamily="18" charset="0"/>
              <a:ea typeface="Cambria" pitchFamily="18" charset="0"/>
            </a:endParaRPr>
          </a:p>
          <a:p>
            <a:pPr>
              <a:buFont typeface="Wingdings" pitchFamily="2" charset="2"/>
              <a:buChar char="Ø"/>
            </a:pPr>
            <a:r>
              <a:rPr lang="en-US" sz="2200" dirty="0" err="1" smtClean="0">
                <a:solidFill>
                  <a:srgbClr val="002060"/>
                </a:solidFill>
                <a:latin typeface="Cambria" pitchFamily="18" charset="0"/>
                <a:ea typeface="Cambria" pitchFamily="18" charset="0"/>
              </a:rPr>
              <a:t>Algoritam</a:t>
            </a:r>
            <a:r>
              <a:rPr lang="en-US" sz="2200" dirty="0" smtClean="0">
                <a:solidFill>
                  <a:srgbClr val="002060"/>
                </a:solidFill>
                <a:latin typeface="Cambria" pitchFamily="18" charset="0"/>
                <a:ea typeface="Cambria" pitchFamily="18" charset="0"/>
              </a:rPr>
              <a:t> </a:t>
            </a:r>
            <a:r>
              <a:rPr lang="en-US" sz="2200" dirty="0">
                <a:solidFill>
                  <a:srgbClr val="002060"/>
                </a:solidFill>
                <a:latin typeface="Cambria" pitchFamily="18" charset="0"/>
                <a:ea typeface="Cambria" pitchFamily="18" charset="0"/>
              </a:rPr>
              <a:t>A* je </a:t>
            </a:r>
            <a:r>
              <a:rPr lang="en-US" sz="2200" dirty="0" err="1">
                <a:solidFill>
                  <a:srgbClr val="002060"/>
                </a:solidFill>
                <a:latin typeface="Cambria" pitchFamily="18" charset="0"/>
                <a:ea typeface="Cambria" pitchFamily="18" charset="0"/>
              </a:rPr>
              <a:t>varijanta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algoritma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Prvo</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najbolji</a:t>
            </a:r>
            <a:r>
              <a:rPr lang="en-US" sz="2200" dirty="0">
                <a:solidFill>
                  <a:srgbClr val="002060"/>
                </a:solidFill>
                <a:latin typeface="Cambria" pitchFamily="18" charset="0"/>
                <a:ea typeface="Cambria" pitchFamily="18" charset="0"/>
              </a:rPr>
              <a:t> u </a:t>
            </a:r>
            <a:r>
              <a:rPr lang="en-US" sz="2200" dirty="0" err="1">
                <a:solidFill>
                  <a:srgbClr val="002060"/>
                </a:solidFill>
                <a:latin typeface="Cambria" pitchFamily="18" charset="0"/>
                <a:ea typeface="Cambria" pitchFamily="18" charset="0"/>
              </a:rPr>
              <a:t>kojoj</a:t>
            </a:r>
            <a:r>
              <a:rPr lang="en-US" sz="2200" dirty="0">
                <a:solidFill>
                  <a:srgbClr val="002060"/>
                </a:solidFill>
                <a:latin typeface="Cambria" pitchFamily="18" charset="0"/>
                <a:ea typeface="Cambria" pitchFamily="18" charset="0"/>
              </a:rPr>
              <a:t> se </a:t>
            </a:r>
            <a:r>
              <a:rPr lang="en-US" sz="2200" dirty="0" err="1">
                <a:solidFill>
                  <a:srgbClr val="002060"/>
                </a:solidFill>
                <a:latin typeface="Cambria" pitchFamily="18" charset="0"/>
                <a:ea typeface="Cambria" pitchFamily="18" charset="0"/>
              </a:rPr>
              <a:t>koristi</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funkcija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evaluacije</a:t>
            </a:r>
            <a:r>
              <a:rPr lang="en-US" sz="2200" dirty="0">
                <a:solidFill>
                  <a:srgbClr val="002060"/>
                </a:solidFill>
                <a:latin typeface="Cambria" pitchFamily="18" charset="0"/>
                <a:ea typeface="Cambria" pitchFamily="18" charset="0"/>
              </a:rPr>
              <a:t> f </a:t>
            </a:r>
            <a:r>
              <a:rPr lang="en-US" sz="2200" dirty="0" err="1">
                <a:solidFill>
                  <a:srgbClr val="002060"/>
                </a:solidFill>
                <a:latin typeface="Cambria" pitchFamily="18" charset="0"/>
                <a:ea typeface="Cambria" pitchFamily="18" charset="0"/>
              </a:rPr>
              <a:t>koja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ima</a:t>
            </a:r>
            <a:r>
              <a:rPr lang="en-US" sz="2200" dirty="0">
                <a:solidFill>
                  <a:srgbClr val="002060"/>
                </a:solidFill>
                <a:latin typeface="Cambria" pitchFamily="18" charset="0"/>
                <a:ea typeface="Cambria" pitchFamily="18" charset="0"/>
              </a:rPr>
              <a:t> </a:t>
            </a:r>
            <a:r>
              <a:rPr lang="en-US" sz="2200" dirty="0" err="1" smtClean="0">
                <a:solidFill>
                  <a:srgbClr val="002060"/>
                </a:solidFill>
                <a:latin typeface="Cambria" pitchFamily="18" charset="0"/>
                <a:ea typeface="Cambria" pitchFamily="18" charset="0"/>
              </a:rPr>
              <a:t>sledeću</a:t>
            </a:r>
            <a:r>
              <a:rPr lang="en-US" sz="2200" dirty="0" smtClean="0">
                <a:solidFill>
                  <a:srgbClr val="002060"/>
                </a:solidFill>
                <a:latin typeface="Cambria" pitchFamily="18" charset="0"/>
                <a:ea typeface="Cambria" pitchFamily="18" charset="0"/>
              </a:rPr>
              <a:t> </a:t>
            </a:r>
            <a:r>
              <a:rPr lang="en-US" sz="2200" dirty="0" err="1" smtClean="0">
                <a:solidFill>
                  <a:srgbClr val="002060"/>
                </a:solidFill>
                <a:latin typeface="Cambria" pitchFamily="18" charset="0"/>
                <a:ea typeface="Cambria" pitchFamily="18" charset="0"/>
              </a:rPr>
              <a:t>specifičnu</a:t>
            </a:r>
            <a:r>
              <a:rPr lang="en-US" sz="2200" dirty="0" smtClean="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formu</a:t>
            </a:r>
            <a:r>
              <a:rPr lang="en-US" sz="2200" dirty="0">
                <a:solidFill>
                  <a:srgbClr val="002060"/>
                </a:solidFill>
                <a:latin typeface="Cambria" pitchFamily="18" charset="0"/>
                <a:ea typeface="Cambria" pitchFamily="18" charset="0"/>
              </a:rPr>
              <a:t>: f(n) = g(n) + h(n), </a:t>
            </a:r>
            <a:r>
              <a:rPr lang="en-US" sz="2200" dirty="0" err="1">
                <a:solidFill>
                  <a:srgbClr val="002060"/>
                </a:solidFill>
                <a:latin typeface="Cambria" pitchFamily="18" charset="0"/>
                <a:ea typeface="Cambria" pitchFamily="18" charset="0"/>
              </a:rPr>
              <a:t>gde</a:t>
            </a:r>
            <a:r>
              <a:rPr lang="en-US" sz="2200" dirty="0">
                <a:solidFill>
                  <a:srgbClr val="002060"/>
                </a:solidFill>
                <a:latin typeface="Cambria" pitchFamily="18" charset="0"/>
                <a:ea typeface="Cambria" pitchFamily="18" charset="0"/>
              </a:rPr>
              <a:t> je g(n) </a:t>
            </a:r>
            <a:r>
              <a:rPr lang="en-US" sz="2200" dirty="0" err="1">
                <a:solidFill>
                  <a:srgbClr val="002060"/>
                </a:solidFill>
                <a:latin typeface="Cambria" pitchFamily="18" charset="0"/>
                <a:ea typeface="Cambria" pitchFamily="18" charset="0"/>
              </a:rPr>
              <a:t>cena</a:t>
            </a:r>
            <a:r>
              <a:rPr lang="en-US" sz="2200" dirty="0">
                <a:solidFill>
                  <a:srgbClr val="002060"/>
                </a:solidFill>
                <a:latin typeface="Cambria" pitchFamily="18" charset="0"/>
                <a:ea typeface="Cambria" pitchFamily="18" charset="0"/>
              </a:rPr>
              <a:t> puta od </a:t>
            </a:r>
            <a:r>
              <a:rPr lang="en-US" sz="2200" dirty="0" err="1">
                <a:solidFill>
                  <a:srgbClr val="002060"/>
                </a:solidFill>
                <a:latin typeface="Cambria" pitchFamily="18" charset="0"/>
                <a:ea typeface="Cambria" pitchFamily="18" charset="0"/>
              </a:rPr>
              <a:t>polaznog</a:t>
            </a:r>
            <a:r>
              <a:rPr lang="en-US" sz="2200" dirty="0">
                <a:solidFill>
                  <a:srgbClr val="002060"/>
                </a:solidFill>
                <a:latin typeface="Cambria" pitchFamily="18" charset="0"/>
                <a:ea typeface="Cambria" pitchFamily="18" charset="0"/>
              </a:rPr>
              <a:t> </a:t>
            </a:r>
            <a:r>
              <a:rPr lang="en-US" sz="2200" dirty="0" err="1" smtClean="0">
                <a:solidFill>
                  <a:srgbClr val="002060"/>
                </a:solidFill>
                <a:latin typeface="Cambria" pitchFamily="18" charset="0"/>
                <a:ea typeface="Cambria" pitchFamily="18" charset="0"/>
              </a:rPr>
              <a:t>čvora</a:t>
            </a:r>
            <a:r>
              <a:rPr lang="en-US" sz="2200" dirty="0" smtClean="0">
                <a:solidFill>
                  <a:srgbClr val="002060"/>
                </a:solidFill>
                <a:latin typeface="Cambria" pitchFamily="18" charset="0"/>
                <a:ea typeface="Cambria" pitchFamily="18" charset="0"/>
              </a:rPr>
              <a:t> </a:t>
            </a:r>
            <a:r>
              <a:rPr lang="en-US" sz="2200" dirty="0">
                <a:solidFill>
                  <a:srgbClr val="002060"/>
                </a:solidFill>
                <a:latin typeface="Cambria" pitchFamily="18" charset="0"/>
                <a:ea typeface="Cambria" pitchFamily="18" charset="0"/>
              </a:rPr>
              <a:t>do </a:t>
            </a:r>
            <a:r>
              <a:rPr lang="en-US" sz="2200" dirty="0" err="1" smtClean="0">
                <a:solidFill>
                  <a:srgbClr val="002060"/>
                </a:solidFill>
                <a:latin typeface="Cambria" pitchFamily="18" charset="0"/>
                <a:ea typeface="Cambria" pitchFamily="18" charset="0"/>
              </a:rPr>
              <a:t>čvora</a:t>
            </a:r>
            <a:r>
              <a:rPr lang="en-US" sz="2200" dirty="0" smtClean="0">
                <a:solidFill>
                  <a:srgbClr val="002060"/>
                </a:solidFill>
                <a:latin typeface="Cambria" pitchFamily="18" charset="0"/>
                <a:ea typeface="Cambria" pitchFamily="18" charset="0"/>
              </a:rPr>
              <a:t> </a:t>
            </a:r>
            <a:r>
              <a:rPr lang="en-US" sz="2200" dirty="0">
                <a:solidFill>
                  <a:srgbClr val="002060"/>
                </a:solidFill>
                <a:latin typeface="Cambria" pitchFamily="18" charset="0"/>
                <a:ea typeface="Cambria" pitchFamily="18" charset="0"/>
              </a:rPr>
              <a:t>n, a h(n) je </a:t>
            </a:r>
            <a:r>
              <a:rPr lang="en-US" sz="2200" dirty="0" err="1">
                <a:solidFill>
                  <a:srgbClr val="002060"/>
                </a:solidFill>
                <a:latin typeface="Cambria" pitchFamily="18" charset="0"/>
                <a:ea typeface="Cambria" pitchFamily="18" charset="0"/>
              </a:rPr>
              <a:t>procenjena</a:t>
            </a:r>
            <a:r>
              <a:rPr lang="en-US" sz="2200" dirty="0">
                <a:solidFill>
                  <a:srgbClr val="002060"/>
                </a:solidFill>
                <a:latin typeface="Cambria" pitchFamily="18" charset="0"/>
                <a:ea typeface="Cambria" pitchFamily="18" charset="0"/>
              </a:rPr>
              <a:t> (</a:t>
            </a:r>
            <a:r>
              <a:rPr lang="en-US" sz="2200" dirty="0" err="1" smtClean="0">
                <a:solidFill>
                  <a:srgbClr val="002060"/>
                </a:solidFill>
                <a:latin typeface="Cambria" pitchFamily="18" charset="0"/>
                <a:ea typeface="Cambria" pitchFamily="18" charset="0"/>
              </a:rPr>
              <a:t>heuristička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cena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najjeftinijeg</a:t>
            </a:r>
            <a:r>
              <a:rPr lang="en-US" sz="2200" dirty="0">
                <a:solidFill>
                  <a:srgbClr val="002060"/>
                </a:solidFill>
                <a:latin typeface="Cambria" pitchFamily="18" charset="0"/>
                <a:ea typeface="Cambria" pitchFamily="18" charset="0"/>
              </a:rPr>
              <a:t> puta od </a:t>
            </a:r>
            <a:r>
              <a:rPr lang="en-US" sz="2200" dirty="0" err="1" smtClean="0">
                <a:solidFill>
                  <a:srgbClr val="002060"/>
                </a:solidFill>
                <a:latin typeface="Cambria" pitchFamily="18" charset="0"/>
                <a:ea typeface="Cambria" pitchFamily="18" charset="0"/>
              </a:rPr>
              <a:t>čvora</a:t>
            </a:r>
            <a:r>
              <a:rPr lang="en-US" sz="2200" dirty="0" smtClean="0">
                <a:solidFill>
                  <a:srgbClr val="002060"/>
                </a:solidFill>
                <a:latin typeface="Cambria" pitchFamily="18" charset="0"/>
                <a:ea typeface="Cambria" pitchFamily="18" charset="0"/>
              </a:rPr>
              <a:t> </a:t>
            </a:r>
            <a:r>
              <a:rPr lang="en-US" sz="2200" dirty="0">
                <a:solidFill>
                  <a:srgbClr val="002060"/>
                </a:solidFill>
                <a:latin typeface="Cambria" pitchFamily="18" charset="0"/>
                <a:ea typeface="Cambria" pitchFamily="18" charset="0"/>
              </a:rPr>
              <a:t>n do </a:t>
            </a:r>
            <a:r>
              <a:rPr lang="en-US" sz="2200" dirty="0" err="1">
                <a:solidFill>
                  <a:srgbClr val="002060"/>
                </a:solidFill>
                <a:latin typeface="Cambria" pitchFamily="18" charset="0"/>
                <a:ea typeface="Cambria" pitchFamily="18" charset="0"/>
              </a:rPr>
              <a:t>ciljnog</a:t>
            </a:r>
            <a:r>
              <a:rPr lang="en-US" sz="2200" dirty="0">
                <a:solidFill>
                  <a:srgbClr val="002060"/>
                </a:solidFill>
                <a:latin typeface="Cambria" pitchFamily="18" charset="0"/>
                <a:ea typeface="Cambria" pitchFamily="18" charset="0"/>
              </a:rPr>
              <a:t> </a:t>
            </a:r>
            <a:r>
              <a:rPr lang="en-US" sz="2200" dirty="0" err="1" smtClean="0">
                <a:solidFill>
                  <a:srgbClr val="002060"/>
                </a:solidFill>
                <a:latin typeface="Cambria" pitchFamily="18" charset="0"/>
                <a:ea typeface="Cambria" pitchFamily="18" charset="0"/>
              </a:rPr>
              <a:t>čvora</a:t>
            </a:r>
            <a:r>
              <a:rPr lang="en-US" sz="2200" dirty="0">
                <a:solidFill>
                  <a:srgbClr val="002060"/>
                </a:solidFill>
                <a:latin typeface="Cambria" pitchFamily="18" charset="0"/>
                <a:ea typeface="Cambria" pitchFamily="18" charset="0"/>
              </a:rPr>
              <a:t>. </a:t>
            </a:r>
          </a:p>
        </p:txBody>
      </p:sp>
    </p:spTree>
    <p:extLst>
      <p:ext uri="{BB962C8B-B14F-4D97-AF65-F5344CB8AC3E}">
        <p14:creationId xmlns:p14="http://schemas.microsoft.com/office/powerpoint/2010/main" val="2310476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124744"/>
            <a:ext cx="5457053" cy="812885"/>
          </a:xfrm>
        </p:spPr>
        <p:txBody>
          <a:bodyPr>
            <a:normAutofit/>
          </a:bodyPr>
          <a:lstStyle/>
          <a:p>
            <a:r>
              <a:rPr lang="en-US" sz="4000" b="1" i="1" dirty="0" err="1">
                <a:solidFill>
                  <a:srgbClr val="002060"/>
                </a:solidFill>
                <a:latin typeface="Cambria" pitchFamily="18" charset="0"/>
                <a:ea typeface="Cambria" pitchFamily="18" charset="0"/>
              </a:rPr>
              <a:t>Algoritam</a:t>
            </a:r>
            <a:r>
              <a:rPr lang="en-US" sz="4000" b="1" i="1" dirty="0">
                <a:solidFill>
                  <a:srgbClr val="002060"/>
                </a:solidFill>
                <a:latin typeface="Cambria" pitchFamily="18" charset="0"/>
                <a:ea typeface="Cambria" pitchFamily="18" charset="0"/>
              </a:rPr>
              <a:t> A</a:t>
            </a:r>
            <a:r>
              <a:rPr lang="en-US" sz="4000" b="1" i="1" dirty="0" smtClean="0">
                <a:solidFill>
                  <a:srgbClr val="002060"/>
                </a:solidFill>
                <a:latin typeface="Cambria" pitchFamily="18" charset="0"/>
                <a:ea typeface="Cambria" pitchFamily="18" charset="0"/>
              </a:rPr>
              <a:t>*</a:t>
            </a:r>
            <a:endParaRPr lang="en-US" sz="4000" b="1" i="1" dirty="0">
              <a:solidFill>
                <a:srgbClr val="002060"/>
              </a:solidFill>
              <a:latin typeface="Cambria" pitchFamily="18" charset="0"/>
              <a:ea typeface="Cambria" pitchFamily="18" charset="0"/>
            </a:endParaRPr>
          </a:p>
        </p:txBody>
      </p:sp>
      <p:sp>
        <p:nvSpPr>
          <p:cNvPr id="3" name="Content Placeholder 2"/>
          <p:cNvSpPr>
            <a:spLocks noGrp="1"/>
          </p:cNvSpPr>
          <p:nvPr>
            <p:ph idx="1"/>
          </p:nvPr>
        </p:nvSpPr>
        <p:spPr>
          <a:xfrm>
            <a:off x="611560" y="2170238"/>
            <a:ext cx="8136904" cy="3851050"/>
          </a:xfrm>
        </p:spPr>
        <p:txBody>
          <a:bodyPr>
            <a:noAutofit/>
          </a:bodyPr>
          <a:lstStyle/>
          <a:p>
            <a:pPr>
              <a:buFont typeface="Wingdings" pitchFamily="2" charset="2"/>
              <a:buChar char="Ø"/>
            </a:pPr>
            <a:r>
              <a:rPr lang="en-US" sz="2200" dirty="0" err="1">
                <a:solidFill>
                  <a:srgbClr val="002060"/>
                </a:solidFill>
                <a:latin typeface="Cambria" pitchFamily="18" charset="0"/>
                <a:ea typeface="Cambria" pitchFamily="18" charset="0"/>
              </a:rPr>
              <a:t>Dok</a:t>
            </a:r>
            <a:r>
              <a:rPr lang="en-US" sz="2200" dirty="0">
                <a:solidFill>
                  <a:srgbClr val="002060"/>
                </a:solidFill>
                <a:latin typeface="Cambria" pitchFamily="18" charset="0"/>
                <a:ea typeface="Cambria" pitchFamily="18" charset="0"/>
              </a:rPr>
              <a:t> se </a:t>
            </a:r>
            <a:r>
              <a:rPr lang="en-US" sz="2200" dirty="0" err="1">
                <a:solidFill>
                  <a:srgbClr val="002060"/>
                </a:solidFill>
                <a:latin typeface="Cambria" pitchFamily="18" charset="0"/>
                <a:ea typeface="Cambria" pitchFamily="18" charset="0"/>
              </a:rPr>
              <a:t>traga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za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najkraćim</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putem</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uvek</a:t>
            </a:r>
            <a:r>
              <a:rPr lang="en-US" sz="2200" dirty="0">
                <a:solidFill>
                  <a:srgbClr val="002060"/>
                </a:solidFill>
                <a:latin typeface="Cambria" pitchFamily="18" charset="0"/>
                <a:ea typeface="Cambria" pitchFamily="18" charset="0"/>
              </a:rPr>
              <a:t> se </a:t>
            </a:r>
            <a:r>
              <a:rPr lang="en-US" sz="2200" dirty="0" err="1">
                <a:solidFill>
                  <a:srgbClr val="002060"/>
                </a:solidFill>
                <a:latin typeface="Cambria" pitchFamily="18" charset="0"/>
                <a:ea typeface="Cambria" pitchFamily="18" charset="0"/>
              </a:rPr>
              <a:t>zna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tekuća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minimalna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cena</a:t>
            </a:r>
            <a:r>
              <a:rPr lang="en-US" sz="2200" dirty="0">
                <a:solidFill>
                  <a:srgbClr val="002060"/>
                </a:solidFill>
                <a:latin typeface="Cambria" pitchFamily="18" charset="0"/>
                <a:ea typeface="Cambria" pitchFamily="18" charset="0"/>
              </a:rPr>
              <a:t> (a </a:t>
            </a:r>
            <a:r>
              <a:rPr lang="en-US" sz="2200" dirty="0" err="1">
                <a:solidFill>
                  <a:srgbClr val="002060"/>
                </a:solidFill>
                <a:latin typeface="Cambria" pitchFamily="18" charset="0"/>
                <a:ea typeface="Cambria" pitchFamily="18" charset="0"/>
              </a:rPr>
              <a:t>može</a:t>
            </a:r>
            <a:r>
              <a:rPr lang="en-US" sz="2200" dirty="0">
                <a:solidFill>
                  <a:srgbClr val="002060"/>
                </a:solidFill>
                <a:latin typeface="Cambria" pitchFamily="18" charset="0"/>
                <a:ea typeface="Cambria" pitchFamily="18" charset="0"/>
              </a:rPr>
              <a:t> se </a:t>
            </a:r>
            <a:r>
              <a:rPr lang="en-US" sz="2200" dirty="0" err="1">
                <a:solidFill>
                  <a:srgbClr val="002060"/>
                </a:solidFill>
                <a:latin typeface="Cambria" pitchFamily="18" charset="0"/>
                <a:ea typeface="Cambria" pitchFamily="18" charset="0"/>
              </a:rPr>
              <a:t>menjati</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tokom</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primene</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algoritma</a:t>
            </a:r>
            <a:r>
              <a:rPr lang="en-US" sz="2200" dirty="0">
                <a:solidFill>
                  <a:srgbClr val="002060"/>
                </a:solidFill>
                <a:latin typeface="Cambria" pitchFamily="18" charset="0"/>
                <a:ea typeface="Cambria" pitchFamily="18" charset="0"/>
              </a:rPr>
              <a:t>) od </a:t>
            </a:r>
            <a:r>
              <a:rPr lang="en-US" sz="2200" dirty="0" err="1">
                <a:solidFill>
                  <a:srgbClr val="002060"/>
                </a:solidFill>
                <a:latin typeface="Cambria" pitchFamily="18" charset="0"/>
                <a:ea typeface="Cambria" pitchFamily="18" charset="0"/>
              </a:rPr>
              <a:t>polaznog</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čvora</a:t>
            </a:r>
            <a:r>
              <a:rPr lang="en-US" sz="2200" dirty="0">
                <a:solidFill>
                  <a:srgbClr val="002060"/>
                </a:solidFill>
                <a:latin typeface="Cambria" pitchFamily="18" charset="0"/>
                <a:ea typeface="Cambria" pitchFamily="18" charset="0"/>
              </a:rPr>
              <a:t> do </a:t>
            </a:r>
            <a:r>
              <a:rPr lang="en-US" sz="2200" dirty="0" err="1">
                <a:solidFill>
                  <a:srgbClr val="002060"/>
                </a:solidFill>
                <a:latin typeface="Cambria" pitchFamily="18" charset="0"/>
                <a:ea typeface="Cambria" pitchFamily="18" charset="0"/>
              </a:rPr>
              <a:t>čvora</a:t>
            </a:r>
            <a:r>
              <a:rPr lang="en-US" sz="2200" dirty="0">
                <a:solidFill>
                  <a:srgbClr val="002060"/>
                </a:solidFill>
                <a:latin typeface="Cambria" pitchFamily="18" charset="0"/>
                <a:ea typeface="Cambria" pitchFamily="18" charset="0"/>
              </a:rPr>
              <a:t> n (</a:t>
            </a:r>
            <a:r>
              <a:rPr lang="en-US" sz="2200" dirty="0" err="1">
                <a:solidFill>
                  <a:srgbClr val="002060"/>
                </a:solidFill>
                <a:latin typeface="Cambria" pitchFamily="18" charset="0"/>
                <a:ea typeface="Cambria" pitchFamily="18" charset="0"/>
              </a:rPr>
              <a:t>tj</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tekuća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vrednost</a:t>
            </a:r>
            <a:r>
              <a:rPr lang="en-US" sz="2200" dirty="0">
                <a:solidFill>
                  <a:srgbClr val="002060"/>
                </a:solidFill>
                <a:latin typeface="Cambria" pitchFamily="18" charset="0"/>
                <a:ea typeface="Cambria" pitchFamily="18" charset="0"/>
              </a:rPr>
              <a:t> g(n)), </a:t>
            </a:r>
            <a:r>
              <a:rPr lang="en-US" sz="2200" dirty="0" err="1">
                <a:solidFill>
                  <a:srgbClr val="002060"/>
                </a:solidFill>
                <a:latin typeface="Cambria" pitchFamily="18" charset="0"/>
                <a:ea typeface="Cambria" pitchFamily="18" charset="0"/>
              </a:rPr>
              <a:t>ali</a:t>
            </a:r>
            <a:r>
              <a:rPr lang="en-US" sz="2200" dirty="0">
                <a:solidFill>
                  <a:srgbClr val="002060"/>
                </a:solidFill>
                <a:latin typeface="Cambria" pitchFamily="18" charset="0"/>
                <a:ea typeface="Cambria" pitchFamily="18" charset="0"/>
              </a:rPr>
              <a:t> se </a:t>
            </a:r>
            <a:r>
              <a:rPr lang="en-US" sz="2200" dirty="0" err="1" smtClean="0">
                <a:solidFill>
                  <a:srgbClr val="002060"/>
                </a:solidFill>
                <a:latin typeface="Cambria" pitchFamily="18" charset="0"/>
                <a:ea typeface="Cambria" pitchFamily="18" charset="0"/>
              </a:rPr>
              <a:t>vrednost</a:t>
            </a:r>
            <a:r>
              <a:rPr lang="sr-Latn-RS" sz="2200" dirty="0" smtClean="0">
                <a:solidFill>
                  <a:srgbClr val="002060"/>
                </a:solidFill>
                <a:latin typeface="Cambria" pitchFamily="18" charset="0"/>
                <a:ea typeface="Cambria" pitchFamily="18" charset="0"/>
              </a:rPr>
              <a:t> </a:t>
            </a:r>
            <a:r>
              <a:rPr lang="en-US" sz="2200" dirty="0" smtClean="0">
                <a:solidFill>
                  <a:srgbClr val="002060"/>
                </a:solidFill>
                <a:latin typeface="Cambria" pitchFamily="18" charset="0"/>
                <a:ea typeface="Cambria" pitchFamily="18" charset="0"/>
              </a:rPr>
              <a:t>h(n</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može</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samo</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procenjivati</a:t>
            </a:r>
            <a:r>
              <a:rPr lang="en-US" sz="2200" dirty="0">
                <a:solidFill>
                  <a:srgbClr val="002060"/>
                </a:solidFill>
                <a:latin typeface="Cambria" pitchFamily="18" charset="0"/>
                <a:ea typeface="Cambria" pitchFamily="18" charset="0"/>
              </a:rPr>
              <a:t>. </a:t>
            </a:r>
            <a:endParaRPr lang="sr-Latn-RS" sz="2200" dirty="0" smtClean="0">
              <a:solidFill>
                <a:srgbClr val="002060"/>
              </a:solidFill>
              <a:latin typeface="Cambria" pitchFamily="18" charset="0"/>
              <a:ea typeface="Cambria" pitchFamily="18" charset="0"/>
            </a:endParaRPr>
          </a:p>
          <a:p>
            <a:pPr>
              <a:buFont typeface="Wingdings" pitchFamily="2" charset="2"/>
              <a:buChar char="Ø"/>
            </a:pPr>
            <a:r>
              <a:rPr lang="en-US" sz="2200" dirty="0" smtClean="0">
                <a:solidFill>
                  <a:srgbClr val="002060"/>
                </a:solidFill>
                <a:latin typeface="Cambria" pitchFamily="18" charset="0"/>
                <a:ea typeface="Cambria" pitchFamily="18" charset="0"/>
              </a:rPr>
              <a:t>Od </a:t>
            </a:r>
            <a:r>
              <a:rPr lang="en-US" sz="2200" dirty="0" err="1">
                <a:solidFill>
                  <a:srgbClr val="002060"/>
                </a:solidFill>
                <a:latin typeface="Cambria" pitchFamily="18" charset="0"/>
                <a:ea typeface="Cambria" pitchFamily="18" charset="0"/>
              </a:rPr>
              <a:t>kvaliteta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heuristike</a:t>
            </a:r>
            <a:r>
              <a:rPr lang="en-US" sz="2200" dirty="0">
                <a:solidFill>
                  <a:srgbClr val="002060"/>
                </a:solidFill>
                <a:latin typeface="Cambria" pitchFamily="18" charset="0"/>
                <a:ea typeface="Cambria" pitchFamily="18" charset="0"/>
              </a:rPr>
              <a:t> u </a:t>
            </a:r>
            <a:r>
              <a:rPr lang="en-US" sz="2200" dirty="0" err="1">
                <a:solidFill>
                  <a:srgbClr val="002060"/>
                </a:solidFill>
                <a:latin typeface="Cambria" pitchFamily="18" charset="0"/>
                <a:ea typeface="Cambria" pitchFamily="18" charset="0"/>
              </a:rPr>
              <a:t>velikoj</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meri</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zavisi</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ponašanje</a:t>
            </a:r>
            <a:r>
              <a:rPr lang="en-US" sz="2200" dirty="0">
                <a:solidFill>
                  <a:srgbClr val="002060"/>
                </a:solidFill>
                <a:latin typeface="Cambria" pitchFamily="18" charset="0"/>
                <a:ea typeface="Cambria" pitchFamily="18" charset="0"/>
              </a:rPr>
              <a:t> i </a:t>
            </a:r>
            <a:r>
              <a:rPr lang="en-US" sz="2200" dirty="0" err="1">
                <a:solidFill>
                  <a:srgbClr val="002060"/>
                </a:solidFill>
                <a:latin typeface="Cambria" pitchFamily="18" charset="0"/>
                <a:ea typeface="Cambria" pitchFamily="18" charset="0"/>
              </a:rPr>
              <a:t>efikasnost</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algoritma</a:t>
            </a:r>
            <a:r>
              <a:rPr lang="en-US" sz="2200" dirty="0">
                <a:solidFill>
                  <a:srgbClr val="002060"/>
                </a:solidFill>
                <a:latin typeface="Cambria" pitchFamily="18" charset="0"/>
                <a:ea typeface="Cambria" pitchFamily="18" charset="0"/>
              </a:rPr>
              <a:t>. </a:t>
            </a:r>
          </a:p>
          <a:p>
            <a:pPr>
              <a:buFont typeface="Wingdings" pitchFamily="2" charset="2"/>
              <a:buChar char="Ø"/>
            </a:pPr>
            <a:r>
              <a:rPr lang="en-US" sz="2200" dirty="0" err="1">
                <a:solidFill>
                  <a:srgbClr val="002060"/>
                </a:solidFill>
                <a:latin typeface="Cambria" pitchFamily="18" charset="0"/>
                <a:ea typeface="Cambria" pitchFamily="18" charset="0"/>
              </a:rPr>
              <a:t>Izbor</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kvalitetne</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heuristike</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jedan</a:t>
            </a:r>
            <a:r>
              <a:rPr lang="en-US" sz="2200" dirty="0">
                <a:solidFill>
                  <a:srgbClr val="002060"/>
                </a:solidFill>
                <a:latin typeface="Cambria" pitchFamily="18" charset="0"/>
                <a:ea typeface="Cambria" pitchFamily="18" charset="0"/>
              </a:rPr>
              <a:t> je od </a:t>
            </a:r>
            <a:r>
              <a:rPr lang="en-US" sz="2200" dirty="0" err="1">
                <a:solidFill>
                  <a:srgbClr val="002060"/>
                </a:solidFill>
                <a:latin typeface="Cambria" pitchFamily="18" charset="0"/>
                <a:ea typeface="Cambria" pitchFamily="18" charset="0"/>
              </a:rPr>
              <a:t>najvažnijih</a:t>
            </a:r>
            <a:r>
              <a:rPr lang="en-US" sz="2200" dirty="0">
                <a:solidFill>
                  <a:srgbClr val="002060"/>
                </a:solidFill>
                <a:latin typeface="Cambria" pitchFamily="18" charset="0"/>
                <a:ea typeface="Cambria" pitchFamily="18" charset="0"/>
              </a:rPr>
              <a:t> i </a:t>
            </a:r>
            <a:r>
              <a:rPr lang="en-US" sz="2200" dirty="0" err="1">
                <a:solidFill>
                  <a:srgbClr val="002060"/>
                </a:solidFill>
                <a:latin typeface="Cambria" pitchFamily="18" charset="0"/>
                <a:ea typeface="Cambria" pitchFamily="18" charset="0"/>
              </a:rPr>
              <a:t>najtežih</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izazova</a:t>
            </a:r>
            <a:r>
              <a:rPr lang="en-US" sz="2200" dirty="0">
                <a:solidFill>
                  <a:srgbClr val="002060"/>
                </a:solidFill>
                <a:latin typeface="Cambria" pitchFamily="18" charset="0"/>
                <a:ea typeface="Cambria" pitchFamily="18" charset="0"/>
              </a:rPr>
              <a:t> u </a:t>
            </a:r>
            <a:r>
              <a:rPr lang="en-US" sz="2200" dirty="0" err="1">
                <a:solidFill>
                  <a:srgbClr val="002060"/>
                </a:solidFill>
                <a:latin typeface="Cambria" pitchFamily="18" charset="0"/>
                <a:ea typeface="Cambria" pitchFamily="18" charset="0"/>
              </a:rPr>
              <a:t>dizajniranju</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konkretnih</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implementacija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algoritma</a:t>
            </a:r>
            <a:r>
              <a:rPr lang="en-US" sz="2200" dirty="0">
                <a:solidFill>
                  <a:srgbClr val="002060"/>
                </a:solidFill>
                <a:latin typeface="Cambria" pitchFamily="18" charset="0"/>
                <a:ea typeface="Cambria" pitchFamily="18" charset="0"/>
              </a:rPr>
              <a:t> A*. </a:t>
            </a:r>
            <a:endParaRPr lang="sr-Latn-RS" sz="2200" dirty="0" smtClean="0">
              <a:solidFill>
                <a:srgbClr val="002060"/>
              </a:solidFill>
              <a:latin typeface="Cambria" pitchFamily="18" charset="0"/>
              <a:ea typeface="Cambria" pitchFamily="18" charset="0"/>
            </a:endParaRPr>
          </a:p>
          <a:p>
            <a:pPr>
              <a:buFont typeface="Wingdings" pitchFamily="2" charset="2"/>
              <a:buChar char="Ø"/>
            </a:pPr>
            <a:r>
              <a:rPr lang="en-US" sz="2200" dirty="0" err="1" smtClean="0">
                <a:solidFill>
                  <a:srgbClr val="002060"/>
                </a:solidFill>
                <a:latin typeface="Cambria" pitchFamily="18" charset="0"/>
                <a:ea typeface="Cambria" pitchFamily="18" charset="0"/>
              </a:rPr>
              <a:t>Ciljni</a:t>
            </a:r>
            <a:r>
              <a:rPr lang="en-US" sz="2200" dirty="0" smtClean="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čvor</a:t>
            </a:r>
            <a:r>
              <a:rPr lang="en-US" sz="2200" dirty="0">
                <a:solidFill>
                  <a:srgbClr val="002060"/>
                </a:solidFill>
                <a:latin typeface="Cambria" pitchFamily="18" charset="0"/>
                <a:ea typeface="Cambria" pitchFamily="18" charset="0"/>
              </a:rPr>
              <a:t> t </a:t>
            </a:r>
            <a:r>
              <a:rPr lang="en-US" sz="2200" dirty="0" err="1">
                <a:solidFill>
                  <a:srgbClr val="002060"/>
                </a:solidFill>
                <a:latin typeface="Cambria" pitchFamily="18" charset="0"/>
                <a:ea typeface="Cambria" pitchFamily="18" charset="0"/>
              </a:rPr>
              <a:t>može</a:t>
            </a:r>
            <a:r>
              <a:rPr lang="en-US" sz="2200" dirty="0">
                <a:solidFill>
                  <a:srgbClr val="002060"/>
                </a:solidFill>
                <a:latin typeface="Cambria" pitchFamily="18" charset="0"/>
                <a:ea typeface="Cambria" pitchFamily="18" charset="0"/>
              </a:rPr>
              <a:t> se </a:t>
            </a:r>
            <a:r>
              <a:rPr lang="en-US" sz="2200" dirty="0" err="1">
                <a:solidFill>
                  <a:srgbClr val="002060"/>
                </a:solidFill>
                <a:latin typeface="Cambria" pitchFamily="18" charset="0"/>
                <a:ea typeface="Cambria" pitchFamily="18" charset="0"/>
              </a:rPr>
              <a:t>prepoznati</a:t>
            </a:r>
            <a:r>
              <a:rPr lang="en-US" sz="2200" dirty="0">
                <a:solidFill>
                  <a:srgbClr val="002060"/>
                </a:solidFill>
                <a:latin typeface="Cambria" pitchFamily="18" charset="0"/>
                <a:ea typeface="Cambria" pitchFamily="18" charset="0"/>
              </a:rPr>
              <a:t> i </a:t>
            </a:r>
            <a:r>
              <a:rPr lang="en-US" sz="2200" dirty="0" err="1">
                <a:solidFill>
                  <a:srgbClr val="002060"/>
                </a:solidFill>
                <a:latin typeface="Cambria" pitchFamily="18" charset="0"/>
                <a:ea typeface="Cambria" pitchFamily="18" charset="0"/>
              </a:rPr>
              <a:t>za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njega</a:t>
            </a:r>
            <a:r>
              <a:rPr lang="en-US" sz="2200" dirty="0">
                <a:solidFill>
                  <a:srgbClr val="002060"/>
                </a:solidFill>
                <a:latin typeface="Cambria" pitchFamily="18" charset="0"/>
                <a:ea typeface="Cambria" pitchFamily="18" charset="0"/>
              </a:rPr>
              <a:t> je </a:t>
            </a:r>
            <a:r>
              <a:rPr lang="en-US" sz="2200" dirty="0" err="1">
                <a:solidFill>
                  <a:srgbClr val="002060"/>
                </a:solidFill>
                <a:latin typeface="Cambria" pitchFamily="18" charset="0"/>
                <a:ea typeface="Cambria" pitchFamily="18" charset="0"/>
              </a:rPr>
              <a:t>vrednost</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heuristike</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jednaka</a:t>
            </a:r>
            <a:r>
              <a:rPr lang="en-US" sz="2200" dirty="0">
                <a:solidFill>
                  <a:srgbClr val="002060"/>
                </a:solidFill>
                <a:latin typeface="Cambria" pitchFamily="18" charset="0"/>
                <a:ea typeface="Cambria" pitchFamily="18" charset="0"/>
              </a:rPr>
              <a:t> 0, </a:t>
            </a:r>
            <a:r>
              <a:rPr lang="en-US" sz="2200" dirty="0" err="1">
                <a:solidFill>
                  <a:srgbClr val="002060"/>
                </a:solidFill>
                <a:latin typeface="Cambria" pitchFamily="18" charset="0"/>
                <a:ea typeface="Cambria" pitchFamily="18" charset="0"/>
              </a:rPr>
              <a:t>ali</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za</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sve</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druge</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čvorove</a:t>
            </a:r>
            <a:r>
              <a:rPr lang="en-US" sz="2200" dirty="0">
                <a:solidFill>
                  <a:srgbClr val="002060"/>
                </a:solidFill>
                <a:latin typeface="Cambria" pitchFamily="18" charset="0"/>
                <a:ea typeface="Cambria" pitchFamily="18" charset="0"/>
              </a:rPr>
              <a:t> ne </a:t>
            </a:r>
            <a:r>
              <a:rPr lang="en-US" sz="2200" dirty="0" err="1">
                <a:solidFill>
                  <a:srgbClr val="002060"/>
                </a:solidFill>
                <a:latin typeface="Cambria" pitchFamily="18" charset="0"/>
                <a:ea typeface="Cambria" pitchFamily="18" charset="0"/>
              </a:rPr>
              <a:t>postoji</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opšti</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pristup</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koji</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daje</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kvalitetnu</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heuristiku</a:t>
            </a:r>
            <a:r>
              <a:rPr lang="en-US" sz="2200" dirty="0">
                <a:solidFill>
                  <a:srgbClr val="002060"/>
                </a:solidFill>
                <a:latin typeface="Cambria" pitchFamily="18" charset="0"/>
                <a:ea typeface="Cambria" pitchFamily="18" charset="0"/>
              </a:rPr>
              <a:t>. </a:t>
            </a:r>
          </a:p>
        </p:txBody>
      </p:sp>
    </p:spTree>
    <p:extLst>
      <p:ext uri="{BB962C8B-B14F-4D97-AF65-F5344CB8AC3E}">
        <p14:creationId xmlns:p14="http://schemas.microsoft.com/office/powerpoint/2010/main" val="2026981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848"/>
            <a:ext cx="8229600" cy="1143000"/>
          </a:xfrm>
        </p:spPr>
        <p:txBody>
          <a:bodyPr/>
          <a:lstStyle/>
          <a:p>
            <a:r>
              <a:rPr lang="en-US" b="1" i="1" dirty="0" err="1">
                <a:solidFill>
                  <a:srgbClr val="002060"/>
                </a:solidFill>
                <a:latin typeface="Cambria" pitchFamily="18" charset="0"/>
                <a:ea typeface="Cambria" pitchFamily="18" charset="0"/>
              </a:rPr>
              <a:t>Algoritam</a:t>
            </a:r>
            <a:r>
              <a:rPr lang="en-US" b="1" i="1" dirty="0">
                <a:solidFill>
                  <a:srgbClr val="002060"/>
                </a:solidFill>
                <a:latin typeface="Cambria" pitchFamily="18" charset="0"/>
                <a:ea typeface="Cambria" pitchFamily="18" charset="0"/>
              </a:rPr>
              <a:t> A*</a:t>
            </a:r>
            <a:endParaRPr lang="en-US" dirty="0">
              <a:solidFill>
                <a:srgbClr val="002060"/>
              </a:solidFill>
              <a:latin typeface="Cambria" pitchFamily="18" charset="0"/>
              <a:ea typeface="Cambria" pitchFamily="18" charset="0"/>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1763688" y="1988840"/>
            <a:ext cx="5577338" cy="4425924"/>
          </a:xfrm>
          <a:prstGeom prst="rect">
            <a:avLst/>
          </a:prstGeom>
        </p:spPr>
      </p:pic>
    </p:spTree>
    <p:extLst>
      <p:ext uri="{BB962C8B-B14F-4D97-AF65-F5344CB8AC3E}">
        <p14:creationId xmlns:p14="http://schemas.microsoft.com/office/powerpoint/2010/main" val="1733824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2276872"/>
            <a:ext cx="2742034" cy="2657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685800" y="105273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dirty="0" smtClean="0">
                <a:solidFill>
                  <a:srgbClr val="002060"/>
                </a:solidFill>
                <a:effectLst>
                  <a:outerShdw blurRad="50800" dist="38100" dir="2700000" algn="tl" rotWithShape="0">
                    <a:prstClr val="black">
                      <a:alpha val="40000"/>
                    </a:prstClr>
                  </a:outerShdw>
                </a:effectLst>
                <a:latin typeface="Cambria" pitchFamily="18" charset="0"/>
              </a:rPr>
              <a:t>Hvala na pažnji!</a:t>
            </a:r>
            <a:endParaRPr lang="en-US" dirty="0">
              <a:solidFill>
                <a:srgbClr val="002060"/>
              </a:solidFill>
              <a:effectLst>
                <a:outerShdw blurRad="50800" dist="38100" dir="2700000" algn="tl" rotWithShape="0">
                  <a:prstClr val="black">
                    <a:alpha val="40000"/>
                  </a:prstClr>
                </a:outerShdw>
              </a:effectLst>
              <a:latin typeface="Cambria" pitchFamily="18" charset="0"/>
            </a:endParaRPr>
          </a:p>
        </p:txBody>
      </p:sp>
      <p:sp>
        <p:nvSpPr>
          <p:cNvPr id="6" name="Title 1"/>
          <p:cNvSpPr txBox="1">
            <a:spLocks/>
          </p:cNvSpPr>
          <p:nvPr/>
        </p:nvSpPr>
        <p:spPr>
          <a:xfrm>
            <a:off x="685800" y="4869160"/>
            <a:ext cx="748213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sz="3600" dirty="0" smtClean="0">
                <a:solidFill>
                  <a:srgbClr val="002060"/>
                </a:solidFill>
                <a:latin typeface="Cambria" pitchFamily="18" charset="0"/>
              </a:rPr>
              <a:t>Pitanja?</a:t>
            </a:r>
          </a:p>
          <a:p>
            <a:pPr algn="l"/>
            <a:r>
              <a:rPr lang="en-US" sz="2800" dirty="0" smtClean="0">
                <a:solidFill>
                  <a:srgbClr val="002060"/>
                </a:solidFill>
                <a:latin typeface="Cambria" pitchFamily="18" charset="0"/>
                <a:hlinkClick r:id="rId3"/>
              </a:rPr>
              <a:t>violeta.dimic2015@gmail.com</a:t>
            </a:r>
            <a:endParaRPr lang="en-US" sz="2800" dirty="0" smtClean="0">
              <a:solidFill>
                <a:srgbClr val="002060"/>
              </a:solidFill>
              <a:latin typeface="Cambria" pitchFamily="18" charset="0"/>
            </a:endParaRPr>
          </a:p>
          <a:p>
            <a:pPr algn="l"/>
            <a:endParaRPr lang="en-US" sz="3200" dirty="0">
              <a:solidFill>
                <a:srgbClr val="002060"/>
              </a:solidFill>
              <a:latin typeface="Cambria" pitchFamily="18" charset="0"/>
            </a:endParaRPr>
          </a:p>
        </p:txBody>
      </p:sp>
    </p:spTree>
    <p:extLst>
      <p:ext uri="{BB962C8B-B14F-4D97-AF65-F5344CB8AC3E}">
        <p14:creationId xmlns:p14="http://schemas.microsoft.com/office/powerpoint/2010/main" val="2473540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pPr algn="l"/>
            <a:r>
              <a:rPr lang="en-US" dirty="0" err="1">
                <a:solidFill>
                  <a:schemeClr val="tx2"/>
                </a:solidFill>
                <a:latin typeface="Cambria" pitchFamily="18" charset="0"/>
              </a:rPr>
              <a:t>Problemi</a:t>
            </a:r>
            <a:r>
              <a:rPr lang="en-US" dirty="0">
                <a:solidFill>
                  <a:schemeClr val="tx2"/>
                </a:solidFill>
                <a:latin typeface="Cambria" pitchFamily="18" charset="0"/>
              </a:rPr>
              <a:t> </a:t>
            </a:r>
            <a:r>
              <a:rPr lang="en-US" dirty="0" err="1">
                <a:solidFill>
                  <a:schemeClr val="tx2"/>
                </a:solidFill>
                <a:latin typeface="Cambria" pitchFamily="18" charset="0"/>
              </a:rPr>
              <a:t>optimizacije</a:t>
            </a:r>
            <a:r>
              <a:rPr lang="en-US" dirty="0">
                <a:solidFill>
                  <a:schemeClr val="tx2"/>
                </a:solidFill>
                <a:latin typeface="Cambria" pitchFamily="18" charset="0"/>
              </a:rPr>
              <a:t> GA</a:t>
            </a:r>
          </a:p>
        </p:txBody>
      </p:sp>
      <p:sp>
        <p:nvSpPr>
          <p:cNvPr id="5" name="Subtitle 2"/>
          <p:cNvSpPr>
            <a:spLocks noGrp="1"/>
          </p:cNvSpPr>
          <p:nvPr>
            <p:ph type="subTitle" idx="1"/>
          </p:nvPr>
        </p:nvSpPr>
        <p:spPr>
          <a:xfrm>
            <a:off x="683568" y="2636912"/>
            <a:ext cx="7120880" cy="4032448"/>
          </a:xfrm>
        </p:spPr>
        <p:txBody>
          <a:bodyPr>
            <a:normAutofit fontScale="92500"/>
          </a:bodyPr>
          <a:lstStyle/>
          <a:p>
            <a:pPr marL="457200" indent="-457200" algn="l">
              <a:buFont typeface="Wingdings" pitchFamily="2" charset="2"/>
              <a:buChar char="Ø"/>
            </a:pPr>
            <a:r>
              <a:rPr lang="vi-VN" sz="2400" dirty="0">
                <a:solidFill>
                  <a:schemeClr val="tx2"/>
                </a:solidFill>
                <a:latin typeface="Cambria" pitchFamily="18" charset="0"/>
              </a:rPr>
              <a:t>U genetskom algoritmu, populacija rešenja kandidati (tzv. pojedinaca, bića ili fenotipa) problem optimizacije evoluira ka boljim rešenjima. </a:t>
            </a:r>
          </a:p>
          <a:p>
            <a:pPr marL="457200" indent="-457200" algn="l">
              <a:buFont typeface="Wingdings" pitchFamily="2" charset="2"/>
              <a:buChar char="Ø"/>
            </a:pPr>
            <a:r>
              <a:rPr lang="vi-VN" sz="2400" dirty="0">
                <a:solidFill>
                  <a:schemeClr val="tx2"/>
                </a:solidFill>
                <a:latin typeface="Cambria" pitchFamily="18" charset="0"/>
              </a:rPr>
              <a:t>Svako rešenje kandidat ima skup osobina (svojih hromozoma ili genotipa) koji može da bude mutiran ili izmenjen; tradicionalno rešenja su predstavljena binarno, kao nizovi nula i jedinica, ali i druga kodiranja su takođe moguća.</a:t>
            </a:r>
          </a:p>
          <a:p>
            <a:pPr marL="457200" indent="-457200" algn="l">
              <a:buFont typeface="Wingdings" pitchFamily="2" charset="2"/>
              <a:buChar char="Ø"/>
            </a:pPr>
            <a:r>
              <a:rPr lang="vi-VN" sz="2400" dirty="0">
                <a:solidFill>
                  <a:schemeClr val="tx2"/>
                </a:solidFill>
                <a:latin typeface="Cambria" pitchFamily="18" charset="0"/>
              </a:rPr>
              <a:t>Tipičan genetski algoritam zahteva:</a:t>
            </a:r>
          </a:p>
          <a:p>
            <a:pPr marL="914400" lvl="1" indent="-457200" algn="l">
              <a:buFont typeface="+mj-lt"/>
              <a:buAutoNum type="arabicPeriod"/>
            </a:pPr>
            <a:r>
              <a:rPr lang="vi-VN" sz="2200" dirty="0">
                <a:solidFill>
                  <a:schemeClr val="tx2"/>
                </a:solidFill>
                <a:latin typeface="Cambria" pitchFamily="18" charset="0"/>
              </a:rPr>
              <a:t>Genetski prikaz domena rešenja</a:t>
            </a:r>
          </a:p>
          <a:p>
            <a:pPr marL="914400" lvl="1" indent="-457200" algn="l">
              <a:buFont typeface="+mj-lt"/>
              <a:buAutoNum type="arabicPeriod"/>
            </a:pPr>
            <a:r>
              <a:rPr lang="vi-VN" sz="2200" dirty="0">
                <a:solidFill>
                  <a:schemeClr val="tx2"/>
                </a:solidFill>
                <a:latin typeface="Cambria" pitchFamily="18" charset="0"/>
              </a:rPr>
              <a:t>Funkciju fitnes za procenu domena rešenja</a:t>
            </a:r>
          </a:p>
        </p:txBody>
      </p:sp>
    </p:spTree>
    <p:extLst>
      <p:ext uri="{BB962C8B-B14F-4D97-AF65-F5344CB8AC3E}">
        <p14:creationId xmlns:p14="http://schemas.microsoft.com/office/powerpoint/2010/main" val="2022511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pPr algn="l"/>
            <a:r>
              <a:rPr lang="en-US" dirty="0" err="1">
                <a:solidFill>
                  <a:schemeClr val="tx2"/>
                </a:solidFill>
                <a:latin typeface="Cambria" pitchFamily="18" charset="0"/>
              </a:rPr>
              <a:t>Evolucija</a:t>
            </a:r>
            <a:r>
              <a:rPr lang="en-US" dirty="0">
                <a:solidFill>
                  <a:schemeClr val="tx2"/>
                </a:solidFill>
                <a:latin typeface="Cambria" pitchFamily="18" charset="0"/>
              </a:rPr>
              <a:t> </a:t>
            </a:r>
            <a:r>
              <a:rPr lang="en-US" dirty="0" err="1">
                <a:solidFill>
                  <a:schemeClr val="tx2"/>
                </a:solidFill>
                <a:latin typeface="Cambria" pitchFamily="18" charset="0"/>
              </a:rPr>
              <a:t>alogoritma</a:t>
            </a:r>
            <a:endParaRPr lang="en-US" dirty="0">
              <a:solidFill>
                <a:schemeClr val="tx2"/>
              </a:solidFill>
              <a:latin typeface="Cambria" pitchFamily="18" charset="0"/>
            </a:endParaRPr>
          </a:p>
        </p:txBody>
      </p:sp>
      <p:sp>
        <p:nvSpPr>
          <p:cNvPr id="5" name="Subtitle 2"/>
          <p:cNvSpPr>
            <a:spLocks noGrp="1"/>
          </p:cNvSpPr>
          <p:nvPr>
            <p:ph type="subTitle" idx="1"/>
          </p:nvPr>
        </p:nvSpPr>
        <p:spPr>
          <a:xfrm>
            <a:off x="683568" y="2636912"/>
            <a:ext cx="7848872" cy="4032448"/>
          </a:xfrm>
        </p:spPr>
        <p:txBody>
          <a:bodyPr>
            <a:normAutofit fontScale="92500" lnSpcReduction="20000"/>
          </a:bodyPr>
          <a:lstStyle/>
          <a:p>
            <a:pPr marL="457200" indent="-457200" algn="l">
              <a:buFont typeface="Wingdings" pitchFamily="2" charset="2"/>
              <a:buChar char="Ø"/>
            </a:pPr>
            <a:r>
              <a:rPr lang="vi-VN" sz="2400" dirty="0">
                <a:solidFill>
                  <a:schemeClr val="tx2"/>
                </a:solidFill>
                <a:latin typeface="Cambria" pitchFamily="18" charset="0"/>
              </a:rPr>
              <a:t>Evolucija obično počinje od populacije nasumično generisanih pojedinaca</a:t>
            </a:r>
            <a:r>
              <a:rPr lang="vi-VN" sz="2400" dirty="0" smtClean="0">
                <a:solidFill>
                  <a:schemeClr val="tx2"/>
                </a:solidFill>
                <a:latin typeface="Cambria" pitchFamily="18" charset="0"/>
              </a:rPr>
              <a:t>,</a:t>
            </a:r>
            <a:r>
              <a:rPr lang="vi-VN" sz="2400" dirty="0">
                <a:solidFill>
                  <a:schemeClr val="tx2"/>
                </a:solidFill>
                <a:latin typeface="Cambria" pitchFamily="18" charset="0"/>
              </a:rPr>
              <a:t> proces koji se ponavlja, sa populacijom koja se u svakoj iteraciji zove generacija. </a:t>
            </a:r>
          </a:p>
          <a:p>
            <a:pPr marL="457200" indent="-457200" algn="l">
              <a:buFont typeface="Wingdings" pitchFamily="2" charset="2"/>
              <a:buChar char="Ø"/>
            </a:pPr>
            <a:r>
              <a:rPr lang="vi-VN" sz="2400" dirty="0">
                <a:solidFill>
                  <a:schemeClr val="tx2"/>
                </a:solidFill>
                <a:latin typeface="Cambria" pitchFamily="18" charset="0"/>
              </a:rPr>
              <a:t>U svakoj generaciji fitnes svakog pojedinca u populaciji se ocenjuje; fitnes je obično vrednost objektne funkcije u problemu optimizacije koji se rešava. Što više fit (zdravi) pojedinci su stohastički selektovani iz trenutne populacije, i genom svake idividue se menja (kombinovan i eventualno slučajno mutiran) kako bi se formirala nova generacija. </a:t>
            </a:r>
          </a:p>
          <a:p>
            <a:pPr marL="457200" indent="-457200" algn="l">
              <a:buFont typeface="Wingdings" pitchFamily="2" charset="2"/>
              <a:buChar char="Ø"/>
            </a:pPr>
            <a:r>
              <a:rPr lang="vi-VN" sz="2400" dirty="0">
                <a:solidFill>
                  <a:schemeClr val="tx2"/>
                </a:solidFill>
                <a:latin typeface="Cambria" pitchFamily="18" charset="0"/>
              </a:rPr>
              <a:t>Nova generacija dobijenih rešenja kandidata se zatim koristi u sledećoj iteraciji algoritma. Uglavnom, algoritam se završava ili kada je proizveden maksimalni broj generacija ili je dostignut zadovoljavajući nivo fitnesa za populaciju.</a:t>
            </a:r>
          </a:p>
        </p:txBody>
      </p:sp>
    </p:spTree>
    <p:extLst>
      <p:ext uri="{BB962C8B-B14F-4D97-AF65-F5344CB8AC3E}">
        <p14:creationId xmlns:p14="http://schemas.microsoft.com/office/powerpoint/2010/main" val="2026602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pPr algn="l"/>
            <a:r>
              <a:rPr lang="en-US" dirty="0" err="1">
                <a:solidFill>
                  <a:schemeClr val="tx2"/>
                </a:solidFill>
                <a:latin typeface="Cambria" pitchFamily="18" charset="0"/>
              </a:rPr>
              <a:t>Reprezentacije</a:t>
            </a:r>
            <a:r>
              <a:rPr lang="en-US" dirty="0">
                <a:solidFill>
                  <a:schemeClr val="tx2"/>
                </a:solidFill>
                <a:latin typeface="Cambria" pitchFamily="18" charset="0"/>
              </a:rPr>
              <a:t> </a:t>
            </a:r>
            <a:r>
              <a:rPr lang="en-US" dirty="0" err="1">
                <a:solidFill>
                  <a:schemeClr val="tx2"/>
                </a:solidFill>
                <a:latin typeface="Cambria" pitchFamily="18" charset="0"/>
              </a:rPr>
              <a:t>algoritama</a:t>
            </a:r>
            <a:endParaRPr lang="en-US" dirty="0">
              <a:solidFill>
                <a:schemeClr val="tx2"/>
              </a:solidFill>
              <a:latin typeface="Cambria" pitchFamily="18" charset="0"/>
            </a:endParaRPr>
          </a:p>
        </p:txBody>
      </p:sp>
      <p:sp>
        <p:nvSpPr>
          <p:cNvPr id="5" name="Subtitle 2"/>
          <p:cNvSpPr>
            <a:spLocks noGrp="1"/>
          </p:cNvSpPr>
          <p:nvPr>
            <p:ph type="subTitle" idx="1"/>
          </p:nvPr>
        </p:nvSpPr>
        <p:spPr>
          <a:xfrm>
            <a:off x="683568" y="2636912"/>
            <a:ext cx="7848872" cy="4032448"/>
          </a:xfrm>
        </p:spPr>
        <p:txBody>
          <a:bodyPr>
            <a:normAutofit/>
          </a:bodyPr>
          <a:lstStyle/>
          <a:p>
            <a:pPr marL="457200" indent="-457200" algn="l">
              <a:buFont typeface="Wingdings" pitchFamily="2" charset="2"/>
              <a:buChar char="Ø"/>
            </a:pPr>
            <a:r>
              <a:rPr lang="vi-VN" sz="2400" dirty="0">
                <a:solidFill>
                  <a:schemeClr val="tx2"/>
                </a:solidFill>
                <a:latin typeface="Cambria" pitchFamily="18" charset="0"/>
              </a:rPr>
              <a:t>poput stabla su istražene u genetskom programiranju i reprezentacije forme grafa su istražene u evolucionom programiranju; mešavina oba, linearnih hromozoma i stabala je istražena u programiranju zasnovanom na prikazu gena.</a:t>
            </a:r>
          </a:p>
          <a:p>
            <a:pPr marL="457200" indent="-457200" algn="l">
              <a:buFont typeface="Wingdings" pitchFamily="2" charset="2"/>
              <a:buChar char="Ø"/>
            </a:pPr>
            <a:r>
              <a:rPr lang="vi-VN" sz="2400" dirty="0">
                <a:solidFill>
                  <a:schemeClr val="tx2"/>
                </a:solidFill>
                <a:latin typeface="Cambria" pitchFamily="18" charset="0"/>
              </a:rPr>
              <a:t>Kada su genetska reprezentacija i fitnes funkcija definisani, GA nastavlja da pokreće populaciju rešenja i poboljšava je periodično primenom mutacija, krosing-overa, inverzija i selekcije.</a:t>
            </a:r>
          </a:p>
        </p:txBody>
      </p:sp>
    </p:spTree>
    <p:extLst>
      <p:ext uri="{BB962C8B-B14F-4D97-AF65-F5344CB8AC3E}">
        <p14:creationId xmlns:p14="http://schemas.microsoft.com/office/powerpoint/2010/main" val="1241643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pPr algn="l"/>
            <a:r>
              <a:rPr lang="en-US" dirty="0" err="1">
                <a:solidFill>
                  <a:schemeClr val="tx2"/>
                </a:solidFill>
                <a:latin typeface="Cambria" pitchFamily="18" charset="0"/>
              </a:rPr>
              <a:t>Evolucija</a:t>
            </a:r>
            <a:r>
              <a:rPr lang="en-US" dirty="0">
                <a:solidFill>
                  <a:schemeClr val="tx2"/>
                </a:solidFill>
                <a:latin typeface="Cambria" pitchFamily="18" charset="0"/>
              </a:rPr>
              <a:t> </a:t>
            </a:r>
            <a:r>
              <a:rPr lang="en-US" dirty="0" err="1">
                <a:solidFill>
                  <a:schemeClr val="tx2"/>
                </a:solidFill>
                <a:latin typeface="Cambria" pitchFamily="18" charset="0"/>
              </a:rPr>
              <a:t>alogoritma</a:t>
            </a:r>
            <a:endParaRPr lang="en-US" dirty="0">
              <a:solidFill>
                <a:schemeClr val="tx2"/>
              </a:solidFill>
              <a:latin typeface="Cambria" pitchFamily="18" charset="0"/>
            </a:endParaRPr>
          </a:p>
        </p:txBody>
      </p:sp>
      <p:sp>
        <p:nvSpPr>
          <p:cNvPr id="5" name="Subtitle 2"/>
          <p:cNvSpPr>
            <a:spLocks noGrp="1"/>
          </p:cNvSpPr>
          <p:nvPr>
            <p:ph type="subTitle" idx="1"/>
          </p:nvPr>
        </p:nvSpPr>
        <p:spPr>
          <a:xfrm>
            <a:off x="683568" y="2636912"/>
            <a:ext cx="7848872" cy="4032448"/>
          </a:xfrm>
        </p:spPr>
        <p:txBody>
          <a:bodyPr>
            <a:normAutofit fontScale="85000" lnSpcReduction="20000"/>
          </a:bodyPr>
          <a:lstStyle/>
          <a:p>
            <a:pPr algn="l"/>
            <a:r>
              <a:rPr lang="vi-VN" sz="2400" b="1" dirty="0">
                <a:solidFill>
                  <a:schemeClr val="tx2"/>
                </a:solidFill>
                <a:latin typeface="Cambria" pitchFamily="18" charset="0"/>
              </a:rPr>
              <a:t>Inicijalizacija</a:t>
            </a:r>
          </a:p>
          <a:p>
            <a:pPr marL="457200" indent="-457200" algn="l">
              <a:buFont typeface="Wingdings" pitchFamily="2" charset="2"/>
              <a:buChar char="Ø"/>
            </a:pPr>
            <a:r>
              <a:rPr lang="vi-VN" sz="2400" dirty="0">
                <a:solidFill>
                  <a:schemeClr val="tx2"/>
                </a:solidFill>
                <a:latin typeface="Cambria" pitchFamily="18" charset="0"/>
              </a:rPr>
              <a:t>Veličina populacije zavisi od prirode problema, ali obično sadrži nekoliko stotina ili hiljada mogućih rešenja. Često se početna populacija generiše nasumično, čime se omogućava čitav niz mogućih rešenja (prostor pretrage). Povremeno, rešenja mogu biti „posejana“ u oblastima gde je moguće naći optimalna rešenja.</a:t>
            </a:r>
          </a:p>
          <a:p>
            <a:pPr algn="l"/>
            <a:r>
              <a:rPr lang="vi-VN" sz="2400" b="1" dirty="0">
                <a:solidFill>
                  <a:schemeClr val="tx2"/>
                </a:solidFill>
                <a:latin typeface="Cambria" pitchFamily="18" charset="0"/>
              </a:rPr>
              <a:t>Selekcija</a:t>
            </a:r>
          </a:p>
          <a:p>
            <a:pPr marL="457200" indent="-457200" algn="l">
              <a:buFont typeface="Wingdings" pitchFamily="2" charset="2"/>
              <a:buChar char="Ø"/>
            </a:pPr>
            <a:r>
              <a:rPr lang="vi-VN" sz="2400" dirty="0">
                <a:solidFill>
                  <a:schemeClr val="tx2"/>
                </a:solidFill>
                <a:latin typeface="Cambria" pitchFamily="18" charset="0"/>
              </a:rPr>
              <a:t>Tokom svake sledeće generacije deo postojeće populacije je izabran da odgoji novu generaciju. Individualna rešenja su izabrana pomoču procesa baziranog na fitnesu(zdravlju), gde više </a:t>
            </a:r>
            <a:r>
              <a:rPr lang="vi-VN" sz="2400" dirty="0" smtClean="0">
                <a:solidFill>
                  <a:schemeClr val="tx2"/>
                </a:solidFill>
                <a:latin typeface="Cambria" pitchFamily="18" charset="0"/>
              </a:rPr>
              <a:t>fit</a:t>
            </a:r>
            <a:r>
              <a:rPr lang="sr-Latn-RS" sz="2400" dirty="0" smtClean="0">
                <a:solidFill>
                  <a:schemeClr val="tx2"/>
                </a:solidFill>
                <a:latin typeface="Cambria" pitchFamily="18" charset="0"/>
              </a:rPr>
              <a:t> </a:t>
            </a:r>
            <a:r>
              <a:rPr lang="vi-VN" sz="2400" dirty="0" smtClean="0">
                <a:solidFill>
                  <a:schemeClr val="tx2"/>
                </a:solidFill>
                <a:latin typeface="Cambria" pitchFamily="18" charset="0"/>
              </a:rPr>
              <a:t>(</a:t>
            </a:r>
            <a:r>
              <a:rPr lang="vi-VN" sz="2400" dirty="0">
                <a:solidFill>
                  <a:schemeClr val="tx2"/>
                </a:solidFill>
                <a:latin typeface="Cambria" pitchFamily="18" charset="0"/>
              </a:rPr>
              <a:t>zdravija, sa boljom kondicijom) rešenja(merena fitnes funkcijom) imaju veće šanse da budu izabrana. Određene metode selekcije ocenjuju kondiciju svakog rešenja i prvenstveno će izabrati najbolja rešenja.</a:t>
            </a:r>
          </a:p>
          <a:p>
            <a:pPr marL="457200" indent="-457200" algn="l">
              <a:buFont typeface="Wingdings" pitchFamily="2" charset="2"/>
              <a:buChar char="Ø"/>
            </a:pPr>
            <a:endParaRPr lang="vi-VN" sz="2400" dirty="0">
              <a:solidFill>
                <a:schemeClr val="tx2"/>
              </a:solidFill>
              <a:latin typeface="Cambria" pitchFamily="18" charset="0"/>
            </a:endParaRPr>
          </a:p>
        </p:txBody>
      </p:sp>
    </p:spTree>
    <p:extLst>
      <p:ext uri="{BB962C8B-B14F-4D97-AF65-F5344CB8AC3E}">
        <p14:creationId xmlns:p14="http://schemas.microsoft.com/office/powerpoint/2010/main" val="3478599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normAutofit/>
          </a:bodyPr>
          <a:lstStyle/>
          <a:p>
            <a:pPr algn="l"/>
            <a:r>
              <a:rPr lang="en-US" dirty="0" err="1">
                <a:solidFill>
                  <a:schemeClr val="tx2"/>
                </a:solidFill>
                <a:latin typeface="Cambria" pitchFamily="18" charset="0"/>
              </a:rPr>
              <a:t>Genetski</a:t>
            </a:r>
            <a:r>
              <a:rPr lang="en-US" dirty="0">
                <a:solidFill>
                  <a:schemeClr val="tx2"/>
                </a:solidFill>
                <a:latin typeface="Cambria" pitchFamily="18" charset="0"/>
              </a:rPr>
              <a:t> </a:t>
            </a:r>
            <a:r>
              <a:rPr lang="en-US" dirty="0" smtClean="0">
                <a:solidFill>
                  <a:schemeClr val="tx2"/>
                </a:solidFill>
                <a:latin typeface="Cambria" pitchFamily="18" charset="0"/>
              </a:rPr>
              <a:t>operator</a:t>
            </a:r>
            <a:endParaRPr lang="en-US" dirty="0">
              <a:solidFill>
                <a:schemeClr val="tx2"/>
              </a:solidFill>
              <a:latin typeface="Cambria" pitchFamily="18" charset="0"/>
            </a:endParaRPr>
          </a:p>
        </p:txBody>
      </p:sp>
      <p:sp>
        <p:nvSpPr>
          <p:cNvPr id="5" name="Subtitle 2"/>
          <p:cNvSpPr>
            <a:spLocks noGrp="1"/>
          </p:cNvSpPr>
          <p:nvPr>
            <p:ph type="subTitle" idx="1"/>
          </p:nvPr>
        </p:nvSpPr>
        <p:spPr>
          <a:xfrm>
            <a:off x="683568" y="2492896"/>
            <a:ext cx="7848872" cy="4248472"/>
          </a:xfrm>
        </p:spPr>
        <p:txBody>
          <a:bodyPr>
            <a:normAutofit fontScale="85000" lnSpcReduction="20000"/>
          </a:bodyPr>
          <a:lstStyle/>
          <a:p>
            <a:pPr marL="342900" indent="-342900" algn="l">
              <a:buFont typeface="Wingdings" pitchFamily="2" charset="2"/>
              <a:buChar char="Ø"/>
            </a:pPr>
            <a:r>
              <a:rPr lang="vi-VN" sz="2600" dirty="0">
                <a:solidFill>
                  <a:schemeClr val="tx2"/>
                </a:solidFill>
                <a:latin typeface="Cambria" pitchFamily="18" charset="0"/>
              </a:rPr>
              <a:t>Sledeći korak je generisati drugu generaciju populacije rešenja od onih izabranih kroz kombinaciju genetskih operatora: krosing-overa(naziva se i rekombinacija) i mutacije.</a:t>
            </a:r>
          </a:p>
          <a:p>
            <a:pPr marL="342900" indent="-342900" algn="l">
              <a:buFont typeface="Wingdings" pitchFamily="2" charset="2"/>
              <a:buChar char="Ø"/>
            </a:pPr>
            <a:r>
              <a:rPr lang="vi-VN" sz="2600" dirty="0">
                <a:solidFill>
                  <a:schemeClr val="tx2"/>
                </a:solidFill>
                <a:latin typeface="Cambria" pitchFamily="18" charset="0"/>
              </a:rPr>
              <a:t>Za svako novo rešenje koje će se proizvesti, bira se par „roditeljskih“ rešenja za razmnožavanje iz bazena prethodno izabranih.</a:t>
            </a:r>
          </a:p>
          <a:p>
            <a:pPr marL="342900" indent="-342900" algn="l">
              <a:buFont typeface="Wingdings" pitchFamily="2" charset="2"/>
              <a:buChar char="Ø"/>
            </a:pPr>
            <a:r>
              <a:rPr lang="vi-VN" sz="2600" dirty="0">
                <a:solidFill>
                  <a:schemeClr val="tx2"/>
                </a:solidFill>
                <a:latin typeface="Cambria" pitchFamily="18" charset="0"/>
              </a:rPr>
              <a:t>Stvaranjem rešenja „deteta“ korišćenjem gore navedenih metoda krosing-overa i mutacije kreirano je novo rešenje koje obično ima mnoge karatkeristike svojih „roditelja“. </a:t>
            </a:r>
          </a:p>
          <a:p>
            <a:pPr algn="l">
              <a:lnSpc>
                <a:spcPct val="110000"/>
              </a:lnSpc>
            </a:pPr>
            <a:r>
              <a:rPr lang="vi-VN" sz="2400" dirty="0">
                <a:solidFill>
                  <a:schemeClr val="tx2"/>
                </a:solidFill>
                <a:latin typeface="Cambria" pitchFamily="18" charset="0"/>
              </a:rPr>
              <a:t>Za svako novo dete se biraju novi roditelji i proces se nastavlja sve dok nova populacija rešenja ne dostigne odgovarajuću veličinu. </a:t>
            </a:r>
            <a:r>
              <a:rPr lang="sr-Latn-RS" sz="2400" dirty="0" smtClean="0">
                <a:solidFill>
                  <a:schemeClr val="tx2"/>
                </a:solidFill>
                <a:latin typeface="Cambria" pitchFamily="18" charset="0"/>
              </a:rPr>
              <a:t>N</a:t>
            </a:r>
            <a:r>
              <a:rPr lang="vi-VN" sz="2400" dirty="0" smtClean="0">
                <a:solidFill>
                  <a:schemeClr val="tx2"/>
                </a:solidFill>
                <a:latin typeface="Cambria" pitchFamily="18" charset="0"/>
              </a:rPr>
              <a:t>eka </a:t>
            </a:r>
            <a:r>
              <a:rPr lang="vi-VN" sz="2400" dirty="0">
                <a:solidFill>
                  <a:schemeClr val="tx2"/>
                </a:solidFill>
                <a:latin typeface="Cambria" pitchFamily="18" charset="0"/>
              </a:rPr>
              <a:t>istraživanja  sugerišu da se korišćenjem više od dva „roditelja“ generiše kvalitetnije hromozome</a:t>
            </a:r>
            <a:r>
              <a:rPr lang="vi-VN" sz="2400" dirty="0" smtClean="0">
                <a:solidFill>
                  <a:schemeClr val="tx2"/>
                </a:solidFill>
                <a:latin typeface="Cambria" pitchFamily="18" charset="0"/>
              </a:rPr>
              <a:t>.</a:t>
            </a:r>
            <a:endParaRPr lang="vi-VN" sz="2400" dirty="0">
              <a:solidFill>
                <a:schemeClr val="tx2"/>
              </a:solidFill>
              <a:latin typeface="Cambria" pitchFamily="18" charset="0"/>
            </a:endParaRPr>
          </a:p>
        </p:txBody>
      </p:sp>
    </p:spTree>
    <p:extLst>
      <p:ext uri="{BB962C8B-B14F-4D97-AF65-F5344CB8AC3E}">
        <p14:creationId xmlns:p14="http://schemas.microsoft.com/office/powerpoint/2010/main" val="2198713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23284</TotalTime>
  <Words>2387</Words>
  <Application>Microsoft Office PowerPoint</Application>
  <PresentationFormat>On-screen Show (4:3)</PresentationFormat>
  <Paragraphs>184</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Veštačka ineteIigencija </vt:lpstr>
      <vt:lpstr>Veštačaka inteligencija - algoritmi</vt:lpstr>
      <vt:lpstr>Genetski algoritam (GA) Princip rada</vt:lpstr>
      <vt:lpstr>Genetski algoritam </vt:lpstr>
      <vt:lpstr>Problemi optimizacije GA</vt:lpstr>
      <vt:lpstr>Evolucija alogoritma</vt:lpstr>
      <vt:lpstr>Reprezentacije algoritama</vt:lpstr>
      <vt:lpstr>Evolucija alogoritma</vt:lpstr>
      <vt:lpstr>Genetski operator</vt:lpstr>
      <vt:lpstr>Završetak</vt:lpstr>
      <vt:lpstr>Hipoteza gradivnog bloka</vt:lpstr>
      <vt:lpstr>Heuristika</vt:lpstr>
      <vt:lpstr>Ograničenja GA</vt:lpstr>
      <vt:lpstr>Ograničenja GA</vt:lpstr>
      <vt:lpstr>Šta se preporučuje</vt:lpstr>
      <vt:lpstr>Varijante</vt:lpstr>
      <vt:lpstr>Varijante</vt:lpstr>
      <vt:lpstr>Varijante</vt:lpstr>
      <vt:lpstr>Evolucioni algoritmi</vt:lpstr>
      <vt:lpstr>Inteligencija roja</vt:lpstr>
      <vt:lpstr>Evolucioni algoritmi</vt:lpstr>
      <vt:lpstr>PowerPoint Presentation</vt:lpstr>
      <vt:lpstr>PowerPoint Presentation</vt:lpstr>
      <vt:lpstr>Primer 1.1. </vt:lpstr>
      <vt:lpstr>Elementi problema pretrage</vt:lpstr>
      <vt:lpstr>Elementi problema pretrage</vt:lpstr>
      <vt:lpstr>Primer slagalice</vt:lpstr>
      <vt:lpstr>Primer slagalice</vt:lpstr>
      <vt:lpstr>Neinformisana i informisana pretraga </vt:lpstr>
      <vt:lpstr>Neinformisana pretraga</vt:lpstr>
      <vt:lpstr>Primer: Lavirint </vt:lpstr>
      <vt:lpstr>Primer: Lavirint </vt:lpstr>
      <vt:lpstr>Primer: Lavirint </vt:lpstr>
      <vt:lpstr>Informisana (ili heuristička) pretraga </vt:lpstr>
      <vt:lpstr>Informisana (ili heuristička) pretraga </vt:lpstr>
      <vt:lpstr>Pohlepna pretraga </vt:lpstr>
      <vt:lpstr>Primer</vt:lpstr>
      <vt:lpstr>Primer</vt:lpstr>
      <vt:lpstr>Algoritam prvo najbolji</vt:lpstr>
      <vt:lpstr>Pretraga: Prvo najbolji</vt:lpstr>
      <vt:lpstr>Algoritam A*</vt:lpstr>
      <vt:lpstr>Algoritam A*</vt:lpstr>
      <vt:lpstr>Algoritam 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Poslovni i pravni fakultet</dc:title>
  <dc:creator>Windows User</dc:creator>
  <cp:lastModifiedBy>Korisnik</cp:lastModifiedBy>
  <cp:revision>48</cp:revision>
  <dcterms:created xsi:type="dcterms:W3CDTF">2021-02-24T10:06:34Z</dcterms:created>
  <dcterms:modified xsi:type="dcterms:W3CDTF">2022-05-07T18:11:04Z</dcterms:modified>
</cp:coreProperties>
</file>