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60" r:id="rId2"/>
    <p:sldId id="273" r:id="rId3"/>
    <p:sldId id="318" r:id="rId4"/>
    <p:sldId id="261" r:id="rId5"/>
    <p:sldId id="319" r:id="rId6"/>
    <p:sldId id="321" r:id="rId7"/>
    <p:sldId id="320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37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29" r:id="rId24"/>
    <p:sldId id="262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3" r:id="rId40"/>
    <p:sldId id="352" r:id="rId41"/>
    <p:sldId id="354" r:id="rId42"/>
    <p:sldId id="355" r:id="rId43"/>
    <p:sldId id="356" r:id="rId44"/>
    <p:sldId id="357" r:id="rId45"/>
    <p:sldId id="358" r:id="rId46"/>
    <p:sldId id="267" r:id="rId47"/>
    <p:sldId id="268" r:id="rId48"/>
    <p:sldId id="263" r:id="rId49"/>
    <p:sldId id="359" r:id="rId50"/>
    <p:sldId id="271" r:id="rId51"/>
    <p:sldId id="36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AC18E-3F46-49F8-9B4A-C4A44B5EA8E2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A11E9-85E5-43B7-8623-B65CE9379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0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poslovi.infostud.com/poslodavac/global-engineering-technologies-d.o.o./18394?esource=header_job" TargetMode="Externa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violeta.dimic2015@gmail.com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61048"/>
            <a:ext cx="259828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Uvod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inteligentne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sisteme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Uvod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inteligentne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sisteme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M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odelovanje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skladišta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podataka</a:t>
            </a:r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Poslovna inteligencija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Skladište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560840" cy="4248472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Skladište podataka (Data Warehouse, DW) je analitička baza podataka namenjena samo za čitanje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Skladištenje podataka (Data Warehousing) je proces integracije podataka u jedan repozitorijum iz kojeg krajnji korisnici mogu sprovoditi analize podataka i praviti izveštaje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Karakteristike DW: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vi-VN" sz="2100" b="1" dirty="0">
                <a:solidFill>
                  <a:schemeClr val="tx2"/>
                </a:solidFill>
                <a:latin typeface="Cambria" pitchFamily="18" charset="0"/>
              </a:rPr>
              <a:t>Organizacija</a:t>
            </a:r>
            <a:r>
              <a:rPr lang="vi-VN" sz="2100" dirty="0">
                <a:solidFill>
                  <a:schemeClr val="tx2"/>
                </a:solidFill>
                <a:latin typeface="Cambria" pitchFamily="18" charset="0"/>
              </a:rPr>
              <a:t> - podaci su organizovani po predmetu i sadrže relevantne informacije za podršku odlučivanju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vi-VN" sz="2100" b="1" dirty="0">
                <a:solidFill>
                  <a:schemeClr val="tx2"/>
                </a:solidFill>
                <a:latin typeface="Cambria" pitchFamily="18" charset="0"/>
              </a:rPr>
              <a:t>Konzistentnost</a:t>
            </a:r>
            <a:r>
              <a:rPr lang="vi-VN" sz="2100" dirty="0">
                <a:solidFill>
                  <a:schemeClr val="tx2"/>
                </a:solidFill>
                <a:latin typeface="Cambria" pitchFamily="18" charset="0"/>
              </a:rPr>
              <a:t> - podaci u različitim operacionim bazama podataka se drugačije šifriraju i prikazuju, a u DW će biti prikazani na konzistentan način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vi-VN" sz="2100" b="1" dirty="0">
                <a:solidFill>
                  <a:schemeClr val="tx2"/>
                </a:solidFill>
                <a:latin typeface="Cambria" pitchFamily="18" charset="0"/>
              </a:rPr>
              <a:t>Vremenski</a:t>
            </a:r>
            <a:r>
              <a:rPr lang="vi-VN" sz="2100" dirty="0">
                <a:solidFill>
                  <a:schemeClr val="tx2"/>
                </a:solidFill>
                <a:latin typeface="Cambria" pitchFamily="18" charset="0"/>
              </a:rPr>
              <a:t> - podaci se čuvaju mnogo godina kako bi se iskoristili za praćenje trendova, prognoze i vremensko poređenje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vi-VN" sz="2100" b="1" dirty="0">
                <a:solidFill>
                  <a:schemeClr val="tx2"/>
                </a:solidFill>
                <a:latin typeface="Cambria" pitchFamily="18" charset="0"/>
              </a:rPr>
              <a:t>Višedimenzionalnost</a:t>
            </a:r>
            <a:r>
              <a:rPr lang="vi-VN" sz="2100" dirty="0">
                <a:solidFill>
                  <a:schemeClr val="tx2"/>
                </a:solidFill>
                <a:latin typeface="Cambria" pitchFamily="18" charset="0"/>
              </a:rPr>
              <a:t> - DW koristi višedimenzionalnu strukturu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vi-VN" sz="2100" b="1" dirty="0">
                <a:solidFill>
                  <a:schemeClr val="tx2"/>
                </a:solidFill>
                <a:latin typeface="Cambria" pitchFamily="18" charset="0"/>
              </a:rPr>
              <a:t>Web-zasnovanost</a:t>
            </a:r>
            <a:r>
              <a:rPr lang="vi-VN" sz="2100" dirty="0">
                <a:solidFill>
                  <a:schemeClr val="tx2"/>
                </a:solidFill>
                <a:latin typeface="Cambria" pitchFamily="18" charset="0"/>
              </a:rPr>
              <a:t> - okruženje za web zasnovane </a:t>
            </a:r>
            <a:r>
              <a:rPr lang="vi-VN" sz="2100" dirty="0" smtClean="0">
                <a:solidFill>
                  <a:schemeClr val="tx2"/>
                </a:solidFill>
                <a:latin typeface="Cambria" pitchFamily="18" charset="0"/>
              </a:rPr>
              <a:t>aplikacije</a:t>
            </a:r>
            <a:endParaRPr lang="vi-VN" sz="21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200" y="476672"/>
            <a:ext cx="72008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51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6064" y="1052737"/>
            <a:ext cx="7772400" cy="78740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Data Warehouse </a:t>
            </a:r>
            <a:r>
              <a:rPr lang="en-US" sz="4000" dirty="0" err="1">
                <a:solidFill>
                  <a:schemeClr val="tx2"/>
                </a:solidFill>
                <a:latin typeface="Cambria" pitchFamily="18" charset="0"/>
              </a:rPr>
              <a:t>arhitektura</a:t>
            </a:r>
            <a:endParaRPr lang="en-US" sz="40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7097" y="1840138"/>
            <a:ext cx="6117231" cy="475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9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Dimenziono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modeliranje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u DW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344816" cy="3672408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Dimenziono modeliranje je tehnika logičkog dizajna čiji je cilj prezentacija podataka u obliku koji obezbeđuje visoke performanse sistema radi vršenja analize podataka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U dimenzionom modeliranju, strukture podataka su tako organizovane da opisuju mere i dimenzije</a:t>
            </a:r>
          </a:p>
          <a:p>
            <a:pPr algn="l"/>
            <a:r>
              <a:rPr lang="vi-VN" sz="2400" b="1" dirty="0">
                <a:solidFill>
                  <a:schemeClr val="tx2"/>
                </a:solidFill>
                <a:latin typeface="Cambria" pitchFamily="18" charset="0"/>
              </a:rPr>
              <a:t>Mere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numerički podaci smešteni u centralnoj, takozvanoj tabeli činjenica (fakt tabela)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analizirane vrednosti, npr., jedinica prodaje, broj zaposlenih</a:t>
            </a:r>
          </a:p>
          <a:p>
            <a:pPr algn="l"/>
            <a:r>
              <a:rPr lang="vi-VN" sz="2400" b="1" dirty="0">
                <a:solidFill>
                  <a:schemeClr val="tx2"/>
                </a:solidFill>
                <a:latin typeface="Cambria" pitchFamily="18" charset="0"/>
              </a:rPr>
              <a:t>Dimenzije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standardni poslovni parametri koji definišu svaku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transakciju</a:t>
            </a:r>
            <a:endParaRPr lang="vi-VN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Prezentacija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u DW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55576" y="3356992"/>
            <a:ext cx="2808312" cy="79208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Dimenzione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tabele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denormalizovane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79912" y="2636912"/>
            <a:ext cx="4033756" cy="395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01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Postavljanje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agregiranih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funkcija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dimenzije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95232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Neke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od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agregiranih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funkcija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: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AVG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COUNT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COUNT_BIG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MAX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MIN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STDDEV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SUM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VARIANCE 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...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926638"/>
            <a:ext cx="4397938" cy="352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81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4434780" cy="1470025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chemeClr val="tx2"/>
                </a:solidFill>
                <a:latin typeface="Cambria" pitchFamily="18" charset="0"/>
              </a:rPr>
              <a:t>Fizička</a:t>
            </a:r>
            <a:r>
              <a:rPr lang="en-US" sz="28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mbria" pitchFamily="18" charset="0"/>
              </a:rPr>
              <a:t>arhitektura</a:t>
            </a:r>
            <a:r>
              <a:rPr lang="sr-Latn-RS" sz="28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mbria" pitchFamily="18" charset="0"/>
              </a:rPr>
              <a:t>dimenzionog</a:t>
            </a:r>
            <a:r>
              <a:rPr lang="en-US" sz="28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mbria" pitchFamily="18" charset="0"/>
              </a:rPr>
              <a:t>modela</a:t>
            </a:r>
            <a:r>
              <a:rPr lang="en-US" sz="2800" dirty="0" smtClean="0">
                <a:solidFill>
                  <a:schemeClr val="tx2"/>
                </a:solidFill>
                <a:latin typeface="Cambria" pitchFamily="18" charset="0"/>
              </a:rPr>
              <a:t> - </a:t>
            </a:r>
            <a:r>
              <a:rPr lang="en-US" sz="2800" dirty="0" err="1" smtClean="0">
                <a:solidFill>
                  <a:schemeClr val="tx2"/>
                </a:solidFill>
                <a:latin typeface="Cambria" pitchFamily="18" charset="0"/>
              </a:rPr>
              <a:t>šema</a:t>
            </a:r>
            <a:r>
              <a:rPr lang="en-US" sz="28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mbria" pitchFamily="18" charset="0"/>
              </a:rPr>
              <a:t>zvezde</a:t>
            </a:r>
            <a:r>
              <a:rPr lang="en-US" sz="2800" dirty="0" smtClean="0">
                <a:solidFill>
                  <a:schemeClr val="tx2"/>
                </a:solidFill>
                <a:latin typeface="Cambria" pitchFamily="18" charset="0"/>
              </a:rPr>
              <a:t> (star)</a:t>
            </a:r>
            <a:endParaRPr lang="en-US" sz="28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invGray">
          <a:xfrm>
            <a:off x="4149030" y="1752600"/>
            <a:ext cx="3429000" cy="4114800"/>
          </a:xfrm>
          <a:prstGeom prst="star5">
            <a:avLst/>
          </a:prstGeom>
          <a:gradFill rotWithShape="0">
            <a:gsLst>
              <a:gs pos="0">
                <a:srgbClr val="FFFFCC"/>
              </a:gs>
              <a:gs pos="50000">
                <a:srgbClr val="FFCC66"/>
              </a:gs>
              <a:gs pos="100000">
                <a:srgbClr val="FFFFCC"/>
              </a:gs>
            </a:gsLst>
            <a:lin ang="18900000" scaled="1"/>
          </a:gradFill>
          <a:ln w="3175">
            <a:solidFill>
              <a:srgbClr val="FFCC66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sr-Latn-CS" sz="16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invGray">
          <a:xfrm>
            <a:off x="4513361" y="2367326"/>
            <a:ext cx="1357313" cy="64697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 eaLnBrk="0" hangingPunct="0"/>
            <a:r>
              <a:rPr lang="sr-Latn-CS">
                <a:latin typeface="Arial Narrow" pitchFamily="34" charset="0"/>
              </a:rPr>
              <a:t>Tabela činjenica </a:t>
            </a:r>
            <a:endParaRPr lang="en-US">
              <a:latin typeface="Arial Narrow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invGray">
          <a:xfrm>
            <a:off x="2866368" y="2359775"/>
            <a:ext cx="1756892" cy="36997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sr-Latn-CS">
                <a:latin typeface="Arial Narrow" pitchFamily="34" charset="0"/>
              </a:rPr>
              <a:t>Dimenziona tabela</a:t>
            </a:r>
            <a:endParaRPr lang="en-US">
              <a:latin typeface="Arial Narrow" pitchFamily="34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5120580" y="838200"/>
            <a:ext cx="1428750" cy="1219200"/>
            <a:chOff x="2256" y="528"/>
            <a:chExt cx="1200" cy="768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invGray">
            <a:xfrm>
              <a:off x="2256" y="528"/>
              <a:ext cx="1200" cy="192"/>
            </a:xfrm>
            <a:prstGeom prst="rect">
              <a:avLst/>
            </a:prstGeom>
            <a:solidFill>
              <a:srgbClr val="3333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lIns="92075" tIns="46038" rIns="92075" bIns="46038" anchor="ctr"/>
            <a:lstStyle/>
            <a:p>
              <a:pPr eaLnBrk="0" hangingPunct="0">
                <a:defRPr/>
              </a:pPr>
              <a:r>
                <a:rPr lang="sr-Latn-CS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Zaposleni_Dim</a:t>
              </a:r>
              <a:endParaRPr lang="en-US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258" y="720"/>
              <a:ext cx="1198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lIns="45720"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sr-Latn-CS" sz="1600">
                  <a:latin typeface="Arial Narrow" pitchFamily="34" charset="0"/>
                </a:rPr>
                <a:t>ZaposleniKljuč</a:t>
              </a:r>
              <a:endParaRPr lang="en-US" sz="16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258" y="912"/>
              <a:ext cx="1198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lIns="45720"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sr-Latn-CS" sz="1600">
                  <a:latin typeface="Arial Narrow" pitchFamily="34" charset="0"/>
                </a:rPr>
                <a:t>ZaposleniID</a:t>
              </a:r>
              <a:endParaRPr lang="en-US" sz="1600">
                <a:solidFill>
                  <a:srgbClr val="000000"/>
                </a:solidFill>
                <a:latin typeface="Arial Narrow" pitchFamily="34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>
                  <a:solidFill>
                    <a:srgbClr val="000000"/>
                  </a:solidFill>
                  <a:latin typeface="Arial Narrow" pitchFamily="34" charset="0"/>
                </a:rPr>
                <a:t>...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2834580" y="2743200"/>
            <a:ext cx="1428750" cy="1219200"/>
            <a:chOff x="336" y="1776"/>
            <a:chExt cx="1200" cy="768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invGray">
            <a:xfrm>
              <a:off x="336" y="1776"/>
              <a:ext cx="1200" cy="192"/>
            </a:xfrm>
            <a:prstGeom prst="rect">
              <a:avLst/>
            </a:prstGeom>
            <a:solidFill>
              <a:srgbClr val="3333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lIns="92075" tIns="46038" rIns="92075" bIns="46038" anchor="ctr"/>
            <a:lstStyle/>
            <a:p>
              <a:pPr eaLnBrk="0" hangingPunct="0">
                <a:defRPr/>
              </a:pPr>
              <a:r>
                <a:rPr lang="sr-Latn-CS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Vreme</a:t>
              </a:r>
              <a:r>
                <a:rPr lang="en-US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_Dim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38" y="1968"/>
              <a:ext cx="1198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lIns="45720"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sr-Latn-CS" sz="1600">
                  <a:latin typeface="Arial Narrow" pitchFamily="34" charset="0"/>
                </a:rPr>
                <a:t>VremeKljuč</a:t>
              </a:r>
              <a:endParaRPr lang="en-US" sz="16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38" y="2160"/>
              <a:ext cx="1198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lIns="45720"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sr-Latn-CS" sz="1600">
                  <a:latin typeface="Arial Narrow" pitchFamily="34" charset="0"/>
                </a:rPr>
                <a:t>Datum</a:t>
              </a:r>
              <a:endParaRPr lang="en-US" sz="1600">
                <a:solidFill>
                  <a:srgbClr val="000000"/>
                </a:solidFill>
                <a:latin typeface="Arial Narrow" pitchFamily="34" charset="0"/>
              </a:endParaRP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600">
                  <a:solidFill>
                    <a:srgbClr val="000000"/>
                  </a:solidFill>
                  <a:latin typeface="Arial Narrow" pitchFamily="34" charset="0"/>
                </a:rPr>
                <a:t>...</a:t>
              </a:r>
            </a:p>
          </p:txBody>
        </p:sp>
      </p:grp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7463730" y="2743200"/>
            <a:ext cx="1428750" cy="1219200"/>
            <a:chOff x="4224" y="1728"/>
            <a:chExt cx="1200" cy="768"/>
          </a:xfrm>
        </p:grpSpPr>
        <p:sp>
          <p:nvSpPr>
            <p:cNvPr id="17" name="Rectangle 15"/>
            <p:cNvSpPr>
              <a:spLocks noChangeArrowheads="1"/>
            </p:cNvSpPr>
            <p:nvPr/>
          </p:nvSpPr>
          <p:spPr bwMode="invGray">
            <a:xfrm>
              <a:off x="4224" y="1728"/>
              <a:ext cx="1200" cy="192"/>
            </a:xfrm>
            <a:prstGeom prst="rect">
              <a:avLst/>
            </a:prstGeom>
            <a:solidFill>
              <a:srgbClr val="3333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lIns="92075" tIns="46038" rIns="92075" bIns="46038" anchor="ctr"/>
            <a:lstStyle/>
            <a:p>
              <a:pPr eaLnBrk="0" hangingPunct="0">
                <a:defRPr/>
              </a:pPr>
              <a:r>
                <a:rPr lang="sr-Latn-CS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Proizvod</a:t>
              </a:r>
              <a:r>
                <a:rPr lang="en-US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_Dim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226" y="1920"/>
              <a:ext cx="1198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lIns="45720"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sr-Latn-CS" sz="1600">
                  <a:latin typeface="Arial Narrow" pitchFamily="34" charset="0"/>
                </a:rPr>
                <a:t>ProizvodKljuč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226" y="2112"/>
              <a:ext cx="1198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lIns="45720"/>
            <a:lstStyle/>
            <a:p>
              <a:pPr eaLnBrk="0" hangingPunct="0">
                <a:defRPr/>
              </a:pPr>
              <a:r>
                <a:rPr lang="sr-Latn-CS" sz="1600">
                  <a:latin typeface="Arial Narrow" pitchFamily="34" charset="0"/>
                </a:rPr>
                <a:t>ProizvodID</a:t>
              </a:r>
              <a:endParaRPr lang="en-US" sz="1600">
                <a:latin typeface="Arial Narrow" pitchFamily="34" charset="0"/>
              </a:endParaRPr>
            </a:p>
            <a:p>
              <a:pPr eaLnBrk="0" hangingPunct="0">
                <a:defRPr/>
              </a:pPr>
              <a:r>
                <a:rPr lang="en-US" sz="1600">
                  <a:solidFill>
                    <a:srgbClr val="000000"/>
                  </a:solidFill>
                  <a:latin typeface="Arial Narrow" pitchFamily="34" charset="0"/>
                </a:rPr>
                <a:t>...</a:t>
              </a:r>
            </a:p>
          </p:txBody>
        </p: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6892230" y="5349875"/>
            <a:ext cx="1428750" cy="1219200"/>
            <a:chOff x="3792" y="3370"/>
            <a:chExt cx="1200" cy="768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3792" y="3370"/>
              <a:ext cx="1200" cy="192"/>
            </a:xfrm>
            <a:prstGeom prst="rect">
              <a:avLst/>
            </a:prstGeom>
            <a:solidFill>
              <a:srgbClr val="3333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lIns="92075" tIns="46038" rIns="92075" bIns="46038" anchor="ctr"/>
            <a:lstStyle/>
            <a:p>
              <a:pPr eaLnBrk="0" hangingPunct="0">
                <a:defRPr/>
              </a:pPr>
              <a:r>
                <a:rPr lang="sr-Latn-CS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Klijent</a:t>
              </a:r>
              <a:r>
                <a:rPr lang="en-US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_Dim</a:t>
              </a: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794" y="3562"/>
              <a:ext cx="1198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lIns="45720"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sr-Latn-CS" sz="1600">
                  <a:latin typeface="Arial Narrow" pitchFamily="34" charset="0"/>
                </a:rPr>
                <a:t>KlijentKljuč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794" y="3754"/>
              <a:ext cx="1198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lIns="45720"/>
            <a:lstStyle/>
            <a:p>
              <a:pPr eaLnBrk="0" hangingPunct="0">
                <a:defRPr/>
              </a:pPr>
              <a:r>
                <a:rPr lang="sr-Latn-CS" sz="1600">
                  <a:latin typeface="Arial Narrow" pitchFamily="34" charset="0"/>
                </a:rPr>
                <a:t>Klijent</a:t>
              </a:r>
              <a:r>
                <a:rPr lang="en-US" sz="1600">
                  <a:latin typeface="Arial Narrow" pitchFamily="34" charset="0"/>
                </a:rPr>
                <a:t>ID</a:t>
              </a:r>
            </a:p>
            <a:p>
              <a:pPr eaLnBrk="0" hangingPunct="0">
                <a:defRPr/>
              </a:pPr>
              <a:r>
                <a:rPr lang="en-US" sz="1600">
                  <a:solidFill>
                    <a:srgbClr val="000000"/>
                  </a:solidFill>
                  <a:latin typeface="Arial Narrow" pitchFamily="34" charset="0"/>
                </a:rPr>
                <a:t>...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3406080" y="5334000"/>
            <a:ext cx="1428750" cy="1219200"/>
            <a:chOff x="816" y="3360"/>
            <a:chExt cx="1200" cy="768"/>
          </a:xfrm>
        </p:grpSpPr>
        <p:sp>
          <p:nvSpPr>
            <p:cNvPr id="25" name="Rectangle 23"/>
            <p:cNvSpPr>
              <a:spLocks noChangeArrowheads="1"/>
            </p:cNvSpPr>
            <p:nvPr/>
          </p:nvSpPr>
          <p:spPr bwMode="invGray">
            <a:xfrm>
              <a:off x="816" y="3360"/>
              <a:ext cx="1200" cy="192"/>
            </a:xfrm>
            <a:prstGeom prst="rect">
              <a:avLst/>
            </a:prstGeom>
            <a:solidFill>
              <a:srgbClr val="3333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lIns="92075" tIns="46038" rIns="92075" bIns="46038" anchor="ctr"/>
            <a:lstStyle/>
            <a:p>
              <a:pPr eaLnBrk="0" hangingPunct="0">
                <a:defRPr/>
              </a:pPr>
              <a:r>
                <a:rPr lang="sr-Latn-CS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Špediter</a:t>
              </a:r>
              <a:r>
                <a:rPr lang="en-US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_Dim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816" y="3552"/>
              <a:ext cx="120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lIns="45720"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sr-Latn-CS" sz="1600">
                  <a:latin typeface="Arial Narrow" pitchFamily="34" charset="0"/>
                </a:rPr>
                <a:t>ŠpediterKljuč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816" y="3744"/>
              <a:ext cx="1200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lIns="45720"/>
            <a:lstStyle/>
            <a:p>
              <a:pPr eaLnBrk="0" hangingPunct="0">
                <a:defRPr/>
              </a:pPr>
              <a:r>
                <a:rPr lang="sr-Latn-CS" sz="1600">
                  <a:latin typeface="Arial Narrow" pitchFamily="34" charset="0"/>
                </a:rPr>
                <a:t>Špediter</a:t>
              </a:r>
              <a:r>
                <a:rPr lang="en-US" sz="1600">
                  <a:latin typeface="Arial Narrow" pitchFamily="34" charset="0"/>
                </a:rPr>
                <a:t>ID</a:t>
              </a:r>
            </a:p>
            <a:p>
              <a:pPr eaLnBrk="0" hangingPunct="0">
                <a:defRPr/>
              </a:pPr>
              <a:r>
                <a:rPr lang="en-US" sz="1600">
                  <a:solidFill>
                    <a:srgbClr val="000000"/>
                  </a:solidFill>
                  <a:latin typeface="Arial Narrow" pitchFamily="34" charset="0"/>
                </a:rPr>
                <a:t>...</a:t>
              </a:r>
            </a:p>
          </p:txBody>
        </p:sp>
      </p:grpSp>
      <p:sp>
        <p:nvSpPr>
          <p:cNvPr id="28" name="Rectangle 26"/>
          <p:cNvSpPr>
            <a:spLocks noChangeArrowheads="1"/>
          </p:cNvSpPr>
          <p:nvPr/>
        </p:nvSpPr>
        <p:spPr bwMode="invGray">
          <a:xfrm>
            <a:off x="5120580" y="3048000"/>
            <a:ext cx="1428750" cy="304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/>
            </a:outerShdw>
          </a:effectLst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sr-Latn-CS" i="1">
                <a:latin typeface="Arial Narrow" pitchFamily="34" charset="0"/>
              </a:rPr>
              <a:t>Prodaja</a:t>
            </a:r>
            <a:r>
              <a:rPr lang="en-US" i="1">
                <a:latin typeface="Arial Narrow" pitchFamily="34" charset="0"/>
              </a:rPr>
              <a:t>_</a:t>
            </a:r>
            <a:r>
              <a:rPr lang="sr-Latn-CS" i="1">
                <a:latin typeface="Arial Narrow" pitchFamily="34" charset="0"/>
              </a:rPr>
              <a:t>fakti</a:t>
            </a:r>
            <a:endParaRPr lang="en-US" i="1">
              <a:latin typeface="Arial Narrow" pitchFamily="34" charset="0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5122962" y="3352800"/>
            <a:ext cx="1426369" cy="121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45720"/>
          <a:lstStyle/>
          <a:p>
            <a:pPr eaLnBrk="0" hangingPunct="0">
              <a:lnSpc>
                <a:spcPct val="90000"/>
              </a:lnSpc>
              <a:defRPr/>
            </a:pPr>
            <a:r>
              <a:rPr lang="sr-Latn-CS" sz="1600">
                <a:latin typeface="Arial Narrow" pitchFamily="34" charset="0"/>
              </a:rPr>
              <a:t>VremeKljuč</a:t>
            </a:r>
            <a:endParaRPr lang="en-US" sz="1600">
              <a:latin typeface="Arial Narrow" pitchFamily="34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sr-Latn-CS" sz="1600">
                <a:latin typeface="Arial Narrow" pitchFamily="34" charset="0"/>
              </a:rPr>
              <a:t>ZaposleniKljuč</a:t>
            </a:r>
            <a:endParaRPr lang="en-US" sz="1600">
              <a:latin typeface="Arial Narrow" pitchFamily="34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sr-Latn-CS" sz="1600">
                <a:latin typeface="Arial Narrow" pitchFamily="34" charset="0"/>
              </a:rPr>
              <a:t>ProizvodKljuč</a:t>
            </a:r>
            <a:endParaRPr lang="en-US" sz="1600">
              <a:latin typeface="Arial Narrow" pitchFamily="34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sr-Latn-CS" sz="1600">
                <a:latin typeface="Arial Narrow" pitchFamily="34" charset="0"/>
              </a:rPr>
              <a:t>KlijentKljuč</a:t>
            </a:r>
            <a:endParaRPr lang="en-US" sz="1600">
              <a:latin typeface="Arial Narrow" pitchFamily="34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sr-Latn-CS" sz="1600">
                <a:latin typeface="Arial Narrow" pitchFamily="34" charset="0"/>
              </a:rPr>
              <a:t>ŠpediterKljuč</a:t>
            </a:r>
            <a:endParaRPr lang="en-US" sz="1600">
              <a:latin typeface="Arial Narrow" pitchFamily="34" charset="0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5122962" y="4572000"/>
            <a:ext cx="1426369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45720"/>
          <a:lstStyle/>
          <a:p>
            <a:pPr eaLnBrk="0" hangingPunct="0">
              <a:defRPr/>
            </a:pPr>
            <a:r>
              <a:rPr lang="sr-Latn-CS" sz="1600">
                <a:latin typeface="Arial Narrow" pitchFamily="34" charset="0"/>
              </a:rPr>
              <a:t>IznosProdaje</a:t>
            </a:r>
            <a:endParaRPr lang="en-US" sz="1600">
              <a:latin typeface="Arial Narrow" pitchFamily="34" charset="0"/>
            </a:endParaRPr>
          </a:p>
          <a:p>
            <a:pPr eaLnBrk="0" hangingPunct="0">
              <a:defRPr/>
            </a:pPr>
            <a:r>
              <a:rPr lang="sr-Latn-CS" sz="1600">
                <a:solidFill>
                  <a:srgbClr val="000000"/>
                </a:solidFill>
                <a:latin typeface="Arial Narrow" pitchFamily="34" charset="0"/>
              </a:rPr>
              <a:t>JediniceProdaje</a:t>
            </a:r>
            <a:r>
              <a:rPr lang="en-US" sz="1600">
                <a:solidFill>
                  <a:srgbClr val="000000"/>
                </a:solidFill>
                <a:latin typeface="Arial Narrow" pitchFamily="34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16083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2298" y="908720"/>
            <a:ext cx="6100142" cy="1008112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tx2"/>
                </a:solidFill>
                <a:latin typeface="Cambria" pitchFamily="18" charset="0"/>
              </a:rPr>
              <a:t>Komponente</a:t>
            </a:r>
            <a:r>
              <a:rPr lang="en-US" sz="3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ambria" pitchFamily="18" charset="0"/>
              </a:rPr>
              <a:t>tabele</a:t>
            </a:r>
            <a:r>
              <a:rPr lang="en-US" sz="3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ambria" pitchFamily="18" charset="0"/>
              </a:rPr>
              <a:t>činjenica</a:t>
            </a:r>
            <a:endParaRPr lang="en-US" sz="36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755576" y="1412776"/>
            <a:ext cx="1651156" cy="52578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00000">
                <a:srgbClr val="CCECFF"/>
              </a:gs>
            </a:gsLst>
            <a:lin ang="2700000" scaled="1"/>
          </a:gradFill>
          <a:ln w="3175">
            <a:solidFill>
              <a:srgbClr val="006666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lIns="92075" tIns="46038" rIns="92075" bIns="46038"/>
          <a:lstStyle/>
          <a:p>
            <a:pPr algn="ctr" eaLnBrk="0" hangingPunct="0">
              <a:defRPr/>
            </a:pPr>
            <a:r>
              <a:rPr lang="sr-Latn-CS" sz="2000" dirty="0">
                <a:latin typeface="Cambria" pitchFamily="18" charset="0"/>
                <a:ea typeface="Cambria" pitchFamily="18" charset="0"/>
              </a:rPr>
              <a:t>Dimenzione </a:t>
            </a:r>
          </a:p>
          <a:p>
            <a:pPr algn="ctr" eaLnBrk="0" hangingPunct="0">
              <a:defRPr/>
            </a:pPr>
            <a:r>
              <a:rPr lang="sr-Latn-CS" sz="2000" dirty="0">
                <a:latin typeface="Cambria" pitchFamily="18" charset="0"/>
                <a:ea typeface="Cambria" pitchFamily="18" charset="0"/>
              </a:rPr>
              <a:t>tabele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12726" y="2403378"/>
            <a:ext cx="1507577" cy="2889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sr-Latn-CS" sz="1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klijent</a:t>
            </a:r>
            <a:r>
              <a:rPr lang="en-US" sz="1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_dim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12726" y="2708176"/>
            <a:ext cx="1507577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600">
                <a:latin typeface="Arial Narrow" pitchFamily="34" charset="0"/>
              </a:rPr>
              <a:t>201 </a:t>
            </a:r>
            <a:r>
              <a:rPr lang="en-US" sz="1600">
                <a:solidFill>
                  <a:schemeClr val="hlink"/>
                </a:solidFill>
                <a:latin typeface="Arial Narrow" pitchFamily="34" charset="0"/>
              </a:rPr>
              <a:t>ALFI</a:t>
            </a:r>
            <a:r>
              <a:rPr lang="en-US" sz="160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sz="1600">
                <a:latin typeface="Arial Narrow" pitchFamily="34" charset="0"/>
              </a:rPr>
              <a:t>   Alfred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12726" y="2908201"/>
            <a:ext cx="1507577" cy="577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600">
                <a:latin typeface="Arial Narrow" pitchFamily="34" charset="0"/>
              </a:rPr>
              <a:t> 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099667" y="2692301"/>
            <a:ext cx="0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510432" y="2692301"/>
            <a:ext cx="0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12726" y="2908201"/>
            <a:ext cx="1507577" cy="57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>
                <a:latin typeface="Arial Narrow" pitchFamily="34" charset="0"/>
              </a:rPr>
              <a:t> 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812725" y="3851178"/>
            <a:ext cx="1292209" cy="2889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sr-Latn-CS" sz="1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proizvod</a:t>
            </a:r>
            <a:r>
              <a:rPr lang="en-US" sz="1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_dim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12725" y="4140103"/>
            <a:ext cx="1292209" cy="244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600">
                <a:latin typeface="Arial Narrow" pitchFamily="34" charset="0"/>
              </a:rPr>
              <a:t> 25  </a:t>
            </a:r>
            <a:r>
              <a:rPr lang="en-US" sz="1600">
                <a:solidFill>
                  <a:schemeClr val="hlink"/>
                </a:solidFill>
                <a:latin typeface="Arial Narrow" pitchFamily="34" charset="0"/>
              </a:rPr>
              <a:t> 123   </a:t>
            </a:r>
            <a:r>
              <a:rPr lang="en-US" sz="1600">
                <a:latin typeface="Arial Narrow" pitchFamily="34" charset="0"/>
              </a:rPr>
              <a:t> </a:t>
            </a:r>
            <a:r>
              <a:rPr lang="sr-Latn-CS" sz="1600">
                <a:latin typeface="Arial Narrow" pitchFamily="34" charset="0"/>
              </a:rPr>
              <a:t>TV</a:t>
            </a:r>
            <a:endParaRPr lang="en-US" sz="1600">
              <a:latin typeface="Arial Narrow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812725" y="4356001"/>
            <a:ext cx="1292209" cy="577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600">
                <a:latin typeface="Arial Narrow" pitchFamily="34" charset="0"/>
              </a:rPr>
              <a:t> 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096095" y="4140101"/>
            <a:ext cx="0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500907" y="4140101"/>
            <a:ext cx="0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812725" y="4356001"/>
            <a:ext cx="1292209" cy="57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>
                <a:latin typeface="Arial Narrow" pitchFamily="34" charset="0"/>
              </a:rPr>
              <a:t> 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472358" y="1905000"/>
            <a:ext cx="2400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Tabela činjenica Prodaje</a:t>
            </a:r>
            <a:endParaRPr lang="en-U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5387008" y="2743201"/>
            <a:ext cx="1363998" cy="612775"/>
            <a:chOff x="4008" y="1344"/>
            <a:chExt cx="912" cy="386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008" y="1540"/>
              <a:ext cx="912" cy="190"/>
            </a:xfrm>
            <a:custGeom>
              <a:avLst/>
              <a:gdLst/>
              <a:ahLst/>
              <a:cxnLst>
                <a:cxn ang="0">
                  <a:pos x="118" y="475"/>
                </a:cxn>
                <a:cxn ang="0">
                  <a:pos x="0" y="288"/>
                </a:cxn>
                <a:cxn ang="0">
                  <a:pos x="48" y="288"/>
                </a:cxn>
                <a:cxn ang="0">
                  <a:pos x="48" y="0"/>
                </a:cxn>
                <a:cxn ang="0">
                  <a:pos x="864" y="0"/>
                </a:cxn>
                <a:cxn ang="0">
                  <a:pos x="864" y="288"/>
                </a:cxn>
                <a:cxn ang="0">
                  <a:pos x="912" y="288"/>
                </a:cxn>
                <a:cxn ang="0">
                  <a:pos x="790" y="485"/>
                </a:cxn>
                <a:cxn ang="0">
                  <a:pos x="672" y="288"/>
                </a:cxn>
                <a:cxn ang="0">
                  <a:pos x="720" y="288"/>
                </a:cxn>
                <a:cxn ang="0">
                  <a:pos x="720" y="144"/>
                </a:cxn>
                <a:cxn ang="0">
                  <a:pos x="192" y="144"/>
                </a:cxn>
                <a:cxn ang="0">
                  <a:pos x="192" y="288"/>
                </a:cxn>
                <a:cxn ang="0">
                  <a:pos x="240" y="288"/>
                </a:cxn>
                <a:cxn ang="0">
                  <a:pos x="118" y="475"/>
                </a:cxn>
              </a:cxnLst>
              <a:rect l="0" t="0" r="r" b="b"/>
              <a:pathLst>
                <a:path w="912" h="485">
                  <a:moveTo>
                    <a:pt x="118" y="475"/>
                  </a:moveTo>
                  <a:lnTo>
                    <a:pt x="0" y="288"/>
                  </a:lnTo>
                  <a:lnTo>
                    <a:pt x="48" y="288"/>
                  </a:lnTo>
                  <a:lnTo>
                    <a:pt x="48" y="0"/>
                  </a:lnTo>
                  <a:lnTo>
                    <a:pt x="864" y="0"/>
                  </a:lnTo>
                  <a:lnTo>
                    <a:pt x="864" y="288"/>
                  </a:lnTo>
                  <a:lnTo>
                    <a:pt x="912" y="288"/>
                  </a:lnTo>
                  <a:lnTo>
                    <a:pt x="790" y="485"/>
                  </a:lnTo>
                  <a:lnTo>
                    <a:pt x="672" y="288"/>
                  </a:lnTo>
                  <a:lnTo>
                    <a:pt x="720" y="288"/>
                  </a:lnTo>
                  <a:lnTo>
                    <a:pt x="720" y="144"/>
                  </a:lnTo>
                  <a:lnTo>
                    <a:pt x="192" y="144"/>
                  </a:lnTo>
                  <a:lnTo>
                    <a:pt x="192" y="288"/>
                  </a:lnTo>
                  <a:lnTo>
                    <a:pt x="240" y="288"/>
                  </a:lnTo>
                  <a:lnTo>
                    <a:pt x="118" y="475"/>
                  </a:lnTo>
                  <a:close/>
                </a:path>
              </a:pathLst>
            </a:custGeom>
            <a:gradFill rotWithShape="0">
              <a:gsLst>
                <a:gs pos="0">
                  <a:srgbClr val="D60093">
                    <a:gamma/>
                    <a:tint val="47451"/>
                    <a:invGamma/>
                  </a:srgbClr>
                </a:gs>
                <a:gs pos="100000">
                  <a:srgbClr val="D60093"/>
                </a:gs>
              </a:gsLst>
              <a:lin ang="18900000" scaled="1"/>
            </a:gradFill>
            <a:ln w="6350" cap="flat" cmpd="sng">
              <a:solidFill>
                <a:srgbClr val="660066"/>
              </a:solidFill>
              <a:prstDash val="solid"/>
              <a:round/>
              <a:headEnd/>
              <a:tailEnd/>
            </a:ln>
            <a:effectLst>
              <a:outerShdw dist="63500" dir="5400000" algn="ctr" rotWithShape="0">
                <a:srgbClr val="C0C0C0"/>
              </a:outerShdw>
            </a:effectLst>
          </p:spPr>
          <p:txBody>
            <a:bodyPr tIns="27432" bIns="27432" anchor="ctr">
              <a:spAutoFit/>
            </a:bodyPr>
            <a:lstStyle/>
            <a:p>
              <a:pPr>
                <a:defRPr/>
              </a:pPr>
              <a:endParaRPr lang="sr-Latn-CS" sz="1600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4080" y="1344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sr-Latn-CS" sz="1600" dirty="0">
                  <a:solidFill>
                    <a:srgbClr val="FF99FF"/>
                  </a:solidFill>
                  <a:latin typeface="Cambria" pitchFamily="18" charset="0"/>
                  <a:ea typeface="Cambria" pitchFamily="18" charset="0"/>
                </a:rPr>
                <a:t>Mere</a:t>
              </a:r>
              <a:endParaRPr lang="en-US" sz="1600" dirty="0">
                <a:solidFill>
                  <a:srgbClr val="FF99FF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6719739" y="4343400"/>
            <a:ext cx="1345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2415208" y="3581400"/>
            <a:ext cx="114863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sr-Latn-CS" sz="1400" i="1" dirty="0">
                <a:latin typeface="Arial Narrow" pitchFamily="34" charset="0"/>
              </a:rPr>
              <a:t>klijent</a:t>
            </a:r>
            <a:r>
              <a:rPr lang="en-US" sz="1400" i="1" dirty="0">
                <a:latin typeface="Arial Narrow" pitchFamily="34" charset="0"/>
              </a:rPr>
              <a:t>_</a:t>
            </a:r>
            <a:r>
              <a:rPr lang="sr-Latn-CS" sz="1400" i="1" dirty="0">
                <a:latin typeface="Arial Narrow" pitchFamily="34" charset="0"/>
              </a:rPr>
              <a:t>ključ</a:t>
            </a:r>
            <a:endParaRPr lang="en-US" sz="1400" i="1" dirty="0">
              <a:latin typeface="Arial Narrow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415208" y="4114800"/>
            <a:ext cx="1148630" cy="381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sr-Latn-CS" sz="1600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415208" y="4495800"/>
            <a:ext cx="114863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sr-Latn-CS" sz="16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3329608" y="3581400"/>
            <a:ext cx="1076841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sr-Latn-CS" sz="1400" i="1" dirty="0">
                <a:latin typeface="Arial Narrow" pitchFamily="34" charset="0"/>
              </a:rPr>
              <a:t>proizvod</a:t>
            </a:r>
            <a:r>
              <a:rPr lang="en-US" sz="1400" i="1" dirty="0">
                <a:latin typeface="Arial Narrow" pitchFamily="34" charset="0"/>
              </a:rPr>
              <a:t>_k</a:t>
            </a:r>
            <a:r>
              <a:rPr lang="sr-Latn-CS" sz="1400" i="1" dirty="0">
                <a:latin typeface="Arial Narrow" pitchFamily="34" charset="0"/>
              </a:rPr>
              <a:t>ljuč</a:t>
            </a:r>
            <a:endParaRPr lang="en-US" sz="1400" i="1" dirty="0">
              <a:latin typeface="Arial Narrow" pitchFamily="34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3329608" y="4114800"/>
            <a:ext cx="1076841" cy="381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sr-Latn-CS" sz="1600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3329608" y="4495800"/>
            <a:ext cx="1076841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sr-Latn-CS" sz="16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4402881" y="3581400"/>
            <a:ext cx="1005051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sr-Latn-CS" sz="1400" i="1" dirty="0">
                <a:latin typeface="Arial Narrow" pitchFamily="34" charset="0"/>
              </a:rPr>
              <a:t>vreme_ključ</a:t>
            </a:r>
            <a:endParaRPr lang="en-US" sz="1400" i="1" dirty="0">
              <a:latin typeface="Arial Narrow" pitchFamily="34" charset="0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4402881" y="4114800"/>
            <a:ext cx="1005051" cy="381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sr-Latn-CS" sz="1600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4402881" y="4495800"/>
            <a:ext cx="1005051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sr-Latn-CS" sz="16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5346997" y="3581400"/>
            <a:ext cx="1292209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sr-Latn-CS" sz="1400" i="1" dirty="0">
                <a:latin typeface="Arial Narrow" pitchFamily="34" charset="0"/>
              </a:rPr>
              <a:t>količina_prodaje</a:t>
            </a:r>
            <a:endParaRPr lang="en-US" sz="1400" i="1" dirty="0">
              <a:latin typeface="Arial Narrow" pitchFamily="34" charset="0"/>
            </a:endParaRP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5346997" y="4114800"/>
            <a:ext cx="1292209" cy="381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sr-Latn-CS" sz="1600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5346997" y="4495800"/>
            <a:ext cx="1292209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sr-Latn-CS" sz="16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6519714" y="3581400"/>
            <a:ext cx="1076622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sr-Latn-CS" sz="1400" i="1" dirty="0">
                <a:latin typeface="Arial Narrow" pitchFamily="34" charset="0"/>
              </a:rPr>
              <a:t>iznos_prodaje</a:t>
            </a:r>
            <a:endParaRPr lang="en-US" sz="1400" i="1" dirty="0">
              <a:latin typeface="Arial Narrow" pitchFamily="34" charset="0"/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6519714" y="4114800"/>
            <a:ext cx="1076622" cy="381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sr-Latn-CS" sz="1600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6519714" y="4495800"/>
            <a:ext cx="1076622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sr-Latn-CS" sz="16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8" name="Freeform 36"/>
          <p:cNvSpPr>
            <a:spLocks/>
          </p:cNvSpPr>
          <p:nvPr/>
        </p:nvSpPr>
        <p:spPr bwMode="auto">
          <a:xfrm>
            <a:off x="2699792" y="3053560"/>
            <a:ext cx="1363998" cy="301621"/>
          </a:xfrm>
          <a:custGeom>
            <a:avLst/>
            <a:gdLst/>
            <a:ahLst/>
            <a:cxnLst>
              <a:cxn ang="0">
                <a:pos x="118" y="475"/>
              </a:cxn>
              <a:cxn ang="0">
                <a:pos x="0" y="288"/>
              </a:cxn>
              <a:cxn ang="0">
                <a:pos x="48" y="288"/>
              </a:cxn>
              <a:cxn ang="0">
                <a:pos x="48" y="0"/>
              </a:cxn>
              <a:cxn ang="0">
                <a:pos x="864" y="0"/>
              </a:cxn>
              <a:cxn ang="0">
                <a:pos x="864" y="288"/>
              </a:cxn>
              <a:cxn ang="0">
                <a:pos x="912" y="288"/>
              </a:cxn>
              <a:cxn ang="0">
                <a:pos x="790" y="485"/>
              </a:cxn>
              <a:cxn ang="0">
                <a:pos x="672" y="288"/>
              </a:cxn>
              <a:cxn ang="0">
                <a:pos x="720" y="288"/>
              </a:cxn>
              <a:cxn ang="0">
                <a:pos x="720" y="144"/>
              </a:cxn>
              <a:cxn ang="0">
                <a:pos x="192" y="144"/>
              </a:cxn>
              <a:cxn ang="0">
                <a:pos x="192" y="288"/>
              </a:cxn>
              <a:cxn ang="0">
                <a:pos x="240" y="288"/>
              </a:cxn>
              <a:cxn ang="0">
                <a:pos x="118" y="475"/>
              </a:cxn>
            </a:cxnLst>
            <a:rect l="0" t="0" r="r" b="b"/>
            <a:pathLst>
              <a:path w="912" h="485">
                <a:moveTo>
                  <a:pt x="118" y="475"/>
                </a:moveTo>
                <a:lnTo>
                  <a:pt x="0" y="288"/>
                </a:lnTo>
                <a:lnTo>
                  <a:pt x="48" y="288"/>
                </a:lnTo>
                <a:lnTo>
                  <a:pt x="48" y="0"/>
                </a:lnTo>
                <a:lnTo>
                  <a:pt x="864" y="0"/>
                </a:lnTo>
                <a:lnTo>
                  <a:pt x="864" y="288"/>
                </a:lnTo>
                <a:lnTo>
                  <a:pt x="912" y="288"/>
                </a:lnTo>
                <a:lnTo>
                  <a:pt x="790" y="485"/>
                </a:lnTo>
                <a:lnTo>
                  <a:pt x="672" y="288"/>
                </a:lnTo>
                <a:lnTo>
                  <a:pt x="720" y="288"/>
                </a:lnTo>
                <a:lnTo>
                  <a:pt x="720" y="144"/>
                </a:lnTo>
                <a:lnTo>
                  <a:pt x="192" y="144"/>
                </a:lnTo>
                <a:lnTo>
                  <a:pt x="192" y="288"/>
                </a:lnTo>
                <a:lnTo>
                  <a:pt x="240" y="288"/>
                </a:lnTo>
                <a:lnTo>
                  <a:pt x="118" y="475"/>
                </a:lnTo>
                <a:close/>
              </a:path>
            </a:pathLst>
          </a:custGeom>
          <a:gradFill rotWithShape="0">
            <a:gsLst>
              <a:gs pos="0">
                <a:srgbClr val="D60093">
                  <a:gamma/>
                  <a:tint val="47451"/>
                  <a:invGamma/>
                </a:srgbClr>
              </a:gs>
              <a:gs pos="100000">
                <a:srgbClr val="D60093"/>
              </a:gs>
            </a:gsLst>
            <a:lin ang="18900000" scaled="1"/>
          </a:gradFill>
          <a:ln w="6350" cap="flat" cmpd="sng">
            <a:solidFill>
              <a:srgbClr val="660066"/>
            </a:solidFill>
            <a:prstDash val="solid"/>
            <a:round/>
            <a:headEnd/>
            <a:tailEnd/>
          </a:ln>
          <a:effectLst>
            <a:outerShdw dist="63500" dir="5400000" algn="ctr" rotWithShape="0">
              <a:srgbClr val="C0C0C0"/>
            </a:outerShdw>
          </a:effectLst>
        </p:spPr>
        <p:txBody>
          <a:bodyPr wrap="square" tIns="27432" bIns="27432" anchor="ctr">
            <a:spAutoFit/>
          </a:bodyPr>
          <a:lstStyle/>
          <a:p>
            <a:pPr>
              <a:defRPr/>
            </a:pPr>
            <a:endParaRPr lang="sr-Latn-CS" sz="1600"/>
          </a:p>
        </p:txBody>
      </p:sp>
      <p:sp>
        <p:nvSpPr>
          <p:cNvPr id="39" name="Freeform 37"/>
          <p:cNvSpPr>
            <a:spLocks/>
          </p:cNvSpPr>
          <p:nvPr/>
        </p:nvSpPr>
        <p:spPr bwMode="auto">
          <a:xfrm>
            <a:off x="3672508" y="3053560"/>
            <a:ext cx="1363998" cy="301621"/>
          </a:xfrm>
          <a:custGeom>
            <a:avLst/>
            <a:gdLst/>
            <a:ahLst/>
            <a:cxnLst>
              <a:cxn ang="0">
                <a:pos x="118" y="475"/>
              </a:cxn>
              <a:cxn ang="0">
                <a:pos x="0" y="288"/>
              </a:cxn>
              <a:cxn ang="0">
                <a:pos x="48" y="288"/>
              </a:cxn>
              <a:cxn ang="0">
                <a:pos x="48" y="0"/>
              </a:cxn>
              <a:cxn ang="0">
                <a:pos x="864" y="0"/>
              </a:cxn>
              <a:cxn ang="0">
                <a:pos x="864" y="288"/>
              </a:cxn>
              <a:cxn ang="0">
                <a:pos x="912" y="288"/>
              </a:cxn>
              <a:cxn ang="0">
                <a:pos x="790" y="485"/>
              </a:cxn>
              <a:cxn ang="0">
                <a:pos x="672" y="288"/>
              </a:cxn>
              <a:cxn ang="0">
                <a:pos x="720" y="288"/>
              </a:cxn>
              <a:cxn ang="0">
                <a:pos x="720" y="144"/>
              </a:cxn>
              <a:cxn ang="0">
                <a:pos x="192" y="144"/>
              </a:cxn>
              <a:cxn ang="0">
                <a:pos x="192" y="288"/>
              </a:cxn>
              <a:cxn ang="0">
                <a:pos x="240" y="288"/>
              </a:cxn>
              <a:cxn ang="0">
                <a:pos x="118" y="475"/>
              </a:cxn>
            </a:cxnLst>
            <a:rect l="0" t="0" r="r" b="b"/>
            <a:pathLst>
              <a:path w="912" h="485">
                <a:moveTo>
                  <a:pt x="118" y="475"/>
                </a:moveTo>
                <a:lnTo>
                  <a:pt x="0" y="288"/>
                </a:lnTo>
                <a:lnTo>
                  <a:pt x="48" y="288"/>
                </a:lnTo>
                <a:lnTo>
                  <a:pt x="48" y="0"/>
                </a:lnTo>
                <a:lnTo>
                  <a:pt x="864" y="0"/>
                </a:lnTo>
                <a:lnTo>
                  <a:pt x="864" y="288"/>
                </a:lnTo>
                <a:lnTo>
                  <a:pt x="912" y="288"/>
                </a:lnTo>
                <a:lnTo>
                  <a:pt x="790" y="485"/>
                </a:lnTo>
                <a:lnTo>
                  <a:pt x="672" y="288"/>
                </a:lnTo>
                <a:lnTo>
                  <a:pt x="720" y="288"/>
                </a:lnTo>
                <a:lnTo>
                  <a:pt x="720" y="144"/>
                </a:lnTo>
                <a:lnTo>
                  <a:pt x="192" y="144"/>
                </a:lnTo>
                <a:lnTo>
                  <a:pt x="192" y="288"/>
                </a:lnTo>
                <a:lnTo>
                  <a:pt x="240" y="288"/>
                </a:lnTo>
                <a:lnTo>
                  <a:pt x="118" y="475"/>
                </a:lnTo>
                <a:close/>
              </a:path>
            </a:pathLst>
          </a:custGeom>
          <a:gradFill rotWithShape="0">
            <a:gsLst>
              <a:gs pos="0">
                <a:srgbClr val="D60093">
                  <a:gamma/>
                  <a:tint val="47451"/>
                  <a:invGamma/>
                </a:srgbClr>
              </a:gs>
              <a:gs pos="100000">
                <a:srgbClr val="D60093"/>
              </a:gs>
            </a:gsLst>
            <a:lin ang="18900000" scaled="1"/>
          </a:gradFill>
          <a:ln w="6350" cap="flat" cmpd="sng">
            <a:solidFill>
              <a:srgbClr val="660066"/>
            </a:solidFill>
            <a:prstDash val="solid"/>
            <a:round/>
            <a:headEnd/>
            <a:tailEnd/>
          </a:ln>
          <a:effectLst>
            <a:outerShdw dist="63500" dir="5400000" algn="ctr" rotWithShape="0">
              <a:srgbClr val="C0C0C0"/>
            </a:outerShdw>
          </a:effectLst>
        </p:spPr>
        <p:txBody>
          <a:bodyPr wrap="square" tIns="27432" bIns="27432" anchor="ctr">
            <a:spAutoFit/>
          </a:bodyPr>
          <a:lstStyle/>
          <a:p>
            <a:pPr>
              <a:defRPr/>
            </a:pPr>
            <a:endParaRPr lang="sr-Latn-CS" sz="1600"/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3043859" y="2743200"/>
            <a:ext cx="190241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sr-Latn-CS" sz="1600" dirty="0">
                <a:solidFill>
                  <a:srgbClr val="FF99FF"/>
                </a:solidFill>
                <a:latin typeface="Cambria" pitchFamily="18" charset="0"/>
                <a:ea typeface="Cambria" pitchFamily="18" charset="0"/>
              </a:rPr>
              <a:t>Spoljni ključevi</a:t>
            </a:r>
            <a:endParaRPr lang="en-US" sz="1600" dirty="0">
              <a:solidFill>
                <a:srgbClr val="FF99FF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2300908" y="4114800"/>
            <a:ext cx="122041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Arial Narrow" pitchFamily="34" charset="0"/>
              </a:rPr>
              <a:t>201</a:t>
            </a: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3272458" y="4114800"/>
            <a:ext cx="1076841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Arial Narrow" pitchFamily="34" charset="0"/>
              </a:rPr>
              <a:t>25</a:t>
            </a: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4345731" y="4114800"/>
            <a:ext cx="1005051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Arial Narrow" pitchFamily="34" charset="0"/>
              </a:rPr>
              <a:t>134</a:t>
            </a: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5346997" y="4114800"/>
            <a:ext cx="129220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latin typeface="Arial Narrow" pitchFamily="34" charset="0"/>
              </a:rPr>
              <a:t>400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6519714" y="4114800"/>
            <a:ext cx="107662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latin typeface="Arial Narrow" pitchFamily="34" charset="0"/>
              </a:rPr>
              <a:t>10,789</a:t>
            </a:r>
          </a:p>
        </p:txBody>
      </p:sp>
      <p:grpSp>
        <p:nvGrpSpPr>
          <p:cNvPr id="46" name="Group 44"/>
          <p:cNvGrpSpPr>
            <a:grpSpLocks/>
          </p:cNvGrpSpPr>
          <p:nvPr/>
        </p:nvGrpSpPr>
        <p:grpSpPr bwMode="auto">
          <a:xfrm>
            <a:off x="927026" y="5375176"/>
            <a:ext cx="1148630" cy="1143000"/>
            <a:chOff x="528" y="3120"/>
            <a:chExt cx="768" cy="720"/>
          </a:xfrm>
        </p:grpSpPr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528" y="3312"/>
              <a:ext cx="76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600">
                  <a:latin typeface="Arial Narrow" pitchFamily="34" charset="0"/>
                </a:rPr>
                <a:t>134   </a:t>
              </a:r>
              <a:r>
                <a:rPr lang="en-US" sz="1600">
                  <a:solidFill>
                    <a:schemeClr val="hlink"/>
                  </a:solidFill>
                  <a:latin typeface="Arial Narrow" pitchFamily="34" charset="0"/>
                </a:rPr>
                <a:t>1/1/2000</a:t>
              </a: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528" y="3456"/>
              <a:ext cx="768" cy="3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600">
                  <a:latin typeface="Arial Narrow" pitchFamily="34" charset="0"/>
                </a:rPr>
                <a:t> </a:t>
              </a:r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816" y="340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528" y="3120"/>
              <a:ext cx="768" cy="182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sr-Latn-CS" sz="16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vreme</a:t>
              </a:r>
              <a:r>
                <a:rPr lang="en-US" sz="16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_dim</a:t>
              </a:r>
            </a:p>
          </p:txBody>
        </p:sp>
      </p:grp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5148064" y="1772816"/>
            <a:ext cx="3024336" cy="106182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sr-Latn-CS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Mere predstavljaju analizirane vrednosti, kao što je jedinica prodaje ili broj zaposlenih. Mere su numeričke zbog toga da bi se mogla vršiti izračunavanja.</a:t>
            </a:r>
            <a:endParaRPr lang="en-US" sz="1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820536" y="1484784"/>
            <a:ext cx="7287968" cy="508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2158008" cy="1470025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Star </a:t>
            </a:r>
            <a:r>
              <a:rPr lang="en-US" sz="4000" dirty="0" err="1">
                <a:solidFill>
                  <a:schemeClr val="tx2"/>
                </a:solidFill>
                <a:latin typeface="Cambria" pitchFamily="18" charset="0"/>
              </a:rPr>
              <a:t>šema</a:t>
            </a:r>
            <a:endParaRPr lang="en-US" sz="40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Definisanje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hijerarhije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936104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Dimenzije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vrlo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često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mogu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biti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organizovane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hijerarhije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4" descr="2074a_01g00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9424" b="14608"/>
          <a:stretch/>
        </p:blipFill>
        <p:spPr bwMode="auto">
          <a:xfrm>
            <a:off x="1466850" y="3585445"/>
            <a:ext cx="6182916" cy="286789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99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Pametno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poslovanje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120880" cy="648072"/>
          </a:xfrm>
        </p:spPr>
        <p:txBody>
          <a:bodyPr>
            <a:normAutofit/>
          </a:bodyPr>
          <a:lstStyle/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Pametnije poslovanje zahteva pametniju analitiku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:</a:t>
            </a:r>
            <a:endParaRPr lang="vi-VN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grpSp>
        <p:nvGrpSpPr>
          <p:cNvPr id="4" name="Group 11">
            <a:extLst>
              <a:ext uri="{FF2B5EF4-FFF2-40B4-BE49-F238E27FC236}">
                <a16:creationId xmlns="" xmlns:a16="http://schemas.microsoft.com/office/drawing/2014/main" id="{F252D08C-E0EF-4F74-982A-EC03F9F9E855}"/>
              </a:ext>
            </a:extLst>
          </p:cNvPr>
          <p:cNvGrpSpPr>
            <a:grpSpLocks/>
          </p:cNvGrpSpPr>
          <p:nvPr/>
        </p:nvGrpSpPr>
        <p:grpSpPr bwMode="auto">
          <a:xfrm>
            <a:off x="4857498" y="2204864"/>
            <a:ext cx="4252269" cy="3539254"/>
            <a:chOff x="0" y="336"/>
            <a:chExt cx="5760" cy="3984"/>
          </a:xfrm>
        </p:grpSpPr>
        <p:pic>
          <p:nvPicPr>
            <p:cNvPr id="6" name="Picture 2">
              <a:extLst>
                <a:ext uri="{FF2B5EF4-FFF2-40B4-BE49-F238E27FC236}">
                  <a16:creationId xmlns="" xmlns:a16="http://schemas.microsoft.com/office/drawing/2014/main" id="{77881C07-5493-4342-989E-3055D3D8BE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44" y="336"/>
              <a:ext cx="2016" cy="16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3">
              <a:extLst>
                <a:ext uri="{FF2B5EF4-FFF2-40B4-BE49-F238E27FC236}">
                  <a16:creationId xmlns="" xmlns:a16="http://schemas.microsoft.com/office/drawing/2014/main" id="{80F6BE67-D950-405B-AF2E-F7816A4097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66" y="2844"/>
              <a:ext cx="2955" cy="1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5">
              <a:extLst>
                <a:ext uri="{FF2B5EF4-FFF2-40B4-BE49-F238E27FC236}">
                  <a16:creationId xmlns="" xmlns:a16="http://schemas.microsoft.com/office/drawing/2014/main" id="{84B02A0D-704D-4D88-BAB4-5CFAAD045B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209"/>
              <a:ext cx="4608" cy="1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9" name="Text Box 6">
              <a:extLst>
                <a:ext uri="{FF2B5EF4-FFF2-40B4-BE49-F238E27FC236}">
                  <a16:creationId xmlns="" xmlns:a16="http://schemas.microsoft.com/office/drawing/2014/main" id="{777F7C63-29EE-4487-B919-19425F586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440"/>
              <a:ext cx="2960" cy="811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sr-Latn-CS" sz="1200" dirty="0">
                  <a:solidFill>
                    <a:srgbClr val="CCFFFF"/>
                  </a:solidFill>
                  <a:latin typeface="Segoe" pitchFamily="34" charset="0"/>
                </a:rPr>
                <a:t>Obezbeđivanjem uvida u poslovanje svim zaposlenima dovodi do donošenja boljih, bržih i relevantnijih odluka</a:t>
              </a:r>
              <a:endParaRPr lang="en-US" sz="1200" dirty="0">
                <a:solidFill>
                  <a:srgbClr val="CCFFFF"/>
                </a:solidFill>
                <a:latin typeface="Segoe" pitchFamily="34" charset="0"/>
              </a:endParaRPr>
            </a:p>
          </p:txBody>
        </p:sp>
        <p:pic>
          <p:nvPicPr>
            <p:cNvPr id="10" name="Picture 7" descr="sl03_anim1">
              <a:extLst>
                <a:ext uri="{FF2B5EF4-FFF2-40B4-BE49-F238E27FC236}">
                  <a16:creationId xmlns="" xmlns:a16="http://schemas.microsoft.com/office/drawing/2014/main" id="{2550B081-4D97-41EB-AB09-61B5F3846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6" y="2103"/>
              <a:ext cx="2275" cy="1839"/>
            </a:xfrm>
            <a:prstGeom prst="rect">
              <a:avLst/>
            </a:prstGeom>
            <a:noFill/>
          </p:spPr>
        </p:pic>
        <p:pic>
          <p:nvPicPr>
            <p:cNvPr id="11" name="Picture 8" descr="sl03_anim2">
              <a:extLst>
                <a:ext uri="{FF2B5EF4-FFF2-40B4-BE49-F238E27FC236}">
                  <a16:creationId xmlns="" xmlns:a16="http://schemas.microsoft.com/office/drawing/2014/main" id="{B27D366E-A267-4D24-8A4C-4A239996C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9" y="1434"/>
              <a:ext cx="2009" cy="1314"/>
            </a:xfrm>
            <a:prstGeom prst="rect">
              <a:avLst/>
            </a:prstGeom>
            <a:noFill/>
          </p:spPr>
        </p:pic>
        <p:pic>
          <p:nvPicPr>
            <p:cNvPr id="12" name="Picture 9" descr="sl03_anim3">
              <a:extLst>
                <a:ext uri="{FF2B5EF4-FFF2-40B4-BE49-F238E27FC236}">
                  <a16:creationId xmlns="" xmlns:a16="http://schemas.microsoft.com/office/drawing/2014/main" id="{6C51A29C-AB72-4465-93F1-3E2AEA1092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89" y="390"/>
              <a:ext cx="2009" cy="2364"/>
            </a:xfrm>
            <a:prstGeom prst="rect">
              <a:avLst/>
            </a:prstGeom>
            <a:noFill/>
          </p:spPr>
        </p:pic>
      </p:grpSp>
      <p:sp>
        <p:nvSpPr>
          <p:cNvPr id="13" name="Rectangle 12"/>
          <p:cNvSpPr/>
          <p:nvPr/>
        </p:nvSpPr>
        <p:spPr>
          <a:xfrm>
            <a:off x="395536" y="3140968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vi-VN" sz="2000" dirty="0">
                <a:solidFill>
                  <a:srgbClr val="1F497D"/>
                </a:solidFill>
                <a:latin typeface="Cambria" pitchFamily="18" charset="0"/>
              </a:rPr>
              <a:t>Otkrivanje vrednosti - prikupljanje i sinteza informacija iz različitih izvora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vi-VN" sz="2000" dirty="0">
                <a:solidFill>
                  <a:srgbClr val="1F497D"/>
                </a:solidFill>
                <a:latin typeface="Cambria" pitchFamily="18" charset="0"/>
              </a:rPr>
              <a:t>Integrisani pogled na poslovanje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vi-VN" sz="2000" dirty="0">
                <a:solidFill>
                  <a:srgbClr val="1F497D"/>
                </a:solidFill>
                <a:latin typeface="Cambria" pitchFamily="18" charset="0"/>
              </a:rPr>
              <a:t>Predviđanje izlaza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vi-VN" sz="2000" dirty="0">
                <a:solidFill>
                  <a:srgbClr val="1F497D"/>
                </a:solidFill>
                <a:latin typeface="Cambria" pitchFamily="18" charset="0"/>
              </a:rPr>
              <a:t>Analiza u realnom vremenu - brzo reagovanje i bolje razumevanje prioriteta klijenata</a:t>
            </a:r>
          </a:p>
        </p:txBody>
      </p:sp>
    </p:spTree>
    <p:extLst>
      <p:ext uri="{BB962C8B-B14F-4D97-AF65-F5344CB8AC3E}">
        <p14:creationId xmlns:p14="http://schemas.microsoft.com/office/powerpoint/2010/main" val="35902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3526160" cy="1470025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solidFill>
                  <a:schemeClr val="tx2"/>
                </a:solidFill>
                <a:latin typeface="Cambria" pitchFamily="18" charset="0"/>
              </a:rPr>
              <a:t>Šema</a:t>
            </a:r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Cambria" pitchFamily="18" charset="0"/>
              </a:rPr>
              <a:t>pahulje</a:t>
            </a:r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 (Snowflake)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745234"/>
            <a:ext cx="5616624" cy="48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62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6514" b="7291"/>
          <a:stretch>
            <a:fillRect/>
          </a:stretch>
        </p:blipFill>
        <p:spPr bwMode="auto">
          <a:xfrm>
            <a:off x="2699792" y="-27384"/>
            <a:ext cx="6444208" cy="661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92697"/>
            <a:ext cx="2978120" cy="108012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solidFill>
                  <a:schemeClr val="tx2"/>
                </a:solidFill>
                <a:latin typeface="Cambria" pitchFamily="18" charset="0"/>
              </a:rPr>
              <a:t>Šema</a:t>
            </a:r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Cambria" pitchFamily="18" charset="0"/>
              </a:rPr>
              <a:t>zvezde</a:t>
            </a:r>
            <a:endParaRPr lang="en-US" sz="40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2978120" cy="4176464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Model </a:t>
            </a:r>
            <a:r>
              <a:rPr lang="en-US" sz="4000" dirty="0" err="1">
                <a:solidFill>
                  <a:schemeClr val="tx2"/>
                </a:solidFill>
                <a:latin typeface="Cambria" pitchFamily="18" charset="0"/>
              </a:rPr>
              <a:t>skladišta</a:t>
            </a:r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 </a:t>
            </a:r>
            <a:br>
              <a:rPr lang="en-US" sz="4000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en-US" sz="4000" dirty="0" err="1">
                <a:solidFill>
                  <a:schemeClr val="tx2"/>
                </a:solidFill>
                <a:latin typeface="Cambria" pitchFamily="18" charset="0"/>
              </a:rPr>
              <a:t>za</a:t>
            </a:r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Cambria" pitchFamily="18" charset="0"/>
              </a:rPr>
              <a:t>ariline</a:t>
            </a:r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 reservations data warehouse</a:t>
            </a:r>
          </a:p>
        </p:txBody>
      </p:sp>
      <p:pic>
        <p:nvPicPr>
          <p:cNvPr id="5" name="Picture 2" descr="A Data Model for Airline Reservations Data Ware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3" y="44624"/>
            <a:ext cx="5328592" cy="682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4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648071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tx2"/>
                </a:solidFill>
                <a:latin typeface="Cambria" pitchFamily="18" charset="0"/>
              </a:rPr>
              <a:t>Razvoj</a:t>
            </a:r>
            <a:r>
              <a:rPr lang="en-US" sz="3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ambria" pitchFamily="18" charset="0"/>
              </a:rPr>
              <a:t>skladišta</a:t>
            </a:r>
            <a:r>
              <a:rPr lang="en-US" sz="3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endParaRPr lang="en-US" sz="36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4464496" cy="5112568"/>
          </a:xfrm>
        </p:spPr>
        <p:txBody>
          <a:bodyPr>
            <a:noAutofit/>
          </a:bodyPr>
          <a:lstStyle/>
          <a:p>
            <a:pPr algn="l"/>
            <a:r>
              <a:rPr lang="en-US" sz="1800" b="1" dirty="0" err="1">
                <a:solidFill>
                  <a:schemeClr val="tx2"/>
                </a:solidFill>
                <a:latin typeface="Cambria" pitchFamily="18" charset="0"/>
              </a:rPr>
              <a:t>Analiza</a:t>
            </a:r>
            <a:r>
              <a:rPr lang="en-US" sz="18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itchFamily="18" charset="0"/>
              </a:rPr>
              <a:t>izvora</a:t>
            </a:r>
            <a:r>
              <a:rPr lang="en-US" sz="18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endParaRPr lang="en-US" sz="1800" b="1" dirty="0">
              <a:solidFill>
                <a:schemeClr val="tx2"/>
              </a:solidFill>
              <a:latin typeface="Cambria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Izbor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tehnike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analize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endParaRPr lang="en-US" sz="1800" dirty="0">
              <a:solidFill>
                <a:schemeClr val="tx2"/>
              </a:solidFill>
              <a:latin typeface="Cambria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Prikupljanje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zahteva</a:t>
            </a:r>
            <a:endParaRPr lang="en-US" sz="1800" dirty="0">
              <a:solidFill>
                <a:schemeClr val="tx2"/>
              </a:solidFill>
              <a:latin typeface="Cambria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Planiranje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</a:p>
          <a:p>
            <a:pPr algn="l"/>
            <a:r>
              <a:rPr lang="en-US" sz="1800" b="1" dirty="0" err="1">
                <a:solidFill>
                  <a:schemeClr val="tx2"/>
                </a:solidFill>
                <a:latin typeface="Cambria" pitchFamily="18" charset="0"/>
              </a:rPr>
              <a:t>Priprema</a:t>
            </a:r>
            <a:r>
              <a:rPr lang="en-US" sz="18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endParaRPr lang="en-US" sz="1800" b="1" dirty="0">
              <a:solidFill>
                <a:schemeClr val="tx2"/>
              </a:solidFill>
              <a:latin typeface="Cambria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Ekstrakcija</a:t>
            </a:r>
            <a:endParaRPr lang="en-US" sz="1800" dirty="0">
              <a:solidFill>
                <a:schemeClr val="tx2"/>
              </a:solidFill>
              <a:latin typeface="Cambria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Čišćenje</a:t>
            </a:r>
            <a:endParaRPr lang="en-US" sz="1800" dirty="0">
              <a:solidFill>
                <a:schemeClr val="tx2"/>
              </a:solidFill>
              <a:latin typeface="Cambria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Transformacija</a:t>
            </a:r>
            <a:endParaRPr lang="en-US" sz="18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1800" b="1" dirty="0" err="1">
                <a:solidFill>
                  <a:schemeClr val="tx2"/>
                </a:solidFill>
                <a:latin typeface="Cambria" pitchFamily="18" charset="0"/>
              </a:rPr>
              <a:t>Projektovanje</a:t>
            </a:r>
            <a:r>
              <a:rPr lang="en-US" sz="18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itchFamily="18" charset="0"/>
              </a:rPr>
              <a:t>skladišta</a:t>
            </a:r>
            <a:endParaRPr lang="en-US" sz="1800" b="1" dirty="0">
              <a:solidFill>
                <a:schemeClr val="tx2"/>
              </a:solidFill>
              <a:latin typeface="Cambria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Denormalizacija</a:t>
            </a:r>
            <a:endParaRPr lang="en-US" sz="1800" dirty="0">
              <a:solidFill>
                <a:schemeClr val="tx2"/>
              </a:solidFill>
              <a:latin typeface="Cambria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Definisanje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hijerarhija</a:t>
            </a:r>
            <a:endParaRPr lang="en-US" sz="1800" dirty="0">
              <a:solidFill>
                <a:schemeClr val="tx2"/>
              </a:solidFill>
              <a:latin typeface="Cambria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Kreiranje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agregacija</a:t>
            </a:r>
            <a:endParaRPr lang="en-US" sz="1800" dirty="0">
              <a:solidFill>
                <a:schemeClr val="tx2"/>
              </a:solidFill>
              <a:latin typeface="Cambria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Kreiranje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logičkog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modela</a:t>
            </a:r>
            <a:endParaRPr lang="en-US" sz="1800" dirty="0">
              <a:solidFill>
                <a:schemeClr val="tx2"/>
              </a:solidFill>
              <a:latin typeface="Cambria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Kreiranje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fizičkog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modela</a:t>
            </a:r>
            <a:endParaRPr lang="en-US" sz="1800" dirty="0">
              <a:solidFill>
                <a:schemeClr val="tx2"/>
              </a:solidFill>
              <a:latin typeface="Cambria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Generisanje</a:t>
            </a:r>
            <a:r>
              <a:rPr lang="en-US" sz="1800" dirty="0">
                <a:solidFill>
                  <a:schemeClr val="tx2"/>
                </a:solidFill>
                <a:latin typeface="Cambria" pitchFamily="18" charset="0"/>
              </a:rPr>
              <a:t> meta </a:t>
            </a:r>
            <a:r>
              <a:rPr lang="en-US" sz="1800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endParaRPr lang="en-US" sz="18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1800" b="1" dirty="0" err="1" smtClean="0">
                <a:solidFill>
                  <a:schemeClr val="tx2"/>
                </a:solidFill>
                <a:latin typeface="Cambria" pitchFamily="18" charset="0"/>
              </a:rPr>
              <a:t>Učitavnje</a:t>
            </a:r>
            <a:r>
              <a:rPr lang="en-US" sz="1800" b="1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Cambria" pitchFamily="18" charset="0"/>
              </a:rPr>
              <a:t>i </a:t>
            </a:r>
            <a:r>
              <a:rPr lang="en-US" sz="1800" b="1" dirty="0" err="1">
                <a:solidFill>
                  <a:schemeClr val="tx2"/>
                </a:solidFill>
                <a:latin typeface="Cambria" pitchFamily="18" charset="0"/>
              </a:rPr>
              <a:t>punjenje</a:t>
            </a:r>
            <a:r>
              <a:rPr lang="en-US" sz="18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itchFamily="18" charset="0"/>
              </a:rPr>
              <a:t>skladišta</a:t>
            </a:r>
            <a:r>
              <a:rPr lang="en-US" sz="18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endParaRPr lang="en-US" sz="18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4524" y="1484784"/>
            <a:ext cx="5273980" cy="483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09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ETL </a:t>
            </a:r>
            <a:r>
              <a:rPr lang="en-US" sz="4000" dirty="0" err="1">
                <a:solidFill>
                  <a:schemeClr val="tx2"/>
                </a:solidFill>
                <a:latin typeface="Cambria" pitchFamily="18" charset="0"/>
              </a:rPr>
              <a:t>proces</a:t>
            </a:r>
            <a:endParaRPr lang="en-US" sz="4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7120880" cy="446449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ETL (Extract, Transform &amp; Load) je proces u skladištenju podataka koji je odgovoran za izvlačenje podataka iz izvornih sistema, njihovo čišćenje i punjenje skladišta</a:t>
            </a:r>
          </a:p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Zadaci ETL procesa su: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Izvlačenje (ekstrakovanje) podataka iz izvornih sistema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Transformaciju podataka: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vi-VN" sz="2200" dirty="0">
                <a:solidFill>
                  <a:schemeClr val="tx2"/>
                </a:solidFill>
                <a:latin typeface="Cambria" pitchFamily="18" charset="0"/>
              </a:rPr>
              <a:t>Primena poslovnih pravila 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vi-VN" sz="2200" dirty="0">
                <a:solidFill>
                  <a:schemeClr val="tx2"/>
                </a:solidFill>
                <a:latin typeface="Cambria" pitchFamily="18" charset="0"/>
              </a:rPr>
              <a:t>Čišćenje (npr., mapiranje “Muški pol” u M i “Ženski pol” u Ž)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vi-VN" sz="2200" dirty="0">
                <a:solidFill>
                  <a:schemeClr val="tx2"/>
                </a:solidFill>
                <a:latin typeface="Cambria" pitchFamily="18" charset="0"/>
              </a:rPr>
              <a:t>Filtriranje (učitavanje samo određenih kolona)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vi-VN" sz="2200" dirty="0">
                <a:solidFill>
                  <a:schemeClr val="tx2"/>
                </a:solidFill>
                <a:latin typeface="Cambria" pitchFamily="18" charset="0"/>
              </a:rPr>
              <a:t>Razdvajanje kolona u više i obrnuto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vi-VN" sz="2200" dirty="0">
                <a:solidFill>
                  <a:schemeClr val="tx2"/>
                </a:solidFill>
                <a:latin typeface="Cambria" pitchFamily="18" charset="0"/>
              </a:rPr>
              <a:t>Spajanje podataka iz više izvora (npr., lookup, merge)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vi-VN" sz="2200" dirty="0">
                <a:solidFill>
                  <a:schemeClr val="tx2"/>
                </a:solidFill>
                <a:latin typeface="Cambria" pitchFamily="18" charset="0"/>
              </a:rPr>
              <a:t>Validacija podataka ...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Punjenje podataka u skladište </a:t>
            </a:r>
          </a:p>
        </p:txBody>
      </p:sp>
    </p:spTree>
    <p:extLst>
      <p:ext uri="{BB962C8B-B14F-4D97-AF65-F5344CB8AC3E}">
        <p14:creationId xmlns:p14="http://schemas.microsoft.com/office/powerpoint/2010/main" val="16543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Tipični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problemi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izvora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1"/>
            <a:ext cx="4032448" cy="3897883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nekonzistentnost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primarnih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ključeva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–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često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se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primarni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ključevi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izvornih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zapisa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ne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poklapaju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Npr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.,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može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postojati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pet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fajlova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o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klijentima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gde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svaki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od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njih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ima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različiti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atribut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kao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primarni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ključ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klijenta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Ovi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različiti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ključevi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klijenata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se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moraju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konsolidovati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ili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transformisati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jedan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standardizovani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ključ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klijenta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(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Slika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).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102" y="2708920"/>
            <a:ext cx="451485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86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Tipični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problemi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izvora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3384376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Nekonzistentne vrednosti podataka – duplicirani podaci imaju različite vrednosti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Različiti formati podataka – elementi podataka kao što su datumi ili novčani podaci (currencies) mogu biti uskladišteni u različitim formatima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Netačne vrednosti podataka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Sinonimi i homonimi – reči koje se isto pišu i izgovaraju, a imaju različita značenja je neophodno preimenovati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Ugrađena logika procesa – npr., vrednost „00“ - pošiljka je vraćena, „FF“ pošiljka je prosleđena na kraju meseca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vi-VN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191" y="4077072"/>
            <a:ext cx="4606313" cy="245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pl-PL" sz="4000" dirty="0">
                <a:solidFill>
                  <a:schemeClr val="tx2"/>
                </a:solidFill>
                <a:latin typeface="Cambria" pitchFamily="18" charset="0"/>
              </a:rPr>
              <a:t>Ekstrakcija, čišćenje i transformacija podataka</a:t>
            </a:r>
            <a:endParaRPr lang="en-US" sz="4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560840" cy="1224136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ETL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programi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treba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da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vrše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sortiranje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filtriranje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čišćenje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agregaciju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svih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zahtevanih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3697600" cy="136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83568" y="5518803"/>
            <a:ext cx="46301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err="1">
                <a:solidFill>
                  <a:srgbClr val="1F497D"/>
                </a:solidFill>
                <a:latin typeface="Cambria" pitchFamily="18" charset="0"/>
              </a:rPr>
              <a:t>Koristeći</a:t>
            </a:r>
            <a:r>
              <a:rPr lang="en-US" sz="2000" dirty="0">
                <a:solidFill>
                  <a:srgbClr val="1F497D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Cambria" pitchFamily="18" charset="0"/>
              </a:rPr>
              <a:t>pravilo</a:t>
            </a:r>
            <a:r>
              <a:rPr lang="en-US" sz="2000" dirty="0">
                <a:solidFill>
                  <a:srgbClr val="1F497D"/>
                </a:solidFill>
                <a:latin typeface="Cambria" pitchFamily="18" charset="0"/>
              </a:rPr>
              <a:t> 80/20, 80% ETL </a:t>
            </a:r>
            <a:r>
              <a:rPr lang="en-US" sz="2000" dirty="0" err="1">
                <a:solidFill>
                  <a:srgbClr val="1F497D"/>
                </a:solidFill>
                <a:latin typeface="Cambria" pitchFamily="18" charset="0"/>
              </a:rPr>
              <a:t>procesa</a:t>
            </a:r>
            <a:r>
              <a:rPr lang="en-US" sz="2000" dirty="0">
                <a:solidFill>
                  <a:srgbClr val="1F497D"/>
                </a:solidFill>
                <a:latin typeface="Cambria" pitchFamily="18" charset="0"/>
              </a:rPr>
              <a:t> je </a:t>
            </a:r>
            <a:r>
              <a:rPr lang="en-US" sz="2000" dirty="0" err="1">
                <a:solidFill>
                  <a:srgbClr val="1F497D"/>
                </a:solidFill>
                <a:latin typeface="Cambria" pitchFamily="18" charset="0"/>
              </a:rPr>
              <a:t>transformacija</a:t>
            </a:r>
            <a:r>
              <a:rPr lang="en-US" sz="2000" dirty="0">
                <a:solidFill>
                  <a:srgbClr val="1F497D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Cambria" pitchFamily="18" charset="0"/>
              </a:rPr>
              <a:t>podataka</a:t>
            </a:r>
            <a:r>
              <a:rPr lang="en-US" sz="2000" dirty="0">
                <a:solidFill>
                  <a:srgbClr val="1F497D"/>
                </a:solidFill>
                <a:latin typeface="Cambria" pitchFamily="18" charset="0"/>
              </a:rPr>
              <a:t>, </a:t>
            </a:r>
            <a:r>
              <a:rPr lang="en-US" sz="2000" dirty="0" err="1">
                <a:solidFill>
                  <a:srgbClr val="1F497D"/>
                </a:solidFill>
                <a:latin typeface="Cambria" pitchFamily="18" charset="0"/>
              </a:rPr>
              <a:t>dok</a:t>
            </a:r>
            <a:r>
              <a:rPr lang="en-US" sz="2000" dirty="0">
                <a:solidFill>
                  <a:srgbClr val="1F497D"/>
                </a:solidFill>
                <a:latin typeface="Cambria" pitchFamily="18" charset="0"/>
              </a:rPr>
              <a:t> je </a:t>
            </a:r>
            <a:r>
              <a:rPr lang="en-US" sz="2000" dirty="0" err="1">
                <a:solidFill>
                  <a:srgbClr val="1F497D"/>
                </a:solidFill>
                <a:latin typeface="Cambria" pitchFamily="18" charset="0"/>
              </a:rPr>
              <a:t>ostalih</a:t>
            </a:r>
            <a:r>
              <a:rPr lang="en-US" sz="2000" dirty="0">
                <a:solidFill>
                  <a:srgbClr val="1F497D"/>
                </a:solidFill>
                <a:latin typeface="Cambria" pitchFamily="18" charset="0"/>
              </a:rPr>
              <a:t> 20% </a:t>
            </a:r>
            <a:r>
              <a:rPr lang="en-US" sz="2000" dirty="0" err="1">
                <a:solidFill>
                  <a:srgbClr val="1F497D"/>
                </a:solidFill>
                <a:latin typeface="Cambria" pitchFamily="18" charset="0"/>
              </a:rPr>
              <a:t>ekstrakcija</a:t>
            </a:r>
            <a:r>
              <a:rPr lang="en-US" sz="2000" dirty="0">
                <a:solidFill>
                  <a:srgbClr val="1F497D"/>
                </a:solidFill>
                <a:latin typeface="Cambria" pitchFamily="18" charset="0"/>
              </a:rPr>
              <a:t> i </a:t>
            </a:r>
            <a:r>
              <a:rPr lang="en-US" sz="2000" dirty="0" err="1" smtClean="0">
                <a:solidFill>
                  <a:srgbClr val="1F497D"/>
                </a:solidFill>
                <a:latin typeface="Cambria" pitchFamily="18" charset="0"/>
              </a:rPr>
              <a:t>punjenje</a:t>
            </a:r>
            <a:r>
              <a:rPr lang="en-US" sz="2000" dirty="0" smtClean="0">
                <a:solidFill>
                  <a:srgbClr val="1F497D"/>
                </a:solidFill>
                <a:latin typeface="Cambria" pitchFamily="18" charset="0"/>
              </a:rPr>
              <a:t>.</a:t>
            </a:r>
            <a:endParaRPr lang="en-US" sz="2000" dirty="0">
              <a:solidFill>
                <a:srgbClr val="1F497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Studija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slučaja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: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Modelovanje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DW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302433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Menadžer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kompanije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se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bavi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prodajom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bele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crne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tehnike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želi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da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dobije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informacije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o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prodaji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svojih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proizvoda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Pored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centrale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Beogradu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kompanija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ima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maloprodajne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objekte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Novom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Sadu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Nišu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Potrebno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je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napraviti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DW model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koji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će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reflektovati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potrebe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menadžera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Informacije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o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prodaji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8792" cy="2376264"/>
          </a:xfrm>
        </p:spPr>
        <p:txBody>
          <a:bodyPr>
            <a:normAutofit/>
          </a:bodyPr>
          <a:lstStyle/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Izveštaj 1: Ukupan broj prodatih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artikala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113</a:t>
            </a:r>
            <a:endParaRPr lang="vi-VN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Izveštaj 2: Ukupan broj prodatih artikala za određeni vremenski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period</a:t>
            </a:r>
            <a:endParaRPr lang="vi-VN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graphicFrame>
        <p:nvGraphicFramePr>
          <p:cNvPr id="4" name="Group 10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466637"/>
              </p:ext>
            </p:extLst>
          </p:nvPr>
        </p:nvGraphicFramePr>
        <p:xfrm>
          <a:off x="2339752" y="4149080"/>
          <a:ext cx="3536180" cy="1402080"/>
        </p:xfrm>
        <a:graphic>
          <a:graphicData uri="http://schemas.openxmlformats.org/drawingml/2006/table">
            <a:tbl>
              <a:tblPr/>
              <a:tblGrid>
                <a:gridCol w="8840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01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98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Januar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7153" marR="771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Februar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7153" marR="771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Mart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7153" marR="771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April</a:t>
                      </a:r>
                    </a:p>
                  </a:txBody>
                  <a:tcPr marL="77153" marR="771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14</a:t>
                      </a:r>
                    </a:p>
                  </a:txBody>
                  <a:tcPr marL="77153" marR="771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41</a:t>
                      </a:r>
                    </a:p>
                  </a:txBody>
                  <a:tcPr marL="77153" marR="771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33</a:t>
                      </a:r>
                    </a:p>
                  </a:txBody>
                  <a:tcPr marL="77153" marR="771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25</a:t>
                      </a:r>
                    </a:p>
                  </a:txBody>
                  <a:tcPr marL="77153" marR="771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17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4648" y="1255973"/>
            <a:ext cx="3973856" cy="535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Uvod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skladište</a:t>
            </a:r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podataka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5040560" cy="237626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Problemi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:</a:t>
            </a:r>
          </a:p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Obim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raste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Dubina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istorije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se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povećava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Upiti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sve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složeniji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Raste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broj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korisnika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Svaka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šema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je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sve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kompleksnija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teška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održavanje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...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Informacije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o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prodaji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Izveštaj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3: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Broj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prodatih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artikala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proizvodima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vremenskim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periodima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graphicFrame>
        <p:nvGraphicFramePr>
          <p:cNvPr id="4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979342"/>
              </p:ext>
            </p:extLst>
          </p:nvPr>
        </p:nvGraphicFramePr>
        <p:xfrm>
          <a:off x="1678762" y="3769424"/>
          <a:ext cx="3829342" cy="2230284"/>
        </p:xfrm>
        <a:graphic>
          <a:graphicData uri="http://schemas.openxmlformats.org/drawingml/2006/table">
            <a:tbl>
              <a:tblPr/>
              <a:tblGrid>
                <a:gridCol w="17095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1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19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18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75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Proizvod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Jan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Feb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Mar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Apr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5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Whirlpool veš mašina</a:t>
                      </a:r>
                      <a:endParaRPr kumimoji="0" lang="en-A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5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LG 3D televizor LED</a:t>
                      </a:r>
                      <a:endParaRPr kumimoji="0" lang="en-A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5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sr-Latn-C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LG klima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6057899" y="3798004"/>
            <a:ext cx="1470577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6686551" y="6084004"/>
            <a:ext cx="10927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r-Latn-C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Proizvod</a:t>
            </a:r>
            <a:endParaRPr lang="en-A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Line 38"/>
          <p:cNvSpPr>
            <a:spLocks noChangeShapeType="1"/>
          </p:cNvSpPr>
          <p:nvPr/>
        </p:nvSpPr>
        <p:spPr bwMode="auto">
          <a:xfrm>
            <a:off x="6057900" y="6007804"/>
            <a:ext cx="6470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sr-Latn-CS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Line 39"/>
          <p:cNvSpPr>
            <a:spLocks noChangeShapeType="1"/>
          </p:cNvSpPr>
          <p:nvPr/>
        </p:nvSpPr>
        <p:spPr bwMode="auto">
          <a:xfrm flipV="1">
            <a:off x="5886450" y="5093404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sr-Latn-CS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 rot="16123652">
            <a:off x="5325319" y="5318314"/>
            <a:ext cx="825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Vreme</a:t>
            </a:r>
            <a:endParaRPr lang="en-A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Informacije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o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prodaji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120880" cy="862650"/>
          </a:xfrm>
        </p:spPr>
        <p:txBody>
          <a:bodyPr>
            <a:normAutofit/>
          </a:bodyPr>
          <a:lstStyle/>
          <a:p>
            <a:pPr algn="l"/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Izveštaj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4: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Broj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artikala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prodatih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po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proizvodima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gradovima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vremenskim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periodima</a:t>
            </a:r>
            <a:endParaRPr lang="en-US" sz="22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200" dirty="0">
              <a:solidFill>
                <a:schemeClr val="tx2"/>
              </a:solidFill>
              <a:latin typeface="Cambria" pitchFamily="18" charset="0"/>
            </a:endParaRPr>
          </a:p>
        </p:txBody>
      </p:sp>
      <p:graphicFrame>
        <p:nvGraphicFramePr>
          <p:cNvPr id="4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744345"/>
              </p:ext>
            </p:extLst>
          </p:nvPr>
        </p:nvGraphicFramePr>
        <p:xfrm>
          <a:off x="1625182" y="3236440"/>
          <a:ext cx="3810914" cy="3144888"/>
        </p:xfrm>
        <a:graphic>
          <a:graphicData uri="http://schemas.openxmlformats.org/drawingml/2006/table">
            <a:tbl>
              <a:tblPr/>
              <a:tblGrid>
                <a:gridCol w="6429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66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52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152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588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7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Grad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Proizvod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Jan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Feb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Mar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Apr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Novi Sad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Whirlpool veš mašina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LG 3D televizor LED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sr-Latn-CS" sz="1400" b="0" i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LG klima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Niš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Whirlpool veš mašina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7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LG 3D televizor LED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sr-Latn-CS" sz="1400" b="0" i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LG klima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AutoShape 62"/>
          <p:cNvSpPr>
            <a:spLocks noChangeArrowheads="1"/>
          </p:cNvSpPr>
          <p:nvPr/>
        </p:nvSpPr>
        <p:spPr bwMode="auto">
          <a:xfrm>
            <a:off x="6400800" y="3423362"/>
            <a:ext cx="1257300" cy="16764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6915150" y="5175962"/>
            <a:ext cx="11132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r-Latn-CS" dirty="0"/>
              <a:t>Proizvod</a:t>
            </a:r>
            <a:endParaRPr lang="en-AU" dirty="0"/>
          </a:p>
        </p:txBody>
      </p:sp>
      <p:sp>
        <p:nvSpPr>
          <p:cNvPr id="8" name="Line 64"/>
          <p:cNvSpPr>
            <a:spLocks noChangeShapeType="1"/>
          </p:cNvSpPr>
          <p:nvPr/>
        </p:nvSpPr>
        <p:spPr bwMode="auto">
          <a:xfrm>
            <a:off x="6400800" y="525216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sr-Latn-CS"/>
          </a:p>
        </p:txBody>
      </p:sp>
      <p:sp>
        <p:nvSpPr>
          <p:cNvPr id="9" name="Line 65"/>
          <p:cNvSpPr>
            <a:spLocks noChangeShapeType="1"/>
          </p:cNvSpPr>
          <p:nvPr/>
        </p:nvSpPr>
        <p:spPr bwMode="auto">
          <a:xfrm flipV="1">
            <a:off x="6286500" y="464256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sr-Latn-CS"/>
          </a:p>
        </p:txBody>
      </p:sp>
      <p:sp>
        <p:nvSpPr>
          <p:cNvPr id="10" name="Line 66"/>
          <p:cNvSpPr>
            <a:spLocks noChangeShapeType="1"/>
          </p:cNvSpPr>
          <p:nvPr/>
        </p:nvSpPr>
        <p:spPr bwMode="auto">
          <a:xfrm flipV="1">
            <a:off x="6343650" y="3347162"/>
            <a:ext cx="1714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sr-Latn-CS"/>
          </a:p>
        </p:txBody>
      </p:sp>
      <p:sp>
        <p:nvSpPr>
          <p:cNvPr id="11" name="Text Box 67"/>
          <p:cNvSpPr txBox="1">
            <a:spLocks noChangeArrowheads="1"/>
          </p:cNvSpPr>
          <p:nvPr/>
        </p:nvSpPr>
        <p:spPr bwMode="auto">
          <a:xfrm rot="16200000">
            <a:off x="5794028" y="4181672"/>
            <a:ext cx="802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dirty="0"/>
              <a:t>Vreme</a:t>
            </a:r>
            <a:endParaRPr lang="en-AU" dirty="0"/>
          </a:p>
        </p:txBody>
      </p:sp>
      <p:sp>
        <p:nvSpPr>
          <p:cNvPr id="12" name="Text Box 68"/>
          <p:cNvSpPr txBox="1">
            <a:spLocks noChangeArrowheads="1"/>
          </p:cNvSpPr>
          <p:nvPr/>
        </p:nvSpPr>
        <p:spPr bwMode="auto">
          <a:xfrm rot="18996">
            <a:off x="6400801" y="2966164"/>
            <a:ext cx="75009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Latn-CS" dirty="0"/>
              <a:t>Grad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95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080120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Informacije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o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prodaji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120880" cy="936104"/>
          </a:xfrm>
        </p:spPr>
        <p:txBody>
          <a:bodyPr>
            <a:normAutofit/>
          </a:bodyPr>
          <a:lstStyle/>
          <a:p>
            <a:pPr algn="l"/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Izveštaj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5: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Broj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prodatih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artikala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ukupan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prihod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po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proizvodima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gradovima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vremenskim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periodima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969895"/>
              </p:ext>
            </p:extLst>
          </p:nvPr>
        </p:nvGraphicFramePr>
        <p:xfrm>
          <a:off x="1115616" y="3094588"/>
          <a:ext cx="6816820" cy="3430756"/>
        </p:xfrm>
        <a:graphic>
          <a:graphicData uri="http://schemas.openxmlformats.org/drawingml/2006/table">
            <a:tbl>
              <a:tblPr/>
              <a:tblGrid>
                <a:gridCol w="6737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36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49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3952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Grad</a:t>
                      </a:r>
                    </a:p>
                  </a:txBody>
                  <a:tcPr marL="68580" marR="6858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Proizvod</a:t>
                      </a:r>
                    </a:p>
                  </a:txBody>
                  <a:tcPr marL="68580" marR="685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529"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Prihod </a:t>
                      </a:r>
                      <a:endParaRPr kumimoji="0" lang="en-A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Broj</a:t>
                      </a:r>
                      <a:endParaRPr kumimoji="0" lang="en-A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Prihod </a:t>
                      </a:r>
                      <a:endParaRPr kumimoji="0" lang="en-A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Broj</a:t>
                      </a:r>
                      <a:endParaRPr kumimoji="0" lang="en-A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Prihod </a:t>
                      </a:r>
                      <a:endParaRPr kumimoji="0" lang="en-A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Broj</a:t>
                      </a:r>
                      <a:endParaRPr kumimoji="0" lang="en-A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Prihod</a:t>
                      </a:r>
                      <a:endParaRPr kumimoji="0" lang="en-A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Broj</a:t>
                      </a:r>
                      <a:endParaRPr kumimoji="0" lang="en-A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Novi Sad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Whirlpool veš mašina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7.44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24.80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LG 3D televizor LED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7.95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42.40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15.90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LG klima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7.32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29.98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10.98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Niš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Whirlpool veš mašina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7.44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17.36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9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LG 3D televizor LED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7.95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21.20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9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LG klima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7.32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16.47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27.45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r-Latn-C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7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08012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Mere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prodaje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dimenzije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5760640" cy="1080120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Mere: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Broj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prodatih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artikala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Iznos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Dimenzije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: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Proizvod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vreme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region</a:t>
            </a:r>
          </a:p>
          <a:p>
            <a:pPr algn="l"/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Tabela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činjenica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(Fact table)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opisno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: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481313"/>
              </p:ext>
            </p:extLst>
          </p:nvPr>
        </p:nvGraphicFramePr>
        <p:xfrm>
          <a:off x="2051720" y="3501008"/>
          <a:ext cx="4071968" cy="2966244"/>
        </p:xfrm>
        <a:graphic>
          <a:graphicData uri="http://schemas.openxmlformats.org/drawingml/2006/table">
            <a:tbl>
              <a:tblPr/>
              <a:tblGrid>
                <a:gridCol w="803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94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65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93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29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5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Grad</a:t>
                      </a:r>
                      <a:endParaRPr kumimoji="0" lang="en-A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Proizvod</a:t>
                      </a:r>
                      <a:endParaRPr kumimoji="0" lang="en-A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Mesec</a:t>
                      </a:r>
                      <a:endParaRPr kumimoji="0" lang="en-A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Broj</a:t>
                      </a:r>
                      <a:endParaRPr kumimoji="0" lang="en-A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Prihod</a:t>
                      </a:r>
                      <a:endParaRPr kumimoji="0" lang="en-A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Novi Sad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Whirlpool veš mašina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Januar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7.95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Novi Sad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LG 3D televizor LED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Januar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7.32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Niš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Whirlpool veš mašina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Januar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7.95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Niš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LG 3D televizor LED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Januar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7.32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Novi Sad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LG klima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Februar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42.40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7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764" y="1052737"/>
            <a:ext cx="4287436" cy="87396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DW model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prodaje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274860"/>
              </p:ext>
            </p:extLst>
          </p:nvPr>
        </p:nvGraphicFramePr>
        <p:xfrm>
          <a:off x="251520" y="1326852"/>
          <a:ext cx="3750496" cy="2966244"/>
        </p:xfrm>
        <a:graphic>
          <a:graphicData uri="http://schemas.openxmlformats.org/drawingml/2006/table">
            <a:tbl>
              <a:tblPr/>
              <a:tblGrid>
                <a:gridCol w="792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72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29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5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Grad_ID</a:t>
                      </a:r>
                      <a:endParaRPr kumimoji="0" lang="en-A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Proizvod_ID</a:t>
                      </a:r>
                      <a:endParaRPr kumimoji="0" lang="en-A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Mesec</a:t>
                      </a:r>
                      <a:endParaRPr kumimoji="0" lang="en-A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Broj</a:t>
                      </a:r>
                      <a:endParaRPr kumimoji="0" lang="en-A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Prihod</a:t>
                      </a:r>
                      <a:endParaRPr kumimoji="0" lang="en-A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589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1/1/</a:t>
                      </a: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2012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7.95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1218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1/1/</a:t>
                      </a: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2012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7.32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589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1/1/</a:t>
                      </a: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2012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7.95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1218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1/1/</a:t>
                      </a: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2012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7.32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2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288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2/1/</a:t>
                      </a: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2012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42.40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05870" y="930206"/>
            <a:ext cx="2676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Tabela činjenica (</a:t>
            </a:r>
            <a:r>
              <a:rPr lang="sr-Latn-CS" sz="16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Fact table</a:t>
            </a:r>
            <a:r>
              <a:rPr lang="sr-Latn-CS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 </a:t>
            </a:r>
          </a:p>
        </p:txBody>
      </p:sp>
      <p:graphicFrame>
        <p:nvGraphicFramePr>
          <p:cNvPr id="7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196478"/>
              </p:ext>
            </p:extLst>
          </p:nvPr>
        </p:nvGraphicFramePr>
        <p:xfrm>
          <a:off x="1353288" y="4719845"/>
          <a:ext cx="4370840" cy="1859280"/>
        </p:xfrm>
        <a:graphic>
          <a:graphicData uri="http://schemas.openxmlformats.org/drawingml/2006/table">
            <a:tbl>
              <a:tblPr/>
              <a:tblGrid>
                <a:gridCol w="1130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Pro</a:t>
                      </a: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izvod</a:t>
                      </a:r>
                      <a:r>
                        <a:rPr kumimoji="0" lang="en-A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_ID</a:t>
                      </a:r>
                    </a:p>
                  </a:txBody>
                  <a:tcPr marL="85134" marR="851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Naziv_proizvoda</a:t>
                      </a:r>
                      <a:endParaRPr kumimoji="0" lang="en-A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5134" marR="851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Kategorija_proizvoda_</a:t>
                      </a:r>
                      <a:r>
                        <a:rPr kumimoji="0" lang="en-A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ID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589</a:t>
                      </a:r>
                    </a:p>
                  </a:txBody>
                  <a:tcPr marL="85134" marR="851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Whirlpool veš mašina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590</a:t>
                      </a:r>
                    </a:p>
                  </a:txBody>
                  <a:tcPr marL="85134" marR="851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LG 3D televizor LED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5134" marR="851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288</a:t>
                      </a:r>
                    </a:p>
                  </a:txBody>
                  <a:tcPr marL="85134" marR="851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sr-Latn-CS" sz="1400" b="0" i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LG klima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5134" marR="851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95050" y="4345359"/>
            <a:ext cx="31530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r-Latn-CS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Dimenziona tabela: Proizvod</a:t>
            </a:r>
            <a:endParaRPr lang="en-AU" sz="16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9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315547"/>
              </p:ext>
            </p:extLst>
          </p:nvPr>
        </p:nvGraphicFramePr>
        <p:xfrm>
          <a:off x="5940152" y="4408817"/>
          <a:ext cx="2693074" cy="1428760"/>
        </p:xfrm>
        <a:graphic>
          <a:graphicData uri="http://schemas.openxmlformats.org/drawingml/2006/table">
            <a:tbl>
              <a:tblPr/>
              <a:tblGrid>
                <a:gridCol w="964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Kategorija_proizvoda_</a:t>
                      </a:r>
                      <a:r>
                        <a:rPr kumimoji="0" lang="en-A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ID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Naziv_ kategorije_proizvoda</a:t>
                      </a:r>
                      <a:endParaRPr kumimoji="0" lang="en-A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Bela tehnika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Crna tehnika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012160" y="3861048"/>
            <a:ext cx="21967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r-Latn-CS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Dimenziona tabela: </a:t>
            </a:r>
          </a:p>
          <a:p>
            <a:r>
              <a:rPr lang="sr-Latn-CS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Kategorija proizvoda</a:t>
            </a:r>
            <a:endParaRPr lang="en-AU" sz="16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11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910334"/>
              </p:ext>
            </p:extLst>
          </p:nvPr>
        </p:nvGraphicFramePr>
        <p:xfrm>
          <a:off x="5894068" y="2163633"/>
          <a:ext cx="2566364" cy="1554480"/>
        </p:xfrm>
        <a:graphic>
          <a:graphicData uri="http://schemas.openxmlformats.org/drawingml/2006/table">
            <a:tbl>
              <a:tblPr/>
              <a:tblGrid>
                <a:gridCol w="550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87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94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5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Grad</a:t>
                      </a:r>
                      <a:r>
                        <a:rPr kumimoji="0" lang="en-A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_ID</a:t>
                      </a:r>
                    </a:p>
                  </a:txBody>
                  <a:tcPr marL="73333" marR="733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Naziv grada</a:t>
                      </a:r>
                      <a:endParaRPr kumimoji="0" lang="en-A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3333" marR="73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Region</a:t>
                      </a:r>
                      <a:endParaRPr kumimoji="0" lang="en-A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3333" marR="73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Država</a:t>
                      </a:r>
                      <a:endParaRPr kumimoji="0" lang="en-A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3333" marR="73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3333" marR="733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Novi Sad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3333" marR="73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Jug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3333" marR="73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Srbija 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3333" marR="73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3333" marR="733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Subotica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3333" marR="73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Sever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3333" marR="73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Srbija </a:t>
                      </a:r>
                      <a:endParaRPr kumimoji="0" lang="en-A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3333" marR="73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868144" y="1840467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r-Latn-CS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Dimenziona tabela: Grad</a:t>
            </a:r>
            <a:endParaRPr lang="en-AU" sz="16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DW model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prodaje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03935" y="3786336"/>
            <a:ext cx="120015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Latn-CS" sz="2000" dirty="0"/>
              <a:t>Fakti </a:t>
            </a:r>
          </a:p>
          <a:p>
            <a:pPr algn="ctr"/>
            <a:r>
              <a:rPr lang="sr-Latn-CS" sz="2000" dirty="0"/>
              <a:t>prodaje</a:t>
            </a:r>
            <a:endParaRPr lang="en-AU" sz="20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28850" y="5538936"/>
            <a:ext cx="12573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000" dirty="0"/>
              <a:t>Region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2857501" y="4853136"/>
            <a:ext cx="61793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sr-Latn-C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14850" y="3786336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Latn-CS" sz="2000" dirty="0"/>
              <a:t>Proizvod</a:t>
            </a:r>
            <a:endParaRPr lang="en-AU" sz="20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57900" y="3786336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Latn-CS" sz="2000" dirty="0"/>
              <a:t>Kategorija</a:t>
            </a:r>
          </a:p>
          <a:p>
            <a:pPr algn="ctr"/>
            <a:r>
              <a:rPr lang="sr-Latn-CS" sz="2000" dirty="0"/>
              <a:t>proizvoda</a:t>
            </a:r>
            <a:endParaRPr lang="en-AU" sz="2000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104085" y="4319736"/>
            <a:ext cx="40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sr-Latn-C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5657850" y="4319736"/>
            <a:ext cx="40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sr-Latn-C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228850" y="2186136"/>
            <a:ext cx="12573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Latn-CS" sz="2000" dirty="0"/>
              <a:t>Vreme</a:t>
            </a:r>
            <a:endParaRPr lang="en-AU" sz="2000" dirty="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857500" y="3100536"/>
            <a:ext cx="5715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0225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Zadatak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za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vežbu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Kreirajte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konceptualni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DW model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prodaje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bioskopskih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karata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koji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će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odgovarati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sledećem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upitu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menažera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:</a:t>
            </a:r>
          </a:p>
          <a:p>
            <a:pPr algn="l"/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“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Želim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da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znam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broj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prodatih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bioskopskih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karata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ukupne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prihode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filmovima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gradovima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datumima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prodaje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klijentima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”</a:t>
            </a: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mbria" pitchFamily="18" charset="0"/>
              </a:rPr>
              <a:t>Mere: </a:t>
            </a:r>
            <a:r>
              <a:rPr lang="en-US" sz="2400" dirty="0" err="1">
                <a:solidFill>
                  <a:srgbClr val="0070C0"/>
                </a:solidFill>
                <a:latin typeface="Cambria" pitchFamily="18" charset="0"/>
              </a:rPr>
              <a:t>Broj</a:t>
            </a:r>
            <a:r>
              <a:rPr lang="en-US" sz="2400" dirty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itchFamily="18" charset="0"/>
              </a:rPr>
              <a:t>prodatih</a:t>
            </a:r>
            <a:r>
              <a:rPr lang="en-US" sz="2400" dirty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itchFamily="18" charset="0"/>
              </a:rPr>
              <a:t>karata</a:t>
            </a:r>
            <a:r>
              <a:rPr lang="en-US" sz="2400" dirty="0">
                <a:solidFill>
                  <a:srgbClr val="0070C0"/>
                </a:solidFill>
                <a:latin typeface="Cambria" pitchFamily="18" charset="0"/>
              </a:rPr>
              <a:t> i </a:t>
            </a:r>
            <a:r>
              <a:rPr lang="en-US" sz="2400" dirty="0" err="1">
                <a:solidFill>
                  <a:srgbClr val="0070C0"/>
                </a:solidFill>
                <a:latin typeface="Cambria" pitchFamily="18" charset="0"/>
              </a:rPr>
              <a:t>prihod</a:t>
            </a:r>
            <a:endParaRPr lang="en-US" sz="2400" dirty="0">
              <a:solidFill>
                <a:srgbClr val="0070C0"/>
              </a:solidFill>
              <a:latin typeface="Cambria" pitchFamily="18" charset="0"/>
            </a:endParaRPr>
          </a:p>
          <a:p>
            <a:pPr algn="l"/>
            <a:r>
              <a:rPr lang="en-US" sz="2400" dirty="0" err="1">
                <a:solidFill>
                  <a:srgbClr val="0070C0"/>
                </a:solidFill>
                <a:latin typeface="Cambria" pitchFamily="18" charset="0"/>
              </a:rPr>
              <a:t>Dimenzije</a:t>
            </a:r>
            <a:r>
              <a:rPr lang="en-US" sz="2400" dirty="0">
                <a:solidFill>
                  <a:srgbClr val="0070C0"/>
                </a:solidFill>
                <a:latin typeface="Cambria" pitchFamily="18" charset="0"/>
              </a:rPr>
              <a:t>: Film, Grad, </a:t>
            </a:r>
            <a:r>
              <a:rPr lang="en-US" sz="2400" dirty="0" err="1">
                <a:solidFill>
                  <a:srgbClr val="0070C0"/>
                </a:solidFill>
                <a:latin typeface="Cambria" pitchFamily="18" charset="0"/>
              </a:rPr>
              <a:t>Vreme</a:t>
            </a:r>
            <a:r>
              <a:rPr lang="en-US" sz="2400" dirty="0">
                <a:solidFill>
                  <a:srgbClr val="0070C0"/>
                </a:solidFill>
                <a:latin typeface="Cambria" pitchFamily="18" charset="0"/>
              </a:rPr>
              <a:t> i </a:t>
            </a:r>
            <a:r>
              <a:rPr lang="en-US" sz="2400" dirty="0" err="1">
                <a:solidFill>
                  <a:srgbClr val="0070C0"/>
                </a:solidFill>
                <a:latin typeface="Cambria" pitchFamily="18" charset="0"/>
              </a:rPr>
              <a:t>Klijent</a:t>
            </a:r>
            <a:endParaRPr lang="en-US" sz="2400" dirty="0">
              <a:solidFill>
                <a:srgbClr val="0070C0"/>
              </a:solidFill>
              <a:latin typeface="Cambria" pitchFamily="18" charset="0"/>
            </a:endParaRP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tx2"/>
                </a:solidFill>
                <a:latin typeface="Cambria" pitchFamily="18" charset="0"/>
              </a:rPr>
              <a:t>Konceptualni DW model prodaje karata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7603" y="1916114"/>
            <a:ext cx="3909320" cy="45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79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5517242" y="2602632"/>
            <a:ext cx="3600894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Gotovi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industrijski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DW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modeli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5544616" cy="2376264"/>
          </a:xfrm>
        </p:spPr>
        <p:txBody>
          <a:bodyPr>
            <a:normAutofit/>
          </a:bodyPr>
          <a:lstStyle/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Ubrzava se razvoj DW modela pomoću predefinisanih šablona koji reflektuju određene grane industrije</a:t>
            </a:r>
          </a:p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Dokumentovani i testirani modeli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podataka</a:t>
            </a:r>
            <a:endParaRPr lang="vi-VN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224136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Gotovi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DW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modeli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podataka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40974"/>
            <a:ext cx="5611114" cy="45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06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296144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Pitanja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2" descr="Business Intelligence: Analytic subject are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209" y="2014377"/>
            <a:ext cx="6598158" cy="458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31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Zadatak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1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Kreirajte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konceptualni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DW model call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centra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koji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će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odgovoriti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sledeći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upit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menadžera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: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	“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Želim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da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znam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broj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poziva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dužinu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poziva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prihode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klijetnima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lokaciji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vremenu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proizvodu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koji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se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klijenti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informisali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”</a:t>
            </a: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Mere: </a:t>
            </a:r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Broj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poziva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Dužina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poziva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Prihodi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 od </a:t>
            </a:r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poziva</a:t>
            </a:r>
            <a:endParaRPr lang="en-US" sz="2400" dirty="0">
              <a:solidFill>
                <a:srgbClr val="00B0F0"/>
              </a:solidFill>
              <a:latin typeface="Cambria" pitchFamily="18" charset="0"/>
            </a:endParaRPr>
          </a:p>
          <a:p>
            <a:pPr algn="l"/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Dimenzije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: </a:t>
            </a:r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Klijent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Lokacija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Vreme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Proizvod</a:t>
            </a:r>
            <a:endParaRPr lang="en-US" sz="2400" dirty="0">
              <a:solidFill>
                <a:srgbClr val="00B0F0"/>
              </a:solidFill>
              <a:latin typeface="Cambria" pitchFamily="18" charset="0"/>
            </a:endParaRPr>
          </a:p>
          <a:p>
            <a:pPr algn="l"/>
            <a:endParaRPr lang="en-US" sz="2400" dirty="0">
              <a:solidFill>
                <a:srgbClr val="00B0F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Zadatak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2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59228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Kreirati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konceptualni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DW model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prodajno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odeljenje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Analiza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: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Ukupan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prihod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od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prodaje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ukupna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količina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prodatih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proizvoda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maloprodajnim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objektima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brendovima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proizvoda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kvartalima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.</a:t>
            </a: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Mere: </a:t>
            </a:r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Ukupan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prihod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 od </a:t>
            </a:r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prodaje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ukupna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količina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prodatih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proizvoda</a:t>
            </a:r>
            <a:endParaRPr lang="en-US" sz="2400" dirty="0">
              <a:solidFill>
                <a:srgbClr val="00B0F0"/>
              </a:solidFill>
              <a:latin typeface="Cambria" pitchFamily="18" charset="0"/>
            </a:endParaRPr>
          </a:p>
          <a:p>
            <a:pPr algn="l"/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Dimenzije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: </a:t>
            </a:r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Proizvod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 – </a:t>
            </a:r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Brend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 – </a:t>
            </a:r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Dobavljač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, Dan-</a:t>
            </a:r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Mesec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-</a:t>
            </a:r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Kvartal-Godina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Cambria" pitchFamily="18" charset="0"/>
              </a:rPr>
              <a:t>Prodavnica</a:t>
            </a:r>
            <a:r>
              <a:rPr lang="en-US" sz="2400" dirty="0">
                <a:solidFill>
                  <a:srgbClr val="00B0F0"/>
                </a:solidFill>
                <a:latin typeface="Cambria" pitchFamily="18" charset="0"/>
              </a:rPr>
              <a:t> - </a:t>
            </a:r>
            <a:r>
              <a:rPr lang="en-US" sz="2400" dirty="0" err="1" smtClean="0">
                <a:solidFill>
                  <a:srgbClr val="00B0F0"/>
                </a:solidFill>
                <a:latin typeface="Cambria" pitchFamily="18" charset="0"/>
              </a:rPr>
              <a:t>Lokacija</a:t>
            </a:r>
            <a:endParaRPr lang="en-US" sz="2400" dirty="0">
              <a:solidFill>
                <a:srgbClr val="00B0F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Zadatak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3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5112568" cy="2376264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Kreirati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DW model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analizu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klijenata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osnovu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postojećeg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relacionog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modela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podataka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2" descr="Data Model for Customers and Job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66173" y="2132856"/>
            <a:ext cx="3853031" cy="4378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17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ata Warehouse Design for Customers and Jo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4042" y="476672"/>
            <a:ext cx="5089958" cy="6136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81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Business intelligence (BI)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sistemi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374441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Inteligentni poslovni sistemi (Business Intelligence – BI) je arhitektura koja predstavlja zbirni naziv za: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kolekciju integrisanih alata,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aplikacija i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baza podataka </a:t>
            </a:r>
          </a:p>
          <a:p>
            <a:pPr algn="l"/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koj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i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obezbeđuju organizaciji: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efikasan i lak pristup poslovnim podacima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analizu i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međusobno deljenje informacija </a:t>
            </a:r>
          </a:p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u cilju donošenja kvalitetnijih, brzih i relevantnijih odluka i poboljšanja sveukupne poslovne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efektivnosti</a:t>
            </a:r>
            <a:endParaRPr lang="vi-VN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70610" y="1855908"/>
            <a:ext cx="3430190" cy="521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100" smtClean="0">
                <a:latin typeface="Cambria" pitchFamily="18" charset="0"/>
                <a:ea typeface="Cambria" pitchFamily="18" charset="0"/>
                <a:cs typeface="Arial" pitchFamily="34" charset="0"/>
              </a:rPr>
              <a:t>BI daje odgovor na pet pitanja</a:t>
            </a:r>
            <a:endParaRPr lang="en-US" sz="2100" dirty="0"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6" name="Picture 25" descr="Mobile Phone sm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7238" y="3350735"/>
            <a:ext cx="809524" cy="1904762"/>
          </a:xfrm>
          <a:prstGeom prst="rect">
            <a:avLst/>
          </a:prstGeom>
          <a:noFill/>
        </p:spPr>
      </p:pic>
      <p:sp>
        <p:nvSpPr>
          <p:cNvPr id="7" name="Freeform 3"/>
          <p:cNvSpPr>
            <a:spLocks/>
          </p:cNvSpPr>
          <p:nvPr/>
        </p:nvSpPr>
        <p:spPr bwMode="auto">
          <a:xfrm rot="10800000">
            <a:off x="2058591" y="5256809"/>
            <a:ext cx="5032772" cy="1039415"/>
          </a:xfrm>
          <a:custGeom>
            <a:avLst/>
            <a:gdLst>
              <a:gd name="T0" fmla="*/ 0 w 3936"/>
              <a:gd name="T1" fmla="*/ 0 h 192"/>
              <a:gd name="T2" fmla="*/ 279030733 w 3936"/>
              <a:gd name="T3" fmla="*/ 2147483647 h 192"/>
              <a:gd name="T4" fmla="*/ 2147483647 w 3936"/>
              <a:gd name="T5" fmla="*/ 2147483647 h 192"/>
              <a:gd name="T6" fmla="*/ 2147483647 w 3936"/>
              <a:gd name="T7" fmla="*/ 0 h 192"/>
              <a:gd name="T8" fmla="*/ 0 w 3936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36"/>
              <a:gd name="T16" fmla="*/ 0 h 192"/>
              <a:gd name="T17" fmla="*/ 3936 w 3936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36" h="192">
                <a:moveTo>
                  <a:pt x="0" y="0"/>
                </a:moveTo>
                <a:lnTo>
                  <a:pt x="96" y="192"/>
                </a:lnTo>
                <a:lnTo>
                  <a:pt x="3840" y="192"/>
                </a:lnTo>
                <a:lnTo>
                  <a:pt x="3936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C506A">
                  <a:alpha val="0"/>
                </a:srgbClr>
              </a:gs>
              <a:gs pos="100000">
                <a:srgbClr val="81ACE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rot="10800000"/>
          <a:lstStyle/>
          <a:p>
            <a:endParaRPr lang="sr-Latn-CS" sz="135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" name="Picture 4" descr="2-10205_cylin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167" y="5424685"/>
            <a:ext cx="702469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2-10205_cylin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5764" y="5413970"/>
            <a:ext cx="702469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2-10205_cylin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555" y="5413970"/>
            <a:ext cx="702469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2-10205_cylin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142" y="5423495"/>
            <a:ext cx="702469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8"/>
          <p:cNvSpPr>
            <a:spLocks/>
          </p:cNvSpPr>
          <p:nvPr/>
        </p:nvSpPr>
        <p:spPr bwMode="auto">
          <a:xfrm>
            <a:off x="2057401" y="2205236"/>
            <a:ext cx="5032772" cy="1078706"/>
          </a:xfrm>
          <a:custGeom>
            <a:avLst/>
            <a:gdLst>
              <a:gd name="T0" fmla="*/ 0 w 3936"/>
              <a:gd name="T1" fmla="*/ 0 h 192"/>
              <a:gd name="T2" fmla="*/ 279030774 w 3936"/>
              <a:gd name="T3" fmla="*/ 2147483647 h 192"/>
              <a:gd name="T4" fmla="*/ 2147483647 w 3936"/>
              <a:gd name="T5" fmla="*/ 2147483647 h 192"/>
              <a:gd name="T6" fmla="*/ 2147483647 w 3936"/>
              <a:gd name="T7" fmla="*/ 0 h 192"/>
              <a:gd name="T8" fmla="*/ 0 w 3936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36"/>
              <a:gd name="T16" fmla="*/ 0 h 192"/>
              <a:gd name="T17" fmla="*/ 3936 w 3936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36" h="192">
                <a:moveTo>
                  <a:pt x="0" y="0"/>
                </a:moveTo>
                <a:lnTo>
                  <a:pt x="96" y="192"/>
                </a:lnTo>
                <a:lnTo>
                  <a:pt x="3840" y="192"/>
                </a:lnTo>
                <a:lnTo>
                  <a:pt x="3936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C506A">
                  <a:alpha val="0"/>
                </a:srgbClr>
              </a:gs>
              <a:gs pos="100000">
                <a:srgbClr val="81ACE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r-Latn-CS" sz="135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3" name="Picture 9" descr="2-10205_roundbox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5255" y="3248224"/>
            <a:ext cx="5160169" cy="210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195514" y="3392288"/>
            <a:ext cx="437554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7663" indent="-347663" eaLnBrk="0" hangingPunct="0">
              <a:spcBef>
                <a:spcPct val="25000"/>
              </a:spcBef>
              <a:buFontTx/>
              <a:buChar char="•"/>
            </a:pPr>
            <a:r>
              <a:rPr lang="sr-Latn-CS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Šta se desilo</a:t>
            </a:r>
            <a:r>
              <a:rPr lang="en-US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?</a:t>
            </a:r>
          </a:p>
          <a:p>
            <a:pPr marL="347663" indent="-347663" eaLnBrk="0" hangingPunct="0">
              <a:spcBef>
                <a:spcPct val="25000"/>
              </a:spcBef>
              <a:buFontTx/>
              <a:buChar char="•"/>
            </a:pPr>
            <a:r>
              <a:rPr lang="sr-Latn-CS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Šta se dešava</a:t>
            </a:r>
            <a:r>
              <a:rPr lang="en-US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?</a:t>
            </a:r>
          </a:p>
          <a:p>
            <a:pPr marL="347663" indent="-347663" eaLnBrk="0" hangingPunct="0">
              <a:spcBef>
                <a:spcPct val="25000"/>
              </a:spcBef>
              <a:buFontTx/>
              <a:buChar char="•"/>
            </a:pPr>
            <a:r>
              <a:rPr lang="sr-Latn-CS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Zašto se to desilo</a:t>
            </a:r>
            <a:r>
              <a:rPr lang="en-US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?</a:t>
            </a:r>
          </a:p>
          <a:p>
            <a:pPr marL="347663" indent="-347663" eaLnBrk="0" hangingPunct="0">
              <a:spcBef>
                <a:spcPct val="25000"/>
              </a:spcBef>
              <a:buFontTx/>
              <a:buChar char="•"/>
            </a:pPr>
            <a:r>
              <a:rPr lang="sr-Latn-CS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Šta će se desiti</a:t>
            </a:r>
            <a:r>
              <a:rPr lang="en-US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?</a:t>
            </a:r>
          </a:p>
          <a:p>
            <a:pPr marL="347663" indent="-347663" eaLnBrk="0" hangingPunct="0">
              <a:spcBef>
                <a:spcPct val="25000"/>
              </a:spcBef>
              <a:buFontTx/>
              <a:buChar char="•"/>
            </a:pPr>
            <a:r>
              <a:rPr lang="sr-Latn-CS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Šta ja želim da se dogodi</a:t>
            </a:r>
            <a:r>
              <a:rPr lang="en-US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?</a:t>
            </a: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2276476" y="5671145"/>
            <a:ext cx="669131" cy="361950"/>
          </a:xfrm>
          <a:prstGeom prst="can">
            <a:avLst>
              <a:gd name="adj" fmla="val 25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Cambria" pitchFamily="18" charset="0"/>
              </a:rPr>
              <a:t>ERP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3256361" y="5681860"/>
            <a:ext cx="669131" cy="361950"/>
          </a:xfrm>
          <a:prstGeom prst="can">
            <a:avLst>
              <a:gd name="adj" fmla="val 25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Cambria" pitchFamily="18" charset="0"/>
              </a:rPr>
              <a:t>CRM</a:t>
            </a: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5176839" y="5671145"/>
            <a:ext cx="669131" cy="361950"/>
          </a:xfrm>
          <a:prstGeom prst="can">
            <a:avLst>
              <a:gd name="adj" fmla="val 25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Cambria" pitchFamily="18" charset="0"/>
              </a:rPr>
              <a:t>3Pty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030516" y="3619698"/>
            <a:ext cx="171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400800" y="5323482"/>
            <a:ext cx="171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6030516" y="4412654"/>
            <a:ext cx="171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4183858" y="5671145"/>
            <a:ext cx="669131" cy="361950"/>
          </a:xfrm>
          <a:prstGeom prst="can">
            <a:avLst>
              <a:gd name="adj" fmla="val 25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Cambria" pitchFamily="18" charset="0"/>
              </a:rPr>
              <a:t>SCM</a:t>
            </a:r>
          </a:p>
        </p:txBody>
      </p:sp>
      <p:pic>
        <p:nvPicPr>
          <p:cNvPr id="22" name="Picture 18" descr="2-10205_square_green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/>
          <a:stretch>
            <a:fillRect/>
          </a:stretch>
        </p:blipFill>
        <p:spPr bwMode="auto">
          <a:xfrm>
            <a:off x="2601516" y="2335013"/>
            <a:ext cx="841772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9" descr="2-10205_square_green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/>
          <a:stretch>
            <a:fillRect/>
          </a:stretch>
        </p:blipFill>
        <p:spPr bwMode="auto">
          <a:xfrm>
            <a:off x="3675460" y="2335013"/>
            <a:ext cx="842963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0" descr="2-10205_square_green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/>
          <a:stretch>
            <a:fillRect/>
          </a:stretch>
        </p:blipFill>
        <p:spPr bwMode="auto">
          <a:xfrm>
            <a:off x="4750595" y="2335013"/>
            <a:ext cx="841772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1" descr="2-10205_square_green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/>
          <a:stretch>
            <a:fillRect/>
          </a:stretch>
        </p:blipFill>
        <p:spPr bwMode="auto">
          <a:xfrm>
            <a:off x="5825728" y="2335013"/>
            <a:ext cx="841772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2" descr="PC s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5538" y="2215951"/>
            <a:ext cx="9525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3" descr="Pocket PC s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88150">
            <a:off x="6016230" y="2282626"/>
            <a:ext cx="46791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4" descr="PC s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2338" y="2215951"/>
            <a:ext cx="9525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6" descr="2-10205_cylin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857" y="5415160"/>
            <a:ext cx="702469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6078142" y="5672335"/>
            <a:ext cx="669131" cy="361950"/>
          </a:xfrm>
          <a:prstGeom prst="can">
            <a:avLst>
              <a:gd name="adj" fmla="val 25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x-none" sz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Cambria" pitchFamily="18" charset="0"/>
              </a:rPr>
              <a:t>Doc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1" name="Picture 28" descr="MCj043164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10312" y="1562298"/>
            <a:ext cx="6334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9" descr="MCj0431640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75" y="1528960"/>
            <a:ext cx="6334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31"/>
          <p:cNvSpPr>
            <a:spLocks noChangeArrowheads="1"/>
          </p:cNvSpPr>
          <p:nvPr/>
        </p:nvSpPr>
        <p:spPr bwMode="auto">
          <a:xfrm>
            <a:off x="5328047" y="3445867"/>
            <a:ext cx="270272" cy="1618060"/>
          </a:xfrm>
          <a:prstGeom prst="downArrow">
            <a:avLst>
              <a:gd name="adj1" fmla="val 50000"/>
              <a:gd name="adj2" fmla="val 1496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sr-Latn-CS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857876" y="3474442"/>
            <a:ext cx="992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Prošlost</a:t>
            </a:r>
            <a:endParaRPr lang="en-US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5760245" y="4042371"/>
            <a:ext cx="12394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Sadašnjost</a:t>
            </a:r>
            <a:endParaRPr lang="en-US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5850732" y="4691261"/>
            <a:ext cx="12394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Budućnost</a:t>
            </a:r>
            <a:endParaRPr lang="en-US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1331641" y="5651956"/>
            <a:ext cx="7650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Data </a:t>
            </a: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2171701" y="5312766"/>
            <a:ext cx="5175647" cy="996554"/>
          </a:xfrm>
          <a:prstGeom prst="rect">
            <a:avLst/>
          </a:prstGeom>
          <a:noFill/>
          <a:ln w="38100" cap="rnd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sr-Latn-CS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904" y="1133872"/>
            <a:ext cx="8229600" cy="1143000"/>
          </a:xfrm>
        </p:spPr>
        <p:txBody>
          <a:bodyPr/>
          <a:lstStyle/>
          <a:p>
            <a:pPr algn="l"/>
            <a:r>
              <a:rPr lang="sr-Latn-C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Frontend alati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400800" y="5541169"/>
            <a:ext cx="1600200" cy="357188"/>
          </a:xfrm>
        </p:spPr>
        <p:txBody>
          <a:bodyPr/>
          <a:lstStyle/>
          <a:p>
            <a:pPr>
              <a:defRPr/>
            </a:pPr>
            <a:fld id="{687EACF0-66BF-4254-AB36-3BE5C2AFCF9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3" y="2510898"/>
            <a:ext cx="6334378" cy="278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12341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586553" cy="1008112"/>
          </a:xfrm>
        </p:spPr>
        <p:txBody>
          <a:bodyPr/>
          <a:lstStyle/>
          <a:p>
            <a:pPr algn="l"/>
            <a:r>
              <a:rPr lang="x-none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Kome je BI namenjen</a:t>
            </a:r>
            <a:endParaRPr lang="en-US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2" descr="http://www.accountsiq.com/files/upload_images/business_intelligence_screen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9743" y="2186862"/>
            <a:ext cx="4675252" cy="3564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2074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BI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alati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na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tržištu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120880" cy="3816424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Oracle - Siebel Business Analytics Applications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SAS - Business Intelligence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SAP -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BusinessObjects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XI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IBM -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Cognos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8 BI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Oracle - Hyperion System 9 BI+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Microsoft - Analysis Services</a:t>
            </a:r>
          </a:p>
          <a:p>
            <a:pPr algn="l">
              <a:lnSpc>
                <a:spcPct val="90000"/>
              </a:lnSpc>
            </a:pP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MicroStrategy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- Dynamic Enterprise Dashboards</a:t>
            </a:r>
          </a:p>
          <a:p>
            <a:pPr algn="l">
              <a:lnSpc>
                <a:spcPct val="90000"/>
              </a:lnSpc>
            </a:pP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Pentaho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- Open BI Suite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Information Builders -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WebFOCUS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Business Intelligence</a:t>
            </a:r>
          </a:p>
          <a:p>
            <a:pPr algn="l">
              <a:lnSpc>
                <a:spcPct val="90000"/>
              </a:lnSpc>
            </a:pP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QlikTech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–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QlikView</a:t>
            </a: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TIBCO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Spotfire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- Enterprise Analytics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Sybase –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InfoMaker</a:t>
            </a: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KXEN – IOLAP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SPSS - </a:t>
            </a:r>
            <a:r>
              <a:rPr lang="en-US" sz="2000" dirty="0" err="1" smtClean="0">
                <a:solidFill>
                  <a:schemeClr val="tx2"/>
                </a:solidFill>
                <a:latin typeface="Cambria" pitchFamily="18" charset="0"/>
              </a:rPr>
              <a:t>ShowCase</a:t>
            </a: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Zanimanje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: BI developer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3816424" cy="36004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BI 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</a:rPr>
              <a:t>developer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2"/>
                </a:solidFill>
                <a:latin typeface="Cambria" pitchFamily="18" charset="0"/>
              </a:rPr>
              <a:t>Razvija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DW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Razvija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OLAP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kocke</a:t>
            </a: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Dizajnira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razvija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implementira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dashboards,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izveštaje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druge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interfejse</a:t>
            </a: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Poznaje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metodologije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razvoja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BI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sistema</a:t>
            </a: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Koristi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data mining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algoritme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radi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kreiranja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izveštaja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…</a:t>
            </a:r>
          </a:p>
          <a:p>
            <a:pPr algn="l"/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8221" y="3140968"/>
            <a:ext cx="1615064" cy="277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24128" y="2554833"/>
            <a:ext cx="2810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BI </a:t>
            </a:r>
            <a:r>
              <a:rPr 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analitičar</a:t>
            </a:r>
            <a:r>
              <a:rPr 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/</a:t>
            </a:r>
            <a:r>
              <a:rPr 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konsultant</a:t>
            </a:r>
            <a:endParaRPr 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17963" y="3140968"/>
            <a:ext cx="1389218" cy="28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45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tx2"/>
                </a:solidFill>
                <a:latin typeface="Cambria" pitchFamily="18" charset="0"/>
              </a:rPr>
              <a:t>Sirovi</a:t>
            </a:r>
            <a:r>
              <a:rPr lang="en-US" sz="3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ambria" pitchFamily="18" charset="0"/>
              </a:rPr>
              <a:t>podaci</a:t>
            </a:r>
            <a:r>
              <a:rPr lang="en-US" sz="3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ambria" pitchFamily="18" charset="0"/>
              </a:rPr>
              <a:t>vs</a:t>
            </a:r>
            <a:r>
              <a:rPr lang="en-US" sz="3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ambria" pitchFamily="18" charset="0"/>
              </a:rPr>
              <a:t>izvedene</a:t>
            </a:r>
            <a:r>
              <a:rPr lang="en-US" sz="3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ambria" pitchFamily="18" charset="0"/>
              </a:rPr>
              <a:t>informacije</a:t>
            </a:r>
            <a:endParaRPr lang="en-US" sz="36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712968" cy="453650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vi-VN" sz="2600" dirty="0">
                <a:solidFill>
                  <a:schemeClr val="tx2"/>
                </a:solidFill>
                <a:latin typeface="Cambria" pitchFamily="18" charset="0"/>
              </a:rPr>
              <a:t>Prevođenje velikih količina sirovih podataka u dragocene informacije je ključni analitički proces, na osnovu kojih kompanija donosi poslovne i operativne odluke</a:t>
            </a:r>
          </a:p>
          <a:p>
            <a:pPr algn="l"/>
            <a:r>
              <a:rPr lang="vi-VN" sz="2600" dirty="0">
                <a:solidFill>
                  <a:schemeClr val="tx2"/>
                </a:solidFill>
                <a:latin typeface="Cambria" pitchFamily="18" charset="0"/>
              </a:rPr>
              <a:t>Scenario 1:</a:t>
            </a:r>
          </a:p>
          <a:p>
            <a:pPr algn="l"/>
            <a:r>
              <a:rPr lang="vi-VN" sz="2600" b="1" dirty="0">
                <a:solidFill>
                  <a:schemeClr val="tx2"/>
                </a:solidFill>
                <a:latin typeface="Cambria" pitchFamily="18" charset="0"/>
              </a:rPr>
              <a:t>Sirovi podaci: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vi-VN" sz="2600" dirty="0">
                <a:solidFill>
                  <a:schemeClr val="tx2"/>
                </a:solidFill>
                <a:latin typeface="Cambria" pitchFamily="18" charset="0"/>
              </a:rPr>
              <a:t>Banka prikuplja podatke o svim računima i ušteđevinama klijenata. Sirov podatak može pokazati, na primer, da je Sefan M. danas podigao 50 evra sa bankomata u </a:t>
            </a:r>
            <a:r>
              <a:rPr lang="vi-VN" sz="2600" dirty="0" smtClean="0">
                <a:solidFill>
                  <a:schemeClr val="tx2"/>
                </a:solidFill>
                <a:latin typeface="Cambria" pitchFamily="18" charset="0"/>
              </a:rPr>
              <a:t>Amsterdamu</a:t>
            </a:r>
            <a:r>
              <a:rPr lang="sr-Latn-RS" sz="2600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  <a:endParaRPr lang="vi-VN" sz="26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vi-VN" sz="2600" b="1" dirty="0">
                <a:solidFill>
                  <a:schemeClr val="tx2"/>
                </a:solidFill>
                <a:latin typeface="Cambria" pitchFamily="18" charset="0"/>
              </a:rPr>
              <a:t>Izvedene informacije: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600" dirty="0">
                <a:solidFill>
                  <a:schemeClr val="tx2"/>
                </a:solidFill>
                <a:latin typeface="Cambria" pitchFamily="18" charset="0"/>
              </a:rPr>
              <a:t>Stefan živi u Beogradu, ali u proteklih pet meseci, Stefan je podizao novac u London, Kopenhagenu, Oslou i Stockolmu, što dovodi do zaključka da on često putuje po Evropi, te stoga bi on možda bio zainteresovan za specijalnu kreditnu karticu koja mu omogućava neograničen pristup svom računu u 16 različitih zemalja sa specijalnim popustima.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600" dirty="0">
                <a:solidFill>
                  <a:schemeClr val="tx2"/>
                </a:solidFill>
                <a:latin typeface="Cambria" pitchFamily="18" charset="0"/>
              </a:rPr>
              <a:t>Pitanja koja se postavljaju nakon ove analize su: Koje je prosečno stanje na njegovom računu? Za koje usluge bi bio zainteresovan</a:t>
            </a:r>
            <a:r>
              <a:rPr lang="vi-VN" sz="2600" dirty="0" smtClean="0">
                <a:solidFill>
                  <a:schemeClr val="tx2"/>
                </a:solidFill>
                <a:latin typeface="Cambria" pitchFamily="18" charset="0"/>
              </a:rPr>
              <a:t>?</a:t>
            </a:r>
            <a:endParaRPr lang="vi-VN" sz="26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5527525" cy="954741"/>
          </a:xfrm>
        </p:spPr>
        <p:txBody>
          <a:bodyPr>
            <a:normAutofit/>
          </a:bodyPr>
          <a:lstStyle/>
          <a:p>
            <a:pPr algn="l"/>
            <a:r>
              <a:rPr lang="sr-Latn-CS" sz="4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Konkursi na tržištu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1556792"/>
            <a:ext cx="817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44444"/>
                </a:solidFill>
                <a:latin typeface="Cambria" pitchFamily="18" charset="0"/>
                <a:ea typeface="Cambria" pitchFamily="18" charset="0"/>
              </a:rPr>
              <a:t>Junior Business Intelligence Developer</a:t>
            </a:r>
          </a:p>
          <a:p>
            <a:r>
              <a:rPr lang="en-US" dirty="0">
                <a:solidFill>
                  <a:srgbClr val="444444"/>
                </a:solidFill>
                <a:latin typeface="Cambria" pitchFamily="18" charset="0"/>
                <a:ea typeface="Cambria" pitchFamily="18" charset="0"/>
                <a:hlinkClick r:id="rId2"/>
              </a:rPr>
              <a:t>Global Engineering Technologies</a:t>
            </a:r>
            <a:endParaRPr lang="en-US" dirty="0">
              <a:solidFill>
                <a:srgbClr val="444444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dirty="0">
                <a:solidFill>
                  <a:srgbClr val="444444"/>
                </a:solidFill>
                <a:latin typeface="Cambria" pitchFamily="18" charset="0"/>
                <a:ea typeface="Cambria" pitchFamily="18" charset="0"/>
              </a:rPr>
              <a:t> Beograd, Palmira </a:t>
            </a:r>
            <a:r>
              <a:rPr lang="en-US" dirty="0" err="1">
                <a:solidFill>
                  <a:srgbClr val="444444"/>
                </a:solidFill>
                <a:latin typeface="Cambria" pitchFamily="18" charset="0"/>
                <a:ea typeface="Cambria" pitchFamily="18" charset="0"/>
              </a:rPr>
              <a:t>Toljatija</a:t>
            </a:r>
            <a:r>
              <a:rPr lang="en-US" dirty="0">
                <a:solidFill>
                  <a:srgbClr val="444444"/>
                </a:solidFill>
                <a:latin typeface="Cambria" pitchFamily="18" charset="0"/>
                <a:ea typeface="Cambria" pitchFamily="18" charset="0"/>
              </a:rPr>
              <a:t> 5</a:t>
            </a:r>
          </a:p>
          <a:p>
            <a:r>
              <a:rPr lang="en-US" b="1" dirty="0">
                <a:solidFill>
                  <a:srgbClr val="444444"/>
                </a:solidFill>
                <a:latin typeface="Cambria" pitchFamily="18" charset="0"/>
                <a:ea typeface="Cambria" pitchFamily="18" charset="0"/>
              </a:rPr>
              <a:t> 12.05.2022.</a:t>
            </a:r>
          </a:p>
          <a:p>
            <a:r>
              <a:rPr lang="en-US" dirty="0">
                <a:solidFill>
                  <a:srgbClr val="444444"/>
                </a:solidFill>
                <a:latin typeface="Cambria" pitchFamily="18" charset="0"/>
                <a:ea typeface="Cambria" pitchFamily="18" charset="0"/>
              </a:rPr>
              <a:t>About you:</a:t>
            </a:r>
          </a:p>
          <a:p>
            <a:r>
              <a:rPr lang="en-US" dirty="0">
                <a:solidFill>
                  <a:srgbClr val="444444"/>
                </a:solidFill>
                <a:latin typeface="Cambria" pitchFamily="18" charset="0"/>
                <a:ea typeface="Cambria" pitchFamily="18" charset="0"/>
              </a:rPr>
              <a:t>University Degree of job-related faculties or equivalent work experience (preferably FON, ETF, MATF, RAF, etc.)</a:t>
            </a:r>
          </a:p>
          <a:p>
            <a:r>
              <a:rPr lang="en-US" dirty="0">
                <a:solidFill>
                  <a:srgbClr val="444444"/>
                </a:solidFill>
                <a:latin typeface="Cambria" pitchFamily="18" charset="0"/>
                <a:ea typeface="Cambria" pitchFamily="18" charset="0"/>
              </a:rPr>
              <a:t>Strong knowledge of SQL and databases structure (mandatory)</a:t>
            </a:r>
          </a:p>
          <a:p>
            <a:r>
              <a:rPr lang="en-US" dirty="0">
                <a:solidFill>
                  <a:srgbClr val="444444"/>
                </a:solidFill>
                <a:latin typeface="Cambria" pitchFamily="18" charset="0"/>
                <a:ea typeface="Cambria" pitchFamily="18" charset="0"/>
              </a:rPr>
              <a:t>Understanding of Business Intelligence (BI) concepts, including visualizations development (e.g. scorecards, reports &amp; dashboards, etc.)</a:t>
            </a:r>
          </a:p>
          <a:p>
            <a:r>
              <a:rPr lang="en-US" dirty="0">
                <a:solidFill>
                  <a:srgbClr val="444444"/>
                </a:solidFill>
                <a:latin typeface="Cambria" pitchFamily="18" charset="0"/>
                <a:ea typeface="Cambria" pitchFamily="18" charset="0"/>
              </a:rPr>
              <a:t>Understanding of backend ETL for data extraction &amp; building data model, including scripting and data source integration</a:t>
            </a:r>
          </a:p>
          <a:p>
            <a:r>
              <a:rPr lang="en-US" dirty="0">
                <a:solidFill>
                  <a:srgbClr val="444444"/>
                </a:solidFill>
                <a:latin typeface="Cambria" pitchFamily="18" charset="0"/>
                <a:ea typeface="Cambria" pitchFamily="18" charset="0"/>
              </a:rPr>
              <a:t>Understanding of Data Warehouse concept and architecture</a:t>
            </a:r>
          </a:p>
          <a:p>
            <a:r>
              <a:rPr lang="en-US" dirty="0">
                <a:solidFill>
                  <a:srgbClr val="444444"/>
                </a:solidFill>
                <a:latin typeface="Cambria" pitchFamily="18" charset="0"/>
                <a:ea typeface="Cambria" pitchFamily="18" charset="0"/>
              </a:rPr>
              <a:t>Strong analytical, conceptual, and problem-solving abilities</a:t>
            </a:r>
          </a:p>
          <a:p>
            <a:r>
              <a:rPr lang="en-US" dirty="0">
                <a:solidFill>
                  <a:srgbClr val="444444"/>
                </a:solidFill>
                <a:latin typeface="Cambria" pitchFamily="18" charset="0"/>
                <a:ea typeface="Cambria" pitchFamily="18" charset="0"/>
              </a:rPr>
              <a:t>Flexible attitude, strongly committed to quality</a:t>
            </a:r>
          </a:p>
          <a:p>
            <a:r>
              <a:rPr lang="en-US" dirty="0">
                <a:solidFill>
                  <a:srgbClr val="444444"/>
                </a:solidFill>
                <a:latin typeface="Cambria" pitchFamily="18" charset="0"/>
                <a:ea typeface="Cambria" pitchFamily="18" charset="0"/>
              </a:rPr>
              <a:t>Fluent in written and spoken English</a:t>
            </a:r>
          </a:p>
          <a:p>
            <a:r>
              <a:rPr lang="en-US" dirty="0">
                <a:solidFill>
                  <a:srgbClr val="444444"/>
                </a:solidFill>
                <a:latin typeface="Cambria" pitchFamily="18" charset="0"/>
                <a:ea typeface="Cambria" pitchFamily="18" charset="0"/>
              </a:rPr>
              <a:t>Curious and eager to learn new technologies and trends</a:t>
            </a:r>
          </a:p>
          <a:p>
            <a:r>
              <a:rPr lang="en-US" dirty="0">
                <a:solidFill>
                  <a:srgbClr val="444444"/>
                </a:solidFill>
                <a:latin typeface="Cambria" pitchFamily="18" charset="0"/>
                <a:ea typeface="Cambria" pitchFamily="18" charset="0"/>
              </a:rPr>
              <a:t>“Out of the box” and critical thinking</a:t>
            </a:r>
            <a:endParaRPr lang="en-US" b="0" i="0" dirty="0">
              <a:solidFill>
                <a:srgbClr val="444444"/>
              </a:solidFill>
              <a:effectLst/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978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2742034" cy="265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0527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Hvala na pažnji!</a:t>
            </a:r>
            <a:endParaRPr lang="en-US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4869160"/>
            <a:ext cx="74821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600" dirty="0" smtClean="0">
                <a:solidFill>
                  <a:srgbClr val="002060"/>
                </a:solidFill>
                <a:latin typeface="Cambria" pitchFamily="18" charset="0"/>
              </a:rPr>
              <a:t>Pitanja?</a:t>
            </a:r>
          </a:p>
          <a:p>
            <a:pPr algn="l"/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hlinkClick r:id="rId3"/>
              </a:rPr>
              <a:t>violeta.dimic2015@gmail.com</a:t>
            </a:r>
            <a:endParaRPr lang="en-US" sz="28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l"/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tx2"/>
                </a:solidFill>
                <a:latin typeface="Cambria" pitchFamily="18" charset="0"/>
              </a:rPr>
              <a:t>Sirovi</a:t>
            </a:r>
            <a:r>
              <a:rPr lang="en-US" sz="3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ambria" pitchFamily="18" charset="0"/>
              </a:rPr>
              <a:t>podaci</a:t>
            </a:r>
            <a:r>
              <a:rPr lang="en-US" sz="3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ambria" pitchFamily="18" charset="0"/>
              </a:rPr>
              <a:t>vs</a:t>
            </a:r>
            <a:r>
              <a:rPr lang="en-US" sz="3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ambria" pitchFamily="18" charset="0"/>
              </a:rPr>
              <a:t>izvedene</a:t>
            </a:r>
            <a:r>
              <a:rPr lang="en-US" sz="3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ambria" pitchFamily="18" charset="0"/>
              </a:rPr>
              <a:t>informacije</a:t>
            </a:r>
            <a:endParaRPr lang="en-US" sz="36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712968" cy="45365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vi-VN" sz="2600" dirty="0">
                <a:solidFill>
                  <a:schemeClr val="tx2"/>
                </a:solidFill>
                <a:latin typeface="Cambria" pitchFamily="18" charset="0"/>
              </a:rPr>
              <a:t>Scenario 2:</a:t>
            </a:r>
          </a:p>
          <a:p>
            <a:pPr algn="l"/>
            <a:r>
              <a:rPr lang="vi-VN" sz="2600" b="1" dirty="0">
                <a:solidFill>
                  <a:schemeClr val="tx2"/>
                </a:solidFill>
                <a:latin typeface="Cambria" pitchFamily="18" charset="0"/>
              </a:rPr>
              <a:t>Sirovi podaci: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Turistička agencija prikuplja podatke o prodaji svakog pojedinačnog aranžmana, zatim podatke o obrtu kapitala itd.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Sirov podatak opisuje, na primer, da je turistička agencija prodala 10.000 evra vrednosti aranžmana u junu mesecu 2010. godine.</a:t>
            </a:r>
          </a:p>
          <a:p>
            <a:pPr algn="l"/>
            <a:r>
              <a:rPr lang="vi-VN" sz="2600" b="1" dirty="0">
                <a:solidFill>
                  <a:schemeClr val="tx2"/>
                </a:solidFill>
                <a:latin typeface="Cambria" pitchFamily="18" charset="0"/>
              </a:rPr>
              <a:t>Izvedene informacije: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S obzirom da je vrednost prodatih aranžmana u junu mesecu 2009. godine iznosio 15.000 evra, a postavljen cilj za 2010. godinu je bio 20.000 evra, očigledno je da turistička agencija nije ispunila željeni cilj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Analiza poslovanja treba da odredi posledice pada prodaje. Pitanja koja se postavljaju su: Koji se aranžmani prodaju, a koji ne? Koji je efekat promocije aranžmana? itd.</a:t>
            </a:r>
          </a:p>
        </p:txBody>
      </p:sp>
    </p:spTree>
    <p:extLst>
      <p:ext uri="{BB962C8B-B14F-4D97-AF65-F5344CB8AC3E}">
        <p14:creationId xmlns:p14="http://schemas.microsoft.com/office/powerpoint/2010/main" val="40959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OLTP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vs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OLAP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sistemi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416824" cy="3816424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Kompanija može imati jedan ili više transakcionih sistema koji obavljaju svakodnevne poslovne procese i rade sa tzv. sirovim podacima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Transakcioni sistemi (On-line transaction processing, OLTP) snabdevaju skladište podataka (data warehouse) sa podacima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Karakteristike OLTP sistema su: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vi-VN" sz="2200" dirty="0">
                <a:solidFill>
                  <a:schemeClr val="tx2"/>
                </a:solidFill>
                <a:latin typeface="Cambria" pitchFamily="18" charset="0"/>
              </a:rPr>
              <a:t>obrađuju poslovne transakcije u realnom vremenu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vi-VN" sz="2200" dirty="0">
                <a:solidFill>
                  <a:schemeClr val="tx2"/>
                </a:solidFill>
                <a:latin typeface="Cambria" pitchFamily="18" charset="0"/>
              </a:rPr>
              <a:t>podaci mogu da se ažuriraju, odnosno korisnik može da menja i briše vrednosti atributa 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vi-VN" sz="2200" dirty="0">
                <a:solidFill>
                  <a:schemeClr val="tx2"/>
                </a:solidFill>
                <a:latin typeface="Cambria" pitchFamily="18" charset="0"/>
              </a:rPr>
              <a:t>izveštaji se sastoje od tekućih </a:t>
            </a:r>
            <a:r>
              <a:rPr lang="vi-VN" sz="2200" dirty="0" smtClean="0">
                <a:solidFill>
                  <a:schemeClr val="tx2"/>
                </a:solidFill>
                <a:latin typeface="Cambria" pitchFamily="18" charset="0"/>
              </a:rPr>
              <a:t>podataka</a:t>
            </a:r>
            <a:endParaRPr lang="vi-VN" sz="22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r-Latn-CS" dirty="0"/>
              <a:t>OLAP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848872" cy="1152128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Za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razliku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od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transakcionih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sistema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koji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prikazuju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trenutne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vrednosti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nekog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atributa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analitički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sistemi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prikazuju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vrednosti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podatka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proteklih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mbria" pitchFamily="18" charset="0"/>
              </a:rPr>
              <a:t>nekoliko</a:t>
            </a:r>
            <a:r>
              <a:rPr lang="en-US" sz="2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Cambria" pitchFamily="18" charset="0"/>
              </a:rPr>
              <a:t>godina</a:t>
            </a:r>
            <a:r>
              <a:rPr lang="sr-Latn-RS" sz="2200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  <a:endParaRPr lang="en-US" sz="22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0052" y="3738669"/>
            <a:ext cx="4768452" cy="282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55476" y="3763777"/>
            <a:ext cx="40885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Analitički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sistemi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(On-line Analytical Processing, OLAP)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su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namenjeni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samo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za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čitanje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analizu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sa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ciljem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da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pomognu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donosiocima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odluka</a:t>
            </a: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OLAP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sistemi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se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oslanjaju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na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skladište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(Data Warehouse, DW)</a:t>
            </a:r>
          </a:p>
        </p:txBody>
      </p:sp>
    </p:spTree>
    <p:extLst>
      <p:ext uri="{BB962C8B-B14F-4D97-AF65-F5344CB8AC3E}">
        <p14:creationId xmlns:p14="http://schemas.microsoft.com/office/powerpoint/2010/main" val="6095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LTP Data Model"/>
          <p:cNvPicPr>
            <a:picLocks noChangeAspect="1" noChangeArrowheads="1"/>
          </p:cNvPicPr>
          <p:nvPr/>
        </p:nvPicPr>
        <p:blipFill rotWithShape="1">
          <a:blip r:embed="rId2" cstate="print"/>
          <a:srcRect t="1" b="865"/>
          <a:stretch/>
        </p:blipFill>
        <p:spPr bwMode="auto">
          <a:xfrm>
            <a:off x="3267936" y="1628799"/>
            <a:ext cx="2947106" cy="492440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6" name="Picture 4" descr="OLAP Data Model"/>
          <p:cNvPicPr>
            <a:picLocks noChangeAspect="1" noChangeArrowheads="1"/>
          </p:cNvPicPr>
          <p:nvPr/>
        </p:nvPicPr>
        <p:blipFill rotWithShape="1">
          <a:blip r:embed="rId3" cstate="print"/>
          <a:srcRect l="-4502" t="-10525" r="-1302" b="-1577"/>
          <a:stretch/>
        </p:blipFill>
        <p:spPr bwMode="auto">
          <a:xfrm>
            <a:off x="6416515" y="1848004"/>
            <a:ext cx="2619981" cy="474934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3888432" cy="1470025"/>
          </a:xfrm>
        </p:spPr>
        <p:txBody>
          <a:bodyPr>
            <a:normAutofit/>
          </a:bodyPr>
          <a:lstStyle/>
          <a:p>
            <a:pPr algn="l"/>
            <a:r>
              <a:rPr lang="nn-NO" sz="4000" dirty="0">
                <a:solidFill>
                  <a:schemeClr val="tx2"/>
                </a:solidFill>
                <a:latin typeface="Cambria" pitchFamily="18" charset="0"/>
              </a:rPr>
              <a:t>Poređenje OLTP i OLAP modela </a:t>
            </a:r>
            <a:endParaRPr lang="en-US" sz="40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2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2036</Words>
  <Application>Microsoft Office PowerPoint</Application>
  <PresentationFormat>On-screen Show (4:3)</PresentationFormat>
  <Paragraphs>511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Uvod u inteligentne sisteme </vt:lpstr>
      <vt:lpstr>Pametno poslovanje</vt:lpstr>
      <vt:lpstr>Uvod u skladište podataka</vt:lpstr>
      <vt:lpstr>Pitanja</vt:lpstr>
      <vt:lpstr>Sirovi podaci vs izvedene informacije</vt:lpstr>
      <vt:lpstr>Sirovi podaci vs izvedene informacije</vt:lpstr>
      <vt:lpstr>OLTP vs OLAP sistemi</vt:lpstr>
      <vt:lpstr>OLAP</vt:lpstr>
      <vt:lpstr>Poređenje OLTP i OLAP modela </vt:lpstr>
      <vt:lpstr>Skladište podataka</vt:lpstr>
      <vt:lpstr>PowerPoint Presentation</vt:lpstr>
      <vt:lpstr>Data Warehouse arhitektura</vt:lpstr>
      <vt:lpstr>Dimenziono modeliranje podataka u DW</vt:lpstr>
      <vt:lpstr>Prezentacija podataka u DW</vt:lpstr>
      <vt:lpstr>Postavljanje agregiranih funkcija u dimenzije</vt:lpstr>
      <vt:lpstr>Fizička arhitektura dimenzionog modela - šema zvezde (star)</vt:lpstr>
      <vt:lpstr>Komponente tabele činjenica</vt:lpstr>
      <vt:lpstr>Star šema</vt:lpstr>
      <vt:lpstr>Definisanje hijerarhije</vt:lpstr>
      <vt:lpstr>Šema pahulje (Snowflake)</vt:lpstr>
      <vt:lpstr>Šema zvezde</vt:lpstr>
      <vt:lpstr>Model skladišta podataka  za ariline reservations data warehouse</vt:lpstr>
      <vt:lpstr>Razvoj skladišta podataka</vt:lpstr>
      <vt:lpstr>ETL proces</vt:lpstr>
      <vt:lpstr>Tipični problemi izvora podataka</vt:lpstr>
      <vt:lpstr>Tipični problemi izvora podataka</vt:lpstr>
      <vt:lpstr>Ekstrakcija, čišćenje i transformacija podataka</vt:lpstr>
      <vt:lpstr>Studija slučaja: Modelovanje DW</vt:lpstr>
      <vt:lpstr>Informacije o prodaji</vt:lpstr>
      <vt:lpstr>Informacije o prodaji</vt:lpstr>
      <vt:lpstr>Informacije o prodaji</vt:lpstr>
      <vt:lpstr>Informacije o prodaji</vt:lpstr>
      <vt:lpstr>Mere prodaje i dimenzije</vt:lpstr>
      <vt:lpstr>DW model prodaje</vt:lpstr>
      <vt:lpstr>DW model prodaje</vt:lpstr>
      <vt:lpstr>Zadatak za vežbu</vt:lpstr>
      <vt:lpstr>Konceptualni DW model prodaje karata</vt:lpstr>
      <vt:lpstr>Gotovi industrijski DW modeli</vt:lpstr>
      <vt:lpstr>Gotovi DW modeli podataka</vt:lpstr>
      <vt:lpstr>Zadatak 1</vt:lpstr>
      <vt:lpstr>Zadatak 2</vt:lpstr>
      <vt:lpstr>Zadatak 3</vt:lpstr>
      <vt:lpstr>PowerPoint Presentation</vt:lpstr>
      <vt:lpstr>Business intelligence (BI) sistemi</vt:lpstr>
      <vt:lpstr>PowerPoint Presentation</vt:lpstr>
      <vt:lpstr>Frontend alati</vt:lpstr>
      <vt:lpstr>Kome je BI namenjen</vt:lpstr>
      <vt:lpstr>BI alati na tržištu</vt:lpstr>
      <vt:lpstr>Zanimanje: BI developer</vt:lpstr>
      <vt:lpstr>Konkursi na tržištu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Korisnik</cp:lastModifiedBy>
  <cp:revision>57</cp:revision>
  <dcterms:created xsi:type="dcterms:W3CDTF">2021-02-24T10:06:34Z</dcterms:created>
  <dcterms:modified xsi:type="dcterms:W3CDTF">2022-05-07T17:25:39Z</dcterms:modified>
</cp:coreProperties>
</file>