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70" r:id="rId8"/>
    <p:sldId id="271" r:id="rId9"/>
    <p:sldId id="272" r:id="rId10"/>
    <p:sldId id="273" r:id="rId11"/>
    <p:sldId id="275" r:id="rId12"/>
    <p:sldId id="274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88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169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668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964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49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8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5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0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87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C928-F94B-49DE-B237-0B2FD0D062BB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932BC-DF23-43D6-B389-0F0874A306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90152"/>
            <a:ext cx="10105623" cy="3419811"/>
          </a:xfrm>
        </p:spPr>
        <p:txBody>
          <a:bodyPr/>
          <a:lstStyle/>
          <a:p>
            <a:r>
              <a:rPr lang="sr-Cyrl-RS" dirty="0"/>
              <a:t>Еколошко право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28845" y="5383368"/>
            <a:ext cx="3438659" cy="695459"/>
          </a:xfrm>
        </p:spPr>
        <p:txBody>
          <a:bodyPr>
            <a:normAutofit lnSpcReduction="10000"/>
          </a:bodyPr>
          <a:lstStyle/>
          <a:p>
            <a:r>
              <a:rPr lang="sr-Cyrl-RS" sz="1800" dirty="0"/>
              <a:t>Доц. др Зоранчо Василков</a:t>
            </a:r>
          </a:p>
          <a:p>
            <a:r>
              <a:rPr lang="en-GB" sz="1800" dirty="0"/>
              <a:t>vasilkovzoranco@yahoo.com</a:t>
            </a: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6013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930" y="365125"/>
            <a:ext cx="8262870" cy="744443"/>
          </a:xfrm>
        </p:spPr>
        <p:txBody>
          <a:bodyPr>
            <a:noAutofit/>
          </a:bodyPr>
          <a:lstStyle/>
          <a:p>
            <a:pPr algn="ctr"/>
            <a:r>
              <a:rPr lang="sr-Cyrl-RS" sz="2500" b="1" dirty="0">
                <a:solidFill>
                  <a:srgbClr val="FF0000"/>
                </a:solidFill>
              </a:rPr>
              <a:t>Заштита земљишта и Закон о пољопривредном земљишту и руралном развоју</a:t>
            </a:r>
            <a:endParaRPr lang="en-GB" sz="2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10" y="1275008"/>
            <a:ext cx="11594621" cy="558299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Cyrl-RS" sz="2600" dirty="0"/>
              <a:t>Заштита земљишта обухвата заштиту пољопривредног земљишта, заштиту грађевинског земљишта, рударство, геолошка истраживања и др. Ове области су регулисане посебним законским и подзаконским актима</a:t>
            </a:r>
          </a:p>
          <a:p>
            <a:pPr algn="just"/>
            <a:r>
              <a:rPr lang="sr-Cyrl-RS" sz="2600" dirty="0"/>
              <a:t>Генерално, заштита земљишта обухвата мере и кораке који се предузимају ради ограничења уношења опасних материја са површине и у само земљиште</a:t>
            </a:r>
          </a:p>
          <a:p>
            <a:pPr algn="just"/>
            <a:r>
              <a:rPr lang="sr-Cyrl-RS" sz="2600" dirty="0"/>
              <a:t>Законом о пољопривредном земљишту и руралном развоју уређују се планирање, заштита, уређење и коришћење пољопривредног земљишта, назор над спровођењем овог закона и друга питања од значаја за заштиту, уређење и коришћење пољопривредног земљишта  као добра од општег интереса</a:t>
            </a:r>
          </a:p>
          <a:p>
            <a:pPr algn="just"/>
            <a:r>
              <a:rPr lang="sr-Cyrl-RS" sz="2600" u="sng" dirty="0"/>
              <a:t>Пољопривредно земљиште </a:t>
            </a:r>
            <a:r>
              <a:rPr lang="sr-Cyrl-RS" sz="2600" dirty="0"/>
              <a:t>је земљиште које се користи за пољопривредну производњу (њиве, вртови, воћњаци, виногради, ливаде, пашњаци, рибњаци, трстици и мочваре) и земљиште које је одговарајућим планским актом намењено за пољопривредну производњу</a:t>
            </a:r>
          </a:p>
          <a:p>
            <a:pPr algn="just"/>
            <a:r>
              <a:rPr lang="sr-Cyrl-RS" sz="2600" u="sng" dirty="0"/>
              <a:t>Обрадиво пољопривредно земљиште</a:t>
            </a:r>
            <a:r>
              <a:rPr lang="sr-Cyrl-RS" sz="2600" dirty="0"/>
              <a:t> јесу њиве, вртови, воћњаци, виногради и ливаде</a:t>
            </a:r>
          </a:p>
          <a:p>
            <a:pPr algn="just"/>
            <a:r>
              <a:rPr lang="sr-Cyrl-RS" sz="2600" u="sng" dirty="0"/>
              <a:t>Уређење пољопривредног земљишта</a:t>
            </a:r>
            <a:r>
              <a:rPr lang="sr-Cyrl-RS" sz="2600" dirty="0"/>
              <a:t> обухвата мере и радње у поступцима комасације и мелиорације са циљем побољшања природних и еколошких услова земљишта, у складу са просторно-планским документима</a:t>
            </a:r>
          </a:p>
          <a:p>
            <a:pPr algn="just"/>
            <a:r>
              <a:rPr lang="sr-Cyrl-RS" sz="2600" u="sng" dirty="0"/>
              <a:t>Заштита пољопривредног земљишта</a:t>
            </a:r>
            <a:r>
              <a:rPr lang="sr-Cyrl-RS" sz="2600" dirty="0"/>
              <a:t> обухвата мере и активности за трајно обезбеђење природних функција земљишта, коришћење земљишта у складу са његовом наменом, очувања и унапређивања наменског коришћења земљишта</a:t>
            </a:r>
          </a:p>
          <a:p>
            <a:pPr algn="just"/>
            <a:r>
              <a:rPr lang="sr-Cyrl-RS" sz="2600" u="sng" dirty="0"/>
              <a:t>Пољопривредне основе</a:t>
            </a:r>
            <a:r>
              <a:rPr lang="sr-Cyrl-RS" sz="2600" dirty="0"/>
              <a:t> заштите, уређења и коришћење пољопривредног земљишта су плански документи које се доносе за територију Републике (пољопривредна основа), аутономне покрајине, града, општине </a:t>
            </a:r>
          </a:p>
          <a:p>
            <a:pPr algn="just"/>
            <a:endParaRPr lang="sr-Cyrl-RS" sz="2200" dirty="0"/>
          </a:p>
          <a:p>
            <a:pPr algn="just"/>
            <a:endParaRPr lang="sr-Cyrl-RS" sz="2200" dirty="0"/>
          </a:p>
          <a:p>
            <a:pPr algn="just"/>
            <a:endParaRPr lang="sr-Cyrl-RS" sz="2400" dirty="0"/>
          </a:p>
          <a:p>
            <a:pPr algn="just"/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2912234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2444" y="365126"/>
            <a:ext cx="8211355" cy="536396"/>
          </a:xfrm>
        </p:spPr>
        <p:txBody>
          <a:bodyPr>
            <a:normAutofit/>
          </a:bodyPr>
          <a:lstStyle/>
          <a:p>
            <a:r>
              <a:rPr lang="sr-Cyrl-RS" sz="2500" b="1" dirty="0">
                <a:solidFill>
                  <a:srgbClr val="FF0000"/>
                </a:solidFill>
              </a:rPr>
              <a:t>Заштита, уређење и коришћење пољопривредног земљишта</a:t>
            </a:r>
            <a:endParaRPr lang="en-GB" sz="2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266648"/>
            <a:ext cx="11423560" cy="5481881"/>
          </a:xfrm>
        </p:spPr>
        <p:txBody>
          <a:bodyPr>
            <a:normAutofit fontScale="92500" lnSpcReduction="20000"/>
          </a:bodyPr>
          <a:lstStyle/>
          <a:p>
            <a:r>
              <a:rPr lang="sr-Cyrl-RS" sz="2200" dirty="0"/>
              <a:t>Заштита пољопривредног земљишта остварује се следећим мерама: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Наменско коришћење </a:t>
            </a:r>
            <a:r>
              <a:rPr lang="sr-Cyrl-RS" sz="2200" u="sng" dirty="0" smtClean="0"/>
              <a:t>земљишта</a:t>
            </a:r>
            <a:r>
              <a:rPr lang="sr-Cyrl-RS" sz="2200" dirty="0"/>
              <a:t> </a:t>
            </a:r>
            <a:r>
              <a:rPr lang="sr-Cyrl-RS" sz="2200" dirty="0" smtClean="0"/>
              <a:t>- </a:t>
            </a:r>
            <a:r>
              <a:rPr lang="sr-Cyrl-RS" sz="2200" dirty="0" smtClean="0"/>
              <a:t>значи </a:t>
            </a:r>
            <a:r>
              <a:rPr lang="sr-Cyrl-RS" sz="2200" dirty="0"/>
              <a:t>да се пољопривредно земљиште користи за пољоприврену производњу и да је забрањено коришћење обрадивог пољопривредног земљишта (од прве до пете катастарске класе) у непољопривредне сврхе, осим у случајевима утврђеним законом. То су случајеви када се четврта и пета класа земљишта могу користити за подизање шума, и претварање у вештачких ливада и пашњака. Такође, могуће је користити обрадиво пољопривредно земљиште без обзира на класу за експлоатацију минералних сировина уз предходну прибављену сагласност Министарства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Забрана испуштања и одлагања опасних и штетних материја</a:t>
            </a:r>
            <a:r>
              <a:rPr lang="sr-Cyrl-RS" sz="2200" dirty="0"/>
              <a:t> на пољопривредном земљишту и у каналима за наводњавање и одводњавање. Под отпадним и штетним материјама у земљишту се сматрају групе органских и неорганских једињења која обухватају токсичне, корозивне, запаљиве, самозапаљиве и радиоактивне материје и отпад у чврстом, течном или гасовитом стању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Утврђивање постојања опасних и штетних материја</a:t>
            </a:r>
            <a:r>
              <a:rPr lang="sr-Cyrl-RS" sz="2200" dirty="0"/>
              <a:t> у пољопривредном земљишту и води за наводњавање – врши се на основу програма министарства и у случају да овакве материје постоје у недозвољеним количинама може се забранити или ограничити производња пољопривредних култура на том земљишту, односно забранити таква вода за наводњавање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Противерозивне мере</a:t>
            </a:r>
            <a:r>
              <a:rPr lang="sr-Cyrl-RS" sz="2200" dirty="0"/>
              <a:t> ради заштите пољопривредног земљишта од штетног дејства ерозије и бујица на ерозивном подручју, на пример забрана сече шума, забрана преоравања ливада и пашњака, гајење вишегодишњих засада итд.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Контрола плодности </a:t>
            </a:r>
            <a:r>
              <a:rPr lang="sr-Cyrl-RS" sz="2200" dirty="0"/>
              <a:t>обрадивог пољопривредног земљишта</a:t>
            </a:r>
          </a:p>
          <a:p>
            <a:pPr marL="457200" indent="-457200" algn="just">
              <a:buAutoNum type="arabicParenR"/>
            </a:pPr>
            <a:r>
              <a:rPr lang="sr-Cyrl-RS" sz="2200" u="sng" dirty="0"/>
              <a:t>Контрола количине унетог минералног ђубрива</a:t>
            </a:r>
            <a:r>
              <a:rPr lang="sr-Cyrl-RS" sz="2200" dirty="0"/>
              <a:t> и пестицида </a:t>
            </a:r>
            <a:r>
              <a:rPr lang="sr-Cyrl-RS" sz="2000" dirty="0"/>
              <a:t>у обрадиво пољопривредно земљиште</a:t>
            </a:r>
          </a:p>
        </p:txBody>
      </p:sp>
    </p:spTree>
    <p:extLst>
      <p:ext uri="{BB962C8B-B14F-4D97-AF65-F5344CB8AC3E}">
        <p14:creationId xmlns:p14="http://schemas.microsoft.com/office/powerpoint/2010/main" val="349483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245" y="1109567"/>
            <a:ext cx="11294772" cy="5574567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000" u="sng" dirty="0"/>
              <a:t>Уређење</a:t>
            </a:r>
            <a:r>
              <a:rPr lang="sr-Cyrl-RS" sz="2000" dirty="0"/>
              <a:t> пољопривредног земљишта обухвата комасацију, добровољно груписање земљишта и мелиорацију</a:t>
            </a:r>
          </a:p>
          <a:p>
            <a:pPr algn="just"/>
            <a:r>
              <a:rPr lang="sr-Cyrl-RS" sz="2000" dirty="0"/>
              <a:t>Комасација се врши због велике уситњености и неправилног облика парцела пољопривредног земљишта, изградње система за наводњавање и одводњавање и извођење противерозивних радова. Из комасационе масе власници добијају земљиште приближно исте вредности, положаја и могућности за обраду као пре комасације</a:t>
            </a:r>
          </a:p>
          <a:p>
            <a:pPr algn="just"/>
            <a:r>
              <a:rPr lang="sr-Cyrl-RS" sz="2000" dirty="0"/>
              <a:t>Добровољно груписање земљишта је укрупњавање земљишног поседа ради његовог рационалнијег коришћења  и врши се на предлог најмање 10 власника зељишта или скупштине јединице локалне самоуправе</a:t>
            </a:r>
          </a:p>
          <a:p>
            <a:pPr algn="just"/>
            <a:r>
              <a:rPr lang="sr-Cyrl-RS" sz="2000" dirty="0"/>
              <a:t>Мелиорација је поправљање физичких, хемиских и биолошких особина пољопривредног земљишта. Мелиорација обухвата изградњу и одржавање система за одводњавање и наводњававње, мелорацију ливада и пашњака, претварање необрадивог пољопривредног земљишта у обрадиво итд.</a:t>
            </a:r>
          </a:p>
          <a:p>
            <a:pPr algn="just"/>
            <a:r>
              <a:rPr lang="sr-Cyrl-RS" sz="2000" dirty="0"/>
              <a:t>Закон власнику и закупцу пољопривредног земљишта прописије одређене обавезе у смислу </a:t>
            </a:r>
            <a:r>
              <a:rPr lang="sr-Cyrl-RS" sz="2000" u="sng" dirty="0"/>
              <a:t>коришћења и обраде</a:t>
            </a:r>
            <a:r>
              <a:rPr lang="sr-Cyrl-RS" sz="2000" dirty="0"/>
              <a:t>. Власник је дужан да редовно обрађује земљиште уз примену мера прописиних законом, поступа као добар домаћин и примењује добру пољопривредну праксу, као и да користи земљиште у складу са пољопривредном основом јединице локалне самоуправе </a:t>
            </a:r>
          </a:p>
          <a:p>
            <a:pPr algn="just"/>
            <a:r>
              <a:rPr lang="sr-Cyrl-RS" sz="2000" dirty="0"/>
              <a:t>Посебан режим коришћења постоји за пољопривредно земљиште у државној својини. Њиме управља и располаже држава посредством Министарства.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960433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RS" sz="4000" dirty="0"/>
              <a:t>Хвала на пажњи!!!</a:t>
            </a:r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endParaRPr lang="sr-Cyrl-RS" sz="4000" dirty="0"/>
          </a:p>
          <a:p>
            <a:pPr marL="0" indent="0" algn="ctr">
              <a:buNone/>
            </a:pPr>
            <a:r>
              <a:rPr lang="sr-Cyrl-RS" sz="4000" dirty="0"/>
              <a:t>Питања?</a:t>
            </a:r>
          </a:p>
        </p:txBody>
      </p:sp>
    </p:spTree>
    <p:extLst>
      <p:ext uri="{BB962C8B-B14F-4D97-AF65-F5344CB8AC3E}">
        <p14:creationId xmlns:p14="http://schemas.microsoft.com/office/powerpoint/2010/main" val="1537480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048" y="365124"/>
            <a:ext cx="8700752" cy="1707515"/>
          </a:xfrm>
        </p:spPr>
        <p:txBody>
          <a:bodyPr>
            <a:noAutofit/>
          </a:bodyPr>
          <a:lstStyle/>
          <a:p>
            <a:pPr algn="ctr"/>
            <a:r>
              <a:rPr lang="sr-Cyrl-RS" sz="2500" b="1" dirty="0"/>
              <a:t>Регулисање појединих аспеката заштите животне средине у Србији</a:t>
            </a:r>
            <a:endParaRPr lang="en-GB" sz="2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>
            <a:normAutofit fontScale="25000" lnSpcReduction="20000"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sz="9600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en-US" sz="8000" dirty="0"/>
              <a:t>1. </a:t>
            </a:r>
            <a:r>
              <a:rPr lang="sr-Cyrl-RS" sz="8000" dirty="0"/>
              <a:t>Заштита вода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Закон о водама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Заштита вода од загађивања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2. Закон о заштити ваздуха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Контрола квалитета ваздуха</a:t>
            </a:r>
          </a:p>
          <a:p>
            <a:pPr algn="just">
              <a:spcAft>
                <a:spcPts val="600"/>
              </a:spcAft>
              <a:buFontTx/>
              <a:buChar char="-"/>
            </a:pPr>
            <a:r>
              <a:rPr lang="sr-Cyrl-RS" sz="8000" dirty="0"/>
              <a:t>Захтеви квалитета ваздуха и мере за побољшање квалитета ваздуха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3. Заштита земљишта и Закон о пољопривредном земљишту и руралном развоју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sr-Cyrl-RS" sz="8000" dirty="0"/>
              <a:t>- Заштита, уређење и коришћење пољопривредног земљишта</a:t>
            </a:r>
          </a:p>
          <a:p>
            <a:pPr marL="0" indent="0">
              <a:buNone/>
            </a:pPr>
            <a:r>
              <a:rPr lang="ru-RU" sz="9600" dirty="0"/>
              <a:t>      </a:t>
            </a:r>
            <a:br>
              <a:rPr lang="ru-RU" sz="96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sr-Cyrl-RS" sz="2400" dirty="0"/>
          </a:p>
        </p:txBody>
      </p:sp>
    </p:spTree>
    <p:extLst>
      <p:ext uri="{BB962C8B-B14F-4D97-AF65-F5344CB8AC3E}">
        <p14:creationId xmlns:p14="http://schemas.microsoft.com/office/powerpoint/2010/main" val="413821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5" y="180304"/>
            <a:ext cx="8778025" cy="1694216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  <a:spcAft>
                <a:spcPts val="600"/>
              </a:spcAft>
            </a:pPr>
            <a:r>
              <a:rPr lang="sr-Cyrl-RS" sz="2500" dirty="0">
                <a:latin typeface="Calibri" panose="020F0502020204030204"/>
                <a:ea typeface="+mn-ea"/>
                <a:cs typeface="+mn-cs"/>
              </a:rPr>
              <a:t>Заштита вода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289872"/>
            <a:ext cx="11333409" cy="5342748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sz="2200" dirty="0"/>
              <a:t>Загађивање вода представља један од највећих проблема биосфере јер услед човековог деловања настају знатне промене у њеном физичко-хемијском и биолошком саставу</a:t>
            </a:r>
          </a:p>
          <a:p>
            <a:pPr algn="just"/>
            <a:r>
              <a:rPr lang="sr-Cyrl-RS" sz="2200" dirty="0"/>
              <a:t>Воду, између осталог загађује непрописно одложен отпад, водени саобраћај, ђубрива и пестициди са обрадивих површина, растварачи и детерџенти из домаћинстава и фабрика, као и метали, на пример олово и жива из индустријских постројења</a:t>
            </a:r>
          </a:p>
          <a:p>
            <a:pPr algn="just"/>
            <a:r>
              <a:rPr lang="sr-Cyrl-RS" sz="2200" dirty="0"/>
              <a:t>Копнене воде и светско море се загађују физички (чврст отпад, нафта, температура), хемијски (органске и неорганске материје, нафта, тешки метали, пестициди), биолошки (патогени организми, вируси) и радиоактивно (нуклеарне пробе, хаварије подморница, радиоактивни отпад)</a:t>
            </a:r>
          </a:p>
          <a:p>
            <a:pPr algn="just"/>
            <a:r>
              <a:rPr lang="sr-Cyrl-RS" sz="2200" dirty="0"/>
              <a:t>Загађујуће материје доспевају до воде директним и индиректним путевима. </a:t>
            </a:r>
            <a:r>
              <a:rPr lang="sr-Cyrl-RS" sz="2200" u="sng" dirty="0"/>
              <a:t>Директни облици загађивања</a:t>
            </a:r>
            <a:r>
              <a:rPr lang="sr-Cyrl-RS" sz="2200" dirty="0"/>
              <a:t> подразумевају отпадне воде у које човек убацује штетне материје и које се по правилу, директно изливају у речне токове. </a:t>
            </a:r>
            <a:r>
              <a:rPr lang="sr-Cyrl-RS" sz="2200" dirty="0">
                <a:solidFill>
                  <a:srgbClr val="FF0000"/>
                </a:solidFill>
              </a:rPr>
              <a:t>Када штетне материје долазе из индустијских постројења говоримо о индустријским отпадним водама</a:t>
            </a:r>
            <a:r>
              <a:rPr lang="sr-Cyrl-RS" sz="2200" dirty="0"/>
              <a:t>, </a:t>
            </a:r>
            <a:r>
              <a:rPr lang="sr-Cyrl-RS" sz="2200" dirty="0">
                <a:solidFill>
                  <a:srgbClr val="FF0000"/>
                </a:solidFill>
              </a:rPr>
              <a:t>а када долазе из домаћинстава и урбаних средина, говоримо о комуналним отпадним водама</a:t>
            </a:r>
            <a:r>
              <a:rPr lang="sr-Cyrl-RS" sz="2200" dirty="0"/>
              <a:t>. Загађење воде може бити и последица несреће, на пример приликом транспорта нафте</a:t>
            </a:r>
          </a:p>
          <a:p>
            <a:pPr algn="just"/>
            <a:r>
              <a:rPr lang="sr-Cyrl-RS" sz="2200" dirty="0"/>
              <a:t>Вода се </a:t>
            </a:r>
            <a:r>
              <a:rPr lang="sr-Cyrl-RS" sz="2200" u="sng" dirty="0"/>
              <a:t>индиректно загађује </a:t>
            </a:r>
            <a:r>
              <a:rPr lang="sr-Cyrl-RS" sz="2200" dirty="0"/>
              <a:t>у процесу спирања штетних материја у земљиште, које прелазе у подземне воде и процесима природног кружења долазе до река, језера, мора</a:t>
            </a:r>
          </a:p>
          <a:p>
            <a:pPr algn="just"/>
            <a:endParaRPr lang="sr-Cyrl-RS" sz="2200" dirty="0"/>
          </a:p>
        </p:txBody>
      </p:sp>
    </p:spTree>
    <p:extLst>
      <p:ext uri="{BB962C8B-B14F-4D97-AF65-F5344CB8AC3E}">
        <p14:creationId xmlns:p14="http://schemas.microsoft.com/office/powerpoint/2010/main" val="656480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109568"/>
            <a:ext cx="11565228" cy="5748431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sr-Cyrl-RS" sz="2000" u="sng" dirty="0"/>
              <a:t>Вода као људско право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Право на воду се развило из права на здравље и раније није постојало као посебно право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Вода представља ограничени природни ресурс који има директну везу са правом на достојанствен живот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Постоје две димензије права на воду: суштинска и процедурална. </a:t>
            </a:r>
            <a:r>
              <a:rPr lang="sr-Cyrl-RS" sz="2000" u="sng" dirty="0"/>
              <a:t>Суштинску димензију </a:t>
            </a:r>
            <a:r>
              <a:rPr lang="sr-Cyrl-RS" sz="2000" dirty="0"/>
              <a:t>чине право на воду за живот и опстанак, право на приступ чистој води за пиће, право на воду као део права на приступ храни, право на воду као елемент права на животну средину итд. </a:t>
            </a:r>
            <a:r>
              <a:rPr lang="sr-Cyrl-RS" sz="2000" u="sng" dirty="0"/>
              <a:t>Процедуралну димензију</a:t>
            </a:r>
            <a:r>
              <a:rPr lang="sr-Cyrl-RS" sz="2000" dirty="0"/>
              <a:t> овог права чине права која се односе на приступ информацијама и активно учешће у доношењу одлука, право на обештећење у случају еколошке штете као и право на приступ суду</a:t>
            </a:r>
          </a:p>
          <a:p>
            <a:pPr algn="just">
              <a:spcBef>
                <a:spcPts val="0"/>
              </a:spcBef>
            </a:pPr>
            <a:r>
              <a:rPr lang="sr-Cyrl-RS" sz="2000" dirty="0">
                <a:solidFill>
                  <a:srgbClr val="FF0000"/>
                </a:solidFill>
              </a:rPr>
              <a:t>Први пут се право на воду дефинише као људско право у члану 6. Посебног протокола о води и здрављу</a:t>
            </a:r>
            <a:r>
              <a:rPr lang="sr-Cyrl-RS" sz="2000" dirty="0"/>
              <a:t> уз </a:t>
            </a:r>
            <a:r>
              <a:rPr lang="sr-Cyrl-RS" sz="2000" u="sng" dirty="0"/>
              <a:t>Конвенцију о заштити и коришћењу транснационалних водених токова и међународних језера</a:t>
            </a:r>
            <a:r>
              <a:rPr lang="sr-Cyrl-RS" sz="2000" dirty="0"/>
              <a:t> из 1999. године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Посебно су значајни Општи коментари Комитета УН за економска, социјална и културна права којима се промовише приступ чистој води сваком појединцу (Општи коментар 6 из 1995. године) и дефинише довољна количина воде као количина потребна да ,,спречи смрт човека од дехидратације и која је сасвим довољна за задовољавање основних људских потреба у погледу исхране, кувања, личне и стамбене хигијене“ (Општи коментар 15 из 2002. године)</a:t>
            </a:r>
          </a:p>
          <a:p>
            <a:pPr algn="just">
              <a:spcBef>
                <a:spcPts val="0"/>
              </a:spcBef>
            </a:pPr>
            <a:r>
              <a:rPr lang="sr-Cyrl-RS" sz="2000" dirty="0"/>
              <a:t>У контроли квалитета вода у међународним оквирима учествују: Програм УН за заштиту животне средине (</a:t>
            </a:r>
            <a:r>
              <a:rPr lang="sr-Latn-RS" sz="2000" dirty="0"/>
              <a:t>UNEP</a:t>
            </a:r>
            <a:r>
              <a:rPr lang="sr-Cyrl-RS" sz="2000" dirty="0"/>
              <a:t>), Светска здравствена организација (</a:t>
            </a:r>
            <a:r>
              <a:rPr lang="sr-Latn-RS" sz="2000" dirty="0"/>
              <a:t>WHO</a:t>
            </a:r>
            <a:r>
              <a:rPr lang="sr-Cyrl-RS" sz="2000" dirty="0"/>
              <a:t>), Европска агенција за животну средину (ЕЕА), Организација за исхрану и пољопривреду (</a:t>
            </a:r>
            <a:r>
              <a:rPr lang="sr-Latn-RS" sz="2000" dirty="0"/>
              <a:t>FAO)</a:t>
            </a:r>
            <a:r>
              <a:rPr lang="sr-Cyrl-RS" sz="2000" dirty="0"/>
              <a:t> и др.</a:t>
            </a:r>
            <a:endParaRPr lang="ru-RU" sz="2000" dirty="0"/>
          </a:p>
          <a:p>
            <a:pPr algn="just">
              <a:spcBef>
                <a:spcPts val="0"/>
              </a:spcBef>
            </a:pPr>
            <a:endParaRPr lang="sr-Cyrl-RS" sz="1900" dirty="0"/>
          </a:p>
        </p:txBody>
      </p:sp>
    </p:spTree>
    <p:extLst>
      <p:ext uri="{BB962C8B-B14F-4D97-AF65-F5344CB8AC3E}">
        <p14:creationId xmlns:p14="http://schemas.microsoft.com/office/powerpoint/2010/main" val="1274789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262" y="-426720"/>
            <a:ext cx="704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b="1" dirty="0"/>
              <a:t/>
            </a:r>
            <a:br>
              <a:rPr lang="sr-Cyrl-RS" sz="2800" b="1" dirty="0"/>
            </a:br>
            <a:r>
              <a:rPr lang="sr-Cyrl-RS" sz="2800" b="1" dirty="0"/>
              <a:t/>
            </a:r>
            <a:br>
              <a:rPr lang="sr-Cyrl-RS" sz="2800" b="1" dirty="0"/>
            </a:br>
            <a:r>
              <a:rPr lang="sr-Cyrl-RS" sz="2800" b="1" dirty="0"/>
              <a:t/>
            </a:r>
            <a:br>
              <a:rPr lang="sr-Cyrl-RS" sz="2800" b="1" dirty="0"/>
            </a:br>
            <a:r>
              <a:rPr lang="sr-Cyrl-RS" sz="2800" b="1" dirty="0">
                <a:solidFill>
                  <a:srgbClr val="FF0000"/>
                </a:solidFill>
              </a:rPr>
              <a:t/>
            </a:r>
            <a:br>
              <a:rPr lang="sr-Cyrl-RS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Закон о водама </a:t>
            </a:r>
            <a:br>
              <a:rPr lang="ru-RU" sz="2800" b="1" dirty="0">
                <a:solidFill>
                  <a:srgbClr val="FF0000"/>
                </a:solidFill>
              </a:rPr>
            </a:b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310640"/>
            <a:ext cx="12209173" cy="554736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Cyrl-RS" sz="1700" dirty="0"/>
              <a:t>Овим зак</a:t>
            </a:r>
            <a:r>
              <a:rPr lang="en-US" sz="1700" dirty="0"/>
              <a:t>o</a:t>
            </a:r>
            <a:r>
              <a:rPr lang="sr-Cyrl-RS" sz="1700" dirty="0"/>
              <a:t>ном се уређује заштита вода, коришћење и управљање водама, услови и начин обављања водопривредне делатности и </a:t>
            </a:r>
            <a:r>
              <a:rPr lang="sr-Cyrl-RS" sz="1700" u="sng" dirty="0"/>
              <a:t>односи на све површинске и подземне воде укључујући воду за пиће, термалну и минералну воду.</a:t>
            </a:r>
            <a:r>
              <a:rPr lang="sr-Cyrl-RS" sz="1700" dirty="0"/>
              <a:t> Воду природних водотока, природних језера, природних извора, јавних бунара и јавних чесми могу користити сви, под једнаким условима за задовољавање животних потреба</a:t>
            </a:r>
            <a:endParaRPr lang="sr-Cyrl-RS" sz="1700" u="sng" dirty="0"/>
          </a:p>
          <a:p>
            <a:pPr algn="just">
              <a:spcBef>
                <a:spcPts val="0"/>
              </a:spcBef>
            </a:pPr>
            <a:r>
              <a:rPr lang="sr-Cyrl-RS" sz="1700" dirty="0"/>
              <a:t>Воде се могу користити на начин на који се </a:t>
            </a:r>
            <a:r>
              <a:rPr lang="sr-Cyrl-RS" sz="1700" dirty="0">
                <a:solidFill>
                  <a:srgbClr val="FF0000"/>
                </a:solidFill>
              </a:rPr>
              <a:t>не угрожавају природна својства воде, не доводи у опасност живот и здравље људи, не угрожава биљни и животински свет, природне вредности и непокретна културна добра</a:t>
            </a:r>
          </a:p>
          <a:p>
            <a:pPr algn="just">
              <a:spcBef>
                <a:spcPts val="0"/>
              </a:spcBef>
            </a:pPr>
            <a:r>
              <a:rPr lang="sr-Cyrl-RS" sz="1700" dirty="0">
                <a:solidFill>
                  <a:srgbClr val="FF0000"/>
                </a:solidFill>
              </a:rPr>
              <a:t>Водопривредна делатност обухвата уређење вода и водотока, заштиту од штетног дејства вода, заштиту вода од загађивања и обезбеђивање воде за коришћење. </a:t>
            </a:r>
            <a:r>
              <a:rPr lang="sr-Cyrl-RS" sz="1700" dirty="0"/>
              <a:t>Водопривредна делатност се одвија на </a:t>
            </a:r>
            <a:r>
              <a:rPr lang="sr-Cyrl-RS" sz="1700" u="sng" dirty="0"/>
              <a:t>три водна подручја у Р.Србији</a:t>
            </a:r>
            <a:r>
              <a:rPr lang="sr-Cyrl-RS" sz="1700" dirty="0"/>
              <a:t> и то: 1) </a:t>
            </a:r>
            <a:r>
              <a:rPr lang="sr-Cyrl-RS" sz="1700" dirty="0">
                <a:solidFill>
                  <a:srgbClr val="FF0000"/>
                </a:solidFill>
              </a:rPr>
              <a:t>водно подручје Дунава </a:t>
            </a:r>
            <a:r>
              <a:rPr lang="sr-Cyrl-RS" sz="1700" dirty="0"/>
              <a:t>које обухвата делове сливова Дунава, Тисе, Тимока, Млаве и Пека; 2) </a:t>
            </a:r>
            <a:r>
              <a:rPr lang="sr-Cyrl-RS" sz="1700" dirty="0">
                <a:solidFill>
                  <a:srgbClr val="FF0000"/>
                </a:solidFill>
              </a:rPr>
              <a:t>водно подручје Саве </a:t>
            </a:r>
            <a:r>
              <a:rPr lang="sr-Cyrl-RS" sz="1700" dirty="0"/>
              <a:t>које обухвата делове сливова Саве, Дрине и Колубаре и 3) </a:t>
            </a:r>
            <a:r>
              <a:rPr lang="sr-Cyrl-RS" sz="1700" dirty="0">
                <a:solidFill>
                  <a:srgbClr val="FF0000"/>
                </a:solidFill>
              </a:rPr>
              <a:t>водно подручје Мораве </a:t>
            </a:r>
            <a:r>
              <a:rPr lang="sr-Cyrl-RS" sz="1700" dirty="0"/>
              <a:t>које обухвата слив Велике Мораве и делове сливова Јужне Мораве, Западне Мораве, Пчиње, Ибра итд.</a:t>
            </a:r>
          </a:p>
          <a:p>
            <a:pPr algn="just">
              <a:spcBef>
                <a:spcPts val="0"/>
              </a:spcBef>
            </a:pPr>
            <a:r>
              <a:rPr lang="sr-Cyrl-RS" sz="1700" dirty="0" smtClean="0"/>
              <a:t>Вод</a:t>
            </a:r>
            <a:r>
              <a:rPr lang="en-US" sz="1700" dirty="0" smtClean="0"/>
              <a:t>e</a:t>
            </a:r>
            <a:r>
              <a:rPr lang="sr-Cyrl-RS" sz="1700" dirty="0" smtClean="0"/>
              <a:t>ни </a:t>
            </a:r>
            <a:r>
              <a:rPr lang="sr-Cyrl-RS" sz="1700" dirty="0"/>
              <a:t>режим је режим који се примењује на водопривреду у складу са </a:t>
            </a:r>
            <a:r>
              <a:rPr lang="sr-Cyrl-RS" sz="1700" dirty="0">
                <a:solidFill>
                  <a:srgbClr val="FF0000"/>
                </a:solidFill>
              </a:rPr>
              <a:t>водопривредном основом </a:t>
            </a:r>
            <a:r>
              <a:rPr lang="sr-Cyrl-RS" sz="1700" dirty="0"/>
              <a:t>и обухвата </a:t>
            </a:r>
            <a:r>
              <a:rPr lang="sr-Cyrl-RS" sz="1700" u="sng" dirty="0"/>
              <a:t>водопривредне услове </a:t>
            </a:r>
            <a:r>
              <a:rPr lang="sr-Cyrl-RS" sz="1700" dirty="0"/>
              <a:t>(за изградњу нових и реконструкцију постојећих објеката или радова који могу утицати на промене у водном режиму), </a:t>
            </a:r>
            <a:r>
              <a:rPr lang="sr-Cyrl-RS" sz="1700" u="sng" dirty="0"/>
              <a:t>водопривредне сагласности </a:t>
            </a:r>
            <a:r>
              <a:rPr lang="sr-Cyrl-RS" sz="1700" dirty="0"/>
              <a:t>и </a:t>
            </a:r>
            <a:r>
              <a:rPr lang="sr-Cyrl-RS" sz="1700" u="sng" dirty="0"/>
              <a:t>водопривредне дозволе </a:t>
            </a:r>
            <a:r>
              <a:rPr lang="sr-Cyrl-RS" sz="1700" dirty="0"/>
              <a:t>(</a:t>
            </a:r>
            <a:r>
              <a:rPr lang="sr-Cyrl-RS" sz="1700" u="sng" dirty="0"/>
              <a:t>за коришћење </a:t>
            </a:r>
            <a:r>
              <a:rPr lang="sr-Cyrl-RS" sz="1700" dirty="0"/>
              <a:t>и употребу вода из природних и вештачких водотока, језера и подземних вода, </a:t>
            </a:r>
            <a:r>
              <a:rPr lang="sr-Cyrl-RS" sz="1700" u="sng" dirty="0"/>
              <a:t>за испуштање вода</a:t>
            </a:r>
            <a:r>
              <a:rPr lang="sr-Cyrl-RS" sz="1700" dirty="0"/>
              <a:t> у природне и вештачке водотокове, језера, подземне воде и јавну канализацију, као и </a:t>
            </a:r>
            <a:r>
              <a:rPr lang="sr-Cyrl-RS" sz="1700" u="sng" dirty="0"/>
              <a:t>за повећање количине</a:t>
            </a:r>
            <a:r>
              <a:rPr lang="sr-Cyrl-RS" sz="1700" dirty="0"/>
              <a:t> захваћених и испуштених вода)</a:t>
            </a:r>
            <a:endParaRPr lang="sr-Cyrl-RS" sz="1700" u="sng" dirty="0"/>
          </a:p>
          <a:p>
            <a:pPr algn="just">
              <a:spcBef>
                <a:spcPts val="0"/>
              </a:spcBef>
            </a:pPr>
            <a:r>
              <a:rPr lang="sr-Cyrl-RS" sz="1700" dirty="0">
                <a:solidFill>
                  <a:srgbClr val="FF0000"/>
                </a:solidFill>
              </a:rPr>
              <a:t>Водопривредна основа </a:t>
            </a:r>
            <a:r>
              <a:rPr lang="sr-Cyrl-RS" sz="1700" dirty="0"/>
              <a:t>је дугорочни  план (10-то годишњи) за одржавање и развој водног режима на територији Републике Србије и посебно се односи на: постојеће стање водног режима и водопривредних објеката на одређеном подручју, примену најцелисходнијих техничких, економских и еколошких решења за јединствено управљање водама заштиту од штетног дејства вода, заштиту вода  и њихово коришћење. Водопривредна основа водног подручја мора бити у складу са водопривредном основом Републике Србије. Постоје посебни планови за управљање водним режимом који се израђују за националну територију и за свако водно подручје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373487"/>
            <a:ext cx="1200311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Заштита вода је у нашем праву регулисана Законом о водама из 2010. године који је до данас неколико пута мењан. 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2865072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122" y="244699"/>
            <a:ext cx="8449196" cy="860898"/>
          </a:xfrm>
        </p:spPr>
        <p:txBody>
          <a:bodyPr>
            <a:normAutofit/>
          </a:bodyPr>
          <a:lstStyle/>
          <a:p>
            <a:pPr algn="ctr"/>
            <a:r>
              <a:rPr lang="sr-Cyrl-RS" sz="2800" b="1" dirty="0">
                <a:solidFill>
                  <a:srgbClr val="FF0000"/>
                </a:solidFill>
              </a:rPr>
              <a:t>Заштита вода од загађивања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456" y="1105597"/>
            <a:ext cx="11504471" cy="5617176"/>
          </a:xfrm>
        </p:spPr>
        <p:txBody>
          <a:bodyPr>
            <a:noAutofit/>
          </a:bodyPr>
          <a:lstStyle/>
          <a:p>
            <a:pPr algn="just"/>
            <a:r>
              <a:rPr lang="sr-Cyrl-RS" sz="1800" dirty="0"/>
              <a:t>Заштита вода од загађивања спроводи се да би се омогућило нешкодљиво и несметано коришћење вода, као и ради заштите здравља људи, животињског и биљног света и заштите животне средине</a:t>
            </a:r>
          </a:p>
          <a:p>
            <a:pPr algn="just">
              <a:spcBef>
                <a:spcPts val="600"/>
              </a:spcBef>
            </a:pPr>
            <a:r>
              <a:rPr lang="sr-Cyrl-RS" sz="1800" dirty="0"/>
              <a:t>Заштита вода од загађивања </a:t>
            </a:r>
            <a:r>
              <a:rPr lang="sr-Cyrl-RS" sz="1800" u="sng" dirty="0"/>
              <a:t>спроводи се забраном, ограничавањем и спречавањем уношења опасних и штетних материја у воде</a:t>
            </a:r>
            <a:r>
              <a:rPr lang="sr-Cyrl-RS" sz="1800" dirty="0"/>
              <a:t>, пре свега прописивањем и предузиамњем мера за очување и побољшање квалитета вода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У том циљу Влада доноси План за заштиту вода од загађивања који садржи мере и активности  за: спречавање или ограничавање уношења опасних и штетних материја, спречавање одлагања отпадних материја које утичу на погоршање квалитета воде, пречишћавање загађених вода итд. План садржи и организације које су одговорне за спровођење мера, рокове за смањење загађења, као и одговорности и овлашћења у вези спровођења заштите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Ради заштите вода од загађења, забрањено је:</a:t>
            </a:r>
          </a:p>
          <a:p>
            <a:pPr algn="just"/>
            <a:endParaRPr lang="sr-Cyrl-RS" sz="1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Уношење опасних  и штетних материја које доводе до прекорачење прописаних вредности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Уношење чврстих и течних материја које могу загадити воду или изазвати замуљивање, заслањивање воде и таложење наноса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Испуштање у јавну канализацију отпадних вода са прекораченим вредностима које утичу на пречишћавање и постројења за пречишћавање вода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Коришћење напуштених бунара као септичких јама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sr-Cyrl-RS" sz="1800" dirty="0"/>
              <a:t>Остављање </a:t>
            </a:r>
            <a:r>
              <a:rPr lang="en-US" sz="1800" dirty="0" smtClean="0"/>
              <a:t> </a:t>
            </a:r>
            <a:r>
              <a:rPr lang="sr-Cyrl-RS" sz="1800" dirty="0" smtClean="0"/>
              <a:t>и одбацивање </a:t>
            </a:r>
            <a:r>
              <a:rPr lang="sr-Cyrl-RS" sz="1800" dirty="0" smtClean="0"/>
              <a:t>материјала </a:t>
            </a:r>
            <a:r>
              <a:rPr lang="sr-Cyrl-RS" sz="1800" dirty="0"/>
              <a:t>који могу загадити воде, природне и вештачке водотоке и језера</a:t>
            </a:r>
          </a:p>
          <a:p>
            <a:pPr algn="just"/>
            <a:r>
              <a:rPr lang="sr-Cyrl-RS" sz="1800" dirty="0"/>
              <a:t>За систематско испитивање стања загађености вода и квалитета површинских и подземних вода задужен је Републички хидрометеролошки завод</a:t>
            </a:r>
          </a:p>
          <a:p>
            <a:pPr algn="just"/>
            <a:endParaRPr lang="sr-Cyrl-RS" sz="1800" dirty="0"/>
          </a:p>
          <a:p>
            <a:pPr marL="0" indent="0" algn="just">
              <a:buNone/>
            </a:pPr>
            <a:r>
              <a:rPr lang="sr-Cyrl-RS" sz="1800" dirty="0"/>
              <a:t> 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422227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3808" y="218941"/>
            <a:ext cx="8249992" cy="78561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rgbClr val="FF0000"/>
                </a:solidFill>
              </a:rPr>
              <a:t>Закон о заштити ваздуха</a:t>
            </a:r>
            <a:endParaRPr lang="en-GB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4552"/>
            <a:ext cx="12192000" cy="5743978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Cyrl-RS" sz="1700" dirty="0"/>
              <a:t>Законом о заштити ваздуха (</a:t>
            </a:r>
            <a:r>
              <a:rPr lang="ru-RU" sz="1700" dirty="0"/>
              <a:t>“Службени гласник РС”, бр. 36/2009, 10/2013, 26/2021) уређује се управљање квалитетом ваздуха, начин организовања и контрола спровођења заштите и побољшања квалитета ваздуха као природне вредности од општег интереса која ужива посебну заштиту</a:t>
            </a:r>
          </a:p>
          <a:p>
            <a:pPr algn="just">
              <a:spcBef>
                <a:spcPts val="0"/>
              </a:spcBef>
            </a:pPr>
            <a:r>
              <a:rPr lang="ru-RU" sz="1700" dirty="0"/>
              <a:t>Закон се не примењује на загађења проузрокована радиоактивним материјама, индустријским удесима и елементарним непогодама</a:t>
            </a:r>
          </a:p>
          <a:p>
            <a:pPr algn="just">
              <a:spcBef>
                <a:spcPts val="0"/>
              </a:spcBef>
            </a:pPr>
            <a:r>
              <a:rPr lang="ru-RU" sz="1700" dirty="0"/>
              <a:t>Закон дефинише: 1) Ваздух као ваздух у тропосфери на отвореном који не обухвата ваздух у затвореном простору; 2) Гасове стаклене баште као гасове који апсорбују и реемитују инфрацрвено зрачење и у атмосферу доспевају природним путем или услед људских активности; 3) Гориво је било који чврст, течан или гасовит сагорљиви материјал који се користи за сагоревање у покретном извору загађења и постројењу за сагоревање, осим комуналног и опасног отпада</a:t>
            </a:r>
          </a:p>
          <a:p>
            <a:pPr algn="just">
              <a:spcBef>
                <a:spcPts val="0"/>
              </a:spcBef>
            </a:pPr>
            <a:r>
              <a:rPr lang="ru-RU" sz="1700" dirty="0"/>
              <a:t>Загађењу из природних извора доприносе емисије загађујућих материја настале услед природних догађаја као што су сеизмичке и геотермалне активности, шумски пожари, екстремне временске појаве, које нису директно или индиректно изазване људским активностима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700" dirty="0"/>
          </a:p>
          <a:p>
            <a:pPr algn="just">
              <a:spcBef>
                <a:spcPts val="0"/>
              </a:spcBef>
            </a:pPr>
            <a:r>
              <a:rPr lang="ru-RU" sz="1700" dirty="0"/>
              <a:t>Заштита ваздуха се остварује: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700" dirty="0"/>
              <a:t>Успостављањем , одржавањем и унапређењем јединственог система управљања квалитетом ваздуха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700" dirty="0"/>
              <a:t>Очувањем и побољшањем квалитета ваздуха и предузимањем мера заштите за спречавање и смањење штетних последица по здравље људи и животну средину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700" dirty="0"/>
              <a:t>Смањењем загађења која утичу на оштечење озонског омотача и климатске промене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700" dirty="0"/>
              <a:t>Праћењем квалитета ваздуха на основу мерења и стандардизованих метода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700" dirty="0"/>
              <a:t>Међународном сарадњом у области заштите  и побољшања квалитета ваздуха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ru-RU" sz="1700" dirty="0"/>
              <a:t>Обезбеђивањем доступности података о квалитету ваздуха </a:t>
            </a:r>
          </a:p>
          <a:p>
            <a:pPr algn="just">
              <a:spcBef>
                <a:spcPts val="0"/>
              </a:spcBef>
            </a:pPr>
            <a:r>
              <a:rPr lang="ru-RU" sz="1700" dirty="0"/>
              <a:t>Заштиту ваздуха обезбеђују, у оквиру својих овлашћења Република Србија, аутономне покрајине, јединице локалне самоуправе, привредна друштва, предузетници, као и друга правна и физичка лица  </a:t>
            </a:r>
          </a:p>
          <a:p>
            <a:pPr algn="just">
              <a:spcBef>
                <a:spcPts val="0"/>
              </a:spcBef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0165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6687" y="193183"/>
            <a:ext cx="7418232" cy="721217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rgbClr val="FF0000"/>
                </a:solidFill>
              </a:rPr>
              <a:t>Контрола квалитета ваздуха</a:t>
            </a:r>
            <a:endParaRPr lang="en-GB" sz="25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8" y="1352282"/>
            <a:ext cx="10907332" cy="5203064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sr-Cyrl-RS" sz="1800" dirty="0"/>
              <a:t>Контрола квалитета ваздуха се врши у зонама. </a:t>
            </a:r>
            <a:r>
              <a:rPr lang="sr-Cyrl-RS" sz="1800" u="sng" dirty="0"/>
              <a:t>Зона</a:t>
            </a:r>
            <a:r>
              <a:rPr lang="sr-Cyrl-RS" sz="1800" dirty="0"/>
              <a:t> је део територије Републике Србије са дефинисаним границама, одређен ради оцењивања и управљања квалитетом ваздуха, која са становишта контроле чини карактеристичну целину</a:t>
            </a: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sr-Cyrl-RS" sz="1800" u="sng" dirty="0"/>
              <a:t>Агломерација</a:t>
            </a:r>
            <a:r>
              <a:rPr lang="sr-Cyrl-RS" sz="1800" dirty="0"/>
              <a:t> је зона са више од 250.000 становника, која може бити и мања ако је густина насељености већа од прописане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У Србији се оцењује квалитет ваздуха с обзиром на ниво загађујућих материја у зависности од доње и горње границе оцењивања и то: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1800" dirty="0"/>
              <a:t>    1. У свим зонама и агломерацијама где загађење прелази горњу границу користе се подаци добијени        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Cyrl-RS" sz="1800" dirty="0"/>
              <a:t>        фиксним мерењима (мерне станице)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sz="1800" dirty="0">
                <a:solidFill>
                  <a:prstClr val="black"/>
                </a:solidFill>
              </a:rPr>
              <a:t>    2. У свим зонама и агломерацијама где загађење не прелази горњу границу могу се користити подаци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sr-Cyrl-RS" sz="1800" dirty="0">
                <a:solidFill>
                  <a:prstClr val="black"/>
                </a:solidFill>
              </a:rPr>
              <a:t>        добијени комбинацијом фиксних мерења и техника моделовања или индикативна мерења</a:t>
            </a:r>
          </a:p>
          <a:p>
            <a:pPr marL="0" lv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sr-Cyrl-RS" sz="1800" dirty="0">
                <a:solidFill>
                  <a:prstClr val="black"/>
                </a:solidFill>
              </a:rPr>
              <a:t>   3. У свим зонама и агломерацијама где је загађење испод </a:t>
            </a:r>
            <a:r>
              <a:rPr lang="sr-Cyrl-RS" sz="1800" dirty="0" smtClean="0">
                <a:solidFill>
                  <a:prstClr val="black"/>
                </a:solidFill>
              </a:rPr>
              <a:t>доње </a:t>
            </a:r>
            <a:r>
              <a:rPr lang="sr-Cyrl-RS" sz="1800" dirty="0">
                <a:solidFill>
                  <a:prstClr val="black"/>
                </a:solidFill>
              </a:rPr>
              <a:t>границе користе се подаци добијени </a:t>
            </a:r>
          </a:p>
          <a:p>
            <a:pPr marL="0" lvl="0" indent="0" algn="just">
              <a:spcBef>
                <a:spcPts val="0"/>
              </a:spcBef>
              <a:spcAft>
                <a:spcPts val="200"/>
              </a:spcAft>
              <a:buNone/>
            </a:pPr>
            <a:r>
              <a:rPr lang="sr-Cyrl-RS" sz="1800" dirty="0">
                <a:solidFill>
                  <a:prstClr val="black"/>
                </a:solidFill>
              </a:rPr>
              <a:t>       техникама моделовања или техникама процењивања</a:t>
            </a:r>
          </a:p>
          <a:p>
            <a:pPr algn="just">
              <a:spcBef>
                <a:spcPts val="0"/>
              </a:spcBef>
              <a:spcAft>
                <a:spcPts val="200"/>
              </a:spcAft>
            </a:pPr>
            <a:r>
              <a:rPr lang="sr-Cyrl-RS" sz="1800" u="sng" dirty="0">
                <a:solidFill>
                  <a:prstClr val="black"/>
                </a:solidFill>
              </a:rPr>
              <a:t>Квалитет ваздуха се обавезно оцењује у погледу </a:t>
            </a:r>
            <a:r>
              <a:rPr lang="sr-Cyrl-RS" sz="1800" dirty="0">
                <a:solidFill>
                  <a:prstClr val="black"/>
                </a:solidFill>
              </a:rPr>
              <a:t>концентрација сумпор-диоксида, азот-диоксида и оксида азота, суспендованих честица (ПМ</a:t>
            </a:r>
            <a:r>
              <a:rPr lang="sr-Cyrl-RS" sz="800" dirty="0">
                <a:solidFill>
                  <a:prstClr val="black"/>
                </a:solidFill>
              </a:rPr>
              <a:t>10</a:t>
            </a:r>
            <a:r>
              <a:rPr lang="sr-Cyrl-RS" sz="1800" dirty="0">
                <a:solidFill>
                  <a:prstClr val="black"/>
                </a:solidFill>
              </a:rPr>
              <a:t>, ПМ</a:t>
            </a:r>
            <a:r>
              <a:rPr lang="sr-Cyrl-RS" sz="800" dirty="0">
                <a:solidFill>
                  <a:prstClr val="black"/>
                </a:solidFill>
              </a:rPr>
              <a:t>2.5</a:t>
            </a:r>
            <a:r>
              <a:rPr lang="sr-Cyrl-RS" sz="1800" dirty="0">
                <a:solidFill>
                  <a:prstClr val="black"/>
                </a:solidFill>
              </a:rPr>
              <a:t>), олова, бензена и угљен моноксида, приземног озона, арсена и других загађујућих материја које су као такве утврђене међународним прописима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sr-Cyrl-RS" sz="1800" dirty="0">
                <a:solidFill>
                  <a:prstClr val="black"/>
                </a:solidFill>
              </a:rPr>
              <a:t>Ради ефикасног управљања ваздухом успостављен је </a:t>
            </a:r>
            <a:r>
              <a:rPr lang="sr-Cyrl-RS" sz="1800" b="1" u="sng" dirty="0">
                <a:solidFill>
                  <a:prstClr val="black"/>
                </a:solidFill>
              </a:rPr>
              <a:t>мониторинг квалитета ваздуха </a:t>
            </a:r>
            <a:r>
              <a:rPr lang="sr-Cyrl-RS" sz="1800" dirty="0">
                <a:solidFill>
                  <a:prstClr val="black"/>
                </a:solidFill>
              </a:rPr>
              <a:t>који представља јединствен систем праћења и контроле степена загађења ваздуха са посебном базом података о квалитету ваздуха. За потребе мониторинга успостављене су државна и локалне мреже мерних станица или мерних места за фиксна мерења</a:t>
            </a:r>
          </a:p>
          <a:p>
            <a:pPr algn="just">
              <a:spcBef>
                <a:spcPts val="0"/>
              </a:spcBef>
            </a:pPr>
            <a:r>
              <a:rPr lang="sr-Cyrl-RS" sz="1800" dirty="0">
                <a:solidFill>
                  <a:prstClr val="black"/>
                </a:solidFill>
              </a:rPr>
              <a:t>Праћење квалитета ваздуха у државној мрежи врше Агенција за заштиту животне средине, Хидрометеролошки завод и овлашћена правна лица</a:t>
            </a:r>
          </a:p>
          <a:p>
            <a:pPr algn="just"/>
            <a:endParaRPr lang="sr-Cyrl-RS" sz="800" dirty="0">
              <a:solidFill>
                <a:prstClr val="black"/>
              </a:solidFill>
            </a:endParaRPr>
          </a:p>
          <a:p>
            <a:pPr marL="457200" lvl="0" indent="-457200" algn="just">
              <a:buFont typeface="+mj-lt"/>
              <a:buAutoNum type="arabicPeriod"/>
            </a:pPr>
            <a:endParaRPr lang="sr-Cyrl-RS" sz="1800" dirty="0">
              <a:solidFill>
                <a:prstClr val="black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endParaRPr lang="sr-Cyrl-RS" sz="2000" dirty="0"/>
          </a:p>
          <a:p>
            <a:pPr marL="457200" indent="-457200" algn="just">
              <a:buFont typeface="+mj-lt"/>
              <a:buAutoNum type="arabicPeriod"/>
            </a:pPr>
            <a:endParaRPr lang="sr-Cyrl-RS" sz="2000" dirty="0"/>
          </a:p>
          <a:p>
            <a:pPr algn="just"/>
            <a:endParaRPr lang="sr-Cyrl-RS" sz="2000" dirty="0"/>
          </a:p>
        </p:txBody>
      </p:sp>
    </p:spTree>
    <p:extLst>
      <p:ext uri="{BB962C8B-B14F-4D97-AF65-F5344CB8AC3E}">
        <p14:creationId xmlns:p14="http://schemas.microsoft.com/office/powerpoint/2010/main" val="23716743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6687" y="141668"/>
            <a:ext cx="8237112" cy="746974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>
                <a:solidFill>
                  <a:srgbClr val="FF0000"/>
                </a:solidFill>
              </a:rPr>
              <a:t/>
            </a:r>
            <a:br>
              <a:rPr lang="ru-RU" sz="2500" b="1" dirty="0">
                <a:solidFill>
                  <a:srgbClr val="FF0000"/>
                </a:solidFill>
              </a:rPr>
            </a:br>
            <a:r>
              <a:rPr lang="ru-RU" sz="2500" b="1" dirty="0">
                <a:solidFill>
                  <a:srgbClr val="FF0000"/>
                </a:solidFill>
              </a:rPr>
              <a:t>Захтеви квалитета ваздуха и мере за побољшање</a:t>
            </a:r>
            <a:br>
              <a:rPr lang="ru-RU" sz="2500" b="1" dirty="0">
                <a:solidFill>
                  <a:srgbClr val="FF0000"/>
                </a:solidFill>
              </a:rPr>
            </a:br>
            <a:r>
              <a:rPr lang="ru-RU" sz="2500" b="1" dirty="0"/>
              <a:t> </a:t>
            </a:r>
            <a:r>
              <a:rPr lang="ru-RU" sz="2500" b="1" dirty="0">
                <a:solidFill>
                  <a:srgbClr val="FF0000"/>
                </a:solidFill>
              </a:rPr>
              <a:t>квалитета ваздуха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577" y="1017431"/>
            <a:ext cx="11449319" cy="571822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sr-Cyrl-RS" sz="1800" u="sng" dirty="0"/>
              <a:t>Захтеве квалитета ваздуха</a:t>
            </a:r>
            <a:r>
              <a:rPr lang="sr-Cyrl-RS" sz="1800" dirty="0"/>
              <a:t> чине нумеричке вредности граничних нивоа загађујућих материја у ваздуху, доње и горње границе оцењивања квалитета ваздуха, критичних нивоа, граница толеранције и толерантних вредности, циљних вредности, концентрације опасне по здравље људи и концентрација о којој се извештава јавност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Захтеве као посебни акт доноси Влада и у њему су прописани рокови за постизање граничних или циљних вредности у случајевима када су оне прекорачене</a:t>
            </a:r>
          </a:p>
          <a:p>
            <a:pPr algn="just">
              <a:spcBef>
                <a:spcPts val="0"/>
              </a:spcBef>
            </a:pPr>
            <a:r>
              <a:rPr lang="sr-Cyrl-RS" sz="1800" u="sng" dirty="0"/>
              <a:t>Гранична вредност</a:t>
            </a:r>
            <a:r>
              <a:rPr lang="sr-Cyrl-RS" sz="1800" dirty="0"/>
              <a:t> јесте највиши дозвољени ниво загађујуће материје у ваздуху утврђен на основу научних сазнања и која се не сме прећи када се једном достигне</a:t>
            </a:r>
          </a:p>
          <a:p>
            <a:pPr algn="just">
              <a:spcBef>
                <a:spcPts val="0"/>
              </a:spcBef>
            </a:pPr>
            <a:r>
              <a:rPr lang="sr-Cyrl-RS" sz="1800" u="sng" dirty="0"/>
              <a:t>Гранична вредност емисије</a:t>
            </a:r>
            <a:r>
              <a:rPr lang="sr-Cyrl-RS" sz="1800" dirty="0"/>
              <a:t> је максимално дозвољена вредност концентрације загађујуће материје у отпадним гасовима која може бити испуштена у ваздух у одређеном периоду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Према нивоу загађености утврђене су следеће категорије квалитета ваздуха: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1800" dirty="0"/>
              <a:t>Прва категорија – чист или незнатно загађен ваздух где нису прекорачене граничне вредности ни за једну загађујућу материју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1800" dirty="0"/>
              <a:t>Друга категорија – умерено загађен ваздух где су прекорачене граничне вредности за једну или више загађујућих материја, али нису прекорачене толерантне вредности ниједне загађујуће материје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sr-Cyrl-RS" sz="1800" dirty="0"/>
              <a:t>Трећа категорија – прекомерно загађен ваздух где су прекорачене толерантне вредности за једну или више загађујућих материја</a:t>
            </a:r>
          </a:p>
          <a:p>
            <a:pPr algn="just">
              <a:spcBef>
                <a:spcPts val="0"/>
              </a:spcBef>
            </a:pPr>
            <a:r>
              <a:rPr lang="sr-Cyrl-RS" sz="1800" dirty="0"/>
              <a:t> </a:t>
            </a:r>
            <a:r>
              <a:rPr lang="sr-Cyrl-RS" sz="1800" u="sng" dirty="0"/>
              <a:t>Мере за побољшање квалитета ваздуха </a:t>
            </a:r>
            <a:r>
              <a:rPr lang="sr-Cyrl-RS" sz="1800" dirty="0"/>
              <a:t>обухватају: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Прописивање граничних вредности емисија загађујућих материја из стационарних и покретних извора загађивања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Усклађивање са максималним националним емисијама након утврђивања за поједине загађујуће материје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Прописивање дозвољених количина појединих загађујућих материја у одређеним производима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Смањење емисија гасова са ефектом стаклене баште</a:t>
            </a:r>
          </a:p>
          <a:p>
            <a:pPr algn="just">
              <a:spcBef>
                <a:spcPts val="0"/>
              </a:spcBef>
              <a:buFontTx/>
              <a:buChar char="-"/>
            </a:pPr>
            <a:r>
              <a:rPr lang="sr-Cyrl-RS" sz="1800" dirty="0"/>
              <a:t>Постепено смањивање употребе супстанци које оштећују озонски омотач</a:t>
            </a:r>
          </a:p>
          <a:p>
            <a:pPr algn="just">
              <a:spcBef>
                <a:spcPts val="0"/>
              </a:spcBef>
              <a:buFontTx/>
              <a:buChar char="-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44606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</TotalTime>
  <Words>2636</Words>
  <Application>Microsoft Office PowerPoint</Application>
  <PresentationFormat>Widescreen</PresentationFormat>
  <Paragraphs>124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Еколошко право</vt:lpstr>
      <vt:lpstr>Регулисање појединих аспеката заштите животне средине у Србији</vt:lpstr>
      <vt:lpstr>Заштита вода</vt:lpstr>
      <vt:lpstr>PowerPoint Presentation</vt:lpstr>
      <vt:lpstr>    Закон о водама  </vt:lpstr>
      <vt:lpstr>Заштита вода од загађивања</vt:lpstr>
      <vt:lpstr>Закон о заштити ваздуха</vt:lpstr>
      <vt:lpstr>Контрола квалитета ваздуха</vt:lpstr>
      <vt:lpstr> Захтеви квалитета ваздуха и мере за побољшање  квалитета ваздуха</vt:lpstr>
      <vt:lpstr>Заштита земљишта и Закон о пољопривредном земљишту и руралном развоју</vt:lpstr>
      <vt:lpstr>Заштита, уређење и коришћење пољопривредног земљишта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Zoki</dc:creator>
  <cp:lastModifiedBy>Zoki</cp:lastModifiedBy>
  <cp:revision>278</cp:revision>
  <dcterms:created xsi:type="dcterms:W3CDTF">2021-02-18T11:24:12Z</dcterms:created>
  <dcterms:modified xsi:type="dcterms:W3CDTF">2022-05-10T09:52:48Z</dcterms:modified>
</cp:coreProperties>
</file>