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5" r:id="rId2"/>
    <p:sldId id="274" r:id="rId3"/>
    <p:sldId id="293" r:id="rId4"/>
    <p:sldId id="277" r:id="rId5"/>
    <p:sldId id="278" r:id="rId6"/>
    <p:sldId id="294" r:id="rId7"/>
    <p:sldId id="279" r:id="rId8"/>
    <p:sldId id="295" r:id="rId9"/>
    <p:sldId id="280" r:id="rId10"/>
    <p:sldId id="281" r:id="rId11"/>
    <p:sldId id="282" r:id="rId12"/>
    <p:sldId id="283" r:id="rId13"/>
    <p:sldId id="286" r:id="rId14"/>
    <p:sldId id="287" r:id="rId15"/>
    <p:sldId id="288" r:id="rId16"/>
    <p:sldId id="289" r:id="rId17"/>
    <p:sldId id="290" r:id="rId18"/>
    <p:sldId id="291" r:id="rId19"/>
    <p:sldId id="296" r:id="rId20"/>
    <p:sldId id="297" r:id="rId21"/>
    <p:sldId id="298" r:id="rId22"/>
    <p:sldId id="299"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8468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34022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6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62113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0046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17991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45104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71723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31444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27071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160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38664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7998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24715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541367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
        <p:nvSpPr>
          <p:cNvPr id="5" name="Date Placeholder 4"/>
          <p:cNvSpPr>
            <a:spLocks noGrp="1"/>
          </p:cNvSpPr>
          <p:nvPr>
            <p:ph type="dt" sz="half" idx="10"/>
          </p:nvPr>
        </p:nvSpPr>
        <p:spPr/>
        <p:txBody>
          <a:bodyPr/>
          <a:lstStyle/>
          <a:p>
            <a:fld id="{94571806-8EB6-4812-80D6-C5BBA9204212}" type="datetimeFigureOut">
              <a:rPr lang="en-US" smtClean="0"/>
              <a:pPr/>
              <a:t>5/18/2022</a:t>
            </a:fld>
            <a:endParaRPr lang="en-US"/>
          </a:p>
        </p:txBody>
      </p:sp>
    </p:spTree>
    <p:extLst>
      <p:ext uri="{BB962C8B-B14F-4D97-AF65-F5344CB8AC3E}">
        <p14:creationId xmlns:p14="http://schemas.microsoft.com/office/powerpoint/2010/main" val="202141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5/18/2022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p14="http://schemas.microsoft.com/office/powerpoint/2010/main" val="1174247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23.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28.bin"/><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3.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5.bin"/><Relationship Id="rId14" Type="http://schemas.openxmlformats.org/officeDocument/2006/relationships/image" Target="../media/image37.wmf"/></Relationships>
</file>

<file path=ppt/slides/_rels/slide17.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2.wmf"/><Relationship Id="rId5" Type="http://schemas.openxmlformats.org/officeDocument/2006/relationships/oleObject" Target="../embeddings/oleObject42.bin"/><Relationship Id="rId4" Type="http://schemas.openxmlformats.org/officeDocument/2006/relationships/image" Target="../media/image4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0288"/>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658113"/>
            <a:ext cx="8596668" cy="4383250"/>
          </a:xfrm>
        </p:spPr>
        <p:txBody>
          <a:bodyPr>
            <a:normAutofit/>
          </a:bodyPr>
          <a:lstStyle/>
          <a:p>
            <a:pPr algn="just"/>
            <a:r>
              <a:rPr lang="sr-Latn-CS" sz="2200" dirty="0" smtClean="0"/>
              <a:t>Ulazne i izlazne verovatnoće moraju da zadovolje i relacije</a:t>
            </a:r>
            <a:endParaRPr lang="en-US" sz="2200" dirty="0" smtClean="0"/>
          </a:p>
          <a:p>
            <a:pPr algn="just"/>
            <a:endParaRPr lang="sr-Latn-CS" sz="2200" dirty="0" smtClean="0"/>
          </a:p>
          <a:p>
            <a:pPr algn="just">
              <a:buNone/>
            </a:pPr>
            <a:endParaRPr lang="sr-Latn-CS" sz="2200" dirty="0" smtClean="0"/>
          </a:p>
          <a:p>
            <a:pPr algn="just"/>
            <a:r>
              <a:rPr lang="sr-Latn-CS" sz="2200" dirty="0" smtClean="0"/>
              <a:t>Postoje dva skupa ulaznih verovatnoća od interesa. Pored već pomenutih, tu je i skup </a:t>
            </a:r>
            <a:r>
              <a:rPr lang="sr-Latn-CS" sz="2200" b="1" i="1" dirty="0" smtClean="0"/>
              <a:t>aposteriornih verovatnoća</a:t>
            </a:r>
            <a:r>
              <a:rPr lang="sr-Latn-CS" sz="2200" dirty="0" smtClean="0"/>
              <a:t> simbola na ulazu u kanal  koji je označen sa  </a:t>
            </a:r>
            <a:r>
              <a:rPr lang="sr-Latn-CS" sz="2200" i="1" dirty="0" smtClean="0"/>
              <a:t>P</a:t>
            </a:r>
            <a:r>
              <a:rPr lang="sr-Latn-CS" sz="2200" dirty="0" smtClean="0"/>
              <a:t>(</a:t>
            </a:r>
            <a:r>
              <a:rPr lang="sr-Latn-CS" sz="2200" i="1" dirty="0" smtClean="0"/>
              <a:t>x</a:t>
            </a:r>
            <a:r>
              <a:rPr lang="sr-Latn-CS" sz="2200" i="1" baseline="-25000" dirty="0" smtClean="0"/>
              <a:t>i</a:t>
            </a:r>
            <a:r>
              <a:rPr lang="sr-Latn-CS" sz="2200" dirty="0" smtClean="0"/>
              <a:t>/</a:t>
            </a:r>
            <a:r>
              <a:rPr lang="sr-Latn-CS" sz="2200" i="1" dirty="0" smtClean="0"/>
              <a:t>y</a:t>
            </a:r>
            <a:r>
              <a:rPr lang="sr-Latn-CS" sz="2200" i="1" baseline="-25000" dirty="0" smtClean="0"/>
              <a:t>j</a:t>
            </a:r>
            <a:r>
              <a:rPr lang="sr-Latn-CS" sz="2200" dirty="0" smtClean="0"/>
              <a:t>) (</a:t>
            </a:r>
            <a:r>
              <a:rPr lang="sr-Latn-CS" sz="2200" i="1" dirty="0" smtClean="0"/>
              <a:t>i </a:t>
            </a:r>
            <a:r>
              <a:rPr lang="sr-Latn-CS" sz="2200" dirty="0" smtClean="0"/>
              <a:t>= 1,2,…,</a:t>
            </a:r>
            <a:r>
              <a:rPr lang="sr-Latn-CS" sz="2200" i="1" dirty="0" smtClean="0"/>
              <a:t>r</a:t>
            </a:r>
            <a:r>
              <a:rPr lang="sr-Latn-CS" sz="2200" dirty="0" smtClean="0"/>
              <a:t>;  </a:t>
            </a:r>
            <a:r>
              <a:rPr lang="sr-Latn-CS" sz="2200" i="1" dirty="0" smtClean="0"/>
              <a:t>j </a:t>
            </a:r>
            <a:r>
              <a:rPr lang="sr-Latn-CS" sz="2200" dirty="0" smtClean="0"/>
              <a:t>= 1,2,…,</a:t>
            </a:r>
            <a:r>
              <a:rPr lang="sr-Latn-CS" sz="2200" i="1" dirty="0" smtClean="0"/>
              <a:t>s</a:t>
            </a:r>
            <a:r>
              <a:rPr lang="sr-Latn-CS" sz="2200" dirty="0" smtClean="0"/>
              <a:t>), kada se zna koji je simbol (</a:t>
            </a:r>
            <a:r>
              <a:rPr lang="sr-Latn-CS" sz="2200" i="1" dirty="0" smtClean="0"/>
              <a:t>y</a:t>
            </a:r>
            <a:r>
              <a:rPr lang="sr-Latn-CS" sz="2200" i="1" baseline="-25000" dirty="0" smtClean="0"/>
              <a:t>j</a:t>
            </a:r>
            <a:r>
              <a:rPr lang="sr-Latn-CS" sz="2200" dirty="0" smtClean="0"/>
              <a:t>) primljen. Ulazne verovatnoće mogu se još zvati i </a:t>
            </a:r>
            <a:r>
              <a:rPr lang="sr-Latn-CS" sz="2200" b="1" i="1" dirty="0" smtClean="0"/>
              <a:t>apriorne verovatnoće</a:t>
            </a:r>
            <a:r>
              <a:rPr lang="sr-Latn-CS" sz="2200" dirty="0" smtClean="0"/>
              <a:t>. </a:t>
            </a:r>
            <a:endParaRPr lang="sr-Latn-RS" sz="2200" dirty="0" smtClean="0"/>
          </a:p>
          <a:p>
            <a:r>
              <a:rPr lang="sr-Latn-RS" sz="2200" dirty="0" smtClean="0"/>
              <a:t>Iz </a:t>
            </a:r>
            <a:r>
              <a:rPr lang="sr-Latn-CS" sz="2200" dirty="0" smtClean="0"/>
              <a:t>združene verovatnoće događaja </a:t>
            </a:r>
            <a:r>
              <a:rPr lang="sr-Latn-CS" sz="2200" i="1" dirty="0" smtClean="0"/>
              <a:t>x</a:t>
            </a:r>
            <a:r>
              <a:rPr lang="sr-Latn-CS" sz="2200" i="1" baseline="-25000" dirty="0" smtClean="0"/>
              <a:t>i</a:t>
            </a:r>
            <a:r>
              <a:rPr lang="sr-Latn-CS" sz="2200" dirty="0" smtClean="0"/>
              <a:t> i </a:t>
            </a:r>
            <a:r>
              <a:rPr lang="sr-Latn-CS" sz="2200" i="1" dirty="0" smtClean="0"/>
              <a:t>y</a:t>
            </a:r>
            <a:r>
              <a:rPr lang="sr-Latn-CS" sz="2200" i="1" baseline="-25000" dirty="0" smtClean="0"/>
              <a:t>j:</a:t>
            </a:r>
          </a:p>
          <a:p>
            <a:endParaRPr lang="sr-Latn-CS" sz="2200" i="1" baseline="-25000" dirty="0" smtClean="0"/>
          </a:p>
          <a:p>
            <a:pPr>
              <a:buNone/>
            </a:pPr>
            <a:endParaRPr lang="en-US" dirty="0"/>
          </a:p>
        </p:txBody>
      </p:sp>
      <p:graphicFrame>
        <p:nvGraphicFramePr>
          <p:cNvPr id="28676" name="Object 4"/>
          <p:cNvGraphicFramePr>
            <a:graphicFrameLocks noChangeAspect="1"/>
          </p:cNvGraphicFramePr>
          <p:nvPr/>
        </p:nvGraphicFramePr>
        <p:xfrm>
          <a:off x="1339342" y="2133600"/>
          <a:ext cx="3273726" cy="902208"/>
        </p:xfrm>
        <a:graphic>
          <a:graphicData uri="http://schemas.openxmlformats.org/presentationml/2006/ole">
            <mc:AlternateContent xmlns:mc="http://schemas.openxmlformats.org/markup-compatibility/2006">
              <mc:Choice xmlns:v="urn:schemas-microsoft-com:vml" Requires="v">
                <p:oleObj spid="_x0000_s28683" name="Equation" r:id="rId3" imgW="1612800" imgH="444240" progId="Equation.3">
                  <p:embed/>
                </p:oleObj>
              </mc:Choice>
              <mc:Fallback>
                <p:oleObj name="Equation" r:id="rId3" imgW="1612800" imgH="4442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9342" y="2133600"/>
                        <a:ext cx="3273726" cy="90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8" name="Object 6"/>
          <p:cNvGraphicFramePr>
            <a:graphicFrameLocks noChangeAspect="1"/>
          </p:cNvGraphicFramePr>
          <p:nvPr/>
        </p:nvGraphicFramePr>
        <p:xfrm>
          <a:off x="1256537" y="5462016"/>
          <a:ext cx="5605967" cy="500063"/>
        </p:xfrm>
        <a:graphic>
          <a:graphicData uri="http://schemas.openxmlformats.org/presentationml/2006/ole">
            <mc:AlternateContent xmlns:mc="http://schemas.openxmlformats.org/markup-compatibility/2006">
              <mc:Choice xmlns:v="urn:schemas-microsoft-com:vml" Requires="v">
                <p:oleObj spid="_x0000_s28684" name="Equation" r:id="rId5" imgW="2705040" imgH="241200" progId="Equation.3">
                  <p:embed/>
                </p:oleObj>
              </mc:Choice>
              <mc:Fallback>
                <p:oleObj name="Equation" r:id="rId5" imgW="2705040" imgH="2412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6537" y="5462016"/>
                        <a:ext cx="5605967"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7136"/>
          </a:xfrm>
        </p:spPr>
        <p:txBody>
          <a:bodyPr>
            <a:normAutofit/>
          </a:bodyPr>
          <a:lstStyle/>
          <a:p>
            <a:pPr algn="ctr"/>
            <a:r>
              <a:rPr lang="sr-Latn-CS" sz="2400" b="1" dirty="0" smtClean="0"/>
              <a:t>Kanali za prenos informacija</a:t>
            </a:r>
            <a:endParaRPr lang="en-US" dirty="0"/>
          </a:p>
        </p:txBody>
      </p:sp>
      <p:sp>
        <p:nvSpPr>
          <p:cNvPr id="3" name="Content Placeholder 2"/>
          <p:cNvSpPr>
            <a:spLocks noGrp="1"/>
          </p:cNvSpPr>
          <p:nvPr>
            <p:ph idx="1"/>
          </p:nvPr>
        </p:nvSpPr>
        <p:spPr>
          <a:xfrm>
            <a:off x="677334" y="1584961"/>
            <a:ext cx="8596668" cy="4456402"/>
          </a:xfrm>
        </p:spPr>
        <p:txBody>
          <a:bodyPr/>
          <a:lstStyle/>
          <a:p>
            <a:r>
              <a:rPr lang="sr-Latn-CS" sz="2200" b="1" dirty="0" smtClean="0"/>
              <a:t>Entropija izlazne liste</a:t>
            </a:r>
          </a:p>
          <a:p>
            <a:r>
              <a:rPr lang="sr-Latn-CS" sz="2200" dirty="0" smtClean="0"/>
              <a:t>Definisana je izrazom</a:t>
            </a:r>
            <a:r>
              <a:rPr lang="sr-Latn-CS" sz="2200" b="1" dirty="0" smtClean="0"/>
              <a:t>:</a:t>
            </a:r>
          </a:p>
          <a:p>
            <a:endParaRPr lang="sr-Latn-CS" sz="2200" b="1" dirty="0" smtClean="0"/>
          </a:p>
          <a:p>
            <a:endParaRPr lang="sr-Latn-CS" sz="2200" b="1" dirty="0" smtClean="0"/>
          </a:p>
          <a:p>
            <a:r>
              <a:rPr lang="sr-Latn-CS" sz="2400" b="1" dirty="0" smtClean="0"/>
              <a:t>Uslovna entropija</a:t>
            </a:r>
            <a:r>
              <a:rPr lang="sr-Latn-CS" sz="2400" dirty="0" smtClean="0"/>
              <a:t> </a:t>
            </a:r>
            <a:r>
              <a:rPr lang="sr-Latn-CS" sz="2400" b="1" dirty="0" smtClean="0"/>
              <a:t>izlazne liste </a:t>
            </a:r>
          </a:p>
          <a:p>
            <a:r>
              <a:rPr lang="sr-Latn-CS" sz="2200" dirty="0" smtClean="0"/>
              <a:t>Mera neizvesnosti o tome šta će biti primljeno ako se zna šta je poslato naziva se </a:t>
            </a:r>
            <a:r>
              <a:rPr lang="sr-Latn-CS" sz="2200" i="1" dirty="0" smtClean="0"/>
              <a:t>uslovna entropija izlazne liste :</a:t>
            </a:r>
          </a:p>
          <a:p>
            <a:endParaRPr lang="sr-Latn-CS" sz="2200" i="1" dirty="0" smtClean="0"/>
          </a:p>
          <a:p>
            <a:endParaRPr lang="sr-Latn-CS" sz="2200" b="1" dirty="0" smtClean="0"/>
          </a:p>
          <a:p>
            <a:endParaRPr lang="sr-Latn-CS" sz="2200" b="1" dirty="0" smtClean="0"/>
          </a:p>
          <a:p>
            <a:endParaRPr lang="en-US" sz="2200" b="1" dirty="0" smtClean="0"/>
          </a:p>
          <a:p>
            <a:endParaRPr lang="en-US" dirty="0"/>
          </a:p>
        </p:txBody>
      </p:sp>
      <p:graphicFrame>
        <p:nvGraphicFramePr>
          <p:cNvPr id="8194" name="Object 2"/>
          <p:cNvGraphicFramePr>
            <a:graphicFrameLocks noChangeAspect="1"/>
          </p:cNvGraphicFramePr>
          <p:nvPr/>
        </p:nvGraphicFramePr>
        <p:xfrm>
          <a:off x="1498600" y="2600325"/>
          <a:ext cx="2566988" cy="728663"/>
        </p:xfrm>
        <a:graphic>
          <a:graphicData uri="http://schemas.openxmlformats.org/presentationml/2006/ole">
            <mc:AlternateContent xmlns:mc="http://schemas.openxmlformats.org/markup-compatibility/2006">
              <mc:Choice xmlns:v="urn:schemas-microsoft-com:vml" Requires="v">
                <p:oleObj spid="_x0000_s8200" name="Equation" r:id="rId3" imgW="1790640" imgH="507960" progId="Equation.3">
                  <p:embed/>
                </p:oleObj>
              </mc:Choice>
              <mc:Fallback>
                <p:oleObj name="Equation" r:id="rId3" imgW="179064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8600" y="2600325"/>
                        <a:ext cx="2566988"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1632204" y="4828032"/>
          <a:ext cx="4523454" cy="913829"/>
        </p:xfrm>
        <a:graphic>
          <a:graphicData uri="http://schemas.openxmlformats.org/presentationml/2006/ole">
            <mc:AlternateContent xmlns:mc="http://schemas.openxmlformats.org/markup-compatibility/2006">
              <mc:Choice xmlns:v="urn:schemas-microsoft-com:vml" Requires="v">
                <p:oleObj spid="_x0000_s8201" name="Equation" r:id="rId5" imgW="2514600" imgH="507960" progId="Equation.3">
                  <p:embed/>
                </p:oleObj>
              </mc:Choice>
              <mc:Fallback>
                <p:oleObj name="Equation" r:id="rId5" imgW="251460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2204" y="4828032"/>
                        <a:ext cx="4523454" cy="91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6176"/>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658112"/>
            <a:ext cx="8596668" cy="4608575"/>
          </a:xfrm>
        </p:spPr>
        <p:txBody>
          <a:bodyPr>
            <a:normAutofit/>
          </a:bodyPr>
          <a:lstStyle/>
          <a:p>
            <a:r>
              <a:rPr lang="sr-Latn-CS" sz="2200" dirty="0" smtClean="0"/>
              <a:t>Na slici 8 predstavljen je </a:t>
            </a:r>
            <a:r>
              <a:rPr lang="sr-Latn-CS" sz="2400" dirty="0" smtClean="0"/>
              <a:t>odnos prenesene informacije i različitih entropija.</a:t>
            </a:r>
            <a:endParaRPr lang="en-US" sz="2400" dirty="0" smtClean="0"/>
          </a:p>
          <a:p>
            <a:r>
              <a:rPr lang="sr-Latn-CS" sz="2200" dirty="0" smtClean="0"/>
              <a:t>                                           H(X,Y)</a:t>
            </a:r>
          </a:p>
          <a:p>
            <a:r>
              <a:rPr lang="sr-Latn-CS" sz="2200" dirty="0" smtClean="0"/>
              <a:t>   H(X)                                                                   H(Y)</a:t>
            </a:r>
          </a:p>
          <a:p>
            <a:r>
              <a:rPr lang="sr-Latn-CS" sz="2200" dirty="0" smtClean="0"/>
              <a:t>       </a:t>
            </a:r>
          </a:p>
          <a:p>
            <a:r>
              <a:rPr lang="sr-Latn-CS" sz="2200" dirty="0" smtClean="0"/>
              <a:t>                  H(X/Y)             I(X,Y)           H(Y/X) </a:t>
            </a:r>
          </a:p>
          <a:p>
            <a:endParaRPr lang="sr-Latn-CS" sz="2200" dirty="0" smtClean="0"/>
          </a:p>
          <a:p>
            <a:r>
              <a:rPr lang="sr-Latn-CS" sz="2200" dirty="0" smtClean="0"/>
              <a:t>     </a:t>
            </a:r>
          </a:p>
          <a:p>
            <a:r>
              <a:rPr lang="sr-Latn-CS" sz="2200" dirty="0" smtClean="0"/>
              <a:t>                                        Slika 8</a:t>
            </a:r>
          </a:p>
          <a:p>
            <a:r>
              <a:rPr lang="sr-Latn-CS" sz="2200" dirty="0" smtClean="0"/>
              <a:t>Na osnovu slike 8 mogu se pisati sledeće relacije:                        </a:t>
            </a:r>
            <a:r>
              <a:rPr lang="sr-Latn-CS" sz="2000" dirty="0" smtClean="0"/>
              <a:t>                                              </a:t>
            </a:r>
            <a:endParaRPr lang="en-US" sz="2000" dirty="0" smtClean="0"/>
          </a:p>
        </p:txBody>
      </p:sp>
      <p:sp>
        <p:nvSpPr>
          <p:cNvPr id="4" name="Oval 3"/>
          <p:cNvSpPr/>
          <p:nvPr/>
        </p:nvSpPr>
        <p:spPr>
          <a:xfrm>
            <a:off x="4023360" y="3279648"/>
            <a:ext cx="3560064" cy="1658112"/>
          </a:xfrm>
          <a:prstGeom prst="ellipse">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accent1"/>
              </a:solidFill>
            </a:endParaRPr>
          </a:p>
        </p:txBody>
      </p:sp>
      <p:sp>
        <p:nvSpPr>
          <p:cNvPr id="5" name="Oval 4"/>
          <p:cNvSpPr/>
          <p:nvPr/>
        </p:nvSpPr>
        <p:spPr>
          <a:xfrm>
            <a:off x="2127504" y="3249168"/>
            <a:ext cx="3560064" cy="1658112"/>
          </a:xfrm>
          <a:prstGeom prst="ellipse">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accent1"/>
              </a:solidFill>
            </a:endParaRPr>
          </a:p>
        </p:txBody>
      </p:sp>
      <p:cxnSp>
        <p:nvCxnSpPr>
          <p:cNvPr id="7" name="Straight Arrow Connector 6"/>
          <p:cNvCxnSpPr/>
          <p:nvPr/>
        </p:nvCxnSpPr>
        <p:spPr>
          <a:xfrm>
            <a:off x="1987296" y="3474720"/>
            <a:ext cx="268224" cy="1584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7278624" y="3401568"/>
            <a:ext cx="329184" cy="256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962144" y="2865120"/>
            <a:ext cx="585216" cy="377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279392" y="2865120"/>
            <a:ext cx="694944" cy="377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2752"/>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560577"/>
            <a:ext cx="8596668" cy="4145279"/>
          </a:xfrm>
        </p:spPr>
        <p:txBody>
          <a:bodyPr/>
          <a:lstStyle/>
          <a:p>
            <a:r>
              <a:rPr lang="sr-Latn-CS" dirty="0" smtClean="0"/>
              <a:t>                                                      ,</a:t>
            </a:r>
          </a:p>
          <a:p>
            <a:endParaRPr lang="sr-Latn-CS" dirty="0" smtClean="0"/>
          </a:p>
          <a:p>
            <a:endParaRPr lang="sr-Latn-CS" dirty="0" smtClean="0"/>
          </a:p>
          <a:p>
            <a:r>
              <a:rPr lang="sr-Latn-CS" dirty="0" smtClean="0"/>
              <a:t>                                              </a:t>
            </a:r>
          </a:p>
          <a:p>
            <a:endParaRPr lang="sr-Latn-CS" dirty="0" smtClean="0"/>
          </a:p>
          <a:p>
            <a:endParaRPr lang="sr-Latn-CS" dirty="0" smtClean="0"/>
          </a:p>
          <a:p>
            <a:pPr algn="just"/>
            <a:r>
              <a:rPr lang="sr-Latn-CS" sz="2200" dirty="0" smtClean="0"/>
              <a:t>Mera svakog skupa je entropija odgovarajuće liste. Mera unije je združena entropija, mera preseka je međusobna informacija a mere razlike skupova su odgovarajuće aposteriorne entropije.</a:t>
            </a:r>
            <a:endParaRPr lang="en-US" sz="2200" dirty="0" smtClean="0"/>
          </a:p>
          <a:p>
            <a:pPr algn="just"/>
            <a:endParaRPr lang="en-US" sz="2200" dirty="0"/>
          </a:p>
        </p:txBody>
      </p:sp>
      <p:graphicFrame>
        <p:nvGraphicFramePr>
          <p:cNvPr id="27650" name="Object 2"/>
          <p:cNvGraphicFramePr>
            <a:graphicFrameLocks noChangeAspect="1"/>
          </p:cNvGraphicFramePr>
          <p:nvPr/>
        </p:nvGraphicFramePr>
        <p:xfrm>
          <a:off x="1200403" y="1570165"/>
          <a:ext cx="3371597" cy="317326"/>
        </p:xfrm>
        <a:graphic>
          <a:graphicData uri="http://schemas.openxmlformats.org/presentationml/2006/ole">
            <mc:AlternateContent xmlns:mc="http://schemas.openxmlformats.org/markup-compatibility/2006">
              <mc:Choice xmlns:v="urn:schemas-microsoft-com:vml" Requires="v">
                <p:oleObj spid="_x0000_s27663" name="Equation" r:id="rId3" imgW="2158920" imgH="203040" progId="Equation.3">
                  <p:embed/>
                </p:oleObj>
              </mc:Choice>
              <mc:Fallback>
                <p:oleObj name="Equation" r:id="rId3" imgW="215892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0403" y="1570165"/>
                        <a:ext cx="3371597" cy="317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1" name="Object 3"/>
          <p:cNvGraphicFramePr>
            <a:graphicFrameLocks noChangeAspect="1"/>
          </p:cNvGraphicFramePr>
          <p:nvPr/>
        </p:nvGraphicFramePr>
        <p:xfrm>
          <a:off x="1208531" y="2143188"/>
          <a:ext cx="2966828" cy="343980"/>
        </p:xfrm>
        <a:graphic>
          <a:graphicData uri="http://schemas.openxmlformats.org/presentationml/2006/ole">
            <mc:AlternateContent xmlns:mc="http://schemas.openxmlformats.org/markup-compatibility/2006">
              <mc:Choice xmlns:v="urn:schemas-microsoft-com:vml" Requires="v">
                <p:oleObj spid="_x0000_s27664" name="Equation" r:id="rId5" imgW="1752480" imgH="203040" progId="Equation.3">
                  <p:embed/>
                </p:oleObj>
              </mc:Choice>
              <mc:Fallback>
                <p:oleObj name="Equation" r:id="rId5" imgW="17524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8531" y="2143188"/>
                        <a:ext cx="2966828" cy="343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2" name="Object 4"/>
          <p:cNvGraphicFramePr>
            <a:graphicFrameLocks noChangeAspect="1"/>
          </p:cNvGraphicFramePr>
          <p:nvPr/>
        </p:nvGraphicFramePr>
        <p:xfrm>
          <a:off x="1257299" y="2777172"/>
          <a:ext cx="2936749" cy="340493"/>
        </p:xfrm>
        <a:graphic>
          <a:graphicData uri="http://schemas.openxmlformats.org/presentationml/2006/ole">
            <mc:AlternateContent xmlns:mc="http://schemas.openxmlformats.org/markup-compatibility/2006">
              <mc:Choice xmlns:v="urn:schemas-microsoft-com:vml" Requires="v">
                <p:oleObj spid="_x0000_s27665" name="Equation" r:id="rId7" imgW="1752480" imgH="203040" progId="Equation.3">
                  <p:embed/>
                </p:oleObj>
              </mc:Choice>
              <mc:Fallback>
                <p:oleObj name="Equation" r:id="rId7" imgW="175248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7299" y="2777172"/>
                        <a:ext cx="2936749" cy="34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4" name="Object 6"/>
          <p:cNvGraphicFramePr>
            <a:graphicFrameLocks noChangeAspect="1"/>
          </p:cNvGraphicFramePr>
          <p:nvPr/>
        </p:nvGraphicFramePr>
        <p:xfrm>
          <a:off x="1153732" y="3352800"/>
          <a:ext cx="2977682" cy="359347"/>
        </p:xfrm>
        <a:graphic>
          <a:graphicData uri="http://schemas.openxmlformats.org/presentationml/2006/ole">
            <mc:AlternateContent xmlns:mc="http://schemas.openxmlformats.org/markup-compatibility/2006">
              <mc:Choice xmlns:v="urn:schemas-microsoft-com:vml" Requires="v">
                <p:oleObj spid="_x0000_s27666" name="Equation" r:id="rId9" imgW="1688760" imgH="203040" progId="Equation.3">
                  <p:embed/>
                </p:oleObj>
              </mc:Choice>
              <mc:Fallback>
                <p:oleObj name="Equation" r:id="rId9" imgW="1688760" imgH="2030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53732" y="3352800"/>
                        <a:ext cx="2977682" cy="359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6176"/>
          </a:xfrm>
        </p:spPr>
        <p:txBody>
          <a:bodyPr>
            <a:normAutofit/>
          </a:bodyPr>
          <a:lstStyle/>
          <a:p>
            <a:pPr algn="ctr"/>
            <a:r>
              <a:rPr lang="sr-Latn-CS" sz="2400" b="1" dirty="0" smtClean="0"/>
              <a:t>Kanali za prenos informacija</a:t>
            </a:r>
            <a:endParaRPr lang="en-US" dirty="0"/>
          </a:p>
        </p:txBody>
      </p:sp>
      <p:sp>
        <p:nvSpPr>
          <p:cNvPr id="3" name="Content Placeholder 2"/>
          <p:cNvSpPr>
            <a:spLocks noGrp="1"/>
          </p:cNvSpPr>
          <p:nvPr>
            <p:ph idx="1"/>
          </p:nvPr>
        </p:nvSpPr>
        <p:spPr>
          <a:xfrm>
            <a:off x="677334" y="1487425"/>
            <a:ext cx="8596668" cy="4553938"/>
          </a:xfrm>
        </p:spPr>
        <p:txBody>
          <a:bodyPr/>
          <a:lstStyle/>
          <a:p>
            <a:r>
              <a:rPr lang="sr-Latn-RS" sz="2400" b="1" dirty="0" smtClean="0"/>
              <a:t>Primer 2:</a:t>
            </a:r>
          </a:p>
          <a:p>
            <a:r>
              <a:rPr lang="sr-Latn-CS" sz="2200" dirty="0" smtClean="0"/>
              <a:t>Neka je dat binarni kanal  definisan matricom</a:t>
            </a:r>
          </a:p>
          <a:p>
            <a:endParaRPr lang="sr-Latn-CS" sz="2200" dirty="0" smtClean="0"/>
          </a:p>
          <a:p>
            <a:endParaRPr lang="sr-Latn-CS" sz="2200" dirty="0" smtClean="0"/>
          </a:p>
          <a:p>
            <a:endParaRPr lang="sr-Latn-RS" sz="2200" dirty="0" smtClean="0"/>
          </a:p>
          <a:p>
            <a:r>
              <a:rPr lang="sr-Latn-CS" sz="2200" dirty="0" smtClean="0"/>
              <a:t>Treba odrediti sve nepoznate verovatnoće, ako su ulazne verovatnoće </a:t>
            </a:r>
            <a:r>
              <a:rPr lang="sr-Latn-CS" sz="2200" i="1" dirty="0" smtClean="0"/>
              <a:t>P</a:t>
            </a:r>
            <a:r>
              <a:rPr lang="sr-Latn-CS" sz="2200" dirty="0" smtClean="0"/>
              <a:t>(</a:t>
            </a:r>
            <a:r>
              <a:rPr lang="sr-Latn-CS" sz="2200" i="1" dirty="0" smtClean="0"/>
              <a:t>x</a:t>
            </a:r>
            <a:r>
              <a:rPr lang="sr-Latn-CS" sz="2200" baseline="-25000" dirty="0" smtClean="0"/>
              <a:t>1</a:t>
            </a:r>
            <a:r>
              <a:rPr lang="sr-Latn-CS" sz="2200" dirty="0" smtClean="0"/>
              <a:t>)</a:t>
            </a:r>
            <a:r>
              <a:rPr lang="sr-Latn-CS" sz="2200" i="1" dirty="0" smtClean="0"/>
              <a:t> </a:t>
            </a:r>
            <a:r>
              <a:rPr lang="sr-Latn-CS" sz="2200" dirty="0" smtClean="0"/>
              <a:t>= 3/4 i  </a:t>
            </a:r>
            <a:r>
              <a:rPr lang="sr-Latn-CS" sz="2200" i="1" dirty="0" smtClean="0"/>
              <a:t>P</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 </a:t>
            </a:r>
            <a:r>
              <a:rPr lang="sr-Latn-CS" sz="2200" dirty="0" smtClean="0"/>
              <a:t>= 1/4</a:t>
            </a:r>
            <a:r>
              <a:rPr lang="sr-Latn-CS" sz="2400" dirty="0" smtClean="0"/>
              <a:t>.</a:t>
            </a:r>
          </a:p>
          <a:p>
            <a:r>
              <a:rPr lang="sr-Latn-CS" sz="2200" b="1" dirty="0" smtClean="0"/>
              <a:t>Rešenje</a:t>
            </a:r>
            <a:r>
              <a:rPr lang="sr-Latn-CS" sz="2400" dirty="0" smtClean="0"/>
              <a:t>:</a:t>
            </a:r>
            <a:endParaRPr lang="en-US" sz="2400" dirty="0" smtClean="0"/>
          </a:p>
          <a:p>
            <a:r>
              <a:rPr lang="sr-Latn-CS" sz="2200" dirty="0" smtClean="0"/>
              <a:t>Izlazne verovatnoće  su:</a:t>
            </a:r>
            <a:endParaRPr lang="en-US" sz="2200" dirty="0"/>
          </a:p>
        </p:txBody>
      </p:sp>
      <p:graphicFrame>
        <p:nvGraphicFramePr>
          <p:cNvPr id="3074" name="Object 2"/>
          <p:cNvGraphicFramePr>
            <a:graphicFrameLocks noChangeAspect="1"/>
          </p:cNvGraphicFramePr>
          <p:nvPr/>
        </p:nvGraphicFramePr>
        <p:xfrm>
          <a:off x="1194054" y="2520633"/>
          <a:ext cx="1439418" cy="1266688"/>
        </p:xfrm>
        <a:graphic>
          <a:graphicData uri="http://schemas.openxmlformats.org/presentationml/2006/ole">
            <mc:AlternateContent xmlns:mc="http://schemas.openxmlformats.org/markup-compatibility/2006">
              <mc:Choice xmlns:v="urn:schemas-microsoft-com:vml" Requires="v">
                <p:oleObj spid="_x0000_s29701" name="Equation" r:id="rId3" imgW="952200" imgH="838080" progId="Equation.3">
                  <p:embed/>
                </p:oleObj>
              </mc:Choice>
              <mc:Fallback>
                <p:oleObj name="Equation" r:id="rId3" imgW="95220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4054" y="2520633"/>
                        <a:ext cx="1439418" cy="12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7136"/>
          </a:xfrm>
        </p:spPr>
        <p:txBody>
          <a:bodyPr>
            <a:noAutofit/>
          </a:bodyPr>
          <a:lstStyle/>
          <a:p>
            <a:pPr algn="ctr"/>
            <a:r>
              <a:rPr lang="sr-Latn-CS" sz="2200" b="1" dirty="0" smtClean="0"/>
              <a:t>Kanali za prenos informacija</a:t>
            </a:r>
            <a:r>
              <a:rPr lang="en-US" sz="2200" b="1" dirty="0" smtClean="0"/>
              <a:t/>
            </a:r>
            <a:br>
              <a:rPr lang="en-US" sz="2200" b="1" dirty="0" smtClean="0"/>
            </a:br>
            <a:endParaRPr lang="en-US" sz="2200" dirty="0"/>
          </a:p>
        </p:txBody>
      </p:sp>
      <p:sp>
        <p:nvSpPr>
          <p:cNvPr id="3" name="Content Placeholder 2"/>
          <p:cNvSpPr>
            <a:spLocks noGrp="1"/>
          </p:cNvSpPr>
          <p:nvPr>
            <p:ph idx="1"/>
          </p:nvPr>
        </p:nvSpPr>
        <p:spPr>
          <a:xfrm>
            <a:off x="677334" y="1609345"/>
            <a:ext cx="8596668" cy="4432018"/>
          </a:xfrm>
        </p:spPr>
        <p:txBody>
          <a:bodyPr/>
          <a:lstStyle/>
          <a:p>
            <a:pPr>
              <a:buNone/>
            </a:pPr>
            <a:endParaRPr lang="sr-Latn-RS" dirty="0" smtClean="0"/>
          </a:p>
          <a:p>
            <a:endParaRPr lang="sr-Latn-RS" dirty="0" smtClean="0"/>
          </a:p>
          <a:p>
            <a:endParaRPr lang="sr-Latn-RS" dirty="0" smtClean="0"/>
          </a:p>
          <a:p>
            <a:endParaRPr lang="sr-Latn-RS" dirty="0" smtClean="0"/>
          </a:p>
          <a:p>
            <a:r>
              <a:rPr lang="sr-Latn-CS" sz="2200" dirty="0" smtClean="0"/>
              <a:t>Provera: </a:t>
            </a:r>
            <a:r>
              <a:rPr lang="sr-Latn-CS" sz="2200" i="1" dirty="0" smtClean="0"/>
              <a:t>P</a:t>
            </a:r>
            <a:r>
              <a:rPr lang="sr-Latn-CS" sz="2200" dirty="0" smtClean="0"/>
              <a:t>(</a:t>
            </a:r>
            <a:r>
              <a:rPr lang="sr-Latn-CS" sz="2200" i="1" dirty="0" smtClean="0"/>
              <a:t>y</a:t>
            </a:r>
            <a:r>
              <a:rPr lang="sr-Latn-CS" sz="2200" baseline="-25000" dirty="0" smtClean="0"/>
              <a:t>1</a:t>
            </a:r>
            <a:r>
              <a:rPr lang="sr-Latn-CS" sz="2200" dirty="0" smtClean="0"/>
              <a:t>)+</a:t>
            </a:r>
            <a:r>
              <a:rPr lang="sr-Latn-CS" sz="2200" i="1" dirty="0" smtClean="0"/>
              <a:t>P</a:t>
            </a:r>
            <a:r>
              <a:rPr lang="sr-Latn-CS" sz="2200" dirty="0" smtClean="0"/>
              <a:t>(</a:t>
            </a:r>
            <a:r>
              <a:rPr lang="sr-Latn-CS" sz="2200" i="1" dirty="0" smtClean="0"/>
              <a:t>y</a:t>
            </a:r>
            <a:r>
              <a:rPr lang="sr-Latn-CS" sz="2200" baseline="-25000" dirty="0" smtClean="0"/>
              <a:t>2</a:t>
            </a:r>
            <a:r>
              <a:rPr lang="sr-Latn-CS" sz="2200" dirty="0" smtClean="0"/>
              <a:t>)</a:t>
            </a:r>
            <a:r>
              <a:rPr lang="sr-Latn-CS" sz="2200" i="1" dirty="0" smtClean="0"/>
              <a:t> </a:t>
            </a:r>
            <a:r>
              <a:rPr lang="sr-Latn-CS" sz="2200" dirty="0" smtClean="0"/>
              <a:t>= 1.</a:t>
            </a:r>
            <a:endParaRPr lang="en-US" sz="2200" dirty="0" smtClean="0"/>
          </a:p>
          <a:p>
            <a:r>
              <a:rPr lang="sr-Latn-CS" sz="2200" dirty="0" smtClean="0"/>
              <a:t>Aposteriorne verovatnoće :</a:t>
            </a:r>
          </a:p>
          <a:p>
            <a:endParaRPr lang="sr-Latn-CS" sz="2200" dirty="0" smtClean="0"/>
          </a:p>
          <a:p>
            <a:endParaRPr lang="sr-Latn-CS" sz="2200" dirty="0" smtClean="0"/>
          </a:p>
          <a:p>
            <a:endParaRPr lang="en-US" sz="2200" dirty="0"/>
          </a:p>
        </p:txBody>
      </p:sp>
      <p:graphicFrame>
        <p:nvGraphicFramePr>
          <p:cNvPr id="30722" name="Object 2"/>
          <p:cNvGraphicFramePr>
            <a:graphicFrameLocks noChangeAspect="1"/>
          </p:cNvGraphicFramePr>
          <p:nvPr/>
        </p:nvGraphicFramePr>
        <p:xfrm>
          <a:off x="873251" y="1643316"/>
          <a:ext cx="7532246" cy="1575372"/>
        </p:xfrm>
        <a:graphic>
          <a:graphicData uri="http://schemas.openxmlformats.org/presentationml/2006/ole">
            <mc:AlternateContent xmlns:mc="http://schemas.openxmlformats.org/markup-compatibility/2006">
              <mc:Choice xmlns:v="urn:schemas-microsoft-com:vml" Requires="v">
                <p:oleObj spid="_x0000_s30728" name="Equation" r:id="rId3" imgW="3886200" imgH="812520" progId="Equation.3">
                  <p:embed/>
                </p:oleObj>
              </mc:Choice>
              <mc:Fallback>
                <p:oleObj name="Equation" r:id="rId3" imgW="3886200" imgH="8125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251" y="1643316"/>
                        <a:ext cx="7532246" cy="1575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3" name="Object 3"/>
          <p:cNvGraphicFramePr>
            <a:graphicFrameLocks noChangeAspect="1"/>
          </p:cNvGraphicFramePr>
          <p:nvPr/>
        </p:nvGraphicFramePr>
        <p:xfrm>
          <a:off x="1173163" y="4473575"/>
          <a:ext cx="3473450" cy="750888"/>
        </p:xfrm>
        <a:graphic>
          <a:graphicData uri="http://schemas.openxmlformats.org/presentationml/2006/ole">
            <mc:AlternateContent xmlns:mc="http://schemas.openxmlformats.org/markup-compatibility/2006">
              <mc:Choice xmlns:v="urn:schemas-microsoft-com:vml" Requires="v">
                <p:oleObj spid="_x0000_s30729" name="Equation" r:id="rId5" imgW="1993680" imgH="431640" progId="Equation.3">
                  <p:embed/>
                </p:oleObj>
              </mc:Choice>
              <mc:Fallback>
                <p:oleObj name="Equation" r:id="rId5" imgW="199368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3163" y="4473575"/>
                        <a:ext cx="34734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0832"/>
          </a:xfrm>
        </p:spPr>
        <p:txBody>
          <a:bodyPr>
            <a:no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414273"/>
            <a:ext cx="8596668" cy="4627090"/>
          </a:xfrm>
        </p:spPr>
        <p:txBody>
          <a:bodyPr/>
          <a:lstStyle/>
          <a:p>
            <a:endParaRPr lang="sr-Latn-RS" dirty="0" smtClean="0"/>
          </a:p>
          <a:p>
            <a:endParaRPr lang="sr-Latn-RS" dirty="0" smtClean="0"/>
          </a:p>
          <a:p>
            <a:endParaRPr lang="sr-Latn-RS" dirty="0" smtClean="0"/>
          </a:p>
          <a:p>
            <a:r>
              <a:rPr lang="sr-Latn-RS" sz="2200" dirty="0" smtClean="0"/>
              <a:t>Iz relacije:</a:t>
            </a:r>
          </a:p>
          <a:p>
            <a:endParaRPr lang="sr-Latn-RS" dirty="0" smtClean="0"/>
          </a:p>
          <a:p>
            <a:endParaRPr lang="sr-Latn-RS" dirty="0" smtClean="0"/>
          </a:p>
          <a:p>
            <a:r>
              <a:rPr lang="sr-Latn-RS" sz="2200" dirty="0" smtClean="0"/>
              <a:t>sledi:</a:t>
            </a:r>
            <a:r>
              <a:rPr lang="sr-Latn-RS" dirty="0" smtClean="0"/>
              <a:t> </a:t>
            </a:r>
          </a:p>
          <a:p>
            <a:endParaRPr lang="sr-Latn-RS" dirty="0" smtClean="0"/>
          </a:p>
          <a:p>
            <a:endParaRPr lang="sr-Latn-RS" dirty="0" smtClean="0"/>
          </a:p>
          <a:p>
            <a:r>
              <a:rPr lang="sr-Latn-RS" sz="2200" dirty="0" smtClean="0"/>
              <a:t>Na sličan način se dobija </a:t>
            </a:r>
            <a:endParaRPr lang="en-US" sz="2200" dirty="0"/>
          </a:p>
        </p:txBody>
      </p:sp>
      <p:graphicFrame>
        <p:nvGraphicFramePr>
          <p:cNvPr id="31746" name="Object 2"/>
          <p:cNvGraphicFramePr>
            <a:graphicFrameLocks noChangeAspect="1"/>
          </p:cNvGraphicFramePr>
          <p:nvPr/>
        </p:nvGraphicFramePr>
        <p:xfrm>
          <a:off x="1190244" y="1553400"/>
          <a:ext cx="4216760" cy="884999"/>
        </p:xfrm>
        <a:graphic>
          <a:graphicData uri="http://schemas.openxmlformats.org/presentationml/2006/ole">
            <mc:AlternateContent xmlns:mc="http://schemas.openxmlformats.org/markup-compatibility/2006">
              <mc:Choice xmlns:v="urn:schemas-microsoft-com:vml" Requires="v">
                <p:oleObj spid="_x0000_s31755" name="Equation" r:id="rId3" imgW="2057400" imgH="431640" progId="Equation.3">
                  <p:embed/>
                </p:oleObj>
              </mc:Choice>
              <mc:Fallback>
                <p:oleObj name="Equation" r:id="rId3" imgW="205740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244" y="1553400"/>
                        <a:ext cx="4216760" cy="88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47" name="Object 3"/>
          <p:cNvGraphicFramePr>
            <a:graphicFrameLocks noChangeAspect="1"/>
          </p:cNvGraphicFramePr>
          <p:nvPr/>
        </p:nvGraphicFramePr>
        <p:xfrm>
          <a:off x="1082801" y="3243072"/>
          <a:ext cx="2958099" cy="389827"/>
        </p:xfrm>
        <a:graphic>
          <a:graphicData uri="http://schemas.openxmlformats.org/presentationml/2006/ole">
            <mc:AlternateContent xmlns:mc="http://schemas.openxmlformats.org/markup-compatibility/2006">
              <mc:Choice xmlns:v="urn:schemas-microsoft-com:vml" Requires="v">
                <p:oleObj spid="_x0000_s31756" name="Equation" r:id="rId5" imgW="1638000" imgH="215640" progId="Equation.3">
                  <p:embed/>
                </p:oleObj>
              </mc:Choice>
              <mc:Fallback>
                <p:oleObj name="Equation" r:id="rId5" imgW="16380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2801" y="3243072"/>
                        <a:ext cx="2958099" cy="389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48" name="Object 4"/>
          <p:cNvGraphicFramePr>
            <a:graphicFrameLocks noChangeAspect="1"/>
          </p:cNvGraphicFramePr>
          <p:nvPr/>
        </p:nvGraphicFramePr>
        <p:xfrm>
          <a:off x="1176273" y="4303776"/>
          <a:ext cx="4478397" cy="719328"/>
        </p:xfrm>
        <a:graphic>
          <a:graphicData uri="http://schemas.openxmlformats.org/presentationml/2006/ole">
            <mc:AlternateContent xmlns:mc="http://schemas.openxmlformats.org/markup-compatibility/2006">
              <mc:Choice xmlns:v="urn:schemas-microsoft-com:vml" Requires="v">
                <p:oleObj spid="_x0000_s31757" name="Equation" r:id="rId7" imgW="2450880" imgH="393480" progId="Equation.3">
                  <p:embed/>
                </p:oleObj>
              </mc:Choice>
              <mc:Fallback>
                <p:oleObj name="Equation" r:id="rId7" imgW="245088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6273" y="4303776"/>
                        <a:ext cx="4478397" cy="71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Autofit/>
          </a:bodyPr>
          <a:lstStyle/>
          <a:p>
            <a:pPr algn="ctr"/>
            <a:r>
              <a:rPr lang="sr-Latn-CS" sz="2200" b="1" dirty="0" smtClean="0"/>
              <a:t>Kanali za prenos informacija</a:t>
            </a:r>
            <a:r>
              <a:rPr lang="en-US" sz="2200" b="1" dirty="0" smtClean="0"/>
              <a:t/>
            </a:r>
            <a:br>
              <a:rPr lang="en-US" sz="2200" b="1" dirty="0" smtClean="0"/>
            </a:br>
            <a:endParaRPr lang="en-US" sz="2200" dirty="0"/>
          </a:p>
        </p:txBody>
      </p:sp>
      <p:sp>
        <p:nvSpPr>
          <p:cNvPr id="3" name="Content Placeholder 2"/>
          <p:cNvSpPr>
            <a:spLocks noGrp="1"/>
          </p:cNvSpPr>
          <p:nvPr>
            <p:ph idx="1"/>
          </p:nvPr>
        </p:nvSpPr>
        <p:spPr>
          <a:xfrm>
            <a:off x="677334" y="1682497"/>
            <a:ext cx="8596668" cy="4358866"/>
          </a:xfrm>
        </p:spPr>
        <p:txBody>
          <a:bodyPr/>
          <a:lstStyle/>
          <a:p>
            <a:r>
              <a:rPr lang="sr-Latn-RS" dirty="0" smtClean="0"/>
              <a:t> </a:t>
            </a:r>
          </a:p>
          <a:p>
            <a:endParaRPr lang="sr-Latn-RS" dirty="0" smtClean="0"/>
          </a:p>
          <a:p>
            <a:r>
              <a:rPr lang="sr-Latn-CS" sz="2200" dirty="0" smtClean="0"/>
              <a:t>Združena verovatnoća slučajne promenljive       i      je:</a:t>
            </a:r>
          </a:p>
          <a:p>
            <a:endParaRPr lang="sr-Latn-RS" sz="2200" dirty="0" smtClean="0"/>
          </a:p>
          <a:p>
            <a:endParaRPr lang="sr-Latn-RS" sz="2200" dirty="0" smtClean="0"/>
          </a:p>
          <a:p>
            <a:r>
              <a:rPr lang="sr-Latn-RS" sz="2200" dirty="0" smtClean="0"/>
              <a:t>Na sličan način se računaju: </a:t>
            </a:r>
          </a:p>
          <a:p>
            <a:r>
              <a:rPr lang="sr-Latn-CS" sz="2200" i="1" dirty="0" smtClean="0"/>
              <a:t>P</a:t>
            </a:r>
            <a:r>
              <a:rPr lang="sr-Latn-CS" sz="2200" dirty="0" smtClean="0"/>
              <a:t>(</a:t>
            </a:r>
            <a:r>
              <a:rPr lang="sr-Latn-CS" sz="2200" i="1" dirty="0" smtClean="0"/>
              <a:t>x</a:t>
            </a:r>
            <a:r>
              <a:rPr lang="sr-Latn-CS" sz="2200" baseline="-25000" dirty="0" smtClean="0"/>
              <a:t>1</a:t>
            </a:r>
            <a:r>
              <a:rPr lang="sr-Latn-CS" sz="2200" dirty="0" smtClean="0"/>
              <a:t>,</a:t>
            </a:r>
            <a:r>
              <a:rPr lang="sr-Latn-CS" sz="2200" i="1" dirty="0" smtClean="0"/>
              <a:t>y</a:t>
            </a:r>
            <a:r>
              <a:rPr lang="sr-Latn-CS" sz="2200" baseline="-25000" dirty="0" smtClean="0"/>
              <a:t>2</a:t>
            </a:r>
            <a:r>
              <a:rPr lang="sr-Latn-CS" sz="2200" dirty="0" smtClean="0"/>
              <a:t>)</a:t>
            </a:r>
            <a:r>
              <a:rPr lang="sr-Latn-CS" sz="2200" i="1" dirty="0" smtClean="0"/>
              <a:t> </a:t>
            </a:r>
            <a:r>
              <a:rPr lang="sr-Latn-CS" sz="2200" dirty="0" smtClean="0"/>
              <a:t>= 1/4; </a:t>
            </a:r>
            <a:r>
              <a:rPr lang="sr-Latn-CS" sz="2200" i="1" dirty="0" smtClean="0"/>
              <a:t> P</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y</a:t>
            </a:r>
            <a:r>
              <a:rPr lang="sr-Latn-CS" sz="2200" baseline="-25000" dirty="0" smtClean="0"/>
              <a:t>1</a:t>
            </a:r>
            <a:r>
              <a:rPr lang="sr-Latn-CS" sz="2200" dirty="0" smtClean="0"/>
              <a:t>)</a:t>
            </a:r>
            <a:r>
              <a:rPr lang="sr-Latn-CS" sz="2200" i="1" dirty="0" smtClean="0"/>
              <a:t> </a:t>
            </a:r>
            <a:r>
              <a:rPr lang="sr-Latn-CS" sz="2200" dirty="0" smtClean="0"/>
              <a:t>= 1/40; </a:t>
            </a:r>
            <a:r>
              <a:rPr lang="sr-Latn-CS" sz="2200" i="1" dirty="0" smtClean="0"/>
              <a:t> P</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y</a:t>
            </a:r>
            <a:r>
              <a:rPr lang="sr-Latn-CS" sz="2200" baseline="-25000" dirty="0" smtClean="0"/>
              <a:t>2</a:t>
            </a:r>
            <a:r>
              <a:rPr lang="sr-Latn-CS" sz="2200" dirty="0" smtClean="0"/>
              <a:t>)</a:t>
            </a:r>
            <a:r>
              <a:rPr lang="sr-Latn-CS" sz="2200" i="1" dirty="0" smtClean="0"/>
              <a:t> </a:t>
            </a:r>
            <a:r>
              <a:rPr lang="sr-Latn-CS" sz="2200" dirty="0" smtClean="0"/>
              <a:t>= 9/40. </a:t>
            </a:r>
          </a:p>
          <a:p>
            <a:r>
              <a:rPr lang="sr-Latn-CS" sz="2200" dirty="0" smtClean="0"/>
              <a:t>Provera:</a:t>
            </a:r>
          </a:p>
          <a:p>
            <a:r>
              <a:rPr lang="sr-Latn-RS" sz="2200" dirty="0" smtClean="0"/>
              <a:t>               + </a:t>
            </a:r>
            <a:r>
              <a:rPr lang="sr-Latn-CS" sz="2200" i="1" dirty="0" smtClean="0"/>
              <a:t>P</a:t>
            </a:r>
            <a:r>
              <a:rPr lang="sr-Latn-CS" sz="2200" dirty="0" smtClean="0"/>
              <a:t>(</a:t>
            </a:r>
            <a:r>
              <a:rPr lang="sr-Latn-CS" sz="2200" i="1" dirty="0" smtClean="0"/>
              <a:t>x</a:t>
            </a:r>
            <a:r>
              <a:rPr lang="sr-Latn-CS" sz="2200" baseline="-25000" dirty="0" smtClean="0"/>
              <a:t>1</a:t>
            </a:r>
            <a:r>
              <a:rPr lang="sr-Latn-CS" sz="2200" dirty="0" smtClean="0"/>
              <a:t>,</a:t>
            </a:r>
            <a:r>
              <a:rPr lang="sr-Latn-CS" sz="2200" i="1" dirty="0" smtClean="0"/>
              <a:t>y</a:t>
            </a:r>
            <a:r>
              <a:rPr lang="sr-Latn-CS" sz="2200" baseline="-25000" dirty="0" smtClean="0"/>
              <a:t>2</a:t>
            </a:r>
            <a:r>
              <a:rPr lang="sr-Latn-CS" sz="2200" dirty="0" smtClean="0"/>
              <a:t>) +</a:t>
            </a:r>
            <a:r>
              <a:rPr lang="sr-Latn-RS" sz="2200" dirty="0" smtClean="0"/>
              <a:t> </a:t>
            </a:r>
            <a:r>
              <a:rPr lang="sr-Latn-CS" sz="2200" i="1" dirty="0" smtClean="0"/>
              <a:t>P</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y</a:t>
            </a:r>
            <a:r>
              <a:rPr lang="sr-Latn-CS" sz="2200" baseline="-25000" dirty="0" smtClean="0"/>
              <a:t>1</a:t>
            </a:r>
            <a:r>
              <a:rPr lang="sr-Latn-CS" sz="2200" dirty="0" smtClean="0"/>
              <a:t>) +</a:t>
            </a:r>
            <a:r>
              <a:rPr lang="sr-Latn-RS" sz="2200" dirty="0" smtClean="0"/>
              <a:t> </a:t>
            </a:r>
            <a:r>
              <a:rPr lang="sr-Latn-CS" sz="2200" i="1" dirty="0" smtClean="0"/>
              <a:t>P</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y</a:t>
            </a:r>
            <a:r>
              <a:rPr lang="sr-Latn-CS" sz="2200" baseline="-25000" dirty="0" smtClean="0"/>
              <a:t>2</a:t>
            </a:r>
            <a:r>
              <a:rPr lang="sr-Latn-CS" sz="2200" dirty="0" smtClean="0"/>
              <a:t>) </a:t>
            </a:r>
            <a:r>
              <a:rPr lang="sr-Latn-RS" sz="2200" dirty="0" smtClean="0"/>
              <a:t>= 1</a:t>
            </a:r>
            <a:endParaRPr lang="en-US" sz="2200" dirty="0" smtClean="0"/>
          </a:p>
          <a:p>
            <a:endParaRPr lang="en-US" sz="2200" dirty="0"/>
          </a:p>
        </p:txBody>
      </p:sp>
      <p:graphicFrame>
        <p:nvGraphicFramePr>
          <p:cNvPr id="32770" name="Object 2"/>
          <p:cNvGraphicFramePr>
            <a:graphicFrameLocks noChangeAspect="1"/>
          </p:cNvGraphicFramePr>
          <p:nvPr/>
        </p:nvGraphicFramePr>
        <p:xfrm>
          <a:off x="1067053" y="1682178"/>
          <a:ext cx="4358830" cy="707454"/>
        </p:xfrm>
        <a:graphic>
          <a:graphicData uri="http://schemas.openxmlformats.org/presentationml/2006/ole">
            <mc:AlternateContent xmlns:mc="http://schemas.openxmlformats.org/markup-compatibility/2006">
              <mc:Choice xmlns:v="urn:schemas-microsoft-com:vml" Requires="v">
                <p:oleObj spid="_x0000_s32788" name="Equation" r:id="rId3" imgW="2425680" imgH="393480" progId="Equation.3">
                  <p:embed/>
                </p:oleObj>
              </mc:Choice>
              <mc:Fallback>
                <p:oleObj name="Equation" r:id="rId3" imgW="24256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053" y="1682178"/>
                        <a:ext cx="4358830" cy="70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3"/>
          <p:cNvGraphicFramePr>
            <a:graphicFrameLocks noChangeAspect="1"/>
          </p:cNvGraphicFramePr>
          <p:nvPr/>
        </p:nvGraphicFramePr>
        <p:xfrm>
          <a:off x="5649913" y="2813050"/>
          <a:ext cx="204787" cy="387350"/>
        </p:xfrm>
        <a:graphic>
          <a:graphicData uri="http://schemas.openxmlformats.org/presentationml/2006/ole">
            <mc:AlternateContent xmlns:mc="http://schemas.openxmlformats.org/markup-compatibility/2006">
              <mc:Choice xmlns:v="urn:schemas-microsoft-com:vml" Requires="v">
                <p:oleObj spid="_x0000_s32789"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9913" y="2813050"/>
                        <a:ext cx="204787"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2" name="Object 4"/>
          <p:cNvGraphicFramePr>
            <a:graphicFrameLocks noChangeAspect="1"/>
          </p:cNvGraphicFramePr>
          <p:nvPr/>
        </p:nvGraphicFramePr>
        <p:xfrm>
          <a:off x="6715062" y="2435606"/>
          <a:ext cx="273050" cy="387350"/>
        </p:xfrm>
        <a:graphic>
          <a:graphicData uri="http://schemas.openxmlformats.org/presentationml/2006/ole">
            <mc:AlternateContent xmlns:mc="http://schemas.openxmlformats.org/markup-compatibility/2006">
              <mc:Choice xmlns:v="urn:schemas-microsoft-com:vml" Requires="v">
                <p:oleObj spid="_x0000_s32790" name="Equation" r:id="rId7" imgW="152280" imgH="215640" progId="Equation.3">
                  <p:embed/>
                </p:oleObj>
              </mc:Choice>
              <mc:Fallback>
                <p:oleObj name="Equation" r:id="rId7" imgW="1522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5062" y="2435606"/>
                        <a:ext cx="27305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3" name="Object 5"/>
          <p:cNvGraphicFramePr>
            <a:graphicFrameLocks noChangeAspect="1"/>
          </p:cNvGraphicFramePr>
          <p:nvPr/>
        </p:nvGraphicFramePr>
        <p:xfrm>
          <a:off x="7334250" y="2419604"/>
          <a:ext cx="295275" cy="387350"/>
        </p:xfrm>
        <a:graphic>
          <a:graphicData uri="http://schemas.openxmlformats.org/presentationml/2006/ole">
            <mc:AlternateContent xmlns:mc="http://schemas.openxmlformats.org/markup-compatibility/2006">
              <mc:Choice xmlns:v="urn:schemas-microsoft-com:vml" Requires="v">
                <p:oleObj spid="_x0000_s32791" name="Equation" r:id="rId9" imgW="164880" imgH="215640" progId="Equation.3">
                  <p:embed/>
                </p:oleObj>
              </mc:Choice>
              <mc:Fallback>
                <p:oleObj name="Equation" r:id="rId9" imgW="16488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34250" y="2419604"/>
                        <a:ext cx="2952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1338834" y="2963037"/>
          <a:ext cx="4379913" cy="706438"/>
        </p:xfrm>
        <a:graphic>
          <a:graphicData uri="http://schemas.openxmlformats.org/presentationml/2006/ole">
            <mc:AlternateContent xmlns:mc="http://schemas.openxmlformats.org/markup-compatibility/2006">
              <mc:Choice xmlns:v="urn:schemas-microsoft-com:vml" Requires="v">
                <p:oleObj spid="_x0000_s32792" name="Equation" r:id="rId11" imgW="2438280" imgH="393480" progId="Equation.3">
                  <p:embed/>
                </p:oleObj>
              </mc:Choice>
              <mc:Fallback>
                <p:oleObj name="Equation" r:id="rId11" imgW="2438280" imgH="393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38834" y="2963037"/>
                        <a:ext cx="4379913"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1171448" y="5318950"/>
          <a:ext cx="1159180" cy="447865"/>
        </p:xfrm>
        <a:graphic>
          <a:graphicData uri="http://schemas.openxmlformats.org/presentationml/2006/ole">
            <mc:AlternateContent xmlns:mc="http://schemas.openxmlformats.org/markup-compatibility/2006">
              <mc:Choice xmlns:v="urn:schemas-microsoft-com:vml" Requires="v">
                <p:oleObj spid="_x0000_s32793" name="Equation" r:id="rId13" imgW="558720" imgH="215640" progId="Equation.3">
                  <p:embed/>
                </p:oleObj>
              </mc:Choice>
              <mc:Fallback>
                <p:oleObj name="Equation" r:id="rId13" imgW="558720" imgH="215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71448" y="5318950"/>
                        <a:ext cx="1159180" cy="447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056"/>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682497"/>
            <a:ext cx="8596668" cy="4358866"/>
          </a:xfrm>
        </p:spPr>
        <p:txBody>
          <a:bodyPr>
            <a:normAutofit/>
          </a:bodyPr>
          <a:lstStyle/>
          <a:p>
            <a:r>
              <a:rPr lang="sr-Latn-CS" sz="2200" dirty="0" smtClean="0"/>
              <a:t>Apriorna i parcijalne aposteriorne entropije iznose:</a:t>
            </a:r>
          </a:p>
          <a:p>
            <a:endParaRPr lang="sr-Latn-RS" sz="2200" dirty="0" smtClean="0"/>
          </a:p>
          <a:p>
            <a:endParaRPr lang="sr-Latn-RS" sz="2200" dirty="0" smtClean="0"/>
          </a:p>
          <a:p>
            <a:endParaRPr lang="sr-Latn-RS" sz="2200" dirty="0" smtClean="0"/>
          </a:p>
          <a:p>
            <a:endParaRPr lang="sr-Latn-RS" sz="2200" dirty="0" smtClean="0"/>
          </a:p>
          <a:p>
            <a:endParaRPr lang="sr-Latn-RS" sz="2200" dirty="0" smtClean="0"/>
          </a:p>
          <a:p>
            <a:endParaRPr lang="sr-Latn-RS" sz="2200" dirty="0" smtClean="0"/>
          </a:p>
          <a:p>
            <a:r>
              <a:rPr lang="sr-Latn-CS" sz="2200" dirty="0" smtClean="0"/>
              <a:t>Ako je primljen simbol </a:t>
            </a:r>
            <a:r>
              <a:rPr lang="sr-Latn-CS" sz="2200" i="1" dirty="0" smtClean="0"/>
              <a:t>y</a:t>
            </a:r>
            <a:r>
              <a:rPr lang="sr-Latn-CS" sz="2200" baseline="-25000" dirty="0" smtClean="0"/>
              <a:t>1</a:t>
            </a:r>
            <a:r>
              <a:rPr lang="sr-Latn-CS" sz="2200" dirty="0" smtClean="0"/>
              <a:t>, neizvesnost o tome koji je simbol emitovan se smanjuje (jer je mnogo verovatnije da je potekao od </a:t>
            </a:r>
            <a:r>
              <a:rPr lang="sr-Latn-CS" sz="2200" i="1" dirty="0" smtClean="0"/>
              <a:t>x</a:t>
            </a:r>
            <a:r>
              <a:rPr lang="sr-Latn-CS" sz="2200" baseline="-25000" dirty="0" smtClean="0"/>
              <a:t>1</a:t>
            </a:r>
            <a:r>
              <a:rPr lang="sr-Latn-CS" sz="2200" dirty="0" smtClean="0"/>
              <a:t> nego </a:t>
            </a:r>
            <a:r>
              <a:rPr lang="sr-Latn-CS" sz="2200" i="1" dirty="0" smtClean="0"/>
              <a:t>x</a:t>
            </a:r>
            <a:r>
              <a:rPr lang="sr-Latn-CS" sz="2200" baseline="-25000" dirty="0" smtClean="0"/>
              <a:t>2</a:t>
            </a:r>
            <a:r>
              <a:rPr lang="sr-Latn-CS" sz="2200" dirty="0" smtClean="0"/>
              <a:t>). Ako je primljen </a:t>
            </a:r>
            <a:r>
              <a:rPr lang="sr-Latn-CS" sz="2200" i="1" dirty="0" smtClean="0"/>
              <a:t>y</a:t>
            </a:r>
            <a:r>
              <a:rPr lang="sr-Latn-CS" sz="2200" baseline="-25000" dirty="0" smtClean="0"/>
              <a:t>2</a:t>
            </a:r>
            <a:r>
              <a:rPr lang="sr-Latn-CS" sz="2200" dirty="0" smtClean="0"/>
              <a:t>, neizvesnost o tome šta je</a:t>
            </a:r>
            <a:endParaRPr lang="en-US" sz="2200" dirty="0"/>
          </a:p>
        </p:txBody>
      </p:sp>
      <p:graphicFrame>
        <p:nvGraphicFramePr>
          <p:cNvPr id="33794" name="Object 2"/>
          <p:cNvGraphicFramePr>
            <a:graphicFrameLocks noChangeAspect="1"/>
          </p:cNvGraphicFramePr>
          <p:nvPr/>
        </p:nvGraphicFramePr>
        <p:xfrm>
          <a:off x="1108456" y="2121409"/>
          <a:ext cx="4097528" cy="710796"/>
        </p:xfrm>
        <a:graphic>
          <a:graphicData uri="http://schemas.openxmlformats.org/presentationml/2006/ole">
            <mc:AlternateContent xmlns:mc="http://schemas.openxmlformats.org/markup-compatibility/2006">
              <mc:Choice xmlns:v="urn:schemas-microsoft-com:vml" Requires="v">
                <p:oleObj spid="_x0000_s33803" name="Equation" r:id="rId3" imgW="2489040" imgH="431640" progId="Equation.3">
                  <p:embed/>
                </p:oleObj>
              </mc:Choice>
              <mc:Fallback>
                <p:oleObj name="Equation" r:id="rId3" imgW="24890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456" y="2121409"/>
                        <a:ext cx="4097528" cy="710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5" name="Object 3"/>
          <p:cNvGraphicFramePr>
            <a:graphicFrameLocks noChangeAspect="1"/>
          </p:cNvGraphicFramePr>
          <p:nvPr/>
        </p:nvGraphicFramePr>
        <p:xfrm>
          <a:off x="1123187" y="3169920"/>
          <a:ext cx="4698933" cy="682751"/>
        </p:xfrm>
        <a:graphic>
          <a:graphicData uri="http://schemas.openxmlformats.org/presentationml/2006/ole">
            <mc:AlternateContent xmlns:mc="http://schemas.openxmlformats.org/markup-compatibility/2006">
              <mc:Choice xmlns:v="urn:schemas-microsoft-com:vml" Requires="v">
                <p:oleObj spid="_x0000_s33804" name="Equation" r:id="rId5" imgW="2971800" imgH="431640" progId="Equation.3">
                  <p:embed/>
                </p:oleObj>
              </mc:Choice>
              <mc:Fallback>
                <p:oleObj name="Equation" r:id="rId5" imgW="29718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3187" y="3169920"/>
                        <a:ext cx="4698933" cy="68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4"/>
          <p:cNvGraphicFramePr>
            <a:graphicFrameLocks noChangeAspect="1"/>
          </p:cNvGraphicFramePr>
          <p:nvPr/>
        </p:nvGraphicFramePr>
        <p:xfrm>
          <a:off x="1214882" y="4279392"/>
          <a:ext cx="4595308" cy="670560"/>
        </p:xfrm>
        <a:graphic>
          <a:graphicData uri="http://schemas.openxmlformats.org/presentationml/2006/ole">
            <mc:AlternateContent xmlns:mc="http://schemas.openxmlformats.org/markup-compatibility/2006">
              <mc:Choice xmlns:v="urn:schemas-microsoft-com:vml" Requires="v">
                <p:oleObj spid="_x0000_s33805" name="Equation" r:id="rId7" imgW="2958840" imgH="431640" progId="Equation.3">
                  <p:embed/>
                </p:oleObj>
              </mc:Choice>
              <mc:Fallback>
                <p:oleObj name="Equation" r:id="rId7" imgW="295884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4882" y="4279392"/>
                        <a:ext cx="4595308" cy="67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7408"/>
          </a:xfrm>
        </p:spPr>
        <p:txBody>
          <a:bodyPr>
            <a:normAutofit/>
          </a:bodyPr>
          <a:lstStyle/>
          <a:p>
            <a:pPr algn="ctr"/>
            <a:r>
              <a:rPr lang="sr-Latn-CS" sz="2400" b="1" dirty="0" smtClean="0"/>
              <a:t>Kanali za prenos informacija</a:t>
            </a:r>
            <a:endParaRPr lang="en-US" dirty="0"/>
          </a:p>
        </p:txBody>
      </p:sp>
      <p:sp>
        <p:nvSpPr>
          <p:cNvPr id="3" name="Content Placeholder 2"/>
          <p:cNvSpPr>
            <a:spLocks noGrp="1"/>
          </p:cNvSpPr>
          <p:nvPr>
            <p:ph idx="1"/>
          </p:nvPr>
        </p:nvSpPr>
        <p:spPr>
          <a:xfrm>
            <a:off x="677334" y="1731265"/>
            <a:ext cx="8596668" cy="4310098"/>
          </a:xfrm>
        </p:spPr>
        <p:txBody>
          <a:bodyPr>
            <a:normAutofit/>
          </a:bodyPr>
          <a:lstStyle/>
          <a:p>
            <a:pPr algn="just">
              <a:buNone/>
            </a:pPr>
            <a:r>
              <a:rPr lang="sr-Latn-CS" sz="2200" dirty="0" smtClean="0"/>
              <a:t>	emitovano se povećava, jer simbol </a:t>
            </a:r>
            <a:r>
              <a:rPr lang="sr-Latn-CS" sz="2200" i="1" dirty="0" smtClean="0"/>
              <a:t>y</a:t>
            </a:r>
            <a:r>
              <a:rPr lang="sr-Latn-CS" sz="2200" baseline="-25000" dirty="0" smtClean="0"/>
              <a:t>2</a:t>
            </a:r>
            <a:r>
              <a:rPr lang="sr-Latn-CS" sz="2200" dirty="0" smtClean="0"/>
              <a:t> sa skoro jednakim verovatnoćama može da potiče i od </a:t>
            </a:r>
            <a:r>
              <a:rPr lang="sr-Latn-CS" sz="2200" i="1" dirty="0" smtClean="0"/>
              <a:t>x</a:t>
            </a:r>
            <a:r>
              <a:rPr lang="sr-Latn-CS" sz="2200" baseline="-25000" dirty="0" smtClean="0"/>
              <a:t>1</a:t>
            </a:r>
            <a:r>
              <a:rPr lang="sr-Latn-CS" sz="2200" dirty="0" smtClean="0"/>
              <a:t> (9/19) i od </a:t>
            </a:r>
            <a:r>
              <a:rPr lang="sr-Latn-CS" sz="2200" i="1" dirty="0" smtClean="0"/>
              <a:t>x</a:t>
            </a:r>
            <a:r>
              <a:rPr lang="sr-Latn-CS" sz="2200" baseline="-25000" dirty="0" smtClean="0"/>
              <a:t>2</a:t>
            </a:r>
            <a:r>
              <a:rPr lang="sr-Latn-CS" sz="2200" dirty="0" smtClean="0"/>
              <a:t> (10/19). Zaključak je da se ova neizvesnost može po prijemu nekog određenog simbola i povećati.</a:t>
            </a:r>
          </a:p>
          <a:p>
            <a:r>
              <a:rPr lang="sr-Latn-CS" sz="2200" i="1" dirty="0" smtClean="0"/>
              <a:t>Kako je :</a:t>
            </a:r>
          </a:p>
          <a:p>
            <a:pPr>
              <a:buNone/>
            </a:pPr>
            <a:r>
              <a:rPr lang="sr-Latn-CS" sz="2200" i="1" dirty="0" smtClean="0"/>
              <a:t>	H</a:t>
            </a:r>
            <a:r>
              <a:rPr lang="sr-Latn-CS" sz="2200" dirty="0" smtClean="0"/>
              <a:t>(X/Y) = </a:t>
            </a:r>
            <a:r>
              <a:rPr lang="sr-Latn-CS" sz="2200" i="1" dirty="0" smtClean="0"/>
              <a:t>P</a:t>
            </a:r>
            <a:r>
              <a:rPr lang="sr-Latn-CS" sz="2200" dirty="0" smtClean="0"/>
              <a:t>(</a:t>
            </a:r>
            <a:r>
              <a:rPr lang="sr-Latn-CS" sz="2200" i="1" dirty="0" smtClean="0"/>
              <a:t>y</a:t>
            </a:r>
            <a:r>
              <a:rPr lang="sr-Latn-CS" sz="2200" baseline="-25000" dirty="0" smtClean="0"/>
              <a:t>1</a:t>
            </a:r>
            <a:r>
              <a:rPr lang="sr-Latn-CS" sz="2200" dirty="0" smtClean="0"/>
              <a:t>)</a:t>
            </a:r>
            <a:r>
              <a:rPr lang="sr-Latn-CS" sz="2200" i="1" dirty="0" smtClean="0"/>
              <a:t>H</a:t>
            </a:r>
            <a:r>
              <a:rPr lang="sr-Latn-CS" sz="2200" dirty="0" smtClean="0"/>
              <a:t>(X/</a:t>
            </a:r>
            <a:r>
              <a:rPr lang="sr-Latn-CS" sz="2200" i="1" dirty="0" smtClean="0"/>
              <a:t>y</a:t>
            </a:r>
            <a:r>
              <a:rPr lang="sr-Latn-CS" sz="2200" baseline="-25000" dirty="0" smtClean="0"/>
              <a:t>1</a:t>
            </a:r>
            <a:r>
              <a:rPr lang="sr-Latn-CS" sz="2200" dirty="0" smtClean="0"/>
              <a:t>) + </a:t>
            </a:r>
            <a:r>
              <a:rPr lang="sr-Latn-CS" sz="2200" i="1" dirty="0" smtClean="0"/>
              <a:t>P</a:t>
            </a:r>
            <a:r>
              <a:rPr lang="sr-Latn-CS" sz="2200" dirty="0" smtClean="0"/>
              <a:t>(</a:t>
            </a:r>
            <a:r>
              <a:rPr lang="sr-Latn-CS" sz="2200" i="1" dirty="0" smtClean="0"/>
              <a:t>y</a:t>
            </a:r>
            <a:r>
              <a:rPr lang="sr-Latn-CS" sz="2200" baseline="-25000" dirty="0" smtClean="0"/>
              <a:t>2</a:t>
            </a:r>
            <a:r>
              <a:rPr lang="sr-Latn-CS" sz="2200" dirty="0" smtClean="0"/>
              <a:t>)</a:t>
            </a:r>
            <a:r>
              <a:rPr lang="sr-Latn-CS" sz="2200" i="1" dirty="0" smtClean="0"/>
              <a:t>H</a:t>
            </a:r>
            <a:r>
              <a:rPr lang="sr-Latn-CS" sz="2200" dirty="0" smtClean="0"/>
              <a:t>(X/</a:t>
            </a:r>
            <a:r>
              <a:rPr lang="sr-Latn-CS" sz="2200" i="1" dirty="0" smtClean="0"/>
              <a:t>y</a:t>
            </a:r>
            <a:r>
              <a:rPr lang="sr-Latn-CS" sz="2200" baseline="-25000" dirty="0" smtClean="0"/>
              <a:t>2</a:t>
            </a:r>
            <a:r>
              <a:rPr lang="sr-Latn-CS" sz="2200" dirty="0" smtClean="0"/>
              <a:t>) = 0,617 ,</a:t>
            </a:r>
            <a:endParaRPr lang="en-US" sz="2200" dirty="0" smtClean="0"/>
          </a:p>
          <a:p>
            <a:pPr>
              <a:buNone/>
            </a:pPr>
            <a:r>
              <a:rPr lang="sr-Latn-CS" sz="2200" dirty="0" smtClean="0"/>
              <a:t>	to se neizvesnost o tome šta je emitovano, ako se zna šta je primljeno, ipak u proseku smanjuje.</a:t>
            </a:r>
          </a:p>
          <a:p>
            <a:r>
              <a:rPr lang="sr-Latn-CS" sz="2200" dirty="0" smtClean="0"/>
              <a:t>Prenesena informacija je</a:t>
            </a:r>
            <a:endParaRPr lang="en-US" sz="2200" dirty="0" smtClean="0"/>
          </a:p>
          <a:p>
            <a:pPr>
              <a:buNone/>
            </a:pPr>
            <a:r>
              <a:rPr lang="sr-Latn-CS" sz="2400" i="1" dirty="0" smtClean="0"/>
              <a:t>	</a:t>
            </a:r>
            <a:r>
              <a:rPr lang="sr-Latn-CS" sz="2000" i="1" dirty="0" smtClean="0"/>
              <a:t>I</a:t>
            </a:r>
            <a:r>
              <a:rPr lang="sr-Latn-CS" sz="2000" dirty="0" smtClean="0"/>
              <a:t>(X,Y) = </a:t>
            </a:r>
            <a:r>
              <a:rPr lang="sr-Latn-CS" sz="2000" i="1" dirty="0" smtClean="0"/>
              <a:t>H</a:t>
            </a:r>
            <a:r>
              <a:rPr lang="sr-Latn-CS" sz="2000" dirty="0" smtClean="0"/>
              <a:t>(X) – </a:t>
            </a:r>
            <a:r>
              <a:rPr lang="sr-Latn-CS" sz="2000" i="1" dirty="0" smtClean="0"/>
              <a:t>H</a:t>
            </a:r>
            <a:r>
              <a:rPr lang="sr-Latn-CS" sz="2000" dirty="0" smtClean="0"/>
              <a:t>(X/Y) = 0,811 – 0,617 = 0,194 .</a:t>
            </a:r>
            <a:endParaRPr lang="en-US" sz="2000" dirty="0" smtClean="0"/>
          </a:p>
          <a:p>
            <a:endParaRPr lang="sr-Latn-CS" sz="2200" i="1" dirty="0" smtClean="0"/>
          </a:p>
          <a:p>
            <a:endParaRPr lang="sr-Latn-CS" sz="2200" i="1" dirty="0" smtClean="0"/>
          </a:p>
          <a:p>
            <a:pPr>
              <a:buNone/>
            </a:pPr>
            <a:endParaRPr lang="sr-Latn-CS" sz="2200" dirty="0" smtClean="0"/>
          </a:p>
          <a:p>
            <a:pPr>
              <a:buNone/>
            </a:pP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1936"/>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792225"/>
            <a:ext cx="8596668" cy="4249138"/>
          </a:xfrm>
        </p:spPr>
        <p:txBody>
          <a:bodyPr>
            <a:normAutofit/>
          </a:bodyPr>
          <a:lstStyle/>
          <a:p>
            <a:pPr>
              <a:buNone/>
            </a:pPr>
            <a:r>
              <a:rPr lang="sr-Latn-CS" sz="2400" b="1" dirty="0" smtClean="0"/>
              <a:t>	Kapacitet kanala</a:t>
            </a:r>
          </a:p>
          <a:p>
            <a:r>
              <a:rPr lang="sr-Latn-CS" sz="2200" dirty="0" smtClean="0"/>
              <a:t>Srednja količina informacija prenetih po jednom simbolu:</a:t>
            </a:r>
            <a:endParaRPr lang="en-US" sz="2200" dirty="0" smtClean="0"/>
          </a:p>
          <a:p>
            <a:endParaRPr lang="sr-Latn-CS" sz="2400" dirty="0" smtClean="0"/>
          </a:p>
          <a:p>
            <a:endParaRPr lang="sr-Latn-CS" sz="2400" dirty="0" smtClean="0"/>
          </a:p>
          <a:p>
            <a:r>
              <a:rPr lang="sr-Latn-CS" sz="2200" dirty="0" smtClean="0"/>
              <a:t>Ova veličina bi trebalo da se naziva </a:t>
            </a:r>
            <a:r>
              <a:rPr lang="sr-Latn-CS" sz="2200" b="1" i="1" dirty="0" smtClean="0"/>
              <a:t>količina</a:t>
            </a:r>
            <a:r>
              <a:rPr lang="sr-Latn-CS" sz="2200" dirty="0" smtClean="0"/>
              <a:t> </a:t>
            </a:r>
            <a:r>
              <a:rPr lang="sr-Latn-CS" sz="2200" b="1" i="1" dirty="0" smtClean="0"/>
              <a:t>prenesenih informacija</a:t>
            </a:r>
            <a:r>
              <a:rPr lang="sr-Latn-CS" sz="2200" dirty="0" smtClean="0"/>
              <a:t> (po simbolu). Kod nas se već odomaćio termin </a:t>
            </a:r>
            <a:r>
              <a:rPr lang="sr-Latn-CS" sz="2200" b="1" i="1" dirty="0" smtClean="0"/>
              <a:t>prenesena informacija i i</a:t>
            </a:r>
            <a:r>
              <a:rPr lang="sr-Latn-CS" sz="2200" dirty="0" smtClean="0"/>
              <a:t>zraz za nju glasi:</a:t>
            </a:r>
          </a:p>
          <a:p>
            <a:pPr>
              <a:buNone/>
            </a:pPr>
            <a:endParaRPr lang="sr-Latn-CS" sz="2400" dirty="0" smtClean="0"/>
          </a:p>
          <a:p>
            <a:pPr>
              <a:buNone/>
            </a:pPr>
            <a:endParaRPr lang="en-US" sz="2400" dirty="0" smtClean="0"/>
          </a:p>
          <a:p>
            <a:pPr>
              <a:buNone/>
            </a:pPr>
            <a:endParaRPr lang="sr-Latn-CS" sz="2400" b="1" dirty="0" smtClean="0"/>
          </a:p>
          <a:p>
            <a:pPr>
              <a:buNone/>
            </a:pPr>
            <a:endParaRPr lang="en-US" sz="2400" dirty="0"/>
          </a:p>
        </p:txBody>
      </p:sp>
      <p:graphicFrame>
        <p:nvGraphicFramePr>
          <p:cNvPr id="71682" name="Object 2"/>
          <p:cNvGraphicFramePr>
            <a:graphicFrameLocks noChangeAspect="1"/>
          </p:cNvGraphicFramePr>
          <p:nvPr/>
        </p:nvGraphicFramePr>
        <p:xfrm>
          <a:off x="1389125" y="4800028"/>
          <a:ext cx="5184339" cy="1320356"/>
        </p:xfrm>
        <a:graphic>
          <a:graphicData uri="http://schemas.openxmlformats.org/presentationml/2006/ole">
            <mc:AlternateContent xmlns:mc="http://schemas.openxmlformats.org/markup-compatibility/2006">
              <mc:Choice xmlns:v="urn:schemas-microsoft-com:vml" Requires="v">
                <p:oleObj spid="_x0000_s45064" name="Equation" r:id="rId3" imgW="3390840" imgH="863280" progId="Equation.3">
                  <p:embed/>
                </p:oleObj>
              </mc:Choice>
              <mc:Fallback>
                <p:oleObj name="Equation" r:id="rId3" imgW="3390840" imgH="863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125" y="4800028"/>
                        <a:ext cx="5184339" cy="1320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683" name="Object 3"/>
          <p:cNvGraphicFramePr>
            <a:graphicFrameLocks noChangeAspect="1"/>
          </p:cNvGraphicFramePr>
          <p:nvPr/>
        </p:nvGraphicFramePr>
        <p:xfrm>
          <a:off x="1093469" y="2840736"/>
          <a:ext cx="4134164" cy="768096"/>
        </p:xfrm>
        <a:graphic>
          <a:graphicData uri="http://schemas.openxmlformats.org/presentationml/2006/ole">
            <mc:AlternateContent xmlns:mc="http://schemas.openxmlformats.org/markup-compatibility/2006">
              <mc:Choice xmlns:v="urn:schemas-microsoft-com:vml" Requires="v">
                <p:oleObj spid="_x0000_s45065" name="Equation" r:id="rId5" imgW="2323800" imgH="431640" progId="Equation.3">
                  <p:embed/>
                </p:oleObj>
              </mc:Choice>
              <mc:Fallback>
                <p:oleObj name="Equation" r:id="rId5" imgW="23238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3469" y="2840736"/>
                        <a:ext cx="4134164" cy="768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949" y="609600"/>
            <a:ext cx="8596668" cy="691662"/>
          </a:xfrm>
        </p:spPr>
        <p:txBody>
          <a:bodyPr>
            <a:normAutofit/>
          </a:bodyPr>
          <a:lstStyle/>
          <a:p>
            <a:pPr algn="ctr"/>
            <a:r>
              <a:rPr lang="sr-Latn-CS" sz="2400" b="1" dirty="0" smtClean="0"/>
              <a:t>Kanali za prenos informacija</a:t>
            </a:r>
            <a:endParaRPr lang="en-US" sz="2200" dirty="0"/>
          </a:p>
        </p:txBody>
      </p:sp>
      <p:sp>
        <p:nvSpPr>
          <p:cNvPr id="3" name="Content Placeholder 2"/>
          <p:cNvSpPr>
            <a:spLocks noGrp="1"/>
          </p:cNvSpPr>
          <p:nvPr>
            <p:ph idx="1"/>
          </p:nvPr>
        </p:nvSpPr>
        <p:spPr>
          <a:xfrm>
            <a:off x="677334" y="1418492"/>
            <a:ext cx="8596668" cy="4762852"/>
          </a:xfrm>
        </p:spPr>
        <p:txBody>
          <a:bodyPr/>
          <a:lstStyle/>
          <a:p>
            <a:endParaRPr lang="sr-Latn-RS" dirty="0" smtClean="0"/>
          </a:p>
          <a:p>
            <a:pPr>
              <a:buNone/>
            </a:pPr>
            <a:r>
              <a:rPr lang="sr-Latn-CS" sz="2200" dirty="0" smtClean="0"/>
              <a:t>	Može se dobiti aposteriorna verovatnoća </a:t>
            </a:r>
          </a:p>
          <a:p>
            <a:endParaRPr lang="sr-Latn-CS" sz="2400" i="1" baseline="-25000" dirty="0" smtClean="0"/>
          </a:p>
          <a:p>
            <a:endParaRPr lang="sr-Latn-CS" sz="2400" i="1" baseline="-25000" dirty="0" smtClean="0"/>
          </a:p>
          <a:p>
            <a:endParaRPr lang="sr-Latn-CS" sz="2400" i="1" baseline="-25000" dirty="0" smtClean="0"/>
          </a:p>
          <a:p>
            <a:endParaRPr lang="sr-Latn-CS" sz="3200" baseline="-25000" dirty="0" smtClean="0"/>
          </a:p>
          <a:p>
            <a:r>
              <a:rPr lang="sr-Latn-CS" sz="3200" baseline="-25000" dirty="0" smtClean="0"/>
              <a:t>gde je</a:t>
            </a:r>
          </a:p>
        </p:txBody>
      </p:sp>
      <p:graphicFrame>
        <p:nvGraphicFramePr>
          <p:cNvPr id="2052" name="Object 4"/>
          <p:cNvGraphicFramePr>
            <a:graphicFrameLocks noChangeAspect="1"/>
          </p:cNvGraphicFramePr>
          <p:nvPr/>
        </p:nvGraphicFramePr>
        <p:xfrm>
          <a:off x="1973263" y="2414588"/>
          <a:ext cx="3727450" cy="1292225"/>
        </p:xfrm>
        <a:graphic>
          <a:graphicData uri="http://schemas.openxmlformats.org/presentationml/2006/ole">
            <mc:AlternateContent xmlns:mc="http://schemas.openxmlformats.org/markup-compatibility/2006">
              <mc:Choice xmlns:v="urn:schemas-microsoft-com:vml" Requires="v">
                <p:oleObj spid="_x0000_s2058" name="Equation" r:id="rId3" imgW="1866600" imgH="647640" progId="Equation.3">
                  <p:embed/>
                </p:oleObj>
              </mc:Choice>
              <mc:Fallback>
                <p:oleObj name="Equation" r:id="rId3" imgW="1866600" imgH="647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263" y="2414588"/>
                        <a:ext cx="372745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5"/>
          <p:cNvGraphicFramePr>
            <a:graphicFrameLocks noChangeAspect="1"/>
          </p:cNvGraphicFramePr>
          <p:nvPr/>
        </p:nvGraphicFramePr>
        <p:xfrm>
          <a:off x="1829434" y="4648304"/>
          <a:ext cx="4483482" cy="825904"/>
        </p:xfrm>
        <a:graphic>
          <a:graphicData uri="http://schemas.openxmlformats.org/presentationml/2006/ole">
            <mc:AlternateContent xmlns:mc="http://schemas.openxmlformats.org/markup-compatibility/2006">
              <mc:Choice xmlns:v="urn:schemas-microsoft-com:vml" Requires="v">
                <p:oleObj spid="_x0000_s2059" name="Equation" r:id="rId5" imgW="2412720" imgH="444240" progId="Equation.3">
                  <p:embed/>
                </p:oleObj>
              </mc:Choice>
              <mc:Fallback>
                <p:oleObj name="Equation" r:id="rId5" imgW="2412720" imgH="4442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9434" y="4648304"/>
                        <a:ext cx="4483482" cy="825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904"/>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548385"/>
            <a:ext cx="8596668" cy="4492978"/>
          </a:xfrm>
        </p:spPr>
        <p:txBody>
          <a:bodyPr>
            <a:normAutofit/>
          </a:bodyPr>
          <a:lstStyle/>
          <a:p>
            <a:pPr algn="just"/>
            <a:r>
              <a:rPr lang="sr-Latn-CS" sz="2200" dirty="0" smtClean="0"/>
              <a:t>Da bi se numerički odredila vrednost prenesene informacije treba, pored prelaznih verovatnoća, koje karakterišu kanal, poznavati i ulazne verovatnoće. Prema tome, prenesena informacija zavisi ne samo od kanala, već i od korišćenog izvora. Međutim, na jedan kanal se može “priključiti” više različitih izvora. Očigledno da postoji potreba za jednom veličinom koja opisuje samo kanal, tj. koja zavisi samo od prelaznih verovatnoća. Pošto je broj ulaznih simbola fiksiran (</a:t>
            </a:r>
            <a:r>
              <a:rPr lang="sr-Latn-CS" sz="2200" i="1" dirty="0" smtClean="0"/>
              <a:t>r</a:t>
            </a:r>
            <a:r>
              <a:rPr lang="sr-Latn-CS" sz="2200" dirty="0" smtClean="0"/>
              <a:t>), to se izvori koji se stavljaju na ulaz kanala mogu razlikovati samo po verovatnoćama pojedinih simbola a ne i po njihovom broju. S praktične tačke gledišta, prirodno je izabrati takve ulazne verovatnoće da prenesena informacija bude maksimalna. </a:t>
            </a:r>
            <a:endParaRPr lang="en-US" sz="22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Latn-RS" sz="2600" b="1" dirty="0" smtClean="0"/>
              <a:t>Kontrolna pitanja</a:t>
            </a:r>
          </a:p>
          <a:p>
            <a:r>
              <a:rPr lang="sr-Latn-RS" sz="2300" dirty="0" smtClean="0"/>
              <a:t>1. Napisati izraz za izračuna</a:t>
            </a:r>
            <a:r>
              <a:rPr lang="sr-Latn-CS" sz="2300" dirty="0" smtClean="0"/>
              <a:t>v</a:t>
            </a:r>
            <a:r>
              <a:rPr lang="sr-Latn-RS" sz="2300" dirty="0" smtClean="0"/>
              <a:t>anje parcijalne </a:t>
            </a:r>
            <a:r>
              <a:rPr lang="sr-Latn-CS" sz="2300" b="1" i="1" dirty="0" smtClean="0"/>
              <a:t>apriorne i aposteriorne entropije</a:t>
            </a:r>
            <a:r>
              <a:rPr lang="sr-Latn-CS" sz="2300" b="1" dirty="0" smtClean="0"/>
              <a:t>.</a:t>
            </a:r>
          </a:p>
          <a:p>
            <a:r>
              <a:rPr lang="sr-Latn-CS" sz="2300" b="1" dirty="0" smtClean="0"/>
              <a:t>2. </a:t>
            </a:r>
            <a:r>
              <a:rPr lang="sr-Latn-RS" sz="2300" dirty="0" smtClean="0"/>
              <a:t>Napisati izraz za izračuna</a:t>
            </a:r>
            <a:r>
              <a:rPr lang="sr-Latn-CS" sz="2300" dirty="0" smtClean="0"/>
              <a:t>v</a:t>
            </a:r>
            <a:r>
              <a:rPr lang="sr-Latn-RS" sz="2300" dirty="0" smtClean="0"/>
              <a:t>anje </a:t>
            </a:r>
            <a:r>
              <a:rPr lang="sr-Latn-CS" sz="2300" b="1" i="1" dirty="0" smtClean="0"/>
              <a:t>aposteriorne entropije.</a:t>
            </a:r>
          </a:p>
          <a:p>
            <a:r>
              <a:rPr lang="sr-Latn-CS" sz="2300" b="1" i="1" dirty="0" smtClean="0"/>
              <a:t>3. </a:t>
            </a:r>
            <a:r>
              <a:rPr lang="sr-Latn-CS" sz="2300" dirty="0" smtClean="0"/>
              <a:t>Definicija</a:t>
            </a:r>
            <a:r>
              <a:rPr lang="sr-Latn-CS" sz="2300" b="1" i="1" dirty="0" smtClean="0"/>
              <a:t> </a:t>
            </a:r>
            <a:r>
              <a:rPr lang="sr-Latn-CS" sz="2300" i="1" dirty="0" smtClean="0"/>
              <a:t>prenesene (uzajamne, međusobne) informacije</a:t>
            </a:r>
            <a:r>
              <a:rPr lang="sr-Latn-CS" sz="2300" b="1" dirty="0" smtClean="0"/>
              <a:t>.</a:t>
            </a:r>
          </a:p>
          <a:p>
            <a:r>
              <a:rPr lang="sr-Latn-CS" sz="2300" b="1" dirty="0" smtClean="0"/>
              <a:t>4. </a:t>
            </a:r>
            <a:r>
              <a:rPr lang="sr-Latn-CS" sz="2300" dirty="0" smtClean="0"/>
              <a:t>Grafički predstaiti odnos </a:t>
            </a:r>
            <a:r>
              <a:rPr lang="sr-Latn-CS" sz="2300" b="1" i="1" dirty="0" smtClean="0"/>
              <a:t>prenesene informacije </a:t>
            </a:r>
            <a:r>
              <a:rPr lang="sr-Latn-CS" sz="2300" dirty="0" smtClean="0"/>
              <a:t>i različitih entropija.</a:t>
            </a:r>
          </a:p>
          <a:p>
            <a:endParaRPr lang="sr-Latn-CS" sz="23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6320"/>
          </a:xfrm>
        </p:spPr>
        <p:txBody>
          <a:bodyPr/>
          <a:lstStyle/>
          <a:p>
            <a:endParaRPr lang="en-US" dirty="0"/>
          </a:p>
        </p:txBody>
      </p:sp>
      <p:sp>
        <p:nvSpPr>
          <p:cNvPr id="3" name="Content Placeholder 2"/>
          <p:cNvSpPr>
            <a:spLocks noGrp="1"/>
          </p:cNvSpPr>
          <p:nvPr>
            <p:ph idx="1"/>
          </p:nvPr>
        </p:nvSpPr>
        <p:spPr>
          <a:xfrm>
            <a:off x="677334" y="1816609"/>
            <a:ext cx="8596668" cy="4224754"/>
          </a:xfrm>
        </p:spPr>
        <p:txBody>
          <a:bodyPr>
            <a:normAutofit lnSpcReduction="10000"/>
          </a:bodyPr>
          <a:lstStyle/>
          <a:p>
            <a:r>
              <a:rPr lang="sr-Latn-CS" sz="2200" b="1" dirty="0" smtClean="0"/>
              <a:t>Kontrolni zadaci</a:t>
            </a:r>
          </a:p>
          <a:p>
            <a:pPr>
              <a:buNone/>
            </a:pPr>
            <a:r>
              <a:rPr lang="sr-Latn-CS" dirty="0" smtClean="0"/>
              <a:t>1.  </a:t>
            </a:r>
            <a:r>
              <a:rPr lang="sr-Latn-CS" sz="2100" dirty="0" smtClean="0"/>
              <a:t>Neka je dat binarni simetrični kanal sa </a:t>
            </a:r>
            <a:r>
              <a:rPr lang="sr-Latn-CS" sz="2100" i="1" dirty="0" smtClean="0"/>
              <a:t>p </a:t>
            </a:r>
            <a:r>
              <a:rPr lang="sr-Latn-CS" sz="2100" dirty="0" smtClean="0"/>
              <a:t>=0.6 i </a:t>
            </a:r>
            <a:r>
              <a:rPr lang="sr-Latn-CS" sz="2100" i="1" dirty="0" smtClean="0"/>
              <a:t>v </a:t>
            </a:r>
            <a:r>
              <a:rPr lang="sr-Latn-CS" sz="2100" dirty="0" smtClean="0"/>
              <a:t>= 0.4. Ako je </a:t>
            </a:r>
            <a:r>
              <a:rPr lang="sr-Latn-CS" sz="2100" i="1" dirty="0" smtClean="0"/>
              <a:t>P</a:t>
            </a:r>
            <a:r>
              <a:rPr lang="sr-Latn-CS" sz="2100" dirty="0" smtClean="0"/>
              <a:t>(</a:t>
            </a:r>
            <a:r>
              <a:rPr lang="sr-Latn-CS" sz="2100" i="1" dirty="0" smtClean="0"/>
              <a:t>x</a:t>
            </a:r>
            <a:r>
              <a:rPr lang="sr-Latn-CS" sz="2100" baseline="-25000" dirty="0" smtClean="0"/>
              <a:t>1</a:t>
            </a:r>
            <a:r>
              <a:rPr lang="sr-Latn-CS" sz="2100" dirty="0" smtClean="0"/>
              <a:t>)</a:t>
            </a:r>
            <a:r>
              <a:rPr lang="sr-Latn-CS" sz="2100" i="1" dirty="0" smtClean="0"/>
              <a:t> </a:t>
            </a:r>
            <a:r>
              <a:rPr lang="sr-Latn-CS" sz="2100" dirty="0" smtClean="0"/>
              <a:t>= </a:t>
            </a:r>
            <a:r>
              <a:rPr lang="sr-Latn-CS" sz="2100" i="1" dirty="0" smtClean="0"/>
              <a:t>0.2</a:t>
            </a:r>
            <a:r>
              <a:rPr lang="sr-Latn-CS" sz="2100" dirty="0" smtClean="0"/>
              <a:t> i </a:t>
            </a:r>
            <a:r>
              <a:rPr lang="sr-Latn-CS" sz="2100" i="1" dirty="0" smtClean="0"/>
              <a:t>P</a:t>
            </a:r>
            <a:r>
              <a:rPr lang="sr-Latn-CS" sz="2100" dirty="0" smtClean="0"/>
              <a:t>(</a:t>
            </a:r>
            <a:r>
              <a:rPr lang="sr-Latn-CS" sz="2100" i="1" dirty="0" smtClean="0"/>
              <a:t>x</a:t>
            </a:r>
            <a:r>
              <a:rPr lang="sr-Latn-CS" sz="2100" baseline="-25000" dirty="0" smtClean="0"/>
              <a:t>2</a:t>
            </a:r>
            <a:r>
              <a:rPr lang="sr-Latn-CS" sz="2100" dirty="0" smtClean="0"/>
              <a:t>)</a:t>
            </a:r>
            <a:r>
              <a:rPr lang="sr-Latn-CS" sz="2100" i="1" dirty="0" smtClean="0"/>
              <a:t> </a:t>
            </a:r>
            <a:r>
              <a:rPr lang="sr-Latn-CS" sz="2100" dirty="0" smtClean="0"/>
              <a:t>= </a:t>
            </a:r>
            <a:r>
              <a:rPr lang="sr-Latn-CS" sz="2100" i="1" dirty="0" smtClean="0"/>
              <a:t>b</a:t>
            </a:r>
            <a:r>
              <a:rPr lang="sr-Latn-CS" sz="2100" dirty="0" smtClean="0"/>
              <a:t> naći veroatnoće </a:t>
            </a:r>
            <a:r>
              <a:rPr lang="sr-Latn-CS" sz="2100" i="1" dirty="0" smtClean="0"/>
              <a:t>P</a:t>
            </a:r>
            <a:r>
              <a:rPr lang="sr-Latn-CS" sz="2100" dirty="0" smtClean="0"/>
              <a:t>(</a:t>
            </a:r>
            <a:r>
              <a:rPr lang="sr-Latn-CS" sz="2100" i="1" dirty="0" smtClean="0"/>
              <a:t>y</a:t>
            </a:r>
            <a:r>
              <a:rPr lang="sr-Latn-CS" sz="2100" baseline="-25000" dirty="0" smtClean="0"/>
              <a:t>1</a:t>
            </a:r>
            <a:r>
              <a:rPr lang="sr-Latn-CS" sz="2100" dirty="0" smtClean="0"/>
              <a:t>)  i </a:t>
            </a:r>
            <a:r>
              <a:rPr lang="sr-Latn-CS" sz="2100" i="1" dirty="0" smtClean="0"/>
              <a:t>P</a:t>
            </a:r>
            <a:r>
              <a:rPr lang="sr-Latn-CS" sz="2100" dirty="0" smtClean="0"/>
              <a:t>(</a:t>
            </a:r>
            <a:r>
              <a:rPr lang="sr-Latn-CS" sz="2100" i="1" dirty="0" smtClean="0"/>
              <a:t>y</a:t>
            </a:r>
            <a:r>
              <a:rPr lang="sr-Latn-CS" sz="2100" baseline="-25000" dirty="0" smtClean="0"/>
              <a:t>2</a:t>
            </a:r>
            <a:r>
              <a:rPr lang="sr-Latn-CS" sz="2100" dirty="0" smtClean="0"/>
              <a:t>) . </a:t>
            </a:r>
          </a:p>
          <a:p>
            <a:pPr lvl="0">
              <a:buNone/>
            </a:pPr>
            <a:r>
              <a:rPr lang="sr-Latn-RS" sz="2100" dirty="0" smtClean="0"/>
              <a:t>2.  </a:t>
            </a:r>
            <a:r>
              <a:rPr lang="en-US" sz="2100" dirty="0" smtClean="0"/>
              <a:t>U </a:t>
            </a:r>
            <a:r>
              <a:rPr lang="en-US" sz="2100" dirty="0" err="1" smtClean="0"/>
              <a:t>uslovima</a:t>
            </a:r>
            <a:r>
              <a:rPr lang="en-US" sz="2100" dirty="0" smtClean="0"/>
              <a:t> </a:t>
            </a:r>
            <a:r>
              <a:rPr lang="en-US" sz="2100" dirty="0" err="1" smtClean="0"/>
              <a:t>prenosa</a:t>
            </a:r>
            <a:r>
              <a:rPr lang="en-US" sz="2100" dirty="0" smtClean="0"/>
              <a:t> </a:t>
            </a:r>
            <a:r>
              <a:rPr lang="en-US" sz="2100" dirty="0" err="1" smtClean="0"/>
              <a:t>veličine</a:t>
            </a:r>
            <a:r>
              <a:rPr lang="en-US" sz="2100" dirty="0" smtClean="0"/>
              <a:t> X </a:t>
            </a:r>
            <a:r>
              <a:rPr lang="en-US" sz="2100" dirty="0" err="1" smtClean="0"/>
              <a:t>preko</a:t>
            </a:r>
            <a:r>
              <a:rPr lang="en-US" sz="2100" dirty="0" smtClean="0"/>
              <a:t> </a:t>
            </a:r>
            <a:r>
              <a:rPr lang="en-US" sz="2100" dirty="0" err="1" smtClean="0"/>
              <a:t>kanala</a:t>
            </a:r>
            <a:r>
              <a:rPr lang="en-US" sz="2100" dirty="0" smtClean="0"/>
              <a:t> </a:t>
            </a:r>
            <a:r>
              <a:rPr lang="en-US" sz="2100" dirty="0" err="1" smtClean="0"/>
              <a:t>i</a:t>
            </a:r>
            <a:r>
              <a:rPr lang="en-US" sz="2100" dirty="0" smtClean="0"/>
              <a:t> </a:t>
            </a:r>
            <a:r>
              <a:rPr lang="en-US" sz="2100" dirty="0" err="1" smtClean="0"/>
              <a:t>dobijanja</a:t>
            </a:r>
            <a:r>
              <a:rPr lang="en-US" sz="2100" dirty="0" smtClean="0"/>
              <a:t> </a:t>
            </a:r>
            <a:r>
              <a:rPr lang="en-US" sz="2100" dirty="0" err="1" smtClean="0"/>
              <a:t>veličine</a:t>
            </a:r>
            <a:r>
              <a:rPr lang="en-US" sz="2100" dirty="0" smtClean="0"/>
              <a:t> Y </a:t>
            </a:r>
            <a:r>
              <a:rPr lang="en-US" sz="2100" dirty="0" err="1" smtClean="0"/>
              <a:t>na</a:t>
            </a:r>
            <a:r>
              <a:rPr lang="en-US" sz="2100" dirty="0" smtClean="0"/>
              <a:t> </a:t>
            </a:r>
            <a:r>
              <a:rPr lang="en-US" sz="2100" dirty="0" err="1" smtClean="0"/>
              <a:t>prijemu</a:t>
            </a:r>
            <a:r>
              <a:rPr lang="en-US" sz="2100" dirty="0" smtClean="0"/>
              <a:t>, </a:t>
            </a:r>
            <a:r>
              <a:rPr lang="en-US" sz="2100" dirty="0" err="1" smtClean="0"/>
              <a:t>napisati</a:t>
            </a:r>
            <a:r>
              <a:rPr lang="en-US" sz="2100" dirty="0" smtClean="0"/>
              <a:t> </a:t>
            </a:r>
            <a:r>
              <a:rPr lang="en-US" sz="2100" dirty="0" err="1" smtClean="0"/>
              <a:t>relaciju</a:t>
            </a:r>
            <a:r>
              <a:rPr lang="en-US" sz="2100" dirty="0" smtClean="0"/>
              <a:t> </a:t>
            </a:r>
            <a:r>
              <a:rPr lang="en-US" sz="2100" dirty="0" err="1" smtClean="0"/>
              <a:t>koja</a:t>
            </a:r>
            <a:r>
              <a:rPr lang="en-US" sz="2100" dirty="0" smtClean="0"/>
              <a:t> </a:t>
            </a:r>
            <a:r>
              <a:rPr lang="en-US" sz="2100" dirty="0" err="1" smtClean="0"/>
              <a:t>povezuje</a:t>
            </a:r>
            <a:r>
              <a:rPr lang="en-US" sz="2100" dirty="0" smtClean="0"/>
              <a:t> H(X,Y), H(X) </a:t>
            </a:r>
            <a:r>
              <a:rPr lang="en-US" sz="2100" dirty="0" err="1" smtClean="0"/>
              <a:t>i</a:t>
            </a:r>
            <a:r>
              <a:rPr lang="en-US" sz="2100" dirty="0" smtClean="0"/>
              <a:t> H(Y/X). </a:t>
            </a:r>
            <a:r>
              <a:rPr lang="en-US" sz="2100" dirty="0" err="1" smtClean="0"/>
              <a:t>Napisanu</a:t>
            </a:r>
            <a:r>
              <a:rPr lang="en-US" sz="2100" dirty="0" smtClean="0"/>
              <a:t> </a:t>
            </a:r>
            <a:r>
              <a:rPr lang="en-US" sz="2100" dirty="0" err="1" smtClean="0"/>
              <a:t>jednakost</a:t>
            </a:r>
            <a:r>
              <a:rPr lang="en-US" sz="2100" dirty="0" smtClean="0"/>
              <a:t> </a:t>
            </a:r>
            <a:r>
              <a:rPr lang="en-US" sz="2100" dirty="0" err="1" smtClean="0"/>
              <a:t>prokomentarisati</a:t>
            </a:r>
            <a:r>
              <a:rPr lang="en-US" sz="2100" dirty="0" smtClean="0"/>
              <a:t> </a:t>
            </a:r>
            <a:r>
              <a:rPr lang="en-US" sz="2100" dirty="0" err="1" smtClean="0"/>
              <a:t>sa</a:t>
            </a:r>
            <a:r>
              <a:rPr lang="en-US" sz="2100" dirty="0" smtClean="0"/>
              <a:t> </a:t>
            </a:r>
            <a:r>
              <a:rPr lang="en-US" sz="2100" dirty="0" err="1" smtClean="0"/>
              <a:t>stanovišta</a:t>
            </a:r>
            <a:r>
              <a:rPr lang="en-US" sz="2100" dirty="0" smtClean="0"/>
              <a:t> </a:t>
            </a:r>
            <a:r>
              <a:rPr lang="en-US" sz="2100" dirty="0" err="1" smtClean="0"/>
              <a:t>prenosa</a:t>
            </a:r>
            <a:r>
              <a:rPr lang="en-US" sz="2100" dirty="0" smtClean="0"/>
              <a:t> </a:t>
            </a:r>
            <a:r>
              <a:rPr lang="en-US" sz="2100" dirty="0" err="1" smtClean="0"/>
              <a:t>i</a:t>
            </a:r>
            <a:r>
              <a:rPr lang="en-US" sz="2100" dirty="0" smtClean="0"/>
              <a:t> </a:t>
            </a:r>
            <a:r>
              <a:rPr lang="en-US" sz="2100" dirty="0" err="1" smtClean="0"/>
              <a:t>grafički</a:t>
            </a:r>
            <a:r>
              <a:rPr lang="en-US" sz="2100" dirty="0" smtClean="0"/>
              <a:t> je </a:t>
            </a:r>
            <a:r>
              <a:rPr lang="en-US" sz="2100" dirty="0" err="1" smtClean="0"/>
              <a:t>ilustrovati</a:t>
            </a:r>
            <a:r>
              <a:rPr lang="en-US" sz="2100" dirty="0" smtClean="0"/>
              <a:t>.</a:t>
            </a:r>
            <a:endParaRPr lang="sr-Latn-RS" sz="2100" dirty="0" smtClean="0"/>
          </a:p>
          <a:p>
            <a:pPr>
              <a:buNone/>
            </a:pPr>
            <a:r>
              <a:rPr lang="sr-Latn-RS" sz="2100" dirty="0" smtClean="0"/>
              <a:t>3. </a:t>
            </a:r>
            <a:r>
              <a:rPr lang="sr-Latn-CS" sz="2100" dirty="0" smtClean="0"/>
              <a:t>Neka su ulazne verovatnoće</a:t>
            </a:r>
          </a:p>
          <a:p>
            <a:r>
              <a:rPr lang="sr-Latn-CS" sz="2100" dirty="0" smtClean="0"/>
              <a:t> </a:t>
            </a:r>
            <a:r>
              <a:rPr lang="sr-Latn-CS" sz="2100" i="1" dirty="0" smtClean="0"/>
              <a:t>P</a:t>
            </a:r>
            <a:r>
              <a:rPr lang="sr-Latn-CS" sz="2100" dirty="0" smtClean="0"/>
              <a:t>(</a:t>
            </a:r>
            <a:r>
              <a:rPr lang="sr-Latn-CS" sz="2100" i="1" dirty="0" smtClean="0"/>
              <a:t>x</a:t>
            </a:r>
            <a:r>
              <a:rPr lang="sr-Latn-CS" sz="2100" baseline="-25000" dirty="0" smtClean="0"/>
              <a:t>1</a:t>
            </a:r>
            <a:r>
              <a:rPr lang="sr-Latn-CS" sz="2100" dirty="0" smtClean="0"/>
              <a:t>)</a:t>
            </a:r>
            <a:r>
              <a:rPr lang="sr-Latn-CS" sz="2100" i="1" dirty="0" smtClean="0"/>
              <a:t> </a:t>
            </a:r>
            <a:r>
              <a:rPr lang="sr-Latn-CS" sz="2100" dirty="0" smtClean="0"/>
              <a:t>= 1/3 i  </a:t>
            </a:r>
            <a:r>
              <a:rPr lang="sr-Latn-CS" sz="2100" i="1" dirty="0" smtClean="0"/>
              <a:t>P</a:t>
            </a:r>
            <a:r>
              <a:rPr lang="sr-Latn-CS" sz="2100" dirty="0" smtClean="0"/>
              <a:t>(</a:t>
            </a:r>
            <a:r>
              <a:rPr lang="sr-Latn-CS" sz="2100" i="1" dirty="0" smtClean="0"/>
              <a:t>x</a:t>
            </a:r>
            <a:r>
              <a:rPr lang="sr-Latn-CS" sz="2100" baseline="-25000" dirty="0" smtClean="0"/>
              <a:t>2</a:t>
            </a:r>
            <a:r>
              <a:rPr lang="sr-Latn-CS" sz="2100" dirty="0" smtClean="0"/>
              <a:t>)</a:t>
            </a:r>
            <a:r>
              <a:rPr lang="sr-Latn-CS" sz="2100" i="1" dirty="0" smtClean="0"/>
              <a:t> </a:t>
            </a:r>
            <a:r>
              <a:rPr lang="sr-Latn-CS" sz="2100" dirty="0" smtClean="0"/>
              <a:t>= 2/3 .</a:t>
            </a:r>
          </a:p>
          <a:p>
            <a:r>
              <a:rPr lang="sr-Latn-RS" sz="2100" dirty="0" smtClean="0"/>
              <a:t> Naći: P(y1), </a:t>
            </a:r>
            <a:r>
              <a:rPr lang="sr-Latn-RS" sz="2100" dirty="0" smtClean="0"/>
              <a:t>P(y2)</a:t>
            </a:r>
            <a:endParaRPr lang="sr-Latn-RS" sz="2100" dirty="0" smtClean="0"/>
          </a:p>
          <a:p>
            <a:r>
              <a:rPr lang="sr-Latn-RS" sz="2100" dirty="0" smtClean="0"/>
              <a:t>ako je </a:t>
            </a:r>
            <a:r>
              <a:rPr lang="sr-Latn-CS" sz="2100" dirty="0" smtClean="0"/>
              <a:t>binarni kanal  definisan matricom:</a:t>
            </a:r>
            <a:r>
              <a:rPr lang="en-US" sz="2100" dirty="0" smtClean="0"/>
              <a:t> </a:t>
            </a:r>
          </a:p>
          <a:p>
            <a:pPr>
              <a:buNone/>
            </a:pPr>
            <a:endParaRPr lang="sr-Latn-CS" sz="1600" b="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52160"/>
          </a:xfrm>
        </p:spPr>
        <p:txBody>
          <a:bodyPr/>
          <a:lstStyle/>
          <a:p>
            <a:endParaRPr lang="en-US" dirty="0"/>
          </a:p>
        </p:txBody>
      </p:sp>
      <p:graphicFrame>
        <p:nvGraphicFramePr>
          <p:cNvPr id="63490" name="Object 2"/>
          <p:cNvGraphicFramePr>
            <a:graphicFrameLocks noGrp="1" noChangeAspect="1"/>
          </p:cNvGraphicFramePr>
          <p:nvPr>
            <p:ph idx="1"/>
          </p:nvPr>
        </p:nvGraphicFramePr>
        <p:xfrm>
          <a:off x="1487424" y="1312734"/>
          <a:ext cx="1902621" cy="1674306"/>
        </p:xfrm>
        <a:graphic>
          <a:graphicData uri="http://schemas.openxmlformats.org/presentationml/2006/ole">
            <mc:AlternateContent xmlns:mc="http://schemas.openxmlformats.org/markup-compatibility/2006">
              <mc:Choice xmlns:v="urn:schemas-microsoft-com:vml" Requires="v">
                <p:oleObj spid="_x0000_s63493" name="Equation" r:id="rId3" imgW="952200" imgH="838080" progId="Equation.3">
                  <p:embed/>
                </p:oleObj>
              </mc:Choice>
              <mc:Fallback>
                <p:oleObj name="Equation" r:id="rId3" imgW="95220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24" y="1312734"/>
                        <a:ext cx="1902621" cy="167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713910" y="1645920"/>
            <a:ext cx="8596668" cy="4754879"/>
          </a:xfrm>
        </p:spPr>
        <p:txBody>
          <a:bodyPr>
            <a:normAutofit/>
          </a:bodyPr>
          <a:lstStyle/>
          <a:p>
            <a:r>
              <a:rPr lang="sr-Latn-RS" sz="2200" b="1" dirty="0" smtClean="0"/>
              <a:t>Primer 1</a:t>
            </a:r>
          </a:p>
          <a:p>
            <a:pPr>
              <a:buNone/>
            </a:pPr>
            <a:r>
              <a:rPr lang="sr-Latn-CS" sz="2400" dirty="0" smtClean="0"/>
              <a:t>	Neka je dat binarni simetrični kanal sa </a:t>
            </a:r>
            <a:r>
              <a:rPr lang="sr-Latn-CS" sz="2400" i="1" dirty="0" smtClean="0"/>
              <a:t>p </a:t>
            </a:r>
            <a:r>
              <a:rPr lang="sr-Latn-CS" sz="2400" dirty="0" smtClean="0"/>
              <a:t>= </a:t>
            </a:r>
            <a:r>
              <a:rPr lang="sr-Latn-CS" sz="2400" i="1" dirty="0" smtClean="0"/>
              <a:t>v </a:t>
            </a:r>
            <a:r>
              <a:rPr lang="sr-Latn-CS" sz="2400" dirty="0" smtClean="0"/>
              <a:t>= 0,5. Neka je </a:t>
            </a:r>
            <a:r>
              <a:rPr lang="sr-Latn-CS" sz="2400" i="1" dirty="0" smtClean="0"/>
              <a:t>P</a:t>
            </a:r>
            <a:r>
              <a:rPr lang="sr-Latn-CS" sz="2400" dirty="0" smtClean="0"/>
              <a:t>(</a:t>
            </a:r>
            <a:r>
              <a:rPr lang="sr-Latn-CS" sz="2400" i="1" dirty="0" smtClean="0"/>
              <a:t>x</a:t>
            </a:r>
            <a:r>
              <a:rPr lang="sr-Latn-CS" sz="2400" baseline="-25000" dirty="0" smtClean="0"/>
              <a:t>1</a:t>
            </a:r>
            <a:r>
              <a:rPr lang="sr-Latn-CS" sz="2400" dirty="0" smtClean="0"/>
              <a:t>)</a:t>
            </a:r>
            <a:r>
              <a:rPr lang="sr-Latn-CS" sz="2400" i="1" dirty="0" smtClean="0"/>
              <a:t> </a:t>
            </a:r>
            <a:r>
              <a:rPr lang="sr-Latn-CS" sz="2400" dirty="0" smtClean="0"/>
              <a:t>= </a:t>
            </a:r>
            <a:r>
              <a:rPr lang="sr-Latn-CS" sz="2400" i="1" dirty="0" smtClean="0"/>
              <a:t>a</a:t>
            </a:r>
            <a:r>
              <a:rPr lang="sr-Latn-CS" sz="2400" dirty="0" smtClean="0"/>
              <a:t> i </a:t>
            </a:r>
            <a:r>
              <a:rPr lang="sr-Latn-CS" sz="2400" i="1" dirty="0" smtClean="0"/>
              <a:t>P</a:t>
            </a:r>
            <a:r>
              <a:rPr lang="sr-Latn-CS" sz="2400" dirty="0" smtClean="0"/>
              <a:t>(</a:t>
            </a:r>
            <a:r>
              <a:rPr lang="sr-Latn-CS" sz="2400" i="1" dirty="0" smtClean="0"/>
              <a:t>x</a:t>
            </a:r>
            <a:r>
              <a:rPr lang="sr-Latn-CS" sz="2400" baseline="-25000" dirty="0" smtClean="0"/>
              <a:t>2</a:t>
            </a:r>
            <a:r>
              <a:rPr lang="sr-Latn-CS" sz="2400" dirty="0" smtClean="0"/>
              <a:t>)</a:t>
            </a:r>
            <a:r>
              <a:rPr lang="sr-Latn-CS" sz="2400" i="1" dirty="0" smtClean="0"/>
              <a:t> </a:t>
            </a:r>
            <a:r>
              <a:rPr lang="sr-Latn-CS" sz="2400" dirty="0" smtClean="0"/>
              <a:t>= </a:t>
            </a:r>
            <a:r>
              <a:rPr lang="sr-Latn-CS" sz="2400" i="1" dirty="0" smtClean="0"/>
              <a:t>b</a:t>
            </a:r>
            <a:r>
              <a:rPr lang="sr-Latn-CS" sz="2400" dirty="0" smtClean="0"/>
              <a:t> (</a:t>
            </a:r>
            <a:r>
              <a:rPr lang="sr-Latn-CS" sz="2400" i="1" dirty="0" smtClean="0"/>
              <a:t>a+b </a:t>
            </a:r>
            <a:r>
              <a:rPr lang="sr-Latn-CS" sz="2400" dirty="0" smtClean="0"/>
              <a:t>= 1). </a:t>
            </a:r>
          </a:p>
          <a:p>
            <a:pPr>
              <a:buNone/>
            </a:pPr>
            <a:r>
              <a:rPr lang="sr-Latn-CS" sz="2400" i="1" dirty="0" smtClean="0"/>
              <a:t>	Rešenje:</a:t>
            </a:r>
          </a:p>
          <a:p>
            <a:pPr>
              <a:buNone/>
            </a:pPr>
            <a:r>
              <a:rPr lang="sr-Latn-CS" sz="2400" dirty="0" smtClean="0"/>
              <a:t>	Na osnovu formule: P(y</a:t>
            </a:r>
            <a:r>
              <a:rPr lang="sr-Latn-CS" sz="1600" dirty="0" smtClean="0"/>
              <a:t>i</a:t>
            </a:r>
            <a:r>
              <a:rPr lang="sr-Latn-CS" sz="2400" dirty="0" smtClean="0"/>
              <a:t>)=P(x</a:t>
            </a:r>
            <a:r>
              <a:rPr lang="sr-Latn-CS" sz="1400" dirty="0" smtClean="0"/>
              <a:t>1</a:t>
            </a:r>
            <a:r>
              <a:rPr lang="sr-Latn-CS" sz="2400" dirty="0" smtClean="0"/>
              <a:t>)P(y</a:t>
            </a:r>
            <a:r>
              <a:rPr lang="sr-Latn-CS" sz="1400" dirty="0" smtClean="0"/>
              <a:t>i</a:t>
            </a:r>
            <a:r>
              <a:rPr lang="sr-Latn-CS" sz="2400" dirty="0" smtClean="0"/>
              <a:t>/x</a:t>
            </a:r>
            <a:r>
              <a:rPr lang="sr-Latn-CS" sz="1400" dirty="0" smtClean="0"/>
              <a:t>1</a:t>
            </a:r>
            <a:r>
              <a:rPr lang="sr-Latn-CS" sz="2400" dirty="0" smtClean="0"/>
              <a:t>)+P(x</a:t>
            </a:r>
            <a:r>
              <a:rPr lang="sr-Latn-CS" sz="1400" dirty="0" smtClean="0"/>
              <a:t>2</a:t>
            </a:r>
            <a:r>
              <a:rPr lang="sr-Latn-CS" sz="2400" dirty="0" smtClean="0"/>
              <a:t>)P(y</a:t>
            </a:r>
            <a:r>
              <a:rPr lang="sr-Latn-CS" sz="1600" dirty="0" smtClean="0"/>
              <a:t>i</a:t>
            </a:r>
            <a:r>
              <a:rPr lang="sr-Latn-CS" sz="2400" dirty="0" smtClean="0"/>
              <a:t>/x</a:t>
            </a:r>
            <a:r>
              <a:rPr lang="sr-Latn-CS" sz="1400" dirty="0" smtClean="0"/>
              <a:t>2</a:t>
            </a:r>
            <a:r>
              <a:rPr lang="sr-Latn-CS" sz="2400" dirty="0" smtClean="0"/>
              <a:t>),  i=1,2</a:t>
            </a:r>
          </a:p>
          <a:p>
            <a:pPr>
              <a:buNone/>
            </a:pPr>
            <a:r>
              <a:rPr lang="sr-Latn-CS" sz="2400" dirty="0" smtClean="0"/>
              <a:t>    ima se:</a:t>
            </a:r>
            <a:endParaRPr lang="en-US" sz="2400" dirty="0" smtClean="0"/>
          </a:p>
          <a:p>
            <a:pPr>
              <a:buNone/>
            </a:pPr>
            <a:r>
              <a:rPr lang="sr-Latn-CS" sz="2400" dirty="0" smtClean="0"/>
              <a:t>			</a:t>
            </a:r>
            <a:r>
              <a:rPr lang="sr-Latn-CS" sz="2400" i="1" dirty="0" smtClean="0"/>
              <a:t>P</a:t>
            </a:r>
            <a:r>
              <a:rPr lang="sr-Latn-CS" sz="2400" dirty="0" smtClean="0"/>
              <a:t>(</a:t>
            </a:r>
            <a:r>
              <a:rPr lang="sr-Latn-CS" sz="2400" i="1" dirty="0" smtClean="0"/>
              <a:t>y</a:t>
            </a:r>
            <a:r>
              <a:rPr lang="sr-Latn-CS" sz="2400" baseline="-25000" dirty="0" smtClean="0"/>
              <a:t>1</a:t>
            </a:r>
            <a:r>
              <a:rPr lang="sr-Latn-CS" sz="2400" dirty="0" smtClean="0"/>
              <a:t>) = </a:t>
            </a:r>
            <a:r>
              <a:rPr lang="sr-Latn-CS" sz="2400" i="1" dirty="0" smtClean="0"/>
              <a:t>ap + bv = </a:t>
            </a:r>
            <a:r>
              <a:rPr lang="sr-Latn-CS" sz="2400" dirty="0" smtClean="0"/>
              <a:t>0,5(</a:t>
            </a:r>
            <a:r>
              <a:rPr lang="sr-Latn-CS" sz="2400" i="1" dirty="0" smtClean="0"/>
              <a:t>a+b</a:t>
            </a:r>
            <a:r>
              <a:rPr lang="sr-Latn-CS" sz="2400" dirty="0" smtClean="0"/>
              <a:t>) = 0,5</a:t>
            </a:r>
            <a:endParaRPr lang="en-US" sz="2400" dirty="0" smtClean="0"/>
          </a:p>
          <a:p>
            <a:pPr>
              <a:buNone/>
            </a:pPr>
            <a:r>
              <a:rPr lang="sr-Latn-CS" sz="2400" dirty="0" smtClean="0"/>
              <a:t>			</a:t>
            </a:r>
            <a:r>
              <a:rPr lang="sr-Latn-CS" sz="2400" i="1" dirty="0" smtClean="0"/>
              <a:t>P</a:t>
            </a:r>
            <a:r>
              <a:rPr lang="sr-Latn-CS" sz="2400" dirty="0" smtClean="0"/>
              <a:t>(</a:t>
            </a:r>
            <a:r>
              <a:rPr lang="sr-Latn-CS" sz="2400" i="1" dirty="0" smtClean="0"/>
              <a:t>y</a:t>
            </a:r>
            <a:r>
              <a:rPr lang="sr-Latn-CS" sz="2400" baseline="-25000" dirty="0" smtClean="0"/>
              <a:t>2</a:t>
            </a:r>
            <a:r>
              <a:rPr lang="sr-Latn-CS" sz="2400" dirty="0" smtClean="0"/>
              <a:t>) = </a:t>
            </a:r>
            <a:r>
              <a:rPr lang="sr-Latn-CS" sz="2400" i="1" dirty="0" smtClean="0"/>
              <a:t>av + bp = </a:t>
            </a:r>
            <a:r>
              <a:rPr lang="sr-Latn-CS" sz="2400" dirty="0" smtClean="0"/>
              <a:t>0,5(</a:t>
            </a:r>
            <a:r>
              <a:rPr lang="sr-Latn-CS" sz="2400" i="1" dirty="0" smtClean="0"/>
              <a:t>a+b</a:t>
            </a:r>
            <a:r>
              <a:rPr lang="sr-Latn-CS" sz="2400" dirty="0" smtClean="0"/>
              <a:t>) = 0,5 </a:t>
            </a:r>
            <a:endParaRPr lang="en-US" sz="2400" dirty="0" smtClean="0"/>
          </a:p>
          <a:p>
            <a:pPr>
              <a:buNone/>
            </a:pPr>
            <a:r>
              <a:rPr lang="sr-Latn-CS" sz="2400" dirty="0" smtClean="0"/>
              <a:t>	jer je </a:t>
            </a:r>
            <a:r>
              <a:rPr lang="sr-Latn-CS" sz="2400" i="1" dirty="0" smtClean="0"/>
              <a:t>a+b=</a:t>
            </a:r>
            <a:r>
              <a:rPr lang="sr-Latn-CS" sz="2400" dirty="0" smtClean="0"/>
              <a:t>1. </a:t>
            </a:r>
          </a:p>
          <a:p>
            <a:pPr>
              <a:buNone/>
            </a:pPr>
            <a:r>
              <a:rPr lang="sr-Latn-CS" sz="2400" dirty="0" smtClean="0"/>
              <a:t>	</a:t>
            </a:r>
            <a:endParaRPr lang="en-US" sz="2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2752"/>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524001"/>
            <a:ext cx="9100650" cy="4517362"/>
          </a:xfrm>
        </p:spPr>
        <p:txBody>
          <a:bodyPr>
            <a:normAutofit lnSpcReduction="10000"/>
          </a:bodyPr>
          <a:lstStyle/>
          <a:p>
            <a:pPr>
              <a:buNone/>
            </a:pPr>
            <a:r>
              <a:rPr lang="sr-Latn-CS" sz="2200" b="1" dirty="0" smtClean="0"/>
              <a:t>	Apriorna i aposteriorna entropija</a:t>
            </a:r>
          </a:p>
          <a:p>
            <a:r>
              <a:rPr lang="sr-Latn-CS" sz="2200" dirty="0" smtClean="0"/>
              <a:t>Ranije definisana entropija, može se nazvati </a:t>
            </a:r>
            <a:r>
              <a:rPr lang="sr-Latn-CS" sz="2200" b="1" i="1" dirty="0" smtClean="0"/>
              <a:t>apriorna entropija</a:t>
            </a:r>
            <a:r>
              <a:rPr lang="sr-Latn-CS" sz="2200" dirty="0" smtClean="0"/>
              <a:t> :</a:t>
            </a:r>
          </a:p>
          <a:p>
            <a:endParaRPr lang="sr-Latn-CS" sz="2200" dirty="0" smtClean="0"/>
          </a:p>
          <a:p>
            <a:endParaRPr lang="sr-Latn-CS" sz="2200" dirty="0" smtClean="0"/>
          </a:p>
          <a:p>
            <a:r>
              <a:rPr lang="sr-Latn-CS" sz="2200" dirty="0" smtClean="0"/>
              <a:t>Može se definisati i </a:t>
            </a:r>
            <a:r>
              <a:rPr lang="sr-Latn-CS" sz="2200" b="1" i="1" dirty="0" smtClean="0"/>
              <a:t>parcijalna</a:t>
            </a:r>
            <a:r>
              <a:rPr lang="sr-Latn-CS" sz="2200" dirty="0" smtClean="0"/>
              <a:t> </a:t>
            </a:r>
            <a:r>
              <a:rPr lang="sr-Latn-CS" sz="2200" b="1" i="1" dirty="0" smtClean="0"/>
              <a:t>aposteriorna entropija</a:t>
            </a:r>
            <a:r>
              <a:rPr lang="sr-Latn-CS" sz="2200" dirty="0" smtClean="0"/>
              <a:t> ulazne liste X kada je primljen jedan konkretan simbol liste Y – </a:t>
            </a:r>
            <a:r>
              <a:rPr lang="sr-Latn-CS" sz="2200" i="1" dirty="0" smtClean="0"/>
              <a:t>y</a:t>
            </a:r>
            <a:r>
              <a:rPr lang="sr-Latn-CS" sz="2200" i="1" baseline="-25000" dirty="0" smtClean="0"/>
              <a:t>j</a:t>
            </a:r>
            <a:r>
              <a:rPr lang="sr-Latn-CS" sz="2200" dirty="0" smtClean="0"/>
              <a:t>. Ta entropija je:</a:t>
            </a:r>
          </a:p>
          <a:p>
            <a:endParaRPr lang="sr-Latn-CS" sz="2200" dirty="0" smtClean="0"/>
          </a:p>
          <a:p>
            <a:endParaRPr lang="sr-Latn-CS" sz="2200" dirty="0" smtClean="0"/>
          </a:p>
          <a:p>
            <a:r>
              <a:rPr lang="sr-Latn-CS" sz="2200" dirty="0" smtClean="0"/>
              <a:t>Očigledno da </a:t>
            </a:r>
            <a:r>
              <a:rPr lang="sr-Latn-CS" sz="2200" i="1" dirty="0" smtClean="0"/>
              <a:t>H</a:t>
            </a:r>
            <a:r>
              <a:rPr lang="sr-Latn-CS" sz="2200" dirty="0" smtClean="0"/>
              <a:t>(X) predstavlja meru (apriorne) neizvesnosti u pogledu toga koji će simbol biti emitovan</a:t>
            </a:r>
            <a:r>
              <a:rPr lang="sr-Latn-CS" sz="2400" dirty="0" smtClean="0"/>
              <a:t>. </a:t>
            </a:r>
            <a:endParaRPr lang="sr-Latn-CS" sz="2200" dirty="0" smtClean="0"/>
          </a:p>
          <a:p>
            <a:endParaRPr lang="sr-Latn-CS" sz="2200" dirty="0" smtClean="0"/>
          </a:p>
          <a:p>
            <a:endParaRPr lang="sr-Latn-CS" sz="2200" dirty="0" smtClean="0"/>
          </a:p>
          <a:p>
            <a:endParaRPr lang="sr-Latn-CS" sz="2200" dirty="0" smtClean="0"/>
          </a:p>
          <a:p>
            <a:endParaRPr lang="en-US" dirty="0" smtClean="0"/>
          </a:p>
          <a:p>
            <a:endParaRPr lang="en-US" dirty="0"/>
          </a:p>
        </p:txBody>
      </p:sp>
      <p:graphicFrame>
        <p:nvGraphicFramePr>
          <p:cNvPr id="4098" name="Object 2"/>
          <p:cNvGraphicFramePr>
            <a:graphicFrameLocks noChangeAspect="1"/>
          </p:cNvGraphicFramePr>
          <p:nvPr/>
        </p:nvGraphicFramePr>
        <p:xfrm>
          <a:off x="1203197" y="2438400"/>
          <a:ext cx="2728762" cy="768096"/>
        </p:xfrm>
        <a:graphic>
          <a:graphicData uri="http://schemas.openxmlformats.org/presentationml/2006/ole">
            <mc:AlternateContent xmlns:mc="http://schemas.openxmlformats.org/markup-compatibility/2006">
              <mc:Choice xmlns:v="urn:schemas-microsoft-com:vml" Requires="v">
                <p:oleObj spid="_x0000_s4104" name="Equation" r:id="rId3" imgW="1714320" imgH="482400" progId="Equation.3">
                  <p:embed/>
                </p:oleObj>
              </mc:Choice>
              <mc:Fallback>
                <p:oleObj name="Equation" r:id="rId3" imgW="171432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3197" y="2438400"/>
                        <a:ext cx="2728762" cy="768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1297686" y="4221924"/>
          <a:ext cx="3727440" cy="764603"/>
        </p:xfrm>
        <a:graphic>
          <a:graphicData uri="http://schemas.openxmlformats.org/presentationml/2006/ole">
            <mc:AlternateContent xmlns:mc="http://schemas.openxmlformats.org/markup-compatibility/2006">
              <mc:Choice xmlns:v="urn:schemas-microsoft-com:vml" Requires="v">
                <p:oleObj spid="_x0000_s4105" name="Equation" r:id="rId5" imgW="2476440" imgH="507960" progId="Equation.3">
                  <p:embed/>
                </p:oleObj>
              </mc:Choice>
              <mc:Fallback>
                <p:oleObj name="Equation" r:id="rId5" imgW="247644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7686" y="4221924"/>
                        <a:ext cx="3727440" cy="764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rmAutofit/>
          </a:bodyPr>
          <a:lstStyle/>
          <a:p>
            <a:pPr algn="ctr"/>
            <a:r>
              <a:rPr lang="sr-Latn-CS" sz="2400" b="1" dirty="0" smtClean="0"/>
              <a:t>Kanali za prenos informacija</a:t>
            </a:r>
            <a:endParaRPr lang="en-US" dirty="0"/>
          </a:p>
        </p:txBody>
      </p:sp>
      <p:sp>
        <p:nvSpPr>
          <p:cNvPr id="3" name="Content Placeholder 2"/>
          <p:cNvSpPr>
            <a:spLocks noGrp="1"/>
          </p:cNvSpPr>
          <p:nvPr>
            <p:ph idx="1"/>
          </p:nvPr>
        </p:nvSpPr>
        <p:spPr>
          <a:xfrm>
            <a:off x="677334" y="1560577"/>
            <a:ext cx="8820234" cy="4480786"/>
          </a:xfrm>
        </p:spPr>
        <p:txBody>
          <a:bodyPr>
            <a:normAutofit/>
          </a:bodyPr>
          <a:lstStyle/>
          <a:p>
            <a:r>
              <a:rPr lang="sr-Latn-CS" sz="2200" i="1" dirty="0" smtClean="0"/>
              <a:t>H</a:t>
            </a:r>
            <a:r>
              <a:rPr lang="sr-Latn-CS" sz="2200" dirty="0" smtClean="0"/>
              <a:t>(X/</a:t>
            </a:r>
            <a:r>
              <a:rPr lang="sr-Latn-CS" sz="2200" i="1" dirty="0" smtClean="0"/>
              <a:t>y</a:t>
            </a:r>
            <a:r>
              <a:rPr lang="sr-Latn-CS" sz="2200" i="1" baseline="-25000" dirty="0" smtClean="0"/>
              <a:t>j</a:t>
            </a:r>
            <a:r>
              <a:rPr lang="sr-Latn-CS" sz="2200" dirty="0" smtClean="0"/>
              <a:t>)  predstavlja meru preostale (aposteriorne) neizvesnosti o tome koji je simbol poslat, ako je primljen konkretan simbol </a:t>
            </a:r>
            <a:r>
              <a:rPr lang="sr-Latn-CS" sz="2200" i="1" dirty="0" smtClean="0"/>
              <a:t>y</a:t>
            </a:r>
            <a:r>
              <a:rPr lang="sr-Latn-CS" sz="2200" i="1" baseline="-25000" dirty="0" smtClean="0"/>
              <a:t>j</a:t>
            </a:r>
            <a:r>
              <a:rPr lang="sr-Latn-CS" sz="2200" dirty="0" smtClean="0"/>
              <a:t>.</a:t>
            </a:r>
          </a:p>
          <a:p>
            <a:r>
              <a:rPr lang="sr-Latn-CS" sz="2200" dirty="0" smtClean="0"/>
              <a:t>Usrednjavanje parcijalne aposteriorne entropije po svim izlaznim simbolima daje </a:t>
            </a:r>
            <a:r>
              <a:rPr lang="sr-Latn-CS" sz="2200" b="1" i="1" dirty="0" smtClean="0"/>
              <a:t>aposteriornu entropiju:</a:t>
            </a:r>
            <a:endParaRPr lang="en-US" sz="2200" dirty="0" smtClean="0"/>
          </a:p>
          <a:p>
            <a:endParaRPr lang="sr-Latn-CS" sz="2200" dirty="0" smtClean="0"/>
          </a:p>
          <a:p>
            <a:endParaRPr lang="sr-Latn-CS" sz="2200" dirty="0" smtClean="0"/>
          </a:p>
          <a:p>
            <a:endParaRPr lang="sr-Latn-CS" sz="2200" dirty="0" smtClean="0"/>
          </a:p>
          <a:p>
            <a:endParaRPr lang="sr-Latn-CS" sz="2200" dirty="0" smtClean="0"/>
          </a:p>
          <a:p>
            <a:endParaRPr lang="sr-Latn-CS" sz="2200" dirty="0" smtClean="0"/>
          </a:p>
          <a:p>
            <a:endParaRPr lang="en-US" sz="2200" dirty="0"/>
          </a:p>
        </p:txBody>
      </p:sp>
      <p:graphicFrame>
        <p:nvGraphicFramePr>
          <p:cNvPr id="5122" name="Object 2"/>
          <p:cNvGraphicFramePr>
            <a:graphicFrameLocks noChangeAspect="1"/>
          </p:cNvGraphicFramePr>
          <p:nvPr/>
        </p:nvGraphicFramePr>
        <p:xfrm>
          <a:off x="1538288" y="3228975"/>
          <a:ext cx="4216336" cy="1372348"/>
        </p:xfrm>
        <a:graphic>
          <a:graphicData uri="http://schemas.openxmlformats.org/presentationml/2006/ole">
            <mc:AlternateContent xmlns:mc="http://schemas.openxmlformats.org/markup-compatibility/2006">
              <mc:Choice xmlns:v="urn:schemas-microsoft-com:vml" Requires="v">
                <p:oleObj spid="_x0000_s5128" name="Equation" r:id="rId3" imgW="2108160" imgH="685800" progId="Equation.3">
                  <p:embed/>
                </p:oleObj>
              </mc:Choice>
              <mc:Fallback>
                <p:oleObj name="Equation" r:id="rId3" imgW="210816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288" y="3228975"/>
                        <a:ext cx="4216336" cy="1372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2474976" y="4401312"/>
          <a:ext cx="4998719" cy="999744"/>
        </p:xfrm>
        <a:graphic>
          <a:graphicData uri="http://schemas.openxmlformats.org/presentationml/2006/ole">
            <mc:AlternateContent xmlns:mc="http://schemas.openxmlformats.org/markup-compatibility/2006">
              <mc:Choice xmlns:v="urn:schemas-microsoft-com:vml" Requires="v">
                <p:oleObj spid="_x0000_s5129" name="Equation" r:id="rId5" imgW="2539800" imgH="507960" progId="Equation.3">
                  <p:embed/>
                </p:oleObj>
              </mc:Choice>
              <mc:Fallback>
                <p:oleObj name="Equation" r:id="rId5" imgW="253980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4976" y="4401312"/>
                        <a:ext cx="4998719" cy="99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1248"/>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682497"/>
            <a:ext cx="8596668" cy="4358866"/>
          </a:xfrm>
        </p:spPr>
        <p:txBody>
          <a:bodyPr/>
          <a:lstStyle/>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CS" sz="2200" dirty="0" smtClean="0"/>
          </a:p>
          <a:p>
            <a:r>
              <a:rPr lang="sr-Latn-CS" sz="2200" dirty="0" smtClean="0"/>
              <a:t>Ova srednja aposteriorna entropija naziva se još i </a:t>
            </a:r>
            <a:r>
              <a:rPr lang="sr-Latn-CS" sz="2200" b="1" i="1" dirty="0" smtClean="0"/>
              <a:t>ekvivokacija</a:t>
            </a:r>
            <a:r>
              <a:rPr lang="sr-Latn-CS" sz="2200" dirty="0" smtClean="0"/>
              <a:t> i predstavlja meru prosečne neizvesnosti o listi ulaznih simbola (koja je označena sa X), kada se primi jedan, bilo koji, simbol liste Y.</a:t>
            </a:r>
            <a:endParaRPr lang="sr-Latn-RS" sz="2200" dirty="0" smtClean="0"/>
          </a:p>
        </p:txBody>
      </p:sp>
      <p:graphicFrame>
        <p:nvGraphicFramePr>
          <p:cNvPr id="34818" name="Object 2"/>
          <p:cNvGraphicFramePr>
            <a:graphicFrameLocks noChangeAspect="1"/>
          </p:cNvGraphicFramePr>
          <p:nvPr/>
        </p:nvGraphicFramePr>
        <p:xfrm>
          <a:off x="1552194" y="3413760"/>
          <a:ext cx="3687572" cy="926592"/>
        </p:xfrm>
        <a:graphic>
          <a:graphicData uri="http://schemas.openxmlformats.org/presentationml/2006/ole">
            <mc:AlternateContent xmlns:mc="http://schemas.openxmlformats.org/markup-compatibility/2006">
              <mc:Choice xmlns:v="urn:schemas-microsoft-com:vml" Requires="v">
                <p:oleObj spid="_x0000_s34824" name="Equation" r:id="rId3" imgW="1942920" imgH="507960" progId="Equation.3">
                  <p:embed/>
                </p:oleObj>
              </mc:Choice>
              <mc:Fallback>
                <p:oleObj name="Equation" r:id="rId3" imgW="194292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2194" y="3413760"/>
                        <a:ext cx="3687572" cy="926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19" name="Object 3"/>
          <p:cNvGraphicFramePr>
            <a:graphicFrameLocks noChangeAspect="1"/>
          </p:cNvGraphicFramePr>
          <p:nvPr/>
        </p:nvGraphicFramePr>
        <p:xfrm>
          <a:off x="1553718" y="2023873"/>
          <a:ext cx="4591050" cy="941754"/>
        </p:xfrm>
        <a:graphic>
          <a:graphicData uri="http://schemas.openxmlformats.org/presentationml/2006/ole">
            <mc:AlternateContent xmlns:mc="http://schemas.openxmlformats.org/markup-compatibility/2006">
              <mc:Choice xmlns:v="urn:schemas-microsoft-com:vml" Requires="v">
                <p:oleObj spid="_x0000_s34825" name="Equation" r:id="rId5" imgW="2476440" imgH="507960" progId="Equation.3">
                  <p:embed/>
                </p:oleObj>
              </mc:Choice>
              <mc:Fallback>
                <p:oleObj name="Equation" r:id="rId5" imgW="247644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3718" y="2023873"/>
                        <a:ext cx="4591050" cy="941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1792"/>
          </a:xfrm>
        </p:spPr>
        <p:txBody>
          <a:bodyPr>
            <a:normAutofit/>
          </a:bodyPr>
          <a:lstStyle/>
          <a:p>
            <a:pPr algn="ctr"/>
            <a:r>
              <a:rPr lang="sr-Latn-CS" sz="2400" b="1" dirty="0" smtClean="0"/>
              <a:t>Kanali za prenos informacija</a:t>
            </a:r>
            <a:endParaRPr lang="en-US" dirty="0"/>
          </a:p>
        </p:txBody>
      </p:sp>
      <p:sp>
        <p:nvSpPr>
          <p:cNvPr id="3" name="Content Placeholder 2"/>
          <p:cNvSpPr>
            <a:spLocks noGrp="1"/>
          </p:cNvSpPr>
          <p:nvPr>
            <p:ph idx="1"/>
          </p:nvPr>
        </p:nvSpPr>
        <p:spPr>
          <a:xfrm>
            <a:off x="677334" y="1438657"/>
            <a:ext cx="8856810" cy="4602706"/>
          </a:xfrm>
        </p:spPr>
        <p:txBody>
          <a:bodyPr>
            <a:normAutofit/>
          </a:bodyPr>
          <a:lstStyle/>
          <a:p>
            <a:pPr>
              <a:buNone/>
            </a:pPr>
            <a:r>
              <a:rPr lang="sr-Latn-CS" sz="2200" b="1" dirty="0" smtClean="0"/>
              <a:t>	Prenesena (uzajamna, međusobna) informacija</a:t>
            </a:r>
          </a:p>
          <a:p>
            <a:pPr algn="just"/>
            <a:r>
              <a:rPr lang="sr-Latn-CS" sz="2200" dirty="0" smtClean="0"/>
              <a:t>Prosečna količina prenetih informacija po simbolu ravna je razlici apriorne i aposteriorne prosečne neizvesnosti (entropije) na prijemu:</a:t>
            </a:r>
            <a:endParaRPr lang="en-US" sz="2200" dirty="0" smtClean="0"/>
          </a:p>
          <a:p>
            <a:endParaRPr lang="sr-Latn-RS" sz="2200" dirty="0" smtClean="0"/>
          </a:p>
          <a:p>
            <a:endParaRPr lang="sr-Latn-RS" sz="2200" dirty="0" smtClean="0"/>
          </a:p>
        </p:txBody>
      </p:sp>
      <p:graphicFrame>
        <p:nvGraphicFramePr>
          <p:cNvPr id="6146" name="Object 2"/>
          <p:cNvGraphicFramePr>
            <a:graphicFrameLocks noChangeAspect="1"/>
          </p:cNvGraphicFramePr>
          <p:nvPr/>
        </p:nvGraphicFramePr>
        <p:xfrm>
          <a:off x="1819275" y="3019298"/>
          <a:ext cx="3051175" cy="714375"/>
        </p:xfrm>
        <a:graphic>
          <a:graphicData uri="http://schemas.openxmlformats.org/presentationml/2006/ole">
            <mc:AlternateContent xmlns:mc="http://schemas.openxmlformats.org/markup-compatibility/2006">
              <mc:Choice xmlns:v="urn:schemas-microsoft-com:vml" Requires="v">
                <p:oleObj spid="_x0000_s6164" name="Equation" r:id="rId3" imgW="1841400" imgH="431640" progId="Equation.3">
                  <p:embed/>
                </p:oleObj>
              </mc:Choice>
              <mc:Fallback>
                <p:oleObj name="Equation" r:id="rId3" imgW="184140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9275" y="3019298"/>
                        <a:ext cx="30511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9" name="Object 5"/>
          <p:cNvGraphicFramePr>
            <a:graphicFrameLocks noChangeAspect="1"/>
          </p:cNvGraphicFramePr>
          <p:nvPr/>
        </p:nvGraphicFramePr>
        <p:xfrm>
          <a:off x="2163763" y="3449638"/>
          <a:ext cx="3287712" cy="1092200"/>
        </p:xfrm>
        <a:graphic>
          <a:graphicData uri="http://schemas.openxmlformats.org/presentationml/2006/ole">
            <mc:AlternateContent xmlns:mc="http://schemas.openxmlformats.org/markup-compatibility/2006">
              <mc:Choice xmlns:v="urn:schemas-microsoft-com:vml" Requires="v">
                <p:oleObj spid="_x0000_s6165" name="Equation" r:id="rId5" imgW="1511280" imgH="711000" progId="Equation.3">
                  <p:embed/>
                </p:oleObj>
              </mc:Choice>
              <mc:Fallback>
                <p:oleObj name="Equation" r:id="rId5" imgW="1511280" imgH="7110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3763" y="3449638"/>
                        <a:ext cx="3287712"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1" name="Object 7"/>
          <p:cNvGraphicFramePr>
            <a:graphicFrameLocks noChangeAspect="1"/>
          </p:cNvGraphicFramePr>
          <p:nvPr/>
        </p:nvGraphicFramePr>
        <p:xfrm>
          <a:off x="5046217" y="3425952"/>
          <a:ext cx="3741387" cy="865061"/>
        </p:xfrm>
        <a:graphic>
          <a:graphicData uri="http://schemas.openxmlformats.org/presentationml/2006/ole">
            <mc:AlternateContent xmlns:mc="http://schemas.openxmlformats.org/markup-compatibility/2006">
              <mc:Choice xmlns:v="urn:schemas-microsoft-com:vml" Requires="v">
                <p:oleObj spid="_x0000_s6166" name="Equation" r:id="rId7" imgW="2197080" imgH="507960" progId="Equation.3">
                  <p:embed/>
                </p:oleObj>
              </mc:Choice>
              <mc:Fallback>
                <p:oleObj name="Equation" r:id="rId7" imgW="2197080" imgH="50796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46217" y="3425952"/>
                        <a:ext cx="3741387" cy="86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8"/>
          <p:cNvGraphicFramePr>
            <a:graphicFrameLocks noChangeAspect="1"/>
          </p:cNvGraphicFramePr>
          <p:nvPr/>
        </p:nvGraphicFramePr>
        <p:xfrm>
          <a:off x="2226563" y="4657344"/>
          <a:ext cx="3284221" cy="817308"/>
        </p:xfrm>
        <a:graphic>
          <a:graphicData uri="http://schemas.openxmlformats.org/presentationml/2006/ole">
            <mc:AlternateContent xmlns:mc="http://schemas.openxmlformats.org/markup-compatibility/2006">
              <mc:Choice xmlns:v="urn:schemas-microsoft-com:vml" Requires="v">
                <p:oleObj spid="_x0000_s6167" name="Equation" r:id="rId9" imgW="2057400" imgH="482400" progId="Equation.3">
                  <p:embed/>
                </p:oleObj>
              </mc:Choice>
              <mc:Fallback>
                <p:oleObj name="Equation" r:id="rId9" imgW="2057400" imgH="48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26563" y="4657344"/>
                        <a:ext cx="3284221" cy="817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3" name="Object 9"/>
          <p:cNvGraphicFramePr>
            <a:graphicFrameLocks noChangeAspect="1"/>
          </p:cNvGraphicFramePr>
          <p:nvPr/>
        </p:nvGraphicFramePr>
        <p:xfrm>
          <a:off x="5517706" y="4685284"/>
          <a:ext cx="3422650" cy="849313"/>
        </p:xfrm>
        <a:graphic>
          <a:graphicData uri="http://schemas.openxmlformats.org/presentationml/2006/ole">
            <mc:AlternateContent xmlns:mc="http://schemas.openxmlformats.org/markup-compatibility/2006">
              <mc:Choice xmlns:v="urn:schemas-microsoft-com:vml" Requires="v">
                <p:oleObj spid="_x0000_s6168" name="Equation" r:id="rId11" imgW="2044440" imgH="507960" progId="Equation.3">
                  <p:embed/>
                </p:oleObj>
              </mc:Choice>
              <mc:Fallback>
                <p:oleObj name="Equation" r:id="rId11" imgW="2044440" imgH="50796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17706" y="4685284"/>
                        <a:ext cx="3422650" cy="84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4944"/>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536193"/>
            <a:ext cx="8795850" cy="4505170"/>
          </a:xfrm>
        </p:spPr>
        <p:txBody>
          <a:bodyPr/>
          <a:lstStyle/>
          <a:p>
            <a:pPr algn="just"/>
            <a:endParaRPr lang="sr-Latn-CS" sz="2200" dirty="0" smtClean="0"/>
          </a:p>
          <a:p>
            <a:pPr algn="just"/>
            <a:endParaRPr lang="sr-Latn-CS" sz="2200" dirty="0" smtClean="0"/>
          </a:p>
          <a:p>
            <a:pPr algn="just"/>
            <a:endParaRPr lang="sr-Latn-CS" sz="2200" dirty="0" smtClean="0"/>
          </a:p>
          <a:p>
            <a:pPr algn="just"/>
            <a:endParaRPr lang="sr-Latn-CS" sz="2200" dirty="0" smtClean="0"/>
          </a:p>
          <a:p>
            <a:pPr algn="just"/>
            <a:endParaRPr lang="sr-Latn-CS" sz="2200" dirty="0" smtClean="0"/>
          </a:p>
          <a:p>
            <a:pPr algn="just"/>
            <a:r>
              <a:rPr lang="sr-Latn-CS" sz="2200" dirty="0" smtClean="0"/>
              <a:t>Iz definicije </a:t>
            </a:r>
            <a:r>
              <a:rPr lang="sr-Latn-CS" sz="2200" i="1" dirty="0" smtClean="0"/>
              <a:t>I</a:t>
            </a:r>
            <a:r>
              <a:rPr lang="sr-Latn-CS" sz="2200" dirty="0" smtClean="0"/>
              <a:t>(X;Y) se vidi da je ova veličina potpuno “simetrična” u odnosu na liste X i Y, tj. ne menja se kada X i Y zamene mesta: </a:t>
            </a:r>
            <a:endParaRPr lang="en-US" sz="2200" dirty="0" smtClean="0"/>
          </a:p>
          <a:p>
            <a:endParaRPr lang="en-US" dirty="0" smtClean="0"/>
          </a:p>
          <a:p>
            <a:endParaRPr lang="en-US" dirty="0"/>
          </a:p>
        </p:txBody>
      </p:sp>
      <p:graphicFrame>
        <p:nvGraphicFramePr>
          <p:cNvPr id="35843" name="Object 3"/>
          <p:cNvGraphicFramePr>
            <a:graphicFrameLocks noChangeAspect="1"/>
          </p:cNvGraphicFramePr>
          <p:nvPr/>
        </p:nvGraphicFramePr>
        <p:xfrm>
          <a:off x="1549908" y="5020501"/>
          <a:ext cx="2003460" cy="356171"/>
        </p:xfrm>
        <a:graphic>
          <a:graphicData uri="http://schemas.openxmlformats.org/presentationml/2006/ole">
            <mc:AlternateContent xmlns:mc="http://schemas.openxmlformats.org/markup-compatibility/2006">
              <mc:Choice xmlns:v="urn:schemas-microsoft-com:vml" Requires="v">
                <p:oleObj spid="_x0000_s35852" name="Equation" r:id="rId3" imgW="1143000" imgH="203040" progId="Equation.3">
                  <p:embed/>
                </p:oleObj>
              </mc:Choice>
              <mc:Fallback>
                <p:oleObj name="Equation" r:id="rId3" imgW="1143000" imgH="203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9908" y="5020501"/>
                        <a:ext cx="2003460" cy="35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4" name="Object 4"/>
          <p:cNvGraphicFramePr>
            <a:graphicFrameLocks noChangeAspect="1"/>
          </p:cNvGraphicFramePr>
          <p:nvPr/>
        </p:nvGraphicFramePr>
        <p:xfrm>
          <a:off x="1207769" y="2856420"/>
          <a:ext cx="3449575" cy="836261"/>
        </p:xfrm>
        <a:graphic>
          <a:graphicData uri="http://schemas.openxmlformats.org/presentationml/2006/ole">
            <mc:AlternateContent xmlns:mc="http://schemas.openxmlformats.org/markup-compatibility/2006">
              <mc:Choice xmlns:v="urn:schemas-microsoft-com:vml" Requires="v">
                <p:oleObj spid="_x0000_s35853" name="Equation" r:id="rId5" imgW="2095200" imgH="507960" progId="Equation.3">
                  <p:embed/>
                </p:oleObj>
              </mc:Choice>
              <mc:Fallback>
                <p:oleObj name="Equation" r:id="rId5" imgW="2095200" imgH="50796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7769" y="2856420"/>
                        <a:ext cx="3449575" cy="836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5" name="Object 5"/>
          <p:cNvGraphicFramePr>
            <a:graphicFrameLocks noChangeAspect="1"/>
          </p:cNvGraphicFramePr>
          <p:nvPr/>
        </p:nvGraphicFramePr>
        <p:xfrm>
          <a:off x="1123881" y="1755648"/>
          <a:ext cx="3608968" cy="779209"/>
        </p:xfrm>
        <a:graphic>
          <a:graphicData uri="http://schemas.openxmlformats.org/presentationml/2006/ole">
            <mc:AlternateContent xmlns:mc="http://schemas.openxmlformats.org/markup-compatibility/2006">
              <mc:Choice xmlns:v="urn:schemas-microsoft-com:vml" Requires="v">
                <p:oleObj spid="_x0000_s35854" name="Equation" r:id="rId7" imgW="2234880" imgH="482400" progId="Equation.3">
                  <p:embed/>
                </p:oleObj>
              </mc:Choice>
              <mc:Fallback>
                <p:oleObj name="Equation" r:id="rId7" imgW="2234880" imgH="4824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3881" y="1755648"/>
                        <a:ext cx="3608968" cy="779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normAutofit fontScale="90000"/>
          </a:bodyPr>
          <a:lstStyle/>
          <a:p>
            <a:pPr algn="ctr"/>
            <a:r>
              <a:rPr lang="sr-Latn-CS" sz="2400" b="1" dirty="0" smtClean="0"/>
              <a:t>Kanali za prenos informacija</a:t>
            </a:r>
            <a:r>
              <a:rPr lang="en-US" b="1" dirty="0" smtClean="0"/>
              <a:t/>
            </a:r>
            <a:br>
              <a:rPr lang="en-US" b="1" dirty="0" smtClean="0"/>
            </a:br>
            <a:endParaRPr lang="en-US" dirty="0"/>
          </a:p>
        </p:txBody>
      </p:sp>
      <p:sp>
        <p:nvSpPr>
          <p:cNvPr id="3" name="Content Placeholder 2"/>
          <p:cNvSpPr>
            <a:spLocks noGrp="1"/>
          </p:cNvSpPr>
          <p:nvPr>
            <p:ph idx="1"/>
          </p:nvPr>
        </p:nvSpPr>
        <p:spPr>
          <a:xfrm>
            <a:off x="677334" y="1633728"/>
            <a:ext cx="8673930" cy="4669535"/>
          </a:xfrm>
        </p:spPr>
        <p:txBody>
          <a:bodyPr>
            <a:normAutofit/>
          </a:bodyPr>
          <a:lstStyle/>
          <a:p>
            <a:r>
              <a:rPr lang="sr-Latn-CS" sz="2200" dirty="0" smtClean="0"/>
              <a:t>Imajući u vidu ovu simetričnost, veličina </a:t>
            </a:r>
            <a:r>
              <a:rPr lang="sr-Latn-CS" sz="2200" i="1" dirty="0" smtClean="0"/>
              <a:t>I</a:t>
            </a:r>
            <a:r>
              <a:rPr lang="sr-Latn-CS" sz="2200" dirty="0" smtClean="0"/>
              <a:t>(X;Y) se naziva </a:t>
            </a:r>
            <a:r>
              <a:rPr lang="sr-Latn-CS" sz="2200" b="1" i="1" dirty="0" smtClean="0"/>
              <a:t>uzajamna</a:t>
            </a:r>
            <a:r>
              <a:rPr lang="sr-Latn-CS" sz="2200" dirty="0" smtClean="0"/>
              <a:t> ili </a:t>
            </a:r>
            <a:r>
              <a:rPr lang="sr-Latn-CS" sz="2200" b="1" i="1" dirty="0" smtClean="0"/>
              <a:t>međusobna</a:t>
            </a:r>
            <a:r>
              <a:rPr lang="sr-Latn-CS" sz="2200" dirty="0" smtClean="0"/>
              <a:t> informacija.</a:t>
            </a:r>
          </a:p>
          <a:p>
            <a:endParaRPr lang="sr-Latn-CS" sz="2200" dirty="0" smtClean="0"/>
          </a:p>
          <a:p>
            <a:r>
              <a:rPr lang="sr-Latn-CS" sz="2400" b="1" dirty="0" smtClean="0"/>
              <a:t>Združena entropija </a:t>
            </a:r>
          </a:p>
          <a:p>
            <a:pPr>
              <a:buNone/>
            </a:pPr>
            <a:r>
              <a:rPr lang="sr-Latn-CS" sz="2200" b="1" i="1" dirty="0" smtClean="0"/>
              <a:t>	Združena entropija</a:t>
            </a:r>
            <a:r>
              <a:rPr lang="sr-Latn-CS" sz="2200" dirty="0" smtClean="0"/>
              <a:t> skupa X i Y definisana je:</a:t>
            </a:r>
            <a:endParaRPr lang="en-US" sz="2200" dirty="0" smtClean="0"/>
          </a:p>
          <a:p>
            <a:endParaRPr lang="sr-Latn-CS" sz="2400" b="1" dirty="0" smtClean="0"/>
          </a:p>
          <a:p>
            <a:endParaRPr lang="sr-Latn-CS" sz="2400" b="1" dirty="0" smtClean="0"/>
          </a:p>
          <a:p>
            <a:r>
              <a:rPr lang="sr-Latn-CS" sz="2200" dirty="0" smtClean="0"/>
              <a:t>Ona predstavlja meru neizvesnosti o združenom događaju (</a:t>
            </a:r>
            <a:r>
              <a:rPr lang="sr-Latn-CS" sz="2200" i="1" dirty="0" smtClean="0"/>
              <a:t>x</a:t>
            </a:r>
            <a:r>
              <a:rPr lang="sr-Latn-CS" sz="2200" i="1" baseline="-25000" dirty="0" smtClean="0"/>
              <a:t>i</a:t>
            </a:r>
            <a:r>
              <a:rPr lang="sr-Latn-CS" sz="2200" dirty="0" smtClean="0"/>
              <a:t>,</a:t>
            </a:r>
            <a:r>
              <a:rPr lang="sr-Latn-CS" sz="2200" i="1" dirty="0" smtClean="0"/>
              <a:t>y</a:t>
            </a:r>
            <a:r>
              <a:rPr lang="sr-Latn-CS" sz="2200" i="1" baseline="-25000" dirty="0" smtClean="0"/>
              <a:t>j</a:t>
            </a:r>
            <a:r>
              <a:rPr lang="sr-Latn-CS" sz="2200" dirty="0" smtClean="0"/>
              <a:t>). I ova veličina mora biti “simetrična” u odnosu na liste X i Y</a:t>
            </a:r>
            <a:r>
              <a:rPr lang="sr-Latn-CS" sz="2200" b="1" dirty="0" smtClean="0"/>
              <a:t> </a:t>
            </a:r>
          </a:p>
          <a:p>
            <a:endParaRPr lang="sr-Latn-CS" sz="2400" b="1" dirty="0" smtClean="0"/>
          </a:p>
          <a:p>
            <a:endParaRPr lang="en-US" sz="2200" b="1" dirty="0"/>
          </a:p>
        </p:txBody>
      </p:sp>
      <p:graphicFrame>
        <p:nvGraphicFramePr>
          <p:cNvPr id="7170" name="Object 2"/>
          <p:cNvGraphicFramePr>
            <a:graphicFrameLocks noChangeAspect="1"/>
          </p:cNvGraphicFramePr>
          <p:nvPr/>
        </p:nvGraphicFramePr>
        <p:xfrm>
          <a:off x="1296669" y="3892740"/>
          <a:ext cx="4555491" cy="915677"/>
        </p:xfrm>
        <a:graphic>
          <a:graphicData uri="http://schemas.openxmlformats.org/presentationml/2006/ole">
            <mc:AlternateContent xmlns:mc="http://schemas.openxmlformats.org/markup-compatibility/2006">
              <mc:Choice xmlns:v="urn:schemas-microsoft-com:vml" Requires="v">
                <p:oleObj spid="_x0000_s7173" name="Equation" r:id="rId3" imgW="2527200" imgH="507960" progId="Equation.3">
                  <p:embed/>
                </p:oleObj>
              </mc:Choice>
              <mc:Fallback>
                <p:oleObj name="Equation" r:id="rId3" imgW="252720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669" y="3892740"/>
                        <a:ext cx="4555491" cy="915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1438</TotalTime>
  <Words>817</Words>
  <Application>Microsoft Office PowerPoint</Application>
  <PresentationFormat>Widescreen</PresentationFormat>
  <Paragraphs>176</Paragraphs>
  <Slides>23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Trebuchet MS</vt:lpstr>
      <vt:lpstr>Wingdings 3</vt:lpstr>
      <vt:lpstr>Facet</vt:lpstr>
      <vt:lpstr>Equation</vt:lpstr>
      <vt:lpstr>Kanali za prenos informacija</vt:lpstr>
      <vt:lpstr>Kanali za prenos informacija</vt:lpstr>
      <vt:lpstr>Kanali za prenos informacija </vt:lpstr>
      <vt:lpstr>Kanali za prenos informacija </vt:lpstr>
      <vt:lpstr>Kanali za prenos informacija</vt:lpstr>
      <vt:lpstr>Kanali za prenos informacija </vt:lpstr>
      <vt:lpstr>Kanali za prenos informacija</vt:lpstr>
      <vt:lpstr>Kanali za prenos informacija </vt:lpstr>
      <vt:lpstr>Kanali za prenos informacija </vt:lpstr>
      <vt:lpstr>Kanali za prenos informacija</vt:lpstr>
      <vt:lpstr>Kanali za prenos informacija </vt:lpstr>
      <vt:lpstr>Kanali za prenos informacija </vt:lpstr>
      <vt:lpstr>Kanali za prenos informacija</vt:lpstr>
      <vt:lpstr>Kanali za prenos informacija </vt:lpstr>
      <vt:lpstr>Kanali za prenos informacija</vt:lpstr>
      <vt:lpstr>Kanali za prenos informacija </vt:lpstr>
      <vt:lpstr>Kanali za prenos informacija</vt:lpstr>
      <vt:lpstr>Kanali za prenos informacija</vt:lpstr>
      <vt:lpstr>Kanali za prenos informacija</vt:lpstr>
      <vt:lpstr>Kanali za prenos informacija</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Zoran</cp:lastModifiedBy>
  <cp:revision>107</cp:revision>
  <dcterms:created xsi:type="dcterms:W3CDTF">2020-01-18T21:26:32Z</dcterms:created>
  <dcterms:modified xsi:type="dcterms:W3CDTF">2022-05-18T16:53:01Z</dcterms:modified>
</cp:coreProperties>
</file>